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521" r:id="rId3"/>
    <p:sldId id="575" r:id="rId5"/>
    <p:sldId id="576" r:id="rId6"/>
    <p:sldId id="580" r:id="rId7"/>
    <p:sldId id="581" r:id="rId8"/>
    <p:sldId id="577" r:id="rId9"/>
    <p:sldId id="574" r:id="rId10"/>
    <p:sldId id="526" r:id="rId11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3" userDrawn="1">
          <p15:clr>
            <a:srgbClr val="A4A3A4"/>
          </p15:clr>
        </p15:guide>
        <p15:guide id="2" pos="379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FFC000"/>
    <a:srgbClr val="060F1E"/>
    <a:srgbClr val="D53C4C"/>
    <a:srgbClr val="B0590A"/>
    <a:srgbClr val="FFC435"/>
    <a:srgbClr val="FDE977"/>
    <a:srgbClr val="FC8F22"/>
    <a:srgbClr val="5ECFD2"/>
    <a:srgbClr val="040D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96" autoAdjust="0"/>
    <p:restoredTop sz="94660"/>
  </p:normalViewPr>
  <p:slideViewPr>
    <p:cSldViewPr snapToGrid="0">
      <p:cViewPr varScale="1">
        <p:scale>
          <a:sx n="71" d="100"/>
          <a:sy n="71" d="100"/>
        </p:scale>
        <p:origin x="546" y="60"/>
      </p:cViewPr>
      <p:guideLst>
        <p:guide orient="horz" pos="2283"/>
        <p:guide pos="379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4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B2C38-442E-4A34-B087-99D2F692CC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2E29C6-0111-42B2-975B-ABC1085A3B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F8D383-689C-46E9-A7EE-4BEEA1EBC0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>
            <a:off x="347980" y="278765"/>
            <a:ext cx="0" cy="306070"/>
          </a:xfrm>
          <a:prstGeom prst="line">
            <a:avLst/>
          </a:prstGeom>
          <a:ln w="571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408940" y="283210"/>
            <a:ext cx="0" cy="297180"/>
          </a:xfrm>
          <a:prstGeom prst="line">
            <a:avLst/>
          </a:prstGeom>
          <a:ln w="190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 descr="组1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2315" y="236855"/>
            <a:ext cx="1001395" cy="3803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9" Type="http://schemas.openxmlformats.org/officeDocument/2006/relationships/theme" Target="../theme/theme1.xml"/><Relationship Id="rId28" Type="http://schemas.openxmlformats.org/officeDocument/2006/relationships/image" Target="../media/image1.png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83820" y="-144780"/>
            <a:ext cx="12386945" cy="7128510"/>
          </a:xfrm>
          <a:prstGeom prst="rect">
            <a:avLst/>
          </a:prstGeom>
          <a:solidFill>
            <a:srgbClr val="060F1E"/>
          </a:solidFill>
          <a:ln>
            <a:solidFill>
              <a:srgbClr val="061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520065" y="6492240"/>
            <a:ext cx="36525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享学课堂，让学习成为一种享受！</a:t>
            </a:r>
            <a:endParaRPr lang="zh-CN" altLang="en-US" sz="12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642620" y="6443345"/>
            <a:ext cx="2768600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100000">
                  <a:srgbClr val="060F1E"/>
                </a:gs>
              </a:gsLst>
              <a:lin ang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347980" y="287655"/>
            <a:ext cx="0" cy="306070"/>
          </a:xfrm>
          <a:prstGeom prst="line">
            <a:avLst/>
          </a:prstGeom>
          <a:ln w="571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408940" y="292100"/>
            <a:ext cx="0" cy="297180"/>
          </a:xfrm>
          <a:prstGeom prst="line">
            <a:avLst/>
          </a:prstGeom>
          <a:ln w="190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 descr="组1logo"/>
          <p:cNvPicPr>
            <a:picLocks noChangeAspect="1"/>
          </p:cNvPicPr>
          <p:nvPr userDrawn="1"/>
        </p:nvPicPr>
        <p:blipFill>
          <a:blip r:embed="rId28"/>
          <a:stretch>
            <a:fillRect/>
          </a:stretch>
        </p:blipFill>
        <p:spPr>
          <a:xfrm>
            <a:off x="10902315" y="236855"/>
            <a:ext cx="1001395" cy="3803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83820" y="-144780"/>
            <a:ext cx="12386945" cy="1059815"/>
          </a:xfrm>
          <a:prstGeom prst="rect">
            <a:avLst/>
          </a:prstGeom>
          <a:solidFill>
            <a:srgbClr val="060F1E"/>
          </a:solidFill>
          <a:ln>
            <a:solidFill>
              <a:srgbClr val="061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750060" y="1385570"/>
            <a:ext cx="8708390" cy="1579880"/>
            <a:chOff x="2756" y="6307"/>
            <a:chExt cx="13714" cy="2488"/>
          </a:xfrm>
        </p:grpSpPr>
        <p:sp>
          <p:nvSpPr>
            <p:cNvPr id="351" name="矩形 350"/>
            <p:cNvSpPr/>
            <p:nvPr/>
          </p:nvSpPr>
          <p:spPr>
            <a:xfrm>
              <a:off x="2756" y="6954"/>
              <a:ext cx="13714" cy="1598"/>
            </a:xfrm>
            <a:prstGeom prst="rect">
              <a:avLst/>
            </a:prstGeom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zh-CN" sz="6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</a:t>
              </a:r>
              <a:r>
                <a:rPr lang="zh-CN" sz="6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操作</a:t>
              </a:r>
              <a:endParaRPr lang="zh-CN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52" name="直接连接符 351"/>
            <p:cNvCxnSpPr/>
            <p:nvPr/>
          </p:nvCxnSpPr>
          <p:spPr>
            <a:xfrm>
              <a:off x="3074" y="6542"/>
              <a:ext cx="5885" cy="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rgbClr val="00B0F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3" name="矩形 352"/>
            <p:cNvSpPr/>
            <p:nvPr/>
          </p:nvSpPr>
          <p:spPr>
            <a:xfrm rot="2700000">
              <a:off x="9398" y="6307"/>
              <a:ext cx="470" cy="47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4" name="直接连接符 353"/>
            <p:cNvCxnSpPr/>
            <p:nvPr/>
          </p:nvCxnSpPr>
          <p:spPr>
            <a:xfrm>
              <a:off x="10221" y="6542"/>
              <a:ext cx="5885" cy="0"/>
            </a:xfrm>
            <a:prstGeom prst="line">
              <a:avLst/>
            </a:prstGeom>
            <a:ln>
              <a:gradFill>
                <a:gsLst>
                  <a:gs pos="0">
                    <a:srgbClr val="00B0F0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直接连接符 354"/>
            <p:cNvCxnSpPr/>
            <p:nvPr/>
          </p:nvCxnSpPr>
          <p:spPr>
            <a:xfrm>
              <a:off x="3074" y="8795"/>
              <a:ext cx="13032" cy="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50000">
                    <a:srgbClr val="00B0F0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/>
          <p:cNvSpPr/>
          <p:nvPr/>
        </p:nvSpPr>
        <p:spPr>
          <a:xfrm>
            <a:off x="1417955" y="4149090"/>
            <a:ext cx="9398635" cy="460375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p>
            <a:pPr algn="ctr"/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 descr="组1logo"/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307975" y="236855"/>
            <a:ext cx="1001395" cy="3803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60695" y="3990975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苯环老师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773430" y="721360"/>
            <a:ext cx="4901565" cy="27482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marL="285750" indent="-285750" algn="l">
              <a:lnSpc>
                <a:spcPct val="240000"/>
              </a:lnSpc>
              <a:buFont typeface="Wingdings" panose="05000000000000000000" charset="0"/>
              <a:buChar char="u"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，文件的操作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2" indent="-285750" algn="l">
              <a:lnSpc>
                <a:spcPct val="240000"/>
              </a:lnSpc>
              <a:buFont typeface="Wingdings" panose="05000000000000000000" charset="0"/>
              <a:buChar char="u"/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打开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读写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关闭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 algn="l">
              <a:lnSpc>
                <a:spcPct val="240000"/>
              </a:lnSpc>
              <a:buFont typeface="Wingdings" panose="05000000000000000000" charset="0"/>
              <a:buChar char="u"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操作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文件的基本操作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742950" lvl="1" indent="-285750" algn="l">
              <a:lnSpc>
                <a:spcPct val="240000"/>
              </a:lnSpc>
              <a:buFont typeface="Wingdings" panose="05000000000000000000" charset="0"/>
              <a:buChar char="u"/>
            </a:pP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复制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重命名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移动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删除</a:t>
            </a:r>
            <a:endParaRPr lang="en-US" altLang="zh-CN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7178" name="圆角矩形 6"/>
          <p:cNvSpPr/>
          <p:nvPr/>
        </p:nvSpPr>
        <p:spPr>
          <a:xfrm>
            <a:off x="634683" y="187629"/>
            <a:ext cx="6813550" cy="533429"/>
          </a:xfrm>
          <a:prstGeom prst="roundRect">
            <a:avLst>
              <a:gd name="adj" fmla="val 23380"/>
            </a:avLst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r>
              <a:rPr lang="zh-CN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本节课你将收获的技术点</a:t>
            </a:r>
            <a:endParaRPr lang="zh-CN" sz="2400" dirty="0">
              <a:solidFill>
                <a:srgbClr val="FFC000"/>
              </a:solidFill>
              <a:latin typeface="思源黑体 CN Medium" panose="020B0600000000000000" charset="-122"/>
              <a:ea typeface="思源黑体 CN Medium" panose="020B0600000000000000" charset="-122"/>
              <a:sym typeface="思源黑体 CN Medium" panose="020B0600000000000000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38530" y="2552065"/>
            <a:ext cx="1037082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solidFill>
                  <a:schemeClr val="bg1"/>
                </a:solidFill>
              </a:rPr>
              <a:t>在python，使⽤open函数，可以打开⼀个已经存在的⽂件，或者创建⼀个新⽂件，语法如下：</a:t>
            </a:r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open(name, mode)</a:t>
            </a:r>
            <a:endParaRPr lang="zh-CN" altLang="en-US" sz="2000">
              <a:solidFill>
                <a:schemeClr val="bg1"/>
              </a:solidFill>
            </a:endParaRPr>
          </a:p>
          <a:p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name：是要打开的⽬标⽂件名的字符串(可以包含⽂件所在的具体路径)。</a:t>
            </a:r>
            <a:endParaRPr lang="zh-CN" altLang="en-US" sz="2000">
              <a:solidFill>
                <a:schemeClr val="bg1"/>
              </a:solidFill>
            </a:endParaRPr>
          </a:p>
          <a:p>
            <a:r>
              <a:rPr lang="zh-CN" altLang="en-US" sz="2000">
                <a:solidFill>
                  <a:schemeClr val="bg1"/>
                </a:solidFill>
              </a:rPr>
              <a:t>mode：设置打开⽂件的模式(访问模式)：只读、写⼊、追加等。</a:t>
            </a:r>
            <a:endParaRPr lang="zh-CN" altLang="en-US" sz="2000">
              <a:solidFill>
                <a:schemeClr val="bg1"/>
              </a:solidFill>
            </a:endParaRPr>
          </a:p>
        </p:txBody>
      </p:sp>
      <p:sp>
        <p:nvSpPr>
          <p:cNvPr id="7178" name="圆角矩形 6"/>
          <p:cNvSpPr/>
          <p:nvPr/>
        </p:nvSpPr>
        <p:spPr>
          <a:xfrm>
            <a:off x="634683" y="187629"/>
            <a:ext cx="6813550" cy="533429"/>
          </a:xfrm>
          <a:prstGeom prst="roundRect">
            <a:avLst>
              <a:gd name="adj" fmla="val 23380"/>
            </a:avLst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r>
              <a:rPr lang="zh-CN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文件的</a:t>
            </a:r>
            <a:r>
              <a:rPr lang="zh-CN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打开</a:t>
            </a:r>
            <a:endParaRPr lang="zh-CN" sz="2400" dirty="0">
              <a:solidFill>
                <a:srgbClr val="FFC000"/>
              </a:solidFill>
              <a:latin typeface="思源黑体 CN Medium" panose="020B0600000000000000" charset="-122"/>
              <a:ea typeface="思源黑体 CN Medium" panose="020B0600000000000000" charset="-122"/>
              <a:sym typeface="思源黑体 CN Medium" panose="020B0600000000000000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2842260" y="1833880"/>
          <a:ext cx="650748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260"/>
                <a:gridCol w="5570220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模式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介绍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r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文件不存在就报错   不支持写入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w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创建文件</a:t>
                      </a:r>
                      <a:r>
                        <a:rPr lang="zh-CN" altLang="en-US" sz="1800">
                          <a:sym typeface="+mn-ea"/>
                        </a:rPr>
                        <a:t>和不存在就创建 覆盖原来的文件</a:t>
                      </a: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a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创建文件 和在文件</a:t>
                      </a:r>
                      <a:r>
                        <a:rPr lang="zh-CN" altLang="en-US" sz="1800">
                          <a:sym typeface="+mn-ea"/>
                        </a:rPr>
                        <a:t>的最后写入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读写文件变成二进制</a:t>
                      </a:r>
                      <a:r>
                        <a:rPr lang="zh-CN" altLang="en-US"/>
                        <a:t>模式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+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让模式增加读取和写入</a:t>
                      </a:r>
                      <a:r>
                        <a:rPr lang="zh-CN" altLang="en-US"/>
                        <a:t>功能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178" name="圆角矩形 6"/>
          <p:cNvSpPr/>
          <p:nvPr/>
        </p:nvSpPr>
        <p:spPr>
          <a:xfrm>
            <a:off x="634683" y="187629"/>
            <a:ext cx="6813550" cy="533429"/>
          </a:xfrm>
          <a:prstGeom prst="roundRect">
            <a:avLst>
              <a:gd name="adj" fmla="val 23380"/>
            </a:avLst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r>
              <a:rPr lang="zh-CN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文件的操作</a:t>
            </a:r>
            <a:r>
              <a:rPr lang="zh-CN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模式</a:t>
            </a:r>
            <a:endParaRPr lang="zh-CN" sz="2400" dirty="0">
              <a:solidFill>
                <a:srgbClr val="FFC000"/>
              </a:solidFill>
              <a:latin typeface="思源黑体 CN Medium" panose="020B0600000000000000" charset="-122"/>
              <a:ea typeface="思源黑体 CN Medium" panose="020B0600000000000000" charset="-122"/>
              <a:sym typeface="思源黑体 CN Medium" panose="020B0600000000000000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199515" y="2139315"/>
          <a:ext cx="9584690" cy="2579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3425"/>
                <a:gridCol w="7581265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模式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介绍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46291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read</a:t>
                      </a:r>
                      <a:r>
                        <a:rPr lang="en-US" altLang="zh-CN" sz="1800">
                          <a:sym typeface="+mn-ea"/>
                        </a:rPr>
                        <a:t>(</a:t>
                      </a:r>
                      <a:r>
                        <a:rPr lang="en-US" altLang="zh-CN" sz="1800">
                          <a:sym typeface="+mn-ea"/>
                        </a:rPr>
                        <a:t>s)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不填写</a:t>
                      </a:r>
                      <a:r>
                        <a:rPr lang="en-US" altLang="zh-CN"/>
                        <a:t>s</a:t>
                      </a:r>
                      <a:r>
                        <a:rPr lang="zh-CN" altLang="en-US"/>
                        <a:t>就读取所有文件内容，填写读取指定长度</a:t>
                      </a:r>
                      <a:r>
                        <a:rPr lang="zh-CN" altLang="en-US"/>
                        <a:t>数据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write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写入字符串或进制</a:t>
                      </a:r>
                      <a:r>
                        <a:rPr lang="zh-CN" altLang="en-US" sz="1800">
                          <a:sym typeface="+mn-ea"/>
                        </a:rPr>
                        <a:t>文件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</a:tr>
              <a:tr h="37909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writelines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写入以列表保存的</a:t>
                      </a:r>
                      <a:r>
                        <a:rPr lang="zh-CN" altLang="en-US" sz="1800">
                          <a:sym typeface="+mn-ea"/>
                        </a:rPr>
                        <a:t>字符串或进制文件</a:t>
                      </a: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readline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以行读取</a:t>
                      </a:r>
                      <a:r>
                        <a:rPr lang="zh-CN" altLang="en-US" sz="1800">
                          <a:sym typeface="+mn-ea"/>
                        </a:rPr>
                        <a:t>维护据</a:t>
                      </a:r>
                      <a:endParaRPr lang="zh-CN" altLang="en-US" sz="1800">
                        <a:sym typeface="+mn-ea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readlines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读取所有数据存放</a:t>
                      </a:r>
                      <a:r>
                        <a:rPr lang="zh-CN" altLang="en-US"/>
                        <a:t>列表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178" name="圆角矩形 6"/>
          <p:cNvSpPr/>
          <p:nvPr/>
        </p:nvSpPr>
        <p:spPr>
          <a:xfrm>
            <a:off x="634683" y="187629"/>
            <a:ext cx="6813550" cy="533429"/>
          </a:xfrm>
          <a:prstGeom prst="roundRect">
            <a:avLst>
              <a:gd name="adj" fmla="val 23380"/>
            </a:avLst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r>
              <a:rPr lang="zh-CN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读写操作</a:t>
            </a:r>
            <a:r>
              <a:rPr lang="zh-CN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方法</a:t>
            </a:r>
            <a:endParaRPr lang="zh-CN" sz="2400" dirty="0">
              <a:solidFill>
                <a:srgbClr val="FFC000"/>
              </a:solidFill>
              <a:latin typeface="思源黑体 CN Medium" panose="020B0600000000000000" charset="-122"/>
              <a:ea typeface="思源黑体 CN Medium" panose="020B0600000000000000" charset="-122"/>
              <a:sym typeface="思源黑体 CN Medium" panose="020B0600000000000000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8" name="圆角矩形 6"/>
          <p:cNvSpPr/>
          <p:nvPr/>
        </p:nvSpPr>
        <p:spPr>
          <a:xfrm>
            <a:off x="634683" y="187629"/>
            <a:ext cx="6813550" cy="533429"/>
          </a:xfrm>
          <a:prstGeom prst="roundRect">
            <a:avLst>
              <a:gd name="adj" fmla="val 23380"/>
            </a:avLst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r>
              <a:rPr lang="zh-CN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文件</a:t>
            </a:r>
            <a:r>
              <a:rPr lang="zh-CN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操作</a:t>
            </a:r>
            <a:endParaRPr lang="zh-CN" sz="2400" dirty="0">
              <a:solidFill>
                <a:srgbClr val="FFC000"/>
              </a:solidFill>
              <a:latin typeface="思源黑体 CN Medium" panose="020B0600000000000000" charset="-122"/>
              <a:ea typeface="思源黑体 CN Medium" panose="020B0600000000000000" charset="-122"/>
              <a:sym typeface="思源黑体 CN Medium" panose="020B0600000000000000" charset="-122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828800" y="1905000"/>
          <a:ext cx="8533765" cy="30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9210"/>
                <a:gridCol w="723392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模块</a:t>
                      </a:r>
                      <a:r>
                        <a:rPr lang="en-US" altLang="zh-CN"/>
                        <a:t>.</a:t>
                      </a:r>
                      <a:r>
                        <a:rPr lang="zh-CN" altLang="en-US"/>
                        <a:t>函数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介绍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os</a:t>
                      </a:r>
                      <a:r>
                        <a:rPr lang="en-US" altLang="zh-CN"/>
                        <a:t>.rename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重命名文件或者</a:t>
                      </a:r>
                      <a:r>
                        <a:rPr lang="zh-CN" altLang="en-US"/>
                        <a:t>文件夹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os</a:t>
                      </a:r>
                      <a:r>
                        <a:rPr lang="en-US" altLang="zh-CN" sz="1800">
                          <a:sym typeface="+mn-ea"/>
                        </a:rPr>
                        <a:t>.remove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删除文件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os</a:t>
                      </a:r>
                      <a:r>
                        <a:rPr lang="en-US" altLang="zh-CN" sz="1800">
                          <a:sym typeface="+mn-ea"/>
                        </a:rPr>
                        <a:t>.mkdir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创建</a:t>
                      </a:r>
                      <a:r>
                        <a:rPr lang="zh-CN" altLang="en-US"/>
                        <a:t>文件夹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os</a:t>
                      </a:r>
                      <a:r>
                        <a:rPr lang="en-US" altLang="zh-CN" sz="1800">
                          <a:sym typeface="+mn-ea"/>
                        </a:rPr>
                        <a:t>.rmdir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删除</a:t>
                      </a:r>
                      <a:r>
                        <a:rPr lang="zh-CN" altLang="en-US"/>
                        <a:t>文件夹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os</a:t>
                      </a:r>
                      <a:r>
                        <a:rPr lang="en-US" altLang="zh-CN" sz="1800">
                          <a:sym typeface="+mn-ea"/>
                        </a:rPr>
                        <a:t>.getcwd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获取当前</a:t>
                      </a:r>
                      <a:r>
                        <a:rPr lang="zh-CN" altLang="en-US"/>
                        <a:t>路径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os</a:t>
                      </a:r>
                      <a:r>
                        <a:rPr lang="en-US" altLang="zh-CN" sz="1800">
                          <a:sym typeface="+mn-ea"/>
                        </a:rPr>
                        <a:t>.listdir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获取文件中的</a:t>
                      </a:r>
                      <a:r>
                        <a:rPr lang="zh-CN" altLang="en-US"/>
                        <a:t>文件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shutil</a:t>
                      </a:r>
                      <a:r>
                        <a:rPr lang="en-US" altLang="zh-CN"/>
                        <a:t>.copy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复制</a:t>
                      </a:r>
                      <a:r>
                        <a:rPr lang="zh-CN" altLang="en-US"/>
                        <a:t>文件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8" name="圆角矩形 6"/>
          <p:cNvSpPr/>
          <p:nvPr/>
        </p:nvSpPr>
        <p:spPr>
          <a:xfrm>
            <a:off x="616903" y="216204"/>
            <a:ext cx="6813550" cy="533429"/>
          </a:xfrm>
          <a:prstGeom prst="roundRect">
            <a:avLst>
              <a:gd name="adj" fmla="val 23380"/>
            </a:avLst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pPr algn="l">
              <a:buClrTx/>
              <a:buSzTx/>
              <a:buFontTx/>
            </a:pPr>
            <a:r>
              <a:rPr lang="zh-CN" altLang="en-US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课后</a:t>
            </a:r>
            <a:r>
              <a:rPr lang="zh-CN" altLang="en-US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作业</a:t>
            </a:r>
            <a:endParaRPr lang="zh-CN" altLang="en-US" sz="2400" dirty="0">
              <a:solidFill>
                <a:srgbClr val="FFC000"/>
              </a:solidFill>
              <a:latin typeface="思源黑体 CN Medium" panose="020B0600000000000000" charset="-122"/>
              <a:ea typeface="思源黑体 CN Medium" panose="020B0600000000000000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26210" y="1167765"/>
            <a:ext cx="934021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1、</a:t>
            </a:r>
            <a:r>
              <a:rPr lang="zh-CN"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创建</a:t>
            </a:r>
            <a:r>
              <a:rPr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一个</a:t>
            </a:r>
            <a:r>
              <a:rPr lang="en-US"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data.</a:t>
            </a:r>
            <a:r>
              <a:rPr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txt</a:t>
            </a:r>
            <a:r>
              <a:rPr lang="zh-CN"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的</a:t>
            </a:r>
            <a:r>
              <a:rPr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文件</a:t>
            </a:r>
            <a:endParaRPr sz="2400">
              <a:solidFill>
                <a:schemeClr val="accent5">
                  <a:lumMod val="20000"/>
                  <a:lumOff val="80000"/>
                </a:schemeClr>
              </a:solidFill>
              <a:sym typeface="+mn-ea"/>
            </a:endParaRPr>
          </a:p>
          <a:p>
            <a:r>
              <a:rPr lang="en-US"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2</a:t>
            </a:r>
            <a:r>
              <a:rPr lang="zh-CN" altLang="en-US"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、用文件的写的方法往里面写上</a:t>
            </a:r>
            <a:r>
              <a:rPr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一首诗</a:t>
            </a:r>
            <a:r>
              <a:rPr lang="zh-CN"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，</a:t>
            </a:r>
            <a:r>
              <a:rPr lang="zh-CN"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并输出里面的全部内容</a:t>
            </a:r>
            <a:endParaRPr sz="2400">
              <a:solidFill>
                <a:schemeClr val="accent5">
                  <a:lumMod val="20000"/>
                  <a:lumOff val="80000"/>
                </a:schemeClr>
              </a:solidFill>
              <a:sym typeface="+mn-ea"/>
            </a:endParaRPr>
          </a:p>
          <a:p>
            <a:endParaRPr lang="en-US" sz="2400">
              <a:solidFill>
                <a:schemeClr val="accent5">
                  <a:lumMod val="20000"/>
                  <a:lumOff val="80000"/>
                </a:schemeClr>
              </a:solidFill>
              <a:sym typeface="+mn-ea"/>
            </a:endParaRPr>
          </a:p>
          <a:p>
            <a:r>
              <a:rPr lang="en-US"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静夜思</a:t>
            </a:r>
            <a:endParaRPr sz="2400">
              <a:solidFill>
                <a:schemeClr val="accent5">
                  <a:lumMod val="20000"/>
                  <a:lumOff val="80000"/>
                </a:schemeClr>
              </a:solidFill>
              <a:sym typeface="+mn-ea"/>
            </a:endParaRPr>
          </a:p>
          <a:p>
            <a:r>
              <a:rPr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唐代：李白</a:t>
            </a:r>
            <a:endParaRPr sz="2400">
              <a:solidFill>
                <a:schemeClr val="accent5">
                  <a:lumMod val="20000"/>
                  <a:lumOff val="80000"/>
                </a:schemeClr>
              </a:solidFill>
              <a:sym typeface="+mn-ea"/>
            </a:endParaRPr>
          </a:p>
          <a:p>
            <a:r>
              <a:rPr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床前明月光，疑是地上霜。</a:t>
            </a:r>
            <a:endParaRPr sz="2400">
              <a:solidFill>
                <a:schemeClr val="accent5">
                  <a:lumMod val="20000"/>
                  <a:lumOff val="80000"/>
                </a:schemeClr>
              </a:solidFill>
              <a:sym typeface="+mn-ea"/>
            </a:endParaRPr>
          </a:p>
          <a:p>
            <a:r>
              <a:rPr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举头望明月，低头思故乡。</a:t>
            </a:r>
            <a:endParaRPr sz="2400">
              <a:solidFill>
                <a:schemeClr val="accent5">
                  <a:lumMod val="20000"/>
                  <a:lumOff val="80000"/>
                </a:schemeClr>
              </a:solidFill>
              <a:sym typeface="+mn-ea"/>
            </a:endParaRPr>
          </a:p>
          <a:p>
            <a:endParaRPr sz="2400">
              <a:solidFill>
                <a:schemeClr val="accent5">
                  <a:lumMod val="20000"/>
                  <a:lumOff val="80000"/>
                </a:schemeClr>
              </a:solidFill>
              <a:sym typeface="+mn-ea"/>
            </a:endParaRPr>
          </a:p>
          <a:p>
            <a:r>
              <a:rPr lang="en-US"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3</a:t>
            </a:r>
            <a:r>
              <a:rPr lang="zh-CN" altLang="en-US"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、</a:t>
            </a:r>
            <a:r>
              <a:rPr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删除</a:t>
            </a:r>
            <a:r>
              <a:rPr lang="zh-CN"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最后一</a:t>
            </a:r>
            <a:r>
              <a:rPr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行</a:t>
            </a:r>
            <a:r>
              <a:rPr lang="zh-CN"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的诗句后并输出删除后的内容</a:t>
            </a:r>
            <a:endParaRPr lang="zh-CN" altLang="en-US" sz="240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225415" y="2978090"/>
            <a:ext cx="1877060" cy="534791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p>
            <a:pPr algn="l"/>
            <a:r>
              <a:rPr lang="zh-CN" alt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Segoe UI" panose="020B0502040204020203" pitchFamily="34" charset="0"/>
                <a:sym typeface="+mn-ea"/>
              </a:rPr>
              <a:t>谢谢观看</a:t>
            </a:r>
            <a:endParaRPr lang="zh-CN" altLang="en-US" sz="24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Medium" panose="020B0600000000000000" charset="-122"/>
              <a:ea typeface="思源黑体 CN Medium" panose="020B0600000000000000" charset="-122"/>
              <a:cs typeface="Segoe UI" panose="020B0502040204020203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af27d3c8-07d3-4040-b098-d939db557ef3}"/>
  <p:tag name="TABLE_ENDDRAG_ORIGIN_RECT" val="512*216"/>
  <p:tag name="TABLE_ENDDRAG_RECT" val="89*140*512*216"/>
</p:tagLst>
</file>

<file path=ppt/tags/tag2.xml><?xml version="1.0" encoding="utf-8"?>
<p:tagLst xmlns:p="http://schemas.openxmlformats.org/presentationml/2006/main">
  <p:tag name="KSO_WM_UNIT_TABLE_BEAUTIFY" val="smartTable{af27d3c8-07d3-4040-b098-d939db557ef3}"/>
  <p:tag name="TABLE_ENDDRAG_ORIGIN_RECT" val="754*165"/>
  <p:tag name="TABLE_ENDDRAG_RECT" val="88*139*754*165"/>
</p:tagLst>
</file>

<file path=ppt/tags/tag3.xml><?xml version="1.0" encoding="utf-8"?>
<p:tagLst xmlns:p="http://schemas.openxmlformats.org/presentationml/2006/main">
  <p:tag name="KSO_WM_UNIT_TABLE_BEAUTIFY" val="smartTable{3c42db1a-0f15-4fcb-9254-a6179e0119f9}"/>
</p:tagLst>
</file>

<file path=ppt/tags/tag4.xml><?xml version="1.0" encoding="utf-8"?>
<p:tagLst xmlns:p="http://schemas.openxmlformats.org/presentationml/2006/main">
  <p:tag name="COMMONDATA" val="eyJoZGlkIjoiYTNmYjBjZTExZWMyYjk5ZTk4MmMxMmJhMGNlYjE3MWIifQ=="/>
  <p:tag name="KSO_WPP_MARK_KEY" val="7c9c24d2-a4ca-49e2-836f-517464ec5595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621</Words>
  <Application>WPS 演示</Application>
  <PresentationFormat>宽屏</PresentationFormat>
  <Paragraphs>123</Paragraphs>
  <Slides>8</Slides>
  <Notes>42</Notes>
  <HiddenSlides>0</HiddenSlides>
  <MMClips>1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宋体</vt:lpstr>
      <vt:lpstr>Wingdings</vt:lpstr>
      <vt:lpstr>黑体</vt:lpstr>
      <vt:lpstr>微软雅黑</vt:lpstr>
      <vt:lpstr>Wingdings</vt:lpstr>
      <vt:lpstr>思源黑体 CN Medium</vt:lpstr>
      <vt:lpstr>Segoe UI</vt:lpstr>
      <vt:lpstr>Calibri</vt:lpstr>
      <vt:lpstr>Arial Unicode MS</vt:lpstr>
      <vt:lpstr>Calibri Light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QQ:394222199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【动态】IOS风格超实用大气简约图形化商务报告11</dc:title>
  <dc:creator>李国海</dc:creator>
  <cp:lastModifiedBy>千雨流云</cp:lastModifiedBy>
  <cp:revision>491</cp:revision>
  <dcterms:created xsi:type="dcterms:W3CDTF">2014-11-04T04:04:00Z</dcterms:created>
  <dcterms:modified xsi:type="dcterms:W3CDTF">2023-02-23T11:47:41Z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519320E2B20D41BFB77B8191A126E525</vt:lpwstr>
  </property>
</Properties>
</file>