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9"/>
  </p:handoutMasterIdLst>
  <p:sldIdLst>
    <p:sldId id="521" r:id="rId3"/>
    <p:sldId id="589" r:id="rId5"/>
    <p:sldId id="592" r:id="rId6"/>
    <p:sldId id="590" r:id="rId7"/>
    <p:sldId id="526" r:id="rId8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3" userDrawn="1">
          <p15:clr>
            <a:srgbClr val="A4A3A4"/>
          </p15:clr>
        </p15:guide>
        <p15:guide id="2" pos="37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FFC000"/>
    <a:srgbClr val="060F1E"/>
    <a:srgbClr val="D53C4C"/>
    <a:srgbClr val="B0590A"/>
    <a:srgbClr val="FFC435"/>
    <a:srgbClr val="FDE977"/>
    <a:srgbClr val="FC8F22"/>
    <a:srgbClr val="5ECFD2"/>
    <a:srgbClr val="040D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796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546" y="60"/>
      </p:cViewPr>
      <p:guideLst>
        <p:guide orient="horz" pos="2283"/>
        <p:guide pos="379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CB2C38-442E-4A34-B087-99D2F692CCF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C8CD7-FFBC-403A-AAB7-CE7ABB3301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2E29C6-0111-42B2-975B-ABC1085A3B4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2F8D383-689C-46E9-A7EE-4BEEA1EBC01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/>
          <p:cNvCxnSpPr/>
          <p:nvPr userDrawn="1"/>
        </p:nvCxnSpPr>
        <p:spPr>
          <a:xfrm>
            <a:off x="347980" y="27876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8321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 descr="组1logo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9" Type="http://schemas.openxmlformats.org/officeDocument/2006/relationships/theme" Target="../theme/theme1.xml"/><Relationship Id="rId28" Type="http://schemas.openxmlformats.org/officeDocument/2006/relationships/image" Target="../media/image1.png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CE24D-E048-4BCA-AB6F-EDBD67B5F3E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9EB9F-EB2F-437E-9B0C-BB39F432A87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83820" y="-144780"/>
            <a:ext cx="12386945" cy="7128510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 userDrawn="1"/>
        </p:nvSpPr>
        <p:spPr>
          <a:xfrm>
            <a:off x="520065" y="6492240"/>
            <a:ext cx="36525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</a:rPr>
              <a:t>享学课堂，让学习成为一种享受！</a:t>
            </a:r>
            <a:endParaRPr lang="zh-CN" altLang="en-US" sz="120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>
            <a:off x="642620" y="6443345"/>
            <a:ext cx="2768600" cy="0"/>
          </a:xfrm>
          <a:prstGeom prst="line">
            <a:avLst/>
          </a:prstGeom>
          <a:ln>
            <a:gradFill>
              <a:gsLst>
                <a:gs pos="0">
                  <a:schemeClr val="bg1"/>
                </a:gs>
                <a:gs pos="100000">
                  <a:srgbClr val="060F1E"/>
                </a:gs>
              </a:gsLst>
              <a:lin ang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347980" y="287655"/>
            <a:ext cx="0" cy="306070"/>
          </a:xfrm>
          <a:prstGeom prst="line">
            <a:avLst/>
          </a:prstGeom>
          <a:ln w="571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/>
        </p:nvCxnSpPr>
        <p:spPr>
          <a:xfrm>
            <a:off x="408940" y="292100"/>
            <a:ext cx="0" cy="297180"/>
          </a:xfrm>
          <a:prstGeom prst="line">
            <a:avLst/>
          </a:prstGeom>
          <a:ln w="19050">
            <a:solidFill>
              <a:srgbClr val="6A72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28"/>
          <a:stretch>
            <a:fillRect/>
          </a:stretch>
        </p:blipFill>
        <p:spPr>
          <a:xfrm>
            <a:off x="10902315" y="236855"/>
            <a:ext cx="1001395" cy="3803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83820" y="-144780"/>
            <a:ext cx="12386945" cy="1059815"/>
          </a:xfrm>
          <a:prstGeom prst="rect">
            <a:avLst/>
          </a:prstGeom>
          <a:solidFill>
            <a:srgbClr val="060F1E"/>
          </a:solidFill>
          <a:ln>
            <a:solidFill>
              <a:srgbClr val="0615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1750060" y="1385570"/>
            <a:ext cx="8708390" cy="1579880"/>
            <a:chOff x="2756" y="6307"/>
            <a:chExt cx="13714" cy="2488"/>
          </a:xfrm>
        </p:grpSpPr>
        <p:sp>
          <p:nvSpPr>
            <p:cNvPr id="351" name="矩形 350"/>
            <p:cNvSpPr/>
            <p:nvPr/>
          </p:nvSpPr>
          <p:spPr>
            <a:xfrm>
              <a:off x="2756" y="6954"/>
              <a:ext cx="13714" cy="1598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异常</a:t>
              </a:r>
              <a:r>
                <a:rPr lang="zh-CN" sz="6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处理</a:t>
              </a:r>
              <a:endParaRPr lang="zh-CN" sz="6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352" name="直接连接符 351"/>
            <p:cNvCxnSpPr/>
            <p:nvPr/>
          </p:nvCxnSpPr>
          <p:spPr>
            <a:xfrm>
              <a:off x="3074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100000">
                    <a:srgbClr val="00B0F0"/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3" name="矩形 352"/>
            <p:cNvSpPr/>
            <p:nvPr/>
          </p:nvSpPr>
          <p:spPr>
            <a:xfrm rot="2700000">
              <a:off x="9398" y="6307"/>
              <a:ext cx="470" cy="470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4" name="直接连接符 353"/>
            <p:cNvCxnSpPr/>
            <p:nvPr/>
          </p:nvCxnSpPr>
          <p:spPr>
            <a:xfrm>
              <a:off x="10221" y="6542"/>
              <a:ext cx="5885" cy="0"/>
            </a:xfrm>
            <a:prstGeom prst="line">
              <a:avLst/>
            </a:prstGeom>
            <a:ln>
              <a:gradFill>
                <a:gsLst>
                  <a:gs pos="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直接连接符 354"/>
            <p:cNvCxnSpPr/>
            <p:nvPr/>
          </p:nvCxnSpPr>
          <p:spPr>
            <a:xfrm>
              <a:off x="3074" y="8795"/>
              <a:ext cx="13032" cy="0"/>
            </a:xfrm>
            <a:prstGeom prst="line">
              <a:avLst/>
            </a:prstGeom>
            <a:ln>
              <a:gradFill>
                <a:gsLst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50000">
                    <a:srgbClr val="00B0F0"/>
                  </a:gs>
                  <a:gs pos="100000">
                    <a:schemeClr val="bg1">
                      <a:alpha val="0"/>
                    </a:schemeClr>
                  </a:gs>
                </a:gsLst>
                <a:lin ang="0" scaled="0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17955" y="4149090"/>
            <a:ext cx="9398635" cy="460375"/>
          </a:xfrm>
          <a:prstGeom prst="rect">
            <a:avLst/>
          </a:prstGeom>
          <a:effectLst>
            <a:glow rad="1397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p>
            <a:pPr algn="ctr"/>
            <a:endParaRPr lang="zh-CN" altLang="en-US" sz="24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 descr="组1logo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307975" y="236855"/>
            <a:ext cx="1001395" cy="380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60695" y="3990975"/>
            <a:ext cx="1097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苯环老师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:random/>
      </p:transition>
    </mc:Choice>
    <mc:Fallback>
      <p:transition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73430" y="721360"/>
            <a:ext cx="4901565" cy="34124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，了解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，捕获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else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</a:t>
            </a: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finally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285750" indent="-285750" algn="l">
              <a:lnSpc>
                <a:spcPct val="240000"/>
              </a:lnSpc>
              <a:buFont typeface="Wingdings" panose="05000000000000000000" charset="0"/>
              <a:buChar char="u"/>
            </a:pPr>
            <a:r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，自定义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异常</a:t>
            </a:r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本节课你将收获的技术点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919855" y="721360"/>
            <a:ext cx="4038600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try: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可能发⽣错误的代码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except: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如果出现异常执⾏的代码</a:t>
            </a:r>
            <a:endParaRPr lang="zh-CN" altLang="en-US" sz="2400">
              <a:solidFill>
                <a:schemeClr val="bg1"/>
              </a:solidFill>
            </a:endParaRPr>
          </a:p>
        </p:txBody>
      </p:sp>
      <p:sp>
        <p:nvSpPr>
          <p:cNvPr id="7178" name="圆角矩形 6"/>
          <p:cNvSpPr/>
          <p:nvPr/>
        </p:nvSpPr>
        <p:spPr>
          <a:xfrm>
            <a:off x="634683" y="187629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异常语法</a:t>
            </a:r>
            <a:r>
              <a:rPr lang="zh-CN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思源黑体 CN Medium" panose="020B0600000000000000" charset="-122"/>
              </a:rPr>
              <a:t>结构</a:t>
            </a:r>
            <a:endParaRPr lang="zh-CN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思源黑体 CN Medium" panose="020B0600000000000000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76700" y="3244215"/>
            <a:ext cx="598233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olidFill>
                  <a:schemeClr val="bg1"/>
                </a:solidFill>
              </a:rPr>
              <a:t>try: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可能发⽣错误的代码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except 异常类型</a:t>
            </a:r>
            <a:r>
              <a:rPr lang="en-US" altLang="zh-CN" sz="2400">
                <a:solidFill>
                  <a:schemeClr val="bg1"/>
                </a:solidFill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:</a:t>
            </a:r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 如果捕获到该异常类型执⾏的代码</a:t>
            </a:r>
            <a:endParaRPr lang="zh-CN" altLang="en-US" sz="2400">
              <a:solidFill>
                <a:schemeClr val="bg1"/>
              </a:solidFill>
            </a:endParaRPr>
          </a:p>
          <a:p>
            <a:endParaRPr lang="zh-CN" altLang="en-US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</a:rPr>
              <a:t>try </a:t>
            </a:r>
            <a:r>
              <a:rPr lang="en-US" altLang="zh-CN" sz="2400">
                <a:solidFill>
                  <a:schemeClr val="bg1"/>
                </a:solidFill>
              </a:rPr>
              <a:t> traɪ </a:t>
            </a:r>
            <a:r>
              <a:rPr lang="zh-CN" altLang="en-US" sz="2400">
                <a:solidFill>
                  <a:schemeClr val="bg1"/>
                </a:solidFill>
              </a:rPr>
              <a:t>试图</a:t>
            </a:r>
            <a:endParaRPr lang="en-US" altLang="zh-CN" sz="2400">
              <a:solidFill>
                <a:schemeClr val="bg1"/>
              </a:solidFill>
            </a:endParaRPr>
          </a:p>
          <a:p>
            <a:r>
              <a:rPr lang="zh-CN" altLang="en-US" sz="2400">
                <a:solidFill>
                  <a:schemeClr val="bg1"/>
                </a:solidFill>
                <a:sym typeface="+mn-ea"/>
              </a:rPr>
              <a:t>except </a:t>
            </a:r>
            <a:r>
              <a:rPr lang="en-US" altLang="zh-CN" sz="2400">
                <a:solidFill>
                  <a:schemeClr val="bg1"/>
                </a:solidFill>
                <a:sym typeface="+mn-ea"/>
              </a:rPr>
              <a:t> </a:t>
            </a:r>
            <a:r>
              <a:rPr lang="zh-CN" altLang="en-US" sz="2400">
                <a:solidFill>
                  <a:schemeClr val="bg1"/>
                </a:solidFill>
              </a:rPr>
              <a:t>ɪkˈsept</a:t>
            </a:r>
            <a:r>
              <a:rPr lang="en-US" altLang="zh-CN" sz="2400">
                <a:solidFill>
                  <a:schemeClr val="bg1"/>
                </a:solidFill>
              </a:rPr>
              <a:t>  </a:t>
            </a:r>
            <a:r>
              <a:rPr lang="zh-CN" altLang="en-US" sz="2400">
                <a:solidFill>
                  <a:schemeClr val="bg1"/>
                </a:solidFill>
              </a:rPr>
              <a:t>除</a:t>
            </a:r>
            <a:r>
              <a:rPr lang="en-US" altLang="zh-CN" sz="2400">
                <a:solidFill>
                  <a:schemeClr val="bg1"/>
                </a:solidFill>
              </a:rPr>
              <a:t>...</a:t>
            </a:r>
            <a:r>
              <a:rPr lang="zh-CN" altLang="en-US" sz="2400">
                <a:solidFill>
                  <a:schemeClr val="bg1"/>
                </a:solidFill>
              </a:rPr>
              <a:t>以外</a:t>
            </a:r>
            <a:endParaRPr lang="zh-CN" alt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8" name="圆角矩形 6"/>
          <p:cNvSpPr/>
          <p:nvPr/>
        </p:nvSpPr>
        <p:spPr>
          <a:xfrm>
            <a:off x="616903" y="216204"/>
            <a:ext cx="6813550" cy="533429"/>
          </a:xfrm>
          <a:prstGeom prst="roundRect">
            <a:avLst>
              <a:gd name="adj" fmla="val 23380"/>
            </a:avLst>
          </a:prstGeom>
          <a:noFill/>
          <a:ln w="9525">
            <a:noFill/>
          </a:ln>
        </p:spPr>
        <p:txBody>
          <a:bodyPr wrap="square" anchor="ctr" anchorCtr="0">
            <a:spAutoFit/>
          </a:bodyPr>
          <a:p>
            <a:pPr algn="l">
              <a:buClrTx/>
              <a:buSzTx/>
              <a:buFontTx/>
            </a:pP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课后</a:t>
            </a:r>
            <a:r>
              <a:rPr lang="zh-CN" altLang="en-US" sz="2400" dirty="0">
                <a:solidFill>
                  <a:srgbClr val="FFC000"/>
                </a:solidFill>
                <a:latin typeface="思源黑体 CN Medium" panose="020B0600000000000000" charset="-122"/>
                <a:ea typeface="思源黑体 CN Medium" panose="020B0600000000000000" charset="-122"/>
                <a:sym typeface="+mn-ea"/>
              </a:rPr>
              <a:t>作业</a:t>
            </a:r>
            <a:endParaRPr lang="zh-CN" altLang="en-US" sz="2400" dirty="0">
              <a:solidFill>
                <a:srgbClr val="FFC000"/>
              </a:solidFill>
              <a:latin typeface="思源黑体 CN Medium" panose="020B0600000000000000" charset="-122"/>
              <a:ea typeface="思源黑体 CN Medium" panose="020B0600000000000000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425575" y="2313940"/>
            <a:ext cx="934021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1）定义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is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_password函数，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判断密码是否符合长度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2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）使用</a:t>
            </a:r>
            <a:r>
              <a:rPr lang="en-US" alt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input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输入密码，使用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函数</a:t>
            </a:r>
            <a:r>
              <a:rPr lang="zh-CN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来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判断密码长度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3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如果用户输入长度&lt;8，抛出异常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(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可以使用自定义异常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)</a:t>
            </a:r>
            <a:endParaRPr sz="2400">
              <a:solidFill>
                <a:schemeClr val="accent5">
                  <a:lumMod val="20000"/>
                  <a:lumOff val="80000"/>
                </a:schemeClr>
              </a:solidFill>
              <a:sym typeface="+mn-ea"/>
            </a:endParaRPr>
          </a:p>
          <a:p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4</a:t>
            </a:r>
            <a:r>
              <a:rPr lang="zh-CN" alt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）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如果用户输入长度&gt;=8，返回</a:t>
            </a:r>
            <a:r>
              <a:rPr lang="en-US"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(return)</a:t>
            </a:r>
            <a:r>
              <a:rPr sz="2400">
                <a:solidFill>
                  <a:schemeClr val="accent5">
                    <a:lumMod val="20000"/>
                    <a:lumOff val="80000"/>
                  </a:schemeClr>
                </a:solidFill>
                <a:sym typeface="+mn-ea"/>
              </a:rPr>
              <a:t>输入的密码</a:t>
            </a:r>
            <a:endParaRPr lang="zh-CN" altLang="en-US" sz="240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1"/>
          <p:cNvSpPr/>
          <p:nvPr/>
        </p:nvSpPr>
        <p:spPr>
          <a:xfrm>
            <a:off x="5225415" y="2978090"/>
            <a:ext cx="1877060" cy="534791"/>
          </a:xfrm>
          <a:prstGeom prst="roundRect">
            <a:avLst>
              <a:gd name="adj" fmla="val 23381"/>
            </a:avLst>
          </a:prstGeom>
          <a:noFill/>
        </p:spPr>
        <p:txBody>
          <a:bodyPr wrap="square" anchor="ctr">
            <a:spAutoFit/>
          </a:bodyPr>
          <a:p>
            <a:pPr algn="l"/>
            <a:r>
              <a:rPr lang="zh-CN" altLang="en-US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思源黑体 CN Medium" panose="020B0600000000000000" charset="-122"/>
                <a:ea typeface="思源黑体 CN Medium" panose="020B0600000000000000" charset="-122"/>
                <a:cs typeface="Segoe UI" panose="020B0502040204020203" pitchFamily="34" charset="0"/>
                <a:sym typeface="+mn-ea"/>
              </a:rPr>
              <a:t>谢谢观看</a:t>
            </a:r>
            <a:endParaRPr lang="zh-CN" altLang="en-US" sz="24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思源黑体 CN Medium" panose="020B0600000000000000" charset="-122"/>
              <a:ea typeface="思源黑体 CN Medium" panose="020B0600000000000000" charset="-122"/>
              <a:cs typeface="Segoe UI" panose="020B0502040204020203" pitchFamily="3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9">
        <p14:switch dir="r"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YTNmYjBjZTExZWMyYjk5ZTk4MmMxMmJhMGNlYjE3MWIifQ=="/>
  <p:tag name="KSO_WPP_MARK_KEY" val="4ec2dc04-2f9c-497a-9311-4bf5461f5180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294</Words>
  <Application>WPS 演示</Application>
  <PresentationFormat>宽屏</PresentationFormat>
  <Paragraphs>36</Paragraphs>
  <Slides>5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黑体</vt:lpstr>
      <vt:lpstr>微软雅黑</vt:lpstr>
      <vt:lpstr>Wingdings</vt:lpstr>
      <vt:lpstr>思源黑体 CN Medium</vt:lpstr>
      <vt:lpstr>Segoe UI</vt:lpstr>
      <vt:lpstr>Calibri</vt:lpstr>
      <vt:lpstr>Arial Unicode MS</vt:lpstr>
      <vt:lpstr>Calibri Light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QQ:394222199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【动态】IOS风格超实用大气简约图形化商务报告11</dc:title>
  <dc:creator>李国海</dc:creator>
  <cp:lastModifiedBy>千雨流云</cp:lastModifiedBy>
  <cp:revision>492</cp:revision>
  <dcterms:created xsi:type="dcterms:W3CDTF">2014-11-04T04:04:00Z</dcterms:created>
  <dcterms:modified xsi:type="dcterms:W3CDTF">2023-03-02T11:41:41Z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519320E2B20D41BFB77B8191A126E525</vt:lpwstr>
  </property>
</Properties>
</file>