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521" r:id="rId3"/>
    <p:sldId id="588" r:id="rId5"/>
    <p:sldId id="589" r:id="rId6"/>
    <p:sldId id="616" r:id="rId7"/>
    <p:sldId id="571" r:id="rId8"/>
    <p:sldId id="611" r:id="rId9"/>
    <p:sldId id="566" r:id="rId10"/>
    <p:sldId id="614" r:id="rId11"/>
    <p:sldId id="526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1" userDrawn="1">
          <p15:clr>
            <a:srgbClr val="A4A3A4"/>
          </p15:clr>
        </p15:guide>
        <p15:guide id="2" pos="38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C000"/>
    <a:srgbClr val="060F1E"/>
    <a:srgbClr val="D53C4C"/>
    <a:srgbClr val="B0590A"/>
    <a:srgbClr val="FFC435"/>
    <a:srgbClr val="FDE977"/>
    <a:srgbClr val="FC8F22"/>
    <a:srgbClr val="5ECFD2"/>
    <a:srgbClr val="040D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96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6" y="60"/>
      </p:cViewPr>
      <p:guideLst>
        <p:guide orient="horz" pos="2231"/>
        <p:guide pos="38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4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B2C38-442E-4A34-B087-99D2F692CC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2E29C6-0111-42B2-975B-ABC1085A3B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8D383-689C-46E9-A7EE-4BEEA1EBC0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347980" y="278765"/>
            <a:ext cx="0" cy="306070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408940" y="283210"/>
            <a:ext cx="0" cy="297180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组1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2315" y="236855"/>
            <a:ext cx="1001395" cy="3803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9" Type="http://schemas.openxmlformats.org/officeDocument/2006/relationships/theme" Target="../theme/theme1.xml"/><Relationship Id="rId28" Type="http://schemas.openxmlformats.org/officeDocument/2006/relationships/image" Target="../media/image1.png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83820" y="-144780"/>
            <a:ext cx="12386945" cy="7128510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520065" y="6492240"/>
            <a:ext cx="36525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享学课堂，让学习成为一种享受！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42620" y="6443345"/>
            <a:ext cx="276860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100000">
                  <a:srgbClr val="060F1E"/>
                </a:gs>
              </a:gsLst>
              <a:lin ang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347980" y="287655"/>
            <a:ext cx="0" cy="306070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408940" y="292100"/>
            <a:ext cx="0" cy="297180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组1logo"/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10902315" y="236855"/>
            <a:ext cx="1001395" cy="3803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83820" y="-144780"/>
            <a:ext cx="12386945" cy="1059815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50060" y="1385570"/>
            <a:ext cx="8708390" cy="1579880"/>
            <a:chOff x="2756" y="6307"/>
            <a:chExt cx="13714" cy="2488"/>
          </a:xfrm>
        </p:grpSpPr>
        <p:sp>
          <p:nvSpPr>
            <p:cNvPr id="351" name="矩形 350"/>
            <p:cNvSpPr/>
            <p:nvPr/>
          </p:nvSpPr>
          <p:spPr>
            <a:xfrm>
              <a:off x="2756" y="6954"/>
              <a:ext cx="13714" cy="1598"/>
            </a:xfrm>
            <a:prstGeom prst="rect">
              <a:avLst/>
            </a:prstGeo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6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变量的</a:t>
              </a:r>
              <a:r>
                <a:rPr lang="zh-CN" altLang="en-US" sz="6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endPara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52" name="直接连接符 351"/>
            <p:cNvCxnSpPr/>
            <p:nvPr/>
          </p:nvCxnSpPr>
          <p:spPr>
            <a:xfrm>
              <a:off x="3074" y="6542"/>
              <a:ext cx="5885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矩形 352"/>
            <p:cNvSpPr/>
            <p:nvPr/>
          </p:nvSpPr>
          <p:spPr>
            <a:xfrm rot="2700000">
              <a:off x="9398" y="6307"/>
              <a:ext cx="470" cy="47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4" name="直接连接符 353"/>
            <p:cNvCxnSpPr/>
            <p:nvPr/>
          </p:nvCxnSpPr>
          <p:spPr>
            <a:xfrm>
              <a:off x="10221" y="6542"/>
              <a:ext cx="5885" cy="0"/>
            </a:xfrm>
            <a:prstGeom prst="line">
              <a:avLst/>
            </a:prstGeom>
            <a:ln>
              <a:gradFill>
                <a:gsLst>
                  <a:gs pos="0">
                    <a:srgbClr val="00B0F0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>
              <a:off x="3074" y="8795"/>
              <a:ext cx="13032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0000">
                    <a:srgbClr val="00B0F0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 descr="组1logo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307975" y="236855"/>
            <a:ext cx="1001395" cy="3803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68315" y="399097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苯环老师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64540" y="835660"/>
            <a:ext cx="3124200" cy="4741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变量的作用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lnSpc>
                <a:spcPct val="240000"/>
              </a:lnSpc>
              <a:buClrTx/>
              <a:buSzTx/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变量命名的规则规范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命名的规则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 algn="l">
              <a:lnSpc>
                <a:spcPct val="240000"/>
              </a:lnSpc>
              <a:buClrTx/>
              <a:buSzTx/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，命名规范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 algn="l">
              <a:lnSpc>
                <a:spcPct val="240000"/>
              </a:lnSpc>
              <a:buClrTx/>
              <a:buSzTx/>
              <a:buFont typeface="Wingdings" panose="05000000000000000000" charset="0"/>
              <a:buChar char="u"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3，变量名称的描述性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240000"/>
              </a:lnSpc>
              <a:buClrTx/>
              <a:buSzTx/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基础数据类型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240000"/>
              </a:lnSpc>
              <a:buClrTx/>
              <a:buSzTx/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，变量的多次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赋值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178" name="圆角矩形 6"/>
          <p:cNvSpPr/>
          <p:nvPr/>
        </p:nvSpPr>
        <p:spPr>
          <a:xfrm>
            <a:off x="634683" y="1876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本节课你将收获的技术点</a:t>
            </a:r>
            <a:endParaRPr lang="zh-CN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88255" y="1230630"/>
            <a:ext cx="6888480" cy="43967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8955" y="3244850"/>
            <a:ext cx="395859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/>
              <a:t>变量分为</a:t>
            </a:r>
            <a:r>
              <a:rPr lang="zh-CN" altLang="en-US" b="1"/>
              <a:t>变量名</a:t>
            </a:r>
            <a:r>
              <a:rPr lang="en-US" altLang="zh-CN" b="1"/>
              <a:t> </a:t>
            </a:r>
            <a:r>
              <a:rPr lang="zh-CN" altLang="en-US" b="1"/>
              <a:t>，变量值，</a:t>
            </a:r>
            <a:r>
              <a:rPr lang="en-US" altLang="zh-CN" b="1"/>
              <a:t> </a:t>
            </a:r>
            <a:r>
              <a:rPr lang="zh-CN" altLang="en-US" b="1"/>
              <a:t>内存地址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528955" y="1230630"/>
            <a:ext cx="1852882" cy="714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/>
              <a:t>下面是</a:t>
            </a:r>
            <a:r>
              <a:rPr lang="zh-CN" altLang="en-US"/>
              <a:t>一个变量</a:t>
            </a:r>
            <a:endParaRPr lang="zh-CN" altLang="en-US"/>
          </a:p>
          <a:p>
            <a:r>
              <a:rPr lang="en-US" altLang="zh-CN"/>
              <a:t> </a:t>
            </a:r>
            <a:r>
              <a:rPr lang="en-US" altLang="zh-CN"/>
              <a:t>name = ‘james’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49275" y="4072890"/>
            <a:ext cx="392303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/>
              <a:t>通过</a:t>
            </a:r>
            <a:r>
              <a:rPr lang="en-US" altLang="zh-CN"/>
              <a:t>id()</a:t>
            </a:r>
            <a:r>
              <a:rPr lang="zh-CN" altLang="en-US"/>
              <a:t>语法可以获取变量的内存</a:t>
            </a:r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7178" name="圆角矩形 6"/>
          <p:cNvSpPr/>
          <p:nvPr/>
        </p:nvSpPr>
        <p:spPr>
          <a:xfrm>
            <a:off x="528638" y="17746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什么是变量？它的作用是什么</a:t>
            </a:r>
            <a:endParaRPr lang="zh-CN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23595" y="1315720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变量命名的规则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1，变量名称由 字母 下划线 数字 组成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2，变量不能以数字开头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3，系统关键字不能作为变量名称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178" name="圆角矩形 6"/>
          <p:cNvSpPr/>
          <p:nvPr>
            <p:custDataLst>
              <p:tags r:id="rId1"/>
            </p:custDataLst>
          </p:nvPr>
        </p:nvSpPr>
        <p:spPr>
          <a:xfrm>
            <a:off x="528638" y="17746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变量命名的规则</a:t>
            </a:r>
            <a:r>
              <a:rPr 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规范</a:t>
            </a:r>
            <a:endParaRPr lang="zh-CN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3595" y="3063875"/>
            <a:ext cx="60960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变量命名的规范</a:t>
            </a:r>
            <a:r>
              <a:rPr lang="zh-CN" altLang="en-US">
                <a:solidFill>
                  <a:schemeClr val="bg1"/>
                </a:solidFill>
              </a:rPr>
              <a:t> 显得专业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两大命名规范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1、 坨峰命命名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大坨峰 FirstName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小坨峰 firstNameData 首字母小写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2 、下划体命名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first_name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、a s i x 等简单变量</a:t>
            </a:r>
            <a:r>
              <a:rPr lang="zh-CN" altLang="en-US">
                <a:solidFill>
                  <a:schemeClr val="bg1"/>
                </a:solidFill>
              </a:rPr>
              <a:t>为临时变量 某个小的区域会使用到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41340" y="1315720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变量名称的描述性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、在合适的长度内，越精确越好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、变量名称能让人猜出的类型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70915" y="2279650"/>
            <a:ext cx="2447925" cy="2988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400">
                <a:solidFill>
                  <a:schemeClr val="bg1"/>
                </a:solidFill>
              </a:rPr>
              <a:t>题目一</a:t>
            </a:r>
            <a:endParaRPr lang="zh-CN" altLang="en-US" sz="2400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endParaRPr lang="zh-CN" altLang="en-US" sz="2400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'1'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B,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2a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'1'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C,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_a2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'1'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D, 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_a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'1'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73220" y="2279650"/>
            <a:ext cx="3299460" cy="3047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题目二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 algn="l">
              <a:lnSpc>
                <a:spcPct val="120000"/>
              </a:lnSpc>
            </a:pPr>
            <a:endParaRPr lang="en-US" altLang="zh-CN" sz="2400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abc_xyz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'1'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B,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HelloWorld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'1'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C,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'1'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D,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xyz#abc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'1'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27695" y="2279650"/>
            <a:ext cx="2807335" cy="3023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400">
                <a:solidFill>
                  <a:schemeClr val="bg1"/>
                </a:solidFill>
              </a:rPr>
              <a:t>题目三</a:t>
            </a:r>
            <a:endParaRPr lang="zh-CN" altLang="en-US" sz="2400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endParaRPr lang="en-US" altLang="zh-CN" sz="2400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 abc_123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'1'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B, HELLO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'1'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C, 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rue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'1'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D, 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__A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'1'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8" name="圆角矩形 6"/>
          <p:cNvSpPr/>
          <p:nvPr/>
        </p:nvSpPr>
        <p:spPr>
          <a:xfrm>
            <a:off x="578803" y="172817"/>
            <a:ext cx="6813550" cy="541463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变量命名题目测试</a:t>
            </a:r>
            <a:endParaRPr lang="zh-CN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982980" y="777240"/>
          <a:ext cx="10226675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640"/>
                <a:gridCol w="8408035"/>
              </a:tblGrid>
              <a:tr h="1879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常用</a:t>
                      </a: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accent5">
                              <a:lumMod val="75000"/>
                            </a:schemeClr>
                          </a:solidFill>
                          <a:sym typeface="+mn-ea"/>
                        </a:rPr>
                        <a:t>numbers</a:t>
                      </a:r>
                      <a:endParaRPr lang="en-US" altLang="zh-CN" sz="1800">
                        <a:solidFill>
                          <a:schemeClr val="accent5">
                            <a:lumMod val="75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Python 3支持int、float。数值类型的赋值和计算都是很直观的，就像大多数语言一样。内置的type()函数可以用来查询变量所指的对象类型。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accent5">
                              <a:lumMod val="75000"/>
                            </a:schemeClr>
                          </a:solidFill>
                          <a:sym typeface="+mn-ea"/>
                        </a:rPr>
                        <a:t>str</a:t>
                      </a:r>
                      <a:endParaRPr lang="zh-CN" altLang="en-US" sz="1800">
                        <a:solidFill>
                          <a:schemeClr val="accent5">
                            <a:lumMod val="75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Python 具有单一的字符串类型str，字符串用单引号(‘ ’)或双引号(“ ”)括起来，同时使用反斜杠(\)转义特殊字符。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accent5">
                              <a:lumMod val="75000"/>
                            </a:schemeClr>
                          </a:solidFill>
                          <a:sym typeface="+mn-ea"/>
                        </a:rPr>
                        <a:t>list</a:t>
                      </a:r>
                      <a:endParaRPr lang="zh-CN" altLang="en-US" sz="1800">
                        <a:solidFill>
                          <a:schemeClr val="accent5">
                            <a:lumMod val="75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List(列表) 是 Python 中使用最频繁的数据类型。列表是写在方括号之间、用逗号分隔开的元素列表。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accent5">
                              <a:lumMod val="75000"/>
                            </a:schemeClr>
                          </a:solidFill>
                          <a:sym typeface="+mn-ea"/>
                        </a:rPr>
                        <a:t>tuple</a:t>
                      </a:r>
                      <a:endParaRPr lang="zh-CN" altLang="en-US" sz="1800">
                        <a:solidFill>
                          <a:schemeClr val="accent5">
                            <a:lumMod val="75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元组(tuple)与列表类似，不同之处在于元组的元素不能修改。元组是写在小括号之间、用逗号隔开的元素列表。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accent5">
                              <a:lumMod val="75000"/>
                            </a:schemeClr>
                          </a:solidFill>
                          <a:sym typeface="+mn-ea"/>
                        </a:rPr>
                        <a:t>dict</a:t>
                      </a:r>
                      <a:endParaRPr lang="zh-CN" altLang="en-US" sz="1800">
                        <a:solidFill>
                          <a:schemeClr val="accent5">
                            <a:lumMod val="75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字典(dictionary)是Python中另一个非常有用的内置数据类型。字典是一种映射类型(mapping type)，它是一个无序的键 : 值对集合。关键字必须使用不可变类型，也就是说list和包含可变类型的tuple不能做关键字。在同一个字典中，关键字还必须互不相同。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set</a:t>
                      </a:r>
                      <a:endParaRPr lang="en-US" altLang="zh-CN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集合(set)是一个无序不重复元素的集。基本功能是进行成员关系测试和消除重复元素。可以使用大括号或者set()函数创建set集合，注意：创建一个空集合必须用 set() 而不是 { }，因为{ }是用来创建一个空字典。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78" name="圆角矩形 6"/>
          <p:cNvSpPr/>
          <p:nvPr/>
        </p:nvSpPr>
        <p:spPr>
          <a:xfrm>
            <a:off x="634683" y="187628"/>
            <a:ext cx="6813550" cy="533431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en-US" alt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Python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常用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数据类型</a:t>
            </a:r>
            <a:endParaRPr lang="zh-CN" altLang="en-US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-136525" y="777875"/>
            <a:ext cx="90112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变量多次赋值后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变量名会指向新的内存空间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37565" y="1838325"/>
            <a:ext cx="2291715" cy="875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name = </a:t>
            </a:r>
            <a:r>
              <a:rPr lang="en-US" altLang="zh-CN">
                <a:solidFill>
                  <a:schemeClr val="bg1"/>
                </a:solidFill>
              </a:rPr>
              <a:t>‘James’</a:t>
            </a:r>
            <a:endParaRPr lang="en-US" altLang="zh-CN">
              <a:solidFill>
                <a:schemeClr val="bg1"/>
              </a:solidFill>
            </a:endParaRPr>
          </a:p>
          <a:p>
            <a:pPr algn="ctr"/>
            <a:endParaRPr lang="en-US" altLang="zh-CN"/>
          </a:p>
          <a:p>
            <a:pPr algn="ctr"/>
            <a:r>
              <a:rPr lang="en-US" altLang="zh-CN"/>
              <a:t>name = </a:t>
            </a:r>
            <a:r>
              <a:rPr lang="en-US" altLang="zh-CN">
                <a:solidFill>
                  <a:schemeClr val="bg1"/>
                </a:solidFill>
              </a:rPr>
              <a:t>‘jame’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509770" y="4410075"/>
            <a:ext cx="2291715" cy="875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5645675455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271770" y="3944620"/>
            <a:ext cx="7677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</a:rPr>
              <a:t>name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827645" y="1495425"/>
            <a:ext cx="2833370" cy="225488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10000"/>
              </a:lnSpc>
            </a:pPr>
            <a:r>
              <a:rPr lang="en-US" altLang="zh-CN"/>
              <a:t>id:  5645675474</a:t>
            </a:r>
            <a:endParaRPr lang="en-US" altLang="zh-CN"/>
          </a:p>
          <a:p>
            <a:pPr algn="l">
              <a:lnSpc>
                <a:spcPct val="110000"/>
              </a:lnSpc>
            </a:pPr>
            <a:r>
              <a:rPr lang="en-US" altLang="zh-CN"/>
              <a:t>type: str</a:t>
            </a:r>
            <a:endParaRPr lang="en-US" altLang="zh-CN"/>
          </a:p>
          <a:p>
            <a:pPr algn="l">
              <a:lnSpc>
                <a:spcPct val="110000"/>
              </a:lnSpc>
            </a:pPr>
            <a:r>
              <a:rPr lang="en-US" altLang="zh-CN"/>
              <a:t>value:  ‘</a:t>
            </a:r>
            <a:r>
              <a:rPr lang="en-US" altLang="zh-CN">
                <a:solidFill>
                  <a:schemeClr val="bg1"/>
                </a:solidFill>
              </a:rPr>
              <a:t>James’</a:t>
            </a:r>
            <a:endParaRPr lang="en-US" altLang="zh-CN">
              <a:solidFill>
                <a:schemeClr val="bg1"/>
              </a:solidFill>
            </a:endParaRPr>
          </a:p>
        </p:txBody>
      </p:sp>
      <p:cxnSp>
        <p:nvCxnSpPr>
          <p:cNvPr id="10" name="直接箭头连接符 9"/>
          <p:cNvCxnSpPr>
            <a:stCxn id="7" idx="3"/>
            <a:endCxn id="3" idx="1"/>
          </p:cNvCxnSpPr>
          <p:nvPr/>
        </p:nvCxnSpPr>
        <p:spPr>
          <a:xfrm>
            <a:off x="6801485" y="4848225"/>
            <a:ext cx="1083310" cy="622935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7884795" y="4343400"/>
            <a:ext cx="2833370" cy="2254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10000"/>
              </a:lnSpc>
            </a:pPr>
            <a:r>
              <a:rPr lang="en-US" altLang="zh-CN"/>
              <a:t>id:  5645675455</a:t>
            </a:r>
            <a:endParaRPr lang="en-US" altLang="zh-CN"/>
          </a:p>
          <a:p>
            <a:pPr algn="l">
              <a:lnSpc>
                <a:spcPct val="110000"/>
              </a:lnSpc>
            </a:pPr>
            <a:r>
              <a:rPr lang="en-US" altLang="zh-CN"/>
              <a:t>type: str</a:t>
            </a:r>
            <a:endParaRPr lang="en-US" altLang="zh-CN"/>
          </a:p>
          <a:p>
            <a:pPr algn="l">
              <a:lnSpc>
                <a:spcPct val="110000"/>
              </a:lnSpc>
            </a:pPr>
            <a:r>
              <a:rPr lang="en-US" altLang="zh-CN"/>
              <a:t>value:  ‘</a:t>
            </a:r>
            <a:r>
              <a:rPr lang="en-US" altLang="zh-CN">
                <a:sym typeface="+mn-ea"/>
              </a:rPr>
              <a:t>jame</a:t>
            </a:r>
            <a:r>
              <a:rPr lang="en-US" altLang="zh-CN">
                <a:solidFill>
                  <a:schemeClr val="bg1"/>
                </a:solidFill>
              </a:rPr>
              <a:t>’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5" name="云形 4"/>
          <p:cNvSpPr/>
          <p:nvPr/>
        </p:nvSpPr>
        <p:spPr>
          <a:xfrm>
            <a:off x="10062845" y="2000250"/>
            <a:ext cx="1846580" cy="10287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垃圾</a:t>
            </a:r>
            <a:endParaRPr lang="zh-CN" altLang="en-US"/>
          </a:p>
        </p:txBody>
      </p:sp>
      <p:sp>
        <p:nvSpPr>
          <p:cNvPr id="7178" name="圆角矩形 6"/>
          <p:cNvSpPr/>
          <p:nvPr/>
        </p:nvSpPr>
        <p:spPr>
          <a:xfrm>
            <a:off x="521653" y="186245"/>
            <a:ext cx="6813550" cy="592077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变量多次赋值</a:t>
            </a:r>
            <a:endParaRPr lang="zh-CN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48000" y="2414270"/>
            <a:ext cx="609600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用变量的形式介绍自己 ，不限数字，数量，格式，示例：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name = '小明'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age = 18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love = '看书'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print('我的名字叫:', name)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print('我的年龄是:', age)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print('我的爱好是:', love)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请截图或者直接放代码文本，不用发文件或者压缩包</a:t>
            </a:r>
            <a:r>
              <a:rPr lang="zh-CN" altLang="en-US">
                <a:solidFill>
                  <a:schemeClr val="bg1"/>
                </a:solidFill>
              </a:rPr>
              <a:t>哦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178" name="圆角矩形 6"/>
          <p:cNvSpPr/>
          <p:nvPr/>
        </p:nvSpPr>
        <p:spPr>
          <a:xfrm>
            <a:off x="521653" y="215568"/>
            <a:ext cx="6813550" cy="533431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课后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作业</a:t>
            </a:r>
            <a:endParaRPr lang="zh-CN" altLang="en-US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225415" y="2978090"/>
            <a:ext cx="1877060" cy="534791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Segoe UI" panose="020B0502040204020203" pitchFamily="34" charset="0"/>
                <a:sym typeface="+mn-ea"/>
              </a:rPr>
              <a:t>谢谢观看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Segoe UI" panose="020B0502040204020203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6924,&quot;width&quot;:10848}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TABLE_BEAUTIFY" val="smartTable{1df68f33-1e6a-4721-b395-8410c80599ab}"/>
  <p:tag name="TABLE_ENDDRAG_ORIGIN_RECT" val="805*439"/>
  <p:tag name="TABLE_ENDDRAG_RECT" val="144*67*805*439"/>
</p:tagLst>
</file>

<file path=ppt/tags/tag4.xml><?xml version="1.0" encoding="utf-8"?>
<p:tagLst xmlns:p="http://schemas.openxmlformats.org/presentationml/2006/main">
  <p:tag name="COMMONDATA" val="eyJoZGlkIjoiYTNmYjBjZTExZWMyYjk5ZTk4MmMxMmJhMGNlYjE3MWIifQ=="/>
  <p:tag name="KSO_WPP_MARK_KEY" val="784578dc-0dce-4fa6-ad3e-92421bf7c972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1390</Words>
  <Application>WPS 演示</Application>
  <PresentationFormat>宽屏</PresentationFormat>
  <Paragraphs>135</Paragraphs>
  <Slides>9</Slides>
  <Notes>42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黑体</vt:lpstr>
      <vt:lpstr>微软雅黑</vt:lpstr>
      <vt:lpstr>Wingdings</vt:lpstr>
      <vt:lpstr>思源黑体 CN Medium</vt:lpstr>
      <vt:lpstr>Segoe UI</vt:lpstr>
      <vt:lpstr>Calibri</vt:lpstr>
      <vt:lpstr>Arial Unicode MS</vt:lpstr>
      <vt:lpstr>Calibri Light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QQ:394222199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【动态】IOS风格超实用大气简约图形化商务报告11</dc:title>
  <dc:creator>李国海</dc:creator>
  <cp:lastModifiedBy>千雨流云</cp:lastModifiedBy>
  <cp:revision>513</cp:revision>
  <dcterms:created xsi:type="dcterms:W3CDTF">2014-11-04T04:04:00Z</dcterms:created>
  <dcterms:modified xsi:type="dcterms:W3CDTF">2023-01-05T14:12:34Z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519320E2B20D41BFB77B8191A126E525</vt:lpwstr>
  </property>
</Properties>
</file>