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521" r:id="rId3"/>
    <p:sldId id="591" r:id="rId5"/>
    <p:sldId id="597" r:id="rId6"/>
    <p:sldId id="601" r:id="rId7"/>
    <p:sldId id="598" r:id="rId8"/>
    <p:sldId id="600" r:id="rId9"/>
    <p:sldId id="571" r:id="rId10"/>
    <p:sldId id="606" r:id="rId11"/>
    <p:sldId id="607" r:id="rId12"/>
    <p:sldId id="52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7" userDrawn="1">
          <p15:clr>
            <a:srgbClr val="A4A3A4"/>
          </p15:clr>
        </p15:guide>
        <p15:guide id="2" pos="37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277"/>
        <p:guide pos="37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 输入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831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64540" y="1140460"/>
            <a:ext cx="2667000" cy="407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字符串的的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，字符串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转义符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，字符串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输出格式化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，字符操作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符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使用输入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ClrTx/>
              <a:buSzTx/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，数据类型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的转换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82345" y="2606040"/>
          <a:ext cx="10226675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  <a:gridCol w="8408035"/>
              </a:tblGrid>
              <a:tr h="1879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常用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numbers</a:t>
                      </a:r>
                      <a:endParaRPr lang="en-US" altLang="zh-CN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int、float。数值类型的赋值和计算都是很直观的，就像大多数语言一样。内置的type()函数可以用来查询变量所指的对象类型。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str</a:t>
                      </a:r>
                      <a:endParaRPr lang="zh-CN" altLang="en-US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Python 具有单一的字符串类型str，字符串用单引号(‘ ’)或双引号(“ ”)括起来，同时使用反斜杠(\)转义特殊字符。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5">
                              <a:lumMod val="75000"/>
                            </a:schemeClr>
                          </a:solidFill>
                          <a:sym typeface="+mn-ea"/>
                        </a:rPr>
                        <a:t>bool</a:t>
                      </a:r>
                      <a:endParaRPr lang="en-US" altLang="zh-CN" sz="1800">
                        <a:solidFill>
                          <a:schemeClr val="accent5">
                            <a:lumMod val="75000"/>
                          </a:schemeClr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 是 int 的子类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Python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数据类型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05865" y="1287780"/>
          <a:ext cx="9780270" cy="363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335"/>
                <a:gridCol w="8115935"/>
              </a:tblGrid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转义字符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\(在行尾时)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续行符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\\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反斜杠符号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\'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单引号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双引号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回车符，将光标移到下一行开头。</a:t>
                      </a:r>
                      <a:endParaRPr lang="zh-CN" altLang="en-US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回车符，将本行数据</a:t>
                      </a:r>
                      <a:r>
                        <a:rPr lang="zh-CN" altLang="en-US" sz="1800">
                          <a:sym typeface="+mn-ea"/>
                        </a:rPr>
                        <a:t>清除，将光标移到本行开头。</a:t>
                      </a:r>
                      <a:endParaRPr lang="zh-CN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水平制表符，也即Tab键，一般相当于四个空格</a:t>
                      </a:r>
                      <a:endParaRPr lang="zh-CN" altLang="en-US"/>
                    </a:p>
                  </a:txBody>
                  <a:tcPr/>
                </a:tc>
              </a:tr>
              <a:tr h="4057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\b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退格（Backspace），将光标位置移到前一列。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字符串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转义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字符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67435" y="845820"/>
          <a:ext cx="10057765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1964690"/>
                <a:gridCol w="3063875"/>
              </a:tblGrid>
              <a:tr h="4114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输出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3.1415926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{:.2f}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3.14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保留小数点后两位</a:t>
                      </a:r>
                      <a:endParaRPr lang="zh-CN" altLang="en-US"/>
                    </a:p>
                  </a:txBody>
                  <a:tcPr/>
                </a:tc>
              </a:tr>
              <a:tr h="318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3.1415926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{:+.2f}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+3.14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带符号保留小数点后两位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{:-.2f}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-1.00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带符号保留小数点后两位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2.71828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{:.0f}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不带小数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{:0&gt;2d}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数字补零 (填充左边, 宽度为2)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{:x&lt;4d}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5xxx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数字补x (填充右边, 宽度为4)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{:x&lt;4d}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10xx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数字补x (填充右边, 宽度为4)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{:,}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1,000,000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以逗号分隔的数字格式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{:.2%}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25.00%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百分比格式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1000000000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{:.2e}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1.00e+09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指数记法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{:&gt;10d}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右对齐 (默认, 宽度为10)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{:&lt;10d}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左对齐 (宽度为10)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{:^10d}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中间对齐 (宽度为10)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字符串</a:t>
            </a:r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format()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格式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化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5000" y="162003"/>
            <a:ext cx="3819525" cy="584045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字符串</a:t>
            </a:r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%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传统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格式化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符号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221105" y="925195"/>
          <a:ext cx="9519920" cy="536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460"/>
                <a:gridCol w="6982460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符   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</a:t>
                      </a:r>
                      <a:r>
                        <a:rPr lang="en-US" altLang="zh-CN" sz="1800">
                          <a:sym typeface="+mn-ea"/>
                        </a:rPr>
                        <a:t>s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格式化字符串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%f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格式化浮点数字，可指定小数点后的精度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格式化整数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格式化字符及其ASCII码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%u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格式化无符号整型</a:t>
                      </a:r>
                      <a:endParaRPr lang="zh-CN" alt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格式化无符号八进制数</a:t>
                      </a:r>
                      <a:endParaRPr lang="zh-CN" altLang="en-US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格式化无符号十六进制数</a:t>
                      </a:r>
                      <a:endParaRPr lang="zh-CN" altLang="en-US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格式化无符号十六进制数（大写）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用科学计数法格式化浮点数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作用同%e，用科学计数法格式化浮点数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%f和%e的简写</a:t>
                      </a:r>
                      <a:endParaRPr lang="zh-CN" altLang="en-US"/>
                    </a:p>
                  </a:txBody>
                  <a:tcPr/>
                </a:tc>
              </a:tr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 %F 和 %E 的简写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%p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用十六进制数格式化变量的地址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54430" y="1449705"/>
          <a:ext cx="9883140" cy="4090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/>
                <a:gridCol w="8502015"/>
              </a:tblGrid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操作符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字符串连接</a:t>
                      </a:r>
                      <a:endParaRPr lang="zh-CN" altLang="en-US"/>
                    </a:p>
                  </a:txBody>
                  <a:tcPr/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重复输出字符串</a:t>
                      </a:r>
                      <a:endParaRPr lang="zh-CN" altLang="en-US"/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[]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通过索引获取字符串中字符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778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[ : ]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截取字符串中的一部分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in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成员运算符 - 如果字符串中包含给定的字符返回 True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419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not in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成员运算符 - 如果字符串中不包含给定的字符返回 True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9163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r/R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原始字符串 - 原始字符串：所有的字符串都是直接按照字面的意思来使用，没有转义特殊或不能打印的字符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Python字符串操作符号</a:t>
            </a:r>
            <a:r>
              <a:rPr lang="zh-CN" altLang="en-US" sz="2400">
                <a:sym typeface="+mn-ea"/>
              </a:rPr>
              <a:t>符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Python数据类型的转换</a:t>
            </a:r>
            <a:r>
              <a:rPr lang="zh-CN" altLang="en-US" sz="2400">
                <a:sym typeface="+mn-ea"/>
              </a:rPr>
              <a:t>符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pic>
        <p:nvPicPr>
          <p:cNvPr id="2" name="图片 1" descr="企业微信截图_166799341830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991870"/>
            <a:ext cx="8534400" cy="5133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282956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input</a:t>
            </a:r>
            <a:r>
              <a:rPr lang="zh-CN" altLang="en-US">
                <a:solidFill>
                  <a:schemeClr val="bg1"/>
                </a:solidFill>
              </a:rPr>
              <a:t>函数输入一个小数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（返回的数据类型是一个</a:t>
            </a:r>
            <a:r>
              <a:rPr lang="zh-CN" altLang="en-US">
                <a:solidFill>
                  <a:schemeClr val="bg1"/>
                </a:solidFill>
              </a:rPr>
              <a:t>字符串）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zh-CN" altLang="en-US">
                <a:solidFill>
                  <a:schemeClr val="bg1"/>
                </a:solidFill>
              </a:rPr>
              <a:t>请尝试转换成整数、字符串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zh-CN" altLang="en-US">
                <a:solidFill>
                  <a:schemeClr val="bg1"/>
                </a:solidFill>
              </a:rPr>
              <a:t>浮点数.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可以提交截图</a:t>
            </a:r>
            <a:r>
              <a:rPr lang="zh-CN" altLang="en-US">
                <a:solidFill>
                  <a:schemeClr val="bg1"/>
                </a:solidFill>
              </a:rPr>
              <a:t>或者代码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8"/>
            <a:ext cx="6813550" cy="533431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/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Python课后作业</a:t>
            </a:r>
            <a:r>
              <a:rPr lang="zh-CN" altLang="en-US" sz="2400">
                <a:sym typeface="+mn-ea"/>
              </a:rPr>
              <a:t>符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df68f33-1e6a-4721-b395-8410c80599ab}"/>
  <p:tag name="TABLE_ENDDRAG_ORIGIN_RECT" val="805*439"/>
  <p:tag name="TABLE_ENDDRAG_RECT" val="144*67*805*439"/>
</p:tagLst>
</file>

<file path=ppt/tags/tag2.xml><?xml version="1.0" encoding="utf-8"?>
<p:tagLst xmlns:p="http://schemas.openxmlformats.org/presentationml/2006/main">
  <p:tag name="KSO_WM_UNIT_TABLE_BEAUTIFY" val="smartTable{a16edd01-23c9-493c-a020-2dcd4d632fdb}"/>
  <p:tag name="TABLE_ENDDRAG_ORIGIN_RECT" val="770*337"/>
  <p:tag name="TABLE_ENDDRAG_RECT" val="144*109*770*337"/>
</p:tagLst>
</file>

<file path=ppt/tags/tag3.xml><?xml version="1.0" encoding="utf-8"?>
<p:tagLst xmlns:p="http://schemas.openxmlformats.org/presentationml/2006/main">
  <p:tag name="KSO_WM_UNIT_TABLE_BEAUTIFY" val="smartTable{1de50852-4ab9-4189-9ace-1ce366832fa0}"/>
  <p:tag name="TABLE_ENDDRAG_ORIGIN_RECT" val="791*381"/>
  <p:tag name="TABLE_ENDDRAG_RECT" val="103*147*791*381"/>
</p:tagLst>
</file>

<file path=ppt/tags/tag4.xml><?xml version="1.0" encoding="utf-8"?>
<p:tagLst xmlns:p="http://schemas.openxmlformats.org/presentationml/2006/main">
  <p:tag name="KSO_WM_UNIT_TABLE_BEAUTIFY" val="smartTable{8fcff6fb-18bc-4931-946c-00654167e5ff}"/>
  <p:tag name="TABLE_ENDDRAG_ORIGIN_RECT" val="731*423"/>
  <p:tag name="TABLE_ENDDRAG_RECT" val="26*72*731*423"/>
</p:tagLst>
</file>

<file path=ppt/tags/tag5.xml><?xml version="1.0" encoding="utf-8"?>
<p:tagLst xmlns:p="http://schemas.openxmlformats.org/presentationml/2006/main">
  <p:tag name="KSO_WM_UNIT_TABLE_BEAUTIFY" val="smartTable{f6b8034b-ff6d-47a1-8fcc-42c659b1be5c}"/>
  <p:tag name="TABLE_ENDDRAG_ORIGIN_RECT" val="778*322"/>
  <p:tag name="TABLE_ENDDRAG_RECT" val="144*108*778*322"/>
</p:tagLst>
</file>

<file path=ppt/tags/tag6.xml><?xml version="1.0" encoding="utf-8"?>
<p:tagLst xmlns:p="http://schemas.openxmlformats.org/presentationml/2006/main">
  <p:tag name="COMMONDATA" val="eyJoZGlkIjoiYTNmYjBjZTExZWMyYjk5ZTk4MmMxMmJhMGNlYjE3MWIifQ=="/>
  <p:tag name="KSO_WPP_MARK_KEY" val="52a73c9f-2a6e-4d56-9ffa-7668b5374039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演示</Application>
  <PresentationFormat>宽屏</PresentationFormat>
  <Paragraphs>286</Paragraphs>
  <Slides>10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503</cp:revision>
  <dcterms:created xsi:type="dcterms:W3CDTF">2014-11-04T04:04:00Z</dcterms:created>
  <dcterms:modified xsi:type="dcterms:W3CDTF">2023-01-07T14:21:02Z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519320E2B20D41BFB77B8191A126E525</vt:lpwstr>
  </property>
</Properties>
</file>