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521" r:id="rId3"/>
    <p:sldId id="577" r:id="rId5"/>
    <p:sldId id="566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87" r:id="rId14"/>
    <p:sldId id="52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294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中的运算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360" y="1160780"/>
            <a:ext cx="45878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身份运算符用于比较两个对象的存储单元</a:t>
            </a:r>
            <a:endParaRPr lang="zh-CN" altLang="en-US"/>
          </a:p>
        </p:txBody>
      </p:sp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身份运算符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35000" y="2396490"/>
          <a:ext cx="10748010" cy="360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670"/>
                <a:gridCol w="3582670"/>
                <a:gridCol w="3582670"/>
              </a:tblGrid>
              <a:tr h="553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13284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 是判断两个标识符是不是引用自一个对象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is y, 类似 id(x) == id(y) , 如果引用的是同一个对象则返回 True，否则返回 False</a:t>
                      </a:r>
                      <a:endParaRPr lang="zh-CN" altLang="en-US"/>
                    </a:p>
                  </a:txBody>
                  <a:tcPr/>
                </a:tc>
              </a:tr>
              <a:tr h="172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 not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 not 是判断两个标识符是不是引用自不同对象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is not y ， 类似 id(a) != id(b)。如果引用的不是同一个对象则返回结果 True，否则返回 False。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4740" y="2829560"/>
            <a:ext cx="74631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# 作业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# 1 (成员运算符) 打印 字符串'abc' 存在 'abcd'里面 的结果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# 2 (比较运算符) 打印 200 大于等于300 的结果</a:t>
            </a:r>
            <a:endParaRPr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注：提交截图或者</a:t>
            </a:r>
            <a:r>
              <a:rPr lang="zh-CN" altLang="en-US">
                <a:solidFill>
                  <a:schemeClr val="bg1"/>
                </a:solidFill>
              </a:rPr>
              <a:t>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895600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算术运算符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比较（关系）运算符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赋值运算符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位运算符</a:t>
            </a: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次要</a:t>
            </a: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成员运算符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身份运算符</a:t>
            </a:r>
            <a:endParaRPr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3429000" y="2967990"/>
            <a:ext cx="5334000" cy="101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/>
              <a:t>举个简单的例子 4 +</a:t>
            </a:r>
            <a:r>
              <a:rPr lang="en-US" altLang="zh-CN"/>
              <a:t> </a:t>
            </a:r>
            <a:r>
              <a:rPr lang="zh-CN" altLang="en-US"/>
              <a:t>5 = 9 。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例子中，4 和 5 被称为操作数，"+" 称为运算符。</a:t>
            </a:r>
            <a:endParaRPr lang="zh-CN" altLang="en-US"/>
          </a:p>
        </p:txBody>
      </p:sp>
      <p:sp>
        <p:nvSpPr>
          <p:cNvPr id="2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什么是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运算符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6305" y="896620"/>
            <a:ext cx="30384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以下假设变量： a=10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b=20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算术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16305" y="1640205"/>
          <a:ext cx="10359390" cy="378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40"/>
                <a:gridCol w="5735320"/>
                <a:gridCol w="34531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 - 两个对象相加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+ b 输出结果 30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减 - 得到负数或是一个数减去另一个数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- b 输出结果 -10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乘 - 两个数相乘或是返回一个被重复若干次的字符串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* b 输出结果 200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除 - x除以y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 / a 输出结果 2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取模 - 返回除法的余数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 % a 输出结果 0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**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幂 - 返回x的y次幂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a**b 为10的20次方， 输出结果 100000000000000000000</a:t>
                      </a:r>
                      <a:endParaRPr lang="zh-CN" altLang="en-US"/>
                    </a:p>
                  </a:txBody>
                  <a:tcPr/>
                </a:tc>
              </a:tr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//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取整除 - 返回商的整数部分（向下取整）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&gt;&gt;&gt; 9//2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比较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05" y="896620"/>
            <a:ext cx="30384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以下假设变量： a=10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b=20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16305" y="1381125"/>
          <a:ext cx="9925050" cy="463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5135880"/>
                <a:gridCol w="3308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==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等于 - 比较对象是否相等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== b) 返回 False。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!=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不等于 - 比较两个对象是否不相等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!= b) 返回 True。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 - 返回x是否大于y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&gt; b) 返回 False。</a:t>
                      </a:r>
                      <a:endParaRPr lang="zh-CN" altLang="en-US"/>
                    </a:p>
                  </a:txBody>
                  <a:tcPr/>
                </a:tc>
              </a:tr>
              <a:tr h="1202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 - 返回x是否小于y。所有比较运算符返回1表示真，返回0表示假。这分别与特殊的变量 True 和 False 等价。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&lt; b) 返回 True。</a:t>
                      </a:r>
                      <a:endParaRPr lang="zh-CN" alt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&gt;=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大于等于 - 返回x是否大于等于y。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&gt;= b) 返回 False。</a:t>
                      </a:r>
                      <a:endParaRPr lang="zh-CN" altLang="en-US"/>
                    </a:p>
                  </a:txBody>
                  <a:tcPr/>
                </a:tc>
              </a:tr>
              <a:tr h="525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小于等于 - 返回x是否小于等于y。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&lt;= b) 返回 True。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赋值运算符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6305" y="896620"/>
            <a:ext cx="30384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以下假设变量： a=10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b=20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15035" y="1591945"/>
          <a:ext cx="9446895" cy="368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/>
                <a:gridCol w="3259455"/>
                <a:gridCol w="4912360"/>
              </a:tblGrid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简单的赋值运算符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= a + b 将 a + b 的运算结果赋值为 c</a:t>
                      </a:r>
                      <a:endParaRPr lang="zh-CN" alt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+=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加法赋值运算符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+= a 等效于 c = c + a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减法赋值运算符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-= a 等效于 c = c - a</a:t>
                      </a:r>
                      <a:endParaRPr lang="zh-CN" alt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*=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乘法赋值运算符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*= a 等效于 c = c * a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/=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除法赋值运算符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/= a 等效于 c = c / a</a:t>
                      </a:r>
                      <a:endParaRPr lang="zh-CN" alt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%=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取模赋值运算符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%= a 等效于 c = c % a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**=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幂赋值运算符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**= a 等效于 c = c ** a</a:t>
                      </a:r>
                      <a:endParaRPr lang="zh-CN" altLang="en-US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//=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取整除赋值运算符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 //= a 等效于 c = c // a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72415" y="747395"/>
            <a:ext cx="11711940" cy="2306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按位运算符是把数字看作二进制来进行计算的。Python中的按位运算法则如下：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下表中变量 a 为 60，b 为 13，二进制格式如下：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 = 0011 1100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b = 0000 1101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a&amp;b = 0000 1100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a|b = 0011 1101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a^b = 0011 0001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~a  = 1100 0011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6"/>
          <p:cNvSpPr/>
          <p:nvPr/>
        </p:nvSpPr>
        <p:spPr>
          <a:xfrm>
            <a:off x="543243" y="12920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位运算符（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次要）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72415" y="3295015"/>
          <a:ext cx="11647170" cy="345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5542915"/>
                <a:gridCol w="5146675"/>
              </a:tblGrid>
              <a:tr h="392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&amp;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按位与运算符：参与运算的两个值,如果两个相应位都为1,则该位的结果为1,否则为0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(a &amp; b) 输出结果 12 ，二进制解释： 0000 1100</a:t>
                      </a:r>
                      <a:endParaRPr lang="zh-CN" altLang="en-US" sz="1500"/>
                    </a:p>
                  </a:txBody>
                  <a:tcPr/>
                </a:tc>
              </a:tr>
              <a:tr h="294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|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按位或运算符：只要对应的二个二进位有一个为1时，结果位就为1。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(a | b) 输出结果 61 ，二进制解释： 0011 1101</a:t>
                      </a:r>
                      <a:endParaRPr lang="zh-CN" altLang="en-US" sz="1500"/>
                    </a:p>
                  </a:txBody>
                  <a:tcPr/>
                </a:tc>
              </a:tr>
              <a:tr h="320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^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按位异或运算符：当两对应的二进位相异时，结果为1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(a ^ b) 输出结果 49 ，二进制解释： 0011 0001</a:t>
                      </a:r>
                      <a:endParaRPr lang="zh-CN" altLang="en-US" sz="1500"/>
                    </a:p>
                  </a:txBody>
                  <a:tcPr/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~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按位取反运算符：对数据的每个二进制位取反,即把1变为0,把0变为1 。~x 类似于 -x-1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(~a ) 输出结果 -61 ，二进制解释： 1100 0011，在一个有符号二进制数的补码形式。</a:t>
                      </a:r>
                      <a:endParaRPr lang="zh-CN" altLang="en-US" sz="1500"/>
                    </a:p>
                  </a:txBody>
                  <a:tcPr/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&lt;&lt;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左移动运算符：运算数的各二进位全部左移若干位，由 &lt;&lt; 右边的数字指定了移动的位数，高位丢弃，低位补0。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a &lt;&lt; 2 输出结果 240 ，二进制解释： 1111 0000</a:t>
                      </a:r>
                      <a:endParaRPr lang="zh-CN" altLang="en-US" sz="1500"/>
                    </a:p>
                  </a:txBody>
                  <a:tcPr/>
                </a:tc>
              </a:tr>
              <a:tr h="4902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&gt;&gt;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右移动运算符：把"&gt;&gt;"左边的运算数的各二进位全部右移若干位，&gt;&gt; 右边的数字指定了移动的位数</a:t>
                      </a:r>
                      <a:endParaRPr lang="zh-CN" alt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500"/>
                        <a:t>a &gt;&gt; 2 输出结果 15 ，二进制解释： 0000 1111</a:t>
                      </a:r>
                      <a:endParaRPr lang="zh-CN" altLang="en-US" sz="15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逻辑运算符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35000" y="1898015"/>
          <a:ext cx="11303000" cy="405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270"/>
                <a:gridCol w="1439545"/>
                <a:gridCol w="6020435"/>
                <a:gridCol w="2825750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逻辑表达式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1221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and 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布尔"与" - 如果 x 为 False，x and y 返回 False，否则它返回 y 的计算值。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and b) 返回 20。</a:t>
                      </a:r>
                      <a:endParaRPr lang="zh-CN" altLang="en-US"/>
                    </a:p>
                  </a:txBody>
                  <a:tcPr/>
                </a:tc>
              </a:tr>
              <a:tr h="12223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or 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布尔"或" - 如果 x 是非 0，它返回 x 的计算值，否则它返回 y 的计算值。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(a or b) 返回 10。</a:t>
                      </a:r>
                      <a:endParaRPr lang="zh-CN" altLang="en-US"/>
                    </a:p>
                  </a:txBody>
                  <a:tcPr/>
                </a:tc>
              </a:tr>
              <a:tr h="1221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not 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布尔"非" - 如果 x 为 True，返回 False 。如果 x 为 False，它返回 True。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not(a and b) 返回 False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5000" y="923925"/>
            <a:ext cx="303847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以下假设变量： a=10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b=20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2510" y="1176655"/>
            <a:ext cx="10126345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成员运算符</a:t>
            </a:r>
            <a:r>
              <a:rPr lang="zh-CN" altLang="en-US"/>
              <a:t>用于测试实例中包含了一系列的成员，包括字符串，列表或元组。</a:t>
            </a:r>
            <a:endParaRPr lang="zh-CN" altLang="en-US"/>
          </a:p>
        </p:txBody>
      </p:sp>
      <p:sp>
        <p:nvSpPr>
          <p:cNvPr id="3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成员运算符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29970" y="2479675"/>
          <a:ext cx="10128885" cy="221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5655945"/>
                <a:gridCol w="337629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实例</a:t>
                      </a:r>
                      <a:endParaRPr lang="zh-CN" altLang="en-US"/>
                    </a:p>
                  </a:txBody>
                  <a:tcPr/>
                </a:tc>
              </a:tr>
              <a:tr h="918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如果在指定的序列中找到值返回 True，否则返回 False。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在 y 序列中 , 如果 x 在 y 序列中返回 True。</a:t>
                      </a:r>
                      <a:endParaRPr lang="zh-CN" altLang="en-US"/>
                    </a:p>
                  </a:txBody>
                  <a:tcPr/>
                </a:tc>
              </a:tr>
              <a:tr h="918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not in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如果在指定的序列中没有找到值返回 True，否则返回 False。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不在 y 序列中 , 如果 x 不在 y 序列中返回 True。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bde2897-47c7-490e-a67a-15b271de7de2}"/>
  <p:tag name="TABLE_ENDDRAG_ORIGIN_RECT" val="815*257"/>
  <p:tag name="TABLE_ENDDRAG_RECT" val="72*129*815*257"/>
</p:tagLst>
</file>

<file path=ppt/tags/tag2.xml><?xml version="1.0" encoding="utf-8"?>
<p:tagLst xmlns:p="http://schemas.openxmlformats.org/presentationml/2006/main">
  <p:tag name="KSO_WM_UNIT_TABLE_BEAUTIFY" val="smartTable{a17162c9-9bf6-402c-afb3-20857a03bbfd}"/>
  <p:tag name="TABLE_ENDDRAG_ORIGIN_RECT" val="781*334"/>
  <p:tag name="TABLE_ENDDRAG_RECT" val="72*139*781*334"/>
</p:tagLst>
</file>

<file path=ppt/tags/tag3.xml><?xml version="1.0" encoding="utf-8"?>
<p:tagLst xmlns:p="http://schemas.openxmlformats.org/presentationml/2006/main">
  <p:tag name="KSO_WM_UNIT_TABLE_BEAUTIFY" val="smartTable{8a872972-4e3c-4c54-aa5b-ed2d04d26ba4}"/>
  <p:tag name="TABLE_ENDDRAG_ORIGIN_RECT" val="743*289"/>
  <p:tag name="TABLE_ENDDRAG_RECT" val="72*125*743*289"/>
</p:tagLst>
</file>

<file path=ppt/tags/tag4.xml><?xml version="1.0" encoding="utf-8"?>
<p:tagLst xmlns:p="http://schemas.openxmlformats.org/presentationml/2006/main">
  <p:tag name="KSO_WM_UNIT_TABLE_BEAUTIFY" val="smartTable{7ec5de95-a79b-4a52-8f91-53c5d2436781}"/>
  <p:tag name="TABLE_ENDDRAG_ORIGIN_RECT" val="917*117"/>
  <p:tag name="TABLE_ENDDRAG_RECT" val="21*458*917*117"/>
</p:tagLst>
</file>

<file path=ppt/tags/tag5.xml><?xml version="1.0" encoding="utf-8"?>
<p:tagLst xmlns:p="http://schemas.openxmlformats.org/presentationml/2006/main">
  <p:tag name="KSO_WM_UNIT_TABLE_BEAUTIFY" val="smartTable{a582cdbb-c463-4dae-90eb-c427f91164bd}"/>
  <p:tag name="TABLE_ENDDRAG_ORIGIN_RECT" val="890*319"/>
  <p:tag name="TABLE_ENDDRAG_RECT" val="32*352*890*319"/>
</p:tagLst>
</file>

<file path=ppt/tags/tag6.xml><?xml version="1.0" encoding="utf-8"?>
<p:tagLst xmlns:p="http://schemas.openxmlformats.org/presentationml/2006/main">
  <p:tag name="KSO_WM_UNIT_TABLE_BEAUTIFY" val="smartTable{b78e3f2f-004a-4794-9511-1bbc6f110ccc}"/>
  <p:tag name="TABLE_ENDDRAG_ORIGIN_RECT" val="797*174"/>
  <p:tag name="TABLE_ENDDRAG_RECT" val="81*364*797*174"/>
</p:tagLst>
</file>

<file path=ppt/tags/tag7.xml><?xml version="1.0" encoding="utf-8"?>
<p:tagLst xmlns:p="http://schemas.openxmlformats.org/presentationml/2006/main">
  <p:tag name="KSO_WM_UNIT_TABLE_BEAUTIFY" val="smartTable{73f78232-c5f4-42df-8ead-cee5511938c0}"/>
  <p:tag name="TABLE_ENDDRAG_ORIGIN_RECT" val="846*284"/>
  <p:tag name="TABLE_ENDDRAG_RECT" val="50*188*846*284"/>
</p:tagLst>
</file>

<file path=ppt/tags/tag8.xml><?xml version="1.0" encoding="utf-8"?>
<p:tagLst xmlns:p="http://schemas.openxmlformats.org/presentationml/2006/main">
  <p:tag name="COMMONDATA" val="eyJoZGlkIjoiYTNmYjBjZTExZWMyYjk5ZTk4MmMxMmJhMGNlYjE3MWIifQ=="/>
  <p:tag name="KSO_WPP_MARK_KEY" val="5122155d-9e1a-40df-a952-3971953eed6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演示</Application>
  <PresentationFormat>宽屏</PresentationFormat>
  <Paragraphs>319</Paragraphs>
  <Slides>12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492</cp:revision>
  <dcterms:created xsi:type="dcterms:W3CDTF">2014-11-04T04:04:00Z</dcterms:created>
  <dcterms:modified xsi:type="dcterms:W3CDTF">2023-01-10T14:14:23Z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