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521" r:id="rId3"/>
    <p:sldId id="576" r:id="rId5"/>
    <p:sldId id="587" r:id="rId6"/>
    <p:sldId id="588" r:id="rId7"/>
    <p:sldId id="578" r:id="rId8"/>
    <p:sldId id="584" r:id="rId9"/>
    <p:sldId id="589" r:id="rId10"/>
    <p:sldId id="573" r:id="rId11"/>
    <p:sldId id="526" r:id="rId12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FFC000"/>
    <a:srgbClr val="060F1E"/>
    <a:srgbClr val="D53C4C"/>
    <a:srgbClr val="B0590A"/>
    <a:srgbClr val="FFC435"/>
    <a:srgbClr val="FDE977"/>
    <a:srgbClr val="FC8F22"/>
    <a:srgbClr val="5ECFD2"/>
    <a:srgbClr val="040D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96" autoAdjust="0"/>
    <p:restoredTop sz="94660"/>
  </p:normalViewPr>
  <p:slideViewPr>
    <p:cSldViewPr snapToGrid="0">
      <p:cViewPr varScale="1">
        <p:scale>
          <a:sx n="71" d="100"/>
          <a:sy n="71" d="100"/>
        </p:scale>
        <p:origin x="546" y="60"/>
      </p:cViewPr>
      <p:guideLst>
        <p:guide orient="horz" pos="2246"/>
        <p:guide pos="379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3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B2C38-442E-4A34-B087-99D2F692CC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2E29C6-0111-42B2-975B-ABC1085A3B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F8D383-689C-46E9-A7EE-4BEEA1EBC0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>
          <a:xfrm>
            <a:off x="347980" y="278765"/>
            <a:ext cx="0" cy="306070"/>
          </a:xfrm>
          <a:prstGeom prst="line">
            <a:avLst/>
          </a:prstGeom>
          <a:ln w="57150">
            <a:solidFill>
              <a:srgbClr val="6A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408940" y="283210"/>
            <a:ext cx="0" cy="297180"/>
          </a:xfrm>
          <a:prstGeom prst="line">
            <a:avLst/>
          </a:prstGeom>
          <a:ln w="19050">
            <a:solidFill>
              <a:srgbClr val="6A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 descr="组1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2315" y="236855"/>
            <a:ext cx="1001395" cy="3803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9" Type="http://schemas.openxmlformats.org/officeDocument/2006/relationships/theme" Target="../theme/theme1.xml"/><Relationship Id="rId28" Type="http://schemas.openxmlformats.org/officeDocument/2006/relationships/image" Target="../media/image1.png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83820" y="-144780"/>
            <a:ext cx="12386945" cy="7128510"/>
          </a:xfrm>
          <a:prstGeom prst="rect">
            <a:avLst/>
          </a:prstGeom>
          <a:solidFill>
            <a:srgbClr val="060F1E"/>
          </a:solidFill>
          <a:ln>
            <a:solidFill>
              <a:srgbClr val="0615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520065" y="6492240"/>
            <a:ext cx="36525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2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享学课堂，让学习成为一种享受！</a:t>
            </a:r>
            <a:endParaRPr lang="zh-CN" altLang="en-US" sz="12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642620" y="6443345"/>
            <a:ext cx="2768600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100000">
                  <a:srgbClr val="060F1E"/>
                </a:gs>
              </a:gsLst>
              <a:lin ang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347980" y="287655"/>
            <a:ext cx="0" cy="306070"/>
          </a:xfrm>
          <a:prstGeom prst="line">
            <a:avLst/>
          </a:prstGeom>
          <a:ln w="57150">
            <a:solidFill>
              <a:srgbClr val="6A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408940" y="292100"/>
            <a:ext cx="0" cy="297180"/>
          </a:xfrm>
          <a:prstGeom prst="line">
            <a:avLst/>
          </a:prstGeom>
          <a:ln w="19050">
            <a:solidFill>
              <a:srgbClr val="6A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 descr="组1logo"/>
          <p:cNvPicPr>
            <a:picLocks noChangeAspect="1"/>
          </p:cNvPicPr>
          <p:nvPr userDrawn="1"/>
        </p:nvPicPr>
        <p:blipFill>
          <a:blip r:embed="rId28"/>
          <a:stretch>
            <a:fillRect/>
          </a:stretch>
        </p:blipFill>
        <p:spPr>
          <a:xfrm>
            <a:off x="10902315" y="236855"/>
            <a:ext cx="1001395" cy="3803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83820" y="-144780"/>
            <a:ext cx="12386945" cy="1059815"/>
          </a:xfrm>
          <a:prstGeom prst="rect">
            <a:avLst/>
          </a:prstGeom>
          <a:solidFill>
            <a:srgbClr val="060F1E"/>
          </a:solidFill>
          <a:ln>
            <a:solidFill>
              <a:srgbClr val="0615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750060" y="1385570"/>
            <a:ext cx="8708390" cy="1579880"/>
            <a:chOff x="2756" y="6307"/>
            <a:chExt cx="13714" cy="2488"/>
          </a:xfrm>
        </p:grpSpPr>
        <p:sp>
          <p:nvSpPr>
            <p:cNvPr id="351" name="矩形 350"/>
            <p:cNvSpPr/>
            <p:nvPr/>
          </p:nvSpPr>
          <p:spPr>
            <a:xfrm>
              <a:off x="2756" y="6954"/>
              <a:ext cx="13714" cy="1598"/>
            </a:xfrm>
            <a:prstGeom prst="rect">
              <a:avLst/>
            </a:prstGeom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6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for</a:t>
              </a:r>
              <a:r>
                <a:rPr lang="zh-CN" sz="6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循环</a:t>
              </a:r>
              <a:r>
                <a:rPr lang="zh-CN" sz="6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语句</a:t>
              </a:r>
              <a:endParaRPr lang="zh-CN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52" name="直接连接符 351"/>
            <p:cNvCxnSpPr/>
            <p:nvPr/>
          </p:nvCxnSpPr>
          <p:spPr>
            <a:xfrm>
              <a:off x="3074" y="6542"/>
              <a:ext cx="5885" cy="0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rgbClr val="00B0F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3" name="矩形 352"/>
            <p:cNvSpPr/>
            <p:nvPr/>
          </p:nvSpPr>
          <p:spPr>
            <a:xfrm rot="2700000">
              <a:off x="9398" y="6307"/>
              <a:ext cx="470" cy="47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4" name="直接连接符 353"/>
            <p:cNvCxnSpPr/>
            <p:nvPr/>
          </p:nvCxnSpPr>
          <p:spPr>
            <a:xfrm>
              <a:off x="10221" y="6542"/>
              <a:ext cx="5885" cy="0"/>
            </a:xfrm>
            <a:prstGeom prst="line">
              <a:avLst/>
            </a:prstGeom>
            <a:ln>
              <a:gradFill>
                <a:gsLst>
                  <a:gs pos="0">
                    <a:srgbClr val="00B0F0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直接连接符 354"/>
            <p:cNvCxnSpPr/>
            <p:nvPr/>
          </p:nvCxnSpPr>
          <p:spPr>
            <a:xfrm>
              <a:off x="3074" y="8795"/>
              <a:ext cx="13032" cy="0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50000">
                    <a:srgbClr val="00B0F0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矩形 10"/>
          <p:cNvSpPr/>
          <p:nvPr/>
        </p:nvSpPr>
        <p:spPr>
          <a:xfrm>
            <a:off x="1417955" y="4149090"/>
            <a:ext cx="9398635" cy="460375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p>
            <a:pPr algn="ctr"/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 descr="组1logo"/>
          <p:cNvPicPr>
            <a:picLocks noChangeAspect="1"/>
          </p:cNvPicPr>
          <p:nvPr userDrawn="1"/>
        </p:nvPicPr>
        <p:blipFill>
          <a:blip r:embed="rId1"/>
          <a:stretch>
            <a:fillRect/>
          </a:stretch>
        </p:blipFill>
        <p:spPr>
          <a:xfrm>
            <a:off x="307975" y="236855"/>
            <a:ext cx="1001395" cy="3803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60695" y="3990975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苯环老师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783590" y="721360"/>
            <a:ext cx="2725420" cy="47415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pPr marL="285750" indent="-285750" algn="l">
              <a:lnSpc>
                <a:spcPct val="240000"/>
              </a:lnSpc>
              <a:buFont typeface="Wingdings" panose="05000000000000000000" charset="0"/>
              <a:buChar char="u"/>
            </a:pPr>
            <a:r>
              <a:rPr 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，什么是循环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 algn="l">
              <a:lnSpc>
                <a:spcPct val="240000"/>
              </a:lnSpc>
              <a:buFont typeface="Wingdings" panose="05000000000000000000" charset="0"/>
              <a:buChar char="u"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，循环的作用与分类</a:t>
            </a:r>
            <a:endParaRPr 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algn="l">
              <a:lnSpc>
                <a:spcPct val="240000"/>
              </a:lnSpc>
              <a:buFont typeface="Wingdings" panose="05000000000000000000" charset="0"/>
              <a:buChar char="u"/>
            </a:pPr>
            <a:r>
              <a:rPr 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range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algn="l">
              <a:lnSpc>
                <a:spcPct val="240000"/>
              </a:lnSpc>
              <a:buFont typeface="Wingdings" panose="05000000000000000000" charset="0"/>
              <a:buChar char="u"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for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循环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结构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algn="l">
              <a:lnSpc>
                <a:spcPct val="240000"/>
              </a:lnSpc>
              <a:buFont typeface="Wingdings" panose="05000000000000000000" charset="0"/>
              <a:buChar char="u"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else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与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循环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algn="l">
              <a:lnSpc>
                <a:spcPct val="240000"/>
              </a:lnSpc>
              <a:buFont typeface="Wingdings" panose="05000000000000000000" charset="0"/>
              <a:buChar char="u"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6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break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和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continue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algn="l">
              <a:lnSpc>
                <a:spcPct val="240000"/>
              </a:lnSpc>
              <a:buFont typeface="Wingdings" panose="05000000000000000000" charset="0"/>
              <a:buChar char="u"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7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for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嵌套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178" name="圆角矩形 6"/>
          <p:cNvSpPr/>
          <p:nvPr/>
        </p:nvSpPr>
        <p:spPr>
          <a:xfrm>
            <a:off x="634683" y="187629"/>
            <a:ext cx="6813550" cy="533429"/>
          </a:xfrm>
          <a:prstGeom prst="roundRect">
            <a:avLst>
              <a:gd name="adj" fmla="val 23380"/>
            </a:avLst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r>
              <a:rPr lang="zh-CN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本节课你将收获的技术点</a:t>
            </a:r>
            <a:endParaRPr lang="zh-CN" sz="2400" dirty="0">
              <a:solidFill>
                <a:srgbClr val="FFC000"/>
              </a:solidFill>
              <a:latin typeface="思源黑体 CN Medium" panose="020B0600000000000000" charset="-122"/>
              <a:ea typeface="思源黑体 CN Medium" panose="020B0600000000000000" charset="-122"/>
              <a:sym typeface="思源黑体 CN Medium" panose="020B0600000000000000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8" name="圆角矩形 6"/>
          <p:cNvSpPr/>
          <p:nvPr/>
        </p:nvSpPr>
        <p:spPr>
          <a:xfrm>
            <a:off x="634683" y="187629"/>
            <a:ext cx="6813550" cy="533429"/>
          </a:xfrm>
          <a:prstGeom prst="roundRect">
            <a:avLst>
              <a:gd name="adj" fmla="val 23380"/>
            </a:avLst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r>
              <a:rPr lang="zh-CN" altLang="en-US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什么是</a:t>
            </a:r>
            <a:r>
              <a:rPr lang="zh-CN" altLang="en-US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循环？</a:t>
            </a:r>
            <a:endParaRPr lang="zh-CN" altLang="en-US" sz="2400" dirty="0">
              <a:solidFill>
                <a:srgbClr val="FFC000"/>
              </a:solidFill>
              <a:latin typeface="思源黑体 CN Medium" panose="020B0600000000000000" charset="-122"/>
              <a:ea typeface="思源黑体 CN Medium" panose="020B0600000000000000" charset="-122"/>
              <a:sym typeface="思源黑体 CN Medium" panose="020B0600000000000000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856355" y="2513330"/>
            <a:ext cx="1097280" cy="368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chemeClr val="bg2">
                    <a:lumMod val="90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语</a:t>
            </a:r>
            <a:r>
              <a:rPr lang="zh-CN" altLang="en-US" dirty="0">
                <a:solidFill>
                  <a:schemeClr val="bg2">
                    <a:lumMod val="90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法结构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思源黑体 CN Medium" panose="020B0600000000000000" charset="-122"/>
              <a:ea typeface="思源黑体 CN Medium" panose="020B0600000000000000" charset="-122"/>
              <a:sym typeface="思源黑体 CN Medium" panose="020B0600000000000000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89025" y="2065020"/>
            <a:ext cx="4655820" cy="27279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750" y="2065020"/>
            <a:ext cx="4307840" cy="27774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8" name="圆角矩形 6"/>
          <p:cNvSpPr/>
          <p:nvPr/>
        </p:nvSpPr>
        <p:spPr>
          <a:xfrm>
            <a:off x="634683" y="187629"/>
            <a:ext cx="6813550" cy="533429"/>
          </a:xfrm>
          <a:prstGeom prst="roundRect">
            <a:avLst>
              <a:gd name="adj" fmla="val 23380"/>
            </a:avLst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r>
              <a:rPr lang="zh-CN" altLang="en-US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循环的作用与</a:t>
            </a:r>
            <a:r>
              <a:rPr lang="zh-CN" altLang="en-US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分类</a:t>
            </a:r>
            <a:endParaRPr lang="zh-CN" altLang="en-US" sz="2400" dirty="0">
              <a:solidFill>
                <a:srgbClr val="FFC000"/>
              </a:solidFill>
              <a:latin typeface="思源黑体 CN Medium" panose="020B0600000000000000" charset="-122"/>
              <a:ea typeface="思源黑体 CN Medium" panose="020B0600000000000000" charset="-122"/>
              <a:sym typeface="思源黑体 CN Medium" panose="020B0600000000000000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16610" y="5149850"/>
            <a:ext cx="7432675" cy="368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l"/>
            <a:r>
              <a:rPr lang="zh-CN" altLang="en-US" dirty="0">
                <a:solidFill>
                  <a:schemeClr val="bg2">
                    <a:lumMod val="90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在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Python</a:t>
            </a:r>
            <a:r>
              <a:rPr lang="zh-CN" altLang="en-US" dirty="0">
                <a:solidFill>
                  <a:schemeClr val="bg2">
                    <a:lumMod val="90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中，循环分为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while</a:t>
            </a:r>
            <a:r>
              <a:rPr lang="zh-CN" altLang="en-US" dirty="0">
                <a:solidFill>
                  <a:schemeClr val="bg2">
                    <a:lumMod val="90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和</a:t>
            </a:r>
            <a:r>
              <a:rPr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for</a:t>
            </a:r>
            <a:r>
              <a:rPr lang="zh-CN" altLang="en-US" dirty="0">
                <a:solidFill>
                  <a:schemeClr val="bg2">
                    <a:lumMod val="90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循环，效果相同，应用场景</a:t>
            </a:r>
            <a:r>
              <a:rPr lang="zh-CN" altLang="en-US" dirty="0">
                <a:solidFill>
                  <a:schemeClr val="bg2">
                    <a:lumMod val="90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不同。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思源黑体 CN Medium" panose="020B0600000000000000" charset="-122"/>
              <a:ea typeface="思源黑体 CN Medium" panose="020B0600000000000000" charset="-122"/>
              <a:sym typeface="思源黑体 CN Medium" panose="020B06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16610" y="1471295"/>
            <a:ext cx="7432675" cy="368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l"/>
            <a:r>
              <a:rPr lang="zh-CN" altLang="en-US" dirty="0">
                <a:solidFill>
                  <a:schemeClr val="bg2">
                    <a:lumMod val="90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循环的作用：让代码更加高效的重复</a:t>
            </a:r>
            <a:r>
              <a:rPr lang="zh-CN" altLang="en-US" dirty="0">
                <a:solidFill>
                  <a:schemeClr val="bg2">
                    <a:lumMod val="90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运行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思源黑体 CN Medium" panose="020B0600000000000000" charset="-122"/>
              <a:ea typeface="思源黑体 CN Medium" panose="020B0600000000000000" charset="-122"/>
              <a:sym typeface="思源黑体 CN Medium" panose="020B06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16610" y="4781550"/>
            <a:ext cx="1332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chemeClr val="bg1"/>
                </a:solidFill>
              </a:rPr>
              <a:t>循环的分类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16610" y="1102995"/>
            <a:ext cx="1332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chemeClr val="bg1"/>
                </a:solidFill>
              </a:rPr>
              <a:t>循环的</a:t>
            </a:r>
            <a:r>
              <a:rPr lang="zh-CN" altLang="en-US" b="1">
                <a:solidFill>
                  <a:schemeClr val="bg1"/>
                </a:solidFill>
              </a:rPr>
              <a:t>作用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6610" y="2280920"/>
            <a:ext cx="4869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如：需要在控制台输出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10</a:t>
            </a:r>
            <a:r>
              <a:rPr lang="zh-CN" altLang="en-US" dirty="0">
                <a:solidFill>
                  <a:schemeClr val="bg2">
                    <a:lumMod val="90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遍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 ‘</a:t>
            </a:r>
            <a:r>
              <a:rPr lang="zh-CN" altLang="en-US" dirty="0">
                <a:solidFill>
                  <a:schemeClr val="bg2">
                    <a:lumMod val="90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我在学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</a:rPr>
              <a:t>Python’</a:t>
            </a:r>
            <a:endParaRPr lang="en-US" altLang="zh-CN" dirty="0">
              <a:solidFill>
                <a:schemeClr val="bg2">
                  <a:lumMod val="90000"/>
                </a:schemeClr>
              </a:solidFill>
              <a:latin typeface="思源黑体 CN Medium" panose="020B0600000000000000" charset="-122"/>
              <a:ea typeface="思源黑体 CN Medium" panose="020B0600000000000000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8" name="圆角矩形 6"/>
          <p:cNvSpPr/>
          <p:nvPr/>
        </p:nvSpPr>
        <p:spPr>
          <a:xfrm>
            <a:off x="634683" y="187629"/>
            <a:ext cx="6813550" cy="533429"/>
          </a:xfrm>
          <a:prstGeom prst="roundRect">
            <a:avLst>
              <a:gd name="adj" fmla="val 23380"/>
            </a:avLst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r>
              <a:rPr lang="en-US" altLang="zh-CN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for</a:t>
            </a:r>
            <a:r>
              <a:rPr lang="zh-CN" altLang="en-US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循环</a:t>
            </a:r>
            <a:r>
              <a:rPr lang="zh-CN" altLang="en-US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语法结构</a:t>
            </a:r>
            <a:endParaRPr lang="zh-CN" altLang="en-US" sz="2400" dirty="0">
              <a:solidFill>
                <a:srgbClr val="FFC000"/>
              </a:solidFill>
              <a:latin typeface="思源黑体 CN Medium" panose="020B0600000000000000" charset="-122"/>
              <a:ea typeface="思源黑体 CN Medium" panose="020B0600000000000000" charset="-122"/>
              <a:sym typeface="思源黑体 CN Medium" panose="020B06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90035" y="2917825"/>
            <a:ext cx="3561715" cy="1198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l"/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for </a:t>
            </a:r>
            <a:r>
              <a:rPr lang="zh-CN" altLang="en-US" dirty="0">
                <a:solidFill>
                  <a:schemeClr val="bg2">
                    <a:lumMod val="90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零时变量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 in </a:t>
            </a:r>
            <a:r>
              <a:rPr lang="zh-CN" altLang="en-US" dirty="0">
                <a:solidFill>
                  <a:schemeClr val="bg2">
                    <a:lumMod val="90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可迭代对象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:</a:t>
            </a:r>
            <a:endParaRPr lang="en-US" altLang="zh-CN" dirty="0">
              <a:solidFill>
                <a:schemeClr val="bg2">
                  <a:lumMod val="90000"/>
                </a:schemeClr>
              </a:solidFill>
              <a:latin typeface="思源黑体 CN Medium" panose="020B0600000000000000" charset="-122"/>
              <a:ea typeface="思源黑体 CN Medium" panose="020B0600000000000000" charset="-122"/>
              <a:sym typeface="思源黑体 CN Medium" panose="020B0600000000000000" charset="-122"/>
            </a:endParaRPr>
          </a:p>
          <a:p>
            <a:pPr algn="l"/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	</a:t>
            </a:r>
            <a:r>
              <a:rPr lang="zh-CN" altLang="en-US" dirty="0">
                <a:solidFill>
                  <a:schemeClr val="bg2">
                    <a:lumMod val="90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重复执行的代码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1</a:t>
            </a:r>
            <a:endParaRPr lang="en-US" altLang="zh-CN" dirty="0">
              <a:solidFill>
                <a:schemeClr val="bg2">
                  <a:lumMod val="90000"/>
                </a:schemeClr>
              </a:solidFill>
              <a:latin typeface="思源黑体 CN Medium" panose="020B0600000000000000" charset="-122"/>
              <a:ea typeface="思源黑体 CN Medium" panose="020B0600000000000000" charset="-122"/>
              <a:sym typeface="思源黑体 CN Medium" panose="020B0600000000000000" charset="-122"/>
            </a:endParaRPr>
          </a:p>
          <a:p>
            <a:pPr algn="l"/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	</a:t>
            </a:r>
            <a:r>
              <a:rPr lang="zh-CN" altLang="en-US" dirty="0">
                <a:solidFill>
                  <a:schemeClr val="bg2">
                    <a:lumMod val="90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重复执行的代码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2</a:t>
            </a:r>
            <a:endParaRPr lang="en-US" altLang="zh-CN" dirty="0">
              <a:solidFill>
                <a:schemeClr val="bg2">
                  <a:lumMod val="90000"/>
                </a:schemeClr>
              </a:solidFill>
              <a:latin typeface="思源黑体 CN Medium" panose="020B0600000000000000" charset="-122"/>
              <a:ea typeface="思源黑体 CN Medium" panose="020B0600000000000000" charset="-122"/>
              <a:sym typeface="思源黑体 CN Medium" panose="020B0600000000000000" charset="-122"/>
            </a:endParaRPr>
          </a:p>
          <a:p>
            <a:pPr algn="l"/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	.......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思源黑体 CN Medium" panose="020B0600000000000000" charset="-122"/>
              <a:ea typeface="思源黑体 CN Medium" panose="020B0600000000000000" charset="-122"/>
              <a:sym typeface="思源黑体 CN Medium" panose="020B06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90035" y="2444750"/>
            <a:ext cx="13754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chemeClr val="bg1"/>
                </a:solidFill>
              </a:rPr>
              <a:t>for</a:t>
            </a:r>
            <a:r>
              <a:rPr lang="zh-CN" altLang="en-US" b="1">
                <a:solidFill>
                  <a:schemeClr val="bg1"/>
                </a:solidFill>
              </a:rPr>
              <a:t>循环</a:t>
            </a:r>
            <a:r>
              <a:rPr lang="zh-CN" altLang="en-US" b="1">
                <a:solidFill>
                  <a:schemeClr val="bg1"/>
                </a:solidFill>
              </a:rPr>
              <a:t>结构</a:t>
            </a:r>
            <a:endParaRPr lang="zh-CN" alt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8" name="圆角矩形 6"/>
          <p:cNvSpPr/>
          <p:nvPr/>
        </p:nvSpPr>
        <p:spPr>
          <a:xfrm>
            <a:off x="634683" y="187629"/>
            <a:ext cx="6813550" cy="533429"/>
          </a:xfrm>
          <a:prstGeom prst="roundRect">
            <a:avLst>
              <a:gd name="adj" fmla="val 23380"/>
            </a:avLst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r>
              <a:rPr lang="en-US" altLang="zh-CN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else</a:t>
            </a:r>
            <a:r>
              <a:rPr lang="zh-CN" altLang="en-US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循环</a:t>
            </a:r>
            <a:r>
              <a:rPr lang="zh-CN" altLang="en-US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语法结构</a:t>
            </a:r>
            <a:endParaRPr lang="zh-CN" altLang="en-US" sz="2400" dirty="0">
              <a:solidFill>
                <a:srgbClr val="FFC000"/>
              </a:solidFill>
              <a:latin typeface="思源黑体 CN Medium" panose="020B0600000000000000" charset="-122"/>
              <a:ea typeface="思源黑体 CN Medium" panose="020B0600000000000000" charset="-122"/>
              <a:sym typeface="思源黑体 CN Medium" panose="020B06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53790" y="2591435"/>
            <a:ext cx="3561715" cy="2584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l"/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for </a:t>
            </a:r>
            <a:r>
              <a:rPr lang="zh-CN" altLang="en-US" dirty="0">
                <a:solidFill>
                  <a:schemeClr val="bg2">
                    <a:lumMod val="90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零时变量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 in </a:t>
            </a:r>
            <a:r>
              <a:rPr lang="zh-CN" altLang="en-US" dirty="0">
                <a:solidFill>
                  <a:schemeClr val="bg2">
                    <a:lumMod val="90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可迭代对象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:</a:t>
            </a:r>
            <a:endParaRPr lang="en-US" altLang="zh-CN" dirty="0">
              <a:solidFill>
                <a:schemeClr val="bg2">
                  <a:lumMod val="90000"/>
                </a:schemeClr>
              </a:solidFill>
              <a:latin typeface="思源黑体 CN Medium" panose="020B0600000000000000" charset="-122"/>
              <a:ea typeface="思源黑体 CN Medium" panose="020B0600000000000000" charset="-122"/>
              <a:sym typeface="思源黑体 CN Medium" panose="020B0600000000000000" charset="-122"/>
            </a:endParaRPr>
          </a:p>
          <a:p>
            <a:pPr algn="l"/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	</a:t>
            </a:r>
            <a:r>
              <a:rPr lang="zh-CN" altLang="en-US" dirty="0">
                <a:solidFill>
                  <a:schemeClr val="bg2">
                    <a:lumMod val="90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重复执行的代码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1</a:t>
            </a:r>
            <a:endParaRPr lang="en-US" altLang="zh-CN" dirty="0">
              <a:solidFill>
                <a:schemeClr val="bg2">
                  <a:lumMod val="90000"/>
                </a:schemeClr>
              </a:solidFill>
              <a:latin typeface="思源黑体 CN Medium" panose="020B0600000000000000" charset="-122"/>
              <a:ea typeface="思源黑体 CN Medium" panose="020B0600000000000000" charset="-122"/>
              <a:sym typeface="思源黑体 CN Medium" panose="020B0600000000000000" charset="-122"/>
            </a:endParaRPr>
          </a:p>
          <a:p>
            <a:pPr algn="l"/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	</a:t>
            </a:r>
            <a:r>
              <a:rPr lang="zh-CN" altLang="en-US" dirty="0">
                <a:solidFill>
                  <a:schemeClr val="bg2">
                    <a:lumMod val="90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重复执行的代码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2</a:t>
            </a:r>
            <a:endParaRPr lang="en-US" altLang="zh-CN" dirty="0">
              <a:solidFill>
                <a:schemeClr val="bg2">
                  <a:lumMod val="90000"/>
                </a:schemeClr>
              </a:solidFill>
              <a:latin typeface="思源黑体 CN Medium" panose="020B0600000000000000" charset="-122"/>
              <a:ea typeface="思源黑体 CN Medium" panose="020B0600000000000000" charset="-122"/>
              <a:sym typeface="思源黑体 CN Medium" panose="020B0600000000000000" charset="-122"/>
            </a:endParaRPr>
          </a:p>
          <a:p>
            <a:pPr algn="l"/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	.......</a:t>
            </a:r>
            <a:endParaRPr lang="en-US" altLang="zh-CN" dirty="0">
              <a:solidFill>
                <a:schemeClr val="bg2">
                  <a:lumMod val="90000"/>
                </a:schemeClr>
              </a:solidFill>
              <a:latin typeface="思源黑体 CN Medium" panose="020B0600000000000000" charset="-122"/>
              <a:ea typeface="思源黑体 CN Medium" panose="020B0600000000000000" charset="-122"/>
              <a:sym typeface="思源黑体 CN Medium" panose="020B0600000000000000" charset="-122"/>
            </a:endParaRPr>
          </a:p>
          <a:p>
            <a:pPr algn="l"/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else:</a:t>
            </a:r>
            <a:endParaRPr lang="en-US" altLang="zh-CN" dirty="0">
              <a:solidFill>
                <a:schemeClr val="bg2">
                  <a:lumMod val="90000"/>
                </a:schemeClr>
              </a:solidFill>
              <a:latin typeface="思源黑体 CN Medium" panose="020B0600000000000000" charset="-122"/>
              <a:ea typeface="思源黑体 CN Medium" panose="020B0600000000000000" charset="-122"/>
              <a:sym typeface="思源黑体 CN Medium" panose="020B0600000000000000" charset="-122"/>
            </a:endParaRPr>
          </a:p>
          <a:p>
            <a:pPr algn="l"/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	</a:t>
            </a:r>
            <a:r>
              <a:rPr lang="zh-CN" altLang="en-US" dirty="0">
                <a:solidFill>
                  <a:schemeClr val="bg2">
                    <a:lumMod val="90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循环正常结束执行代码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1</a:t>
            </a:r>
            <a:endParaRPr lang="en-US" altLang="zh-CN" dirty="0">
              <a:solidFill>
                <a:schemeClr val="bg2">
                  <a:lumMod val="90000"/>
                </a:schemeClr>
              </a:solidFill>
              <a:latin typeface="思源黑体 CN Medium" panose="020B0600000000000000" charset="-122"/>
              <a:ea typeface="思源黑体 CN Medium" panose="020B0600000000000000" charset="-122"/>
              <a:sym typeface="思源黑体 CN Medium" panose="020B0600000000000000" charset="-122"/>
            </a:endParaRPr>
          </a:p>
          <a:p>
            <a:pPr algn="l"/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	</a:t>
            </a:r>
            <a:r>
              <a:rPr lang="zh-CN" altLang="en-US" dirty="0">
                <a:solidFill>
                  <a:schemeClr val="bg2">
                    <a:lumMod val="90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循环正常结束执行代码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2</a:t>
            </a:r>
            <a:endParaRPr lang="en-US" altLang="zh-CN" dirty="0">
              <a:solidFill>
                <a:schemeClr val="bg2">
                  <a:lumMod val="90000"/>
                </a:schemeClr>
              </a:solidFill>
              <a:latin typeface="思源黑体 CN Medium" panose="020B0600000000000000" charset="-122"/>
              <a:ea typeface="思源黑体 CN Medium" panose="020B0600000000000000" charset="-122"/>
              <a:sym typeface="思源黑体 CN Medium" panose="020B0600000000000000" charset="-122"/>
            </a:endParaRPr>
          </a:p>
          <a:p>
            <a:pPr algn="l"/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	......</a:t>
            </a:r>
            <a:endParaRPr lang="zh-CN" altLang="en-US" dirty="0">
              <a:solidFill>
                <a:schemeClr val="bg2">
                  <a:lumMod val="90000"/>
                </a:schemeClr>
              </a:solidFill>
              <a:latin typeface="思源黑体 CN Medium" panose="020B0600000000000000" charset="-122"/>
              <a:ea typeface="思源黑体 CN Medium" panose="020B0600000000000000" charset="-122"/>
              <a:sym typeface="思源黑体 CN Medium" panose="020B0600000000000000" charset="-122"/>
            </a:endParaRPr>
          </a:p>
          <a:p>
            <a:pPr algn="l"/>
            <a:endParaRPr lang="zh-CN" altLang="en-US" dirty="0">
              <a:solidFill>
                <a:schemeClr val="bg2">
                  <a:lumMod val="90000"/>
                </a:schemeClr>
              </a:solidFill>
              <a:latin typeface="思源黑体 CN Medium" panose="020B0600000000000000" charset="-122"/>
              <a:ea typeface="思源黑体 CN Medium" panose="020B0600000000000000" charset="-122"/>
              <a:sym typeface="思源黑体 CN Medium" panose="020B0600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53790" y="2118360"/>
            <a:ext cx="18662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chemeClr val="bg1"/>
                </a:solidFill>
              </a:rPr>
              <a:t>for+else</a:t>
            </a:r>
            <a:r>
              <a:rPr lang="zh-CN" altLang="en-US" b="1">
                <a:solidFill>
                  <a:schemeClr val="bg1"/>
                </a:solidFill>
              </a:rPr>
              <a:t>循环</a:t>
            </a:r>
            <a:r>
              <a:rPr lang="zh-CN" altLang="en-US" b="1">
                <a:solidFill>
                  <a:schemeClr val="bg1"/>
                </a:solidFill>
              </a:rPr>
              <a:t>结构</a:t>
            </a:r>
            <a:endParaRPr lang="zh-CN" alt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8" name="圆角矩形 6"/>
          <p:cNvSpPr/>
          <p:nvPr/>
        </p:nvSpPr>
        <p:spPr>
          <a:xfrm>
            <a:off x="616903" y="225729"/>
            <a:ext cx="6813550" cy="533429"/>
          </a:xfrm>
          <a:prstGeom prst="roundRect">
            <a:avLst>
              <a:gd name="adj" fmla="val 23380"/>
            </a:avLst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r>
              <a:rPr lang="zh-CN" altLang="en-US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循环的控制</a:t>
            </a:r>
            <a:r>
              <a:rPr lang="zh-CN" altLang="en-US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语句</a:t>
            </a:r>
            <a:endParaRPr lang="zh-CN" altLang="en-US" sz="2400" dirty="0">
              <a:solidFill>
                <a:srgbClr val="FFC000"/>
              </a:solidFill>
              <a:latin typeface="思源黑体 CN Medium" panose="020B0600000000000000" charset="-122"/>
              <a:ea typeface="思源黑体 CN Medium" panose="020B0600000000000000" charset="-122"/>
              <a:sym typeface="思源黑体 CN Medium" panose="020B0600000000000000" charset="-122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829435" y="1964055"/>
          <a:ext cx="9558020" cy="2889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9010"/>
                <a:gridCol w="4779010"/>
              </a:tblGrid>
              <a:tr h="386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控制语句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描述</a:t>
                      </a:r>
                      <a:endParaRPr lang="zh-CN" altLang="en-US"/>
                    </a:p>
                  </a:txBody>
                  <a:tcPr/>
                </a:tc>
              </a:tr>
              <a:tr h="6496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break 语句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在语句块执行过程中终止循环，并且跳出整个循环</a:t>
                      </a:r>
                      <a:endParaRPr lang="zh-CN" altLang="en-US"/>
                    </a:p>
                  </a:txBody>
                  <a:tcPr/>
                </a:tc>
              </a:tr>
              <a:tr h="9271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continue 语句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在语句块执行过程中终止当前循环，跳出该次循环，执行下一次循环。</a:t>
                      </a:r>
                      <a:endParaRPr lang="zh-CN" altLang="en-US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9271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pass 语句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pass是空语句，是为了保持程序结构的完整性。</a:t>
                      </a:r>
                      <a:endParaRPr lang="zh-CN" altLang="en-US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723390" y="1177925"/>
            <a:ext cx="4069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循环控制语句可以更改语句执行的顺序</a:t>
            </a:r>
            <a:endParaRPr lang="zh-CN" altLang="en-US">
              <a:solidFill>
                <a:schemeClr val="accent5">
                  <a:lumMod val="20000"/>
                  <a:lumOff val="80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8" name="圆角矩形 6"/>
          <p:cNvSpPr/>
          <p:nvPr/>
        </p:nvSpPr>
        <p:spPr>
          <a:xfrm>
            <a:off x="616903" y="225729"/>
            <a:ext cx="6813550" cy="533429"/>
          </a:xfrm>
          <a:prstGeom prst="roundRect">
            <a:avLst>
              <a:gd name="adj" fmla="val 23380"/>
            </a:avLst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pPr algn="l">
              <a:buClrTx/>
              <a:buSzTx/>
              <a:buFontTx/>
            </a:pPr>
            <a:r>
              <a:rPr lang="en-US" altLang="zh-CN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for</a:t>
            </a:r>
            <a:r>
              <a:rPr lang="zh-CN" altLang="en-US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嵌套语法</a:t>
            </a:r>
            <a:r>
              <a:rPr lang="zh-CN" altLang="en-US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结构</a:t>
            </a:r>
            <a:endParaRPr lang="zh-CN" altLang="en-US" sz="2400" dirty="0">
              <a:solidFill>
                <a:srgbClr val="FFC000"/>
              </a:solidFill>
              <a:latin typeface="思源黑体 CN Medium" panose="020B0600000000000000" charset="-122"/>
              <a:ea typeface="思源黑体 CN Medium" panose="020B0600000000000000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24530" y="2136775"/>
            <a:ext cx="5743575" cy="2584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l"/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for </a:t>
            </a:r>
            <a:r>
              <a:rPr lang="zh-CN" altLang="en-US" dirty="0">
                <a:solidFill>
                  <a:schemeClr val="bg2">
                    <a:lumMod val="90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零时变量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 in </a:t>
            </a:r>
            <a:r>
              <a:rPr lang="zh-CN" altLang="en-US" dirty="0">
                <a:solidFill>
                  <a:schemeClr val="bg2">
                    <a:lumMod val="90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可迭代对象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:</a:t>
            </a:r>
            <a:endParaRPr lang="en-US" altLang="zh-CN" dirty="0">
              <a:solidFill>
                <a:schemeClr val="bg2">
                  <a:lumMod val="90000"/>
                </a:schemeClr>
              </a:solidFill>
              <a:latin typeface="思源黑体 CN Medium" panose="020B0600000000000000" charset="-122"/>
              <a:ea typeface="思源黑体 CN Medium" panose="020B0600000000000000" charset="-122"/>
              <a:sym typeface="思源黑体 CN Medium" panose="020B0600000000000000" charset="-122"/>
            </a:endParaRPr>
          </a:p>
          <a:p>
            <a:pPr algn="l"/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	</a:t>
            </a:r>
            <a:r>
              <a:rPr lang="zh-CN" altLang="en-US" dirty="0">
                <a:solidFill>
                  <a:schemeClr val="bg2">
                    <a:lumMod val="90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重复执行的代码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1</a:t>
            </a:r>
            <a:endParaRPr lang="en-US" altLang="zh-CN" dirty="0">
              <a:solidFill>
                <a:schemeClr val="bg2">
                  <a:lumMod val="90000"/>
                </a:schemeClr>
              </a:solidFill>
              <a:latin typeface="思源黑体 CN Medium" panose="020B0600000000000000" charset="-122"/>
              <a:ea typeface="思源黑体 CN Medium" panose="020B0600000000000000" charset="-122"/>
              <a:sym typeface="思源黑体 CN Medium" panose="020B0600000000000000" charset="-122"/>
            </a:endParaRPr>
          </a:p>
          <a:p>
            <a:pPr algn="l"/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	</a:t>
            </a:r>
            <a:r>
              <a:rPr lang="zh-CN" altLang="en-US" dirty="0">
                <a:solidFill>
                  <a:schemeClr val="bg2">
                    <a:lumMod val="90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重复执行的代码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2</a:t>
            </a:r>
            <a:endParaRPr lang="en-US" altLang="zh-CN" dirty="0">
              <a:solidFill>
                <a:schemeClr val="bg2">
                  <a:lumMod val="90000"/>
                </a:schemeClr>
              </a:solidFill>
              <a:latin typeface="思源黑体 CN Medium" panose="020B0600000000000000" charset="-122"/>
              <a:ea typeface="思源黑体 CN Medium" panose="020B0600000000000000" charset="-122"/>
              <a:sym typeface="思源黑体 CN Medium" panose="020B0600000000000000" charset="-122"/>
            </a:endParaRPr>
          </a:p>
          <a:p>
            <a:pPr algn="l"/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	.......</a:t>
            </a:r>
            <a:endParaRPr lang="en-US" altLang="zh-CN" dirty="0">
              <a:solidFill>
                <a:schemeClr val="bg2">
                  <a:lumMod val="90000"/>
                </a:schemeClr>
              </a:solidFill>
              <a:latin typeface="思源黑体 CN Medium" panose="020B0600000000000000" charset="-122"/>
              <a:ea typeface="思源黑体 CN Medium" panose="020B0600000000000000" charset="-122"/>
              <a:sym typeface="思源黑体 CN Medium" panose="020B0600000000000000" charset="-122"/>
            </a:endParaRPr>
          </a:p>
          <a:p>
            <a:pPr lvl="2" algn="l"/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for </a:t>
            </a:r>
            <a:r>
              <a:rPr lang="zh-CN" altLang="en-US" dirty="0">
                <a:solidFill>
                  <a:schemeClr val="bg2">
                    <a:lumMod val="90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零时变量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 in </a:t>
            </a:r>
            <a:r>
              <a:rPr lang="zh-CN" altLang="en-US" dirty="0">
                <a:solidFill>
                  <a:schemeClr val="bg2">
                    <a:lumMod val="90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可迭代对象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:</a:t>
            </a:r>
            <a:endParaRPr lang="en-US" altLang="zh-CN" dirty="0">
              <a:solidFill>
                <a:schemeClr val="bg2">
                  <a:lumMod val="90000"/>
                </a:schemeClr>
              </a:solidFill>
              <a:latin typeface="思源黑体 CN Medium" panose="020B0600000000000000" charset="-122"/>
              <a:ea typeface="思源黑体 CN Medium" panose="020B0600000000000000" charset="-122"/>
              <a:sym typeface="思源黑体 CN Medium" panose="020B0600000000000000" charset="-122"/>
            </a:endParaRPr>
          </a:p>
          <a:p>
            <a:pPr lvl="2" algn="l"/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	</a:t>
            </a:r>
            <a:r>
              <a:rPr lang="zh-CN" altLang="en-US" dirty="0">
                <a:solidFill>
                  <a:schemeClr val="bg2">
                    <a:lumMod val="90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重复执行的代码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1</a:t>
            </a:r>
            <a:endParaRPr lang="en-US" altLang="zh-CN" dirty="0">
              <a:solidFill>
                <a:schemeClr val="bg2">
                  <a:lumMod val="90000"/>
                </a:schemeClr>
              </a:solidFill>
              <a:latin typeface="思源黑体 CN Medium" panose="020B0600000000000000" charset="-122"/>
              <a:ea typeface="思源黑体 CN Medium" panose="020B0600000000000000" charset="-122"/>
              <a:sym typeface="思源黑体 CN Medium" panose="020B0600000000000000" charset="-122"/>
            </a:endParaRPr>
          </a:p>
          <a:p>
            <a:pPr lvl="2" algn="l"/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	</a:t>
            </a:r>
            <a:r>
              <a:rPr lang="zh-CN" altLang="en-US" dirty="0">
                <a:solidFill>
                  <a:schemeClr val="bg2">
                    <a:lumMod val="90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重复执行的代码</a:t>
            </a:r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2</a:t>
            </a:r>
            <a:endParaRPr lang="en-US" altLang="zh-CN" dirty="0">
              <a:solidFill>
                <a:schemeClr val="bg2">
                  <a:lumMod val="90000"/>
                </a:schemeClr>
              </a:solidFill>
              <a:latin typeface="思源黑体 CN Medium" panose="020B0600000000000000" charset="-122"/>
              <a:ea typeface="思源黑体 CN Medium" panose="020B0600000000000000" charset="-122"/>
              <a:sym typeface="思源黑体 CN Medium" panose="020B0600000000000000" charset="-122"/>
            </a:endParaRPr>
          </a:p>
          <a:p>
            <a:pPr lvl="2" algn="l"/>
            <a:r>
              <a:rPr lang="en-US" altLang="zh-CN" dirty="0">
                <a:solidFill>
                  <a:schemeClr val="bg2">
                    <a:lumMod val="90000"/>
                  </a:schemeClr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	.......</a:t>
            </a:r>
            <a:endParaRPr lang="en-US" altLang="zh-CN" dirty="0">
              <a:solidFill>
                <a:schemeClr val="bg2">
                  <a:lumMod val="90000"/>
                </a:schemeClr>
              </a:solidFill>
              <a:latin typeface="思源黑体 CN Medium" panose="020B0600000000000000" charset="-122"/>
              <a:ea typeface="思源黑体 CN Medium" panose="020B0600000000000000" charset="-122"/>
              <a:sym typeface="思源黑体 CN Medium" panose="020B0600000000000000" charset="-122"/>
            </a:endParaRPr>
          </a:p>
          <a:p>
            <a:pPr algn="l"/>
            <a:endParaRPr lang="zh-CN" altLang="en-US" dirty="0">
              <a:solidFill>
                <a:schemeClr val="bg2">
                  <a:lumMod val="90000"/>
                </a:schemeClr>
              </a:solidFill>
              <a:latin typeface="思源黑体 CN Medium" panose="020B0600000000000000" charset="-122"/>
              <a:ea typeface="思源黑体 CN Medium" panose="020B0600000000000000" charset="-122"/>
              <a:sym typeface="思源黑体 CN Medium" panose="020B0600000000000000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225415" y="2978090"/>
            <a:ext cx="1877060" cy="534791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p>
            <a:pPr algn="l"/>
            <a:r>
              <a:rPr lang="zh-CN" alt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Segoe UI" panose="020B0502040204020203" pitchFamily="34" charset="0"/>
                <a:sym typeface="+mn-ea"/>
              </a:rPr>
              <a:t>谢谢观看</a:t>
            </a:r>
            <a:endParaRPr lang="zh-CN" altLang="en-US" sz="24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Medium" panose="020B0600000000000000" charset="-122"/>
              <a:ea typeface="思源黑体 CN Medium" panose="020B0600000000000000" charset="-122"/>
              <a:cs typeface="Segoe UI" panose="020B0502040204020203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4296,&quot;width&quot;:7332}"/>
</p:tagLst>
</file>

<file path=ppt/tags/tag2.xml><?xml version="1.0" encoding="utf-8"?>
<p:tagLst xmlns:p="http://schemas.openxmlformats.org/presentationml/2006/main">
  <p:tag name="KSO_WM_UNIT_TABLE_BEAUTIFY" val="smartTable{9e5adc47-1bbf-434d-b63a-ae7eccfd3559}"/>
</p:tagLst>
</file>

<file path=ppt/tags/tag3.xml><?xml version="1.0" encoding="utf-8"?>
<p:tagLst xmlns:p="http://schemas.openxmlformats.org/presentationml/2006/main">
  <p:tag name="COMMONDATA" val="eyJoZGlkIjoiYTNmYjBjZTExZWMyYjk5ZTk4MmMxMmJhMGNlYjE3MWIifQ=="/>
  <p:tag name="KSO_WPP_MARK_KEY" val="9bbc5c2f-702d-4937-8352-d77022faff50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593</Words>
  <Application>WPS 演示</Application>
  <PresentationFormat>宽屏</PresentationFormat>
  <Paragraphs>89</Paragraphs>
  <Slides>9</Slides>
  <Notes>42</Notes>
  <HiddenSlides>0</HiddenSlides>
  <MMClips>1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宋体</vt:lpstr>
      <vt:lpstr>Wingdings</vt:lpstr>
      <vt:lpstr>黑体</vt:lpstr>
      <vt:lpstr>微软雅黑</vt:lpstr>
      <vt:lpstr>Wingdings</vt:lpstr>
      <vt:lpstr>思源黑体 CN Medium</vt:lpstr>
      <vt:lpstr>Segoe UI</vt:lpstr>
      <vt:lpstr>Calibri</vt:lpstr>
      <vt:lpstr>Arial Unicode MS</vt:lpstr>
      <vt:lpstr>Calibri Light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QQ:394222199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【动态】IOS风格超实用大气简约图形化商务报告11</dc:title>
  <dc:creator>李国海</dc:creator>
  <cp:lastModifiedBy>千雨流云</cp:lastModifiedBy>
  <cp:revision>496</cp:revision>
  <dcterms:created xsi:type="dcterms:W3CDTF">2014-11-04T04:04:00Z</dcterms:created>
  <dcterms:modified xsi:type="dcterms:W3CDTF">2022-11-16T11:17:25Z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519320E2B20D41BFB77B8191A126E525</vt:lpwstr>
  </property>
</Properties>
</file>