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521" r:id="rId3"/>
    <p:sldId id="576" r:id="rId5"/>
    <p:sldId id="579" r:id="rId6"/>
    <p:sldId id="568" r:id="rId7"/>
    <p:sldId id="573" r:id="rId8"/>
    <p:sldId id="585" r:id="rId9"/>
    <p:sldId id="526" r:id="rId10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FC000"/>
    <a:srgbClr val="060F1E"/>
    <a:srgbClr val="D53C4C"/>
    <a:srgbClr val="B0590A"/>
    <a:srgbClr val="FFC435"/>
    <a:srgbClr val="FDE977"/>
    <a:srgbClr val="FC8F22"/>
    <a:srgbClr val="5ECFD2"/>
    <a:srgbClr val="040D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96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6" y="60"/>
      </p:cViewPr>
      <p:guideLst>
        <p:guide orient="horz" pos="2286"/>
        <p:guide pos="37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3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B2C38-442E-4A34-B087-99D2F692CC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2E29C6-0111-42B2-975B-ABC1085A3B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8D383-689C-46E9-A7EE-4BEEA1EBC0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347980" y="278765"/>
            <a:ext cx="0" cy="306070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408940" y="283210"/>
            <a:ext cx="0" cy="297180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组1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2315" y="236855"/>
            <a:ext cx="1001395" cy="3803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9" Type="http://schemas.openxmlformats.org/officeDocument/2006/relationships/theme" Target="../theme/theme1.xml"/><Relationship Id="rId28" Type="http://schemas.openxmlformats.org/officeDocument/2006/relationships/image" Target="../media/image1.png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83820" y="-144780"/>
            <a:ext cx="12386945" cy="7128510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520065" y="6492240"/>
            <a:ext cx="36525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享学课堂，让学习成为一种享受！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42620" y="6443345"/>
            <a:ext cx="2768600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100000">
                  <a:srgbClr val="060F1E"/>
                </a:gs>
              </a:gsLst>
              <a:lin ang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347980" y="287655"/>
            <a:ext cx="0" cy="306070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408940" y="292100"/>
            <a:ext cx="0" cy="297180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组1logo"/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>
            <a:off x="10902315" y="236855"/>
            <a:ext cx="1001395" cy="3803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83820" y="-144780"/>
            <a:ext cx="12386945" cy="1059815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750060" y="1385570"/>
            <a:ext cx="8708390" cy="1579880"/>
            <a:chOff x="2756" y="6307"/>
            <a:chExt cx="13714" cy="2488"/>
          </a:xfrm>
        </p:grpSpPr>
        <p:sp>
          <p:nvSpPr>
            <p:cNvPr id="351" name="矩形 350"/>
            <p:cNvSpPr/>
            <p:nvPr/>
          </p:nvSpPr>
          <p:spPr>
            <a:xfrm>
              <a:off x="2756" y="6954"/>
              <a:ext cx="13714" cy="1598"/>
            </a:xfrm>
            <a:prstGeom prst="rect">
              <a:avLst/>
            </a:prstGeo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while</a:t>
              </a:r>
              <a:r>
                <a:rPr lang="zh-CN" sz="6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</a:t>
              </a:r>
              <a:r>
                <a:rPr lang="zh-CN" sz="6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</a:t>
              </a:r>
              <a:endParaRPr 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52" name="直接连接符 351"/>
            <p:cNvCxnSpPr/>
            <p:nvPr/>
          </p:nvCxnSpPr>
          <p:spPr>
            <a:xfrm>
              <a:off x="3074" y="6542"/>
              <a:ext cx="5885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矩形 352"/>
            <p:cNvSpPr/>
            <p:nvPr/>
          </p:nvSpPr>
          <p:spPr>
            <a:xfrm rot="2700000">
              <a:off x="9398" y="6307"/>
              <a:ext cx="470" cy="47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4" name="直接连接符 353"/>
            <p:cNvCxnSpPr/>
            <p:nvPr/>
          </p:nvCxnSpPr>
          <p:spPr>
            <a:xfrm>
              <a:off x="10221" y="6542"/>
              <a:ext cx="5885" cy="0"/>
            </a:xfrm>
            <a:prstGeom prst="line">
              <a:avLst/>
            </a:prstGeom>
            <a:ln>
              <a:gradFill>
                <a:gsLst>
                  <a:gs pos="0">
                    <a:srgbClr val="00B0F0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/>
            <p:nvPr/>
          </p:nvCxnSpPr>
          <p:spPr>
            <a:xfrm>
              <a:off x="3074" y="8795"/>
              <a:ext cx="13032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50000">
                    <a:srgbClr val="00B0F0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1417955" y="4149090"/>
            <a:ext cx="9398635" cy="460375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p>
            <a:pPr algn="ctr"/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 descr="组1logo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307975" y="236855"/>
            <a:ext cx="1001395" cy="3803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60695" y="399097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苯环老师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83590" y="721360"/>
            <a:ext cx="2725420" cy="3412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while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循环结构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while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应用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break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continue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while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嵌套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while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嵌套应用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178" name="圆角矩形 6"/>
          <p:cNvSpPr/>
          <p:nvPr/>
        </p:nvSpPr>
        <p:spPr>
          <a:xfrm>
            <a:off x="634683" y="18762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本节课你将收获的技术点</a:t>
            </a:r>
            <a:endParaRPr lang="zh-CN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77570" y="1814195"/>
            <a:ext cx="5176520" cy="28613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l"/>
            <a:r>
              <a:rPr lang="zh-CN" altLang="en-US">
                <a:sym typeface="思源黑体 CN Medium" panose="020B0600000000000000" charset="-122"/>
              </a:rPr>
              <a:t>while循环</a:t>
            </a:r>
            <a:r>
              <a:rPr lang="zh-CN" altLang="en-US"/>
              <a:t>即在某条件下，循环执行某段程序，以处理需要重复处理的相同任务。其基本形式为：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while 条件：</a:t>
            </a:r>
            <a:endParaRPr lang="zh-CN" altLang="en-US"/>
          </a:p>
          <a:p>
            <a:pPr algn="l"/>
            <a:r>
              <a:rPr lang="zh-CN" altLang="en-US"/>
              <a:t>    执行语句</a:t>
            </a:r>
            <a:r>
              <a:rPr lang="en-US" altLang="zh-CN"/>
              <a:t>1</a:t>
            </a:r>
            <a:r>
              <a:rPr lang="zh-CN" altLang="en-US"/>
              <a:t>……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    </a:t>
            </a:r>
            <a:r>
              <a:rPr lang="zh-CN" altLang="en-US">
                <a:sym typeface="+mn-ea"/>
              </a:rPr>
              <a:t>执行语句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……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>
                <a:sym typeface="+mn-ea"/>
              </a:rPr>
              <a:t>当判断条件 </a:t>
            </a:r>
            <a:r>
              <a:rPr lang="en-US" altLang="zh-CN">
                <a:sym typeface="+mn-ea"/>
              </a:rPr>
              <a:t>true</a:t>
            </a:r>
            <a:r>
              <a:rPr lang="zh-CN" altLang="en-US">
                <a:sym typeface="+mn-ea"/>
              </a:rPr>
              <a:t> 时，执行里面的语句</a:t>
            </a:r>
            <a:endParaRPr lang="zh-CN" altLang="en-US"/>
          </a:p>
          <a:p>
            <a:pPr algn="l"/>
            <a:r>
              <a:rPr lang="zh-CN" altLang="en-US"/>
              <a:t>当判断条件 false 时，循环结束</a:t>
            </a:r>
            <a:endParaRPr lang="zh-CN" altLang="en-US"/>
          </a:p>
        </p:txBody>
      </p:sp>
      <p:sp>
        <p:nvSpPr>
          <p:cNvPr id="7178" name="圆角矩形 6"/>
          <p:cNvSpPr/>
          <p:nvPr/>
        </p:nvSpPr>
        <p:spPr>
          <a:xfrm>
            <a:off x="634683" y="18762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en-US" alt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while</a:t>
            </a: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循环的语法</a:t>
            </a: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结构</a:t>
            </a:r>
            <a:endParaRPr lang="zh-CN" altLang="en-US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43725" y="1098550"/>
            <a:ext cx="4387215" cy="4660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8" name="圆角矩形 6"/>
          <p:cNvSpPr/>
          <p:nvPr/>
        </p:nvSpPr>
        <p:spPr>
          <a:xfrm>
            <a:off x="616903" y="22572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循环的控制</a:t>
            </a: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语句</a:t>
            </a:r>
            <a:endParaRPr lang="zh-CN" altLang="en-US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829435" y="1964055"/>
          <a:ext cx="9558020" cy="2889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9010"/>
                <a:gridCol w="4779010"/>
              </a:tblGrid>
              <a:tr h="386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控制语句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6496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break 语句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在语句块执行过程中终止循环，并且跳出整个循环</a:t>
                      </a:r>
                      <a:endParaRPr lang="zh-CN" altLang="en-US"/>
                    </a:p>
                  </a:txBody>
                  <a:tcPr/>
                </a:tc>
              </a:tr>
              <a:tr h="9271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continue 语句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在语句块执行过程中终止当前循环，跳出该次循环，执行下一次循环。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9271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pass 语句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pass是空语句，是为了保持程序结构的完整性。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829435" y="1216025"/>
            <a:ext cx="4069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循环控制语句可以更改语句执行的顺序</a:t>
            </a:r>
            <a:endParaRPr lang="zh-CN" altLang="en-US">
              <a:solidFill>
                <a:schemeClr val="accent5">
                  <a:lumMod val="20000"/>
                  <a:lumOff val="8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362960" y="2552065"/>
            <a:ext cx="5466715" cy="2030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Python while 循环嵌套语法：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>
                <a:sym typeface="+mn-ea"/>
              </a:rPr>
              <a:t>while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 </a:t>
            </a:r>
            <a:r>
              <a:rPr lang="zh-CN" altLang="en-US">
                <a:sym typeface="+mn-ea"/>
              </a:rPr>
              <a:t>条件: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       while1</a:t>
            </a:r>
            <a:r>
              <a:rPr lang="zh-CN" altLang="en-US">
                <a:sym typeface="+mn-ea"/>
              </a:rPr>
              <a:t>执行代码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   </a:t>
            </a:r>
            <a:r>
              <a:rPr lang="en-US" altLang="zh-CN">
                <a:sym typeface="+mn-ea"/>
              </a:rPr>
              <a:t>    </a:t>
            </a:r>
            <a:r>
              <a:rPr lang="zh-CN" altLang="en-US">
                <a:sym typeface="+mn-ea"/>
              </a:rPr>
              <a:t>while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 </a:t>
            </a:r>
            <a:r>
              <a:rPr lang="zh-CN" altLang="en-US">
                <a:sym typeface="+mn-ea"/>
              </a:rPr>
              <a:t>条件</a:t>
            </a:r>
            <a:r>
              <a:rPr lang="zh-CN" altLang="en-US">
                <a:sym typeface="+mn-ea"/>
              </a:rPr>
              <a:t>: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      </a:t>
            </a:r>
            <a:r>
              <a:rPr lang="en-US" altLang="zh-CN">
                <a:sym typeface="+mn-ea"/>
              </a:rPr>
              <a:t>        while2</a:t>
            </a:r>
            <a:r>
              <a:rPr lang="zh-CN" altLang="en-US">
                <a:sym typeface="+mn-ea"/>
              </a:rPr>
              <a:t>执行代码</a:t>
            </a:r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7178" name="圆角矩形 6"/>
          <p:cNvSpPr/>
          <p:nvPr/>
        </p:nvSpPr>
        <p:spPr>
          <a:xfrm>
            <a:off x="616903" y="22572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algn="l">
              <a:buClrTx/>
              <a:buSzTx/>
              <a:buFontTx/>
            </a:pP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while嵌套语法</a:t>
            </a: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结构</a:t>
            </a:r>
            <a:endParaRPr lang="zh-CN" altLang="en-US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07615" y="2647315"/>
            <a:ext cx="7840345" cy="5740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1-300（包含</a:t>
            </a:r>
            <a:r>
              <a:rPr lang="en-US" altLang="zh-CN">
                <a:solidFill>
                  <a:schemeClr val="bg1"/>
                </a:solidFill>
              </a:rPr>
              <a:t>1,300</a:t>
            </a:r>
            <a:r>
              <a:rPr lang="zh-CN" altLang="en-US">
                <a:solidFill>
                  <a:schemeClr val="bg1"/>
                </a:solidFill>
              </a:rPr>
              <a:t>）的寄数进行累加, </a:t>
            </a:r>
            <a:r>
              <a:rPr lang="zh-CN" altLang="en-US">
                <a:solidFill>
                  <a:schemeClr val="bg1"/>
                </a:solidFill>
              </a:rPr>
              <a:t>但是逢7的倍数跳过, 不加进来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178" name="圆角矩形 6"/>
          <p:cNvSpPr/>
          <p:nvPr/>
        </p:nvSpPr>
        <p:spPr>
          <a:xfrm>
            <a:off x="616903" y="22572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algn="l">
              <a:buClrTx/>
              <a:buSzTx/>
              <a:buFontTx/>
            </a:pP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while课后</a:t>
            </a: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作业</a:t>
            </a:r>
            <a:endParaRPr lang="zh-CN" altLang="en-US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225415" y="2978090"/>
            <a:ext cx="1877060" cy="534791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Segoe UI" panose="020B0502040204020203" pitchFamily="34" charset="0"/>
                <a:sym typeface="+mn-ea"/>
              </a:rPr>
              <a:t>谢谢观看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Segoe UI" panose="020B0502040204020203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8616,&quot;width&quot;:8112}"/>
</p:tagLst>
</file>

<file path=ppt/tags/tag2.xml><?xml version="1.0" encoding="utf-8"?>
<p:tagLst xmlns:p="http://schemas.openxmlformats.org/presentationml/2006/main">
  <p:tag name="KSO_WM_UNIT_TABLE_BEAUTIFY" val="smartTable{9e5adc47-1bbf-434d-b63a-ae7eccfd3559}"/>
</p:tagLst>
</file>

<file path=ppt/tags/tag3.xml><?xml version="1.0" encoding="utf-8"?>
<p:tagLst xmlns:p="http://schemas.openxmlformats.org/presentationml/2006/main">
  <p:tag name="COMMONDATA" val="eyJoZGlkIjoiYTNmYjBjZTExZWMyYjk5ZTk4MmMxMmJhMGNlYjE3MWIifQ=="/>
  <p:tag name="KSO_WPP_MARK_KEY" val="82ff4fe8-1291-4f65-8dc2-fbbb55633c2a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</Words>
  <Application>WPS 演示</Application>
  <PresentationFormat>宽屏</PresentationFormat>
  <Paragraphs>62</Paragraphs>
  <Slides>7</Slides>
  <Notes>42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黑体</vt:lpstr>
      <vt:lpstr>微软雅黑</vt:lpstr>
      <vt:lpstr>Wingdings</vt:lpstr>
      <vt:lpstr>思源黑体 CN Medium</vt:lpstr>
      <vt:lpstr>Segoe UI</vt:lpstr>
      <vt:lpstr>Calibri</vt:lpstr>
      <vt:lpstr>Arial Unicode MS</vt:lpstr>
      <vt:lpstr>Calibri Light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QQ:394222199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【动态】IOS风格超实用大气简约图形化商务报告11</dc:title>
  <dc:creator>李国海</dc:creator>
  <cp:lastModifiedBy>千雨流云</cp:lastModifiedBy>
  <cp:revision>489</cp:revision>
  <dcterms:created xsi:type="dcterms:W3CDTF">2014-11-04T04:04:00Z</dcterms:created>
  <dcterms:modified xsi:type="dcterms:W3CDTF">2022-11-18T11:20:22Z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519320E2B20D41BFB77B8191A126E525</vt:lpwstr>
  </property>
</Properties>
</file>