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80" r:id="rId4"/>
    <p:sldId id="266" r:id="rId5"/>
    <p:sldId id="265" r:id="rId6"/>
    <p:sldId id="261" r:id="rId7"/>
    <p:sldId id="281" r:id="rId8"/>
    <p:sldId id="268" r:id="rId9"/>
    <p:sldId id="282" r:id="rId10"/>
    <p:sldId id="270" r:id="rId11"/>
    <p:sldId id="283" r:id="rId12"/>
    <p:sldId id="269" r:id="rId13"/>
    <p:sldId id="274" r:id="rId14"/>
    <p:sldId id="275" r:id="rId15"/>
    <p:sldId id="276" r:id="rId16"/>
    <p:sldId id="277" r:id="rId17"/>
    <p:sldId id="279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AB"/>
    <a:srgbClr val="1A7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ko-KR" altLang="en-US" sz="4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우</a:t>
              </a:r>
              <a:r>
                <a:rPr lang="ko-KR" altLang="en-US" sz="33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리</a:t>
              </a:r>
              <a:r>
                <a:rPr lang="ko-KR" altLang="en-US" sz="4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동</a:t>
              </a:r>
              <a:r>
                <a:rPr lang="ko-KR" altLang="en-US" sz="33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네</a:t>
              </a:r>
              <a:r>
                <a:rPr lang="ko-KR" altLang="en-US" sz="4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도</a:t>
              </a:r>
              <a:r>
                <a:rPr lang="ko-KR" altLang="en-US" sz="33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서관</a:t>
              </a:r>
              <a:endParaRPr lang="en-US" altLang="ko-KR" sz="33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10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43266" y="2452020"/>
            <a:ext cx="1505467" cy="30736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4</a:t>
            </a:r>
            <a:r>
              <a:rPr lang="ko-KR" altLang="en-US" sz="1200" b="1" dirty="0">
                <a:solidFill>
                  <a:prstClr val="white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endParaRPr lang="en-US" altLang="ko-KR" sz="10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15" name="개발 환경…">
            <a:extLst>
              <a:ext uri="{FF2B5EF4-FFF2-40B4-BE49-F238E27FC236}">
                <a16:creationId xmlns:a16="http://schemas.microsoft.com/office/drawing/2014/main" id="{2A7D5F38-416B-4605-B975-0C62A46B9E4F}"/>
              </a:ext>
            </a:extLst>
          </p:cNvPr>
          <p:cNvSpPr txBox="1"/>
          <p:nvPr/>
        </p:nvSpPr>
        <p:spPr>
          <a:xfrm>
            <a:off x="509742" y="354840"/>
            <a:ext cx="11086365" cy="90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lnSpc>
                <a:spcPct val="150000"/>
              </a:lnSpc>
              <a:defRPr sz="2800" b="1" i="1">
                <a:solidFill>
                  <a:srgbClr val="404040"/>
                </a:solidFill>
              </a:defRPr>
            </a:pPr>
            <a:r>
              <a:rPr lang="en-US" altLang="ko-KR" dirty="0"/>
              <a:t>E-R DIAGRAM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  <a:defRPr sz="800">
                <a:solidFill>
                  <a:srgbClr val="BFBFBF"/>
                </a:solidFill>
              </a:defRPr>
            </a:pPr>
            <a:r>
              <a:rPr lang="en-US" dirty="0"/>
              <a:t>Spring-legacy project</a:t>
            </a:r>
          </a:p>
        </p:txBody>
      </p:sp>
      <p:pic>
        <p:nvPicPr>
          <p:cNvPr id="10" name="KakaoTalk_Photo_2021-11-03-16-45-21.png" descr="KakaoTalk_Photo_2021-11-03-16-45-21.png">
            <a:extLst>
              <a:ext uri="{FF2B5EF4-FFF2-40B4-BE49-F238E27FC236}">
                <a16:creationId xmlns:a16="http://schemas.microsoft.com/office/drawing/2014/main" id="{07F01165-29D6-4DB5-ADA8-4F3EA1BD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30" y="1247558"/>
            <a:ext cx="7186340" cy="51645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7686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F4E5-FBD3-429A-BB66-B918A48431AB}"/>
              </a:ext>
            </a:extLst>
          </p:cNvPr>
          <p:cNvSpPr/>
          <p:nvPr/>
        </p:nvSpPr>
        <p:spPr>
          <a:xfrm>
            <a:off x="0" y="6029325"/>
            <a:ext cx="12192000" cy="82867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F3F42-3C5C-4956-BA15-BFEF06AAFA1F}"/>
              </a:ext>
            </a:extLst>
          </p:cNvPr>
          <p:cNvSpPr/>
          <p:nvPr/>
        </p:nvSpPr>
        <p:spPr>
          <a:xfrm>
            <a:off x="1065211" y="1530350"/>
            <a:ext cx="9678989" cy="4327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192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15C98-BE68-4207-9DBC-D2359714DA34}"/>
              </a:ext>
            </a:extLst>
          </p:cNvPr>
          <p:cNvSpPr txBox="1"/>
          <p:nvPr/>
        </p:nvSpPr>
        <p:spPr>
          <a:xfrm>
            <a:off x="4416957" y="3263225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7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초기 화면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23" name="Group 3">
            <a:extLst>
              <a:ext uri="{FF2B5EF4-FFF2-40B4-BE49-F238E27FC236}">
                <a16:creationId xmlns:a16="http://schemas.microsoft.com/office/drawing/2014/main" id="{ECBB55B2-1C27-48EC-8160-D777D58C8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822227"/>
              </p:ext>
            </p:extLst>
          </p:nvPr>
        </p:nvGraphicFramePr>
        <p:xfrm>
          <a:off x="648411" y="1358332"/>
          <a:ext cx="10602683" cy="633960"/>
        </p:xfrm>
        <a:graphic>
          <a:graphicData uri="http://schemas.openxmlformats.org/drawingml/2006/table">
            <a:tbl>
              <a:tblPr/>
              <a:tblGrid>
                <a:gridCol w="93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/>
                        <a:t>프로젝트명</a:t>
                      </a:r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 err="1"/>
                        <a:t>우리동네도서관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dirty="0" err="1"/>
                        <a:t>프로젝트</a:t>
                      </a:r>
                      <a:r>
                        <a:rPr sz="800" dirty="0"/>
                        <a:t> 팀</a:t>
                      </a:r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팀</a:t>
                      </a: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r>
                        <a:rPr lang="ko-KR" altLang="en-US" dirty="0"/>
                        <a:t>소스코드</a:t>
                      </a: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anchor="ctr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dirty="0"/>
                        <a:t>UI </a:t>
                      </a:r>
                      <a:r>
                        <a:rPr dirty="0" err="1"/>
                        <a:t>이름</a:t>
                      </a:r>
                      <a:endParaRPr dirty="0"/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초기 화면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회원가입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작성자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 err="1"/>
                        <a:t>김세형</a:t>
                      </a:r>
                      <a:endParaRPr lang="en-US"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57">
            <a:extLst>
              <a:ext uri="{FF2B5EF4-FFF2-40B4-BE49-F238E27FC236}">
                <a16:creationId xmlns:a16="http://schemas.microsoft.com/office/drawing/2014/main" id="{BE60D9D7-FC9E-4BCB-AF29-C36392131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782270"/>
              </p:ext>
            </p:extLst>
          </p:nvPr>
        </p:nvGraphicFramePr>
        <p:xfrm>
          <a:off x="9358290" y="2156371"/>
          <a:ext cx="1892805" cy="3280898"/>
        </p:xfrm>
        <a:graphic>
          <a:graphicData uri="http://schemas.openxmlformats.org/drawingml/2006/table">
            <a:tbl>
              <a:tblPr/>
              <a:tblGrid>
                <a:gridCol w="19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 err="1">
                          <a:solidFill>
                            <a:srgbClr val="FFFFFF"/>
                          </a:solidFill>
                        </a:rPr>
                        <a:t>화면</a:t>
                      </a:r>
                      <a:r>
                        <a:rPr sz="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600" b="1" dirty="0" err="1">
                          <a:solidFill>
                            <a:srgbClr val="FFFFFF"/>
                          </a:solidFill>
                        </a:rPr>
                        <a:t>개요</a:t>
                      </a:r>
                      <a:endParaRPr sz="600" b="1" dirty="0">
                        <a:solidFill>
                          <a:srgbClr val="FFFFFF"/>
                        </a:solidFill>
                      </a:endParaRP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700" dirty="0"/>
                        <a:t>초기 화면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66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600" b="1" dirty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3493" marR="13493" marT="13493" marB="13493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1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로그인 버튼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비밀번호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아이디가 존재하지 않을 경우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‘</a:t>
                      </a:r>
                      <a:r>
                        <a:rPr lang="ko-KR" altLang="en-US" sz="500" dirty="0" err="1"/>
                        <a:t>로그인실패</a:t>
                      </a:r>
                      <a:r>
                        <a:rPr lang="en-US" altLang="ko-KR" sz="500" dirty="0"/>
                        <a:t>…’ </a:t>
                      </a:r>
                      <a:r>
                        <a:rPr lang="ko-KR" altLang="en-US" sz="500" dirty="0"/>
                        <a:t>표시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/>
                        <a:t>2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둘러보기 버튼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메인 화면으로 이동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/>
                        <a:t>3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회원가입 버튼 클릭 시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회원가입 화면으로 이동</a:t>
                      </a:r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6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4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">
                          <a:solidFill>
                            <a:srgbClr val="333333"/>
                          </a:solidFill>
                        </a:defRPr>
                      </a:pPr>
                      <a:r>
                        <a:rPr lang="ko-KR" altLang="en-US" sz="500" dirty="0"/>
                        <a:t>숫자 입력 시</a:t>
                      </a:r>
                      <a:endParaRPr lang="en-US" altLang="ko-KR" sz="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">
                          <a:solidFill>
                            <a:srgbClr val="333333"/>
                          </a:solidFill>
                        </a:defRPr>
                      </a:pPr>
                      <a:r>
                        <a:rPr lang="en-US" altLang="ko-KR" sz="500" dirty="0"/>
                        <a:t>&gt; 010-1234-5678</a:t>
                      </a:r>
                      <a:r>
                        <a:rPr lang="ko-KR" altLang="en-US" sz="500" dirty="0"/>
                        <a:t>로 표시 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5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">
                          <a:solidFill>
                            <a:srgbClr val="333333"/>
                          </a:solidFill>
                        </a:defRPr>
                      </a:pPr>
                      <a:r>
                        <a:rPr lang="ko-KR" altLang="en-US" sz="500" dirty="0"/>
                        <a:t>주소 선택 시</a:t>
                      </a:r>
                      <a:endParaRPr lang="en-US" altLang="ko-KR" sz="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">
                          <a:solidFill>
                            <a:srgbClr val="333333"/>
                          </a:solidFill>
                        </a:defRPr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다이얼로그 </a:t>
                      </a:r>
                      <a:r>
                        <a:rPr lang="ko-KR" altLang="en-US" sz="500" dirty="0" err="1"/>
                        <a:t>스피너로</a:t>
                      </a:r>
                      <a:r>
                        <a:rPr lang="ko-KR" altLang="en-US" sz="500" dirty="0"/>
                        <a:t> </a:t>
                      </a:r>
                      <a:r>
                        <a:rPr lang="en-US" altLang="ko-KR" sz="500" dirty="0"/>
                        <a:t>‘</a:t>
                      </a:r>
                      <a:r>
                        <a:rPr lang="ko-KR" altLang="en-US" sz="500" dirty="0"/>
                        <a:t>사상구</a:t>
                      </a:r>
                      <a:r>
                        <a:rPr lang="en-US" altLang="ko-KR" sz="500" dirty="0"/>
                        <a:t>‘, ‘</a:t>
                      </a:r>
                      <a:r>
                        <a:rPr lang="ko-KR" altLang="en-US" sz="500" dirty="0"/>
                        <a:t>부산진구</a:t>
                      </a:r>
                      <a:r>
                        <a:rPr lang="en-US" altLang="ko-KR" sz="500" dirty="0"/>
                        <a:t>‘ </a:t>
                      </a:r>
                      <a:r>
                        <a:rPr lang="ko-KR" altLang="en-US" sz="500" dirty="0"/>
                        <a:t>표시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37877"/>
                  </a:ext>
                </a:extLst>
              </a:tr>
              <a:tr h="1580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6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">
                          <a:solidFill>
                            <a:srgbClr val="333333"/>
                          </a:solidFill>
                        </a:defRPr>
                      </a:pPr>
                      <a:r>
                        <a:rPr lang="ko-KR" altLang="en-US" sz="500" dirty="0"/>
                        <a:t>회원가입 버튼 클릭 시</a:t>
                      </a:r>
                      <a:endParaRPr lang="en-US" altLang="ko-KR" sz="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">
                          <a:solidFill>
                            <a:srgbClr val="333333"/>
                          </a:solidFill>
                        </a:defRPr>
                      </a:pPr>
                      <a:r>
                        <a:rPr lang="en-US" altLang="ko-KR" sz="500" dirty="0"/>
                        <a:t>&gt; ‘</a:t>
                      </a:r>
                      <a:r>
                        <a:rPr lang="ko-KR" altLang="en-US" sz="500" dirty="0"/>
                        <a:t>회원가입에 성공하셨습니다</a:t>
                      </a:r>
                      <a:r>
                        <a:rPr lang="en-US" altLang="ko-KR" sz="500" dirty="0"/>
                        <a:t>’ </a:t>
                      </a:r>
                      <a:r>
                        <a:rPr lang="ko-KR" altLang="en-US" sz="500" dirty="0"/>
                        <a:t>표시 후 메인 화면으로 이동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97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7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">
                          <a:solidFill>
                            <a:srgbClr val="333333"/>
                          </a:solidFill>
                        </a:defRPr>
                      </a:pPr>
                      <a:r>
                        <a:rPr lang="ko-KR" altLang="en-US" sz="500" dirty="0"/>
                        <a:t>메인으로 버튼 클릭 시</a:t>
                      </a:r>
                      <a:endParaRPr lang="en-US" altLang="ko-KR" sz="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">
                          <a:solidFill>
                            <a:srgbClr val="333333"/>
                          </a:solidFill>
                        </a:defRPr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메인 화면으로 이동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31500"/>
                  </a:ext>
                </a:extLst>
              </a:tr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 err="1">
                          <a:solidFill>
                            <a:srgbClr val="FFFFFF"/>
                          </a:solidFill>
                        </a:rPr>
                        <a:t>특이사항</a:t>
                      </a:r>
                      <a:endParaRPr sz="600" b="1" dirty="0">
                        <a:solidFill>
                          <a:srgbClr val="FFFFFF"/>
                        </a:solidFill>
                      </a:endParaRP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500" b="1"/>
                      </a:pPr>
                      <a:endParaRPr dirty="0"/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17C54358-86AB-4C88-B815-87D9456537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4" y="2136609"/>
            <a:ext cx="1963871" cy="4145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58ABA8-7DEB-4061-B0D3-23D14921D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92" y="2136609"/>
            <a:ext cx="1963871" cy="4145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64ACD8-90CA-47D3-9E13-262913E1BA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67" y="2181334"/>
            <a:ext cx="1442369" cy="25715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7FA5AA3-E874-4F88-9406-828623B99204}"/>
              </a:ext>
            </a:extLst>
          </p:cNvPr>
          <p:cNvSpPr/>
          <p:nvPr/>
        </p:nvSpPr>
        <p:spPr>
          <a:xfrm>
            <a:off x="733704" y="4617786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12EFC79-B325-4269-9F35-1117DCDB3F3C}"/>
              </a:ext>
            </a:extLst>
          </p:cNvPr>
          <p:cNvCxnSpPr>
            <a:cxnSpLocks/>
            <a:stCxn id="14" idx="4"/>
            <a:endCxn id="5" idx="1"/>
          </p:cNvCxnSpPr>
          <p:nvPr/>
        </p:nvCxnSpPr>
        <p:spPr>
          <a:xfrm rot="5400000" flipH="1" flipV="1">
            <a:off x="2582314" y="1699613"/>
            <a:ext cx="1285766" cy="4820740"/>
          </a:xfrm>
          <a:prstGeom prst="bentConnector4">
            <a:avLst>
              <a:gd name="adj1" fmla="val -129640"/>
              <a:gd name="adj2" fmla="val 9450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2357A50-310A-4FB8-820E-2F8EEBDEB5F7}"/>
              </a:ext>
            </a:extLst>
          </p:cNvPr>
          <p:cNvSpPr/>
          <p:nvPr/>
        </p:nvSpPr>
        <p:spPr>
          <a:xfrm>
            <a:off x="2407222" y="4909886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3D3DEBA-A2B7-4269-BF4D-AA457E516127}"/>
              </a:ext>
            </a:extLst>
          </p:cNvPr>
          <p:cNvSpPr/>
          <p:nvPr/>
        </p:nvSpPr>
        <p:spPr>
          <a:xfrm>
            <a:off x="2407222" y="5256015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D7253DE-4542-41F0-B1FE-0A51F7699AEF}"/>
              </a:ext>
            </a:extLst>
          </p:cNvPr>
          <p:cNvSpPr/>
          <p:nvPr/>
        </p:nvSpPr>
        <p:spPr>
          <a:xfrm>
            <a:off x="3782669" y="4498356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BD10B8-18D4-4B01-B399-2D014EFADD1F}"/>
              </a:ext>
            </a:extLst>
          </p:cNvPr>
          <p:cNvSpPr/>
          <p:nvPr/>
        </p:nvSpPr>
        <p:spPr>
          <a:xfrm>
            <a:off x="3782669" y="4897183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</a:t>
            </a:r>
            <a:endParaRPr lang="ko-KR" altLang="en-US" sz="15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F951B13-1642-489A-8C03-6A14C4DF5FAC}"/>
              </a:ext>
            </a:extLst>
          </p:cNvPr>
          <p:cNvSpPr/>
          <p:nvPr/>
        </p:nvSpPr>
        <p:spPr>
          <a:xfrm>
            <a:off x="3477869" y="5364588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6</a:t>
            </a:r>
            <a:endParaRPr lang="ko-KR" altLang="en-US" sz="15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9E5371-75C7-4083-A1AE-EC16D3FCE15C}"/>
              </a:ext>
            </a:extLst>
          </p:cNvPr>
          <p:cNvSpPr/>
          <p:nvPr/>
        </p:nvSpPr>
        <p:spPr>
          <a:xfrm>
            <a:off x="3477869" y="5669685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7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0209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메인 화면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28" name="Group 3">
            <a:extLst>
              <a:ext uri="{FF2B5EF4-FFF2-40B4-BE49-F238E27FC236}">
                <a16:creationId xmlns:a16="http://schemas.microsoft.com/office/drawing/2014/main" id="{3DA23337-AA28-4DB3-98FE-67661B4D2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047104"/>
              </p:ext>
            </p:extLst>
          </p:nvPr>
        </p:nvGraphicFramePr>
        <p:xfrm>
          <a:off x="648411" y="1358332"/>
          <a:ext cx="10602683" cy="633960"/>
        </p:xfrm>
        <a:graphic>
          <a:graphicData uri="http://schemas.openxmlformats.org/drawingml/2006/table">
            <a:tbl>
              <a:tblPr/>
              <a:tblGrid>
                <a:gridCol w="93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/>
                        <a:t>프로젝트명</a:t>
                      </a:r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 err="1"/>
                        <a:t>우리동네도서관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dirty="0" err="1"/>
                        <a:t>프로젝트</a:t>
                      </a:r>
                      <a:r>
                        <a:rPr sz="800" dirty="0"/>
                        <a:t> 팀</a:t>
                      </a:r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팀</a:t>
                      </a: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r>
                        <a:rPr lang="ko-KR" altLang="en-US" dirty="0"/>
                        <a:t>소스코드</a:t>
                      </a: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anchor="ctr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dirty="0"/>
                        <a:t>UI </a:t>
                      </a:r>
                      <a:r>
                        <a:rPr dirty="0" err="1"/>
                        <a:t>이름</a:t>
                      </a:r>
                      <a:endParaRPr dirty="0"/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관심도서목록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도서등록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작성자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채지연</a:t>
                      </a:r>
                      <a:endParaRPr lang="en-US"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roup 57">
            <a:extLst>
              <a:ext uri="{FF2B5EF4-FFF2-40B4-BE49-F238E27FC236}">
                <a16:creationId xmlns:a16="http://schemas.microsoft.com/office/drawing/2014/main" id="{5BF75DB9-E8BA-4BAD-913C-AA7A2D51E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965493"/>
              </p:ext>
            </p:extLst>
          </p:nvPr>
        </p:nvGraphicFramePr>
        <p:xfrm>
          <a:off x="9358290" y="2156371"/>
          <a:ext cx="1958217" cy="4087065"/>
        </p:xfrm>
        <a:graphic>
          <a:graphicData uri="http://schemas.openxmlformats.org/drawingml/2006/table">
            <a:tbl>
              <a:tblPr/>
              <a:tblGrid>
                <a:gridCol w="2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화면 개요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700" dirty="0"/>
                        <a:t>메인 화면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관심도서목록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도서등록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66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3493" marR="13493" marT="13493" marB="13493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1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공유도서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요청도서를 선택하거나 </a:t>
                      </a:r>
                      <a:r>
                        <a:rPr lang="ko-KR" altLang="en-US" sz="500" dirty="0" err="1"/>
                        <a:t>스와이프</a:t>
                      </a:r>
                      <a:r>
                        <a:rPr lang="ko-KR" altLang="en-US" sz="500" dirty="0"/>
                        <a:t> 할 경우 해당 도서 목록 표시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2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하트 아이콘 </a:t>
                      </a:r>
                      <a:r>
                        <a:rPr lang="ko-KR" altLang="en-US" sz="500" dirty="0" err="1"/>
                        <a:t>글릭</a:t>
                      </a:r>
                      <a:r>
                        <a:rPr lang="ko-KR" altLang="en-US" sz="500" dirty="0"/>
                        <a:t>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관심 도서 목록 화면 표시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3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이미지 아이콘 클릭 시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이미지 갤러리로 이동 후 선택 한 사진 가져와 표시</a:t>
                      </a:r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/>
                        <a:t>4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등록하기 버튼 클릭 시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 err="1">
                          <a:solidFill>
                            <a:srgbClr val="333333"/>
                          </a:solidFill>
                        </a:rPr>
                        <a:t>레디오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 버튼 공유 도서 클릭 시 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공유 도서 목록에 추가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요청 도서 클릭 시 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요청 도서 목록에 추가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431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800" b="0" dirty="0"/>
                        <a:t>5</a:t>
                      </a:r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하트</a:t>
                      </a: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플러스</a:t>
                      </a: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사람 아이콘 클릭 시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비회원일 경우 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‘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 로그인 하시겠습니까</a:t>
                      </a: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?‘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표시 후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- ‘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예</a:t>
                      </a: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‘ 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선택 시 로그인 화면으로 이동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- ‘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아니요</a:t>
                      </a: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’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선택 시 메인 화면으로 이동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회원일 경우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하트 클릭 시 관심도서 목록으로 이동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플러스 클릭 시 도서등록으로 이동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사람 클릭 시 마이페이지로 이동</a:t>
                      </a:r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52118"/>
                  </a:ext>
                </a:extLst>
              </a:tr>
              <a:tr h="18565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5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달력 아이콘 클릭 시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달력 표시</a:t>
                      </a:r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71458"/>
                  </a:ext>
                </a:extLst>
              </a:tr>
              <a:tr h="1342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6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55921"/>
                  </a:ext>
                </a:extLst>
              </a:tr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 err="1">
                          <a:solidFill>
                            <a:srgbClr val="FFFFFF"/>
                          </a:solidFill>
                        </a:rPr>
                        <a:t>특이사항</a:t>
                      </a:r>
                      <a:endParaRPr sz="600" b="1" dirty="0">
                        <a:solidFill>
                          <a:srgbClr val="FFFFFF"/>
                        </a:solidFill>
                      </a:endParaRP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500" b="1"/>
                      </a:pPr>
                      <a:endParaRPr dirty="0"/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5378BA1-CB29-4C97-A719-020BF87163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66" y="2130743"/>
            <a:ext cx="1998793" cy="4219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0F9B6-A4FD-4C55-A0B8-598144FE01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81" y="2129095"/>
            <a:ext cx="1997174" cy="4216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3DE552-691B-4527-A812-B7C6AFB554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80" y="2129095"/>
            <a:ext cx="1997174" cy="4216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03B20FF8-99EE-43DE-B969-ABB385226AC2}"/>
              </a:ext>
            </a:extLst>
          </p:cNvPr>
          <p:cNvSpPr/>
          <p:nvPr/>
        </p:nvSpPr>
        <p:spPr>
          <a:xfrm>
            <a:off x="601501" y="3187211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AE24C5-4900-4CF7-AEC7-C8A0F5821603}"/>
              </a:ext>
            </a:extLst>
          </p:cNvPr>
          <p:cNvSpPr/>
          <p:nvPr/>
        </p:nvSpPr>
        <p:spPr>
          <a:xfrm>
            <a:off x="1201576" y="4320983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CAC9C83-E253-44CD-AAF7-49FF46F6AF57}"/>
              </a:ext>
            </a:extLst>
          </p:cNvPr>
          <p:cNvSpPr/>
          <p:nvPr/>
        </p:nvSpPr>
        <p:spPr>
          <a:xfrm>
            <a:off x="5297326" y="3025633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BFC577-77D7-4D84-B2D4-D0F8377B8B52}"/>
              </a:ext>
            </a:extLst>
          </p:cNvPr>
          <p:cNvSpPr/>
          <p:nvPr/>
        </p:nvSpPr>
        <p:spPr>
          <a:xfrm>
            <a:off x="5668087" y="5323210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6F9A03C-719F-494F-A258-157DC7911B19}"/>
              </a:ext>
            </a:extLst>
          </p:cNvPr>
          <p:cNvSpPr/>
          <p:nvPr/>
        </p:nvSpPr>
        <p:spPr>
          <a:xfrm>
            <a:off x="5505841" y="5846423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</a:t>
            </a:r>
            <a:endParaRPr lang="ko-KR" altLang="en-US" sz="15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1829683-EFD2-4422-B0FE-F88ED1A0A0B5}"/>
              </a:ext>
            </a:extLst>
          </p:cNvPr>
          <p:cNvSpPr/>
          <p:nvPr/>
        </p:nvSpPr>
        <p:spPr>
          <a:xfrm>
            <a:off x="5625634" y="5941760"/>
            <a:ext cx="1385067" cy="37623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0A17C42-3863-4741-BB8D-1395B329454A}"/>
              </a:ext>
            </a:extLst>
          </p:cNvPr>
          <p:cNvSpPr/>
          <p:nvPr/>
        </p:nvSpPr>
        <p:spPr>
          <a:xfrm>
            <a:off x="6318167" y="4405003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6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7338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탭 별 화면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6" name="Group 3">
            <a:extLst>
              <a:ext uri="{FF2B5EF4-FFF2-40B4-BE49-F238E27FC236}">
                <a16:creationId xmlns:a16="http://schemas.microsoft.com/office/drawing/2014/main" id="{7091B53D-75D0-416D-B8A5-246F4B36F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089534"/>
              </p:ext>
            </p:extLst>
          </p:nvPr>
        </p:nvGraphicFramePr>
        <p:xfrm>
          <a:off x="648411" y="1358332"/>
          <a:ext cx="10602683" cy="633960"/>
        </p:xfrm>
        <a:graphic>
          <a:graphicData uri="http://schemas.openxmlformats.org/drawingml/2006/table">
            <a:tbl>
              <a:tblPr/>
              <a:tblGrid>
                <a:gridCol w="93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/>
                        <a:t>프로젝트명</a:t>
                      </a:r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 err="1"/>
                        <a:t>우리동네도서관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dirty="0" err="1"/>
                        <a:t>프로젝트</a:t>
                      </a:r>
                      <a:r>
                        <a:rPr sz="800" dirty="0"/>
                        <a:t> 팀</a:t>
                      </a:r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팀</a:t>
                      </a: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anchor="ctr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dirty="0"/>
                        <a:t>UI </a:t>
                      </a:r>
                      <a:r>
                        <a:rPr dirty="0" err="1"/>
                        <a:t>이름</a:t>
                      </a:r>
                      <a:endParaRPr dirty="0"/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대여하기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게시자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작성자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대여하기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박준석</a:t>
                      </a:r>
                      <a:endParaRPr lang="en-US" altLang="ko-KR" sz="800" dirty="0"/>
                    </a:p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게시자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 err="1"/>
                        <a:t>김세형</a:t>
                      </a:r>
                      <a:endParaRPr lang="en-US"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57">
            <a:extLst>
              <a:ext uri="{FF2B5EF4-FFF2-40B4-BE49-F238E27FC236}">
                <a16:creationId xmlns:a16="http://schemas.microsoft.com/office/drawing/2014/main" id="{13A31548-C743-4584-8E8E-E5FA36D2A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395975"/>
              </p:ext>
            </p:extLst>
          </p:nvPr>
        </p:nvGraphicFramePr>
        <p:xfrm>
          <a:off x="9358290" y="2156371"/>
          <a:ext cx="1892805" cy="2817951"/>
        </p:xfrm>
        <a:graphic>
          <a:graphicData uri="http://schemas.openxmlformats.org/drawingml/2006/table">
            <a:tbl>
              <a:tblPr/>
              <a:tblGrid>
                <a:gridCol w="19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화면 개요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700" dirty="0"/>
                        <a:t>대여하기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게시자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66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3493" marR="13493" marT="13493" marB="13493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1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게시자 이메일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게시자 화면으로 이동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2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각 버튼 클릭 시 숫자 증가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3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대여하기 버튼 클릭 시</a:t>
                      </a: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&gt; ‘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대여가 완료되었습니다</a:t>
                      </a:r>
                      <a:r>
                        <a:rPr lang="en-US" altLang="ko-KR" sz="500" dirty="0">
                          <a:solidFill>
                            <a:srgbClr val="333333"/>
                          </a:solidFill>
                        </a:rPr>
                        <a:t>‘ </a:t>
                      </a: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표시</a:t>
                      </a:r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/>
                        <a:t>4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>
                          <a:solidFill>
                            <a:srgbClr val="333333"/>
                          </a:solidFill>
                        </a:rPr>
                        <a:t>게시자가 작성한 도서목록 표시</a:t>
                      </a:r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65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5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endParaRPr lang="ko-KR" altLang="en-US" sz="500" dirty="0">
                        <a:solidFill>
                          <a:srgbClr val="333333"/>
                        </a:solidFill>
                      </a:endParaRPr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71458"/>
                  </a:ext>
                </a:extLst>
              </a:tr>
              <a:tr h="1342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6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endParaRPr lang="en-US" altLang="ko-KR" sz="500" dirty="0">
                        <a:solidFill>
                          <a:srgbClr val="333333"/>
                        </a:solidFill>
                      </a:endParaRPr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55921"/>
                  </a:ext>
                </a:extLst>
              </a:tr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 err="1">
                          <a:solidFill>
                            <a:srgbClr val="FFFFFF"/>
                          </a:solidFill>
                        </a:rPr>
                        <a:t>특이사항</a:t>
                      </a:r>
                      <a:endParaRPr sz="600" b="1" dirty="0">
                        <a:solidFill>
                          <a:srgbClr val="FFFFFF"/>
                        </a:solidFill>
                      </a:endParaRP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500" b="1"/>
                      </a:pPr>
                      <a:endParaRPr dirty="0"/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23A2A97-0C58-4FB4-8D37-9C566F7A39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4" y="2156371"/>
            <a:ext cx="2066214" cy="436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869FCB-4B08-4140-A11B-35762FCD9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50" y="2156371"/>
            <a:ext cx="2066214" cy="436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028239B-42EB-4B0A-BB22-A2139E8FAE07}"/>
              </a:ext>
            </a:extLst>
          </p:cNvPr>
          <p:cNvSpPr/>
          <p:nvPr/>
        </p:nvSpPr>
        <p:spPr>
          <a:xfrm>
            <a:off x="1724141" y="2812043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580BC15-10D8-4583-8296-03D868D288DC}"/>
              </a:ext>
            </a:extLst>
          </p:cNvPr>
          <p:cNvSpPr/>
          <p:nvPr/>
        </p:nvSpPr>
        <p:spPr>
          <a:xfrm>
            <a:off x="1553485" y="4010156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5BD3DB-D480-4664-AE05-F304F4951BE6}"/>
              </a:ext>
            </a:extLst>
          </p:cNvPr>
          <p:cNvSpPr/>
          <p:nvPr/>
        </p:nvSpPr>
        <p:spPr>
          <a:xfrm>
            <a:off x="1705082" y="4065069"/>
            <a:ext cx="926279" cy="3722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37F59A4-BE8C-43BD-9F8D-519D50720EEF}"/>
              </a:ext>
            </a:extLst>
          </p:cNvPr>
          <p:cNvSpPr/>
          <p:nvPr/>
        </p:nvSpPr>
        <p:spPr>
          <a:xfrm>
            <a:off x="1495336" y="5499668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02AB37-620E-4F4E-A662-9602743D4760}"/>
              </a:ext>
            </a:extLst>
          </p:cNvPr>
          <p:cNvSpPr/>
          <p:nvPr/>
        </p:nvSpPr>
        <p:spPr>
          <a:xfrm>
            <a:off x="3090149" y="4865709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2246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탭 별 화면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6" name="Group 3">
            <a:extLst>
              <a:ext uri="{FF2B5EF4-FFF2-40B4-BE49-F238E27FC236}">
                <a16:creationId xmlns:a16="http://schemas.microsoft.com/office/drawing/2014/main" id="{7091B53D-75D0-416D-B8A5-246F4B36F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72203"/>
              </p:ext>
            </p:extLst>
          </p:nvPr>
        </p:nvGraphicFramePr>
        <p:xfrm>
          <a:off x="648411" y="1358332"/>
          <a:ext cx="10602683" cy="633960"/>
        </p:xfrm>
        <a:graphic>
          <a:graphicData uri="http://schemas.openxmlformats.org/drawingml/2006/table">
            <a:tbl>
              <a:tblPr/>
              <a:tblGrid>
                <a:gridCol w="93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/>
                        <a:t>프로젝트명</a:t>
                      </a:r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en-US" altLang="ko-KR" sz="800" dirty="0"/>
                        <a:t>Android-project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dirty="0" err="1"/>
                        <a:t>프로젝트</a:t>
                      </a:r>
                      <a:r>
                        <a:rPr sz="800" dirty="0"/>
                        <a:t> 팀</a:t>
                      </a:r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팀</a:t>
                      </a: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anchor="ctr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dirty="0"/>
                        <a:t>UI </a:t>
                      </a:r>
                      <a:r>
                        <a:rPr dirty="0" err="1"/>
                        <a:t>이름</a:t>
                      </a:r>
                      <a:endParaRPr dirty="0"/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마이페이지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내정보수정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작성자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마이페이지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 err="1"/>
                        <a:t>김세형</a:t>
                      </a:r>
                      <a:endParaRPr lang="en-US" altLang="ko-KR" sz="800" dirty="0"/>
                    </a:p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내정보수정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채지연</a:t>
                      </a:r>
                      <a:endParaRPr lang="en-US"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57">
            <a:extLst>
              <a:ext uri="{FF2B5EF4-FFF2-40B4-BE49-F238E27FC236}">
                <a16:creationId xmlns:a16="http://schemas.microsoft.com/office/drawing/2014/main" id="{13A31548-C743-4584-8E8E-E5FA36D2A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978928"/>
              </p:ext>
            </p:extLst>
          </p:nvPr>
        </p:nvGraphicFramePr>
        <p:xfrm>
          <a:off x="9358290" y="2156371"/>
          <a:ext cx="1892805" cy="2653738"/>
        </p:xfrm>
        <a:graphic>
          <a:graphicData uri="http://schemas.openxmlformats.org/drawingml/2006/table">
            <a:tbl>
              <a:tblPr/>
              <a:tblGrid>
                <a:gridCol w="19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화면 개요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700" dirty="0"/>
                        <a:t>마이페이지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공유 도서 목록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66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3493" marR="13493" marT="13493" marB="13493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1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로그아웃 버튼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로그인 화면으로 이동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2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내 정보 수정 버튼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전화번호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주소 수정 후 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- </a:t>
                      </a:r>
                      <a:r>
                        <a:rPr lang="ko-KR" altLang="en-US" sz="500" dirty="0"/>
                        <a:t>확인 선택 시 </a:t>
                      </a:r>
                      <a:r>
                        <a:rPr lang="en-US" altLang="ko-KR" sz="500" dirty="0"/>
                        <a:t>‘</a:t>
                      </a:r>
                      <a:r>
                        <a:rPr lang="ko-KR" altLang="en-US" sz="500" dirty="0"/>
                        <a:t>수정이 완료되었습니다</a:t>
                      </a:r>
                      <a:r>
                        <a:rPr lang="en-US" altLang="ko-KR" sz="500" dirty="0"/>
                        <a:t>’ </a:t>
                      </a:r>
                      <a:r>
                        <a:rPr lang="ko-KR" altLang="en-US" sz="500" dirty="0"/>
                        <a:t>표시 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- </a:t>
                      </a:r>
                      <a:r>
                        <a:rPr lang="ko-KR" altLang="en-US" sz="500" dirty="0"/>
                        <a:t>취소 선택 시 마이페이지 표시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3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공지사항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다이얼로그 화면 표시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endParaRPr lang="ko-KR" altLang="en-US" sz="500" dirty="0">
                        <a:solidFill>
                          <a:srgbClr val="333333"/>
                        </a:solidFill>
                      </a:endParaRPr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/>
                        <a:t>4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endParaRPr lang="ko-KR" altLang="en-US" sz="500" dirty="0">
                        <a:solidFill>
                          <a:srgbClr val="333333"/>
                        </a:solidFill>
                      </a:endParaRPr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65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5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endParaRPr lang="ko-KR" altLang="en-US" sz="500" dirty="0">
                        <a:solidFill>
                          <a:srgbClr val="333333"/>
                        </a:solidFill>
                      </a:endParaRPr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71458"/>
                  </a:ext>
                </a:extLst>
              </a:tr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 err="1">
                          <a:solidFill>
                            <a:srgbClr val="FFFFFF"/>
                          </a:solidFill>
                        </a:rPr>
                        <a:t>특이사항</a:t>
                      </a:r>
                      <a:endParaRPr sz="600" b="1" dirty="0">
                        <a:solidFill>
                          <a:srgbClr val="FFFFFF"/>
                        </a:solidFill>
                      </a:endParaRP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500" b="1"/>
                      </a:pPr>
                      <a:endParaRPr dirty="0"/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97581F-B6A2-4D09-A2C1-8BACE343D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16" y="2284392"/>
            <a:ext cx="1940608" cy="4096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1072D3-0EF6-4BF0-AFF7-69B4887BF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2284392"/>
            <a:ext cx="1970180" cy="4159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A804092-F217-4F43-82A2-58E4C3A4D700}"/>
              </a:ext>
            </a:extLst>
          </p:cNvPr>
          <p:cNvSpPr/>
          <p:nvPr/>
        </p:nvSpPr>
        <p:spPr>
          <a:xfrm>
            <a:off x="1352666" y="3621668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ED6C98-2F8C-423A-AFC3-4A63FF9D37D5}"/>
              </a:ext>
            </a:extLst>
          </p:cNvPr>
          <p:cNvSpPr/>
          <p:nvPr/>
        </p:nvSpPr>
        <p:spPr>
          <a:xfrm>
            <a:off x="874666" y="4825497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5195F1-CE0E-4ECB-BDFF-3B704CD25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18" y="2299712"/>
            <a:ext cx="1335407" cy="2819193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CE99F3C-A771-4969-9B3A-3E7C51BBC0FA}"/>
              </a:ext>
            </a:extLst>
          </p:cNvPr>
          <p:cNvCxnSpPr>
            <a:cxnSpLocks/>
            <a:stCxn id="13" idx="4"/>
            <a:endCxn id="11" idx="1"/>
          </p:cNvCxnSpPr>
          <p:nvPr/>
        </p:nvCxnSpPr>
        <p:spPr>
          <a:xfrm rot="5400000" flipH="1" flipV="1">
            <a:off x="2599269" y="2065828"/>
            <a:ext cx="1251268" cy="4538229"/>
          </a:xfrm>
          <a:prstGeom prst="bentConnector4">
            <a:avLst>
              <a:gd name="adj1" fmla="val -128647"/>
              <a:gd name="adj2" fmla="val 9077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0959280-8025-4385-8B2A-CA4513785C4A}"/>
              </a:ext>
            </a:extLst>
          </p:cNvPr>
          <p:cNvSpPr/>
          <p:nvPr/>
        </p:nvSpPr>
        <p:spPr>
          <a:xfrm>
            <a:off x="1921612" y="3621819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B0E0159-EA78-49E3-98D7-B6CBBF516506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>
            <a:off x="2083858" y="3689359"/>
            <a:ext cx="910258" cy="64345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채팅 화면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6" name="Group 3">
            <a:extLst>
              <a:ext uri="{FF2B5EF4-FFF2-40B4-BE49-F238E27FC236}">
                <a16:creationId xmlns:a16="http://schemas.microsoft.com/office/drawing/2014/main" id="{7091B53D-75D0-416D-B8A5-246F4B36F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91925"/>
              </p:ext>
            </p:extLst>
          </p:nvPr>
        </p:nvGraphicFramePr>
        <p:xfrm>
          <a:off x="648411" y="1358332"/>
          <a:ext cx="10602683" cy="633960"/>
        </p:xfrm>
        <a:graphic>
          <a:graphicData uri="http://schemas.openxmlformats.org/drawingml/2006/table">
            <a:tbl>
              <a:tblPr/>
              <a:tblGrid>
                <a:gridCol w="93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/>
                        <a:t>프로젝트명</a:t>
                      </a:r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en-US" altLang="ko-KR" sz="800" dirty="0"/>
                        <a:t>Android-project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dirty="0" err="1"/>
                        <a:t>프로젝트</a:t>
                      </a:r>
                      <a:r>
                        <a:rPr sz="800" dirty="0"/>
                        <a:t> 팀</a:t>
                      </a:r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팀</a:t>
                      </a: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anchor="ctr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dirty="0"/>
                        <a:t>UI </a:t>
                      </a:r>
                      <a:r>
                        <a:rPr dirty="0" err="1"/>
                        <a:t>이름</a:t>
                      </a:r>
                      <a:endParaRPr dirty="0"/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채팅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작성자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박준석</a:t>
                      </a:r>
                      <a:endParaRPr lang="en-US"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57">
            <a:extLst>
              <a:ext uri="{FF2B5EF4-FFF2-40B4-BE49-F238E27FC236}">
                <a16:creationId xmlns:a16="http://schemas.microsoft.com/office/drawing/2014/main" id="{13A31548-C743-4584-8E8E-E5FA36D2A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962743"/>
              </p:ext>
            </p:extLst>
          </p:nvPr>
        </p:nvGraphicFramePr>
        <p:xfrm>
          <a:off x="9358290" y="2156371"/>
          <a:ext cx="1892805" cy="1939736"/>
        </p:xfrm>
        <a:graphic>
          <a:graphicData uri="http://schemas.openxmlformats.org/drawingml/2006/table">
            <a:tbl>
              <a:tblPr/>
              <a:tblGrid>
                <a:gridCol w="19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화면 개요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700" dirty="0"/>
                        <a:t>채팅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66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3493" marR="13493" marT="13493" marB="13493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1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기능 수정 필요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2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 err="1">
                          <a:solidFill>
                            <a:srgbClr val="FFFFFF"/>
                          </a:solidFill>
                        </a:rPr>
                        <a:t>특이사항</a:t>
                      </a:r>
                      <a:endParaRPr sz="600" b="1" dirty="0">
                        <a:solidFill>
                          <a:srgbClr val="FFFFFF"/>
                        </a:solidFill>
                      </a:endParaRP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대여하기 화면의 채팅 아이콘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게시자와 </a:t>
                      </a:r>
                      <a:r>
                        <a:rPr lang="en-US" altLang="ko-KR" sz="500" dirty="0"/>
                        <a:t>1:1 </a:t>
                      </a:r>
                      <a:r>
                        <a:rPr lang="ko-KR" altLang="en-US" sz="500" dirty="0"/>
                        <a:t>채팅 연결</a:t>
                      </a:r>
                      <a:endParaRPr lang="en-US" altLang="ko-KR" sz="500" dirty="0"/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8F5BB0F1-9132-4AA3-99D2-DCDE1B708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1" y="2284392"/>
            <a:ext cx="1280643" cy="2703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FD30326-E56A-424C-981C-3293CB7AF906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 flipV="1">
            <a:off x="2226444" y="4308496"/>
            <a:ext cx="997485" cy="1606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174F443-B569-42CD-87A7-50D791D76859}"/>
              </a:ext>
            </a:extLst>
          </p:cNvPr>
          <p:cNvSpPr/>
          <p:nvPr/>
        </p:nvSpPr>
        <p:spPr>
          <a:xfrm>
            <a:off x="2000436" y="4360005"/>
            <a:ext cx="226008" cy="2183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2EE103-F1D5-4EAD-B55E-BFD4278F7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29" y="2184421"/>
            <a:ext cx="2012281" cy="4248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751D86-FDF6-4EC8-90D5-C271ED6AD29E}"/>
              </a:ext>
            </a:extLst>
          </p:cNvPr>
          <p:cNvSpPr/>
          <p:nvPr/>
        </p:nvSpPr>
        <p:spPr>
          <a:xfrm>
            <a:off x="3207419" y="2181225"/>
            <a:ext cx="2028791" cy="4248150"/>
          </a:xfrm>
          <a:prstGeom prst="rect">
            <a:avLst/>
          </a:prstGeom>
          <a:solidFill>
            <a:schemeClr val="bg2">
              <a:lumMod val="50000"/>
              <a:alpha val="80000"/>
            </a:schemeClr>
          </a:solidFill>
          <a:ln>
            <a:noFill/>
          </a:ln>
          <a:effectLst>
            <a:outerShdw blurRad="50800" dist="50800" dir="5400000" algn="ctr" rotWithShape="0">
              <a:schemeClr val="tx2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02A392-710C-4EF3-A554-96D5288B4FCF}"/>
              </a:ext>
            </a:extLst>
          </p:cNvPr>
          <p:cNvCxnSpPr/>
          <p:nvPr/>
        </p:nvCxnSpPr>
        <p:spPr>
          <a:xfrm flipV="1">
            <a:off x="3223929" y="2181225"/>
            <a:ext cx="2012281" cy="424815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관리자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6" name="Group 3">
            <a:extLst>
              <a:ext uri="{FF2B5EF4-FFF2-40B4-BE49-F238E27FC236}">
                <a16:creationId xmlns:a16="http://schemas.microsoft.com/office/drawing/2014/main" id="{7091B53D-75D0-416D-B8A5-246F4B36F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36961"/>
              </p:ext>
            </p:extLst>
          </p:nvPr>
        </p:nvGraphicFramePr>
        <p:xfrm>
          <a:off x="648411" y="1358332"/>
          <a:ext cx="10602683" cy="633960"/>
        </p:xfrm>
        <a:graphic>
          <a:graphicData uri="http://schemas.openxmlformats.org/drawingml/2006/table">
            <a:tbl>
              <a:tblPr/>
              <a:tblGrid>
                <a:gridCol w="93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/>
                        <a:t>프로젝트명</a:t>
                      </a:r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en-US" altLang="ko-KR" sz="800" dirty="0"/>
                        <a:t>Android-project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sz="800" dirty="0" err="1"/>
                        <a:t>프로젝트</a:t>
                      </a:r>
                      <a:r>
                        <a:rPr sz="800" dirty="0"/>
                        <a:t> 팀</a:t>
                      </a:r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팀</a:t>
                      </a: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anchor="ctr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8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800"/>
                      </a:pPr>
                      <a:r>
                        <a:rPr dirty="0"/>
                        <a:t>UI </a:t>
                      </a:r>
                      <a:r>
                        <a:rPr dirty="0" err="1"/>
                        <a:t>이름</a:t>
                      </a:r>
                      <a:endParaRPr dirty="0"/>
                    </a:p>
                  </a:txBody>
                  <a:tcPr marL="27028" marR="27028" marT="27028" marB="27028" horzOverflow="overflow">
                    <a:lnL w="1905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관리자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/>
                        <a:t>작성자</a:t>
                      </a:r>
                      <a:endParaRPr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800" dirty="0" err="1"/>
                        <a:t>정인우</a:t>
                      </a:r>
                      <a:endParaRPr lang="en-US" sz="800"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800"/>
                      </a:pPr>
                      <a:endParaRPr dirty="0"/>
                    </a:p>
                  </a:txBody>
                  <a:tcPr marL="27028" marR="27028" marT="27028" marB="27028" horzOverflow="overflow">
                    <a:lnL w="1270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57">
            <a:extLst>
              <a:ext uri="{FF2B5EF4-FFF2-40B4-BE49-F238E27FC236}">
                <a16:creationId xmlns:a16="http://schemas.microsoft.com/office/drawing/2014/main" id="{13A31548-C743-4584-8E8E-E5FA36D2A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359886"/>
              </p:ext>
            </p:extLst>
          </p:nvPr>
        </p:nvGraphicFramePr>
        <p:xfrm>
          <a:off x="9358290" y="2156371"/>
          <a:ext cx="1892805" cy="2534714"/>
        </p:xfrm>
        <a:graphic>
          <a:graphicData uri="http://schemas.openxmlformats.org/drawingml/2006/table">
            <a:tbl>
              <a:tblPr/>
              <a:tblGrid>
                <a:gridCol w="19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화면 개요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defRPr sz="1800"/>
                      </a:pPr>
                      <a:r>
                        <a:rPr lang="ko-KR" altLang="en-US" sz="700" dirty="0"/>
                        <a:t>관리자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66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6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3493" marR="13493" marT="13493" marB="13493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/>
                        <a:t>1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공지사항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</a:t>
                      </a:r>
                      <a:r>
                        <a:rPr lang="ko-KR" altLang="en-US" sz="500" dirty="0"/>
                        <a:t> 다이얼로그 표시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82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sz="600" b="1" dirty="0"/>
                        <a:t>2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회원목록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 </a:t>
                      </a:r>
                      <a:r>
                        <a:rPr lang="ko-KR" altLang="en-US" sz="500" dirty="0"/>
                        <a:t>회원 목록을 표시 후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- </a:t>
                      </a:r>
                      <a:r>
                        <a:rPr lang="ko-KR" altLang="en-US" sz="500" dirty="0"/>
                        <a:t>삭제 버튼을 클릭 할 경우 해당 회원 삭제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3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500" dirty="0"/>
                        <a:t>도서목록 클릭 시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&gt; 3</a:t>
                      </a:r>
                      <a:r>
                        <a:rPr lang="ko-KR" altLang="en-US" sz="500" dirty="0"/>
                        <a:t>회 신고 받은 도서 표시 후 </a:t>
                      </a:r>
                      <a:endParaRPr lang="en-US" altLang="ko-KR" sz="500" dirty="0"/>
                    </a:p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en-US" altLang="ko-KR" sz="500" dirty="0"/>
                        <a:t>- </a:t>
                      </a:r>
                      <a:r>
                        <a:rPr lang="ko-KR" altLang="en-US" sz="500" dirty="0"/>
                        <a:t>삭제 버튼을 클릭 할 경우 해당 도서 삭제</a:t>
                      </a: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37253"/>
                  </a:ext>
                </a:extLst>
              </a:tr>
              <a:tr h="1580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r>
                        <a:rPr lang="en-US" sz="600" b="1" dirty="0"/>
                        <a:t>4</a:t>
                      </a: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  <a:defRPr sz="1800"/>
                      </a:pP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1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 sz="1800"/>
                      </a:pPr>
                      <a:endParaRPr sz="600" b="1" dirty="0"/>
                    </a:p>
                  </a:txBody>
                  <a:tcPr marL="29260" marR="29260" marT="29260" marB="2926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  <a:defRPr sz="1800"/>
                      </a:pPr>
                      <a:endParaRPr lang="en-US" altLang="ko-KR" sz="500" dirty="0"/>
                    </a:p>
                  </a:txBody>
                  <a:tcPr marL="31624" marR="31624" marT="31624" marB="31624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21546"/>
                  </a:ext>
                </a:extLst>
              </a:tr>
              <a:tr h="25726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lang="ko-KR" altLang="en-US" sz="600" b="1" dirty="0">
                          <a:solidFill>
                            <a:srgbClr val="FFFFFF"/>
                          </a:solidFill>
                        </a:rPr>
                        <a:t>특이사항</a:t>
                      </a:r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2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endParaRPr lang="en-US" altLang="ko-KR" sz="500" dirty="0"/>
                    </a:p>
                  </a:txBody>
                  <a:tcPr marL="29260" marR="29260" marT="29260" marB="2926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FED1680-2CA4-4F77-A715-9E8821E4C7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1" y="2156371"/>
            <a:ext cx="1908509" cy="4029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E57F36-D39E-4830-B01F-3E8F0EB17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05" y="2156370"/>
            <a:ext cx="1908510" cy="3657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316259-2431-445B-A0CD-3BB77808E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61" y="2156370"/>
            <a:ext cx="1850668" cy="3657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AC2E839D-ABEC-4E62-8448-C2F096C34CD7}"/>
              </a:ext>
            </a:extLst>
          </p:cNvPr>
          <p:cNvSpPr/>
          <p:nvPr/>
        </p:nvSpPr>
        <p:spPr>
          <a:xfrm>
            <a:off x="940904" y="3236770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2CCDE9A-3AA8-43E8-977D-A1371B656374}"/>
              </a:ext>
            </a:extLst>
          </p:cNvPr>
          <p:cNvSpPr/>
          <p:nvPr/>
        </p:nvSpPr>
        <p:spPr>
          <a:xfrm>
            <a:off x="908601" y="3642427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3D15C0A-021B-4AC9-B5E8-9589E99F6FA8}"/>
              </a:ext>
            </a:extLst>
          </p:cNvPr>
          <p:cNvSpPr/>
          <p:nvPr/>
        </p:nvSpPr>
        <p:spPr>
          <a:xfrm>
            <a:off x="908601" y="4025307"/>
            <a:ext cx="162246" cy="135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BAD17A2-A94C-47C5-B419-458B80770625}"/>
              </a:ext>
            </a:extLst>
          </p:cNvPr>
          <p:cNvCxnSpPr>
            <a:cxnSpLocks/>
            <a:stCxn id="27" idx="6"/>
            <a:endCxn id="12" idx="1"/>
          </p:cNvCxnSpPr>
          <p:nvPr/>
        </p:nvCxnSpPr>
        <p:spPr>
          <a:xfrm>
            <a:off x="1070847" y="3709967"/>
            <a:ext cx="1670858" cy="27493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F2A8BB5-294C-459C-A5DE-0D0391931562}"/>
              </a:ext>
            </a:extLst>
          </p:cNvPr>
          <p:cNvCxnSpPr>
            <a:cxnSpLocks/>
            <a:stCxn id="30" idx="4"/>
            <a:endCxn id="14" idx="1"/>
          </p:cNvCxnSpPr>
          <p:nvPr/>
        </p:nvCxnSpPr>
        <p:spPr>
          <a:xfrm rot="5400000" flipH="1" flipV="1">
            <a:off x="2807997" y="2166624"/>
            <a:ext cx="175489" cy="3812037"/>
          </a:xfrm>
          <a:prstGeom prst="bentConnector4">
            <a:avLst>
              <a:gd name="adj1" fmla="val -966130"/>
              <a:gd name="adj2" fmla="val 9629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9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F4E5-FBD3-429A-BB66-B918A48431AB}"/>
              </a:ext>
            </a:extLst>
          </p:cNvPr>
          <p:cNvSpPr/>
          <p:nvPr/>
        </p:nvSpPr>
        <p:spPr>
          <a:xfrm>
            <a:off x="0" y="6029325"/>
            <a:ext cx="12192000" cy="82867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F3F42-3C5C-4956-BA15-BFEF06AAFA1F}"/>
              </a:ext>
            </a:extLst>
          </p:cNvPr>
          <p:cNvSpPr/>
          <p:nvPr/>
        </p:nvSpPr>
        <p:spPr>
          <a:xfrm>
            <a:off x="1065211" y="1530350"/>
            <a:ext cx="9678989" cy="4327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192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15C98-BE68-4207-9DBC-D2359714DA34}"/>
              </a:ext>
            </a:extLst>
          </p:cNvPr>
          <p:cNvSpPr txBox="1"/>
          <p:nvPr/>
        </p:nvSpPr>
        <p:spPr>
          <a:xfrm>
            <a:off x="5145523" y="3263225"/>
            <a:ext cx="1518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END</a:t>
            </a: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1EE42D7-6ED9-49D4-BC4A-3FA8C148DC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2" y="1600729"/>
            <a:ext cx="8489321" cy="4428596"/>
          </a:xfrm>
          <a:prstGeom prst="rect">
            <a:avLst/>
          </a:prstGeom>
        </p:spPr>
      </p:pic>
      <p:sp>
        <p:nvSpPr>
          <p:cNvPr id="89" name="원호 88">
            <a:extLst>
              <a:ext uri="{FF2B5EF4-FFF2-40B4-BE49-F238E27FC236}">
                <a16:creationId xmlns:a16="http://schemas.microsoft.com/office/drawing/2014/main" id="{3DDE3683-6E2B-4964-B84B-FA0A5533A34E}"/>
              </a:ext>
            </a:extLst>
          </p:cNvPr>
          <p:cNvSpPr/>
          <p:nvPr/>
        </p:nvSpPr>
        <p:spPr>
          <a:xfrm>
            <a:off x="606646" y="2244587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4346A10-201E-47F1-8435-66A8597734AA}"/>
              </a:ext>
            </a:extLst>
          </p:cNvPr>
          <p:cNvCxnSpPr>
            <a:cxnSpLocks/>
          </p:cNvCxnSpPr>
          <p:nvPr/>
        </p:nvCxnSpPr>
        <p:spPr>
          <a:xfrm>
            <a:off x="1692105" y="4415505"/>
            <a:ext cx="1931628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47BFD4E-E67E-40D0-AF3E-68CBAF85958C}"/>
              </a:ext>
            </a:extLst>
          </p:cNvPr>
          <p:cNvSpPr/>
          <p:nvPr/>
        </p:nvSpPr>
        <p:spPr>
          <a:xfrm>
            <a:off x="876579" y="3341159"/>
            <a:ext cx="165141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9" name="원호 98">
            <a:extLst>
              <a:ext uri="{FF2B5EF4-FFF2-40B4-BE49-F238E27FC236}">
                <a16:creationId xmlns:a16="http://schemas.microsoft.com/office/drawing/2014/main" id="{1F9F890F-4299-4669-8872-818BC3A66396}"/>
              </a:ext>
            </a:extLst>
          </p:cNvPr>
          <p:cNvSpPr/>
          <p:nvPr/>
        </p:nvSpPr>
        <p:spPr>
          <a:xfrm>
            <a:off x="3490490" y="2244587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0FBA714-6AD7-40BC-A23A-DACCB2E416F3}"/>
              </a:ext>
            </a:extLst>
          </p:cNvPr>
          <p:cNvCxnSpPr>
            <a:cxnSpLocks/>
          </p:cNvCxnSpPr>
          <p:nvPr/>
        </p:nvCxnSpPr>
        <p:spPr>
          <a:xfrm>
            <a:off x="4575949" y="4415505"/>
            <a:ext cx="1706318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ACDA96-506A-489F-B1F4-2AF54D14AF4C}"/>
              </a:ext>
            </a:extLst>
          </p:cNvPr>
          <p:cNvSpPr/>
          <p:nvPr/>
        </p:nvSpPr>
        <p:spPr>
          <a:xfrm>
            <a:off x="4001884" y="3294814"/>
            <a:ext cx="12538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CASE</a:t>
            </a:r>
          </a:p>
        </p:txBody>
      </p:sp>
      <p:sp>
        <p:nvSpPr>
          <p:cNvPr id="102" name="원호 101">
            <a:extLst>
              <a:ext uri="{FF2B5EF4-FFF2-40B4-BE49-F238E27FC236}">
                <a16:creationId xmlns:a16="http://schemas.microsoft.com/office/drawing/2014/main" id="{E6F605ED-3215-4627-8449-0986C45153EE}"/>
              </a:ext>
            </a:extLst>
          </p:cNvPr>
          <p:cNvSpPr/>
          <p:nvPr/>
        </p:nvSpPr>
        <p:spPr>
          <a:xfrm>
            <a:off x="6171131" y="2244587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726E0F2-2923-4E73-8B08-A40A598C7AA4}"/>
              </a:ext>
            </a:extLst>
          </p:cNvPr>
          <p:cNvCxnSpPr>
            <a:cxnSpLocks/>
          </p:cNvCxnSpPr>
          <p:nvPr/>
        </p:nvCxnSpPr>
        <p:spPr>
          <a:xfrm>
            <a:off x="7256590" y="4415505"/>
            <a:ext cx="1599541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1A09E25-8985-464D-978A-A2395D630A00}"/>
              </a:ext>
            </a:extLst>
          </p:cNvPr>
          <p:cNvSpPr/>
          <p:nvPr/>
        </p:nvSpPr>
        <p:spPr>
          <a:xfrm>
            <a:off x="6397042" y="3294814"/>
            <a:ext cx="174329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E-R DIAGRAM</a:t>
            </a:r>
          </a:p>
        </p:txBody>
      </p:sp>
      <p:sp>
        <p:nvSpPr>
          <p:cNvPr id="106" name="원호 105">
            <a:extLst>
              <a:ext uri="{FF2B5EF4-FFF2-40B4-BE49-F238E27FC236}">
                <a16:creationId xmlns:a16="http://schemas.microsoft.com/office/drawing/2014/main" id="{9A130BF5-1568-4130-8AC1-77C1EED6B1A1}"/>
              </a:ext>
            </a:extLst>
          </p:cNvPr>
          <p:cNvSpPr/>
          <p:nvPr/>
        </p:nvSpPr>
        <p:spPr>
          <a:xfrm>
            <a:off x="8795797" y="2295389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194C7D1-7423-489C-823F-A5DF760CEDAA}"/>
              </a:ext>
            </a:extLst>
          </p:cNvPr>
          <p:cNvSpPr/>
          <p:nvPr/>
        </p:nvSpPr>
        <p:spPr>
          <a:xfrm>
            <a:off x="9327257" y="3345616"/>
            <a:ext cx="110799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015794E-421B-43AF-842A-20423DB87197}"/>
              </a:ext>
            </a:extLst>
          </p:cNvPr>
          <p:cNvSpPr/>
          <p:nvPr/>
        </p:nvSpPr>
        <p:spPr>
          <a:xfrm>
            <a:off x="1248720" y="2851240"/>
            <a:ext cx="93166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STEP 1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EDDCB8A-B54D-46E5-B1AF-FA8AACA52743}"/>
              </a:ext>
            </a:extLst>
          </p:cNvPr>
          <p:cNvSpPr/>
          <p:nvPr/>
        </p:nvSpPr>
        <p:spPr>
          <a:xfrm>
            <a:off x="4158778" y="2851240"/>
            <a:ext cx="93166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STEP 2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931FA18-AB68-47DF-8FA0-EE5ABF256AF4}"/>
              </a:ext>
            </a:extLst>
          </p:cNvPr>
          <p:cNvSpPr/>
          <p:nvPr/>
        </p:nvSpPr>
        <p:spPr>
          <a:xfrm>
            <a:off x="6846658" y="2851240"/>
            <a:ext cx="93166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STEP 3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25036DC-8E70-42DB-BA70-FBDCFF9065DF}"/>
              </a:ext>
            </a:extLst>
          </p:cNvPr>
          <p:cNvSpPr/>
          <p:nvPr/>
        </p:nvSpPr>
        <p:spPr>
          <a:xfrm>
            <a:off x="9415422" y="2851240"/>
            <a:ext cx="93166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80065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F4E5-FBD3-429A-BB66-B918A48431AB}"/>
              </a:ext>
            </a:extLst>
          </p:cNvPr>
          <p:cNvSpPr/>
          <p:nvPr/>
        </p:nvSpPr>
        <p:spPr>
          <a:xfrm>
            <a:off x="0" y="6029325"/>
            <a:ext cx="12192000" cy="82867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F3F42-3C5C-4956-BA15-BFEF06AAFA1F}"/>
              </a:ext>
            </a:extLst>
          </p:cNvPr>
          <p:cNvSpPr/>
          <p:nvPr/>
        </p:nvSpPr>
        <p:spPr>
          <a:xfrm>
            <a:off x="1065211" y="1530350"/>
            <a:ext cx="9678989" cy="4327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192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15C98-BE68-4207-9DBC-D2359714DA34}"/>
              </a:ext>
            </a:extLst>
          </p:cNvPr>
          <p:cNvSpPr txBox="1"/>
          <p:nvPr/>
        </p:nvSpPr>
        <p:spPr>
          <a:xfrm>
            <a:off x="3775756" y="3263225"/>
            <a:ext cx="42578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9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기획배경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24" name="이미지" descr="이미지">
            <a:extLst>
              <a:ext uri="{FF2B5EF4-FFF2-40B4-BE49-F238E27FC236}">
                <a16:creationId xmlns:a16="http://schemas.microsoft.com/office/drawing/2014/main" id="{08B833A3-8332-4A48-B7D7-C2ED072C8A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584"/>
          </a:blip>
          <a:srcRect/>
          <a:stretch>
            <a:fillRect/>
          </a:stretch>
        </p:blipFill>
        <p:spPr>
          <a:xfrm>
            <a:off x="10223817" y="4077413"/>
            <a:ext cx="1056163" cy="1692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55961D-6B36-4846-92BD-FEE0C264BC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68792" y="1930177"/>
            <a:ext cx="4495055" cy="2817106"/>
          </a:xfrm>
          <a:prstGeom prst="rect">
            <a:avLst/>
          </a:prstGeom>
        </p:spPr>
      </p:pic>
      <p:pic>
        <p:nvPicPr>
          <p:cNvPr id="23" name="이미지" descr="이미지">
            <a:extLst>
              <a:ext uri="{FF2B5EF4-FFF2-40B4-BE49-F238E27FC236}">
                <a16:creationId xmlns:a16="http://schemas.microsoft.com/office/drawing/2014/main" id="{CB0D3CDD-3AA6-4B44-B725-10973AA20FA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2156"/>
          </a:blip>
          <a:stretch>
            <a:fillRect/>
          </a:stretch>
        </p:blipFill>
        <p:spPr>
          <a:xfrm>
            <a:off x="4275664" y="1455889"/>
            <a:ext cx="1091091" cy="168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직사각형 50">
            <a:extLst>
              <a:ext uri="{FF2B5EF4-FFF2-40B4-BE49-F238E27FC236}">
                <a16:creationId xmlns:a16="http://schemas.microsoft.com/office/drawing/2014/main" id="{22DBA5B9-45F7-4EF2-8522-DAC7D6BE74B5}"/>
              </a:ext>
            </a:extLst>
          </p:cNvPr>
          <p:cNvSpPr txBox="1"/>
          <p:nvPr/>
        </p:nvSpPr>
        <p:spPr>
          <a:xfrm>
            <a:off x="4963847" y="2599707"/>
            <a:ext cx="6316133" cy="214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404040"/>
                </a:solidFill>
              </a:defRPr>
            </a:pP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더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이상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읽지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않는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책들을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defRPr sz="1600" b="1">
                <a:solidFill>
                  <a:srgbClr val="404040"/>
                </a:solidFill>
              </a:defRPr>
            </a:pP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다른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사람들에게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판매나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나눔이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아닌</a:t>
            </a:r>
            <a:endParaRPr sz="23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 sz="1600" b="1">
                <a:solidFill>
                  <a:srgbClr val="404040"/>
                </a:solidFill>
              </a:defRPr>
            </a:pP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비영리식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대여를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해줌으로써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자신의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책을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계속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소유하면서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책을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공유하고자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2300" dirty="0" err="1">
                <a:solidFill>
                  <a:schemeClr val="accent2">
                    <a:lumMod val="50000"/>
                  </a:schemeClr>
                </a:solidFill>
              </a:rPr>
              <a:t>한다</a:t>
            </a:r>
            <a:r>
              <a:rPr sz="23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5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endParaRPr lang="en-US" altLang="ko-KR" sz="10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15" name="개발 환경…">
            <a:extLst>
              <a:ext uri="{FF2B5EF4-FFF2-40B4-BE49-F238E27FC236}">
                <a16:creationId xmlns:a16="http://schemas.microsoft.com/office/drawing/2014/main" id="{2A7D5F38-416B-4605-B975-0C62A46B9E4F}"/>
              </a:ext>
            </a:extLst>
          </p:cNvPr>
          <p:cNvSpPr txBox="1"/>
          <p:nvPr/>
        </p:nvSpPr>
        <p:spPr>
          <a:xfrm>
            <a:off x="509742" y="354840"/>
            <a:ext cx="11086365" cy="90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lnSpc>
                <a:spcPct val="150000"/>
              </a:lnSpc>
              <a:defRPr sz="2800" b="1" i="1">
                <a:solidFill>
                  <a:srgbClr val="404040"/>
                </a:solidFill>
              </a:defRPr>
            </a:pP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환경</a:t>
            </a:r>
            <a:r>
              <a:rPr dirty="0"/>
              <a:t>  </a:t>
            </a:r>
            <a:endParaRPr dirty="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  <a:defRPr sz="800">
                <a:solidFill>
                  <a:srgbClr val="BFBFBF"/>
                </a:solidFill>
              </a:defRPr>
            </a:pPr>
            <a:r>
              <a:rPr dirty="0"/>
              <a:t>Spring-legacy project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74BD57-0802-4E0F-B28B-D73B371AE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9" y="1608931"/>
            <a:ext cx="8489321" cy="4428596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43CF41-7540-4B70-B1E5-B82CDEB0A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50" y="3930845"/>
            <a:ext cx="2867425" cy="1066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85F2EB8-F8F7-4543-BB3F-CC61D4720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028328"/>
            <a:ext cx="1515773" cy="9704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8C8F78-28AA-49E7-969B-21ED1F393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42" y="1521081"/>
            <a:ext cx="2922722" cy="12471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636ADF1-5711-4FFE-A2F6-8018E1481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4" y="2846602"/>
            <a:ext cx="195289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일정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Android Project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42450"/>
              </p:ext>
            </p:extLst>
          </p:nvPr>
        </p:nvGraphicFramePr>
        <p:xfrm>
          <a:off x="832554" y="1482366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          2021.11.04</a:t>
                      </a:r>
                      <a:r>
                        <a:rPr lang="en-US" altLang="ko-KR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&gt;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3641887" y="5167884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11.05~11.08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항목별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구현 및 기능 구현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11.09~11.11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항목별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구현 및 기능 구현 마무리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25955" y="567081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11.11~11.16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항목별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검토 및 기능 검토 후 수정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 flipV="1">
            <a:off x="1444752" y="2852881"/>
            <a:ext cx="9363456" cy="87396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286500" y="3112978"/>
            <a:ext cx="4714009" cy="8313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096659" y="5673522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A73DE"/>
                </a:solidFill>
              </a:rPr>
              <a:t>검토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393566" y="5226851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구현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5BEBDB-F574-4940-B911-72340120F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36657"/>
              </p:ext>
            </p:extLst>
          </p:nvPr>
        </p:nvGraphicFramePr>
        <p:xfrm>
          <a:off x="832554" y="3355813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모서리가 둥근 직사각형 94">
            <a:extLst>
              <a:ext uri="{FF2B5EF4-FFF2-40B4-BE49-F238E27FC236}">
                <a16:creationId xmlns:a16="http://schemas.microsoft.com/office/drawing/2014/main" id="{1A1A512D-325A-4887-8747-3C31444E46B8}"/>
              </a:ext>
            </a:extLst>
          </p:cNvPr>
          <p:cNvSpPr/>
          <p:nvPr/>
        </p:nvSpPr>
        <p:spPr>
          <a:xfrm>
            <a:off x="1130245" y="4638984"/>
            <a:ext cx="6642155" cy="8313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6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F4E5-FBD3-429A-BB66-B918A48431AB}"/>
              </a:ext>
            </a:extLst>
          </p:cNvPr>
          <p:cNvSpPr/>
          <p:nvPr/>
        </p:nvSpPr>
        <p:spPr>
          <a:xfrm>
            <a:off x="0" y="6029325"/>
            <a:ext cx="12192000" cy="82867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F3F42-3C5C-4956-BA15-BFEF06AAFA1F}"/>
              </a:ext>
            </a:extLst>
          </p:cNvPr>
          <p:cNvSpPr/>
          <p:nvPr/>
        </p:nvSpPr>
        <p:spPr>
          <a:xfrm>
            <a:off x="1065211" y="1530350"/>
            <a:ext cx="9678989" cy="4327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192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15C98-BE68-4207-9DBC-D2359714DA34}"/>
              </a:ext>
            </a:extLst>
          </p:cNvPr>
          <p:cNvSpPr txBox="1"/>
          <p:nvPr/>
        </p:nvSpPr>
        <p:spPr>
          <a:xfrm>
            <a:off x="4441804" y="3263225"/>
            <a:ext cx="29258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USECASE</a:t>
            </a: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6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endParaRPr lang="en-US" altLang="ko-KR" sz="10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15" name="개발 환경…">
            <a:extLst>
              <a:ext uri="{FF2B5EF4-FFF2-40B4-BE49-F238E27FC236}">
                <a16:creationId xmlns:a16="http://schemas.microsoft.com/office/drawing/2014/main" id="{2A7D5F38-416B-4605-B975-0C62A46B9E4F}"/>
              </a:ext>
            </a:extLst>
          </p:cNvPr>
          <p:cNvSpPr txBox="1"/>
          <p:nvPr/>
        </p:nvSpPr>
        <p:spPr>
          <a:xfrm>
            <a:off x="509742" y="354840"/>
            <a:ext cx="11086365" cy="90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lnSpc>
                <a:spcPct val="150000"/>
              </a:lnSpc>
              <a:defRPr sz="2800" b="1" i="1">
                <a:solidFill>
                  <a:srgbClr val="404040"/>
                </a:solidFill>
              </a:defRPr>
            </a:pPr>
            <a:r>
              <a:rPr lang="en-US" altLang="ko-KR" dirty="0"/>
              <a:t>USECASE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  <a:defRPr sz="800">
                <a:solidFill>
                  <a:srgbClr val="BFBFBF"/>
                </a:solidFill>
              </a:defRPr>
            </a:pPr>
            <a:r>
              <a:rPr lang="en-US" dirty="0"/>
              <a:t>Spring-legacy project</a:t>
            </a:r>
          </a:p>
        </p:txBody>
      </p:sp>
      <p:pic>
        <p:nvPicPr>
          <p:cNvPr id="13" name="KakaoTalk_Photo_2021-11-03-16-59-15.png" descr="KakaoTalk_Photo_2021-11-03-16-59-15.png">
            <a:extLst>
              <a:ext uri="{FF2B5EF4-FFF2-40B4-BE49-F238E27FC236}">
                <a16:creationId xmlns:a16="http://schemas.microsoft.com/office/drawing/2014/main" id="{8BF94DFF-C576-421E-B5BC-8855DF8283C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06" y="1321544"/>
            <a:ext cx="8325588" cy="48796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63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F4E5-FBD3-429A-BB66-B918A48431AB}"/>
              </a:ext>
            </a:extLst>
          </p:cNvPr>
          <p:cNvSpPr/>
          <p:nvPr/>
        </p:nvSpPr>
        <p:spPr>
          <a:xfrm>
            <a:off x="0" y="6029325"/>
            <a:ext cx="12192000" cy="82867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F3F42-3C5C-4956-BA15-BFEF06AAFA1F}"/>
              </a:ext>
            </a:extLst>
          </p:cNvPr>
          <p:cNvSpPr/>
          <p:nvPr/>
        </p:nvSpPr>
        <p:spPr>
          <a:xfrm>
            <a:off x="1065211" y="1530350"/>
            <a:ext cx="9678989" cy="4327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192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15C98-BE68-4207-9DBC-D2359714DA34}"/>
              </a:ext>
            </a:extLst>
          </p:cNvPr>
          <p:cNvSpPr txBox="1"/>
          <p:nvPr/>
        </p:nvSpPr>
        <p:spPr>
          <a:xfrm>
            <a:off x="3836407" y="3263225"/>
            <a:ext cx="45191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E-R DIAGRAM</a:t>
            </a: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2677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644</Words>
  <Application>Microsoft Office PowerPoint</Application>
  <PresentationFormat>와이드스크린</PresentationFormat>
  <Paragraphs>256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채지연</cp:lastModifiedBy>
  <cp:revision>50</cp:revision>
  <dcterms:created xsi:type="dcterms:W3CDTF">2021-09-15T03:41:00Z</dcterms:created>
  <dcterms:modified xsi:type="dcterms:W3CDTF">2021-11-23T17:01:08Z</dcterms:modified>
</cp:coreProperties>
</file>