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sldIdLst>
    <p:sldId id="256" r:id="rId3"/>
    <p:sldId id="257" r:id="rId4"/>
    <p:sldId id="258" r:id="rId5"/>
    <p:sldId id="357" r:id="rId6"/>
    <p:sldId id="361" r:id="rId7"/>
    <p:sldId id="329" r:id="rId8"/>
    <p:sldId id="358" r:id="rId9"/>
    <p:sldId id="360" r:id="rId10"/>
    <p:sldId id="359" r:id="rId11"/>
    <p:sldId id="362" r:id="rId12"/>
    <p:sldId id="363" r:id="rId13"/>
    <p:sldId id="364" r:id="rId14"/>
    <p:sldId id="365" r:id="rId15"/>
    <p:sldId id="366" r:id="rId16"/>
    <p:sldId id="301" r:id="rId17"/>
    <p:sldId id="303" r:id="rId18"/>
    <p:sldId id="304" r:id="rId19"/>
    <p:sldId id="274" r:id="rId20"/>
  </p:sldIdLst>
  <p:sldSz cx="24384000" cy="137160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DEDE"/>
    <a:srgbClr val="74D4FF"/>
    <a:srgbClr val="1095FF"/>
    <a:srgbClr val="1070FF"/>
    <a:srgbClr val="00ACFF"/>
    <a:srgbClr val="0063FF"/>
    <a:srgbClr val="00D7FF"/>
    <a:srgbClr val="008AFF"/>
    <a:srgbClr val="00ECFF"/>
    <a:srgbClr val="028D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5"/>
  </p:normalViewPr>
  <p:slideViewPr>
    <p:cSldViewPr snapToGrid="0" snapToObjects="1">
      <p:cViewPr>
        <p:scale>
          <a:sx n="46" d="100"/>
          <a:sy n="46" d="100"/>
        </p:scale>
        <p:origin x="1224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22885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2913063" y="0"/>
            <a:ext cx="222885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91E7-9EFD-B745-9D47-1CF1E2BA414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-17145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514350" y="4400550"/>
            <a:ext cx="41148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22885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2913063" y="8685213"/>
            <a:ext cx="222885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71435D-31B0-4947-B770-2B0B844A772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1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1"/>
            <a:ext cx="24384002" cy="13716001"/>
          </a:xfrm>
          <a:prstGeom prst="rect">
            <a:avLst/>
          </a:prstGeom>
        </p:spPr>
      </p:pic>
      <p:sp>
        <p:nvSpPr>
          <p:cNvPr id="10003" name="Object 10003"/>
          <p:cNvSpPr txBox="1"/>
          <p:nvPr/>
        </p:nvSpPr>
        <p:spPr>
          <a:xfrm>
            <a:off x="13318490" y="5274945"/>
            <a:ext cx="10558145" cy="22606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>
              <a:lnSpc>
                <a:spcPct val="123000"/>
              </a:lnSpc>
            </a:pPr>
            <a:r>
              <a:rPr lang="en-US" sz="12000" b="1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freeRTOS</a:t>
            </a:r>
            <a:r>
              <a:rPr lang="zh-CN" altLang="en-US" sz="12000" b="1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培训</a:t>
            </a:r>
            <a:endParaRPr lang="zh-CN" altLang="en-US" sz="12000" b="1" dirty="0" smtClean="0">
              <a:ln>
                <a:noFill/>
              </a:ln>
              <a:solidFill>
                <a:schemeClr val="tx1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005" name="Object 10005"/>
          <p:cNvSpPr txBox="1"/>
          <p:nvPr/>
        </p:nvSpPr>
        <p:spPr>
          <a:xfrm>
            <a:off x="18625820" y="10639425"/>
            <a:ext cx="4597400" cy="7366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48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SourceHanSansSC-Regular" panose="020B0500000000000000"/>
                <a:ea typeface="SourceHanSansSC-Regular" panose="020B0500000000000000"/>
              </a:rPr>
              <a:t>讲师</a:t>
            </a:r>
            <a:r>
              <a:rPr lang="en-US" sz="48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SourceHanSansSC-Regular" panose="020B0500000000000000"/>
                <a:ea typeface="SourceHanSansSC-Regular" panose="020B0500000000000000"/>
              </a:rPr>
              <a:t>：Deven</a:t>
            </a:r>
            <a:endParaRPr lang="zh-CN" altLang="en-US" sz="4800" b="0" i="0" dirty="0">
              <a:solidFill>
                <a:schemeClr val="tx1">
                  <a:lumMod val="85000"/>
                  <a:lumOff val="15000"/>
                </a:schemeClr>
              </a:solidFill>
              <a:latin typeface="SourceHanSansSC-Regular" panose="020B0500000000000000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318490" y="8034020"/>
            <a:ext cx="107981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5400"/>
              <a:t>https://www.freertos.org/index.htm</a:t>
            </a:r>
            <a:r>
              <a:rPr lang="en-US" altLang="zh-CN" sz="5400"/>
              <a:t>l</a:t>
            </a:r>
            <a:endParaRPr lang="en-US" altLang="zh-CN" sz="5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776220" y="1877695"/>
            <a:ext cx="193128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Cortex-M3/M4 </a:t>
            </a:r>
            <a:r>
              <a:rPr lang="zh-CN" altLang="en-US" sz="5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的两个访问等级</a:t>
            </a:r>
            <a:endParaRPr lang="en-US" altLang="zh-CN" sz="5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776220" y="3732530"/>
            <a:ext cx="19312890" cy="7477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en-US" altLang="zh-CN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	1. </a:t>
            </a:r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特权访问</a:t>
            </a:r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：可以访问和操作一些特定的寄存器；</a:t>
            </a:r>
            <a:endParaRPr lang="zh-CN" altLang="en-US" sz="4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r>
              <a:rPr lang="en-US" altLang="zh-CN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	</a:t>
            </a:r>
            <a:endParaRPr lang="en-US" altLang="zh-CN" sz="4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r>
              <a:rPr lang="en-US" altLang="zh-CN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	2. </a:t>
            </a:r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非特权访问</a:t>
            </a:r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：对于一些特定的寄存器是不能访问的；</a:t>
            </a:r>
            <a:endParaRPr lang="zh-CN" altLang="en-US" sz="4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endParaRPr lang="zh-CN" altLang="en-US" sz="4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为什么需要两个访问等级：</a:t>
            </a:r>
            <a:endParaRPr lang="zh-CN" altLang="en-US" sz="4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r>
              <a:rPr lang="en-US" altLang="zh-CN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	</a:t>
            </a:r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安全；</a:t>
            </a:r>
            <a:endParaRPr lang="zh-CN" altLang="en-US" sz="4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endParaRPr lang="zh-CN" altLang="en-US" sz="4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注意：</a:t>
            </a:r>
            <a:endParaRPr lang="zh-CN" altLang="en-US" sz="4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r>
              <a:rPr lang="en-US" altLang="zh-CN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	1. </a:t>
            </a:r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裸机上电后默认处于特权模式；</a:t>
            </a:r>
            <a:endParaRPr lang="zh-CN" altLang="en-US" sz="4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r>
              <a:rPr lang="en-US" altLang="zh-CN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	2. </a:t>
            </a:r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特权模式可以直接设置寄存器进入非特权模式；</a:t>
            </a:r>
            <a:endParaRPr lang="zh-CN" altLang="en-US" sz="4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r>
              <a:rPr lang="en-US" altLang="zh-CN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	3. </a:t>
            </a:r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进入非特权模式必须要触发中断，在异常处理模式下进入</a:t>
            </a:r>
            <a:endParaRPr lang="zh-CN" altLang="en-US" sz="4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endParaRPr lang="zh-CN" altLang="en-US" sz="4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776220" y="1877695"/>
            <a:ext cx="193128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Cortex-M3/M4 </a:t>
            </a:r>
            <a:r>
              <a:rPr lang="zh-CN" altLang="en-US" sz="5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</a:t>
            </a:r>
            <a:r>
              <a:rPr lang="zh-CN" altLang="en-US" sz="5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两个模式</a:t>
            </a:r>
            <a:endParaRPr lang="zh-CN" altLang="en-US" sz="5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776220" y="3589655"/>
            <a:ext cx="19312890" cy="7477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	1. </a:t>
            </a:r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处理模式：处理中断服务程序（</a:t>
            </a:r>
            <a:r>
              <a:rPr lang="en-US" altLang="zh-CN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ISR</a:t>
            </a:r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）等异常服务；</a:t>
            </a:r>
            <a:endParaRPr lang="zh-CN" altLang="en-US" sz="4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endParaRPr lang="zh-CN" altLang="en-US" sz="4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r>
              <a:rPr lang="en-US" altLang="zh-CN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	2. </a:t>
            </a:r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线程模式：除了异常服务外的普通程序；</a:t>
            </a:r>
            <a:endParaRPr lang="zh-CN" altLang="en-US" sz="4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endParaRPr lang="zh-CN" altLang="en-US" sz="4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为什么需要两个模式：</a:t>
            </a:r>
            <a:endParaRPr lang="zh-CN" altLang="en-US" sz="4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r>
              <a:rPr lang="en-US" altLang="zh-CN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	</a:t>
            </a:r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区分程序运行等级、能够从特权模式安全的进入非特权模式；</a:t>
            </a:r>
            <a:endParaRPr lang="zh-CN" altLang="en-US" sz="4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endParaRPr lang="zh-CN" altLang="en-US" sz="4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注意：</a:t>
            </a:r>
            <a:endParaRPr lang="zh-CN" altLang="en-US" sz="4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r>
              <a:rPr lang="en-US" altLang="zh-CN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	1. </a:t>
            </a:r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处理模式下总是具有特权级别；</a:t>
            </a:r>
            <a:endParaRPr lang="zh-CN" altLang="en-US" sz="4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r>
              <a:rPr lang="en-US" altLang="zh-CN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	2. </a:t>
            </a:r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线程模式下</a:t>
            </a:r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既</a:t>
            </a:r>
            <a:r>
              <a:rPr lang="en-US" altLang="zh-CN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可以使用特权级，也可以使用用户级CONTROL</a:t>
            </a:r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寄存器控制；</a:t>
            </a:r>
            <a:endParaRPr lang="zh-CN" altLang="en-US" sz="4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endParaRPr lang="zh-CN" altLang="en-US" sz="4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r>
              <a:rPr lang="en-US" altLang="zh-CN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	</a:t>
            </a:r>
            <a:endParaRPr lang="en-US" altLang="zh-CN" sz="4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776220" y="1877695"/>
            <a:ext cx="103936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Cortex-M3/M4 </a:t>
            </a:r>
            <a:r>
              <a:rPr lang="zh-CN" altLang="en-US" sz="5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的双 </a:t>
            </a:r>
            <a:r>
              <a:rPr lang="en-US" altLang="zh-CN" sz="5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PS </a:t>
            </a:r>
            <a:r>
              <a:rPr lang="zh-CN" altLang="en-US" sz="5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指针</a:t>
            </a:r>
            <a:endParaRPr lang="zh-CN" altLang="en-US" sz="5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776220" y="3303905"/>
            <a:ext cx="14752955" cy="80937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	1. MSP </a:t>
            </a:r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指针</a:t>
            </a:r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：处理中断服务程序（</a:t>
            </a:r>
            <a:r>
              <a:rPr lang="en-US" altLang="zh-CN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ISR</a:t>
            </a:r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）等异常服务；</a:t>
            </a:r>
            <a:endParaRPr lang="zh-CN" altLang="en-US" sz="4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endParaRPr lang="zh-CN" altLang="en-US" sz="4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r>
              <a:rPr lang="en-US" altLang="zh-CN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	2. PSP</a:t>
            </a:r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指针</a:t>
            </a:r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：除了异常服务外的普通程序；</a:t>
            </a:r>
            <a:endParaRPr lang="zh-CN" altLang="en-US" sz="4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endParaRPr lang="zh-CN" altLang="en-US" sz="4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为什么需要两个模式：</a:t>
            </a:r>
            <a:endParaRPr lang="zh-CN" altLang="en-US" sz="4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r>
              <a:rPr lang="en-US" altLang="zh-CN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	</a:t>
            </a:r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就是为了便于设计 </a:t>
            </a:r>
            <a:r>
              <a:rPr lang="en-US" altLang="zh-CN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OS</a:t>
            </a:r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；</a:t>
            </a:r>
            <a:endParaRPr lang="zh-CN" altLang="en-US" sz="4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endParaRPr lang="zh-CN" altLang="en-US" sz="4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注意：</a:t>
            </a:r>
            <a:endParaRPr lang="zh-CN" altLang="en-US" sz="4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r>
              <a:rPr lang="en-US" altLang="zh-CN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	1. MSP </a:t>
            </a:r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和 </a:t>
            </a:r>
            <a:r>
              <a:rPr lang="en-US" altLang="zh-CN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PSP </a:t>
            </a:r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统一时刻只有一个被使用；</a:t>
            </a:r>
            <a:endParaRPr lang="zh-CN" altLang="en-US" sz="4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r>
              <a:rPr lang="en-US" altLang="zh-CN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	2. </a:t>
            </a:r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处理</a:t>
            </a:r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模式下，只允许使用 MSP；</a:t>
            </a:r>
            <a:endParaRPr lang="zh-CN" altLang="en-US" sz="4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r>
              <a:rPr lang="en-US" altLang="zh-CN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	3. </a:t>
            </a:r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线程模式下可以使用 </a:t>
            </a:r>
            <a:r>
              <a:rPr lang="en-US" altLang="zh-CN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MSP </a:t>
            </a:r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和 </a:t>
            </a:r>
            <a:r>
              <a:rPr lang="en-US" altLang="zh-CN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PSP</a:t>
            </a:r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；</a:t>
            </a:r>
            <a:endParaRPr lang="zh-CN" altLang="en-US" sz="4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endParaRPr lang="zh-CN" altLang="en-US" sz="4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r>
              <a:rPr lang="en-US" altLang="zh-CN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	</a:t>
            </a:r>
            <a:endParaRPr lang="en-US" altLang="zh-CN" sz="4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459075" y="304800"/>
            <a:ext cx="8924925" cy="31083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74215" y="8873490"/>
            <a:ext cx="9709785" cy="31553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54145" y="3742055"/>
            <a:ext cx="7729855" cy="491871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776220" y="1877695"/>
            <a:ext cx="193128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OS </a:t>
            </a:r>
            <a:r>
              <a:rPr lang="zh-CN" altLang="en-US" sz="5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下的多任务栈</a:t>
            </a:r>
            <a:endParaRPr lang="zh-CN" altLang="en-US" sz="5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95555" y="3716020"/>
            <a:ext cx="11688445" cy="881634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03495"/>
            <a:ext cx="12134215" cy="604202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776220" y="1877695"/>
            <a:ext cx="114046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Cortex-M3/M4 </a:t>
            </a:r>
            <a:r>
              <a:rPr lang="zh-CN" altLang="en-US" sz="5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</a:t>
            </a:r>
            <a:r>
              <a:rPr lang="zh-CN" sz="5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特殊功能寄存器</a:t>
            </a:r>
            <a:endParaRPr lang="zh-CN" sz="5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09490" y="3165475"/>
            <a:ext cx="14765020" cy="49561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0" y="8524240"/>
            <a:ext cx="16001365" cy="499173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sp>
        <p:nvSpPr>
          <p:cNvPr id="30005" name="Object 30005"/>
          <p:cNvSpPr txBox="1"/>
          <p:nvPr/>
        </p:nvSpPr>
        <p:spPr>
          <a:xfrm>
            <a:off x="4483100" y="4251325"/>
            <a:ext cx="5181600" cy="13716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sz="9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02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006" name="Object 30006"/>
          <p:cNvSpPr txBox="1"/>
          <p:nvPr/>
        </p:nvSpPr>
        <p:spPr>
          <a:xfrm>
            <a:off x="4483100" y="6104890"/>
            <a:ext cx="10057765" cy="142748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l">
              <a:lnSpc>
                <a:spcPct val="123000"/>
              </a:lnSpc>
            </a:pPr>
            <a:r>
              <a:rPr lang="en-US" altLang="zh-CN" sz="7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freeRTOS - </a:t>
            </a:r>
            <a:r>
              <a:rPr lang="zh-CN" sz="7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初识</a:t>
            </a:r>
            <a:endParaRPr lang="zh-CN" altLang="en-US" sz="72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23000"/>
              </a:lnSpc>
            </a:pPr>
            <a:endParaRPr lang="zh-CN" altLang="en-US" sz="72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sp>
        <p:nvSpPr>
          <p:cNvPr id="30005" name="Object 30005"/>
          <p:cNvSpPr txBox="1"/>
          <p:nvPr/>
        </p:nvSpPr>
        <p:spPr>
          <a:xfrm>
            <a:off x="4483100" y="4251325"/>
            <a:ext cx="5181600" cy="13716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sz="9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03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006" name="Object 30006"/>
          <p:cNvSpPr txBox="1"/>
          <p:nvPr/>
        </p:nvSpPr>
        <p:spPr>
          <a:xfrm>
            <a:off x="4483100" y="6104890"/>
            <a:ext cx="13096240" cy="133223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l">
              <a:lnSpc>
                <a:spcPct val="123000"/>
              </a:lnSpc>
            </a:pPr>
            <a:r>
              <a:rPr lang="en-US" altLang="zh-CN" sz="7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freeRTOS - </a:t>
            </a:r>
            <a:r>
              <a:rPr lang="zh-CN" sz="7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相遇</a:t>
            </a:r>
            <a:endParaRPr lang="zh-CN" altLang="en-US" sz="72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23000"/>
              </a:lnSpc>
            </a:pPr>
            <a:endParaRPr lang="zh-CN" altLang="en-US" sz="72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sp>
        <p:nvSpPr>
          <p:cNvPr id="30005" name="Object 30005"/>
          <p:cNvSpPr txBox="1"/>
          <p:nvPr/>
        </p:nvSpPr>
        <p:spPr>
          <a:xfrm>
            <a:off x="4483100" y="4251325"/>
            <a:ext cx="5181600" cy="13716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sz="9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04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006" name="Object 30006"/>
          <p:cNvSpPr txBox="1"/>
          <p:nvPr/>
        </p:nvSpPr>
        <p:spPr>
          <a:xfrm>
            <a:off x="4483100" y="6104890"/>
            <a:ext cx="11108055" cy="149098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l">
              <a:lnSpc>
                <a:spcPct val="123000"/>
              </a:lnSpc>
            </a:pPr>
            <a:r>
              <a:rPr lang="en-US" altLang="zh-CN" sz="7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freeRTOS - </a:t>
            </a:r>
            <a:r>
              <a:rPr lang="zh-CN" altLang="en-US" sz="7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相知</a:t>
            </a:r>
            <a:endParaRPr lang="zh-CN" altLang="en-US" sz="72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1"/>
            <a:ext cx="24384002" cy="13716001"/>
          </a:xfrm>
          <a:prstGeom prst="rect">
            <a:avLst/>
          </a:prstGeom>
        </p:spPr>
      </p:pic>
      <p:sp>
        <p:nvSpPr>
          <p:cNvPr id="190002" name="Object 190002"/>
          <p:cNvSpPr txBox="1"/>
          <p:nvPr/>
        </p:nvSpPr>
        <p:spPr>
          <a:xfrm>
            <a:off x="15050981" y="4934735"/>
            <a:ext cx="7200900" cy="19177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r">
              <a:lnSpc>
                <a:spcPct val="102000"/>
              </a:lnSpc>
            </a:pPr>
            <a:r>
              <a:rPr lang="en-US" sz="1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0003" name="Object 190003"/>
          <p:cNvSpPr txBox="1"/>
          <p:nvPr/>
        </p:nvSpPr>
        <p:spPr>
          <a:xfrm>
            <a:off x="19234150" y="6521948"/>
            <a:ext cx="3721100" cy="18796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ctr">
              <a:lnSpc>
                <a:spcPct val="123000"/>
              </a:lnSpc>
            </a:pPr>
            <a:r>
              <a:rPr lang="en-US" sz="10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sp>
        <p:nvSpPr>
          <p:cNvPr id="29" name="椭圆 28"/>
          <p:cNvSpPr/>
          <p:nvPr/>
        </p:nvSpPr>
        <p:spPr>
          <a:xfrm>
            <a:off x="15176864" y="5385904"/>
            <a:ext cx="1234143" cy="1234143"/>
          </a:xfrm>
          <a:prstGeom prst="ellipse">
            <a:avLst/>
          </a:prstGeom>
          <a:solidFill>
            <a:srgbClr val="028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15156985" y="7168495"/>
            <a:ext cx="1234143" cy="1234143"/>
          </a:xfrm>
          <a:prstGeom prst="ellipse">
            <a:avLst/>
          </a:prstGeom>
          <a:solidFill>
            <a:srgbClr val="028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15176863" y="9055565"/>
            <a:ext cx="1234143" cy="1234143"/>
          </a:xfrm>
          <a:prstGeom prst="ellipse">
            <a:avLst/>
          </a:prstGeom>
          <a:solidFill>
            <a:srgbClr val="028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15156986" y="3570752"/>
            <a:ext cx="1234143" cy="1234143"/>
          </a:xfrm>
          <a:prstGeom prst="ellipse">
            <a:avLst/>
          </a:prstGeom>
          <a:solidFill>
            <a:srgbClr val="028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004" name="Object 20004"/>
          <p:cNvSpPr txBox="1"/>
          <p:nvPr/>
        </p:nvSpPr>
        <p:spPr>
          <a:xfrm>
            <a:off x="16830675" y="3773170"/>
            <a:ext cx="4743450" cy="7493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l">
              <a:lnSpc>
                <a:spcPct val="123000"/>
              </a:lnSpc>
            </a:pPr>
            <a:r>
              <a:rPr lang="zh-CN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相遇</a:t>
            </a:r>
            <a:endParaRPr lang="zh-CN" sz="4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006" name="Object 20006"/>
          <p:cNvSpPr txBox="1"/>
          <p:nvPr/>
        </p:nvSpPr>
        <p:spPr>
          <a:xfrm>
            <a:off x="15031936" y="3729037"/>
            <a:ext cx="1524000" cy="8382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5500" dirty="0">
                <a:solidFill>
                  <a:srgbClr val="FFFFFF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008" name="Object 20008"/>
          <p:cNvSpPr txBox="1"/>
          <p:nvPr/>
        </p:nvSpPr>
        <p:spPr>
          <a:xfrm>
            <a:off x="16830675" y="5614670"/>
            <a:ext cx="4742815" cy="7493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>
              <a:lnSpc>
                <a:spcPct val="123000"/>
              </a:lnSpc>
            </a:pPr>
            <a:r>
              <a:rPr lang="zh-CN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初识</a:t>
            </a:r>
            <a:endParaRPr lang="zh-CN" sz="4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0010" name="Object 200010"/>
          <p:cNvSpPr txBox="1"/>
          <p:nvPr/>
        </p:nvSpPr>
        <p:spPr>
          <a:xfrm>
            <a:off x="15070036" y="5570537"/>
            <a:ext cx="1524000" cy="8382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5500" dirty="0">
                <a:solidFill>
                  <a:srgbClr val="FFFFFF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0012" name="Object 200012"/>
          <p:cNvSpPr txBox="1"/>
          <p:nvPr/>
        </p:nvSpPr>
        <p:spPr>
          <a:xfrm>
            <a:off x="16954500" y="7443470"/>
            <a:ext cx="2695575" cy="7493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>
              <a:lnSpc>
                <a:spcPct val="123000"/>
              </a:lnSpc>
            </a:pPr>
            <a:r>
              <a:rPr lang="zh-CN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相识</a:t>
            </a:r>
            <a:endParaRPr lang="zh-CN" sz="4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0014" name="Object 200014"/>
          <p:cNvSpPr txBox="1"/>
          <p:nvPr/>
        </p:nvSpPr>
        <p:spPr>
          <a:xfrm>
            <a:off x="15070036" y="7399337"/>
            <a:ext cx="1524000" cy="8382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5500" dirty="0">
                <a:solidFill>
                  <a:srgbClr val="FFFFFF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0015" name="Object 200015"/>
          <p:cNvSpPr txBox="1"/>
          <p:nvPr/>
        </p:nvSpPr>
        <p:spPr>
          <a:xfrm>
            <a:off x="16954500" y="9298305"/>
            <a:ext cx="5841365" cy="7493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>
              <a:lnSpc>
                <a:spcPct val="123000"/>
              </a:lnSpc>
            </a:pPr>
            <a:r>
              <a:rPr lang="zh-CN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相知</a:t>
            </a:r>
            <a:endParaRPr lang="zh-CN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0018" name="Object 200018"/>
          <p:cNvSpPr txBox="1"/>
          <p:nvPr/>
        </p:nvSpPr>
        <p:spPr>
          <a:xfrm>
            <a:off x="15076386" y="9253537"/>
            <a:ext cx="1524000" cy="8382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5500" dirty="0">
                <a:solidFill>
                  <a:srgbClr val="FFFFFF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0023" name="Object 200023"/>
          <p:cNvSpPr txBox="1"/>
          <p:nvPr/>
        </p:nvSpPr>
        <p:spPr>
          <a:xfrm>
            <a:off x="13944600" y="1313794"/>
            <a:ext cx="2997200" cy="14986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r">
              <a:lnSpc>
                <a:spcPct val="123000"/>
              </a:lnSpc>
            </a:pPr>
            <a:r>
              <a:rPr lang="en-US" sz="8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0024" name="image 20002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7195800" y="1917700"/>
            <a:ext cx="76200" cy="508000"/>
          </a:xfrm>
          <a:prstGeom prst="rect">
            <a:avLst/>
          </a:prstGeom>
        </p:spPr>
      </p:pic>
      <p:sp>
        <p:nvSpPr>
          <p:cNvPr id="200025" name="Object 200025"/>
          <p:cNvSpPr txBox="1"/>
          <p:nvPr/>
        </p:nvSpPr>
        <p:spPr>
          <a:xfrm>
            <a:off x="16830537" y="1459844"/>
            <a:ext cx="5245100" cy="12192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sp>
        <p:nvSpPr>
          <p:cNvPr id="30005" name="Object 30005"/>
          <p:cNvSpPr txBox="1"/>
          <p:nvPr/>
        </p:nvSpPr>
        <p:spPr>
          <a:xfrm>
            <a:off x="4483100" y="4251325"/>
            <a:ext cx="5181600" cy="13716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sz="9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01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006" name="Object 30006"/>
          <p:cNvSpPr txBox="1"/>
          <p:nvPr/>
        </p:nvSpPr>
        <p:spPr>
          <a:xfrm>
            <a:off x="4483100" y="6104890"/>
            <a:ext cx="9611995" cy="142748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l">
              <a:lnSpc>
                <a:spcPct val="123000"/>
              </a:lnSpc>
            </a:pPr>
            <a:r>
              <a:rPr lang="en-US" altLang="zh-CN" sz="7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freeRTOS - </a:t>
            </a:r>
            <a:r>
              <a:rPr lang="zh-CN" altLang="en-US" sz="7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相遇</a:t>
            </a:r>
            <a:endParaRPr lang="zh-CN" altLang="en-US" sz="72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844" y="305160"/>
            <a:ext cx="2096458" cy="36860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776220" y="1877695"/>
            <a:ext cx="42183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OS </a:t>
            </a:r>
            <a:r>
              <a:rPr lang="zh-CN" altLang="en-US" sz="5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的选择</a:t>
            </a:r>
            <a:endParaRPr lang="zh-CN" altLang="en-US" sz="5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48665" y="2799715"/>
            <a:ext cx="23070820" cy="1053401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776220" y="1877695"/>
            <a:ext cx="60071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OS </a:t>
            </a:r>
            <a:r>
              <a:rPr lang="zh-CN" altLang="en-US" sz="5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与裸机的区别</a:t>
            </a:r>
            <a:endParaRPr lang="zh-CN" altLang="en-US" sz="5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346575" y="3736340"/>
            <a:ext cx="1587754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5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前后台                                                     </a:t>
            </a:r>
            <a:r>
              <a:rPr lang="en-US" altLang="zh-CN" sz="5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OS</a:t>
            </a:r>
            <a:endParaRPr lang="en-US" altLang="zh-CN" sz="5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1325" y="5090160"/>
            <a:ext cx="10878185" cy="75133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1010" y="5122545"/>
            <a:ext cx="12004040" cy="748093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776220" y="1877695"/>
            <a:ext cx="430339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OS </a:t>
            </a:r>
            <a:r>
              <a:rPr lang="zh-CN" altLang="en-US" sz="5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是什么</a:t>
            </a:r>
            <a:endParaRPr lang="zh-CN" altLang="en-US" sz="5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346575" y="3736340"/>
            <a:ext cx="1446403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进程            线程               协程           </a:t>
            </a:r>
            <a:r>
              <a:rPr lang="zh-CN" sz="5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前后台</a:t>
            </a:r>
            <a:endParaRPr lang="zh-CN" altLang="en-US" sz="5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63070" y="5240655"/>
            <a:ext cx="11873230" cy="741172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685" y="5240020"/>
            <a:ext cx="11139805" cy="741235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776220" y="1877695"/>
            <a:ext cx="193128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OS </a:t>
            </a:r>
            <a:r>
              <a:rPr lang="zh-CN" altLang="en-US" sz="5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的组成</a:t>
            </a:r>
            <a:endParaRPr lang="zh-CN" altLang="en-US" sz="5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0006" name="Object 30006"/>
          <p:cNvSpPr txBox="1"/>
          <p:nvPr/>
        </p:nvSpPr>
        <p:spPr>
          <a:xfrm>
            <a:off x="1972310" y="4661535"/>
            <a:ext cx="3872230" cy="1427480"/>
          </a:xfrm>
          <a:prstGeom prst="rect">
            <a:avLst/>
          </a:prstGeom>
        </p:spPr>
        <p:txBody>
          <a:bodyPr vert="horz" rtlCol="0" anchor="t" anchorCtr="0">
            <a:noAutofit/>
          </a:bodyPr>
          <a:p>
            <a:pPr algn="l">
              <a:lnSpc>
                <a:spcPct val="123000"/>
              </a:lnSpc>
            </a:pPr>
            <a:r>
              <a:rPr lang="zh-CN" altLang="en-US" sz="7200" b="1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任务调度</a:t>
            </a:r>
            <a:r>
              <a:rPr lang="zh-CN" altLang="en-US" sz="72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endParaRPr lang="zh-CN" altLang="en-US" sz="72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23000"/>
              </a:lnSpc>
            </a:pPr>
            <a:endParaRPr lang="zh-CN" altLang="en-US" sz="72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Object 30006"/>
          <p:cNvSpPr txBox="1"/>
          <p:nvPr/>
        </p:nvSpPr>
        <p:spPr>
          <a:xfrm>
            <a:off x="18665190" y="4690110"/>
            <a:ext cx="3929380" cy="1427480"/>
          </a:xfrm>
          <a:prstGeom prst="rect">
            <a:avLst/>
          </a:prstGeom>
        </p:spPr>
        <p:txBody>
          <a:bodyPr vert="horz" rtlCol="0" anchor="t" anchorCtr="0">
            <a:noAutofit/>
          </a:bodyPr>
          <a:p>
            <a:pPr algn="l">
              <a:lnSpc>
                <a:spcPct val="123000"/>
              </a:lnSpc>
            </a:pPr>
            <a:r>
              <a:rPr lang="zh-CN" altLang="en-US" sz="72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内存管理</a:t>
            </a:r>
            <a:endParaRPr lang="zh-CN" altLang="en-US" sz="72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23000"/>
              </a:lnSpc>
            </a:pPr>
            <a:endParaRPr lang="zh-CN" altLang="en-US" sz="72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Object 30006"/>
          <p:cNvSpPr txBox="1"/>
          <p:nvPr/>
        </p:nvSpPr>
        <p:spPr>
          <a:xfrm>
            <a:off x="11612880" y="4690110"/>
            <a:ext cx="6122670" cy="1427480"/>
          </a:xfrm>
          <a:prstGeom prst="rect">
            <a:avLst/>
          </a:prstGeom>
        </p:spPr>
        <p:txBody>
          <a:bodyPr vert="horz" rtlCol="0" anchor="t" anchorCtr="0">
            <a:noAutofit/>
          </a:bodyPr>
          <a:p>
            <a:pPr algn="l">
              <a:lnSpc>
                <a:spcPct val="123000"/>
              </a:lnSpc>
            </a:pPr>
            <a:r>
              <a:rPr lang="zh-CN" altLang="en-US" sz="72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进程</a:t>
            </a:r>
            <a:r>
              <a:rPr lang="en-US" altLang="zh-CN" sz="72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r>
              <a:rPr lang="zh-CN" altLang="en-US" sz="72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线程通信</a:t>
            </a:r>
            <a:endParaRPr lang="zh-CN" altLang="en-US" sz="72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Object 30006"/>
          <p:cNvSpPr txBox="1"/>
          <p:nvPr/>
        </p:nvSpPr>
        <p:spPr>
          <a:xfrm>
            <a:off x="6715760" y="4690110"/>
            <a:ext cx="3842385" cy="1427480"/>
          </a:xfrm>
          <a:prstGeom prst="rect">
            <a:avLst/>
          </a:prstGeom>
        </p:spPr>
        <p:txBody>
          <a:bodyPr vert="horz" rtlCol="0" anchor="t" anchorCtr="0">
            <a:noAutofit/>
          </a:bodyPr>
          <a:p>
            <a:pPr algn="l">
              <a:lnSpc>
                <a:spcPct val="123000"/>
              </a:lnSpc>
            </a:pPr>
            <a:r>
              <a:rPr lang="zh-CN" altLang="en-US" sz="72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时间管理</a:t>
            </a:r>
            <a:endParaRPr lang="zh-CN" altLang="en-US" sz="72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776220" y="1877695"/>
            <a:ext cx="193128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OS </a:t>
            </a:r>
            <a:r>
              <a:rPr lang="zh-CN" altLang="en-US" sz="5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的状态</a:t>
            </a:r>
            <a:endParaRPr lang="zh-CN" altLang="en-US" sz="5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70930" y="2799715"/>
            <a:ext cx="12522835" cy="104457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776220" y="1877695"/>
            <a:ext cx="193128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知识积累</a:t>
            </a:r>
            <a:endParaRPr lang="zh-CN" altLang="en-US" sz="5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776220" y="4256405"/>
            <a:ext cx="993140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OS</a:t>
            </a:r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调度的本质：</a:t>
            </a:r>
            <a:endParaRPr lang="zh-CN" altLang="en-US" sz="4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中断触发进入处特权模式；</a:t>
            </a:r>
            <a:endParaRPr lang="zh-CN" altLang="en-US" sz="4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               切换进入非特权模式；</a:t>
            </a:r>
            <a:endParaRPr lang="zh-CN" altLang="en-US" sz="4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776220" y="7882255"/>
            <a:ext cx="10596245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线程能运行的本质</a:t>
            </a:r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endParaRPr lang="zh-CN" altLang="en-US" sz="4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                    </a:t>
            </a:r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多个栈指针的存在；</a:t>
            </a:r>
            <a:endParaRPr lang="zh-CN" altLang="en-US" sz="4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r>
              <a:rPr lang="en-US" altLang="zh-CN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				    </a:t>
            </a:r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多个</a:t>
            </a:r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栈的存在；</a:t>
            </a:r>
            <a:endParaRPr lang="zh-CN" altLang="en-US" sz="4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r>
              <a:rPr lang="en-US" altLang="zh-CN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				     </a:t>
            </a:r>
            <a:endParaRPr lang="zh-CN" altLang="en-US" sz="4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71830" y="7882255"/>
            <a:ext cx="10647045" cy="49403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0345" y="2251710"/>
            <a:ext cx="11098530" cy="527431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REFSHAPE" val="540135268"/>
  <p:tag name="KSO_WM_UNIT_PLACING_PICTURE_USER_VIEWPORT" val="{&quot;height&quot;:7965,&quot;width&quot;:17445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1007</Words>
  <Application>WPS 演示</Application>
  <PresentationFormat>自定义</PresentationFormat>
  <Paragraphs>133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8" baseType="lpstr">
      <vt:lpstr>Arial</vt:lpstr>
      <vt:lpstr>宋体</vt:lpstr>
      <vt:lpstr>Wingdings</vt:lpstr>
      <vt:lpstr>微软雅黑</vt:lpstr>
      <vt:lpstr>SourceHanSansSC-Regular</vt:lpstr>
      <vt:lpstr>Sitka Text</vt:lpstr>
      <vt:lpstr>Arial Unicode MS</vt:lpstr>
      <vt:lpstr>等线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稿定设计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稿定设计 ppt</dc:title>
  <dc:creator>稿定设计</dc:creator>
  <dc:subject>www.gaoding.com</dc:subject>
  <cp:lastModifiedBy>liming</cp:lastModifiedBy>
  <cp:revision>237</cp:revision>
  <dcterms:created xsi:type="dcterms:W3CDTF">2019-10-15T05:56:00Z</dcterms:created>
  <dcterms:modified xsi:type="dcterms:W3CDTF">2020-05-21T14:11:37Z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2052-11.1.0.9662</vt:lpwstr>
  </property>
</Properties>
</file>