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9" r:id="rId4"/>
    <p:sldId id="260" r:id="rId5"/>
    <p:sldId id="263" r:id="rId6"/>
    <p:sldId id="267" r:id="rId7"/>
    <p:sldId id="264" r:id="rId8"/>
    <p:sldId id="265" r:id="rId9"/>
    <p:sldId id="257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0E724C-F683-DBA3-E4C8-20279D07E587}" v="779" dt="2024-07-15T08:46:56.301"/>
    <p1510:client id="{B8E41CCD-C6BA-B6EA-168F-888F72842C1C}" v="519" dt="2024-07-15T07:13:59.434"/>
    <p1510:client id="{D5A891F7-4A77-9408-90EC-41ABA00A87C7}" v="1890" dt="2024-07-17T07:02:04.039"/>
    <p1510:client id="{EA26D472-ED6A-BC7A-712F-F5541B87BC76}" v="3" dt="2024-07-17T01:03:30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9BEBB-EE40-F445-E87F-D689022D3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FFT </a:t>
            </a:r>
            <a:r>
              <a:rPr lang="ko-KR" altLang="en-US" dirty="0" err="1">
                <a:ea typeface="맑은 고딕"/>
              </a:rPr>
              <a:t>practice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summary</a:t>
            </a:r>
            <a:endParaRPr lang="ko-KR" altLang="en-US" dirty="0" err="1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EDF49-2EF2-D00E-7A00-E63D40596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Minseok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Kwon</a:t>
            </a:r>
          </a:p>
          <a:p>
            <a:r>
              <a:rPr lang="ko-KR" altLang="en-US" dirty="0" err="1">
                <a:ea typeface="맑은 고딕"/>
              </a:rPr>
              <a:t>July</a:t>
            </a:r>
            <a:r>
              <a:rPr lang="ko-KR" altLang="en-US" dirty="0">
                <a:ea typeface="맑은 고딕"/>
              </a:rPr>
              <a:t> 17, 2024</a:t>
            </a:r>
          </a:p>
        </p:txBody>
      </p:sp>
    </p:spTree>
    <p:extLst>
      <p:ext uri="{BB962C8B-B14F-4D97-AF65-F5344CB8AC3E}">
        <p14:creationId xmlns:p14="http://schemas.microsoft.com/office/powerpoint/2010/main" val="17413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호박, 라인, 직사각형이(가) 표시된 사진&#10;&#10;자동 생성된 설명">
            <a:extLst>
              <a:ext uri="{FF2B5EF4-FFF2-40B4-BE49-F238E27FC236}">
                <a16:creationId xmlns:a16="http://schemas.microsoft.com/office/drawing/2014/main" id="{71745B76-644B-EE96-8327-184546C81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5" y="145239"/>
            <a:ext cx="7610475" cy="3904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E69066-C324-1ED4-2EA7-0F22409F8DC9}"/>
              </a:ext>
            </a:extLst>
          </p:cNvPr>
          <p:cNvSpPr txBox="1"/>
          <p:nvPr/>
        </p:nvSpPr>
        <p:spPr>
          <a:xfrm>
            <a:off x="5333999" y="1786327"/>
            <a:ext cx="11117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(50,45)</a:t>
            </a:r>
            <a:endParaRPr lang="ko-KR" altLang="en-US">
              <a:solidFill>
                <a:schemeClr val="bg1"/>
              </a:solidFill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0C715-302A-72FE-AD12-7E3E2A99E979}"/>
              </a:ext>
            </a:extLst>
          </p:cNvPr>
          <p:cNvSpPr txBox="1"/>
          <p:nvPr/>
        </p:nvSpPr>
        <p:spPr>
          <a:xfrm>
            <a:off x="4571998" y="1786326"/>
            <a:ext cx="11117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(50,29)</a:t>
            </a:r>
            <a:endParaRPr lang="ko-KR" altLang="en-US">
              <a:solidFill>
                <a:schemeClr val="bg1"/>
              </a:solidFill>
              <a:ea typeface="맑은 고딕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A10BA-3466-C10A-214A-3B8727CE33DE}"/>
              </a:ext>
            </a:extLst>
          </p:cNvPr>
          <p:cNvSpPr txBox="1"/>
          <p:nvPr/>
        </p:nvSpPr>
        <p:spPr>
          <a:xfrm>
            <a:off x="5685690" y="2395926"/>
            <a:ext cx="11117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(50,55)</a:t>
            </a:r>
            <a:endParaRPr lang="ko-KR" altLang="en-US">
              <a:solidFill>
                <a:schemeClr val="bg1"/>
              </a:solidFill>
              <a:ea typeface="맑은 고딕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BA470-4E8D-B240-F061-2C94B8482A14}"/>
              </a:ext>
            </a:extLst>
          </p:cNvPr>
          <p:cNvSpPr txBox="1"/>
          <p:nvPr/>
        </p:nvSpPr>
        <p:spPr>
          <a:xfrm>
            <a:off x="6447689" y="2395925"/>
            <a:ext cx="11117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(50,71)</a:t>
            </a:r>
            <a:endParaRPr lang="ko-KR" altLang="en-US">
              <a:solidFill>
                <a:schemeClr val="bg1"/>
              </a:solidFill>
              <a:ea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9F57D-7F3E-0DAC-9FC2-F21374DA6D50}"/>
              </a:ext>
            </a:extLst>
          </p:cNvPr>
          <p:cNvSpPr txBox="1"/>
          <p:nvPr/>
        </p:nvSpPr>
        <p:spPr>
          <a:xfrm>
            <a:off x="6799383" y="3239988"/>
            <a:ext cx="11117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(76,86)</a:t>
            </a:r>
            <a:endParaRPr lang="ko-KR" altLang="en-US">
              <a:solidFill>
                <a:schemeClr val="bg1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80123-695C-CBDD-160B-9849032ECD4E}"/>
              </a:ext>
            </a:extLst>
          </p:cNvPr>
          <p:cNvSpPr txBox="1"/>
          <p:nvPr/>
        </p:nvSpPr>
        <p:spPr>
          <a:xfrm>
            <a:off x="6095997" y="3239987"/>
            <a:ext cx="11117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(76,65)</a:t>
            </a:r>
            <a:endParaRPr lang="ko-KR" altLang="en-US">
              <a:solidFill>
                <a:schemeClr val="bg1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1BCFF-1E87-D9F8-D3AD-4DF54EA25622}"/>
              </a:ext>
            </a:extLst>
          </p:cNvPr>
          <p:cNvSpPr txBox="1"/>
          <p:nvPr/>
        </p:nvSpPr>
        <p:spPr>
          <a:xfrm>
            <a:off x="5380888" y="3239986"/>
            <a:ext cx="11117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(76,49)</a:t>
            </a:r>
            <a:endParaRPr lang="ko-KR" altLang="en-US">
              <a:solidFill>
                <a:schemeClr val="bg1"/>
              </a:solidFill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2344E-8A2C-6509-3D6D-311EAF399D2C}"/>
              </a:ext>
            </a:extLst>
          </p:cNvPr>
          <p:cNvSpPr txBox="1"/>
          <p:nvPr/>
        </p:nvSpPr>
        <p:spPr>
          <a:xfrm>
            <a:off x="5685691" y="953989"/>
            <a:ext cx="11117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(24,51)</a:t>
            </a:r>
            <a:endParaRPr lang="ko-KR" altLang="en-US">
              <a:solidFill>
                <a:schemeClr val="bg1"/>
              </a:solidFill>
              <a:ea typeface="맑은 고딕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DE2AB-1DDA-C065-6D0C-ADEED225E1D3}"/>
              </a:ext>
            </a:extLst>
          </p:cNvPr>
          <p:cNvSpPr txBox="1"/>
          <p:nvPr/>
        </p:nvSpPr>
        <p:spPr>
          <a:xfrm>
            <a:off x="4982305" y="953988"/>
            <a:ext cx="11117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(24,35)</a:t>
            </a:r>
            <a:endParaRPr lang="ko-KR" altLang="en-US">
              <a:solidFill>
                <a:schemeClr val="bg1"/>
              </a:solidFill>
              <a:ea typeface="맑은 고딕" panose="020B05030200000200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FBA564-5F27-4EC4-ABFB-CF15F39C44CB}"/>
              </a:ext>
            </a:extLst>
          </p:cNvPr>
          <p:cNvSpPr txBox="1"/>
          <p:nvPr/>
        </p:nvSpPr>
        <p:spPr>
          <a:xfrm>
            <a:off x="4267196" y="953987"/>
            <a:ext cx="11117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(24,14)</a:t>
            </a:r>
            <a:endParaRPr lang="ko-KR" altLang="en-US">
              <a:solidFill>
                <a:schemeClr val="bg1"/>
              </a:solidFill>
              <a:ea typeface="맑은 고딕" panose="020B0503020000020004" pitchFamily="34" charset="-127"/>
            </a:endParaRPr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C0FB33D8-5D4D-AEF5-6BF1-E0C32229043C}"/>
              </a:ext>
            </a:extLst>
          </p:cNvPr>
          <p:cNvSpPr/>
          <p:nvPr/>
        </p:nvSpPr>
        <p:spPr>
          <a:xfrm>
            <a:off x="1878266" y="1433208"/>
            <a:ext cx="135041" cy="86810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F4DF808-F132-FFBC-3D13-9CF3ED5D70A8}"/>
              </a:ext>
            </a:extLst>
          </p:cNvPr>
          <p:cNvSpPr/>
          <p:nvPr/>
        </p:nvSpPr>
        <p:spPr>
          <a:xfrm flipV="1">
            <a:off x="1896768" y="2203038"/>
            <a:ext cx="192912" cy="13504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43BBD-2A64-F870-6DD8-A05BC1D6A093}"/>
              </a:ext>
            </a:extLst>
          </p:cNvPr>
          <p:cNvSpPr txBox="1"/>
          <p:nvPr/>
        </p:nvSpPr>
        <p:spPr>
          <a:xfrm>
            <a:off x="208987" y="4280555"/>
            <a:ext cx="490681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Scan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pixels</a:t>
            </a:r>
            <a:r>
              <a:rPr lang="ko-KR" altLang="en-US">
                <a:ea typeface="맑은 고딕"/>
              </a:rPr>
              <a:t>: 512 * 512 </a:t>
            </a:r>
            <a:r>
              <a:rPr lang="ko-KR" altLang="en-US" err="1">
                <a:ea typeface="맑은 고딕"/>
              </a:rPr>
              <a:t>px</a:t>
            </a:r>
            <a:endParaRPr lang="ko-KR" altLang="en-US">
              <a:ea typeface="맑은 고딕"/>
            </a:endParaRPr>
          </a:p>
          <a:p>
            <a:r>
              <a:rPr lang="ko-KR" altLang="en-US" err="1">
                <a:ea typeface="맑은 고딕"/>
              </a:rPr>
              <a:t>Scan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range</a:t>
            </a:r>
            <a:r>
              <a:rPr lang="ko-KR" altLang="en-US">
                <a:ea typeface="맑은 고딕"/>
              </a:rPr>
              <a:t>: 8 * 8 </a:t>
            </a:r>
            <a:r>
              <a:rPr lang="ko-KR" altLang="en-US" err="1">
                <a:ea typeface="맑은 고딕"/>
              </a:rPr>
              <a:t>nm</a:t>
            </a:r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 err="1">
                <a:ea typeface="맑은 고딕"/>
              </a:rPr>
              <a:t>Range</a:t>
            </a:r>
            <a:r>
              <a:rPr lang="ko-KR" altLang="en-US">
                <a:ea typeface="맑은 고딕"/>
              </a:rPr>
              <a:t> of k-</a:t>
            </a:r>
            <a:r>
              <a:rPr lang="ko-KR" altLang="en-US" err="1">
                <a:ea typeface="맑은 고딕"/>
              </a:rPr>
              <a:t>space</a:t>
            </a:r>
            <a:r>
              <a:rPr lang="ko-KR" altLang="en-US">
                <a:ea typeface="맑은 고딕"/>
              </a:rPr>
              <a:t>: 512/8 = 64 </a:t>
            </a:r>
            <a:r>
              <a:rPr lang="ko-KR" altLang="en-US" err="1">
                <a:ea typeface="맑은 고딕"/>
              </a:rPr>
              <a:t>nm</a:t>
            </a:r>
            <a:r>
              <a:rPr lang="ko-KR" altLang="en-US">
                <a:ea typeface="맑은 고딕"/>
              </a:rPr>
              <a:t>^-1</a:t>
            </a:r>
          </a:p>
          <a:p>
            <a:r>
              <a:rPr lang="ko-KR" altLang="en-US" err="1">
                <a:ea typeface="맑은 고딕"/>
              </a:rPr>
              <a:t>Pixel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range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in</a:t>
            </a:r>
            <a:r>
              <a:rPr lang="ko-KR" altLang="en-US">
                <a:ea typeface="맑은 고딕"/>
              </a:rPr>
              <a:t> k-</a:t>
            </a:r>
            <a:r>
              <a:rPr lang="ko-KR" altLang="en-US" err="1">
                <a:ea typeface="맑은 고딕"/>
              </a:rPr>
              <a:t>space</a:t>
            </a:r>
            <a:r>
              <a:rPr lang="ko-KR" altLang="en-US">
                <a:ea typeface="맑은 고딕"/>
              </a:rPr>
              <a:t>: 1/8 </a:t>
            </a:r>
            <a:r>
              <a:rPr lang="ko-KR" altLang="en-US" err="1">
                <a:ea typeface="맑은 고딕"/>
              </a:rPr>
              <a:t>nm</a:t>
            </a:r>
            <a:r>
              <a:rPr lang="ko-KR" altLang="en-US">
                <a:ea typeface="맑은 고딕"/>
              </a:rPr>
              <a:t>^-1</a:t>
            </a:r>
            <a:endParaRPr lang="ko-K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754E08-22DC-7584-7694-2B3B57323483}"/>
              </a:ext>
            </a:extLst>
          </p:cNvPr>
          <p:cNvSpPr txBox="1"/>
          <p:nvPr/>
        </p:nvSpPr>
        <p:spPr>
          <a:xfrm>
            <a:off x="4393264" y="4283040"/>
            <a:ext cx="391018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Magnitude</a:t>
            </a:r>
            <a:r>
              <a:rPr lang="ko-KR" altLang="en-US">
                <a:ea typeface="맑은 고딕"/>
              </a:rPr>
              <a:t> of </a:t>
            </a:r>
            <a:r>
              <a:rPr lang="ko-KR" altLang="en-US" b="1" err="1">
                <a:ea typeface="맑은 고딕"/>
              </a:rPr>
              <a:t>a</a:t>
            </a:r>
            <a:r>
              <a:rPr lang="ko-KR" altLang="en-US" b="1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:  0.625nm^-1</a:t>
            </a:r>
            <a:endParaRPr lang="ko-KR"/>
          </a:p>
          <a:p>
            <a:r>
              <a:rPr lang="ko-KR" altLang="en-US" err="1">
                <a:ea typeface="맑은 고딕"/>
              </a:rPr>
              <a:t>In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real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space</a:t>
            </a:r>
            <a:r>
              <a:rPr lang="ko-KR" altLang="en-US">
                <a:ea typeface="맑은 고딕"/>
              </a:rPr>
              <a:t>, 1/0.625 = 1.6 </a:t>
            </a:r>
            <a:r>
              <a:rPr lang="ko-KR" altLang="en-US" err="1">
                <a:ea typeface="맑은 고딕"/>
              </a:rPr>
              <a:t>nm</a:t>
            </a:r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 err="1">
                <a:ea typeface="맑은 고딕"/>
              </a:rPr>
              <a:t>Magnitude</a:t>
            </a:r>
            <a:r>
              <a:rPr lang="ko-KR" altLang="en-US">
                <a:ea typeface="맑은 고딕"/>
              </a:rPr>
              <a:t> of </a:t>
            </a:r>
            <a:r>
              <a:rPr lang="ko-KR" altLang="en-US" b="1" err="1">
                <a:ea typeface="맑은 고딕"/>
              </a:rPr>
              <a:t>b</a:t>
            </a:r>
            <a:r>
              <a:rPr lang="ko-KR" altLang="en-US">
                <a:ea typeface="맑은 고딕"/>
              </a:rPr>
              <a:t> : 3.252 </a:t>
            </a:r>
            <a:r>
              <a:rPr lang="ko-KR" altLang="en-US" err="1">
                <a:ea typeface="맑은 고딕"/>
              </a:rPr>
              <a:t>nm</a:t>
            </a:r>
            <a:r>
              <a:rPr lang="ko-KR" altLang="en-US">
                <a:ea typeface="맑은 고딕"/>
              </a:rPr>
              <a:t>^-1</a:t>
            </a:r>
          </a:p>
          <a:p>
            <a:r>
              <a:rPr lang="ko-KR" altLang="en-US" err="1">
                <a:ea typeface="맑은 고딕"/>
              </a:rPr>
              <a:t>In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real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space</a:t>
            </a:r>
            <a:r>
              <a:rPr lang="ko-KR" altLang="en-US">
                <a:ea typeface="맑은 고딕"/>
              </a:rPr>
              <a:t>, 1/3.729 = 0.308 </a:t>
            </a:r>
            <a:r>
              <a:rPr lang="ko-KR" altLang="en-US" err="1">
                <a:ea typeface="맑은 고딕"/>
              </a:rPr>
              <a:t>nm</a:t>
            </a:r>
            <a:endParaRPr lang="ko-KR" altLang="en-US"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647EAE-D73C-58FF-33EF-551EFA72DD30}"/>
              </a:ext>
            </a:extLst>
          </p:cNvPr>
          <p:cNvSpPr txBox="1"/>
          <p:nvPr/>
        </p:nvSpPr>
        <p:spPr>
          <a:xfrm>
            <a:off x="8299938" y="4829907"/>
            <a:ext cx="32824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|</a:t>
            </a:r>
            <a:r>
              <a:rPr lang="ko-KR" altLang="en-US" b="1" err="1">
                <a:ea typeface="맑은 고딕"/>
              </a:rPr>
              <a:t>a</a:t>
            </a:r>
            <a:r>
              <a:rPr lang="ko-KR" altLang="en-US">
                <a:ea typeface="맑은 고딕"/>
              </a:rPr>
              <a:t>| : |</a:t>
            </a:r>
            <a:r>
              <a:rPr lang="ko-KR" altLang="en-US" b="1" err="1">
                <a:ea typeface="맑은 고딕"/>
              </a:rPr>
              <a:t>b</a:t>
            </a:r>
            <a:r>
              <a:rPr lang="ko-KR" altLang="en-US">
                <a:ea typeface="맑은 고딕"/>
              </a:rPr>
              <a:t>| = 5.19 : 1 (</a:t>
            </a:r>
            <a:r>
              <a:rPr lang="ko-KR" altLang="en-US" err="1">
                <a:ea typeface="맑은 고딕"/>
              </a:rPr>
              <a:t>Real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space</a:t>
            </a:r>
            <a:r>
              <a:rPr lang="ko-KR" altLang="en-US">
                <a:ea typeface="맑은 고딕"/>
              </a:rPr>
              <a:t>)</a:t>
            </a:r>
            <a:endParaRPr lang="ko-KR" altLang="en-US" err="1"/>
          </a:p>
        </p:txBody>
      </p:sp>
    </p:spTree>
    <p:extLst>
      <p:ext uri="{BB962C8B-B14F-4D97-AF65-F5344CB8AC3E}">
        <p14:creationId xmlns:p14="http://schemas.microsoft.com/office/powerpoint/2010/main" val="332016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D82F8DB6-9802-7D9A-99C5-6639AF84DF64}"/>
              </a:ext>
            </a:extLst>
          </p:cNvPr>
          <p:cNvGrpSpPr/>
          <p:nvPr/>
        </p:nvGrpSpPr>
        <p:grpSpPr>
          <a:xfrm>
            <a:off x="540805" y="2920154"/>
            <a:ext cx="3865824" cy="1007600"/>
            <a:chOff x="400128" y="446584"/>
            <a:chExt cx="3865824" cy="10076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7D26BC0-0421-EC7D-B9A2-8C8DFD4EC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128" y="446584"/>
              <a:ext cx="3865824" cy="1007600"/>
            </a:xfrm>
            <a:prstGeom prst="rect">
              <a:avLst/>
            </a:prstGeom>
          </p:spPr>
        </p:pic>
        <p:sp>
          <p:nvSpPr>
            <p:cNvPr id="7" name="화살표: 위쪽 6">
              <a:extLst>
                <a:ext uri="{FF2B5EF4-FFF2-40B4-BE49-F238E27FC236}">
                  <a16:creationId xmlns:a16="http://schemas.microsoft.com/office/drawing/2014/main" id="{424A6505-1845-4AA9-98DB-E9784E161FD1}"/>
                </a:ext>
              </a:extLst>
            </p:cNvPr>
            <p:cNvSpPr/>
            <p:nvPr/>
          </p:nvSpPr>
          <p:spPr>
            <a:xfrm>
              <a:off x="841737" y="598495"/>
              <a:ext cx="144686" cy="511216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FD52F699-E82C-7B8A-4451-09FB9BD41831}"/>
                </a:ext>
              </a:extLst>
            </p:cNvPr>
            <p:cNvSpPr/>
            <p:nvPr/>
          </p:nvSpPr>
          <p:spPr>
            <a:xfrm flipV="1">
              <a:off x="862321" y="1008769"/>
              <a:ext cx="1626242" cy="16605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8AE4466D-D51B-B7CE-4A9F-A021EF44277E}"/>
                </a:ext>
              </a:extLst>
            </p:cNvPr>
            <p:cNvSpPr/>
            <p:nvPr/>
          </p:nvSpPr>
          <p:spPr>
            <a:xfrm flipV="1">
              <a:off x="862320" y="1008768"/>
              <a:ext cx="1297997" cy="166053"/>
            </a:xfrm>
            <a:prstGeom prst="rightArrow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A92670D3-BC12-D8F9-55AF-C41E677DF253}"/>
                </a:ext>
              </a:extLst>
            </p:cNvPr>
            <p:cNvSpPr/>
            <p:nvPr/>
          </p:nvSpPr>
          <p:spPr>
            <a:xfrm flipV="1">
              <a:off x="885765" y="1008767"/>
              <a:ext cx="981475" cy="16605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2D64BF25-2994-73C5-C6CE-E31ADAA85E12}"/>
                </a:ext>
              </a:extLst>
            </p:cNvPr>
            <p:cNvSpPr/>
            <p:nvPr/>
          </p:nvSpPr>
          <p:spPr>
            <a:xfrm flipV="1">
              <a:off x="862319" y="1008766"/>
              <a:ext cx="653229" cy="166053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C3FDAACB-F187-CD91-FBBE-6E823BB7F14E}"/>
                </a:ext>
              </a:extLst>
            </p:cNvPr>
            <p:cNvSpPr/>
            <p:nvPr/>
          </p:nvSpPr>
          <p:spPr>
            <a:xfrm flipV="1">
              <a:off x="862319" y="1008765"/>
              <a:ext cx="407045" cy="17777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0B88291-E830-D196-F6AF-1A73E72819FD}"/>
              </a:ext>
            </a:extLst>
          </p:cNvPr>
          <p:cNvGrpSpPr/>
          <p:nvPr/>
        </p:nvGrpSpPr>
        <p:grpSpPr>
          <a:xfrm>
            <a:off x="4765306" y="1747263"/>
            <a:ext cx="7083264" cy="3365364"/>
            <a:chOff x="380875" y="1712095"/>
            <a:chExt cx="7786648" cy="3904625"/>
          </a:xfrm>
        </p:grpSpPr>
        <p:pic>
          <p:nvPicPr>
            <p:cNvPr id="34" name="그림 33" descr="스크린샷, 호박, 라인, 직사각형이(가) 표시된 사진&#10;&#10;자동 생성된 설명">
              <a:extLst>
                <a:ext uri="{FF2B5EF4-FFF2-40B4-BE49-F238E27FC236}">
                  <a16:creationId xmlns:a16="http://schemas.microsoft.com/office/drawing/2014/main" id="{5B27AF4C-08AE-9996-3189-DB7A1B6AE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875" y="1712095"/>
              <a:ext cx="7610475" cy="390462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6EB6BB-BC79-C009-99CD-19115254D56F}"/>
                </a:ext>
              </a:extLst>
            </p:cNvPr>
            <p:cNvSpPr txBox="1"/>
            <p:nvPr/>
          </p:nvSpPr>
          <p:spPr>
            <a:xfrm>
              <a:off x="5590369" y="3353183"/>
              <a:ext cx="111177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ea typeface="맑은 고딕"/>
                </a:rPr>
                <a:t>(50,45)</a:t>
              </a:r>
              <a:endParaRPr lang="ko-KR" altLang="en-US">
                <a:solidFill>
                  <a:schemeClr val="bg1"/>
                </a:solidFill>
                <a:ea typeface="맑은 고딕" panose="020B0503020000020004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E758AC-3846-A879-20C0-A617D99D78B9}"/>
                </a:ext>
              </a:extLst>
            </p:cNvPr>
            <p:cNvSpPr txBox="1"/>
            <p:nvPr/>
          </p:nvSpPr>
          <p:spPr>
            <a:xfrm>
              <a:off x="4828368" y="3353182"/>
              <a:ext cx="111177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ea typeface="맑은 고딕"/>
                </a:rPr>
                <a:t>(50,29)</a:t>
              </a:r>
              <a:endParaRPr lang="ko-KR" altLang="en-US">
                <a:solidFill>
                  <a:schemeClr val="bg1"/>
                </a:solidFill>
                <a:ea typeface="맑은 고딕" panose="020B0503020000020004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66A9FE-7E11-16C5-1A41-3F25EC7D2C75}"/>
                </a:ext>
              </a:extLst>
            </p:cNvPr>
            <p:cNvSpPr txBox="1"/>
            <p:nvPr/>
          </p:nvSpPr>
          <p:spPr>
            <a:xfrm>
              <a:off x="5942060" y="3962782"/>
              <a:ext cx="111177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ea typeface="맑은 고딕"/>
                </a:rPr>
                <a:t>(50,55)</a:t>
              </a:r>
              <a:endParaRPr lang="ko-KR" altLang="en-US">
                <a:solidFill>
                  <a:schemeClr val="bg1"/>
                </a:solidFill>
                <a:ea typeface="맑은 고딕" panose="020B0503020000020004" pitchFamily="34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B6B439-2218-E56C-7148-6F9B98FFAF4F}"/>
                </a:ext>
              </a:extLst>
            </p:cNvPr>
            <p:cNvSpPr txBox="1"/>
            <p:nvPr/>
          </p:nvSpPr>
          <p:spPr>
            <a:xfrm>
              <a:off x="6704059" y="3962781"/>
              <a:ext cx="111177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ea typeface="맑은 고딕"/>
                </a:rPr>
                <a:t>(50,71)</a:t>
              </a:r>
              <a:endParaRPr lang="ko-KR" altLang="en-US">
                <a:solidFill>
                  <a:schemeClr val="bg1"/>
                </a:solidFill>
                <a:ea typeface="맑은 고딕" panose="020B0503020000020004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FE1FD8F-AE44-E25B-A68A-77BC3130AAA1}"/>
                </a:ext>
              </a:extLst>
            </p:cNvPr>
            <p:cNvSpPr txBox="1"/>
            <p:nvPr/>
          </p:nvSpPr>
          <p:spPr>
            <a:xfrm>
              <a:off x="7055753" y="4806844"/>
              <a:ext cx="111177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ea typeface="맑은 고딕"/>
                </a:rPr>
                <a:t>(76,86)</a:t>
              </a:r>
              <a:endParaRPr lang="ko-KR" altLang="en-US">
                <a:solidFill>
                  <a:schemeClr val="bg1"/>
                </a:solidFill>
                <a:ea typeface="맑은 고딕" panose="020B0503020000020004" pitchFamily="34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B929A7-054A-96A8-6E92-4931467F6E5B}"/>
                </a:ext>
              </a:extLst>
            </p:cNvPr>
            <p:cNvSpPr txBox="1"/>
            <p:nvPr/>
          </p:nvSpPr>
          <p:spPr>
            <a:xfrm>
              <a:off x="6352367" y="4806843"/>
              <a:ext cx="111177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ea typeface="맑은 고딕"/>
                </a:rPr>
                <a:t>(76,65)</a:t>
              </a:r>
              <a:endParaRPr lang="ko-KR" altLang="en-US">
                <a:solidFill>
                  <a:schemeClr val="bg1"/>
                </a:solidFill>
                <a:ea typeface="맑은 고딕" panose="020B0503020000020004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8B27AE-3490-F181-6F4B-5399A8497BCA}"/>
                </a:ext>
              </a:extLst>
            </p:cNvPr>
            <p:cNvSpPr txBox="1"/>
            <p:nvPr/>
          </p:nvSpPr>
          <p:spPr>
            <a:xfrm>
              <a:off x="5637258" y="4806842"/>
              <a:ext cx="111177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ea typeface="맑은 고딕"/>
                </a:rPr>
                <a:t>(76,49)</a:t>
              </a:r>
              <a:endParaRPr lang="ko-KR" altLang="en-US">
                <a:solidFill>
                  <a:schemeClr val="bg1"/>
                </a:solidFill>
                <a:ea typeface="맑은 고딕" panose="020B0503020000020004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03BAA2-0131-F2CE-229D-D9FD78EE08C7}"/>
                </a:ext>
              </a:extLst>
            </p:cNvPr>
            <p:cNvSpPr txBox="1"/>
            <p:nvPr/>
          </p:nvSpPr>
          <p:spPr>
            <a:xfrm>
              <a:off x="5942061" y="2520845"/>
              <a:ext cx="111177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ea typeface="맑은 고딕"/>
                </a:rPr>
                <a:t>(24,51)</a:t>
              </a:r>
              <a:endParaRPr lang="ko-KR" altLang="en-US">
                <a:solidFill>
                  <a:schemeClr val="bg1"/>
                </a:solidFill>
                <a:ea typeface="맑은 고딕" panose="020B0503020000020004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C163485-1D29-6CA0-638D-19D658DFDA73}"/>
                </a:ext>
              </a:extLst>
            </p:cNvPr>
            <p:cNvSpPr txBox="1"/>
            <p:nvPr/>
          </p:nvSpPr>
          <p:spPr>
            <a:xfrm>
              <a:off x="5238675" y="2520844"/>
              <a:ext cx="111177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ea typeface="맑은 고딕"/>
                </a:rPr>
                <a:t>(24,35)</a:t>
              </a:r>
              <a:endParaRPr lang="ko-KR" altLang="en-US">
                <a:solidFill>
                  <a:schemeClr val="bg1"/>
                </a:solidFill>
                <a:ea typeface="맑은 고딕" panose="020B0503020000020004" pitchFamily="34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9871C2-24FF-3E1A-065E-F6D790758DB6}"/>
                </a:ext>
              </a:extLst>
            </p:cNvPr>
            <p:cNvSpPr txBox="1"/>
            <p:nvPr/>
          </p:nvSpPr>
          <p:spPr>
            <a:xfrm>
              <a:off x="4523566" y="2520843"/>
              <a:ext cx="111177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ea typeface="맑은 고딕"/>
                </a:rPr>
                <a:t>(24,14)</a:t>
              </a:r>
              <a:endParaRPr lang="ko-KR" altLang="en-US">
                <a:solidFill>
                  <a:schemeClr val="bg1"/>
                </a:solidFill>
                <a:ea typeface="맑은 고딕" panose="020B0503020000020004" pitchFamily="34" charset="-127"/>
              </a:endParaRPr>
            </a:p>
          </p:txBody>
        </p:sp>
        <p:sp>
          <p:nvSpPr>
            <p:cNvPr id="32" name="화살표: 위쪽 31">
              <a:extLst>
                <a:ext uri="{FF2B5EF4-FFF2-40B4-BE49-F238E27FC236}">
                  <a16:creationId xmlns:a16="http://schemas.microsoft.com/office/drawing/2014/main" id="{DD43DBF8-D655-BBA2-759D-94276B7EF261}"/>
                </a:ext>
              </a:extLst>
            </p:cNvPr>
            <p:cNvSpPr/>
            <p:nvPr/>
          </p:nvSpPr>
          <p:spPr>
            <a:xfrm>
              <a:off x="2122144" y="2974313"/>
              <a:ext cx="135041" cy="868102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id="{7101CD87-3DBF-BCB4-62E4-4F8461FA3DF0}"/>
                </a:ext>
              </a:extLst>
            </p:cNvPr>
            <p:cNvSpPr/>
            <p:nvPr/>
          </p:nvSpPr>
          <p:spPr>
            <a:xfrm flipV="1">
              <a:off x="2161465" y="3769452"/>
              <a:ext cx="1056618" cy="115317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5DCF1A87-DD46-E663-1816-810F8C8BD064}"/>
                </a:ext>
              </a:extLst>
            </p:cNvPr>
            <p:cNvSpPr/>
            <p:nvPr/>
          </p:nvSpPr>
          <p:spPr>
            <a:xfrm flipV="1">
              <a:off x="2173957" y="3744471"/>
              <a:ext cx="865590" cy="153561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F736771E-88CE-B83F-17A9-554E59658296}"/>
                </a:ext>
              </a:extLst>
            </p:cNvPr>
            <p:cNvSpPr/>
            <p:nvPr/>
          </p:nvSpPr>
          <p:spPr>
            <a:xfrm flipV="1">
              <a:off x="2172420" y="3744470"/>
              <a:ext cx="644197" cy="153562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28626CCE-6DC9-BB91-C573-26C8E8CFB852}"/>
                </a:ext>
              </a:extLst>
            </p:cNvPr>
            <p:cNvSpPr/>
            <p:nvPr/>
          </p:nvSpPr>
          <p:spPr>
            <a:xfrm flipV="1">
              <a:off x="2161467" y="3731980"/>
              <a:ext cx="436062" cy="166053"/>
            </a:xfrm>
            <a:prstGeom prst="rightArrow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EF45E069-327B-BFC4-B3D1-129994625C44}"/>
                </a:ext>
              </a:extLst>
            </p:cNvPr>
            <p:cNvSpPr/>
            <p:nvPr/>
          </p:nvSpPr>
          <p:spPr>
            <a:xfrm flipV="1">
              <a:off x="2174280" y="3756635"/>
              <a:ext cx="192912" cy="135041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351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패턴, 금, 탄, 갈색이(가) 표시된 사진&#10;&#10;자동 생성된 설명">
            <a:extLst>
              <a:ext uri="{FF2B5EF4-FFF2-40B4-BE49-F238E27FC236}">
                <a16:creationId xmlns:a16="http://schemas.microsoft.com/office/drawing/2014/main" id="{AA32D804-A2D4-9BA5-28D0-4F970E58E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60" y="664459"/>
            <a:ext cx="3647897" cy="3674180"/>
          </a:xfrm>
          <a:prstGeom prst="rect">
            <a:avLst/>
          </a:prstGeom>
        </p:spPr>
      </p:pic>
      <p:pic>
        <p:nvPicPr>
          <p:cNvPr id="5" name="그림 4" descr="노랑, 호박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AD960358-9BBC-60F5-2882-CEB1B1F57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0" y="666750"/>
            <a:ext cx="3648075" cy="3667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C1F2B0-A18A-47B7-AC12-678702CBDAF3}"/>
              </a:ext>
            </a:extLst>
          </p:cNvPr>
          <p:cNvSpPr txBox="1"/>
          <p:nvPr/>
        </p:nvSpPr>
        <p:spPr>
          <a:xfrm>
            <a:off x="539750" y="297844"/>
            <a:ext cx="3405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>
                <a:ea typeface="+mn-lt"/>
                <a:cs typeface="+mn-lt"/>
              </a:rPr>
              <a:t>Cu100</a:t>
            </a:r>
            <a:r>
              <a:rPr lang="ko-KR">
                <a:ea typeface="+mn-lt"/>
                <a:cs typeface="+mn-lt"/>
              </a:rPr>
              <a:t>_W_LN2_1686.</a:t>
            </a:r>
            <a:r>
              <a:rPr lang="en-US" altLang="ko-KR" err="1">
                <a:ea typeface="+mn-lt"/>
                <a:cs typeface="+mn-lt"/>
              </a:rPr>
              <a:t>sxm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3BC48-F371-45C7-0F22-1589CB77EC0D}"/>
              </a:ext>
            </a:extLst>
          </p:cNvPr>
          <p:cNvSpPr txBox="1"/>
          <p:nvPr/>
        </p:nvSpPr>
        <p:spPr>
          <a:xfrm>
            <a:off x="535781" y="4337276"/>
            <a:ext cx="20873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ea typeface="맑은 고딕"/>
              </a:rPr>
              <a:t>Subtract</a:t>
            </a:r>
            <a:r>
              <a:rPr lang="ko-KR" altLang="en-US" sz="1400">
                <a:ea typeface="맑은 고딕"/>
              </a:rPr>
              <a:t> </a:t>
            </a:r>
            <a:r>
              <a:rPr lang="ko-KR" altLang="en-US" sz="1400" err="1">
                <a:ea typeface="맑은 고딕"/>
              </a:rPr>
              <a:t>linear</a:t>
            </a:r>
            <a:r>
              <a:rPr lang="ko-KR" altLang="en-US" sz="1400">
                <a:ea typeface="맑은 고딕"/>
              </a:rPr>
              <a:t> </a:t>
            </a:r>
            <a:r>
              <a:rPr lang="ko-KR" altLang="en-US" sz="1400" err="1">
                <a:ea typeface="맑은 고딕"/>
              </a:rPr>
              <a:t>fit</a:t>
            </a:r>
            <a:r>
              <a:rPr lang="ko-KR" altLang="en-US" sz="1400">
                <a:ea typeface="맑은 고딕"/>
              </a:rPr>
              <a:t> </a:t>
            </a:r>
            <a:r>
              <a:rPr lang="ko-KR" altLang="en-US" sz="1400" err="1">
                <a:ea typeface="맑은 고딕"/>
              </a:rPr>
              <a:t>xy</a:t>
            </a:r>
            <a:endParaRPr lang="ko-KR" altLang="en-US" sz="1400" err="1"/>
          </a:p>
        </p:txBody>
      </p:sp>
      <p:pic>
        <p:nvPicPr>
          <p:cNvPr id="8" name="그림 7" descr="갈색, 탄, 노랑, 바닥이(가) 표시된 사진&#10;&#10;자동 생성된 설명">
            <a:extLst>
              <a:ext uri="{FF2B5EF4-FFF2-40B4-BE49-F238E27FC236}">
                <a16:creationId xmlns:a16="http://schemas.microsoft.com/office/drawing/2014/main" id="{43008ED9-72FD-9B0D-E9C6-1AB5AF7F9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012" y="3607594"/>
            <a:ext cx="2836068" cy="263128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844D1A73-7110-D631-F8BC-6AA0BA3B67EB}"/>
              </a:ext>
            </a:extLst>
          </p:cNvPr>
          <p:cNvSpPr/>
          <p:nvPr/>
        </p:nvSpPr>
        <p:spPr>
          <a:xfrm>
            <a:off x="1755700" y="2952938"/>
            <a:ext cx="702468" cy="7381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0EC9AB-AF66-5C99-FC4B-E9A742839286}"/>
              </a:ext>
            </a:extLst>
          </p:cNvPr>
          <p:cNvCxnSpPr/>
          <p:nvPr/>
        </p:nvCxnSpPr>
        <p:spPr>
          <a:xfrm>
            <a:off x="2114551" y="2924175"/>
            <a:ext cx="5403053" cy="71199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DDF8BBD-DBBC-71A6-2502-23BA887B06CE}"/>
              </a:ext>
            </a:extLst>
          </p:cNvPr>
          <p:cNvCxnSpPr>
            <a:cxnSpLocks/>
          </p:cNvCxnSpPr>
          <p:nvPr/>
        </p:nvCxnSpPr>
        <p:spPr>
          <a:xfrm>
            <a:off x="2150268" y="3733799"/>
            <a:ext cx="2486023" cy="247411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D3931A7-E947-991D-5F51-D0A9B0E1DFFB}"/>
              </a:ext>
            </a:extLst>
          </p:cNvPr>
          <p:cNvSpPr/>
          <p:nvPr/>
        </p:nvSpPr>
        <p:spPr>
          <a:xfrm>
            <a:off x="4694276" y="1029607"/>
            <a:ext cx="2607467" cy="9405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FFT, </a:t>
            </a:r>
            <a:r>
              <a:rPr lang="ko-KR" altLang="en-US" err="1">
                <a:ea typeface="맑은 고딕"/>
              </a:rPr>
              <a:t>log</a:t>
            </a:r>
            <a:endParaRPr lang="ko-KR" altLang="en-US" err="1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0F4C390-033E-9A96-9B17-6B96CBFC8474}"/>
              </a:ext>
            </a:extLst>
          </p:cNvPr>
          <p:cNvSpPr/>
          <p:nvPr/>
        </p:nvSpPr>
        <p:spPr>
          <a:xfrm rot="20400000">
            <a:off x="6275845" y="4628130"/>
            <a:ext cx="642938" cy="23812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3E8F815-481E-8B4B-20E2-56784D60CD8A}"/>
              </a:ext>
            </a:extLst>
          </p:cNvPr>
          <p:cNvSpPr/>
          <p:nvPr/>
        </p:nvSpPr>
        <p:spPr>
          <a:xfrm rot="20520000">
            <a:off x="9629035" y="2283280"/>
            <a:ext cx="1166813" cy="22621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6FBEFE4-D529-2B6C-786A-8AFC95E40843}"/>
              </a:ext>
            </a:extLst>
          </p:cNvPr>
          <p:cNvSpPr/>
          <p:nvPr/>
        </p:nvSpPr>
        <p:spPr>
          <a:xfrm rot="14940000">
            <a:off x="5897717" y="4450774"/>
            <a:ext cx="666750" cy="250031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A2D5887-BDC4-0017-BB37-AA401753EC4F}"/>
              </a:ext>
            </a:extLst>
          </p:cNvPr>
          <p:cNvSpPr/>
          <p:nvPr/>
        </p:nvSpPr>
        <p:spPr>
          <a:xfrm rot="15240000">
            <a:off x="9076202" y="1904672"/>
            <a:ext cx="1071562" cy="29765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F142FCD-9EF5-766C-11CA-118D9418FAC2}"/>
              </a:ext>
            </a:extLst>
          </p:cNvPr>
          <p:cNvSpPr/>
          <p:nvPr/>
        </p:nvSpPr>
        <p:spPr>
          <a:xfrm rot="17520000">
            <a:off x="6075071" y="4395960"/>
            <a:ext cx="819874" cy="22184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9BC7316-116F-F041-A5BD-65E0A254167A}"/>
              </a:ext>
            </a:extLst>
          </p:cNvPr>
          <p:cNvSpPr/>
          <p:nvPr/>
        </p:nvSpPr>
        <p:spPr>
          <a:xfrm rot="18060000">
            <a:off x="9368439" y="1859354"/>
            <a:ext cx="1379319" cy="26043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9E790154-609F-BA54-BE17-69B37ED7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19" y="255788"/>
            <a:ext cx="7649057" cy="3877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BB8D20-BDD5-C6FB-DDAC-7E9BD198C9E8}"/>
              </a:ext>
            </a:extLst>
          </p:cNvPr>
          <p:cNvSpPr txBox="1"/>
          <p:nvPr/>
        </p:nvSpPr>
        <p:spPr>
          <a:xfrm>
            <a:off x="6369641" y="818018"/>
            <a:ext cx="888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FFFF"/>
                </a:solidFill>
                <a:ea typeface="맑은 고딕"/>
              </a:rPr>
              <a:t>(14,72)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2529A-2C55-5A2D-6E33-CE09B3325AF9}"/>
              </a:ext>
            </a:extLst>
          </p:cNvPr>
          <p:cNvSpPr txBox="1"/>
          <p:nvPr/>
        </p:nvSpPr>
        <p:spPr>
          <a:xfrm>
            <a:off x="5395734" y="1009594"/>
            <a:ext cx="888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FFFF"/>
                </a:solidFill>
                <a:ea typeface="맑은 고딕"/>
              </a:rPr>
              <a:t>(22,42)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E2057-5AC8-3C68-E479-A92EB7E23292}"/>
              </a:ext>
            </a:extLst>
          </p:cNvPr>
          <p:cNvSpPr txBox="1"/>
          <p:nvPr/>
        </p:nvSpPr>
        <p:spPr>
          <a:xfrm>
            <a:off x="4397640" y="1354905"/>
            <a:ext cx="888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FFFF"/>
                </a:solidFill>
                <a:ea typeface="맑은 고딕"/>
              </a:rPr>
              <a:t>(31,13)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6E817A-4B2F-AC52-6D66-A433CDCB6D01}"/>
              </a:ext>
            </a:extLst>
          </p:cNvPr>
          <p:cNvSpPr txBox="1"/>
          <p:nvPr/>
        </p:nvSpPr>
        <p:spPr>
          <a:xfrm>
            <a:off x="6673551" y="1699624"/>
            <a:ext cx="888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FFFF"/>
                </a:solidFill>
                <a:ea typeface="맑은 고딕"/>
              </a:rPr>
              <a:t>(42,80)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16BF5-68CB-258A-7F39-6AF02A9A12E0}"/>
              </a:ext>
            </a:extLst>
          </p:cNvPr>
          <p:cNvSpPr txBox="1"/>
          <p:nvPr/>
        </p:nvSpPr>
        <p:spPr>
          <a:xfrm>
            <a:off x="5665810" y="1951150"/>
            <a:ext cx="888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  <a:ea typeface="맑은 고딕"/>
              </a:rPr>
              <a:t>(51,49)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0EFF2-5D21-607E-A6AF-23EB6CC3E02C}"/>
              </a:ext>
            </a:extLst>
          </p:cNvPr>
          <p:cNvSpPr txBox="1"/>
          <p:nvPr/>
        </p:nvSpPr>
        <p:spPr>
          <a:xfrm>
            <a:off x="4667716" y="2250904"/>
            <a:ext cx="888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FFFF"/>
                </a:solidFill>
                <a:ea typeface="맑은 고딕"/>
              </a:rPr>
              <a:t>(58,20)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AD2F0-8FEA-5E50-28D0-B06A01F0FD5D}"/>
              </a:ext>
            </a:extLst>
          </p:cNvPr>
          <p:cNvSpPr txBox="1"/>
          <p:nvPr/>
        </p:nvSpPr>
        <p:spPr>
          <a:xfrm>
            <a:off x="6931903" y="2605269"/>
            <a:ext cx="888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FFFF"/>
                </a:solidFill>
                <a:ea typeface="맑은 고딕"/>
              </a:rPr>
              <a:t>(69,87)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9DB297-6DB3-3079-4923-1C6299E8318F}"/>
              </a:ext>
            </a:extLst>
          </p:cNvPr>
          <p:cNvSpPr txBox="1"/>
          <p:nvPr/>
        </p:nvSpPr>
        <p:spPr>
          <a:xfrm>
            <a:off x="5937963" y="2921641"/>
            <a:ext cx="888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FFFF"/>
                </a:solidFill>
                <a:ea typeface="맑은 고딕"/>
              </a:rPr>
              <a:t>(78,58)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C23C-ACB4-71CF-2FDA-1499ABA72278}"/>
              </a:ext>
            </a:extLst>
          </p:cNvPr>
          <p:cNvSpPr txBox="1"/>
          <p:nvPr/>
        </p:nvSpPr>
        <p:spPr>
          <a:xfrm>
            <a:off x="4903364" y="3163523"/>
            <a:ext cx="888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FFFF"/>
                </a:solidFill>
                <a:ea typeface="맑은 고딕"/>
              </a:rPr>
              <a:t>(86,28)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B241F2-B544-4638-C183-E89FA68B226E}"/>
              </a:ext>
            </a:extLst>
          </p:cNvPr>
          <p:cNvSpPr txBox="1"/>
          <p:nvPr/>
        </p:nvSpPr>
        <p:spPr>
          <a:xfrm>
            <a:off x="208987" y="4292278"/>
            <a:ext cx="490681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Scan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pixels</a:t>
            </a:r>
            <a:r>
              <a:rPr lang="ko-KR" altLang="en-US">
                <a:ea typeface="맑은 고딕"/>
              </a:rPr>
              <a:t>: 512 * 512 </a:t>
            </a:r>
            <a:r>
              <a:rPr lang="ko-KR" altLang="en-US" err="1">
                <a:ea typeface="맑은 고딕"/>
              </a:rPr>
              <a:t>px</a:t>
            </a:r>
            <a:endParaRPr lang="ko-KR" altLang="en-US">
              <a:ea typeface="맑은 고딕"/>
            </a:endParaRPr>
          </a:p>
          <a:p>
            <a:r>
              <a:rPr lang="ko-KR" altLang="en-US" err="1">
                <a:ea typeface="맑은 고딕"/>
              </a:rPr>
              <a:t>Scan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range</a:t>
            </a:r>
            <a:r>
              <a:rPr lang="ko-KR" altLang="en-US">
                <a:ea typeface="맑은 고딕"/>
              </a:rPr>
              <a:t>: 8 * 8 </a:t>
            </a:r>
            <a:r>
              <a:rPr lang="ko-KR" altLang="en-US" err="1">
                <a:ea typeface="맑은 고딕"/>
              </a:rPr>
              <a:t>nm</a:t>
            </a:r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 err="1">
                <a:ea typeface="맑은 고딕"/>
              </a:rPr>
              <a:t>Pixel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range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in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real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space</a:t>
            </a:r>
            <a:r>
              <a:rPr lang="ko-KR" altLang="en-US">
                <a:ea typeface="맑은 고딕"/>
              </a:rPr>
              <a:t>: 1/64 </a:t>
            </a:r>
            <a:r>
              <a:rPr lang="ko-KR" altLang="en-US" err="1">
                <a:ea typeface="맑은 고딕"/>
              </a:rPr>
              <a:t>nm</a:t>
            </a:r>
          </a:p>
          <a:p>
            <a:r>
              <a:rPr lang="ko-KR" altLang="en-US" err="1">
                <a:ea typeface="맑은 고딕"/>
              </a:rPr>
              <a:t>Range</a:t>
            </a:r>
            <a:r>
              <a:rPr lang="ko-KR" altLang="en-US">
                <a:ea typeface="맑은 고딕"/>
              </a:rPr>
              <a:t> of k-</a:t>
            </a:r>
            <a:r>
              <a:rPr lang="ko-KR" altLang="en-US" err="1">
                <a:ea typeface="맑은 고딕"/>
              </a:rPr>
              <a:t>space</a:t>
            </a:r>
            <a:r>
              <a:rPr lang="ko-KR" altLang="en-US">
                <a:ea typeface="맑은 고딕"/>
              </a:rPr>
              <a:t>: 64 </a:t>
            </a:r>
            <a:r>
              <a:rPr lang="ko-KR" altLang="en-US" err="1">
                <a:ea typeface="맑은 고딕"/>
              </a:rPr>
              <a:t>nm</a:t>
            </a:r>
            <a:r>
              <a:rPr lang="ko-KR" altLang="en-US">
                <a:ea typeface="맑은 고딕"/>
              </a:rPr>
              <a:t>^-1</a:t>
            </a:r>
          </a:p>
          <a:p>
            <a:r>
              <a:rPr lang="ko-KR" altLang="en-US" err="1">
                <a:ea typeface="맑은 고딕"/>
              </a:rPr>
              <a:t>Pixel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range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in</a:t>
            </a:r>
            <a:r>
              <a:rPr lang="ko-KR" altLang="en-US">
                <a:ea typeface="맑은 고딕"/>
              </a:rPr>
              <a:t> k-</a:t>
            </a:r>
            <a:r>
              <a:rPr lang="ko-KR" altLang="en-US" err="1">
                <a:ea typeface="맑은 고딕"/>
              </a:rPr>
              <a:t>space</a:t>
            </a:r>
            <a:r>
              <a:rPr lang="ko-KR" altLang="en-US">
                <a:ea typeface="맑은 고딕"/>
              </a:rPr>
              <a:t>: 1/8 </a:t>
            </a:r>
            <a:r>
              <a:rPr lang="ko-KR" altLang="en-US" err="1">
                <a:ea typeface="맑은 고딕"/>
              </a:rPr>
              <a:t>nm</a:t>
            </a:r>
            <a:r>
              <a:rPr lang="ko-KR" altLang="en-US">
                <a:ea typeface="맑은 고딕"/>
              </a:rPr>
              <a:t>^-1</a:t>
            </a:r>
            <a:endParaRPr lang="ko-KR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C0396ED-34D6-6455-0586-B30F4FB65724}"/>
              </a:ext>
            </a:extLst>
          </p:cNvPr>
          <p:cNvSpPr/>
          <p:nvPr/>
        </p:nvSpPr>
        <p:spPr>
          <a:xfrm rot="20520000">
            <a:off x="1970453" y="2138597"/>
            <a:ext cx="1166813" cy="22621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0F06709-2C57-A71F-C866-D0C056462117}"/>
              </a:ext>
            </a:extLst>
          </p:cNvPr>
          <p:cNvSpPr/>
          <p:nvPr/>
        </p:nvSpPr>
        <p:spPr>
          <a:xfrm rot="15240000">
            <a:off x="1398328" y="1788925"/>
            <a:ext cx="1071562" cy="29765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785EEB-9B31-1D43-B40A-5F5AECCF50DA}"/>
              </a:ext>
            </a:extLst>
          </p:cNvPr>
          <p:cNvSpPr txBox="1"/>
          <p:nvPr/>
        </p:nvSpPr>
        <p:spPr>
          <a:xfrm>
            <a:off x="1447858" y="1751108"/>
            <a:ext cx="3871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21528A-BE60-43A0-61A9-B6A5CADBF22B}"/>
              </a:ext>
            </a:extLst>
          </p:cNvPr>
          <p:cNvSpPr txBox="1"/>
          <p:nvPr/>
        </p:nvSpPr>
        <p:spPr>
          <a:xfrm>
            <a:off x="2557098" y="2262323"/>
            <a:ext cx="3871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a</a:t>
            </a:r>
            <a:endParaRPr lang="ko-KR" altLang="en-US" b="1" err="1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753B4B-58A3-7E50-7708-AE237D47CEEA}"/>
              </a:ext>
            </a:extLst>
          </p:cNvPr>
          <p:cNvSpPr txBox="1"/>
          <p:nvPr/>
        </p:nvSpPr>
        <p:spPr>
          <a:xfrm>
            <a:off x="4393264" y="4294763"/>
            <a:ext cx="578587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Magnitude</a:t>
            </a:r>
            <a:r>
              <a:rPr lang="ko-KR" altLang="en-US">
                <a:ea typeface="맑은 고딕"/>
              </a:rPr>
              <a:t> of </a:t>
            </a:r>
            <a:r>
              <a:rPr lang="ko-KR" altLang="en-US" b="1" err="1">
                <a:ea typeface="맑은 고딕"/>
              </a:rPr>
              <a:t>a</a:t>
            </a:r>
            <a:r>
              <a:rPr lang="ko-KR" altLang="en-US" b="1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: 3.729 </a:t>
            </a:r>
            <a:r>
              <a:rPr lang="ko-KR" altLang="en-US" err="1">
                <a:ea typeface="맑은 고딕"/>
              </a:rPr>
              <a:t>nm</a:t>
            </a:r>
            <a:r>
              <a:rPr lang="ko-KR" altLang="en-US">
                <a:ea typeface="맑은 고딕"/>
              </a:rPr>
              <a:t>^-1</a:t>
            </a:r>
            <a:endParaRPr lang="ko-KR"/>
          </a:p>
          <a:p>
            <a:r>
              <a:rPr lang="ko-KR" altLang="en-US" err="1">
                <a:ea typeface="맑은 고딕"/>
              </a:rPr>
              <a:t>In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real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space</a:t>
            </a:r>
            <a:r>
              <a:rPr lang="ko-KR" altLang="en-US">
                <a:ea typeface="맑은 고딕"/>
              </a:rPr>
              <a:t>, 1/3.729 = 0.268 </a:t>
            </a:r>
            <a:r>
              <a:rPr lang="ko-KR" altLang="en-US" err="1">
                <a:ea typeface="맑은 고딕"/>
              </a:rPr>
              <a:t>nm</a:t>
            </a:r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 err="1">
                <a:ea typeface="맑은 고딕"/>
              </a:rPr>
              <a:t>Magnitude</a:t>
            </a:r>
            <a:r>
              <a:rPr lang="ko-KR" altLang="en-US">
                <a:ea typeface="맑은 고딕"/>
              </a:rPr>
              <a:t> of </a:t>
            </a:r>
            <a:r>
              <a:rPr lang="ko-KR" altLang="en-US" b="1" err="1">
                <a:ea typeface="맑은 고딕"/>
              </a:rPr>
              <a:t>b</a:t>
            </a:r>
            <a:r>
              <a:rPr lang="ko-KR" altLang="en-US">
                <a:ea typeface="맑은 고딕"/>
              </a:rPr>
              <a:t> : 3.729 </a:t>
            </a:r>
            <a:r>
              <a:rPr lang="ko-KR" altLang="en-US" err="1">
                <a:ea typeface="맑은 고딕"/>
              </a:rPr>
              <a:t>nm</a:t>
            </a:r>
            <a:r>
              <a:rPr lang="ko-KR" altLang="en-US">
                <a:ea typeface="맑은 고딕"/>
              </a:rPr>
              <a:t>^-1</a:t>
            </a:r>
          </a:p>
          <a:p>
            <a:r>
              <a:rPr lang="ko-KR" altLang="en-US" err="1">
                <a:ea typeface="맑은 고딕"/>
              </a:rPr>
              <a:t>In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real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space</a:t>
            </a:r>
            <a:r>
              <a:rPr lang="ko-KR" altLang="en-US">
                <a:ea typeface="맑은 고딕"/>
              </a:rPr>
              <a:t>, 1/3.729 = 0.268 </a:t>
            </a:r>
            <a:r>
              <a:rPr lang="ko-KR" altLang="en-US" err="1">
                <a:ea typeface="맑은 고딕"/>
              </a:rPr>
              <a:t>nm</a:t>
            </a:r>
          </a:p>
        </p:txBody>
      </p:sp>
      <p:pic>
        <p:nvPicPr>
          <p:cNvPr id="2" name="그림 1" descr="라인, 화이트, 도표, 흑백이(가) 표시된 사진&#10;&#10;자동 생성된 설명">
            <a:extLst>
              <a:ext uri="{FF2B5EF4-FFF2-40B4-BE49-F238E27FC236}">
                <a16:creationId xmlns:a16="http://schemas.microsoft.com/office/drawing/2014/main" id="{9C1EF931-A29A-71DA-A51E-E5182B4FB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907" y="115747"/>
            <a:ext cx="3516462" cy="37038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CDEC34-A350-F7AA-2691-D8A65C7A6135}"/>
              </a:ext>
            </a:extLst>
          </p:cNvPr>
          <p:cNvSpPr txBox="1"/>
          <p:nvPr/>
        </p:nvSpPr>
        <p:spPr>
          <a:xfrm>
            <a:off x="9379055" y="700714"/>
            <a:ext cx="12036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sz="1400" err="1">
                <a:ea typeface="+mn-lt"/>
                <a:cs typeface="+mn-lt"/>
              </a:rPr>
              <a:t>reciprocal</a:t>
            </a:r>
            <a:endParaRPr lang="ko-KR" sz="140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45484-1F19-8355-84A8-931F795DD782}"/>
              </a:ext>
            </a:extLst>
          </p:cNvPr>
          <p:cNvSpPr txBox="1"/>
          <p:nvPr/>
        </p:nvSpPr>
        <p:spPr>
          <a:xfrm>
            <a:off x="9842042" y="2543017"/>
            <a:ext cx="12036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sz="1400" err="1">
                <a:ea typeface="+mn-lt"/>
                <a:cs typeface="+mn-lt"/>
              </a:rPr>
              <a:t>reciprocal</a:t>
            </a:r>
            <a:endParaRPr lang="ko-KR" sz="1400" err="1"/>
          </a:p>
        </p:txBody>
      </p:sp>
    </p:spTree>
    <p:extLst>
      <p:ext uri="{BB962C8B-B14F-4D97-AF65-F5344CB8AC3E}">
        <p14:creationId xmlns:p14="http://schemas.microsoft.com/office/powerpoint/2010/main" val="256163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7BD1CF-D198-E9D4-CE7D-9D309B49A056}"/>
              </a:ext>
            </a:extLst>
          </p:cNvPr>
          <p:cNvSpPr txBox="1"/>
          <p:nvPr/>
        </p:nvSpPr>
        <p:spPr>
          <a:xfrm>
            <a:off x="540263" y="2185171"/>
            <a:ext cx="542724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lattice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constant</a:t>
            </a:r>
            <a:r>
              <a:rPr lang="ko-KR" altLang="en-US">
                <a:ea typeface="맑은 고딕"/>
              </a:rPr>
              <a:t> : </a:t>
            </a:r>
            <a:r>
              <a:rPr lang="ko-KR" altLang="en-US" err="1">
                <a:ea typeface="맑은 고딕"/>
              </a:rPr>
              <a:t>a</a:t>
            </a:r>
            <a:endParaRPr lang="ko-KR" altLang="en-US">
              <a:ea typeface="맑은 고딕"/>
            </a:endParaRPr>
          </a:p>
          <a:p>
            <a:r>
              <a:rPr lang="ko-KR" altLang="en-US" err="1">
                <a:ea typeface="맑은 고딕"/>
              </a:rPr>
              <a:t>n.n</a:t>
            </a:r>
            <a:r>
              <a:rPr lang="ko-KR" altLang="en-US">
                <a:ea typeface="맑은 고딕"/>
              </a:rPr>
              <a:t>. </a:t>
            </a:r>
            <a:r>
              <a:rPr lang="ko-KR" altLang="en-US" err="1">
                <a:ea typeface="맑은 고딕"/>
              </a:rPr>
              <a:t>distance</a:t>
            </a:r>
            <a:r>
              <a:rPr lang="ko-KR" altLang="en-US">
                <a:ea typeface="맑은 고딕"/>
              </a:rPr>
              <a:t> of </a:t>
            </a:r>
            <a:r>
              <a:rPr lang="ko-KR" altLang="en-US" err="1">
                <a:ea typeface="맑은 고딕"/>
              </a:rPr>
              <a:t>fcc</a:t>
            </a:r>
            <a:r>
              <a:rPr lang="ko-KR" altLang="en-US">
                <a:ea typeface="맑은 고딕"/>
              </a:rPr>
              <a:t> : 1/</a:t>
            </a:r>
            <a:r>
              <a:rPr lang="ko-KR" sz="1500">
                <a:latin typeface="Arial"/>
                <a:ea typeface="맑은 고딕"/>
                <a:cs typeface="Arial"/>
              </a:rPr>
              <a:t>√</a:t>
            </a:r>
            <a:r>
              <a:rPr lang="en-US" altLang="ko-KR" sz="1500">
                <a:latin typeface="Arial"/>
                <a:ea typeface="맑은 고딕"/>
                <a:cs typeface="Arial"/>
              </a:rPr>
              <a:t>2</a:t>
            </a:r>
            <a:r>
              <a:rPr lang="ko-KR" altLang="en-US" sz="1500">
                <a:latin typeface="Arial"/>
                <a:ea typeface="맑은 고딕"/>
                <a:cs typeface="Arial"/>
              </a:rPr>
              <a:t> </a:t>
            </a:r>
            <a:r>
              <a:rPr lang="ko-KR" altLang="en-US" err="1">
                <a:latin typeface="Arial"/>
                <a:ea typeface="맑은 고딕"/>
                <a:cs typeface="Arial"/>
              </a:rPr>
              <a:t>a</a:t>
            </a:r>
            <a:endParaRPr lang="ko-KR" altLang="en-US">
              <a:latin typeface="Arial"/>
              <a:ea typeface="맑은 고딕"/>
              <a:cs typeface="Arial"/>
            </a:endParaRPr>
          </a:p>
          <a:p>
            <a:endParaRPr lang="ko-KR" altLang="en-US" sz="1500">
              <a:latin typeface="Arial"/>
              <a:ea typeface="맑은 고딕"/>
              <a:cs typeface="Arial"/>
            </a:endParaRPr>
          </a:p>
          <a:p>
            <a:r>
              <a:rPr lang="ko-KR" altLang="en-US" err="1">
                <a:latin typeface="Arial"/>
                <a:ea typeface="맑은 고딕"/>
                <a:cs typeface="Arial"/>
              </a:rPr>
              <a:t>Magnitude</a:t>
            </a:r>
            <a:r>
              <a:rPr lang="ko-KR" altLang="en-US">
                <a:latin typeface="Arial"/>
                <a:ea typeface="맑은 고딕"/>
                <a:cs typeface="Arial"/>
              </a:rPr>
              <a:t> of </a:t>
            </a:r>
            <a:r>
              <a:rPr lang="ko-KR" altLang="en-US" b="1" err="1">
                <a:latin typeface="Arial"/>
                <a:ea typeface="맑은 고딕"/>
                <a:cs typeface="Arial"/>
              </a:rPr>
              <a:t>a,b</a:t>
            </a:r>
            <a:r>
              <a:rPr lang="ko-KR" altLang="en-US" b="1">
                <a:latin typeface="Arial"/>
                <a:ea typeface="맑은 고딕"/>
                <a:cs typeface="Arial"/>
              </a:rPr>
              <a:t> </a:t>
            </a:r>
            <a:r>
              <a:rPr lang="ko-KR" altLang="en-US">
                <a:latin typeface="Arial"/>
                <a:ea typeface="맑은 고딕"/>
                <a:cs typeface="Arial"/>
              </a:rPr>
              <a:t>= 0.268 </a:t>
            </a:r>
            <a:r>
              <a:rPr lang="ko-KR" altLang="en-US" err="1">
                <a:latin typeface="Arial"/>
                <a:ea typeface="맑은 고딕"/>
                <a:cs typeface="Arial"/>
              </a:rPr>
              <a:t>nm</a:t>
            </a:r>
            <a:r>
              <a:rPr lang="ko-KR" altLang="en-US">
                <a:latin typeface="Arial"/>
                <a:ea typeface="맑은 고딕"/>
                <a:cs typeface="Arial"/>
              </a:rPr>
              <a:t> = </a:t>
            </a:r>
            <a:r>
              <a:rPr lang="ko-KR" altLang="en-US" err="1">
                <a:latin typeface="Arial"/>
                <a:ea typeface="맑은 고딕"/>
                <a:cs typeface="Arial"/>
              </a:rPr>
              <a:t>n.n</a:t>
            </a:r>
            <a:r>
              <a:rPr lang="ko-KR" altLang="en-US">
                <a:latin typeface="Arial"/>
                <a:ea typeface="맑은 고딕"/>
                <a:cs typeface="Arial"/>
              </a:rPr>
              <a:t>. </a:t>
            </a:r>
            <a:r>
              <a:rPr lang="ko-KR" altLang="en-US" err="1">
                <a:latin typeface="Arial"/>
                <a:ea typeface="맑은 고딕"/>
                <a:cs typeface="Arial"/>
              </a:rPr>
              <a:t>distance</a:t>
            </a:r>
            <a:endParaRPr lang="ko-KR" altLang="en-US">
              <a:latin typeface="Arial"/>
              <a:ea typeface="맑은 고딕"/>
              <a:cs typeface="Arial"/>
            </a:endParaRPr>
          </a:p>
          <a:p>
            <a:r>
              <a:rPr lang="ko-KR" altLang="en-US" err="1">
                <a:latin typeface="Arial"/>
                <a:ea typeface="맑은 고딕"/>
                <a:cs typeface="Arial"/>
              </a:rPr>
              <a:t>Calculated</a:t>
            </a:r>
            <a:r>
              <a:rPr lang="ko-KR" altLang="en-US">
                <a:latin typeface="Arial"/>
                <a:ea typeface="맑은 고딕"/>
                <a:cs typeface="Arial"/>
              </a:rPr>
              <a:t> </a:t>
            </a:r>
            <a:r>
              <a:rPr lang="ko-KR" altLang="en-US" err="1">
                <a:latin typeface="Arial"/>
                <a:ea typeface="맑은 고딕"/>
                <a:cs typeface="Arial"/>
              </a:rPr>
              <a:t>lattice</a:t>
            </a:r>
            <a:r>
              <a:rPr lang="ko-KR" altLang="en-US">
                <a:latin typeface="Arial"/>
                <a:ea typeface="맑은 고딕"/>
                <a:cs typeface="Arial"/>
              </a:rPr>
              <a:t> </a:t>
            </a:r>
            <a:r>
              <a:rPr lang="ko-KR" altLang="en-US" err="1">
                <a:latin typeface="Arial"/>
                <a:ea typeface="맑은 고딕"/>
                <a:cs typeface="Arial"/>
              </a:rPr>
              <a:t>constant</a:t>
            </a:r>
            <a:r>
              <a:rPr lang="ko-KR" altLang="en-US">
                <a:latin typeface="Arial"/>
                <a:ea typeface="맑은 고딕"/>
                <a:cs typeface="Arial"/>
              </a:rPr>
              <a:t>: 0.379 </a:t>
            </a:r>
            <a:r>
              <a:rPr lang="ko-KR" altLang="en-US" err="1">
                <a:latin typeface="Arial"/>
                <a:ea typeface="맑은 고딕"/>
                <a:cs typeface="Arial"/>
              </a:rPr>
              <a:t>nm</a:t>
            </a:r>
          </a:p>
          <a:p>
            <a:r>
              <a:rPr lang="ko-KR" altLang="en-US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Theoretical</a:t>
            </a:r>
            <a:r>
              <a:rPr lang="ko-KR" altLang="en-US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altLang="en-US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value</a:t>
            </a:r>
            <a:r>
              <a:rPr lang="ko-KR" altLang="en-US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: 0.361 </a:t>
            </a:r>
            <a:r>
              <a:rPr lang="ko-KR" altLang="en-US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nm</a:t>
            </a:r>
            <a:r>
              <a:rPr lang="ko-KR" altLang="en-US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 (5% </a:t>
            </a:r>
            <a:r>
              <a:rPr lang="ko-KR" altLang="en-US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error</a:t>
            </a:r>
            <a:r>
              <a:rPr lang="ko-KR" altLang="en-US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</a:t>
            </a:r>
          </a:p>
          <a:p>
            <a:endParaRPr lang="en" altLang="ko-KR" sz="2100">
              <a:solidFill>
                <a:srgbClr val="E8EAED"/>
              </a:solidFill>
              <a:latin typeface="Consolas"/>
              <a:ea typeface="맑은 고딕"/>
              <a:cs typeface="Arial"/>
            </a:endParaRPr>
          </a:p>
          <a:p>
            <a:r>
              <a:rPr lang="ko-KR" altLang="en-US" err="1">
                <a:latin typeface="Arial"/>
                <a:ea typeface="맑은 고딕"/>
                <a:cs typeface="Arial"/>
              </a:rPr>
              <a:t>Single</a:t>
            </a:r>
            <a:r>
              <a:rPr lang="ko-KR" altLang="en-US">
                <a:latin typeface="Arial"/>
                <a:ea typeface="맑은 고딕"/>
                <a:cs typeface="Arial"/>
              </a:rPr>
              <a:t> </a:t>
            </a:r>
            <a:r>
              <a:rPr lang="ko-KR" altLang="en-US" err="1">
                <a:latin typeface="Arial"/>
                <a:ea typeface="맑은 고딕"/>
                <a:cs typeface="Arial"/>
              </a:rPr>
              <a:t>step</a:t>
            </a:r>
            <a:r>
              <a:rPr lang="ko-KR" altLang="en-US">
                <a:latin typeface="Arial"/>
                <a:ea typeface="맑은 고딕"/>
                <a:cs typeface="Arial"/>
              </a:rPr>
              <a:t> </a:t>
            </a:r>
            <a:r>
              <a:rPr lang="ko-KR" altLang="en-US" err="1">
                <a:latin typeface="Arial"/>
                <a:ea typeface="맑은 고딕"/>
                <a:cs typeface="Arial"/>
              </a:rPr>
              <a:t>size</a:t>
            </a:r>
            <a:r>
              <a:rPr lang="ko-KR" altLang="en-US">
                <a:latin typeface="Arial"/>
                <a:ea typeface="맑은 고딕"/>
                <a:cs typeface="Arial"/>
              </a:rPr>
              <a:t>: ½ </a:t>
            </a:r>
            <a:r>
              <a:rPr lang="ko-KR" altLang="en-US" err="1">
                <a:latin typeface="Arial"/>
                <a:ea typeface="맑은 고딕"/>
                <a:cs typeface="Arial"/>
              </a:rPr>
              <a:t>a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9D1BD2C-7EB3-9A1F-8169-D8FA45E1C1EC}"/>
              </a:ext>
            </a:extLst>
          </p:cNvPr>
          <p:cNvGrpSpPr/>
          <p:nvPr/>
        </p:nvGrpSpPr>
        <p:grpSpPr>
          <a:xfrm>
            <a:off x="6098749" y="1522529"/>
            <a:ext cx="4694539" cy="3641540"/>
            <a:chOff x="7106934" y="186098"/>
            <a:chExt cx="4694539" cy="3641540"/>
          </a:xfrm>
        </p:grpSpPr>
        <p:pic>
          <p:nvPicPr>
            <p:cNvPr id="4" name="그림 3" descr="라인, 도표, 원, 디자인이(가) 표시된 사진&#10;&#10;자동 생성된 설명">
              <a:extLst>
                <a:ext uri="{FF2B5EF4-FFF2-40B4-BE49-F238E27FC236}">
                  <a16:creationId xmlns:a16="http://schemas.microsoft.com/office/drawing/2014/main" id="{4E46FC8C-DA0B-1135-8A31-9815B6AA3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27258" y="186098"/>
              <a:ext cx="3974215" cy="3457092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E80F192C-A268-021B-C8E6-7A8CDC4E78D0}"/>
                </a:ext>
              </a:extLst>
            </p:cNvPr>
            <p:cNvCxnSpPr/>
            <p:nvPr/>
          </p:nvCxnSpPr>
          <p:spPr>
            <a:xfrm flipV="1">
              <a:off x="8175587" y="847844"/>
              <a:ext cx="1637815" cy="3298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60B24F7-17FF-FB98-B951-BF76C6DDB934}"/>
                </a:ext>
              </a:extLst>
            </p:cNvPr>
            <p:cNvCxnSpPr/>
            <p:nvPr/>
          </p:nvCxnSpPr>
          <p:spPr>
            <a:xfrm flipH="1" flipV="1">
              <a:off x="7782406" y="215456"/>
              <a:ext cx="1931" cy="8603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B832EC-61EB-148C-770A-F8511A49CEC5}"/>
                </a:ext>
              </a:extLst>
            </p:cNvPr>
            <p:cNvSpPr txBox="1"/>
            <p:nvPr/>
          </p:nvSpPr>
          <p:spPr>
            <a:xfrm>
              <a:off x="7106934" y="405509"/>
              <a:ext cx="72857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>
                  <a:ea typeface="맑은 고딕"/>
                </a:rPr>
                <a:t>(100)</a:t>
              </a:r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28136D6-5597-948B-4E63-88B5EA9F512F}"/>
                </a:ext>
              </a:extLst>
            </p:cNvPr>
            <p:cNvSpPr txBox="1"/>
            <p:nvPr/>
          </p:nvSpPr>
          <p:spPr>
            <a:xfrm>
              <a:off x="7831015" y="2051538"/>
              <a:ext cx="33996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err="1">
                  <a:ea typeface="맑은 고딕"/>
                </a:rPr>
                <a:t>a</a:t>
              </a:r>
              <a:endParaRPr lang="ko-KR" altLang="en-US" err="1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679AC24-C51A-AA0C-B223-3F6FDE0CFA76}"/>
                </a:ext>
              </a:extLst>
            </p:cNvPr>
            <p:cNvSpPr txBox="1"/>
            <p:nvPr/>
          </p:nvSpPr>
          <p:spPr>
            <a:xfrm>
              <a:off x="9296399" y="3458306"/>
              <a:ext cx="33996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err="1">
                  <a:ea typeface="맑은 고딕"/>
                </a:rPr>
                <a:t>a</a:t>
              </a:r>
              <a:endParaRPr lang="ko-KR" altLang="en-US" err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7A5602-1743-22D1-6880-7B0DA8703168}"/>
                </a:ext>
              </a:extLst>
            </p:cNvPr>
            <p:cNvSpPr txBox="1"/>
            <p:nvPr/>
          </p:nvSpPr>
          <p:spPr>
            <a:xfrm>
              <a:off x="11054860" y="3083168"/>
              <a:ext cx="33996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err="1">
                  <a:ea typeface="맑은 고딕"/>
                </a:rPr>
                <a:t>a</a:t>
              </a:r>
              <a:endParaRPr lang="ko-KR" altLang="en-US" err="1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CB33A-8F2F-B9A2-F6EF-0BAF88528A3D}"/>
                </a:ext>
              </a:extLst>
            </p:cNvPr>
            <p:cNvSpPr txBox="1"/>
            <p:nvPr/>
          </p:nvSpPr>
          <p:spPr>
            <a:xfrm>
              <a:off x="8499231" y="1078523"/>
              <a:ext cx="15826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err="1">
                  <a:ea typeface="맑은 고딕"/>
                </a:rPr>
                <a:t>n.n</a:t>
              </a:r>
              <a:r>
                <a:rPr lang="ko-KR" altLang="en-US">
                  <a:ea typeface="맑은 고딕"/>
                </a:rPr>
                <a:t>. </a:t>
              </a:r>
              <a:r>
                <a:rPr lang="ko-KR" altLang="en-US" err="1">
                  <a:ea typeface="맑은 고딕"/>
                </a:rPr>
                <a:t>distance</a:t>
              </a:r>
              <a:endParaRPr lang="ko-KR" alt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30859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벌집, 패턴, 노랑이(가) 표시된 사진&#10;&#10;자동 생성된 설명">
            <a:extLst>
              <a:ext uri="{FF2B5EF4-FFF2-40B4-BE49-F238E27FC236}">
                <a16:creationId xmlns:a16="http://schemas.microsoft.com/office/drawing/2014/main" id="{0953D338-6E0B-FFD2-B70F-CEB8D7926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23" y="714742"/>
            <a:ext cx="3581400" cy="3552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DD830F-547B-AB46-09E6-61D14653719B}"/>
              </a:ext>
            </a:extLst>
          </p:cNvPr>
          <p:cNvSpPr txBox="1"/>
          <p:nvPr/>
        </p:nvSpPr>
        <p:spPr>
          <a:xfrm>
            <a:off x="539750" y="297844"/>
            <a:ext cx="3405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>
                <a:ea typeface="+mn-lt"/>
                <a:cs typeface="+mn-lt"/>
              </a:rPr>
              <a:t>Au111_W_LN2_0689</a:t>
            </a:r>
            <a:r>
              <a:rPr lang="ko-KR">
                <a:ea typeface="+mn-lt"/>
                <a:cs typeface="+mn-lt"/>
              </a:rPr>
              <a:t>.</a:t>
            </a:r>
            <a:r>
              <a:rPr lang="en-US" altLang="ko-KR" err="1">
                <a:ea typeface="+mn-lt"/>
                <a:cs typeface="+mn-lt"/>
              </a:rPr>
              <a:t>sxm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D0829-4847-AC1A-7FE2-7B4BF688458D}"/>
              </a:ext>
            </a:extLst>
          </p:cNvPr>
          <p:cNvSpPr txBox="1"/>
          <p:nvPr/>
        </p:nvSpPr>
        <p:spPr>
          <a:xfrm>
            <a:off x="535781" y="4290384"/>
            <a:ext cx="20873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ea typeface="맑은 고딕"/>
              </a:rPr>
              <a:t>Subtract</a:t>
            </a:r>
            <a:r>
              <a:rPr lang="ko-KR" altLang="en-US" sz="1400">
                <a:ea typeface="맑은 고딕"/>
              </a:rPr>
              <a:t> </a:t>
            </a:r>
            <a:r>
              <a:rPr lang="ko-KR" altLang="en-US" sz="1400" err="1">
                <a:ea typeface="맑은 고딕"/>
              </a:rPr>
              <a:t>linear</a:t>
            </a:r>
            <a:r>
              <a:rPr lang="ko-KR" altLang="en-US" sz="1400">
                <a:ea typeface="맑은 고딕"/>
              </a:rPr>
              <a:t> </a:t>
            </a:r>
            <a:r>
              <a:rPr lang="ko-KR" altLang="en-US" sz="1400" err="1">
                <a:ea typeface="맑은 고딕"/>
              </a:rPr>
              <a:t>fit</a:t>
            </a:r>
            <a:r>
              <a:rPr lang="ko-KR" altLang="en-US" sz="1400">
                <a:ea typeface="맑은 고딕"/>
              </a:rPr>
              <a:t> </a:t>
            </a:r>
            <a:r>
              <a:rPr lang="ko-KR" altLang="en-US" sz="1400" err="1">
                <a:ea typeface="맑은 고딕"/>
              </a:rPr>
              <a:t>xy</a:t>
            </a:r>
            <a:endParaRPr lang="ko-KR" altLang="en-US" sz="1400" err="1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41D94CA-CFC8-1B07-BBB2-570C08308DA2}"/>
              </a:ext>
            </a:extLst>
          </p:cNvPr>
          <p:cNvSpPr/>
          <p:nvPr/>
        </p:nvSpPr>
        <p:spPr>
          <a:xfrm>
            <a:off x="4694276" y="1029607"/>
            <a:ext cx="2607467" cy="9405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FFT, </a:t>
            </a:r>
            <a:r>
              <a:rPr lang="ko-KR" altLang="en-US" err="1">
                <a:ea typeface="맑은 고딕"/>
              </a:rPr>
              <a:t>sqrt</a:t>
            </a:r>
          </a:p>
        </p:txBody>
      </p:sp>
      <p:pic>
        <p:nvPicPr>
          <p:cNvPr id="11" name="그림 10" descr="금, 호박, 빛, 조명이(가) 표시된 사진&#10;&#10;자동 생성된 설명">
            <a:extLst>
              <a:ext uri="{FF2B5EF4-FFF2-40B4-BE49-F238E27FC236}">
                <a16:creationId xmlns:a16="http://schemas.microsoft.com/office/drawing/2014/main" id="{1E2CCA13-7DED-1CA8-26D7-5C2FF2CAB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648" y="670048"/>
            <a:ext cx="3689105" cy="3771167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FAEACCA-E402-71C6-D95F-6FCE688E0DB4}"/>
              </a:ext>
            </a:extLst>
          </p:cNvPr>
          <p:cNvSpPr/>
          <p:nvPr/>
        </p:nvSpPr>
        <p:spPr>
          <a:xfrm>
            <a:off x="1603300" y="3187399"/>
            <a:ext cx="913483" cy="9843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30282A5-6469-A92E-EDBA-F0E67678235D}"/>
              </a:ext>
            </a:extLst>
          </p:cNvPr>
          <p:cNvCxnSpPr/>
          <p:nvPr/>
        </p:nvCxnSpPr>
        <p:spPr>
          <a:xfrm>
            <a:off x="2255228" y="3240698"/>
            <a:ext cx="4781730" cy="87611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8243331-772F-78F2-366A-E059DDBF7748}"/>
              </a:ext>
            </a:extLst>
          </p:cNvPr>
          <p:cNvCxnSpPr>
            <a:cxnSpLocks/>
          </p:cNvCxnSpPr>
          <p:nvPr/>
        </p:nvCxnSpPr>
        <p:spPr>
          <a:xfrm>
            <a:off x="2091653" y="4190999"/>
            <a:ext cx="2673592" cy="20989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0846E2D1-4D8B-202D-941E-86DBB89599BD}"/>
              </a:ext>
            </a:extLst>
          </p:cNvPr>
          <p:cNvSpPr/>
          <p:nvPr/>
        </p:nvSpPr>
        <p:spPr>
          <a:xfrm rot="17100000">
            <a:off x="9355029" y="2118932"/>
            <a:ext cx="761258" cy="2098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2892FE-351A-6A89-7CE2-EE8DC85ECA97}"/>
              </a:ext>
            </a:extLst>
          </p:cNvPr>
          <p:cNvGrpSpPr/>
          <p:nvPr/>
        </p:nvGrpSpPr>
        <p:grpSpPr>
          <a:xfrm>
            <a:off x="4798035" y="4143008"/>
            <a:ext cx="2244236" cy="2194413"/>
            <a:chOff x="4798035" y="4143008"/>
            <a:chExt cx="2244236" cy="219441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36610F0-F63A-C548-BE81-EDAABC19B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8035" y="4143008"/>
              <a:ext cx="2244236" cy="2194413"/>
            </a:xfrm>
            <a:prstGeom prst="rect">
              <a:avLst/>
            </a:prstGeom>
          </p:spPr>
        </p:pic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292A35E5-D782-02AE-434E-1A70893836C3}"/>
                </a:ext>
              </a:extLst>
            </p:cNvPr>
            <p:cNvSpPr/>
            <p:nvPr/>
          </p:nvSpPr>
          <p:spPr>
            <a:xfrm rot="17520000">
              <a:off x="5561370" y="5204569"/>
              <a:ext cx="612456" cy="16540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56762BEC-B661-1A41-1EA9-A6511513FA39}"/>
                </a:ext>
              </a:extLst>
            </p:cNvPr>
            <p:cNvSpPr/>
            <p:nvPr/>
          </p:nvSpPr>
          <p:spPr>
            <a:xfrm rot="21060000">
              <a:off x="5717233" y="5421046"/>
              <a:ext cx="612456" cy="16540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BB447FAB-97FF-064B-7799-BBACE6ED4E33}"/>
                </a:ext>
              </a:extLst>
            </p:cNvPr>
            <p:cNvSpPr/>
            <p:nvPr/>
          </p:nvSpPr>
          <p:spPr>
            <a:xfrm rot="14100000">
              <a:off x="5275620" y="5230546"/>
              <a:ext cx="612456" cy="165404"/>
            </a:xfrm>
            <a:prstGeom prst="rightArrow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0C52AE9-B316-164B-C442-6C4B9D850FE4}"/>
              </a:ext>
            </a:extLst>
          </p:cNvPr>
          <p:cNvSpPr/>
          <p:nvPr/>
        </p:nvSpPr>
        <p:spPr>
          <a:xfrm rot="20640000">
            <a:off x="9554188" y="2387363"/>
            <a:ext cx="761258" cy="20983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EBC6F7E-955B-410C-C9E4-A012AFBA510B}"/>
              </a:ext>
            </a:extLst>
          </p:cNvPr>
          <p:cNvSpPr/>
          <p:nvPr/>
        </p:nvSpPr>
        <p:spPr>
          <a:xfrm rot="13800000">
            <a:off x="9025983" y="2231500"/>
            <a:ext cx="761258" cy="20983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4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친필, 도표, 라인이(가) 표시된 사진&#10;&#10;자동 생성된 설명">
            <a:extLst>
              <a:ext uri="{FF2B5EF4-FFF2-40B4-BE49-F238E27FC236}">
                <a16:creationId xmlns:a16="http://schemas.microsoft.com/office/drawing/2014/main" id="{7E84C111-B229-5996-3E4A-CEF9300C7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19" y="0"/>
            <a:ext cx="6449879" cy="67326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B66224-E94A-3BB0-A03D-BF749E464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512" y="159826"/>
            <a:ext cx="3257349" cy="3207526"/>
          </a:xfrm>
          <a:prstGeom prst="rect">
            <a:avLst/>
          </a:prstGeom>
        </p:spPr>
      </p:pic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7A0DA063-EFFD-2FA6-9BE9-F8BB899B42DE}"/>
              </a:ext>
            </a:extLst>
          </p:cNvPr>
          <p:cNvSpPr/>
          <p:nvPr/>
        </p:nvSpPr>
        <p:spPr>
          <a:xfrm rot="1140000">
            <a:off x="7679184" y="810748"/>
            <a:ext cx="1064300" cy="1473581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CE65E08-71EB-51B3-2DB8-03D9D8C68C0C}"/>
              </a:ext>
            </a:extLst>
          </p:cNvPr>
          <p:cNvSpPr/>
          <p:nvPr/>
        </p:nvSpPr>
        <p:spPr>
          <a:xfrm rot="17520000">
            <a:off x="7643300" y="1712334"/>
            <a:ext cx="895214" cy="24007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492705D-D39A-1A1A-2560-F3FCC104B305}"/>
              </a:ext>
            </a:extLst>
          </p:cNvPr>
          <p:cNvSpPr/>
          <p:nvPr/>
        </p:nvSpPr>
        <p:spPr>
          <a:xfrm rot="21060000">
            <a:off x="7872663" y="2027906"/>
            <a:ext cx="888936" cy="2417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F4F1A32-3258-8124-4CF6-FE14175727EE}"/>
              </a:ext>
            </a:extLst>
          </p:cNvPr>
          <p:cNvSpPr/>
          <p:nvPr/>
        </p:nvSpPr>
        <p:spPr>
          <a:xfrm rot="14100000">
            <a:off x="7228554" y="1750304"/>
            <a:ext cx="895214" cy="240072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BE7B615-D651-7AA1-394F-03FF9278A1D5}"/>
              </a:ext>
            </a:extLst>
          </p:cNvPr>
          <p:cNvCxnSpPr/>
          <p:nvPr/>
        </p:nvCxnSpPr>
        <p:spPr>
          <a:xfrm flipV="1">
            <a:off x="8634845" y="1132609"/>
            <a:ext cx="1442603" cy="26323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F9245E-6727-C0C6-63B7-4E789CF67744}"/>
              </a:ext>
            </a:extLst>
          </p:cNvPr>
          <p:cNvSpPr txBox="1"/>
          <p:nvPr/>
        </p:nvSpPr>
        <p:spPr>
          <a:xfrm>
            <a:off x="10157113" y="900544"/>
            <a:ext cx="1238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Unit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cell</a:t>
            </a:r>
            <a:endParaRPr lang="ko-KR" altLang="en-US" dirty="0" err="1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6E7AE7-A58B-9C5D-7723-6EED058AB6F9}"/>
              </a:ext>
            </a:extLst>
          </p:cNvPr>
          <p:cNvCxnSpPr/>
          <p:nvPr/>
        </p:nvCxnSpPr>
        <p:spPr>
          <a:xfrm>
            <a:off x="8331777" y="2192482"/>
            <a:ext cx="2040081" cy="79317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0">
            <a:extLst>
              <a:ext uri="{FF2B5EF4-FFF2-40B4-BE49-F238E27FC236}">
                <a16:creationId xmlns:a16="http://schemas.microsoft.com/office/drawing/2014/main" id="{BB77CA86-F464-39ED-141E-7DEF0926CADF}"/>
              </a:ext>
            </a:extLst>
          </p:cNvPr>
          <p:cNvSpPr txBox="1"/>
          <p:nvPr/>
        </p:nvSpPr>
        <p:spPr>
          <a:xfrm>
            <a:off x="9862703" y="3108613"/>
            <a:ext cx="282286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Arial"/>
                <a:ea typeface="맑은 고딕"/>
                <a:cs typeface="Arial"/>
              </a:rPr>
              <a:t>Magnitude of vector = </a:t>
            </a:r>
            <a:r>
              <a:rPr lang="ko-KR" sz="1400" dirty="0">
                <a:latin typeface="Arial"/>
                <a:ea typeface="맑은 고딕"/>
                <a:cs typeface="Arial"/>
              </a:rPr>
              <a:t>√3</a:t>
            </a:r>
            <a:r>
              <a:rPr lang="ko-KR" altLang="en-US" sz="1400" dirty="0">
                <a:ea typeface="맑은 고딕"/>
              </a:rPr>
              <a:t>/2 * (</a:t>
            </a:r>
            <a:r>
              <a:rPr lang="ko-KR" altLang="en-US" sz="1400" dirty="0" err="1">
                <a:ea typeface="맑은 고딕"/>
              </a:rPr>
              <a:t>n.n</a:t>
            </a:r>
            <a:r>
              <a:rPr lang="ko-KR" altLang="en-US" sz="1400" dirty="0">
                <a:ea typeface="맑은 고딕"/>
              </a:rPr>
              <a:t>. </a:t>
            </a:r>
            <a:r>
              <a:rPr lang="ko-KR" altLang="en-US" sz="1400" dirty="0" err="1">
                <a:ea typeface="맑은 고딕"/>
              </a:rPr>
              <a:t>distance</a:t>
            </a:r>
            <a:r>
              <a:rPr lang="ko-KR" altLang="en-US" sz="1400" dirty="0">
                <a:ea typeface="맑은 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38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빛이(가) 표시된 사진&#10;&#10;자동 생성된 설명">
            <a:extLst>
              <a:ext uri="{FF2B5EF4-FFF2-40B4-BE49-F238E27FC236}">
                <a16:creationId xmlns:a16="http://schemas.microsoft.com/office/drawing/2014/main" id="{31BEFD50-9CFD-8DCE-E324-EB9EA63DB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884" y="426093"/>
            <a:ext cx="8140944" cy="4086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9B6319-2657-4017-50B0-19321EAC359E}"/>
              </a:ext>
            </a:extLst>
          </p:cNvPr>
          <p:cNvSpPr txBox="1"/>
          <p:nvPr/>
        </p:nvSpPr>
        <p:spPr>
          <a:xfrm>
            <a:off x="7862015" y="2676434"/>
            <a:ext cx="907821" cy="3620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(49,51)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01974-CAC8-3D01-317E-B69050A3C4A8}"/>
              </a:ext>
            </a:extLst>
          </p:cNvPr>
          <p:cNvSpPr txBox="1"/>
          <p:nvPr/>
        </p:nvSpPr>
        <p:spPr>
          <a:xfrm>
            <a:off x="8585973" y="2595986"/>
            <a:ext cx="907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(54,31)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ADA9D-746C-A6CF-F9A6-03D93DFA4A09}"/>
              </a:ext>
            </a:extLst>
          </p:cNvPr>
          <p:cNvSpPr txBox="1"/>
          <p:nvPr/>
        </p:nvSpPr>
        <p:spPr>
          <a:xfrm>
            <a:off x="7367884" y="2193756"/>
            <a:ext cx="907821" cy="3620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(35,38)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C3874-959E-DD7D-7A65-91FA238A0BC4}"/>
              </a:ext>
            </a:extLst>
          </p:cNvPr>
          <p:cNvSpPr txBox="1"/>
          <p:nvPr/>
        </p:nvSpPr>
        <p:spPr>
          <a:xfrm>
            <a:off x="8068858" y="2021369"/>
            <a:ext cx="907821" cy="3620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(30,57)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28E40B-004B-8045-2412-8B2D6E0D8D30}"/>
              </a:ext>
            </a:extLst>
          </p:cNvPr>
          <p:cNvSpPr txBox="1"/>
          <p:nvPr/>
        </p:nvSpPr>
        <p:spPr>
          <a:xfrm>
            <a:off x="8769833" y="1837491"/>
            <a:ext cx="907821" cy="3620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(26,76)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7DDB65C-FE03-84FC-D16B-1BEBA1405C83}"/>
              </a:ext>
            </a:extLst>
          </p:cNvPr>
          <p:cNvSpPr/>
          <p:nvPr/>
        </p:nvSpPr>
        <p:spPr>
          <a:xfrm rot="21120000">
            <a:off x="3994986" y="2519165"/>
            <a:ext cx="614603" cy="19306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6F8733C-E484-2AA4-092B-C33F7756A22C}"/>
              </a:ext>
            </a:extLst>
          </p:cNvPr>
          <p:cNvSpPr/>
          <p:nvPr/>
        </p:nvSpPr>
        <p:spPr>
          <a:xfrm rot="17100000">
            <a:off x="3702119" y="2236844"/>
            <a:ext cx="746273" cy="205691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2A224-4CCA-2813-3BDA-239E5D0F1013}"/>
              </a:ext>
            </a:extLst>
          </p:cNvPr>
          <p:cNvSpPr txBox="1"/>
          <p:nvPr/>
        </p:nvSpPr>
        <p:spPr>
          <a:xfrm>
            <a:off x="2034590" y="4575496"/>
            <a:ext cx="490681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Scan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pixels</a:t>
            </a:r>
            <a:r>
              <a:rPr lang="ko-KR" altLang="en-US" dirty="0">
                <a:ea typeface="맑은 고딕"/>
              </a:rPr>
              <a:t>: 512 * 512 </a:t>
            </a:r>
            <a:r>
              <a:rPr lang="ko-KR" altLang="en-US" dirty="0" err="1">
                <a:ea typeface="맑은 고딕"/>
              </a:rPr>
              <a:t>px</a:t>
            </a:r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Scan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range</a:t>
            </a:r>
            <a:r>
              <a:rPr lang="ko-KR" altLang="en-US" dirty="0">
                <a:ea typeface="맑은 고딕"/>
              </a:rPr>
              <a:t>: 5 * 5 </a:t>
            </a:r>
            <a:r>
              <a:rPr lang="ko-KR" altLang="en-US" dirty="0" err="1">
                <a:ea typeface="맑은 고딕"/>
              </a:rPr>
              <a:t>nm</a:t>
            </a:r>
            <a:endParaRPr lang="ko-KR" altLang="en-US" dirty="0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Pixel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range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real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space</a:t>
            </a:r>
            <a:r>
              <a:rPr lang="ko-KR" altLang="en-US" dirty="0">
                <a:ea typeface="맑은 고딕"/>
              </a:rPr>
              <a:t>: 5/512 </a:t>
            </a:r>
            <a:r>
              <a:rPr lang="ko-KR" altLang="en-US" dirty="0" err="1">
                <a:ea typeface="맑은 고딕"/>
              </a:rPr>
              <a:t>nm</a:t>
            </a:r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Range</a:t>
            </a:r>
            <a:r>
              <a:rPr lang="ko-KR" altLang="en-US" dirty="0">
                <a:ea typeface="맑은 고딕"/>
              </a:rPr>
              <a:t> of k-</a:t>
            </a:r>
            <a:r>
              <a:rPr lang="ko-KR" altLang="en-US" dirty="0" err="1">
                <a:ea typeface="맑은 고딕"/>
              </a:rPr>
              <a:t>space</a:t>
            </a:r>
            <a:r>
              <a:rPr lang="ko-KR" altLang="en-US" dirty="0">
                <a:ea typeface="맑은 고딕"/>
              </a:rPr>
              <a:t>: 512/5 </a:t>
            </a:r>
            <a:r>
              <a:rPr lang="ko-KR" altLang="en-US" dirty="0" err="1">
                <a:ea typeface="맑은 고딕"/>
              </a:rPr>
              <a:t>nm</a:t>
            </a:r>
            <a:r>
              <a:rPr lang="ko-KR" altLang="en-US" dirty="0">
                <a:ea typeface="맑은 고딕"/>
              </a:rPr>
              <a:t>^-1</a:t>
            </a:r>
          </a:p>
          <a:p>
            <a:r>
              <a:rPr lang="ko-KR" altLang="en-US" dirty="0" err="1">
                <a:ea typeface="맑은 고딕"/>
              </a:rPr>
              <a:t>Pixel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range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 k-</a:t>
            </a:r>
            <a:r>
              <a:rPr lang="ko-KR" altLang="en-US" dirty="0" err="1">
                <a:ea typeface="맑은 고딕"/>
              </a:rPr>
              <a:t>space</a:t>
            </a:r>
            <a:r>
              <a:rPr lang="ko-KR" altLang="en-US" dirty="0">
                <a:ea typeface="맑은 고딕"/>
              </a:rPr>
              <a:t>: 1/5 </a:t>
            </a:r>
            <a:r>
              <a:rPr lang="ko-KR" altLang="en-US" dirty="0" err="1">
                <a:ea typeface="맑은 고딕"/>
              </a:rPr>
              <a:t>nm</a:t>
            </a:r>
            <a:r>
              <a:rPr lang="ko-KR" altLang="en-US" dirty="0">
                <a:ea typeface="맑은 고딕"/>
              </a:rPr>
              <a:t>^-1</a:t>
            </a:r>
            <a:endParaRPr 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DBBA4F-DCEC-2B94-3F12-39CA85EDDB76}"/>
              </a:ext>
            </a:extLst>
          </p:cNvPr>
          <p:cNvSpPr txBox="1"/>
          <p:nvPr/>
        </p:nvSpPr>
        <p:spPr>
          <a:xfrm>
            <a:off x="4230301" y="2568987"/>
            <a:ext cx="3871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err="1">
                <a:ea typeface="맑은 고딕"/>
              </a:rPr>
              <a:t>a</a:t>
            </a:r>
            <a:endParaRPr lang="ko-KR" altLang="en-US" b="1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A5387-6449-F7D5-B762-8DF2415F127A}"/>
              </a:ext>
            </a:extLst>
          </p:cNvPr>
          <p:cNvSpPr txBox="1"/>
          <p:nvPr/>
        </p:nvSpPr>
        <p:spPr>
          <a:xfrm>
            <a:off x="4042731" y="1607694"/>
            <a:ext cx="3871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dirty="0" err="1">
                <a:ea typeface="맑은 고딕"/>
              </a:rPr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E9224E-2A98-59DB-E321-047C1625E380}"/>
              </a:ext>
            </a:extLst>
          </p:cNvPr>
          <p:cNvSpPr txBox="1"/>
          <p:nvPr/>
        </p:nvSpPr>
        <p:spPr>
          <a:xfrm>
            <a:off x="6402306" y="4515368"/>
            <a:ext cx="387501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Magnitude</a:t>
            </a:r>
            <a:r>
              <a:rPr lang="ko-KR" altLang="en-US" dirty="0">
                <a:ea typeface="맑은 고딕"/>
              </a:rPr>
              <a:t> of </a:t>
            </a:r>
            <a:r>
              <a:rPr lang="ko-KR" altLang="en-US" b="1" dirty="0" err="1">
                <a:ea typeface="맑은 고딕"/>
              </a:rPr>
              <a:t>a</a:t>
            </a:r>
            <a:r>
              <a:rPr lang="ko-KR" altLang="en-US" b="1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: 4.123 </a:t>
            </a:r>
            <a:r>
              <a:rPr lang="ko-KR" altLang="en-US" dirty="0" err="1">
                <a:ea typeface="맑은 고딕"/>
              </a:rPr>
              <a:t>nm</a:t>
            </a:r>
            <a:r>
              <a:rPr lang="ko-KR" altLang="en-US" dirty="0">
                <a:ea typeface="맑은 고딕"/>
              </a:rPr>
              <a:t>^-1</a:t>
            </a:r>
            <a:endParaRPr lang="ko-KR" dirty="0"/>
          </a:p>
          <a:p>
            <a:r>
              <a:rPr lang="ko-KR" altLang="en-US" dirty="0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real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space</a:t>
            </a:r>
            <a:r>
              <a:rPr lang="ko-KR" altLang="en-US" dirty="0">
                <a:ea typeface="맑은 고딕"/>
              </a:rPr>
              <a:t>, 1/4.123 = 0.243 </a:t>
            </a:r>
            <a:r>
              <a:rPr lang="ko-KR" altLang="en-US" dirty="0" err="1">
                <a:ea typeface="맑은 고딕"/>
              </a:rPr>
              <a:t>nm</a:t>
            </a:r>
            <a:endParaRPr lang="ko-KR" altLang="en-US" dirty="0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Magnitude</a:t>
            </a:r>
            <a:r>
              <a:rPr lang="ko-KR" altLang="en-US" dirty="0">
                <a:ea typeface="맑은 고딕"/>
              </a:rPr>
              <a:t> of </a:t>
            </a:r>
            <a:r>
              <a:rPr lang="ko-KR" altLang="en-US" b="1" dirty="0" err="1">
                <a:ea typeface="맑은 고딕"/>
              </a:rPr>
              <a:t>b</a:t>
            </a:r>
            <a:r>
              <a:rPr lang="ko-KR" altLang="en-US" dirty="0">
                <a:ea typeface="맑은 고딕"/>
              </a:rPr>
              <a:t> : 3.985 </a:t>
            </a:r>
            <a:r>
              <a:rPr lang="ko-KR" altLang="en-US" dirty="0" err="1">
                <a:ea typeface="맑은 고딕"/>
              </a:rPr>
              <a:t>nm</a:t>
            </a:r>
            <a:r>
              <a:rPr lang="ko-KR" altLang="en-US" dirty="0">
                <a:ea typeface="맑은 고딕"/>
              </a:rPr>
              <a:t>^-1</a:t>
            </a:r>
          </a:p>
          <a:p>
            <a:r>
              <a:rPr lang="ko-KR" altLang="en-US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real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space</a:t>
            </a:r>
            <a:r>
              <a:rPr lang="ko-KR" altLang="en-US" dirty="0">
                <a:ea typeface="맑은 고딕"/>
              </a:rPr>
              <a:t>, 1/3.985 = 0.251 </a:t>
            </a:r>
            <a:r>
              <a:rPr lang="ko-KR" altLang="en-US" err="1">
                <a:ea typeface="맑은 고딕"/>
              </a:rPr>
              <a:t>nm</a:t>
            </a:r>
            <a:endParaRPr lang="ko-KR" altLang="en-US">
              <a:ea typeface="맑은 고딕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  <a:p>
            <a:r>
              <a:rPr lang="ko-KR" dirty="0" err="1">
                <a:latin typeface="Malgun Gothic"/>
                <a:ea typeface="Malgun Gothic"/>
              </a:rPr>
              <a:t>Magnitude</a:t>
            </a:r>
            <a:r>
              <a:rPr lang="ko-KR" dirty="0">
                <a:latin typeface="Malgun Gothic"/>
                <a:ea typeface="Malgun Gothic"/>
              </a:rPr>
              <a:t> of </a:t>
            </a:r>
            <a:r>
              <a:rPr lang="en-US" altLang="ko-KR" b="1" dirty="0">
                <a:latin typeface="Malgun Gothic"/>
                <a:ea typeface="Malgun Gothic"/>
              </a:rPr>
              <a:t>c</a:t>
            </a:r>
            <a:r>
              <a:rPr lang="ko-KR" dirty="0">
                <a:latin typeface="Malgun Gothic"/>
                <a:ea typeface="Malgun Gothic"/>
              </a:rPr>
              <a:t> : </a:t>
            </a:r>
            <a:r>
              <a:rPr lang="en-US" altLang="ko-KR" dirty="0">
                <a:latin typeface="Malgun Gothic"/>
                <a:ea typeface="Malgun Gothic"/>
              </a:rPr>
              <a:t>3.821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nm</a:t>
            </a:r>
            <a:r>
              <a:rPr lang="ko-KR" dirty="0">
                <a:latin typeface="Malgun Gothic"/>
                <a:ea typeface="Malgun Gothic"/>
              </a:rPr>
              <a:t>^-1</a:t>
            </a:r>
            <a:endParaRPr lang="en-US" altLang="ko-KR" dirty="0">
              <a:latin typeface="Malgun Gothic"/>
              <a:ea typeface="Malgun Gothic"/>
            </a:endParaRPr>
          </a:p>
          <a:p>
            <a:r>
              <a:rPr lang="ko-KR" dirty="0" err="1">
                <a:latin typeface="Malgun Gothic"/>
                <a:ea typeface="Malgun Gothic"/>
              </a:rPr>
              <a:t>In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</a:rPr>
              <a:t>real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space</a:t>
            </a:r>
            <a:r>
              <a:rPr lang="ko-KR" dirty="0">
                <a:latin typeface="Malgun Gothic"/>
                <a:ea typeface="Malgun Gothic"/>
              </a:rPr>
              <a:t>, </a:t>
            </a:r>
            <a:r>
              <a:rPr lang="en-US" altLang="ko-KR" dirty="0">
                <a:latin typeface="Malgun Gothic"/>
                <a:ea typeface="Malgun Gothic"/>
              </a:rPr>
              <a:t>1/3.821</a:t>
            </a:r>
            <a:r>
              <a:rPr lang="ko-KR" dirty="0">
                <a:latin typeface="Malgun Gothic"/>
                <a:ea typeface="Malgun Gothic"/>
              </a:rPr>
              <a:t> = </a:t>
            </a:r>
            <a:r>
              <a:rPr lang="en-US" altLang="ko-KR" dirty="0">
                <a:latin typeface="Malgun Gothic"/>
                <a:ea typeface="Malgun Gothic"/>
              </a:rPr>
              <a:t>0.262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</a:rPr>
              <a:t>nm</a:t>
            </a:r>
            <a:endParaRPr lang="ko-KR" dirty="0" err="1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BB51AB6-7062-69D3-60BA-0954C94A71BE}"/>
              </a:ext>
            </a:extLst>
          </p:cNvPr>
          <p:cNvSpPr/>
          <p:nvPr/>
        </p:nvSpPr>
        <p:spPr>
          <a:xfrm rot="13800000">
            <a:off x="3388915" y="2292114"/>
            <a:ext cx="761258" cy="20983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80869-C5BE-C71B-47B5-AF3B9B8CC845}"/>
              </a:ext>
            </a:extLst>
          </p:cNvPr>
          <p:cNvSpPr txBox="1"/>
          <p:nvPr/>
        </p:nvSpPr>
        <p:spPr>
          <a:xfrm>
            <a:off x="3375980" y="2248466"/>
            <a:ext cx="3871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dirty="0">
                <a:ea typeface="맑은 고딕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1404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Sketch (200), (111), and (00) planes of an fcc lattice. | Homework.Study.com">
            <a:extLst>
              <a:ext uri="{FF2B5EF4-FFF2-40B4-BE49-F238E27FC236}">
                <a16:creationId xmlns:a16="http://schemas.microsoft.com/office/drawing/2014/main" id="{7E22FA3B-BFC3-1AC4-B125-D3CA2A056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047" y="1101791"/>
            <a:ext cx="4295631" cy="40042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A5A292-8F18-060F-CA0A-B7C48C843FDE}"/>
              </a:ext>
            </a:extLst>
          </p:cNvPr>
          <p:cNvSpPr txBox="1"/>
          <p:nvPr/>
        </p:nvSpPr>
        <p:spPr>
          <a:xfrm>
            <a:off x="493567" y="2459182"/>
            <a:ext cx="560243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Average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magn</a:t>
            </a:r>
            <a:r>
              <a:rPr lang="ko-KR" altLang="en-US" dirty="0">
                <a:ea typeface="맑은 고딕"/>
              </a:rPr>
              <a:t>​</a:t>
            </a:r>
            <a:r>
              <a:rPr lang="ko-KR" altLang="en-US" dirty="0" err="1">
                <a:ea typeface="맑은 고딕"/>
              </a:rPr>
              <a:t>itube</a:t>
            </a:r>
            <a:r>
              <a:rPr lang="ko-KR" altLang="en-US" dirty="0">
                <a:ea typeface="맑은 고딕"/>
              </a:rPr>
              <a:t> of </a:t>
            </a:r>
            <a:r>
              <a:rPr lang="ko-KR" altLang="en-US" b="1" dirty="0" err="1">
                <a:ea typeface="맑은 고딕"/>
              </a:rPr>
              <a:t>a</a:t>
            </a:r>
            <a:r>
              <a:rPr lang="ko-KR" dirty="0">
                <a:latin typeface="Malgun Gothic"/>
                <a:ea typeface="Malgun Gothic"/>
              </a:rPr>
              <a:t>, </a:t>
            </a:r>
            <a:r>
              <a:rPr lang="ko-KR" altLang="en-US" b="1" dirty="0" err="1">
                <a:ea typeface="맑은 고딕"/>
              </a:rPr>
              <a:t>b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b="1" dirty="0">
                <a:ea typeface="맑은 고딕"/>
              </a:rPr>
              <a:t>c </a:t>
            </a:r>
            <a:r>
              <a:rPr lang="ko-KR" altLang="en-US" dirty="0">
                <a:ea typeface="맑은 고딕"/>
              </a:rPr>
              <a:t>: 0.252nm</a:t>
            </a:r>
            <a:endParaRPr lang="ko-KR" altLang="en-US" b="1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Calculated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n.n</a:t>
            </a:r>
            <a:r>
              <a:rPr lang="ko-KR" altLang="en-US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distance</a:t>
            </a:r>
            <a:r>
              <a:rPr lang="ko-KR" altLang="en-US" dirty="0">
                <a:ea typeface="맑은 고딕"/>
              </a:rPr>
              <a:t> = 2/</a:t>
            </a:r>
            <a:r>
              <a:rPr lang="ko-KR" dirty="0">
                <a:latin typeface="Malgun Gothic"/>
                <a:ea typeface="Malgun Gothic"/>
                <a:cs typeface="Arial"/>
              </a:rPr>
              <a:t>√</a:t>
            </a:r>
            <a:r>
              <a:rPr lang="en-US" altLang="ko-KR" dirty="0">
                <a:latin typeface="Malgun Gothic"/>
                <a:ea typeface="맑은 고딕"/>
                <a:cs typeface="Arial"/>
              </a:rPr>
              <a:t>3 * 0.252 = 0.291nm</a:t>
            </a:r>
          </a:p>
          <a:p>
            <a:endParaRPr lang="en-US" altLang="ko-KR" dirty="0">
              <a:latin typeface="Malgun Gothic"/>
              <a:ea typeface="맑은 고딕"/>
              <a:cs typeface="Arial"/>
            </a:endParaRPr>
          </a:p>
          <a:p>
            <a:r>
              <a:rPr lang="en-US" altLang="ko-KR" dirty="0">
                <a:latin typeface="Malgun Gothic"/>
                <a:ea typeface="맑은 고딕"/>
                <a:cs typeface="Arial"/>
              </a:rPr>
              <a:t>Calculated lattice constant = </a:t>
            </a:r>
            <a:r>
              <a:rPr lang="ko-KR" altLang="en-US" dirty="0">
                <a:latin typeface="Malgun Gothic"/>
                <a:ea typeface="Malgun Gothic"/>
                <a:cs typeface="Arial"/>
              </a:rPr>
              <a:t>√2*0.291 = 0.412nm</a:t>
            </a:r>
            <a:endParaRPr lang="en-US" altLang="ko-KR" dirty="0">
              <a:latin typeface="Malgun Gothic"/>
              <a:ea typeface="맑은 고딕"/>
              <a:cs typeface="Arial"/>
            </a:endParaRPr>
          </a:p>
          <a:p>
            <a:r>
              <a:rPr lang="ko-KR" dirty="0" err="1">
                <a:latin typeface="Arial"/>
                <a:ea typeface="Malgun Gothic"/>
                <a:cs typeface="Arial"/>
              </a:rPr>
              <a:t>Theoretical</a:t>
            </a:r>
            <a:r>
              <a:rPr lang="ko-KR" dirty="0">
                <a:latin typeface="Arial"/>
                <a:ea typeface="Malgun Gothic"/>
                <a:cs typeface="Arial"/>
              </a:rPr>
              <a:t> </a:t>
            </a:r>
            <a:r>
              <a:rPr lang="ko-KR" dirty="0" err="1">
                <a:latin typeface="Arial"/>
                <a:ea typeface="Malgun Gothic"/>
                <a:cs typeface="Arial"/>
              </a:rPr>
              <a:t>value</a:t>
            </a:r>
            <a:r>
              <a:rPr lang="ko-KR" dirty="0">
                <a:latin typeface="Arial"/>
                <a:ea typeface="Malgun Gothic"/>
                <a:cs typeface="Arial"/>
              </a:rPr>
              <a:t>: </a:t>
            </a:r>
            <a:r>
              <a:rPr lang="en-US" altLang="ko-KR" dirty="0">
                <a:latin typeface="Arial"/>
                <a:ea typeface="Malgun Gothic"/>
                <a:cs typeface="Arial"/>
              </a:rPr>
              <a:t>0.408</a:t>
            </a:r>
            <a:r>
              <a:rPr lang="ko-KR" dirty="0">
                <a:latin typeface="Arial"/>
                <a:ea typeface="Malgun Gothic"/>
                <a:cs typeface="Arial"/>
              </a:rPr>
              <a:t> </a:t>
            </a:r>
            <a:r>
              <a:rPr lang="ko-KR" dirty="0" err="1">
                <a:latin typeface="Arial"/>
                <a:ea typeface="Malgun Gothic"/>
                <a:cs typeface="Arial"/>
              </a:rPr>
              <a:t>nm</a:t>
            </a:r>
            <a:r>
              <a:rPr lang="ko-KR" dirty="0">
                <a:latin typeface="Arial"/>
                <a:ea typeface="Malgun Gothic"/>
                <a:cs typeface="Arial"/>
              </a:rPr>
              <a:t> </a:t>
            </a:r>
            <a:r>
              <a:rPr lang="en-US" altLang="ko-KR" dirty="0">
                <a:latin typeface="Arial"/>
                <a:ea typeface="Malgun Gothic"/>
                <a:cs typeface="Arial"/>
              </a:rPr>
              <a:t>(&lt;1%</a:t>
            </a:r>
            <a:r>
              <a:rPr lang="ko-KR" dirty="0">
                <a:latin typeface="Arial"/>
                <a:ea typeface="Malgun Gothic"/>
                <a:cs typeface="Arial"/>
              </a:rPr>
              <a:t> </a:t>
            </a:r>
            <a:r>
              <a:rPr lang="ko-KR" dirty="0" err="1">
                <a:latin typeface="Arial"/>
                <a:ea typeface="Malgun Gothic"/>
                <a:cs typeface="Arial"/>
              </a:rPr>
              <a:t>error</a:t>
            </a:r>
            <a:r>
              <a:rPr lang="ko-KR" dirty="0">
                <a:latin typeface="Arial"/>
                <a:ea typeface="Malgun Gothic"/>
                <a:cs typeface="Arial"/>
              </a:rPr>
              <a:t>)</a:t>
            </a:r>
            <a:endParaRPr lang="ko-KR" dirty="0"/>
          </a:p>
          <a:p>
            <a:endParaRPr lang="ko-KR" altLang="en-US" dirty="0">
              <a:latin typeface="Malgun Gothic"/>
              <a:ea typeface="Malgun Gothic"/>
              <a:cs typeface="Arial"/>
            </a:endParaRPr>
          </a:p>
          <a:p>
            <a:endParaRPr lang="en-US" altLang="ko-KR" dirty="0">
              <a:latin typeface="Malgun Gothic"/>
              <a:ea typeface="맑은 고딕"/>
              <a:cs typeface="Arial"/>
            </a:endParaRPr>
          </a:p>
          <a:p>
            <a:endParaRPr lang="en-US" altLang="ko-KR" dirty="0">
              <a:latin typeface="Malgun Gothic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386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호박, 금, 커튼, 갈색이(가) 표시된 사진&#10;&#10;자동 생성된 설명">
            <a:extLst>
              <a:ext uri="{FF2B5EF4-FFF2-40B4-BE49-F238E27FC236}">
                <a16:creationId xmlns:a16="http://schemas.microsoft.com/office/drawing/2014/main" id="{7FC93FE1-DB8D-D725-9C16-75A4F2AC8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31" y="533581"/>
            <a:ext cx="3543300" cy="353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509DE7-76F3-E155-7CEB-CE64574B3171}"/>
              </a:ext>
            </a:extLst>
          </p:cNvPr>
          <p:cNvSpPr txBox="1"/>
          <p:nvPr/>
        </p:nvSpPr>
        <p:spPr>
          <a:xfrm>
            <a:off x="472231" y="172452"/>
            <a:ext cx="3405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TNS_STM6_#117_2938.sxm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F8F1D-3965-2F45-985C-34304742033C}"/>
              </a:ext>
            </a:extLst>
          </p:cNvPr>
          <p:cNvSpPr txBox="1"/>
          <p:nvPr/>
        </p:nvSpPr>
        <p:spPr>
          <a:xfrm>
            <a:off x="448971" y="4076846"/>
            <a:ext cx="20873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ea typeface="맑은 고딕"/>
              </a:rPr>
              <a:t>Subtract</a:t>
            </a:r>
            <a:r>
              <a:rPr lang="ko-KR" altLang="en-US" sz="1400">
                <a:ea typeface="맑은 고딕"/>
              </a:rPr>
              <a:t> </a:t>
            </a:r>
            <a:r>
              <a:rPr lang="ko-KR" altLang="en-US" sz="1400" err="1">
                <a:ea typeface="맑은 고딕"/>
              </a:rPr>
              <a:t>plane</a:t>
            </a:r>
            <a:r>
              <a:rPr lang="ko-KR" altLang="en-US" sz="1400">
                <a:ea typeface="맑은 고딕"/>
              </a:rPr>
              <a:t> </a:t>
            </a:r>
            <a:r>
              <a:rPr lang="ko-KR" altLang="en-US" sz="1400" err="1">
                <a:ea typeface="맑은 고딕"/>
              </a:rPr>
              <a:t>fit</a:t>
            </a:r>
          </a:p>
        </p:txBody>
      </p:sp>
      <p:pic>
        <p:nvPicPr>
          <p:cNvPr id="9" name="그림 8" descr="스크린샷, 호박, 금, 직사각형이(가) 표시된 사진&#10;&#10;자동 생성된 설명">
            <a:extLst>
              <a:ext uri="{FF2B5EF4-FFF2-40B4-BE49-F238E27FC236}">
                <a16:creationId xmlns:a16="http://schemas.microsoft.com/office/drawing/2014/main" id="{2451FB3A-7172-63A5-AA02-1B6669240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847" y="543347"/>
            <a:ext cx="3553066" cy="35335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3AE700-5D94-DA79-CFBF-F0C586F74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113" y="4690338"/>
            <a:ext cx="3865824" cy="100760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17DE2F8-9FF0-A5EF-2E05-79888EE953B7}"/>
              </a:ext>
            </a:extLst>
          </p:cNvPr>
          <p:cNvSpPr/>
          <p:nvPr/>
        </p:nvSpPr>
        <p:spPr>
          <a:xfrm>
            <a:off x="1536094" y="2636762"/>
            <a:ext cx="1630101" cy="53050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86D46A3-F0D1-00F8-FAE4-F0FD61DE4483}"/>
              </a:ext>
            </a:extLst>
          </p:cNvPr>
          <p:cNvCxnSpPr/>
          <p:nvPr/>
        </p:nvCxnSpPr>
        <p:spPr>
          <a:xfrm>
            <a:off x="2860876" y="2682433"/>
            <a:ext cx="4984829" cy="198505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A5E50C2-3FC8-4CE2-C396-F29C7D1FF7A2}"/>
              </a:ext>
            </a:extLst>
          </p:cNvPr>
          <p:cNvCxnSpPr>
            <a:cxnSpLocks/>
          </p:cNvCxnSpPr>
          <p:nvPr/>
        </p:nvCxnSpPr>
        <p:spPr>
          <a:xfrm>
            <a:off x="1568369" y="2933219"/>
            <a:ext cx="2409463" cy="273740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4CE4245-E482-3D07-9978-4BDA71B65136}"/>
              </a:ext>
            </a:extLst>
          </p:cNvPr>
          <p:cNvSpPr/>
          <p:nvPr/>
        </p:nvSpPr>
        <p:spPr>
          <a:xfrm flipV="1">
            <a:off x="4484751" y="5205631"/>
            <a:ext cx="1544181" cy="1777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D61FE-C724-E9BA-D3AD-23BB244F5BEF}"/>
              </a:ext>
            </a:extLst>
          </p:cNvPr>
          <p:cNvSpPr txBox="1"/>
          <p:nvPr/>
        </p:nvSpPr>
        <p:spPr>
          <a:xfrm>
            <a:off x="4610736" y="5331856"/>
            <a:ext cx="10302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5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atoms</a:t>
            </a:r>
            <a:endParaRPr lang="ko-KR" altLang="en-US" err="1">
              <a:solidFill>
                <a:schemeClr val="bg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93CEF7A-EF60-B227-53E4-1BB89474DF1B}"/>
              </a:ext>
            </a:extLst>
          </p:cNvPr>
          <p:cNvSpPr/>
          <p:nvPr/>
        </p:nvSpPr>
        <p:spPr>
          <a:xfrm>
            <a:off x="4655694" y="1251455"/>
            <a:ext cx="2607467" cy="9405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FFT, </a:t>
            </a:r>
            <a:r>
              <a:rPr lang="ko-KR" altLang="en-US" err="1">
                <a:ea typeface="맑은 고딕"/>
              </a:rPr>
              <a:t>lin</a:t>
            </a:r>
            <a:endParaRPr lang="ko-KR" altLang="en-US" err="1"/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3FD8A8A6-6EF8-43E7-8800-F4A23297662C}"/>
              </a:ext>
            </a:extLst>
          </p:cNvPr>
          <p:cNvSpPr/>
          <p:nvPr/>
        </p:nvSpPr>
        <p:spPr>
          <a:xfrm>
            <a:off x="4428998" y="4818803"/>
            <a:ext cx="144686" cy="511216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8D9799-0434-7A0A-71F0-5330F3150E15}"/>
              </a:ext>
            </a:extLst>
          </p:cNvPr>
          <p:cNvSpPr txBox="1"/>
          <p:nvPr/>
        </p:nvSpPr>
        <p:spPr>
          <a:xfrm>
            <a:off x="3578659" y="4888160"/>
            <a:ext cx="10302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1 </a:t>
            </a:r>
            <a:r>
              <a:rPr lang="ko-KR" altLang="en-US" err="1">
                <a:ea typeface="맑은 고딕"/>
              </a:rPr>
              <a:t>atom</a:t>
            </a:r>
            <a:endParaRPr lang="ko-KR" altLang="en-US" err="1">
              <a:ea typeface="맑은 고딕" panose="020B0503020000020004" pitchFamily="34" charset="-127"/>
            </a:endParaRPr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D8C9DF0D-EB50-8886-B02D-F03C81EB18F7}"/>
              </a:ext>
            </a:extLst>
          </p:cNvPr>
          <p:cNvSpPr/>
          <p:nvPr/>
        </p:nvSpPr>
        <p:spPr>
          <a:xfrm>
            <a:off x="9685834" y="1433208"/>
            <a:ext cx="135041" cy="86810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15C76C0-2ECD-0B98-4656-617A668857A2}"/>
              </a:ext>
            </a:extLst>
          </p:cNvPr>
          <p:cNvSpPr/>
          <p:nvPr/>
        </p:nvSpPr>
        <p:spPr>
          <a:xfrm flipV="1">
            <a:off x="9727785" y="2261654"/>
            <a:ext cx="192912" cy="13504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8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11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FFT practice summary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448</cp:revision>
  <dcterms:created xsi:type="dcterms:W3CDTF">2024-07-15T03:52:49Z</dcterms:created>
  <dcterms:modified xsi:type="dcterms:W3CDTF">2024-07-17T07:06:55Z</dcterms:modified>
</cp:coreProperties>
</file>