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0" r:id="rId3"/>
    <p:sldId id="258" r:id="rId4"/>
    <p:sldId id="259" r:id="rId5"/>
    <p:sldId id="284" r:id="rId6"/>
    <p:sldId id="285" r:id="rId7"/>
    <p:sldId id="301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261" r:id="rId16"/>
    <p:sldId id="295" r:id="rId17"/>
    <p:sldId id="296" r:id="rId18"/>
    <p:sldId id="302" r:id="rId19"/>
    <p:sldId id="316" r:id="rId20"/>
    <p:sldId id="303" r:id="rId21"/>
    <p:sldId id="317" r:id="rId22"/>
    <p:sldId id="304" r:id="rId23"/>
    <p:sldId id="305" r:id="rId24"/>
    <p:sldId id="318" r:id="rId25"/>
    <p:sldId id="267" r:id="rId26"/>
    <p:sldId id="297" r:id="rId27"/>
    <p:sldId id="319" r:id="rId28"/>
    <p:sldId id="320" r:id="rId29"/>
    <p:sldId id="321" r:id="rId30"/>
    <p:sldId id="322" r:id="rId31"/>
    <p:sldId id="323" r:id="rId32"/>
    <p:sldId id="324" r:id="rId33"/>
    <p:sldId id="298" r:id="rId34"/>
    <p:sldId id="262" r:id="rId35"/>
    <p:sldId id="325" r:id="rId36"/>
    <p:sldId id="326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A12B-46C2-43C5-9334-CBF6159A7EB0}" type="datetimeFigureOut">
              <a:rPr lang="zh-CN" altLang="en-US" smtClean="0"/>
              <a:t>2019/9/11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0726-2557-458E-A7D0-35D803A6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15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A12B-46C2-43C5-9334-CBF6159A7EB0}" type="datetimeFigureOut">
              <a:rPr lang="zh-CN" altLang="en-US" smtClean="0"/>
              <a:t>2019/9/11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0726-2557-458E-A7D0-35D803A6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1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A12B-46C2-43C5-9334-CBF6159A7EB0}" type="datetimeFigureOut">
              <a:rPr lang="zh-CN" altLang="en-US" smtClean="0"/>
              <a:t>2019/9/11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0726-2557-458E-A7D0-35D803A6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26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A12B-46C2-43C5-9334-CBF6159A7EB0}" type="datetimeFigureOut">
              <a:rPr lang="zh-CN" altLang="en-US" smtClean="0"/>
              <a:t>2019/9/11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0726-2557-458E-A7D0-35D803A6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7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A12B-46C2-43C5-9334-CBF6159A7EB0}" type="datetimeFigureOut">
              <a:rPr lang="zh-CN" altLang="en-US" smtClean="0"/>
              <a:t>2019/9/11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0726-2557-458E-A7D0-35D803A6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2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A12B-46C2-43C5-9334-CBF6159A7EB0}" type="datetimeFigureOut">
              <a:rPr lang="zh-CN" altLang="en-US" smtClean="0"/>
              <a:t>2019/9/11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0726-2557-458E-A7D0-35D803A6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2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A12B-46C2-43C5-9334-CBF6159A7EB0}" type="datetimeFigureOut">
              <a:rPr lang="zh-CN" altLang="en-US" smtClean="0"/>
              <a:t>2019/9/11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0726-2557-458E-A7D0-35D803A6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1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A12B-46C2-43C5-9334-CBF6159A7EB0}" type="datetimeFigureOut">
              <a:rPr lang="zh-CN" altLang="en-US" smtClean="0"/>
              <a:t>2019/9/11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0726-2557-458E-A7D0-35D803A6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1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A12B-46C2-43C5-9334-CBF6159A7EB0}" type="datetimeFigureOut">
              <a:rPr lang="zh-CN" altLang="en-US" smtClean="0"/>
              <a:t>2019/9/11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0726-2557-458E-A7D0-35D803A6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97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A12B-46C2-43C5-9334-CBF6159A7EB0}" type="datetimeFigureOut">
              <a:rPr lang="zh-CN" altLang="en-US" smtClean="0"/>
              <a:t>2019/9/11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0726-2557-458E-A7D0-35D803A6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9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A12B-46C2-43C5-9334-CBF6159A7EB0}" type="datetimeFigureOut">
              <a:rPr lang="zh-CN" altLang="en-US" smtClean="0"/>
              <a:t>2019/9/11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0726-2557-458E-A7D0-35D803A6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6A12B-46C2-43C5-9334-CBF6159A7EB0}" type="datetimeFigureOut">
              <a:rPr lang="zh-CN" altLang="en-US" smtClean="0"/>
              <a:t>2019/9/11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0726-2557-458E-A7D0-35D803A6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4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神经网络和深度学习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bet the human brain is a kludge	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（组装机、杂牌电脑）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人脑就是一台计算机。</a:t>
            </a:r>
            <a:endParaRPr lang="en-US" altLang="zh-CN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明斯基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8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神经网络的初创文章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阿比卜是全才，不仅限于控制论。他出版过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计算理论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人工智能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等多种专著及科普读物。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阿比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卜去了麻省大学，并创建了计算机系。延揽的人马中有以“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强化学习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”出名的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巴托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Andy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Barto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）。使麻省大学的人工智能在很长时间内处于领先地位。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阿比卜又去了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南加州大学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，但学术影响力日渐衰弱。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46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神经网络的初创文章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阿比卜认为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马尔（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David Marr)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学派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的当道造成自己的学术影响力日渐衰弱。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马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尔的早逝加剧了马尔的神话，马尔的书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视觉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也成为学生的“圣经”。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他认为马尔的工作是建立在自己的工作之上。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神经网络的初创文章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1945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日，早年就读于剑桥大学，获得数学硕士、神经生理学博士学位，同时还受过神经解剖学、心理学、生物化学等方面的严格训练。他在英国曾从事新皮层、海马，特别是小脑方面的理论研究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1974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年访问美国，并应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明斯基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教授之请，留在麻省理工学院开展知觉和记忆方面的研究工作。他从计算机科学的观点出发，融数学、心理物理学、神经生理学于一身，首创人的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视觉计算理论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，从而使视觉研究的面貌为之一新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1980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日在波士顿病死，享年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岁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81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神经网络的初创文章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1949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年，神经心理学家赫布（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Donald Hebb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）出版了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行为组织学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Behavior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在书中，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Hebb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提出了“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Hebb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规则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的学习机制。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该规则认为：如果两个细胞总是同时激活的话，它们之间就有某种关联。同时激活的概率越高，关联度也越高。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66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神经网络的初创文章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年诺贝尔医学奖得主肯德尔（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Eric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Kandel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）的动物实验也证实了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Hebb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规则。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后来的各种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无监督学习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算法或多或少都是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Hebb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规则的变种。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16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罗森布拉特和感知机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1957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年，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康奈尔大学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的实验心理学家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罗森布拉特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Frank Rosenblatt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）在一台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IBM-704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计算机上模拟实现了一种他发明的叫作感知机（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）的神经网络模型。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这个模型可以处理一些简单的视觉任务。这在当时引起了轰动。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52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罗森布拉特和感知机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罗森布拉特在理论上证明：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单层神经网络在处理线性可分的模式识别问题时，可以收敛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以此为基础，做了若干“感知机”学习能力的实验。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1962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年出版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神经动力学原理：感知机和大脑机制的理论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Neuro-dynamics: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Theory of Brain Mechanisms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97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罗森布拉特和感知机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罗森布拉特的名声大、经费多。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美国国防部和海军都资助了他的研究。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罗森布拉特引起媒体的过度关注。构建一台可以模拟大脑的机器，当然是一个头版头条的抢眼消息。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罗森布拉特一改往日的害羞，经常在媒体出境。他开跑车、弹钢琴、到处显摆。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07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罗森布拉特和感知机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另一派的人相当不爽。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明斯基在一次会议上和罗森布拉特争吵，认为：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神经网络不能解决人工智能的问题。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明斯基和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的另一位教授佩帕特（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Seymour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）合作，企图从理论上证明他们的观点。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他们合作出版：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感知机：计算几何学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An Introduction to Computational Geometry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该书第一版序言中说：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罗森布拉特的论文大多没有科学价值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282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罗森布拉特和感知机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他们在书中证明单层神经网络不能解决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异或（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）问题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或是一个基本逻辑问题。如果连这个问题都解决不了，那（单层）神经网络的计算能力实在有限。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他们以充满敌意的方式暴露感知机的缺点，对罗森布拉特造成致命打击。</a:t>
            </a:r>
            <a:endParaRPr lang="zh-CN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神经网络和深度学习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自图灵提出“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机器与智能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”起，就一直有两派观点：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一派认为实现人工智能必须用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逻辑和符号系统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。这一派看问题是自顶向下的。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一派认为通过仿造大脑可以达到人工智能。这一派看问题是自底向上的。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他们认为如果能造一台机器，模拟大脑中的神经网络，这台机器就有智能了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42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罗森布拉特和感知机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政府机构停止对神经网络研究的支持。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1971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年，罗森布拉特在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岁生日那天划船时淹死。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很多人认为他是自杀。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43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罗森布拉特和感知机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表面看是因为科学，但有证据表明：明斯基和罗森布拉特以前就有瓜葛。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他们都毕业于著名的纽约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布朗克斯科学高中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明斯基是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1945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年的毕业生，罗森布拉特是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1946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年的毕业生。高中学制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年，两人至少有两年重叠，且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彼此认识、互相嫉妒（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人之本性？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其实，明斯基在普林斯顿大学的博士论文题目：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模拟强化系统的理论，及其在大脑模型问题上的应用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327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罗森布拉特和感知机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比罗森布拉特小一岁的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维德罗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Widrow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）是斯坦福大学教授，在罗森布拉特刚提出感知机时，他就提出了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Adaline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可适应算法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Adaline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和感知机相似，是机器学习的鼻祖之一。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维德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罗在电机系做集成电路的工作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，而不是在计算机系从事派系繁杂的人工智能研究。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2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罗森布拉特和感知机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感知机的失败造成神经网络研究的式微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明斯基在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感知机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一书再版时，删除了原版中对罗森布拉特个人攻击的句子，并手写了：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memory of Frank Rosenblatt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874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罗森布拉特和感知机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后来神经网络得势后，纷纷对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明斯基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口诛笔伐。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年设立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罗森布拉特奖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，以奖励在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神经网络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领域的杰出研究。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839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神经网络的复兴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在信息科学和神经科学的结合部的失败，并没有影响到神经生物学内部。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哈佛大学的神经生物学家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David Hubel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Torsten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Wiesel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对视网膜和视觉皮层中神经细胞的信息处理模式做了深入研究，并获得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1981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年的诺贝尔医学奖。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的马尔为视觉信息处理建立数学模型，影响了后来连接主义的运动。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043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神经网络的复兴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1974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年，哈佛大学的沃波斯（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 </a:t>
            </a:r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Werbos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）的博士论文证明：在神经网络多加一层，并且利用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反向传播算法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back-propagation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），可以解决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沃波斯后来获得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神经网络学会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的先驱奖。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但是刚发表时没引起多大重视。那时正是神经网络的低谷，文章不合时宜。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201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神经网络的复兴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世纪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年代的神经网络复兴，归功于物理学家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霍普菲尔德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 Hopfield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1982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年，在加州理工学院任教的霍普菲尔德提出一种新的神经网络，可以解决一大类模式识别问题。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他还给出一类组合优化问题的近似解。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这种网络称为：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霍普菲尔德网络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1984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年，霍普菲尔德用模拟集成电路实现了自己提出的模型。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37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神经网络的复兴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917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霍普菲尔德网络虽然能实现联想记忆功能，但由于其记忆内容不可改变，因而不具备学习能力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这种</a:t>
            </a:r>
            <a:r>
              <a:rPr lang="zh-CN" altLang="en-US" b="1" dirty="0"/>
              <a:t>网络能够正确记忆和回顾的样本数是相当有限的。如果记忆的样本数太多，网络可能收敛于一个不同于所有记忆中样本的伪模式；如果记忆中某一样本的某些分量与别的记忆样本的对应分量相同时，这个记忆样本可能是一个不稳定的平衡点</a:t>
            </a:r>
            <a:r>
              <a:rPr lang="zh-CN" altLang="en-US" b="1" dirty="0" smtClean="0"/>
              <a:t>。当</a:t>
            </a:r>
            <a:r>
              <a:rPr lang="zh-CN" altLang="en-US" b="1" dirty="0"/>
              <a:t>网络规模一定时，所能记忆的模式非常有限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把</a:t>
            </a:r>
            <a:r>
              <a:rPr lang="zh-CN" altLang="en-US" b="1" dirty="0"/>
              <a:t>网络所能储存的最大模式数称为网络容量，网络容量与网络的规模、算法以及记忆模式的向量分布都有关系。随着记忆模式数的增加，权值不断移动，各记忆模式相互交叉，当模式数超过网络容量时，网络不但逐渐遗忘以前记忆的模式，而且也无法记住新模式，这就说明当网络规模一定时，要记忆的模式数越多，联想时出错的可能性越大；反之，要求的出错概率越低，网络的信息储存容量的上限就越小。</a:t>
            </a:r>
          </a:p>
        </p:txBody>
      </p:sp>
    </p:spTree>
    <p:extLst>
      <p:ext uri="{BB962C8B-B14F-4D97-AF65-F5344CB8AC3E}">
        <p14:creationId xmlns:p14="http://schemas.microsoft.com/office/powerpoint/2010/main" val="4098458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神经网络的复兴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霍普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菲尔德模型的提出振奋了神经网络领域。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但是它来源于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物理学家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，和生物学没有什么关系。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批对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复杂系统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感兴趣的物理学家在物理学的交叉学科杂志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上接二连三地发表文章。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5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神经网络的初创文章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模拟神经网络的初创文章发表于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1943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位作者都是传奇人物。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麦卡洛克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Warren McCulloch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）和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匹茨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匹茨自幼喜欢数学与哲学。初中时读过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罗素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数学原理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，还和罗素通过信。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罗素邀请他到英国和自己学习逻辑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但匹茨家贫，连高中都读不起。英国留学自然未遂。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岁时，父亲要求他退学养家。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46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神经网络的复兴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一些早期神经网络研究的幸存者，在生物学家克里克（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Francis Crick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）和认知科学大佬诺曼（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 Norman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）的鼓励下，以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加州大学圣地亚哥分校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为基地，开始了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连接主义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Connnectionism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）运动。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克里克就是发现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双螺旋的那位诺贝尔奖得主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领导者包括：两位心理学家鲁梅尔哈特（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David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Rumelhart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）和麦克利兰德（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James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McLelland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计算机科学家辛顿（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Geoffrey Hinton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。后者是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深度学习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的提出者。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42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神经网络的复兴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连接主义的成果之一就是著名文集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Distributed Process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后起的神经网络新秀称之为“圣经”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世纪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年代的神经网络，成为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显学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。就像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世纪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年代的互联网，后来的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2.0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，现在的大数据，谁都想套近乎。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49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神经网络的复兴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鲁梅尔哈特转往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斯坦福大学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任教。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乔丹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就是他的学生。而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吴恩达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Andrew Ng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）有时乔丹的学生。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辛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顿转往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CMU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，后来到加拿大多伦多大学计算机系任教。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他现在是神经网络领域最牛的人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86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深度学习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世纪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年代的光芒被互联网掩盖。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但这几年，恰恰是互联网产生的海量数据给了神经网络更大的机会。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人工智能学者曾经是计算机系最抬不起头的，但这几年却人人都变成了公共知识分子。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人工智能最火的词是：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深度学习</a:t>
            </a:r>
            <a:endParaRPr lang="zh-CN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98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深度学习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神经网络由一层一层的神经元构成。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数越多，就越深。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所谓深度学习就是：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用很多层神经元构成的神经网络，达到机器学习的功能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辛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顿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是深度学习的先驱，他和学生在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年发表的两篇文章开辟了这个新领域。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13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深度学习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深度学习的几个主要研究团队都在加拿大，例如：多伦多的辛顿、蒙特利尔的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Yoshua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、阿尔伯塔的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Richard Sutton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在神经网络研究不招人待见的时期，他们陆续迁往加拿大。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512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深度学习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人工智能分成：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统计派或神经网络派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逻辑派或符号派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两者之争从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1956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年的达特茅斯会议就开始了。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有人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说：它们的区别就像分子生物学和进化生物学的区别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有人因而争论大学的数学课应该以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微积分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为主，还是以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统计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为主？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92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神经网络的初创文章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他离家出走。偶像罗素在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芝加哥大学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任教，于是他来到芝加哥。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罗素把他推荐给卡尔纳普。卡尔纳普把自己的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语言的逻辑句法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送给匹茨。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一个月后，匹茨还书。书中记满笔记。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卡尔纳普惊为天人，给他在芝加哥大学安排了一个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打扫卫生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的工作。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3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神经网络的初创文章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匹茨打扫卫生时，认识了另一位作者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麦考洛克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麦考洛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克比匹茨大一辈，有人称他是匹茨的养父。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麦考洛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克在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耶鲁大学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学习哲学和心理学，后在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哥伦比亚大学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获得心理学硕士和医学博士。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麦考洛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克后来去耶鲁大学研究神经生理学，又去了伊利诺伊大学芝加哥分校，做精神病学系的教授。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麦考洛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克的强项是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神经科学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，但不懂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数学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78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神经网络的初创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麦考洛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克和匹茨的合作成果是神经网络的开山之作：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Logical Calculus of Ideas Immanent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（内在的）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Nervous Activity</a:t>
            </a: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发表在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数学生物物理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期刊上。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这篇文章成了控制论的思想源泉之一。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篇文章列出三篇参考文献：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卡尔纳普的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语言的逻辑句法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、希尔伯特和阿克曼的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数理逻辑基础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、怀特海和罗素的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数学原理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endParaRPr lang="zh-CN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8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神经网络的初创文章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控制论的创始人维纳早年自称神童。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他爸是哈佛大学教授，曾经带他去英国拜见罗素。但罗素不喜欢这孩子和他爸。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维纳提出控制论后出名，在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搞了一大笔钱。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麦卡洛克带着匹茨投奔维纳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。（有钱才能当老大，哪都一样）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0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神经网络的初创文章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维纳的夫人玛格丽特说：麦卡洛克小组有人（可能暗指匹茨）勾引宝贝女儿。维纳大怒，断绝了和麦卡洛克小组的往来。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匹茨受到巨大创伤。本来年幼时受过挫折、秉性怪异。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匹茨拒绝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给他的研究生学位，对学问也心灰意冷。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1969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年，匹茨比麦卡洛克早几个月去世，年仅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岁。</a:t>
            </a:r>
            <a:endParaRPr lang="zh-CN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1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神经网络的初创文章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维纳的最后一名博士是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阿比卜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阿比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卜读大学时博览群书，包括：维纳的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、麦卡洛克和匹茨的神经网络、拉宾和斯考特的有限自动机、麦卡锡和香农编辑的文集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自动机研究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他还读过图灵的经典论文“可计算的数”，翻译了哥德尔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1931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年那篇改天换地的文章。即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《《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数学原理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及有关系统中的形式不可判定问题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endParaRPr lang="zh-CN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10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2609</Words>
  <Application>Microsoft Office PowerPoint</Application>
  <PresentationFormat>宽屏</PresentationFormat>
  <Paragraphs>158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宋体</vt:lpstr>
      <vt:lpstr>Arial</vt:lpstr>
      <vt:lpstr>Calibri</vt:lpstr>
      <vt:lpstr>Calibri Light</vt:lpstr>
      <vt:lpstr>Times New Roman</vt:lpstr>
      <vt:lpstr>Office 主题</vt:lpstr>
      <vt:lpstr>神经网络和深度学习</vt:lpstr>
      <vt:lpstr>神经网络和深度学习</vt:lpstr>
      <vt:lpstr>1 神经网络的初创文章</vt:lpstr>
      <vt:lpstr>1 神经网络的初创文章</vt:lpstr>
      <vt:lpstr>1 神经网络的初创文章</vt:lpstr>
      <vt:lpstr>1 神经网络的初创文章</vt:lpstr>
      <vt:lpstr>1 神经网络的初创文章</vt:lpstr>
      <vt:lpstr>1 神经网络的初创文章</vt:lpstr>
      <vt:lpstr>1 神经网络的初创文章</vt:lpstr>
      <vt:lpstr>1 神经网络的初创文章</vt:lpstr>
      <vt:lpstr>1 神经网络的初创文章</vt:lpstr>
      <vt:lpstr>1 神经网络的初创文章</vt:lpstr>
      <vt:lpstr>1 神经网络的初创文章</vt:lpstr>
      <vt:lpstr>1 神经网络的初创文章</vt:lpstr>
      <vt:lpstr>2 罗森布拉特和感知机</vt:lpstr>
      <vt:lpstr>2 罗森布拉特和感知机</vt:lpstr>
      <vt:lpstr>2 罗森布拉特和感知机</vt:lpstr>
      <vt:lpstr>2 罗森布拉特和感知机</vt:lpstr>
      <vt:lpstr>2 罗森布拉特和感知机</vt:lpstr>
      <vt:lpstr>2 罗森布拉特和感知机</vt:lpstr>
      <vt:lpstr>2 罗森布拉特和感知机</vt:lpstr>
      <vt:lpstr>2 罗森布拉特和感知机</vt:lpstr>
      <vt:lpstr>2 罗森布拉特和感知机</vt:lpstr>
      <vt:lpstr>2 罗森布拉特和感知机</vt:lpstr>
      <vt:lpstr>3 神经网络的复兴</vt:lpstr>
      <vt:lpstr>3 神经网络的复兴</vt:lpstr>
      <vt:lpstr>3 神经网络的复兴</vt:lpstr>
      <vt:lpstr>3 神经网络的复兴</vt:lpstr>
      <vt:lpstr>3 神经网络的复兴</vt:lpstr>
      <vt:lpstr>3 神经网络的复兴</vt:lpstr>
      <vt:lpstr>3 神经网络的复兴</vt:lpstr>
      <vt:lpstr>3 神经网络的复兴</vt:lpstr>
      <vt:lpstr>4 深度学习</vt:lpstr>
      <vt:lpstr>4 深度学习</vt:lpstr>
      <vt:lpstr>4 深度学习</vt:lpstr>
      <vt:lpstr>4 深度学习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</dc:title>
  <dc:creator>user</dc:creator>
  <cp:lastModifiedBy>user</cp:lastModifiedBy>
  <cp:revision>103</cp:revision>
  <dcterms:created xsi:type="dcterms:W3CDTF">2018-09-17T02:20:17Z</dcterms:created>
  <dcterms:modified xsi:type="dcterms:W3CDTF">2019-09-11T05:58:02Z</dcterms:modified>
</cp:coreProperties>
</file>