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84" r:id="rId5"/>
    <p:sldId id="285" r:id="rId6"/>
    <p:sldId id="261" r:id="rId7"/>
    <p:sldId id="295" r:id="rId8"/>
    <p:sldId id="296" r:id="rId9"/>
    <p:sldId id="267" r:id="rId10"/>
    <p:sldId id="297" r:id="rId11"/>
    <p:sldId id="298" r:id="rId12"/>
    <p:sldId id="262" r:id="rId13"/>
    <p:sldId id="264" r:id="rId14"/>
    <p:sldId id="292" r:id="rId15"/>
    <p:sldId id="299" r:id="rId16"/>
    <p:sldId id="265" r:id="rId17"/>
    <p:sldId id="268" r:id="rId18"/>
    <p:sldId id="26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82" autoAdjust="0"/>
    <p:restoredTop sz="94660"/>
  </p:normalViewPr>
  <p:slideViewPr>
    <p:cSldViewPr snapToGrid="0">
      <p:cViewPr varScale="1">
        <p:scale>
          <a:sx n="66" d="100"/>
          <a:sy n="66" d="100"/>
        </p:scale>
        <p:origin x="7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4F6A12B-46C2-43C5-9334-CBF6159A7EB0}" type="datetimeFigureOut">
              <a:rPr lang="zh-CN" altLang="en-US" smtClean="0"/>
              <a:t>2019/9/11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710726-2557-458E-A7D0-35D803A6A3B7}" type="slidenum">
              <a:rPr lang="zh-CN" altLang="en-US" smtClean="0"/>
              <a:t>‹#›</a:t>
            </a:fld>
            <a:endParaRPr lang="zh-CN" altLang="en-US"/>
          </a:p>
        </p:txBody>
      </p:sp>
    </p:spTree>
    <p:extLst>
      <p:ext uri="{BB962C8B-B14F-4D97-AF65-F5344CB8AC3E}">
        <p14:creationId xmlns:p14="http://schemas.microsoft.com/office/powerpoint/2010/main" val="83615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F6A12B-46C2-43C5-9334-CBF6159A7EB0}" type="datetimeFigureOut">
              <a:rPr lang="zh-CN" altLang="en-US" smtClean="0"/>
              <a:t>2019/9/11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710726-2557-458E-A7D0-35D803A6A3B7}" type="slidenum">
              <a:rPr lang="zh-CN" altLang="en-US" smtClean="0"/>
              <a:t>‹#›</a:t>
            </a:fld>
            <a:endParaRPr lang="zh-CN" altLang="en-US"/>
          </a:p>
        </p:txBody>
      </p:sp>
    </p:spTree>
    <p:extLst>
      <p:ext uri="{BB962C8B-B14F-4D97-AF65-F5344CB8AC3E}">
        <p14:creationId xmlns:p14="http://schemas.microsoft.com/office/powerpoint/2010/main" val="1777810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F6A12B-46C2-43C5-9334-CBF6159A7EB0}" type="datetimeFigureOut">
              <a:rPr lang="zh-CN" altLang="en-US" smtClean="0"/>
              <a:t>2019/9/11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710726-2557-458E-A7D0-35D803A6A3B7}" type="slidenum">
              <a:rPr lang="zh-CN" altLang="en-US" smtClean="0"/>
              <a:t>‹#›</a:t>
            </a:fld>
            <a:endParaRPr lang="zh-CN" altLang="en-US"/>
          </a:p>
        </p:txBody>
      </p:sp>
    </p:spTree>
    <p:extLst>
      <p:ext uri="{BB962C8B-B14F-4D97-AF65-F5344CB8AC3E}">
        <p14:creationId xmlns:p14="http://schemas.microsoft.com/office/powerpoint/2010/main" val="132626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F6A12B-46C2-43C5-9334-CBF6159A7EB0}" type="datetimeFigureOut">
              <a:rPr lang="zh-CN" altLang="en-US" smtClean="0"/>
              <a:t>2019/9/11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710726-2557-458E-A7D0-35D803A6A3B7}" type="slidenum">
              <a:rPr lang="zh-CN" altLang="en-US" smtClean="0"/>
              <a:t>‹#›</a:t>
            </a:fld>
            <a:endParaRPr lang="zh-CN" altLang="en-US"/>
          </a:p>
        </p:txBody>
      </p:sp>
    </p:spTree>
    <p:extLst>
      <p:ext uri="{BB962C8B-B14F-4D97-AF65-F5344CB8AC3E}">
        <p14:creationId xmlns:p14="http://schemas.microsoft.com/office/powerpoint/2010/main" val="277067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4F6A12B-46C2-43C5-9334-CBF6159A7EB0}" type="datetimeFigureOut">
              <a:rPr lang="zh-CN" altLang="en-US" smtClean="0"/>
              <a:t>2019/9/11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710726-2557-458E-A7D0-35D803A6A3B7}" type="slidenum">
              <a:rPr lang="zh-CN" altLang="en-US" smtClean="0"/>
              <a:t>‹#›</a:t>
            </a:fld>
            <a:endParaRPr lang="zh-CN" altLang="en-US"/>
          </a:p>
        </p:txBody>
      </p:sp>
    </p:spTree>
    <p:extLst>
      <p:ext uri="{BB962C8B-B14F-4D97-AF65-F5344CB8AC3E}">
        <p14:creationId xmlns:p14="http://schemas.microsoft.com/office/powerpoint/2010/main" val="1644826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4F6A12B-46C2-43C5-9334-CBF6159A7EB0}" type="datetimeFigureOut">
              <a:rPr lang="zh-CN" altLang="en-US" smtClean="0"/>
              <a:t>2019/9/11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710726-2557-458E-A7D0-35D803A6A3B7}" type="slidenum">
              <a:rPr lang="zh-CN" altLang="en-US" smtClean="0"/>
              <a:t>‹#›</a:t>
            </a:fld>
            <a:endParaRPr lang="zh-CN" altLang="en-US"/>
          </a:p>
        </p:txBody>
      </p:sp>
    </p:spTree>
    <p:extLst>
      <p:ext uri="{BB962C8B-B14F-4D97-AF65-F5344CB8AC3E}">
        <p14:creationId xmlns:p14="http://schemas.microsoft.com/office/powerpoint/2010/main" val="2813022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4F6A12B-46C2-43C5-9334-CBF6159A7EB0}" type="datetimeFigureOut">
              <a:rPr lang="zh-CN" altLang="en-US" smtClean="0"/>
              <a:t>2019/9/11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9710726-2557-458E-A7D0-35D803A6A3B7}" type="slidenum">
              <a:rPr lang="zh-CN" altLang="en-US" smtClean="0"/>
              <a:t>‹#›</a:t>
            </a:fld>
            <a:endParaRPr lang="zh-CN" altLang="en-US"/>
          </a:p>
        </p:txBody>
      </p:sp>
    </p:spTree>
    <p:extLst>
      <p:ext uri="{BB962C8B-B14F-4D97-AF65-F5344CB8AC3E}">
        <p14:creationId xmlns:p14="http://schemas.microsoft.com/office/powerpoint/2010/main" val="1265314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4F6A12B-46C2-43C5-9334-CBF6159A7EB0}" type="datetimeFigureOut">
              <a:rPr lang="zh-CN" altLang="en-US" smtClean="0"/>
              <a:t>2019/9/11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9710726-2557-458E-A7D0-35D803A6A3B7}" type="slidenum">
              <a:rPr lang="zh-CN" altLang="en-US" smtClean="0"/>
              <a:t>‹#›</a:t>
            </a:fld>
            <a:endParaRPr lang="zh-CN" altLang="en-US"/>
          </a:p>
        </p:txBody>
      </p:sp>
    </p:spTree>
    <p:extLst>
      <p:ext uri="{BB962C8B-B14F-4D97-AF65-F5344CB8AC3E}">
        <p14:creationId xmlns:p14="http://schemas.microsoft.com/office/powerpoint/2010/main" val="1887314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4F6A12B-46C2-43C5-9334-CBF6159A7EB0}" type="datetimeFigureOut">
              <a:rPr lang="zh-CN" altLang="en-US" smtClean="0"/>
              <a:t>2019/9/11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9710726-2557-458E-A7D0-35D803A6A3B7}" type="slidenum">
              <a:rPr lang="zh-CN" altLang="en-US" smtClean="0"/>
              <a:t>‹#›</a:t>
            </a:fld>
            <a:endParaRPr lang="zh-CN" altLang="en-US"/>
          </a:p>
        </p:txBody>
      </p:sp>
    </p:spTree>
    <p:extLst>
      <p:ext uri="{BB962C8B-B14F-4D97-AF65-F5344CB8AC3E}">
        <p14:creationId xmlns:p14="http://schemas.microsoft.com/office/powerpoint/2010/main" val="1688972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4F6A12B-46C2-43C5-9334-CBF6159A7EB0}" type="datetimeFigureOut">
              <a:rPr lang="zh-CN" altLang="en-US" smtClean="0"/>
              <a:t>2019/9/11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710726-2557-458E-A7D0-35D803A6A3B7}" type="slidenum">
              <a:rPr lang="zh-CN" altLang="en-US" smtClean="0"/>
              <a:t>‹#›</a:t>
            </a:fld>
            <a:endParaRPr lang="zh-CN" altLang="en-US"/>
          </a:p>
        </p:txBody>
      </p:sp>
    </p:spTree>
    <p:extLst>
      <p:ext uri="{BB962C8B-B14F-4D97-AF65-F5344CB8AC3E}">
        <p14:creationId xmlns:p14="http://schemas.microsoft.com/office/powerpoint/2010/main" val="2559597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4F6A12B-46C2-43C5-9334-CBF6159A7EB0}" type="datetimeFigureOut">
              <a:rPr lang="zh-CN" altLang="en-US" smtClean="0"/>
              <a:t>2019/9/11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710726-2557-458E-A7D0-35D803A6A3B7}" type="slidenum">
              <a:rPr lang="zh-CN" altLang="en-US" smtClean="0"/>
              <a:t>‹#›</a:t>
            </a:fld>
            <a:endParaRPr lang="zh-CN" altLang="en-US"/>
          </a:p>
        </p:txBody>
      </p:sp>
    </p:spTree>
    <p:extLst>
      <p:ext uri="{BB962C8B-B14F-4D97-AF65-F5344CB8AC3E}">
        <p14:creationId xmlns:p14="http://schemas.microsoft.com/office/powerpoint/2010/main" val="43217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F6A12B-46C2-43C5-9334-CBF6159A7EB0}" type="datetimeFigureOut">
              <a:rPr lang="zh-CN" altLang="en-US" smtClean="0"/>
              <a:t>2019/9/11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10726-2557-458E-A7D0-35D803A6A3B7}" type="slidenum">
              <a:rPr lang="zh-CN" altLang="en-US" smtClean="0"/>
              <a:t>‹#›</a:t>
            </a:fld>
            <a:endParaRPr lang="zh-CN" altLang="en-US"/>
          </a:p>
        </p:txBody>
      </p:sp>
    </p:spTree>
    <p:extLst>
      <p:ext uri="{BB962C8B-B14F-4D97-AF65-F5344CB8AC3E}">
        <p14:creationId xmlns:p14="http://schemas.microsoft.com/office/powerpoint/2010/main" val="3630041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latin typeface="Times New Roman" panose="02020603050405020304" pitchFamily="18" charset="0"/>
                <a:cs typeface="Times New Roman" panose="02020603050405020304" pitchFamily="18" charset="0"/>
              </a:rPr>
              <a:t>专家系统和知识</a:t>
            </a:r>
            <a:r>
              <a:rPr lang="zh-CN" altLang="en-US" b="1" dirty="0" smtClean="0">
                <a:latin typeface="Times New Roman" panose="02020603050405020304" pitchFamily="18" charset="0"/>
                <a:cs typeface="Times New Roman" panose="02020603050405020304" pitchFamily="18" charset="0"/>
              </a:rPr>
              <a:t>图谱</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The test of all knowledge is experiment.</a:t>
            </a:r>
          </a:p>
          <a:p>
            <a:pPr marL="0" indent="0">
              <a:buNone/>
            </a:pP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	</a:t>
            </a:r>
            <a:r>
              <a:rPr lang="zh-CN" altLang="en-US" b="1" dirty="0" smtClean="0">
                <a:solidFill>
                  <a:srgbClr val="002060"/>
                </a:solidFill>
                <a:latin typeface="Times New Roman" panose="02020603050405020304" pitchFamily="18" charset="0"/>
                <a:cs typeface="Times New Roman" panose="02020603050405020304" pitchFamily="18" charset="0"/>
              </a:rPr>
              <a:t>实验是知识的试金石</a:t>
            </a:r>
            <a:endParaRPr lang="en-US" altLang="zh-CN" b="1" dirty="0" smtClean="0">
              <a:solidFill>
                <a:srgbClr val="002060"/>
              </a:solidFill>
              <a:latin typeface="Times New Roman" panose="02020603050405020304" pitchFamily="18" charset="0"/>
              <a:cs typeface="Times New Roman" panose="02020603050405020304" pitchFamily="18" charset="0"/>
            </a:endParaRPr>
          </a:p>
          <a:p>
            <a:pPr marL="0" indent="0">
              <a:buNone/>
            </a:pP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			《</a:t>
            </a:r>
            <a:r>
              <a:rPr lang="zh-CN" altLang="en-US" b="1" dirty="0" smtClean="0">
                <a:latin typeface="Times New Roman" panose="02020603050405020304" pitchFamily="18" charset="0"/>
                <a:cs typeface="Times New Roman" panose="02020603050405020304" pitchFamily="18" charset="0"/>
              </a:rPr>
              <a:t>费曼物理学讲义</a:t>
            </a:r>
            <a:r>
              <a:rPr lang="en-US" altLang="zh-CN" b="1" dirty="0" smtClean="0">
                <a:latin typeface="Times New Roman" panose="02020603050405020304" pitchFamily="18" charset="0"/>
                <a:cs typeface="Times New Roman" panose="02020603050405020304" pitchFamily="18" charset="0"/>
              </a:rPr>
              <a:t>》</a:t>
            </a:r>
          </a:p>
          <a:p>
            <a:pPr marL="0" indent="0">
              <a:buNone/>
            </a:pP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			</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481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latin typeface="Times New Roman" panose="02020603050405020304" pitchFamily="18" charset="0"/>
                <a:cs typeface="Times New Roman" panose="02020603050405020304" pitchFamily="18" charset="0"/>
              </a:rPr>
              <a:t>3 </a:t>
            </a:r>
            <a:r>
              <a:rPr lang="zh-CN" altLang="en-US" b="1" dirty="0">
                <a:latin typeface="Times New Roman" panose="02020603050405020304" pitchFamily="18" charset="0"/>
                <a:cs typeface="Times New Roman" panose="02020603050405020304" pitchFamily="18" charset="0"/>
              </a:rPr>
              <a:t>专家系统的成熟</a:t>
            </a:r>
            <a:endParaRPr lang="zh-CN" altLang="en-US" dirty="0"/>
          </a:p>
        </p:txBody>
      </p:sp>
      <p:sp>
        <p:nvSpPr>
          <p:cNvPr id="3" name="内容占位符 2"/>
          <p:cNvSpPr>
            <a:spLocks noGrp="1"/>
          </p:cNvSpPr>
          <p:nvPr>
            <p:ph idx="1"/>
          </p:nvPr>
        </p:nvSpPr>
        <p:spPr/>
        <p:txBody>
          <a:bodyPr/>
          <a:lstStyle/>
          <a:p>
            <a:r>
              <a:rPr lang="zh-CN" altLang="en-US" b="1" dirty="0" smtClean="0">
                <a:latin typeface="Times New Roman" panose="02020603050405020304" pitchFamily="18" charset="0"/>
                <a:cs typeface="Times New Roman" panose="02020603050405020304" pitchFamily="18" charset="0"/>
              </a:rPr>
              <a:t>纽厄尔的博士生</a:t>
            </a:r>
            <a:r>
              <a:rPr lang="en-US" altLang="zh-CN" b="1" dirty="0" smtClean="0">
                <a:latin typeface="Times New Roman" panose="02020603050405020304" pitchFamily="18" charset="0"/>
                <a:cs typeface="Times New Roman" panose="02020603050405020304" pitchFamily="18" charset="0"/>
              </a:rPr>
              <a:t>Charles </a:t>
            </a:r>
            <a:r>
              <a:rPr lang="en-US" altLang="zh-CN" b="1" dirty="0" err="1" smtClean="0">
                <a:latin typeface="Times New Roman" panose="02020603050405020304" pitchFamily="18" charset="0"/>
                <a:cs typeface="Times New Roman" panose="02020603050405020304" pitchFamily="18" charset="0"/>
              </a:rPr>
              <a:t>Forgy</a:t>
            </a:r>
            <a:r>
              <a:rPr lang="zh-CN" altLang="en-US" b="1" dirty="0" smtClean="0">
                <a:latin typeface="Times New Roman" panose="02020603050405020304" pitchFamily="18" charset="0"/>
                <a:cs typeface="Times New Roman" panose="02020603050405020304" pitchFamily="18" charset="0"/>
              </a:rPr>
              <a:t>发明了</a:t>
            </a:r>
            <a:r>
              <a:rPr lang="en-US" altLang="zh-CN" b="1" dirty="0" smtClean="0">
                <a:solidFill>
                  <a:srgbClr val="0070C0"/>
                </a:solidFill>
                <a:latin typeface="Times New Roman" panose="02020603050405020304" pitchFamily="18" charset="0"/>
                <a:cs typeface="Times New Roman" panose="02020603050405020304" pitchFamily="18" charset="0"/>
              </a:rPr>
              <a:t>Rete</a:t>
            </a:r>
            <a:r>
              <a:rPr lang="zh-CN" altLang="en-US" b="1" dirty="0" smtClean="0">
                <a:solidFill>
                  <a:srgbClr val="0070C0"/>
                </a:solidFill>
                <a:latin typeface="Times New Roman" panose="02020603050405020304" pitchFamily="18" charset="0"/>
                <a:cs typeface="Times New Roman" panose="02020603050405020304" pitchFamily="18" charset="0"/>
              </a:rPr>
              <a:t>算法</a:t>
            </a:r>
            <a:r>
              <a:rPr lang="zh-CN" altLang="en-US" b="1" dirty="0" smtClean="0">
                <a:latin typeface="Times New Roman" panose="02020603050405020304" pitchFamily="18" charset="0"/>
                <a:cs typeface="Times New Roman" panose="02020603050405020304" pitchFamily="18" charset="0"/>
              </a:rPr>
              <a:t>和</a:t>
            </a:r>
            <a:r>
              <a:rPr lang="en-US" altLang="zh-CN" b="1" dirty="0" smtClean="0">
                <a:solidFill>
                  <a:srgbClr val="0070C0"/>
                </a:solidFill>
                <a:latin typeface="Times New Roman" panose="02020603050405020304" pitchFamily="18" charset="0"/>
                <a:cs typeface="Times New Roman" panose="02020603050405020304" pitchFamily="18" charset="0"/>
              </a:rPr>
              <a:t>OPS</a:t>
            </a:r>
            <a:r>
              <a:rPr lang="zh-CN" altLang="en-US" b="1" dirty="0" smtClean="0">
                <a:solidFill>
                  <a:srgbClr val="0070C0"/>
                </a:solidFill>
                <a:latin typeface="Times New Roman" panose="02020603050405020304" pitchFamily="18" charset="0"/>
                <a:cs typeface="Times New Roman" panose="02020603050405020304" pitchFamily="18" charset="0"/>
              </a:rPr>
              <a:t>语言</a:t>
            </a:r>
            <a:r>
              <a:rPr lang="zh-CN" altLang="en-US" b="1" dirty="0" smtClean="0">
                <a:latin typeface="Times New Roman" panose="02020603050405020304" pitchFamily="18" charset="0"/>
                <a:cs typeface="Times New Roman" panose="02020603050405020304" pitchFamily="18" charset="0"/>
              </a:rPr>
              <a:t>，极大地提高了专家系统的效率。</a:t>
            </a:r>
            <a:endParaRPr lang="en-US" altLang="zh-CN" b="1" dirty="0">
              <a:latin typeface="Times New Roman" panose="02020603050405020304" pitchFamily="18" charset="0"/>
              <a:cs typeface="Times New Roman" panose="02020603050405020304" pitchFamily="18" charset="0"/>
            </a:endParaRPr>
          </a:p>
          <a:p>
            <a:pPr marL="0" indent="0">
              <a:buNone/>
            </a:pPr>
            <a:r>
              <a:rPr lang="en-US" altLang="zh-CN" b="1" dirty="0" smtClean="0">
                <a:latin typeface="Times New Roman" panose="02020603050405020304" pitchFamily="18" charset="0"/>
                <a:cs typeface="Times New Roman" panose="02020603050405020304" pitchFamily="18" charset="0"/>
              </a:rPr>
              <a:t>  Rete</a:t>
            </a:r>
            <a:r>
              <a:rPr lang="zh-CN" altLang="en-US" b="1" dirty="0" smtClean="0">
                <a:latin typeface="Times New Roman" panose="02020603050405020304" pitchFamily="18" charset="0"/>
                <a:cs typeface="Times New Roman" panose="02020603050405020304" pitchFamily="18" charset="0"/>
              </a:rPr>
              <a:t>算法是一种高效的模式匹配算法，用以实现产生式规则系统。  它通过缓存避免了相同条件多次评估的情况。（</a:t>
            </a:r>
            <a:r>
              <a:rPr lang="zh-CN" altLang="en-US" b="1" dirty="0" smtClean="0">
                <a:solidFill>
                  <a:srgbClr val="0070C0"/>
                </a:solidFill>
                <a:latin typeface="Times New Roman" panose="02020603050405020304" pitchFamily="18" charset="0"/>
                <a:cs typeface="Times New Roman" panose="02020603050405020304" pitchFamily="18" charset="0"/>
              </a:rPr>
              <a:t>以空间换时间</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XCON</a:t>
            </a:r>
            <a:r>
              <a:rPr lang="zh-CN" altLang="en-US" b="1" dirty="0" smtClean="0">
                <a:latin typeface="Times New Roman" panose="02020603050405020304" pitchFamily="18" charset="0"/>
                <a:cs typeface="Times New Roman" panose="02020603050405020304" pitchFamily="18" charset="0"/>
              </a:rPr>
              <a:t>迅速采用</a:t>
            </a:r>
            <a:r>
              <a:rPr lang="en-US" altLang="zh-CN" b="1" dirty="0" smtClean="0">
                <a:latin typeface="Times New Roman" panose="02020603050405020304" pitchFamily="18" charset="0"/>
                <a:cs typeface="Times New Roman" panose="02020603050405020304" pitchFamily="18" charset="0"/>
              </a:rPr>
              <a:t>OPS</a:t>
            </a:r>
            <a:r>
              <a:rPr lang="zh-CN" altLang="en-US" b="1" dirty="0" smtClean="0">
                <a:latin typeface="Times New Roman" panose="02020603050405020304" pitchFamily="18" charset="0"/>
                <a:cs typeface="Times New Roman" panose="02020603050405020304" pitchFamily="18" charset="0"/>
              </a:rPr>
              <a:t>和随后的</a:t>
            </a:r>
            <a:r>
              <a:rPr lang="en-US" altLang="zh-CN" b="1" dirty="0" smtClean="0">
                <a:latin typeface="Times New Roman" panose="02020603050405020304" pitchFamily="18" charset="0"/>
                <a:cs typeface="Times New Roman" panose="02020603050405020304" pitchFamily="18" charset="0"/>
              </a:rPr>
              <a:t>OPS5</a:t>
            </a:r>
            <a:r>
              <a:rPr lang="zh-CN" altLang="en-US"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201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latin typeface="Times New Roman" panose="02020603050405020304" pitchFamily="18" charset="0"/>
                <a:cs typeface="Times New Roman" panose="02020603050405020304" pitchFamily="18" charset="0"/>
              </a:rPr>
              <a:t>3 </a:t>
            </a:r>
            <a:r>
              <a:rPr lang="zh-CN" altLang="en-US" b="1" dirty="0">
                <a:latin typeface="Times New Roman" panose="02020603050405020304" pitchFamily="18" charset="0"/>
                <a:cs typeface="Times New Roman" panose="02020603050405020304" pitchFamily="18" charset="0"/>
              </a:rPr>
              <a:t>专家系统的成熟</a:t>
            </a:r>
            <a:endParaRPr lang="zh-CN" altLang="en-US" dirty="0"/>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20</a:t>
            </a:r>
            <a:r>
              <a:rPr lang="zh-CN" altLang="en-US" b="1" dirty="0" smtClean="0">
                <a:latin typeface="Times New Roman" panose="02020603050405020304" pitchFamily="18" charset="0"/>
                <a:cs typeface="Times New Roman" panose="02020603050405020304" pitchFamily="18" charset="0"/>
              </a:rPr>
              <a:t>世纪</a:t>
            </a:r>
            <a:r>
              <a:rPr lang="en-US" altLang="zh-CN" b="1" dirty="0" smtClean="0">
                <a:latin typeface="Times New Roman" panose="02020603050405020304" pitchFamily="18" charset="0"/>
                <a:cs typeface="Times New Roman" panose="02020603050405020304" pitchFamily="18" charset="0"/>
              </a:rPr>
              <a:t>80</a:t>
            </a:r>
            <a:r>
              <a:rPr lang="zh-CN" altLang="en-US" b="1" dirty="0" smtClean="0">
                <a:latin typeface="Times New Roman" panose="02020603050405020304" pitchFamily="18" charset="0"/>
                <a:cs typeface="Times New Roman" panose="02020603050405020304" pitchFamily="18" charset="0"/>
              </a:rPr>
              <a:t>年代初到</a:t>
            </a:r>
            <a:r>
              <a:rPr lang="en-US" altLang="zh-CN" b="1" dirty="0" smtClean="0">
                <a:latin typeface="Times New Roman" panose="02020603050405020304" pitchFamily="18" charset="0"/>
                <a:cs typeface="Times New Roman" panose="02020603050405020304" pitchFamily="18" charset="0"/>
              </a:rPr>
              <a:t>20</a:t>
            </a:r>
            <a:r>
              <a:rPr lang="zh-CN" altLang="en-US" b="1" dirty="0" smtClean="0">
                <a:latin typeface="Times New Roman" panose="02020603050405020304" pitchFamily="18" charset="0"/>
                <a:cs typeface="Times New Roman" panose="02020603050405020304" pitchFamily="18" charset="0"/>
              </a:rPr>
              <a:t>世纪</a:t>
            </a:r>
            <a:r>
              <a:rPr lang="en-US" altLang="zh-CN" b="1" dirty="0" smtClean="0">
                <a:latin typeface="Times New Roman" panose="02020603050405020304" pitchFamily="18" charset="0"/>
                <a:cs typeface="Times New Roman" panose="02020603050405020304" pitchFamily="18" charset="0"/>
              </a:rPr>
              <a:t>90</a:t>
            </a:r>
            <a:r>
              <a:rPr lang="zh-CN" altLang="en-US" b="1" dirty="0" smtClean="0">
                <a:latin typeface="Times New Roman" panose="02020603050405020304" pitchFamily="18" charset="0"/>
                <a:cs typeface="Times New Roman" panose="02020603050405020304" pitchFamily="18" charset="0"/>
              </a:rPr>
              <a:t>年代初，专家系统经历了十年的黄金期。</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随着日本五代机的幻灭，专家系统变成了不仅不时髦，反而有负面意义的词。有人把专家系统更名为：</a:t>
            </a:r>
            <a:r>
              <a:rPr lang="zh-CN" altLang="en-US" b="1" dirty="0" smtClean="0">
                <a:solidFill>
                  <a:srgbClr val="0070C0"/>
                </a:solidFill>
                <a:latin typeface="Times New Roman" panose="02020603050405020304" pitchFamily="18" charset="0"/>
                <a:cs typeface="Times New Roman" panose="02020603050405020304" pitchFamily="18" charset="0"/>
              </a:rPr>
              <a:t>智能系统</a:t>
            </a:r>
            <a:r>
              <a:rPr lang="zh-CN" altLang="en-US" b="1" dirty="0" smtClean="0">
                <a:latin typeface="Times New Roman" panose="02020603050405020304" pitchFamily="18" charset="0"/>
                <a:cs typeface="Times New Roman" panose="02020603050405020304" pitchFamily="18" charset="0"/>
              </a:rPr>
              <a:t>、</a:t>
            </a:r>
            <a:r>
              <a:rPr lang="zh-CN" altLang="en-US" b="1" dirty="0" smtClean="0">
                <a:solidFill>
                  <a:srgbClr val="0070C0"/>
                </a:solidFill>
                <a:latin typeface="Times New Roman" panose="02020603050405020304" pitchFamily="18" charset="0"/>
                <a:cs typeface="Times New Roman" panose="02020603050405020304" pitchFamily="18" charset="0"/>
              </a:rPr>
              <a:t>基于知识的系统</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互联网催生的电子商务，有很多类似的应用场景。于是，专家系统改名</a:t>
            </a:r>
            <a:r>
              <a:rPr lang="zh-CN" altLang="en-US" b="1" dirty="0" smtClean="0">
                <a:solidFill>
                  <a:srgbClr val="0070C0"/>
                </a:solidFill>
                <a:latin typeface="Times New Roman" panose="02020603050405020304" pitchFamily="18" charset="0"/>
                <a:cs typeface="Times New Roman" panose="02020603050405020304" pitchFamily="18" charset="0"/>
              </a:rPr>
              <a:t>规则引擎</a:t>
            </a:r>
            <a:r>
              <a:rPr lang="zh-CN" altLang="en-US" b="1" dirty="0" smtClean="0">
                <a:latin typeface="Times New Roman" panose="02020603050405020304" pitchFamily="18" charset="0"/>
                <a:cs typeface="Times New Roman" panose="02020603050405020304" pitchFamily="18" charset="0"/>
              </a:rPr>
              <a:t>，成为</a:t>
            </a:r>
            <a:r>
              <a:rPr lang="zh-CN" altLang="en-US" b="1" dirty="0" smtClean="0">
                <a:solidFill>
                  <a:srgbClr val="0070C0"/>
                </a:solidFill>
                <a:latin typeface="Times New Roman" panose="02020603050405020304" pitchFamily="18" charset="0"/>
                <a:cs typeface="Times New Roman" panose="02020603050405020304" pitchFamily="18" charset="0"/>
              </a:rPr>
              <a:t>中间件</a:t>
            </a:r>
            <a:r>
              <a:rPr lang="zh-CN" altLang="en-US" b="1" dirty="0" smtClean="0">
                <a:latin typeface="Times New Roman" panose="02020603050405020304" pitchFamily="18" charset="0"/>
                <a:cs typeface="Times New Roman" panose="02020603050405020304" pitchFamily="18" charset="0"/>
              </a:rPr>
              <a:t>的标配。</a:t>
            </a:r>
            <a:endParaRPr lang="en-US" altLang="zh-CN" b="1" dirty="0" smtClean="0">
              <a:latin typeface="Times New Roman" panose="02020603050405020304" pitchFamily="18" charset="0"/>
              <a:cs typeface="Times New Roman" panose="02020603050405020304" pitchFamily="18" charset="0"/>
            </a:endParaRPr>
          </a:p>
          <a:p>
            <a:r>
              <a:rPr lang="zh-CN" altLang="en-US" b="1" dirty="0">
                <a:solidFill>
                  <a:srgbClr val="0070C0"/>
                </a:solidFill>
                <a:latin typeface="Times New Roman" panose="02020603050405020304" pitchFamily="18" charset="0"/>
                <a:cs typeface="Times New Roman" panose="02020603050405020304" pitchFamily="18" charset="0"/>
              </a:rPr>
              <a:t>征</a:t>
            </a:r>
            <a:r>
              <a:rPr lang="zh-CN" altLang="en-US" b="1" dirty="0" smtClean="0">
                <a:solidFill>
                  <a:srgbClr val="0070C0"/>
                </a:solidFill>
                <a:latin typeface="Times New Roman" panose="02020603050405020304" pitchFamily="18" charset="0"/>
                <a:cs typeface="Times New Roman" panose="02020603050405020304" pitchFamily="18" charset="0"/>
              </a:rPr>
              <a:t>信、反欺诈、风险控制</a:t>
            </a:r>
            <a:r>
              <a:rPr lang="zh-CN" altLang="en-US" b="1" dirty="0" smtClean="0">
                <a:latin typeface="Times New Roman" panose="02020603050405020304" pitchFamily="18" charset="0"/>
                <a:cs typeface="Times New Roman" panose="02020603050405020304" pitchFamily="18" charset="0"/>
              </a:rPr>
              <a:t>一直是规则系统擅长的领域，征信公司收购了一系列专家系统公司，包括</a:t>
            </a:r>
            <a:r>
              <a:rPr lang="en-US" altLang="zh-CN" b="1" dirty="0" err="1" smtClean="0">
                <a:latin typeface="Times New Roman" panose="02020603050405020304" pitchFamily="18" charset="0"/>
                <a:cs typeface="Times New Roman" panose="02020603050405020304" pitchFamily="18" charset="0"/>
              </a:rPr>
              <a:t>Forgy</a:t>
            </a:r>
            <a:r>
              <a:rPr lang="zh-CN" altLang="en-US" b="1" dirty="0" smtClean="0">
                <a:latin typeface="Times New Roman" panose="02020603050405020304" pitchFamily="18" charset="0"/>
                <a:cs typeface="Times New Roman" panose="02020603050405020304" pitchFamily="18" charset="0"/>
              </a:rPr>
              <a:t>的</a:t>
            </a:r>
            <a:r>
              <a:rPr lang="en-US" altLang="zh-CN" b="1" dirty="0" err="1" smtClean="0">
                <a:latin typeface="Times New Roman" panose="02020603050405020304" pitchFamily="18" charset="0"/>
                <a:cs typeface="Times New Roman" panose="02020603050405020304" pitchFamily="18" charset="0"/>
              </a:rPr>
              <a:t>RulesPower</a:t>
            </a:r>
            <a:r>
              <a:rPr lang="zh-CN" altLang="en-US"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3198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latin typeface="Times New Roman" panose="02020603050405020304" pitchFamily="18" charset="0"/>
                <a:cs typeface="Times New Roman" panose="02020603050405020304" pitchFamily="18" charset="0"/>
              </a:rPr>
              <a:t>4 </a:t>
            </a:r>
            <a:r>
              <a:rPr lang="zh-CN" altLang="en-US" b="1" dirty="0" smtClean="0">
                <a:latin typeface="Times New Roman" panose="02020603050405020304" pitchFamily="18" charset="0"/>
                <a:cs typeface="Times New Roman" panose="02020603050405020304" pitchFamily="18" charset="0"/>
              </a:rPr>
              <a:t>知识表示</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b="1" dirty="0" smtClean="0">
                <a:solidFill>
                  <a:srgbClr val="0070C0"/>
                </a:solidFill>
                <a:latin typeface="Times New Roman" panose="02020603050405020304" pitchFamily="18" charset="0"/>
                <a:cs typeface="Times New Roman" panose="02020603050405020304" pitchFamily="18" charset="0"/>
              </a:rPr>
              <a:t>知识表示</a:t>
            </a:r>
            <a:r>
              <a:rPr lang="zh-CN" altLang="en-US" b="1" dirty="0" smtClean="0">
                <a:latin typeface="Times New Roman" panose="02020603050405020304" pitchFamily="18" charset="0"/>
                <a:cs typeface="Times New Roman" panose="02020603050405020304" pitchFamily="18" charset="0"/>
              </a:rPr>
              <a:t>一直是人工智能的一个不温不火的领域，催生者是</a:t>
            </a:r>
            <a:r>
              <a:rPr lang="zh-CN" altLang="en-US" b="1" dirty="0" smtClean="0">
                <a:solidFill>
                  <a:srgbClr val="0070C0"/>
                </a:solidFill>
                <a:latin typeface="Times New Roman" panose="02020603050405020304" pitchFamily="18" charset="0"/>
                <a:cs typeface="Times New Roman" panose="02020603050405020304" pitchFamily="18" charset="0"/>
              </a:rPr>
              <a:t>专家系统</a:t>
            </a:r>
            <a:r>
              <a:rPr lang="zh-CN" altLang="en-US" b="1" dirty="0" smtClean="0">
                <a:latin typeface="Times New Roman" panose="02020603050405020304" pitchFamily="18" charset="0"/>
                <a:cs typeface="Times New Roman" panose="02020603050405020304" pitchFamily="18" charset="0"/>
              </a:rPr>
              <a:t>和</a:t>
            </a:r>
            <a:r>
              <a:rPr lang="zh-CN" altLang="en-US" b="1" dirty="0" smtClean="0">
                <a:solidFill>
                  <a:srgbClr val="0070C0"/>
                </a:solidFill>
                <a:latin typeface="Times New Roman" panose="02020603050405020304" pitchFamily="18" charset="0"/>
                <a:cs typeface="Times New Roman" panose="02020603050405020304" pitchFamily="18" charset="0"/>
              </a:rPr>
              <a:t>自然语言理解</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en-US" altLang="zh-CN" b="1" dirty="0" smtClean="0">
                <a:solidFill>
                  <a:srgbClr val="0070C0"/>
                </a:solidFill>
                <a:latin typeface="Times New Roman" panose="02020603050405020304" pitchFamily="18" charset="0"/>
                <a:cs typeface="Times New Roman" panose="02020603050405020304" pitchFamily="18" charset="0"/>
              </a:rPr>
              <a:t>Knowledge Representation Language </a:t>
            </a:r>
            <a:r>
              <a:rPr lang="en-US" altLang="zh-CN" b="1" dirty="0" smtClean="0">
                <a:latin typeface="Times New Roman" panose="02020603050405020304" pitchFamily="18" charset="0"/>
                <a:cs typeface="Times New Roman" panose="02020603050405020304" pitchFamily="18" charset="0"/>
              </a:rPr>
              <a:t>(KRL) </a:t>
            </a:r>
            <a:r>
              <a:rPr lang="zh-CN" altLang="en-US" b="1" dirty="0" smtClean="0">
                <a:latin typeface="Times New Roman" panose="02020603050405020304" pitchFamily="18" charset="0"/>
                <a:cs typeface="Times New Roman" panose="02020603050405020304" pitchFamily="18" charset="0"/>
              </a:rPr>
              <a:t>是最早的知识表示语言之一。参加过施乐实验室</a:t>
            </a:r>
            <a:r>
              <a:rPr lang="en-US" altLang="zh-CN" b="1" dirty="0" smtClean="0">
                <a:latin typeface="Times New Roman" panose="02020603050405020304" pitchFamily="18" charset="0"/>
                <a:cs typeface="Times New Roman" panose="02020603050405020304" pitchFamily="18" charset="0"/>
              </a:rPr>
              <a:t>KRL</a:t>
            </a:r>
            <a:r>
              <a:rPr lang="zh-CN" altLang="en-US" b="1" dirty="0" smtClean="0">
                <a:latin typeface="Times New Roman" panose="02020603050405020304" pitchFamily="18" charset="0"/>
                <a:cs typeface="Times New Roman" panose="02020603050405020304" pitchFamily="18" charset="0"/>
              </a:rPr>
              <a:t>项目的维诺格拉德总结说：</a:t>
            </a:r>
            <a:r>
              <a:rPr lang="en-US" altLang="zh-CN" b="1" dirty="0" smtClean="0">
                <a:latin typeface="Times New Roman" panose="02020603050405020304" pitchFamily="18" charset="0"/>
                <a:cs typeface="Times New Roman" panose="02020603050405020304" pitchFamily="18" charset="0"/>
              </a:rPr>
              <a:t>KRL</a:t>
            </a:r>
            <a:r>
              <a:rPr lang="zh-CN" altLang="en-US" b="1" dirty="0" smtClean="0">
                <a:latin typeface="Times New Roman" panose="02020603050405020304" pitchFamily="18" charset="0"/>
                <a:cs typeface="Times New Roman" panose="02020603050405020304" pitchFamily="18" charset="0"/>
              </a:rPr>
              <a:t>要解决两个问题：</a:t>
            </a:r>
            <a:r>
              <a:rPr lang="en-US" altLang="zh-CN" b="1" dirty="0" smtClean="0">
                <a:solidFill>
                  <a:srgbClr val="0070C0"/>
                </a:solidFill>
                <a:latin typeface="Times New Roman" panose="02020603050405020304" pitchFamily="18" charset="0"/>
                <a:cs typeface="Times New Roman" panose="02020603050405020304" pitchFamily="18" charset="0"/>
              </a:rPr>
              <a:t>1</a:t>
            </a:r>
            <a:r>
              <a:rPr lang="zh-CN" altLang="en-US" b="1" dirty="0" smtClean="0">
                <a:solidFill>
                  <a:srgbClr val="0070C0"/>
                </a:solidFill>
                <a:latin typeface="Times New Roman" panose="02020603050405020304" pitchFamily="18" charset="0"/>
                <a:cs typeface="Times New Roman" panose="02020603050405020304" pitchFamily="18" charset="0"/>
              </a:rPr>
              <a:t>）知识工程师的可用性</a:t>
            </a:r>
            <a:r>
              <a:rPr lang="zh-CN" altLang="en-US" b="1" dirty="0" smtClean="0">
                <a:latin typeface="Times New Roman" panose="02020603050405020304" pitchFamily="18" charset="0"/>
                <a:cs typeface="Times New Roman" panose="02020603050405020304" pitchFamily="18" charset="0"/>
              </a:rPr>
              <a:t>，也就是说人可读可写。</a:t>
            </a:r>
            <a:r>
              <a:rPr lang="en-US" altLang="zh-CN" b="1" dirty="0" smtClean="0">
                <a:solidFill>
                  <a:srgbClr val="0070C0"/>
                </a:solidFill>
                <a:latin typeface="Times New Roman" panose="02020603050405020304" pitchFamily="18" charset="0"/>
                <a:cs typeface="Times New Roman" panose="02020603050405020304" pitchFamily="18" charset="0"/>
              </a:rPr>
              <a:t>2</a:t>
            </a:r>
            <a:r>
              <a:rPr lang="zh-CN" altLang="en-US" b="1" dirty="0" smtClean="0">
                <a:solidFill>
                  <a:srgbClr val="0070C0"/>
                </a:solidFill>
                <a:latin typeface="Times New Roman" panose="02020603050405020304" pitchFamily="18" charset="0"/>
                <a:cs typeface="Times New Roman" panose="02020603050405020304" pitchFamily="18" charset="0"/>
              </a:rPr>
              <a:t>）底层的麦卡锡风格的逻辑来支撑语义</a:t>
            </a:r>
            <a:r>
              <a:rPr lang="zh-CN" altLang="en-US" b="1" dirty="0" smtClean="0">
                <a:latin typeface="Times New Roman" panose="02020603050405020304" pitchFamily="18" charset="0"/>
                <a:cs typeface="Times New Roman" panose="02020603050405020304" pitchFamily="18" charset="0"/>
              </a:rPr>
              <a:t>。要同时解决这两个互相矛盾的问题，必然导致结果太复杂。</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3713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latin typeface="Times New Roman" panose="02020603050405020304" pitchFamily="18" charset="0"/>
                <a:cs typeface="Times New Roman" panose="02020603050405020304" pitchFamily="18" charset="0"/>
              </a:rPr>
              <a:t>5 </a:t>
            </a:r>
            <a:r>
              <a:rPr lang="zh-CN" altLang="en-US" b="1" dirty="0" smtClean="0">
                <a:latin typeface="Times New Roman" panose="02020603050405020304" pitchFamily="18" charset="0"/>
                <a:cs typeface="Times New Roman" panose="02020603050405020304" pitchFamily="18" charset="0"/>
              </a:rPr>
              <a:t>雷纳特和大知识系统</a:t>
            </a:r>
            <a:endParaRPr lang="zh-CN" altLang="en-US" b="1" dirty="0">
              <a:latin typeface="Times New Roman" panose="02020603050405020304" pitchFamily="18" charset="0"/>
              <a:cs typeface="Times New Roman" panose="02020603050405020304" pitchFamily="18" charset="0"/>
            </a:endParaRPr>
          </a:p>
        </p:txBody>
      </p:sp>
      <p:sp>
        <p:nvSpPr>
          <p:cNvPr id="4" name="内容占位符 3"/>
          <p:cNvSpPr>
            <a:spLocks noGrp="1"/>
          </p:cNvSpPr>
          <p:nvPr>
            <p:ph idx="1"/>
          </p:nvPr>
        </p:nvSpPr>
        <p:spPr/>
        <p:txBody>
          <a:bodyPr/>
          <a:lstStyle/>
          <a:p>
            <a:r>
              <a:rPr lang="zh-CN" altLang="en-US" b="1" dirty="0" smtClean="0">
                <a:latin typeface="Times New Roman" panose="02020603050405020304" pitchFamily="18" charset="0"/>
                <a:cs typeface="Times New Roman" panose="02020603050405020304" pitchFamily="18" charset="0"/>
              </a:rPr>
              <a:t>在日本五代机项目带来的狂潮中，美国政府决定联合多家高技术企业在得克萨斯奥斯汀分校所在地建立微电子与计算机技术公司</a:t>
            </a:r>
            <a:r>
              <a:rPr lang="en-US" altLang="zh-CN" b="1" dirty="0" smtClean="0">
                <a:solidFill>
                  <a:srgbClr val="0070C0"/>
                </a:solidFill>
                <a:latin typeface="Times New Roman" panose="02020603050405020304" pitchFamily="18" charset="0"/>
                <a:cs typeface="Times New Roman" panose="02020603050405020304" pitchFamily="18" charset="0"/>
              </a:rPr>
              <a:t>MCC</a:t>
            </a:r>
            <a:r>
              <a:rPr lang="zh-CN" altLang="en-US" b="1" dirty="0" smtClean="0">
                <a:latin typeface="Times New Roman" panose="02020603050405020304" pitchFamily="18" charset="0"/>
                <a:cs typeface="Times New Roman" panose="02020603050405020304" pitchFamily="18" charset="0"/>
              </a:rPr>
              <a:t>，以抗衡日本。</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费根鲍姆提议建立美国的</a:t>
            </a:r>
            <a:r>
              <a:rPr lang="zh-CN" altLang="en-US" b="1" dirty="0" smtClean="0">
                <a:solidFill>
                  <a:srgbClr val="0070C0"/>
                </a:solidFill>
                <a:latin typeface="Times New Roman" panose="02020603050405020304" pitchFamily="18" charset="0"/>
                <a:cs typeface="Times New Roman" panose="02020603050405020304" pitchFamily="18" charset="0"/>
              </a:rPr>
              <a:t>国家知识技术中心</a:t>
            </a:r>
            <a:r>
              <a:rPr lang="zh-CN" altLang="en-US" b="1" dirty="0" smtClean="0">
                <a:latin typeface="Times New Roman" panose="02020603050405020304" pitchFamily="18" charset="0"/>
                <a:cs typeface="Times New Roman" panose="02020603050405020304" pitchFamily="18" charset="0"/>
              </a:rPr>
              <a:t>，</a:t>
            </a:r>
            <a:r>
              <a:rPr lang="zh-CN" altLang="en-US" b="1" dirty="0" smtClean="0">
                <a:solidFill>
                  <a:srgbClr val="0070C0"/>
                </a:solidFill>
                <a:latin typeface="Times New Roman" panose="02020603050405020304" pitchFamily="18" charset="0"/>
                <a:cs typeface="Times New Roman" panose="02020603050405020304" pitchFamily="18" charset="0"/>
              </a:rPr>
              <a:t>把人类有史以来的知识建库</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他的学生</a:t>
            </a:r>
            <a:r>
              <a:rPr lang="zh-CN" altLang="en-US" b="1" dirty="0" smtClean="0">
                <a:solidFill>
                  <a:srgbClr val="0070C0"/>
                </a:solidFill>
                <a:latin typeface="Times New Roman" panose="02020603050405020304" pitchFamily="18" charset="0"/>
                <a:cs typeface="Times New Roman" panose="02020603050405020304" pitchFamily="18" charset="0"/>
              </a:rPr>
              <a:t>雷纳特</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Douglas </a:t>
            </a:r>
            <a:r>
              <a:rPr lang="en-US" altLang="zh-CN" b="1" dirty="0" err="1" smtClean="0">
                <a:latin typeface="Times New Roman" panose="02020603050405020304" pitchFamily="18" charset="0"/>
                <a:cs typeface="Times New Roman" panose="02020603050405020304" pitchFamily="18" charset="0"/>
              </a:rPr>
              <a:t>Lenat</a:t>
            </a:r>
            <a:r>
              <a:rPr lang="zh-CN" altLang="en-US" b="1" dirty="0" smtClean="0">
                <a:latin typeface="Times New Roman" panose="02020603050405020304" pitchFamily="18" charset="0"/>
                <a:cs typeface="Times New Roman" panose="02020603050405020304" pitchFamily="18" charset="0"/>
              </a:rPr>
              <a:t>）加入了</a:t>
            </a:r>
            <a:r>
              <a:rPr lang="en-US" altLang="zh-CN" b="1" dirty="0" smtClean="0">
                <a:latin typeface="Times New Roman" panose="02020603050405020304" pitchFamily="18" charset="0"/>
                <a:cs typeface="Times New Roman" panose="02020603050405020304" pitchFamily="18" charset="0"/>
              </a:rPr>
              <a:t>MCC</a:t>
            </a:r>
            <a:r>
              <a:rPr lang="zh-CN" altLang="en-US"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903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latin typeface="Times New Roman" panose="02020603050405020304" pitchFamily="18" charset="0"/>
                <a:cs typeface="Times New Roman" panose="02020603050405020304" pitchFamily="18" charset="0"/>
              </a:rPr>
              <a:t>5 </a:t>
            </a:r>
            <a:r>
              <a:rPr lang="zh-CN" altLang="en-US" b="1" dirty="0">
                <a:latin typeface="Times New Roman" panose="02020603050405020304" pitchFamily="18" charset="0"/>
                <a:cs typeface="Times New Roman" panose="02020603050405020304" pitchFamily="18" charset="0"/>
              </a:rPr>
              <a:t>雷纳特和大知识系统</a:t>
            </a:r>
            <a:endParaRPr lang="zh-CN" altLang="en-US" dirty="0"/>
          </a:p>
        </p:txBody>
      </p:sp>
      <p:sp>
        <p:nvSpPr>
          <p:cNvPr id="3" name="内容占位符 2"/>
          <p:cNvSpPr>
            <a:spLocks noGrp="1"/>
          </p:cNvSpPr>
          <p:nvPr>
            <p:ph idx="1"/>
          </p:nvPr>
        </p:nvSpPr>
        <p:spPr/>
        <p:txBody>
          <a:bodyPr/>
          <a:lstStyle/>
          <a:p>
            <a:r>
              <a:rPr lang="zh-CN" altLang="en-US" b="1" dirty="0">
                <a:latin typeface="Times New Roman" panose="02020603050405020304" pitchFamily="18" charset="0"/>
                <a:cs typeface="Times New Roman" panose="02020603050405020304" pitchFamily="18" charset="0"/>
              </a:rPr>
              <a:t>雷</a:t>
            </a:r>
            <a:r>
              <a:rPr lang="zh-CN" altLang="en-US" b="1" dirty="0" smtClean="0">
                <a:latin typeface="Times New Roman" panose="02020603050405020304" pitchFamily="18" charset="0"/>
                <a:cs typeface="Times New Roman" panose="02020603050405020304" pitchFamily="18" charset="0"/>
              </a:rPr>
              <a:t>纳特此时</a:t>
            </a:r>
            <a:r>
              <a:rPr lang="en-US" altLang="zh-CN" b="1" dirty="0" smtClean="0">
                <a:latin typeface="Times New Roman" panose="02020603050405020304" pitchFamily="18" charset="0"/>
                <a:cs typeface="Times New Roman" panose="02020603050405020304" pitchFamily="18" charset="0"/>
              </a:rPr>
              <a:t>30</a:t>
            </a:r>
            <a:r>
              <a:rPr lang="zh-CN" altLang="en-US" b="1" dirty="0" smtClean="0">
                <a:latin typeface="Times New Roman" panose="02020603050405020304" pitchFamily="18" charset="0"/>
                <a:cs typeface="Times New Roman" panose="02020603050405020304" pitchFamily="18" charset="0"/>
              </a:rPr>
              <a:t>出头，是人工智能领域的一颗新星。</a:t>
            </a:r>
            <a:endParaRPr lang="en-US" altLang="zh-CN" b="1" dirty="0" smtClean="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他</a:t>
            </a:r>
            <a:r>
              <a:rPr lang="zh-CN" altLang="en-US" b="1" dirty="0" smtClean="0">
                <a:latin typeface="Times New Roman" panose="02020603050405020304" pitchFamily="18" charset="0"/>
                <a:cs typeface="Times New Roman" panose="02020603050405020304" pitchFamily="18" charset="0"/>
              </a:rPr>
              <a:t>在宾夕法尼亚大学获得</a:t>
            </a:r>
            <a:r>
              <a:rPr lang="zh-CN" altLang="en-US" b="1" dirty="0" smtClean="0">
                <a:solidFill>
                  <a:srgbClr val="0070C0"/>
                </a:solidFill>
                <a:latin typeface="Times New Roman" panose="02020603050405020304" pitchFamily="18" charset="0"/>
                <a:cs typeface="Times New Roman" panose="02020603050405020304" pitchFamily="18" charset="0"/>
              </a:rPr>
              <a:t>数学和物理双学位</a:t>
            </a:r>
            <a:r>
              <a:rPr lang="zh-CN" altLang="en-US" b="1" dirty="0" smtClean="0">
                <a:latin typeface="Times New Roman" panose="02020603050405020304" pitchFamily="18" charset="0"/>
                <a:cs typeface="Times New Roman" panose="02020603050405020304" pitchFamily="18" charset="0"/>
              </a:rPr>
              <a:t>后，又获得</a:t>
            </a:r>
            <a:r>
              <a:rPr lang="zh-CN" altLang="en-US" b="1" dirty="0" smtClean="0">
                <a:solidFill>
                  <a:srgbClr val="0070C0"/>
                </a:solidFill>
                <a:latin typeface="Times New Roman" panose="02020603050405020304" pitchFamily="18" charset="0"/>
                <a:cs typeface="Times New Roman" panose="02020603050405020304" pitchFamily="18" charset="0"/>
              </a:rPr>
              <a:t>数学硕士</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他在</a:t>
            </a:r>
            <a:r>
              <a:rPr lang="zh-CN" altLang="en-US" b="1" dirty="0" smtClean="0">
                <a:solidFill>
                  <a:srgbClr val="0070C0"/>
                </a:solidFill>
                <a:latin typeface="Times New Roman" panose="02020603050405020304" pitchFamily="18" charset="0"/>
                <a:cs typeface="Times New Roman" panose="02020603050405020304" pitchFamily="18" charset="0"/>
              </a:rPr>
              <a:t>加州理工读博士</a:t>
            </a:r>
            <a:r>
              <a:rPr lang="zh-CN" altLang="en-US" b="1" dirty="0" smtClean="0">
                <a:latin typeface="Times New Roman" panose="02020603050405020304" pitchFamily="18" charset="0"/>
                <a:cs typeface="Times New Roman" panose="02020603050405020304" pitchFamily="18" charset="0"/>
              </a:rPr>
              <a:t>时，对</a:t>
            </a:r>
            <a:r>
              <a:rPr lang="zh-CN" altLang="en-US" b="1" dirty="0" smtClean="0">
                <a:solidFill>
                  <a:srgbClr val="0070C0"/>
                </a:solidFill>
                <a:latin typeface="Times New Roman" panose="02020603050405020304" pitchFamily="18" charset="0"/>
                <a:cs typeface="Times New Roman" panose="02020603050405020304" pitchFamily="18" charset="0"/>
              </a:rPr>
              <a:t>人工智能</a:t>
            </a:r>
            <a:r>
              <a:rPr lang="zh-CN" altLang="en-US" b="1" dirty="0" smtClean="0">
                <a:latin typeface="Times New Roman" panose="02020603050405020304" pitchFamily="18" charset="0"/>
                <a:cs typeface="Times New Roman" panose="02020603050405020304" pitchFamily="18" charset="0"/>
              </a:rPr>
              <a:t>产生兴趣。</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于是转学到斯坦福大学跟随麦卡锡。但是赶上麦卡锡的学术休假年，于是变成了</a:t>
            </a:r>
            <a:r>
              <a:rPr lang="zh-CN" altLang="en-US" b="1" dirty="0" smtClean="0">
                <a:solidFill>
                  <a:srgbClr val="0070C0"/>
                </a:solidFill>
                <a:latin typeface="Times New Roman" panose="02020603050405020304" pitchFamily="18" charset="0"/>
                <a:cs typeface="Times New Roman" panose="02020603050405020304" pitchFamily="18" charset="0"/>
              </a:rPr>
              <a:t>费根鲍姆</a:t>
            </a:r>
            <a:r>
              <a:rPr lang="zh-CN" altLang="en-US" b="1" dirty="0" smtClean="0">
                <a:latin typeface="Times New Roman" panose="02020603050405020304" pitchFamily="18" charset="0"/>
                <a:cs typeface="Times New Roman" panose="02020603050405020304" pitchFamily="18" charset="0"/>
              </a:rPr>
              <a:t>和</a:t>
            </a:r>
            <a:r>
              <a:rPr lang="zh-CN" altLang="en-US" b="1" dirty="0" smtClean="0">
                <a:solidFill>
                  <a:srgbClr val="0070C0"/>
                </a:solidFill>
                <a:latin typeface="Times New Roman" panose="02020603050405020304" pitchFamily="18" charset="0"/>
                <a:cs typeface="Times New Roman" panose="02020603050405020304" pitchFamily="18" charset="0"/>
              </a:rPr>
              <a:t>布坎南</a:t>
            </a:r>
            <a:r>
              <a:rPr lang="zh-CN" altLang="en-US" b="1" dirty="0" smtClean="0">
                <a:latin typeface="Times New Roman" panose="02020603050405020304" pitchFamily="18" charset="0"/>
                <a:cs typeface="Times New Roman" panose="02020603050405020304" pitchFamily="18" charset="0"/>
              </a:rPr>
              <a:t>的学生。</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505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latin typeface="Times New Roman" panose="02020603050405020304" pitchFamily="18" charset="0"/>
                <a:cs typeface="Times New Roman" panose="02020603050405020304" pitchFamily="18" charset="0"/>
              </a:rPr>
              <a:t>5 </a:t>
            </a:r>
            <a:r>
              <a:rPr lang="zh-CN" altLang="en-US" b="1" dirty="0">
                <a:latin typeface="Times New Roman" panose="02020603050405020304" pitchFamily="18" charset="0"/>
                <a:cs typeface="Times New Roman" panose="02020603050405020304" pitchFamily="18" charset="0"/>
              </a:rPr>
              <a:t>雷纳特和大知识系统</a:t>
            </a:r>
            <a:endParaRPr lang="zh-CN" altLang="en-US" dirty="0"/>
          </a:p>
        </p:txBody>
      </p:sp>
      <p:sp>
        <p:nvSpPr>
          <p:cNvPr id="3" name="内容占位符 2"/>
          <p:cNvSpPr>
            <a:spLocks noGrp="1"/>
          </p:cNvSpPr>
          <p:nvPr>
            <p:ph idx="1"/>
          </p:nvPr>
        </p:nvSpPr>
        <p:spPr/>
        <p:txBody>
          <a:bodyPr/>
          <a:lstStyle/>
          <a:p>
            <a:r>
              <a:rPr lang="zh-CN" altLang="en-US" b="1" dirty="0" smtClean="0">
                <a:latin typeface="Times New Roman" panose="02020603050405020304" pitchFamily="18" charset="0"/>
                <a:cs typeface="Times New Roman" panose="02020603050405020304" pitchFamily="18" charset="0"/>
              </a:rPr>
              <a:t>当雷纳特来到</a:t>
            </a:r>
            <a:r>
              <a:rPr lang="en-US" altLang="zh-CN" b="1" dirty="0" smtClean="0">
                <a:latin typeface="Times New Roman" panose="02020603050405020304" pitchFamily="18" charset="0"/>
                <a:cs typeface="Times New Roman" panose="02020603050405020304" pitchFamily="18" charset="0"/>
              </a:rPr>
              <a:t>MCC</a:t>
            </a:r>
            <a:r>
              <a:rPr lang="zh-CN" altLang="en-US" b="1" dirty="0" smtClean="0">
                <a:latin typeface="Times New Roman" panose="02020603050405020304" pitchFamily="18" charset="0"/>
                <a:cs typeface="Times New Roman" panose="02020603050405020304" pitchFamily="18" charset="0"/>
              </a:rPr>
              <a:t>时，他有了一个新的想法：</a:t>
            </a:r>
            <a:r>
              <a:rPr lang="zh-CN" altLang="en-US" b="1" dirty="0" smtClean="0">
                <a:solidFill>
                  <a:srgbClr val="0070C0"/>
                </a:solidFill>
                <a:latin typeface="Times New Roman" panose="02020603050405020304" pitchFamily="18" charset="0"/>
                <a:cs typeface="Times New Roman" panose="02020603050405020304" pitchFamily="18" charset="0"/>
              </a:rPr>
              <a:t>把人类的常识编码，建成知识库</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这个新项目叫</a:t>
            </a:r>
            <a:r>
              <a:rPr lang="en-US" altLang="zh-CN" b="1" dirty="0" err="1" smtClean="0">
                <a:solidFill>
                  <a:srgbClr val="0070C0"/>
                </a:solidFill>
                <a:latin typeface="Times New Roman" panose="02020603050405020304" pitchFamily="18" charset="0"/>
                <a:cs typeface="Times New Roman" panose="02020603050405020304" pitchFamily="18" charset="0"/>
              </a:rPr>
              <a:t>Cyc</a:t>
            </a:r>
            <a:r>
              <a:rPr lang="zh-CN" altLang="en-US" b="1" dirty="0" smtClean="0">
                <a:latin typeface="Times New Roman" panose="02020603050405020304" pitchFamily="18" charset="0"/>
                <a:cs typeface="Times New Roman" panose="02020603050405020304" pitchFamily="18" charset="0"/>
              </a:rPr>
              <a:t>，来自英文单词</a:t>
            </a:r>
            <a:r>
              <a:rPr lang="en-US" altLang="zh-CN" b="1" dirty="0" smtClean="0">
                <a:latin typeface="Times New Roman" panose="02020603050405020304" pitchFamily="18" charset="0"/>
                <a:cs typeface="Times New Roman" panose="02020603050405020304" pitchFamily="18" charset="0"/>
              </a:rPr>
              <a:t>Encyclopedia</a:t>
            </a:r>
            <a:r>
              <a:rPr lang="zh-CN" altLang="en-US" b="1" dirty="0" smtClean="0">
                <a:latin typeface="Times New Roman" panose="02020603050405020304" pitchFamily="18" charset="0"/>
                <a:cs typeface="Times New Roman" panose="02020603050405020304" pitchFamily="18" charset="0"/>
              </a:rPr>
              <a:t>。这其实是最早的</a:t>
            </a:r>
            <a:r>
              <a:rPr lang="zh-CN" altLang="en-US" b="1" dirty="0" smtClean="0">
                <a:solidFill>
                  <a:srgbClr val="0070C0"/>
                </a:solidFill>
                <a:latin typeface="Times New Roman" panose="02020603050405020304" pitchFamily="18" charset="0"/>
                <a:cs typeface="Times New Roman" panose="02020603050405020304" pitchFamily="18" charset="0"/>
              </a:rPr>
              <a:t>知识图谱</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他支持费根鲍姆的知识原则（</a:t>
            </a:r>
            <a:r>
              <a:rPr lang="en-US" altLang="zh-CN" b="1" dirty="0" smtClean="0">
                <a:latin typeface="Times New Roman" panose="02020603050405020304" pitchFamily="18" charset="0"/>
                <a:cs typeface="Times New Roman" panose="02020603050405020304" pitchFamily="18" charset="0"/>
              </a:rPr>
              <a:t>knowledge principle</a:t>
            </a:r>
            <a:r>
              <a:rPr lang="zh-CN" altLang="en-US" b="1" dirty="0" smtClean="0">
                <a:latin typeface="Times New Roman" panose="02020603050405020304" pitchFamily="18" charset="0"/>
                <a:cs typeface="Times New Roman" panose="02020603050405020304" pitchFamily="18" charset="0"/>
              </a:rPr>
              <a:t>）：</a:t>
            </a:r>
            <a:r>
              <a:rPr lang="zh-CN" altLang="en-US" b="1" dirty="0" smtClean="0">
                <a:solidFill>
                  <a:srgbClr val="0070C0"/>
                </a:solidFill>
                <a:latin typeface="Times New Roman" panose="02020603050405020304" pitchFamily="18" charset="0"/>
                <a:cs typeface="Times New Roman" panose="02020603050405020304" pitchFamily="18" charset="0"/>
              </a:rPr>
              <a:t>一个系统之所以能展示高级的智能理解和行为，主要是因为在所从事的领域所表现出来的特定知识：概念、事实、表示、方法、比喻以及启发</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他说：</a:t>
            </a:r>
            <a:r>
              <a:rPr lang="zh-CN" altLang="en-US" b="1" dirty="0" smtClean="0">
                <a:solidFill>
                  <a:srgbClr val="0070C0"/>
                </a:solidFill>
                <a:latin typeface="Times New Roman" panose="02020603050405020304" pitchFamily="18" charset="0"/>
                <a:cs typeface="Times New Roman" panose="02020603050405020304" pitchFamily="18" charset="0"/>
              </a:rPr>
              <a:t>智能就是一千万条规则</a:t>
            </a:r>
            <a:r>
              <a:rPr lang="zh-CN" altLang="en-US"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4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latin typeface="Times New Roman" panose="02020603050405020304" pitchFamily="18" charset="0"/>
                <a:cs typeface="Times New Roman" panose="02020603050405020304" pitchFamily="18" charset="0"/>
              </a:rPr>
              <a:t>6 </a:t>
            </a:r>
            <a:r>
              <a:rPr lang="zh-CN" altLang="en-US" b="1" dirty="0" smtClean="0">
                <a:latin typeface="Times New Roman" panose="02020603050405020304" pitchFamily="18" charset="0"/>
                <a:cs typeface="Times New Roman" panose="02020603050405020304" pitchFamily="18" charset="0"/>
              </a:rPr>
              <a:t>语义网</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b="1" dirty="0" smtClean="0">
                <a:latin typeface="Times New Roman" panose="02020603050405020304" pitchFamily="18" charset="0"/>
                <a:cs typeface="Times New Roman" panose="02020603050405020304" pitchFamily="18" charset="0"/>
              </a:rPr>
              <a:t>由专家系统一脉相传的这一派</a:t>
            </a:r>
            <a:r>
              <a:rPr lang="zh-CN" altLang="en-US" b="1" dirty="0" smtClean="0">
                <a:solidFill>
                  <a:srgbClr val="0070C0"/>
                </a:solidFill>
                <a:latin typeface="Times New Roman" panose="02020603050405020304" pitchFamily="18" charset="0"/>
                <a:cs typeface="Times New Roman" panose="02020603050405020304" pitchFamily="18" charset="0"/>
              </a:rPr>
              <a:t>自身的逻辑功力不够</a:t>
            </a:r>
            <a:r>
              <a:rPr lang="zh-CN" altLang="en-US" b="1" dirty="0" smtClean="0">
                <a:latin typeface="Times New Roman" panose="02020603050405020304" pitchFamily="18" charset="0"/>
                <a:cs typeface="Times New Roman" panose="02020603050405020304" pitchFamily="18" charset="0"/>
              </a:rPr>
              <a:t>，他们一直和</a:t>
            </a:r>
            <a:r>
              <a:rPr lang="zh-CN" altLang="en-US" b="1" dirty="0" smtClean="0">
                <a:solidFill>
                  <a:srgbClr val="0070C0"/>
                </a:solidFill>
                <a:latin typeface="Times New Roman" panose="02020603050405020304" pitchFamily="18" charset="0"/>
                <a:cs typeface="Times New Roman" panose="02020603050405020304" pitchFamily="18" charset="0"/>
              </a:rPr>
              <a:t>定理证明</a:t>
            </a:r>
            <a:r>
              <a:rPr lang="zh-CN" altLang="en-US" b="1" dirty="0" smtClean="0">
                <a:latin typeface="Times New Roman" panose="02020603050405020304" pitchFamily="18" charset="0"/>
                <a:cs typeface="Times New Roman" panose="02020603050405020304" pitchFamily="18" charset="0"/>
              </a:rPr>
              <a:t>掐架。另一方面，他们的</a:t>
            </a:r>
            <a:r>
              <a:rPr lang="zh-CN" altLang="en-US" b="1" dirty="0" smtClean="0">
                <a:solidFill>
                  <a:srgbClr val="0070C0"/>
                </a:solidFill>
                <a:latin typeface="Times New Roman" panose="02020603050405020304" pitchFamily="18" charset="0"/>
                <a:cs typeface="Times New Roman" panose="02020603050405020304" pitchFamily="18" charset="0"/>
              </a:rPr>
              <a:t>工程实践又略显欠缺</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直到</a:t>
            </a:r>
            <a:r>
              <a:rPr lang="en-US" altLang="zh-CN" b="1" dirty="0" smtClean="0">
                <a:solidFill>
                  <a:srgbClr val="0070C0"/>
                </a:solidFill>
                <a:latin typeface="Times New Roman" panose="02020603050405020304" pitchFamily="18" charset="0"/>
                <a:cs typeface="Times New Roman" panose="02020603050405020304" pitchFamily="18" charset="0"/>
              </a:rPr>
              <a:t>Tim Berners-Lee</a:t>
            </a:r>
            <a:r>
              <a:rPr lang="zh-CN" altLang="en-US" b="1" dirty="0" smtClean="0">
                <a:solidFill>
                  <a:srgbClr val="0070C0"/>
                </a:solidFill>
                <a:latin typeface="Times New Roman" panose="02020603050405020304" pitchFamily="18" charset="0"/>
                <a:cs typeface="Times New Roman" panose="02020603050405020304" pitchFamily="18" charset="0"/>
              </a:rPr>
              <a:t>在</a:t>
            </a:r>
            <a:r>
              <a:rPr lang="en-US" altLang="zh-CN" b="1" dirty="0" smtClean="0">
                <a:solidFill>
                  <a:srgbClr val="0070C0"/>
                </a:solidFill>
                <a:latin typeface="Times New Roman" panose="02020603050405020304" pitchFamily="18" charset="0"/>
                <a:cs typeface="Times New Roman" panose="02020603050405020304" pitchFamily="18" charset="0"/>
              </a:rPr>
              <a:t>1998</a:t>
            </a:r>
            <a:r>
              <a:rPr lang="zh-CN" altLang="en-US" b="1" dirty="0" smtClean="0">
                <a:solidFill>
                  <a:srgbClr val="0070C0"/>
                </a:solidFill>
                <a:latin typeface="Times New Roman" panose="02020603050405020304" pitchFamily="18" charset="0"/>
                <a:cs typeface="Times New Roman" panose="02020603050405020304" pitchFamily="18" charset="0"/>
              </a:rPr>
              <a:t>年前后</a:t>
            </a:r>
            <a:r>
              <a:rPr lang="zh-CN" altLang="en-US" b="1" dirty="0" smtClean="0">
                <a:latin typeface="Times New Roman" panose="02020603050405020304" pitchFamily="18" charset="0"/>
                <a:cs typeface="Times New Roman" panose="02020603050405020304" pitchFamily="18" charset="0"/>
              </a:rPr>
              <a:t>提出</a:t>
            </a:r>
            <a:r>
              <a:rPr lang="zh-CN" altLang="en-US" b="1" dirty="0" smtClean="0">
                <a:solidFill>
                  <a:srgbClr val="0070C0"/>
                </a:solidFill>
                <a:latin typeface="Times New Roman" panose="02020603050405020304" pitchFamily="18" charset="0"/>
                <a:cs typeface="Times New Roman" panose="02020603050405020304" pitchFamily="18" charset="0"/>
              </a:rPr>
              <a:t>语义网</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Tim </a:t>
            </a:r>
            <a:r>
              <a:rPr lang="zh-CN" altLang="en-US" b="1" dirty="0" smtClean="0">
                <a:latin typeface="Times New Roman" panose="02020603050405020304" pitchFamily="18" charset="0"/>
                <a:cs typeface="Times New Roman" panose="02020603050405020304" pitchFamily="18" charset="0"/>
              </a:rPr>
              <a:t>由于草根且便捷的</a:t>
            </a:r>
            <a:r>
              <a:rPr lang="en-US" altLang="zh-CN" b="1" dirty="0" smtClean="0">
                <a:solidFill>
                  <a:srgbClr val="0070C0"/>
                </a:solidFill>
                <a:latin typeface="Times New Roman" panose="02020603050405020304" pitchFamily="18" charset="0"/>
                <a:cs typeface="Times New Roman" panose="02020603050405020304" pitchFamily="18" charset="0"/>
              </a:rPr>
              <a:t>HTTP</a:t>
            </a:r>
            <a:r>
              <a:rPr lang="zh-CN" altLang="en-US" b="1" dirty="0" smtClean="0">
                <a:solidFill>
                  <a:srgbClr val="0070C0"/>
                </a:solidFill>
                <a:latin typeface="Times New Roman" panose="02020603050405020304" pitchFamily="18" charset="0"/>
                <a:cs typeface="Times New Roman" panose="02020603050405020304" pitchFamily="18" charset="0"/>
              </a:rPr>
              <a:t>协议</a:t>
            </a:r>
            <a:r>
              <a:rPr lang="zh-CN" altLang="en-US" b="1" dirty="0" smtClean="0">
                <a:latin typeface="Times New Roman" panose="02020603050405020304" pitchFamily="18" charset="0"/>
                <a:cs typeface="Times New Roman" panose="02020603050405020304" pitchFamily="18" charset="0"/>
              </a:rPr>
              <a:t>和</a:t>
            </a:r>
            <a:r>
              <a:rPr lang="zh-CN" altLang="en-US" b="1" dirty="0" smtClean="0">
                <a:solidFill>
                  <a:srgbClr val="0070C0"/>
                </a:solidFill>
                <a:latin typeface="Times New Roman" panose="02020603050405020304" pitchFamily="18" charset="0"/>
                <a:cs typeface="Times New Roman" panose="02020603050405020304" pitchFamily="18" charset="0"/>
              </a:rPr>
              <a:t>超文本链接标准</a:t>
            </a:r>
            <a:r>
              <a:rPr lang="en-US" altLang="zh-CN" b="1" dirty="0" smtClean="0">
                <a:solidFill>
                  <a:srgbClr val="0070C0"/>
                </a:solidFill>
                <a:latin typeface="Times New Roman" panose="02020603050405020304" pitchFamily="18" charset="0"/>
                <a:cs typeface="Times New Roman" panose="02020603050405020304" pitchFamily="18" charset="0"/>
              </a:rPr>
              <a:t>HTML</a:t>
            </a:r>
            <a:r>
              <a:rPr lang="zh-CN" altLang="en-US" b="1" dirty="0" smtClean="0">
                <a:latin typeface="Times New Roman" panose="02020603050405020304" pitchFamily="18" charset="0"/>
                <a:cs typeface="Times New Roman" panose="02020603050405020304" pitchFamily="18" charset="0"/>
              </a:rPr>
              <a:t>而出名，被称为</a:t>
            </a:r>
            <a:r>
              <a:rPr lang="zh-CN" altLang="en-US" b="1" dirty="0" smtClean="0">
                <a:solidFill>
                  <a:srgbClr val="0070C0"/>
                </a:solidFill>
                <a:latin typeface="Times New Roman" panose="02020603050405020304" pitchFamily="18" charset="0"/>
                <a:cs typeface="Times New Roman" panose="02020603050405020304" pitchFamily="18" charset="0"/>
              </a:rPr>
              <a:t>万维网之父</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Tim</a:t>
            </a:r>
            <a:r>
              <a:rPr lang="zh-CN" altLang="en-US" b="1" dirty="0" smtClean="0">
                <a:latin typeface="Times New Roman" panose="02020603050405020304" pitchFamily="18" charset="0"/>
                <a:cs typeface="Times New Roman" panose="02020603050405020304" pitchFamily="18" charset="0"/>
              </a:rPr>
              <a:t>于</a:t>
            </a:r>
            <a:r>
              <a:rPr lang="en-US" altLang="zh-CN" b="1" dirty="0" smtClean="0">
                <a:latin typeface="Times New Roman" panose="02020603050405020304" pitchFamily="18" charset="0"/>
                <a:cs typeface="Times New Roman" panose="02020603050405020304" pitchFamily="18" charset="0"/>
              </a:rPr>
              <a:t>2016</a:t>
            </a:r>
            <a:r>
              <a:rPr lang="zh-CN" altLang="en-US" b="1" dirty="0" smtClean="0">
                <a:latin typeface="Times New Roman" panose="02020603050405020304" pitchFamily="18" charset="0"/>
                <a:cs typeface="Times New Roman" panose="02020603050405020304" pitchFamily="18" charset="0"/>
              </a:rPr>
              <a:t>年获得</a:t>
            </a:r>
            <a:r>
              <a:rPr lang="zh-CN" altLang="en-US" b="1" dirty="0" smtClean="0">
                <a:solidFill>
                  <a:srgbClr val="0070C0"/>
                </a:solidFill>
                <a:latin typeface="Times New Roman" panose="02020603050405020304" pitchFamily="18" charset="0"/>
                <a:cs typeface="Times New Roman" panose="02020603050405020304" pitchFamily="18" charset="0"/>
              </a:rPr>
              <a:t>图灵奖</a:t>
            </a:r>
            <a:r>
              <a:rPr lang="zh-CN" altLang="en-US" b="1" dirty="0" smtClean="0">
                <a:latin typeface="Times New Roman" panose="02020603050405020304" pitchFamily="18" charset="0"/>
                <a:cs typeface="Times New Roman" panose="02020603050405020304" pitchFamily="18" charset="0"/>
              </a:rPr>
              <a:t>，被认为是有史以来含金量最低的一个。</a:t>
            </a:r>
            <a:endParaRPr lang="en-US" altLang="zh-CN"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2878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latin typeface="Times New Roman" panose="02020603050405020304" pitchFamily="18" charset="0"/>
                <a:cs typeface="Times New Roman" panose="02020603050405020304" pitchFamily="18" charset="0"/>
              </a:rPr>
              <a:t>6 </a:t>
            </a:r>
            <a:r>
              <a:rPr lang="zh-CN" altLang="en-US" b="1" dirty="0">
                <a:latin typeface="Times New Roman" panose="02020603050405020304" pitchFamily="18" charset="0"/>
                <a:cs typeface="Times New Roman" panose="02020603050405020304" pitchFamily="18" charset="0"/>
              </a:rPr>
              <a:t>语义</a:t>
            </a:r>
            <a:r>
              <a:rPr lang="zh-CN" altLang="en-US" b="1" dirty="0" smtClean="0">
                <a:latin typeface="Times New Roman" panose="02020603050405020304" pitchFamily="18" charset="0"/>
                <a:cs typeface="Times New Roman" panose="02020603050405020304" pitchFamily="18" charset="0"/>
              </a:rPr>
              <a:t>网</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W3C</a:t>
            </a:r>
            <a:r>
              <a:rPr lang="zh-CN" altLang="en-US" b="1" dirty="0" smtClean="0">
                <a:latin typeface="Times New Roman" panose="02020603050405020304" pitchFamily="18" charset="0"/>
                <a:cs typeface="Times New Roman" panose="02020603050405020304" pitchFamily="18" charset="0"/>
              </a:rPr>
              <a:t>语义网的工作后来在一些准逻辑学家加入后引入了</a:t>
            </a:r>
            <a:r>
              <a:rPr lang="zh-CN" altLang="en-US" b="1" dirty="0" smtClean="0">
                <a:solidFill>
                  <a:srgbClr val="0070C0"/>
                </a:solidFill>
                <a:latin typeface="Times New Roman" panose="02020603050405020304" pitchFamily="18" charset="0"/>
                <a:cs typeface="Times New Roman" panose="02020603050405020304" pitchFamily="18" charset="0"/>
              </a:rPr>
              <a:t>描述逻辑</a:t>
            </a:r>
            <a:r>
              <a:rPr lang="zh-CN" altLang="en-US" b="1" dirty="0" smtClean="0">
                <a:latin typeface="Times New Roman" panose="02020603050405020304" pitchFamily="18" charset="0"/>
                <a:cs typeface="Times New Roman" panose="02020603050405020304" pitchFamily="18" charset="0"/>
              </a:rPr>
              <a:t>，变得貌似严格起来。</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经过几代迭代后演化成大杂烩，</a:t>
            </a:r>
            <a:r>
              <a:rPr lang="zh-CN" altLang="en-US" b="1" dirty="0" smtClean="0">
                <a:solidFill>
                  <a:srgbClr val="0070C0"/>
                </a:solidFill>
                <a:latin typeface="Times New Roman" panose="02020603050405020304" pitchFamily="18" charset="0"/>
                <a:cs typeface="Times New Roman" panose="02020603050405020304" pitchFamily="18" charset="0"/>
              </a:rPr>
              <a:t>理论上不严谨，实践上不可用</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所谓“万事开头难”，但开了一个坏头，则是灾难。为后人修正制造了人为障碍。</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22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latin typeface="Times New Roman" panose="02020603050405020304" pitchFamily="18" charset="0"/>
                <a:cs typeface="Times New Roman" panose="02020603050405020304" pitchFamily="18" charset="0"/>
              </a:rPr>
              <a:t>7 </a:t>
            </a:r>
            <a:r>
              <a:rPr lang="zh-CN" altLang="en-US" b="1" dirty="0">
                <a:latin typeface="Times New Roman" panose="02020603050405020304" pitchFamily="18" charset="0"/>
                <a:cs typeface="Times New Roman" panose="02020603050405020304" pitchFamily="18" charset="0"/>
              </a:rPr>
              <a:t>谷</a:t>
            </a:r>
            <a:r>
              <a:rPr lang="zh-CN" altLang="en-US" b="1" dirty="0" smtClean="0">
                <a:latin typeface="Times New Roman" panose="02020603050405020304" pitchFamily="18" charset="0"/>
                <a:cs typeface="Times New Roman" panose="02020603050405020304" pitchFamily="18" charset="0"/>
              </a:rPr>
              <a:t>歌和知识图谱</a:t>
            </a:r>
            <a:endParaRPr lang="zh-CN" altLang="en-US" dirty="0"/>
          </a:p>
        </p:txBody>
      </p:sp>
      <p:sp>
        <p:nvSpPr>
          <p:cNvPr id="3" name="内容占位符 2"/>
          <p:cNvSpPr>
            <a:spLocks noGrp="1"/>
          </p:cNvSpPr>
          <p:nvPr>
            <p:ph idx="1"/>
          </p:nvPr>
        </p:nvSpPr>
        <p:spPr/>
        <p:txBody>
          <a:bodyPr/>
          <a:lstStyle/>
          <a:p>
            <a:r>
              <a:rPr lang="zh-CN" altLang="en-US" b="1" dirty="0" smtClean="0">
                <a:latin typeface="Times New Roman" panose="02020603050405020304" pitchFamily="18" charset="0"/>
                <a:cs typeface="Times New Roman" panose="02020603050405020304" pitchFamily="18" charset="0"/>
              </a:rPr>
              <a:t>在</a:t>
            </a:r>
            <a:r>
              <a:rPr lang="zh-CN" altLang="en-US" b="1" dirty="0" smtClean="0">
                <a:solidFill>
                  <a:srgbClr val="0070C0"/>
                </a:solidFill>
                <a:latin typeface="Times New Roman" panose="02020603050405020304" pitchFamily="18" charset="0"/>
                <a:cs typeface="Times New Roman" panose="02020603050405020304" pitchFamily="18" charset="0"/>
              </a:rPr>
              <a:t>维基百科</a:t>
            </a:r>
            <a:r>
              <a:rPr lang="zh-CN" altLang="en-US" b="1" dirty="0" smtClean="0">
                <a:latin typeface="Times New Roman" panose="02020603050405020304" pitchFamily="18" charset="0"/>
                <a:cs typeface="Times New Roman" panose="02020603050405020304" pitchFamily="18" charset="0"/>
              </a:rPr>
              <a:t>的同时，还有个</a:t>
            </a:r>
            <a:r>
              <a:rPr lang="en-US" altLang="zh-CN" b="1" dirty="0" smtClean="0">
                <a:solidFill>
                  <a:srgbClr val="0070C0"/>
                </a:solidFill>
                <a:latin typeface="Times New Roman" panose="02020603050405020304" pitchFamily="18" charset="0"/>
                <a:cs typeface="Times New Roman" panose="02020603050405020304" pitchFamily="18" charset="0"/>
              </a:rPr>
              <a:t>Freebase</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维基百科的受众是人，而</a:t>
            </a:r>
            <a:r>
              <a:rPr lang="en-US" altLang="zh-CN" b="1" dirty="0" smtClean="0">
                <a:latin typeface="Times New Roman" panose="02020603050405020304" pitchFamily="18" charset="0"/>
                <a:cs typeface="Times New Roman" panose="02020603050405020304" pitchFamily="18" charset="0"/>
              </a:rPr>
              <a:t>Freebase</a:t>
            </a:r>
            <a:r>
              <a:rPr lang="zh-CN" altLang="en-US" b="1" dirty="0" smtClean="0">
                <a:latin typeface="Times New Roman" panose="02020603050405020304" pitchFamily="18" charset="0"/>
                <a:cs typeface="Times New Roman" panose="02020603050405020304" pitchFamily="18" charset="0"/>
              </a:rPr>
              <a:t>则强调</a:t>
            </a:r>
            <a:r>
              <a:rPr lang="zh-CN" altLang="en-US" b="1" dirty="0" smtClean="0">
                <a:solidFill>
                  <a:srgbClr val="0070C0"/>
                </a:solidFill>
                <a:latin typeface="Times New Roman" panose="02020603050405020304" pitchFamily="18" charset="0"/>
                <a:cs typeface="Times New Roman" panose="02020603050405020304" pitchFamily="18" charset="0"/>
              </a:rPr>
              <a:t>机器可读</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Freebase</a:t>
            </a:r>
            <a:r>
              <a:rPr lang="zh-CN" altLang="en-US" b="1" dirty="0" smtClean="0">
                <a:latin typeface="Times New Roman" panose="02020603050405020304" pitchFamily="18" charset="0"/>
                <a:cs typeface="Times New Roman" panose="02020603050405020304" pitchFamily="18" charset="0"/>
              </a:rPr>
              <a:t>的背后是一家叫</a:t>
            </a:r>
            <a:r>
              <a:rPr lang="en-US" altLang="zh-CN" b="1" dirty="0" err="1" smtClean="0">
                <a:latin typeface="Times New Roman" panose="02020603050405020304" pitchFamily="18" charset="0"/>
                <a:cs typeface="Times New Roman" panose="02020603050405020304" pitchFamily="18" charset="0"/>
              </a:rPr>
              <a:t>Metaweb</a:t>
            </a:r>
            <a:r>
              <a:rPr lang="zh-CN" altLang="en-US" b="1" dirty="0" smtClean="0">
                <a:latin typeface="Times New Roman" panose="02020603050405020304" pitchFamily="18" charset="0"/>
                <a:cs typeface="Times New Roman" panose="02020603050405020304" pitchFamily="18" charset="0"/>
              </a:rPr>
              <a:t>的公司。</a:t>
            </a:r>
            <a:endParaRPr lang="en-US" altLang="zh-CN" b="1"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2010</a:t>
            </a:r>
            <a:r>
              <a:rPr lang="zh-CN" altLang="en-US" b="1" dirty="0" smtClean="0">
                <a:latin typeface="Times New Roman" panose="02020603050405020304" pitchFamily="18" charset="0"/>
                <a:cs typeface="Times New Roman" panose="02020603050405020304" pitchFamily="18" charset="0"/>
              </a:rPr>
              <a:t>年谷歌收购了</a:t>
            </a:r>
            <a:r>
              <a:rPr lang="en-US" altLang="zh-CN" b="1" dirty="0" err="1" smtClean="0">
                <a:latin typeface="Times New Roman" panose="02020603050405020304" pitchFamily="18" charset="0"/>
                <a:cs typeface="Times New Roman" panose="02020603050405020304" pitchFamily="18" charset="0"/>
              </a:rPr>
              <a:t>Metaweb</a:t>
            </a:r>
            <a:r>
              <a:rPr lang="zh-CN" altLang="en-US" b="1" dirty="0" smtClean="0">
                <a:latin typeface="Times New Roman" panose="02020603050405020304" pitchFamily="18" charset="0"/>
                <a:cs typeface="Times New Roman" panose="02020603050405020304" pitchFamily="18" charset="0"/>
              </a:rPr>
              <a:t>，谷歌给他取了个响亮的名字：</a:t>
            </a:r>
            <a:r>
              <a:rPr lang="zh-CN" altLang="en-US" b="1" dirty="0" smtClean="0">
                <a:solidFill>
                  <a:srgbClr val="0070C0"/>
                </a:solidFill>
                <a:latin typeface="Times New Roman" panose="02020603050405020304" pitchFamily="18" charset="0"/>
                <a:cs typeface="Times New Roman" panose="02020603050405020304" pitchFamily="18" charset="0"/>
              </a:rPr>
              <a:t>知识图谱（</a:t>
            </a:r>
            <a:r>
              <a:rPr lang="en-US" altLang="zh-CN" b="1" dirty="0" smtClean="0">
                <a:solidFill>
                  <a:srgbClr val="0070C0"/>
                </a:solidFill>
                <a:latin typeface="Times New Roman" panose="02020603050405020304" pitchFamily="18" charset="0"/>
                <a:cs typeface="Times New Roman" panose="02020603050405020304" pitchFamily="18" charset="0"/>
              </a:rPr>
              <a:t>Knowledge Graph</a:t>
            </a:r>
            <a:r>
              <a:rPr lang="zh-CN" altLang="en-US" b="1" smtClean="0">
                <a:solidFill>
                  <a:srgbClr val="0070C0"/>
                </a:solidFill>
                <a:latin typeface="Times New Roman" panose="02020603050405020304" pitchFamily="18" charset="0"/>
                <a:cs typeface="Times New Roman" panose="02020603050405020304" pitchFamily="18" charset="0"/>
              </a:rPr>
              <a:t>）</a:t>
            </a:r>
            <a:r>
              <a:rPr lang="zh-CN" altLang="en-US" b="1"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0680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latin typeface="Times New Roman" panose="02020603050405020304" pitchFamily="18" charset="0"/>
                <a:cs typeface="Times New Roman" panose="02020603050405020304" pitchFamily="18" charset="0"/>
              </a:rPr>
              <a:t>1 </a:t>
            </a:r>
            <a:r>
              <a:rPr lang="zh-CN" altLang="en-US" b="1" dirty="0" smtClean="0">
                <a:latin typeface="Times New Roman" panose="02020603050405020304" pitchFamily="18" charset="0"/>
                <a:cs typeface="Times New Roman" panose="02020603050405020304" pitchFamily="18" charset="0"/>
              </a:rPr>
              <a:t>费根鲍姆和</a:t>
            </a:r>
            <a:r>
              <a:rPr lang="en-US" altLang="zh-CN" b="1" dirty="0" smtClean="0">
                <a:latin typeface="Times New Roman" panose="02020603050405020304" pitchFamily="18" charset="0"/>
                <a:cs typeface="Times New Roman" panose="02020603050405020304" pitchFamily="18" charset="0"/>
              </a:rPr>
              <a:t>DENDRAL</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b="1" dirty="0" smtClean="0">
                <a:solidFill>
                  <a:srgbClr val="0070C0"/>
                </a:solidFill>
                <a:latin typeface="Times New Roman" panose="02020603050405020304" pitchFamily="18" charset="0"/>
                <a:cs typeface="Times New Roman" panose="02020603050405020304" pitchFamily="18" charset="0"/>
              </a:rPr>
              <a:t>费根鲍姆</a:t>
            </a:r>
            <a:r>
              <a:rPr lang="en-US" altLang="zh-CN" b="1" dirty="0" smtClean="0">
                <a:latin typeface="Times New Roman" panose="02020603050405020304" pitchFamily="18" charset="0"/>
                <a:cs typeface="Times New Roman" panose="02020603050405020304" pitchFamily="18" charset="0"/>
              </a:rPr>
              <a:t>16</a:t>
            </a:r>
            <a:r>
              <a:rPr lang="zh-CN" altLang="en-US" b="1" dirty="0" smtClean="0">
                <a:latin typeface="Times New Roman" panose="02020603050405020304" pitchFamily="18" charset="0"/>
                <a:cs typeface="Times New Roman" panose="02020603050405020304" pitchFamily="18" charset="0"/>
              </a:rPr>
              <a:t>岁进入</a:t>
            </a:r>
            <a:r>
              <a:rPr lang="en-US" altLang="zh-CN" b="1" dirty="0" smtClean="0">
                <a:latin typeface="Times New Roman" panose="02020603050405020304" pitchFamily="18" charset="0"/>
                <a:cs typeface="Times New Roman" panose="02020603050405020304" pitchFamily="18" charset="0"/>
              </a:rPr>
              <a:t>CMU</a:t>
            </a:r>
            <a:r>
              <a:rPr lang="zh-CN" altLang="en-US" b="1" dirty="0" smtClean="0">
                <a:latin typeface="Times New Roman" panose="02020603050405020304" pitchFamily="18" charset="0"/>
                <a:cs typeface="Times New Roman" panose="02020603050405020304" pitchFamily="18" charset="0"/>
              </a:rPr>
              <a:t>，大三选修了</a:t>
            </a:r>
            <a:r>
              <a:rPr lang="zh-CN" altLang="en-US" b="1" dirty="0" smtClean="0">
                <a:solidFill>
                  <a:srgbClr val="0070C0"/>
                </a:solidFill>
                <a:latin typeface="Times New Roman" panose="02020603050405020304" pitchFamily="18" charset="0"/>
                <a:cs typeface="Times New Roman" panose="02020603050405020304" pitchFamily="18" charset="0"/>
              </a:rPr>
              <a:t>司马贺</a:t>
            </a:r>
            <a:r>
              <a:rPr lang="zh-CN" altLang="en-US" b="1" dirty="0" smtClean="0">
                <a:latin typeface="Times New Roman" panose="02020603050405020304" pitchFamily="18" charset="0"/>
                <a:cs typeface="Times New Roman" panose="02020603050405020304" pitchFamily="18" charset="0"/>
              </a:rPr>
              <a:t>的“</a:t>
            </a:r>
            <a:r>
              <a:rPr lang="zh-CN" altLang="en-US" b="1" dirty="0" smtClean="0">
                <a:solidFill>
                  <a:srgbClr val="FF0000"/>
                </a:solidFill>
                <a:latin typeface="Times New Roman" panose="02020603050405020304" pitchFamily="18" charset="0"/>
                <a:cs typeface="Times New Roman" panose="02020603050405020304" pitchFamily="18" charset="0"/>
              </a:rPr>
              <a:t>社会科学的数学模型</a:t>
            </a:r>
            <a:r>
              <a:rPr lang="zh-CN" altLang="en-US" b="1" dirty="0" smtClean="0">
                <a:latin typeface="Times New Roman" panose="02020603050405020304" pitchFamily="18" charset="0"/>
                <a:cs typeface="Times New Roman" panose="02020603050405020304" pitchFamily="18" charset="0"/>
              </a:rPr>
              <a:t>”，因此影响了他的人生轨迹。</a:t>
            </a:r>
            <a:endParaRPr lang="en-US" altLang="zh-CN" b="1"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1962</a:t>
            </a:r>
            <a:r>
              <a:rPr lang="zh-CN" altLang="en-US" b="1" dirty="0" smtClean="0">
                <a:latin typeface="Times New Roman" panose="02020603050405020304" pitchFamily="18" charset="0"/>
                <a:cs typeface="Times New Roman" panose="02020603050405020304" pitchFamily="18" charset="0"/>
              </a:rPr>
              <a:t>年，费根鲍姆从</a:t>
            </a:r>
            <a:r>
              <a:rPr lang="zh-CN" altLang="en-US" b="1" dirty="0" smtClean="0">
                <a:solidFill>
                  <a:srgbClr val="0070C0"/>
                </a:solidFill>
                <a:latin typeface="Times New Roman" panose="02020603050405020304" pitchFamily="18" charset="0"/>
                <a:cs typeface="Times New Roman" panose="02020603050405020304" pitchFamily="18" charset="0"/>
              </a:rPr>
              <a:t>伯克利</a:t>
            </a:r>
            <a:r>
              <a:rPr lang="zh-CN" altLang="en-US" b="1" dirty="0" smtClean="0">
                <a:latin typeface="Times New Roman" panose="02020603050405020304" pitchFamily="18" charset="0"/>
                <a:cs typeface="Times New Roman" panose="02020603050405020304" pitchFamily="18" charset="0"/>
              </a:rPr>
              <a:t>来到</a:t>
            </a:r>
            <a:r>
              <a:rPr lang="zh-CN" altLang="en-US" b="1" dirty="0" smtClean="0">
                <a:solidFill>
                  <a:srgbClr val="0070C0"/>
                </a:solidFill>
                <a:latin typeface="Times New Roman" panose="02020603050405020304" pitchFamily="18" charset="0"/>
                <a:cs typeface="Times New Roman" panose="02020603050405020304" pitchFamily="18" charset="0"/>
              </a:rPr>
              <a:t>斯坦福大学</a:t>
            </a:r>
            <a:r>
              <a:rPr lang="zh-CN" altLang="en-US" b="1" dirty="0" smtClean="0">
                <a:latin typeface="Times New Roman" panose="02020603050405020304" pitchFamily="18" charset="0"/>
                <a:cs typeface="Times New Roman" panose="02020603050405020304" pitchFamily="18" charset="0"/>
              </a:rPr>
              <a:t>，协助</a:t>
            </a:r>
            <a:r>
              <a:rPr lang="zh-CN" altLang="en-US" b="1" dirty="0" smtClean="0">
                <a:solidFill>
                  <a:srgbClr val="0070C0"/>
                </a:solidFill>
                <a:latin typeface="Times New Roman" panose="02020603050405020304" pitchFamily="18" charset="0"/>
                <a:cs typeface="Times New Roman" panose="02020603050405020304" pitchFamily="18" charset="0"/>
              </a:rPr>
              <a:t>麦卡锡</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1958</a:t>
            </a:r>
            <a:r>
              <a:rPr lang="zh-CN" altLang="en-US" b="1" dirty="0" smtClean="0">
                <a:latin typeface="Times New Roman" panose="02020603050405020304" pitchFamily="18" charset="0"/>
                <a:cs typeface="Times New Roman" panose="02020603050405020304" pitchFamily="18" charset="0"/>
              </a:rPr>
              <a:t>年</a:t>
            </a:r>
            <a:r>
              <a:rPr lang="zh-CN" altLang="en-US" b="1" dirty="0" smtClean="0">
                <a:solidFill>
                  <a:srgbClr val="FF0000"/>
                </a:solidFill>
                <a:latin typeface="Times New Roman" panose="02020603050405020304" pitchFamily="18" charset="0"/>
                <a:cs typeface="Times New Roman" panose="02020603050405020304" pitchFamily="18" charset="0"/>
              </a:rPr>
              <a:t>里德伯格</a:t>
            </a:r>
            <a:r>
              <a:rPr lang="zh-CN" altLang="en-US" b="1" dirty="0" smtClean="0">
                <a:solidFill>
                  <a:srgbClr val="0070C0"/>
                </a:solidFill>
                <a:latin typeface="Times New Roman" panose="02020603050405020304" pitchFamily="18" charset="0"/>
                <a:cs typeface="Times New Roman" panose="02020603050405020304" pitchFamily="18" charset="0"/>
              </a:rPr>
              <a:t>获得诺贝尔生理奖时才</a:t>
            </a:r>
            <a:r>
              <a:rPr lang="en-US" altLang="zh-CN" b="1" dirty="0" smtClean="0">
                <a:solidFill>
                  <a:srgbClr val="0070C0"/>
                </a:solidFill>
                <a:latin typeface="Times New Roman" panose="02020603050405020304" pitchFamily="18" charset="0"/>
                <a:cs typeface="Times New Roman" panose="02020603050405020304" pitchFamily="18" charset="0"/>
              </a:rPr>
              <a:t>33</a:t>
            </a:r>
            <a:r>
              <a:rPr lang="zh-CN" altLang="en-US" b="1" dirty="0" smtClean="0">
                <a:solidFill>
                  <a:srgbClr val="0070C0"/>
                </a:solidFill>
                <a:latin typeface="Times New Roman" panose="02020603050405020304" pitchFamily="18" charset="0"/>
                <a:cs typeface="Times New Roman" panose="02020603050405020304" pitchFamily="18" charset="0"/>
              </a:rPr>
              <a:t>岁</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1962</a:t>
            </a:r>
            <a:r>
              <a:rPr lang="zh-CN" altLang="en-US" b="1" dirty="0" smtClean="0">
                <a:latin typeface="Times New Roman" panose="02020603050405020304" pitchFamily="18" charset="0"/>
                <a:cs typeface="Times New Roman" panose="02020603050405020304" pitchFamily="18" charset="0"/>
              </a:rPr>
              <a:t>年夏，他还在斯坦福计算中心听编程的课。</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他很快认识了</a:t>
            </a:r>
            <a:r>
              <a:rPr lang="zh-CN" altLang="en-US" b="1" dirty="0" smtClean="0">
                <a:solidFill>
                  <a:srgbClr val="0070C0"/>
                </a:solidFill>
                <a:latin typeface="Times New Roman" panose="02020603050405020304" pitchFamily="18" charset="0"/>
                <a:cs typeface="Times New Roman" panose="02020603050405020304" pitchFamily="18" charset="0"/>
              </a:rPr>
              <a:t>麦卡锡</a:t>
            </a:r>
            <a:r>
              <a:rPr lang="zh-CN" altLang="en-US" b="1" dirty="0" smtClean="0">
                <a:latin typeface="Times New Roman" panose="02020603050405020304" pitchFamily="18" charset="0"/>
                <a:cs typeface="Times New Roman" panose="02020603050405020304" pitchFamily="18" charset="0"/>
              </a:rPr>
              <a:t>，他们还企图把</a:t>
            </a:r>
            <a:r>
              <a:rPr lang="zh-CN" altLang="en-US" b="1" dirty="0" smtClean="0">
                <a:solidFill>
                  <a:srgbClr val="0070C0"/>
                </a:solidFill>
                <a:latin typeface="Times New Roman" panose="02020603050405020304" pitchFamily="18" charset="0"/>
                <a:cs typeface="Times New Roman" panose="02020603050405020304" pitchFamily="18" charset="0"/>
              </a:rPr>
              <a:t>明斯基</a:t>
            </a:r>
            <a:r>
              <a:rPr lang="zh-CN" altLang="en-US" b="1" dirty="0" smtClean="0">
                <a:latin typeface="Times New Roman" panose="02020603050405020304" pitchFamily="18" charset="0"/>
                <a:cs typeface="Times New Roman" panose="02020603050405020304" pitchFamily="18" charset="0"/>
              </a:rPr>
              <a:t>吸引到</a:t>
            </a:r>
            <a:r>
              <a:rPr lang="zh-CN" altLang="en-US" b="1" dirty="0" smtClean="0">
                <a:solidFill>
                  <a:srgbClr val="0070C0"/>
                </a:solidFill>
                <a:latin typeface="Times New Roman" panose="02020603050405020304" pitchFamily="18" charset="0"/>
                <a:cs typeface="Times New Roman" panose="02020603050405020304" pitchFamily="18" charset="0"/>
              </a:rPr>
              <a:t>斯坦福医学院</a:t>
            </a:r>
            <a:r>
              <a:rPr lang="zh-CN" altLang="en-US"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646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latin typeface="Times New Roman" panose="02020603050405020304" pitchFamily="18" charset="0"/>
                <a:cs typeface="Times New Roman" panose="02020603050405020304" pitchFamily="18" charset="0"/>
              </a:rPr>
              <a:t>1 </a:t>
            </a:r>
            <a:r>
              <a:rPr lang="zh-CN" altLang="en-US" b="1" dirty="0">
                <a:latin typeface="Times New Roman" panose="02020603050405020304" pitchFamily="18" charset="0"/>
                <a:cs typeface="Times New Roman" panose="02020603050405020304" pitchFamily="18" charset="0"/>
              </a:rPr>
              <a:t>费根鲍姆和</a:t>
            </a:r>
            <a:r>
              <a:rPr lang="en-US" altLang="zh-CN" b="1" dirty="0">
                <a:latin typeface="Times New Roman" panose="02020603050405020304" pitchFamily="18" charset="0"/>
                <a:cs typeface="Times New Roman" panose="02020603050405020304" pitchFamily="18" charset="0"/>
              </a:rPr>
              <a:t>DENDRAL</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b="1" dirty="0" smtClean="0">
                <a:latin typeface="Times New Roman" panose="02020603050405020304" pitchFamily="18" charset="0"/>
                <a:cs typeface="Times New Roman" panose="02020603050405020304" pitchFamily="18" charset="0"/>
              </a:rPr>
              <a:t>费根鲍姆</a:t>
            </a:r>
            <a:r>
              <a:rPr lang="en-US" altLang="zh-CN" b="1" dirty="0" smtClean="0">
                <a:latin typeface="Times New Roman" panose="02020603050405020304" pitchFamily="18" charset="0"/>
                <a:cs typeface="Times New Roman" panose="02020603050405020304" pitchFamily="18" charset="0"/>
              </a:rPr>
              <a:t>1964</a:t>
            </a:r>
            <a:r>
              <a:rPr lang="zh-CN" altLang="en-US" b="1" dirty="0" smtClean="0">
                <a:latin typeface="Times New Roman" panose="02020603050405020304" pitchFamily="18" charset="0"/>
                <a:cs typeface="Times New Roman" panose="02020603050405020304" pitchFamily="18" charset="0"/>
              </a:rPr>
              <a:t>年在斯坦福大学的</a:t>
            </a:r>
            <a:r>
              <a:rPr lang="zh-CN" altLang="en-US" b="1" dirty="0" smtClean="0">
                <a:solidFill>
                  <a:srgbClr val="0070C0"/>
                </a:solidFill>
                <a:latin typeface="Times New Roman" panose="02020603050405020304" pitchFamily="18" charset="0"/>
                <a:cs typeface="Times New Roman" panose="02020603050405020304" pitchFamily="18" charset="0"/>
              </a:rPr>
              <a:t>高等行为科学中心</a:t>
            </a:r>
            <a:r>
              <a:rPr lang="zh-CN" altLang="en-US" b="1" dirty="0" smtClean="0">
                <a:latin typeface="Times New Roman" panose="02020603050405020304" pitchFamily="18" charset="0"/>
                <a:cs typeface="Times New Roman" panose="02020603050405020304" pitchFamily="18" charset="0"/>
              </a:rPr>
              <a:t>的一次会上见到了</a:t>
            </a:r>
            <a:r>
              <a:rPr lang="zh-CN" altLang="en-US" b="1" dirty="0" smtClean="0">
                <a:solidFill>
                  <a:srgbClr val="0070C0"/>
                </a:solidFill>
                <a:latin typeface="Times New Roman" panose="02020603050405020304" pitchFamily="18" charset="0"/>
                <a:cs typeface="Times New Roman" panose="02020603050405020304" pitchFamily="18" charset="0"/>
              </a:rPr>
              <a:t>里德伯格</a:t>
            </a:r>
            <a:r>
              <a:rPr lang="zh-CN" altLang="en-US" b="1" dirty="0" smtClean="0">
                <a:latin typeface="Times New Roman" panose="02020603050405020304" pitchFamily="18" charset="0"/>
                <a:cs typeface="Times New Roman" panose="02020603050405020304" pitchFamily="18" charset="0"/>
              </a:rPr>
              <a:t>，对</a:t>
            </a:r>
            <a:r>
              <a:rPr lang="zh-CN" altLang="en-US" b="1" dirty="0" smtClean="0">
                <a:solidFill>
                  <a:srgbClr val="FF0000"/>
                </a:solidFill>
                <a:latin typeface="Times New Roman" panose="02020603050405020304" pitchFamily="18" charset="0"/>
                <a:cs typeface="Times New Roman" panose="02020603050405020304" pitchFamily="18" charset="0"/>
              </a:rPr>
              <a:t>科学哲学</a:t>
            </a:r>
            <a:r>
              <a:rPr lang="zh-CN" altLang="en-US" b="1" dirty="0" smtClean="0">
                <a:latin typeface="Times New Roman" panose="02020603050405020304" pitchFamily="18" charset="0"/>
                <a:cs typeface="Times New Roman" panose="02020603050405020304" pitchFamily="18" charset="0"/>
              </a:rPr>
              <a:t>的共同爱好促成了他们漫长而富有成效的合作。</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里德伯格的兴趣是</a:t>
            </a:r>
            <a:r>
              <a:rPr lang="zh-CN" altLang="en-US" b="1" dirty="0" smtClean="0">
                <a:solidFill>
                  <a:srgbClr val="0070C0"/>
                </a:solidFill>
                <a:latin typeface="Times New Roman" panose="02020603050405020304" pitchFamily="18" charset="0"/>
                <a:cs typeface="Times New Roman" panose="02020603050405020304" pitchFamily="18" charset="0"/>
              </a:rPr>
              <a:t>太空生命探测</a:t>
            </a:r>
            <a:r>
              <a:rPr lang="zh-CN" altLang="en-US" b="1" dirty="0" smtClean="0">
                <a:latin typeface="Times New Roman" panose="02020603050405020304" pitchFamily="18" charset="0"/>
                <a:cs typeface="Times New Roman" panose="02020603050405020304" pitchFamily="18" charset="0"/>
              </a:rPr>
              <a:t>，就是用质谱仪分析火星上采集来的数据，看火星上是否有生命。</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他们俩，</a:t>
            </a:r>
            <a:r>
              <a:rPr lang="zh-CN" altLang="en-US" b="1" dirty="0" smtClean="0">
                <a:solidFill>
                  <a:srgbClr val="0070C0"/>
                </a:solidFill>
                <a:latin typeface="Times New Roman" panose="02020603050405020304" pitchFamily="18" charset="0"/>
                <a:cs typeface="Times New Roman" panose="02020603050405020304" pitchFamily="18" charset="0"/>
              </a:rPr>
              <a:t>一个有数据，一个搞工具</a:t>
            </a:r>
            <a:r>
              <a:rPr lang="zh-CN" altLang="en-US" b="1" dirty="0" smtClean="0">
                <a:latin typeface="Times New Roman" panose="02020603050405020304" pitchFamily="18" charset="0"/>
                <a:cs typeface="Times New Roman" panose="02020603050405020304" pitchFamily="18" charset="0"/>
              </a:rPr>
              <a:t>，一拍即合。这是个</a:t>
            </a:r>
            <a:r>
              <a:rPr lang="zh-CN" altLang="en-US" b="1" dirty="0" smtClean="0">
                <a:solidFill>
                  <a:srgbClr val="0070C0"/>
                </a:solidFill>
                <a:latin typeface="Times New Roman" panose="02020603050405020304" pitchFamily="18" charset="0"/>
                <a:cs typeface="Times New Roman" panose="02020603050405020304" pitchFamily="18" charset="0"/>
              </a:rPr>
              <a:t>跨学科的合作</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03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latin typeface="Times New Roman" panose="02020603050405020304" pitchFamily="18" charset="0"/>
                <a:cs typeface="Times New Roman" panose="02020603050405020304" pitchFamily="18" charset="0"/>
              </a:rPr>
              <a:t>1 </a:t>
            </a:r>
            <a:r>
              <a:rPr lang="zh-CN" altLang="en-US" b="1" dirty="0">
                <a:latin typeface="Times New Roman" panose="02020603050405020304" pitchFamily="18" charset="0"/>
                <a:cs typeface="Times New Roman" panose="02020603050405020304" pitchFamily="18" charset="0"/>
              </a:rPr>
              <a:t>费根鲍姆和</a:t>
            </a:r>
            <a:r>
              <a:rPr lang="en-US" altLang="zh-CN" b="1" dirty="0">
                <a:latin typeface="Times New Roman" panose="02020603050405020304" pitchFamily="18" charset="0"/>
                <a:cs typeface="Times New Roman" panose="02020603050405020304" pitchFamily="18" charset="0"/>
              </a:rPr>
              <a:t>DENDRAL</a:t>
            </a:r>
            <a:endParaRPr lang="zh-CN" altLang="en-US" dirty="0"/>
          </a:p>
        </p:txBody>
      </p:sp>
      <p:sp>
        <p:nvSpPr>
          <p:cNvPr id="3" name="内容占位符 2"/>
          <p:cNvSpPr>
            <a:spLocks noGrp="1"/>
          </p:cNvSpPr>
          <p:nvPr>
            <p:ph idx="1"/>
          </p:nvPr>
        </p:nvSpPr>
        <p:spPr/>
        <p:txBody>
          <a:bodyPr/>
          <a:lstStyle/>
          <a:p>
            <a:r>
              <a:rPr lang="zh-CN" altLang="en-US" b="1" dirty="0" smtClean="0">
                <a:latin typeface="Times New Roman" panose="02020603050405020304" pitchFamily="18" charset="0"/>
                <a:cs typeface="Times New Roman" panose="02020603050405020304" pitchFamily="18" charset="0"/>
              </a:rPr>
              <a:t>里德伯格是</a:t>
            </a:r>
            <a:r>
              <a:rPr lang="zh-CN" altLang="en-US" b="1" dirty="0" smtClean="0">
                <a:solidFill>
                  <a:srgbClr val="0070C0"/>
                </a:solidFill>
                <a:latin typeface="Times New Roman" panose="02020603050405020304" pitchFamily="18" charset="0"/>
                <a:cs typeface="Times New Roman" panose="02020603050405020304" pitchFamily="18" charset="0"/>
              </a:rPr>
              <a:t>遗传学家</a:t>
            </a:r>
            <a:r>
              <a:rPr lang="zh-CN" altLang="en-US" b="1" dirty="0" smtClean="0">
                <a:latin typeface="Times New Roman" panose="02020603050405020304" pitchFamily="18" charset="0"/>
                <a:cs typeface="Times New Roman" panose="02020603050405020304" pitchFamily="18" charset="0"/>
              </a:rPr>
              <a:t>，对</a:t>
            </a:r>
            <a:r>
              <a:rPr lang="zh-CN" altLang="en-US" b="1" dirty="0" smtClean="0">
                <a:solidFill>
                  <a:srgbClr val="0070C0"/>
                </a:solidFill>
                <a:latin typeface="Times New Roman" panose="02020603050405020304" pitchFamily="18" charset="0"/>
                <a:cs typeface="Times New Roman" panose="02020603050405020304" pitchFamily="18" charset="0"/>
              </a:rPr>
              <a:t>化学</a:t>
            </a:r>
            <a:r>
              <a:rPr lang="zh-CN" altLang="en-US" b="1" dirty="0" smtClean="0">
                <a:latin typeface="Times New Roman" panose="02020603050405020304" pitchFamily="18" charset="0"/>
                <a:cs typeface="Times New Roman" panose="02020603050405020304" pitchFamily="18" charset="0"/>
              </a:rPr>
              <a:t>一窍不通。</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第三个参加者是同校的</a:t>
            </a:r>
            <a:r>
              <a:rPr lang="zh-CN" altLang="en-US" b="1" dirty="0" smtClean="0">
                <a:solidFill>
                  <a:srgbClr val="0070C0"/>
                </a:solidFill>
                <a:latin typeface="Times New Roman" panose="02020603050405020304" pitchFamily="18" charset="0"/>
                <a:cs typeface="Times New Roman" panose="02020603050405020304" pitchFamily="18" charset="0"/>
              </a:rPr>
              <a:t>化学家</a:t>
            </a:r>
            <a:r>
              <a:rPr lang="en-US" altLang="zh-CN" b="1" dirty="0" smtClean="0">
                <a:solidFill>
                  <a:srgbClr val="0070C0"/>
                </a:solidFill>
                <a:latin typeface="Times New Roman" panose="02020603050405020304" pitchFamily="18" charset="0"/>
                <a:cs typeface="Times New Roman" panose="02020603050405020304" pitchFamily="18" charset="0"/>
              </a:rPr>
              <a:t>Carl Djerassi</a:t>
            </a:r>
            <a:r>
              <a:rPr lang="zh-CN" altLang="en-US" b="1" dirty="0" smtClean="0">
                <a:latin typeface="Times New Roman" panose="02020603050405020304" pitchFamily="18" charset="0"/>
                <a:cs typeface="Times New Roman" panose="02020603050405020304" pitchFamily="18" charset="0"/>
              </a:rPr>
              <a:t>。他虽然没有得过诺贝尔奖，但是得过</a:t>
            </a:r>
            <a:r>
              <a:rPr lang="zh-CN" altLang="en-US" b="1" dirty="0" smtClean="0">
                <a:solidFill>
                  <a:srgbClr val="0070C0"/>
                </a:solidFill>
                <a:latin typeface="Times New Roman" panose="02020603050405020304" pitchFamily="18" charset="0"/>
                <a:cs typeface="Times New Roman" panose="02020603050405020304" pitchFamily="18" charset="0"/>
              </a:rPr>
              <a:t>美国国家科学奖</a:t>
            </a:r>
            <a:r>
              <a:rPr lang="zh-CN" altLang="en-US" b="1" dirty="0" smtClean="0">
                <a:latin typeface="Times New Roman" panose="02020603050405020304" pitchFamily="18" charset="0"/>
                <a:cs typeface="Times New Roman" panose="02020603050405020304" pitchFamily="18" charset="0"/>
              </a:rPr>
              <a:t>、</a:t>
            </a:r>
            <a:r>
              <a:rPr lang="zh-CN" altLang="en-US" b="1" dirty="0" smtClean="0">
                <a:solidFill>
                  <a:srgbClr val="0070C0"/>
                </a:solidFill>
                <a:latin typeface="Times New Roman" panose="02020603050405020304" pitchFamily="18" charset="0"/>
                <a:cs typeface="Times New Roman" panose="02020603050405020304" pitchFamily="18" charset="0"/>
              </a:rPr>
              <a:t>美国国家技术与创新</a:t>
            </a:r>
            <a:r>
              <a:rPr lang="zh-CN" altLang="en-US" b="1" dirty="0" smtClean="0">
                <a:latin typeface="Times New Roman" panose="02020603050405020304" pitchFamily="18" charset="0"/>
                <a:cs typeface="Times New Roman" panose="02020603050405020304" pitchFamily="18" charset="0"/>
              </a:rPr>
              <a:t>奖。</a:t>
            </a:r>
            <a:endParaRPr lang="en-US" altLang="zh-CN" b="1" dirty="0" smtClean="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三</a:t>
            </a:r>
            <a:r>
              <a:rPr lang="zh-CN" altLang="en-US" b="1" dirty="0" smtClean="0">
                <a:latin typeface="Times New Roman" panose="02020603050405020304" pitchFamily="18" charset="0"/>
                <a:cs typeface="Times New Roman" panose="02020603050405020304" pitchFamily="18" charset="0"/>
              </a:rPr>
              <a:t>人一起合作的结果就是</a:t>
            </a:r>
            <a:r>
              <a:rPr lang="zh-CN" altLang="en-US" b="1" dirty="0" smtClean="0">
                <a:solidFill>
                  <a:srgbClr val="0070C0"/>
                </a:solidFill>
                <a:latin typeface="Times New Roman" panose="02020603050405020304" pitchFamily="18" charset="0"/>
                <a:cs typeface="Times New Roman" panose="02020603050405020304" pitchFamily="18" charset="0"/>
              </a:rPr>
              <a:t>第一个专家系统</a:t>
            </a:r>
            <a:r>
              <a:rPr lang="en-US" altLang="zh-CN" b="1" dirty="0" smtClean="0">
                <a:solidFill>
                  <a:srgbClr val="0070C0"/>
                </a:solidFill>
                <a:latin typeface="Times New Roman" panose="02020603050405020304" pitchFamily="18" charset="0"/>
                <a:cs typeface="Times New Roman" panose="02020603050405020304" pitchFamily="18" charset="0"/>
              </a:rPr>
              <a:t>DENDRAL</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DENDRAL</a:t>
            </a:r>
            <a:r>
              <a:rPr lang="zh-CN" altLang="en-US" b="1" dirty="0" smtClean="0">
                <a:latin typeface="Times New Roman" panose="02020603050405020304" pitchFamily="18" charset="0"/>
                <a:cs typeface="Times New Roman" panose="02020603050405020304" pitchFamily="18" charset="0"/>
              </a:rPr>
              <a:t>的输入：质谱仪的数据，输出：给定物质的化学结构。</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78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latin typeface="Times New Roman" panose="02020603050405020304" pitchFamily="18" charset="0"/>
                <a:cs typeface="Times New Roman" panose="02020603050405020304" pitchFamily="18" charset="0"/>
              </a:rPr>
              <a:t>1 </a:t>
            </a:r>
            <a:r>
              <a:rPr lang="zh-CN" altLang="en-US" b="1" dirty="0">
                <a:latin typeface="Times New Roman" panose="02020603050405020304" pitchFamily="18" charset="0"/>
                <a:cs typeface="Times New Roman" panose="02020603050405020304" pitchFamily="18" charset="0"/>
              </a:rPr>
              <a:t>费根鲍姆和</a:t>
            </a:r>
            <a:r>
              <a:rPr lang="en-US" altLang="zh-CN" b="1" dirty="0">
                <a:latin typeface="Times New Roman" panose="02020603050405020304" pitchFamily="18" charset="0"/>
                <a:cs typeface="Times New Roman" panose="02020603050405020304" pitchFamily="18" charset="0"/>
              </a:rPr>
              <a:t>DENDRAL</a:t>
            </a:r>
            <a:endParaRPr lang="zh-CN" altLang="en-US" dirty="0"/>
          </a:p>
        </p:txBody>
      </p:sp>
      <p:sp>
        <p:nvSpPr>
          <p:cNvPr id="3" name="内容占位符 2"/>
          <p:cNvSpPr>
            <a:spLocks noGrp="1"/>
          </p:cNvSpPr>
          <p:nvPr>
            <p:ph idx="1"/>
          </p:nvPr>
        </p:nvSpPr>
        <p:spPr/>
        <p:txBody>
          <a:bodyPr/>
          <a:lstStyle/>
          <a:p>
            <a:r>
              <a:rPr lang="zh-CN" altLang="en-US" b="1" dirty="0" smtClean="0">
                <a:solidFill>
                  <a:srgbClr val="0070C0"/>
                </a:solidFill>
                <a:latin typeface="Times New Roman" panose="02020603050405020304" pitchFamily="18" charset="0"/>
                <a:cs typeface="Times New Roman" panose="02020603050405020304" pitchFamily="18" charset="0"/>
              </a:rPr>
              <a:t>费根鲍姆创办了多家公司，都没有取得大的成功</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其中，</a:t>
            </a:r>
            <a:r>
              <a:rPr lang="en-US" altLang="zh-CN" b="1" dirty="0" err="1" smtClean="0">
                <a:latin typeface="Times New Roman" panose="02020603050405020304" pitchFamily="18" charset="0"/>
                <a:cs typeface="Times New Roman" panose="02020603050405020304" pitchFamily="18" charset="0"/>
              </a:rPr>
              <a:t>Teknowledge</a:t>
            </a:r>
            <a:r>
              <a:rPr lang="zh-CN" altLang="en-US" b="1" dirty="0" smtClean="0">
                <a:latin typeface="Times New Roman" panose="02020603050405020304" pitchFamily="18" charset="0"/>
                <a:cs typeface="Times New Roman" panose="02020603050405020304" pitchFamily="18" charset="0"/>
              </a:rPr>
              <a:t>公司虽然没成功，但是副产品、知识库项目</a:t>
            </a:r>
            <a:r>
              <a:rPr lang="en-US" altLang="zh-CN" b="1" dirty="0" smtClean="0">
                <a:solidFill>
                  <a:srgbClr val="0070C0"/>
                </a:solidFill>
                <a:latin typeface="Times New Roman" panose="02020603050405020304" pitchFamily="18" charset="0"/>
                <a:cs typeface="Times New Roman" panose="02020603050405020304" pitchFamily="18" charset="0"/>
              </a:rPr>
              <a:t>SUMO</a:t>
            </a:r>
            <a:r>
              <a:rPr lang="zh-CN" altLang="en-US" b="1" dirty="0" smtClean="0">
                <a:latin typeface="Times New Roman" panose="02020603050405020304" pitchFamily="18" charset="0"/>
                <a:cs typeface="Times New Roman" panose="02020603050405020304" pitchFamily="18" charset="0"/>
              </a:rPr>
              <a:t>留了下来，是著名的</a:t>
            </a:r>
            <a:r>
              <a:rPr lang="zh-CN" altLang="en-US" b="1" dirty="0" smtClean="0">
                <a:solidFill>
                  <a:srgbClr val="0070C0"/>
                </a:solidFill>
                <a:latin typeface="Times New Roman" panose="02020603050405020304" pitchFamily="18" charset="0"/>
                <a:cs typeface="Times New Roman" panose="02020603050405020304" pitchFamily="18" charset="0"/>
              </a:rPr>
              <a:t>常识知识库</a:t>
            </a:r>
            <a:r>
              <a:rPr lang="zh-CN" altLang="en-US" b="1" dirty="0" smtClean="0">
                <a:latin typeface="Times New Roman" panose="02020603050405020304" pitchFamily="18" charset="0"/>
                <a:cs typeface="Times New Roman" panose="02020603050405020304" pitchFamily="18" charset="0"/>
              </a:rPr>
              <a:t>之一。</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884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latin typeface="Times New Roman" panose="02020603050405020304" pitchFamily="18" charset="0"/>
                <a:cs typeface="Times New Roman" panose="02020603050405020304" pitchFamily="18" charset="0"/>
              </a:rPr>
              <a:t>2 MYCIN</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MYCIN</a:t>
            </a:r>
            <a:r>
              <a:rPr lang="zh-CN" altLang="en-US" b="1" dirty="0" smtClean="0">
                <a:latin typeface="Times New Roman" panose="02020603050405020304" pitchFamily="18" charset="0"/>
                <a:cs typeface="Times New Roman" panose="02020603050405020304" pitchFamily="18" charset="0"/>
              </a:rPr>
              <a:t>的牵头人</a:t>
            </a:r>
            <a:r>
              <a:rPr lang="zh-CN" altLang="en-US" b="1" dirty="0" smtClean="0">
                <a:solidFill>
                  <a:srgbClr val="0070C0"/>
                </a:solidFill>
                <a:latin typeface="Times New Roman" panose="02020603050405020304" pitchFamily="18" charset="0"/>
                <a:cs typeface="Times New Roman" panose="02020603050405020304" pitchFamily="18" charset="0"/>
              </a:rPr>
              <a:t>布坎南</a:t>
            </a:r>
            <a:r>
              <a:rPr lang="zh-CN" altLang="en-US" b="1" dirty="0" smtClean="0">
                <a:latin typeface="Times New Roman" panose="02020603050405020304" pitchFamily="18" charset="0"/>
                <a:cs typeface="Times New Roman" panose="02020603050405020304" pitchFamily="18" charset="0"/>
              </a:rPr>
              <a:t>也是</a:t>
            </a:r>
            <a:r>
              <a:rPr lang="en-US" altLang="zh-CN" b="1" dirty="0" smtClean="0">
                <a:latin typeface="Times New Roman" panose="02020603050405020304" pitchFamily="18" charset="0"/>
                <a:cs typeface="Times New Roman" panose="02020603050405020304" pitchFamily="18" charset="0"/>
              </a:rPr>
              <a:t>DENDRAL</a:t>
            </a:r>
            <a:r>
              <a:rPr lang="zh-CN" altLang="en-US" b="1" dirty="0" smtClean="0">
                <a:latin typeface="Times New Roman" panose="02020603050405020304" pitchFamily="18" charset="0"/>
                <a:cs typeface="Times New Roman" panose="02020603050405020304" pitchFamily="18" charset="0"/>
              </a:rPr>
              <a:t>的核心成员</a:t>
            </a:r>
            <a:r>
              <a:rPr lang="zh-CN" altLang="en-US" b="1" dirty="0" smtClean="0">
                <a:solidFill>
                  <a:srgbClr val="002060"/>
                </a:solidFill>
                <a:latin typeface="Times New Roman" panose="02020603050405020304" pitchFamily="18" charset="0"/>
                <a:cs typeface="Times New Roman" panose="02020603050405020304" pitchFamily="18" charset="0"/>
              </a:rPr>
              <a:t>。</a:t>
            </a:r>
            <a:endParaRPr lang="en-US" altLang="zh-CN" b="1" dirty="0" smtClean="0">
              <a:solidFill>
                <a:srgbClr val="002060"/>
              </a:solidFill>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他是</a:t>
            </a:r>
            <a:r>
              <a:rPr lang="zh-CN" altLang="en-US" b="1" dirty="0" smtClean="0">
                <a:solidFill>
                  <a:srgbClr val="0070C0"/>
                </a:solidFill>
                <a:latin typeface="Times New Roman" panose="02020603050405020304" pitchFamily="18" charset="0"/>
                <a:cs typeface="Times New Roman" panose="02020603050405020304" pitchFamily="18" charset="0"/>
              </a:rPr>
              <a:t>哲学出身，兴趣广泛</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DENDRAL</a:t>
            </a:r>
            <a:r>
              <a:rPr lang="zh-CN" altLang="en-US" b="1" dirty="0" smtClean="0">
                <a:latin typeface="Times New Roman" panose="02020603050405020304" pitchFamily="18" charset="0"/>
                <a:cs typeface="Times New Roman" panose="02020603050405020304" pitchFamily="18" charset="0"/>
              </a:rPr>
              <a:t>成功后，布坎南开始寻找新的方向。除了</a:t>
            </a:r>
            <a:r>
              <a:rPr lang="zh-CN" altLang="en-US" b="1" dirty="0" smtClean="0">
                <a:solidFill>
                  <a:srgbClr val="0070C0"/>
                </a:solidFill>
                <a:latin typeface="Times New Roman" panose="02020603050405020304" pitchFamily="18" charset="0"/>
                <a:cs typeface="Times New Roman" panose="02020603050405020304" pitchFamily="18" charset="0"/>
              </a:rPr>
              <a:t>化学</a:t>
            </a:r>
            <a:r>
              <a:rPr lang="zh-CN" altLang="en-US" b="1" dirty="0" smtClean="0">
                <a:latin typeface="Times New Roman" panose="02020603050405020304" pitchFamily="18" charset="0"/>
                <a:cs typeface="Times New Roman" panose="02020603050405020304" pitchFamily="18" charset="0"/>
              </a:rPr>
              <a:t>和</a:t>
            </a:r>
            <a:r>
              <a:rPr lang="zh-CN" altLang="en-US" b="1" dirty="0" smtClean="0">
                <a:solidFill>
                  <a:srgbClr val="0070C0"/>
                </a:solidFill>
                <a:latin typeface="Times New Roman" panose="02020603050405020304" pitchFamily="18" charset="0"/>
                <a:cs typeface="Times New Roman" panose="02020603050405020304" pitchFamily="18" charset="0"/>
              </a:rPr>
              <a:t>生物学</a:t>
            </a:r>
            <a:r>
              <a:rPr lang="zh-CN" altLang="en-US" b="1" dirty="0" smtClean="0">
                <a:latin typeface="Times New Roman" panose="02020603050405020304" pitchFamily="18" charset="0"/>
                <a:cs typeface="Times New Roman" panose="02020603050405020304" pitchFamily="18" charset="0"/>
              </a:rPr>
              <a:t>，</a:t>
            </a:r>
            <a:r>
              <a:rPr lang="zh-CN" altLang="en-US" b="1" dirty="0" smtClean="0">
                <a:solidFill>
                  <a:srgbClr val="FF0000"/>
                </a:solidFill>
                <a:latin typeface="Times New Roman" panose="02020603050405020304" pitchFamily="18" charset="0"/>
                <a:cs typeface="Times New Roman" panose="02020603050405020304" pitchFamily="18" charset="0"/>
              </a:rPr>
              <a:t>医学</a:t>
            </a:r>
            <a:r>
              <a:rPr lang="zh-CN" altLang="en-US" b="1" dirty="0" smtClean="0">
                <a:latin typeface="Times New Roman" panose="02020603050405020304" pitchFamily="18" charset="0"/>
                <a:cs typeface="Times New Roman" panose="02020603050405020304" pitchFamily="18" charset="0"/>
              </a:rPr>
              <a:t>是另一个可以马上利用</a:t>
            </a:r>
            <a:r>
              <a:rPr lang="zh-CN" altLang="en-US" b="1" dirty="0" smtClean="0">
                <a:solidFill>
                  <a:srgbClr val="0070C0"/>
                </a:solidFill>
                <a:latin typeface="Times New Roman" panose="02020603050405020304" pitchFamily="18" charset="0"/>
                <a:cs typeface="Times New Roman" panose="02020603050405020304" pitchFamily="18" charset="0"/>
              </a:rPr>
              <a:t>专家系统</a:t>
            </a:r>
            <a:r>
              <a:rPr lang="zh-CN" altLang="en-US" b="1" dirty="0" smtClean="0">
                <a:latin typeface="Times New Roman" panose="02020603050405020304" pitchFamily="18" charset="0"/>
                <a:cs typeface="Times New Roman" panose="02020603050405020304" pitchFamily="18" charset="0"/>
              </a:rPr>
              <a:t>的领域。</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solidFill>
                  <a:srgbClr val="0070C0"/>
                </a:solidFill>
                <a:latin typeface="Times New Roman" panose="02020603050405020304" pitchFamily="18" charset="0"/>
                <a:cs typeface="Times New Roman" panose="02020603050405020304" pitchFamily="18" charset="0"/>
              </a:rPr>
              <a:t>斯坦福医学院</a:t>
            </a:r>
            <a:r>
              <a:rPr lang="zh-CN" altLang="en-US" b="1" dirty="0" smtClean="0">
                <a:latin typeface="Times New Roman" panose="02020603050405020304" pitchFamily="18" charset="0"/>
                <a:cs typeface="Times New Roman" panose="02020603050405020304" pitchFamily="18" charset="0"/>
              </a:rPr>
              <a:t>来了一位哈佛大学本科数学毕业的高才生</a:t>
            </a:r>
            <a:r>
              <a:rPr lang="en-US" altLang="zh-CN" b="1" dirty="0" err="1" smtClean="0">
                <a:solidFill>
                  <a:srgbClr val="0070C0"/>
                </a:solidFill>
                <a:latin typeface="Times New Roman" panose="02020603050405020304" pitchFamily="18" charset="0"/>
                <a:cs typeface="Times New Roman" panose="02020603050405020304" pitchFamily="18" charset="0"/>
              </a:rPr>
              <a:t>Shortliffe</a:t>
            </a:r>
            <a:r>
              <a:rPr lang="zh-CN" altLang="en-US" b="1" dirty="0" smtClean="0">
                <a:latin typeface="Times New Roman" panose="02020603050405020304" pitchFamily="18" charset="0"/>
                <a:cs typeface="Times New Roman" panose="02020603050405020304" pitchFamily="18" charset="0"/>
              </a:rPr>
              <a:t>，他</a:t>
            </a:r>
            <a:r>
              <a:rPr lang="en-US" altLang="zh-CN" b="1" dirty="0" smtClean="0">
                <a:latin typeface="Times New Roman" panose="02020603050405020304" pitchFamily="18" charset="0"/>
                <a:cs typeface="Times New Roman" panose="02020603050405020304" pitchFamily="18" charset="0"/>
              </a:rPr>
              <a:t>1975</a:t>
            </a:r>
            <a:r>
              <a:rPr lang="zh-CN" altLang="en-US" b="1" dirty="0" smtClean="0">
                <a:latin typeface="Times New Roman" panose="02020603050405020304" pitchFamily="18" charset="0"/>
                <a:cs typeface="Times New Roman" panose="02020603050405020304" pitchFamily="18" charset="0"/>
              </a:rPr>
              <a:t>年在</a:t>
            </a:r>
            <a:r>
              <a:rPr lang="zh-CN" altLang="en-US" b="1" dirty="0" smtClean="0">
                <a:solidFill>
                  <a:srgbClr val="0070C0"/>
                </a:solidFill>
                <a:latin typeface="Times New Roman" panose="02020603050405020304" pitchFamily="18" charset="0"/>
                <a:cs typeface="Times New Roman" panose="02020603050405020304" pitchFamily="18" charset="0"/>
              </a:rPr>
              <a:t>布坎南</a:t>
            </a:r>
            <a:r>
              <a:rPr lang="zh-CN" altLang="en-US" b="1" dirty="0" smtClean="0">
                <a:latin typeface="Times New Roman" panose="02020603050405020304" pitchFamily="18" charset="0"/>
                <a:cs typeface="Times New Roman" panose="02020603050405020304" pitchFamily="18" charset="0"/>
              </a:rPr>
              <a:t>的指导下，获得</a:t>
            </a:r>
            <a:r>
              <a:rPr lang="zh-CN" altLang="en-US" b="1" dirty="0" smtClean="0">
                <a:solidFill>
                  <a:srgbClr val="0070C0"/>
                </a:solidFill>
                <a:latin typeface="Times New Roman" panose="02020603050405020304" pitchFamily="18" charset="0"/>
                <a:cs typeface="Times New Roman" panose="02020603050405020304" pitchFamily="18" charset="0"/>
              </a:rPr>
              <a:t>计算机科学</a:t>
            </a:r>
            <a:r>
              <a:rPr lang="zh-CN" altLang="en-US" b="1" dirty="0" smtClean="0">
                <a:latin typeface="Times New Roman" panose="02020603050405020304" pitchFamily="18" charset="0"/>
                <a:cs typeface="Times New Roman" panose="02020603050405020304" pitchFamily="18" charset="0"/>
              </a:rPr>
              <a:t>的博士。</a:t>
            </a:r>
            <a:r>
              <a:rPr lang="en-US" altLang="zh-CN" b="1" dirty="0" smtClean="0">
                <a:latin typeface="Times New Roman" panose="02020603050405020304" pitchFamily="18" charset="0"/>
                <a:cs typeface="Times New Roman" panose="02020603050405020304" pitchFamily="18" charset="0"/>
              </a:rPr>
              <a:t>1976</a:t>
            </a:r>
            <a:r>
              <a:rPr lang="zh-CN" altLang="en-US" b="1" dirty="0" smtClean="0">
                <a:latin typeface="Times New Roman" panose="02020603050405020304" pitchFamily="18" charset="0"/>
                <a:cs typeface="Times New Roman" panose="02020603050405020304" pitchFamily="18" charset="0"/>
              </a:rPr>
              <a:t>年获得斯坦福医学院的</a:t>
            </a:r>
            <a:r>
              <a:rPr lang="zh-CN" altLang="en-US" b="1" dirty="0" smtClean="0">
                <a:solidFill>
                  <a:srgbClr val="0070C0"/>
                </a:solidFill>
                <a:latin typeface="Times New Roman" panose="02020603050405020304" pitchFamily="18" charset="0"/>
                <a:cs typeface="Times New Roman" panose="02020603050405020304" pitchFamily="18" charset="0"/>
              </a:rPr>
              <a:t>医学学位</a:t>
            </a:r>
            <a:r>
              <a:rPr lang="en-US" altLang="zh-CN" b="1" dirty="0" smtClean="0">
                <a:solidFill>
                  <a:srgbClr val="0070C0"/>
                </a:solidFill>
                <a:latin typeface="Times New Roman" panose="02020603050405020304" pitchFamily="18" charset="0"/>
                <a:cs typeface="Times New Roman" panose="02020603050405020304" pitchFamily="18" charset="0"/>
              </a:rPr>
              <a:t>M.D.</a:t>
            </a:r>
          </a:p>
          <a:p>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6152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latin typeface="Times New Roman" panose="02020603050405020304" pitchFamily="18" charset="0"/>
                <a:cs typeface="Times New Roman" panose="02020603050405020304" pitchFamily="18" charset="0"/>
              </a:rPr>
              <a:t>2 MYCIN</a:t>
            </a:r>
            <a:endParaRPr lang="zh-CN" altLang="en-US" dirty="0"/>
          </a:p>
        </p:txBody>
      </p:sp>
      <p:sp>
        <p:nvSpPr>
          <p:cNvPr id="3" name="内容占位符 2"/>
          <p:cNvSpPr>
            <a:spLocks noGrp="1"/>
          </p:cNvSpPr>
          <p:nvPr>
            <p:ph idx="1"/>
          </p:nvPr>
        </p:nvSpPr>
        <p:spPr/>
        <p:txBody>
          <a:bodyPr/>
          <a:lstStyle/>
          <a:p>
            <a:r>
              <a:rPr lang="zh-CN" altLang="en-US" b="1" dirty="0" smtClean="0">
                <a:latin typeface="Times New Roman" panose="02020603050405020304" pitchFamily="18" charset="0"/>
                <a:cs typeface="Times New Roman" panose="02020603050405020304" pitchFamily="18" charset="0"/>
              </a:rPr>
              <a:t>他的博士论文就是</a:t>
            </a:r>
            <a:r>
              <a:rPr lang="zh-CN" altLang="en-US" b="1" dirty="0" smtClean="0">
                <a:solidFill>
                  <a:srgbClr val="0070C0"/>
                </a:solidFill>
                <a:latin typeface="Times New Roman" panose="02020603050405020304" pitchFamily="18" charset="0"/>
                <a:cs typeface="Times New Roman" panose="02020603050405020304" pitchFamily="18" charset="0"/>
              </a:rPr>
              <a:t>专家系统</a:t>
            </a:r>
            <a:r>
              <a:rPr lang="en-US" altLang="zh-CN" b="1" dirty="0" smtClean="0">
                <a:solidFill>
                  <a:srgbClr val="0070C0"/>
                </a:solidFill>
                <a:latin typeface="Times New Roman" panose="02020603050405020304" pitchFamily="18" charset="0"/>
                <a:cs typeface="Times New Roman" panose="02020603050405020304" pitchFamily="18" charset="0"/>
              </a:rPr>
              <a:t>MYCIN</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他是一个针对</a:t>
            </a:r>
            <a:r>
              <a:rPr lang="zh-CN" altLang="en-US" b="1" dirty="0" smtClean="0">
                <a:solidFill>
                  <a:srgbClr val="0070C0"/>
                </a:solidFill>
                <a:latin typeface="Times New Roman" panose="02020603050405020304" pitchFamily="18" charset="0"/>
                <a:cs typeface="Times New Roman" panose="02020603050405020304" pitchFamily="18" charset="0"/>
              </a:rPr>
              <a:t>细菌感染</a:t>
            </a:r>
            <a:r>
              <a:rPr lang="zh-CN" altLang="en-US" b="1" dirty="0" smtClean="0">
                <a:latin typeface="Times New Roman" panose="02020603050405020304" pitchFamily="18" charset="0"/>
                <a:cs typeface="Times New Roman" panose="02020603050405020304" pitchFamily="18" charset="0"/>
              </a:rPr>
              <a:t>的诊断系统。</a:t>
            </a:r>
            <a:r>
              <a:rPr lang="en-US" altLang="zh-CN" b="1" dirty="0" smtClean="0">
                <a:latin typeface="Times New Roman" panose="02020603050405020304" pitchFamily="18" charset="0"/>
                <a:cs typeface="Times New Roman" panose="02020603050405020304" pitchFamily="18" charset="0"/>
              </a:rPr>
              <a:t>MYCIN</a:t>
            </a:r>
            <a:r>
              <a:rPr lang="zh-CN" altLang="en-US" b="1" dirty="0" smtClean="0">
                <a:latin typeface="Times New Roman" panose="02020603050405020304" pitchFamily="18" charset="0"/>
                <a:cs typeface="Times New Roman" panose="02020603050405020304" pitchFamily="18" charset="0"/>
              </a:rPr>
              <a:t>的处方准确率是</a:t>
            </a:r>
            <a:r>
              <a:rPr lang="en-US" altLang="zh-CN" b="1" dirty="0" smtClean="0">
                <a:latin typeface="Times New Roman" panose="02020603050405020304" pitchFamily="18" charset="0"/>
                <a:cs typeface="Times New Roman" panose="02020603050405020304" pitchFamily="18" charset="0"/>
              </a:rPr>
              <a:t>69%</a:t>
            </a:r>
            <a:r>
              <a:rPr lang="zh-CN" altLang="en-US" b="1" dirty="0" smtClean="0">
                <a:latin typeface="Times New Roman" panose="02020603050405020304" pitchFamily="18" charset="0"/>
                <a:cs typeface="Times New Roman" panose="02020603050405020304" pitchFamily="18" charset="0"/>
              </a:rPr>
              <a:t>。当时专科医生的准确率是</a:t>
            </a:r>
            <a:r>
              <a:rPr lang="en-US" altLang="zh-CN" b="1" dirty="0" smtClean="0">
                <a:latin typeface="Times New Roman" panose="02020603050405020304" pitchFamily="18" charset="0"/>
                <a:cs typeface="Times New Roman" panose="02020603050405020304" pitchFamily="18" charset="0"/>
              </a:rPr>
              <a:t>80%</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他后来去麻省总医院做了</a:t>
            </a:r>
            <a:r>
              <a:rPr lang="zh-CN" altLang="en-US" b="1" dirty="0" smtClean="0">
                <a:solidFill>
                  <a:srgbClr val="0070C0"/>
                </a:solidFill>
                <a:latin typeface="Times New Roman" panose="02020603050405020304" pitchFamily="18" charset="0"/>
                <a:cs typeface="Times New Roman" panose="02020603050405020304" pitchFamily="18" charset="0"/>
              </a:rPr>
              <a:t>三年内科住院医生</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1979</a:t>
            </a:r>
            <a:r>
              <a:rPr lang="zh-CN" altLang="en-US" b="1" dirty="0" smtClean="0">
                <a:latin typeface="Times New Roman" panose="02020603050405020304" pitchFamily="18" charset="0"/>
                <a:cs typeface="Times New Roman" panose="02020603050405020304" pitchFamily="18" charset="0"/>
              </a:rPr>
              <a:t>年回到</a:t>
            </a:r>
            <a:r>
              <a:rPr lang="zh-CN" altLang="en-US" b="1" dirty="0" smtClean="0">
                <a:solidFill>
                  <a:srgbClr val="0070C0"/>
                </a:solidFill>
                <a:latin typeface="Times New Roman" panose="02020603050405020304" pitchFamily="18" charset="0"/>
                <a:cs typeface="Times New Roman" panose="02020603050405020304" pitchFamily="18" charset="0"/>
              </a:rPr>
              <a:t>斯坦福大学兼任医学院和计算机系的教授</a:t>
            </a:r>
            <a:r>
              <a:rPr lang="zh-CN" altLang="en-US"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972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latin typeface="Times New Roman" panose="02020603050405020304" pitchFamily="18" charset="0"/>
                <a:cs typeface="Times New Roman" panose="02020603050405020304" pitchFamily="18" charset="0"/>
              </a:rPr>
              <a:t>2 MYCIN</a:t>
            </a:r>
            <a:endParaRPr lang="zh-CN" altLang="en-US" dirty="0"/>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MYCIN</a:t>
            </a:r>
            <a:r>
              <a:rPr lang="zh-CN" altLang="en-US" b="1" dirty="0" smtClean="0">
                <a:latin typeface="Times New Roman" panose="02020603050405020304" pitchFamily="18" charset="0"/>
                <a:cs typeface="Times New Roman" panose="02020603050405020304" pitchFamily="18" charset="0"/>
              </a:rPr>
              <a:t>团队认为，</a:t>
            </a:r>
            <a:r>
              <a:rPr lang="en-US" altLang="zh-CN" b="1" dirty="0" smtClean="0">
                <a:latin typeface="Times New Roman" panose="02020603050405020304" pitchFamily="18" charset="0"/>
                <a:cs typeface="Times New Roman" panose="02020603050405020304" pitchFamily="18" charset="0"/>
              </a:rPr>
              <a:t>DENDRAL</a:t>
            </a:r>
            <a:r>
              <a:rPr lang="zh-CN" altLang="en-US" b="1" dirty="0" smtClean="0">
                <a:latin typeface="Times New Roman" panose="02020603050405020304" pitchFamily="18" charset="0"/>
                <a:cs typeface="Times New Roman" panose="02020603050405020304" pitchFamily="18" charset="0"/>
              </a:rPr>
              <a:t>是专家系统的鼻祖。一方面是因为</a:t>
            </a:r>
            <a:r>
              <a:rPr lang="en-US" altLang="zh-CN" b="1" dirty="0" smtClean="0">
                <a:latin typeface="Times New Roman" panose="02020603050405020304" pitchFamily="18" charset="0"/>
                <a:cs typeface="Times New Roman" panose="02020603050405020304" pitchFamily="18" charset="0"/>
              </a:rPr>
              <a:t>DENDRAL</a:t>
            </a:r>
            <a:r>
              <a:rPr lang="zh-CN" altLang="en-US" b="1" dirty="0" smtClean="0">
                <a:latin typeface="Times New Roman" panose="02020603050405020304" pitchFamily="18" charset="0"/>
                <a:cs typeface="Times New Roman" panose="02020603050405020304" pitchFamily="18" charset="0"/>
              </a:rPr>
              <a:t>确实早，另一方面是因为布坎南来自</a:t>
            </a:r>
            <a:r>
              <a:rPr lang="en-US" altLang="zh-CN" b="1" dirty="0" smtClean="0">
                <a:latin typeface="Times New Roman" panose="02020603050405020304" pitchFamily="18" charset="0"/>
                <a:cs typeface="Times New Roman" panose="02020603050405020304" pitchFamily="18" charset="0"/>
              </a:rPr>
              <a:t>DENDRAL</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其实，</a:t>
            </a:r>
            <a:r>
              <a:rPr lang="en-US" altLang="zh-CN" b="1" dirty="0" smtClean="0">
                <a:latin typeface="Times New Roman" panose="02020603050405020304" pitchFamily="18" charset="0"/>
                <a:cs typeface="Times New Roman" panose="02020603050405020304" pitchFamily="18" charset="0"/>
              </a:rPr>
              <a:t>DENDRAL</a:t>
            </a:r>
            <a:r>
              <a:rPr lang="zh-CN" altLang="en-US" b="1" dirty="0" smtClean="0">
                <a:latin typeface="Times New Roman" panose="02020603050405020304" pitchFamily="18" charset="0"/>
                <a:cs typeface="Times New Roman" panose="02020603050405020304" pitchFamily="18" charset="0"/>
              </a:rPr>
              <a:t>的初衷是从专家采集来的数据做</a:t>
            </a:r>
            <a:r>
              <a:rPr lang="zh-CN" altLang="en-US" b="1" dirty="0" smtClean="0">
                <a:solidFill>
                  <a:srgbClr val="0070C0"/>
                </a:solidFill>
                <a:latin typeface="Times New Roman" panose="02020603050405020304" pitchFamily="18" charset="0"/>
                <a:cs typeface="Times New Roman" panose="02020603050405020304" pitchFamily="18" charset="0"/>
              </a:rPr>
              <a:t>机器归纳</a:t>
            </a:r>
            <a:r>
              <a:rPr lang="zh-CN" altLang="en-US" b="1" dirty="0" smtClean="0">
                <a:latin typeface="Times New Roman" panose="02020603050405020304" pitchFamily="18" charset="0"/>
                <a:cs typeface="Times New Roman" panose="02020603050405020304" pitchFamily="18" charset="0"/>
              </a:rPr>
              <a:t>，或者说</a:t>
            </a:r>
            <a:r>
              <a:rPr lang="zh-CN" altLang="en-US" b="1" dirty="0" smtClean="0">
                <a:solidFill>
                  <a:srgbClr val="FF0000"/>
                </a:solidFill>
                <a:latin typeface="Times New Roman" panose="02020603050405020304" pitchFamily="18" charset="0"/>
                <a:cs typeface="Times New Roman" panose="02020603050405020304" pitchFamily="18" charset="0"/>
              </a:rPr>
              <a:t>机器学习</a:t>
            </a:r>
            <a:r>
              <a:rPr lang="zh-CN" altLang="en-US" b="1" dirty="0" smtClean="0">
                <a:latin typeface="Times New Roman" panose="02020603050405020304" pitchFamily="18" charset="0"/>
                <a:cs typeface="Times New Roman" panose="02020603050405020304" pitchFamily="18" charset="0"/>
              </a:rPr>
              <a:t>。这是一种</a:t>
            </a:r>
            <a:r>
              <a:rPr lang="zh-CN" altLang="en-US" b="1" dirty="0" smtClean="0">
                <a:solidFill>
                  <a:srgbClr val="FF0000"/>
                </a:solidFill>
                <a:latin typeface="Times New Roman" panose="02020603050405020304" pitchFamily="18" charset="0"/>
                <a:cs typeface="Times New Roman" panose="02020603050405020304" pitchFamily="18" charset="0"/>
              </a:rPr>
              <a:t>归纳推理</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MYCIN</a:t>
            </a:r>
            <a:r>
              <a:rPr lang="zh-CN" altLang="en-US" b="1" dirty="0" smtClean="0">
                <a:latin typeface="Times New Roman" panose="02020603050405020304" pitchFamily="18" charset="0"/>
                <a:cs typeface="Times New Roman" panose="02020603050405020304" pitchFamily="18" charset="0"/>
              </a:rPr>
              <a:t>才是专家系统的鼻祖。它首创了作为专家系统要素的</a:t>
            </a:r>
            <a:r>
              <a:rPr lang="zh-CN" altLang="en-US" b="1" dirty="0" smtClean="0">
                <a:solidFill>
                  <a:srgbClr val="0070C0"/>
                </a:solidFill>
                <a:latin typeface="Times New Roman" panose="02020603050405020304" pitchFamily="18" charset="0"/>
                <a:cs typeface="Times New Roman" panose="02020603050405020304" pitchFamily="18" charset="0"/>
              </a:rPr>
              <a:t>产生式规则</a:t>
            </a:r>
            <a:r>
              <a:rPr lang="zh-CN" altLang="en-US" b="1" dirty="0" smtClean="0">
                <a:latin typeface="Times New Roman" panose="02020603050405020304" pitchFamily="18" charset="0"/>
                <a:cs typeface="Times New Roman" panose="02020603050405020304" pitchFamily="18" charset="0"/>
              </a:rPr>
              <a:t>、</a:t>
            </a:r>
            <a:r>
              <a:rPr lang="zh-CN" altLang="en-US" b="1" dirty="0" smtClean="0">
                <a:solidFill>
                  <a:srgbClr val="0070C0"/>
                </a:solidFill>
                <a:latin typeface="Times New Roman" panose="02020603050405020304" pitchFamily="18" charset="0"/>
                <a:cs typeface="Times New Roman" panose="02020603050405020304" pitchFamily="18" charset="0"/>
              </a:rPr>
              <a:t>不精确推理</a:t>
            </a:r>
            <a:r>
              <a:rPr lang="zh-CN" altLang="en-US" b="1" dirty="0" smtClean="0">
                <a:latin typeface="Times New Roman" panose="02020603050405020304" pitchFamily="18" charset="0"/>
                <a:cs typeface="Times New Roman" panose="02020603050405020304" pitchFamily="18" charset="0"/>
              </a:rPr>
              <a:t>等。这是一种</a:t>
            </a:r>
            <a:r>
              <a:rPr lang="zh-CN" altLang="en-US" b="1" dirty="0" smtClean="0">
                <a:solidFill>
                  <a:srgbClr val="FF0000"/>
                </a:solidFill>
                <a:latin typeface="Times New Roman" panose="02020603050405020304" pitchFamily="18" charset="0"/>
                <a:cs typeface="Times New Roman" panose="02020603050405020304" pitchFamily="18" charset="0"/>
              </a:rPr>
              <a:t>演绎推理</a:t>
            </a:r>
            <a:r>
              <a:rPr lang="zh-CN" altLang="en-US"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8076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latin typeface="Times New Roman" panose="02020603050405020304" pitchFamily="18" charset="0"/>
                <a:cs typeface="Times New Roman" panose="02020603050405020304" pitchFamily="18" charset="0"/>
              </a:rPr>
              <a:t>3 </a:t>
            </a:r>
            <a:r>
              <a:rPr lang="zh-CN" altLang="en-US" b="1" dirty="0" smtClean="0">
                <a:latin typeface="Times New Roman" panose="02020603050405020304" pitchFamily="18" charset="0"/>
                <a:cs typeface="Times New Roman" panose="02020603050405020304" pitchFamily="18" charset="0"/>
              </a:rPr>
              <a:t>专家系统的成熟</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b="1" dirty="0" smtClean="0">
                <a:latin typeface="Times New Roman" panose="02020603050405020304" pitchFamily="18" charset="0"/>
                <a:cs typeface="Times New Roman" panose="02020603050405020304" pitchFamily="18" charset="0"/>
              </a:rPr>
              <a:t>一个领域成熟与否的主要测度之一是：</a:t>
            </a:r>
            <a:r>
              <a:rPr lang="zh-CN" altLang="en-US" b="1" dirty="0" smtClean="0">
                <a:solidFill>
                  <a:srgbClr val="0070C0"/>
                </a:solidFill>
                <a:latin typeface="Times New Roman" panose="02020603050405020304" pitchFamily="18" charset="0"/>
                <a:cs typeface="Times New Roman" panose="02020603050405020304" pitchFamily="18" charset="0"/>
              </a:rPr>
              <a:t>赚不赚钱</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solidFill>
                  <a:srgbClr val="0070C0"/>
                </a:solidFill>
                <a:latin typeface="Times New Roman" panose="02020603050405020304" pitchFamily="18" charset="0"/>
                <a:cs typeface="Times New Roman" panose="02020603050405020304" pitchFamily="18" charset="0"/>
              </a:rPr>
              <a:t>早期人工智能没有商业应用</a:t>
            </a:r>
            <a:r>
              <a:rPr lang="zh-CN" altLang="en-US" b="1" dirty="0" smtClean="0">
                <a:latin typeface="Times New Roman" panose="02020603050405020304" pitchFamily="18" charset="0"/>
                <a:cs typeface="Times New Roman" panose="02020603050405020304" pitchFamily="18" charset="0"/>
              </a:rPr>
              <a:t>，一直是被批评的原因之一。</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专家系统时代最成功的案例是</a:t>
            </a:r>
            <a:r>
              <a:rPr lang="en-US" altLang="zh-CN" b="1" dirty="0" smtClean="0">
                <a:solidFill>
                  <a:srgbClr val="0070C0"/>
                </a:solidFill>
                <a:latin typeface="Times New Roman" panose="02020603050405020304" pitchFamily="18" charset="0"/>
                <a:cs typeface="Times New Roman" panose="02020603050405020304" pitchFamily="18" charset="0"/>
              </a:rPr>
              <a:t>DEC</a:t>
            </a:r>
            <a:r>
              <a:rPr lang="zh-CN" altLang="en-US" b="1" dirty="0" smtClean="0">
                <a:solidFill>
                  <a:srgbClr val="0070C0"/>
                </a:solidFill>
                <a:latin typeface="Times New Roman" panose="02020603050405020304" pitchFamily="18" charset="0"/>
                <a:cs typeface="Times New Roman" panose="02020603050405020304" pitchFamily="18" charset="0"/>
              </a:rPr>
              <a:t>的专家配置系统</a:t>
            </a:r>
            <a:r>
              <a:rPr lang="en-US" altLang="zh-CN" b="1" dirty="0" smtClean="0">
                <a:solidFill>
                  <a:srgbClr val="0070C0"/>
                </a:solidFill>
                <a:latin typeface="Times New Roman" panose="02020603050405020304" pitchFamily="18" charset="0"/>
                <a:cs typeface="Times New Roman" panose="02020603050405020304" pitchFamily="18" charset="0"/>
              </a:rPr>
              <a:t>XCON</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从</a:t>
            </a:r>
            <a:r>
              <a:rPr lang="en-US" altLang="zh-CN" b="1" dirty="0" smtClean="0">
                <a:latin typeface="Times New Roman" panose="02020603050405020304" pitchFamily="18" charset="0"/>
                <a:cs typeface="Times New Roman" panose="02020603050405020304" pitchFamily="18" charset="0"/>
              </a:rPr>
              <a:t>1980</a:t>
            </a:r>
            <a:r>
              <a:rPr lang="zh-CN" altLang="en-US" b="1" dirty="0" smtClean="0">
                <a:latin typeface="Times New Roman" panose="02020603050405020304" pitchFamily="18" charset="0"/>
                <a:cs typeface="Times New Roman" panose="02020603050405020304" pitchFamily="18" charset="0"/>
              </a:rPr>
              <a:t>年投入使用到</a:t>
            </a:r>
            <a:r>
              <a:rPr lang="en-US" altLang="zh-CN" b="1" dirty="0" smtClean="0">
                <a:latin typeface="Times New Roman" panose="02020603050405020304" pitchFamily="18" charset="0"/>
                <a:cs typeface="Times New Roman" panose="02020603050405020304" pitchFamily="18" charset="0"/>
              </a:rPr>
              <a:t>1986</a:t>
            </a:r>
            <a:r>
              <a:rPr lang="zh-CN" altLang="en-US" b="1" dirty="0" smtClean="0">
                <a:latin typeface="Times New Roman" panose="02020603050405020304" pitchFamily="18" charset="0"/>
                <a:cs typeface="Times New Roman" panose="02020603050405020304" pitchFamily="18" charset="0"/>
              </a:rPr>
              <a:t>年，</a:t>
            </a:r>
            <a:r>
              <a:rPr lang="en-US" altLang="zh-CN" b="1" dirty="0" smtClean="0">
                <a:latin typeface="Times New Roman" panose="02020603050405020304" pitchFamily="18" charset="0"/>
                <a:cs typeface="Times New Roman" panose="02020603050405020304" pitchFamily="18" charset="0"/>
              </a:rPr>
              <a:t>XCON</a:t>
            </a:r>
            <a:r>
              <a:rPr lang="zh-CN" altLang="en-US" b="1" dirty="0" smtClean="0">
                <a:latin typeface="Times New Roman" panose="02020603050405020304" pitchFamily="18" charset="0"/>
                <a:cs typeface="Times New Roman" panose="02020603050405020304" pitchFamily="18" charset="0"/>
              </a:rPr>
              <a:t>一共处理了八万多个订单。</a:t>
            </a:r>
            <a:endParaRPr lang="en-US" altLang="zh-CN" b="1"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XCON</a:t>
            </a:r>
            <a:r>
              <a:rPr lang="zh-CN" altLang="en-US" b="1" dirty="0" smtClean="0">
                <a:latin typeface="Times New Roman" panose="02020603050405020304" pitchFamily="18" charset="0"/>
                <a:cs typeface="Times New Roman" panose="02020603050405020304" pitchFamily="18" charset="0"/>
              </a:rPr>
              <a:t>到底为</a:t>
            </a:r>
            <a:r>
              <a:rPr lang="en-US" altLang="zh-CN" b="1" dirty="0" smtClean="0">
                <a:latin typeface="Times New Roman" panose="02020603050405020304" pitchFamily="18" charset="0"/>
                <a:cs typeface="Times New Roman" panose="02020603050405020304" pitchFamily="18" charset="0"/>
              </a:rPr>
              <a:t>DEC</a:t>
            </a:r>
            <a:r>
              <a:rPr lang="zh-CN" altLang="en-US" b="1" dirty="0" smtClean="0">
                <a:latin typeface="Times New Roman" panose="02020603050405020304" pitchFamily="18" charset="0"/>
                <a:cs typeface="Times New Roman" panose="02020603050405020304" pitchFamily="18" charset="0"/>
              </a:rPr>
              <a:t>省了多少钱一直是个谜。最高的说法是一年省</a:t>
            </a:r>
            <a:r>
              <a:rPr lang="en-US" altLang="zh-CN" b="1" dirty="0" smtClean="0">
                <a:latin typeface="Times New Roman" panose="02020603050405020304" pitchFamily="18" charset="0"/>
                <a:cs typeface="Times New Roman" panose="02020603050405020304" pitchFamily="18" charset="0"/>
              </a:rPr>
              <a:t>4</a:t>
            </a:r>
            <a:r>
              <a:rPr lang="zh-CN" altLang="en-US" b="1" dirty="0" smtClean="0">
                <a:latin typeface="Times New Roman" panose="02020603050405020304" pitchFamily="18" charset="0"/>
                <a:cs typeface="Times New Roman" panose="02020603050405020304" pitchFamily="18" charset="0"/>
              </a:rPr>
              <a:t>千万美元。最低的说法是顶多几百万。</a:t>
            </a:r>
            <a:endParaRPr lang="en-US" altLang="zh-CN"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0434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TotalTime>
  <Words>1384</Words>
  <Application>Microsoft Office PowerPoint</Application>
  <PresentationFormat>宽屏</PresentationFormat>
  <Paragraphs>81</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宋体</vt:lpstr>
      <vt:lpstr>Arial</vt:lpstr>
      <vt:lpstr>Calibri</vt:lpstr>
      <vt:lpstr>Calibri Light</vt:lpstr>
      <vt:lpstr>Times New Roman</vt:lpstr>
      <vt:lpstr>Office 主题</vt:lpstr>
      <vt:lpstr>专家系统和知识图谱</vt:lpstr>
      <vt:lpstr>1 费根鲍姆和DENDRAL</vt:lpstr>
      <vt:lpstr>1 费根鲍姆和DENDRAL</vt:lpstr>
      <vt:lpstr>1 费根鲍姆和DENDRAL</vt:lpstr>
      <vt:lpstr>1 费根鲍姆和DENDRAL</vt:lpstr>
      <vt:lpstr>2 MYCIN</vt:lpstr>
      <vt:lpstr>2 MYCIN</vt:lpstr>
      <vt:lpstr>2 MYCIN</vt:lpstr>
      <vt:lpstr>3 专家系统的成熟</vt:lpstr>
      <vt:lpstr>3 专家系统的成熟</vt:lpstr>
      <vt:lpstr>3 专家系统的成熟</vt:lpstr>
      <vt:lpstr>4 知识表示</vt:lpstr>
      <vt:lpstr>5 雷纳特和大知识系统</vt:lpstr>
      <vt:lpstr>5 雷纳特和大知识系统</vt:lpstr>
      <vt:lpstr>5 雷纳特和大知识系统</vt:lpstr>
      <vt:lpstr>6 语义网</vt:lpstr>
      <vt:lpstr>6 语义网</vt:lpstr>
      <vt:lpstr>7 谷歌和知识图谱</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dc:title>
  <dc:creator>user</dc:creator>
  <cp:lastModifiedBy>user</cp:lastModifiedBy>
  <cp:revision>64</cp:revision>
  <dcterms:created xsi:type="dcterms:W3CDTF">2018-09-17T02:20:17Z</dcterms:created>
  <dcterms:modified xsi:type="dcterms:W3CDTF">2019-09-11T06:06:53Z</dcterms:modified>
</cp:coreProperties>
</file>