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62" r:id="rId2"/>
    <p:sldId id="263" r:id="rId3"/>
    <p:sldId id="264" r:id="rId4"/>
    <p:sldId id="266" r:id="rId5"/>
    <p:sldId id="259" r:id="rId6"/>
    <p:sldId id="256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สไตล์สีปานกลาง 2 - เน้น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สไตล์สีปานกลาง 2 - เน้น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สไตล์สีปานกลาง 2 - เน้น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สไตล์สีปานกลาง 3 - เน้น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CB17-E5BC-4A5B-B536-B2EA77CD5B4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9159-5440-4C37-B6BC-145C58A30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78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CB17-E5BC-4A5B-B536-B2EA77CD5B4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9159-5440-4C37-B6BC-145C58A30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6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CB17-E5BC-4A5B-B536-B2EA77CD5B4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9159-5440-4C37-B6BC-145C58A30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5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CB17-E5BC-4A5B-B536-B2EA77CD5B4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9159-5440-4C37-B6BC-145C58A30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5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CB17-E5BC-4A5B-B536-B2EA77CD5B4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9159-5440-4C37-B6BC-145C58A30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8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CB17-E5BC-4A5B-B536-B2EA77CD5B4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9159-5440-4C37-B6BC-145C58A30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2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CB17-E5BC-4A5B-B536-B2EA77CD5B4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9159-5440-4C37-B6BC-145C58A30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0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CB17-E5BC-4A5B-B536-B2EA77CD5B4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9159-5440-4C37-B6BC-145C58A30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3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CB17-E5BC-4A5B-B536-B2EA77CD5B4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9159-5440-4C37-B6BC-145C58A30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2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CB17-E5BC-4A5B-B536-B2EA77CD5B4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9159-5440-4C37-B6BC-145C58A30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6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CB17-E5BC-4A5B-B536-B2EA77CD5B4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9159-5440-4C37-B6BC-145C58A30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6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7CB17-E5BC-4A5B-B536-B2EA77CD5B4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D9159-5440-4C37-B6BC-145C58A30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/>
          <p:cNvSpPr txBox="1"/>
          <p:nvPr/>
        </p:nvSpPr>
        <p:spPr>
          <a:xfrm>
            <a:off x="55544" y="228600"/>
            <a:ext cx="9127820" cy="4616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th-TH" sz="2400" b="1" dirty="0"/>
              <a:t>แบบข้อตกลงการประเมินผลสัมฤทธิ์ของ</a:t>
            </a:r>
            <a:r>
              <a:rPr lang="th-TH" sz="2400" b="1" dirty="0" smtClean="0"/>
              <a:t>งาน</a:t>
            </a:r>
            <a:r>
              <a:rPr lang="en-US" sz="2400" b="1" dirty="0"/>
              <a:t> </a:t>
            </a:r>
            <a:r>
              <a:rPr lang="th-TH" sz="2400" b="1" dirty="0" smtClean="0"/>
              <a:t>(ราชการ) </a:t>
            </a:r>
            <a:r>
              <a:rPr lang="th-TH" sz="2400" b="1" dirty="0"/>
              <a:t>(องค์ประกอบที่ ๑)  สาย</a:t>
            </a:r>
            <a:r>
              <a:rPr lang="th-TH" sz="2400" b="1" dirty="0" smtClean="0"/>
              <a:t>สนับสนุน ข้อที่ 1   </a:t>
            </a:r>
            <a:endParaRPr lang="en-US" sz="2400" dirty="0"/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72" y="1007903"/>
            <a:ext cx="10058400" cy="2150230"/>
          </a:xfrm>
          <a:prstGeom prst="rect">
            <a:avLst/>
          </a:prstGeom>
        </p:spPr>
      </p:pic>
      <p:sp>
        <p:nvSpPr>
          <p:cNvPr id="7" name="กล่องข้อความ 6"/>
          <p:cNvSpPr txBox="1"/>
          <p:nvPr/>
        </p:nvSpPr>
        <p:spPr>
          <a:xfrm>
            <a:off x="508000" y="3475771"/>
            <a:ext cx="93506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th-TH" sz="2800" b="1" dirty="0" smtClean="0">
                <a:latin typeface="TH SarabunENG" panose="020B0500040200020003" pitchFamily="34" charset="-34"/>
                <a:cs typeface="TH SarabunENG" panose="020B0500040200020003" pitchFamily="34" charset="-34"/>
              </a:rPr>
              <a:t>ระบุหน้าที่ความรับผิดชอบและงานที่ได้มอบหมายของตนเองที่ได้ปฏิบัติในรอบการประเมิน</a:t>
            </a:r>
          </a:p>
          <a:p>
            <a:pPr marL="514350" indent="-514350">
              <a:buAutoNum type="arabicPeriod"/>
            </a:pPr>
            <a:r>
              <a:rPr lang="th-TH" sz="2800" b="1" dirty="0" smtClean="0">
                <a:latin typeface="TH SarabunENG" panose="020B0500040200020003" pitchFamily="34" charset="-34"/>
                <a:cs typeface="TH SarabunENG" panose="020B0500040200020003" pitchFamily="34" charset="-34"/>
              </a:rPr>
              <a:t>แนบหลักฐานให้มีความสอดคล้องกับหน้าที่ความรับผิดชอบ ข้อ 1 </a:t>
            </a:r>
          </a:p>
          <a:p>
            <a:endParaRPr lang="en-US" sz="2800" b="1" dirty="0">
              <a:latin typeface="TH SarabunENG" panose="020B0500040200020003" pitchFamily="34" charset="-34"/>
              <a:cs typeface="TH SarabunENG" panose="020B0500040200020003" pitchFamily="34" charset="-34"/>
            </a:endParaRPr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4117804" y="448496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u="sng" dirty="0" smtClean="0">
                <a:solidFill>
                  <a:srgbClr val="FF0000"/>
                </a:solidFill>
                <a:latin typeface="TH SarabunENG" panose="020B0500040200020003" pitchFamily="34" charset="-34"/>
                <a:cs typeface="TH SarabunENG" panose="020B0500040200020003" pitchFamily="34" charset="-34"/>
              </a:rPr>
              <a:t>สูตรการคิดคะแนน</a:t>
            </a:r>
            <a:endParaRPr lang="en-US" sz="2800" b="1" u="sng" dirty="0">
              <a:solidFill>
                <a:srgbClr val="FF0000"/>
              </a:solidFill>
              <a:latin typeface="TH SarabunENG" panose="020B0500040200020003" pitchFamily="34" charset="-34"/>
              <a:cs typeface="TH SarabunENG" panose="020B0500040200020003" pitchFamily="34" charset="-34"/>
            </a:endParaRP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3458077" y="5204975"/>
            <a:ext cx="855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หน้าที่ความรับผิดชอบและงานที่ได้รับมอบหมายที่ได้ปฏิบัติ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ระดับค่าเป้าหมายมากสุด (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ตัวเชื่อมต่อตรง 11"/>
          <p:cNvCxnSpPr/>
          <p:nvPr/>
        </p:nvCxnSpPr>
        <p:spPr>
          <a:xfrm>
            <a:off x="4619454" y="5574307"/>
            <a:ext cx="5997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กล่องข้อความ 13"/>
          <p:cNvSpPr txBox="1"/>
          <p:nvPr/>
        </p:nvSpPr>
        <p:spPr>
          <a:xfrm>
            <a:off x="5478991" y="5648049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หน้าที่ความรับผิดชอบของตนเองทั้งหมด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กล่องข้อความ 20"/>
          <p:cNvSpPr txBox="1"/>
          <p:nvPr/>
        </p:nvSpPr>
        <p:spPr>
          <a:xfrm>
            <a:off x="508000" y="5242399"/>
            <a:ext cx="2031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u="sng" dirty="0" smtClean="0">
                <a:solidFill>
                  <a:srgbClr val="FF0000"/>
                </a:solidFill>
                <a:latin typeface="TH SarabunENG" panose="020B0500040200020003" pitchFamily="34" charset="-34"/>
                <a:cs typeface="TH SarabunENG" panose="020B0500040200020003" pitchFamily="34" charset="-34"/>
              </a:rPr>
              <a:t>ผลลัพธ์คะแนนที่ได้</a:t>
            </a:r>
            <a:endParaRPr lang="en-US" sz="2800" b="1" u="sng" dirty="0">
              <a:solidFill>
                <a:srgbClr val="FF0000"/>
              </a:solidFill>
              <a:latin typeface="TH SarabunENG" panose="020B0500040200020003" pitchFamily="34" charset="-34"/>
              <a:cs typeface="TH SarabunENG" panose="020B0500040200020003" pitchFamily="34" charset="-34"/>
            </a:endParaRPr>
          </a:p>
        </p:txBody>
      </p:sp>
      <p:sp>
        <p:nvSpPr>
          <p:cNvPr id="22" name="เท่ากับ 21"/>
          <p:cNvSpPr/>
          <p:nvPr/>
        </p:nvSpPr>
        <p:spPr>
          <a:xfrm>
            <a:off x="2542633" y="5389641"/>
            <a:ext cx="1003300" cy="406400"/>
          </a:xfrm>
          <a:prstGeom prst="mathEqual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24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/>
          <p:cNvSpPr txBox="1"/>
          <p:nvPr/>
        </p:nvSpPr>
        <p:spPr>
          <a:xfrm>
            <a:off x="271444" y="562425"/>
            <a:ext cx="9127820" cy="4616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th-TH" sz="2400" b="1" dirty="0"/>
              <a:t>แบบข้อตกลงการประเมินผลสัมฤทธิ์ของ</a:t>
            </a:r>
            <a:r>
              <a:rPr lang="th-TH" sz="2400" b="1" dirty="0" smtClean="0"/>
              <a:t>งาน</a:t>
            </a:r>
            <a:r>
              <a:rPr lang="en-US" sz="2400" b="1" dirty="0"/>
              <a:t> </a:t>
            </a:r>
            <a:r>
              <a:rPr lang="th-TH" sz="2400" b="1" dirty="0" smtClean="0"/>
              <a:t>(ราชการ) </a:t>
            </a:r>
            <a:r>
              <a:rPr lang="th-TH" sz="2400" b="1" dirty="0"/>
              <a:t>(องค์ประกอบที่ ๑)  สาย</a:t>
            </a:r>
            <a:r>
              <a:rPr lang="th-TH" sz="2400" b="1" dirty="0" smtClean="0"/>
              <a:t>สนับสนุน ข้อที่ 2   </a:t>
            </a:r>
            <a:endParaRPr lang="en-US" sz="2400" dirty="0"/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45" y="1240304"/>
            <a:ext cx="10058400" cy="2133867"/>
          </a:xfrm>
          <a:prstGeom prst="rect">
            <a:avLst/>
          </a:prstGeom>
        </p:spPr>
      </p:pic>
      <p:sp>
        <p:nvSpPr>
          <p:cNvPr id="6" name="กล่องข้อความ 5"/>
          <p:cNvSpPr txBox="1"/>
          <p:nvPr/>
        </p:nvSpPr>
        <p:spPr>
          <a:xfrm>
            <a:off x="761245" y="3984398"/>
            <a:ext cx="106346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latin typeface="TH SarabunENG" panose="020B0500040200020003" pitchFamily="34" charset="-34"/>
                <a:cs typeface="TH SarabunENG" panose="020B0500040200020003" pitchFamily="34" charset="-34"/>
              </a:rPr>
              <a:t>หัวหน้าฝ่าย/หน้าหัวงานที่มีผู้ใต้บังคับชา ไม่ทราบว่า ต้องแนบหลักฐานอย่างไรแล้วคิดคำนวณคะแนนอย่างไร</a:t>
            </a:r>
          </a:p>
          <a:p>
            <a:endParaRPr lang="en-US" sz="2800" b="1" dirty="0">
              <a:latin typeface="TH SarabunENG" panose="020B0500040200020003" pitchFamily="34" charset="-34"/>
              <a:cs typeface="TH SarabunENG" panose="020B0500040200020003" pitchFamily="34" charset="-34"/>
            </a:endParaRPr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271444" y="3585722"/>
            <a:ext cx="1603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u="sng" dirty="0" smtClean="0">
                <a:solidFill>
                  <a:srgbClr val="FF0000"/>
                </a:solidFill>
                <a:latin typeface="TH SarabunENG" panose="020B0500040200020003" pitchFamily="34" charset="-34"/>
                <a:cs typeface="TH SarabunENG" panose="020B0500040200020003" pitchFamily="34" charset="-34"/>
              </a:rPr>
              <a:t>ประเด็นปัญหา</a:t>
            </a:r>
            <a:endParaRPr lang="en-US" sz="2800" b="1" u="sng" dirty="0">
              <a:solidFill>
                <a:srgbClr val="FF0000"/>
              </a:solidFill>
              <a:latin typeface="TH SarabunENG" panose="020B0500040200020003" pitchFamily="34" charset="-34"/>
              <a:cs typeface="TH SarabunENG" panose="020B0500040200020003" pitchFamily="34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271444" y="4518936"/>
            <a:ext cx="958948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u="sng" dirty="0">
                <a:solidFill>
                  <a:srgbClr val="FF0000"/>
                </a:solidFill>
                <a:latin typeface="TH SarabunENG" panose="020B0500040200020003" pitchFamily="34" charset="-34"/>
                <a:cs typeface="TH SarabunENG" panose="020B0500040200020003" pitchFamily="34" charset="-34"/>
              </a:rPr>
              <a:t>ตอบประเด็น</a:t>
            </a:r>
            <a:r>
              <a:rPr lang="th-TH" sz="2800" b="1" u="sng" dirty="0" smtClean="0">
                <a:solidFill>
                  <a:srgbClr val="FF0000"/>
                </a:solidFill>
                <a:latin typeface="TH SarabunENG" panose="020B0500040200020003" pitchFamily="34" charset="-34"/>
                <a:cs typeface="TH SarabunENG" panose="020B0500040200020003" pitchFamily="34" charset="-34"/>
              </a:rPr>
              <a:t>ปัญหา</a:t>
            </a:r>
            <a:endParaRPr lang="en-US" sz="2800" b="1" u="sng" dirty="0" smtClean="0">
              <a:solidFill>
                <a:srgbClr val="FF0000"/>
              </a:solidFill>
              <a:latin typeface="TH SarabunENG" panose="020B0500040200020003" pitchFamily="34" charset="-34"/>
              <a:cs typeface="TH SarabunENG" panose="020B0500040200020003" pitchFamily="34" charset="-34"/>
            </a:endParaRPr>
          </a:p>
          <a:p>
            <a:r>
              <a:rPr lang="th-TH" sz="2800" dirty="0" smtClean="0">
                <a:latin typeface="TH SarabunENG" panose="020B0500040200020003" pitchFamily="34" charset="-34"/>
                <a:cs typeface="TH SarabunENG" panose="020B0500040200020003" pitchFamily="34" charset="-34"/>
              </a:rPr>
              <a:t>      หัวหน้าฝ่าย/หัวหน้างาน แนบหลักฐานการกำกับงานตามหน้าที่ความรับผิดชอบของผู้ใต้บังคับชา </a:t>
            </a:r>
            <a:endParaRPr lang="th-TH" sz="2800" dirty="0">
              <a:latin typeface="TH SarabunENG" panose="020B0500040200020003" pitchFamily="34" charset="-34"/>
              <a:cs typeface="TH SarabunENG" panose="020B0500040200020003" pitchFamily="34" charset="-34"/>
            </a:endParaRP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3057443" y="537689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u="sng" dirty="0" smtClean="0">
                <a:solidFill>
                  <a:srgbClr val="FF0000"/>
                </a:solidFill>
                <a:latin typeface="TH SarabunENG" panose="020B0500040200020003" pitchFamily="34" charset="-34"/>
                <a:cs typeface="TH SarabunENG" panose="020B0500040200020003" pitchFamily="34" charset="-34"/>
              </a:rPr>
              <a:t>สูตรการคิดคะแนน</a:t>
            </a:r>
            <a:endParaRPr lang="en-US" sz="2800" b="1" u="sng" dirty="0">
              <a:solidFill>
                <a:srgbClr val="FF0000"/>
              </a:solidFill>
              <a:latin typeface="TH SarabunENG" panose="020B0500040200020003" pitchFamily="34" charset="-34"/>
              <a:cs typeface="TH SarabunENG" panose="020B0500040200020003" pitchFamily="34" charset="-34"/>
            </a:endParaRP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718662" y="6033363"/>
            <a:ext cx="2031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u="sng" dirty="0" smtClean="0">
                <a:solidFill>
                  <a:srgbClr val="FF0000"/>
                </a:solidFill>
                <a:latin typeface="TH SarabunENG" panose="020B0500040200020003" pitchFamily="34" charset="-34"/>
                <a:cs typeface="TH SarabunENG" panose="020B0500040200020003" pitchFamily="34" charset="-34"/>
              </a:rPr>
              <a:t>ผลลัพธ์คะแนนที่ได้</a:t>
            </a:r>
            <a:endParaRPr lang="en-US" sz="2800" b="1" u="sng" dirty="0">
              <a:solidFill>
                <a:srgbClr val="FF0000"/>
              </a:solidFill>
              <a:latin typeface="TH SarabunENG" panose="020B0500040200020003" pitchFamily="34" charset="-34"/>
              <a:cs typeface="TH SarabunENG" panose="020B0500040200020003" pitchFamily="34" charset="-34"/>
            </a:endParaRPr>
          </a:p>
        </p:txBody>
      </p:sp>
      <p:sp>
        <p:nvSpPr>
          <p:cNvPr id="11" name="เท่ากับ 10"/>
          <p:cNvSpPr/>
          <p:nvPr/>
        </p:nvSpPr>
        <p:spPr>
          <a:xfrm>
            <a:off x="2749987" y="6160551"/>
            <a:ext cx="1003300" cy="406400"/>
          </a:xfrm>
          <a:prstGeom prst="mathEqual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กล่องข้อความ 11"/>
          <p:cNvSpPr txBox="1"/>
          <p:nvPr/>
        </p:nvSpPr>
        <p:spPr>
          <a:xfrm>
            <a:off x="3753287" y="5925641"/>
            <a:ext cx="697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จำนวนหลักฐาน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การกำกับงานตามหน้าที่ความรับผิดชอบของผู้ใต้บังคับชา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" name="ตัวเชื่อมต่อตรง 12"/>
          <p:cNvCxnSpPr/>
          <p:nvPr/>
        </p:nvCxnSpPr>
        <p:spPr>
          <a:xfrm flipV="1">
            <a:off x="3823508" y="6294973"/>
            <a:ext cx="6768292" cy="18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กล่องข้อความ 13"/>
          <p:cNvSpPr txBox="1"/>
          <p:nvPr/>
        </p:nvSpPr>
        <p:spPr>
          <a:xfrm>
            <a:off x="4626121" y="6338509"/>
            <a:ext cx="523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จำนวนหน้าที่ความรับผิดชอบ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ของผู้ใต้บังคับชา </a:t>
            </a:r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ทั้งหมด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คูณ 16"/>
          <p:cNvSpPr/>
          <p:nvPr/>
        </p:nvSpPr>
        <p:spPr>
          <a:xfrm>
            <a:off x="10591800" y="6033363"/>
            <a:ext cx="664409" cy="463634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กล่องข้อความ 17"/>
          <p:cNvSpPr txBox="1"/>
          <p:nvPr/>
        </p:nvSpPr>
        <p:spPr>
          <a:xfrm>
            <a:off x="11271891" y="608051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2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/>
          <p:cNvSpPr txBox="1"/>
          <p:nvPr/>
        </p:nvSpPr>
        <p:spPr>
          <a:xfrm>
            <a:off x="183868" y="266688"/>
            <a:ext cx="9127820" cy="4616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th-TH" sz="2400" b="1" dirty="0"/>
              <a:t>แบบข้อตกลงการประเมินผลสัมฤทธิ์ของ</a:t>
            </a:r>
            <a:r>
              <a:rPr lang="th-TH" sz="2400" b="1" dirty="0" smtClean="0"/>
              <a:t>งาน</a:t>
            </a:r>
            <a:r>
              <a:rPr lang="en-US" sz="2400" b="1" dirty="0"/>
              <a:t> </a:t>
            </a:r>
            <a:r>
              <a:rPr lang="th-TH" sz="2400" b="1" dirty="0" smtClean="0"/>
              <a:t>(ราชการ) </a:t>
            </a:r>
            <a:r>
              <a:rPr lang="th-TH" sz="2400" b="1" dirty="0"/>
              <a:t>(องค์ประกอบที่ ๑)  สาย</a:t>
            </a:r>
            <a:r>
              <a:rPr lang="th-TH" sz="2400" b="1" dirty="0" smtClean="0"/>
              <a:t>สนับสนุน ข้อที่ 3    </a:t>
            </a:r>
            <a:endParaRPr lang="en-US" sz="2400" dirty="0"/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05" y="840276"/>
            <a:ext cx="10058400" cy="2208153"/>
          </a:xfrm>
          <a:prstGeom prst="rect">
            <a:avLst/>
          </a:prstGeom>
        </p:spPr>
      </p:pic>
      <p:sp>
        <p:nvSpPr>
          <p:cNvPr id="8" name="กล่องข้อความ 7"/>
          <p:cNvSpPr txBox="1"/>
          <p:nvPr/>
        </p:nvSpPr>
        <p:spPr>
          <a:xfrm>
            <a:off x="0" y="3870097"/>
            <a:ext cx="120729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ENG" panose="020B0500040200020003" pitchFamily="34" charset="-34"/>
                <a:cs typeface="TH SarabunENG" panose="020B0500040200020003" pitchFamily="34" charset="-34"/>
              </a:rPr>
              <a:t>ระดับที่ 1 </a:t>
            </a:r>
            <a:r>
              <a:rPr lang="en-US" sz="2800" b="1" dirty="0" smtClean="0">
                <a:latin typeface="TH SarabunENG" panose="020B0500040200020003" pitchFamily="34" charset="-34"/>
                <a:cs typeface="TH SarabunENG" panose="020B0500040200020003" pitchFamily="34" charset="-34"/>
              </a:rPr>
              <a:t>= </a:t>
            </a:r>
            <a:r>
              <a:rPr lang="th-TH" sz="2800" b="1" dirty="0" smtClean="0">
                <a:latin typeface="TH SarabunENG" panose="020B0500040200020003" pitchFamily="34" charset="-34"/>
                <a:cs typeface="TH SarabunENG" panose="020B0500040200020003" pitchFamily="34" charset="-34"/>
              </a:rPr>
              <a:t>ต้องมีการวิเคราะห์ปัญหาและอุปสรรคของภาระงานตามหน้าที่ความรับผิดชอบอย่างเป็นรูปธรรม </a:t>
            </a:r>
          </a:p>
          <a:p>
            <a:r>
              <a:rPr lang="th-TH" sz="2800" b="1" dirty="0" smtClean="0">
                <a:latin typeface="TH SarabunENG" panose="020B0500040200020003" pitchFamily="34" charset="-34"/>
                <a:cs typeface="TH SarabunENG" panose="020B0500040200020003" pitchFamily="34" charset="-34"/>
              </a:rPr>
              <a:t>ระดับที่ 2 </a:t>
            </a:r>
            <a:r>
              <a:rPr lang="en-US" sz="2800" b="1" dirty="0" smtClean="0">
                <a:latin typeface="TH SarabunENG" panose="020B0500040200020003" pitchFamily="34" charset="-34"/>
                <a:cs typeface="TH SarabunENG" panose="020B0500040200020003" pitchFamily="34" charset="-34"/>
              </a:rPr>
              <a:t>= </a:t>
            </a:r>
            <a:r>
              <a:rPr lang="th-TH" sz="2800" b="1" dirty="0" smtClean="0">
                <a:latin typeface="TH SarabunENG" panose="020B0500040200020003" pitchFamily="34" charset="-34"/>
                <a:cs typeface="TH SarabunENG" panose="020B0500040200020003" pitchFamily="34" charset="-34"/>
              </a:rPr>
              <a:t>งานในระดับที่ 1 ต้องได้รับการแก้ไขปัญหาเสร็จสิ้นสมบูรณ์</a:t>
            </a:r>
          </a:p>
          <a:p>
            <a:r>
              <a:rPr lang="th-TH" sz="2800" b="1" dirty="0" smtClean="0">
                <a:latin typeface="TH SarabunENG" panose="020B0500040200020003" pitchFamily="34" charset="-34"/>
                <a:cs typeface="TH SarabunENG" panose="020B0500040200020003" pitchFamily="34" charset="-34"/>
              </a:rPr>
              <a:t>ระดับที่ 3 </a:t>
            </a:r>
            <a:r>
              <a:rPr lang="en-US" sz="2800" b="1" dirty="0" smtClean="0">
                <a:latin typeface="TH SarabunENG" panose="020B0500040200020003" pitchFamily="34" charset="-34"/>
                <a:cs typeface="TH SarabunENG" panose="020B0500040200020003" pitchFamily="34" charset="-34"/>
              </a:rPr>
              <a:t>= </a:t>
            </a:r>
            <a:r>
              <a:rPr lang="th-TH" sz="2800" b="1" dirty="0" smtClean="0">
                <a:latin typeface="TH SarabunENG" panose="020B0500040200020003" pitchFamily="34" charset="-34"/>
                <a:cs typeface="TH SarabunENG" panose="020B0500040200020003" pitchFamily="34" charset="-34"/>
              </a:rPr>
              <a:t>นำงานในระดับที่ 2 จัดทำเป็นแนวทางปฏิบัติ </a:t>
            </a:r>
          </a:p>
          <a:p>
            <a:r>
              <a:rPr lang="th-TH" sz="2800" b="1" dirty="0" smtClean="0">
                <a:latin typeface="TH SarabunENG" panose="020B0500040200020003" pitchFamily="34" charset="-34"/>
                <a:cs typeface="TH SarabunENG" panose="020B0500040200020003" pitchFamily="34" charset="-34"/>
              </a:rPr>
              <a:t>ระดับที่ 4 </a:t>
            </a:r>
            <a:r>
              <a:rPr lang="en-US" sz="2800" b="1" dirty="0" smtClean="0">
                <a:latin typeface="TH SarabunENG" panose="020B0500040200020003" pitchFamily="34" charset="-34"/>
                <a:cs typeface="TH SarabunENG" panose="020B0500040200020003" pitchFamily="34" charset="-34"/>
              </a:rPr>
              <a:t>= </a:t>
            </a:r>
            <a:r>
              <a:rPr lang="th-TH" sz="2800" b="1" dirty="0" smtClean="0">
                <a:latin typeface="TH SarabunENG" panose="020B0500040200020003" pitchFamily="34" charset="-34"/>
                <a:cs typeface="TH SarabunENG" panose="020B0500040200020003" pitchFamily="34" charset="-34"/>
              </a:rPr>
              <a:t>นำงานที่ในระดับที่ 3 มาถ่ายทอดโดยการจัดการความ (</a:t>
            </a:r>
            <a:r>
              <a:rPr lang="en-US" sz="2800" b="1" dirty="0" smtClean="0">
                <a:latin typeface="TH SarabunENG" panose="020B0500040200020003" pitchFamily="34" charset="-34"/>
                <a:cs typeface="TH SarabunENG" panose="020B0500040200020003" pitchFamily="34" charset="-34"/>
              </a:rPr>
              <a:t>KM</a:t>
            </a:r>
            <a:r>
              <a:rPr lang="th-TH" sz="2800" b="1" dirty="0" smtClean="0">
                <a:latin typeface="TH SarabunENG" panose="020B0500040200020003" pitchFamily="34" charset="-34"/>
                <a:cs typeface="TH SarabunENG" panose="020B0500040200020003" pitchFamily="34" charset="-34"/>
              </a:rPr>
              <a:t>) </a:t>
            </a:r>
            <a:r>
              <a:rPr lang="th-TH" sz="2800" b="1" dirty="0">
                <a:latin typeface="TH SarabunENG" panose="020B0500040200020003" pitchFamily="34" charset="-34"/>
                <a:cs typeface="TH SarabunENG" panose="020B0500040200020003" pitchFamily="34" charset="-34"/>
              </a:rPr>
              <a:t>ให้กับบุคลากรภายในหน่วยงาน </a:t>
            </a:r>
            <a:endParaRPr lang="en-US" sz="2800" b="1" dirty="0" smtClean="0">
              <a:latin typeface="TH SarabunENG" panose="020B0500040200020003" pitchFamily="34" charset="-34"/>
              <a:cs typeface="TH SarabunENG" panose="020B0500040200020003" pitchFamily="34" charset="-34"/>
            </a:endParaRPr>
          </a:p>
          <a:p>
            <a:r>
              <a:rPr lang="th-TH" sz="2800" b="1" dirty="0" smtClean="0">
                <a:latin typeface="TH SarabunENG" panose="020B0500040200020003" pitchFamily="34" charset="-34"/>
                <a:cs typeface="TH SarabunENG" panose="020B0500040200020003" pitchFamily="34" charset="-34"/>
              </a:rPr>
              <a:t>ระดับที่ 5 </a:t>
            </a:r>
            <a:r>
              <a:rPr lang="en-US" sz="2800" b="1" dirty="0" smtClean="0">
                <a:latin typeface="TH SarabunENG" panose="020B0500040200020003" pitchFamily="34" charset="-34"/>
                <a:cs typeface="TH SarabunENG" panose="020B0500040200020003" pitchFamily="34" charset="-34"/>
              </a:rPr>
              <a:t>= </a:t>
            </a:r>
            <a:r>
              <a:rPr lang="th-TH" sz="2800" b="1" dirty="0" smtClean="0">
                <a:latin typeface="TH SarabunENG" panose="020B0500040200020003" pitchFamily="34" charset="-34"/>
                <a:cs typeface="TH SarabunENG" panose="020B0500040200020003" pitchFamily="34" charset="-34"/>
              </a:rPr>
              <a:t>เป็นงานที่ยอมรับจากบุคคลภายนอกอย่างเป็นรูปธรรม</a:t>
            </a:r>
            <a:endParaRPr lang="en-US" sz="2800" b="1" dirty="0">
              <a:latin typeface="TH SarabunENG" panose="020B0500040200020003" pitchFamily="34" charset="-34"/>
              <a:cs typeface="TH SarabunENG" panose="020B0500040200020003" pitchFamily="34" charset="-34"/>
            </a:endParaRP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-54636" y="3513789"/>
            <a:ext cx="20505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u="sng" dirty="0">
                <a:solidFill>
                  <a:srgbClr val="FF0000"/>
                </a:solidFill>
                <a:latin typeface="TH SarabunENG" panose="020B0500040200020003" pitchFamily="34" charset="-34"/>
                <a:cs typeface="TH SarabunENG" panose="020B0500040200020003" pitchFamily="34" charset="-34"/>
              </a:rPr>
              <a:t>ตอบประเด็นปัญหา</a:t>
            </a:r>
            <a:endParaRPr lang="en-US" sz="2800" b="1" u="sng" dirty="0">
              <a:solidFill>
                <a:srgbClr val="FF0000"/>
              </a:solidFill>
              <a:latin typeface="TH SarabunENG" panose="020B0500040200020003" pitchFamily="34" charset="-34"/>
              <a:cs typeface="TH SarabunENG" panose="020B0500040200020003" pitchFamily="34" charset="-34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-54636" y="6116866"/>
            <a:ext cx="11359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u="sng" dirty="0" smtClean="0">
                <a:solidFill>
                  <a:srgbClr val="FF0000"/>
                </a:solidFill>
                <a:latin typeface="TH SarabunENG" panose="020B0500040200020003" pitchFamily="34" charset="-34"/>
                <a:cs typeface="TH SarabunENG" panose="020B0500040200020003" pitchFamily="34" charset="-34"/>
              </a:rPr>
              <a:t>การแนบหลักฐานให้ดำเนินการเป็น</a:t>
            </a:r>
            <a:r>
              <a:rPr lang="th-TH" sz="2800" b="1" u="sng" dirty="0" err="1" smtClean="0">
                <a:solidFill>
                  <a:srgbClr val="FF0000"/>
                </a:solidFill>
                <a:latin typeface="TH SarabunENG" panose="020B0500040200020003" pitchFamily="34" charset="-34"/>
                <a:cs typeface="TH SarabunENG" panose="020B0500040200020003" pitchFamily="34" charset="-34"/>
              </a:rPr>
              <a:t>ไฟล์ดิจิทัล</a:t>
            </a:r>
            <a:r>
              <a:rPr lang="th-TH" sz="2800" b="1" u="sng" dirty="0" smtClean="0">
                <a:solidFill>
                  <a:srgbClr val="FF0000"/>
                </a:solidFill>
                <a:latin typeface="TH SarabunENG" panose="020B0500040200020003" pitchFamily="34" charset="-34"/>
                <a:cs typeface="TH SarabunENG" panose="020B0500040200020003" pitchFamily="34" charset="-34"/>
              </a:rPr>
              <a:t>อธิบายรายละเอียดในระดับที่ 1 -5 พร้อมแนบแนวทางปฏิบัติที่ได้จัดทำ</a:t>
            </a:r>
            <a:endParaRPr lang="en-US" sz="2800" b="1" u="sng" dirty="0">
              <a:solidFill>
                <a:srgbClr val="FF0000"/>
              </a:solidFill>
              <a:latin typeface="TH SarabunENG" panose="020B0500040200020003" pitchFamily="34" charset="-34"/>
              <a:cs typeface="TH SarabunENG" panose="020B0500040200020003" pitchFamily="34" charset="-34"/>
            </a:endParaRPr>
          </a:p>
        </p:txBody>
      </p:sp>
      <p:sp>
        <p:nvSpPr>
          <p:cNvPr id="10" name="สี่เหลี่ยมผืนผ้า 2"/>
          <p:cNvSpPr/>
          <p:nvPr/>
        </p:nvSpPr>
        <p:spPr>
          <a:xfrm>
            <a:off x="1641966" y="3061039"/>
            <a:ext cx="100238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800" b="1" smtClean="0">
                <a:latin typeface="TH SarabunENG" panose="020B0500040200020003" pitchFamily="34" charset="-34"/>
                <a:cs typeface="TH SarabunENG" panose="020B0500040200020003" pitchFamily="34" charset="-34"/>
              </a:rPr>
              <a:t>ต้องนำงานตามหน้าที่</a:t>
            </a:r>
            <a:r>
              <a:rPr lang="th-TH" sz="2800" b="1">
                <a:latin typeface="TH SarabunENG" panose="020B0500040200020003" pitchFamily="34" charset="-34"/>
                <a:cs typeface="TH SarabunENG" panose="020B0500040200020003" pitchFamily="34" charset="-34"/>
              </a:rPr>
              <a:t>ความ</a:t>
            </a:r>
            <a:r>
              <a:rPr lang="th-TH" sz="2800" b="1" smtClean="0">
                <a:latin typeface="TH SarabunENG" panose="020B0500040200020003" pitchFamily="34" charset="-34"/>
                <a:cs typeface="TH SarabunENG" panose="020B0500040200020003" pitchFamily="34" charset="-34"/>
              </a:rPr>
              <a:t>รับผิดชอบมาพัฒนาเท่านั้น ไม่สามารถนำงานที่ได้รับมอบหมายมาพัฒนาได้</a:t>
            </a:r>
            <a:endParaRPr lang="en-US" sz="2800" b="1" u="sng" dirty="0">
              <a:solidFill>
                <a:srgbClr val="FF0000"/>
              </a:solidFill>
              <a:latin typeface="TH SarabunENG" panose="020B0500040200020003" pitchFamily="34" charset="-34"/>
              <a:cs typeface="TH SarabunENG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0053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/>
          <p:cNvSpPr txBox="1"/>
          <p:nvPr/>
        </p:nvSpPr>
        <p:spPr>
          <a:xfrm>
            <a:off x="159234" y="562425"/>
            <a:ext cx="9352240" cy="4616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th-TH" sz="2400" b="1" dirty="0"/>
              <a:t>แบบข้อตกลงการประเมินผลสัมฤทธิ์ของ</a:t>
            </a:r>
            <a:r>
              <a:rPr lang="th-TH" sz="2400" b="1" dirty="0" smtClean="0"/>
              <a:t>งาน</a:t>
            </a:r>
            <a:r>
              <a:rPr lang="en-US" sz="2400" b="1" dirty="0"/>
              <a:t> </a:t>
            </a:r>
            <a:r>
              <a:rPr lang="th-TH" sz="2400" b="1" dirty="0" smtClean="0"/>
              <a:t>(ราชการ) </a:t>
            </a:r>
            <a:r>
              <a:rPr lang="th-TH" sz="2400" b="1" dirty="0"/>
              <a:t>(องค์ประกอบที่ ๑)  สาย</a:t>
            </a:r>
            <a:r>
              <a:rPr lang="th-TH" sz="2400" b="1" dirty="0" smtClean="0"/>
              <a:t>สนับสนุน ข้อที่ 5   </a:t>
            </a:r>
            <a:endParaRPr lang="en-US" sz="2400" dirty="0"/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1261526" y="4655963"/>
            <a:ext cx="40446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latin typeface="TH SarabunENG" panose="020B0500040200020003" pitchFamily="34" charset="-34"/>
                <a:cs typeface="TH SarabunENG" panose="020B0500040200020003" pitchFamily="34" charset="-34"/>
              </a:rPr>
              <a:t>อะไรบ้าง</a:t>
            </a:r>
            <a:r>
              <a:rPr lang="th-TH" sz="2800" b="1" dirty="0" err="1" smtClean="0">
                <a:latin typeface="TH SarabunENG" panose="020B0500040200020003" pitchFamily="34" charset="-34"/>
                <a:cs typeface="TH SarabunENG" panose="020B0500040200020003" pitchFamily="34" charset="-34"/>
              </a:rPr>
              <a:t>ที่เค</a:t>
            </a:r>
            <a:r>
              <a:rPr lang="th-TH" sz="2800" b="1" dirty="0" smtClean="0">
                <a:latin typeface="TH SarabunENG" panose="020B0500040200020003" pitchFamily="34" charset="-34"/>
                <a:cs typeface="TH SarabunENG" panose="020B0500040200020003" pitchFamily="34" charset="-34"/>
              </a:rPr>
              <a:t>ลมได้ อะไรบ้าง</a:t>
            </a:r>
            <a:r>
              <a:rPr lang="th-TH" sz="2800" b="1" dirty="0" err="1" smtClean="0">
                <a:latin typeface="TH SarabunENG" panose="020B0500040200020003" pitchFamily="34" charset="-34"/>
                <a:cs typeface="TH SarabunENG" panose="020B0500040200020003" pitchFamily="34" charset="-34"/>
              </a:rPr>
              <a:t>ที่เค</a:t>
            </a:r>
            <a:r>
              <a:rPr lang="th-TH" sz="2800" b="1" dirty="0" smtClean="0">
                <a:latin typeface="TH SarabunENG" panose="020B0500040200020003" pitchFamily="34" charset="-34"/>
                <a:cs typeface="TH SarabunENG" panose="020B0500040200020003" pitchFamily="34" charset="-34"/>
              </a:rPr>
              <a:t>ลมไม่ได้</a:t>
            </a:r>
          </a:p>
          <a:p>
            <a:endParaRPr lang="th-TH" sz="2800" b="1" dirty="0">
              <a:latin typeface="TH SarabunENG" panose="020B0500040200020003" pitchFamily="34" charset="-34"/>
              <a:cs typeface="TH SarabunENG" panose="020B0500040200020003" pitchFamily="34" charset="-34"/>
            </a:endParaRPr>
          </a:p>
          <a:p>
            <a:endParaRPr lang="en-US" sz="2800" b="1" dirty="0">
              <a:latin typeface="TH SarabunENG" panose="020B0500040200020003" pitchFamily="34" charset="-34"/>
              <a:cs typeface="TH SarabunENG" panose="020B0500040200020003" pitchFamily="34" charset="-34"/>
            </a:endParaRPr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159234" y="4204082"/>
            <a:ext cx="1603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u="sng" dirty="0" smtClean="0">
                <a:solidFill>
                  <a:srgbClr val="FF0000"/>
                </a:solidFill>
                <a:latin typeface="TH SarabunENG" panose="020B0500040200020003" pitchFamily="34" charset="-34"/>
                <a:cs typeface="TH SarabunENG" panose="020B0500040200020003" pitchFamily="34" charset="-34"/>
              </a:rPr>
              <a:t>ประเด็นปัญหา</a:t>
            </a:r>
            <a:endParaRPr lang="en-US" sz="2800" b="1" u="sng" dirty="0">
              <a:solidFill>
                <a:srgbClr val="FF0000"/>
              </a:solidFill>
              <a:latin typeface="TH SarabunENG" panose="020B0500040200020003" pitchFamily="34" charset="-34"/>
              <a:cs typeface="TH SarabunENG" panose="020B0500040200020003" pitchFamily="34" charset="-34"/>
            </a:endParaRPr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23" y="1418451"/>
            <a:ext cx="10058400" cy="2843151"/>
          </a:xfrm>
          <a:prstGeom prst="rect">
            <a:avLst/>
          </a:prstGeom>
        </p:spPr>
      </p:pic>
      <p:sp>
        <p:nvSpPr>
          <p:cNvPr id="8" name="กล่องข้อความ 7"/>
          <p:cNvSpPr txBox="1"/>
          <p:nvPr/>
        </p:nvSpPr>
        <p:spPr>
          <a:xfrm>
            <a:off x="159234" y="5266641"/>
            <a:ext cx="616066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u="sng" dirty="0" smtClean="0">
                <a:solidFill>
                  <a:srgbClr val="FF0000"/>
                </a:solidFill>
                <a:latin typeface="TH SarabunENG" panose="020B0500040200020003" pitchFamily="34" charset="-34"/>
                <a:cs typeface="TH SarabunENG" panose="020B0500040200020003" pitchFamily="34" charset="-34"/>
              </a:rPr>
              <a:t>ตอบประเด็นปัญหา</a:t>
            </a:r>
            <a:r>
              <a:rPr lang="th-TH" sz="2800" b="1" u="sng" dirty="0" err="1" smtClean="0">
                <a:solidFill>
                  <a:srgbClr val="FF0000"/>
                </a:solidFill>
                <a:latin typeface="TH SarabunENG" panose="020B0500040200020003" pitchFamily="34" charset="-34"/>
                <a:cs typeface="TH SarabunENG" panose="020B0500040200020003" pitchFamily="34" charset="-34"/>
              </a:rPr>
              <a:t>ที่เค</a:t>
            </a:r>
            <a:r>
              <a:rPr lang="th-TH" sz="2800" b="1" u="sng" dirty="0" smtClean="0">
                <a:solidFill>
                  <a:srgbClr val="FF0000"/>
                </a:solidFill>
                <a:latin typeface="TH SarabunENG" panose="020B0500040200020003" pitchFamily="34" charset="-34"/>
                <a:cs typeface="TH SarabunENG" panose="020B0500040200020003" pitchFamily="34" charset="-34"/>
              </a:rPr>
              <a:t>ลมได้ </a:t>
            </a:r>
          </a:p>
          <a:p>
            <a:r>
              <a:rPr lang="th-TH" sz="2000" dirty="0" smtClean="0">
                <a:latin typeface="TH SarabunENG" panose="020B0500040200020003" pitchFamily="34" charset="-34"/>
                <a:cs typeface="TH SarabunENG" panose="020B0500040200020003" pitchFamily="34" charset="-34"/>
              </a:rPr>
              <a:t>1. การเข้าร่วมกิจกรรมที่ได้รับอนุญาตจากและมอบหมายจากหน่วยงาน</a:t>
            </a:r>
          </a:p>
          <a:p>
            <a:r>
              <a:rPr lang="th-TH" sz="2000" dirty="0" smtClean="0">
                <a:latin typeface="TH SarabunENG" panose="020B0500040200020003" pitchFamily="34" charset="-34"/>
                <a:cs typeface="TH SarabunENG" panose="020B0500040200020003" pitchFamily="34" charset="-34"/>
              </a:rPr>
              <a:t>2. งานอื่นๆ หรืองานที่ได้รับมอบหมายหรือได้รับอนุญาตจากหน่วยงาน หรือ มหาวิทยาลัย </a:t>
            </a:r>
            <a:endParaRPr lang="en-US" sz="2000" dirty="0">
              <a:latin typeface="TH SarabunENG" panose="020B0500040200020003" pitchFamily="34" charset="-34"/>
              <a:cs typeface="TH SarabunENG" panose="020B0500040200020003" pitchFamily="34" charset="-34"/>
            </a:endParaRP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7263578" y="5266641"/>
            <a:ext cx="41601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u="sng" dirty="0" smtClean="0">
                <a:solidFill>
                  <a:srgbClr val="FF0000"/>
                </a:solidFill>
                <a:latin typeface="TH SarabunENG" panose="020B0500040200020003" pitchFamily="34" charset="-34"/>
                <a:cs typeface="TH SarabunENG" panose="020B0500040200020003" pitchFamily="34" charset="-34"/>
              </a:rPr>
              <a:t>ตอบประเด็นปัญหา</a:t>
            </a:r>
            <a:r>
              <a:rPr lang="th-TH" sz="2800" b="1" u="sng" dirty="0" err="1" smtClean="0">
                <a:solidFill>
                  <a:srgbClr val="FF0000"/>
                </a:solidFill>
                <a:latin typeface="TH SarabunENG" panose="020B0500040200020003" pitchFamily="34" charset="-34"/>
                <a:cs typeface="TH SarabunENG" panose="020B0500040200020003" pitchFamily="34" charset="-34"/>
              </a:rPr>
              <a:t>ที่เค</a:t>
            </a:r>
            <a:r>
              <a:rPr lang="th-TH" sz="2800" b="1" u="sng" dirty="0" smtClean="0">
                <a:solidFill>
                  <a:srgbClr val="FF0000"/>
                </a:solidFill>
                <a:latin typeface="TH SarabunENG" panose="020B0500040200020003" pitchFamily="34" charset="-34"/>
                <a:cs typeface="TH SarabunENG" panose="020B0500040200020003" pitchFamily="34" charset="-34"/>
              </a:rPr>
              <a:t>ลมไม่ได้ </a:t>
            </a:r>
          </a:p>
          <a:p>
            <a:r>
              <a:rPr lang="th-TH" sz="2000" dirty="0" smtClean="0">
                <a:latin typeface="TH SarabunENG" panose="020B0500040200020003" pitchFamily="34" charset="-34"/>
                <a:cs typeface="TH SarabunENG" panose="020B0500040200020003" pitchFamily="34" charset="-34"/>
              </a:rPr>
              <a:t>1. การเข้าร่วมประชุมทั้งหมด ยกเว้นที่ผู้บังคับชามอบหมาย </a:t>
            </a:r>
            <a:endParaRPr lang="en-US" sz="2000" dirty="0">
              <a:latin typeface="TH SarabunENG" panose="020B0500040200020003" pitchFamily="34" charset="-34"/>
              <a:cs typeface="TH SarabunENG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6065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/>
          <p:cNvSpPr txBox="1"/>
          <p:nvPr/>
        </p:nvSpPr>
        <p:spPr>
          <a:xfrm>
            <a:off x="1466435" y="215900"/>
            <a:ext cx="8913017" cy="83099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ประกาศคณะวิทยาศาสตร์และ</a:t>
            </a: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เทคโนโลยี 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มหาวิทยาลัยเทคโนโลยีราชมงคลพระนคร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เรื่อง  หลักเกณฑ์และวิธีการคำนวณภาระ</a:t>
            </a: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งาน 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ของบุคลากรสายสนับสนุน คณะวิทยาศาสตร์และ</a:t>
            </a: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เทคโนโลยี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06" y="1445859"/>
            <a:ext cx="6675894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9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/>
          <p:cNvSpPr txBox="1"/>
          <p:nvPr/>
        </p:nvSpPr>
        <p:spPr>
          <a:xfrm>
            <a:off x="1466435" y="215900"/>
            <a:ext cx="8913017" cy="83099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ประกาศคณะวิทยาศาสตร์และ</a:t>
            </a: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เทคโนโลยี 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มหาวิทยาลัยเทคโนโลยีราชมงคลพระนคร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เรื่อง  หลักเกณฑ์และวิธีการคำนวณภาระ</a:t>
            </a: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งาน 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ของบุคลากรสายสนับสนุน คณะวิทยาศาสตร์และ</a:t>
            </a: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เทคโนโลยี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กล่องข้อความ 4"/>
          <p:cNvSpPr txBox="1"/>
          <p:nvPr/>
        </p:nvSpPr>
        <p:spPr>
          <a:xfrm>
            <a:off x="1191268" y="2890042"/>
            <a:ext cx="9179116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บุคลากรสายสนับสนุน ต้องมีภาระงานไม่น้อยกว่า 35 ชั่วโมงต่อสัปดาห์ โดยมีภาระงานขั้นต่ำไม่น้อยกว่า ดังนี้</a:t>
            </a:r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1466435" y="3555448"/>
            <a:ext cx="11136800" cy="1323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th-TH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กลุ่ม</a:t>
            </a:r>
            <a:r>
              <a:rPr lang="th-TH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ปฏิบัติการและเชี่ยวชาญเฉพาะ มีภาระงาน</a:t>
            </a:r>
            <a:r>
              <a:rPr lang="th-TH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ประกอบด้วย</a:t>
            </a:r>
          </a:p>
          <a:p>
            <a:pPr marL="342900" indent="-342900">
              <a:buAutoNum type="arabicParenBoth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1. ภาระ</a:t>
            </a:r>
            <a:r>
              <a:rPr lang="th-TH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งานตามหน้าที่ความรับผิดชอบ (</a:t>
            </a:r>
            <a:r>
              <a:rPr lang="th-TH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</a:t>
            </a:r>
            <a:r>
              <a:rPr lang="th-TH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Description</a:t>
            </a:r>
            <a:r>
              <a:rPr lang="th-TH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th-TH" sz="16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ต้องไม่น้อยกว่า 17.85 ชั่วโมงต่อสัปดาห์</a:t>
            </a:r>
            <a:endParaRPr lang="en-US" sz="16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2. ภาระ</a:t>
            </a:r>
            <a:r>
              <a:rPr lang="th-TH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งานการพัฒนางานในหน้าที่ และ/หรือ ภาระงานบริการวิชาการ และ/หรือ  </a:t>
            </a:r>
            <a:endParaRPr lang="th-TH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ภาระ</a:t>
            </a:r>
            <a:r>
              <a:rPr lang="th-TH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งานงานอื่นๆ ที่ได้รับมอบหมาย เมื่อรวมกัน</a:t>
            </a: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แล้ว </a:t>
            </a:r>
            <a:r>
              <a:rPr lang="th-TH" sz="1600" b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ต้อง</a:t>
            </a:r>
            <a:r>
              <a:rPr lang="th-TH" sz="16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ไม่น้อยกว่า 11.90 ชั่วโมงต่อสัปดาห์</a:t>
            </a:r>
            <a:endParaRPr lang="en-US" sz="16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1466435" y="5174974"/>
            <a:ext cx="10137052" cy="1323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(2) </a:t>
            </a:r>
            <a:r>
              <a:rPr lang="th-TH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กลุ่มหัวหน้างานตามโครงสร้างและหัวหน้างานที่คณะแต่งตั้งที่มีผู้ปฏิบัติงาน มีภาระงาน</a:t>
            </a:r>
            <a:r>
              <a:rPr lang="th-TH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ประกอบด้วย</a:t>
            </a:r>
          </a:p>
          <a:p>
            <a:endParaRPr lang="th-TH" sz="16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1. ภาระ</a:t>
            </a:r>
            <a:r>
              <a:rPr lang="th-TH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งานตามหน้าที่ความรับผิดชอบ (</a:t>
            </a:r>
            <a:r>
              <a:rPr lang="th-TH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</a:t>
            </a:r>
            <a:r>
              <a:rPr lang="th-TH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Description</a:t>
            </a:r>
            <a:r>
              <a:rPr lang="th-TH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th-TH" sz="16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ต้องไม่น้อยกว่า 11.90 ชั่วโมงต่อสัปดาห์</a:t>
            </a:r>
            <a:endParaRPr lang="en-US" sz="16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2. ภาระ</a:t>
            </a:r>
            <a:r>
              <a:rPr lang="th-TH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งานการพัฒนางานในหน้าที่ และ/หรือ ภาระงานบริการวิชาการ และ/</a:t>
            </a: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หรือ </a:t>
            </a:r>
          </a:p>
          <a:p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ภาระ</a:t>
            </a:r>
            <a:r>
              <a:rPr lang="th-TH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งานงานอื่นๆ ที่ได้รับมอบหมาย เมื่อรวมกันแล้วต้อง</a:t>
            </a:r>
            <a:r>
              <a:rPr lang="th-TH" sz="16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ไม่น้อยกว่า 11.90 ชั่วโมงต่อสัปดาห์</a:t>
            </a:r>
            <a:endParaRPr lang="en-US" sz="16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829722" y="1276193"/>
            <a:ext cx="7877478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บุคลากรสาย</a:t>
            </a: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สนับสนุน (ข้าราชการฯ พนักงานมหาวิทยาลัย) ต้อง</a:t>
            </a: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มีภาระงานหลัก 3 ด้าน ดังนี้</a:t>
            </a: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-637532" y="1855304"/>
            <a:ext cx="8651232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000500" lvl="8" indent="-342900">
              <a:buAutoNum type="arabicParenBoth"/>
            </a:pPr>
            <a:r>
              <a:rPr lang="th-TH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งานตามหน้าที่ความรับผิดชอบ (</a:t>
            </a:r>
            <a:r>
              <a:rPr lang="th-TH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</a:t>
            </a:r>
            <a:r>
              <a:rPr lang="th-TH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Description</a:t>
            </a: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4000500" lvl="8" indent="-342900">
              <a:buAutoNum type="arabicParenBoth"/>
            </a:pPr>
            <a:r>
              <a:rPr lang="th-TH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งานบริการ</a:t>
            </a:r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วิชาการ</a:t>
            </a:r>
          </a:p>
          <a:p>
            <a:pPr marL="4000500" lvl="8" indent="-342900">
              <a:buAutoNum type="arabicParenBoth"/>
            </a:pPr>
            <a:r>
              <a:rPr lang="th-TH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งานอื่นที่ได้รับมอบหมาย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2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/>
          <p:cNvSpPr txBox="1"/>
          <p:nvPr/>
        </p:nvSpPr>
        <p:spPr>
          <a:xfrm>
            <a:off x="261525" y="816370"/>
            <a:ext cx="1603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u="sng" dirty="0" smtClean="0">
                <a:solidFill>
                  <a:srgbClr val="FF0000"/>
                </a:solidFill>
                <a:latin typeface="TH SarabunENG" panose="020B0500040200020003" pitchFamily="34" charset="-34"/>
                <a:ea typeface="Tahoma" panose="020B0604030504040204" pitchFamily="34" charset="0"/>
                <a:cs typeface="TH SarabunENG" panose="020B0500040200020003" pitchFamily="34" charset="-34"/>
              </a:rPr>
              <a:t>ประเด็นปัญหา</a:t>
            </a:r>
            <a:endParaRPr lang="en-US" sz="2800" b="1" u="sng" dirty="0">
              <a:solidFill>
                <a:srgbClr val="FF0000"/>
              </a:solidFill>
              <a:latin typeface="TH SarabunENG" panose="020B0500040200020003" pitchFamily="34" charset="-34"/>
              <a:ea typeface="Tahoma" panose="020B0604030504040204" pitchFamily="34" charset="0"/>
              <a:cs typeface="TH SarabunENG" panose="020B0500040200020003" pitchFamily="34" charset="-34"/>
            </a:endParaRPr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744125" y="173547"/>
            <a:ext cx="4246675" cy="4616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lvl="8" algn="ctr"/>
            <a:r>
              <a:rPr lang="th-TH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ภาระงาน ข้อ2 งานบริการวิชาการ</a:t>
            </a:r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908902" y="1415195"/>
            <a:ext cx="5840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latin typeface="TH SarabunENG" panose="020B0500040200020003" pitchFamily="34" charset="-34"/>
                <a:ea typeface="Tahoma" panose="020B0604030504040204" pitchFamily="34" charset="0"/>
                <a:cs typeface="TH SarabunENG" panose="020B0500040200020003" pitchFamily="34" charset="-34"/>
              </a:rPr>
              <a:t>1. ใครคิดคำนวณภาระงานให้แล้วคำนวณภาระงานอย่างไร</a:t>
            </a:r>
            <a:endParaRPr lang="en-US" sz="2000" b="1" dirty="0">
              <a:latin typeface="TH SarabunENG" panose="020B0500040200020003" pitchFamily="34" charset="-34"/>
              <a:ea typeface="Tahoma" panose="020B0604030504040204" pitchFamily="34" charset="0"/>
              <a:cs typeface="TH SarabunENG" panose="020B0500040200020003" pitchFamily="34" charset="-34"/>
            </a:endParaRP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139700" y="1777510"/>
            <a:ext cx="1051121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sz="2000" b="1" u="sng" dirty="0" smtClean="0">
              <a:solidFill>
                <a:srgbClr val="FF0000"/>
              </a:solidFill>
              <a:latin typeface="TH SarabunENG" panose="020B0500040200020003" pitchFamily="34" charset="-34"/>
              <a:ea typeface="Tahoma" panose="020B0604030504040204" pitchFamily="34" charset="0"/>
              <a:cs typeface="TH SarabunENG" panose="020B0500040200020003" pitchFamily="34" charset="-34"/>
            </a:endParaRPr>
          </a:p>
          <a:p>
            <a:r>
              <a:rPr lang="th-TH" sz="2800" b="1" u="sng" dirty="0" smtClean="0">
                <a:solidFill>
                  <a:srgbClr val="FF0000"/>
                </a:solidFill>
                <a:latin typeface="TH SarabunENG" panose="020B0500040200020003" pitchFamily="34" charset="-34"/>
                <a:ea typeface="Tahoma" panose="020B0604030504040204" pitchFamily="34" charset="0"/>
                <a:cs typeface="TH SarabunENG" panose="020B0500040200020003" pitchFamily="34" charset="-34"/>
              </a:rPr>
              <a:t>ตอบประเด็นปัญหา</a:t>
            </a:r>
            <a:endParaRPr lang="en-US" sz="2800" b="1" u="sng" dirty="0">
              <a:solidFill>
                <a:srgbClr val="FF0000"/>
              </a:solidFill>
              <a:latin typeface="TH SarabunENG" panose="020B0500040200020003" pitchFamily="34" charset="-34"/>
              <a:ea typeface="Tahoma" panose="020B0604030504040204" pitchFamily="34" charset="0"/>
              <a:cs typeface="TH SarabunENG" panose="020B0500040200020003" pitchFamily="34" charset="-34"/>
            </a:endParaRPr>
          </a:p>
          <a:p>
            <a:r>
              <a:rPr lang="en-US" sz="2800" dirty="0">
                <a:latin typeface="TH SarabunENG" panose="020B0500040200020003" pitchFamily="34" charset="-34"/>
                <a:ea typeface="Tahoma" panose="020B0604030504040204" pitchFamily="34" charset="0"/>
                <a:cs typeface="TH SarabunENG" panose="020B0500040200020003" pitchFamily="34" charset="-34"/>
              </a:rPr>
              <a:t> </a:t>
            </a:r>
            <a:r>
              <a:rPr lang="th-TH" sz="2800" dirty="0" smtClean="0">
                <a:latin typeface="TH SarabunENG" panose="020B0500040200020003" pitchFamily="34" charset="-34"/>
                <a:ea typeface="Tahoma" panose="020B0604030504040204" pitchFamily="34" charset="0"/>
                <a:cs typeface="TH SarabunENG" panose="020B0500040200020003" pitchFamily="34" charset="-34"/>
              </a:rPr>
              <a:t>1. </a:t>
            </a:r>
            <a:r>
              <a:rPr lang="th-TH" sz="2800" b="1" dirty="0" smtClean="0">
                <a:latin typeface="TH SarabunENG" panose="020B0500040200020003" pitchFamily="34" charset="-34"/>
                <a:ea typeface="Tahoma" panose="020B0604030504040204" pitchFamily="34" charset="0"/>
                <a:cs typeface="TH SarabunENG" panose="020B0500040200020003" pitchFamily="34" charset="-34"/>
              </a:rPr>
              <a:t>ผู้รับผิดชอบโครงการเป็นผู้คิดคำนวณภาระงานตามหน้าที่รับผิดชอบในโครงการ โดยจัดทำหนังสือบันทึก</a:t>
            </a:r>
          </a:p>
          <a:p>
            <a:r>
              <a:rPr lang="th-TH" sz="2800" b="1" dirty="0" smtClean="0">
                <a:latin typeface="TH SarabunENG" panose="020B0500040200020003" pitchFamily="34" charset="-34"/>
                <a:ea typeface="Tahoma" panose="020B0604030504040204" pitchFamily="34" charset="0"/>
                <a:cs typeface="TH SarabunENG" panose="020B0500040200020003" pitchFamily="34" charset="-34"/>
              </a:rPr>
              <a:t>     ข้อความเสนอหัวหน้าหน่วยงานตามลำดับผู้บังคับบัญชา และให้บริหารงานบุคคลรวมรวบ</a:t>
            </a:r>
          </a:p>
          <a:p>
            <a:r>
              <a:rPr lang="th-TH" sz="2800" b="1" dirty="0">
                <a:latin typeface="TH SarabunENG" panose="020B0500040200020003" pitchFamily="34" charset="-34"/>
                <a:ea typeface="Tahoma" panose="020B0604030504040204" pitchFamily="34" charset="0"/>
                <a:cs typeface="TH SarabunENG" panose="020B0500040200020003" pitchFamily="34" charset="-34"/>
              </a:rPr>
              <a:t> </a:t>
            </a:r>
            <a:r>
              <a:rPr lang="th-TH" sz="2800" b="1" dirty="0" smtClean="0">
                <a:latin typeface="TH SarabunENG" panose="020B0500040200020003" pitchFamily="34" charset="-34"/>
                <a:ea typeface="Tahoma" panose="020B0604030504040204" pitchFamily="34" charset="0"/>
                <a:cs typeface="TH SarabunENG" panose="020B0500040200020003" pitchFamily="34" charset="-34"/>
              </a:rPr>
              <a:t>    และสรุปของรายบุคคลเมื่อครบรอบการประเมิน</a:t>
            </a:r>
          </a:p>
        </p:txBody>
      </p:sp>
    </p:spTree>
    <p:extLst>
      <p:ext uri="{BB962C8B-B14F-4D97-AF65-F5344CB8AC3E}">
        <p14:creationId xmlns:p14="http://schemas.microsoft.com/office/powerpoint/2010/main" val="38139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/>
          <p:cNvSpPr txBox="1"/>
          <p:nvPr/>
        </p:nvSpPr>
        <p:spPr>
          <a:xfrm>
            <a:off x="184634" y="800513"/>
            <a:ext cx="1603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u="sng" dirty="0" smtClean="0">
                <a:solidFill>
                  <a:srgbClr val="FF0000"/>
                </a:solidFill>
                <a:latin typeface="TH SarabunENG" panose="020B0500040200020003" pitchFamily="34" charset="-34"/>
                <a:cs typeface="TH SarabunENG" panose="020B0500040200020003" pitchFamily="34" charset="-34"/>
              </a:rPr>
              <a:t>ประเด็นปัญหา</a:t>
            </a:r>
            <a:endParaRPr lang="en-US" sz="2800" b="1" u="sng" dirty="0">
              <a:solidFill>
                <a:srgbClr val="FF0000"/>
              </a:solidFill>
              <a:latin typeface="TH SarabunENG" panose="020B0500040200020003" pitchFamily="34" charset="-34"/>
              <a:cs typeface="TH SarabunENG" panose="020B0500040200020003" pitchFamily="34" charset="-34"/>
            </a:endParaRPr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1472420" y="178532"/>
            <a:ext cx="3028393" cy="46166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lvl="8" algn="ctr"/>
            <a:r>
              <a:rPr lang="th-TH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ภาระงาน ข้อ3 งานอื่นๆ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กล่องข้อความ 4"/>
          <p:cNvSpPr txBox="1"/>
          <p:nvPr/>
        </p:nvSpPr>
        <p:spPr>
          <a:xfrm>
            <a:off x="184634" y="1252347"/>
            <a:ext cx="11747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800" dirty="0" smtClean="0">
                <a:latin typeface="TH SarabunENG" panose="020B0500040200020003" pitchFamily="34" charset="-34"/>
                <a:ea typeface="Tahoma" panose="020B0604030504040204" pitchFamily="34" charset="0"/>
                <a:cs typeface="TH SarabunENG" panose="020B0500040200020003" pitchFamily="34" charset="-34"/>
              </a:rPr>
              <a:t>1. ภาระ</a:t>
            </a:r>
            <a:r>
              <a:rPr lang="th-TH" sz="2800" dirty="0">
                <a:latin typeface="TH SarabunENG" panose="020B0500040200020003" pitchFamily="34" charset="-34"/>
                <a:ea typeface="Tahoma" panose="020B0604030504040204" pitchFamily="34" charset="0"/>
                <a:cs typeface="TH SarabunENG" panose="020B0500040200020003" pitchFamily="34" charset="-34"/>
              </a:rPr>
              <a:t>งานพัฒนาองค์กร (ข้อนี้จะชอบตีความว่าทุกงานของตนจะเป็นการพัฒนา</a:t>
            </a:r>
            <a:r>
              <a:rPr lang="th-TH" sz="2800" dirty="0" smtClean="0">
                <a:latin typeface="TH SarabunENG" panose="020B0500040200020003" pitchFamily="34" charset="-34"/>
                <a:ea typeface="Tahoma" panose="020B0604030504040204" pitchFamily="34" charset="0"/>
                <a:cs typeface="TH SarabunENG" panose="020B0500040200020003" pitchFamily="34" charset="-34"/>
              </a:rPr>
              <a:t>องค์กร </a:t>
            </a:r>
            <a:r>
              <a:rPr lang="th-TH" sz="2800" dirty="0"/>
              <a:t>(ค) สร้างคุณประโยชน์ให้กับ</a:t>
            </a:r>
            <a:r>
              <a:rPr lang="th-TH" sz="2800" dirty="0" smtClean="0"/>
              <a:t>คณะ</a:t>
            </a:r>
            <a:r>
              <a:rPr lang="th-TH" sz="2800" dirty="0" smtClean="0">
                <a:latin typeface="TH SarabunENG" panose="020B0500040200020003" pitchFamily="34" charset="-34"/>
                <a:ea typeface="Tahoma" panose="020B0604030504040204" pitchFamily="34" charset="0"/>
                <a:cs typeface="TH SarabunENG" panose="020B0500040200020003" pitchFamily="34" charset="-34"/>
              </a:rPr>
              <a:t>)</a:t>
            </a:r>
            <a:endParaRPr lang="en-US" sz="2800" dirty="0">
              <a:latin typeface="TH SarabunENG" panose="020B0500040200020003" pitchFamily="34" charset="-34"/>
              <a:ea typeface="Tahoma" panose="020B0604030504040204" pitchFamily="34" charset="0"/>
              <a:cs typeface="TH SarabunENG" panose="020B0500040200020003" pitchFamily="34" charset="-34"/>
            </a:endParaRPr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184634" y="2035519"/>
            <a:ext cx="2050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u="sng" dirty="0">
                <a:solidFill>
                  <a:srgbClr val="FF0000"/>
                </a:solidFill>
                <a:latin typeface="TH SarabunENG" panose="020B0500040200020003" pitchFamily="34" charset="-34"/>
                <a:ea typeface="Tahoma" panose="020B0604030504040204" pitchFamily="34" charset="0"/>
                <a:cs typeface="TH SarabunENG" panose="020B0500040200020003" pitchFamily="34" charset="-34"/>
              </a:rPr>
              <a:t>ตอบประเด็นปัญหา</a:t>
            </a:r>
            <a:endParaRPr lang="en-US" sz="2800" b="1" u="sng" dirty="0">
              <a:solidFill>
                <a:srgbClr val="FF0000"/>
              </a:solidFill>
              <a:latin typeface="TH SarabunENG" panose="020B0500040200020003" pitchFamily="34" charset="-34"/>
              <a:ea typeface="Tahoma" panose="020B0604030504040204" pitchFamily="34" charset="0"/>
              <a:cs typeface="TH SarabunENG" panose="020B0500040200020003" pitchFamily="34" charset="-34"/>
            </a:endParaRP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184634" y="2602522"/>
            <a:ext cx="116009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 smtClean="0"/>
              <a:t>1. ภาระงานที่สามารถเป็นไปตามประกาศ คือ (</a:t>
            </a:r>
            <a:r>
              <a:rPr lang="th-TH" sz="2800" dirty="0"/>
              <a:t>ค) สร้างคุณประโยชน์ให้กับคณะ </a:t>
            </a:r>
            <a:r>
              <a:rPr lang="th-TH" sz="2800" dirty="0" smtClean="0"/>
              <a:t> หมายถึง         </a:t>
            </a:r>
            <a:endParaRPr lang="en-US" sz="2800" dirty="0"/>
          </a:p>
          <a:p>
            <a:r>
              <a:rPr lang="th-TH" sz="2800" dirty="0"/>
              <a:t>      1. ภาระงานตาม </a:t>
            </a:r>
            <a:r>
              <a:rPr lang="th-TH" sz="2800" dirty="0" err="1"/>
              <a:t>KPI</a:t>
            </a:r>
            <a:r>
              <a:rPr lang="th-TH" sz="2800" dirty="0"/>
              <a:t> ของคณะ </a:t>
            </a:r>
            <a:endParaRPr lang="en-US" sz="2800" dirty="0"/>
          </a:p>
          <a:p>
            <a:r>
              <a:rPr lang="th-TH" sz="2800" dirty="0"/>
              <a:t>      2. กรรมการเกี่ยวกับงานพัสดุ บัญชี และการเงิน</a:t>
            </a:r>
            <a:endParaRPr lang="en-US" sz="2800" dirty="0"/>
          </a:p>
          <a:p>
            <a:r>
              <a:rPr lang="th-TH" sz="2800" dirty="0"/>
              <a:t>      3. กรรมการที่มีความเสี่ยง</a:t>
            </a:r>
            <a:endParaRPr lang="en-US" sz="2800" dirty="0"/>
          </a:p>
          <a:p>
            <a:r>
              <a:rPr lang="th-TH" sz="2800" dirty="0"/>
              <a:t>      4. กรรมการ/โครงการ/กิจกรรม</a:t>
            </a:r>
            <a:endParaRPr lang="en-US" sz="2800" dirty="0"/>
          </a:p>
          <a:p>
            <a:r>
              <a:rPr lang="th-TH" sz="2800" dirty="0"/>
              <a:t>ที่ได้รับความเห็นชอบจากคณะกรรมการกำหนดภาระงานขั้นต่ำของ</a:t>
            </a:r>
            <a:r>
              <a:rPr lang="th-TH" sz="2800" dirty="0" smtClean="0"/>
              <a:t>บุคลากรสาย</a:t>
            </a:r>
            <a:r>
              <a:rPr lang="th-TH" sz="2800" dirty="0"/>
              <a:t>สนับสนุน คณะวิทยาศาสตร์และเทคโนโลยี และให้คิดตามจำนวนโครงการ/กิจกรรม</a:t>
            </a:r>
            <a:endParaRPr lang="en-US" sz="2800" dirty="0">
              <a:latin typeface="TH SarabunENG" panose="020B0500040200020003" pitchFamily="34" charset="-34"/>
              <a:ea typeface="Tahoma" panose="020B0604030504040204" pitchFamily="34" charset="0"/>
              <a:cs typeface="TH SarabunENG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01410666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522</TotalTime>
  <Words>875</Words>
  <Application>Microsoft Office PowerPoint</Application>
  <PresentationFormat>แบบจอกว้าง</PresentationFormat>
  <Paragraphs>71</Paragraphs>
  <Slides>8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8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8</vt:i4>
      </vt:variant>
    </vt:vector>
  </HeadingPairs>
  <TitlesOfParts>
    <vt:vector size="17" baseType="lpstr">
      <vt:lpstr>Angsana New</vt:lpstr>
      <vt:lpstr>Arial</vt:lpstr>
      <vt:lpstr>Calibri</vt:lpstr>
      <vt:lpstr>Calibri Light</vt:lpstr>
      <vt:lpstr>Cordia New</vt:lpstr>
      <vt:lpstr>Tahoma</vt:lpstr>
      <vt:lpstr>TH SarabunENG</vt:lpstr>
      <vt:lpstr>TH SarabunPSK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Wor</dc:creator>
  <cp:lastModifiedBy>Wor</cp:lastModifiedBy>
  <cp:revision>80</cp:revision>
  <dcterms:created xsi:type="dcterms:W3CDTF">2019-06-21T06:45:16Z</dcterms:created>
  <dcterms:modified xsi:type="dcterms:W3CDTF">2021-05-18T04:20:35Z</dcterms:modified>
</cp:coreProperties>
</file>