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03"/>
  </p:normalViewPr>
  <p:slideViewPr>
    <p:cSldViewPr snapToGrid="0" snapToObjects="1">
      <p:cViewPr varScale="1">
        <p:scale>
          <a:sx n="81" d="100"/>
          <a:sy n="81" d="100"/>
        </p:scale>
        <p:origin x="200" y="464"/>
      </p:cViewPr>
      <p:guideLst/>
    </p:cSldViewPr>
  </p:slideViewPr>
  <p:outlineViewPr>
    <p:cViewPr>
      <p:scale>
        <a:sx n="33" d="100"/>
        <a:sy n="33" d="100"/>
      </p:scale>
      <p:origin x="0" y="-63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49B24-9360-0943-B2A0-D8A24BF801B4}" type="datetimeFigureOut">
              <a:rPr lang="en-US" smtClean="0"/>
              <a:t>6/24/22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928FE-4F8E-024D-A31C-9774B57A0FFF}" type="slidenum">
              <a:rPr lang="en-US" smtClean="0"/>
              <a:t>‹#›</a:t>
            </a:fld>
            <a:endParaRPr lang="en-US"/>
          </a:p>
        </p:txBody>
      </p:sp>
    </p:spTree>
    <p:extLst>
      <p:ext uri="{BB962C8B-B14F-4D97-AF65-F5344CB8AC3E}">
        <p14:creationId xmlns:p14="http://schemas.microsoft.com/office/powerpoint/2010/main" val="1634384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928FE-4F8E-024D-A31C-9774B57A0FFF}" type="slidenum">
              <a:rPr lang="en-US" smtClean="0"/>
              <a:t>10</a:t>
            </a:fld>
            <a:endParaRPr lang="en-US"/>
          </a:p>
        </p:txBody>
      </p:sp>
    </p:spTree>
    <p:extLst>
      <p:ext uri="{BB962C8B-B14F-4D97-AF65-F5344CB8AC3E}">
        <p14:creationId xmlns:p14="http://schemas.microsoft.com/office/powerpoint/2010/main" val="272858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3B94B-9DDD-7D49-BB32-64DE537DD703}"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33141219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3B94B-9DDD-7D49-BB32-64DE537DD703}"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33830554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3B94B-9DDD-7D49-BB32-64DE537DD703}"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0995425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3B94B-9DDD-7D49-BB32-64DE537DD703}"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3018290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3B94B-9DDD-7D49-BB32-64DE537DD703}"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0099525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3B94B-9DDD-7D49-BB32-64DE537DD703}"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0447139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3B94B-9DDD-7D49-BB32-64DE537DD703}" type="datetimeFigureOut">
              <a:rPr lang="en-US" smtClean="0"/>
              <a:t>6/24/22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5171418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3B94B-9DDD-7D49-BB32-64DE537DD703}" type="datetimeFigureOut">
              <a:rPr lang="en-US" smtClean="0"/>
              <a:t>6/24/22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2029139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3B94B-9DDD-7D49-BB32-64DE537DD703}" type="datetimeFigureOut">
              <a:rPr lang="en-US" smtClean="0"/>
              <a:t>6/24/22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997861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E3B94B-9DDD-7D49-BB32-64DE537DD703}"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34192857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E3B94B-9DDD-7D49-BB32-64DE537DD703}"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16A52-F9A7-CA4A-BD45-DF728C8081DC}" type="slidenum">
              <a:rPr lang="en-US" smtClean="0"/>
              <a:t>‹#›</a:t>
            </a:fld>
            <a:endParaRPr lang="en-US"/>
          </a:p>
        </p:txBody>
      </p:sp>
    </p:spTree>
    <p:extLst>
      <p:ext uri="{BB962C8B-B14F-4D97-AF65-F5344CB8AC3E}">
        <p14:creationId xmlns:p14="http://schemas.microsoft.com/office/powerpoint/2010/main" val="11526216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3B94B-9DDD-7D49-BB32-64DE537DD703}" type="datetimeFigureOut">
              <a:rPr lang="en-US" smtClean="0"/>
              <a:t>6/24/22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16A52-F9A7-CA4A-BD45-DF728C8081DC}" type="slidenum">
              <a:rPr lang="en-US" smtClean="0"/>
              <a:t>‹#›</a:t>
            </a:fld>
            <a:endParaRPr lang="en-US"/>
          </a:p>
        </p:txBody>
      </p:sp>
    </p:spTree>
    <p:extLst>
      <p:ext uri="{BB962C8B-B14F-4D97-AF65-F5344CB8AC3E}">
        <p14:creationId xmlns:p14="http://schemas.microsoft.com/office/powerpoint/2010/main" val="34427708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5E80-1611-FA4A-A3E0-C5DBC7D77CF8}"/>
              </a:ext>
            </a:extLst>
          </p:cNvPr>
          <p:cNvSpPr>
            <a:spLocks noGrp="1"/>
          </p:cNvSpPr>
          <p:nvPr>
            <p:ph type="ctrTitle"/>
          </p:nvPr>
        </p:nvSpPr>
        <p:spPr>
          <a:xfrm>
            <a:off x="1524000" y="-259292"/>
            <a:ext cx="9144000" cy="2387600"/>
          </a:xfrm>
        </p:spPr>
        <p:txBody>
          <a:bodyPr/>
          <a:lstStyle/>
          <a:p>
            <a:r>
              <a:rPr lang="en-US" dirty="0">
                <a:solidFill>
                  <a:srgbClr val="FF0000"/>
                </a:solidFill>
              </a:rPr>
              <a:t>HOUSING PROJECT</a:t>
            </a:r>
          </a:p>
        </p:txBody>
      </p:sp>
      <p:pic>
        <p:nvPicPr>
          <p:cNvPr id="4" name="Graphic 3" descr="Home">
            <a:extLst>
              <a:ext uri="{FF2B5EF4-FFF2-40B4-BE49-F238E27FC236}">
                <a16:creationId xmlns:a16="http://schemas.microsoft.com/office/drawing/2014/main" id="{298A6B0E-4801-E045-A72A-0CE5B424F4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61366" y="2370666"/>
            <a:ext cx="3869267" cy="3417359"/>
          </a:xfrm>
          <a:prstGeom prst="rect">
            <a:avLst/>
          </a:prstGeom>
        </p:spPr>
      </p:pic>
    </p:spTree>
    <p:extLst>
      <p:ext uri="{BB962C8B-B14F-4D97-AF65-F5344CB8AC3E}">
        <p14:creationId xmlns:p14="http://schemas.microsoft.com/office/powerpoint/2010/main" val="42332861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EBC003-918E-984B-86EF-F8CEBE954AE0}"/>
              </a:ext>
            </a:extLst>
          </p:cNvPr>
          <p:cNvPicPr>
            <a:picLocks noChangeAspect="1"/>
          </p:cNvPicPr>
          <p:nvPr/>
        </p:nvPicPr>
        <p:blipFill>
          <a:blip r:embed="rId3"/>
          <a:stretch>
            <a:fillRect/>
          </a:stretch>
        </p:blipFill>
        <p:spPr>
          <a:xfrm>
            <a:off x="0" y="0"/>
            <a:ext cx="12192000" cy="6243145"/>
          </a:xfrm>
          <a:prstGeom prst="rect">
            <a:avLst/>
          </a:prstGeom>
        </p:spPr>
      </p:pic>
      <p:sp>
        <p:nvSpPr>
          <p:cNvPr id="6" name="TextBox 5">
            <a:extLst>
              <a:ext uri="{FF2B5EF4-FFF2-40B4-BE49-F238E27FC236}">
                <a16:creationId xmlns:a16="http://schemas.microsoft.com/office/drawing/2014/main" id="{286807FB-2B09-BB46-9C80-07EA0AFA1DA2}"/>
              </a:ext>
            </a:extLst>
          </p:cNvPr>
          <p:cNvSpPr txBox="1"/>
          <p:nvPr/>
        </p:nvSpPr>
        <p:spPr>
          <a:xfrm>
            <a:off x="3123840" y="6243145"/>
            <a:ext cx="5944320" cy="461665"/>
          </a:xfrm>
          <a:prstGeom prst="rect">
            <a:avLst/>
          </a:prstGeom>
          <a:noFill/>
        </p:spPr>
        <p:txBody>
          <a:bodyPr wrap="none" rtlCol="0">
            <a:spAutoFit/>
          </a:bodyPr>
          <a:lstStyle/>
          <a:p>
            <a:r>
              <a:rPr lang="en-US" sz="2400" dirty="0"/>
              <a:t>Correlation between features using matplotlib</a:t>
            </a:r>
          </a:p>
        </p:txBody>
      </p:sp>
    </p:spTree>
    <p:extLst>
      <p:ext uri="{BB962C8B-B14F-4D97-AF65-F5344CB8AC3E}">
        <p14:creationId xmlns:p14="http://schemas.microsoft.com/office/powerpoint/2010/main" val="38022537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90D9B-A635-7040-9F69-DBA1B01248BE}"/>
              </a:ext>
            </a:extLst>
          </p:cNvPr>
          <p:cNvPicPr>
            <a:picLocks noChangeAspect="1"/>
          </p:cNvPicPr>
          <p:nvPr/>
        </p:nvPicPr>
        <p:blipFill>
          <a:blip r:embed="rId2"/>
          <a:stretch>
            <a:fillRect/>
          </a:stretch>
        </p:blipFill>
        <p:spPr>
          <a:xfrm>
            <a:off x="609600" y="0"/>
            <a:ext cx="10972800" cy="6195848"/>
          </a:xfrm>
          <a:prstGeom prst="rect">
            <a:avLst/>
          </a:prstGeom>
        </p:spPr>
      </p:pic>
      <p:sp>
        <p:nvSpPr>
          <p:cNvPr id="6" name="TextBox 5">
            <a:extLst>
              <a:ext uri="{FF2B5EF4-FFF2-40B4-BE49-F238E27FC236}">
                <a16:creationId xmlns:a16="http://schemas.microsoft.com/office/drawing/2014/main" id="{F041F42C-A1BC-394F-BB50-6CC047ECFC12}"/>
              </a:ext>
            </a:extLst>
          </p:cNvPr>
          <p:cNvSpPr txBox="1"/>
          <p:nvPr/>
        </p:nvSpPr>
        <p:spPr>
          <a:xfrm>
            <a:off x="3558542" y="6211613"/>
            <a:ext cx="5074915" cy="461665"/>
          </a:xfrm>
          <a:prstGeom prst="rect">
            <a:avLst/>
          </a:prstGeom>
          <a:noFill/>
        </p:spPr>
        <p:txBody>
          <a:bodyPr wrap="none" rtlCol="0">
            <a:spAutoFit/>
          </a:bodyPr>
          <a:lstStyle/>
          <a:p>
            <a:r>
              <a:rPr lang="en-US" sz="2400" dirty="0"/>
              <a:t>Applying Machine Learning Algorithms </a:t>
            </a:r>
          </a:p>
        </p:txBody>
      </p:sp>
    </p:spTree>
    <p:extLst>
      <p:ext uri="{BB962C8B-B14F-4D97-AF65-F5344CB8AC3E}">
        <p14:creationId xmlns:p14="http://schemas.microsoft.com/office/powerpoint/2010/main" val="31363185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7F51-9B1C-CD4D-9B2C-54FBBCD2374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A9A693E-C6D4-1E42-88EC-9F0B945F67ED}"/>
              </a:ext>
            </a:extLst>
          </p:cNvPr>
          <p:cNvSpPr>
            <a:spLocks noGrp="1"/>
          </p:cNvSpPr>
          <p:nvPr>
            <p:ph idx="1"/>
          </p:nvPr>
        </p:nvSpPr>
        <p:spPr/>
        <p:txBody>
          <a:bodyPr/>
          <a:lstStyle/>
          <a:p>
            <a:pPr marL="0" indent="0">
              <a:buNone/>
            </a:pPr>
            <a:r>
              <a:rPr lang="en-US" dirty="0"/>
              <a:t>A problem statement will outline the negative points of the current situation and explain why this matters.</a:t>
            </a:r>
          </a:p>
          <a:p>
            <a:pPr marL="0" indent="0">
              <a:buNone/>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An Australia based company is looking at prospective properties to buy houses to enter the market to purchase houses at a price below their actual values and flip them at a higher price.</a:t>
            </a:r>
          </a:p>
          <a:p>
            <a:pPr marL="0" indent="0">
              <a:buNone/>
            </a:pPr>
            <a:endParaRPr lang="en-US" dirty="0"/>
          </a:p>
          <a:p>
            <a:pPr marL="0" indent="0">
              <a:buNone/>
            </a:pPr>
            <a:endParaRPr lang="en-US" dirty="0"/>
          </a:p>
          <a:p>
            <a:pPr marL="0" indent="0">
              <a:buNone/>
            </a:pPr>
            <a:endParaRPr lang="en-US" dirty="0"/>
          </a:p>
        </p:txBody>
      </p:sp>
      <p:pic>
        <p:nvPicPr>
          <p:cNvPr id="5" name="Graphic 4" descr="Home">
            <a:extLst>
              <a:ext uri="{FF2B5EF4-FFF2-40B4-BE49-F238E27FC236}">
                <a16:creationId xmlns:a16="http://schemas.microsoft.com/office/drawing/2014/main" id="{BB6DB72C-3EE2-B044-BEF4-527CF7AD69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38733" y="-37042"/>
            <a:ext cx="2015067" cy="2015067"/>
          </a:xfrm>
          <a:prstGeom prst="rect">
            <a:avLst/>
          </a:prstGeom>
        </p:spPr>
      </p:pic>
    </p:spTree>
    <p:extLst>
      <p:ext uri="{BB962C8B-B14F-4D97-AF65-F5344CB8AC3E}">
        <p14:creationId xmlns:p14="http://schemas.microsoft.com/office/powerpoint/2010/main" val="19189027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4A01-81F5-EC47-A282-CB79EA5AE816}"/>
              </a:ext>
            </a:extLst>
          </p:cNvPr>
          <p:cNvSpPr>
            <a:spLocks noGrp="1"/>
          </p:cNvSpPr>
          <p:nvPr>
            <p:ph type="title"/>
          </p:nvPr>
        </p:nvSpPr>
        <p:spPr/>
        <p:txBody>
          <a:bodyPr/>
          <a:lstStyle/>
          <a:p>
            <a:r>
              <a:rPr lang="en-US" dirty="0"/>
              <a:t>PROBLEM UNDERSTANDING</a:t>
            </a:r>
          </a:p>
        </p:txBody>
      </p:sp>
      <p:sp>
        <p:nvSpPr>
          <p:cNvPr id="3" name="Content Placeholder 2">
            <a:extLst>
              <a:ext uri="{FF2B5EF4-FFF2-40B4-BE49-F238E27FC236}">
                <a16:creationId xmlns:a16="http://schemas.microsoft.com/office/drawing/2014/main" id="{DF7646E5-6E76-574E-B400-7C7601C61BEF}"/>
              </a:ext>
            </a:extLst>
          </p:cNvPr>
          <p:cNvSpPr>
            <a:spLocks noGrp="1"/>
          </p:cNvSpPr>
          <p:nvPr>
            <p:ph idx="1"/>
          </p:nvPr>
        </p:nvSpPr>
        <p:spPr/>
        <p:txBody>
          <a:bodyPr/>
          <a:lstStyle/>
          <a:p>
            <a:pPr marL="0" indent="0">
              <a:buNone/>
            </a:pPr>
            <a:r>
              <a:rPr lang="en-US" dirty="0"/>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p:txBody>
      </p:sp>
    </p:spTree>
    <p:extLst>
      <p:ext uri="{BB962C8B-B14F-4D97-AF65-F5344CB8AC3E}">
        <p14:creationId xmlns:p14="http://schemas.microsoft.com/office/powerpoint/2010/main" val="11182678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11AC-F5FD-E24A-B7D4-E9E9A703CEFD}"/>
              </a:ext>
            </a:extLst>
          </p:cNvPr>
          <p:cNvSpPr>
            <a:spLocks noGrp="1"/>
          </p:cNvSpPr>
          <p:nvPr>
            <p:ph type="title"/>
          </p:nvPr>
        </p:nvSpPr>
        <p:spPr/>
        <p:txBody>
          <a:bodyPr/>
          <a:lstStyle/>
          <a:p>
            <a:r>
              <a:rPr lang="en-US" dirty="0"/>
              <a:t>EDA (EXPLORATORY DATA ANALYSIS)</a:t>
            </a:r>
          </a:p>
        </p:txBody>
      </p:sp>
      <p:sp>
        <p:nvSpPr>
          <p:cNvPr id="3" name="Content Placeholder 2">
            <a:extLst>
              <a:ext uri="{FF2B5EF4-FFF2-40B4-BE49-F238E27FC236}">
                <a16:creationId xmlns:a16="http://schemas.microsoft.com/office/drawing/2014/main" id="{41604268-8A24-A846-BCCB-1DAA36B63DF9}"/>
              </a:ext>
            </a:extLst>
          </p:cNvPr>
          <p:cNvSpPr>
            <a:spLocks noGrp="1"/>
          </p:cNvSpPr>
          <p:nvPr>
            <p:ph idx="1"/>
          </p:nvPr>
        </p:nvSpPr>
        <p:spPr/>
        <p:txBody>
          <a:bodyPr>
            <a:normAutofit fontScale="92500" lnSpcReduction="10000"/>
          </a:bodyPr>
          <a:lstStyle/>
          <a:p>
            <a:r>
              <a:rPr lang="en-US" dirty="0"/>
              <a:t>EDA is used to analyze and investigate data  i.e. data cleaning to get the useful hidden information inside the data. It is used to discover trends, patterns, or to check assumptions with the help of statistical summary and graphical representations.</a:t>
            </a:r>
          </a:p>
          <a:p>
            <a:r>
              <a:rPr lang="en-US" dirty="0"/>
              <a:t>EDA technique involves Data Visualization and Data cleaning and Wrangling.</a:t>
            </a:r>
          </a:p>
          <a:p>
            <a:r>
              <a:rPr lang="en-US" dirty="0"/>
              <a:t>In EDA, there are four techniques used:-</a:t>
            </a:r>
          </a:p>
          <a:p>
            <a:pPr>
              <a:buFont typeface="Wingdings" pitchFamily="2" charset="2"/>
              <a:buChar char="ü"/>
            </a:pPr>
            <a:r>
              <a:rPr lang="en-US" dirty="0"/>
              <a:t>Univariate non-graphical</a:t>
            </a:r>
          </a:p>
          <a:p>
            <a:pPr>
              <a:buFont typeface="Wingdings" pitchFamily="2" charset="2"/>
              <a:buChar char="ü"/>
            </a:pPr>
            <a:r>
              <a:rPr lang="en-US" dirty="0"/>
              <a:t>Univariate graphical</a:t>
            </a:r>
          </a:p>
          <a:p>
            <a:pPr>
              <a:buFont typeface="Wingdings" pitchFamily="2" charset="2"/>
              <a:buChar char="ü"/>
            </a:pPr>
            <a:r>
              <a:rPr lang="en-US" dirty="0"/>
              <a:t>Multivariate non-graphical</a:t>
            </a:r>
          </a:p>
          <a:p>
            <a:pPr>
              <a:buFont typeface="Wingdings" pitchFamily="2" charset="2"/>
              <a:buChar char="ü"/>
            </a:pPr>
            <a:r>
              <a:rPr lang="en-US" dirty="0"/>
              <a:t>Multivariate graphical</a:t>
            </a:r>
          </a:p>
        </p:txBody>
      </p:sp>
    </p:spTree>
    <p:extLst>
      <p:ext uri="{BB962C8B-B14F-4D97-AF65-F5344CB8AC3E}">
        <p14:creationId xmlns:p14="http://schemas.microsoft.com/office/powerpoint/2010/main" val="41243516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E053C-8B23-534A-9E11-DB87E5DAD459}"/>
              </a:ext>
            </a:extLst>
          </p:cNvPr>
          <p:cNvSpPr>
            <a:spLocks noGrp="1"/>
          </p:cNvSpPr>
          <p:nvPr>
            <p:ph idx="1"/>
          </p:nvPr>
        </p:nvSpPr>
        <p:spPr>
          <a:xfrm>
            <a:off x="0" y="0"/>
            <a:ext cx="12192000" cy="7772400"/>
          </a:xfrm>
        </p:spPr>
        <p:txBody>
          <a:bodyPr/>
          <a:lstStyle/>
          <a:p>
            <a:pPr marL="0" indent="0">
              <a:buNone/>
            </a:pPr>
            <a:r>
              <a:rPr lang="en-US" dirty="0"/>
              <a:t>In EDA, we need to check for the raw data the following things:-</a:t>
            </a:r>
          </a:p>
          <a:p>
            <a:pPr>
              <a:buFont typeface="Wingdings" pitchFamily="2" charset="2"/>
              <a:buChar char="Ø"/>
            </a:pPr>
            <a:r>
              <a:rPr lang="en-US" sz="2600" dirty="0"/>
              <a:t>Numerical feature may be present</a:t>
            </a:r>
          </a:p>
          <a:p>
            <a:pPr>
              <a:buFont typeface="Wingdings" pitchFamily="2" charset="2"/>
              <a:buChar char="Ø"/>
            </a:pPr>
            <a:r>
              <a:rPr lang="en-US" sz="2600" dirty="0"/>
              <a:t>Categorical feature</a:t>
            </a:r>
          </a:p>
          <a:p>
            <a:pPr>
              <a:buFont typeface="Wingdings" pitchFamily="2" charset="2"/>
              <a:buChar char="Ø"/>
            </a:pPr>
            <a:r>
              <a:rPr lang="en-US" sz="2600" dirty="0"/>
              <a:t>Missing or Null values</a:t>
            </a:r>
          </a:p>
          <a:p>
            <a:pPr>
              <a:buFont typeface="Wingdings" pitchFamily="2" charset="2"/>
              <a:buChar char="Ø"/>
            </a:pPr>
            <a:r>
              <a:rPr lang="en-US" sz="2600" dirty="0"/>
              <a:t>Presence of Outliers</a:t>
            </a:r>
          </a:p>
          <a:p>
            <a:pPr>
              <a:buFont typeface="Wingdings" pitchFamily="2" charset="2"/>
              <a:buChar char="Ø"/>
            </a:pPr>
            <a:r>
              <a:rPr lang="en-US" sz="2600" dirty="0"/>
              <a:t>Data Cleaning</a:t>
            </a:r>
          </a:p>
          <a:p>
            <a:pPr>
              <a:buFont typeface="Wingdings" pitchFamily="2" charset="2"/>
              <a:buChar char="Ø"/>
            </a:pPr>
            <a:r>
              <a:rPr lang="en-US" sz="2600" dirty="0"/>
              <a:t>Data Wrangling</a:t>
            </a:r>
          </a:p>
          <a:p>
            <a:pPr marL="0" indent="0">
              <a:buNone/>
            </a:pPr>
            <a:endParaRPr lang="en-US" dirty="0"/>
          </a:p>
          <a:p>
            <a:pPr marL="0" indent="0">
              <a:buNone/>
            </a:pPr>
            <a:r>
              <a:rPr lang="en-US" dirty="0"/>
              <a:t>POINTS TO REMEMBER IN EDA:-</a:t>
            </a:r>
          </a:p>
          <a:p>
            <a:r>
              <a:rPr lang="en-US" sz="2600" dirty="0"/>
              <a:t>Understand the dependent and Independent features for analysis.</a:t>
            </a:r>
          </a:p>
          <a:p>
            <a:r>
              <a:rPr lang="en-US" sz="2600" dirty="0"/>
              <a:t>Correlation which gives the inter relationship between all the features.</a:t>
            </a:r>
          </a:p>
          <a:p>
            <a:r>
              <a:rPr lang="en-US" sz="2600" dirty="0"/>
              <a:t>Joint plot-Bivariate Analysis</a:t>
            </a:r>
          </a:p>
          <a:p>
            <a:r>
              <a:rPr lang="en-US" sz="2600" dirty="0"/>
              <a:t>Pair plot-Multivariate Analysis</a:t>
            </a:r>
          </a:p>
          <a:p>
            <a:r>
              <a:rPr lang="en-US" sz="2600" dirty="0"/>
              <a:t>Categorical plots-Boxplot, Count plot, Bar plot, Violin plot etc.</a:t>
            </a:r>
          </a:p>
          <a:p>
            <a:endParaRPr lang="en-US" dirty="0"/>
          </a:p>
          <a:p>
            <a:endParaRPr lang="en-US" dirty="0"/>
          </a:p>
        </p:txBody>
      </p:sp>
    </p:spTree>
    <p:extLst>
      <p:ext uri="{BB962C8B-B14F-4D97-AF65-F5344CB8AC3E}">
        <p14:creationId xmlns:p14="http://schemas.microsoft.com/office/powerpoint/2010/main" val="3329515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A771-8124-4B49-9331-4D0F00A1CC45}"/>
              </a:ext>
            </a:extLst>
          </p:cNvPr>
          <p:cNvSpPr>
            <a:spLocks noGrp="1"/>
          </p:cNvSpPr>
          <p:nvPr>
            <p:ph type="title"/>
          </p:nvPr>
        </p:nvSpPr>
        <p:spPr>
          <a:xfrm>
            <a:off x="0" y="18255"/>
            <a:ext cx="10515600" cy="1325563"/>
          </a:xfrm>
        </p:spPr>
        <p:txBody>
          <a:bodyPr/>
          <a:lstStyle/>
          <a:p>
            <a:r>
              <a:rPr lang="en-US" dirty="0"/>
              <a:t>DATA VISUALIZATION</a:t>
            </a:r>
          </a:p>
        </p:txBody>
      </p:sp>
      <p:sp>
        <p:nvSpPr>
          <p:cNvPr id="3" name="Content Placeholder 2">
            <a:extLst>
              <a:ext uri="{FF2B5EF4-FFF2-40B4-BE49-F238E27FC236}">
                <a16:creationId xmlns:a16="http://schemas.microsoft.com/office/drawing/2014/main" id="{15B01864-EFDE-5C42-8FB4-CC33F225B5CB}"/>
              </a:ext>
            </a:extLst>
          </p:cNvPr>
          <p:cNvSpPr>
            <a:spLocks noGrp="1"/>
          </p:cNvSpPr>
          <p:nvPr>
            <p:ph idx="1"/>
          </p:nvPr>
        </p:nvSpPr>
        <p:spPr>
          <a:xfrm>
            <a:off x="0" y="1343818"/>
            <a:ext cx="12192000" cy="5823745"/>
          </a:xfrm>
        </p:spPr>
        <p:txBody>
          <a:bodyPr>
            <a:normAutofit/>
          </a:bodyPr>
          <a:lstStyle/>
          <a:p>
            <a:r>
              <a:rPr lang="en-US" sz="2600" dirty="0"/>
              <a:t>Data visualization is the graphical representation of information and data in a pictorial or graphical format( for ex-plots, charts and maps).</a:t>
            </a:r>
          </a:p>
          <a:p>
            <a:r>
              <a:rPr lang="en-US" sz="2600" dirty="0"/>
              <a:t>Data visualization in python can be done using the python data visualization libraries like seaborn and matplotlib.</a:t>
            </a:r>
          </a:p>
          <a:p>
            <a:r>
              <a:rPr lang="en-US" sz="2600" dirty="0"/>
              <a:t>By using seaborn library we can </a:t>
            </a:r>
            <a:r>
              <a:rPr lang="en-US" dirty="0"/>
              <a:t>visualizing the relationship between variables(numerical or categorical).</a:t>
            </a:r>
          </a:p>
          <a:p>
            <a:r>
              <a:rPr lang="en-US" dirty="0"/>
              <a:t>Seaborn divides plot into the below categories:-</a:t>
            </a:r>
          </a:p>
          <a:p>
            <a:pPr>
              <a:buFont typeface="Wingdings" pitchFamily="2" charset="2"/>
              <a:buChar char="ü"/>
            </a:pPr>
            <a:r>
              <a:rPr lang="en-US" sz="2600" dirty="0"/>
              <a:t>Relational plot</a:t>
            </a:r>
          </a:p>
          <a:p>
            <a:pPr>
              <a:buFont typeface="Wingdings" pitchFamily="2" charset="2"/>
              <a:buChar char="ü"/>
            </a:pPr>
            <a:r>
              <a:rPr lang="en-US" sz="2600" dirty="0"/>
              <a:t>Categorical plots</a:t>
            </a:r>
          </a:p>
          <a:p>
            <a:pPr>
              <a:buFont typeface="Wingdings" pitchFamily="2" charset="2"/>
              <a:buChar char="ü"/>
            </a:pPr>
            <a:r>
              <a:rPr lang="en-US" sz="2600" dirty="0"/>
              <a:t>Distribution plots</a:t>
            </a:r>
          </a:p>
          <a:p>
            <a:pPr>
              <a:buFont typeface="Wingdings" pitchFamily="2" charset="2"/>
              <a:buChar char="ü"/>
            </a:pPr>
            <a:r>
              <a:rPr lang="en-US" sz="2600" dirty="0"/>
              <a:t>Regression plots</a:t>
            </a:r>
          </a:p>
          <a:p>
            <a:pPr>
              <a:buFont typeface="Wingdings" pitchFamily="2" charset="2"/>
              <a:buChar char="ü"/>
            </a:pPr>
            <a:r>
              <a:rPr lang="en-US" sz="2600" dirty="0"/>
              <a:t>Matrix plots</a:t>
            </a:r>
          </a:p>
          <a:p>
            <a:endParaRPr lang="en-US" sz="2600" dirty="0"/>
          </a:p>
          <a:p>
            <a:endParaRPr lang="en-US" sz="2600" dirty="0"/>
          </a:p>
        </p:txBody>
      </p:sp>
    </p:spTree>
    <p:extLst>
      <p:ext uri="{BB962C8B-B14F-4D97-AF65-F5344CB8AC3E}">
        <p14:creationId xmlns:p14="http://schemas.microsoft.com/office/powerpoint/2010/main" val="19505178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B28E-4A36-7041-A82A-772B8809F58D}"/>
              </a:ext>
            </a:extLst>
          </p:cNvPr>
          <p:cNvSpPr>
            <a:spLocks noGrp="1"/>
          </p:cNvSpPr>
          <p:nvPr>
            <p:ph type="title"/>
          </p:nvPr>
        </p:nvSpPr>
        <p:spPr>
          <a:xfrm>
            <a:off x="0" y="18255"/>
            <a:ext cx="10515600" cy="1325563"/>
          </a:xfrm>
        </p:spPr>
        <p:txBody>
          <a:bodyPr/>
          <a:lstStyle/>
          <a:p>
            <a:r>
              <a:rPr lang="en-US" dirty="0"/>
              <a:t>STEPS AND ASSUMPTIONS </a:t>
            </a:r>
          </a:p>
        </p:txBody>
      </p:sp>
      <p:sp>
        <p:nvSpPr>
          <p:cNvPr id="3" name="Content Placeholder 2">
            <a:extLst>
              <a:ext uri="{FF2B5EF4-FFF2-40B4-BE49-F238E27FC236}">
                <a16:creationId xmlns:a16="http://schemas.microsoft.com/office/drawing/2014/main" id="{53CC0691-779F-6D4F-8877-001A94948DF6}"/>
              </a:ext>
            </a:extLst>
          </p:cNvPr>
          <p:cNvSpPr>
            <a:spLocks noGrp="1"/>
          </p:cNvSpPr>
          <p:nvPr>
            <p:ph idx="1"/>
          </p:nvPr>
        </p:nvSpPr>
        <p:spPr>
          <a:xfrm>
            <a:off x="0" y="1066800"/>
            <a:ext cx="11353800" cy="5110163"/>
          </a:xfrm>
        </p:spPr>
        <p:txBody>
          <a:bodyPr>
            <a:normAutofit fontScale="92500" lnSpcReduction="10000"/>
          </a:bodyPr>
          <a:lstStyle/>
          <a:p>
            <a:pPr marL="514350" indent="-514350">
              <a:buFont typeface="+mj-lt"/>
              <a:buAutoNum type="arabicPeriod"/>
            </a:pPr>
            <a:r>
              <a:rPr lang="en-US" dirty="0"/>
              <a:t>Importing necessary libraries</a:t>
            </a:r>
          </a:p>
          <a:p>
            <a:pPr marL="514350" indent="-514350">
              <a:buFont typeface="+mj-lt"/>
              <a:buAutoNum type="arabicPeriod"/>
            </a:pPr>
            <a:r>
              <a:rPr lang="en-US" dirty="0"/>
              <a:t>Loading Dataset</a:t>
            </a:r>
          </a:p>
          <a:p>
            <a:pPr marL="514350" indent="-514350">
              <a:buFont typeface="+mj-lt"/>
              <a:buAutoNum type="arabicPeriod"/>
            </a:pPr>
            <a:r>
              <a:rPr lang="en-US" dirty="0"/>
              <a:t>Data Visualization and data Cleaning</a:t>
            </a:r>
          </a:p>
          <a:p>
            <a:pPr marL="514350" indent="-514350">
              <a:buFont typeface="+mj-lt"/>
              <a:buAutoNum type="arabicPeriod"/>
            </a:pPr>
            <a:r>
              <a:rPr lang="en-US" dirty="0"/>
              <a:t>Separating Dependent and Independent variables</a:t>
            </a:r>
          </a:p>
          <a:p>
            <a:pPr marL="514350" indent="-514350">
              <a:buFont typeface="+mj-lt"/>
              <a:buAutoNum type="arabicPeriod"/>
            </a:pPr>
            <a:r>
              <a:rPr lang="en-US" dirty="0"/>
              <a:t>Encoding of Independent variables</a:t>
            </a:r>
          </a:p>
          <a:p>
            <a:pPr marL="514350" indent="-514350">
              <a:buFont typeface="+mj-lt"/>
              <a:buAutoNum type="arabicPeriod"/>
            </a:pPr>
            <a:r>
              <a:rPr lang="en-US" dirty="0"/>
              <a:t>Train test Split</a:t>
            </a:r>
          </a:p>
          <a:p>
            <a:pPr marL="514350" indent="-514350">
              <a:buFont typeface="+mj-lt"/>
              <a:buAutoNum type="arabicPeriod"/>
            </a:pPr>
            <a:r>
              <a:rPr lang="en-US" dirty="0"/>
              <a:t>Applying algorithm to ML models</a:t>
            </a:r>
          </a:p>
          <a:p>
            <a:pPr marL="514350" indent="-514350">
              <a:buFont typeface="+mj-lt"/>
              <a:buAutoNum type="arabicPeriod"/>
            </a:pPr>
            <a:r>
              <a:rPr lang="en-US" dirty="0"/>
              <a:t>Regularization</a:t>
            </a:r>
          </a:p>
          <a:p>
            <a:pPr marL="514350" indent="-514350">
              <a:buFont typeface="+mj-lt"/>
              <a:buAutoNum type="arabicPeriod"/>
            </a:pPr>
            <a:r>
              <a:rPr lang="en-US" dirty="0"/>
              <a:t>Hyperparameter tuning</a:t>
            </a:r>
          </a:p>
          <a:p>
            <a:pPr marL="514350" indent="-514350">
              <a:buFont typeface="+mj-lt"/>
              <a:buAutoNum type="arabicPeriod"/>
            </a:pPr>
            <a:r>
              <a:rPr lang="en-US" dirty="0"/>
              <a:t>Cross validation (grid search CV or Random search)</a:t>
            </a:r>
          </a:p>
          <a:p>
            <a:pPr marL="514350" indent="-514350">
              <a:buFont typeface="+mj-lt"/>
              <a:buAutoNum type="arabicPeriod"/>
            </a:pPr>
            <a:r>
              <a:rPr lang="en-US" dirty="0"/>
              <a:t>Saving the best model</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6511461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132BEDF-741F-C84D-AF1A-C146A92A8F26}"/>
              </a:ext>
            </a:extLst>
          </p:cNvPr>
          <p:cNvPicPr>
            <a:picLocks noGrp="1" noChangeAspect="1"/>
          </p:cNvPicPr>
          <p:nvPr>
            <p:ph idx="1"/>
          </p:nvPr>
        </p:nvPicPr>
        <p:blipFill rotWithShape="1">
          <a:blip r:embed="rId2"/>
          <a:srcRect l="5364" t="29655" r="5556" b="9941"/>
          <a:stretch/>
        </p:blipFill>
        <p:spPr>
          <a:xfrm>
            <a:off x="0" y="22491"/>
            <a:ext cx="6589553" cy="3429000"/>
          </a:xfrm>
          <a:prstGeom prst="rect">
            <a:avLst/>
          </a:prstGeom>
        </p:spPr>
      </p:pic>
      <p:sp>
        <p:nvSpPr>
          <p:cNvPr id="9" name="TextBox 8">
            <a:extLst>
              <a:ext uri="{FF2B5EF4-FFF2-40B4-BE49-F238E27FC236}">
                <a16:creationId xmlns:a16="http://schemas.microsoft.com/office/drawing/2014/main" id="{3604A54B-3036-5D4F-902B-45B8F8A56C5E}"/>
              </a:ext>
            </a:extLst>
          </p:cNvPr>
          <p:cNvSpPr txBox="1"/>
          <p:nvPr/>
        </p:nvSpPr>
        <p:spPr>
          <a:xfrm>
            <a:off x="6748759" y="1735834"/>
            <a:ext cx="5105358" cy="461665"/>
          </a:xfrm>
          <a:prstGeom prst="rect">
            <a:avLst/>
          </a:prstGeom>
          <a:noFill/>
        </p:spPr>
        <p:txBody>
          <a:bodyPr wrap="square" rtlCol="0">
            <a:spAutoFit/>
          </a:bodyPr>
          <a:lstStyle/>
          <a:p>
            <a:r>
              <a:rPr lang="en-US" sz="2400" dirty="0"/>
              <a:t>Importing Libraries and loading dataset</a:t>
            </a:r>
          </a:p>
        </p:txBody>
      </p:sp>
      <p:pic>
        <p:nvPicPr>
          <p:cNvPr id="11" name="Picture 10">
            <a:extLst>
              <a:ext uri="{FF2B5EF4-FFF2-40B4-BE49-F238E27FC236}">
                <a16:creationId xmlns:a16="http://schemas.microsoft.com/office/drawing/2014/main" id="{EEF62393-7447-4F40-BD2D-7D6E138E91F8}"/>
              </a:ext>
            </a:extLst>
          </p:cNvPr>
          <p:cNvPicPr>
            <a:picLocks noChangeAspect="1"/>
          </p:cNvPicPr>
          <p:nvPr/>
        </p:nvPicPr>
        <p:blipFill rotWithShape="1">
          <a:blip r:embed="rId3"/>
          <a:srcRect l="5795" t="27356" r="5700" b="10115"/>
          <a:stretch/>
        </p:blipFill>
        <p:spPr>
          <a:xfrm>
            <a:off x="4477407" y="3429000"/>
            <a:ext cx="7714593" cy="3406444"/>
          </a:xfrm>
          <a:prstGeom prst="rect">
            <a:avLst/>
          </a:prstGeom>
        </p:spPr>
      </p:pic>
      <p:sp>
        <p:nvSpPr>
          <p:cNvPr id="12" name="TextBox 11">
            <a:extLst>
              <a:ext uri="{FF2B5EF4-FFF2-40B4-BE49-F238E27FC236}">
                <a16:creationId xmlns:a16="http://schemas.microsoft.com/office/drawing/2014/main" id="{217D8270-86E6-444A-BE93-104AB640391C}"/>
              </a:ext>
            </a:extLst>
          </p:cNvPr>
          <p:cNvSpPr txBox="1"/>
          <p:nvPr/>
        </p:nvSpPr>
        <p:spPr>
          <a:xfrm>
            <a:off x="369506" y="4901389"/>
            <a:ext cx="3738396" cy="461665"/>
          </a:xfrm>
          <a:prstGeom prst="rect">
            <a:avLst/>
          </a:prstGeom>
          <a:noFill/>
        </p:spPr>
        <p:txBody>
          <a:bodyPr wrap="none" rtlCol="0">
            <a:spAutoFit/>
          </a:bodyPr>
          <a:lstStyle/>
          <a:p>
            <a:r>
              <a:rPr lang="en-US" sz="2400" dirty="0"/>
              <a:t>Data Cleaning and wrangling</a:t>
            </a:r>
          </a:p>
        </p:txBody>
      </p:sp>
    </p:spTree>
    <p:extLst>
      <p:ext uri="{BB962C8B-B14F-4D97-AF65-F5344CB8AC3E}">
        <p14:creationId xmlns:p14="http://schemas.microsoft.com/office/powerpoint/2010/main" val="29665271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FA8D5D-0E63-A242-A288-8CD992A88688}"/>
              </a:ext>
            </a:extLst>
          </p:cNvPr>
          <p:cNvPicPr>
            <a:picLocks noGrp="1" noChangeAspect="1"/>
          </p:cNvPicPr>
          <p:nvPr>
            <p:ph idx="1"/>
          </p:nvPr>
        </p:nvPicPr>
        <p:blipFill rotWithShape="1">
          <a:blip r:embed="rId2"/>
          <a:srcRect l="6656" t="26437" r="5124" b="9885"/>
          <a:stretch/>
        </p:blipFill>
        <p:spPr>
          <a:xfrm>
            <a:off x="0" y="0"/>
            <a:ext cx="9680027" cy="4367049"/>
          </a:xfrm>
        </p:spPr>
      </p:pic>
      <p:sp>
        <p:nvSpPr>
          <p:cNvPr id="6" name="TextBox 5">
            <a:extLst>
              <a:ext uri="{FF2B5EF4-FFF2-40B4-BE49-F238E27FC236}">
                <a16:creationId xmlns:a16="http://schemas.microsoft.com/office/drawing/2014/main" id="{40A631FA-7CD0-E94C-BB97-F05577C7194A}"/>
              </a:ext>
            </a:extLst>
          </p:cNvPr>
          <p:cNvSpPr txBox="1"/>
          <p:nvPr/>
        </p:nvSpPr>
        <p:spPr>
          <a:xfrm>
            <a:off x="2556439" y="4524703"/>
            <a:ext cx="4567148" cy="461665"/>
          </a:xfrm>
          <a:prstGeom prst="rect">
            <a:avLst/>
          </a:prstGeom>
          <a:noFill/>
        </p:spPr>
        <p:txBody>
          <a:bodyPr wrap="none" rtlCol="0">
            <a:spAutoFit/>
          </a:bodyPr>
          <a:lstStyle/>
          <a:p>
            <a:r>
              <a:rPr lang="en-US" sz="2400" dirty="0"/>
              <a:t>Checking for outliers using Boxplot </a:t>
            </a:r>
          </a:p>
        </p:txBody>
      </p:sp>
    </p:spTree>
    <p:extLst>
      <p:ext uri="{BB962C8B-B14F-4D97-AF65-F5344CB8AC3E}">
        <p14:creationId xmlns:p14="http://schemas.microsoft.com/office/powerpoint/2010/main" val="41257487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TotalTime>
  <Words>487</Words>
  <Application>Microsoft Macintosh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HOUSING PROJECT</vt:lpstr>
      <vt:lpstr>PROBLEM STATEMENT</vt:lpstr>
      <vt:lpstr>PROBLEM UNDERSTANDING</vt:lpstr>
      <vt:lpstr>EDA (EXPLORATORY DATA ANALYSIS)</vt:lpstr>
      <vt:lpstr>PowerPoint Presentation</vt:lpstr>
      <vt:lpstr>DATA VISUALIZATION</vt:lpstr>
      <vt:lpstr>STEPS AND ASSUMPTIONS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Microsoft Office User</dc:creator>
  <cp:lastModifiedBy>Microsoft Office User</cp:lastModifiedBy>
  <cp:revision>18</cp:revision>
  <dcterms:created xsi:type="dcterms:W3CDTF">2022-06-24T07:50:08Z</dcterms:created>
  <dcterms:modified xsi:type="dcterms:W3CDTF">2022-06-24T17:03:20Z</dcterms:modified>
</cp:coreProperties>
</file>