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91" r:id="rId1"/>
  </p:sldMasterIdLst>
  <p:sldIdLst>
    <p:sldId id="256" r:id="rId2"/>
    <p:sldId id="257" r:id="rId3"/>
    <p:sldId id="258" r:id="rId4"/>
    <p:sldId id="259" r:id="rId5"/>
    <p:sldId id="260" r:id="rId6"/>
    <p:sldId id="261" r:id="rId7"/>
    <p:sldId id="262" r:id="rId8"/>
    <p:sldId id="263" r:id="rId9"/>
    <p:sldId id="264" r:id="rId10"/>
    <p:sldId id="266"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718"/>
  </p:normalViewPr>
  <p:slideViewPr>
    <p:cSldViewPr snapToGrid="0" snapToObjects="1">
      <p:cViewPr varScale="1">
        <p:scale>
          <a:sx n="76" d="100"/>
          <a:sy n="76" d="100"/>
        </p:scale>
        <p:origin x="216" y="4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27EA7C74-0266-734C-890A-FCD0C4C2C280}" type="datetimeFigureOut">
              <a:rPr lang="en-US" smtClean="0"/>
              <a:t>7/24/22</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F8C2B828-397B-5D4E-95E2-C334256D1C6F}"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45525453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EA7C74-0266-734C-890A-FCD0C4C2C280}" type="datetimeFigureOut">
              <a:rPr lang="en-US" smtClean="0"/>
              <a:t>7/24/22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C2B828-397B-5D4E-95E2-C334256D1C6F}" type="slidenum">
              <a:rPr lang="en-US" smtClean="0"/>
              <a:t>‹#›</a:t>
            </a:fld>
            <a:endParaRPr lang="en-US"/>
          </a:p>
        </p:txBody>
      </p:sp>
    </p:spTree>
    <p:extLst>
      <p:ext uri="{BB962C8B-B14F-4D97-AF65-F5344CB8AC3E}">
        <p14:creationId xmlns:p14="http://schemas.microsoft.com/office/powerpoint/2010/main" val="2031212990"/>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EA7C74-0266-734C-890A-FCD0C4C2C280}" type="datetimeFigureOut">
              <a:rPr lang="en-US" smtClean="0"/>
              <a:t>7/24/22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C2B828-397B-5D4E-95E2-C334256D1C6F}" type="slidenum">
              <a:rPr lang="en-US" smtClean="0"/>
              <a:t>‹#›</a:t>
            </a:fld>
            <a:endParaRPr lang="en-US"/>
          </a:p>
        </p:txBody>
      </p:sp>
    </p:spTree>
    <p:extLst>
      <p:ext uri="{BB962C8B-B14F-4D97-AF65-F5344CB8AC3E}">
        <p14:creationId xmlns:p14="http://schemas.microsoft.com/office/powerpoint/2010/main" val="1139952759"/>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EA7C74-0266-734C-890A-FCD0C4C2C280}" type="datetimeFigureOut">
              <a:rPr lang="en-US" smtClean="0"/>
              <a:t>7/24/22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C2B828-397B-5D4E-95E2-C334256D1C6F}" type="slidenum">
              <a:rPr lang="en-US" smtClean="0"/>
              <a:t>‹#›</a:t>
            </a:fld>
            <a:endParaRPr lang="en-US"/>
          </a:p>
        </p:txBody>
      </p:sp>
    </p:spTree>
    <p:extLst>
      <p:ext uri="{BB962C8B-B14F-4D97-AF65-F5344CB8AC3E}">
        <p14:creationId xmlns:p14="http://schemas.microsoft.com/office/powerpoint/2010/main" val="4106262794"/>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27EA7C74-0266-734C-890A-FCD0C4C2C280}" type="datetimeFigureOut">
              <a:rPr lang="en-US" smtClean="0"/>
              <a:t>7/24/22</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F8C2B828-397B-5D4E-95E2-C334256D1C6F}"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35323802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7EA7C74-0266-734C-890A-FCD0C4C2C280}" type="datetimeFigureOut">
              <a:rPr lang="en-US" smtClean="0"/>
              <a:t>7/24/22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C2B828-397B-5D4E-95E2-C334256D1C6F}" type="slidenum">
              <a:rPr lang="en-US" smtClean="0"/>
              <a:t>‹#›</a:t>
            </a:fld>
            <a:endParaRPr lang="en-US"/>
          </a:p>
        </p:txBody>
      </p:sp>
    </p:spTree>
    <p:extLst>
      <p:ext uri="{BB962C8B-B14F-4D97-AF65-F5344CB8AC3E}">
        <p14:creationId xmlns:p14="http://schemas.microsoft.com/office/powerpoint/2010/main" val="3722510997"/>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7EA7C74-0266-734C-890A-FCD0C4C2C280}" type="datetimeFigureOut">
              <a:rPr lang="en-US" smtClean="0"/>
              <a:t>7/24/22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8C2B828-397B-5D4E-95E2-C334256D1C6F}" type="slidenum">
              <a:rPr lang="en-US" smtClean="0"/>
              <a:t>‹#›</a:t>
            </a:fld>
            <a:endParaRPr lang="en-US"/>
          </a:p>
        </p:txBody>
      </p:sp>
    </p:spTree>
    <p:extLst>
      <p:ext uri="{BB962C8B-B14F-4D97-AF65-F5344CB8AC3E}">
        <p14:creationId xmlns:p14="http://schemas.microsoft.com/office/powerpoint/2010/main" val="208378164"/>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7EA7C74-0266-734C-890A-FCD0C4C2C280}" type="datetimeFigureOut">
              <a:rPr lang="en-US" smtClean="0"/>
              <a:t>7/24/22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8C2B828-397B-5D4E-95E2-C334256D1C6F}" type="slidenum">
              <a:rPr lang="en-US" smtClean="0"/>
              <a:t>‹#›</a:t>
            </a:fld>
            <a:endParaRPr lang="en-US"/>
          </a:p>
        </p:txBody>
      </p:sp>
    </p:spTree>
    <p:extLst>
      <p:ext uri="{BB962C8B-B14F-4D97-AF65-F5344CB8AC3E}">
        <p14:creationId xmlns:p14="http://schemas.microsoft.com/office/powerpoint/2010/main" val="1684366054"/>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EA7C74-0266-734C-890A-FCD0C4C2C280}" type="datetimeFigureOut">
              <a:rPr lang="en-US" smtClean="0"/>
              <a:t>7/24/22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8C2B828-397B-5D4E-95E2-C334256D1C6F}" type="slidenum">
              <a:rPr lang="en-US" smtClean="0"/>
              <a:t>‹#›</a:t>
            </a:fld>
            <a:endParaRPr lang="en-US"/>
          </a:p>
        </p:txBody>
      </p:sp>
    </p:spTree>
    <p:extLst>
      <p:ext uri="{BB962C8B-B14F-4D97-AF65-F5344CB8AC3E}">
        <p14:creationId xmlns:p14="http://schemas.microsoft.com/office/powerpoint/2010/main" val="162445886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27EA7C74-0266-734C-890A-FCD0C4C2C280}" type="datetimeFigureOut">
              <a:rPr lang="en-US" smtClean="0"/>
              <a:t>7/24/22</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F8C2B828-397B-5D4E-95E2-C334256D1C6F}"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66384024"/>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27EA7C74-0266-734C-890A-FCD0C4C2C280}" type="datetimeFigureOut">
              <a:rPr lang="en-US" smtClean="0"/>
              <a:t>7/24/22</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F8C2B828-397B-5D4E-95E2-C334256D1C6F}"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51521623"/>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27EA7C74-0266-734C-890A-FCD0C4C2C280}" type="datetimeFigureOut">
              <a:rPr lang="en-US" smtClean="0"/>
              <a:t>7/24/22</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F8C2B828-397B-5D4E-95E2-C334256D1C6F}"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38086106"/>
      </p:ext>
    </p:extLst>
  </p:cSld>
  <p:clrMap bg1="lt1" tx1="dk1" bg2="lt2" tx2="dk2" accent1="accent1" accent2="accent2" accent3="accent3" accent4="accent4" accent5="accent5" accent6="accent6" hlink="hlink" folHlink="folHlink"/>
  <p:sldLayoutIdLst>
    <p:sldLayoutId id="2147483892" r:id="rId1"/>
    <p:sldLayoutId id="2147483893" r:id="rId2"/>
    <p:sldLayoutId id="2147483894" r:id="rId3"/>
    <p:sldLayoutId id="2147483895" r:id="rId4"/>
    <p:sldLayoutId id="2147483896" r:id="rId5"/>
    <p:sldLayoutId id="2147483897" r:id="rId6"/>
    <p:sldLayoutId id="2147483898" r:id="rId7"/>
    <p:sldLayoutId id="2147483899" r:id="rId8"/>
    <p:sldLayoutId id="2147483900" r:id="rId9"/>
    <p:sldLayoutId id="2147483901" r:id="rId10"/>
    <p:sldLayoutId id="2147483902" r:id="rId11"/>
  </p:sldLayoutIdLst>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4E206-AA5F-2243-B708-C25E30E60570}"/>
              </a:ext>
            </a:extLst>
          </p:cNvPr>
          <p:cNvSpPr>
            <a:spLocks noGrp="1"/>
          </p:cNvSpPr>
          <p:nvPr>
            <p:ph type="ctrTitle"/>
          </p:nvPr>
        </p:nvSpPr>
        <p:spPr>
          <a:xfrm>
            <a:off x="1524000" y="1108084"/>
            <a:ext cx="9144000" cy="806337"/>
          </a:xfrm>
        </p:spPr>
        <p:txBody>
          <a:bodyPr>
            <a:normAutofit/>
          </a:bodyPr>
          <a:lstStyle/>
          <a:p>
            <a:pPr algn="l"/>
            <a:r>
              <a:rPr lang="en-US" sz="4000" dirty="0"/>
              <a:t>Flight price prediction</a:t>
            </a:r>
          </a:p>
        </p:txBody>
      </p:sp>
      <p:sp>
        <p:nvSpPr>
          <p:cNvPr id="3" name="Subtitle 2">
            <a:extLst>
              <a:ext uri="{FF2B5EF4-FFF2-40B4-BE49-F238E27FC236}">
                <a16:creationId xmlns:a16="http://schemas.microsoft.com/office/drawing/2014/main" id="{F4C42991-2588-6844-B164-487B4EB4366A}"/>
              </a:ext>
            </a:extLst>
          </p:cNvPr>
          <p:cNvSpPr>
            <a:spLocks noGrp="1"/>
          </p:cNvSpPr>
          <p:nvPr>
            <p:ph type="subTitle" idx="1"/>
          </p:nvPr>
        </p:nvSpPr>
        <p:spPr>
          <a:xfrm>
            <a:off x="4436533" y="-144509"/>
            <a:ext cx="9144000" cy="1655762"/>
          </a:xfrm>
        </p:spPr>
        <p:txBody>
          <a:bodyPr>
            <a:normAutofit/>
          </a:bodyPr>
          <a:lstStyle/>
          <a:p>
            <a:pPr algn="l"/>
            <a:r>
              <a:rPr lang="en-US" sz="6600" dirty="0"/>
              <a:t>PROJECT</a:t>
            </a:r>
          </a:p>
        </p:txBody>
      </p:sp>
      <p:pic>
        <p:nvPicPr>
          <p:cNvPr id="1026" name="Picture 2" descr="Flight Fare Prediction Using Machine Learning - Analytics Vidhya">
            <a:extLst>
              <a:ext uri="{FF2B5EF4-FFF2-40B4-BE49-F238E27FC236}">
                <a16:creationId xmlns:a16="http://schemas.microsoft.com/office/drawing/2014/main" id="{0EEBE344-1036-AF4D-BBFF-6C03992ECB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54801" y="2243575"/>
            <a:ext cx="4284133" cy="3161330"/>
          </a:xfrm>
          <a:prstGeom prst="rect">
            <a:avLst/>
          </a:prstGeom>
          <a:noFill/>
          <a:extLst>
            <a:ext uri="{909E8E84-426E-40DD-AFC4-6F175D3DCCD1}">
              <a14:hiddenFill xmlns:a14="http://schemas.microsoft.com/office/drawing/2010/main">
                <a:solidFill>
                  <a:srgbClr val="FFFFFF"/>
                </a:solidFill>
              </a14:hiddenFill>
            </a:ext>
          </a:extLst>
        </p:spPr>
      </p:pic>
      <p:pic>
        <p:nvPicPr>
          <p:cNvPr id="7" name="Graphic 6" descr="Coins">
            <a:extLst>
              <a:ext uri="{FF2B5EF4-FFF2-40B4-BE49-F238E27FC236}">
                <a16:creationId xmlns:a16="http://schemas.microsoft.com/office/drawing/2014/main" id="{AFDEE661-9DB3-6E4A-932B-9782CF3B28B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431866" y="4047816"/>
            <a:ext cx="1286934" cy="1357089"/>
          </a:xfrm>
          <a:prstGeom prst="rect">
            <a:avLst/>
          </a:prstGeom>
        </p:spPr>
      </p:pic>
    </p:spTree>
    <p:extLst>
      <p:ext uri="{BB962C8B-B14F-4D97-AF65-F5344CB8AC3E}">
        <p14:creationId xmlns:p14="http://schemas.microsoft.com/office/powerpoint/2010/main" val="252614776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98AD8-1841-3C4B-A509-CE618ED5B146}"/>
              </a:ext>
            </a:extLst>
          </p:cNvPr>
          <p:cNvSpPr>
            <a:spLocks noGrp="1"/>
          </p:cNvSpPr>
          <p:nvPr>
            <p:ph type="title"/>
          </p:nvPr>
        </p:nvSpPr>
        <p:spPr>
          <a:xfrm>
            <a:off x="3708400" y="6117167"/>
            <a:ext cx="4775200" cy="740833"/>
          </a:xfrm>
        </p:spPr>
        <p:txBody>
          <a:bodyPr/>
          <a:lstStyle/>
          <a:p>
            <a:r>
              <a:rPr lang="en-US" dirty="0"/>
              <a:t>Data Preprocessing</a:t>
            </a:r>
          </a:p>
        </p:txBody>
      </p:sp>
      <p:pic>
        <p:nvPicPr>
          <p:cNvPr id="5" name="Picture 4">
            <a:extLst>
              <a:ext uri="{FF2B5EF4-FFF2-40B4-BE49-F238E27FC236}">
                <a16:creationId xmlns:a16="http://schemas.microsoft.com/office/drawing/2014/main" id="{3838658B-857D-5943-8D7D-2327210A8BAC}"/>
              </a:ext>
            </a:extLst>
          </p:cNvPr>
          <p:cNvPicPr>
            <a:picLocks noChangeAspect="1"/>
          </p:cNvPicPr>
          <p:nvPr/>
        </p:nvPicPr>
        <p:blipFill>
          <a:blip r:embed="rId2"/>
          <a:stretch>
            <a:fillRect/>
          </a:stretch>
        </p:blipFill>
        <p:spPr>
          <a:xfrm>
            <a:off x="1219200" y="0"/>
            <a:ext cx="10972800" cy="6117167"/>
          </a:xfrm>
          <a:prstGeom prst="rect">
            <a:avLst/>
          </a:prstGeom>
        </p:spPr>
      </p:pic>
    </p:spTree>
    <p:extLst>
      <p:ext uri="{BB962C8B-B14F-4D97-AF65-F5344CB8AC3E}">
        <p14:creationId xmlns:p14="http://schemas.microsoft.com/office/powerpoint/2010/main" val="598538879"/>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EFAFE-8D6A-A842-B6A0-436197F511C8}"/>
              </a:ext>
            </a:extLst>
          </p:cNvPr>
          <p:cNvSpPr>
            <a:spLocks noGrp="1"/>
          </p:cNvSpPr>
          <p:nvPr>
            <p:ph type="title"/>
          </p:nvPr>
        </p:nvSpPr>
        <p:spPr>
          <a:xfrm>
            <a:off x="1490133" y="6115050"/>
            <a:ext cx="9601200" cy="1485900"/>
          </a:xfrm>
        </p:spPr>
        <p:txBody>
          <a:bodyPr/>
          <a:lstStyle/>
          <a:p>
            <a:r>
              <a:rPr lang="en-US" dirty="0"/>
              <a:t>Applying Machine Learning Algorithms </a:t>
            </a:r>
            <a:br>
              <a:rPr lang="en-US" dirty="0"/>
            </a:br>
            <a:endParaRPr lang="en-US" dirty="0"/>
          </a:p>
        </p:txBody>
      </p:sp>
      <p:pic>
        <p:nvPicPr>
          <p:cNvPr id="5" name="Picture 4">
            <a:extLst>
              <a:ext uri="{FF2B5EF4-FFF2-40B4-BE49-F238E27FC236}">
                <a16:creationId xmlns:a16="http://schemas.microsoft.com/office/drawing/2014/main" id="{54264BCA-E32A-B64D-BF7B-6517B522097A}"/>
              </a:ext>
            </a:extLst>
          </p:cNvPr>
          <p:cNvPicPr>
            <a:picLocks noChangeAspect="1"/>
          </p:cNvPicPr>
          <p:nvPr/>
        </p:nvPicPr>
        <p:blipFill>
          <a:blip r:embed="rId2"/>
          <a:stretch>
            <a:fillRect/>
          </a:stretch>
        </p:blipFill>
        <p:spPr>
          <a:xfrm>
            <a:off x="1219200" y="0"/>
            <a:ext cx="10972800" cy="6115050"/>
          </a:xfrm>
          <a:prstGeom prst="rect">
            <a:avLst/>
          </a:prstGeom>
        </p:spPr>
      </p:pic>
    </p:spTree>
    <p:extLst>
      <p:ext uri="{BB962C8B-B14F-4D97-AF65-F5344CB8AC3E}">
        <p14:creationId xmlns:p14="http://schemas.microsoft.com/office/powerpoint/2010/main" val="1107731453"/>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621E0-2212-7445-AA22-E6D42158E323}"/>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7549BE22-4925-864C-BE1E-4C6DCAFEDEDA}"/>
              </a:ext>
            </a:extLst>
          </p:cNvPr>
          <p:cNvSpPr>
            <a:spLocks noGrp="1"/>
          </p:cNvSpPr>
          <p:nvPr>
            <p:ph idx="1"/>
          </p:nvPr>
        </p:nvSpPr>
        <p:spPr/>
        <p:txBody>
          <a:bodyPr/>
          <a:lstStyle/>
          <a:p>
            <a:r>
              <a:rPr lang="en-IN" sz="2800" dirty="0"/>
              <a:t>Flight ticket prices can be something hard to guess, today we might see a price, check out the price of the same flight tomorrow, and it will be a different story.</a:t>
            </a:r>
            <a:endParaRPr lang="en-US" sz="2800" dirty="0"/>
          </a:p>
          <a:p>
            <a:r>
              <a:rPr lang="en-IN" sz="2800" dirty="0"/>
              <a:t>To solve this problem, we have been provided with prices of flight tickets for various airlines between the various months and between various cities, using which we aim to build a model which predicts the prices of the flights using various input features.</a:t>
            </a:r>
            <a:endParaRPr lang="en-US" sz="2800" dirty="0"/>
          </a:p>
          <a:p>
            <a:endParaRPr lang="en-US" dirty="0"/>
          </a:p>
        </p:txBody>
      </p:sp>
      <p:pic>
        <p:nvPicPr>
          <p:cNvPr id="5" name="Graphic 4" descr="Airplane">
            <a:extLst>
              <a:ext uri="{FF2B5EF4-FFF2-40B4-BE49-F238E27FC236}">
                <a16:creationId xmlns:a16="http://schemas.microsoft.com/office/drawing/2014/main" id="{349452C2-644C-B047-AA5E-3510D0AC4E1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086975" y="104775"/>
            <a:ext cx="1771650" cy="1771650"/>
          </a:xfrm>
          <a:prstGeom prst="rect">
            <a:avLst/>
          </a:prstGeom>
        </p:spPr>
      </p:pic>
    </p:spTree>
    <p:extLst>
      <p:ext uri="{BB962C8B-B14F-4D97-AF65-F5344CB8AC3E}">
        <p14:creationId xmlns:p14="http://schemas.microsoft.com/office/powerpoint/2010/main" val="3807562516"/>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46898-B8B9-4749-BFFC-354CADBE59CB}"/>
              </a:ext>
            </a:extLst>
          </p:cNvPr>
          <p:cNvSpPr>
            <a:spLocks noGrp="1"/>
          </p:cNvSpPr>
          <p:nvPr>
            <p:ph type="title"/>
          </p:nvPr>
        </p:nvSpPr>
        <p:spPr/>
        <p:txBody>
          <a:bodyPr/>
          <a:lstStyle/>
          <a:p>
            <a:r>
              <a:rPr lang="en-US" dirty="0"/>
              <a:t>PROBLEM UNDERSTANDING</a:t>
            </a:r>
          </a:p>
        </p:txBody>
      </p:sp>
      <p:sp>
        <p:nvSpPr>
          <p:cNvPr id="3" name="Content Placeholder 2">
            <a:extLst>
              <a:ext uri="{FF2B5EF4-FFF2-40B4-BE49-F238E27FC236}">
                <a16:creationId xmlns:a16="http://schemas.microsoft.com/office/drawing/2014/main" id="{80CA66D7-6A2C-4847-924E-20735CE4D621}"/>
              </a:ext>
            </a:extLst>
          </p:cNvPr>
          <p:cNvSpPr>
            <a:spLocks noGrp="1"/>
          </p:cNvSpPr>
          <p:nvPr>
            <p:ph idx="1"/>
          </p:nvPr>
        </p:nvSpPr>
        <p:spPr/>
        <p:txBody>
          <a:bodyPr/>
          <a:lstStyle/>
          <a:p>
            <a:r>
              <a:rPr lang="en-US" sz="2800" dirty="0"/>
              <a:t>Data science comes as a very important tool to solve problems in the domain to help the people to predict best flight fares.  Predictive modelling, Market mix modelling, recommendation systems are some of the machine learning techniques used for achieving the desired goals.</a:t>
            </a:r>
          </a:p>
          <a:p>
            <a:endParaRPr lang="en-US" dirty="0"/>
          </a:p>
        </p:txBody>
      </p:sp>
      <p:pic>
        <p:nvPicPr>
          <p:cNvPr id="4" name="Graphic 3" descr="Airplane">
            <a:extLst>
              <a:ext uri="{FF2B5EF4-FFF2-40B4-BE49-F238E27FC236}">
                <a16:creationId xmlns:a16="http://schemas.microsoft.com/office/drawing/2014/main" id="{00BDA910-6992-C648-8426-558A059153A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086975" y="104775"/>
            <a:ext cx="1771650" cy="1771650"/>
          </a:xfrm>
          <a:prstGeom prst="rect">
            <a:avLst/>
          </a:prstGeom>
        </p:spPr>
      </p:pic>
    </p:spTree>
    <p:extLst>
      <p:ext uri="{BB962C8B-B14F-4D97-AF65-F5344CB8AC3E}">
        <p14:creationId xmlns:p14="http://schemas.microsoft.com/office/powerpoint/2010/main" val="599878583"/>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A577D-F1D1-9B42-B524-262778D46A99}"/>
              </a:ext>
            </a:extLst>
          </p:cNvPr>
          <p:cNvSpPr>
            <a:spLocks noGrp="1"/>
          </p:cNvSpPr>
          <p:nvPr>
            <p:ph type="title"/>
          </p:nvPr>
        </p:nvSpPr>
        <p:spPr/>
        <p:txBody>
          <a:bodyPr/>
          <a:lstStyle/>
          <a:p>
            <a:r>
              <a:rPr lang="en-US" dirty="0"/>
              <a:t>EDA (EXPLORATORY DATA ANALYSIS)</a:t>
            </a:r>
          </a:p>
        </p:txBody>
      </p:sp>
      <p:sp>
        <p:nvSpPr>
          <p:cNvPr id="3" name="Content Placeholder 2">
            <a:extLst>
              <a:ext uri="{FF2B5EF4-FFF2-40B4-BE49-F238E27FC236}">
                <a16:creationId xmlns:a16="http://schemas.microsoft.com/office/drawing/2014/main" id="{4B77B8A2-376F-3C4A-B5B0-57FC0AB9E2BC}"/>
              </a:ext>
            </a:extLst>
          </p:cNvPr>
          <p:cNvSpPr>
            <a:spLocks noGrp="1"/>
          </p:cNvSpPr>
          <p:nvPr>
            <p:ph idx="1"/>
          </p:nvPr>
        </p:nvSpPr>
        <p:spPr>
          <a:xfrm>
            <a:off x="1371600" y="1638299"/>
            <a:ext cx="9601200" cy="4796367"/>
          </a:xfrm>
        </p:spPr>
        <p:txBody>
          <a:bodyPr>
            <a:normAutofit fontScale="92500" lnSpcReduction="10000"/>
          </a:bodyPr>
          <a:lstStyle/>
          <a:p>
            <a:r>
              <a:rPr lang="en-US" sz="2600" dirty="0"/>
              <a:t>EDA is used to analyze and investigate data  i.e. data cleaning to get the useful hidden information inside the data. It is used to discover trends, patterns, or to check assumptions with the help of statistical summary and graphical representations.</a:t>
            </a:r>
          </a:p>
          <a:p>
            <a:r>
              <a:rPr lang="en-US" sz="2600" dirty="0"/>
              <a:t>EDA technique involves Data Visualization and Data cleaning and Wrangling.</a:t>
            </a:r>
          </a:p>
          <a:p>
            <a:r>
              <a:rPr lang="en-US" sz="2600" dirty="0"/>
              <a:t>In EDA, there are four techniques used:-</a:t>
            </a:r>
          </a:p>
          <a:p>
            <a:pPr>
              <a:buFont typeface="Wingdings" pitchFamily="2" charset="2"/>
              <a:buChar char="ü"/>
            </a:pPr>
            <a:r>
              <a:rPr lang="en-US" sz="2600" dirty="0"/>
              <a:t>Univariate non-graphical</a:t>
            </a:r>
          </a:p>
          <a:p>
            <a:pPr>
              <a:buFont typeface="Wingdings" pitchFamily="2" charset="2"/>
              <a:buChar char="ü"/>
            </a:pPr>
            <a:r>
              <a:rPr lang="en-US" sz="2600" dirty="0"/>
              <a:t>Univariate graphical</a:t>
            </a:r>
          </a:p>
          <a:p>
            <a:pPr>
              <a:buFont typeface="Wingdings" pitchFamily="2" charset="2"/>
              <a:buChar char="ü"/>
            </a:pPr>
            <a:r>
              <a:rPr lang="en-US" sz="2600" dirty="0"/>
              <a:t>Multivariate non-graphical</a:t>
            </a:r>
          </a:p>
          <a:p>
            <a:pPr>
              <a:buFont typeface="Wingdings" pitchFamily="2" charset="2"/>
              <a:buChar char="ü"/>
            </a:pPr>
            <a:r>
              <a:rPr lang="en-US" sz="2600" dirty="0"/>
              <a:t>Multivariate graphical</a:t>
            </a:r>
          </a:p>
          <a:p>
            <a:endParaRPr lang="en-US" dirty="0"/>
          </a:p>
        </p:txBody>
      </p:sp>
      <p:pic>
        <p:nvPicPr>
          <p:cNvPr id="4" name="Graphic 3" descr="Airplane">
            <a:extLst>
              <a:ext uri="{FF2B5EF4-FFF2-40B4-BE49-F238E27FC236}">
                <a16:creationId xmlns:a16="http://schemas.microsoft.com/office/drawing/2014/main" id="{1E4388CA-FC76-CC4B-B10C-CEAC3DB9770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086975" y="104775"/>
            <a:ext cx="1771650" cy="1771650"/>
          </a:xfrm>
          <a:prstGeom prst="rect">
            <a:avLst/>
          </a:prstGeom>
        </p:spPr>
      </p:pic>
    </p:spTree>
    <p:extLst>
      <p:ext uri="{BB962C8B-B14F-4D97-AF65-F5344CB8AC3E}">
        <p14:creationId xmlns:p14="http://schemas.microsoft.com/office/powerpoint/2010/main" val="1701463880"/>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42379B-464D-7B4D-BBBD-E5245480F70A}"/>
              </a:ext>
            </a:extLst>
          </p:cNvPr>
          <p:cNvSpPr>
            <a:spLocks noGrp="1"/>
          </p:cNvSpPr>
          <p:nvPr>
            <p:ph idx="1"/>
          </p:nvPr>
        </p:nvSpPr>
        <p:spPr>
          <a:xfrm>
            <a:off x="745067" y="118534"/>
            <a:ext cx="11446933" cy="6858000"/>
          </a:xfrm>
        </p:spPr>
        <p:txBody>
          <a:bodyPr>
            <a:normAutofit lnSpcReduction="10000"/>
          </a:bodyPr>
          <a:lstStyle/>
          <a:p>
            <a:pPr marL="0" indent="0">
              <a:buNone/>
            </a:pPr>
            <a:r>
              <a:rPr lang="en-US" sz="2400" dirty="0"/>
              <a:t>In EDA, we need to check for the raw data the following things:-</a:t>
            </a:r>
          </a:p>
          <a:p>
            <a:pPr>
              <a:buFont typeface="Wingdings" pitchFamily="2" charset="2"/>
              <a:buChar char="Ø"/>
            </a:pPr>
            <a:r>
              <a:rPr lang="en-US" sz="2400" dirty="0"/>
              <a:t>Numerical feature may be present</a:t>
            </a:r>
          </a:p>
          <a:p>
            <a:pPr>
              <a:buFont typeface="Wingdings" pitchFamily="2" charset="2"/>
              <a:buChar char="Ø"/>
            </a:pPr>
            <a:r>
              <a:rPr lang="en-US" sz="2400" dirty="0"/>
              <a:t>Categorical feature</a:t>
            </a:r>
          </a:p>
          <a:p>
            <a:pPr>
              <a:buFont typeface="Wingdings" pitchFamily="2" charset="2"/>
              <a:buChar char="Ø"/>
            </a:pPr>
            <a:r>
              <a:rPr lang="en-US" sz="2400" dirty="0"/>
              <a:t>Missing or Null values</a:t>
            </a:r>
          </a:p>
          <a:p>
            <a:pPr>
              <a:buFont typeface="Wingdings" pitchFamily="2" charset="2"/>
              <a:buChar char="Ø"/>
            </a:pPr>
            <a:r>
              <a:rPr lang="en-US" sz="2400" dirty="0"/>
              <a:t>Presence of Outliers</a:t>
            </a:r>
          </a:p>
          <a:p>
            <a:pPr>
              <a:buFont typeface="Wingdings" pitchFamily="2" charset="2"/>
              <a:buChar char="Ø"/>
            </a:pPr>
            <a:r>
              <a:rPr lang="en-US" sz="2400" dirty="0"/>
              <a:t>Data Cleaning</a:t>
            </a:r>
          </a:p>
          <a:p>
            <a:pPr>
              <a:buFont typeface="Wingdings" pitchFamily="2" charset="2"/>
              <a:buChar char="Ø"/>
            </a:pPr>
            <a:r>
              <a:rPr lang="en-US" sz="2400" dirty="0"/>
              <a:t>Data Wrangling</a:t>
            </a:r>
          </a:p>
          <a:p>
            <a:pPr marL="0" indent="0">
              <a:buNone/>
            </a:pPr>
            <a:endParaRPr lang="en-US" sz="2400" dirty="0"/>
          </a:p>
          <a:p>
            <a:pPr marL="0" indent="0">
              <a:buNone/>
            </a:pPr>
            <a:r>
              <a:rPr lang="en-US" sz="2400" dirty="0"/>
              <a:t>POINTS TO REMEMBER IN EDA:-</a:t>
            </a:r>
          </a:p>
          <a:p>
            <a:r>
              <a:rPr lang="en-US" sz="2400" dirty="0"/>
              <a:t>Understand the dependent and Independent features for analysis.</a:t>
            </a:r>
          </a:p>
          <a:p>
            <a:r>
              <a:rPr lang="en-US" sz="2400" dirty="0"/>
              <a:t>Correlation which gives the inter relationship between all the features.</a:t>
            </a:r>
          </a:p>
          <a:p>
            <a:r>
              <a:rPr lang="en-US" sz="2400" dirty="0"/>
              <a:t>Joint plot-Bivariate Analysis</a:t>
            </a:r>
          </a:p>
          <a:p>
            <a:r>
              <a:rPr lang="en-US" sz="2400" dirty="0"/>
              <a:t>Pair plot-Multivariate Analysis</a:t>
            </a:r>
          </a:p>
          <a:p>
            <a:r>
              <a:rPr lang="en-US" sz="2400" dirty="0"/>
              <a:t>Categorical plots-Boxplot, Count plot, Bar plot, Violin plot etc.</a:t>
            </a:r>
          </a:p>
          <a:p>
            <a:endParaRPr lang="en-US" dirty="0"/>
          </a:p>
          <a:p>
            <a:endParaRPr lang="en-US" dirty="0"/>
          </a:p>
          <a:p>
            <a:endParaRPr lang="en-US" dirty="0"/>
          </a:p>
        </p:txBody>
      </p:sp>
      <p:pic>
        <p:nvPicPr>
          <p:cNvPr id="4" name="Graphic 3" descr="Airplane">
            <a:extLst>
              <a:ext uri="{FF2B5EF4-FFF2-40B4-BE49-F238E27FC236}">
                <a16:creationId xmlns:a16="http://schemas.microsoft.com/office/drawing/2014/main" id="{C97B0E75-EDC2-284C-B180-F240E544A0A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086975" y="104775"/>
            <a:ext cx="1771650" cy="1771650"/>
          </a:xfrm>
          <a:prstGeom prst="rect">
            <a:avLst/>
          </a:prstGeom>
        </p:spPr>
      </p:pic>
    </p:spTree>
    <p:extLst>
      <p:ext uri="{BB962C8B-B14F-4D97-AF65-F5344CB8AC3E}">
        <p14:creationId xmlns:p14="http://schemas.microsoft.com/office/powerpoint/2010/main" val="2546195354"/>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F457E-49BE-324B-BB05-572109F15149}"/>
              </a:ext>
            </a:extLst>
          </p:cNvPr>
          <p:cNvSpPr>
            <a:spLocks noGrp="1"/>
          </p:cNvSpPr>
          <p:nvPr>
            <p:ph type="title"/>
          </p:nvPr>
        </p:nvSpPr>
        <p:spPr>
          <a:xfrm>
            <a:off x="1066800" y="247650"/>
            <a:ext cx="9601200" cy="1485900"/>
          </a:xfrm>
        </p:spPr>
        <p:txBody>
          <a:bodyPr/>
          <a:lstStyle/>
          <a:p>
            <a:r>
              <a:rPr lang="en-US" dirty="0"/>
              <a:t>DATA VISUALIZATION</a:t>
            </a:r>
          </a:p>
        </p:txBody>
      </p:sp>
      <p:sp>
        <p:nvSpPr>
          <p:cNvPr id="3" name="Content Placeholder 2">
            <a:extLst>
              <a:ext uri="{FF2B5EF4-FFF2-40B4-BE49-F238E27FC236}">
                <a16:creationId xmlns:a16="http://schemas.microsoft.com/office/drawing/2014/main" id="{DB63F8F6-B3F1-FA44-AF03-57953C2D998C}"/>
              </a:ext>
            </a:extLst>
          </p:cNvPr>
          <p:cNvSpPr>
            <a:spLocks noGrp="1"/>
          </p:cNvSpPr>
          <p:nvPr>
            <p:ph idx="1"/>
          </p:nvPr>
        </p:nvSpPr>
        <p:spPr>
          <a:xfrm>
            <a:off x="897466" y="1223433"/>
            <a:ext cx="9601200" cy="5386917"/>
          </a:xfrm>
        </p:spPr>
        <p:txBody>
          <a:bodyPr>
            <a:noAutofit/>
          </a:bodyPr>
          <a:lstStyle/>
          <a:p>
            <a:r>
              <a:rPr lang="en-US" sz="2400" dirty="0"/>
              <a:t>Data visualization is the graphical representation of information and data in a pictorial or graphical format( for ex-plots, charts and maps).</a:t>
            </a:r>
          </a:p>
          <a:p>
            <a:r>
              <a:rPr lang="en-US" sz="2400" dirty="0"/>
              <a:t>Data visualization in python can be done using the python data visualization libraries like seaborn and matplotlib.</a:t>
            </a:r>
          </a:p>
          <a:p>
            <a:r>
              <a:rPr lang="en-US" sz="2400" dirty="0"/>
              <a:t>By using seaborn library we can visualizing the relationship between variables(numerical or categorical).</a:t>
            </a:r>
          </a:p>
          <a:p>
            <a:r>
              <a:rPr lang="en-US" sz="2400" dirty="0"/>
              <a:t>Seaborn divides plot into the below categories:-</a:t>
            </a:r>
          </a:p>
          <a:p>
            <a:pPr>
              <a:buFont typeface="Wingdings" pitchFamily="2" charset="2"/>
              <a:buChar char="ü"/>
            </a:pPr>
            <a:r>
              <a:rPr lang="en-US" sz="2400" dirty="0"/>
              <a:t>Relational plot</a:t>
            </a:r>
          </a:p>
          <a:p>
            <a:pPr>
              <a:buFont typeface="Wingdings" pitchFamily="2" charset="2"/>
              <a:buChar char="ü"/>
            </a:pPr>
            <a:r>
              <a:rPr lang="en-US" sz="2400" dirty="0"/>
              <a:t>Categorical plots</a:t>
            </a:r>
          </a:p>
          <a:p>
            <a:pPr>
              <a:buFont typeface="Wingdings" pitchFamily="2" charset="2"/>
              <a:buChar char="ü"/>
            </a:pPr>
            <a:r>
              <a:rPr lang="en-US" sz="2400" dirty="0"/>
              <a:t>Distribution plots</a:t>
            </a:r>
          </a:p>
          <a:p>
            <a:pPr>
              <a:buFont typeface="Wingdings" pitchFamily="2" charset="2"/>
              <a:buChar char="ü"/>
            </a:pPr>
            <a:r>
              <a:rPr lang="en-US" sz="2400" dirty="0"/>
              <a:t>Regression plots</a:t>
            </a:r>
          </a:p>
          <a:p>
            <a:pPr>
              <a:buFont typeface="Wingdings" pitchFamily="2" charset="2"/>
              <a:buChar char="ü"/>
            </a:pPr>
            <a:r>
              <a:rPr lang="en-US" sz="2400" dirty="0"/>
              <a:t>Matrix plots</a:t>
            </a:r>
          </a:p>
          <a:p>
            <a:endParaRPr lang="en-US" sz="2400" dirty="0"/>
          </a:p>
          <a:p>
            <a:endParaRPr lang="en-US" sz="2400" dirty="0"/>
          </a:p>
          <a:p>
            <a:endParaRPr lang="en-US" sz="2400" dirty="0"/>
          </a:p>
        </p:txBody>
      </p:sp>
      <p:pic>
        <p:nvPicPr>
          <p:cNvPr id="4" name="Graphic 3" descr="Airplane">
            <a:extLst>
              <a:ext uri="{FF2B5EF4-FFF2-40B4-BE49-F238E27FC236}">
                <a16:creationId xmlns:a16="http://schemas.microsoft.com/office/drawing/2014/main" id="{7A2C29C7-BB5B-5344-89B7-A840973642F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086975" y="104775"/>
            <a:ext cx="1771650" cy="1771650"/>
          </a:xfrm>
          <a:prstGeom prst="rect">
            <a:avLst/>
          </a:prstGeom>
        </p:spPr>
      </p:pic>
    </p:spTree>
    <p:extLst>
      <p:ext uri="{BB962C8B-B14F-4D97-AF65-F5344CB8AC3E}">
        <p14:creationId xmlns:p14="http://schemas.microsoft.com/office/powerpoint/2010/main" val="153477016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F1662-D72E-6A45-9B29-281E23782E98}"/>
              </a:ext>
            </a:extLst>
          </p:cNvPr>
          <p:cNvSpPr>
            <a:spLocks noGrp="1"/>
          </p:cNvSpPr>
          <p:nvPr>
            <p:ph type="title"/>
          </p:nvPr>
        </p:nvSpPr>
        <p:spPr>
          <a:xfrm>
            <a:off x="1219200" y="533400"/>
            <a:ext cx="9601200" cy="1485900"/>
          </a:xfrm>
        </p:spPr>
        <p:txBody>
          <a:bodyPr/>
          <a:lstStyle/>
          <a:p>
            <a:r>
              <a:rPr lang="en-US" dirty="0"/>
              <a:t>STEPS AND ASSUMPTIONS </a:t>
            </a:r>
          </a:p>
        </p:txBody>
      </p:sp>
      <p:sp>
        <p:nvSpPr>
          <p:cNvPr id="3" name="Content Placeholder 2">
            <a:extLst>
              <a:ext uri="{FF2B5EF4-FFF2-40B4-BE49-F238E27FC236}">
                <a16:creationId xmlns:a16="http://schemas.microsoft.com/office/drawing/2014/main" id="{99D1E0A2-3F86-D24B-B259-25F6BED9366A}"/>
              </a:ext>
            </a:extLst>
          </p:cNvPr>
          <p:cNvSpPr>
            <a:spLocks noGrp="1"/>
          </p:cNvSpPr>
          <p:nvPr>
            <p:ph idx="1"/>
          </p:nvPr>
        </p:nvSpPr>
        <p:spPr>
          <a:xfrm>
            <a:off x="1219200" y="1276350"/>
            <a:ext cx="9601200" cy="5581650"/>
          </a:xfrm>
        </p:spPr>
        <p:txBody>
          <a:bodyPr>
            <a:noAutofit/>
          </a:bodyPr>
          <a:lstStyle/>
          <a:p>
            <a:pPr marL="514350" indent="-514350">
              <a:buFont typeface="+mj-lt"/>
              <a:buAutoNum type="arabicPeriod"/>
            </a:pPr>
            <a:r>
              <a:rPr lang="en-US" sz="2400" dirty="0"/>
              <a:t>Importing necessary libraries</a:t>
            </a:r>
          </a:p>
          <a:p>
            <a:pPr marL="514350" indent="-514350">
              <a:buFont typeface="+mj-lt"/>
              <a:buAutoNum type="arabicPeriod"/>
            </a:pPr>
            <a:r>
              <a:rPr lang="en-US" sz="2400" dirty="0"/>
              <a:t>Loading Dataset</a:t>
            </a:r>
          </a:p>
          <a:p>
            <a:pPr marL="514350" indent="-514350">
              <a:buFont typeface="+mj-lt"/>
              <a:buAutoNum type="arabicPeriod"/>
            </a:pPr>
            <a:r>
              <a:rPr lang="en-US" sz="2400" dirty="0"/>
              <a:t>Data Visualization and data Cleaning</a:t>
            </a:r>
          </a:p>
          <a:p>
            <a:pPr marL="514350" indent="-514350">
              <a:buFont typeface="+mj-lt"/>
              <a:buAutoNum type="arabicPeriod"/>
            </a:pPr>
            <a:r>
              <a:rPr lang="en-US" sz="2400" dirty="0"/>
              <a:t>Separating Dependent and Independent variables</a:t>
            </a:r>
          </a:p>
          <a:p>
            <a:pPr marL="514350" indent="-514350">
              <a:buFont typeface="+mj-lt"/>
              <a:buAutoNum type="arabicPeriod"/>
            </a:pPr>
            <a:r>
              <a:rPr lang="en-US" sz="2400" dirty="0"/>
              <a:t>Encoding of Independent variables</a:t>
            </a:r>
          </a:p>
          <a:p>
            <a:pPr marL="514350" indent="-514350">
              <a:buFont typeface="+mj-lt"/>
              <a:buAutoNum type="arabicPeriod"/>
            </a:pPr>
            <a:r>
              <a:rPr lang="en-US" sz="2400" dirty="0"/>
              <a:t>Train test Split</a:t>
            </a:r>
          </a:p>
          <a:p>
            <a:pPr marL="514350" indent="-514350">
              <a:buFont typeface="+mj-lt"/>
              <a:buAutoNum type="arabicPeriod"/>
            </a:pPr>
            <a:r>
              <a:rPr lang="en-US" sz="2400" dirty="0"/>
              <a:t>Applying algorithm to ML models</a:t>
            </a:r>
          </a:p>
          <a:p>
            <a:pPr marL="514350" indent="-514350">
              <a:buFont typeface="+mj-lt"/>
              <a:buAutoNum type="arabicPeriod"/>
            </a:pPr>
            <a:r>
              <a:rPr lang="en-US" sz="2400" dirty="0"/>
              <a:t>Regularization</a:t>
            </a:r>
          </a:p>
          <a:p>
            <a:pPr marL="514350" indent="-514350">
              <a:buFont typeface="+mj-lt"/>
              <a:buAutoNum type="arabicPeriod"/>
            </a:pPr>
            <a:r>
              <a:rPr lang="en-US" sz="2400" dirty="0"/>
              <a:t>Hyperparameter tuning</a:t>
            </a:r>
          </a:p>
          <a:p>
            <a:pPr marL="514350" indent="-514350">
              <a:buFont typeface="+mj-lt"/>
              <a:buAutoNum type="arabicPeriod"/>
            </a:pPr>
            <a:r>
              <a:rPr lang="en-US" sz="2400" dirty="0"/>
              <a:t>Cross validation (grid search CV or Random search)</a:t>
            </a:r>
          </a:p>
          <a:p>
            <a:pPr marL="514350" indent="-514350">
              <a:buFont typeface="+mj-lt"/>
              <a:buAutoNum type="arabicPeriod"/>
            </a:pPr>
            <a:r>
              <a:rPr lang="en-US" sz="2400" dirty="0"/>
              <a:t>Saving the best model</a:t>
            </a:r>
          </a:p>
          <a:p>
            <a:pPr marL="0" indent="0">
              <a:buNone/>
            </a:pPr>
            <a:endParaRPr lang="en-US" sz="2400" dirty="0"/>
          </a:p>
          <a:p>
            <a:pPr marL="514350" indent="-514350">
              <a:buFont typeface="+mj-lt"/>
              <a:buAutoNum type="arabicPeriod"/>
            </a:pPr>
            <a:endParaRPr lang="en-US" sz="2400" dirty="0"/>
          </a:p>
          <a:p>
            <a:endParaRPr lang="en-US" sz="2400" dirty="0"/>
          </a:p>
        </p:txBody>
      </p:sp>
      <p:pic>
        <p:nvPicPr>
          <p:cNvPr id="4" name="Graphic 3" descr="Airplane">
            <a:extLst>
              <a:ext uri="{FF2B5EF4-FFF2-40B4-BE49-F238E27FC236}">
                <a16:creationId xmlns:a16="http://schemas.microsoft.com/office/drawing/2014/main" id="{E822344A-C3B3-AD42-82FD-EA420F1A829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086975" y="104775"/>
            <a:ext cx="1771650" cy="1771650"/>
          </a:xfrm>
          <a:prstGeom prst="rect">
            <a:avLst/>
          </a:prstGeom>
        </p:spPr>
      </p:pic>
    </p:spTree>
    <p:extLst>
      <p:ext uri="{BB962C8B-B14F-4D97-AF65-F5344CB8AC3E}">
        <p14:creationId xmlns:p14="http://schemas.microsoft.com/office/powerpoint/2010/main" val="3544022828"/>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D52C8-43DD-8A43-82CD-2FCF199CFA19}"/>
              </a:ext>
            </a:extLst>
          </p:cNvPr>
          <p:cNvSpPr>
            <a:spLocks noGrp="1"/>
          </p:cNvSpPr>
          <p:nvPr>
            <p:ph type="title"/>
          </p:nvPr>
        </p:nvSpPr>
        <p:spPr>
          <a:xfrm>
            <a:off x="6265333" y="495299"/>
            <a:ext cx="8720667" cy="550333"/>
          </a:xfrm>
        </p:spPr>
        <p:txBody>
          <a:bodyPr>
            <a:noAutofit/>
          </a:bodyPr>
          <a:lstStyle/>
          <a:p>
            <a:r>
              <a:rPr lang="en-US" sz="2400" dirty="0"/>
              <a:t>Importing Libraries and loading dataset</a:t>
            </a:r>
            <a:br>
              <a:rPr lang="en-US" sz="2400" dirty="0"/>
            </a:br>
            <a:endParaRPr lang="en-US" sz="2400" dirty="0"/>
          </a:p>
        </p:txBody>
      </p:sp>
      <p:sp>
        <p:nvSpPr>
          <p:cNvPr id="3" name="Content Placeholder 2">
            <a:extLst>
              <a:ext uri="{FF2B5EF4-FFF2-40B4-BE49-F238E27FC236}">
                <a16:creationId xmlns:a16="http://schemas.microsoft.com/office/drawing/2014/main" id="{E4416511-4589-EA44-A029-8883F9F8755D}"/>
              </a:ext>
            </a:extLst>
          </p:cNvPr>
          <p:cNvSpPr>
            <a:spLocks noGrp="1"/>
          </p:cNvSpPr>
          <p:nvPr>
            <p:ph idx="1"/>
          </p:nvPr>
        </p:nvSpPr>
        <p:spPr>
          <a:xfrm>
            <a:off x="1913466" y="6121399"/>
            <a:ext cx="4013202" cy="550333"/>
          </a:xfrm>
        </p:spPr>
        <p:txBody>
          <a:bodyPr>
            <a:noAutofit/>
          </a:bodyPr>
          <a:lstStyle/>
          <a:p>
            <a:pPr marL="0" indent="0">
              <a:buNone/>
            </a:pPr>
            <a:r>
              <a:rPr lang="en-US" sz="2400" dirty="0"/>
              <a:t>Data Cleaning and wrangling</a:t>
            </a:r>
          </a:p>
          <a:p>
            <a:endParaRPr lang="en-US" sz="2400" dirty="0"/>
          </a:p>
        </p:txBody>
      </p:sp>
      <p:pic>
        <p:nvPicPr>
          <p:cNvPr id="5" name="Picture 4">
            <a:extLst>
              <a:ext uri="{FF2B5EF4-FFF2-40B4-BE49-F238E27FC236}">
                <a16:creationId xmlns:a16="http://schemas.microsoft.com/office/drawing/2014/main" id="{3AE471ED-9BF5-144F-8358-241737460003}"/>
              </a:ext>
            </a:extLst>
          </p:cNvPr>
          <p:cNvPicPr>
            <a:picLocks noChangeAspect="1"/>
          </p:cNvPicPr>
          <p:nvPr/>
        </p:nvPicPr>
        <p:blipFill>
          <a:blip r:embed="rId2"/>
          <a:stretch>
            <a:fillRect/>
          </a:stretch>
        </p:blipFill>
        <p:spPr>
          <a:xfrm>
            <a:off x="1016000" y="0"/>
            <a:ext cx="5080000" cy="5926667"/>
          </a:xfrm>
          <a:prstGeom prst="rect">
            <a:avLst/>
          </a:prstGeom>
        </p:spPr>
      </p:pic>
      <p:pic>
        <p:nvPicPr>
          <p:cNvPr id="7" name="Picture 6">
            <a:extLst>
              <a:ext uri="{FF2B5EF4-FFF2-40B4-BE49-F238E27FC236}">
                <a16:creationId xmlns:a16="http://schemas.microsoft.com/office/drawing/2014/main" id="{F3C0D455-052D-2741-B81F-FDD6E7A0B23E}"/>
              </a:ext>
            </a:extLst>
          </p:cNvPr>
          <p:cNvPicPr>
            <a:picLocks noChangeAspect="1"/>
          </p:cNvPicPr>
          <p:nvPr/>
        </p:nvPicPr>
        <p:blipFill>
          <a:blip r:embed="rId3"/>
          <a:stretch>
            <a:fillRect/>
          </a:stretch>
        </p:blipFill>
        <p:spPr>
          <a:xfrm>
            <a:off x="6265333" y="1473200"/>
            <a:ext cx="5926667" cy="5384799"/>
          </a:xfrm>
          <a:prstGeom prst="rect">
            <a:avLst/>
          </a:prstGeom>
        </p:spPr>
      </p:pic>
    </p:spTree>
    <p:extLst>
      <p:ext uri="{BB962C8B-B14F-4D97-AF65-F5344CB8AC3E}">
        <p14:creationId xmlns:p14="http://schemas.microsoft.com/office/powerpoint/2010/main" val="3821053393"/>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AEA373-0408-9543-8A3A-C9E91FEB5393}"/>
              </a:ext>
            </a:extLst>
          </p:cNvPr>
          <p:cNvSpPr>
            <a:spLocks noGrp="1"/>
          </p:cNvSpPr>
          <p:nvPr>
            <p:ph idx="1"/>
          </p:nvPr>
        </p:nvSpPr>
        <p:spPr>
          <a:xfrm>
            <a:off x="3412066" y="5740401"/>
            <a:ext cx="5367867" cy="609600"/>
          </a:xfrm>
        </p:spPr>
        <p:txBody>
          <a:bodyPr>
            <a:normAutofit/>
          </a:bodyPr>
          <a:lstStyle/>
          <a:p>
            <a:pPr marL="0" indent="0">
              <a:buNone/>
            </a:pPr>
            <a:r>
              <a:rPr lang="en-US" sz="2800" dirty="0"/>
              <a:t>Checking for outliers using Boxplot </a:t>
            </a:r>
          </a:p>
        </p:txBody>
      </p:sp>
      <p:pic>
        <p:nvPicPr>
          <p:cNvPr id="5" name="Picture 4">
            <a:extLst>
              <a:ext uri="{FF2B5EF4-FFF2-40B4-BE49-F238E27FC236}">
                <a16:creationId xmlns:a16="http://schemas.microsoft.com/office/drawing/2014/main" id="{AC513449-8C04-D54A-BE5B-5AA129919465}"/>
              </a:ext>
            </a:extLst>
          </p:cNvPr>
          <p:cNvPicPr>
            <a:picLocks noChangeAspect="1"/>
          </p:cNvPicPr>
          <p:nvPr/>
        </p:nvPicPr>
        <p:blipFill>
          <a:blip r:embed="rId2"/>
          <a:stretch>
            <a:fillRect/>
          </a:stretch>
        </p:blipFill>
        <p:spPr>
          <a:xfrm>
            <a:off x="931334" y="0"/>
            <a:ext cx="11125200" cy="5469467"/>
          </a:xfrm>
          <a:prstGeom prst="rect">
            <a:avLst/>
          </a:prstGeom>
        </p:spPr>
      </p:pic>
    </p:spTree>
    <p:extLst>
      <p:ext uri="{BB962C8B-B14F-4D97-AF65-F5344CB8AC3E}">
        <p14:creationId xmlns:p14="http://schemas.microsoft.com/office/powerpoint/2010/main" val="131977649"/>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{8C9237C1-B335-4D46-9A3D-E406F564336A}tf10001072</Template>
  <TotalTime>1691</TotalTime>
  <Words>442</Words>
  <Application>Microsoft Macintosh PowerPoint</Application>
  <PresentationFormat>Widescreen</PresentationFormat>
  <Paragraphs>59</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Franklin Gothic Book</vt:lpstr>
      <vt:lpstr>Wingdings</vt:lpstr>
      <vt:lpstr>Crop</vt:lpstr>
      <vt:lpstr>Flight price prediction</vt:lpstr>
      <vt:lpstr>PROBLEM STATEMENT</vt:lpstr>
      <vt:lpstr>PROBLEM UNDERSTANDING</vt:lpstr>
      <vt:lpstr>EDA (EXPLORATORY DATA ANALYSIS)</vt:lpstr>
      <vt:lpstr>PowerPoint Presentation</vt:lpstr>
      <vt:lpstr>DATA VISUALIZATION</vt:lpstr>
      <vt:lpstr>STEPS AND ASSUMPTIONS </vt:lpstr>
      <vt:lpstr>Importing Libraries and loading dataset </vt:lpstr>
      <vt:lpstr>PowerPoint Presentation</vt:lpstr>
      <vt:lpstr>Data Preprocessing</vt:lpstr>
      <vt:lpstr>Applying Machine Learning Algorithms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Flight price prediction</dc:title>
  <dc:creator>Microsoft Office User</dc:creator>
  <cp:lastModifiedBy>Microsoft Office User</cp:lastModifiedBy>
  <cp:revision>9</cp:revision>
  <dcterms:created xsi:type="dcterms:W3CDTF">2022-07-24T11:50:47Z</dcterms:created>
  <dcterms:modified xsi:type="dcterms:W3CDTF">2022-07-25T16:02:32Z</dcterms:modified>
</cp:coreProperties>
</file>