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3.svg" ContentType="image/svg+xml"/>
  <Override PartName="/ppt/media/image15.svg" ContentType="image/svg+xml"/>
  <Override PartName="/ppt/media/image2.svg" ContentType="image/svg+xml"/>
  <Override PartName="/ppt/media/image28.svg" ContentType="image/svg+xml"/>
  <Override PartName="/ppt/media/image4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7" r:id="rId3"/>
    <p:sldId id="258" r:id="rId4"/>
    <p:sldId id="259" r:id="rId5"/>
    <p:sldId id="261" r:id="rId6"/>
    <p:sldId id="275" r:id="rId7"/>
    <p:sldId id="276" r:id="rId8"/>
    <p:sldId id="288" r:id="rId9"/>
    <p:sldId id="262" r:id="rId10"/>
    <p:sldId id="280" r:id="rId11"/>
    <p:sldId id="281" r:id="rId12"/>
    <p:sldId id="265" r:id="rId13"/>
    <p:sldId id="278" r:id="rId14"/>
    <p:sldId id="279" r:id="rId15"/>
    <p:sldId id="284" r:id="rId16"/>
    <p:sldId id="285" r:id="rId17"/>
    <p:sldId id="286" r:id="rId18"/>
    <p:sldId id="287" r:id="rId20"/>
    <p:sldId id="266" r:id="rId21"/>
    <p:sldId id="277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svg"/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3" Type="http://schemas.openxmlformats.org/officeDocument/2006/relationships/image" Target="../media/image12.png"/><Relationship Id="rId2" Type="http://schemas.openxmlformats.org/officeDocument/2006/relationships/image" Target="../media/image4.sv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3" Type="http://schemas.openxmlformats.org/officeDocument/2006/relationships/image" Target="../media/image12.png"/><Relationship Id="rId2" Type="http://schemas.openxmlformats.org/officeDocument/2006/relationships/image" Target="../media/image4.sv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3" Type="http://schemas.openxmlformats.org/officeDocument/2006/relationships/image" Target="../media/image12.png"/><Relationship Id="rId2" Type="http://schemas.openxmlformats.org/officeDocument/2006/relationships/image" Target="../media/image4.sv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3" Type="http://schemas.openxmlformats.org/officeDocument/2006/relationships/image" Target="../media/image12.png"/><Relationship Id="rId2" Type="http://schemas.openxmlformats.org/officeDocument/2006/relationships/image" Target="../media/image4.sv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3" Type="http://schemas.openxmlformats.org/officeDocument/2006/relationships/image" Target="../media/image16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22536" y="4697875"/>
            <a:ext cx="12214536" cy="2171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6242" y="331642"/>
            <a:ext cx="11896077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sz="4000" b="1" spc="300" dirty="0">
                <a:solidFill>
                  <a:srgbClr val="2BB7B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CS304 </a:t>
            </a:r>
            <a:r>
              <a:rPr lang="en-US" sz="4000" b="1" spc="300" dirty="0">
                <a:solidFill>
                  <a:srgbClr val="2BB7B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Team14 —	</a:t>
            </a:r>
            <a:r>
              <a:rPr lang="zh-CN" altLang="en-US" sz="4000" b="1" spc="300" dirty="0">
                <a:solidFill>
                  <a:srgbClr val="2BB7B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南科大学术辅导系统</a:t>
            </a:r>
            <a:r>
              <a:rPr lang="en-US" sz="4000" b="1" spc="300" dirty="0">
                <a:solidFill>
                  <a:srgbClr val="2BB7B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sz="4000" b="1" spc="300" dirty="0">
              <a:solidFill>
                <a:srgbClr val="2BB7B3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lvl="0">
              <a:defRPr/>
            </a:pPr>
            <a:r>
              <a:rPr sz="2800" b="1" spc="300" dirty="0">
                <a:solidFill>
                  <a:srgbClr val="2BB7B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项目中期报告</a:t>
            </a:r>
            <a:endParaRPr sz="2800" b="1" spc="300" dirty="0">
              <a:solidFill>
                <a:srgbClr val="2BB7B3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lvl="0">
              <a:defRPr/>
            </a:pPr>
            <a:endParaRPr lang="zh-CN" altLang="en-US" sz="2800" b="1" spc="300" dirty="0">
              <a:solidFill>
                <a:srgbClr val="2BB7B3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60520" y="5448300"/>
            <a:ext cx="7919720" cy="458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600" dirty="0" smtClean="0">
                <a:solidFill>
                  <a:srgbClr val="ED6D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小组成员：彭彦兮、杨浩庭、彭子燊、胡清畅</a:t>
            </a:r>
            <a:endParaRPr lang="zh-CN" altLang="en-US" sz="2400" b="1" spc="600" dirty="0" smtClean="0">
              <a:solidFill>
                <a:srgbClr val="ED6D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467" y="5746995"/>
            <a:ext cx="3057110" cy="561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31437" y="6018775"/>
            <a:ext cx="2938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600" noProof="0" dirty="0" smtClean="0">
                <a:ln>
                  <a:noFill/>
                </a:ln>
                <a:solidFill>
                  <a:srgbClr val="ED6D00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2024年4月16日</a:t>
            </a:r>
            <a:endParaRPr lang="en-US" altLang="zh-CN" sz="2400" b="1" spc="600" noProof="0" dirty="0" smtClean="0">
              <a:ln>
                <a:noFill/>
              </a:ln>
              <a:solidFill>
                <a:srgbClr val="ED6D00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rcRect r="717" b="20652"/>
          <a:stretch>
            <a:fillRect/>
          </a:stretch>
        </p:blipFill>
        <p:spPr>
          <a:xfrm>
            <a:off x="2705100" y="1248410"/>
            <a:ext cx="9375140" cy="40881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5" name="Picture 4" descr="屏幕截图 2024-04-16 002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4430" y="868680"/>
            <a:ext cx="9522460" cy="51142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232" y="210352"/>
            <a:ext cx="3057110" cy="5617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1138" y="113030"/>
            <a:ext cx="3154680" cy="755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spc="300" noProof="0" dirty="0" smtClean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网站整体结构</a:t>
            </a:r>
            <a:endParaRPr lang="zh-CN" altLang="en-US" sz="3600" b="1" spc="300" noProof="0" dirty="0" smtClean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1171575" y="868680"/>
            <a:ext cx="295910" cy="502666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20090" y="2248535"/>
            <a:ext cx="451485" cy="2361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2400" spc="3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收起侧边栏</a:t>
            </a:r>
            <a:endParaRPr lang="zh-CN" altLang="en-US" sz="2400" spc="30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6" name="Picture 5" descr="屏幕截图 2024-04-16 001934"/>
          <p:cNvPicPr>
            <a:picLocks noChangeAspect="1"/>
          </p:cNvPicPr>
          <p:nvPr/>
        </p:nvPicPr>
        <p:blipFill>
          <a:blip r:embed="rId1"/>
          <a:srcRect l="12216" t="9783" r="12221" b="13168"/>
          <a:stretch>
            <a:fillRect/>
          </a:stretch>
        </p:blipFill>
        <p:spPr>
          <a:xfrm>
            <a:off x="1849120" y="1671320"/>
            <a:ext cx="8951595" cy="4871085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232" y="210352"/>
            <a:ext cx="3057110" cy="5617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1138" y="113030"/>
            <a:ext cx="2659380" cy="755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spc="300" noProof="0" dirty="0" smtClean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登录与注册</a:t>
            </a:r>
            <a:endParaRPr lang="zh-CN" altLang="en-US" sz="3600" b="1" spc="300" noProof="0" dirty="0" smtClean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5" name="文本框 6"/>
          <p:cNvSpPr txBox="1"/>
          <p:nvPr/>
        </p:nvSpPr>
        <p:spPr>
          <a:xfrm>
            <a:off x="1496378" y="929005"/>
            <a:ext cx="1960880" cy="6819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3200" spc="300" noProof="0" dirty="0" smtClean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登录界面</a:t>
            </a:r>
            <a:endParaRPr lang="zh-CN" altLang="en-US" sz="3200" b="1" spc="300" noProof="0" dirty="0" smtClean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0232" y="210352"/>
            <a:ext cx="3057110" cy="561730"/>
          </a:xfrm>
          <a:prstGeom prst="rect">
            <a:avLst/>
          </a:prstGeom>
        </p:spPr>
      </p:pic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138" y="113030"/>
            <a:ext cx="2659380" cy="755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spc="300" noProof="0" dirty="0" smtClean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登录</a:t>
            </a:r>
            <a:r>
              <a:rPr lang="zh-CN" altLang="en-US" sz="3600" spc="300" noProof="0" dirty="0" smtClean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与注册</a:t>
            </a:r>
            <a:endParaRPr lang="zh-CN" altLang="en-US" sz="3600" b="1" spc="300" noProof="0" dirty="0" smtClean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13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4" name="Picture 3" descr="屏幕截图 2024-04-16 001940"/>
          <p:cNvPicPr>
            <a:picLocks noChangeAspect="1"/>
          </p:cNvPicPr>
          <p:nvPr/>
        </p:nvPicPr>
        <p:blipFill>
          <a:blip r:embed="rId2"/>
          <a:srcRect l="11439" t="9321" r="12095" b="12691"/>
          <a:stretch>
            <a:fillRect/>
          </a:stretch>
        </p:blipFill>
        <p:spPr>
          <a:xfrm>
            <a:off x="1849120" y="1671320"/>
            <a:ext cx="8951595" cy="4897120"/>
          </a:xfrm>
          <a:prstGeom prst="rect">
            <a:avLst/>
          </a:prstGeom>
        </p:spPr>
      </p:pic>
      <p:sp>
        <p:nvSpPr>
          <p:cNvPr id="2" name="文本框 6"/>
          <p:cNvSpPr txBox="1"/>
          <p:nvPr/>
        </p:nvSpPr>
        <p:spPr>
          <a:xfrm>
            <a:off x="1496378" y="929005"/>
            <a:ext cx="1960880" cy="6819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3200" spc="300" noProof="0" dirty="0" smtClean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注册界面</a:t>
            </a:r>
            <a:endParaRPr lang="zh-CN" altLang="en-US" sz="3200" b="1" spc="300" noProof="0" dirty="0" smtClean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0232" y="210352"/>
            <a:ext cx="3057110" cy="561730"/>
          </a:xfrm>
          <a:prstGeom prst="rect">
            <a:avLst/>
          </a:prstGeom>
        </p:spPr>
      </p:pic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138" y="113030"/>
            <a:ext cx="3154680" cy="755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spc="300" noProof="0" dirty="0" smtClean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选课推荐系统</a:t>
            </a:r>
            <a:endParaRPr lang="zh-CN" altLang="en-US" sz="3600" b="1" spc="300" noProof="0" dirty="0" smtClean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13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5" name="Picture 4" descr="屏幕截图 2024-04-16 0020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55" y="772160"/>
            <a:ext cx="11104880" cy="5969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0232" y="210352"/>
            <a:ext cx="3057110" cy="561730"/>
          </a:xfrm>
          <a:prstGeom prst="rect">
            <a:avLst/>
          </a:prstGeom>
        </p:spPr>
      </p:pic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138" y="113030"/>
            <a:ext cx="3154680" cy="755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spc="300" noProof="0" dirty="0" smtClean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选课推荐系统</a:t>
            </a:r>
            <a:endParaRPr lang="zh-CN" altLang="en-US" sz="3600" b="1" spc="300" noProof="0" dirty="0" smtClean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13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" name="Picture 2" descr="屏幕截图 2024-04-16 0022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55" y="772160"/>
            <a:ext cx="11138535" cy="596900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4839335" y="1793240"/>
            <a:ext cx="1972945" cy="45466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6812280" y="2016125"/>
            <a:ext cx="1993900" cy="444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2436495" y="2801620"/>
            <a:ext cx="2673350" cy="213042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8806180" y="1792605"/>
            <a:ext cx="703580" cy="44704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2"/>
            <a:endCxn id="9" idx="3"/>
          </p:cNvCxnSpPr>
          <p:nvPr/>
        </p:nvCxnSpPr>
        <p:spPr>
          <a:xfrm flipH="1">
            <a:off x="5109845" y="2239645"/>
            <a:ext cx="4048125" cy="162750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0232" y="210352"/>
            <a:ext cx="3057110" cy="561730"/>
          </a:xfrm>
          <a:prstGeom prst="rect">
            <a:avLst/>
          </a:prstGeom>
        </p:spPr>
      </p:pic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138" y="113030"/>
            <a:ext cx="3154680" cy="755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spc="300" noProof="0" dirty="0" smtClean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选课推荐系统</a:t>
            </a:r>
            <a:endParaRPr lang="zh-CN" altLang="en-US" sz="3600" b="1" spc="300" noProof="0" dirty="0" smtClean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13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2" name="Picture 1" descr="屏幕截图 2024-04-16 0022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55" y="772160"/>
            <a:ext cx="11105515" cy="600964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2436495" y="2801620"/>
            <a:ext cx="2673350" cy="213042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8806180" y="1792605"/>
            <a:ext cx="703580" cy="44704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2"/>
            <a:endCxn id="9" idx="3"/>
          </p:cNvCxnSpPr>
          <p:nvPr/>
        </p:nvCxnSpPr>
        <p:spPr>
          <a:xfrm flipH="1">
            <a:off x="5109845" y="2239645"/>
            <a:ext cx="4048125" cy="162750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0232" y="210352"/>
            <a:ext cx="3057110" cy="561730"/>
          </a:xfrm>
          <a:prstGeom prst="rect">
            <a:avLst/>
          </a:prstGeom>
        </p:spPr>
      </p:pic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138" y="113030"/>
            <a:ext cx="3154680" cy="755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spc="300" noProof="0" dirty="0" smtClean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选课推荐系统</a:t>
            </a:r>
            <a:endParaRPr lang="zh-CN" altLang="en-US" sz="3600" b="1" spc="300" noProof="0" dirty="0" smtClean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13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" name="Picture 2" descr="屏幕截图 2024-04-16 0022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55" y="762000"/>
            <a:ext cx="11123295" cy="600011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2436495" y="2801620"/>
            <a:ext cx="3790315" cy="213042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8806180" y="1792605"/>
            <a:ext cx="703580" cy="44704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2"/>
            <a:endCxn id="9" idx="3"/>
          </p:cNvCxnSpPr>
          <p:nvPr/>
        </p:nvCxnSpPr>
        <p:spPr>
          <a:xfrm flipH="1">
            <a:off x="6226810" y="2239645"/>
            <a:ext cx="2931160" cy="162750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0232" y="210352"/>
            <a:ext cx="3057110" cy="561730"/>
          </a:xfrm>
          <a:prstGeom prst="rect">
            <a:avLst/>
          </a:prstGeom>
        </p:spPr>
      </p:pic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138" y="113030"/>
            <a:ext cx="3154680" cy="755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spc="300" noProof="0" dirty="0" smtClean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选课推荐系统</a:t>
            </a:r>
            <a:endParaRPr lang="zh-CN" altLang="en-US" sz="3600" b="1" spc="300" noProof="0" dirty="0" smtClean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13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4" name="Picture 3" descr="17131982926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868680"/>
            <a:ext cx="11461115" cy="625221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309370" y="868680"/>
            <a:ext cx="2204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spc="300" noProof="0" dirty="0" smtClean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较复杂情况</a:t>
            </a:r>
            <a:endParaRPr lang="zh-CN" altLang="en-US" sz="2800" spc="300" noProof="0" dirty="0" smtClean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9589743" y="0"/>
            <a:ext cx="2602257" cy="6858000"/>
          </a:xfrm>
          <a:custGeom>
            <a:avLst/>
            <a:gdLst>
              <a:gd name="connsiteX0" fmla="*/ 835116 w 2602257"/>
              <a:gd name="connsiteY0" fmla="*/ 0 h 6858000"/>
              <a:gd name="connsiteX1" fmla="*/ 2602257 w 2602257"/>
              <a:gd name="connsiteY1" fmla="*/ 0 h 6858000"/>
              <a:gd name="connsiteX2" fmla="*/ 2602257 w 2602257"/>
              <a:gd name="connsiteY2" fmla="*/ 6858000 h 6858000"/>
              <a:gd name="connsiteX3" fmla="*/ 550208 w 2602257"/>
              <a:gd name="connsiteY3" fmla="*/ 6858000 h 6858000"/>
              <a:gd name="connsiteX4" fmla="*/ 523092 w 2602257"/>
              <a:gd name="connsiteY4" fmla="*/ 6809833 h 6858000"/>
              <a:gd name="connsiteX5" fmla="*/ 1208 w 2602257"/>
              <a:gd name="connsiteY5" fmla="*/ 5196679 h 6858000"/>
              <a:gd name="connsiteX6" fmla="*/ 1281368 w 2602257"/>
              <a:gd name="connsiteY6" fmla="*/ 2179159 h 6858000"/>
              <a:gd name="connsiteX7" fmla="*/ 892108 w 2602257"/>
              <a:gd name="connsiteY7" fmla="*/ 168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2257" h="6858000">
                <a:moveTo>
                  <a:pt x="835116" y="0"/>
                </a:moveTo>
                <a:lnTo>
                  <a:pt x="2602257" y="0"/>
                </a:lnTo>
                <a:lnTo>
                  <a:pt x="2602257" y="6858000"/>
                </a:lnTo>
                <a:lnTo>
                  <a:pt x="550208" y="6858000"/>
                </a:lnTo>
                <a:lnTo>
                  <a:pt x="523092" y="6809833"/>
                </a:lnTo>
                <a:cubicBezTo>
                  <a:pt x="246864" y="6308783"/>
                  <a:pt x="-20223" y="5718173"/>
                  <a:pt x="1208" y="5196679"/>
                </a:cubicBezTo>
                <a:cubicBezTo>
                  <a:pt x="39308" y="4269579"/>
                  <a:pt x="1177228" y="3167219"/>
                  <a:pt x="1281368" y="2179159"/>
                </a:cubicBezTo>
                <a:cubicBezTo>
                  <a:pt x="1346456" y="1561622"/>
                  <a:pt x="1101981" y="792279"/>
                  <a:pt x="892108" y="168789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5938" y="2645070"/>
            <a:ext cx="1874720" cy="1874720"/>
          </a:xfrm>
          <a:prstGeom prst="ellipse">
            <a:avLst/>
          </a:prstGeom>
          <a:solidFill>
            <a:srgbClr val="00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FBDF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2394" y="1216832"/>
            <a:ext cx="215475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5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rPr>
              <a:t>3</a:t>
            </a:r>
            <a:endParaRPr kumimoji="0" lang="zh-CN" altLang="en-US" sz="25600" b="0" i="0" u="none" strike="noStrike" kern="1200" cap="none" spc="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 Black" panose="00000A00000000000000" pitchFamily="50" charset="0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27198" y="2551379"/>
            <a:ext cx="346880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300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贡献分配</a:t>
            </a:r>
            <a:endParaRPr kumimoji="0" lang="zh-CN" altLang="en-US" sz="4800" b="0" i="0" u="none" strike="noStrike" kern="1200" cap="none" spc="300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flipH="1">
            <a:off x="-1610788" y="5500298"/>
            <a:ext cx="4570413" cy="964971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61134" y="3582430"/>
            <a:ext cx="5584214" cy="4031872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6755" y="1364615"/>
            <a:ext cx="8544560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400" b="1" spc="600" dirty="0" smtClean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  <a:sym typeface="+mn-ea"/>
              </a:rPr>
              <a:t>彭彦兮</a:t>
            </a:r>
            <a:r>
              <a:rPr lang="zh-CN" altLang="en-US" sz="2400" b="1" spc="300" dirty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：负责项目的设计，完成了项目的架构设计，UI设计，API规范的编写等工作</a:t>
            </a:r>
            <a:endParaRPr lang="zh-CN" altLang="en-US" sz="2400" b="1" spc="300" dirty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R="0" lvl="0" algn="l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defRPr/>
            </a:pPr>
            <a:endParaRPr lang="zh-CN" altLang="en-US" sz="2400" b="1" spc="300" dirty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5938" y="560070"/>
            <a:ext cx="11772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贡献</a:t>
            </a:r>
            <a:endParaRPr lang="en-US" altLang="zh-CN" sz="3600" b="1" spc="300" dirty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6755" y="2502535"/>
            <a:ext cx="8818880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400" b="1" spc="300" dirty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  <a:sym typeface="+mn-ea"/>
              </a:rPr>
              <a:t>彭子燊：负责前端代码的编写，完成了网页的基本框架</a:t>
            </a:r>
            <a:endParaRPr lang="zh-CN" altLang="en-US" sz="2400" b="1" spc="300" dirty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R="0" lvl="0" algn="l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defRPr/>
            </a:pPr>
            <a:endParaRPr lang="zh-CN" altLang="en-US" sz="2400" b="1" spc="300" dirty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</p:txBody>
      </p:sp>
      <p:sp>
        <p:nvSpPr>
          <p:cNvPr id="13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4" name="图形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5" y="5791709"/>
            <a:ext cx="1153281" cy="786328"/>
          </a:xfrm>
          <a:prstGeom prst="rect">
            <a:avLst/>
          </a:prstGeom>
        </p:spPr>
      </p:pic>
      <p:pic>
        <p:nvPicPr>
          <p:cNvPr id="15" name="图形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25401" y="4214191"/>
            <a:ext cx="2150660" cy="2363846"/>
          </a:xfrm>
          <a:prstGeom prst="rect">
            <a:avLst/>
          </a:prstGeom>
        </p:spPr>
      </p:pic>
      <p:sp>
        <p:nvSpPr>
          <p:cNvPr id="2" name="文本框 10"/>
          <p:cNvSpPr txBox="1"/>
          <p:nvPr/>
        </p:nvSpPr>
        <p:spPr>
          <a:xfrm>
            <a:off x="706755" y="3240405"/>
            <a:ext cx="8483600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lvl="0" algn="l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400" b="1" spc="300" dirty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杨浩庭：负责后端代码的编写，完成了课程推荐系统的核心功能</a:t>
            </a:r>
            <a:endParaRPr lang="zh-CN" altLang="en-US" sz="2400" b="1" spc="300" dirty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R="0" lvl="0" algn="l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defRPr/>
            </a:pPr>
            <a:endParaRPr lang="zh-CN" altLang="en-US" sz="2400" b="1" spc="300" dirty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</p:txBody>
      </p:sp>
      <p:sp>
        <p:nvSpPr>
          <p:cNvPr id="3" name="文本框 10"/>
          <p:cNvSpPr txBox="1"/>
          <p:nvPr/>
        </p:nvSpPr>
        <p:spPr>
          <a:xfrm>
            <a:off x="706438" y="4278313"/>
            <a:ext cx="490950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lvl="0" algn="l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400" b="1" spc="300" dirty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胡清畅：负责项目的测试</a:t>
            </a:r>
            <a:endParaRPr lang="zh-CN" altLang="en-US" sz="2400" b="1" spc="300" dirty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</p:txBody>
      </p:sp>
      <p:sp>
        <p:nvSpPr>
          <p:cNvPr id="5" name="文本框 10"/>
          <p:cNvSpPr txBox="1"/>
          <p:nvPr/>
        </p:nvSpPr>
        <p:spPr>
          <a:xfrm>
            <a:off x="706755" y="4962525"/>
            <a:ext cx="4634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lvl="0" algn="l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400" b="1" spc="300" dirty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贡献比1：1：1：1</a:t>
            </a:r>
            <a:endParaRPr lang="zh-CN" altLang="en-US" sz="2400" b="1" spc="300" dirty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: 形状 36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9763" y="1250463"/>
            <a:ext cx="1928605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目录</a:t>
            </a:r>
            <a:endParaRPr lang="en-US" altLang="zh-CN" sz="4800" spc="300" dirty="0">
              <a:solidFill>
                <a:srgbClr val="2F2E4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CATALOGUE</a:t>
            </a:r>
            <a:endParaRPr kumimoji="0" lang="zh-CN" altLang="en-US" sz="2400" b="0" i="0" u="none" strike="noStrike" kern="1200" cap="none" spc="3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215424" y="2174844"/>
            <a:ext cx="300053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000" dirty="0" smtClean="0">
                <a:solidFill>
                  <a:srgbClr val="2BB7B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1.</a:t>
            </a:r>
            <a:r>
              <a:rPr lang="zh-CN" altLang="en-US" sz="4000" dirty="0" smtClean="0">
                <a:solidFill>
                  <a:srgbClr val="2BB7B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回顾总结</a:t>
            </a:r>
            <a:endParaRPr kumimoji="0" lang="zh-CN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102747" y="3234461"/>
            <a:ext cx="300053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2.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进度演示</a:t>
            </a:r>
            <a:endParaRPr kumimoji="0" lang="zh-CN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822837" y="4294821"/>
            <a:ext cx="300053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3.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贡献</a:t>
            </a:r>
            <a:endParaRPr kumimoji="0" lang="zh-CN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120" y="2665095"/>
            <a:ext cx="4413250" cy="3518535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536" y="4697875"/>
            <a:ext cx="12214536" cy="2171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50209" y="2463860"/>
            <a:ext cx="33832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感谢聆听</a:t>
            </a:r>
            <a:endParaRPr kumimoji="0" lang="en-US" altLang="zh-CN" sz="6000" b="0" i="0" u="none" strike="noStrike" kern="1200" cap="none" spc="30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300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89105" y="3708221"/>
            <a:ext cx="1089660" cy="68580"/>
          </a:xfrm>
          <a:prstGeom prst="rect">
            <a:avLst/>
          </a:prstGeom>
          <a:solidFill>
            <a:srgbClr val="00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9" name="图形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pic>
        <p:nvPicPr>
          <p:cNvPr id="5" name="图形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85808" y="925975"/>
            <a:ext cx="6299125" cy="5006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9589743" y="0"/>
            <a:ext cx="2602257" cy="6858000"/>
          </a:xfrm>
          <a:custGeom>
            <a:avLst/>
            <a:gdLst>
              <a:gd name="connsiteX0" fmla="*/ 835116 w 2602257"/>
              <a:gd name="connsiteY0" fmla="*/ 0 h 6858000"/>
              <a:gd name="connsiteX1" fmla="*/ 2602257 w 2602257"/>
              <a:gd name="connsiteY1" fmla="*/ 0 h 6858000"/>
              <a:gd name="connsiteX2" fmla="*/ 2602257 w 2602257"/>
              <a:gd name="connsiteY2" fmla="*/ 6858000 h 6858000"/>
              <a:gd name="connsiteX3" fmla="*/ 550208 w 2602257"/>
              <a:gd name="connsiteY3" fmla="*/ 6858000 h 6858000"/>
              <a:gd name="connsiteX4" fmla="*/ 523092 w 2602257"/>
              <a:gd name="connsiteY4" fmla="*/ 6809833 h 6858000"/>
              <a:gd name="connsiteX5" fmla="*/ 1208 w 2602257"/>
              <a:gd name="connsiteY5" fmla="*/ 5196679 h 6858000"/>
              <a:gd name="connsiteX6" fmla="*/ 1281368 w 2602257"/>
              <a:gd name="connsiteY6" fmla="*/ 2179159 h 6858000"/>
              <a:gd name="connsiteX7" fmla="*/ 892108 w 2602257"/>
              <a:gd name="connsiteY7" fmla="*/ 168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2257" h="6858000">
                <a:moveTo>
                  <a:pt x="835116" y="0"/>
                </a:moveTo>
                <a:lnTo>
                  <a:pt x="2602257" y="0"/>
                </a:lnTo>
                <a:lnTo>
                  <a:pt x="2602257" y="6858000"/>
                </a:lnTo>
                <a:lnTo>
                  <a:pt x="550208" y="6858000"/>
                </a:lnTo>
                <a:lnTo>
                  <a:pt x="523092" y="6809833"/>
                </a:lnTo>
                <a:cubicBezTo>
                  <a:pt x="246864" y="6308783"/>
                  <a:pt x="-20223" y="5718173"/>
                  <a:pt x="1208" y="5196679"/>
                </a:cubicBezTo>
                <a:cubicBezTo>
                  <a:pt x="39308" y="4269579"/>
                  <a:pt x="1177228" y="3167219"/>
                  <a:pt x="1281368" y="2179159"/>
                </a:cubicBezTo>
                <a:cubicBezTo>
                  <a:pt x="1346456" y="1561622"/>
                  <a:pt x="1101981" y="792279"/>
                  <a:pt x="892108" y="168789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5938" y="1846875"/>
            <a:ext cx="1874720" cy="1874720"/>
          </a:xfrm>
          <a:prstGeom prst="ellipse">
            <a:avLst/>
          </a:prstGeom>
          <a:solidFill>
            <a:srgbClr val="00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FBDF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2394" y="418637"/>
            <a:ext cx="122180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56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rPr>
              <a:t>1</a:t>
            </a:r>
            <a:endParaRPr kumimoji="0" lang="zh-CN" altLang="en-US" sz="25600" b="0" i="0" u="none" strike="noStrike" kern="1200" cap="none" spc="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 Black" panose="00000A00000000000000" pitchFamily="50" charset="0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7545" y="2087880"/>
            <a:ext cx="2877820" cy="1070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回顾总结</a:t>
            </a:r>
            <a:endParaRPr kumimoji="0" lang="zh-CN" altLang="en-US" sz="4800" b="0" i="0" u="none" strike="noStrike" kern="1200" cap="none" spc="300" normalizeH="0" baseline="0" noProof="0" dirty="0" smtClean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800" b="0" i="0" u="none" strike="noStrike" kern="1200" cap="none" spc="300" normalizeH="0" baseline="0" noProof="0" dirty="0" smtClean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flipH="1">
            <a:off x="-1610788" y="5500298"/>
            <a:ext cx="4570413" cy="964971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61134" y="3582430"/>
            <a:ext cx="5584214" cy="4031872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572000" y="3317240"/>
            <a:ext cx="3200400" cy="1906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en-US" altLang="zh-CN" sz="3200" spc="300" noProof="0" dirty="0" smtClean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·</a:t>
            </a:r>
            <a:r>
              <a:rPr lang="zh-CN" altLang="en-US" sz="3200" spc="300" noProof="0" dirty="0" smtClean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优点</a:t>
            </a:r>
            <a:endParaRPr lang="zh-CN" altLang="en-US" sz="3200" spc="300" noProof="0" dirty="0" smtClean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300" noProof="0" dirty="0" smtClean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·</a:t>
            </a:r>
            <a:r>
              <a:rPr lang="zh-CN" altLang="en-US" sz="3200" spc="300" noProof="0" dirty="0" smtClean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不足之处</a:t>
            </a:r>
            <a:endParaRPr lang="zh-CN" altLang="en-US" sz="3200" spc="300" noProof="0" dirty="0" smtClean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300" noProof="0" dirty="0" smtClean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·</a:t>
            </a:r>
            <a:r>
              <a:rPr lang="zh-CN" altLang="en-US" sz="3200" spc="300" noProof="0" dirty="0" smtClean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改进措施</a:t>
            </a:r>
            <a:endParaRPr lang="zh-CN" altLang="en-US" sz="3200" spc="300" noProof="0" dirty="0" smtClean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300" normalizeH="0" baseline="0" noProof="0" dirty="0" smtClean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300" normalizeH="0" baseline="0" noProof="0" dirty="0" smtClean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4178" y="301625"/>
            <a:ext cx="11772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优点</a:t>
            </a:r>
            <a:endParaRPr lang="zh-CN" altLang="en-US" sz="3600" b="1" spc="300" dirty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495" y="5791709"/>
            <a:ext cx="1153281" cy="786328"/>
          </a:xfrm>
          <a:prstGeom prst="rect">
            <a:avLst/>
          </a:prstGeom>
        </p:spPr>
      </p:pic>
      <p:pic>
        <p:nvPicPr>
          <p:cNvPr id="22" name="图形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698121" y="4214191"/>
            <a:ext cx="2150660" cy="236384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77020" y="723098"/>
            <a:ext cx="9132888" cy="6369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spc="300" dirty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spc="300" dirty="0" smtClean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整体来说，本团队分工明确，态度积极，团队合作良好，成员相处融洽，全体成员能够积极配合完成任务。</a:t>
            </a:r>
            <a:endParaRPr lang="zh-CN" altLang="en-US" sz="2400" b="1" spc="300" dirty="0" smtClean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endParaRPr lang="en-US" altLang="zh-CN" sz="2400" b="1" spc="300" dirty="0" smtClean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 b="1" spc="300" dirty="0" smtClean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任务</a:t>
            </a:r>
            <a:r>
              <a:rPr sz="2400" b="1" spc="300" dirty="0" smtClean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分配</a:t>
            </a:r>
            <a:r>
              <a:rPr lang="zh-CN" sz="2400" b="1" spc="300" dirty="0" smtClean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方面，每位成员的</a:t>
            </a:r>
            <a:r>
              <a:rPr sz="2400" b="1" spc="300" dirty="0" smtClean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任务</a:t>
            </a:r>
            <a:r>
              <a:rPr lang="zh-CN" sz="2400" b="1" spc="300" dirty="0" smtClean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量均适中</a:t>
            </a:r>
            <a:r>
              <a:rPr sz="2400" b="1" spc="300" dirty="0" smtClean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，</a:t>
            </a:r>
            <a:r>
              <a:rPr lang="zh-CN" sz="2400" b="1" spc="300" dirty="0" smtClean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各自</a:t>
            </a:r>
            <a:r>
              <a:rPr sz="2400" b="1" spc="300" dirty="0" smtClean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任务</a:t>
            </a:r>
            <a:r>
              <a:rPr lang="zh-CN" sz="2400" b="1" spc="300" dirty="0" smtClean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之间也没有重叠</a:t>
            </a:r>
            <a:r>
              <a:rPr sz="2400" b="1" spc="300" dirty="0" smtClean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，</a:t>
            </a:r>
            <a:r>
              <a:rPr lang="zh-CN" sz="2400" b="1" spc="300" dirty="0" smtClean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且各项任务并不</a:t>
            </a:r>
            <a:r>
              <a:rPr sz="2400" b="1" spc="300" dirty="0" smtClean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相互依赖。</a:t>
            </a:r>
            <a:endParaRPr sz="2400" b="1" spc="300" dirty="0" smtClean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sz="2400" b="1" spc="300" dirty="0" smtClean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spc="300" dirty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个人工作方面，成员们都上手了各自的工作，能够独立完成自己的任务。</a:t>
            </a:r>
            <a:endParaRPr lang="zh-CN" altLang="en-US" sz="2400" b="1" spc="300" dirty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b="1" spc="300" dirty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spc="300" dirty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合作模式方面，团队在线上与线下展开合作与讨论，在合作时间段内能保持紧密交流，并且互相鼓励。</a:t>
            </a:r>
            <a:endParaRPr lang="zh-CN" altLang="en-US" sz="2400" b="1" spc="300" dirty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b="1" spc="300" dirty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spc="300" dirty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团队成员能较好地使用仓库工具进行协作。</a:t>
            </a:r>
            <a:endParaRPr lang="zh-CN" altLang="en-US" sz="2400" b="1" spc="300" dirty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spc="300" dirty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spc="300" dirty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spc="300" dirty="0" smtClean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5938" y="560070"/>
            <a:ext cx="11772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不足</a:t>
            </a:r>
            <a:endParaRPr lang="zh-CN" altLang="en-US" sz="3600" b="1" spc="300" dirty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495" y="5791709"/>
            <a:ext cx="1153281" cy="786328"/>
          </a:xfrm>
          <a:prstGeom prst="rect">
            <a:avLst/>
          </a:prstGeom>
        </p:spPr>
      </p:pic>
      <p:pic>
        <p:nvPicPr>
          <p:cNvPr id="22" name="图形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525401" y="4214191"/>
            <a:ext cx="2150660" cy="236384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40215" y="1472398"/>
            <a:ext cx="9132888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spc="300" dirty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spc="300" dirty="0" smtClean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全体成员都缺乏网页相关项目的经验，导致错误预判了网页制作的学习曲线，导致整体进度出现拖延。</a:t>
            </a:r>
            <a:endParaRPr lang="zh-CN" altLang="en-US" sz="2400" b="1" spc="300" dirty="0" smtClean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b="1" spc="300" dirty="0" smtClean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 b="1" spc="300" dirty="0" smtClean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在个人工作阶段偶现沟通</a:t>
            </a:r>
            <a:r>
              <a:rPr sz="2400" b="1" spc="300" dirty="0" smtClean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不够及时</a:t>
            </a:r>
            <a:r>
              <a:rPr lang="zh-CN" sz="2400" b="1" spc="300" dirty="0" smtClean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的问题，导致问题不能及时解决。</a:t>
            </a:r>
            <a:endParaRPr lang="zh-CN" sz="2400" b="1" spc="300" dirty="0" smtClean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sz="2400" b="1" spc="300" dirty="0" smtClean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sz="2400" b="1" spc="300" dirty="0" smtClean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sz="2400" b="1" spc="300" dirty="0" smtClean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 b="1" spc="300" dirty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spc="300" dirty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spc="300" dirty="0" smtClean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5938" y="560070"/>
            <a:ext cx="11772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改进</a:t>
            </a:r>
            <a:endParaRPr lang="zh-CN" altLang="en-US" sz="3600" b="1" spc="300" dirty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495" y="5791709"/>
            <a:ext cx="1153281" cy="786328"/>
          </a:xfrm>
          <a:prstGeom prst="rect">
            <a:avLst/>
          </a:prstGeom>
        </p:spPr>
      </p:pic>
      <p:pic>
        <p:nvPicPr>
          <p:cNvPr id="22" name="图形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525401" y="4214191"/>
            <a:ext cx="2150660" cy="236384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40215" y="1472398"/>
            <a:ext cx="9132888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spc="300" dirty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spc="300" dirty="0" smtClean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严谨遵循梳理好的流程，工作计划和分配的任务，定期进行组内进度汇报。</a:t>
            </a:r>
            <a:endParaRPr lang="zh-CN" altLang="en-US" sz="2400" b="1" spc="300" dirty="0" smtClean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b="1" spc="300" dirty="0" smtClean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spc="300" dirty="0" smtClean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关注各项任务需要完成的关键时间点，及时组织会议和合作。</a:t>
            </a:r>
            <a:endParaRPr lang="zh-CN" altLang="en-US" sz="2400" b="1" spc="300" dirty="0" smtClean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b="1" spc="300" dirty="0" smtClean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 b="1" spc="300" dirty="0" smtClean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成员及时汇报出现的问题，其他成员可以提供帮助，群策群力，共克难关。</a:t>
            </a:r>
            <a:endParaRPr sz="2400" b="1" spc="300" dirty="0" smtClean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 b="1" spc="300" dirty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spc="300" dirty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spc="300" dirty="0" smtClean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5938" y="560070"/>
            <a:ext cx="11772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计划</a:t>
            </a:r>
            <a:endParaRPr lang="zh-CN" altLang="en-US" sz="3600" b="1" spc="300" dirty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495" y="5791709"/>
            <a:ext cx="1153281" cy="786328"/>
          </a:xfrm>
          <a:prstGeom prst="rect">
            <a:avLst/>
          </a:prstGeom>
        </p:spPr>
      </p:pic>
      <p:pic>
        <p:nvPicPr>
          <p:cNvPr id="22" name="图形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525401" y="4214191"/>
            <a:ext cx="2150660" cy="236384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40215" y="1472398"/>
            <a:ext cx="9132888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spc="300" dirty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spc="300" dirty="0" smtClean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对于目前尚未完成的学习论坛、预约辅导、学习日历、评教系统四个模块，计划每周完成一项。</a:t>
            </a:r>
            <a:endParaRPr lang="zh-CN" altLang="en-US" sz="2400" b="1" spc="300" dirty="0" smtClean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b="1" spc="300" dirty="0" smtClean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 b="1" spc="300" dirty="0" smtClean="0">
                <a:solidFill>
                  <a:srgbClr val="555555"/>
                </a:solidFill>
                <a:latin typeface="Lato" panose="020F0502020204030203" pitchFamily="34" charset="0"/>
                <a:ea typeface="思源黑体 CN Bold" panose="020B0800000000000000" pitchFamily="34" charset="-122"/>
              </a:rPr>
              <a:t>完成后，集中解决测试出的问题。</a:t>
            </a:r>
            <a:endParaRPr lang="en-US" altLang="zh-CN" sz="2400" b="1" spc="300" dirty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spc="300" dirty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spc="300" dirty="0" smtClean="0">
              <a:solidFill>
                <a:srgbClr val="555555"/>
              </a:solidFill>
              <a:latin typeface="Lato" panose="020F0502020204030203" pitchFamily="34" charset="0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9589743" y="0"/>
            <a:ext cx="2602257" cy="6858000"/>
          </a:xfrm>
          <a:custGeom>
            <a:avLst/>
            <a:gdLst>
              <a:gd name="connsiteX0" fmla="*/ 835116 w 2602257"/>
              <a:gd name="connsiteY0" fmla="*/ 0 h 6858000"/>
              <a:gd name="connsiteX1" fmla="*/ 2602257 w 2602257"/>
              <a:gd name="connsiteY1" fmla="*/ 0 h 6858000"/>
              <a:gd name="connsiteX2" fmla="*/ 2602257 w 2602257"/>
              <a:gd name="connsiteY2" fmla="*/ 6858000 h 6858000"/>
              <a:gd name="connsiteX3" fmla="*/ 550208 w 2602257"/>
              <a:gd name="connsiteY3" fmla="*/ 6858000 h 6858000"/>
              <a:gd name="connsiteX4" fmla="*/ 523092 w 2602257"/>
              <a:gd name="connsiteY4" fmla="*/ 6809833 h 6858000"/>
              <a:gd name="connsiteX5" fmla="*/ 1208 w 2602257"/>
              <a:gd name="connsiteY5" fmla="*/ 5196679 h 6858000"/>
              <a:gd name="connsiteX6" fmla="*/ 1281368 w 2602257"/>
              <a:gd name="connsiteY6" fmla="*/ 2179159 h 6858000"/>
              <a:gd name="connsiteX7" fmla="*/ 892108 w 2602257"/>
              <a:gd name="connsiteY7" fmla="*/ 168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2257" h="6858000">
                <a:moveTo>
                  <a:pt x="835116" y="0"/>
                </a:moveTo>
                <a:lnTo>
                  <a:pt x="2602257" y="0"/>
                </a:lnTo>
                <a:lnTo>
                  <a:pt x="2602257" y="6858000"/>
                </a:lnTo>
                <a:lnTo>
                  <a:pt x="550208" y="6858000"/>
                </a:lnTo>
                <a:lnTo>
                  <a:pt x="523092" y="6809833"/>
                </a:lnTo>
                <a:cubicBezTo>
                  <a:pt x="246864" y="6308783"/>
                  <a:pt x="-20223" y="5718173"/>
                  <a:pt x="1208" y="5196679"/>
                </a:cubicBezTo>
                <a:cubicBezTo>
                  <a:pt x="39308" y="4269579"/>
                  <a:pt x="1177228" y="3167219"/>
                  <a:pt x="1281368" y="2179159"/>
                </a:cubicBezTo>
                <a:cubicBezTo>
                  <a:pt x="1346456" y="1561622"/>
                  <a:pt x="1101981" y="792279"/>
                  <a:pt x="892108" y="168789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5938" y="2645070"/>
            <a:ext cx="1874720" cy="1874720"/>
          </a:xfrm>
          <a:prstGeom prst="ellipse">
            <a:avLst/>
          </a:prstGeom>
          <a:solidFill>
            <a:srgbClr val="00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FBDF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2394" y="1216832"/>
            <a:ext cx="184858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5600" dirty="0">
                <a:solidFill>
                  <a:srgbClr val="ED6C00"/>
                </a:solidFill>
                <a:latin typeface="Akrobat Black" panose="00000A00000000000000" pitchFamily="50" charset="0"/>
                <a:ea typeface="等线" panose="02010600030101010101" charset="-122"/>
              </a:rPr>
              <a:t>2</a:t>
            </a:r>
            <a:endParaRPr kumimoji="0" lang="zh-CN" altLang="en-US" sz="25600" b="0" i="0" u="none" strike="noStrike" kern="1200" cap="none" spc="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 Black" panose="00000A00000000000000" pitchFamily="50" charset="0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71558" y="2112467"/>
            <a:ext cx="346880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进度演示</a:t>
            </a:r>
            <a:endParaRPr kumimoji="0" lang="zh-CN" altLang="en-US" sz="4800" b="0" i="0" u="none" strike="noStrike" kern="1200" cap="none" spc="300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flipH="1">
            <a:off x="-1610788" y="5500298"/>
            <a:ext cx="4570413" cy="964971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302426" y="4334256"/>
            <a:ext cx="4542922" cy="3280046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419600" y="3185160"/>
            <a:ext cx="4124960" cy="1906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en-US" altLang="zh-CN" sz="3200" spc="300" noProof="0" dirty="0" smtClean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·</a:t>
            </a:r>
            <a:r>
              <a:rPr lang="zh-CN" altLang="en-US" sz="3200" spc="300" noProof="0" dirty="0" smtClean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网站整体结构</a:t>
            </a:r>
            <a:endParaRPr lang="en-US" altLang="zh-CN" sz="3200" spc="300" noProof="0" dirty="0" smtClean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3200" spc="300" noProof="0" dirty="0" smtClean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·</a:t>
            </a:r>
            <a:r>
              <a:rPr lang="zh-CN" altLang="en-US" sz="3200" spc="300" noProof="0" dirty="0" smtClean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登录与</a:t>
            </a:r>
            <a:r>
              <a:rPr lang="zh-CN" altLang="en-US" sz="3200" spc="300" noProof="0" dirty="0" smtClean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注册</a:t>
            </a:r>
            <a:endParaRPr lang="zh-CN" altLang="en-US" sz="3200" spc="300" noProof="0" dirty="0" smtClean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300" noProof="0" dirty="0" smtClean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·</a:t>
            </a:r>
            <a:r>
              <a:rPr lang="zh-CN" sz="3200" spc="300" noProof="0" dirty="0" smtClean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选课推荐系统</a:t>
            </a:r>
            <a:endParaRPr lang="zh-CN" sz="3200" spc="300" noProof="0" dirty="0" smtClean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300" normalizeH="0" baseline="0" noProof="0" dirty="0" smtClean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300" normalizeH="0" baseline="0" noProof="0" dirty="0" smtClean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8" name="图形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0232" y="210352"/>
            <a:ext cx="3057110" cy="5617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1138" y="113030"/>
            <a:ext cx="3154680" cy="755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spc="300" noProof="0" dirty="0" smtClean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网站整体结构</a:t>
            </a:r>
            <a:endParaRPr lang="zh-CN" altLang="en-US" sz="3600" b="1" spc="300" noProof="0" dirty="0" smtClean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pic>
        <p:nvPicPr>
          <p:cNvPr id="2" name="Picture 1" descr="屏幕截图 2024-04-16 0019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868680"/>
            <a:ext cx="9509125" cy="5083810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1171575" y="868680"/>
            <a:ext cx="1138555" cy="245808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9921875" y="868680"/>
            <a:ext cx="758825" cy="29400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0" y="1762760"/>
            <a:ext cx="184912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2400" spc="3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侧边栏</a:t>
            </a:r>
            <a:endParaRPr lang="zh-CN" altLang="en-US" sz="2400" spc="30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</Words>
  <Application>WPS Presentation</Application>
  <PresentationFormat>Widescreen</PresentationFormat>
  <Paragraphs>134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思源黑体 CN Light</vt:lpstr>
      <vt:lpstr>黑体</vt:lpstr>
      <vt:lpstr>Open Sans</vt:lpstr>
      <vt:lpstr>等线</vt:lpstr>
      <vt:lpstr>思源黑体 CN Bold</vt:lpstr>
      <vt:lpstr>Akrobat</vt:lpstr>
      <vt:lpstr>思源黑体 CN Regular</vt:lpstr>
      <vt:lpstr>Akrobat Black</vt:lpstr>
      <vt:lpstr>Segoe Print</vt:lpstr>
      <vt:lpstr>Lato</vt:lpstr>
      <vt:lpstr>Impact</vt:lpstr>
      <vt:lpstr>楷体</vt:lpstr>
      <vt:lpstr>Algerian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胡清畅</dc:creator>
  <cp:lastModifiedBy>lenovo</cp:lastModifiedBy>
  <cp:revision>1</cp:revision>
  <dcterms:created xsi:type="dcterms:W3CDTF">2024-04-15T23:34:16Z</dcterms:created>
  <dcterms:modified xsi:type="dcterms:W3CDTF">2024-04-15T23:34:17Z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3180DA2A94104818BFAB4B3641F9A25E_12</vt:lpwstr>
  </property>
  <property fmtid="{D5CDD505-2E9C-101B-9397-08002B2CF9AE}" pid="3" name="KSOProductBuildVer">
    <vt:lpwstr>1033-12.2.0.16731</vt:lpwstr>
  </property>
</Properties>
</file>