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9" r:id="rId2"/>
    <p:sldId id="269" r:id="rId3"/>
    <p:sldId id="281" r:id="rId4"/>
    <p:sldId id="282" r:id="rId5"/>
    <p:sldId id="283" r:id="rId6"/>
    <p:sldId id="284" r:id="rId7"/>
    <p:sldId id="285" r:id="rId8"/>
    <p:sldId id="286" r:id="rId9"/>
    <p:sldId id="287" r:id="rId10"/>
    <p:sldId id="288" r:id="rId11"/>
    <p:sldId id="289" r:id="rId12"/>
    <p:sldId id="290" r:id="rId13"/>
    <p:sldId id="291" r:id="rId14"/>
    <p:sldId id="292" r:id="rId15"/>
    <p:sldId id="261"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26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7F74B-744C-487D-94B0-C1F51B1E5B43}" type="datetimeFigureOut">
              <a:rPr lang="en-US" smtClean="0"/>
              <a:t>9/23/2024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FA99B1-1675-40A0-9F92-AA51231662BC}" type="slidenum">
              <a:rPr lang="en-US" smtClean="0"/>
              <a:t>‹#›</a:t>
            </a:fld>
            <a:endParaRPr lang="en-US"/>
          </a:p>
        </p:txBody>
      </p:sp>
    </p:spTree>
    <p:extLst>
      <p:ext uri="{BB962C8B-B14F-4D97-AF65-F5344CB8AC3E}">
        <p14:creationId xmlns:p14="http://schemas.microsoft.com/office/powerpoint/2010/main" val="1147716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FA99B1-1675-40A0-9F92-AA51231662BC}" type="slidenum">
              <a:rPr lang="en-US" smtClean="0"/>
              <a:t>6</a:t>
            </a:fld>
            <a:endParaRPr lang="en-US"/>
          </a:p>
        </p:txBody>
      </p:sp>
    </p:spTree>
    <p:extLst>
      <p:ext uri="{BB962C8B-B14F-4D97-AF65-F5344CB8AC3E}">
        <p14:creationId xmlns:p14="http://schemas.microsoft.com/office/powerpoint/2010/main" val="2728662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85352-D178-7FF6-88B3-5201939031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C4521D-EFD1-EC15-29D9-00FD68F74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D7480B-29FE-20A7-B1F7-5C598EE94D96}"/>
              </a:ext>
            </a:extLst>
          </p:cNvPr>
          <p:cNvSpPr>
            <a:spLocks noGrp="1"/>
          </p:cNvSpPr>
          <p:nvPr>
            <p:ph type="dt" sz="half" idx="10"/>
          </p:nvPr>
        </p:nvSpPr>
        <p:spPr/>
        <p:txBody>
          <a:bodyPr/>
          <a:lstStyle/>
          <a:p>
            <a:fld id="{BDDD0ACC-BCA5-4589-A5A0-355C49786444}" type="datetimeFigureOut">
              <a:rPr lang="en-US" smtClean="0"/>
              <a:t>9/23/2024</a:t>
            </a:fld>
            <a:endParaRPr lang="en-US"/>
          </a:p>
        </p:txBody>
      </p:sp>
      <p:sp>
        <p:nvSpPr>
          <p:cNvPr id="5" name="Footer Placeholder 4">
            <a:extLst>
              <a:ext uri="{FF2B5EF4-FFF2-40B4-BE49-F238E27FC236}">
                <a16:creationId xmlns:a16="http://schemas.microsoft.com/office/drawing/2014/main" id="{438A354E-3B4F-64EF-4694-A504323D6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9CE3E5-C369-4210-89D7-DD34856E2882}"/>
              </a:ext>
            </a:extLst>
          </p:cNvPr>
          <p:cNvSpPr>
            <a:spLocks noGrp="1"/>
          </p:cNvSpPr>
          <p:nvPr>
            <p:ph type="sldNum" sz="quarter" idx="12"/>
          </p:nvPr>
        </p:nvSpPr>
        <p:spPr/>
        <p:txBody>
          <a:bodyPr/>
          <a:lstStyle/>
          <a:p>
            <a:fld id="{30836A89-F471-4332-89F7-AC5DD12CD837}" type="slidenum">
              <a:rPr lang="en-US" smtClean="0"/>
              <a:t>‹#›</a:t>
            </a:fld>
            <a:endParaRPr lang="en-US"/>
          </a:p>
        </p:txBody>
      </p:sp>
    </p:spTree>
    <p:extLst>
      <p:ext uri="{BB962C8B-B14F-4D97-AF65-F5344CB8AC3E}">
        <p14:creationId xmlns:p14="http://schemas.microsoft.com/office/powerpoint/2010/main" val="769739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D1E42-6BEB-F596-6493-EE844E719D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E0E6C8-41FD-4161-2570-7A17CCF4D9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E1A028-4A18-F62B-8AF5-DE75657B4342}"/>
              </a:ext>
            </a:extLst>
          </p:cNvPr>
          <p:cNvSpPr>
            <a:spLocks noGrp="1"/>
          </p:cNvSpPr>
          <p:nvPr>
            <p:ph type="dt" sz="half" idx="10"/>
          </p:nvPr>
        </p:nvSpPr>
        <p:spPr/>
        <p:txBody>
          <a:bodyPr/>
          <a:lstStyle/>
          <a:p>
            <a:fld id="{BDDD0ACC-BCA5-4589-A5A0-355C49786444}" type="datetimeFigureOut">
              <a:rPr lang="en-US" smtClean="0"/>
              <a:t>9/23/2024</a:t>
            </a:fld>
            <a:endParaRPr lang="en-US"/>
          </a:p>
        </p:txBody>
      </p:sp>
      <p:sp>
        <p:nvSpPr>
          <p:cNvPr id="5" name="Footer Placeholder 4">
            <a:extLst>
              <a:ext uri="{FF2B5EF4-FFF2-40B4-BE49-F238E27FC236}">
                <a16:creationId xmlns:a16="http://schemas.microsoft.com/office/drawing/2014/main" id="{927F4B91-E159-4EC1-AB4E-5F9437B3B6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B625CE-F46D-D055-0FD3-7C4E42EF860D}"/>
              </a:ext>
            </a:extLst>
          </p:cNvPr>
          <p:cNvSpPr>
            <a:spLocks noGrp="1"/>
          </p:cNvSpPr>
          <p:nvPr>
            <p:ph type="sldNum" sz="quarter" idx="12"/>
          </p:nvPr>
        </p:nvSpPr>
        <p:spPr/>
        <p:txBody>
          <a:bodyPr/>
          <a:lstStyle/>
          <a:p>
            <a:fld id="{30836A89-F471-4332-89F7-AC5DD12CD837}" type="slidenum">
              <a:rPr lang="en-US" smtClean="0"/>
              <a:t>‹#›</a:t>
            </a:fld>
            <a:endParaRPr lang="en-US"/>
          </a:p>
        </p:txBody>
      </p:sp>
    </p:spTree>
    <p:extLst>
      <p:ext uri="{BB962C8B-B14F-4D97-AF65-F5344CB8AC3E}">
        <p14:creationId xmlns:p14="http://schemas.microsoft.com/office/powerpoint/2010/main" val="1467770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8CA09A-F690-0FE8-D16B-17AA0BBB95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30F6F3-FC0E-7921-4CC7-379C97F072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2304C-2C92-1699-6E89-FC69E976EDED}"/>
              </a:ext>
            </a:extLst>
          </p:cNvPr>
          <p:cNvSpPr>
            <a:spLocks noGrp="1"/>
          </p:cNvSpPr>
          <p:nvPr>
            <p:ph type="dt" sz="half" idx="10"/>
          </p:nvPr>
        </p:nvSpPr>
        <p:spPr/>
        <p:txBody>
          <a:bodyPr/>
          <a:lstStyle/>
          <a:p>
            <a:fld id="{BDDD0ACC-BCA5-4589-A5A0-355C49786444}" type="datetimeFigureOut">
              <a:rPr lang="en-US" smtClean="0"/>
              <a:t>9/23/2024</a:t>
            </a:fld>
            <a:endParaRPr lang="en-US"/>
          </a:p>
        </p:txBody>
      </p:sp>
      <p:sp>
        <p:nvSpPr>
          <p:cNvPr id="5" name="Footer Placeholder 4">
            <a:extLst>
              <a:ext uri="{FF2B5EF4-FFF2-40B4-BE49-F238E27FC236}">
                <a16:creationId xmlns:a16="http://schemas.microsoft.com/office/drawing/2014/main" id="{05F2A764-615F-C211-B618-D75D94A622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9399B6-72B5-4797-4BD4-94AAFFF858D3}"/>
              </a:ext>
            </a:extLst>
          </p:cNvPr>
          <p:cNvSpPr>
            <a:spLocks noGrp="1"/>
          </p:cNvSpPr>
          <p:nvPr>
            <p:ph type="sldNum" sz="quarter" idx="12"/>
          </p:nvPr>
        </p:nvSpPr>
        <p:spPr/>
        <p:txBody>
          <a:bodyPr/>
          <a:lstStyle/>
          <a:p>
            <a:fld id="{30836A89-F471-4332-89F7-AC5DD12CD837}" type="slidenum">
              <a:rPr lang="en-US" smtClean="0"/>
              <a:t>‹#›</a:t>
            </a:fld>
            <a:endParaRPr lang="en-US"/>
          </a:p>
        </p:txBody>
      </p:sp>
    </p:spTree>
    <p:extLst>
      <p:ext uri="{BB962C8B-B14F-4D97-AF65-F5344CB8AC3E}">
        <p14:creationId xmlns:p14="http://schemas.microsoft.com/office/powerpoint/2010/main" val="3024169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105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Date Placeholder 3">
            <a:extLst>
              <a:ext uri="{FF2B5EF4-FFF2-40B4-BE49-F238E27FC236}">
                <a16:creationId xmlns:a16="http://schemas.microsoft.com/office/drawing/2014/main" id="{26152509-8D0C-4712-AA81-AF54972C78DB}"/>
              </a:ext>
            </a:extLst>
          </p:cNvPr>
          <p:cNvSpPr>
            <a:spLocks noGrp="1"/>
          </p:cNvSpPr>
          <p:nvPr>
            <p:ph type="dt" sz="half" idx="10"/>
          </p:nvPr>
        </p:nvSpPr>
        <p:spPr>
          <a:xfrm>
            <a:off x="838200" y="6486006"/>
            <a:ext cx="2743200" cy="365125"/>
          </a:xfrm>
          <a:prstGeom prst="rect">
            <a:avLst/>
          </a:prstGeom>
        </p:spPr>
        <p:txBody>
          <a:bodyPr/>
          <a:lstStyle>
            <a:lvl1pPr algn="ctr">
              <a:defRPr sz="1200" b="1">
                <a:solidFill>
                  <a:srgbClr val="00376F"/>
                </a:solidFill>
                <a:latin typeface="Lato" panose="020F0502020204030203" pitchFamily="34" charset="0"/>
                <a:ea typeface="Lato" panose="020F0502020204030203" pitchFamily="34" charset="0"/>
                <a:cs typeface="Lato" panose="020F0502020204030203" pitchFamily="34" charset="0"/>
              </a:defRPr>
            </a:lvl1pPr>
          </a:lstStyle>
          <a:p>
            <a:fld id="{58E92B09-5AF4-4E86-A8BE-E866F0E2C017}" type="datetime1">
              <a:rPr lang="en-US" smtClean="0"/>
              <a:pPr/>
              <a:t>9/23/2024</a:t>
            </a:fld>
            <a:endParaRPr lang="en-US" dirty="0"/>
          </a:p>
        </p:txBody>
      </p:sp>
      <p:sp>
        <p:nvSpPr>
          <p:cNvPr id="10" name="Footer Placeholder 4">
            <a:extLst>
              <a:ext uri="{FF2B5EF4-FFF2-40B4-BE49-F238E27FC236}">
                <a16:creationId xmlns:a16="http://schemas.microsoft.com/office/drawing/2014/main" id="{A9A90DE7-FAAB-4B91-AC83-B18850F1EC89}"/>
              </a:ext>
            </a:extLst>
          </p:cNvPr>
          <p:cNvSpPr>
            <a:spLocks noGrp="1"/>
          </p:cNvSpPr>
          <p:nvPr>
            <p:ph type="ftr" sz="quarter" idx="11"/>
          </p:nvPr>
        </p:nvSpPr>
        <p:spPr>
          <a:xfrm>
            <a:off x="4038600" y="6486006"/>
            <a:ext cx="4114800" cy="365125"/>
          </a:xfrm>
          <a:prstGeom prst="rect">
            <a:avLst/>
          </a:prstGeom>
        </p:spPr>
        <p:txBody>
          <a:bodyPr/>
          <a:lstStyle>
            <a:lvl1pPr algn="ctr">
              <a:defRPr sz="1200" b="1">
                <a:solidFill>
                  <a:srgbClr val="00376F"/>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1" name="Slide Number Placeholder 5">
            <a:extLst>
              <a:ext uri="{FF2B5EF4-FFF2-40B4-BE49-F238E27FC236}">
                <a16:creationId xmlns:a16="http://schemas.microsoft.com/office/drawing/2014/main" id="{0FD5971E-BD21-416C-BC2E-97EE0E09A50C}"/>
              </a:ext>
            </a:extLst>
          </p:cNvPr>
          <p:cNvSpPr>
            <a:spLocks noGrp="1"/>
          </p:cNvSpPr>
          <p:nvPr>
            <p:ph type="sldNum" sz="quarter" idx="12"/>
          </p:nvPr>
        </p:nvSpPr>
        <p:spPr>
          <a:xfrm>
            <a:off x="9156511" y="6492875"/>
            <a:ext cx="2743200" cy="365125"/>
          </a:xfrm>
          <a:prstGeom prst="rect">
            <a:avLst/>
          </a:prstGeom>
        </p:spPr>
        <p:txBody>
          <a:bodyPr/>
          <a:lstStyle>
            <a:lvl1pPr algn="r">
              <a:defRPr sz="1200" b="1">
                <a:solidFill>
                  <a:srgbClr val="00376F"/>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213318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ate Placeholder 3">
            <a:extLst>
              <a:ext uri="{FF2B5EF4-FFF2-40B4-BE49-F238E27FC236}">
                <a16:creationId xmlns:a16="http://schemas.microsoft.com/office/drawing/2014/main" id="{84B5929F-A28F-4256-A6B2-5D095331D016}"/>
              </a:ext>
            </a:extLst>
          </p:cNvPr>
          <p:cNvSpPr>
            <a:spLocks noGrp="1"/>
          </p:cNvSpPr>
          <p:nvPr>
            <p:ph type="dt" sz="half" idx="10"/>
          </p:nvPr>
        </p:nvSpPr>
        <p:spPr>
          <a:xfrm>
            <a:off x="838200" y="6486006"/>
            <a:ext cx="2743200" cy="365125"/>
          </a:xfrm>
          <a:prstGeom prst="rect">
            <a:avLst/>
          </a:prstGeom>
        </p:spPr>
        <p:txBody>
          <a:bodyPr/>
          <a:lstStyle>
            <a:lvl1pPr>
              <a:defRPr sz="1200" b="1">
                <a:solidFill>
                  <a:srgbClr val="00376F"/>
                </a:solidFill>
                <a:latin typeface="Lato" panose="020F0502020204030203" pitchFamily="34" charset="0"/>
                <a:ea typeface="Lato" panose="020F0502020204030203" pitchFamily="34" charset="0"/>
                <a:cs typeface="Lato" panose="020F0502020204030203" pitchFamily="34" charset="0"/>
              </a:defRPr>
            </a:lvl1pPr>
          </a:lstStyle>
          <a:p>
            <a:fld id="{B3ACFEBC-8634-4116-B617-2BE5C2034C2C}" type="datetime1">
              <a:rPr lang="en-US" smtClean="0"/>
              <a:pPr/>
              <a:t>9/23/2024</a:t>
            </a:fld>
            <a:endParaRPr lang="en-US"/>
          </a:p>
        </p:txBody>
      </p:sp>
      <p:sp>
        <p:nvSpPr>
          <p:cNvPr id="9" name="Footer Placeholder 4">
            <a:extLst>
              <a:ext uri="{FF2B5EF4-FFF2-40B4-BE49-F238E27FC236}">
                <a16:creationId xmlns:a16="http://schemas.microsoft.com/office/drawing/2014/main" id="{7C2F339A-915E-4496-B889-28FBBAAD3123}"/>
              </a:ext>
            </a:extLst>
          </p:cNvPr>
          <p:cNvSpPr>
            <a:spLocks noGrp="1"/>
          </p:cNvSpPr>
          <p:nvPr>
            <p:ph type="ftr" sz="quarter" idx="11"/>
          </p:nvPr>
        </p:nvSpPr>
        <p:spPr>
          <a:xfrm>
            <a:off x="4038600" y="6486006"/>
            <a:ext cx="4114800" cy="365125"/>
          </a:xfrm>
          <a:prstGeom prst="rect">
            <a:avLst/>
          </a:prstGeom>
        </p:spPr>
        <p:txBody>
          <a:bodyPr/>
          <a:lstStyle>
            <a:lvl1pPr algn="ctr">
              <a:defRPr sz="1200" b="1">
                <a:solidFill>
                  <a:srgbClr val="00376F"/>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0" name="Slide Number Placeholder 5">
            <a:extLst>
              <a:ext uri="{FF2B5EF4-FFF2-40B4-BE49-F238E27FC236}">
                <a16:creationId xmlns:a16="http://schemas.microsoft.com/office/drawing/2014/main" id="{028A2E5F-7F4D-4F39-A494-67088E8046DE}"/>
              </a:ext>
            </a:extLst>
          </p:cNvPr>
          <p:cNvSpPr>
            <a:spLocks noGrp="1"/>
          </p:cNvSpPr>
          <p:nvPr>
            <p:ph type="sldNum" sz="quarter" idx="12"/>
          </p:nvPr>
        </p:nvSpPr>
        <p:spPr>
          <a:xfrm>
            <a:off x="9156511" y="6492875"/>
            <a:ext cx="2743200" cy="365125"/>
          </a:xfrm>
          <a:prstGeom prst="rect">
            <a:avLst/>
          </a:prstGeom>
        </p:spPr>
        <p:txBody>
          <a:bodyPr/>
          <a:lstStyle>
            <a:lvl1pPr algn="r">
              <a:defRPr sz="1200" b="1">
                <a:solidFill>
                  <a:srgbClr val="00376F"/>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1" name="Title 8">
            <a:extLst>
              <a:ext uri="{FF2B5EF4-FFF2-40B4-BE49-F238E27FC236}">
                <a16:creationId xmlns:a16="http://schemas.microsoft.com/office/drawing/2014/main" id="{FC0C4515-8106-49DA-9C06-E98AF815242A}"/>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7:……………………………………..</a:t>
            </a:r>
          </a:p>
        </p:txBody>
      </p:sp>
      <p:sp>
        <p:nvSpPr>
          <p:cNvPr id="12" name="Chart Placeholder 9">
            <a:extLst>
              <a:ext uri="{FF2B5EF4-FFF2-40B4-BE49-F238E27FC236}">
                <a16:creationId xmlns:a16="http://schemas.microsoft.com/office/drawing/2014/main" id="{F49327FB-190B-40C4-9FC9-66F9F7D12317}"/>
              </a:ext>
            </a:extLst>
          </p:cNvPr>
          <p:cNvSpPr>
            <a:spLocks noGrp="1"/>
          </p:cNvSpPr>
          <p:nvPr>
            <p:ph type="chart" sz="quarter" idx="13" hasCustomPrompt="1"/>
          </p:nvPr>
        </p:nvSpPr>
        <p:spPr>
          <a:xfrm>
            <a:off x="330201" y="1406769"/>
            <a:ext cx="5765800" cy="465589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3" name="Picture Placeholder 11">
            <a:extLst>
              <a:ext uri="{FF2B5EF4-FFF2-40B4-BE49-F238E27FC236}">
                <a16:creationId xmlns:a16="http://schemas.microsoft.com/office/drawing/2014/main" id="{733EBCBB-E1FE-415C-8ED9-6D1F36748478}"/>
              </a:ext>
            </a:extLst>
          </p:cNvPr>
          <p:cNvSpPr>
            <a:spLocks noGrp="1"/>
          </p:cNvSpPr>
          <p:nvPr>
            <p:ph type="pic" sz="quarter" idx="14" hasCustomPrompt="1"/>
          </p:nvPr>
        </p:nvSpPr>
        <p:spPr>
          <a:xfrm>
            <a:off x="6238875" y="1414463"/>
            <a:ext cx="5445125" cy="4656137"/>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Picture</a:t>
            </a:r>
          </a:p>
        </p:txBody>
      </p:sp>
    </p:spTree>
    <p:extLst>
      <p:ext uri="{BB962C8B-B14F-4D97-AF65-F5344CB8AC3E}">
        <p14:creationId xmlns:p14="http://schemas.microsoft.com/office/powerpoint/2010/main" val="2492058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838200" y="6486006"/>
            <a:ext cx="2743200" cy="365125"/>
          </a:xfrm>
          <a:prstGeom prst="rect">
            <a:avLst/>
          </a:prstGeom>
        </p:spPr>
        <p:txBody>
          <a:bodyPr/>
          <a:lstStyle>
            <a:lvl1pPr>
              <a:defRPr sz="1200" b="1">
                <a:solidFill>
                  <a:srgbClr val="00376F"/>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9/23/2024</a:t>
            </a:fld>
            <a:endParaRPr lang="en-US" dirty="0"/>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4038600" y="6486006"/>
            <a:ext cx="4114800" cy="365125"/>
          </a:xfrm>
          <a:prstGeom prst="rect">
            <a:avLst/>
          </a:prstGeom>
        </p:spPr>
        <p:txBody>
          <a:bodyPr/>
          <a:lstStyle>
            <a:lvl1pPr algn="ctr">
              <a:defRPr sz="1200" b="1">
                <a:solidFill>
                  <a:srgbClr val="00376F"/>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9156511" y="6492875"/>
            <a:ext cx="2743200" cy="365125"/>
          </a:xfrm>
          <a:prstGeom prst="rect">
            <a:avLst/>
          </a:prstGeom>
        </p:spPr>
        <p:txBody>
          <a:bodyPr/>
          <a:lstStyle>
            <a:lvl1pPr algn="r">
              <a:defRPr sz="1200" b="1">
                <a:solidFill>
                  <a:srgbClr val="00376F"/>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7" name="Title 8">
            <a:extLst>
              <a:ext uri="{FF2B5EF4-FFF2-40B4-BE49-F238E27FC236}">
                <a16:creationId xmlns:a16="http://schemas.microsoft.com/office/drawing/2014/main" id="{DEAFB3E9-4F5E-435C-B51A-CC5766A852DA}"/>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a:t>
            </a:r>
          </a:p>
        </p:txBody>
      </p:sp>
      <p:sp>
        <p:nvSpPr>
          <p:cNvPr id="8" name="Content Placeholder 7">
            <a:extLst>
              <a:ext uri="{FF2B5EF4-FFF2-40B4-BE49-F238E27FC236}">
                <a16:creationId xmlns:a16="http://schemas.microsoft.com/office/drawing/2014/main" id="{69C57778-6639-411E-9B4C-12D035AECE27}"/>
              </a:ext>
            </a:extLst>
          </p:cNvPr>
          <p:cNvSpPr>
            <a:spLocks noGrp="1"/>
          </p:cNvSpPr>
          <p:nvPr>
            <p:ph sz="quarter" idx="13"/>
          </p:nvPr>
        </p:nvSpPr>
        <p:spPr>
          <a:xfrm>
            <a:off x="338736" y="1058844"/>
            <a:ext cx="11514528" cy="490912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3666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ate Placeholder 3">
            <a:extLst>
              <a:ext uri="{FF2B5EF4-FFF2-40B4-BE49-F238E27FC236}">
                <a16:creationId xmlns:a16="http://schemas.microsoft.com/office/drawing/2014/main" id="{A21A061D-9F38-49ED-BAF8-8055D9FB97A5}"/>
              </a:ext>
            </a:extLst>
          </p:cNvPr>
          <p:cNvSpPr>
            <a:spLocks noGrp="1"/>
          </p:cNvSpPr>
          <p:nvPr>
            <p:ph type="dt" sz="half" idx="10"/>
          </p:nvPr>
        </p:nvSpPr>
        <p:spPr>
          <a:xfrm>
            <a:off x="838200" y="6492875"/>
            <a:ext cx="2743200" cy="365125"/>
          </a:xfrm>
          <a:prstGeom prst="rect">
            <a:avLst/>
          </a:prstGeom>
        </p:spPr>
        <p:txBody>
          <a:bodyPr/>
          <a:lstStyle>
            <a:lvl1pPr>
              <a:defRPr sz="12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fld id="{82F65D4C-DEE4-4C7B-91C4-D6D57A523E98}" type="datetime1">
              <a:rPr lang="en-US" smtClean="0"/>
              <a:pPr/>
              <a:t>9/23/2024</a:t>
            </a:fld>
            <a:endParaRPr lang="en-US"/>
          </a:p>
        </p:txBody>
      </p:sp>
      <p:sp>
        <p:nvSpPr>
          <p:cNvPr id="9" name="Footer Placeholder 4">
            <a:extLst>
              <a:ext uri="{FF2B5EF4-FFF2-40B4-BE49-F238E27FC236}">
                <a16:creationId xmlns:a16="http://schemas.microsoft.com/office/drawing/2014/main" id="{490FAA6E-46AD-4366-8E80-2F5BEB7D5B24}"/>
              </a:ext>
            </a:extLst>
          </p:cNvPr>
          <p:cNvSpPr>
            <a:spLocks noGrp="1"/>
          </p:cNvSpPr>
          <p:nvPr>
            <p:ph type="ftr" sz="quarter" idx="11"/>
          </p:nvPr>
        </p:nvSpPr>
        <p:spPr>
          <a:xfrm>
            <a:off x="4038600" y="6492875"/>
            <a:ext cx="4114800" cy="365125"/>
          </a:xfrm>
          <a:prstGeom prst="rect">
            <a:avLst/>
          </a:prstGeom>
        </p:spPr>
        <p:txBody>
          <a:bodyPr/>
          <a:lstStyle>
            <a:lvl1pPr algn="ctr">
              <a:defRPr sz="1200" b="1">
                <a:solidFill>
                  <a:srgbClr val="00376F"/>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0" name="Slide Number Placeholder 5">
            <a:extLst>
              <a:ext uri="{FF2B5EF4-FFF2-40B4-BE49-F238E27FC236}">
                <a16:creationId xmlns:a16="http://schemas.microsoft.com/office/drawing/2014/main" id="{9A5604C7-0828-446E-97CC-8D6162E69E60}"/>
              </a:ext>
            </a:extLst>
          </p:cNvPr>
          <p:cNvSpPr>
            <a:spLocks noGrp="1"/>
          </p:cNvSpPr>
          <p:nvPr>
            <p:ph type="sldNum" sz="quarter" idx="12"/>
          </p:nvPr>
        </p:nvSpPr>
        <p:spPr>
          <a:xfrm>
            <a:off x="9156511" y="6492875"/>
            <a:ext cx="2743200" cy="365125"/>
          </a:xfrm>
          <a:prstGeom prst="rect">
            <a:avLst/>
          </a:prstGeom>
        </p:spPr>
        <p:txBody>
          <a:bodyPr/>
          <a:lstStyle>
            <a:lvl1pPr algn="r">
              <a:defRPr sz="1200" b="1">
                <a:solidFill>
                  <a:srgbClr val="00376F"/>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1239265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A49C6-F369-0180-1434-A92594338D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7EA166-4FB1-76F5-C9E7-FC6B3AEF27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C7BE48-6B52-31BF-77FE-7780E503F52A}"/>
              </a:ext>
            </a:extLst>
          </p:cNvPr>
          <p:cNvSpPr>
            <a:spLocks noGrp="1"/>
          </p:cNvSpPr>
          <p:nvPr>
            <p:ph type="dt" sz="half" idx="10"/>
          </p:nvPr>
        </p:nvSpPr>
        <p:spPr/>
        <p:txBody>
          <a:bodyPr/>
          <a:lstStyle/>
          <a:p>
            <a:fld id="{BDDD0ACC-BCA5-4589-A5A0-355C49786444}" type="datetimeFigureOut">
              <a:rPr lang="en-US" smtClean="0"/>
              <a:t>9/23/2024</a:t>
            </a:fld>
            <a:endParaRPr lang="en-US"/>
          </a:p>
        </p:txBody>
      </p:sp>
      <p:sp>
        <p:nvSpPr>
          <p:cNvPr id="5" name="Footer Placeholder 4">
            <a:extLst>
              <a:ext uri="{FF2B5EF4-FFF2-40B4-BE49-F238E27FC236}">
                <a16:creationId xmlns:a16="http://schemas.microsoft.com/office/drawing/2014/main" id="{D0B9120E-76F7-CB75-7A76-2669659C50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BCB6C3-0A68-9FB0-38E1-25AD1C75D81E}"/>
              </a:ext>
            </a:extLst>
          </p:cNvPr>
          <p:cNvSpPr>
            <a:spLocks noGrp="1"/>
          </p:cNvSpPr>
          <p:nvPr>
            <p:ph type="sldNum" sz="quarter" idx="12"/>
          </p:nvPr>
        </p:nvSpPr>
        <p:spPr/>
        <p:txBody>
          <a:bodyPr/>
          <a:lstStyle/>
          <a:p>
            <a:fld id="{30836A89-F471-4332-89F7-AC5DD12CD837}" type="slidenum">
              <a:rPr lang="en-US" smtClean="0"/>
              <a:t>‹#›</a:t>
            </a:fld>
            <a:endParaRPr lang="en-US"/>
          </a:p>
        </p:txBody>
      </p:sp>
    </p:spTree>
    <p:extLst>
      <p:ext uri="{BB962C8B-B14F-4D97-AF65-F5344CB8AC3E}">
        <p14:creationId xmlns:p14="http://schemas.microsoft.com/office/powerpoint/2010/main" val="3617998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4ABF4-7047-C4F9-F6FB-BB1FA5162B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B6B6CF-3BE1-1369-E75B-A0517BF2037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DCF85A-D3CB-DF9D-9E18-6CBDEA46AEF7}"/>
              </a:ext>
            </a:extLst>
          </p:cNvPr>
          <p:cNvSpPr>
            <a:spLocks noGrp="1"/>
          </p:cNvSpPr>
          <p:nvPr>
            <p:ph type="dt" sz="half" idx="10"/>
          </p:nvPr>
        </p:nvSpPr>
        <p:spPr/>
        <p:txBody>
          <a:bodyPr/>
          <a:lstStyle/>
          <a:p>
            <a:fld id="{BDDD0ACC-BCA5-4589-A5A0-355C49786444}" type="datetimeFigureOut">
              <a:rPr lang="en-US" smtClean="0"/>
              <a:t>9/23/2024</a:t>
            </a:fld>
            <a:endParaRPr lang="en-US"/>
          </a:p>
        </p:txBody>
      </p:sp>
      <p:sp>
        <p:nvSpPr>
          <p:cNvPr id="5" name="Footer Placeholder 4">
            <a:extLst>
              <a:ext uri="{FF2B5EF4-FFF2-40B4-BE49-F238E27FC236}">
                <a16:creationId xmlns:a16="http://schemas.microsoft.com/office/drawing/2014/main" id="{E80AA3F0-8723-52B6-2A0B-021E304D26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633ADE-A91E-AB01-0B82-295005FB03B6}"/>
              </a:ext>
            </a:extLst>
          </p:cNvPr>
          <p:cNvSpPr>
            <a:spLocks noGrp="1"/>
          </p:cNvSpPr>
          <p:nvPr>
            <p:ph type="sldNum" sz="quarter" idx="12"/>
          </p:nvPr>
        </p:nvSpPr>
        <p:spPr/>
        <p:txBody>
          <a:bodyPr/>
          <a:lstStyle/>
          <a:p>
            <a:fld id="{30836A89-F471-4332-89F7-AC5DD12CD837}" type="slidenum">
              <a:rPr lang="en-US" smtClean="0"/>
              <a:t>‹#›</a:t>
            </a:fld>
            <a:endParaRPr lang="en-US"/>
          </a:p>
        </p:txBody>
      </p:sp>
    </p:spTree>
    <p:extLst>
      <p:ext uri="{BB962C8B-B14F-4D97-AF65-F5344CB8AC3E}">
        <p14:creationId xmlns:p14="http://schemas.microsoft.com/office/powerpoint/2010/main" val="1781148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5ED2C-8DB4-B2F0-80BE-C4659FF33D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7B8C08-E79E-8600-13B6-442C7A0E73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E1FEA3-21B3-A799-982D-AA84532774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91A750-4B7B-F849-2D72-DF028A034B1D}"/>
              </a:ext>
            </a:extLst>
          </p:cNvPr>
          <p:cNvSpPr>
            <a:spLocks noGrp="1"/>
          </p:cNvSpPr>
          <p:nvPr>
            <p:ph type="dt" sz="half" idx="10"/>
          </p:nvPr>
        </p:nvSpPr>
        <p:spPr/>
        <p:txBody>
          <a:bodyPr/>
          <a:lstStyle/>
          <a:p>
            <a:fld id="{BDDD0ACC-BCA5-4589-A5A0-355C49786444}" type="datetimeFigureOut">
              <a:rPr lang="en-US" smtClean="0"/>
              <a:t>9/23/2024</a:t>
            </a:fld>
            <a:endParaRPr lang="en-US"/>
          </a:p>
        </p:txBody>
      </p:sp>
      <p:sp>
        <p:nvSpPr>
          <p:cNvPr id="6" name="Footer Placeholder 5">
            <a:extLst>
              <a:ext uri="{FF2B5EF4-FFF2-40B4-BE49-F238E27FC236}">
                <a16:creationId xmlns:a16="http://schemas.microsoft.com/office/drawing/2014/main" id="{D2FECF0A-22B7-A7F5-0996-CE25626E4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DE0D27-993B-5AFC-E167-86306A860289}"/>
              </a:ext>
            </a:extLst>
          </p:cNvPr>
          <p:cNvSpPr>
            <a:spLocks noGrp="1"/>
          </p:cNvSpPr>
          <p:nvPr>
            <p:ph type="sldNum" sz="quarter" idx="12"/>
          </p:nvPr>
        </p:nvSpPr>
        <p:spPr/>
        <p:txBody>
          <a:bodyPr/>
          <a:lstStyle/>
          <a:p>
            <a:fld id="{30836A89-F471-4332-89F7-AC5DD12CD837}" type="slidenum">
              <a:rPr lang="en-US" smtClean="0"/>
              <a:t>‹#›</a:t>
            </a:fld>
            <a:endParaRPr lang="en-US"/>
          </a:p>
        </p:txBody>
      </p:sp>
    </p:spTree>
    <p:extLst>
      <p:ext uri="{BB962C8B-B14F-4D97-AF65-F5344CB8AC3E}">
        <p14:creationId xmlns:p14="http://schemas.microsoft.com/office/powerpoint/2010/main" val="3034512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4C15-A388-764F-4448-4B72FDBE4F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CFB617-C2CD-3E65-0700-F4CEE4E377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03A241-C346-8A4A-69A1-A3DF8A2FA8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8E8B8B-ED87-D557-5E36-1A1EA7A5FB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0BC948-7746-17F4-01EB-30307720E0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21A326-51E1-B6E6-5AC8-61167D92D131}"/>
              </a:ext>
            </a:extLst>
          </p:cNvPr>
          <p:cNvSpPr>
            <a:spLocks noGrp="1"/>
          </p:cNvSpPr>
          <p:nvPr>
            <p:ph type="dt" sz="half" idx="10"/>
          </p:nvPr>
        </p:nvSpPr>
        <p:spPr/>
        <p:txBody>
          <a:bodyPr/>
          <a:lstStyle/>
          <a:p>
            <a:fld id="{BDDD0ACC-BCA5-4589-A5A0-355C49786444}" type="datetimeFigureOut">
              <a:rPr lang="en-US" smtClean="0"/>
              <a:t>9/23/2024</a:t>
            </a:fld>
            <a:endParaRPr lang="en-US"/>
          </a:p>
        </p:txBody>
      </p:sp>
      <p:sp>
        <p:nvSpPr>
          <p:cNvPr id="8" name="Footer Placeholder 7">
            <a:extLst>
              <a:ext uri="{FF2B5EF4-FFF2-40B4-BE49-F238E27FC236}">
                <a16:creationId xmlns:a16="http://schemas.microsoft.com/office/drawing/2014/main" id="{149AB8F0-3CB2-71C9-C16D-6413E2D8F5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DBD35C-0817-4DD5-B475-BDC34C87403D}"/>
              </a:ext>
            </a:extLst>
          </p:cNvPr>
          <p:cNvSpPr>
            <a:spLocks noGrp="1"/>
          </p:cNvSpPr>
          <p:nvPr>
            <p:ph type="sldNum" sz="quarter" idx="12"/>
          </p:nvPr>
        </p:nvSpPr>
        <p:spPr/>
        <p:txBody>
          <a:bodyPr/>
          <a:lstStyle/>
          <a:p>
            <a:fld id="{30836A89-F471-4332-89F7-AC5DD12CD837}" type="slidenum">
              <a:rPr lang="en-US" smtClean="0"/>
              <a:t>‹#›</a:t>
            </a:fld>
            <a:endParaRPr lang="en-US"/>
          </a:p>
        </p:txBody>
      </p:sp>
    </p:spTree>
    <p:extLst>
      <p:ext uri="{BB962C8B-B14F-4D97-AF65-F5344CB8AC3E}">
        <p14:creationId xmlns:p14="http://schemas.microsoft.com/office/powerpoint/2010/main" val="2568792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E753-7B31-D6C1-6BFD-EB8B9B089B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220C4A-0660-8ED5-D0BE-E08AC15864F9}"/>
              </a:ext>
            </a:extLst>
          </p:cNvPr>
          <p:cNvSpPr>
            <a:spLocks noGrp="1"/>
          </p:cNvSpPr>
          <p:nvPr>
            <p:ph type="dt" sz="half" idx="10"/>
          </p:nvPr>
        </p:nvSpPr>
        <p:spPr/>
        <p:txBody>
          <a:bodyPr/>
          <a:lstStyle/>
          <a:p>
            <a:fld id="{BDDD0ACC-BCA5-4589-A5A0-355C49786444}" type="datetimeFigureOut">
              <a:rPr lang="en-US" smtClean="0"/>
              <a:t>9/23/2024</a:t>
            </a:fld>
            <a:endParaRPr lang="en-US"/>
          </a:p>
        </p:txBody>
      </p:sp>
      <p:sp>
        <p:nvSpPr>
          <p:cNvPr id="4" name="Footer Placeholder 3">
            <a:extLst>
              <a:ext uri="{FF2B5EF4-FFF2-40B4-BE49-F238E27FC236}">
                <a16:creationId xmlns:a16="http://schemas.microsoft.com/office/drawing/2014/main" id="{F916D180-7DDE-54F7-07D9-9EF7D97484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DD415-EA6E-C2DF-FBA8-C33507F8A962}"/>
              </a:ext>
            </a:extLst>
          </p:cNvPr>
          <p:cNvSpPr>
            <a:spLocks noGrp="1"/>
          </p:cNvSpPr>
          <p:nvPr>
            <p:ph type="sldNum" sz="quarter" idx="12"/>
          </p:nvPr>
        </p:nvSpPr>
        <p:spPr/>
        <p:txBody>
          <a:bodyPr/>
          <a:lstStyle/>
          <a:p>
            <a:fld id="{30836A89-F471-4332-89F7-AC5DD12CD837}" type="slidenum">
              <a:rPr lang="en-US" smtClean="0"/>
              <a:t>‹#›</a:t>
            </a:fld>
            <a:endParaRPr lang="en-US"/>
          </a:p>
        </p:txBody>
      </p:sp>
    </p:spTree>
    <p:extLst>
      <p:ext uri="{BB962C8B-B14F-4D97-AF65-F5344CB8AC3E}">
        <p14:creationId xmlns:p14="http://schemas.microsoft.com/office/powerpoint/2010/main" val="1406459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A47CBC-655C-8312-753F-DEA0E9053108}"/>
              </a:ext>
            </a:extLst>
          </p:cNvPr>
          <p:cNvSpPr>
            <a:spLocks noGrp="1"/>
          </p:cNvSpPr>
          <p:nvPr>
            <p:ph type="dt" sz="half" idx="10"/>
          </p:nvPr>
        </p:nvSpPr>
        <p:spPr/>
        <p:txBody>
          <a:bodyPr/>
          <a:lstStyle/>
          <a:p>
            <a:fld id="{BDDD0ACC-BCA5-4589-A5A0-355C49786444}" type="datetimeFigureOut">
              <a:rPr lang="en-US" smtClean="0"/>
              <a:t>9/23/2024</a:t>
            </a:fld>
            <a:endParaRPr lang="en-US"/>
          </a:p>
        </p:txBody>
      </p:sp>
      <p:sp>
        <p:nvSpPr>
          <p:cNvPr id="3" name="Footer Placeholder 2">
            <a:extLst>
              <a:ext uri="{FF2B5EF4-FFF2-40B4-BE49-F238E27FC236}">
                <a16:creationId xmlns:a16="http://schemas.microsoft.com/office/drawing/2014/main" id="{BA8DDD6B-37D7-D346-7A0D-6AE441B734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CD5F3B-A888-E634-FB5D-FDF853B7EDFF}"/>
              </a:ext>
            </a:extLst>
          </p:cNvPr>
          <p:cNvSpPr>
            <a:spLocks noGrp="1"/>
          </p:cNvSpPr>
          <p:nvPr>
            <p:ph type="sldNum" sz="quarter" idx="12"/>
          </p:nvPr>
        </p:nvSpPr>
        <p:spPr/>
        <p:txBody>
          <a:bodyPr/>
          <a:lstStyle/>
          <a:p>
            <a:fld id="{30836A89-F471-4332-89F7-AC5DD12CD837}" type="slidenum">
              <a:rPr lang="en-US" smtClean="0"/>
              <a:t>‹#›</a:t>
            </a:fld>
            <a:endParaRPr lang="en-US"/>
          </a:p>
        </p:txBody>
      </p:sp>
    </p:spTree>
    <p:extLst>
      <p:ext uri="{BB962C8B-B14F-4D97-AF65-F5344CB8AC3E}">
        <p14:creationId xmlns:p14="http://schemas.microsoft.com/office/powerpoint/2010/main" val="2076687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E9714-534B-8A7E-1DBB-5A845871C0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E755BE-2BC1-6DFC-05D5-E601788CE1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130265-DC46-29AC-0487-395F2B0FB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2AA076-F7F5-DA5E-101D-11B44EC99AF8}"/>
              </a:ext>
            </a:extLst>
          </p:cNvPr>
          <p:cNvSpPr>
            <a:spLocks noGrp="1"/>
          </p:cNvSpPr>
          <p:nvPr>
            <p:ph type="dt" sz="half" idx="10"/>
          </p:nvPr>
        </p:nvSpPr>
        <p:spPr/>
        <p:txBody>
          <a:bodyPr/>
          <a:lstStyle/>
          <a:p>
            <a:fld id="{BDDD0ACC-BCA5-4589-A5A0-355C49786444}" type="datetimeFigureOut">
              <a:rPr lang="en-US" smtClean="0"/>
              <a:t>9/23/2024</a:t>
            </a:fld>
            <a:endParaRPr lang="en-US"/>
          </a:p>
        </p:txBody>
      </p:sp>
      <p:sp>
        <p:nvSpPr>
          <p:cNvPr id="6" name="Footer Placeholder 5">
            <a:extLst>
              <a:ext uri="{FF2B5EF4-FFF2-40B4-BE49-F238E27FC236}">
                <a16:creationId xmlns:a16="http://schemas.microsoft.com/office/drawing/2014/main" id="{FD57C5FC-1693-A3BE-D151-F57E5D4E0C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0647A-5A05-6019-B5DD-EA8E31063572}"/>
              </a:ext>
            </a:extLst>
          </p:cNvPr>
          <p:cNvSpPr>
            <a:spLocks noGrp="1"/>
          </p:cNvSpPr>
          <p:nvPr>
            <p:ph type="sldNum" sz="quarter" idx="12"/>
          </p:nvPr>
        </p:nvSpPr>
        <p:spPr/>
        <p:txBody>
          <a:bodyPr/>
          <a:lstStyle/>
          <a:p>
            <a:fld id="{30836A89-F471-4332-89F7-AC5DD12CD837}" type="slidenum">
              <a:rPr lang="en-US" smtClean="0"/>
              <a:t>‹#›</a:t>
            </a:fld>
            <a:endParaRPr lang="en-US"/>
          </a:p>
        </p:txBody>
      </p:sp>
    </p:spTree>
    <p:extLst>
      <p:ext uri="{BB962C8B-B14F-4D97-AF65-F5344CB8AC3E}">
        <p14:creationId xmlns:p14="http://schemas.microsoft.com/office/powerpoint/2010/main" val="327123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E52C7-4429-0FF7-D842-B418606B77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697AD0-E8FE-AC23-5C38-A9EA9133F6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D786ED-A6C5-F860-894A-F98612A9FF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A3FB0C-15A2-732F-06EF-F60D5B32F635}"/>
              </a:ext>
            </a:extLst>
          </p:cNvPr>
          <p:cNvSpPr>
            <a:spLocks noGrp="1"/>
          </p:cNvSpPr>
          <p:nvPr>
            <p:ph type="dt" sz="half" idx="10"/>
          </p:nvPr>
        </p:nvSpPr>
        <p:spPr/>
        <p:txBody>
          <a:bodyPr/>
          <a:lstStyle/>
          <a:p>
            <a:fld id="{BDDD0ACC-BCA5-4589-A5A0-355C49786444}" type="datetimeFigureOut">
              <a:rPr lang="en-US" smtClean="0"/>
              <a:t>9/23/2024</a:t>
            </a:fld>
            <a:endParaRPr lang="en-US"/>
          </a:p>
        </p:txBody>
      </p:sp>
      <p:sp>
        <p:nvSpPr>
          <p:cNvPr id="6" name="Footer Placeholder 5">
            <a:extLst>
              <a:ext uri="{FF2B5EF4-FFF2-40B4-BE49-F238E27FC236}">
                <a16:creationId xmlns:a16="http://schemas.microsoft.com/office/drawing/2014/main" id="{4C8F3A19-1C06-3140-83F2-537C7A99B8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9A5479-768A-E909-D815-16D906744BD5}"/>
              </a:ext>
            </a:extLst>
          </p:cNvPr>
          <p:cNvSpPr>
            <a:spLocks noGrp="1"/>
          </p:cNvSpPr>
          <p:nvPr>
            <p:ph type="sldNum" sz="quarter" idx="12"/>
          </p:nvPr>
        </p:nvSpPr>
        <p:spPr/>
        <p:txBody>
          <a:bodyPr/>
          <a:lstStyle/>
          <a:p>
            <a:fld id="{30836A89-F471-4332-89F7-AC5DD12CD837}" type="slidenum">
              <a:rPr lang="en-US" smtClean="0"/>
              <a:t>‹#›</a:t>
            </a:fld>
            <a:endParaRPr lang="en-US"/>
          </a:p>
        </p:txBody>
      </p:sp>
    </p:spTree>
    <p:extLst>
      <p:ext uri="{BB962C8B-B14F-4D97-AF65-F5344CB8AC3E}">
        <p14:creationId xmlns:p14="http://schemas.microsoft.com/office/powerpoint/2010/main" val="510624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4C8D6E-EBD3-824F-485C-785D2196AC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BFBF66-41E1-1A49-E402-F71AC91285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939FDB-C679-9174-3F6B-752DA9BBDD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DDD0ACC-BCA5-4589-A5A0-355C49786444}" type="datetimeFigureOut">
              <a:rPr lang="en-US" smtClean="0"/>
              <a:t>9/23/2024</a:t>
            </a:fld>
            <a:endParaRPr lang="en-US"/>
          </a:p>
        </p:txBody>
      </p:sp>
      <p:sp>
        <p:nvSpPr>
          <p:cNvPr id="5" name="Footer Placeholder 4">
            <a:extLst>
              <a:ext uri="{FF2B5EF4-FFF2-40B4-BE49-F238E27FC236}">
                <a16:creationId xmlns:a16="http://schemas.microsoft.com/office/drawing/2014/main" id="{0D9CF323-A058-956B-F1A3-37F92F45C0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6578B6C-BD7C-8B82-D458-077F2C685D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836A89-F471-4332-89F7-AC5DD12CD837}" type="slidenum">
              <a:rPr lang="en-US" smtClean="0"/>
              <a:t>‹#›</a:t>
            </a:fld>
            <a:endParaRPr lang="en-US"/>
          </a:p>
        </p:txBody>
      </p:sp>
    </p:spTree>
    <p:extLst>
      <p:ext uri="{BB962C8B-B14F-4D97-AF65-F5344CB8AC3E}">
        <p14:creationId xmlns:p14="http://schemas.microsoft.com/office/powerpoint/2010/main" val="1559468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7"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6355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normAutofit fontScale="90000"/>
          </a:bodyPr>
          <a:lstStyle/>
          <a:p>
            <a:r>
              <a:rPr lang="en-US" dirty="0"/>
              <a:t>I. Loss function (Cost function)</a:t>
            </a:r>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10</a:t>
            </a:fld>
            <a:endParaRPr lang="en-US" dirty="0"/>
          </a:p>
        </p:txBody>
      </p:sp>
      <p:sp>
        <p:nvSpPr>
          <p:cNvPr id="13" name="Content Placeholder 2">
            <a:extLst>
              <a:ext uri="{FF2B5EF4-FFF2-40B4-BE49-F238E27FC236}">
                <a16:creationId xmlns:a16="http://schemas.microsoft.com/office/drawing/2014/main" id="{43B6F215-0F0A-2715-5422-31D665FE1293}"/>
              </a:ext>
            </a:extLst>
          </p:cNvPr>
          <p:cNvSpPr txBox="1">
            <a:spLocks/>
          </p:cNvSpPr>
          <p:nvPr/>
        </p:nvSpPr>
        <p:spPr>
          <a:xfrm>
            <a:off x="338736" y="734379"/>
            <a:ext cx="11853264" cy="49091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0" indent="-571500" algn="l" defTabSz="914400" rtl="0" eaLnBrk="1" fontAlgn="auto" latinLnBrk="0" hangingPunct="1">
              <a:lnSpc>
                <a:spcPct val="90000"/>
              </a:lnSpc>
              <a:spcBef>
                <a:spcPts val="1000"/>
              </a:spcBef>
              <a:spcAft>
                <a:spcPts val="0"/>
              </a:spcAft>
              <a:buClrTx/>
              <a:buSzTx/>
              <a:buFont typeface="+mj-lt"/>
              <a:buAutoNum type="arabicPeriod" startAt="2"/>
              <a:tabLst/>
              <a:defRPr/>
            </a:pPr>
            <a:r>
              <a:rPr lang="en-US" dirty="0">
                <a:solidFill>
                  <a:sysClr val="windowText" lastClr="000000"/>
                </a:solidFill>
              </a:rPr>
              <a:t>Popular loss functions in regression</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2.3. Huber loss / Smooth MAE</a:t>
            </a:r>
          </a:p>
          <a:p>
            <a:pPr marR="0" lvl="0" algn="l" defTabSz="914400" rtl="0" eaLnBrk="1" fontAlgn="auto" latinLnBrk="0" hangingPunct="1">
              <a:lnSpc>
                <a:spcPct val="90000"/>
              </a:lnSpc>
              <a:spcBef>
                <a:spcPts val="1000"/>
              </a:spcBef>
              <a:spcAft>
                <a:spcPts val="0"/>
              </a:spcAft>
              <a:buClrTx/>
              <a:buSzTx/>
              <a:buFontTx/>
              <a:buChar char="-"/>
              <a:tabLst/>
              <a:defRPr/>
            </a:pPr>
            <a:r>
              <a:rPr lang="en-US" dirty="0">
                <a:solidFill>
                  <a:sysClr val="windowText" lastClr="000000"/>
                </a:solidFill>
              </a:rPr>
              <a:t>A hybrid combination of MSE and MAE into a single loss function.</a:t>
            </a:r>
          </a:p>
          <a:p>
            <a:pPr marR="0" lvl="0" algn="l" defTabSz="914400" rtl="0" eaLnBrk="1" fontAlgn="auto" latinLnBrk="0" hangingPunct="1">
              <a:lnSpc>
                <a:spcPct val="90000"/>
              </a:lnSpc>
              <a:spcBef>
                <a:spcPts val="1000"/>
              </a:spcBef>
              <a:spcAft>
                <a:spcPts val="0"/>
              </a:spcAft>
              <a:buClrTx/>
              <a:buSzTx/>
              <a:buFontTx/>
              <a:buChar char="-"/>
              <a:tabLst/>
              <a:defRPr/>
            </a:pPr>
            <a:endParaRPr lang="en-US" dirty="0">
              <a:solidFill>
                <a:sysClr val="windowText" lastClr="000000"/>
              </a:solidFill>
            </a:endParaRPr>
          </a:p>
          <a:p>
            <a:pPr marR="0" lvl="0" algn="l" defTabSz="914400" rtl="0" eaLnBrk="1" fontAlgn="auto" latinLnBrk="0" hangingPunct="1">
              <a:lnSpc>
                <a:spcPct val="90000"/>
              </a:lnSpc>
              <a:spcBef>
                <a:spcPts val="1000"/>
              </a:spcBef>
              <a:spcAft>
                <a:spcPts val="0"/>
              </a:spcAft>
              <a:buClrTx/>
              <a:buSzTx/>
              <a:buFontTx/>
              <a:buChar char="-"/>
              <a:tabLst/>
              <a:defRPr/>
            </a:pP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a:p>
            <a:pPr marR="0" lvl="0" algn="l" defTabSz="914400" rtl="0" eaLnBrk="1" fontAlgn="auto" latinLnBrk="0" hangingPunct="1">
              <a:lnSpc>
                <a:spcPct val="90000"/>
              </a:lnSpc>
              <a:spcBef>
                <a:spcPts val="1000"/>
              </a:spcBef>
              <a:spcAft>
                <a:spcPts val="0"/>
              </a:spcAft>
              <a:buClrTx/>
              <a:buSzTx/>
              <a:buFontTx/>
              <a:buChar char="-"/>
              <a:tabLst/>
              <a:defRPr/>
            </a:pPr>
            <a:endParaRPr lang="en-US" dirty="0">
              <a:solidFill>
                <a:sysClr val="windowText" lastClr="000000"/>
              </a:solidFill>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Here,</a:t>
            </a:r>
            <a:r>
              <a:rPr lang="en-US" dirty="0">
                <a:solidFill>
                  <a:sysClr val="windowText" lastClr="000000"/>
                </a:solidFill>
              </a:rPr>
              <a:t> </a:t>
            </a:r>
            <a:r>
              <a:rPr lang="el-GR" dirty="0">
                <a:solidFill>
                  <a:sysClr val="windowText" lastClr="000000"/>
                </a:solidFill>
              </a:rPr>
              <a:t>δ</a:t>
            </a:r>
            <a:r>
              <a:rPr lang="en-US" dirty="0">
                <a:solidFill>
                  <a:sysClr val="windowText" lastClr="000000"/>
                </a:solidFill>
              </a:rPr>
              <a:t> (delta) is a hyperparameter that acts a transition point: the Huber loss is quadratic for loss values below or equal to </a:t>
            </a:r>
            <a:r>
              <a:rPr lang="el-GR" dirty="0">
                <a:solidFill>
                  <a:sysClr val="windowText" lastClr="000000"/>
                </a:solidFill>
              </a:rPr>
              <a:t>δ</a:t>
            </a:r>
            <a:r>
              <a:rPr lang="en-US" dirty="0">
                <a:solidFill>
                  <a:sysClr val="windowText" lastClr="000000"/>
                </a:solidFill>
              </a:rPr>
              <a:t>, and linear otherwise.</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This loss function has both the advantages of MSE (differentiability) and MAE (robustness to outliers)</a:t>
            </a:r>
            <a:br>
              <a:rPr kumimoji="0" lang="el-GR"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br>
            <a:br>
              <a:rPr kumimoji="0" lang="el-GR"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b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p:txBody>
      </p:sp>
      <p:pic>
        <p:nvPicPr>
          <p:cNvPr id="6" name="Picture 5">
            <a:extLst>
              <a:ext uri="{FF2B5EF4-FFF2-40B4-BE49-F238E27FC236}">
                <a16:creationId xmlns:a16="http://schemas.microsoft.com/office/drawing/2014/main" id="{29BF2878-FAB3-021B-1647-64C845CA3158}"/>
              </a:ext>
            </a:extLst>
          </p:cNvPr>
          <p:cNvPicPr>
            <a:picLocks noChangeAspect="1"/>
          </p:cNvPicPr>
          <p:nvPr/>
        </p:nvPicPr>
        <p:blipFill>
          <a:blip r:embed="rId2"/>
          <a:stretch>
            <a:fillRect/>
          </a:stretch>
        </p:blipFill>
        <p:spPr>
          <a:xfrm>
            <a:off x="0" y="2221755"/>
            <a:ext cx="12192000" cy="1981864"/>
          </a:xfrm>
          <a:prstGeom prst="rect">
            <a:avLst/>
          </a:prstGeom>
        </p:spPr>
      </p:pic>
    </p:spTree>
    <p:extLst>
      <p:ext uri="{BB962C8B-B14F-4D97-AF65-F5344CB8AC3E}">
        <p14:creationId xmlns:p14="http://schemas.microsoft.com/office/powerpoint/2010/main" val="3862940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normAutofit fontScale="90000"/>
          </a:bodyPr>
          <a:lstStyle/>
          <a:p>
            <a:r>
              <a:rPr lang="en-US" dirty="0"/>
              <a:t>I. Loss function (Cost function)</a:t>
            </a:r>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11</a:t>
            </a:fld>
            <a:endParaRPr lang="en-US" dirty="0"/>
          </a:p>
        </p:txBody>
      </p:sp>
      <p:sp>
        <p:nvSpPr>
          <p:cNvPr id="13" name="Content Placeholder 2">
            <a:extLst>
              <a:ext uri="{FF2B5EF4-FFF2-40B4-BE49-F238E27FC236}">
                <a16:creationId xmlns:a16="http://schemas.microsoft.com/office/drawing/2014/main" id="{43B6F215-0F0A-2715-5422-31D665FE1293}"/>
              </a:ext>
            </a:extLst>
          </p:cNvPr>
          <p:cNvSpPr txBox="1">
            <a:spLocks/>
          </p:cNvSpPr>
          <p:nvPr/>
        </p:nvSpPr>
        <p:spPr>
          <a:xfrm>
            <a:off x="338736" y="1058844"/>
            <a:ext cx="11514528" cy="49091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0" indent="-571500" algn="l" defTabSz="914400" rtl="0" eaLnBrk="1" fontAlgn="auto" latinLnBrk="0" hangingPunct="1">
              <a:lnSpc>
                <a:spcPct val="90000"/>
              </a:lnSpc>
              <a:spcBef>
                <a:spcPts val="1000"/>
              </a:spcBef>
              <a:spcAft>
                <a:spcPts val="0"/>
              </a:spcAft>
              <a:buClrTx/>
              <a:buSzTx/>
              <a:buFont typeface="+mj-lt"/>
              <a:buAutoNum type="arabicPeriod" startAt="3"/>
              <a:tabLst/>
              <a:defRPr/>
            </a:pPr>
            <a:r>
              <a:rPr lang="en-US" dirty="0">
                <a:solidFill>
                  <a:sysClr val="windowText" lastClr="000000"/>
                </a:solidFill>
              </a:rPr>
              <a:t>Popular loss functions in classification</a:t>
            </a:r>
          </a:p>
          <a:p>
            <a:pPr marL="0" marR="0" lvl="0" indent="0" algn="l" defTabSz="914400" rtl="0" eaLnBrk="1" fontAlgn="auto" latinLnBrk="0" hangingPunct="1">
              <a:lnSpc>
                <a:spcPct val="90000"/>
              </a:lnSpc>
              <a:spcBef>
                <a:spcPts val="1000"/>
              </a:spcBef>
              <a:spcAft>
                <a:spcPts val="0"/>
              </a:spcAft>
              <a:buClrTx/>
              <a:buSzTx/>
              <a:buNone/>
              <a:tabLst/>
              <a:defRPr/>
            </a:pPr>
            <a:r>
              <a:rPr lang="en-US" dirty="0">
                <a:solidFill>
                  <a:sysClr val="windowText" lastClr="000000"/>
                </a:solidFill>
              </a:rPr>
              <a:t>3</a:t>
            </a: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.1. Cross-entropy</a:t>
            </a:r>
          </a:p>
          <a:p>
            <a:pPr marR="0" lvl="0" algn="l" defTabSz="914400" rtl="0" eaLnBrk="1" fontAlgn="auto" latinLnBrk="0" hangingPunct="1">
              <a:lnSpc>
                <a:spcPct val="90000"/>
              </a:lnSpc>
              <a:spcBef>
                <a:spcPts val="1000"/>
              </a:spcBef>
              <a:spcAft>
                <a:spcPts val="0"/>
              </a:spcAft>
              <a:buClrTx/>
              <a:buSzTx/>
              <a:buFontTx/>
              <a:buChar char="-"/>
              <a:tabLst/>
              <a:defRPr/>
            </a:pPr>
            <a:r>
              <a:rPr lang="en-US" dirty="0">
                <a:solidFill>
                  <a:sysClr val="windowText" lastClr="000000"/>
                </a:solidFill>
              </a:rPr>
              <a:t>Entropy: the degree of uncertainty within a system</a:t>
            </a:r>
          </a:p>
          <a:p>
            <a:pPr marR="0" lvl="0" algn="l" defTabSz="914400" rtl="0" eaLnBrk="1" fontAlgn="auto" latinLnBrk="0" hangingPunct="1">
              <a:lnSpc>
                <a:spcPct val="90000"/>
              </a:lnSpc>
              <a:spcBef>
                <a:spcPts val="1000"/>
              </a:spcBef>
              <a:spcAft>
                <a:spcPts val="0"/>
              </a:spcAft>
              <a:buClrTx/>
              <a:buSzTx/>
              <a:buFont typeface="Wingdings" panose="05000000000000000000" pitchFamily="2" charset="2"/>
              <a:buChar char="è"/>
              <a:tabLst/>
              <a:defRPr/>
            </a:pPr>
            <a:r>
              <a:rPr lang="en-US" dirty="0">
                <a:solidFill>
                  <a:sysClr val="windowText" lastClr="000000"/>
                </a:solidFill>
              </a:rPr>
              <a:t>Cross-entropy: the difference between two probability distributions</a:t>
            </a:r>
          </a:p>
          <a:p>
            <a:pPr marL="0" marR="0" lvl="0" indent="0" algn="l" defTabSz="914400" rtl="0" eaLnBrk="1" fontAlgn="auto" latinLnBrk="0" hangingPunct="1">
              <a:lnSpc>
                <a:spcPct val="90000"/>
              </a:lnSpc>
              <a:spcBef>
                <a:spcPts val="1000"/>
              </a:spcBef>
              <a:spcAft>
                <a:spcPts val="0"/>
              </a:spcAft>
              <a:buClrTx/>
              <a:buSzTx/>
              <a:buNone/>
              <a:tabLst/>
              <a:defRPr/>
            </a:pPr>
            <a:r>
              <a:rPr lang="en-US" dirty="0">
                <a:solidFill>
                  <a:sysClr val="windowText" lastClr="000000"/>
                </a:solidFill>
              </a:rPr>
              <a:t>Here, it indicates the difference between </a:t>
            </a:r>
            <a:r>
              <a:rPr lang="en-US" dirty="0">
                <a:solidFill>
                  <a:srgbClr val="FF0000"/>
                </a:solidFill>
              </a:rPr>
              <a:t>the “ground truth” distribution of probabilities</a:t>
            </a:r>
            <a:r>
              <a:rPr lang="en-US" dirty="0">
                <a:solidFill>
                  <a:sysClr val="windowText" lastClr="000000"/>
                </a:solidFill>
              </a:rPr>
              <a:t> and </a:t>
            </a:r>
            <a:r>
              <a:rPr lang="en-US" dirty="0">
                <a:solidFill>
                  <a:srgbClr val="FF0000"/>
                </a:solidFill>
              </a:rPr>
              <a:t>the probabilities predicted by the model.</a:t>
            </a:r>
          </a:p>
          <a:p>
            <a:pPr marL="0" marR="0" lvl="0" indent="0" algn="l" defTabSz="914400" rtl="0" eaLnBrk="1" fontAlgn="auto" latinLnBrk="0" hangingPunct="1">
              <a:lnSpc>
                <a:spcPct val="90000"/>
              </a:lnSpc>
              <a:spcBef>
                <a:spcPts val="1000"/>
              </a:spcBef>
              <a:spcAft>
                <a:spcPts val="0"/>
              </a:spcAft>
              <a:buClrTx/>
              <a:buSzTx/>
              <a:buNone/>
              <a:tabLst/>
              <a:defRPr/>
            </a:pPr>
            <a:endParaRPr lang="en-US" dirty="0">
              <a:solidFill>
                <a:sysClr val="windowText" lastClr="000000"/>
              </a:solidFill>
            </a:endParaRPr>
          </a:p>
          <a:p>
            <a:pPr marL="0" marR="0" lvl="0" indent="0" algn="l" defTabSz="914400" rtl="0" eaLnBrk="1" fontAlgn="auto" latinLnBrk="0" hangingPunct="1">
              <a:lnSpc>
                <a:spcPct val="90000"/>
              </a:lnSpc>
              <a:spcBef>
                <a:spcPts val="1000"/>
              </a:spcBef>
              <a:spcAft>
                <a:spcPts val="0"/>
              </a:spcAft>
              <a:buClrTx/>
              <a:buSzTx/>
              <a:buNone/>
              <a:tabLst/>
              <a:defRPr/>
            </a:pPr>
            <a:r>
              <a:rPr lang="en-US" dirty="0">
                <a:solidFill>
                  <a:sysClr val="windowText" lastClr="000000"/>
                </a:solidFill>
              </a:rPr>
              <a:t>Output: A probability value between 0 and 1</a:t>
            </a:r>
          </a:p>
          <a:p>
            <a:pPr marL="0" marR="0" lvl="0" indent="0" algn="l" defTabSz="914400" rtl="0" eaLnBrk="1" fontAlgn="auto" latinLnBrk="0" hangingPunct="1">
              <a:lnSpc>
                <a:spcPct val="90000"/>
              </a:lnSpc>
              <a:spcBef>
                <a:spcPts val="1000"/>
              </a:spcBef>
              <a:spcAft>
                <a:spcPts val="0"/>
              </a:spcAft>
              <a:buClrTx/>
              <a:buSzTx/>
              <a:buNone/>
              <a:tabLst/>
              <a:defRPr/>
            </a:pPr>
            <a:endParaRPr lang="en-US" dirty="0">
              <a:solidFill>
                <a:sysClr val="windowText" lastClr="000000"/>
              </a:solidFill>
            </a:endParaRP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There are two</a:t>
            </a:r>
            <a:r>
              <a:rPr lang="en-US" dirty="0">
                <a:solidFill>
                  <a:sysClr val="windowText" lastClr="000000"/>
                </a:solidFill>
              </a:rPr>
              <a:t> types of cross-entropy loss functions.</a:t>
            </a: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a:p>
            <a:pPr marR="0" lvl="0" algn="l" defTabSz="914400" rtl="0" eaLnBrk="1" fontAlgn="auto" latinLnBrk="0" hangingPunct="1">
              <a:lnSpc>
                <a:spcPct val="90000"/>
              </a:lnSpc>
              <a:spcBef>
                <a:spcPts val="1000"/>
              </a:spcBef>
              <a:spcAft>
                <a:spcPts val="0"/>
              </a:spcAft>
              <a:buClrTx/>
              <a:buSzTx/>
              <a:buFontTx/>
              <a:buChar char="-"/>
              <a:tabLst/>
              <a:defRPr/>
            </a:pPr>
            <a:endParaRPr lang="en-US" dirty="0">
              <a:solidFill>
                <a:sysClr val="windowText" lastClr="000000"/>
              </a:solidFill>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a:p>
            <a:pPr marL="0" marR="0" lvl="0" indent="0" algn="l" defTabSz="914400" rtl="0" eaLnBrk="1" fontAlgn="auto" latinLnBrk="0" hangingPunct="1">
              <a:lnSpc>
                <a:spcPct val="90000"/>
              </a:lnSpc>
              <a:spcBef>
                <a:spcPts val="1000"/>
              </a:spcBef>
              <a:spcAft>
                <a:spcPts val="0"/>
              </a:spcAft>
              <a:buClrTx/>
              <a:buSzTx/>
              <a:buNone/>
              <a:tabLst/>
              <a:defRPr/>
            </a:pPr>
            <a:br>
              <a:rPr kumimoji="0" lang="el-GR"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b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077638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normAutofit fontScale="90000"/>
          </a:bodyPr>
          <a:lstStyle/>
          <a:p>
            <a:r>
              <a:rPr lang="en-US" dirty="0"/>
              <a:t>I. Loss function (Cost function)</a:t>
            </a:r>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12</a:t>
            </a:fld>
            <a:endParaRPr lang="en-US" dirty="0"/>
          </a:p>
        </p:txBody>
      </p:sp>
      <p:sp>
        <p:nvSpPr>
          <p:cNvPr id="13" name="Content Placeholder 2">
            <a:extLst>
              <a:ext uri="{FF2B5EF4-FFF2-40B4-BE49-F238E27FC236}">
                <a16:creationId xmlns:a16="http://schemas.microsoft.com/office/drawing/2014/main" id="{43B6F215-0F0A-2715-5422-31D665FE1293}"/>
              </a:ext>
            </a:extLst>
          </p:cNvPr>
          <p:cNvSpPr txBox="1">
            <a:spLocks/>
          </p:cNvSpPr>
          <p:nvPr/>
        </p:nvSpPr>
        <p:spPr>
          <a:xfrm>
            <a:off x="338736" y="763875"/>
            <a:ext cx="11514528" cy="49091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None/>
              <a:tabLst/>
              <a:defRPr/>
            </a:pPr>
            <a:r>
              <a:rPr lang="en-US" dirty="0">
                <a:solidFill>
                  <a:sysClr val="windowText" lastClr="000000"/>
                </a:solidFill>
              </a:rPr>
              <a:t>Binary cross-entropy (Log loss): used for binary classification, logistic regression problems</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a:p>
            <a:pPr marL="0" marR="0" lvl="0" indent="0" algn="l" defTabSz="914400" rtl="0" eaLnBrk="1" fontAlgn="auto" latinLnBrk="0" hangingPunct="1">
              <a:lnSpc>
                <a:spcPct val="90000"/>
              </a:lnSpc>
              <a:spcBef>
                <a:spcPts val="1000"/>
              </a:spcBef>
              <a:spcAft>
                <a:spcPts val="0"/>
              </a:spcAft>
              <a:buClrTx/>
              <a:buSzTx/>
              <a:buNone/>
              <a:tabLst/>
              <a:defRPr/>
            </a:pPr>
            <a:br>
              <a:rPr kumimoji="0" lang="el-GR"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b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a:p>
            <a:pPr marL="1828800" lvl="4" indent="0">
              <a:spcBef>
                <a:spcPts val="1000"/>
              </a:spcBef>
              <a:buNone/>
              <a:defRPr/>
            </a:pPr>
            <a:r>
              <a:rPr lang="en-US" sz="2000" dirty="0">
                <a:solidFill>
                  <a:sysClr val="windowText" lastClr="000000"/>
                </a:solidFill>
              </a:rPr>
              <a:t>y: true likelihood (either 0 or 1)</a:t>
            </a:r>
          </a:p>
          <a:p>
            <a:pPr marL="1828800" lvl="4" indent="0">
              <a:spcBef>
                <a:spcPts val="1000"/>
              </a:spcBef>
              <a:buNone/>
              <a:defRPr/>
            </a:pPr>
            <a:r>
              <a:rPr kumimoji="0" lang="en-US" sz="20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p(y</a:t>
            </a:r>
            <a:r>
              <a:rPr lang="en-US" sz="2000" dirty="0">
                <a:solidFill>
                  <a:sysClr val="windowText" lastClr="000000"/>
                </a:solidFill>
              </a:rPr>
              <a:t>): predicted likelihood (between 0 and 1)</a:t>
            </a:r>
          </a:p>
          <a:p>
            <a:pPr marL="0" marR="0" lvl="0" indent="0" algn="l" defTabSz="914400" rtl="0" eaLnBrk="1" fontAlgn="auto" latinLnBrk="0" hangingPunct="1">
              <a:lnSpc>
                <a:spcPct val="90000"/>
              </a:lnSpc>
              <a:spcBef>
                <a:spcPts val="1000"/>
              </a:spcBef>
              <a:spcAft>
                <a:spcPts val="0"/>
              </a:spcAft>
              <a:buClrTx/>
              <a:buSzTx/>
              <a:buNone/>
              <a:tabLst/>
              <a:defRPr/>
            </a:pPr>
            <a:r>
              <a:rPr lang="en-US" dirty="0">
                <a:solidFill>
                  <a:sysClr val="windowText" lastClr="000000"/>
                </a:solidFill>
              </a:rPr>
              <a:t>This loss function penalizes predictions that are either inaccurate or has a low certainty, incentivizing the model to make correct and confident predictions.</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The logarithm function makes the algorithm heavily penalize predictions that are </a:t>
            </a:r>
            <a:r>
              <a:rPr kumimoji="0" lang="en-US" sz="2800" b="0" i="0" u="none" strike="noStrike" kern="1200" cap="none" spc="0" normalizeH="0" baseline="0" noProof="0" dirty="0">
                <a:ln>
                  <a:noFill/>
                </a:ln>
                <a:solidFill>
                  <a:srgbClr val="FF0000"/>
                </a:solidFill>
                <a:effectLst/>
                <a:uLnTx/>
                <a:uFillTx/>
                <a:latin typeface="Lato" panose="020F0502020204030203" pitchFamily="34" charset="0"/>
                <a:ea typeface="Lato" panose="020F0502020204030203" pitchFamily="34" charset="0"/>
                <a:cs typeface="Lato" panose="020F0502020204030203" pitchFamily="34" charset="0"/>
              </a:rPr>
              <a:t>confidently wrong</a:t>
            </a: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p:txBody>
      </p:sp>
      <p:pic>
        <p:nvPicPr>
          <p:cNvPr id="1026" name="Picture 2">
            <a:extLst>
              <a:ext uri="{FF2B5EF4-FFF2-40B4-BE49-F238E27FC236}">
                <a16:creationId xmlns:a16="http://schemas.microsoft.com/office/drawing/2014/main" id="{C1CE6E69-F26F-B78F-76A7-AF8CA2EBA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0262" y="1593747"/>
            <a:ext cx="7991475" cy="14287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2AEFF87-B865-161B-1324-60F31ADFF4F6}"/>
              </a:ext>
            </a:extLst>
          </p:cNvPr>
          <p:cNvSpPr txBox="1"/>
          <p:nvPr/>
        </p:nvSpPr>
        <p:spPr>
          <a:xfrm>
            <a:off x="415175" y="1723346"/>
            <a:ext cx="1608649" cy="1169551"/>
          </a:xfrm>
          <a:prstGeom prst="rect">
            <a:avLst/>
          </a:prstGeom>
          <a:noFill/>
        </p:spPr>
        <p:txBody>
          <a:bodyPr wrap="square" rtlCol="0">
            <a:spAutoFit/>
          </a:bodyPr>
          <a:lstStyle/>
          <a:p>
            <a:r>
              <a:rPr lang="en-US" sz="1400" dirty="0">
                <a:solidFill>
                  <a:srgbClr val="FF0000"/>
                </a:solidFill>
              </a:rPr>
              <a:t>The ‘-’ sign maintains the convention of “lower loss = less error”</a:t>
            </a:r>
          </a:p>
        </p:txBody>
      </p:sp>
    </p:spTree>
    <p:extLst>
      <p:ext uri="{BB962C8B-B14F-4D97-AF65-F5344CB8AC3E}">
        <p14:creationId xmlns:p14="http://schemas.microsoft.com/office/powerpoint/2010/main" val="4143742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normAutofit fontScale="90000"/>
          </a:bodyPr>
          <a:lstStyle/>
          <a:p>
            <a:r>
              <a:rPr lang="en-US" dirty="0"/>
              <a:t>I. Loss function (Cost function)</a:t>
            </a:r>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13</a:t>
            </a:fld>
            <a:endParaRPr lang="en-US" dirty="0"/>
          </a:p>
        </p:txBody>
      </p:sp>
      <p:sp>
        <p:nvSpPr>
          <p:cNvPr id="13" name="Content Placeholder 2">
            <a:extLst>
              <a:ext uri="{FF2B5EF4-FFF2-40B4-BE49-F238E27FC236}">
                <a16:creationId xmlns:a16="http://schemas.microsoft.com/office/drawing/2014/main" id="{43B6F215-0F0A-2715-5422-31D665FE1293}"/>
              </a:ext>
            </a:extLst>
          </p:cNvPr>
          <p:cNvSpPr txBox="1">
            <a:spLocks/>
          </p:cNvSpPr>
          <p:nvPr/>
        </p:nvSpPr>
        <p:spPr>
          <a:xfrm>
            <a:off x="338736" y="763875"/>
            <a:ext cx="11514528" cy="49091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None/>
              <a:tabLst/>
              <a:defRPr/>
            </a:pPr>
            <a:r>
              <a:rPr lang="en-US" dirty="0">
                <a:solidFill>
                  <a:sysClr val="windowText" lastClr="000000"/>
                </a:solidFill>
              </a:rPr>
              <a:t>Categorical cross-entropy: used for multi-class classification, </a:t>
            </a:r>
            <a:r>
              <a:rPr lang="en-US" dirty="0" err="1">
                <a:solidFill>
                  <a:sysClr val="windowText" lastClr="000000"/>
                </a:solidFill>
              </a:rPr>
              <a:t>softmax</a:t>
            </a:r>
            <a:r>
              <a:rPr lang="en-US" dirty="0">
                <a:solidFill>
                  <a:sysClr val="windowText" lastClr="000000"/>
                </a:solidFill>
              </a:rPr>
              <a:t> regression problems</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a:p>
            <a:pPr marL="1828800" lvl="4" indent="0">
              <a:spcBef>
                <a:spcPts val="1000"/>
              </a:spcBef>
              <a:buNone/>
              <a:defRPr/>
            </a:pPr>
            <a:r>
              <a:rPr lang="en-US" sz="2000" dirty="0">
                <a:solidFill>
                  <a:sysClr val="windowText" lastClr="000000"/>
                </a:solidFill>
              </a:rPr>
              <a:t>p: true probability distribution</a:t>
            </a:r>
          </a:p>
          <a:p>
            <a:pPr marL="1828800" lvl="4" indent="0">
              <a:spcBef>
                <a:spcPts val="1000"/>
              </a:spcBef>
              <a:buNone/>
              <a:defRPr/>
            </a:pPr>
            <a:r>
              <a:rPr lang="en-US" sz="2000" dirty="0">
                <a:solidFill>
                  <a:sysClr val="windowText" lastClr="000000"/>
                </a:solidFill>
              </a:rPr>
              <a:t>q: predicted probability distribution</a:t>
            </a:r>
          </a:p>
          <a:p>
            <a:pPr marL="1828800" lvl="4" indent="0">
              <a:spcBef>
                <a:spcPts val="1000"/>
              </a:spcBef>
              <a:buNone/>
              <a:defRPr/>
            </a:pPr>
            <a:r>
              <a:rPr lang="en-US" sz="2000" dirty="0">
                <a:solidFill>
                  <a:sysClr val="windowText" lastClr="000000"/>
                </a:solidFill>
              </a:rPr>
              <a:t>C: number of classes</a:t>
            </a:r>
          </a:p>
          <a:p>
            <a:pPr marL="0" marR="0" lvl="0" indent="0" algn="l" defTabSz="914400" rtl="0" eaLnBrk="1" fontAlgn="auto" latinLnBrk="0" hangingPunct="1">
              <a:lnSpc>
                <a:spcPct val="90000"/>
              </a:lnSpc>
              <a:spcBef>
                <a:spcPts val="1000"/>
              </a:spcBef>
              <a:spcAft>
                <a:spcPts val="0"/>
              </a:spcAft>
              <a:buClrTx/>
              <a:buSzTx/>
              <a:buNone/>
              <a:tabLst/>
              <a:defRPr/>
            </a:pPr>
            <a:r>
              <a:rPr lang="en-US" dirty="0">
                <a:solidFill>
                  <a:sysClr val="windowText" lastClr="000000"/>
                </a:solidFill>
              </a:rPr>
              <a:t>The output is a probability distribution, with the values for each label collectively summing up to 1.</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Minimizing this function increases the output value for the correct class and </a:t>
            </a:r>
            <a:r>
              <a:rPr lang="en-US" dirty="0">
                <a:solidFill>
                  <a:sysClr val="windowText" lastClr="000000"/>
                </a:solidFill>
              </a:rPr>
              <a:t>decreases such values for incorrect classes, thus bringing the distribution closer to the “ground truth”.</a:t>
            </a: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p:txBody>
      </p:sp>
      <p:pic>
        <p:nvPicPr>
          <p:cNvPr id="6" name="Picture 5">
            <a:extLst>
              <a:ext uri="{FF2B5EF4-FFF2-40B4-BE49-F238E27FC236}">
                <a16:creationId xmlns:a16="http://schemas.microsoft.com/office/drawing/2014/main" id="{923250F7-64FC-0002-ED36-D306D15D5784}"/>
              </a:ext>
            </a:extLst>
          </p:cNvPr>
          <p:cNvPicPr>
            <a:picLocks noChangeAspect="1"/>
          </p:cNvPicPr>
          <p:nvPr/>
        </p:nvPicPr>
        <p:blipFill>
          <a:blip r:embed="rId2"/>
          <a:stretch>
            <a:fillRect/>
          </a:stretch>
        </p:blipFill>
        <p:spPr>
          <a:xfrm>
            <a:off x="4184836" y="1334205"/>
            <a:ext cx="3822328" cy="1251678"/>
          </a:xfrm>
          <a:prstGeom prst="rect">
            <a:avLst/>
          </a:prstGeom>
        </p:spPr>
      </p:pic>
    </p:spTree>
    <p:extLst>
      <p:ext uri="{BB962C8B-B14F-4D97-AF65-F5344CB8AC3E}">
        <p14:creationId xmlns:p14="http://schemas.microsoft.com/office/powerpoint/2010/main" val="1256847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normAutofit fontScale="90000"/>
          </a:bodyPr>
          <a:lstStyle/>
          <a:p>
            <a:r>
              <a:rPr lang="en-US" dirty="0"/>
              <a:t>I. Loss function (Cost function)</a:t>
            </a:r>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14</a:t>
            </a:fld>
            <a:endParaRPr lang="en-US" dirty="0"/>
          </a:p>
        </p:txBody>
      </p:sp>
      <p:sp>
        <p:nvSpPr>
          <p:cNvPr id="13" name="Content Placeholder 2">
            <a:extLst>
              <a:ext uri="{FF2B5EF4-FFF2-40B4-BE49-F238E27FC236}">
                <a16:creationId xmlns:a16="http://schemas.microsoft.com/office/drawing/2014/main" id="{43B6F215-0F0A-2715-5422-31D665FE1293}"/>
              </a:ext>
            </a:extLst>
          </p:cNvPr>
          <p:cNvSpPr txBox="1">
            <a:spLocks/>
          </p:cNvSpPr>
          <p:nvPr/>
        </p:nvSpPr>
        <p:spPr>
          <a:xfrm>
            <a:off x="338736" y="803206"/>
            <a:ext cx="11514528" cy="49091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0" indent="-571500" algn="l" defTabSz="914400" rtl="0" eaLnBrk="1" fontAlgn="auto" latinLnBrk="0" hangingPunct="1">
              <a:lnSpc>
                <a:spcPct val="90000"/>
              </a:lnSpc>
              <a:spcBef>
                <a:spcPts val="1000"/>
              </a:spcBef>
              <a:spcAft>
                <a:spcPts val="0"/>
              </a:spcAft>
              <a:buClrTx/>
              <a:buSzTx/>
              <a:buFont typeface="+mj-lt"/>
              <a:buAutoNum type="arabicPeriod" startAt="3"/>
              <a:tabLst/>
              <a:defRPr/>
            </a:pPr>
            <a:r>
              <a:rPr lang="en-US" dirty="0">
                <a:solidFill>
                  <a:sysClr val="windowText" lastClr="000000"/>
                </a:solidFill>
              </a:rPr>
              <a:t>Popular loss functions in classification</a:t>
            </a:r>
          </a:p>
          <a:p>
            <a:pPr marL="0" marR="0" lvl="0" indent="0" algn="l" defTabSz="914400" rtl="0" eaLnBrk="1" fontAlgn="auto" latinLnBrk="0" hangingPunct="1">
              <a:lnSpc>
                <a:spcPct val="90000"/>
              </a:lnSpc>
              <a:spcBef>
                <a:spcPts val="1000"/>
              </a:spcBef>
              <a:spcAft>
                <a:spcPts val="0"/>
              </a:spcAft>
              <a:buClrTx/>
              <a:buSzTx/>
              <a:buNone/>
              <a:tabLst/>
              <a:defRPr/>
            </a:pPr>
            <a:r>
              <a:rPr lang="en-US" dirty="0">
                <a:solidFill>
                  <a:sysClr val="windowText" lastClr="000000"/>
                </a:solidFill>
              </a:rPr>
              <a:t>3</a:t>
            </a: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.2. Hinge loss</a:t>
            </a:r>
          </a:p>
          <a:p>
            <a:pPr marR="0" lvl="0" algn="l" defTabSz="914400" rtl="0" eaLnBrk="1" fontAlgn="auto" latinLnBrk="0" hangingPunct="1">
              <a:lnSpc>
                <a:spcPct val="90000"/>
              </a:lnSpc>
              <a:spcBef>
                <a:spcPts val="1000"/>
              </a:spcBef>
              <a:spcAft>
                <a:spcPts val="0"/>
              </a:spcAft>
              <a:buClrTx/>
              <a:buSzTx/>
              <a:buFontTx/>
              <a:buChar char="-"/>
              <a:tabLst/>
              <a:defRPr/>
            </a:pPr>
            <a:r>
              <a:rPr lang="en-US" dirty="0">
                <a:solidFill>
                  <a:sysClr val="windowText" lastClr="000000"/>
                </a:solidFill>
              </a:rPr>
              <a:t>Well-suited for binary classification problems and for optimizing support vector machine (SVM) models.</a:t>
            </a:r>
          </a:p>
          <a:p>
            <a:pPr marR="0" lvl="0" algn="l" defTabSz="914400" rtl="0" eaLnBrk="1" fontAlgn="auto" latinLnBrk="0" hangingPunct="1">
              <a:lnSpc>
                <a:spcPct val="90000"/>
              </a:lnSpc>
              <a:spcBef>
                <a:spcPts val="1000"/>
              </a:spcBef>
              <a:spcAft>
                <a:spcPts val="0"/>
              </a:spcAft>
              <a:buClrTx/>
              <a:buSzTx/>
              <a:buFontTx/>
              <a:buChar char="-"/>
              <a:tabLst/>
              <a:defRPr/>
            </a:pPr>
            <a:r>
              <a:rPr lang="en-US" dirty="0">
                <a:solidFill>
                  <a:sysClr val="windowText" lastClr="000000"/>
                </a:solidFill>
              </a:rPr>
              <a:t>Effective for optimizing a decision boundary for separating two classes.</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32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a:p>
            <a:pPr marL="0" marR="0" lvl="0" indent="0" algn="l" defTabSz="914400" rtl="0" eaLnBrk="1" fontAlgn="auto" latinLnBrk="0" hangingPunct="1">
              <a:lnSpc>
                <a:spcPct val="90000"/>
              </a:lnSpc>
              <a:spcBef>
                <a:spcPts val="1000"/>
              </a:spcBef>
              <a:spcAft>
                <a:spcPts val="0"/>
              </a:spcAft>
              <a:buClrTx/>
              <a:buSzTx/>
              <a:buNone/>
              <a:tabLst/>
              <a:defRPr/>
            </a:pPr>
            <a:r>
              <a:rPr lang="en-US" sz="2000" dirty="0">
                <a:solidFill>
                  <a:sysClr val="windowText" lastClr="000000"/>
                </a:solidFill>
              </a:rPr>
              <a:t>		t: true label (-1 or 1)</a:t>
            </a:r>
          </a:p>
          <a:p>
            <a:pPr marL="0" marR="0" lvl="0" indent="0" algn="l" defTabSz="914400" rtl="0" eaLnBrk="1" fontAlgn="auto" latinLnBrk="0" hangingPunct="1">
              <a:lnSpc>
                <a:spcPct val="90000"/>
              </a:lnSpc>
              <a:spcBef>
                <a:spcPts val="1000"/>
              </a:spcBef>
              <a:spcAft>
                <a:spcPts val="0"/>
              </a:spcAft>
              <a:buClrTx/>
              <a:buSzTx/>
              <a:buNone/>
              <a:tabLst/>
              <a:defRPr/>
            </a:pPr>
            <a:r>
              <a:rPr lang="en-US" sz="2000" dirty="0">
                <a:solidFill>
                  <a:sysClr val="windowText" lastClr="000000"/>
                </a:solidFill>
              </a:rPr>
              <a:t>		y: classifier output</a:t>
            </a:r>
          </a:p>
          <a:p>
            <a:pPr marL="0" marR="0" lvl="0" indent="0" algn="l" defTabSz="914400" rtl="0" eaLnBrk="1" fontAlgn="auto" latinLnBrk="0" hangingPunct="1">
              <a:lnSpc>
                <a:spcPct val="90000"/>
              </a:lnSpc>
              <a:spcBef>
                <a:spcPts val="1000"/>
              </a:spcBef>
              <a:spcAft>
                <a:spcPts val="0"/>
              </a:spcAft>
              <a:buClrTx/>
              <a:buSzTx/>
              <a:buNone/>
              <a:tabLst/>
              <a:defRPr/>
            </a:pPr>
            <a:r>
              <a:rPr lang="en-US" dirty="0">
                <a:solidFill>
                  <a:sysClr val="windowText" lastClr="000000"/>
                </a:solidFill>
              </a:rPr>
              <a:t>The outcome is always non-negative. If 1-t.y is negative i.e. t and y are the same sign (correct class prediction), the loss is defined as 0</a:t>
            </a:r>
          </a:p>
        </p:txBody>
      </p:sp>
      <p:pic>
        <p:nvPicPr>
          <p:cNvPr id="1026" name="Picture 2" descr="Hinge Loss : [Machine Learning Bite Size Series] | by Neha Jirafe | Medium">
            <a:extLst>
              <a:ext uri="{FF2B5EF4-FFF2-40B4-BE49-F238E27FC236}">
                <a16:creationId xmlns:a16="http://schemas.microsoft.com/office/drawing/2014/main" id="{52DE8B1B-B4AF-EE6B-BA55-861182E9C5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3173362"/>
            <a:ext cx="819150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334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p:txBody>
          <a:bodyPr/>
          <a:lstStyle/>
          <a:p>
            <a:fld id="{9EA0BE3B-158A-4EDF-80DC-E394A0D1600F}" type="slidenum">
              <a:rPr lang="en-US" smtClean="0"/>
              <a:pPr/>
              <a:t>15</a:t>
            </a:fld>
            <a:endParaRPr lang="en-US"/>
          </a:p>
        </p:txBody>
      </p:sp>
      <p:pic>
        <p:nvPicPr>
          <p:cNvPr id="2050" name="Picture 2" descr="Hinge-loss &amp; relationship with Support Vector Machines - GeeksforGeeks">
            <a:extLst>
              <a:ext uri="{FF2B5EF4-FFF2-40B4-BE49-F238E27FC236}">
                <a16:creationId xmlns:a16="http://schemas.microsoft.com/office/drawing/2014/main" id="{7CD2C9D7-5648-4B50-5BA0-4086D8B06F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129" y="1160206"/>
            <a:ext cx="9979742" cy="498987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631AC9D-1416-7B1D-65AB-4BA248FE22AD}"/>
              </a:ext>
            </a:extLst>
          </p:cNvPr>
          <p:cNvPicPr>
            <a:picLocks noChangeAspect="1"/>
          </p:cNvPicPr>
          <p:nvPr/>
        </p:nvPicPr>
        <p:blipFill>
          <a:blip r:embed="rId3"/>
          <a:stretch>
            <a:fillRect/>
          </a:stretch>
        </p:blipFill>
        <p:spPr>
          <a:xfrm>
            <a:off x="6096000" y="1111045"/>
            <a:ext cx="477583" cy="303082"/>
          </a:xfrm>
          <a:prstGeom prst="rect">
            <a:avLst/>
          </a:prstGeom>
        </p:spPr>
      </p:pic>
      <p:pic>
        <p:nvPicPr>
          <p:cNvPr id="6" name="Picture 5">
            <a:extLst>
              <a:ext uri="{FF2B5EF4-FFF2-40B4-BE49-F238E27FC236}">
                <a16:creationId xmlns:a16="http://schemas.microsoft.com/office/drawing/2014/main" id="{F90767AE-8912-BF49-710A-E35B1A1F60DB}"/>
              </a:ext>
            </a:extLst>
          </p:cNvPr>
          <p:cNvPicPr>
            <a:picLocks noChangeAspect="1"/>
          </p:cNvPicPr>
          <p:nvPr/>
        </p:nvPicPr>
        <p:blipFill>
          <a:blip r:embed="rId4"/>
          <a:stretch>
            <a:fillRect/>
          </a:stretch>
        </p:blipFill>
        <p:spPr>
          <a:xfrm>
            <a:off x="10928555" y="4577419"/>
            <a:ext cx="766400" cy="457634"/>
          </a:xfrm>
          <a:prstGeom prst="rect">
            <a:avLst/>
          </a:prstGeom>
        </p:spPr>
      </p:pic>
    </p:spTree>
    <p:extLst>
      <p:ext uri="{BB962C8B-B14F-4D97-AF65-F5344CB8AC3E}">
        <p14:creationId xmlns:p14="http://schemas.microsoft.com/office/powerpoint/2010/main" val="64084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normAutofit fontScale="90000"/>
          </a:bodyPr>
          <a:lstStyle/>
          <a:p>
            <a:r>
              <a:rPr lang="en-US" dirty="0"/>
              <a:t>II. Activation function</a:t>
            </a:r>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16</a:t>
            </a:fld>
            <a:endParaRPr lang="en-US" dirty="0"/>
          </a:p>
        </p:txBody>
      </p:sp>
      <p:sp>
        <p:nvSpPr>
          <p:cNvPr id="13" name="Content Placeholder 2">
            <a:extLst>
              <a:ext uri="{FF2B5EF4-FFF2-40B4-BE49-F238E27FC236}">
                <a16:creationId xmlns:a16="http://schemas.microsoft.com/office/drawing/2014/main" id="{43B6F215-0F0A-2715-5422-31D665FE1293}"/>
              </a:ext>
            </a:extLst>
          </p:cNvPr>
          <p:cNvSpPr txBox="1">
            <a:spLocks/>
          </p:cNvSpPr>
          <p:nvPr/>
        </p:nvSpPr>
        <p:spPr>
          <a:xfrm>
            <a:off x="338736" y="1058844"/>
            <a:ext cx="11514528" cy="49091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0" indent="-5715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Concept</a:t>
            </a:r>
          </a:p>
          <a:p>
            <a:pPr marL="228600" marR="0" lvl="0" indent="-228600" algn="l" defTabSz="914400" rtl="0" eaLnBrk="1" fontAlgn="auto" latinLnBrk="0" hangingPunct="1">
              <a:lnSpc>
                <a:spcPct val="90000"/>
              </a:lnSpc>
              <a:spcBef>
                <a:spcPts val="1000"/>
              </a:spcBef>
              <a:spcAft>
                <a:spcPts val="0"/>
              </a:spcAft>
              <a:buClrTx/>
              <a:buSzTx/>
              <a:buFontTx/>
              <a:buChar char="-"/>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An activation function transforms the input signal of a node into an output signal in a neural network.</a:t>
            </a:r>
          </a:p>
          <a:p>
            <a:pPr marL="228600" marR="0" lvl="0" indent="-228600" algn="l" defTabSz="914400" rtl="0" eaLnBrk="1" fontAlgn="auto" latinLnBrk="0" hangingPunct="1">
              <a:lnSpc>
                <a:spcPct val="90000"/>
              </a:lnSpc>
              <a:spcBef>
                <a:spcPts val="1000"/>
              </a:spcBef>
              <a:spcAft>
                <a:spcPts val="0"/>
              </a:spcAft>
              <a:buClrTx/>
              <a:buSzTx/>
              <a:buFontTx/>
              <a:buChar char="-"/>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Activation functions introduce non-linearities, allowing neural networks to learn highly complex mappings between inputs and outputs rather than just linear relationships.</a:t>
            </a:r>
          </a:p>
          <a:p>
            <a:pPr marL="228600" marR="0" lvl="0" indent="-228600" algn="l" defTabSz="914400" rtl="0" eaLnBrk="1" fontAlgn="auto" latinLnBrk="0" hangingPunct="1">
              <a:lnSpc>
                <a:spcPct val="90000"/>
              </a:lnSpc>
              <a:spcBef>
                <a:spcPts val="1000"/>
              </a:spcBef>
              <a:spcAft>
                <a:spcPts val="0"/>
              </a:spcAft>
              <a:buClrTx/>
              <a:buSzTx/>
              <a:buFontTx/>
              <a:buChar char="-"/>
              <a:tabLst/>
              <a:defRPr/>
            </a:pPr>
            <a:endParaRPr lang="en-US" dirty="0">
              <a:solidFill>
                <a:sysClr val="windowText" lastClr="000000"/>
              </a:solidFill>
            </a:endParaRPr>
          </a:p>
          <a:p>
            <a:pPr marL="228600" marR="0" lvl="0" indent="-228600" algn="l" defTabSz="914400" rtl="0" eaLnBrk="1" fontAlgn="auto" latinLnBrk="0" hangingPunct="1">
              <a:lnSpc>
                <a:spcPct val="90000"/>
              </a:lnSpc>
              <a:spcBef>
                <a:spcPts val="1000"/>
              </a:spcBef>
              <a:spcAft>
                <a:spcPts val="0"/>
              </a:spcAft>
              <a:buClrTx/>
              <a:buSzTx/>
              <a:buFontTx/>
              <a:buChar char="-"/>
              <a:tabLst/>
              <a:defRPr/>
            </a:pP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a:p>
            <a:pPr marL="0" marR="0" lvl="0" indent="0" algn="l" defTabSz="914400" rtl="0" eaLnBrk="1" fontAlgn="auto" latinLnBrk="0" hangingPunct="1">
              <a:lnSpc>
                <a:spcPct val="90000"/>
              </a:lnSpc>
              <a:spcBef>
                <a:spcPts val="1000"/>
              </a:spcBef>
              <a:spcAft>
                <a:spcPts val="0"/>
              </a:spcAft>
              <a:buClrTx/>
              <a:buSzTx/>
              <a:buNone/>
              <a:tabLst/>
              <a:defRPr/>
            </a:pPr>
            <a:r>
              <a:rPr lang="en-US" dirty="0">
                <a:solidFill>
                  <a:sysClr val="windowText" lastClr="000000"/>
                </a:solidFill>
              </a:rPr>
              <a:t>f</a:t>
            </a:r>
            <a:r>
              <a:rPr lang="en-US" baseline="30000" dirty="0">
                <a:solidFill>
                  <a:sysClr val="windowText" lastClr="000000"/>
                </a:solidFill>
              </a:rPr>
              <a:t>(l)</a:t>
            </a:r>
            <a:r>
              <a:rPr lang="en-US" dirty="0">
                <a:solidFill>
                  <a:sysClr val="windowText" lastClr="000000"/>
                </a:solidFill>
              </a:rPr>
              <a:t>(.): a non-linear activation function</a:t>
            </a:r>
            <a:br>
              <a:rPr lang="en-US" dirty="0"/>
            </a:br>
            <a:br>
              <a:rPr kumimoji="0" lang="el-GR"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b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5349F2FD-4F5E-45D9-4C08-3FE83572D40D}"/>
              </a:ext>
            </a:extLst>
          </p:cNvPr>
          <p:cNvPicPr>
            <a:picLocks noChangeAspect="1"/>
          </p:cNvPicPr>
          <p:nvPr/>
        </p:nvPicPr>
        <p:blipFill>
          <a:blip r:embed="rId2"/>
          <a:stretch>
            <a:fillRect/>
          </a:stretch>
        </p:blipFill>
        <p:spPr>
          <a:xfrm>
            <a:off x="2636057" y="3688136"/>
            <a:ext cx="6919886" cy="1139502"/>
          </a:xfrm>
          <a:prstGeom prst="rect">
            <a:avLst/>
          </a:prstGeom>
        </p:spPr>
      </p:pic>
    </p:spTree>
    <p:extLst>
      <p:ext uri="{BB962C8B-B14F-4D97-AF65-F5344CB8AC3E}">
        <p14:creationId xmlns:p14="http://schemas.microsoft.com/office/powerpoint/2010/main" val="3300206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normAutofit fontScale="90000"/>
          </a:bodyPr>
          <a:lstStyle/>
          <a:p>
            <a:r>
              <a:rPr lang="en-US" dirty="0"/>
              <a:t>II. Activation function</a:t>
            </a:r>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17</a:t>
            </a:fld>
            <a:endParaRPr lang="en-US" dirty="0"/>
          </a:p>
        </p:txBody>
      </p:sp>
      <p:sp>
        <p:nvSpPr>
          <p:cNvPr id="13" name="Content Placeholder 2">
            <a:extLst>
              <a:ext uri="{FF2B5EF4-FFF2-40B4-BE49-F238E27FC236}">
                <a16:creationId xmlns:a16="http://schemas.microsoft.com/office/drawing/2014/main" id="{43B6F215-0F0A-2715-5422-31D665FE1293}"/>
              </a:ext>
            </a:extLst>
          </p:cNvPr>
          <p:cNvSpPr txBox="1">
            <a:spLocks/>
          </p:cNvSpPr>
          <p:nvPr/>
        </p:nvSpPr>
        <p:spPr>
          <a:xfrm>
            <a:off x="338736" y="1058844"/>
            <a:ext cx="11514528" cy="49091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0" indent="-571500" algn="l" defTabSz="914400" rtl="0" eaLnBrk="1" fontAlgn="auto" latinLnBrk="0" hangingPunct="1">
              <a:lnSpc>
                <a:spcPct val="90000"/>
              </a:lnSpc>
              <a:spcBef>
                <a:spcPts val="1000"/>
              </a:spcBef>
              <a:spcAft>
                <a:spcPts val="0"/>
              </a:spcAft>
              <a:buClrTx/>
              <a:buSzTx/>
              <a:buFont typeface="+mj-lt"/>
              <a:buAutoNum type="arabicPeriod" startAt="2"/>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Common activation functions </a:t>
            </a:r>
            <a:endParaRPr lang="en-US" dirty="0">
              <a:solidFill>
                <a:sysClr val="windowText" lastClr="000000"/>
              </a:solidFill>
            </a:endParaRP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2.1. Linear activation</a:t>
            </a:r>
          </a:p>
          <a:p>
            <a:pPr marR="0" lvl="0" algn="l" defTabSz="914400" rtl="0" eaLnBrk="1" fontAlgn="auto" latinLnBrk="0" hangingPunct="1">
              <a:lnSpc>
                <a:spcPct val="90000"/>
              </a:lnSpc>
              <a:spcBef>
                <a:spcPts val="1000"/>
              </a:spcBef>
              <a:spcAft>
                <a:spcPts val="0"/>
              </a:spcAft>
              <a:buClrTx/>
              <a:buSzTx/>
              <a:buFontTx/>
              <a:buChar char="-"/>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The simplest activation function:</a:t>
            </a:r>
          </a:p>
          <a:p>
            <a:pPr marL="0" marR="0" lvl="0" indent="0" algn="l" defTabSz="914400" rtl="0" eaLnBrk="1" fontAlgn="auto" latinLnBrk="0" hangingPunct="1">
              <a:lnSpc>
                <a:spcPct val="90000"/>
              </a:lnSpc>
              <a:spcBef>
                <a:spcPts val="1000"/>
              </a:spcBef>
              <a:spcAft>
                <a:spcPts val="0"/>
              </a:spcAft>
              <a:buClrTx/>
              <a:buSzTx/>
              <a:buNone/>
              <a:tabLst/>
              <a:defRPr/>
            </a:pPr>
            <a:r>
              <a:rPr lang="en-US" dirty="0">
                <a:solidFill>
                  <a:sysClr val="windowText" lastClr="000000"/>
                </a:solidFill>
              </a:rPr>
              <a:t>f(x) = x</a:t>
            </a:r>
          </a:p>
          <a:p>
            <a:pPr marR="0" lvl="0" algn="l" defTabSz="914400" rtl="0" eaLnBrk="1" fontAlgn="auto" latinLnBrk="0" hangingPunct="1">
              <a:lnSpc>
                <a:spcPct val="90000"/>
              </a:lnSpc>
              <a:spcBef>
                <a:spcPts val="1000"/>
              </a:spcBef>
              <a:spcAft>
                <a:spcPts val="0"/>
              </a:spcAft>
              <a:buClrTx/>
              <a:buSzTx/>
              <a:buFontTx/>
              <a:buChar char="-"/>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Mostly used for the output layer</a:t>
            </a:r>
            <a:endParaRPr lang="en-US" dirty="0">
              <a:solidFill>
                <a:sysClr val="windowText" lastClr="000000"/>
              </a:solidFill>
            </a:endParaRPr>
          </a:p>
          <a:p>
            <a:pPr marL="0" marR="0" lvl="0" indent="0" algn="l" defTabSz="914400" rtl="0" eaLnBrk="1" fontAlgn="auto" latinLnBrk="0" hangingPunct="1">
              <a:lnSpc>
                <a:spcPct val="90000"/>
              </a:lnSpc>
              <a:spcBef>
                <a:spcPts val="1000"/>
              </a:spcBef>
              <a:spcAft>
                <a:spcPts val="0"/>
              </a:spcAft>
              <a:buClrTx/>
              <a:buSzTx/>
              <a:buNone/>
              <a:tabLst/>
              <a:defRPr/>
            </a:pPr>
            <a:r>
              <a:rPr lang="en-US" dirty="0">
                <a:solidFill>
                  <a:sysClr val="windowText" lastClr="000000"/>
                </a:solidFill>
              </a:rPr>
              <a:t>of a neural network in regression,</a:t>
            </a:r>
          </a:p>
          <a:p>
            <a:pPr marL="0" marR="0" lvl="0" indent="0" algn="l" defTabSz="914400" rtl="0" eaLnBrk="1" fontAlgn="auto" latinLnBrk="0" hangingPunct="1">
              <a:lnSpc>
                <a:spcPct val="90000"/>
              </a:lnSpc>
              <a:spcBef>
                <a:spcPts val="1000"/>
              </a:spcBef>
              <a:spcAft>
                <a:spcPts val="0"/>
              </a:spcAft>
              <a:buClrTx/>
              <a:buSzTx/>
              <a:buNone/>
              <a:tabLst/>
              <a:defRPr/>
            </a:pPr>
            <a:r>
              <a:rPr lang="en-US" dirty="0">
                <a:solidFill>
                  <a:sysClr val="windowText" lastClr="000000"/>
                </a:solidFill>
              </a:rPr>
              <a:t>s</a:t>
            </a:r>
            <a:r>
              <a:rPr kumimoji="0" lang="en-US" sz="2800" b="0" i="0" u="none" strike="noStrike" kern="1200" cap="none" spc="0" normalizeH="0" baseline="0" noProof="0" dirty="0" err="1">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ince</a:t>
            </a: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 we want to predict a numerical</a:t>
            </a:r>
            <a:endParaRPr lang="en-US" dirty="0">
              <a:solidFill>
                <a:sysClr val="windowText" lastClr="000000"/>
              </a:solidFill>
            </a:endParaRPr>
          </a:p>
          <a:p>
            <a:pPr marL="0" marR="0" lvl="0" indent="0" algn="l" defTabSz="914400" rtl="0" eaLnBrk="1" fontAlgn="auto" latinLnBrk="0" hangingPunct="1">
              <a:lnSpc>
                <a:spcPct val="90000"/>
              </a:lnSpc>
              <a:spcBef>
                <a:spcPts val="1000"/>
              </a:spcBef>
              <a:spcAft>
                <a:spcPts val="0"/>
              </a:spcAft>
              <a:buClrTx/>
              <a:buSzTx/>
              <a:buNone/>
              <a:tabLst/>
              <a:defRPr/>
            </a:pPr>
            <a:r>
              <a:rPr lang="en-US" dirty="0">
                <a:solidFill>
                  <a:sysClr val="windowText" lastClr="000000"/>
                </a:solidFill>
              </a:rPr>
              <a:t>v</a:t>
            </a:r>
            <a:r>
              <a:rPr kumimoji="0" lang="en-US" sz="2800" b="0" i="0" u="none" strike="noStrike" kern="1200" cap="none" spc="0" normalizeH="0" baseline="0" noProof="0" dirty="0" err="1">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alue</a:t>
            </a:r>
            <a:r>
              <a:rPr lang="en-US" dirty="0">
                <a:solidFill>
                  <a:sysClr val="windowText" lastClr="000000"/>
                </a:solidFill>
              </a:rPr>
              <a:t>.</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 Not used </a:t>
            </a:r>
            <a:r>
              <a:rPr lang="en-US" dirty="0">
                <a:solidFill>
                  <a:sysClr val="windowText" lastClr="000000"/>
                </a:solidFill>
              </a:rPr>
              <a:t>for hidden layers, as it doesn’t provide non-linearity.</a:t>
            </a: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p:txBody>
      </p:sp>
      <p:pic>
        <p:nvPicPr>
          <p:cNvPr id="1026" name="Picture 2">
            <a:extLst>
              <a:ext uri="{FF2B5EF4-FFF2-40B4-BE49-F238E27FC236}">
                <a16:creationId xmlns:a16="http://schemas.microsoft.com/office/drawing/2014/main" id="{CD63E086-CFF0-F611-B5CD-8F5D2FB1B9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1361" y="1058844"/>
            <a:ext cx="5728349" cy="3431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455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normAutofit fontScale="90000"/>
          </a:bodyPr>
          <a:lstStyle/>
          <a:p>
            <a:r>
              <a:rPr lang="en-US" dirty="0"/>
              <a:t>II. Activation function</a:t>
            </a:r>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18</a:t>
            </a:fld>
            <a:endParaRPr lang="en-US" dirty="0"/>
          </a:p>
        </p:txBody>
      </p:sp>
      <p:sp>
        <p:nvSpPr>
          <p:cNvPr id="13" name="Content Placeholder 2">
            <a:extLst>
              <a:ext uri="{FF2B5EF4-FFF2-40B4-BE49-F238E27FC236}">
                <a16:creationId xmlns:a16="http://schemas.microsoft.com/office/drawing/2014/main" id="{43B6F215-0F0A-2715-5422-31D665FE1293}"/>
              </a:ext>
            </a:extLst>
          </p:cNvPr>
          <p:cNvSpPr txBox="1">
            <a:spLocks/>
          </p:cNvSpPr>
          <p:nvPr/>
        </p:nvSpPr>
        <p:spPr>
          <a:xfrm>
            <a:off x="338736" y="872029"/>
            <a:ext cx="11514528" cy="49091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0" indent="-571500" algn="l" defTabSz="914400" rtl="0" eaLnBrk="1" fontAlgn="auto" latinLnBrk="0" hangingPunct="1">
              <a:lnSpc>
                <a:spcPct val="90000"/>
              </a:lnSpc>
              <a:spcBef>
                <a:spcPts val="1000"/>
              </a:spcBef>
              <a:spcAft>
                <a:spcPts val="0"/>
              </a:spcAft>
              <a:buClrTx/>
              <a:buSzTx/>
              <a:buFont typeface="+mj-lt"/>
              <a:buAutoNum type="arabicPeriod" startAt="2"/>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Common activation functions </a:t>
            </a:r>
            <a:endParaRPr lang="en-US" dirty="0">
              <a:solidFill>
                <a:sysClr val="windowText" lastClr="000000"/>
              </a:solidFill>
            </a:endParaRP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2.2. Sigmoid activation</a:t>
            </a:r>
          </a:p>
          <a:p>
            <a:pPr marR="0" lvl="0" algn="l" defTabSz="914400" rtl="0" eaLnBrk="1" fontAlgn="auto" latinLnBrk="0" hangingPunct="1">
              <a:lnSpc>
                <a:spcPct val="90000"/>
              </a:lnSpc>
              <a:spcBef>
                <a:spcPts val="1000"/>
              </a:spcBef>
              <a:spcAft>
                <a:spcPts val="0"/>
              </a:spcAft>
              <a:buClrTx/>
              <a:buSzTx/>
              <a:buFontTx/>
              <a:buChar char="-"/>
              <a:tabLst/>
              <a:defRPr/>
            </a:pPr>
            <a:r>
              <a:rPr lang="en-US" dirty="0">
                <a:solidFill>
                  <a:sysClr val="windowText" lastClr="000000"/>
                </a:solidFill>
              </a:rPr>
              <a:t>A smooth, continuously </a:t>
            </a:r>
            <a:r>
              <a:rPr lang="en-US" dirty="0" err="1">
                <a:solidFill>
                  <a:sysClr val="windowText" lastClr="000000"/>
                </a:solidFill>
              </a:rPr>
              <a:t>differen</a:t>
            </a:r>
            <a:endParaRPr lang="en-US" dirty="0">
              <a:solidFill>
                <a:sysClr val="windowText" lastClr="000000"/>
              </a:solidFill>
            </a:endParaRP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a:t>
            </a:r>
            <a:r>
              <a:rPr kumimoji="0" lang="en-US" sz="2800" b="0" i="0" u="none" strike="noStrike" kern="1200" cap="none" spc="0" normalizeH="0" baseline="0" noProof="0" dirty="0" err="1">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tiable</a:t>
            </a: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 function:</a:t>
            </a:r>
          </a:p>
          <a:p>
            <a:pPr marL="0" marR="0" lvl="0" indent="0" algn="l" defTabSz="914400" rtl="0" eaLnBrk="1" fontAlgn="auto" latinLnBrk="0" hangingPunct="1">
              <a:lnSpc>
                <a:spcPct val="90000"/>
              </a:lnSpc>
              <a:spcBef>
                <a:spcPts val="1000"/>
              </a:spcBef>
              <a:spcAft>
                <a:spcPts val="0"/>
              </a:spcAft>
              <a:buClrTx/>
              <a:buSzTx/>
              <a:buNone/>
              <a:tabLst/>
              <a:defRPr/>
            </a:pPr>
            <a:endParaRPr lang="en-US" dirty="0">
              <a:solidFill>
                <a:sysClr val="windowText" lastClr="000000"/>
              </a:solidFill>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a:p>
            <a:pPr marL="0" marR="0" lvl="0" indent="0" algn="l" defTabSz="914400" rtl="0" eaLnBrk="1" fontAlgn="auto" latinLnBrk="0" hangingPunct="1">
              <a:lnSpc>
                <a:spcPct val="90000"/>
              </a:lnSpc>
              <a:spcBef>
                <a:spcPts val="1000"/>
              </a:spcBef>
              <a:spcAft>
                <a:spcPts val="0"/>
              </a:spcAft>
              <a:buClrTx/>
              <a:buSzTx/>
              <a:buNone/>
              <a:tabLst/>
              <a:defRPr/>
            </a:pPr>
            <a:endParaRPr lang="en-US" dirty="0">
              <a:solidFill>
                <a:sysClr val="windowText" lastClr="000000"/>
              </a:solidFill>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a:p>
            <a:pPr marR="0" lvl="0" algn="l" defTabSz="914400" rtl="0" eaLnBrk="1" fontAlgn="auto" latinLnBrk="0" hangingPunct="1">
              <a:lnSpc>
                <a:spcPct val="90000"/>
              </a:lnSpc>
              <a:spcBef>
                <a:spcPts val="1000"/>
              </a:spcBef>
              <a:spcAft>
                <a:spcPts val="0"/>
              </a:spcAft>
              <a:buClrTx/>
              <a:buSzTx/>
              <a:buFont typeface="Wingdings" panose="05000000000000000000" pitchFamily="2" charset="2"/>
              <a:buChar char="è"/>
              <a:tabLst/>
              <a:defRPr/>
            </a:pPr>
            <a:r>
              <a:rPr lang="en-US" dirty="0">
                <a:solidFill>
                  <a:sysClr val="windowText" lastClr="000000"/>
                </a:solidFill>
              </a:rPr>
              <a:t>The output is a value between 0 and 1.</a:t>
            </a:r>
          </a:p>
          <a:p>
            <a:pPr marR="0" lvl="0" algn="l" defTabSz="914400" rtl="0" eaLnBrk="1" fontAlgn="auto" latinLnBrk="0" hangingPunct="1">
              <a:lnSpc>
                <a:spcPct val="90000"/>
              </a:lnSpc>
              <a:spcBef>
                <a:spcPts val="1000"/>
              </a:spcBef>
              <a:spcAft>
                <a:spcPts val="0"/>
              </a:spcAft>
              <a:buClrTx/>
              <a:buSzTx/>
              <a:buFont typeface="Wingdings" panose="05000000000000000000" pitchFamily="2" charset="2"/>
              <a:buChar char="è"/>
              <a:tabLst/>
              <a:defRPr/>
            </a:pPr>
            <a:r>
              <a:rPr kumimoji="0" lang="en-US"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It is mainly used for binary classification models</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 </a:t>
            </a:r>
          </a:p>
        </p:txBody>
      </p:sp>
      <p:pic>
        <p:nvPicPr>
          <p:cNvPr id="2050" name="Picture 2">
            <a:extLst>
              <a:ext uri="{FF2B5EF4-FFF2-40B4-BE49-F238E27FC236}">
                <a16:creationId xmlns:a16="http://schemas.microsoft.com/office/drawing/2014/main" id="{826276C9-9DE0-708B-5250-44A845504E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2207" y="1058845"/>
            <a:ext cx="6167504" cy="35937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0FB6C0E-8286-134F-7B73-63E4B014D1A6}"/>
              </a:ext>
            </a:extLst>
          </p:cNvPr>
          <p:cNvPicPr>
            <a:picLocks noChangeAspect="1"/>
          </p:cNvPicPr>
          <p:nvPr/>
        </p:nvPicPr>
        <p:blipFill>
          <a:blip r:embed="rId3"/>
          <a:stretch>
            <a:fillRect/>
          </a:stretch>
        </p:blipFill>
        <p:spPr>
          <a:xfrm>
            <a:off x="1056490" y="3035581"/>
            <a:ext cx="3658111" cy="1829055"/>
          </a:xfrm>
          <a:prstGeom prst="rect">
            <a:avLst/>
          </a:prstGeom>
        </p:spPr>
      </p:pic>
    </p:spTree>
    <p:extLst>
      <p:ext uri="{BB962C8B-B14F-4D97-AF65-F5344CB8AC3E}">
        <p14:creationId xmlns:p14="http://schemas.microsoft.com/office/powerpoint/2010/main" val="924562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normAutofit fontScale="90000"/>
          </a:bodyPr>
          <a:lstStyle/>
          <a:p>
            <a:r>
              <a:rPr lang="en-US" dirty="0"/>
              <a:t>II. Activation function</a:t>
            </a:r>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19</a:t>
            </a:fld>
            <a:endParaRPr lang="en-US" dirty="0"/>
          </a:p>
        </p:txBody>
      </p:sp>
      <p:sp>
        <p:nvSpPr>
          <p:cNvPr id="13" name="Content Placeholder 2">
            <a:extLst>
              <a:ext uri="{FF2B5EF4-FFF2-40B4-BE49-F238E27FC236}">
                <a16:creationId xmlns:a16="http://schemas.microsoft.com/office/drawing/2014/main" id="{43B6F215-0F0A-2715-5422-31D665FE1293}"/>
              </a:ext>
            </a:extLst>
          </p:cNvPr>
          <p:cNvSpPr txBox="1">
            <a:spLocks/>
          </p:cNvSpPr>
          <p:nvPr/>
        </p:nvSpPr>
        <p:spPr>
          <a:xfrm>
            <a:off x="338736" y="1058844"/>
            <a:ext cx="11514528" cy="49091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0" indent="-571500" algn="l" defTabSz="914400" rtl="0" eaLnBrk="1" fontAlgn="auto" latinLnBrk="0" hangingPunct="1">
              <a:lnSpc>
                <a:spcPct val="90000"/>
              </a:lnSpc>
              <a:spcBef>
                <a:spcPts val="1000"/>
              </a:spcBef>
              <a:spcAft>
                <a:spcPts val="0"/>
              </a:spcAft>
              <a:buClrTx/>
              <a:buSzTx/>
              <a:buFont typeface="+mj-lt"/>
              <a:buAutoNum type="arabicPeriod" startAt="2"/>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Common activation functions </a:t>
            </a:r>
            <a:endParaRPr lang="en-US" dirty="0">
              <a:solidFill>
                <a:sysClr val="windowText" lastClr="000000"/>
              </a:solidFill>
            </a:endParaRP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2.2. Sigmoid activation</a:t>
            </a:r>
          </a:p>
          <a:p>
            <a:pPr marR="0" lvl="0" algn="l" defTabSz="914400" rtl="0" eaLnBrk="1" fontAlgn="auto" latinLnBrk="0" hangingPunct="1">
              <a:lnSpc>
                <a:spcPct val="90000"/>
              </a:lnSpc>
              <a:spcBef>
                <a:spcPts val="1000"/>
              </a:spcBef>
              <a:spcAft>
                <a:spcPts val="0"/>
              </a:spcAft>
              <a:buClrTx/>
              <a:buSzTx/>
              <a:buFontTx/>
              <a:buChar char="-"/>
              <a:tabLst/>
              <a:defRPr/>
            </a:pPr>
            <a:r>
              <a:rPr lang="en-US" dirty="0">
                <a:solidFill>
                  <a:sysClr val="windowText" lastClr="000000"/>
                </a:solidFill>
              </a:rPr>
              <a:t>In early neural networks, this function was</a:t>
            </a:r>
          </a:p>
          <a:p>
            <a:pPr marL="0" marR="0" lvl="0" indent="0" algn="l" defTabSz="914400" rtl="0" eaLnBrk="1" fontAlgn="auto" latinLnBrk="0" hangingPunct="1">
              <a:lnSpc>
                <a:spcPct val="90000"/>
              </a:lnSpc>
              <a:spcBef>
                <a:spcPts val="1000"/>
              </a:spcBef>
              <a:spcAft>
                <a:spcPts val="0"/>
              </a:spcAft>
              <a:buClrTx/>
              <a:buSzTx/>
              <a:buNone/>
              <a:tabLst/>
              <a:defRPr/>
            </a:pPr>
            <a:r>
              <a:rPr lang="en-US" dirty="0">
                <a:solidFill>
                  <a:sysClr val="windowText" lastClr="000000"/>
                </a:solidFill>
              </a:rPr>
              <a:t>common since the gradient is strongest as the</a:t>
            </a:r>
          </a:p>
          <a:p>
            <a:pPr marL="0" marR="0" lvl="0" indent="0" algn="l" defTabSz="914400" rtl="0" eaLnBrk="1" fontAlgn="auto" latinLnBrk="0" hangingPunct="1">
              <a:lnSpc>
                <a:spcPct val="90000"/>
              </a:lnSpc>
              <a:spcBef>
                <a:spcPts val="1000"/>
              </a:spcBef>
              <a:spcAft>
                <a:spcPts val="0"/>
              </a:spcAft>
              <a:buClrTx/>
              <a:buSzTx/>
              <a:buNone/>
              <a:tabLst/>
              <a:defRPr/>
            </a:pPr>
            <a:r>
              <a:rPr lang="en-US" dirty="0">
                <a:solidFill>
                  <a:sysClr val="windowText" lastClr="000000"/>
                </a:solidFill>
              </a:rPr>
              <a:t>o</a:t>
            </a:r>
            <a:r>
              <a:rPr kumimoji="0" lang="en-US" sz="2800" b="0" i="0" u="none" strike="noStrike" kern="1200" cap="none" spc="0" normalizeH="0" baseline="0" noProof="0" dirty="0" err="1">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utput</a:t>
            </a: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 nears 0.5 (allowing for efficient backpropagation)</a:t>
            </a:r>
          </a:p>
          <a:p>
            <a:pPr marR="0" lvl="0" algn="l" defTabSz="914400" rtl="0" eaLnBrk="1" fontAlgn="auto" latinLnBrk="0" hangingPunct="1">
              <a:lnSpc>
                <a:spcPct val="90000"/>
              </a:lnSpc>
              <a:spcBef>
                <a:spcPts val="1000"/>
              </a:spcBef>
              <a:spcAft>
                <a:spcPts val="0"/>
              </a:spcAft>
              <a:buClrTx/>
              <a:buSzTx/>
              <a:buFontTx/>
              <a:buChar char="-"/>
              <a:tabLst/>
              <a:defRPr/>
            </a:pPr>
            <a:r>
              <a:rPr lang="en-US" dirty="0">
                <a:solidFill>
                  <a:sysClr val="windowText" lastClr="000000"/>
                </a:solidFill>
              </a:rPr>
              <a:t>However, as the output nears 1 or 0, the gradient is close to 0,</a:t>
            </a:r>
          </a:p>
          <a:p>
            <a:pPr marL="0" marR="0" lvl="0" indent="0" algn="l" defTabSz="914400" rtl="0" eaLnBrk="1" fontAlgn="auto" latinLnBrk="0" hangingPunct="1">
              <a:lnSpc>
                <a:spcPct val="90000"/>
              </a:lnSpc>
              <a:spcBef>
                <a:spcPts val="1000"/>
              </a:spcBef>
              <a:spcAft>
                <a:spcPts val="0"/>
              </a:spcAft>
              <a:buClrTx/>
              <a:buSzTx/>
              <a:buNone/>
              <a:tabLst/>
              <a:defRPr/>
            </a:pPr>
            <a:r>
              <a:rPr lang="en-US" dirty="0">
                <a:solidFill>
                  <a:sysClr val="windowText" lastClr="000000"/>
                </a:solidFill>
              </a:rPr>
              <a:t>resulting in very minor changes in weights in backpropagation</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-&gt; Slows down or even halts the learning process of models (the “vanishing gradient” problem)</a:t>
            </a:r>
          </a:p>
          <a:p>
            <a:pPr marL="0" marR="0" lvl="0" indent="0" algn="l" defTabSz="914400" rtl="0" eaLnBrk="1" fontAlgn="auto" latinLnBrk="0" hangingPunct="1">
              <a:lnSpc>
                <a:spcPct val="90000"/>
              </a:lnSpc>
              <a:spcBef>
                <a:spcPts val="1000"/>
              </a:spcBef>
              <a:spcAft>
                <a:spcPts val="0"/>
              </a:spcAft>
              <a:buClrTx/>
              <a:buSzTx/>
              <a:buNone/>
              <a:tabLst/>
              <a:defRPr/>
            </a:pPr>
            <a:endParaRPr lang="en-US" dirty="0">
              <a:solidFill>
                <a:sysClr val="windowText" lastClr="000000"/>
              </a:solidFill>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a:p>
            <a:pPr marL="0" marR="0" lvl="0" indent="0" algn="l" defTabSz="914400" rtl="0" eaLnBrk="1" fontAlgn="auto" latinLnBrk="0" hangingPunct="1">
              <a:lnSpc>
                <a:spcPct val="90000"/>
              </a:lnSpc>
              <a:spcBef>
                <a:spcPts val="1000"/>
              </a:spcBef>
              <a:spcAft>
                <a:spcPts val="0"/>
              </a:spcAft>
              <a:buClrTx/>
              <a:buSzTx/>
              <a:buNone/>
              <a:tabLst/>
              <a:defRPr/>
            </a:pPr>
            <a:endParaRPr lang="en-US" dirty="0">
              <a:solidFill>
                <a:sysClr val="windowText" lastClr="000000"/>
              </a:solidFill>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 </a:t>
            </a:r>
          </a:p>
        </p:txBody>
      </p:sp>
      <p:pic>
        <p:nvPicPr>
          <p:cNvPr id="5" name="Picture 4">
            <a:extLst>
              <a:ext uri="{FF2B5EF4-FFF2-40B4-BE49-F238E27FC236}">
                <a16:creationId xmlns:a16="http://schemas.microsoft.com/office/drawing/2014/main" id="{30FB6C0E-8286-134F-7B73-63E4B014D1A6}"/>
              </a:ext>
            </a:extLst>
          </p:cNvPr>
          <p:cNvPicPr>
            <a:picLocks noChangeAspect="1"/>
          </p:cNvPicPr>
          <p:nvPr/>
        </p:nvPicPr>
        <p:blipFill>
          <a:blip r:embed="rId2"/>
          <a:stretch>
            <a:fillRect/>
          </a:stretch>
        </p:blipFill>
        <p:spPr>
          <a:xfrm>
            <a:off x="8195153" y="970806"/>
            <a:ext cx="3658111" cy="1829055"/>
          </a:xfrm>
          <a:prstGeom prst="rect">
            <a:avLst/>
          </a:prstGeom>
        </p:spPr>
      </p:pic>
    </p:spTree>
    <p:extLst>
      <p:ext uri="{BB962C8B-B14F-4D97-AF65-F5344CB8AC3E}">
        <p14:creationId xmlns:p14="http://schemas.microsoft.com/office/powerpoint/2010/main" val="2748352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737FC17F-78B9-4DA3-B1E3-B6651CB1745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6634" y="331380"/>
            <a:ext cx="3174367" cy="952975"/>
          </a:xfrm>
          <a:prstGeom prst="rect">
            <a:avLst/>
          </a:prstGeom>
        </p:spPr>
      </p:pic>
      <p:sp>
        <p:nvSpPr>
          <p:cNvPr id="3" name="Title 6">
            <a:extLst>
              <a:ext uri="{FF2B5EF4-FFF2-40B4-BE49-F238E27FC236}">
                <a16:creationId xmlns:a16="http://schemas.microsoft.com/office/drawing/2014/main" id="{5702E00C-3125-4CD1-A5F8-64723BF48E3E}"/>
              </a:ext>
            </a:extLst>
          </p:cNvPr>
          <p:cNvSpPr txBox="1">
            <a:spLocks/>
          </p:cNvSpPr>
          <p:nvPr/>
        </p:nvSpPr>
        <p:spPr>
          <a:xfrm>
            <a:off x="386634" y="2219413"/>
            <a:ext cx="7342482"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dirty="0"/>
              <a:t>WEEKLY REPORT</a:t>
            </a:r>
          </a:p>
        </p:txBody>
      </p:sp>
      <p:sp>
        <p:nvSpPr>
          <p:cNvPr id="4" name="Title 6">
            <a:extLst>
              <a:ext uri="{FF2B5EF4-FFF2-40B4-BE49-F238E27FC236}">
                <a16:creationId xmlns:a16="http://schemas.microsoft.com/office/drawing/2014/main" id="{72BF49D9-2FCE-4950-8B1C-F580CC18F4C9}"/>
              </a:ext>
            </a:extLst>
          </p:cNvPr>
          <p:cNvSpPr txBox="1">
            <a:spLocks/>
          </p:cNvSpPr>
          <p:nvPr/>
        </p:nvSpPr>
        <p:spPr>
          <a:xfrm>
            <a:off x="386634" y="3365399"/>
            <a:ext cx="7342482" cy="84879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2800" b="0" dirty="0"/>
              <a:t>WEEK 4 – ICN TRAINING</a:t>
            </a:r>
          </a:p>
          <a:p>
            <a:r>
              <a:rPr lang="en-US" sz="2800" b="0" dirty="0"/>
              <a:t>NGUYEN HAI DANG</a:t>
            </a:r>
          </a:p>
        </p:txBody>
      </p:sp>
      <p:sp>
        <p:nvSpPr>
          <p:cNvPr id="9" name="Slide Number Placeholder 8">
            <a:extLst>
              <a:ext uri="{FF2B5EF4-FFF2-40B4-BE49-F238E27FC236}">
                <a16:creationId xmlns:a16="http://schemas.microsoft.com/office/drawing/2014/main" id="{99BF4829-01AB-4F75-A03B-DF4FC4C312C6}"/>
              </a:ext>
            </a:extLst>
          </p:cNvPr>
          <p:cNvSpPr>
            <a:spLocks noGrp="1"/>
          </p:cNvSpPr>
          <p:nvPr>
            <p:ph type="sldNum" sz="quarter" idx="12"/>
          </p:nvPr>
        </p:nvSpPr>
        <p:spPr/>
        <p:txBody>
          <a:bodyPr/>
          <a:lstStyle/>
          <a:p>
            <a:fld id="{9EA0BE3B-158A-4EDF-80DC-E394A0D1600F}" type="slidenum">
              <a:rPr lang="en-US" smtClean="0"/>
              <a:pPr/>
              <a:t>2</a:t>
            </a:fld>
            <a:endParaRPr lang="en-US"/>
          </a:p>
        </p:txBody>
      </p:sp>
    </p:spTree>
    <p:extLst>
      <p:ext uri="{BB962C8B-B14F-4D97-AF65-F5344CB8AC3E}">
        <p14:creationId xmlns:p14="http://schemas.microsoft.com/office/powerpoint/2010/main" val="2439453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normAutofit fontScale="90000"/>
          </a:bodyPr>
          <a:lstStyle/>
          <a:p>
            <a:r>
              <a:rPr lang="en-US" dirty="0"/>
              <a:t>II. Activation function</a:t>
            </a:r>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20</a:t>
            </a:fld>
            <a:endParaRPr lang="en-US" dirty="0"/>
          </a:p>
        </p:txBody>
      </p:sp>
      <p:sp>
        <p:nvSpPr>
          <p:cNvPr id="13" name="Content Placeholder 2">
            <a:extLst>
              <a:ext uri="{FF2B5EF4-FFF2-40B4-BE49-F238E27FC236}">
                <a16:creationId xmlns:a16="http://schemas.microsoft.com/office/drawing/2014/main" id="{43B6F215-0F0A-2715-5422-31D665FE1293}"/>
              </a:ext>
            </a:extLst>
          </p:cNvPr>
          <p:cNvSpPr txBox="1">
            <a:spLocks/>
          </p:cNvSpPr>
          <p:nvPr/>
        </p:nvSpPr>
        <p:spPr>
          <a:xfrm>
            <a:off x="338736" y="1058844"/>
            <a:ext cx="11514528" cy="49091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0" indent="-571500" algn="l" defTabSz="914400" rtl="0" eaLnBrk="1" fontAlgn="auto" latinLnBrk="0" hangingPunct="1">
              <a:lnSpc>
                <a:spcPct val="90000"/>
              </a:lnSpc>
              <a:spcBef>
                <a:spcPts val="1000"/>
              </a:spcBef>
              <a:spcAft>
                <a:spcPts val="0"/>
              </a:spcAft>
              <a:buClrTx/>
              <a:buSzTx/>
              <a:buFont typeface="+mj-lt"/>
              <a:buAutoNum type="arabicPeriod" startAt="2"/>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Common activation functions </a:t>
            </a:r>
            <a:endParaRPr lang="en-US" dirty="0">
              <a:solidFill>
                <a:sysClr val="windowText" lastClr="000000"/>
              </a:solidFill>
            </a:endParaRP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2.3. Tanh (hyperbolic tangent)</a:t>
            </a:r>
          </a:p>
          <a:p>
            <a:pPr marR="0" lvl="0" algn="l" defTabSz="914400" rtl="0" eaLnBrk="1" fontAlgn="auto" latinLnBrk="0" hangingPunct="1">
              <a:lnSpc>
                <a:spcPct val="90000"/>
              </a:lnSpc>
              <a:spcBef>
                <a:spcPts val="1000"/>
              </a:spcBef>
              <a:spcAft>
                <a:spcPts val="0"/>
              </a:spcAft>
              <a:buClrTx/>
              <a:buSzTx/>
              <a:buFontTx/>
              <a:buChar char="-"/>
              <a:tabLst/>
              <a:defRPr/>
            </a:pPr>
            <a:r>
              <a:rPr lang="en-US" dirty="0">
                <a:solidFill>
                  <a:sysClr val="windowText" lastClr="000000"/>
                </a:solidFill>
              </a:rPr>
              <a:t>More effective than sigmoid in</a:t>
            </a:r>
          </a:p>
          <a:p>
            <a:pPr marL="0" marR="0" lvl="0" indent="0" algn="l" defTabSz="914400" rtl="0" eaLnBrk="1" fontAlgn="auto" latinLnBrk="0" hangingPunct="1">
              <a:lnSpc>
                <a:spcPct val="90000"/>
              </a:lnSpc>
              <a:spcBef>
                <a:spcPts val="1000"/>
              </a:spcBef>
              <a:spcAft>
                <a:spcPts val="0"/>
              </a:spcAft>
              <a:buClrTx/>
              <a:buSzTx/>
              <a:buNone/>
              <a:tabLst/>
              <a:defRPr/>
            </a:pPr>
            <a:r>
              <a:rPr lang="en-US" dirty="0">
                <a:solidFill>
                  <a:sysClr val="windowText" lastClr="000000"/>
                </a:solidFill>
              </a:rPr>
              <a:t>dealing with negative values, since</a:t>
            </a:r>
          </a:p>
          <a:p>
            <a:pPr marL="0" marR="0" lvl="0" indent="0" algn="l" defTabSz="914400" rtl="0" eaLnBrk="1" fontAlgn="auto" latinLnBrk="0" hangingPunct="1">
              <a:lnSpc>
                <a:spcPct val="90000"/>
              </a:lnSpc>
              <a:spcBef>
                <a:spcPts val="1000"/>
              </a:spcBef>
              <a:spcAft>
                <a:spcPts val="0"/>
              </a:spcAft>
              <a:buClrTx/>
              <a:buSzTx/>
              <a:buNone/>
              <a:tabLst/>
              <a:defRPr/>
            </a:pPr>
            <a:r>
              <a:rPr lang="en-US" dirty="0">
                <a:solidFill>
                  <a:sysClr val="windowText" lastClr="000000"/>
                </a:solidFill>
              </a:rPr>
              <a:t>it is zero-centered:</a:t>
            </a:r>
          </a:p>
          <a:p>
            <a:pPr marL="0" marR="0" lvl="0" indent="0" algn="l" defTabSz="914400" rtl="0" eaLnBrk="1" fontAlgn="auto" latinLnBrk="0" hangingPunct="1">
              <a:lnSpc>
                <a:spcPct val="90000"/>
              </a:lnSpc>
              <a:spcBef>
                <a:spcPts val="1000"/>
              </a:spcBef>
              <a:spcAft>
                <a:spcPts val="0"/>
              </a:spcAft>
              <a:buClrTx/>
              <a:buSzTx/>
              <a:buNone/>
              <a:tabLst/>
              <a:defRPr/>
            </a:pPr>
            <a:endParaRPr lang="en-US" dirty="0">
              <a:solidFill>
                <a:sysClr val="windowText" lastClr="000000"/>
              </a:solidFill>
            </a:endParaRPr>
          </a:p>
          <a:p>
            <a:pPr marL="0" marR="0" lvl="0" indent="0" algn="l" defTabSz="914400" rtl="0" eaLnBrk="1" fontAlgn="auto" latinLnBrk="0" hangingPunct="1">
              <a:lnSpc>
                <a:spcPct val="90000"/>
              </a:lnSpc>
              <a:spcBef>
                <a:spcPts val="1000"/>
              </a:spcBef>
              <a:spcAft>
                <a:spcPts val="0"/>
              </a:spcAft>
              <a:buClrTx/>
              <a:buSzTx/>
              <a:buNone/>
              <a:tabLst/>
              <a:defRPr/>
            </a:pPr>
            <a:endParaRPr lang="en-US" dirty="0">
              <a:solidFill>
                <a:sysClr val="windowText" lastClr="000000"/>
              </a:solidFill>
            </a:endParaRPr>
          </a:p>
          <a:p>
            <a:pPr marL="0" marR="0" lvl="0" indent="0" algn="l" defTabSz="914400" rtl="0" eaLnBrk="1" fontAlgn="auto" latinLnBrk="0" hangingPunct="1">
              <a:lnSpc>
                <a:spcPct val="90000"/>
              </a:lnSpc>
              <a:spcBef>
                <a:spcPts val="1000"/>
              </a:spcBef>
              <a:spcAft>
                <a:spcPts val="0"/>
              </a:spcAft>
              <a:buClrTx/>
              <a:buSzTx/>
              <a:buNone/>
              <a:tabLst/>
              <a:defRPr/>
            </a:pPr>
            <a:endParaRPr lang="en-US" sz="800" dirty="0">
              <a:solidFill>
                <a:sysClr val="windowText" lastClr="000000"/>
              </a:solidFill>
            </a:endParaRPr>
          </a:p>
          <a:p>
            <a:pPr marL="0" marR="0" lvl="0" indent="0" algn="l" defTabSz="914400" rtl="0" eaLnBrk="1" fontAlgn="auto" latinLnBrk="0" hangingPunct="1">
              <a:lnSpc>
                <a:spcPct val="90000"/>
              </a:lnSpc>
              <a:spcBef>
                <a:spcPts val="1000"/>
              </a:spcBef>
              <a:spcAft>
                <a:spcPts val="0"/>
              </a:spcAft>
              <a:buClrTx/>
              <a:buSzTx/>
              <a:buNone/>
              <a:tabLst/>
              <a:defRPr/>
            </a:pPr>
            <a:r>
              <a:rPr lang="en-US" dirty="0">
                <a:solidFill>
                  <a:sysClr val="windowText" lastClr="000000"/>
                </a:solidFill>
              </a:rPr>
              <a:t>Since the output ranges between -1 and +1, the function has stronger gradients, resulting in faster learning and convergence during training.</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a:p>
            <a:pPr marL="0" marR="0" lvl="0" indent="0" algn="l" defTabSz="914400" rtl="0" eaLnBrk="1" fontAlgn="auto" latinLnBrk="0" hangingPunct="1">
              <a:lnSpc>
                <a:spcPct val="90000"/>
              </a:lnSpc>
              <a:spcBef>
                <a:spcPts val="1000"/>
              </a:spcBef>
              <a:spcAft>
                <a:spcPts val="0"/>
              </a:spcAft>
              <a:buClrTx/>
              <a:buSzTx/>
              <a:buNone/>
              <a:tabLst/>
              <a:defRPr/>
            </a:pPr>
            <a:endParaRPr lang="en-US" dirty="0">
              <a:solidFill>
                <a:sysClr val="windowText" lastClr="000000"/>
              </a:solidFill>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 </a:t>
            </a:r>
          </a:p>
        </p:txBody>
      </p:sp>
      <p:pic>
        <p:nvPicPr>
          <p:cNvPr id="3074" name="Picture 2">
            <a:extLst>
              <a:ext uri="{FF2B5EF4-FFF2-40B4-BE49-F238E27FC236}">
                <a16:creationId xmlns:a16="http://schemas.microsoft.com/office/drawing/2014/main" id="{34B19A68-1D8F-F379-D25F-2E7A0C81A3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2993" y="890032"/>
            <a:ext cx="6066718" cy="344433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F738A0CA-2631-C8C2-63F6-4132A2496658}"/>
              </a:ext>
            </a:extLst>
          </p:cNvPr>
          <p:cNvPicPr>
            <a:picLocks noChangeAspect="1"/>
          </p:cNvPicPr>
          <p:nvPr/>
        </p:nvPicPr>
        <p:blipFill>
          <a:blip r:embed="rId3"/>
          <a:stretch>
            <a:fillRect/>
          </a:stretch>
        </p:blipFill>
        <p:spPr>
          <a:xfrm>
            <a:off x="417393" y="3624921"/>
            <a:ext cx="5431147" cy="1049445"/>
          </a:xfrm>
          <a:prstGeom prst="rect">
            <a:avLst/>
          </a:prstGeom>
        </p:spPr>
      </p:pic>
    </p:spTree>
    <p:extLst>
      <p:ext uri="{BB962C8B-B14F-4D97-AF65-F5344CB8AC3E}">
        <p14:creationId xmlns:p14="http://schemas.microsoft.com/office/powerpoint/2010/main" val="1635852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normAutofit fontScale="90000"/>
          </a:bodyPr>
          <a:lstStyle/>
          <a:p>
            <a:r>
              <a:rPr lang="en-US" dirty="0"/>
              <a:t>II. Activation function</a:t>
            </a:r>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21</a:t>
            </a:fld>
            <a:endParaRPr lang="en-US" dirty="0"/>
          </a:p>
        </p:txBody>
      </p:sp>
      <p:sp>
        <p:nvSpPr>
          <p:cNvPr id="13" name="Content Placeholder 2">
            <a:extLst>
              <a:ext uri="{FF2B5EF4-FFF2-40B4-BE49-F238E27FC236}">
                <a16:creationId xmlns:a16="http://schemas.microsoft.com/office/drawing/2014/main" id="{43B6F215-0F0A-2715-5422-31D665FE1293}"/>
              </a:ext>
            </a:extLst>
          </p:cNvPr>
          <p:cNvSpPr txBox="1">
            <a:spLocks/>
          </p:cNvSpPr>
          <p:nvPr/>
        </p:nvSpPr>
        <p:spPr>
          <a:xfrm>
            <a:off x="338736" y="1058844"/>
            <a:ext cx="11514528" cy="49091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0" indent="-571500" algn="l" defTabSz="914400" rtl="0" eaLnBrk="1" fontAlgn="auto" latinLnBrk="0" hangingPunct="1">
              <a:lnSpc>
                <a:spcPct val="90000"/>
              </a:lnSpc>
              <a:spcBef>
                <a:spcPts val="1000"/>
              </a:spcBef>
              <a:spcAft>
                <a:spcPts val="0"/>
              </a:spcAft>
              <a:buClrTx/>
              <a:buSzTx/>
              <a:buFont typeface="+mj-lt"/>
              <a:buAutoNum type="arabicPeriod" startAt="2"/>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Common activation functions </a:t>
            </a:r>
            <a:endParaRPr lang="en-US" dirty="0">
              <a:solidFill>
                <a:sysClr val="windowText" lastClr="000000"/>
              </a:solidFill>
            </a:endParaRP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2.4. </a:t>
            </a:r>
            <a:r>
              <a:rPr kumimoji="0" lang="en-US" sz="2800" b="0" i="0" u="none" strike="noStrike" kern="1200" cap="none" spc="0" normalizeH="0" baseline="0" noProof="0" dirty="0" err="1">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ReL</a:t>
            </a:r>
            <a:r>
              <a:rPr lang="en-US" dirty="0">
                <a:solidFill>
                  <a:sysClr val="windowText" lastClr="000000"/>
                </a:solidFill>
              </a:rPr>
              <a:t>U</a:t>
            </a: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 (rectified linear unit)</a:t>
            </a:r>
          </a:p>
          <a:p>
            <a:pPr marR="0" lvl="0" algn="l" defTabSz="914400" rtl="0" eaLnBrk="1" fontAlgn="auto" latinLnBrk="0" hangingPunct="1">
              <a:lnSpc>
                <a:spcPct val="90000"/>
              </a:lnSpc>
              <a:spcBef>
                <a:spcPts val="1000"/>
              </a:spcBef>
              <a:spcAft>
                <a:spcPts val="0"/>
              </a:spcAft>
              <a:buClrTx/>
              <a:buSzTx/>
              <a:buFontTx/>
              <a:buChar char="-"/>
              <a:tabLst/>
              <a:defRPr/>
            </a:pPr>
            <a:r>
              <a:rPr lang="en-US" dirty="0">
                <a:solidFill>
                  <a:sysClr val="windowText" lastClr="000000"/>
                </a:solidFill>
              </a:rPr>
              <a:t>This function’s seen common use</a:t>
            </a:r>
          </a:p>
          <a:p>
            <a:pPr marL="0" marR="0" lvl="0" indent="0" algn="l" defTabSz="914400" rtl="0" eaLnBrk="1" fontAlgn="auto" latinLnBrk="0" hangingPunct="1">
              <a:lnSpc>
                <a:spcPct val="90000"/>
              </a:lnSpc>
              <a:spcBef>
                <a:spcPts val="1000"/>
              </a:spcBef>
              <a:spcAft>
                <a:spcPts val="0"/>
              </a:spcAft>
              <a:buClrTx/>
              <a:buSzTx/>
              <a:buNone/>
              <a:tabLst/>
              <a:defRPr/>
            </a:pPr>
            <a:r>
              <a:rPr lang="en-US" dirty="0">
                <a:solidFill>
                  <a:sysClr val="windowText" lastClr="000000"/>
                </a:solidFill>
              </a:rPr>
              <a:t>of late thanks to its simplicity:</a:t>
            </a:r>
          </a:p>
          <a:p>
            <a:pPr marL="0" marR="0" lvl="0" indent="0" algn="l" defTabSz="914400" rtl="0" eaLnBrk="1" fontAlgn="auto" latinLnBrk="0" hangingPunct="1">
              <a:lnSpc>
                <a:spcPct val="90000"/>
              </a:lnSpc>
              <a:spcBef>
                <a:spcPts val="1000"/>
              </a:spcBef>
              <a:spcAft>
                <a:spcPts val="0"/>
              </a:spcAft>
              <a:buClrTx/>
              <a:buSzTx/>
              <a:buNone/>
              <a:tabLst/>
              <a:defRPr/>
            </a:pPr>
            <a:endParaRPr lang="en-US" dirty="0">
              <a:solidFill>
                <a:sysClr val="windowText" lastClr="000000"/>
              </a:solidFill>
            </a:endParaRPr>
          </a:p>
          <a:p>
            <a:pPr marL="0" marR="0" lvl="0" indent="0" algn="l" defTabSz="914400" rtl="0" eaLnBrk="1" fontAlgn="auto" latinLnBrk="0" hangingPunct="1">
              <a:lnSpc>
                <a:spcPct val="90000"/>
              </a:lnSpc>
              <a:spcBef>
                <a:spcPts val="1000"/>
              </a:spcBef>
              <a:spcAft>
                <a:spcPts val="0"/>
              </a:spcAft>
              <a:buClrTx/>
              <a:buSzTx/>
              <a:buNone/>
              <a:tabLst/>
              <a:defRPr/>
            </a:pPr>
            <a:endParaRPr lang="en-US" dirty="0">
              <a:solidFill>
                <a:sysClr val="windowText" lastClr="000000"/>
              </a:solidFill>
            </a:endParaRPr>
          </a:p>
          <a:p>
            <a:pPr marL="0" marR="0" lvl="0" indent="0" algn="l" defTabSz="914400" rtl="0" eaLnBrk="1" fontAlgn="auto" latinLnBrk="0" hangingPunct="1">
              <a:lnSpc>
                <a:spcPct val="90000"/>
              </a:lnSpc>
              <a:spcBef>
                <a:spcPts val="1000"/>
              </a:spcBef>
              <a:spcAft>
                <a:spcPts val="0"/>
              </a:spcAft>
              <a:buClrTx/>
              <a:buSzTx/>
              <a:buNone/>
              <a:tabLst/>
              <a:defRPr/>
            </a:pPr>
            <a:endParaRPr lang="en-US" sz="800" dirty="0">
              <a:solidFill>
                <a:sysClr val="windowText" lastClr="000000"/>
              </a:solidFill>
            </a:endParaRPr>
          </a:p>
          <a:p>
            <a:pPr marL="0" marR="0" lvl="0" indent="0" algn="l" defTabSz="914400" rtl="0" eaLnBrk="1" fontAlgn="auto" latinLnBrk="0" hangingPunct="1">
              <a:lnSpc>
                <a:spcPct val="90000"/>
              </a:lnSpc>
              <a:spcBef>
                <a:spcPts val="1000"/>
              </a:spcBef>
              <a:spcAft>
                <a:spcPts val="0"/>
              </a:spcAft>
              <a:buClrTx/>
              <a:buSzTx/>
              <a:buNone/>
              <a:tabLst/>
              <a:defRPr/>
            </a:pPr>
            <a:r>
              <a:rPr lang="en-US" dirty="0">
                <a:solidFill>
                  <a:sysClr val="windowText" lastClr="000000"/>
                </a:solidFill>
              </a:rPr>
              <a:t>Since </a:t>
            </a:r>
            <a:r>
              <a:rPr lang="en-US" dirty="0" err="1">
                <a:solidFill>
                  <a:sysClr val="windowText" lastClr="000000"/>
                </a:solidFill>
              </a:rPr>
              <a:t>ReLU</a:t>
            </a:r>
            <a:r>
              <a:rPr lang="en-US" dirty="0">
                <a:solidFill>
                  <a:sysClr val="windowText" lastClr="000000"/>
                </a:solidFill>
              </a:rPr>
              <a:t> returns a gradient of 1 for inputs greater than 0, it allows the gradient to pass through unchanged during backpropagation, thereby mitigating the vanishing gradient problem.</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It also greatly reduces computational burden in scaling layers</a:t>
            </a:r>
            <a:r>
              <a:rPr lang="en-US" dirty="0">
                <a:solidFill>
                  <a:sysClr val="windowText" lastClr="000000"/>
                </a:solidFill>
              </a:rPr>
              <a:t>.</a:t>
            </a: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a:p>
            <a:pPr marL="0" marR="0" lvl="0" indent="0" algn="l" defTabSz="914400" rtl="0" eaLnBrk="1" fontAlgn="auto" latinLnBrk="0" hangingPunct="1">
              <a:lnSpc>
                <a:spcPct val="90000"/>
              </a:lnSpc>
              <a:spcBef>
                <a:spcPts val="1000"/>
              </a:spcBef>
              <a:spcAft>
                <a:spcPts val="0"/>
              </a:spcAft>
              <a:buClrTx/>
              <a:buSzTx/>
              <a:buNone/>
              <a:tabLst/>
              <a:defRPr/>
            </a:pPr>
            <a:endParaRPr lang="en-US" dirty="0">
              <a:solidFill>
                <a:sysClr val="windowText" lastClr="000000"/>
              </a:solidFill>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 </a:t>
            </a:r>
          </a:p>
        </p:txBody>
      </p:sp>
      <p:pic>
        <p:nvPicPr>
          <p:cNvPr id="4098" name="Picture 2">
            <a:extLst>
              <a:ext uri="{FF2B5EF4-FFF2-40B4-BE49-F238E27FC236}">
                <a16:creationId xmlns:a16="http://schemas.microsoft.com/office/drawing/2014/main" id="{1A038D23-E31D-AF80-26DD-DBC1316C8E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073548"/>
            <a:ext cx="5757264" cy="33615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5E739C7-264F-E6E3-70C5-E1D5E2140C77}"/>
              </a:ext>
            </a:extLst>
          </p:cNvPr>
          <p:cNvPicPr>
            <a:picLocks noChangeAspect="1"/>
          </p:cNvPicPr>
          <p:nvPr/>
        </p:nvPicPr>
        <p:blipFill>
          <a:blip r:embed="rId3"/>
          <a:stretch>
            <a:fillRect/>
          </a:stretch>
        </p:blipFill>
        <p:spPr>
          <a:xfrm>
            <a:off x="560600" y="3068647"/>
            <a:ext cx="5313537" cy="889517"/>
          </a:xfrm>
          <a:prstGeom prst="rect">
            <a:avLst/>
          </a:prstGeom>
        </p:spPr>
      </p:pic>
    </p:spTree>
    <p:extLst>
      <p:ext uri="{BB962C8B-B14F-4D97-AF65-F5344CB8AC3E}">
        <p14:creationId xmlns:p14="http://schemas.microsoft.com/office/powerpoint/2010/main" val="1560262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normAutofit fontScale="90000"/>
          </a:bodyPr>
          <a:lstStyle/>
          <a:p>
            <a:r>
              <a:rPr lang="en-US" dirty="0"/>
              <a:t>II. Activation function</a:t>
            </a:r>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22</a:t>
            </a:fld>
            <a:endParaRPr lang="en-US" dirty="0"/>
          </a:p>
        </p:txBody>
      </p:sp>
      <p:sp>
        <p:nvSpPr>
          <p:cNvPr id="13" name="Content Placeholder 2">
            <a:extLst>
              <a:ext uri="{FF2B5EF4-FFF2-40B4-BE49-F238E27FC236}">
                <a16:creationId xmlns:a16="http://schemas.microsoft.com/office/drawing/2014/main" id="{43B6F215-0F0A-2715-5422-31D665FE1293}"/>
              </a:ext>
            </a:extLst>
          </p:cNvPr>
          <p:cNvSpPr txBox="1">
            <a:spLocks/>
          </p:cNvSpPr>
          <p:nvPr/>
        </p:nvSpPr>
        <p:spPr>
          <a:xfrm>
            <a:off x="338736" y="1058844"/>
            <a:ext cx="11514528" cy="49091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0" indent="-571500" algn="l" defTabSz="914400" rtl="0" eaLnBrk="1" fontAlgn="auto" latinLnBrk="0" hangingPunct="1">
              <a:lnSpc>
                <a:spcPct val="90000"/>
              </a:lnSpc>
              <a:spcBef>
                <a:spcPts val="1000"/>
              </a:spcBef>
              <a:spcAft>
                <a:spcPts val="0"/>
              </a:spcAft>
              <a:buClrTx/>
              <a:buSzTx/>
              <a:buFont typeface="+mj-lt"/>
              <a:buAutoNum type="arabicPeriod" startAt="2"/>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Common activation functions </a:t>
            </a:r>
            <a:endParaRPr lang="en-US" dirty="0">
              <a:solidFill>
                <a:sysClr val="windowText" lastClr="000000"/>
              </a:solidFill>
            </a:endParaRP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2.5. </a:t>
            </a:r>
            <a:r>
              <a:rPr kumimoji="0" lang="en-US" sz="2800" b="0" i="0" u="none" strike="noStrike" kern="1200" cap="none" spc="0" normalizeH="0" baseline="0" noProof="0" dirty="0" err="1">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Softmax</a:t>
            </a: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 function</a:t>
            </a:r>
          </a:p>
          <a:p>
            <a:pPr marR="0" lvl="0" algn="l" defTabSz="914400" rtl="0" eaLnBrk="1" fontAlgn="auto" latinLnBrk="0" hangingPunct="1">
              <a:lnSpc>
                <a:spcPct val="90000"/>
              </a:lnSpc>
              <a:spcBef>
                <a:spcPts val="1000"/>
              </a:spcBef>
              <a:spcAft>
                <a:spcPts val="0"/>
              </a:spcAft>
              <a:buClrTx/>
              <a:buSzTx/>
              <a:buFontTx/>
              <a:buChar char="-"/>
              <a:tabLst/>
              <a:defRPr/>
            </a:pPr>
            <a:r>
              <a:rPr lang="en-US" dirty="0">
                <a:solidFill>
                  <a:sysClr val="windowText" lastClr="000000"/>
                </a:solidFill>
              </a:rPr>
              <a:t>Useful in multi-class classification</a:t>
            </a:r>
          </a:p>
          <a:p>
            <a:pPr marL="0" marR="0" lvl="0" indent="0" algn="l" defTabSz="914400" rtl="0" eaLnBrk="1" fontAlgn="auto" latinLnBrk="0" hangingPunct="1">
              <a:lnSpc>
                <a:spcPct val="90000"/>
              </a:lnSpc>
              <a:spcBef>
                <a:spcPts val="1000"/>
              </a:spcBef>
              <a:spcAft>
                <a:spcPts val="0"/>
              </a:spcAft>
              <a:buClrTx/>
              <a:buSzTx/>
              <a:buNone/>
              <a:tabLst/>
              <a:defRPr/>
            </a:pPr>
            <a:r>
              <a:rPr lang="en-US" dirty="0">
                <a:solidFill>
                  <a:sysClr val="windowText" lastClr="000000"/>
                </a:solidFill>
              </a:rPr>
              <a:t>problems:</a:t>
            </a:r>
          </a:p>
          <a:p>
            <a:pPr marL="0" marR="0" lvl="0" indent="0" algn="l" defTabSz="914400" rtl="0" eaLnBrk="1" fontAlgn="auto" latinLnBrk="0" hangingPunct="1">
              <a:lnSpc>
                <a:spcPct val="90000"/>
              </a:lnSpc>
              <a:spcBef>
                <a:spcPts val="1000"/>
              </a:spcBef>
              <a:spcAft>
                <a:spcPts val="0"/>
              </a:spcAft>
              <a:buClrTx/>
              <a:buSzTx/>
              <a:buNone/>
              <a:tabLst/>
              <a:defRPr/>
            </a:pPr>
            <a:endParaRPr lang="en-US" dirty="0">
              <a:solidFill>
                <a:sysClr val="windowText" lastClr="000000"/>
              </a:solidFill>
            </a:endParaRPr>
          </a:p>
          <a:p>
            <a:pPr marL="0" marR="0" lvl="0" indent="0" algn="l" defTabSz="914400" rtl="0" eaLnBrk="1" fontAlgn="auto" latinLnBrk="0" hangingPunct="1">
              <a:lnSpc>
                <a:spcPct val="90000"/>
              </a:lnSpc>
              <a:spcBef>
                <a:spcPts val="1000"/>
              </a:spcBef>
              <a:spcAft>
                <a:spcPts val="0"/>
              </a:spcAft>
              <a:buClrTx/>
              <a:buSzTx/>
              <a:buNone/>
              <a:tabLst/>
              <a:defRPr/>
            </a:pPr>
            <a:endParaRPr lang="en-US" dirty="0">
              <a:solidFill>
                <a:sysClr val="windowText" lastClr="000000"/>
              </a:solidFill>
            </a:endParaRPr>
          </a:p>
          <a:p>
            <a:pPr marL="0" marR="0" lvl="0" indent="0" algn="l" defTabSz="914400" rtl="0" eaLnBrk="1" fontAlgn="auto" latinLnBrk="0" hangingPunct="1">
              <a:lnSpc>
                <a:spcPct val="90000"/>
              </a:lnSpc>
              <a:spcBef>
                <a:spcPts val="1000"/>
              </a:spcBef>
              <a:spcAft>
                <a:spcPts val="0"/>
              </a:spcAft>
              <a:buClrTx/>
              <a:buSzTx/>
              <a:buNone/>
              <a:tabLst/>
              <a:defRPr/>
            </a:pPr>
            <a:endParaRPr lang="en-US" sz="800" dirty="0">
              <a:solidFill>
                <a:sysClr val="windowText" lastClr="000000"/>
              </a:solidFill>
            </a:endParaRPr>
          </a:p>
          <a:p>
            <a:pPr marL="0" marR="0" lvl="0" indent="0" algn="l" defTabSz="914400" rtl="0" eaLnBrk="1" fontAlgn="auto" latinLnBrk="0" hangingPunct="1">
              <a:lnSpc>
                <a:spcPct val="90000"/>
              </a:lnSpc>
              <a:spcBef>
                <a:spcPts val="1000"/>
              </a:spcBef>
              <a:spcAft>
                <a:spcPts val="0"/>
              </a:spcAft>
              <a:buClrTx/>
              <a:buSzTx/>
              <a:buNone/>
              <a:tabLst/>
              <a:defRPr/>
            </a:pPr>
            <a:r>
              <a:rPr lang="en-US" dirty="0">
                <a:solidFill>
                  <a:sysClr val="windowText" lastClr="000000"/>
                </a:solidFill>
              </a:rPr>
              <a:t>where z is the input vector with elements z</a:t>
            </a:r>
            <a:r>
              <a:rPr lang="en-US" baseline="-25000" dirty="0">
                <a:solidFill>
                  <a:sysClr val="windowText" lastClr="000000"/>
                </a:solidFill>
              </a:rPr>
              <a:t>1</a:t>
            </a:r>
            <a:r>
              <a:rPr lang="en-US" dirty="0">
                <a:solidFill>
                  <a:sysClr val="windowText" lastClr="000000"/>
                </a:solidFill>
              </a:rPr>
              <a:t>, z</a:t>
            </a:r>
            <a:r>
              <a:rPr lang="en-US" baseline="-25000" dirty="0">
                <a:solidFill>
                  <a:sysClr val="windowText" lastClr="000000"/>
                </a:solidFill>
              </a:rPr>
              <a:t>2</a:t>
            </a:r>
            <a:r>
              <a:rPr lang="en-US" dirty="0">
                <a:solidFill>
                  <a:sysClr val="windowText" lastClr="000000"/>
                </a:solidFill>
              </a:rPr>
              <a:t>, z</a:t>
            </a:r>
            <a:r>
              <a:rPr lang="en-US" baseline="-25000" dirty="0">
                <a:solidFill>
                  <a:sysClr val="windowText" lastClr="000000"/>
                </a:solidFill>
              </a:rPr>
              <a:t>3</a:t>
            </a:r>
            <a:r>
              <a:rPr lang="en-US" dirty="0">
                <a:solidFill>
                  <a:sysClr val="windowText" lastClr="000000"/>
                </a:solidFill>
              </a:rPr>
              <a:t>,…</a:t>
            </a:r>
          </a:p>
          <a:p>
            <a:pPr marL="0" marR="0" lvl="0" indent="0" algn="l" defTabSz="914400" rtl="0" eaLnBrk="1" fontAlgn="auto" latinLnBrk="0" hangingPunct="1">
              <a:lnSpc>
                <a:spcPct val="90000"/>
              </a:lnSpc>
              <a:spcBef>
                <a:spcPts val="1000"/>
              </a:spcBef>
              <a:spcAft>
                <a:spcPts val="0"/>
              </a:spcAft>
              <a:buClrTx/>
              <a:buSzTx/>
              <a:buNone/>
              <a:tabLst/>
              <a:defRPr/>
            </a:pPr>
            <a:r>
              <a:rPr lang="en-US" dirty="0">
                <a:solidFill>
                  <a:sysClr val="windowText" lastClr="000000"/>
                </a:solidFill>
              </a:rPr>
              <a:t>- The output of the </a:t>
            </a:r>
            <a:r>
              <a:rPr lang="en-US" dirty="0" err="1">
                <a:solidFill>
                  <a:sysClr val="windowText" lastClr="000000"/>
                </a:solidFill>
              </a:rPr>
              <a:t>softmax</a:t>
            </a:r>
            <a:r>
              <a:rPr lang="en-US" dirty="0">
                <a:solidFill>
                  <a:sysClr val="windowText" lastClr="000000"/>
                </a:solidFill>
              </a:rPr>
              <a:t> function is a probability distribution that sums up to 1.</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 </a:t>
            </a:r>
          </a:p>
        </p:txBody>
      </p:sp>
      <p:pic>
        <p:nvPicPr>
          <p:cNvPr id="6" name="Picture 5">
            <a:extLst>
              <a:ext uri="{FF2B5EF4-FFF2-40B4-BE49-F238E27FC236}">
                <a16:creationId xmlns:a16="http://schemas.microsoft.com/office/drawing/2014/main" id="{689C5D8C-2759-A874-E1C2-1A2E41682B5B}"/>
              </a:ext>
            </a:extLst>
          </p:cNvPr>
          <p:cNvPicPr>
            <a:picLocks noChangeAspect="1"/>
          </p:cNvPicPr>
          <p:nvPr/>
        </p:nvPicPr>
        <p:blipFill>
          <a:blip r:embed="rId2"/>
          <a:stretch>
            <a:fillRect/>
          </a:stretch>
        </p:blipFill>
        <p:spPr>
          <a:xfrm>
            <a:off x="618560" y="3010240"/>
            <a:ext cx="5197616" cy="1163646"/>
          </a:xfrm>
          <a:prstGeom prst="rect">
            <a:avLst/>
          </a:prstGeom>
        </p:spPr>
      </p:pic>
      <p:pic>
        <p:nvPicPr>
          <p:cNvPr id="5122" name="Picture 2">
            <a:extLst>
              <a:ext uri="{FF2B5EF4-FFF2-40B4-BE49-F238E27FC236}">
                <a16:creationId xmlns:a16="http://schemas.microsoft.com/office/drawing/2014/main" id="{9F8146D5-CB12-861B-D7CD-3EA2622A47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985058"/>
            <a:ext cx="5757264" cy="3395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2726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normAutofit fontScale="90000"/>
          </a:bodyPr>
          <a:lstStyle/>
          <a:p>
            <a:r>
              <a:rPr lang="en-US" dirty="0"/>
              <a:t>II. Activation function</a:t>
            </a:r>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23</a:t>
            </a:fld>
            <a:endParaRPr lang="en-US" dirty="0"/>
          </a:p>
        </p:txBody>
      </p:sp>
      <p:sp>
        <p:nvSpPr>
          <p:cNvPr id="13" name="Content Placeholder 2">
            <a:extLst>
              <a:ext uri="{FF2B5EF4-FFF2-40B4-BE49-F238E27FC236}">
                <a16:creationId xmlns:a16="http://schemas.microsoft.com/office/drawing/2014/main" id="{43B6F215-0F0A-2715-5422-31D665FE1293}"/>
              </a:ext>
            </a:extLst>
          </p:cNvPr>
          <p:cNvSpPr txBox="1">
            <a:spLocks/>
          </p:cNvSpPr>
          <p:nvPr/>
        </p:nvSpPr>
        <p:spPr>
          <a:xfrm>
            <a:off x="338736" y="1058844"/>
            <a:ext cx="11514528" cy="49091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0" indent="-571500" algn="l" defTabSz="914400" rtl="0" eaLnBrk="1" fontAlgn="auto" latinLnBrk="0" hangingPunct="1">
              <a:lnSpc>
                <a:spcPct val="90000"/>
              </a:lnSpc>
              <a:spcBef>
                <a:spcPts val="1000"/>
              </a:spcBef>
              <a:spcAft>
                <a:spcPts val="0"/>
              </a:spcAft>
              <a:buClrTx/>
              <a:buSzTx/>
              <a:buFont typeface="+mj-lt"/>
              <a:buAutoNum type="arabicPeriod" startAt="2"/>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Common activation functions </a:t>
            </a:r>
            <a:endParaRPr lang="en-US" dirty="0">
              <a:solidFill>
                <a:sysClr val="windowText" lastClr="000000"/>
              </a:solidFill>
            </a:endParaRP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2.5. </a:t>
            </a:r>
            <a:r>
              <a:rPr kumimoji="0" lang="en-US" sz="2800" b="0" i="0" u="none" strike="noStrike" kern="1200" cap="none" spc="0" normalizeH="0" baseline="0" noProof="0" dirty="0" err="1">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Softmax</a:t>
            </a: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 function</a:t>
            </a:r>
          </a:p>
          <a:p>
            <a:pPr marR="0" lvl="0" algn="l" defTabSz="914400" rtl="0" eaLnBrk="1" fontAlgn="auto" latinLnBrk="0" hangingPunct="1">
              <a:lnSpc>
                <a:spcPct val="90000"/>
              </a:lnSpc>
              <a:spcBef>
                <a:spcPts val="1000"/>
              </a:spcBef>
              <a:spcAft>
                <a:spcPts val="0"/>
              </a:spcAft>
              <a:buClrTx/>
              <a:buSzTx/>
              <a:buFontTx/>
              <a:buChar char="-"/>
              <a:tabLst/>
              <a:defRPr/>
            </a:pPr>
            <a:r>
              <a:rPr lang="en-US" noProof="0" dirty="0">
                <a:solidFill>
                  <a:sysClr val="windowText" lastClr="000000"/>
                </a:solidFill>
              </a:rPr>
              <a:t>Thanks to exponentiation:</a:t>
            </a:r>
          </a:p>
          <a:p>
            <a:pPr marR="0" lvl="0" algn="l" defTabSz="914400" rtl="0" eaLnBrk="1" fontAlgn="auto" latinLnBrk="0" hangingPunct="1">
              <a:lnSpc>
                <a:spcPct val="90000"/>
              </a:lnSpc>
              <a:spcBef>
                <a:spcPts val="1000"/>
              </a:spcBef>
              <a:spcAft>
                <a:spcPts val="0"/>
              </a:spcAft>
              <a:buClrTx/>
              <a:buSzTx/>
              <a:tabLst/>
              <a:defRPr/>
            </a:pPr>
            <a:r>
              <a:rPr lang="en-US" noProof="0" dirty="0">
                <a:solidFill>
                  <a:sysClr val="windowText" lastClr="000000"/>
                </a:solidFill>
              </a:rPr>
              <a:t>The </a:t>
            </a:r>
            <a:r>
              <a:rPr lang="en-US" noProof="0" dirty="0" err="1">
                <a:solidFill>
                  <a:sysClr val="windowText" lastClr="000000"/>
                </a:solidFill>
              </a:rPr>
              <a:t>softmax</a:t>
            </a:r>
            <a:r>
              <a:rPr lang="en-US" noProof="0" dirty="0">
                <a:solidFill>
                  <a:sysClr val="windowText" lastClr="000000"/>
                </a:solidFill>
              </a:rPr>
              <a:t> function amplifies differences in the input vector.</a:t>
            </a:r>
          </a:p>
          <a:p>
            <a:pPr marR="0" lvl="0" algn="l" defTabSz="914400" rtl="0" eaLnBrk="1" fontAlgn="auto" latinLnBrk="0" hangingPunct="1">
              <a:lnSpc>
                <a:spcPct val="90000"/>
              </a:lnSpc>
              <a:spcBef>
                <a:spcPts val="1000"/>
              </a:spcBef>
              <a:spcAft>
                <a:spcPts val="0"/>
              </a:spcAft>
              <a:buClrTx/>
              <a:buSzTx/>
              <a:tabLst/>
              <a:defRPr/>
            </a:pPr>
            <a:r>
              <a:rPr kumimoji="0" lang="en-US" sz="2800" b="0" i="0" u="none" strike="noStrike" kern="1200" cap="none" spc="0" normalizeH="0" baseline="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Output values are non-negative (</a:t>
            </a:r>
            <a:r>
              <a:rPr lang="en-US" dirty="0">
                <a:solidFill>
                  <a:sysClr val="windowText" lastClr="000000"/>
                </a:solidFill>
              </a:rPr>
              <a:t>crucial in expressing probabilities)</a:t>
            </a:r>
          </a:p>
          <a:p>
            <a:pPr marR="0" lvl="0" algn="l" defTabSz="914400" rtl="0" eaLnBrk="1" fontAlgn="auto" latinLnBrk="0" hangingPunct="1">
              <a:lnSpc>
                <a:spcPct val="90000"/>
              </a:lnSpc>
              <a:spcBef>
                <a:spcPts val="1000"/>
              </a:spcBef>
              <a:spcAft>
                <a:spcPts val="0"/>
              </a:spcAft>
              <a:buClrTx/>
              <a:buSzTx/>
              <a:tabLst/>
              <a:defRPr/>
            </a:pP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a:p>
            <a:pPr marL="0" marR="0" lvl="0" indent="0" algn="l" defTabSz="914400" rtl="0" eaLnBrk="1" fontAlgn="auto" latinLnBrk="0" hangingPunct="1">
              <a:lnSpc>
                <a:spcPct val="90000"/>
              </a:lnSpc>
              <a:spcBef>
                <a:spcPts val="1000"/>
              </a:spcBef>
              <a:spcAft>
                <a:spcPts val="0"/>
              </a:spcAft>
              <a:buClrTx/>
              <a:buSzTx/>
              <a:buNone/>
              <a:tabLst/>
              <a:defRPr/>
            </a:pPr>
            <a:r>
              <a:rPr lang="en-US" dirty="0">
                <a:solidFill>
                  <a:sysClr val="windowText" lastClr="000000"/>
                </a:solidFill>
              </a:rPr>
              <a:t>However, it can be sensitive to outliers or extreme values, leading to an overconfident model.</a:t>
            </a: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 </a:t>
            </a:r>
          </a:p>
        </p:txBody>
      </p:sp>
      <p:pic>
        <p:nvPicPr>
          <p:cNvPr id="6" name="Picture 5">
            <a:extLst>
              <a:ext uri="{FF2B5EF4-FFF2-40B4-BE49-F238E27FC236}">
                <a16:creationId xmlns:a16="http://schemas.microsoft.com/office/drawing/2014/main" id="{689C5D8C-2759-A874-E1C2-1A2E41682B5B}"/>
              </a:ext>
            </a:extLst>
          </p:cNvPr>
          <p:cNvPicPr>
            <a:picLocks noChangeAspect="1"/>
          </p:cNvPicPr>
          <p:nvPr/>
        </p:nvPicPr>
        <p:blipFill>
          <a:blip r:embed="rId2"/>
          <a:stretch>
            <a:fillRect/>
          </a:stretch>
        </p:blipFill>
        <p:spPr>
          <a:xfrm>
            <a:off x="6557703" y="960521"/>
            <a:ext cx="5197616" cy="1163646"/>
          </a:xfrm>
          <a:prstGeom prst="rect">
            <a:avLst/>
          </a:prstGeom>
        </p:spPr>
      </p:pic>
    </p:spTree>
    <p:extLst>
      <p:ext uri="{BB962C8B-B14F-4D97-AF65-F5344CB8AC3E}">
        <p14:creationId xmlns:p14="http://schemas.microsoft.com/office/powerpoint/2010/main" val="398179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normAutofit fontScale="90000"/>
          </a:bodyPr>
          <a:lstStyle/>
          <a:p>
            <a:r>
              <a:rPr lang="en-US" dirty="0"/>
              <a:t>III. Ensemble learning</a:t>
            </a:r>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24</a:t>
            </a:fld>
            <a:endParaRPr lang="en-US" dirty="0"/>
          </a:p>
        </p:txBody>
      </p:sp>
      <p:sp>
        <p:nvSpPr>
          <p:cNvPr id="13" name="Content Placeholder 2">
            <a:extLst>
              <a:ext uri="{FF2B5EF4-FFF2-40B4-BE49-F238E27FC236}">
                <a16:creationId xmlns:a16="http://schemas.microsoft.com/office/drawing/2014/main" id="{43B6F215-0F0A-2715-5422-31D665FE1293}"/>
              </a:ext>
            </a:extLst>
          </p:cNvPr>
          <p:cNvSpPr txBox="1">
            <a:spLocks/>
          </p:cNvSpPr>
          <p:nvPr/>
        </p:nvSpPr>
        <p:spPr>
          <a:xfrm>
            <a:off x="338736" y="842533"/>
            <a:ext cx="11514528" cy="49091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0" indent="-571500" algn="l" defTabSz="914400" rtl="0" eaLnBrk="1" fontAlgn="auto" latinLnBrk="0" hangingPunct="1">
              <a:lnSpc>
                <a:spcPct val="100000"/>
              </a:lnSpc>
              <a:spcBef>
                <a:spcPts val="1000"/>
              </a:spcBef>
              <a:spcAft>
                <a:spcPts val="0"/>
              </a:spcAft>
              <a:buClrTx/>
              <a:buSzTx/>
              <a:buFont typeface="+mj-lt"/>
              <a:buAutoNum type="arabicPeriod"/>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Concept</a:t>
            </a:r>
          </a:p>
          <a:p>
            <a:pPr marL="0" marR="0" lvl="0" indent="0" algn="l" defTabSz="914400" rtl="0" eaLnBrk="1" fontAlgn="auto" latinLnBrk="0" hangingPunct="1">
              <a:lnSpc>
                <a:spcPct val="100000"/>
              </a:lnSpc>
              <a:spcBef>
                <a:spcPts val="1000"/>
              </a:spcBef>
              <a:spcAft>
                <a:spcPts val="0"/>
              </a:spcAft>
              <a:buClrTx/>
              <a:buSzTx/>
              <a:buNone/>
              <a:tabLst/>
              <a:defRPr/>
            </a:pPr>
            <a:r>
              <a:rPr lang="en-US" dirty="0">
                <a:solidFill>
                  <a:sysClr val="windowText" lastClr="000000"/>
                </a:solidFill>
              </a:rPr>
              <a:t>- Combining two or more learners (e.g. regression models, neural networks) in order to produce better predictions.</a:t>
            </a: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a:p>
            <a:pPr marL="0" marR="0" lvl="0" indent="0" algn="l" defTabSz="914400" rtl="0" eaLnBrk="1" fontAlgn="auto" latinLnBrk="0" hangingPunct="1">
              <a:lnSpc>
                <a:spcPct val="100000"/>
              </a:lnSpc>
              <a:spcBef>
                <a:spcPts val="1000"/>
              </a:spcBef>
              <a:spcAft>
                <a:spcPts val="0"/>
              </a:spcAft>
              <a:buClrTx/>
              <a:buSzTx/>
              <a:buNone/>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 - We employ this technique to </a:t>
            </a:r>
            <a:r>
              <a:rPr kumimoji="0" lang="en-US" sz="2800" b="0" i="0" u="none" strike="noStrike" kern="1200" cap="none" spc="0" normalizeH="0" baseline="0" noProof="0" dirty="0">
                <a:ln>
                  <a:noFill/>
                </a:ln>
                <a:solidFill>
                  <a:srgbClr val="FF0000"/>
                </a:solidFill>
                <a:effectLst/>
                <a:uLnTx/>
                <a:uFillTx/>
                <a:latin typeface="Lato" panose="020F0502020204030203" pitchFamily="34" charset="0"/>
                <a:ea typeface="Lato" panose="020F0502020204030203" pitchFamily="34" charset="0"/>
                <a:cs typeface="Lato" panose="020F0502020204030203" pitchFamily="34" charset="0"/>
              </a:rPr>
              <a:t>yield an overall lower error rate </a:t>
            </a: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while </a:t>
            </a:r>
            <a:r>
              <a:rPr kumimoji="0" lang="en-US" sz="2800" b="0" i="0" u="none" strike="noStrike" kern="1200" cap="none" spc="0" normalizeH="0" baseline="0" noProof="0" dirty="0">
                <a:ln>
                  <a:noFill/>
                </a:ln>
                <a:solidFill>
                  <a:srgbClr val="FF0000"/>
                </a:solidFill>
                <a:effectLst/>
                <a:uLnTx/>
                <a:uFillTx/>
                <a:latin typeface="Lato" panose="020F0502020204030203" pitchFamily="34" charset="0"/>
                <a:ea typeface="Lato" panose="020F0502020204030203" pitchFamily="34" charset="0"/>
                <a:cs typeface="Lato" panose="020F0502020204030203" pitchFamily="34" charset="0"/>
              </a:rPr>
              <a:t>retaining</a:t>
            </a: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 each individual model’s own complexities and advantages such as low bias or low variance.</a:t>
            </a:r>
          </a:p>
          <a:p>
            <a:pPr marR="0" lvl="0" algn="l" defTabSz="914400" rtl="0" eaLnBrk="1" fontAlgn="auto" latinLnBrk="0" hangingPunct="1">
              <a:lnSpc>
                <a:spcPct val="100000"/>
              </a:lnSpc>
              <a:spcBef>
                <a:spcPts val="1000"/>
              </a:spcBef>
              <a:spcAft>
                <a:spcPts val="0"/>
              </a:spcAft>
              <a:buClrTx/>
              <a:buSzTx/>
              <a:buFont typeface="Wingdings" panose="05000000000000000000" pitchFamily="2" charset="2"/>
              <a:buChar char="è"/>
              <a:tabLst/>
              <a:defRPr/>
            </a:pPr>
            <a:r>
              <a:rPr lang="en-US" dirty="0">
                <a:solidFill>
                  <a:sysClr val="windowText" lastClr="000000"/>
                </a:solidFill>
              </a:rPr>
              <a:t>In this sense, combining such models would altogether improve the accuracy of a model by reducing bias or variance.</a:t>
            </a:r>
          </a:p>
          <a:p>
            <a:pPr marL="0" marR="0" lvl="0" indent="0" algn="l" defTabSz="914400" rtl="0" eaLnBrk="1" fontAlgn="auto" latinLnBrk="0" hangingPunct="1">
              <a:lnSpc>
                <a:spcPct val="100000"/>
              </a:lnSpc>
              <a:spcBef>
                <a:spcPts val="1000"/>
              </a:spcBef>
              <a:spcAft>
                <a:spcPts val="0"/>
              </a:spcAft>
              <a:buClrTx/>
              <a:buSzTx/>
              <a:buNone/>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 Ensemble learning can also serve as an alternative to dimensionality reduction as it </a:t>
            </a:r>
            <a:r>
              <a:rPr lang="en-US" dirty="0">
                <a:solidFill>
                  <a:sysClr val="windowText" lastClr="000000"/>
                </a:solidFill>
              </a:rPr>
              <a:t>can help resolve issues stemming from high-dimensional data.</a:t>
            </a:r>
          </a:p>
        </p:txBody>
      </p:sp>
    </p:spTree>
    <p:extLst>
      <p:ext uri="{BB962C8B-B14F-4D97-AF65-F5344CB8AC3E}">
        <p14:creationId xmlns:p14="http://schemas.microsoft.com/office/powerpoint/2010/main" val="2537777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normAutofit fontScale="90000"/>
          </a:bodyPr>
          <a:lstStyle/>
          <a:p>
            <a:r>
              <a:rPr lang="en-US" dirty="0"/>
              <a:t>III. Ensemble learning</a:t>
            </a:r>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25</a:t>
            </a:fld>
            <a:endParaRPr lang="en-US" dirty="0"/>
          </a:p>
        </p:txBody>
      </p:sp>
      <p:sp>
        <p:nvSpPr>
          <p:cNvPr id="13" name="Content Placeholder 2">
            <a:extLst>
              <a:ext uri="{FF2B5EF4-FFF2-40B4-BE49-F238E27FC236}">
                <a16:creationId xmlns:a16="http://schemas.microsoft.com/office/drawing/2014/main" id="{43B6F215-0F0A-2715-5422-31D665FE1293}"/>
              </a:ext>
            </a:extLst>
          </p:cNvPr>
          <p:cNvSpPr txBox="1">
            <a:spLocks/>
          </p:cNvSpPr>
          <p:nvPr/>
        </p:nvSpPr>
        <p:spPr>
          <a:xfrm>
            <a:off x="338736" y="842533"/>
            <a:ext cx="11514528" cy="49091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0" indent="-571500" algn="l" defTabSz="914400" rtl="0" eaLnBrk="1" fontAlgn="auto" latinLnBrk="0" hangingPunct="1">
              <a:lnSpc>
                <a:spcPct val="100000"/>
              </a:lnSpc>
              <a:spcBef>
                <a:spcPts val="1000"/>
              </a:spcBef>
              <a:spcAft>
                <a:spcPts val="0"/>
              </a:spcAft>
              <a:buClrTx/>
              <a:buSzTx/>
              <a:buFont typeface="+mj-lt"/>
              <a:buAutoNum type="arabicPeriod" startAt="2"/>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Types of ensemble models</a:t>
            </a:r>
          </a:p>
          <a:p>
            <a:pPr marL="0" marR="0" lvl="0" indent="0" algn="l" defTabSz="914400" rtl="0" eaLnBrk="1" fontAlgn="auto" latinLnBrk="0" hangingPunct="1">
              <a:lnSpc>
                <a:spcPct val="100000"/>
              </a:lnSpc>
              <a:spcBef>
                <a:spcPts val="1000"/>
              </a:spcBef>
              <a:spcAft>
                <a:spcPts val="0"/>
              </a:spcAft>
              <a:buClrTx/>
              <a:buSzTx/>
              <a:buNone/>
              <a:tabLst/>
              <a:defRPr/>
            </a:pPr>
            <a:endParaRPr kumimoji="0" lang="en-US" sz="24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a:p>
            <a:pPr marL="0" marR="0" lvl="0" indent="0" algn="l" defTabSz="914400" rtl="0" eaLnBrk="1" fontAlgn="auto" latinLnBrk="0" hangingPunct="1">
              <a:lnSpc>
                <a:spcPct val="100000"/>
              </a:lnSpc>
              <a:spcBef>
                <a:spcPts val="1000"/>
              </a:spcBef>
              <a:spcAft>
                <a:spcPts val="0"/>
              </a:spcAft>
              <a:buClrTx/>
              <a:buSzTx/>
              <a:buNone/>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Parallel: </a:t>
            </a:r>
            <a:r>
              <a:rPr kumimoji="0" lang="en-US" sz="2800" b="0" i="0" u="none" strike="noStrike" kern="1200" cap="none" spc="0" normalizeH="0" baseline="0" noProof="0" dirty="0" err="1">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inde</a:t>
            </a:r>
            <a:r>
              <a:rPr lang="en-US" dirty="0">
                <a:solidFill>
                  <a:sysClr val="windowText" lastClr="000000"/>
                </a:solidFill>
              </a:rPr>
              <a:t>pendent</a:t>
            </a:r>
          </a:p>
          <a:p>
            <a:pPr marL="0" marR="0" lvl="0" indent="0" algn="l" defTabSz="914400" rtl="0" eaLnBrk="1" fontAlgn="auto" latinLnBrk="0" hangingPunct="1">
              <a:lnSpc>
                <a:spcPct val="100000"/>
              </a:lnSpc>
              <a:spcBef>
                <a:spcPts val="1000"/>
              </a:spcBef>
              <a:spcAft>
                <a:spcPts val="0"/>
              </a:spcAft>
              <a:buClrTx/>
              <a:buSzTx/>
              <a:buNone/>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training, apart from </a:t>
            </a:r>
          </a:p>
          <a:p>
            <a:pPr marL="0" marR="0" lvl="0" indent="0" algn="l" defTabSz="914400" rtl="0" eaLnBrk="1" fontAlgn="auto" latinLnBrk="0" hangingPunct="1">
              <a:lnSpc>
                <a:spcPct val="100000"/>
              </a:lnSpc>
              <a:spcBef>
                <a:spcPts val="1000"/>
              </a:spcBef>
              <a:spcAft>
                <a:spcPts val="0"/>
              </a:spcAft>
              <a:buClrTx/>
              <a:buSzTx/>
              <a:buNone/>
              <a:tabLst/>
              <a:defRPr/>
            </a:pPr>
            <a:r>
              <a:rPr lang="en-US" dirty="0">
                <a:solidFill>
                  <a:sysClr val="windowText" lastClr="000000"/>
                </a:solidFill>
              </a:rPr>
              <a:t>the others</a:t>
            </a:r>
          </a:p>
          <a:p>
            <a:pPr marL="0" marR="0" lvl="0" indent="0" algn="l" defTabSz="914400" rtl="0" eaLnBrk="1" fontAlgn="auto" latinLnBrk="0" hangingPunct="1">
              <a:lnSpc>
                <a:spcPct val="100000"/>
              </a:lnSpc>
              <a:spcBef>
                <a:spcPts val="1000"/>
              </a:spcBef>
              <a:spcAft>
                <a:spcPts val="0"/>
              </a:spcAft>
              <a:buClrTx/>
              <a:buSzTx/>
              <a:buNone/>
              <a:tabLst/>
              <a:defRPr/>
            </a:pPr>
            <a:endParaRPr lang="en-US" sz="1000" dirty="0">
              <a:solidFill>
                <a:sysClr val="windowText" lastClr="000000"/>
              </a:solidFill>
            </a:endParaRPr>
          </a:p>
          <a:p>
            <a:pPr marL="0" marR="0" lvl="0" indent="0" algn="l" defTabSz="914400" rtl="0" eaLnBrk="1" fontAlgn="auto" latinLnBrk="0" hangingPunct="1">
              <a:lnSpc>
                <a:spcPct val="100000"/>
              </a:lnSpc>
              <a:spcBef>
                <a:spcPts val="1000"/>
              </a:spcBef>
              <a:spcAft>
                <a:spcPts val="0"/>
              </a:spcAft>
              <a:buClrTx/>
              <a:buSzTx/>
              <a:buNone/>
              <a:tabLst/>
              <a:defRPr/>
            </a:pPr>
            <a:r>
              <a:rPr lang="en-US" dirty="0">
                <a:solidFill>
                  <a:sysClr val="windowText" lastClr="000000"/>
                </a:solidFill>
              </a:rPr>
              <a:t>Sequential: the next</a:t>
            </a:r>
          </a:p>
          <a:p>
            <a:pPr marL="0" marR="0" lvl="0" indent="0" algn="l" defTabSz="914400" rtl="0" eaLnBrk="1" fontAlgn="auto" latinLnBrk="0" hangingPunct="1">
              <a:lnSpc>
                <a:spcPct val="100000"/>
              </a:lnSpc>
              <a:spcBef>
                <a:spcPts val="1000"/>
              </a:spcBef>
              <a:spcAft>
                <a:spcPts val="0"/>
              </a:spcAft>
              <a:buClrTx/>
              <a:buSzTx/>
              <a:buNone/>
              <a:tabLst/>
              <a:defRPr/>
            </a:pPr>
            <a:r>
              <a:rPr lang="en-US" dirty="0">
                <a:solidFill>
                  <a:sysClr val="windowText" lastClr="000000"/>
                </a:solidFill>
              </a:rPr>
              <a:t>model minimizes</a:t>
            </a:r>
          </a:p>
          <a:p>
            <a:pPr marL="0" marR="0" lvl="0" indent="0" algn="l" defTabSz="914400" rtl="0" eaLnBrk="1" fontAlgn="auto" latinLnBrk="0" hangingPunct="1">
              <a:lnSpc>
                <a:spcPct val="100000"/>
              </a:lnSpc>
              <a:spcBef>
                <a:spcPts val="1000"/>
              </a:spcBef>
              <a:spcAft>
                <a:spcPts val="0"/>
              </a:spcAft>
              <a:buClrTx/>
              <a:buSzTx/>
              <a:buNone/>
              <a:tabLst/>
              <a:defRPr/>
            </a:pPr>
            <a:r>
              <a:rPr lang="en-US" dirty="0">
                <a:solidFill>
                  <a:sysClr val="windowText" lastClr="000000"/>
                </a:solidFill>
              </a:rPr>
              <a:t>errors made by</a:t>
            </a:r>
          </a:p>
          <a:p>
            <a:pPr marL="0" marR="0" lvl="0" indent="0" algn="l" defTabSz="914400" rtl="0" eaLnBrk="1" fontAlgn="auto" latinLnBrk="0" hangingPunct="1">
              <a:lnSpc>
                <a:spcPct val="100000"/>
              </a:lnSpc>
              <a:spcBef>
                <a:spcPts val="1000"/>
              </a:spcBef>
              <a:spcAft>
                <a:spcPts val="0"/>
              </a:spcAft>
              <a:buClrTx/>
              <a:buSzTx/>
              <a:buNone/>
              <a:tabLst/>
              <a:defRPr/>
            </a:pPr>
            <a:r>
              <a:rPr lang="en-US" dirty="0">
                <a:solidFill>
                  <a:sysClr val="windowText" lastClr="000000"/>
                </a:solidFill>
              </a:rPr>
              <a:t>the previous</a:t>
            </a:r>
          </a:p>
        </p:txBody>
      </p:sp>
      <p:pic>
        <p:nvPicPr>
          <p:cNvPr id="6146" name="Picture 2" descr="Diagram depicting parallel vs. sequential ensembles.">
            <a:extLst>
              <a:ext uri="{FF2B5EF4-FFF2-40B4-BE49-F238E27FC236}">
                <a16:creationId xmlns:a16="http://schemas.microsoft.com/office/drawing/2014/main" id="{F381D1FC-7648-2650-6E6E-4C22C184AB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3452" y="1420608"/>
            <a:ext cx="8168638" cy="4594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624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normAutofit fontScale="90000"/>
          </a:bodyPr>
          <a:lstStyle/>
          <a:p>
            <a:r>
              <a:rPr lang="en-US" dirty="0"/>
              <a:t>III. Ensemble learning</a:t>
            </a:r>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26</a:t>
            </a:fld>
            <a:endParaRPr lang="en-US" dirty="0"/>
          </a:p>
        </p:txBody>
      </p:sp>
      <p:sp>
        <p:nvSpPr>
          <p:cNvPr id="13" name="Content Placeholder 2">
            <a:extLst>
              <a:ext uri="{FF2B5EF4-FFF2-40B4-BE49-F238E27FC236}">
                <a16:creationId xmlns:a16="http://schemas.microsoft.com/office/drawing/2014/main" id="{43B6F215-0F0A-2715-5422-31D665FE1293}"/>
              </a:ext>
            </a:extLst>
          </p:cNvPr>
          <p:cNvSpPr txBox="1">
            <a:spLocks/>
          </p:cNvSpPr>
          <p:nvPr/>
        </p:nvSpPr>
        <p:spPr>
          <a:xfrm>
            <a:off x="338735" y="1029341"/>
            <a:ext cx="11514527" cy="49091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0" indent="-571500" algn="l" defTabSz="914400" rtl="0" eaLnBrk="1" fontAlgn="auto" latinLnBrk="0" hangingPunct="1">
              <a:lnSpc>
                <a:spcPct val="100000"/>
              </a:lnSpc>
              <a:spcBef>
                <a:spcPts val="1000"/>
              </a:spcBef>
              <a:spcAft>
                <a:spcPts val="0"/>
              </a:spcAft>
              <a:buClrTx/>
              <a:buSzTx/>
              <a:buFont typeface="+mj-lt"/>
              <a:buAutoNum type="arabicPeriod" startAt="3"/>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Ensemble learning techniques</a:t>
            </a:r>
          </a:p>
          <a:p>
            <a:pPr marR="0" lvl="0" algn="l" defTabSz="914400" rtl="0" eaLnBrk="1" fontAlgn="auto" latinLnBrk="0" hangingPunct="1">
              <a:lnSpc>
                <a:spcPct val="100000"/>
              </a:lnSpc>
              <a:spcBef>
                <a:spcPts val="1000"/>
              </a:spcBef>
              <a:spcAft>
                <a:spcPts val="0"/>
              </a:spcAft>
              <a:buClrTx/>
              <a:buSzTx/>
              <a:buFontTx/>
              <a:buChar char="-"/>
              <a:tabLst/>
              <a:defRPr/>
            </a:pPr>
            <a:r>
              <a:rPr lang="en-US" dirty="0">
                <a:solidFill>
                  <a:srgbClr val="FF0000"/>
                </a:solidFill>
              </a:rPr>
              <a:t>Bagging</a:t>
            </a:r>
            <a:r>
              <a:rPr lang="en-US" dirty="0">
                <a:solidFill>
                  <a:sysClr val="windowText" lastClr="000000"/>
                </a:solidFill>
              </a:rPr>
              <a:t>: Constructing a large </a:t>
            </a:r>
            <a:br>
              <a:rPr lang="en-US" dirty="0">
                <a:solidFill>
                  <a:sysClr val="windowText" lastClr="000000"/>
                </a:solidFill>
              </a:rPr>
            </a:br>
            <a:r>
              <a:rPr lang="en-US" dirty="0">
                <a:solidFill>
                  <a:sysClr val="windowText" lastClr="000000"/>
                </a:solidFill>
              </a:rPr>
              <a:t>number of same-type models on</a:t>
            </a:r>
            <a:br>
              <a:rPr lang="en-US" dirty="0">
                <a:solidFill>
                  <a:sysClr val="windowText" lastClr="000000"/>
                </a:solidFill>
              </a:rPr>
            </a:br>
            <a:r>
              <a:rPr lang="en-US" dirty="0">
                <a:solidFill>
                  <a:sysClr val="windowText" lastClr="000000"/>
                </a:solidFill>
              </a:rPr>
              <a:t>different subsamples from the</a:t>
            </a:r>
            <a:br>
              <a:rPr lang="en-US" dirty="0">
                <a:solidFill>
                  <a:sysClr val="windowText" lastClr="000000"/>
                </a:solidFill>
              </a:rPr>
            </a:br>
            <a:r>
              <a:rPr lang="en-US" dirty="0">
                <a:solidFill>
                  <a:sysClr val="windowText" lastClr="000000"/>
                </a:solidFill>
              </a:rPr>
              <a:t>training dataset – training them</a:t>
            </a:r>
            <a:br>
              <a:rPr lang="en-US" dirty="0">
                <a:solidFill>
                  <a:sysClr val="windowText" lastClr="000000"/>
                </a:solidFill>
              </a:rPr>
            </a:br>
            <a:r>
              <a:rPr lang="en-US" dirty="0">
                <a:solidFill>
                  <a:sysClr val="windowText" lastClr="000000"/>
                </a:solidFill>
              </a:rPr>
              <a:t>independently and </a:t>
            </a:r>
            <a:br>
              <a:rPr lang="en-US" dirty="0">
                <a:solidFill>
                  <a:sysClr val="windowText" lastClr="000000"/>
                </a:solidFill>
              </a:rPr>
            </a:br>
            <a:r>
              <a:rPr lang="en-US" dirty="0">
                <a:solidFill>
                  <a:sysClr val="windowText" lastClr="000000"/>
                </a:solidFill>
              </a:rPr>
              <a:t>simultaneously - combining the </a:t>
            </a:r>
            <a:br>
              <a:rPr lang="en-US" dirty="0">
                <a:solidFill>
                  <a:sysClr val="windowText" lastClr="000000"/>
                </a:solidFill>
              </a:rPr>
            </a:br>
            <a:r>
              <a:rPr lang="en-US" dirty="0">
                <a:solidFill>
                  <a:sysClr val="windowText" lastClr="000000"/>
                </a:solidFill>
              </a:rPr>
              <a:t>results from each for a final output</a:t>
            </a:r>
          </a:p>
          <a:p>
            <a:pPr marL="0" marR="0" lvl="0" indent="0" algn="l" defTabSz="914400" rtl="0" eaLnBrk="1" fontAlgn="auto" latinLnBrk="0" hangingPunct="1">
              <a:lnSpc>
                <a:spcPct val="100000"/>
              </a:lnSpc>
              <a:spcBef>
                <a:spcPts val="1000"/>
              </a:spcBef>
              <a:spcAft>
                <a:spcPts val="0"/>
              </a:spcAft>
              <a:buClrTx/>
              <a:buSzTx/>
              <a:buNone/>
              <a:tabLst/>
              <a:defRPr/>
            </a:pPr>
            <a:r>
              <a:rPr lang="en-US" dirty="0">
                <a:solidFill>
                  <a:sysClr val="windowText" lastClr="000000"/>
                </a:solidFill>
              </a:rPr>
              <a:t>- Bagging focuses on reducing variance</a:t>
            </a:r>
          </a:p>
          <a:p>
            <a:pPr marL="0" marR="0" lvl="0" indent="0" algn="l" defTabSz="914400" rtl="0" eaLnBrk="1" fontAlgn="auto" latinLnBrk="0" hangingPunct="1">
              <a:lnSpc>
                <a:spcPct val="100000"/>
              </a:lnSpc>
              <a:spcBef>
                <a:spcPts val="1000"/>
              </a:spcBef>
              <a:spcAft>
                <a:spcPts val="0"/>
              </a:spcAft>
              <a:buClrTx/>
              <a:buSzTx/>
              <a:buNone/>
              <a:tabLst/>
              <a:defRPr/>
            </a:pPr>
            <a:r>
              <a:rPr lang="en-US" dirty="0">
                <a:solidFill>
                  <a:sysClr val="windowText" lastClr="000000"/>
                </a:solidFill>
              </a:rPr>
              <a:t>Prime example: Random forests use ensembles of decision trees</a:t>
            </a:r>
          </a:p>
        </p:txBody>
      </p:sp>
      <p:pic>
        <p:nvPicPr>
          <p:cNvPr id="7170" name="Picture 2" descr="Diagram depicting bagging in the context of ensemble learning.">
            <a:extLst>
              <a:ext uri="{FF2B5EF4-FFF2-40B4-BE49-F238E27FC236}">
                <a16:creationId xmlns:a16="http://schemas.microsoft.com/office/drawing/2014/main" id="{C12D1878-AA7F-3A47-E28F-42246E7DCE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7264" y="842533"/>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088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normAutofit fontScale="90000"/>
          </a:bodyPr>
          <a:lstStyle/>
          <a:p>
            <a:r>
              <a:rPr lang="en-US" dirty="0"/>
              <a:t>III. Ensemble learning</a:t>
            </a:r>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27</a:t>
            </a:fld>
            <a:endParaRPr lang="en-US" dirty="0"/>
          </a:p>
        </p:txBody>
      </p:sp>
      <p:sp>
        <p:nvSpPr>
          <p:cNvPr id="13" name="Content Placeholder 2">
            <a:extLst>
              <a:ext uri="{FF2B5EF4-FFF2-40B4-BE49-F238E27FC236}">
                <a16:creationId xmlns:a16="http://schemas.microsoft.com/office/drawing/2014/main" id="{43B6F215-0F0A-2715-5422-31D665FE1293}"/>
              </a:ext>
            </a:extLst>
          </p:cNvPr>
          <p:cNvSpPr txBox="1">
            <a:spLocks/>
          </p:cNvSpPr>
          <p:nvPr/>
        </p:nvSpPr>
        <p:spPr>
          <a:xfrm>
            <a:off x="338735" y="1029341"/>
            <a:ext cx="11514527" cy="49091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0" indent="-571500" algn="l" defTabSz="914400" rtl="0" eaLnBrk="1" fontAlgn="auto" latinLnBrk="0" hangingPunct="1">
              <a:lnSpc>
                <a:spcPct val="100000"/>
              </a:lnSpc>
              <a:spcBef>
                <a:spcPts val="1000"/>
              </a:spcBef>
              <a:spcAft>
                <a:spcPts val="0"/>
              </a:spcAft>
              <a:buClrTx/>
              <a:buSzTx/>
              <a:buFont typeface="+mj-lt"/>
              <a:buAutoNum type="arabicPeriod" startAt="3"/>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Ensemble learning techniques</a:t>
            </a:r>
          </a:p>
          <a:p>
            <a:pPr marR="0" lvl="0" algn="l" defTabSz="914400" rtl="0" eaLnBrk="1" fontAlgn="auto" latinLnBrk="0" hangingPunct="1">
              <a:lnSpc>
                <a:spcPct val="100000"/>
              </a:lnSpc>
              <a:spcBef>
                <a:spcPts val="1000"/>
              </a:spcBef>
              <a:spcAft>
                <a:spcPts val="0"/>
              </a:spcAft>
              <a:buClrTx/>
              <a:buSzTx/>
              <a:buFontTx/>
              <a:buChar char="-"/>
              <a:tabLst/>
              <a:defRPr/>
            </a:pPr>
            <a:r>
              <a:rPr lang="en-US" dirty="0">
                <a:solidFill>
                  <a:srgbClr val="FF0000"/>
                </a:solidFill>
              </a:rPr>
              <a:t>Stacking</a:t>
            </a:r>
            <a:r>
              <a:rPr lang="en-US" dirty="0">
                <a:solidFill>
                  <a:sysClr val="windowText" lastClr="000000"/>
                </a:solidFill>
              </a:rPr>
              <a:t>: Constructing a few</a:t>
            </a:r>
            <a:br>
              <a:rPr lang="en-US" dirty="0">
                <a:solidFill>
                  <a:sysClr val="windowText" lastClr="000000"/>
                </a:solidFill>
              </a:rPr>
            </a:br>
            <a:r>
              <a:rPr lang="en-US" dirty="0">
                <a:solidFill>
                  <a:sysClr val="windowText" lastClr="000000"/>
                </a:solidFill>
              </a:rPr>
              <a:t>different types of models and a</a:t>
            </a:r>
            <a:br>
              <a:rPr lang="en-US" dirty="0">
                <a:solidFill>
                  <a:sysClr val="windowText" lastClr="000000"/>
                </a:solidFill>
              </a:rPr>
            </a:br>
            <a:r>
              <a:rPr lang="en-US" dirty="0">
                <a:solidFill>
                  <a:sysClr val="windowText" lastClr="000000"/>
                </a:solidFill>
              </a:rPr>
              <a:t>meta (supervisor) model. Train</a:t>
            </a:r>
            <a:br>
              <a:rPr lang="en-US" dirty="0">
                <a:solidFill>
                  <a:sysClr val="windowText" lastClr="000000"/>
                </a:solidFill>
              </a:rPr>
            </a:br>
            <a:r>
              <a:rPr lang="en-US" dirty="0">
                <a:solidFill>
                  <a:sysClr val="windowText" lastClr="000000"/>
                </a:solidFill>
              </a:rPr>
              <a:t>base models separately and let</a:t>
            </a:r>
            <a:br>
              <a:rPr lang="en-US" dirty="0">
                <a:solidFill>
                  <a:sysClr val="windowText" lastClr="000000"/>
                </a:solidFill>
              </a:rPr>
            </a:br>
            <a:r>
              <a:rPr lang="en-US" dirty="0">
                <a:solidFill>
                  <a:sysClr val="windowText" lastClr="000000"/>
                </a:solidFill>
              </a:rPr>
              <a:t>the meta model combine the</a:t>
            </a:r>
            <a:br>
              <a:rPr lang="en-US" dirty="0">
                <a:solidFill>
                  <a:sysClr val="windowText" lastClr="000000"/>
                </a:solidFill>
              </a:rPr>
            </a:br>
            <a:r>
              <a:rPr lang="en-US" dirty="0">
                <a:solidFill>
                  <a:sysClr val="windowText" lastClr="000000"/>
                </a:solidFill>
              </a:rPr>
              <a:t>previous predictions into the</a:t>
            </a:r>
            <a:br>
              <a:rPr lang="en-US" dirty="0">
                <a:solidFill>
                  <a:sysClr val="windowText" lastClr="000000"/>
                </a:solidFill>
              </a:rPr>
            </a:br>
            <a:r>
              <a:rPr lang="en-US" dirty="0">
                <a:solidFill>
                  <a:sysClr val="windowText" lastClr="000000"/>
                </a:solidFill>
              </a:rPr>
              <a:t>final result</a:t>
            </a:r>
          </a:p>
          <a:p>
            <a:pPr marL="0" marR="0" lvl="0" indent="0" algn="l" defTabSz="914400" rtl="0" eaLnBrk="1" fontAlgn="auto" latinLnBrk="0" hangingPunct="1">
              <a:lnSpc>
                <a:spcPct val="100000"/>
              </a:lnSpc>
              <a:spcBef>
                <a:spcPts val="1000"/>
              </a:spcBef>
              <a:spcAft>
                <a:spcPts val="0"/>
              </a:spcAft>
              <a:buClrTx/>
              <a:buSzTx/>
              <a:buNone/>
              <a:tabLst/>
              <a:defRPr/>
            </a:pPr>
            <a:endParaRPr lang="en-US" dirty="0">
              <a:solidFill>
                <a:sysClr val="windowText" lastClr="000000"/>
              </a:solidFill>
            </a:endParaRPr>
          </a:p>
          <a:p>
            <a:pPr marL="0" marR="0" lvl="0" indent="0" algn="l" defTabSz="914400" rtl="0" eaLnBrk="1" fontAlgn="auto" latinLnBrk="0" hangingPunct="1">
              <a:lnSpc>
                <a:spcPct val="100000"/>
              </a:lnSpc>
              <a:spcBef>
                <a:spcPts val="1000"/>
              </a:spcBef>
              <a:spcAft>
                <a:spcPts val="0"/>
              </a:spcAft>
              <a:buClrTx/>
              <a:buSzTx/>
              <a:buNone/>
              <a:tabLst/>
              <a:defRPr/>
            </a:pPr>
            <a:r>
              <a:rPr lang="en-US" dirty="0">
                <a:solidFill>
                  <a:sysClr val="windowText" lastClr="000000"/>
                </a:solidFill>
              </a:rPr>
              <a:t>- Stacking can help reduce both bias and variance</a:t>
            </a:r>
          </a:p>
        </p:txBody>
      </p:sp>
      <p:pic>
        <p:nvPicPr>
          <p:cNvPr id="8194" name="Picture 2" descr="Diagram depicting stacking in the context of ensemble learning.">
            <a:extLst>
              <a:ext uri="{FF2B5EF4-FFF2-40B4-BE49-F238E27FC236}">
                <a16:creationId xmlns:a16="http://schemas.microsoft.com/office/drawing/2014/main" id="{E750115B-9864-A359-0C9D-0CA26E08F7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3711" y="919535"/>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263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normAutofit fontScale="90000"/>
          </a:bodyPr>
          <a:lstStyle/>
          <a:p>
            <a:r>
              <a:rPr lang="en-US" dirty="0"/>
              <a:t>III. Ensemble learning</a:t>
            </a:r>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28</a:t>
            </a:fld>
            <a:endParaRPr lang="en-US" dirty="0"/>
          </a:p>
        </p:txBody>
      </p:sp>
      <p:sp>
        <p:nvSpPr>
          <p:cNvPr id="13" name="Content Placeholder 2">
            <a:extLst>
              <a:ext uri="{FF2B5EF4-FFF2-40B4-BE49-F238E27FC236}">
                <a16:creationId xmlns:a16="http://schemas.microsoft.com/office/drawing/2014/main" id="{43B6F215-0F0A-2715-5422-31D665FE1293}"/>
              </a:ext>
            </a:extLst>
          </p:cNvPr>
          <p:cNvSpPr txBox="1">
            <a:spLocks/>
          </p:cNvSpPr>
          <p:nvPr/>
        </p:nvSpPr>
        <p:spPr>
          <a:xfrm>
            <a:off x="338735" y="1029341"/>
            <a:ext cx="11514527" cy="49091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0" indent="-571500" algn="l" defTabSz="914400" rtl="0" eaLnBrk="1" fontAlgn="auto" latinLnBrk="0" hangingPunct="1">
              <a:lnSpc>
                <a:spcPct val="100000"/>
              </a:lnSpc>
              <a:spcBef>
                <a:spcPts val="1000"/>
              </a:spcBef>
              <a:spcAft>
                <a:spcPts val="0"/>
              </a:spcAft>
              <a:buClrTx/>
              <a:buSzTx/>
              <a:buFont typeface="+mj-lt"/>
              <a:buAutoNum type="arabicPeriod" startAt="3"/>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Ensemble learning techniques</a:t>
            </a:r>
          </a:p>
          <a:p>
            <a:pPr marR="0" lvl="0" algn="l" defTabSz="914400" rtl="0" eaLnBrk="1" fontAlgn="auto" latinLnBrk="0" hangingPunct="1">
              <a:lnSpc>
                <a:spcPct val="100000"/>
              </a:lnSpc>
              <a:spcBef>
                <a:spcPts val="1000"/>
              </a:spcBef>
              <a:spcAft>
                <a:spcPts val="0"/>
              </a:spcAft>
              <a:buClrTx/>
              <a:buSzTx/>
              <a:buFontTx/>
              <a:buChar char="-"/>
              <a:tabLst/>
              <a:defRPr/>
            </a:pPr>
            <a:r>
              <a:rPr lang="en-US" dirty="0">
                <a:solidFill>
                  <a:srgbClr val="FF0000"/>
                </a:solidFill>
              </a:rPr>
              <a:t>Boosting</a:t>
            </a:r>
            <a:r>
              <a:rPr lang="en-US" dirty="0">
                <a:solidFill>
                  <a:sysClr val="windowText" lastClr="000000"/>
                </a:solidFill>
              </a:rPr>
              <a:t>: Constructing a large</a:t>
            </a:r>
            <a:br>
              <a:rPr lang="en-US" dirty="0">
                <a:solidFill>
                  <a:sysClr val="windowText" lastClr="000000"/>
                </a:solidFill>
              </a:rPr>
            </a:br>
            <a:r>
              <a:rPr lang="en-US" dirty="0">
                <a:solidFill>
                  <a:sysClr val="windowText" lastClr="000000"/>
                </a:solidFill>
              </a:rPr>
              <a:t>number of models, the next one</a:t>
            </a:r>
            <a:br>
              <a:rPr lang="en-US" dirty="0">
                <a:solidFill>
                  <a:sysClr val="windowText" lastClr="000000"/>
                </a:solidFill>
              </a:rPr>
            </a:br>
            <a:r>
              <a:rPr lang="en-US" dirty="0">
                <a:solidFill>
                  <a:sysClr val="windowText" lastClr="000000"/>
                </a:solidFill>
              </a:rPr>
              <a:t>correcting errors from the </a:t>
            </a:r>
            <a:br>
              <a:rPr lang="en-US" dirty="0">
                <a:solidFill>
                  <a:sysClr val="windowText" lastClr="000000"/>
                </a:solidFill>
              </a:rPr>
            </a:br>
            <a:r>
              <a:rPr lang="en-US" dirty="0">
                <a:solidFill>
                  <a:sysClr val="windowText" lastClr="000000"/>
                </a:solidFill>
              </a:rPr>
              <a:t>previous, creating a chain of </a:t>
            </a:r>
            <a:br>
              <a:rPr lang="en-US" dirty="0">
                <a:solidFill>
                  <a:sysClr val="windowText" lastClr="000000"/>
                </a:solidFill>
              </a:rPr>
            </a:br>
            <a:r>
              <a:rPr lang="en-US" dirty="0">
                <a:solidFill>
                  <a:sysClr val="windowText" lastClr="000000"/>
                </a:solidFill>
              </a:rPr>
              <a:t>sequentially better models. The</a:t>
            </a:r>
            <a:br>
              <a:rPr lang="en-US" dirty="0">
                <a:solidFill>
                  <a:sysClr val="windowText" lastClr="000000"/>
                </a:solidFill>
              </a:rPr>
            </a:br>
            <a:r>
              <a:rPr lang="en-US" dirty="0">
                <a:solidFill>
                  <a:sysClr val="windowText" lastClr="000000"/>
                </a:solidFill>
              </a:rPr>
              <a:t>final result is obtained from the</a:t>
            </a:r>
            <a:br>
              <a:rPr lang="en-US" dirty="0">
                <a:solidFill>
                  <a:sysClr val="windowText" lastClr="000000"/>
                </a:solidFill>
              </a:rPr>
            </a:br>
            <a:r>
              <a:rPr lang="en-US" dirty="0">
                <a:solidFill>
                  <a:sysClr val="windowText" lastClr="000000"/>
                </a:solidFill>
              </a:rPr>
              <a:t>output of the last model trained.</a:t>
            </a:r>
          </a:p>
          <a:p>
            <a:pPr marR="0" lvl="0" algn="l" defTabSz="914400" rtl="0" eaLnBrk="1" fontAlgn="auto" latinLnBrk="0" hangingPunct="1">
              <a:lnSpc>
                <a:spcPct val="100000"/>
              </a:lnSpc>
              <a:spcBef>
                <a:spcPts val="1000"/>
              </a:spcBef>
              <a:spcAft>
                <a:spcPts val="0"/>
              </a:spcAft>
              <a:buClrTx/>
              <a:buSzTx/>
              <a:buFontTx/>
              <a:buChar char="-"/>
              <a:tabLst/>
              <a:defRPr/>
            </a:pPr>
            <a:endParaRPr lang="en-US" dirty="0">
              <a:solidFill>
                <a:sysClr val="windowText" lastClr="000000"/>
              </a:solidFill>
            </a:endParaRPr>
          </a:p>
          <a:p>
            <a:pPr>
              <a:lnSpc>
                <a:spcPct val="100000"/>
              </a:lnSpc>
              <a:buFontTx/>
              <a:buChar char="-"/>
              <a:defRPr/>
            </a:pPr>
            <a:r>
              <a:rPr lang="en-US" dirty="0">
                <a:solidFill>
                  <a:sysClr val="windowText" lastClr="000000"/>
                </a:solidFill>
              </a:rPr>
              <a:t>Boosting can help reduce both bias and variance</a:t>
            </a:r>
          </a:p>
          <a:p>
            <a:pPr marR="0" lvl="0" algn="l" defTabSz="914400" rtl="0" eaLnBrk="1" fontAlgn="auto" latinLnBrk="0" hangingPunct="1">
              <a:lnSpc>
                <a:spcPct val="100000"/>
              </a:lnSpc>
              <a:spcBef>
                <a:spcPts val="1000"/>
              </a:spcBef>
              <a:spcAft>
                <a:spcPts val="0"/>
              </a:spcAft>
              <a:buClrTx/>
              <a:buSzTx/>
              <a:buFontTx/>
              <a:buChar char="-"/>
              <a:tabLst/>
              <a:defRPr/>
            </a:pPr>
            <a:endParaRPr lang="en-US" dirty="0">
              <a:solidFill>
                <a:sysClr val="windowText" lastClr="000000"/>
              </a:solidFill>
            </a:endParaRPr>
          </a:p>
        </p:txBody>
      </p:sp>
      <p:pic>
        <p:nvPicPr>
          <p:cNvPr id="9218" name="Picture 2" descr="Diagram depicting boosting in the context of ensemble learning.">
            <a:extLst>
              <a:ext uri="{FF2B5EF4-FFF2-40B4-BE49-F238E27FC236}">
                <a16:creationId xmlns:a16="http://schemas.microsoft.com/office/drawing/2014/main" id="{ECECC77D-0C83-0C6D-B309-9B997D825C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3711" y="919535"/>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020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5945A2BB-ABB6-48FB-A491-502474D93E34}"/>
              </a:ext>
            </a:extLst>
          </p:cNvPr>
          <p:cNvSpPr txBox="1">
            <a:spLocks/>
          </p:cNvSpPr>
          <p:nvPr/>
        </p:nvSpPr>
        <p:spPr>
          <a:xfrm>
            <a:off x="5605763" y="2869457"/>
            <a:ext cx="5422456" cy="971304"/>
          </a:xfrm>
          <a:prstGeom prst="rect">
            <a:avLst/>
          </a:prstGeom>
        </p:spPr>
        <p:txBody>
          <a:bodyPr/>
          <a:lstStyle>
            <a:lvl1pPr algn="l" defTabSz="914400" rtl="0" eaLnBrk="1" latinLnBrk="0" hangingPunct="1">
              <a:lnSpc>
                <a:spcPct val="90000"/>
              </a:lnSpc>
              <a:spcBef>
                <a:spcPct val="0"/>
              </a:spcBef>
              <a:buNone/>
              <a:defRPr sz="72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6000" dirty="0"/>
              <a:t>THANK YOU !</a:t>
            </a:r>
          </a:p>
        </p:txBody>
      </p:sp>
      <p:sp>
        <p:nvSpPr>
          <p:cNvPr id="3" name="Slide Number Placeholder 2">
            <a:extLst>
              <a:ext uri="{FF2B5EF4-FFF2-40B4-BE49-F238E27FC236}">
                <a16:creationId xmlns:a16="http://schemas.microsoft.com/office/drawing/2014/main" id="{B255FE58-BA70-418C-863F-55066B6675FB}"/>
              </a:ext>
            </a:extLst>
          </p:cNvPr>
          <p:cNvSpPr>
            <a:spLocks noGrp="1"/>
          </p:cNvSpPr>
          <p:nvPr>
            <p:ph type="sldNum" sz="quarter" idx="12"/>
          </p:nvPr>
        </p:nvSpPr>
        <p:spPr/>
        <p:txBody>
          <a:bodyPr/>
          <a:lstStyle/>
          <a:p>
            <a:fld id="{9EA0BE3B-158A-4EDF-80DC-E394A0D1600F}" type="slidenum">
              <a:rPr lang="en-US" smtClean="0"/>
              <a:pPr/>
              <a:t>29</a:t>
            </a:fld>
            <a:endParaRPr lang="en-US"/>
          </a:p>
        </p:txBody>
      </p:sp>
    </p:spTree>
    <p:extLst>
      <p:ext uri="{BB962C8B-B14F-4D97-AF65-F5344CB8AC3E}">
        <p14:creationId xmlns:p14="http://schemas.microsoft.com/office/powerpoint/2010/main" val="2790627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p:txBody>
          <a:bodyPr>
            <a:normAutofit fontScale="90000"/>
          </a:bodyPr>
          <a:lstStyle/>
          <a:p>
            <a:r>
              <a:rPr lang="en-US" dirty="0"/>
              <a:t>What I have done this week</a:t>
            </a:r>
          </a:p>
        </p:txBody>
      </p:sp>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p:txBody>
          <a:bodyPr/>
          <a:lstStyle/>
          <a:p>
            <a:fld id="{9EA0BE3B-158A-4EDF-80DC-E394A0D1600F}" type="slidenum">
              <a:rPr lang="en-US" smtClean="0"/>
              <a:pPr/>
              <a:t>3</a:t>
            </a:fld>
            <a:endParaRPr lang="en-US"/>
          </a:p>
        </p:txBody>
      </p:sp>
      <p:sp>
        <p:nvSpPr>
          <p:cNvPr id="3" name="Content Placeholder 2">
            <a:extLst>
              <a:ext uri="{FF2B5EF4-FFF2-40B4-BE49-F238E27FC236}">
                <a16:creationId xmlns:a16="http://schemas.microsoft.com/office/drawing/2014/main" id="{896E8415-A5FB-BB29-2A6E-86D438CD47E9}"/>
              </a:ext>
            </a:extLst>
          </p:cNvPr>
          <p:cNvSpPr txBox="1">
            <a:spLocks/>
          </p:cNvSpPr>
          <p:nvPr/>
        </p:nvSpPr>
        <p:spPr>
          <a:xfrm>
            <a:off x="338736" y="1595907"/>
            <a:ext cx="11514528" cy="49091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dirty="0"/>
              <a:t>Review the concepts of loss functions and activation functions.</a:t>
            </a:r>
          </a:p>
          <a:p>
            <a:pPr>
              <a:buFontTx/>
              <a:buChar char="-"/>
            </a:pPr>
            <a:r>
              <a:rPr lang="en-US" dirty="0"/>
              <a:t>Study a few popularly used loss functions in regression and classification.</a:t>
            </a:r>
          </a:p>
          <a:p>
            <a:pPr>
              <a:buFontTx/>
              <a:buChar char="-"/>
            </a:pPr>
            <a:r>
              <a:rPr lang="en-US" dirty="0"/>
              <a:t>Study a few popularly used activation functions.</a:t>
            </a:r>
          </a:p>
          <a:p>
            <a:pPr>
              <a:buFontTx/>
              <a:buChar char="-"/>
            </a:pPr>
            <a:r>
              <a:rPr lang="en-US" dirty="0"/>
              <a:t>Learn the concept of ensemble learning.</a:t>
            </a:r>
          </a:p>
          <a:p>
            <a:pPr marL="0" indent="0">
              <a:buNone/>
            </a:pPr>
            <a:endParaRPr lang="en-US" dirty="0"/>
          </a:p>
        </p:txBody>
      </p:sp>
    </p:spTree>
    <p:extLst>
      <p:ext uri="{BB962C8B-B14F-4D97-AF65-F5344CB8AC3E}">
        <p14:creationId xmlns:p14="http://schemas.microsoft.com/office/powerpoint/2010/main" val="1254358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normAutofit fontScale="90000"/>
          </a:bodyPr>
          <a:lstStyle/>
          <a:p>
            <a:r>
              <a:rPr lang="en-US" dirty="0"/>
              <a:t>I. Loss function (Cost function)</a:t>
            </a:r>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4</a:t>
            </a:fld>
            <a:endParaRPr lang="en-US" dirty="0"/>
          </a:p>
        </p:txBody>
      </p:sp>
      <p:pic>
        <p:nvPicPr>
          <p:cNvPr id="7" name="Picture 6">
            <a:extLst>
              <a:ext uri="{FF2B5EF4-FFF2-40B4-BE49-F238E27FC236}">
                <a16:creationId xmlns:a16="http://schemas.microsoft.com/office/drawing/2014/main" id="{06F44C6E-7DF6-DAC2-73EF-9897DBD47902}"/>
              </a:ext>
            </a:extLst>
          </p:cNvPr>
          <p:cNvPicPr>
            <a:picLocks noChangeAspect="1"/>
          </p:cNvPicPr>
          <p:nvPr/>
        </p:nvPicPr>
        <p:blipFill>
          <a:blip r:embed="rId2"/>
          <a:stretch>
            <a:fillRect/>
          </a:stretch>
        </p:blipFill>
        <p:spPr>
          <a:xfrm>
            <a:off x="4590528" y="4046518"/>
            <a:ext cx="3010944" cy="954690"/>
          </a:xfrm>
          <a:prstGeom prst="rect">
            <a:avLst/>
          </a:prstGeom>
        </p:spPr>
      </p:pic>
      <p:sp>
        <p:nvSpPr>
          <p:cNvPr id="13" name="Content Placeholder 2">
            <a:extLst>
              <a:ext uri="{FF2B5EF4-FFF2-40B4-BE49-F238E27FC236}">
                <a16:creationId xmlns:a16="http://schemas.microsoft.com/office/drawing/2014/main" id="{43B6F215-0F0A-2715-5422-31D665FE1293}"/>
              </a:ext>
            </a:extLst>
          </p:cNvPr>
          <p:cNvSpPr txBox="1">
            <a:spLocks/>
          </p:cNvSpPr>
          <p:nvPr/>
        </p:nvSpPr>
        <p:spPr>
          <a:xfrm>
            <a:off x="338736" y="1058844"/>
            <a:ext cx="11514528" cy="49091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0" indent="-5715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Concept</a:t>
            </a:r>
          </a:p>
          <a:p>
            <a:pPr marL="228600" marR="0" lvl="0" indent="-228600" algn="l" defTabSz="914400" rtl="0" eaLnBrk="1" fontAlgn="auto" latinLnBrk="0" hangingPunct="1">
              <a:lnSpc>
                <a:spcPct val="90000"/>
              </a:lnSpc>
              <a:spcBef>
                <a:spcPts val="1000"/>
              </a:spcBef>
              <a:spcAft>
                <a:spcPts val="0"/>
              </a:spcAft>
              <a:buClrTx/>
              <a:buSzTx/>
              <a:buFontTx/>
              <a:buChar char="-"/>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A loss function measures model performance by calculating the deviation of a model’s predictions from the correct, “ground truth” predictions.</a:t>
            </a:r>
          </a:p>
          <a:p>
            <a:pPr marL="228600" marR="0" lvl="0" indent="-228600" algn="l" defTabSz="914400" rtl="0" eaLnBrk="1" fontAlgn="auto" latinLnBrk="0" hangingPunct="1">
              <a:lnSpc>
                <a:spcPct val="90000"/>
              </a:lnSpc>
              <a:spcBef>
                <a:spcPts val="1000"/>
              </a:spcBef>
              <a:spcAft>
                <a:spcPts val="0"/>
              </a:spcAft>
              <a:buClrTx/>
              <a:buSzTx/>
              <a:buFontTx/>
              <a:buChar char="-"/>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Its value has an inverse relationship with the efficiency of a model’s evaluations. In other words, minimizing (optimizing) the loss function is equivalent to improving a model.</a:t>
            </a:r>
          </a:p>
          <a:p>
            <a:pPr marL="228600" marR="0" lvl="0" indent="-228600" algn="l" defTabSz="914400" rtl="0" eaLnBrk="1" fontAlgn="auto" latinLnBrk="0" hangingPunct="1">
              <a:lnSpc>
                <a:spcPct val="90000"/>
              </a:lnSpc>
              <a:spcBef>
                <a:spcPts val="1000"/>
              </a:spcBef>
              <a:spcAft>
                <a:spcPts val="0"/>
              </a:spcAft>
              <a:buClrTx/>
              <a:buSzTx/>
              <a:buFontTx/>
              <a:buChar char="-"/>
              <a:tabLst/>
              <a:defRPr/>
            </a:pP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a:p>
            <a:pPr marL="228600" marR="0" lvl="0" indent="-228600" algn="l" defTabSz="914400" rtl="0" eaLnBrk="1" fontAlgn="auto" latinLnBrk="0" hangingPunct="1">
              <a:lnSpc>
                <a:spcPct val="90000"/>
              </a:lnSpc>
              <a:spcBef>
                <a:spcPts val="1000"/>
              </a:spcBef>
              <a:spcAft>
                <a:spcPts val="0"/>
              </a:spcAft>
              <a:buClrTx/>
              <a:buSzTx/>
              <a:buFontTx/>
              <a:buChar char="-"/>
              <a:tabLst/>
              <a:defRPr/>
            </a:pPr>
            <a:endParaRPr kumimoji="0" lang="en-US" sz="12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l-GR"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θ </a:t>
            </a: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 the set of model parameters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L(</a:t>
            </a:r>
            <a:r>
              <a:rPr kumimoji="0" lang="el-GR"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θ) </a:t>
            </a: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or J(</a:t>
            </a:r>
            <a:r>
              <a:rPr kumimoji="0" lang="el-GR"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θ</a:t>
            </a: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 loss function</a:t>
            </a:r>
            <a:br>
              <a:rPr kumimoji="0" lang="el-GR"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br>
            <a:br>
              <a:rPr kumimoji="0" lang="el-GR"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b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537058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normAutofit fontScale="90000"/>
          </a:bodyPr>
          <a:lstStyle/>
          <a:p>
            <a:r>
              <a:rPr lang="en-US" dirty="0"/>
              <a:t>I. Loss function (Cost function)</a:t>
            </a:r>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5</a:t>
            </a:fld>
            <a:endParaRPr lang="en-US" dirty="0"/>
          </a:p>
        </p:txBody>
      </p:sp>
      <p:sp>
        <p:nvSpPr>
          <p:cNvPr id="13" name="Content Placeholder 2">
            <a:extLst>
              <a:ext uri="{FF2B5EF4-FFF2-40B4-BE49-F238E27FC236}">
                <a16:creationId xmlns:a16="http://schemas.microsoft.com/office/drawing/2014/main" id="{43B6F215-0F0A-2715-5422-31D665FE1293}"/>
              </a:ext>
            </a:extLst>
          </p:cNvPr>
          <p:cNvSpPr txBox="1">
            <a:spLocks/>
          </p:cNvSpPr>
          <p:nvPr/>
        </p:nvSpPr>
        <p:spPr>
          <a:xfrm>
            <a:off x="338736" y="1058844"/>
            <a:ext cx="11514528" cy="49091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0" indent="-571500" algn="l" defTabSz="914400" rtl="0" eaLnBrk="1" fontAlgn="auto" latinLnBrk="0" hangingPunct="1">
              <a:lnSpc>
                <a:spcPct val="90000"/>
              </a:lnSpc>
              <a:spcBef>
                <a:spcPts val="1000"/>
              </a:spcBef>
              <a:spcAft>
                <a:spcPts val="0"/>
              </a:spcAft>
              <a:buClrTx/>
              <a:buSzTx/>
              <a:buFont typeface="+mj-lt"/>
              <a:buAutoNum type="arabicPeriod" startAt="2"/>
              <a:tabLst/>
              <a:defRPr/>
            </a:pPr>
            <a:r>
              <a:rPr lang="en-US" dirty="0">
                <a:solidFill>
                  <a:sysClr val="windowText" lastClr="000000"/>
                </a:solidFill>
              </a:rPr>
              <a:t>Popular loss functions in regression</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2.1. Mean squared error (MSE) / L2 loss</a:t>
            </a:r>
          </a:p>
          <a:p>
            <a:pPr marR="0" lvl="0" algn="l" defTabSz="914400" rtl="0" eaLnBrk="1" fontAlgn="auto" latinLnBrk="0" hangingPunct="1">
              <a:lnSpc>
                <a:spcPct val="90000"/>
              </a:lnSpc>
              <a:spcBef>
                <a:spcPts val="1000"/>
              </a:spcBef>
              <a:spcAft>
                <a:spcPts val="0"/>
              </a:spcAft>
              <a:buClrTx/>
              <a:buSzTx/>
              <a:buFontTx/>
              <a:buChar char="-"/>
              <a:tabLst/>
              <a:defRPr/>
            </a:pPr>
            <a:r>
              <a:rPr lang="en-US" dirty="0">
                <a:solidFill>
                  <a:sysClr val="windowText" lastClr="000000"/>
                </a:solidFill>
              </a:rPr>
              <a:t>The average of the squared differences between the predicted value and the true value across all training examples:</a:t>
            </a:r>
          </a:p>
          <a:p>
            <a:pPr marR="0" lvl="0" algn="l" defTabSz="914400" rtl="0" eaLnBrk="1" fontAlgn="auto" latinLnBrk="0" hangingPunct="1">
              <a:lnSpc>
                <a:spcPct val="90000"/>
              </a:lnSpc>
              <a:spcBef>
                <a:spcPts val="1000"/>
              </a:spcBef>
              <a:spcAft>
                <a:spcPts val="0"/>
              </a:spcAft>
              <a:buClrTx/>
              <a:buSzTx/>
              <a:buFontTx/>
              <a:buChar char="-"/>
              <a:tabLst/>
              <a:defRPr/>
            </a:pP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a:p>
            <a:pPr marR="0" lvl="0" algn="l" defTabSz="914400" rtl="0" eaLnBrk="1" fontAlgn="auto" latinLnBrk="0" hangingPunct="1">
              <a:lnSpc>
                <a:spcPct val="90000"/>
              </a:lnSpc>
              <a:spcBef>
                <a:spcPts val="1000"/>
              </a:spcBef>
              <a:spcAft>
                <a:spcPts val="0"/>
              </a:spcAft>
              <a:buClrTx/>
              <a:buSzTx/>
              <a:buFontTx/>
              <a:buChar char="-"/>
              <a:tabLst/>
              <a:defRPr/>
            </a:pPr>
            <a:endParaRPr lang="en-US" dirty="0">
              <a:solidFill>
                <a:sysClr val="windowText" lastClr="000000"/>
              </a:solidFill>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a:p>
            <a:pPr marL="0" marR="0" lvl="0" indent="0" algn="l" defTabSz="914400" rtl="0" eaLnBrk="1" fontAlgn="auto" latinLnBrk="0" hangingPunct="1">
              <a:lnSpc>
                <a:spcPct val="90000"/>
              </a:lnSpc>
              <a:spcBef>
                <a:spcPts val="1000"/>
              </a:spcBef>
              <a:spcAft>
                <a:spcPts val="0"/>
              </a:spcAft>
              <a:buClrTx/>
              <a:buSzTx/>
              <a:buNone/>
              <a:tabLst/>
              <a:defRPr/>
            </a:pPr>
            <a:br>
              <a:rPr kumimoji="0" lang="el-GR"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br>
            <a:br>
              <a:rPr kumimoji="0" lang="el-GR"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b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p:txBody>
      </p:sp>
      <p:pic>
        <p:nvPicPr>
          <p:cNvPr id="6" name="Picture 5">
            <a:extLst>
              <a:ext uri="{FF2B5EF4-FFF2-40B4-BE49-F238E27FC236}">
                <a16:creationId xmlns:a16="http://schemas.microsoft.com/office/drawing/2014/main" id="{27A9BEB0-09AD-727F-2C0A-C5A5B9DD3D94}"/>
              </a:ext>
            </a:extLst>
          </p:cNvPr>
          <p:cNvPicPr>
            <a:picLocks noChangeAspect="1"/>
          </p:cNvPicPr>
          <p:nvPr/>
        </p:nvPicPr>
        <p:blipFill>
          <a:blip r:embed="rId2"/>
          <a:stretch>
            <a:fillRect/>
          </a:stretch>
        </p:blipFill>
        <p:spPr>
          <a:xfrm>
            <a:off x="3785865" y="2993675"/>
            <a:ext cx="4620270" cy="1362265"/>
          </a:xfrm>
          <a:prstGeom prst="rect">
            <a:avLst/>
          </a:prstGeom>
        </p:spPr>
      </p:pic>
      <p:pic>
        <p:nvPicPr>
          <p:cNvPr id="9" name="Picture 8">
            <a:extLst>
              <a:ext uri="{FF2B5EF4-FFF2-40B4-BE49-F238E27FC236}">
                <a16:creationId xmlns:a16="http://schemas.microsoft.com/office/drawing/2014/main" id="{78B2B8ED-9FD4-A5D4-968F-183676A38F31}"/>
              </a:ext>
            </a:extLst>
          </p:cNvPr>
          <p:cNvPicPr>
            <a:picLocks noChangeAspect="1"/>
          </p:cNvPicPr>
          <p:nvPr/>
        </p:nvPicPr>
        <p:blipFill>
          <a:blip r:embed="rId3"/>
          <a:stretch>
            <a:fillRect/>
          </a:stretch>
        </p:blipFill>
        <p:spPr>
          <a:xfrm>
            <a:off x="8767434" y="2993675"/>
            <a:ext cx="2724530" cy="1533739"/>
          </a:xfrm>
          <a:prstGeom prst="rect">
            <a:avLst/>
          </a:prstGeom>
        </p:spPr>
      </p:pic>
    </p:spTree>
    <p:extLst>
      <p:ext uri="{BB962C8B-B14F-4D97-AF65-F5344CB8AC3E}">
        <p14:creationId xmlns:p14="http://schemas.microsoft.com/office/powerpoint/2010/main" val="1730244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normAutofit fontScale="90000"/>
          </a:bodyPr>
          <a:lstStyle/>
          <a:p>
            <a:r>
              <a:rPr lang="en-US" dirty="0"/>
              <a:t>I. Loss function (Cost function)</a:t>
            </a:r>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a:xfrm>
            <a:off x="9156511" y="6463379"/>
            <a:ext cx="2743200" cy="365125"/>
          </a:xfrm>
        </p:spPr>
        <p:txBody>
          <a:bodyPr/>
          <a:lstStyle/>
          <a:p>
            <a:fld id="{9EA0BE3B-158A-4EDF-80DC-E394A0D1600F}" type="slidenum">
              <a:rPr lang="en-US" smtClean="0"/>
              <a:pPr/>
              <a:t>6</a:t>
            </a:fld>
            <a:endParaRPr lang="en-US" dirty="0"/>
          </a:p>
        </p:txBody>
      </p:sp>
      <p:sp>
        <p:nvSpPr>
          <p:cNvPr id="13" name="Content Placeholder 2">
            <a:extLst>
              <a:ext uri="{FF2B5EF4-FFF2-40B4-BE49-F238E27FC236}">
                <a16:creationId xmlns:a16="http://schemas.microsoft.com/office/drawing/2014/main" id="{43B6F215-0F0A-2715-5422-31D665FE1293}"/>
              </a:ext>
            </a:extLst>
          </p:cNvPr>
          <p:cNvSpPr txBox="1">
            <a:spLocks/>
          </p:cNvSpPr>
          <p:nvPr/>
        </p:nvSpPr>
        <p:spPr>
          <a:xfrm>
            <a:off x="338736" y="901532"/>
            <a:ext cx="11514528" cy="49091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buFont typeface="+mj-lt"/>
              <a:buAutoNum type="arabicPeriod" startAt="2"/>
              <a:defRPr/>
            </a:pPr>
            <a:r>
              <a:rPr lang="en-US" dirty="0">
                <a:solidFill>
                  <a:sysClr val="windowText" lastClr="000000"/>
                </a:solidFill>
              </a:rPr>
              <a:t>Popular loss functions in regression</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2.1. Mean squared error (MSE) / L2 loss</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a:p>
            <a:pPr marR="0" lvl="0" algn="l" defTabSz="914400" rtl="0" eaLnBrk="1" fontAlgn="auto" latinLnBrk="0" hangingPunct="1">
              <a:lnSpc>
                <a:spcPct val="90000"/>
              </a:lnSpc>
              <a:spcBef>
                <a:spcPts val="1000"/>
              </a:spcBef>
              <a:spcAft>
                <a:spcPts val="0"/>
              </a:spcAft>
              <a:buClrTx/>
              <a:buSzTx/>
              <a:buFontTx/>
              <a:buChar char="-"/>
              <a:tabLst/>
              <a:defRPr/>
            </a:pPr>
            <a:endParaRPr lang="en-US" dirty="0">
              <a:solidFill>
                <a:sysClr val="windowText" lastClr="000000"/>
              </a:solidFill>
            </a:endParaRPr>
          </a:p>
          <a:p>
            <a:pPr marR="0" lvl="0" algn="l" defTabSz="914400" rtl="0" eaLnBrk="1" fontAlgn="auto" latinLnBrk="0" hangingPunct="1">
              <a:lnSpc>
                <a:spcPct val="90000"/>
              </a:lnSpc>
              <a:spcBef>
                <a:spcPts val="1000"/>
              </a:spcBef>
              <a:spcAft>
                <a:spcPts val="0"/>
              </a:spcAft>
              <a:buClrTx/>
              <a:buSzTx/>
              <a:buFontTx/>
              <a:buChar char="-"/>
              <a:tabLst/>
              <a:defRPr/>
            </a:pPr>
            <a:endParaRPr lang="en-US" sz="100" dirty="0">
              <a:solidFill>
                <a:sysClr val="windowText" lastClr="000000"/>
              </a:solidFill>
            </a:endParaRPr>
          </a:p>
          <a:p>
            <a:pPr marR="0" lvl="0" algn="l" defTabSz="914400" rtl="0" eaLnBrk="1" fontAlgn="auto" latinLnBrk="0" hangingPunct="1">
              <a:lnSpc>
                <a:spcPct val="90000"/>
              </a:lnSpc>
              <a:spcBef>
                <a:spcPts val="1000"/>
              </a:spcBef>
              <a:spcAft>
                <a:spcPts val="0"/>
              </a:spcAft>
              <a:buClrTx/>
              <a:buSzTx/>
              <a:buFontTx/>
              <a:buChar char="-"/>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Since the result is always positive, MSE solely evaluates the magnitude of error without considering its direction.</a:t>
            </a:r>
          </a:p>
          <a:p>
            <a:pPr marR="0" lvl="0" algn="l" defTabSz="914400" rtl="0" eaLnBrk="1" fontAlgn="auto" latinLnBrk="0" hangingPunct="1">
              <a:lnSpc>
                <a:spcPct val="90000"/>
              </a:lnSpc>
              <a:spcBef>
                <a:spcPts val="1000"/>
              </a:spcBef>
              <a:spcAft>
                <a:spcPts val="0"/>
              </a:spcAft>
              <a:buClrTx/>
              <a:buSzTx/>
              <a:buFontTx/>
              <a:buChar char="-"/>
              <a:tabLst/>
              <a:defRPr/>
            </a:pPr>
            <a:r>
              <a:rPr lang="en-US" dirty="0">
                <a:solidFill>
                  <a:sysClr val="windowText" lastClr="000000"/>
                </a:solidFill>
              </a:rPr>
              <a:t>Squaring the error leads to a higher penalty to outliers in the dataset, which makes the model more precise in dealing with such instances within a dataset.</a:t>
            </a: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 MSE is always differentiable, making it practical for optimizing regression models through Gradient descent</a:t>
            </a:r>
            <a:br>
              <a:rPr kumimoji="0" lang="el-GR"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br>
            <a:br>
              <a:rPr kumimoji="0" lang="el-GR"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b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p:txBody>
      </p:sp>
      <p:pic>
        <p:nvPicPr>
          <p:cNvPr id="6" name="Picture 5">
            <a:extLst>
              <a:ext uri="{FF2B5EF4-FFF2-40B4-BE49-F238E27FC236}">
                <a16:creationId xmlns:a16="http://schemas.microsoft.com/office/drawing/2014/main" id="{27A9BEB0-09AD-727F-2C0A-C5A5B9DD3D94}"/>
              </a:ext>
            </a:extLst>
          </p:cNvPr>
          <p:cNvPicPr>
            <a:picLocks noChangeAspect="1"/>
          </p:cNvPicPr>
          <p:nvPr/>
        </p:nvPicPr>
        <p:blipFill>
          <a:blip r:embed="rId3"/>
          <a:stretch>
            <a:fillRect/>
          </a:stretch>
        </p:blipFill>
        <p:spPr>
          <a:xfrm>
            <a:off x="3785865" y="1794140"/>
            <a:ext cx="4620270" cy="1362265"/>
          </a:xfrm>
          <a:prstGeom prst="rect">
            <a:avLst/>
          </a:prstGeom>
        </p:spPr>
      </p:pic>
      <p:pic>
        <p:nvPicPr>
          <p:cNvPr id="9" name="Picture 8">
            <a:extLst>
              <a:ext uri="{FF2B5EF4-FFF2-40B4-BE49-F238E27FC236}">
                <a16:creationId xmlns:a16="http://schemas.microsoft.com/office/drawing/2014/main" id="{78B2B8ED-9FD4-A5D4-968F-183676A38F31}"/>
              </a:ext>
            </a:extLst>
          </p:cNvPr>
          <p:cNvPicPr>
            <a:picLocks noChangeAspect="1"/>
          </p:cNvPicPr>
          <p:nvPr/>
        </p:nvPicPr>
        <p:blipFill>
          <a:blip r:embed="rId4"/>
          <a:stretch>
            <a:fillRect/>
          </a:stretch>
        </p:blipFill>
        <p:spPr>
          <a:xfrm>
            <a:off x="8767434" y="889569"/>
            <a:ext cx="2724530" cy="1533739"/>
          </a:xfrm>
          <a:prstGeom prst="rect">
            <a:avLst/>
          </a:prstGeom>
        </p:spPr>
      </p:pic>
    </p:spTree>
    <p:extLst>
      <p:ext uri="{BB962C8B-B14F-4D97-AF65-F5344CB8AC3E}">
        <p14:creationId xmlns:p14="http://schemas.microsoft.com/office/powerpoint/2010/main" val="2305161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normAutofit fontScale="90000"/>
          </a:bodyPr>
          <a:lstStyle/>
          <a:p>
            <a:r>
              <a:rPr lang="en-US" dirty="0"/>
              <a:t>I. Loss function (Cost function)</a:t>
            </a:r>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7</a:t>
            </a:fld>
            <a:endParaRPr lang="en-US" dirty="0"/>
          </a:p>
        </p:txBody>
      </p:sp>
      <p:sp>
        <p:nvSpPr>
          <p:cNvPr id="13" name="Content Placeholder 2">
            <a:extLst>
              <a:ext uri="{FF2B5EF4-FFF2-40B4-BE49-F238E27FC236}">
                <a16:creationId xmlns:a16="http://schemas.microsoft.com/office/drawing/2014/main" id="{43B6F215-0F0A-2715-5422-31D665FE1293}"/>
              </a:ext>
            </a:extLst>
          </p:cNvPr>
          <p:cNvSpPr txBox="1">
            <a:spLocks/>
          </p:cNvSpPr>
          <p:nvPr/>
        </p:nvSpPr>
        <p:spPr>
          <a:xfrm>
            <a:off x="338736" y="872034"/>
            <a:ext cx="11514528" cy="49091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None/>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Variations:</a:t>
            </a:r>
          </a:p>
          <a:p>
            <a:pPr marR="0" lvl="0" algn="l" defTabSz="914400" rtl="0" eaLnBrk="1" fontAlgn="auto" latinLnBrk="0" hangingPunct="1">
              <a:lnSpc>
                <a:spcPct val="90000"/>
              </a:lnSpc>
              <a:spcBef>
                <a:spcPts val="1000"/>
              </a:spcBef>
              <a:spcAft>
                <a:spcPts val="0"/>
              </a:spcAft>
              <a:buClrTx/>
              <a:buSzTx/>
              <a:buFontTx/>
              <a:buChar char="-"/>
              <a:tabLst/>
              <a:defRPr/>
            </a:pPr>
            <a:r>
              <a:rPr lang="en-US" dirty="0">
                <a:solidFill>
                  <a:sysClr val="windowText" lastClr="000000"/>
                </a:solidFill>
              </a:rPr>
              <a:t>Mean squared logarithmic error (MSLE) is used for regression problems where the target outputs involve a wide range of potential values (e.g. exponential growth). MSLE reduces the impact of large errors.</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a:p>
            <a:pPr marL="0" marR="0" lvl="0" indent="0" algn="l" defTabSz="914400" rtl="0" eaLnBrk="1" fontAlgn="auto" latinLnBrk="0" hangingPunct="1">
              <a:lnSpc>
                <a:spcPct val="90000"/>
              </a:lnSpc>
              <a:spcBef>
                <a:spcPts val="1000"/>
              </a:spcBef>
              <a:spcAft>
                <a:spcPts val="0"/>
              </a:spcAft>
              <a:buClrTx/>
              <a:buSzTx/>
              <a:buNone/>
              <a:tabLst/>
              <a:defRPr/>
            </a:pPr>
            <a:endParaRPr lang="en-US" dirty="0">
              <a:solidFill>
                <a:sysClr val="windowText" lastClr="000000"/>
              </a:solidFill>
            </a:endParaRP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 Root mean squared error (RMSE) is similar to MSE but is easier to interpret since it expresses the loss in the same units as the output values. (although the computational cost is higher)</a:t>
            </a:r>
          </a:p>
          <a:p>
            <a:pPr marL="0" marR="0" lvl="0" indent="0" algn="l" defTabSz="914400" rtl="0" eaLnBrk="1" fontAlgn="auto" latinLnBrk="0" hangingPunct="1">
              <a:lnSpc>
                <a:spcPct val="90000"/>
              </a:lnSpc>
              <a:spcBef>
                <a:spcPts val="1000"/>
              </a:spcBef>
              <a:spcAft>
                <a:spcPts val="0"/>
              </a:spcAft>
              <a:buClrTx/>
              <a:buSzTx/>
              <a:buNone/>
              <a:tabLst/>
              <a:defRPr/>
            </a:pPr>
            <a:br>
              <a:rPr kumimoji="0" lang="el-GR"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br>
            <a:br>
              <a:rPr kumimoji="0" lang="el-GR"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b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DF9AD202-945A-5D02-B3D5-0E356800D15E}"/>
              </a:ext>
            </a:extLst>
          </p:cNvPr>
          <p:cNvPicPr>
            <a:picLocks noChangeAspect="1"/>
          </p:cNvPicPr>
          <p:nvPr/>
        </p:nvPicPr>
        <p:blipFill>
          <a:blip r:embed="rId2"/>
          <a:stretch>
            <a:fillRect/>
          </a:stretch>
        </p:blipFill>
        <p:spPr>
          <a:xfrm>
            <a:off x="3039318" y="2636218"/>
            <a:ext cx="6113364" cy="962390"/>
          </a:xfrm>
          <a:prstGeom prst="rect">
            <a:avLst/>
          </a:prstGeom>
        </p:spPr>
      </p:pic>
      <p:pic>
        <p:nvPicPr>
          <p:cNvPr id="8" name="Picture 7">
            <a:extLst>
              <a:ext uri="{FF2B5EF4-FFF2-40B4-BE49-F238E27FC236}">
                <a16:creationId xmlns:a16="http://schemas.microsoft.com/office/drawing/2014/main" id="{3D92E284-3DFD-9865-C0C2-047BD4C78974}"/>
              </a:ext>
            </a:extLst>
          </p:cNvPr>
          <p:cNvPicPr>
            <a:picLocks noChangeAspect="1"/>
          </p:cNvPicPr>
          <p:nvPr/>
        </p:nvPicPr>
        <p:blipFill>
          <a:blip r:embed="rId3"/>
          <a:stretch>
            <a:fillRect/>
          </a:stretch>
        </p:blipFill>
        <p:spPr>
          <a:xfrm>
            <a:off x="4451395" y="5022032"/>
            <a:ext cx="3289209" cy="1103256"/>
          </a:xfrm>
          <a:prstGeom prst="rect">
            <a:avLst/>
          </a:prstGeom>
        </p:spPr>
      </p:pic>
    </p:spTree>
    <p:extLst>
      <p:ext uri="{BB962C8B-B14F-4D97-AF65-F5344CB8AC3E}">
        <p14:creationId xmlns:p14="http://schemas.microsoft.com/office/powerpoint/2010/main" val="3629946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normAutofit fontScale="90000"/>
          </a:bodyPr>
          <a:lstStyle/>
          <a:p>
            <a:r>
              <a:rPr lang="en-US" dirty="0"/>
              <a:t>I. Loss function (Cost function)</a:t>
            </a:r>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13" name="Content Placeholder 2">
            <a:extLst>
              <a:ext uri="{FF2B5EF4-FFF2-40B4-BE49-F238E27FC236}">
                <a16:creationId xmlns:a16="http://schemas.microsoft.com/office/drawing/2014/main" id="{43B6F215-0F0A-2715-5422-31D665FE1293}"/>
              </a:ext>
            </a:extLst>
          </p:cNvPr>
          <p:cNvSpPr txBox="1">
            <a:spLocks/>
          </p:cNvSpPr>
          <p:nvPr/>
        </p:nvSpPr>
        <p:spPr>
          <a:xfrm>
            <a:off x="338736" y="1058844"/>
            <a:ext cx="11514528" cy="49091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0" indent="-571500" algn="l" defTabSz="914400" rtl="0" eaLnBrk="1" fontAlgn="auto" latinLnBrk="0" hangingPunct="1">
              <a:lnSpc>
                <a:spcPct val="90000"/>
              </a:lnSpc>
              <a:spcBef>
                <a:spcPts val="1000"/>
              </a:spcBef>
              <a:spcAft>
                <a:spcPts val="0"/>
              </a:spcAft>
              <a:buClrTx/>
              <a:buSzTx/>
              <a:buFont typeface="+mj-lt"/>
              <a:buAutoNum type="arabicPeriod" startAt="2"/>
              <a:tabLst/>
              <a:defRPr/>
            </a:pPr>
            <a:r>
              <a:rPr lang="en-US" dirty="0">
                <a:solidFill>
                  <a:sysClr val="windowText" lastClr="000000"/>
                </a:solidFill>
              </a:rPr>
              <a:t>Popular loss functions in regression</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2.2. Mean absolute error (MAE) / L1 loss</a:t>
            </a:r>
          </a:p>
          <a:p>
            <a:pPr marR="0" lvl="0" algn="l" defTabSz="914400" rtl="0" eaLnBrk="1" fontAlgn="auto" latinLnBrk="0" hangingPunct="1">
              <a:lnSpc>
                <a:spcPct val="90000"/>
              </a:lnSpc>
              <a:spcBef>
                <a:spcPts val="1000"/>
              </a:spcBef>
              <a:spcAft>
                <a:spcPts val="0"/>
              </a:spcAft>
              <a:buClrTx/>
              <a:buSzTx/>
              <a:buFontTx/>
              <a:buChar char="-"/>
              <a:tabLst/>
              <a:defRPr/>
            </a:pPr>
            <a:r>
              <a:rPr lang="en-US" dirty="0">
                <a:solidFill>
                  <a:sysClr val="windowText" lastClr="000000"/>
                </a:solidFill>
              </a:rPr>
              <a:t>The average absolute difference between the predicted value and the true value across all training examples:</a:t>
            </a:r>
          </a:p>
          <a:p>
            <a:pPr marR="0" lvl="0" algn="l" defTabSz="914400" rtl="0" eaLnBrk="1" fontAlgn="auto" latinLnBrk="0" hangingPunct="1">
              <a:lnSpc>
                <a:spcPct val="90000"/>
              </a:lnSpc>
              <a:spcBef>
                <a:spcPts val="1000"/>
              </a:spcBef>
              <a:spcAft>
                <a:spcPts val="0"/>
              </a:spcAft>
              <a:buClrTx/>
              <a:buSzTx/>
              <a:buFontTx/>
              <a:buChar char="-"/>
              <a:tabLst/>
              <a:defRPr/>
            </a:pP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a:p>
            <a:pPr marR="0" lvl="0" algn="l" defTabSz="914400" rtl="0" eaLnBrk="1" fontAlgn="auto" latinLnBrk="0" hangingPunct="1">
              <a:lnSpc>
                <a:spcPct val="90000"/>
              </a:lnSpc>
              <a:spcBef>
                <a:spcPts val="1000"/>
              </a:spcBef>
              <a:spcAft>
                <a:spcPts val="0"/>
              </a:spcAft>
              <a:buClrTx/>
              <a:buSzTx/>
              <a:buFontTx/>
              <a:buChar char="-"/>
              <a:tabLst/>
              <a:defRPr/>
            </a:pPr>
            <a:endParaRPr lang="en-US" dirty="0">
              <a:solidFill>
                <a:sysClr val="windowText" lastClr="000000"/>
              </a:solidFill>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a:p>
            <a:pPr marL="0" marR="0" lvl="0" indent="0" algn="l" defTabSz="914400" rtl="0" eaLnBrk="1" fontAlgn="auto" latinLnBrk="0" hangingPunct="1">
              <a:lnSpc>
                <a:spcPct val="90000"/>
              </a:lnSpc>
              <a:spcBef>
                <a:spcPts val="1000"/>
              </a:spcBef>
              <a:spcAft>
                <a:spcPts val="0"/>
              </a:spcAft>
              <a:buClrTx/>
              <a:buSzTx/>
              <a:buNone/>
              <a:tabLst/>
              <a:defRPr/>
            </a:pPr>
            <a:br>
              <a:rPr kumimoji="0" lang="el-GR"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br>
            <a:br>
              <a:rPr kumimoji="0" lang="el-GR"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b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25768A96-E47A-F918-E9C9-7DB97DB6D6F8}"/>
              </a:ext>
            </a:extLst>
          </p:cNvPr>
          <p:cNvPicPr>
            <a:picLocks noChangeAspect="1"/>
          </p:cNvPicPr>
          <p:nvPr/>
        </p:nvPicPr>
        <p:blipFill>
          <a:blip r:embed="rId2"/>
          <a:stretch>
            <a:fillRect/>
          </a:stretch>
        </p:blipFill>
        <p:spPr>
          <a:xfrm>
            <a:off x="3976391" y="2892290"/>
            <a:ext cx="4239217" cy="1171739"/>
          </a:xfrm>
          <a:prstGeom prst="rect">
            <a:avLst/>
          </a:prstGeom>
        </p:spPr>
      </p:pic>
      <p:pic>
        <p:nvPicPr>
          <p:cNvPr id="8" name="Picture 7">
            <a:extLst>
              <a:ext uri="{FF2B5EF4-FFF2-40B4-BE49-F238E27FC236}">
                <a16:creationId xmlns:a16="http://schemas.microsoft.com/office/drawing/2014/main" id="{D7DFF21F-CC12-1DD6-0034-0FA06302DECC}"/>
              </a:ext>
            </a:extLst>
          </p:cNvPr>
          <p:cNvPicPr>
            <a:picLocks noChangeAspect="1"/>
          </p:cNvPicPr>
          <p:nvPr/>
        </p:nvPicPr>
        <p:blipFill>
          <a:blip r:embed="rId3"/>
          <a:stretch>
            <a:fillRect/>
          </a:stretch>
        </p:blipFill>
        <p:spPr>
          <a:xfrm>
            <a:off x="8534039" y="2892290"/>
            <a:ext cx="3000794" cy="1419423"/>
          </a:xfrm>
          <a:prstGeom prst="rect">
            <a:avLst/>
          </a:prstGeom>
        </p:spPr>
      </p:pic>
    </p:spTree>
    <p:extLst>
      <p:ext uri="{BB962C8B-B14F-4D97-AF65-F5344CB8AC3E}">
        <p14:creationId xmlns:p14="http://schemas.microsoft.com/office/powerpoint/2010/main" val="2330378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3AB5-95DF-4273-871C-843529DB7255}"/>
              </a:ext>
            </a:extLst>
          </p:cNvPr>
          <p:cNvSpPr>
            <a:spLocks noGrp="1"/>
          </p:cNvSpPr>
          <p:nvPr>
            <p:ph type="title"/>
          </p:nvPr>
        </p:nvSpPr>
        <p:spPr/>
        <p:txBody>
          <a:bodyPr>
            <a:normAutofit fontScale="90000"/>
          </a:bodyPr>
          <a:lstStyle/>
          <a:p>
            <a:r>
              <a:rPr lang="en-US" dirty="0"/>
              <a:t>I. Loss function (Cost function)</a:t>
            </a:r>
          </a:p>
        </p:txBody>
      </p:sp>
      <p:sp>
        <p:nvSpPr>
          <p:cNvPr id="4" name="Slide Number Placeholder 3">
            <a:extLst>
              <a:ext uri="{FF2B5EF4-FFF2-40B4-BE49-F238E27FC236}">
                <a16:creationId xmlns:a16="http://schemas.microsoft.com/office/drawing/2014/main" id="{6CAB879D-D188-4DA3-8675-F8BCF379A12E}"/>
              </a:ext>
            </a:extLst>
          </p:cNvPr>
          <p:cNvSpPr>
            <a:spLocks noGrp="1"/>
          </p:cNvSpPr>
          <p:nvPr>
            <p:ph type="sldNum" sz="quarter" idx="12"/>
          </p:nvPr>
        </p:nvSpPr>
        <p:spPr/>
        <p:txBody>
          <a:bodyPr/>
          <a:lstStyle/>
          <a:p>
            <a:fld id="{9EA0BE3B-158A-4EDF-80DC-E394A0D1600F}" type="slidenum">
              <a:rPr lang="en-US" smtClean="0"/>
              <a:pPr/>
              <a:t>9</a:t>
            </a:fld>
            <a:endParaRPr lang="en-US" dirty="0"/>
          </a:p>
        </p:txBody>
      </p:sp>
      <p:sp>
        <p:nvSpPr>
          <p:cNvPr id="13" name="Content Placeholder 2">
            <a:extLst>
              <a:ext uri="{FF2B5EF4-FFF2-40B4-BE49-F238E27FC236}">
                <a16:creationId xmlns:a16="http://schemas.microsoft.com/office/drawing/2014/main" id="{43B6F215-0F0A-2715-5422-31D665FE1293}"/>
              </a:ext>
            </a:extLst>
          </p:cNvPr>
          <p:cNvSpPr txBox="1">
            <a:spLocks/>
          </p:cNvSpPr>
          <p:nvPr/>
        </p:nvSpPr>
        <p:spPr>
          <a:xfrm>
            <a:off x="338736" y="1058844"/>
            <a:ext cx="11514528" cy="49091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marR="0" lvl="0" indent="-571500" algn="l" defTabSz="914400" rtl="0" eaLnBrk="1" fontAlgn="auto" latinLnBrk="0" hangingPunct="1">
              <a:lnSpc>
                <a:spcPct val="90000"/>
              </a:lnSpc>
              <a:spcBef>
                <a:spcPts val="1000"/>
              </a:spcBef>
              <a:spcAft>
                <a:spcPts val="0"/>
              </a:spcAft>
              <a:buClrTx/>
              <a:buSzTx/>
              <a:buFont typeface="+mj-lt"/>
              <a:buAutoNum type="arabicPeriod" startAt="2"/>
              <a:tabLst/>
              <a:defRPr/>
            </a:pPr>
            <a:r>
              <a:rPr lang="en-US" dirty="0">
                <a:solidFill>
                  <a:sysClr val="windowText" lastClr="000000"/>
                </a:solidFill>
              </a:rPr>
              <a:t>Popular loss functions in regression</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2.2. Mean absolute error (MAE) / L1 loss</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a:p>
            <a:pPr marR="0" lvl="0" algn="l" defTabSz="914400" rtl="0" eaLnBrk="1" fontAlgn="auto" latinLnBrk="0" hangingPunct="1">
              <a:lnSpc>
                <a:spcPct val="90000"/>
              </a:lnSpc>
              <a:spcBef>
                <a:spcPts val="1000"/>
              </a:spcBef>
              <a:spcAft>
                <a:spcPts val="0"/>
              </a:spcAft>
              <a:buClrTx/>
              <a:buSzTx/>
              <a:buFontTx/>
              <a:buChar char="-"/>
              <a:tabLst/>
              <a:defRPr/>
            </a:pPr>
            <a:endParaRPr lang="en-US" dirty="0">
              <a:solidFill>
                <a:sysClr val="windowText" lastClr="000000"/>
              </a:solidFill>
            </a:endParaRPr>
          </a:p>
          <a:p>
            <a:pPr marR="0" lvl="0" algn="l" defTabSz="914400" rtl="0" eaLnBrk="1" fontAlgn="auto" latinLnBrk="0" hangingPunct="1">
              <a:lnSpc>
                <a:spcPct val="90000"/>
              </a:lnSpc>
              <a:spcBef>
                <a:spcPts val="1000"/>
              </a:spcBef>
              <a:spcAft>
                <a:spcPts val="0"/>
              </a:spcAft>
              <a:buClrTx/>
              <a:buSzTx/>
              <a:buFontTx/>
              <a:buChar char="-"/>
              <a:tabLst/>
              <a:defRPr/>
            </a:pPr>
            <a:r>
              <a:rPr lang="en-US" dirty="0">
                <a:solidFill>
                  <a:sysClr val="windowText" lastClr="000000"/>
                </a:solidFill>
              </a:rPr>
              <a:t>Since MAE doesn’t square each loss value like MSE, it is more robust to outliers. Hence, it is ideal in dealing with data containing extreme values that doesn’t overly impact the model</a:t>
            </a:r>
          </a:p>
          <a:p>
            <a:pPr marR="0" lvl="0" algn="l" defTabSz="914400" rtl="0" eaLnBrk="1" fontAlgn="auto" latinLnBrk="0" hangingPunct="1">
              <a:lnSpc>
                <a:spcPct val="90000"/>
              </a:lnSpc>
              <a:spcBef>
                <a:spcPts val="1000"/>
              </a:spcBef>
              <a:spcAft>
                <a:spcPts val="0"/>
              </a:spcAft>
              <a:buClrTx/>
              <a:buSzTx/>
              <a:buFontTx/>
              <a:buChar char="-"/>
              <a:tabLst/>
              <a:defRPr/>
            </a:pPr>
            <a:r>
              <a:rPr lang="en-US" dirty="0">
                <a:solidFill>
                  <a:sysClr val="windowText" lastClr="000000"/>
                </a:solidFill>
              </a:rPr>
              <a:t>MAE penalizes small errors more than MSE</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t>- MAE is not differentiable if the predicted output matches the actual output (i.e. loss = 0)</a:t>
            </a:r>
          </a:p>
          <a:p>
            <a:pPr marL="0" marR="0" lvl="0" indent="0" algn="l" defTabSz="914400" rtl="0" eaLnBrk="1" fontAlgn="auto" latinLnBrk="0" hangingPunct="1">
              <a:lnSpc>
                <a:spcPct val="90000"/>
              </a:lnSpc>
              <a:spcBef>
                <a:spcPts val="1000"/>
              </a:spcBef>
              <a:spcAft>
                <a:spcPts val="0"/>
              </a:spcAft>
              <a:buClrTx/>
              <a:buSzTx/>
              <a:buNone/>
              <a:tabLst/>
              <a:defRPr/>
            </a:pPr>
            <a:br>
              <a:rPr kumimoji="0" lang="el-GR"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br>
            <a:br>
              <a:rPr kumimoji="0" lang="el-GR"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rPr>
            </a:br>
            <a:endParaRPr kumimoji="0" lang="en-US" sz="2800" b="0" i="0" u="none" strike="noStrike" kern="1200" cap="none" spc="0" normalizeH="0" baseline="0" noProof="0" dirty="0">
              <a:ln>
                <a:noFill/>
              </a:ln>
              <a:solidFill>
                <a:sysClr val="windowText" lastClr="000000"/>
              </a:solidFill>
              <a:effectLst/>
              <a:uLnTx/>
              <a:uFillTx/>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25768A96-E47A-F918-E9C9-7DB97DB6D6F8}"/>
              </a:ext>
            </a:extLst>
          </p:cNvPr>
          <p:cNvPicPr>
            <a:picLocks noChangeAspect="1"/>
          </p:cNvPicPr>
          <p:nvPr/>
        </p:nvPicPr>
        <p:blipFill>
          <a:blip r:embed="rId2"/>
          <a:stretch>
            <a:fillRect/>
          </a:stretch>
        </p:blipFill>
        <p:spPr>
          <a:xfrm>
            <a:off x="3976391" y="2017218"/>
            <a:ext cx="4239217" cy="1171739"/>
          </a:xfrm>
          <a:prstGeom prst="rect">
            <a:avLst/>
          </a:prstGeom>
        </p:spPr>
      </p:pic>
      <p:pic>
        <p:nvPicPr>
          <p:cNvPr id="8" name="Picture 7">
            <a:extLst>
              <a:ext uri="{FF2B5EF4-FFF2-40B4-BE49-F238E27FC236}">
                <a16:creationId xmlns:a16="http://schemas.microsoft.com/office/drawing/2014/main" id="{D7DFF21F-CC12-1DD6-0034-0FA06302DECC}"/>
              </a:ext>
            </a:extLst>
          </p:cNvPr>
          <p:cNvPicPr>
            <a:picLocks noChangeAspect="1"/>
          </p:cNvPicPr>
          <p:nvPr/>
        </p:nvPicPr>
        <p:blipFill>
          <a:blip r:embed="rId3"/>
          <a:stretch>
            <a:fillRect/>
          </a:stretch>
        </p:blipFill>
        <p:spPr>
          <a:xfrm>
            <a:off x="8534039" y="1722253"/>
            <a:ext cx="3000794" cy="1419423"/>
          </a:xfrm>
          <a:prstGeom prst="rect">
            <a:avLst/>
          </a:prstGeom>
        </p:spPr>
      </p:pic>
    </p:spTree>
    <p:extLst>
      <p:ext uri="{BB962C8B-B14F-4D97-AF65-F5344CB8AC3E}">
        <p14:creationId xmlns:p14="http://schemas.microsoft.com/office/powerpoint/2010/main" val="2818508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2217</TotalTime>
  <Words>1738</Words>
  <Application>Microsoft Office PowerPoint</Application>
  <PresentationFormat>Widescreen</PresentationFormat>
  <Paragraphs>261</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Aptos</vt:lpstr>
      <vt:lpstr>Aptos Display</vt:lpstr>
      <vt:lpstr>Arial</vt:lpstr>
      <vt:lpstr>Lato</vt:lpstr>
      <vt:lpstr>Wingdings</vt:lpstr>
      <vt:lpstr>Office Theme</vt:lpstr>
      <vt:lpstr>PowerPoint Presentation</vt:lpstr>
      <vt:lpstr>PowerPoint Presentation</vt:lpstr>
      <vt:lpstr>What I have done this week</vt:lpstr>
      <vt:lpstr>I. Loss function (Cost function)</vt:lpstr>
      <vt:lpstr>I. Loss function (Cost function)</vt:lpstr>
      <vt:lpstr>I. Loss function (Cost function)</vt:lpstr>
      <vt:lpstr>I. Loss function (Cost function)</vt:lpstr>
      <vt:lpstr>I. Loss function (Cost function)</vt:lpstr>
      <vt:lpstr>I. Loss function (Cost function)</vt:lpstr>
      <vt:lpstr>I. Loss function (Cost function)</vt:lpstr>
      <vt:lpstr>I. Loss function (Cost function)</vt:lpstr>
      <vt:lpstr>I. Loss function (Cost function)</vt:lpstr>
      <vt:lpstr>I. Loss function (Cost function)</vt:lpstr>
      <vt:lpstr>I. Loss function (Cost function)</vt:lpstr>
      <vt:lpstr>PowerPoint Presentation</vt:lpstr>
      <vt:lpstr>II. Activation function</vt:lpstr>
      <vt:lpstr>II. Activation function</vt:lpstr>
      <vt:lpstr>II. Activation function</vt:lpstr>
      <vt:lpstr>II. Activation function</vt:lpstr>
      <vt:lpstr>II. Activation function</vt:lpstr>
      <vt:lpstr>II. Activation function</vt:lpstr>
      <vt:lpstr>II. Activation function</vt:lpstr>
      <vt:lpstr>II. Activation function</vt:lpstr>
      <vt:lpstr>III. Ensemble learning</vt:lpstr>
      <vt:lpstr>III. Ensemble learning</vt:lpstr>
      <vt:lpstr>III. Ensemble learning</vt:lpstr>
      <vt:lpstr>III. Ensemble learning</vt:lpstr>
      <vt:lpstr>III. Ensemble learning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Nguyen Hai Dang 20235484</dc:creator>
  <cp:lastModifiedBy>Nguyen Hai Dang 20235484</cp:lastModifiedBy>
  <cp:revision>16</cp:revision>
  <dcterms:created xsi:type="dcterms:W3CDTF">2024-09-19T17:45:31Z</dcterms:created>
  <dcterms:modified xsi:type="dcterms:W3CDTF">2024-09-23T11:52:55Z</dcterms:modified>
</cp:coreProperties>
</file>