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9" r:id="rId5"/>
    <p:sldId id="269" r:id="rId6"/>
    <p:sldId id="281" r:id="rId7"/>
    <p:sldId id="282" r:id="rId8"/>
    <p:sldId id="292" r:id="rId9"/>
    <p:sldId id="261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3" r:id="rId20"/>
    <p:sldId id="302" r:id="rId21"/>
    <p:sldId id="304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F74B-744C-487D-94B0-C1F51B1E5B43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A99B1-1675-40A0-9F92-AA5123166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5352-D178-7FF6-88B3-520193903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4521D-EFD1-EC15-29D9-00FD68F74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480B-29FE-20A7-B1F7-5C598EE9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354E-3B4F-64EF-4694-A504323D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E3E5-C369-4210-89D7-DD34856E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3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1E42-6BEB-F596-6493-EE844E71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0E6C8-41FD-4161-2570-7A17CCF4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1A028-4A18-F62B-8AF5-DE75657B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4B91-E159-4EC1-AB4E-5F9437B3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25CE-F46D-D055-0FD3-7C4E42EF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CA09A-F690-0FE8-D16B-17AA0BBB9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0F6F3-FC0E-7921-4CC7-379C97F07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2304C-2C92-1699-6E89-FC69E976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A764-615F-C211-B618-D75D94A6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99B6-72B5-4797-4BD4-94AAFFF8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6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105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92058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3666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6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49C6-F369-0180-1434-A9259433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A166-4FB1-76F5-C9E7-FC6B3AEF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BE48-6B52-31BF-77FE-7780E503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9120E-76F7-CB75-7A76-2669659C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CB6C3-0A68-9FB0-38E1-25AD1C75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9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ABF4-7047-C4F9-F6FB-BB1FA516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6B6CF-3BE1-1369-E75B-A0517BF2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CF85A-D3CB-DF9D-9E18-6CBDEA46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AA3F0-8723-52B6-2A0B-021E304D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33ADE-A91E-AB01-0B82-295005FB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ED2C-8DB4-B2F0-80BE-C4659FF3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8C08-E79E-8600-13B6-442C7A0E7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1FEA3-21B3-A799-982D-AA8453277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1A750-4B7B-F849-2D72-DF028A03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ECF0A-22B7-A7F5-0996-CE25626E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E0D27-993B-5AFC-E167-86306A86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4C15-A388-764F-4448-4B72FDBE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FB617-C2CD-3E65-0700-F4CEE4E3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3A241-C346-8A4A-69A1-A3DF8A2FA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E8B8B-ED87-D557-5E36-1A1EA7A5F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BC948-7746-17F4-01EB-30307720E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1A326-51E1-B6E6-5AC8-61167D92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AB8F0-3CB2-71C9-C16D-6413E2D8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BD35C-0817-4DD5-B475-BDC34C87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9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E753-7B31-D6C1-6BFD-EB8B9B08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20C4A-0660-8ED5-D0BE-E08AC158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6D180-7DDE-54F7-07D9-9EF7D974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DD415-EA6E-C2DF-FBA8-C33507F8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5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47CBC-655C-8312-753F-DEA0E905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DDD6B-37D7-D346-7A0D-6AE441B7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D5F3B-A888-E634-FB5D-FDF853B7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8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9714-534B-8A7E-1DBB-5A845871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55BE-2BC1-6DFC-05D5-E601788CE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30265-DC46-29AC-0487-395F2B0F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AA076-F7F5-DA5E-101D-11B44EC9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7C5FC-1693-A3BE-D151-F57E5D4E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0647A-5A05-6019-B5DD-EA8E3106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3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52C7-4429-0FF7-D842-B418606B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97AD0-E8FE-AC23-5C38-A9EA9133F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786ED-A6C5-F860-894A-F98612A9F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3FB0C-15A2-732F-06EF-F60D5B32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F3A19-1C06-3140-83F2-537C7A99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A5479-768A-E909-D815-16D90674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2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C8D6E-EBD3-824F-485C-785D2196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FBF66-41E1-1A49-E402-F71AC912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39FDB-C679-9174-3F6B-752DA9BBD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D0ACC-BCA5-4589-A5A0-355C4978644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F323-A058-956B-F1A3-37F92F45C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8B6C-BD7C-8B82-D458-077F2C685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IV. Convolutional neural network (CNN)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B6F215-0F0A-2715-5422-31D665FE1293}"/>
              </a:ext>
            </a:extLst>
          </p:cNvPr>
          <p:cNvSpPr txBox="1">
            <a:spLocks/>
          </p:cNvSpPr>
          <p:nvPr/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AC7FA1-0C4F-1F8C-A190-64F5A9E2E0B6}"/>
              </a:ext>
            </a:extLst>
          </p:cNvPr>
          <p:cNvSpPr txBox="1">
            <a:spLocks/>
          </p:cNvSpPr>
          <p:nvPr/>
        </p:nvSpPr>
        <p:spPr>
          <a:xfrm>
            <a:off x="0" y="7982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9C821-B806-5C53-3467-A9B739C15749}"/>
              </a:ext>
            </a:extLst>
          </p:cNvPr>
          <p:cNvSpPr txBox="1">
            <a:spLocks/>
          </p:cNvSpPr>
          <p:nvPr/>
        </p:nvSpPr>
        <p:spPr>
          <a:xfrm>
            <a:off x="152400" y="9506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arabicPeriod"/>
            </a:pPr>
            <a:r>
              <a:rPr lang="en-US" dirty="0"/>
              <a:t>Concept</a:t>
            </a:r>
          </a:p>
          <a:p>
            <a:pPr>
              <a:buFontTx/>
              <a:buChar char="-"/>
            </a:pPr>
            <a:r>
              <a:rPr lang="en-US" dirty="0"/>
              <a:t>A type of neural network specialized for handling visual inputs.</a:t>
            </a:r>
          </a:p>
          <a:p>
            <a:pPr>
              <a:buFontTx/>
              <a:buChar char="-"/>
            </a:pPr>
            <a:r>
              <a:rPr lang="en-US" dirty="0"/>
              <a:t>We use CNNs to deal with the problem of large data samples (e.g. a 64*64 image has 64*64*3 = 12288 pixels, if multiplied by the number of layers, nodes can cause the number of parameters to grow excessively large)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CNN solves this by using dimensionality reduction and only retaining patterns within the image, thus reducing its size.</a:t>
            </a:r>
          </a:p>
          <a:p>
            <a:pPr>
              <a:buFontTx/>
              <a:buChar char="-"/>
            </a:pPr>
            <a:r>
              <a:rPr lang="en-US" dirty="0"/>
              <a:t>CNN has the following structure:</a:t>
            </a:r>
          </a:p>
          <a:p>
            <a:pPr marL="0" indent="0">
              <a:buNone/>
            </a:pPr>
            <a:r>
              <a:rPr lang="en-US" sz="2600" dirty="0"/>
              <a:t>Input – Convolutional layer + Pooling layer – Fully connected layer - Output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6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IV. Convolutional neural network (CNN)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B6F215-0F0A-2715-5422-31D665FE1293}"/>
              </a:ext>
            </a:extLst>
          </p:cNvPr>
          <p:cNvSpPr txBox="1">
            <a:spLocks/>
          </p:cNvSpPr>
          <p:nvPr/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AC7FA1-0C4F-1F8C-A190-64F5A9E2E0B6}"/>
              </a:ext>
            </a:extLst>
          </p:cNvPr>
          <p:cNvSpPr txBox="1">
            <a:spLocks/>
          </p:cNvSpPr>
          <p:nvPr/>
        </p:nvSpPr>
        <p:spPr>
          <a:xfrm>
            <a:off x="0" y="7982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49D3C8-4F27-FD41-4916-B4A4BCB6C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5" y="1058844"/>
            <a:ext cx="11710770" cy="340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4F2C-B1E9-9281-8F01-DCB0A0E64C48}"/>
              </a:ext>
            </a:extLst>
          </p:cNvPr>
          <p:cNvSpPr txBox="1">
            <a:spLocks/>
          </p:cNvSpPr>
          <p:nvPr/>
        </p:nvSpPr>
        <p:spPr>
          <a:xfrm>
            <a:off x="387797" y="452641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 example of a CNN model</a:t>
            </a:r>
          </a:p>
          <a:p>
            <a:pPr marL="0" indent="0">
              <a:buNone/>
            </a:pPr>
            <a:r>
              <a:rPr lang="en-US" sz="1600" dirty="0"/>
              <a:t>k: kernel size</a:t>
            </a:r>
          </a:p>
          <a:p>
            <a:pPr marL="0" indent="0">
              <a:buNone/>
            </a:pPr>
            <a:r>
              <a:rPr lang="en-US" sz="1600" dirty="0"/>
              <a:t>F: number of filters (kernels)</a:t>
            </a:r>
          </a:p>
          <a:p>
            <a:pPr marL="0" indent="0">
              <a:buNone/>
            </a:pPr>
            <a:r>
              <a:rPr lang="en-US" sz="1600" dirty="0"/>
              <a:t>s: stride</a:t>
            </a:r>
          </a:p>
        </p:txBody>
      </p:sp>
    </p:spTree>
    <p:extLst>
      <p:ext uri="{BB962C8B-B14F-4D97-AF65-F5344CB8AC3E}">
        <p14:creationId xmlns:p14="http://schemas.microsoft.com/office/powerpoint/2010/main" val="13494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IV. Convolutional neural network (CNN)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B6F215-0F0A-2715-5422-31D665FE1293}"/>
              </a:ext>
            </a:extLst>
          </p:cNvPr>
          <p:cNvSpPr txBox="1">
            <a:spLocks/>
          </p:cNvSpPr>
          <p:nvPr/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AC7FA1-0C4F-1F8C-A190-64F5A9E2E0B6}"/>
              </a:ext>
            </a:extLst>
          </p:cNvPr>
          <p:cNvSpPr txBox="1">
            <a:spLocks/>
          </p:cNvSpPr>
          <p:nvPr/>
        </p:nvSpPr>
        <p:spPr>
          <a:xfrm>
            <a:off x="0" y="7982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F42283-1217-8D6D-602F-6177F921693F}"/>
              </a:ext>
            </a:extLst>
          </p:cNvPr>
          <p:cNvSpPr txBox="1">
            <a:spLocks/>
          </p:cNvSpPr>
          <p:nvPr/>
        </p:nvSpPr>
        <p:spPr>
          <a:xfrm>
            <a:off x="152400" y="9506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arabicPeriod" startAt="2"/>
            </a:pPr>
            <a:r>
              <a:rPr lang="en-US" dirty="0"/>
              <a:t>Structure</a:t>
            </a:r>
          </a:p>
          <a:p>
            <a:pPr>
              <a:buFontTx/>
              <a:buChar char="-"/>
            </a:pPr>
            <a:r>
              <a:rPr lang="en-US" dirty="0"/>
              <a:t>Convolutional layer: Takes a 3D tensor input – height*width*depth (e.g. 28*28*3)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1BF08-33E5-C2CC-54C8-CF5509504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618" y="2054499"/>
            <a:ext cx="2638793" cy="391532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9F3F35-9196-90F5-60D6-FBA22DD27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52" y="2475342"/>
            <a:ext cx="45148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7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IV. Convolutional neural network (CNN)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B6F215-0F0A-2715-5422-31D665FE1293}"/>
              </a:ext>
            </a:extLst>
          </p:cNvPr>
          <p:cNvSpPr txBox="1">
            <a:spLocks/>
          </p:cNvSpPr>
          <p:nvPr/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AC7FA1-0C4F-1F8C-A190-64F5A9E2E0B6}"/>
              </a:ext>
            </a:extLst>
          </p:cNvPr>
          <p:cNvSpPr txBox="1">
            <a:spLocks/>
          </p:cNvSpPr>
          <p:nvPr/>
        </p:nvSpPr>
        <p:spPr>
          <a:xfrm>
            <a:off x="0" y="7982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F42283-1217-8D6D-602F-6177F921693F}"/>
              </a:ext>
            </a:extLst>
          </p:cNvPr>
          <p:cNvSpPr txBox="1">
            <a:spLocks/>
          </p:cNvSpPr>
          <p:nvPr/>
        </p:nvSpPr>
        <p:spPr>
          <a:xfrm>
            <a:off x="152400" y="9506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CE9C6-A07B-C0BE-4E20-D6A7A376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1020392"/>
            <a:ext cx="6735115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9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IV. Convolutional neural network (CNN)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B6F215-0F0A-2715-5422-31D665FE1293}"/>
              </a:ext>
            </a:extLst>
          </p:cNvPr>
          <p:cNvSpPr txBox="1">
            <a:spLocks/>
          </p:cNvSpPr>
          <p:nvPr/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AC7FA1-0C4F-1F8C-A190-64F5A9E2E0B6}"/>
              </a:ext>
            </a:extLst>
          </p:cNvPr>
          <p:cNvSpPr txBox="1">
            <a:spLocks/>
          </p:cNvSpPr>
          <p:nvPr/>
        </p:nvSpPr>
        <p:spPr>
          <a:xfrm>
            <a:off x="0" y="7982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F42283-1217-8D6D-602F-6177F921693F}"/>
              </a:ext>
            </a:extLst>
          </p:cNvPr>
          <p:cNvSpPr txBox="1">
            <a:spLocks/>
          </p:cNvSpPr>
          <p:nvPr/>
        </p:nvSpPr>
        <p:spPr>
          <a:xfrm>
            <a:off x="152400" y="9506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E68812-9F9B-0632-815A-73755221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0" y="801640"/>
            <a:ext cx="952500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0262C-E277-856B-817F-F547AF1BC7DF}"/>
              </a:ext>
            </a:extLst>
          </p:cNvPr>
          <p:cNvSpPr txBox="1"/>
          <p:nvPr/>
        </p:nvSpPr>
        <p:spPr>
          <a:xfrm>
            <a:off x="10038735" y="1150633"/>
            <a:ext cx="2078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output (Y) of the convolution is a matrix, which is then fed into the next convolutional layer.</a:t>
            </a:r>
          </a:p>
        </p:txBody>
      </p:sp>
    </p:spTree>
    <p:extLst>
      <p:ext uri="{BB962C8B-B14F-4D97-AF65-F5344CB8AC3E}">
        <p14:creationId xmlns:p14="http://schemas.microsoft.com/office/powerpoint/2010/main" val="118256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IV. Convolutional neural network (CNN)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B6F215-0F0A-2715-5422-31D665FE1293}"/>
              </a:ext>
            </a:extLst>
          </p:cNvPr>
          <p:cNvSpPr txBox="1">
            <a:spLocks/>
          </p:cNvSpPr>
          <p:nvPr/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AC7FA1-0C4F-1F8C-A190-64F5A9E2E0B6}"/>
              </a:ext>
            </a:extLst>
          </p:cNvPr>
          <p:cNvSpPr txBox="1">
            <a:spLocks/>
          </p:cNvSpPr>
          <p:nvPr/>
        </p:nvSpPr>
        <p:spPr>
          <a:xfrm>
            <a:off x="0" y="7982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F42283-1217-8D6D-602F-6177F921693F}"/>
              </a:ext>
            </a:extLst>
          </p:cNvPr>
          <p:cNvSpPr txBox="1">
            <a:spLocks/>
          </p:cNvSpPr>
          <p:nvPr/>
        </p:nvSpPr>
        <p:spPr>
          <a:xfrm>
            <a:off x="152400" y="9506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A4A966-F75B-3C0D-8DDD-268753E5C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72" y="950642"/>
            <a:ext cx="10989456" cy="38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28C4A-6DC1-4BF6-18DD-A489FF839474}"/>
              </a:ext>
            </a:extLst>
          </p:cNvPr>
          <p:cNvSpPr txBox="1"/>
          <p:nvPr/>
        </p:nvSpPr>
        <p:spPr>
          <a:xfrm>
            <a:off x="1061884" y="5240594"/>
            <a:ext cx="739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kernel learns a specific pattern of the image</a:t>
            </a:r>
          </a:p>
          <a:p>
            <a:r>
              <a:rPr lang="en-US" dirty="0"/>
              <a:t>k kernels returns k output matrices</a:t>
            </a:r>
          </a:p>
          <a:p>
            <a:r>
              <a:rPr lang="en-US" dirty="0"/>
              <a:t>Ultimately, we combine the output matrices into a 3D tensor with depth k</a:t>
            </a:r>
          </a:p>
        </p:txBody>
      </p:sp>
    </p:spTree>
    <p:extLst>
      <p:ext uri="{BB962C8B-B14F-4D97-AF65-F5344CB8AC3E}">
        <p14:creationId xmlns:p14="http://schemas.microsoft.com/office/powerpoint/2010/main" val="1717981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IV. Convolutional neural network (CNN)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B6F215-0F0A-2715-5422-31D665FE1293}"/>
              </a:ext>
            </a:extLst>
          </p:cNvPr>
          <p:cNvSpPr txBox="1">
            <a:spLocks/>
          </p:cNvSpPr>
          <p:nvPr/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AC7FA1-0C4F-1F8C-A190-64F5A9E2E0B6}"/>
              </a:ext>
            </a:extLst>
          </p:cNvPr>
          <p:cNvSpPr txBox="1">
            <a:spLocks/>
          </p:cNvSpPr>
          <p:nvPr/>
        </p:nvSpPr>
        <p:spPr>
          <a:xfrm>
            <a:off x="0" y="7982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F42283-1217-8D6D-602F-6177F921693F}"/>
              </a:ext>
            </a:extLst>
          </p:cNvPr>
          <p:cNvSpPr txBox="1">
            <a:spLocks/>
          </p:cNvSpPr>
          <p:nvPr/>
        </p:nvSpPr>
        <p:spPr>
          <a:xfrm>
            <a:off x="152400" y="9506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28C4A-6DC1-4BF6-18DD-A489FF839474}"/>
              </a:ext>
            </a:extLst>
          </p:cNvPr>
          <p:cNvSpPr txBox="1"/>
          <p:nvPr/>
        </p:nvSpPr>
        <p:spPr>
          <a:xfrm>
            <a:off x="1061884" y="5240594"/>
            <a:ext cx="542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general convolutional layer</a:t>
            </a:r>
          </a:p>
          <a:p>
            <a:r>
              <a:rPr lang="en-US" dirty="0"/>
              <a:t>Kernel has size F*F*D (F is an odd number, D – depth)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211BBA-523E-8A6F-74FB-FBCB51DA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72" y="998233"/>
            <a:ext cx="11031816" cy="306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97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IV. Convolutional neural network (CNN)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B6F215-0F0A-2715-5422-31D665FE1293}"/>
              </a:ext>
            </a:extLst>
          </p:cNvPr>
          <p:cNvSpPr txBox="1">
            <a:spLocks/>
          </p:cNvSpPr>
          <p:nvPr/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AC7FA1-0C4F-1F8C-A190-64F5A9E2E0B6}"/>
              </a:ext>
            </a:extLst>
          </p:cNvPr>
          <p:cNvSpPr txBox="1">
            <a:spLocks/>
          </p:cNvSpPr>
          <p:nvPr/>
        </p:nvSpPr>
        <p:spPr>
          <a:xfrm>
            <a:off x="0" y="84583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F42283-1217-8D6D-602F-6177F921693F}"/>
              </a:ext>
            </a:extLst>
          </p:cNvPr>
          <p:cNvSpPr txBox="1">
            <a:spLocks/>
          </p:cNvSpPr>
          <p:nvPr/>
        </p:nvSpPr>
        <p:spPr>
          <a:xfrm>
            <a:off x="152400" y="9506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14090-5262-4E04-4DAF-2E29C6484EBF}"/>
              </a:ext>
            </a:extLst>
          </p:cNvPr>
          <p:cNvSpPr txBox="1">
            <a:spLocks/>
          </p:cNvSpPr>
          <p:nvPr/>
        </p:nvSpPr>
        <p:spPr>
          <a:xfrm>
            <a:off x="304800" y="11030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Pooling layer: Used between convolutional layers to reduce dimensions while retaining important features</a:t>
            </a:r>
          </a:p>
          <a:p>
            <a:pPr marL="0" indent="0">
              <a:buNone/>
            </a:pPr>
            <a:r>
              <a:rPr lang="en-US" dirty="0"/>
              <a:t>Input: Let the pooling size be K*K. A tensor of size H*W*D, which we break up into D matrices of size H*W. For each matrix, we find the max or average of K*K submatrices and write them into the output matrix.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Normally, we use pooling layer of size 2*2,</a:t>
            </a:r>
          </a:p>
          <a:p>
            <a:pPr marL="0" indent="0">
              <a:buNone/>
            </a:pPr>
            <a:r>
              <a:rPr lang="en-US" dirty="0"/>
              <a:t>Stride = 2, padding = 0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Output width and height is halved;</a:t>
            </a:r>
          </a:p>
          <a:p>
            <a:pPr marL="0" indent="0">
              <a:buNone/>
            </a:pPr>
            <a:r>
              <a:rPr lang="en-US" dirty="0"/>
              <a:t>Depth remains the same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3F80D8-3F1C-B94D-F974-FA107DA95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57" y="3382069"/>
            <a:ext cx="4723907" cy="29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52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IV. Convolutional neural network (CNN)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B6F215-0F0A-2715-5422-31D665FE1293}"/>
              </a:ext>
            </a:extLst>
          </p:cNvPr>
          <p:cNvSpPr txBox="1">
            <a:spLocks/>
          </p:cNvSpPr>
          <p:nvPr/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AC7FA1-0C4F-1F8C-A190-64F5A9E2E0B6}"/>
              </a:ext>
            </a:extLst>
          </p:cNvPr>
          <p:cNvSpPr txBox="1">
            <a:spLocks/>
          </p:cNvSpPr>
          <p:nvPr/>
        </p:nvSpPr>
        <p:spPr>
          <a:xfrm>
            <a:off x="0" y="84583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F42283-1217-8D6D-602F-6177F921693F}"/>
              </a:ext>
            </a:extLst>
          </p:cNvPr>
          <p:cNvSpPr txBox="1">
            <a:spLocks/>
          </p:cNvSpPr>
          <p:nvPr/>
        </p:nvSpPr>
        <p:spPr>
          <a:xfrm>
            <a:off x="152400" y="9506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14090-5262-4E04-4DAF-2E29C6484EBF}"/>
              </a:ext>
            </a:extLst>
          </p:cNvPr>
          <p:cNvSpPr txBox="1">
            <a:spLocks/>
          </p:cNvSpPr>
          <p:nvPr/>
        </p:nvSpPr>
        <p:spPr>
          <a:xfrm>
            <a:off x="304800" y="11030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Fully connected layer: After the input goes through a set number of convolution + pooling layers, we change the last tensor output into a vector and feed it into the fully connected layer to gain the final output of the model.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EC6EC20-01FC-033B-8F88-B6CCDB11E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70" y="2756881"/>
            <a:ext cx="6547588" cy="312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81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634" y="331380"/>
            <a:ext cx="3174367" cy="952975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4" y="2219413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WEEKLY REPORT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4" y="3365399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WEEK 5 – ICN TRAINING</a:t>
            </a:r>
          </a:p>
          <a:p>
            <a:r>
              <a:rPr lang="en-US" sz="2800" b="0" dirty="0"/>
              <a:t>NGUYEN HAI DANG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 have done this week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8415-A5FB-BB29-2A6E-86D438CD47E9}"/>
              </a:ext>
            </a:extLst>
          </p:cNvPr>
          <p:cNvSpPr txBox="1">
            <a:spLocks/>
          </p:cNvSpPr>
          <p:nvPr/>
        </p:nvSpPr>
        <p:spPr>
          <a:xfrm>
            <a:off x="338736" y="1595907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Review the difference between sigmoid and tanh as activation functions.</a:t>
            </a:r>
          </a:p>
          <a:p>
            <a:pPr>
              <a:buFontTx/>
              <a:buChar char="-"/>
            </a:pPr>
            <a:r>
              <a:rPr lang="en-US" dirty="0"/>
              <a:t>Review the hinge loss function.</a:t>
            </a:r>
          </a:p>
          <a:p>
            <a:pPr>
              <a:buFontTx/>
              <a:buChar char="-"/>
            </a:pPr>
            <a:r>
              <a:rPr lang="en-US" dirty="0"/>
              <a:t>Construct a basic neural network.</a:t>
            </a:r>
          </a:p>
          <a:p>
            <a:pPr>
              <a:buFontTx/>
              <a:buChar char="-"/>
            </a:pPr>
            <a:r>
              <a:rPr lang="en-US" dirty="0"/>
              <a:t>Learn about Convolutional neural networks.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5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I. Sigmoid and tanh difference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B6F215-0F0A-2715-5422-31D665FE1293}"/>
              </a:ext>
            </a:extLst>
          </p:cNvPr>
          <p:cNvSpPr txBox="1">
            <a:spLocks/>
          </p:cNvSpPr>
          <p:nvPr/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AC7FA1-0C4F-1F8C-A190-64F5A9E2E0B6}"/>
              </a:ext>
            </a:extLst>
          </p:cNvPr>
          <p:cNvSpPr txBox="1">
            <a:spLocks/>
          </p:cNvSpPr>
          <p:nvPr/>
        </p:nvSpPr>
        <p:spPr>
          <a:xfrm>
            <a:off x="0" y="7982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The tanh has a bigger derivative than sigmoid, which helps to deal with the “vanishing gradient” problem a little bit better.</a:t>
            </a:r>
          </a:p>
          <a:p>
            <a:pPr marL="0" indent="0">
              <a:buNone/>
            </a:pPr>
            <a:r>
              <a:rPr lang="en-US" dirty="0"/>
              <a:t>- Tanh is symmetric about 0, leading to faster learning and convergence.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Therefore, most of the time, Tanh is favored over sigmoid.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407109-7FA2-8838-FCD0-D50BE843D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9" y="3252805"/>
            <a:ext cx="3658111" cy="1200318"/>
          </a:xfrm>
          <a:prstGeom prst="rect">
            <a:avLst/>
          </a:prstGeom>
        </p:spPr>
      </p:pic>
      <p:pic>
        <p:nvPicPr>
          <p:cNvPr id="16" name="Picture 2" descr="enter image description here">
            <a:extLst>
              <a:ext uri="{FF2B5EF4-FFF2-40B4-BE49-F238E27FC236}">
                <a16:creationId xmlns:a16="http://schemas.microsoft.com/office/drawing/2014/main" id="{F4052044-A816-677D-0F33-8AF889AF8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439" y="3218437"/>
            <a:ext cx="3953696" cy="315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5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Hinge loss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B6F215-0F0A-2715-5422-31D665FE1293}"/>
              </a:ext>
            </a:extLst>
          </p:cNvPr>
          <p:cNvSpPr txBox="1">
            <a:spLocks/>
          </p:cNvSpPr>
          <p:nvPr/>
        </p:nvSpPr>
        <p:spPr>
          <a:xfrm>
            <a:off x="226142" y="1081549"/>
            <a:ext cx="11627122" cy="41293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Well-suited for binary classification problems and for optimizing support vector machine (SVM) models.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Effective for optimizing a decision boundary for separating two classes.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		t: intended output (-1 if correctly classified or 1 otherwise)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		y: raw model output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outcome is always non-negative. If 1-t.y is negative i.e. t and y are the same sign (correct class prediction), the loss is defined as 0.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Hinge loss is almost everywhere differentiable (except where </a:t>
            </a:r>
            <a:r>
              <a:rPr lang="en-US" dirty="0" err="1">
                <a:solidFill>
                  <a:sysClr val="windowText" lastClr="000000"/>
                </a:solidFill>
              </a:rPr>
              <a:t>t.y</a:t>
            </a:r>
            <a:r>
              <a:rPr lang="en-US" dirty="0">
                <a:solidFill>
                  <a:sysClr val="windowText" lastClr="000000"/>
                </a:solidFill>
              </a:rPr>
              <a:t> = 1, at which we assume its derivative to be 0)</a:t>
            </a:r>
          </a:p>
        </p:txBody>
      </p:sp>
      <p:pic>
        <p:nvPicPr>
          <p:cNvPr id="1026" name="Picture 2" descr="Hinge Loss : [Machine Learning Bite Size Series] | by Neha Jirafe | Medium">
            <a:extLst>
              <a:ext uri="{FF2B5EF4-FFF2-40B4-BE49-F238E27FC236}">
                <a16:creationId xmlns:a16="http://schemas.microsoft.com/office/drawing/2014/main" id="{52DE8B1B-B4AF-EE6B-BA55-861182E9C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36" y="2396613"/>
            <a:ext cx="8191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33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Hinge-loss &amp; relationship with Support Vector Machines - GeeksforGeeks">
            <a:extLst>
              <a:ext uri="{FF2B5EF4-FFF2-40B4-BE49-F238E27FC236}">
                <a16:creationId xmlns:a16="http://schemas.microsoft.com/office/drawing/2014/main" id="{7CD2C9D7-5648-4B50-5BA0-4086D8B06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08" y="1160206"/>
            <a:ext cx="9979742" cy="498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31AC9D-1416-7B1D-65AB-4BA248FE2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79" y="1111045"/>
            <a:ext cx="477583" cy="303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0767AE-8912-BF49-710A-E35B1A1F6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334" y="4577419"/>
            <a:ext cx="766400" cy="4576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87D620-15AC-181D-4E27-3A662D7D775F}"/>
              </a:ext>
            </a:extLst>
          </p:cNvPr>
          <p:cNvSpPr txBox="1"/>
          <p:nvPr/>
        </p:nvSpPr>
        <p:spPr>
          <a:xfrm>
            <a:off x="0" y="1900815"/>
            <a:ext cx="2153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further away a misclassified point is from the margin, the more penalty it causes for the model</a:t>
            </a:r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III. Neural network implementation on MNIST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B6F215-0F0A-2715-5422-31D665FE1293}"/>
              </a:ext>
            </a:extLst>
          </p:cNvPr>
          <p:cNvSpPr txBox="1">
            <a:spLocks/>
          </p:cNvSpPr>
          <p:nvPr/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AC7FA1-0C4F-1F8C-A190-64F5A9E2E0B6}"/>
              </a:ext>
            </a:extLst>
          </p:cNvPr>
          <p:cNvSpPr txBox="1">
            <a:spLocks/>
          </p:cNvSpPr>
          <p:nvPr/>
        </p:nvSpPr>
        <p:spPr>
          <a:xfrm>
            <a:off x="0" y="798243"/>
            <a:ext cx="6713896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The MNIST dataset</a:t>
            </a:r>
          </a:p>
          <a:p>
            <a:pPr marL="0" indent="0">
              <a:buNone/>
            </a:pPr>
            <a:r>
              <a:rPr lang="en-US" dirty="0"/>
              <a:t>- A database of 60,000 samples, each being a 28x28 pixel image of a handwritten digit between 0 and 9.</a:t>
            </a:r>
          </a:p>
          <a:p>
            <a:pPr>
              <a:buFontTx/>
              <a:buChar char="-"/>
            </a:pPr>
            <a:r>
              <a:rPr lang="en-US" dirty="0"/>
              <a:t>For this instance, we will take around 42,000 samples and split it into a training set of 41,000 samples and a test set of 1,000 samples</a:t>
            </a:r>
          </a:p>
          <a:p>
            <a:pPr>
              <a:buFontTx/>
              <a:buChar char="-"/>
            </a:pPr>
            <a:r>
              <a:rPr lang="en-US" dirty="0"/>
              <a:t>The neural network is expected to correctly predict the label of a sample, given its pixel values.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B5BAFCD-2077-B2BF-7216-50326EE5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96" y="890032"/>
            <a:ext cx="53911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III. Neural network implementation on MNIST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B6F215-0F0A-2715-5422-31D665FE1293}"/>
              </a:ext>
            </a:extLst>
          </p:cNvPr>
          <p:cNvSpPr txBox="1">
            <a:spLocks/>
          </p:cNvSpPr>
          <p:nvPr/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AC7FA1-0C4F-1F8C-A190-64F5A9E2E0B6}"/>
              </a:ext>
            </a:extLst>
          </p:cNvPr>
          <p:cNvSpPr txBox="1">
            <a:spLocks/>
          </p:cNvSpPr>
          <p:nvPr/>
        </p:nvSpPr>
        <p:spPr>
          <a:xfrm>
            <a:off x="0" y="7982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We will construct a two-layer neural network: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CFB2F-31C2-F708-FBDB-0325F2651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60" y="1316252"/>
            <a:ext cx="5985608" cy="4225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3F5A10-D4F8-A100-BEDA-75A52DFBA5C5}"/>
              </a:ext>
            </a:extLst>
          </p:cNvPr>
          <p:cNvSpPr txBox="1"/>
          <p:nvPr/>
        </p:nvSpPr>
        <p:spPr>
          <a:xfrm>
            <a:off x="3146323" y="556279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B23E3-4866-5948-C807-80CFDE5BD410}"/>
              </a:ext>
            </a:extLst>
          </p:cNvPr>
          <p:cNvSpPr txBox="1"/>
          <p:nvPr/>
        </p:nvSpPr>
        <p:spPr>
          <a:xfrm>
            <a:off x="5401525" y="5562798"/>
            <a:ext cx="711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1FDA0-B4BD-10C2-DE3C-71CEBC23ADC3}"/>
              </a:ext>
            </a:extLst>
          </p:cNvPr>
          <p:cNvSpPr txBox="1"/>
          <p:nvPr/>
        </p:nvSpPr>
        <p:spPr>
          <a:xfrm>
            <a:off x="7597310" y="5567455"/>
            <a:ext cx="100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1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III. Neural network implementation on MNIST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B6F215-0F0A-2715-5422-31D665FE1293}"/>
              </a:ext>
            </a:extLst>
          </p:cNvPr>
          <p:cNvSpPr txBox="1">
            <a:spLocks/>
          </p:cNvSpPr>
          <p:nvPr/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AC7FA1-0C4F-1F8C-A190-64F5A9E2E0B6}"/>
              </a:ext>
            </a:extLst>
          </p:cNvPr>
          <p:cNvSpPr txBox="1">
            <a:spLocks/>
          </p:cNvSpPr>
          <p:nvPr/>
        </p:nvSpPr>
        <p:spPr>
          <a:xfrm>
            <a:off x="0" y="7982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A10A2-E474-ECBB-C513-5A2ABC35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161" y="958859"/>
            <a:ext cx="3211819" cy="221642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9C821-B806-5C53-3467-A9B739C15749}"/>
              </a:ext>
            </a:extLst>
          </p:cNvPr>
          <p:cNvSpPr txBox="1">
            <a:spLocks/>
          </p:cNvSpPr>
          <p:nvPr/>
        </p:nvSpPr>
        <p:spPr>
          <a:xfrm>
            <a:off x="152400" y="950643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Forward propagation: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Backpropagation: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2711E3-E2EC-10D4-728A-B314C128F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61" y="3283480"/>
            <a:ext cx="3211818" cy="285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8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97f2c8-9969-4d85-b043-b27653009ae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15A1EFE6ADCE428CDF3476B3D2744E" ma:contentTypeVersion="12" ma:contentTypeDescription="Create a new document." ma:contentTypeScope="" ma:versionID="6468dd6aebb3e2511395c0d79d5516cb">
  <xsd:schema xmlns:xsd="http://www.w3.org/2001/XMLSchema" xmlns:xs="http://www.w3.org/2001/XMLSchema" xmlns:p="http://schemas.microsoft.com/office/2006/metadata/properties" xmlns:ns3="9f97f2c8-9969-4d85-b043-b27653009ae7" xmlns:ns4="e7bba094-d813-455d-a392-23742b7296de" targetNamespace="http://schemas.microsoft.com/office/2006/metadata/properties" ma:root="true" ma:fieldsID="b490f4477eefaa803731c899d85e4322" ns3:_="" ns4:_="">
    <xsd:import namespace="9f97f2c8-9969-4d85-b043-b27653009ae7"/>
    <xsd:import namespace="e7bba094-d813-455d-a392-23742b7296d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7f2c8-9969-4d85-b043-b27653009ae7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ba094-d813-455d-a392-23742b7296d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08A74E-4483-4AB5-9EC9-7A3A8404551B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9f97f2c8-9969-4d85-b043-b27653009ae7"/>
    <ds:schemaRef ds:uri="http://schemas.microsoft.com/office/infopath/2007/PartnerControls"/>
    <ds:schemaRef ds:uri="e7bba094-d813-455d-a392-23742b7296de"/>
  </ds:schemaRefs>
</ds:datastoreItem>
</file>

<file path=customXml/itemProps2.xml><?xml version="1.0" encoding="utf-8"?>
<ds:datastoreItem xmlns:ds="http://schemas.openxmlformats.org/officeDocument/2006/customXml" ds:itemID="{3841C766-7DFD-4729-A1A7-7C322EBF6E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B093C8-EC71-427D-9C35-E26D34A6A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97f2c8-9969-4d85-b043-b27653009ae7"/>
    <ds:schemaRef ds:uri="e7bba094-d813-455d-a392-23742b7296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826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Lato</vt:lpstr>
      <vt:lpstr>Wingdings</vt:lpstr>
      <vt:lpstr>Office Theme</vt:lpstr>
      <vt:lpstr>PowerPoint Presentation</vt:lpstr>
      <vt:lpstr>PowerPoint Presentation</vt:lpstr>
      <vt:lpstr>What I have done this week</vt:lpstr>
      <vt:lpstr>I. Sigmoid and tanh difference</vt:lpstr>
      <vt:lpstr>II. Hinge loss function</vt:lpstr>
      <vt:lpstr>PowerPoint Presentation</vt:lpstr>
      <vt:lpstr>III. Neural network implementation on MNIST dataset</vt:lpstr>
      <vt:lpstr>III. Neural network implementation on MNIST dataset</vt:lpstr>
      <vt:lpstr>III. Neural network implementation on MNIST dataset</vt:lpstr>
      <vt:lpstr>IV. Convolutional neural network (CNN)</vt:lpstr>
      <vt:lpstr>IV. Convolutional neural network (CNN)</vt:lpstr>
      <vt:lpstr>IV. Convolutional neural network (CNN)</vt:lpstr>
      <vt:lpstr>IV. Convolutional neural network (CNN)</vt:lpstr>
      <vt:lpstr>IV. Convolutional neural network (CNN)</vt:lpstr>
      <vt:lpstr>IV. Convolutional neural network (CNN)</vt:lpstr>
      <vt:lpstr>IV. Convolutional neural network (CNN)</vt:lpstr>
      <vt:lpstr>IV. Convolutional neural network (CNN)</vt:lpstr>
      <vt:lpstr>IV. Convolutional neural network (CNN)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Hai Dang 20235484</dc:creator>
  <cp:lastModifiedBy>Nguyen Hai Dang 20235484</cp:lastModifiedBy>
  <cp:revision>19</cp:revision>
  <dcterms:created xsi:type="dcterms:W3CDTF">2024-09-19T17:45:31Z</dcterms:created>
  <dcterms:modified xsi:type="dcterms:W3CDTF">2024-09-30T05:30:58Z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0x0101008A15A1EFE6ADCE428CDF3476B3D2744E</vt:lpwstr>
  </property>
</Properties>
</file>