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9" r:id="rId5"/>
    <p:sldId id="269" r:id="rId6"/>
    <p:sldId id="281" r:id="rId7"/>
    <p:sldId id="306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-4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0:16:45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1022 261 24575,'-1'-2'0,"0"-1"0,1 1 0,-1-1 0,0 1 0,0-1 0,-1 1 0,1 0 0,0 0 0,-1-1 0,1 1 0,-1 0 0,-3-3 0,-24-22 0,29 26 0,-18-16 0,1-2 0,-21-28 0,22 27 0,0 0 0,-22-19 0,33 34 0,-1 1 0,1 1 0,-1-1 0,0 1 0,0 0 0,-1 0 0,1 0 0,-1 1 0,1 0 0,-1 1 0,0-1 0,-11 0 0,-8 1 0,0 1 0,-28 4 0,-2-1 0,40-3 0,1 0 0,0 1 0,-1 1 0,1 0 0,0 1 0,0 1 0,0 0 0,1 1 0,-1 0 0,1 2 0,1-1 0,-24 17 0,12-5 0,1 1 0,2 1 0,0 1 0,1 1 0,1 0 0,1 2 0,1 1 0,1 0 0,-19 40 0,2 8 0,-27 90 0,44-114 0,10-28 0,2 0 0,0 0 0,2 0 0,-3 38 0,8 90 0,1-53 0,-3-52 0,5 127 0,-2-143 0,1-1 0,1 0 0,2 0 0,11 32 0,-8-31 0,-4-11 0,0-1 0,0 1 0,1-2 0,1 1 0,1-1 0,0 0 0,1-1 0,13 14 0,33 30 0,-13-15 0,40 52 0,-78-90 0,-1 1 0,2-1 0,-1 0 0,1 0 0,-1-1 0,1 1 0,1-2 0,-1 1 0,0 0 0,1-1 0,0 0 0,0-1 0,0 0 0,0 0 0,10 2 0,10-1 0,0-1 0,50-2 0,-39-1 0,-33 0 0,1 1 0,-1-1 0,1 0 0,-1-1 0,0 1 0,0-1 0,0 0 0,0 0 0,0-1 0,0 1 0,0-1 0,0 0 0,-1 0 0,6-6 0,5-6 0,0 0 0,18-26 0,4-3 0,-18 20 0,-1 0 0,-1 0 0,-1-2 0,-2 0 0,0-1 0,-2 0 0,-1-1 0,14-58 0,-12 3 0,-11 59 0,12-46 0,-1 19 0,-2-1 0,-2 0 0,-3 0 0,0-90 0,-6 96 0,-2-2 0,3-1 0,12-93 0,-7 97-10,-2 0 1,-2-1-1,-4-49 0,0 11-1316,2 66-5500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0:18:16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378 47 24575,'-70'64'0,"48"-46"0,1 1 0,1 1 0,1 0 0,0 2 0,-20 31 0,-3 24 0,25-43 0,-2-1 0,-29 40 0,47-72 0,0 0 0,0 0 0,0 1 0,0-1 0,0 0 0,0 0 0,0 0 0,-1-1 0,1 1 0,0 0 0,-1 0 0,1-1 0,-2 2 0,2-2 0,1 0 0,-1 0 0,0 0 0,1 0 0,-1 0 0,1 0 0,-1 0 0,0 0 0,1 0 0,-1 0 0,1-1 0,-1 1 0,0 0 0,1 0 0,-1-1 0,1 1 0,-1 0 0,1 0 0,-1-1 0,1 1 0,-1-1 0,0 0 0,0-1 0,-1 1 0,1-1 0,0 0 0,0 0 0,1 0 0,-1 0 0,0 0 0,1 0 0,-1-1 0,1 1 0,0 0 0,-1 0 0,1 0 0,0 0 0,0 0 0,1-1 0,0-3 0,4-12 0,1 1 0,0 0 0,2 0 0,0 0 0,1 1 0,12-17 0,-1 0 0,10-17 0,-5 8 0,31-68 0,-54 106 0,0-1 0,0 0 0,0 1 0,1 0 0,0 0 0,0-1 0,0 2 0,1-1 0,-1 0 0,1 1 0,0-1 0,0 1 0,0 0 0,0 1 0,1-1 0,7-3 0,-5 4 0,0-1 0,1 1 0,-1 1 0,1 0 0,0 0 0,-1 0 0,1 1 0,0 0 0,-1 0 0,12 2 0,-8 0 0,0 1 0,-1-1 0,1 2 0,0-1 0,-1 1 0,0 1 0,0 0 0,0 1 0,0 0 0,-1 0 0,0 1 0,-1 0 0,1 0 0,-1 1 0,11 14 0,-12-10 0,-1 1 0,0 0 0,-1 0 0,0 1 0,-1 0 0,3 21 0,11 33 0,22 38-1365,-33-87-5461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0:18:18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24575,'0'746'0,"-11"-600"0,0-10 0,12 264-1365,-2-378-5461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0:18:20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 72 24575,'-2'3'0,"1"0"0,-1 0 0,0 0 0,0 0 0,0 0 0,0 0 0,0-1 0,0 1 0,-1-1 0,1 1 0,-4 1 0,-5 6 0,-11 16 0,-1-2 0,-1-1 0,-2 0 0,0-2 0,-1-1 0,-53 30 0,37-34 0,43-16 0,0 0 0,-1 0 0,1 1 0,0-1 0,0 0 0,-1 0 0,1 0 0,0 0 0,-1 0 0,1 0 0,0 0 0,0 0 0,-1 0 0,1 0 0,0 0 0,-1 0 0,1 0 0,0 0 0,0 0 0,-1 0 0,1-1 0,0 1 0,0 0 0,-1 0 0,1 0 0,0 0 0,0-1 0,-1 1 0,1 0 0,0 0 0,0 0 0,0-1 0,-1 1 0,1 0 0,0 0 0,0-1 0,0 1 0,0 0 0,-1-1 0,2-1 0,-1 1 0,1-1 0,0 0 0,0 0 0,-1 1 0,1-1 0,0 0 0,0 1 0,1-1 0,-1 1 0,2-2 0,20-26 0,2 1 0,1 1 0,0 1 0,38-26 0,-57 46 0,0 0 0,0 0 0,-1 0 0,0-1 0,0 0 0,-1 0 0,0-1 0,0 1 0,0-1 0,4-12 0,7-11 0,-15 30 0,-1 1 0,0-1 0,1 0 0,-1 0 0,0 1 0,1-1 0,-1 0 0,1 1 0,-1-1 0,1 0 0,-1 1 0,1-1 0,-1 1 0,1-1 0,0 1 0,-1-1 0,1 1 0,0 0 0,0-1 0,-1 1 0,1 0 0,0-1 0,0 1 0,-1 0 0,1 0 0,0 0 0,0 0 0,0 0 0,-1 0 0,1 0 0,0 0 0,0 0 0,0 0 0,-1 0 0,1 0 0,0 1 0,0-1 0,-1 0 0,1 0 0,0 1 0,0-1 0,-1 1 0,1-1 0,0 1 0,-1-1 0,1 1 0,-1-1 0,1 1 0,0-1 0,-1 1 0,1 0 0,4 6 0,0-1 0,0 1 0,-1 0 0,4 8 0,-3-7 0,23 45 0,-5-11 0,1 0 0,39 49 0,-55-81 0,15 19 0,2 0 0,32 27 0,-27-26-1365,-17-16-5461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0:18:21.9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1 130 24575,'20'19'0,"-15"-15"0,0 1 0,0-1 0,0 1 0,-1 0 0,4 5 0,38 63 0,-14-23 0,1 0 0,63 69 0,-88-109 0,1-1 0,0 0 0,1-1 0,0 0 0,17 10 0,-24-17 0,-1 1 0,1-1 0,0 0 0,0 0 0,0 0 0,0 0 0,0-1 0,1 1 0,-1-1 0,0 0 0,0 0 0,0 0 0,0 0 0,0 0 0,1-1 0,-1 1 0,0-1 0,0 0 0,0 0 0,0 0 0,0-1 0,-1 1 0,1 0 0,0-1 0,0 0 0,-1 0 0,5-4 0,-3 2 0,0-1 0,0 0 0,-1 1 0,0-2 0,0 1 0,0 0 0,2-6 0,10-18 0,149-252 0,-126 217 72,-26 47-551,-1-1 0,16-34 0,-21 34-6347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0:16:48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297 0 24575,'-2'4'0,"1"0"0,0 0 0,-1 0 0,0 0 0,1 0 0,-2 0 0,1 0 0,0-1 0,-1 0 0,1 1 0,-1-1 0,0 0 0,0 0 0,-1 0 0,1-1 0,-6 4 0,-4 6 0,3-3 0,-10 8 0,2 1 0,0 0 0,1 1 0,1 1 0,-20 32 0,27-37 0,1 1 0,0 0 0,1 0 0,0 1 0,1-1 0,1 2 0,1-1 0,1 0 0,0 1 0,0 24 0,0 6 0,-14 81 0,8-77 0,-2 57 0,12 179 0,1-257 0,2 0 0,0 0 0,16 51 0,-12-62 0,1-1 0,0-1 0,1 0 0,19 24 0,-8-10 0,-17-27 0,1-1 0,0 0 0,-1 0 0,1 0 0,0 0 0,1-1 0,-1 0 0,1 0 0,-1-1 0,1 1 0,0-1 0,0 0 0,0-1 0,11 2 0,29 11 0,146 69 0,-172-77 0,0-1 0,0-1 0,0-1 0,1-1 0,-1-1 0,1 0 0,-1-2 0,30-4 0,-42 4 0,0 0 0,0-1 0,0 0 0,0-1 0,-1 0 0,1 0 0,-1-1 0,0 0 0,0 0 0,0 0 0,0-1 0,-1 0 0,0 0 0,0-1 0,8-9 0,-5 2 0,-1 0 0,0 0 0,-1-1 0,0 0 0,-1 0 0,-1-1 0,0 1 0,-1-1 0,-1 0 0,0-1 0,-1 1 0,-1 0 0,0-17 0,-1-316 0,-2 142 0,2 192 0,-1-1 0,0 0 0,-1 1 0,-1-1 0,0 1 0,-1 0 0,-1 0 0,0 0 0,-11-20 0,5 16 0,-1 0 0,0 1 0,-1 0 0,-1 1 0,-1 0 0,-16-13 0,-89-86 0,67 62 0,-113-107 0,122 129-1365,26 22-5461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0:16:49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1 355 24575,'-1'-3'0,"1"-9"0,8-13 0,5-10 0,8-1 0,0 0 0,-3 1 0,-1 4 0,0 6 0,-3 2 0,0 6 0,-2 2 0,-4 0 0,1 2 0,2 4 0,0-1 0,1 2 0,-1 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0:16:50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24575,'1'32'0,"8"43"0,1 18 0,-10-83 0,1 0 0,0 0 0,0 0 0,1 0 0,0 0 0,5 13 0,-6-21 0,0 0 0,0 1 0,0-2 0,0 1 0,0 0 0,1 0 0,-1 0 0,1 0 0,-1-1 0,1 1 0,0-1 0,0 1 0,-1-1 0,1 0 0,0 0 0,0 0 0,0 0 0,1 0 0,-1 0 0,0 0 0,0-1 0,0 1 0,0-1 0,1 1 0,-1-1 0,0 0 0,1 0 0,-1 0 0,0 0 0,0-1 0,1 1 0,-1-1 0,0 1 0,4-2 0,6-2 11,1-1 1,-1 0-1,0 0 0,0-1 0,-1-1 0,17-12 0,60-56-601,-64 52-263,-1 3-5973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0:17:54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24575,'-2'1'0,"1"0"0,0 0 0,1 0 0,-1 0 0,0 1 0,0-1 0,0 0 0,1 0 0,-1 1 0,1-1 0,-1 0 0,1 1 0,-1-1 0,1 0 0,0 1 0,0-1 0,-1 1 0,1-1 0,0 1 0,1-1 0,-1 0 0,0 3 0,1-1 0,0 0 0,0 0 0,1-1 0,-1 1 0,1 0 0,-1 0 0,1-1 0,0 1 0,4 3 0,5 4 0,0 0 0,0-2 0,18 12 0,-26-18 0,25 14 17,1 0 0,0-2 1,1-2-1,0 0 0,1-2 0,40 8 0,-18-9-512,1-2 0,105 1 0,-135-9-6331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0:17:55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24575,'-1'425'0,"1"-422"-103,0-1 13,0-1 0,0 0 0,0 0 0,0 1 0,0-1-1,1 0 1,-1 1 0,0-1 0,0 0 0,1 0-1,-1 1 1,1-1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0:17:55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 24575,'0'-3'0,"3"-6"0,5 0 0,9 1 0,4 2 0,7 1 0,1-1 0,7 0 0,1-3 0,-2 1 0,-4 1 0,-3-2 0,-3 2 0,-2 0 0,-1 3 0,-5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0:18:13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24575,'-2'151'0,"4"167"0,18-70 0,2 78 0,-22 1278 0,2-1558 0,2 0 0,13 53 0,2 17 0,-14-72-118,4 28-506,-1 77 1,-8-131-6203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0:18:14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1 191 24575,'1'12'0,"2"0"0,0 0 0,0 0 0,1 0 0,1-1 0,0 1 0,0-1 0,14 19 0,-7-8 0,19 34 0,61 106 0,-87-155 0,-1 0 0,2-1 0,-1 1 0,1-1 0,8 7 0,-13-11 0,1-1 0,0 0 0,-1 0 0,1 0 0,0 0 0,-1 0 0,1 0 0,0 0 0,0 0 0,0-1 0,0 1 0,0-1 0,0 1 0,0-1 0,-1 0 0,1 0 0,0 0 0,0 0 0,0 0 0,0 0 0,0-1 0,0 1 0,0 0 0,0-1 0,0 0 0,0 1 0,0-1 0,2-1 0,4-4 0,-1-1 0,1 1 0,-1-1 0,0-1 0,-1 1 0,0-1 0,8-13 0,34-66 0,-39 69 0,53-124 0,-6 11 0,-9 18-254,-37 86-857,-2 8-5715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F74B-744C-487D-94B0-C1F51B1E5B4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A99B1-1675-40A0-9F92-AA5123166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5352-D178-7FF6-88B3-520193903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4521D-EFD1-EC15-29D9-00FD68F74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480B-29FE-20A7-B1F7-5C598EE9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354E-3B4F-64EF-4694-A504323D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E3E5-C369-4210-89D7-DD34856E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3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1E42-6BEB-F596-6493-EE844E71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0E6C8-41FD-4161-2570-7A17CCF4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1A028-4A18-F62B-8AF5-DE75657B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4B91-E159-4EC1-AB4E-5F9437B3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25CE-F46D-D055-0FD3-7C4E42EF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CA09A-F690-0FE8-D16B-17AA0BBB9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0F6F3-FC0E-7921-4CC7-379C97F07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2304C-2C92-1699-6E89-FC69E976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A764-615F-C211-B618-D75D94A6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99B6-72B5-4797-4BD4-94AAFFF8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6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105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92058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6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49C6-F369-0180-1434-A925943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A166-4FB1-76F5-C9E7-FC6B3AEF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BE48-6B52-31BF-77FE-7780E503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120E-76F7-CB75-7A76-2669659C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B6C3-0A68-9FB0-38E1-25AD1C75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9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ABF4-7047-C4F9-F6FB-BB1FA516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6B6CF-3BE1-1369-E75B-A0517BF2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CF85A-D3CB-DF9D-9E18-6CBDEA46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AA3F0-8723-52B6-2A0B-021E304D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33ADE-A91E-AB01-0B82-295005FB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ED2C-8DB4-B2F0-80BE-C4659FF3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8C08-E79E-8600-13B6-442C7A0E7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1FEA3-21B3-A799-982D-AA8453277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1A750-4B7B-F849-2D72-DF028A03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ECF0A-22B7-A7F5-0996-CE25626E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E0D27-993B-5AFC-E167-86306A86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4C15-A388-764F-4448-4B72FDBE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FB617-C2CD-3E65-0700-F4CEE4E3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3A241-C346-8A4A-69A1-A3DF8A2FA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E8B8B-ED87-D557-5E36-1A1EA7A5F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BC948-7746-17F4-01EB-30307720E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1A326-51E1-B6E6-5AC8-61167D92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AB8F0-3CB2-71C9-C16D-6413E2D8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BD35C-0817-4DD5-B475-BDC34C87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9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E753-7B31-D6C1-6BFD-EB8B9B08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20C4A-0660-8ED5-D0BE-E08AC158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6D180-7DDE-54F7-07D9-9EF7D974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DD415-EA6E-C2DF-FBA8-C33507F8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47CBC-655C-8312-753F-DEA0E905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DDD6B-37D7-D346-7A0D-6AE441B7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D5F3B-A888-E634-FB5D-FDF853B7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9714-534B-8A7E-1DBB-5A845871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55BE-2BC1-6DFC-05D5-E601788CE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30265-DC46-29AC-0487-395F2B0F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AA076-F7F5-DA5E-101D-11B44EC9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7C5FC-1693-A3BE-D151-F57E5D4E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0647A-5A05-6019-B5DD-EA8E3106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3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52C7-4429-0FF7-D842-B418606B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97AD0-E8FE-AC23-5C38-A9EA9133F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786ED-A6C5-F860-894A-F98612A9F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3FB0C-15A2-732F-06EF-F60D5B32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0ACC-BCA5-4589-A5A0-355C4978644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F3A19-1C06-3140-83F2-537C7A99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A5479-768A-E909-D815-16D90674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2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C8D6E-EBD3-824F-485C-785D2196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BF66-41E1-1A49-E402-F71AC912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39FDB-C679-9174-3F6B-752DA9BBD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D0ACC-BCA5-4589-A5A0-355C4978644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F323-A058-956B-F1A3-37F92F45C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8B6C-BD7C-8B82-D458-077F2C685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36A89-F471-4332-89F7-AC5DD12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6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3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6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11" Type="http://schemas.openxmlformats.org/officeDocument/2006/relationships/customXml" Target="../ink/ink5.xml"/><Relationship Id="rId24" Type="http://schemas.openxmlformats.org/officeDocument/2006/relationships/image" Target="../media/image3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9.png"/><Relationship Id="rId10" Type="http://schemas.openxmlformats.org/officeDocument/2006/relationships/image" Target="../media/image30.png"/><Relationship Id="rId19" Type="http://schemas.openxmlformats.org/officeDocument/2006/relationships/customXml" Target="../ink/ink9.xml"/><Relationship Id="rId4" Type="http://schemas.openxmlformats.org/officeDocument/2006/relationships/image" Target="../media/image27.png"/><Relationship Id="rId9" Type="http://schemas.openxmlformats.org/officeDocument/2006/relationships/customXml" Target="../ink/ink4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56BD9-B677-6584-3FBE-02AC2928D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B442-813F-E3C8-1A10-5B870C1D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Stratified sampling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0F705-B3AA-6ADB-1CAA-AF7ACD9C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A854-1D6C-CC44-C642-4E179C4F92D6}"/>
              </a:ext>
            </a:extLst>
          </p:cNvPr>
          <p:cNvSpPr txBox="1">
            <a:spLocks/>
          </p:cNvSpPr>
          <p:nvPr/>
        </p:nvSpPr>
        <p:spPr>
          <a:xfrm>
            <a:off x="338736" y="1074797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Concept</a:t>
            </a:r>
          </a:p>
          <a:p>
            <a:pPr>
              <a:buFontTx/>
              <a:buChar char="-"/>
            </a:pPr>
            <a:r>
              <a:rPr lang="en-US" dirty="0"/>
              <a:t>In training models, we may encounter small, imbalanced datasets with a lopsided distribution of categories. If we split the dataset in a totally random manner, the model might have prediction errors due to “biased” train-test-dev sets</a:t>
            </a:r>
          </a:p>
          <a:p>
            <a:pPr marL="0" indent="0">
              <a:buNone/>
            </a:pPr>
            <a:r>
              <a:rPr lang="en-US" dirty="0"/>
              <a:t>-&gt; We use stratified sampling to maintain the proportional distribution of categories within the train-test-dev sets.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2896C-D8A1-9C6D-D7B1-61601E33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5" y="4289532"/>
            <a:ext cx="5049548" cy="16943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3ED24A-C39D-CB75-FEB4-0873C4405B54}"/>
              </a:ext>
            </a:extLst>
          </p:cNvPr>
          <p:cNvCxnSpPr>
            <a:cxnSpLocks/>
          </p:cNvCxnSpPr>
          <p:nvPr/>
        </p:nvCxnSpPr>
        <p:spPr>
          <a:xfrm>
            <a:off x="5840361" y="5112774"/>
            <a:ext cx="1533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6382C9C-377F-AB62-A140-A05F1579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181" y="3759979"/>
            <a:ext cx="3251336" cy="25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5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12691-D40A-EB04-09FC-509071B38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710E-66DB-1B45-8315-97D244B1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Stratified sampling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40C00-5DEB-C0E8-5919-A412D125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E7BC-677F-BD75-886F-A931A36D232E}"/>
              </a:ext>
            </a:extLst>
          </p:cNvPr>
          <p:cNvSpPr txBox="1">
            <a:spLocks/>
          </p:cNvSpPr>
          <p:nvPr/>
        </p:nvSpPr>
        <p:spPr>
          <a:xfrm>
            <a:off x="338736" y="1595907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/>
              <a:t>Pros and cons</a:t>
            </a:r>
          </a:p>
          <a:p>
            <a:pPr>
              <a:buFontTx/>
              <a:buChar char="-"/>
            </a:pPr>
            <a:r>
              <a:rPr lang="en-US" dirty="0"/>
              <a:t>Pros:</a:t>
            </a:r>
          </a:p>
          <a:p>
            <a:pPr marL="0" indent="0">
              <a:buNone/>
            </a:pPr>
            <a:r>
              <a:rPr lang="en-US" dirty="0"/>
              <a:t>+ Reduces bias in training data</a:t>
            </a:r>
          </a:p>
          <a:p>
            <a:pPr marL="0" indent="0">
              <a:buNone/>
            </a:pPr>
            <a:r>
              <a:rPr lang="en-US" dirty="0"/>
              <a:t>+ Ensures the presence of all categories for the model to learn effectively</a:t>
            </a:r>
          </a:p>
          <a:p>
            <a:pPr>
              <a:buFontTx/>
              <a:buChar char="-"/>
            </a:pPr>
            <a:r>
              <a:rPr lang="en-US" dirty="0"/>
              <a:t>Cons:</a:t>
            </a:r>
          </a:p>
          <a:p>
            <a:pPr marL="0" indent="0">
              <a:buNone/>
            </a:pPr>
            <a:r>
              <a:rPr lang="en-US" dirty="0"/>
              <a:t>+ Can be time-consuming and resource-demanding in cases of highly complex datasets (</a:t>
            </a:r>
            <a:r>
              <a:rPr lang="en-US" dirty="0" err="1"/>
              <a:t>e.g</a:t>
            </a:r>
            <a:r>
              <a:rPr lang="en-US" dirty="0"/>
              <a:t>: certain samples can fall into multiple categories)</a:t>
            </a:r>
          </a:p>
          <a:p>
            <a:pPr marL="0" indent="0">
              <a:buNone/>
            </a:pPr>
            <a:r>
              <a:rPr lang="en-US" dirty="0"/>
              <a:t>+ Might cause overfitting due to excessive tuning.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1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78A39-FC8B-AF81-BDA2-41678A827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6DE3-E667-55BD-3101-16D58EC7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III. CNN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9E6FD-053C-94B0-DD92-2506A1C3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0C98-2A89-EC9D-29D1-8E8DE9C1EA4F}"/>
              </a:ext>
            </a:extLst>
          </p:cNvPr>
          <p:cNvSpPr txBox="1">
            <a:spLocks/>
          </p:cNvSpPr>
          <p:nvPr/>
        </p:nvSpPr>
        <p:spPr>
          <a:xfrm>
            <a:off x="338736" y="1173120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Implementation with </a:t>
            </a:r>
            <a:r>
              <a:rPr lang="en-US" dirty="0" err="1"/>
              <a:t>Keras</a:t>
            </a:r>
            <a:r>
              <a:rPr lang="en-US" dirty="0"/>
              <a:t> on MNIST dataset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2F43D7-3A22-561B-1DDA-3AFFFD8A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1789357"/>
            <a:ext cx="97440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7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946C9-E030-A7AA-1CAA-94BEDA68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6AA8-CF55-68BE-6EF0-A1784848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III. CNN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6F8C7-35A0-83AB-E144-FE57A02F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614F-5E98-2402-EAA0-C9A92E5B4133}"/>
              </a:ext>
            </a:extLst>
          </p:cNvPr>
          <p:cNvSpPr txBox="1">
            <a:spLocks/>
          </p:cNvSpPr>
          <p:nvPr/>
        </p:nvSpPr>
        <p:spPr>
          <a:xfrm>
            <a:off x="338736" y="1173120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/>
              <a:t>Implementation with </a:t>
            </a:r>
            <a:r>
              <a:rPr lang="en-US" dirty="0" err="1"/>
              <a:t>Keras</a:t>
            </a:r>
            <a:r>
              <a:rPr lang="en-US" dirty="0"/>
              <a:t> on CIFAR10 dataset</a:t>
            </a:r>
          </a:p>
          <a:p>
            <a:pPr>
              <a:buFontTx/>
              <a:buChar char="-"/>
            </a:pPr>
            <a:r>
              <a:rPr lang="en-US" dirty="0"/>
              <a:t>Same idea, but with 3D input.</a:t>
            </a:r>
          </a:p>
          <a:p>
            <a:pPr marL="0" indent="0">
              <a:buNone/>
            </a:pPr>
            <a:r>
              <a:rPr lang="en-US" dirty="0"/>
              <a:t>(32x32x3)</a:t>
            </a:r>
          </a:p>
          <a:p>
            <a:pPr>
              <a:buFontTx/>
              <a:buChar char="-"/>
            </a:pPr>
            <a:r>
              <a:rPr lang="en-US" dirty="0"/>
              <a:t>Dataset contains 50,000 samples in</a:t>
            </a:r>
          </a:p>
          <a:p>
            <a:pPr marL="0" indent="0">
              <a:buNone/>
            </a:pPr>
            <a:r>
              <a:rPr lang="en-US" dirty="0"/>
              <a:t>training set and 10,000 samples in test</a:t>
            </a:r>
          </a:p>
          <a:p>
            <a:pPr marL="0" indent="0">
              <a:buNone/>
            </a:pPr>
            <a:r>
              <a:rPr lang="en-US" dirty="0"/>
              <a:t>set.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D3BC8-BAFD-EC4B-441C-84410BA3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423" y="1555994"/>
            <a:ext cx="5210175" cy="41433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F99CA3-BC6C-4770-A651-5C50B3E06CE0}"/>
              </a:ext>
            </a:extLst>
          </p:cNvPr>
          <p:cNvSpPr txBox="1">
            <a:spLocks/>
          </p:cNvSpPr>
          <p:nvPr/>
        </p:nvSpPr>
        <p:spPr>
          <a:xfrm>
            <a:off x="7254243" y="5684880"/>
            <a:ext cx="3804534" cy="3491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Loss and accuracy with 50 epochs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C6DA1B-2B04-0AFF-0779-010781CAF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960" y="3770790"/>
            <a:ext cx="1215236" cy="23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23608-8B0C-11CD-4B12-23078CBF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1A7F-F6B5-6225-9DD2-80F172F8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III. CNN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F7E67-5E66-9924-B834-ACDCEFA7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CBD5F9-64C3-70B1-D363-40EC616A8A43}"/>
              </a:ext>
            </a:extLst>
          </p:cNvPr>
          <p:cNvSpPr txBox="1">
            <a:spLocks/>
          </p:cNvSpPr>
          <p:nvPr/>
        </p:nvSpPr>
        <p:spPr>
          <a:xfrm>
            <a:off x="4193733" y="5715000"/>
            <a:ext cx="3804534" cy="349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Loss and accuracy with 100 epochs</a:t>
            </a:r>
          </a:p>
        </p:txBody>
      </p:sp>
      <p:pic>
        <p:nvPicPr>
          <p:cNvPr id="1026" name="Picture 2" descr="Line Plots of Learning Curves for VGG 3 Baseline on the CIFAR-10 Dataset">
            <a:extLst>
              <a:ext uri="{FF2B5EF4-FFF2-40B4-BE49-F238E27FC236}">
                <a16:creationId xmlns:a16="http://schemas.microsoft.com/office/drawing/2014/main" id="{0FD8A41B-74A2-CC28-647B-275B3EA45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E8B41F3-EADD-3B9E-ACBC-CFF1E05B16EF}"/>
                  </a:ext>
                </a:extLst>
              </p14:cNvPr>
              <p14:cNvContentPartPr/>
              <p14:nvPr/>
            </p14:nvContentPartPr>
            <p14:xfrm>
              <a:off x="3861240" y="4455000"/>
              <a:ext cx="369360" cy="659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8B41F3-EADD-3B9E-ACBC-CFF1E05B16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5120" y="4448880"/>
                <a:ext cx="38160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DDF8399-23CD-69DE-FACF-F9E4B2F2D9DA}"/>
                  </a:ext>
                </a:extLst>
              </p14:cNvPr>
              <p14:cNvContentPartPr/>
              <p14:nvPr/>
            </p14:nvContentPartPr>
            <p14:xfrm>
              <a:off x="3977520" y="2019240"/>
              <a:ext cx="306000" cy="55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DDF8399-23CD-69DE-FACF-F9E4B2F2D9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1400" y="2013120"/>
                <a:ext cx="31824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E9E08A-D6B0-5370-8644-BC163D8F5682}"/>
                  </a:ext>
                </a:extLst>
              </p14:cNvPr>
              <p14:cNvContentPartPr/>
              <p14:nvPr/>
            </p14:nvContentPartPr>
            <p14:xfrm>
              <a:off x="4343280" y="1899000"/>
              <a:ext cx="78120" cy="127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E9E08A-D6B0-5370-8644-BC163D8F56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37160" y="1892880"/>
                <a:ext cx="903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6D26C8-88CC-C6A1-8E8D-44FA31935B12}"/>
                  </a:ext>
                </a:extLst>
              </p14:cNvPr>
              <p14:cNvContentPartPr/>
              <p14:nvPr/>
            </p14:nvContentPartPr>
            <p14:xfrm>
              <a:off x="4305120" y="2004120"/>
              <a:ext cx="122040" cy="11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6D26C8-88CC-C6A1-8E8D-44FA31935B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99000" y="1998000"/>
                <a:ext cx="134280" cy="1267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CED37D3-8E76-5E68-68E9-D940B042845C}"/>
              </a:ext>
            </a:extLst>
          </p:cNvPr>
          <p:cNvSpPr txBox="1"/>
          <p:nvPr/>
        </p:nvSpPr>
        <p:spPr>
          <a:xfrm>
            <a:off x="4382340" y="1657468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underfit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ABF302D-1E15-5060-1644-35EAC430F483}"/>
              </a:ext>
            </a:extLst>
          </p:cNvPr>
          <p:cNvGrpSpPr/>
          <p:nvPr/>
        </p:nvGrpSpPr>
        <p:grpSpPr>
          <a:xfrm>
            <a:off x="4343280" y="4899600"/>
            <a:ext cx="243000" cy="184320"/>
            <a:chOff x="4343280" y="4899600"/>
            <a:chExt cx="24300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54DAE9E-7068-355A-47E4-7BC7351FE5CB}"/>
                    </a:ext>
                  </a:extLst>
                </p14:cNvPr>
                <p14:cNvContentPartPr/>
                <p14:nvPr/>
              </p14:nvContentPartPr>
              <p14:xfrm>
                <a:off x="4362000" y="4930200"/>
                <a:ext cx="224280" cy="84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54DAE9E-7068-355A-47E4-7BC7351FE5C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55880" y="4924080"/>
                  <a:ext cx="236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5B636BA-607D-28C4-7105-4FB4B2EF7832}"/>
                    </a:ext>
                  </a:extLst>
                </p14:cNvPr>
                <p14:cNvContentPartPr/>
                <p14:nvPr/>
              </p14:nvContentPartPr>
              <p14:xfrm>
                <a:off x="4343280" y="4922640"/>
                <a:ext cx="1800" cy="161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5B636BA-607D-28C4-7105-4FB4B2EF78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37160" y="4916520"/>
                  <a:ext cx="14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EC8DABB-C4A2-DE0E-4A14-26C00F748E0F}"/>
                    </a:ext>
                  </a:extLst>
                </p14:cNvPr>
                <p14:cNvContentPartPr/>
                <p14:nvPr/>
              </p14:nvContentPartPr>
              <p14:xfrm>
                <a:off x="4350840" y="4899600"/>
                <a:ext cx="129960" cy="38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EC8DABB-C4A2-DE0E-4A14-26C00F748E0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44720" y="4893480"/>
                  <a:ext cx="142200" cy="50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E10B02F-5668-01F8-CDF8-491D9CA485B5}"/>
              </a:ext>
            </a:extLst>
          </p:cNvPr>
          <p:cNvSpPr txBox="1"/>
          <p:nvPr/>
        </p:nvSpPr>
        <p:spPr>
          <a:xfrm>
            <a:off x="4597440" y="4772562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underfit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314625-E64C-1DD7-0892-5C023726F32C}"/>
              </a:ext>
            </a:extLst>
          </p:cNvPr>
          <p:cNvGrpSpPr/>
          <p:nvPr/>
        </p:nvGrpSpPr>
        <p:grpSpPr>
          <a:xfrm>
            <a:off x="5920440" y="1996560"/>
            <a:ext cx="209880" cy="1188360"/>
            <a:chOff x="5920440" y="1996560"/>
            <a:chExt cx="209880" cy="11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4B1E42-8DA9-3225-D585-5EDA9D3A41B9}"/>
                    </a:ext>
                  </a:extLst>
                </p14:cNvPr>
                <p14:cNvContentPartPr/>
                <p14:nvPr/>
              </p14:nvContentPartPr>
              <p14:xfrm>
                <a:off x="5950680" y="1996560"/>
                <a:ext cx="39240" cy="1165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4B1E42-8DA9-3225-D585-5EDA9D3A41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44560" y="1990440"/>
                  <a:ext cx="51480" cy="11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5AD8C5-8B26-26F2-2ADF-FA86A1B2D886}"/>
                    </a:ext>
                  </a:extLst>
                </p14:cNvPr>
                <p14:cNvContentPartPr/>
                <p14:nvPr/>
              </p14:nvContentPartPr>
              <p14:xfrm>
                <a:off x="5920440" y="2963880"/>
                <a:ext cx="209880" cy="221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5AD8C5-8B26-26F2-2ADF-FA86A1B2D88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14320" y="2957760"/>
                  <a:ext cx="22212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025092D-07E1-2E91-1BF7-582DFE87EC02}"/>
                  </a:ext>
                </a:extLst>
              </p14:cNvPr>
              <p14:cNvContentPartPr/>
              <p14:nvPr/>
            </p14:nvContentPartPr>
            <p14:xfrm>
              <a:off x="5845920" y="1949040"/>
              <a:ext cx="225000" cy="177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025092D-07E1-2E91-1BF7-582DFE87EC0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39800" y="1942920"/>
                <a:ext cx="23724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96BC73F2-A4E2-04CF-BBD0-64EB2C92F2DC}"/>
              </a:ext>
            </a:extLst>
          </p:cNvPr>
          <p:cNvGrpSpPr/>
          <p:nvPr/>
        </p:nvGrpSpPr>
        <p:grpSpPr>
          <a:xfrm>
            <a:off x="5897760" y="3741480"/>
            <a:ext cx="259920" cy="545760"/>
            <a:chOff x="5897760" y="3741480"/>
            <a:chExt cx="25992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6E6C780-A311-3CE4-C8D8-5FDC63914B46}"/>
                    </a:ext>
                  </a:extLst>
                </p14:cNvPr>
                <p14:cNvContentPartPr/>
                <p14:nvPr/>
              </p14:nvContentPartPr>
              <p14:xfrm>
                <a:off x="6027360" y="3741480"/>
                <a:ext cx="7920" cy="522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6E6C780-A311-3CE4-C8D8-5FDC63914B4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21240" y="3735360"/>
                  <a:ext cx="201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6221708-30EF-3597-8AB1-E65813328F72}"/>
                    </a:ext>
                  </a:extLst>
                </p14:cNvPr>
                <p14:cNvContentPartPr/>
                <p14:nvPr/>
              </p14:nvContentPartPr>
              <p14:xfrm>
                <a:off x="5927640" y="3745800"/>
                <a:ext cx="223920" cy="163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6221708-30EF-3597-8AB1-E65813328F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21520" y="3739680"/>
                  <a:ext cx="236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235C95B-06A8-315B-2225-2C0321EBFFA0}"/>
                    </a:ext>
                  </a:extLst>
                </p14:cNvPr>
                <p14:cNvContentPartPr/>
                <p14:nvPr/>
              </p14:nvContentPartPr>
              <p14:xfrm>
                <a:off x="5897760" y="4090680"/>
                <a:ext cx="259920" cy="196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235C95B-06A8-315B-2225-2C0321EBFFA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1640" y="4084560"/>
                  <a:ext cx="272160" cy="20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A779AD8-8632-447E-629E-7FB6399DE3ED}"/>
              </a:ext>
            </a:extLst>
          </p:cNvPr>
          <p:cNvSpPr txBox="1"/>
          <p:nvPr/>
        </p:nvSpPr>
        <p:spPr>
          <a:xfrm>
            <a:off x="6027360" y="2378849"/>
            <a:ext cx="8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overfit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2EB077-DB69-3CBD-D38C-8A506580C834}"/>
              </a:ext>
            </a:extLst>
          </p:cNvPr>
          <p:cNvSpPr txBox="1"/>
          <p:nvPr/>
        </p:nvSpPr>
        <p:spPr>
          <a:xfrm>
            <a:off x="6154211" y="3799364"/>
            <a:ext cx="8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overfit</a:t>
            </a:r>
          </a:p>
        </p:txBody>
      </p:sp>
    </p:spTree>
    <p:extLst>
      <p:ext uri="{BB962C8B-B14F-4D97-AF65-F5344CB8AC3E}">
        <p14:creationId xmlns:p14="http://schemas.microsoft.com/office/powerpoint/2010/main" val="2350470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634" y="331380"/>
            <a:ext cx="3174367" cy="952975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4" y="2219413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WEEKLY REPORT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4" y="3365399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WEEK 6 – ICN TRAINING</a:t>
            </a:r>
          </a:p>
          <a:p>
            <a:r>
              <a:rPr lang="en-US" sz="2800" b="0" dirty="0"/>
              <a:t>NGUYEN HAI DANG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 have done this week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8415-A5FB-BB29-2A6E-86D438CD47E9}"/>
              </a:ext>
            </a:extLst>
          </p:cNvPr>
          <p:cNvSpPr txBox="1">
            <a:spLocks/>
          </p:cNvSpPr>
          <p:nvPr/>
        </p:nvSpPr>
        <p:spPr>
          <a:xfrm>
            <a:off x="338736" y="1595907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Learn about Recurrent Neural Networks (RNN)</a:t>
            </a:r>
          </a:p>
          <a:p>
            <a:pPr>
              <a:buFontTx/>
              <a:buChar char="-"/>
            </a:pPr>
            <a:r>
              <a:rPr lang="en-US" dirty="0"/>
              <a:t>Learn about stratified sampling and how it helps to effectively split a dataset into train-dev-test</a:t>
            </a:r>
          </a:p>
          <a:p>
            <a:pPr>
              <a:buFontTx/>
              <a:buChar char="-"/>
            </a:pPr>
            <a:r>
              <a:rPr lang="en-US" dirty="0"/>
              <a:t> Review on Convolutional Neural Networks and study its implementation.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5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E371A-93EB-5FA6-C2F3-5E447FAA3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9894-8A4D-4DF9-F77B-163884DC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Recurrent Neural Networks (RNNs)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A909A-E7B1-43AB-7535-E732CF06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A8F3-C376-1624-06EF-E74B96764221}"/>
              </a:ext>
            </a:extLst>
          </p:cNvPr>
          <p:cNvSpPr txBox="1">
            <a:spLocks/>
          </p:cNvSpPr>
          <p:nvPr/>
        </p:nvSpPr>
        <p:spPr>
          <a:xfrm>
            <a:off x="338736" y="1212447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Concept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A type of neural network that handles sequential data inputs.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While CNNs are mostly used to handle visual data inputs </a:t>
            </a:r>
            <a:r>
              <a:rPr lang="en-US" dirty="0">
                <a:solidFill>
                  <a:srgbClr val="FF0000"/>
                </a:solidFill>
              </a:rPr>
              <a:t>(spatial)</a:t>
            </a:r>
            <a:r>
              <a:rPr lang="en-US" dirty="0"/>
              <a:t>, RNNs can accept data in an </a:t>
            </a:r>
            <a:r>
              <a:rPr lang="en-US" dirty="0">
                <a:solidFill>
                  <a:srgbClr val="FF0000"/>
                </a:solidFill>
              </a:rPr>
              <a:t>ordered</a:t>
            </a:r>
            <a:r>
              <a:rPr lang="en-US" dirty="0"/>
              <a:t> sequence </a:t>
            </a:r>
            <a:r>
              <a:rPr lang="en-US" dirty="0">
                <a:solidFill>
                  <a:srgbClr val="FF0000"/>
                </a:solidFill>
              </a:rPr>
              <a:t>(temporal)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Example: text, video, speech, time series, etc.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Implementation into real life: Text-to-speech (TTS), video recognition,</a:t>
            </a:r>
          </a:p>
          <a:p>
            <a:pPr marL="0" indent="0">
              <a:buNone/>
            </a:pPr>
            <a:r>
              <a:rPr lang="en-US" dirty="0"/>
              <a:t>machine translation, sentiment classification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6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253229C-00FF-85C3-D5B6-E7F801988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76" y="1660682"/>
            <a:ext cx="8240648" cy="46378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C4936B-3E45-2E5F-8AA3-50633264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</p:spPr>
        <p:txBody>
          <a:bodyPr>
            <a:normAutofit fontScale="90000"/>
          </a:bodyPr>
          <a:lstStyle/>
          <a:p>
            <a:r>
              <a:rPr lang="en-US" dirty="0"/>
              <a:t>I. Recurrent Neural Networks (RNNs)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8DC511-F67A-0558-CEAC-25FE40353DA9}"/>
              </a:ext>
            </a:extLst>
          </p:cNvPr>
          <p:cNvSpPr txBox="1">
            <a:spLocks/>
          </p:cNvSpPr>
          <p:nvPr/>
        </p:nvSpPr>
        <p:spPr>
          <a:xfrm>
            <a:off x="338736" y="1202617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/>
              <a:t>Types of recurrent neural networks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3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DFBDE-9A19-D47A-87E2-A027AFD46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59098-7C72-5C5D-8F93-EF52DEEA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577C4F-BD7E-41AD-F126-607BFDF4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</p:spPr>
        <p:txBody>
          <a:bodyPr>
            <a:normAutofit fontScale="90000"/>
          </a:bodyPr>
          <a:lstStyle/>
          <a:p>
            <a:r>
              <a:rPr lang="en-US" dirty="0"/>
              <a:t>I. Recurrent Neural Networks (RNNs)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712F21-5440-1FB2-A763-003646472145}"/>
              </a:ext>
            </a:extLst>
          </p:cNvPr>
          <p:cNvSpPr txBox="1">
            <a:spLocks/>
          </p:cNvSpPr>
          <p:nvPr/>
        </p:nvSpPr>
        <p:spPr>
          <a:xfrm>
            <a:off x="338736" y="1123957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dirty="0"/>
              <a:t>Example of a recurrent neural network</a:t>
            </a:r>
          </a:p>
          <a:p>
            <a:pPr>
              <a:buFontTx/>
              <a:buChar char="-"/>
            </a:pPr>
            <a:r>
              <a:rPr lang="en-US" dirty="0"/>
              <a:t>Problem: Behavior recognition with a 30s video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Many-to-one RNN</a:t>
            </a:r>
            <a:endParaRPr lang="vi-VN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dirty="0"/>
              <a:t>The </a:t>
            </a:r>
            <a:r>
              <a:rPr lang="vi-VN" dirty="0" err="1"/>
              <a:t>input</a:t>
            </a:r>
            <a:r>
              <a:rPr lang="vi-VN" dirty="0"/>
              <a:t> </a:t>
            </a:r>
            <a:r>
              <a:rPr lang="vi-VN" dirty="0" err="1"/>
              <a:t>will</a:t>
            </a:r>
            <a:r>
              <a:rPr lang="vi-VN" dirty="0"/>
              <a:t> be </a:t>
            </a:r>
            <a:r>
              <a:rPr lang="vi-VN" dirty="0" err="1"/>
              <a:t>separated</a:t>
            </a:r>
            <a:r>
              <a:rPr lang="vi-VN" dirty="0"/>
              <a:t> </a:t>
            </a:r>
            <a:r>
              <a:rPr lang="vi-VN" dirty="0" err="1"/>
              <a:t>by</a:t>
            </a:r>
            <a:r>
              <a:rPr lang="vi-VN" dirty="0"/>
              <a:t> 30 FPS; the </a:t>
            </a:r>
            <a:r>
              <a:rPr lang="vi-VN" dirty="0" err="1"/>
              <a:t>images</a:t>
            </a:r>
            <a:r>
              <a:rPr lang="vi-VN" dirty="0"/>
              <a:t> </a:t>
            </a:r>
            <a:r>
              <a:rPr lang="vi-VN" dirty="0" err="1"/>
              <a:t>will</a:t>
            </a:r>
            <a:r>
              <a:rPr lang="vi-VN" dirty="0"/>
              <a:t> </a:t>
            </a:r>
            <a:r>
              <a:rPr lang="vi-VN" dirty="0" err="1"/>
              <a:t>pass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a CNN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feature</a:t>
            </a:r>
            <a:r>
              <a:rPr lang="vi-VN" dirty="0"/>
              <a:t> </a:t>
            </a:r>
            <a:r>
              <a:rPr lang="vi-VN" dirty="0" err="1"/>
              <a:t>extraction</a:t>
            </a:r>
            <a:r>
              <a:rPr lang="vi-VN" dirty="0"/>
              <a:t> to </a:t>
            </a:r>
            <a:r>
              <a:rPr lang="vi-VN" dirty="0" err="1"/>
              <a:t>become</a:t>
            </a:r>
            <a:r>
              <a:rPr lang="vi-VN" dirty="0"/>
              <a:t> </a:t>
            </a:r>
            <a:r>
              <a:rPr lang="vi-VN" dirty="0" err="1"/>
              <a:t>vector</a:t>
            </a:r>
            <a:r>
              <a:rPr lang="vi-VN" dirty="0"/>
              <a:t> x</a:t>
            </a:r>
            <a:r>
              <a:rPr lang="vi-VN" baseline="-25000" dirty="0"/>
              <a:t>i </a:t>
            </a:r>
            <a:r>
              <a:rPr lang="vi-VN" dirty="0"/>
              <a:t>, </a:t>
            </a:r>
            <a:r>
              <a:rPr lang="vi-VN" dirty="0" err="1"/>
              <a:t>where</a:t>
            </a:r>
            <a:r>
              <a:rPr lang="vi-VN" dirty="0"/>
              <a:t> i </a:t>
            </a:r>
            <a:r>
              <a:rPr lang="vi-VN" dirty="0" err="1"/>
              <a:t>represents</a:t>
            </a:r>
            <a:r>
              <a:rPr lang="vi-VN" dirty="0"/>
              <a:t> the </a:t>
            </a:r>
            <a:r>
              <a:rPr lang="vi-VN" dirty="0" err="1"/>
              <a:t>second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</a:t>
            </a:r>
            <a:r>
              <a:rPr lang="vi-VN" dirty="0" err="1"/>
              <a:t>vide</a:t>
            </a:r>
            <a:r>
              <a:rPr lang="en-US" dirty="0"/>
              <a:t>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74C27E-890A-108F-A5C1-7F8E89A21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16037"/>
            <a:ext cx="5757264" cy="258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54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EA08-7F01-47DF-069B-90F645B5B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C489F-51E1-84E9-6B0B-00B0ED06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BD57B36-F36B-8CDB-AD27-489BA9C9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</p:spPr>
        <p:txBody>
          <a:bodyPr>
            <a:normAutofit fontScale="90000"/>
          </a:bodyPr>
          <a:lstStyle/>
          <a:p>
            <a:r>
              <a:rPr lang="en-US" dirty="0"/>
              <a:t>I. Recurrent Neural Networks (RNNs)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2B156B5-D05A-6962-E084-1CB222A295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546532"/>
                <a:ext cx="12924981" cy="49091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Each circle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state</a:t>
                </a:r>
                <a:r>
                  <a:rPr lang="en-US" sz="2400" dirty="0"/>
                  <a:t>, where:</a:t>
                </a:r>
              </a:p>
              <a:p>
                <a:pPr marL="0" indent="0">
                  <a:buNone/>
                </a:pPr>
                <a:r>
                  <a:rPr lang="en-US" sz="2400" dirty="0"/>
                  <a:t>Input: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and s</a:t>
                </a:r>
                <a:r>
                  <a:rPr lang="en-US" sz="2400" baseline="-25000" dirty="0"/>
                  <a:t>t-1 				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Output: </a:t>
                </a:r>
                <a:r>
                  <a:rPr lang="en-US" sz="2400" dirty="0" err="1"/>
                  <a:t>s</a:t>
                </a:r>
                <a:r>
                  <a:rPr lang="en-US" sz="2400" baseline="-25000" dirty="0" err="1"/>
                  <a:t>t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= f(U </a:t>
                </a:r>
                <a:r>
                  <a:rPr lang="en-US" sz="2400" b="0" i="0" dirty="0">
                    <a:solidFill>
                      <a:srgbClr val="3D3D3D"/>
                    </a:solidFill>
                    <a:effectLst/>
                    <a:latin typeface="KaTeX_Main"/>
                  </a:rPr>
                  <a:t>∗</a:t>
                </a:r>
                <a:r>
                  <a:rPr lang="en-US" sz="2400" dirty="0"/>
                  <a:t>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t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+ W </a:t>
                </a:r>
                <a:r>
                  <a:rPr lang="en-US" sz="2400" b="0" i="0" dirty="0">
                    <a:solidFill>
                      <a:srgbClr val="3D3D3D"/>
                    </a:solidFill>
                    <a:effectLst/>
                    <a:latin typeface="KaTeX_Main"/>
                  </a:rPr>
                  <a:t>∗</a:t>
                </a:r>
                <a:r>
                  <a:rPr lang="en-US" sz="2400" dirty="0"/>
                  <a:t> s</a:t>
                </a:r>
                <a:r>
                  <a:rPr lang="en-US" sz="2400" baseline="-25000" dirty="0"/>
                  <a:t>t-1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4"/>
                    </a:solidFill>
                  </a:rPr>
                  <a:t>U, V, W: weight matrices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4"/>
                    </a:solidFill>
                  </a:rPr>
                  <a:t>f: activation function (normally tanh or </a:t>
                </a:r>
                <a:r>
                  <a:rPr lang="en-US" sz="1800" dirty="0" err="1">
                    <a:solidFill>
                      <a:schemeClr val="accent4"/>
                    </a:solidFill>
                  </a:rPr>
                  <a:t>ReLU</a:t>
                </a:r>
                <a:r>
                  <a:rPr lang="en-US" sz="1800" dirty="0">
                    <a:solidFill>
                      <a:schemeClr val="accent4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s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is normally 0 or random number</a:t>
                </a:r>
              </a:p>
              <a:p>
                <a:pPr marL="0" indent="0">
                  <a:buNone/>
                </a:pPr>
                <a:r>
                  <a:rPr lang="en-US" sz="2400" dirty="0"/>
                  <a:t>s</a:t>
                </a:r>
                <a:r>
                  <a:rPr lang="en-US" sz="2400" baseline="-25000" dirty="0"/>
                  <a:t>30 </a:t>
                </a:r>
                <a:r>
                  <a:rPr lang="en-US" sz="2400" dirty="0"/>
                  <a:t>represents all data learned during the process</a:t>
                </a:r>
              </a:p>
              <a:p>
                <a:pPr marL="0" indent="0">
                  <a:buNone/>
                </a:pPr>
                <a:endParaRPr lang="en-US" sz="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= g(V </a:t>
                </a:r>
                <a:r>
                  <a:rPr lang="en-US" sz="2400" dirty="0">
                    <a:solidFill>
                      <a:srgbClr val="3D3D3D"/>
                    </a:solidFill>
                    <a:latin typeface="KaTeX_Main"/>
                  </a:rPr>
                  <a:t>∗ 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30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4"/>
                    </a:solidFill>
                  </a:rPr>
                  <a:t>g: activation function (here we use </a:t>
                </a:r>
                <a:r>
                  <a:rPr lang="en-US" sz="1800" dirty="0" err="1">
                    <a:solidFill>
                      <a:schemeClr val="accent4"/>
                    </a:solidFill>
                  </a:rPr>
                  <a:t>softmax</a:t>
                </a:r>
                <a:r>
                  <a:rPr lang="en-US" sz="1800" dirty="0">
                    <a:solidFill>
                      <a:schemeClr val="accent4"/>
                    </a:solidFill>
                  </a:rPr>
                  <a:t> activation for classification)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2B156B5-D05A-6962-E084-1CB222A2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6532"/>
                <a:ext cx="12924981" cy="4909124"/>
              </a:xfrm>
              <a:prstGeom prst="rect">
                <a:avLst/>
              </a:prstGeom>
              <a:blipFill>
                <a:blip r:embed="rId2"/>
                <a:stretch>
                  <a:fillRect l="-708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087E5FE-9779-7ADD-C0EE-9CC87946F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599" y="1118081"/>
            <a:ext cx="6986909" cy="31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15609F4-A063-69B4-2698-2EB93615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672" y="4293951"/>
            <a:ext cx="1271040" cy="204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34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043D9-97FB-F110-5221-05D921220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EE10D-AC5C-3D21-49E8-A2014C23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C8200D-8042-C643-E675-0643C95F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</p:spPr>
        <p:txBody>
          <a:bodyPr>
            <a:normAutofit fontScale="90000"/>
          </a:bodyPr>
          <a:lstStyle/>
          <a:p>
            <a:r>
              <a:rPr lang="en-US" dirty="0"/>
              <a:t>I. Recurrent Neural Networks (RNNs)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C56B325-E2E8-A84E-3778-5AC568AC4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27" y="1156468"/>
            <a:ext cx="8097019" cy="463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5E9E781-7DED-3BA3-2141-8550B49C71E1}"/>
              </a:ext>
            </a:extLst>
          </p:cNvPr>
          <p:cNvSpPr txBox="1">
            <a:spLocks/>
          </p:cNvSpPr>
          <p:nvPr/>
        </p:nvSpPr>
        <p:spPr>
          <a:xfrm>
            <a:off x="338736" y="1123957"/>
            <a:ext cx="11514528" cy="490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Loss function:</a:t>
            </a:r>
          </a:p>
          <a:p>
            <a:pPr marL="0" indent="0">
              <a:buNone/>
            </a:pPr>
            <a:r>
              <a:rPr lang="en-US" dirty="0"/>
              <a:t>Here, we use the</a:t>
            </a:r>
          </a:p>
          <a:p>
            <a:pPr marL="0" indent="0">
              <a:buNone/>
            </a:pPr>
            <a:r>
              <a:rPr lang="en-US" dirty="0"/>
              <a:t>categorical cross</a:t>
            </a:r>
          </a:p>
          <a:p>
            <a:pPr marL="0" indent="0">
              <a:buNone/>
            </a:pPr>
            <a:r>
              <a:rPr lang="en-US" dirty="0"/>
              <a:t>-entropy for the</a:t>
            </a:r>
          </a:p>
          <a:p>
            <a:pPr marL="0" indent="0">
              <a:buNone/>
            </a:pPr>
            <a:r>
              <a:rPr lang="en-US" dirty="0"/>
              <a:t>classification 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value in the output vector</a:t>
            </a:r>
          </a:p>
        </p:txBody>
      </p:sp>
      <p:sp>
        <p:nvSpPr>
          <p:cNvPr id="3" name="AutoShape 6" descr="Sparse Categorical Cross-Entropy vs Categorical Cross-Entropy | by Felipe  A. Moreno | Medium">
            <a:extLst>
              <a:ext uri="{FF2B5EF4-FFF2-40B4-BE49-F238E27FC236}">
                <a16:creationId xmlns:a16="http://schemas.microsoft.com/office/drawing/2014/main" id="{F3A2E764-A7F5-AE46-0641-BAB0B36AC9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E7B925E6-9411-F8AC-141D-EA90B0C03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54" y="3704594"/>
            <a:ext cx="3564991" cy="11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6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7A5A2-F433-472E-B7D6-514AEF7F3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19B86-4B02-EF56-5209-3F3D13F9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D6A21E-D5BE-8A02-14C3-653DA423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</p:spPr>
        <p:txBody>
          <a:bodyPr>
            <a:normAutofit fontScale="90000"/>
          </a:bodyPr>
          <a:lstStyle/>
          <a:p>
            <a:r>
              <a:rPr lang="en-US" dirty="0"/>
              <a:t>I. Recurrent Neural Networks (RNNs)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0306D3-74C0-99A0-F9FA-A0C873ACF21F}"/>
              </a:ext>
            </a:extLst>
          </p:cNvPr>
          <p:cNvSpPr txBox="1">
            <a:spLocks/>
          </p:cNvSpPr>
          <p:nvPr/>
        </p:nvSpPr>
        <p:spPr>
          <a:xfrm>
            <a:off x="338736" y="1123956"/>
            <a:ext cx="12167896" cy="7174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Backpropagation through time (BPTT): To use gradient descent, we need</a:t>
            </a:r>
          </a:p>
          <a:p>
            <a:pPr marL="0" indent="0">
              <a:buNone/>
            </a:pPr>
            <a:r>
              <a:rPr lang="en-US" dirty="0"/>
              <a:t>to find 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/>
              <a:t>Derivation w.r.t V is simply calculated by: </a:t>
            </a:r>
          </a:p>
          <a:p>
            <a:pPr marL="0" indent="0">
              <a:buNone/>
            </a:pPr>
            <a:r>
              <a:rPr lang="en-US" dirty="0"/>
              <a:t>w.r.t W (likewise for U):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/>
              <a:t>			    , where				      (total differential) since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 			 and s</a:t>
            </a:r>
            <a:r>
              <a:rPr lang="en-US" baseline="-25000" dirty="0"/>
              <a:t>29</a:t>
            </a:r>
            <a:r>
              <a:rPr lang="en-US" dirty="0"/>
              <a:t> depends on W.</a:t>
            </a:r>
          </a:p>
          <a:p>
            <a:pPr marL="0" indent="0">
              <a:buNone/>
            </a:pPr>
            <a:r>
              <a:rPr lang="en-US" dirty="0"/>
              <a:t>Similarly, we can calculate:				     , where		        and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/>
              <a:t>    is the derivative of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w.r.t W when we consider s</a:t>
            </a:r>
            <a:r>
              <a:rPr lang="en-US" baseline="-25000" dirty="0"/>
              <a:t>i-1 </a:t>
            </a:r>
            <a:r>
              <a:rPr lang="en-US" dirty="0"/>
              <a:t>as a constant w.r.t W</a:t>
            </a:r>
          </a:p>
          <a:p>
            <a:pPr marL="0" indent="0">
              <a:buNone/>
            </a:pPr>
            <a:r>
              <a:rPr lang="en-US" dirty="0"/>
              <a:t>		Note: This method is conducive to vanishing gradient </a:t>
            </a:r>
            <a:r>
              <a:rPr lang="en-US" dirty="0">
                <a:solidFill>
                  <a:srgbClr val="FF0000"/>
                </a:solidFill>
              </a:rPr>
              <a:t>-&gt; LSTM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BD913-5A27-B250-131D-60187FD1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22" y="1512410"/>
            <a:ext cx="1740588" cy="788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464A6C-8661-8A4E-A50C-508B28DDA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95" y="1975405"/>
            <a:ext cx="2562583" cy="971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904DC-9E9A-3975-4341-C92566FFF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36" y="3258853"/>
            <a:ext cx="3219899" cy="809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685C8F-FA95-DF05-A8CF-52D1E8955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482" y="3244563"/>
            <a:ext cx="3419952" cy="838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6B820C-4DBD-BCFA-6A87-5C75D18F5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09" y="4278459"/>
            <a:ext cx="2657846" cy="31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B419D1-A3BE-9EE8-BCC5-E7181DB903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2156" y="4554722"/>
            <a:ext cx="1733792" cy="771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154F23-CF5C-A2BA-8ADF-F8690743DF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077" y="5247029"/>
            <a:ext cx="457264" cy="609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54AD61-28DF-B637-C60B-994D2A181D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3888" y="4592828"/>
            <a:ext cx="3467584" cy="743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35F1A8-8749-21DA-AEEA-A2BB31CE82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8435" y="32450"/>
            <a:ext cx="3833565" cy="57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7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15A1EFE6ADCE428CDF3476B3D2744E" ma:contentTypeVersion="12" ma:contentTypeDescription="Create a new document." ma:contentTypeScope="" ma:versionID="6468dd6aebb3e2511395c0d79d5516cb">
  <xsd:schema xmlns:xsd="http://www.w3.org/2001/XMLSchema" xmlns:xs="http://www.w3.org/2001/XMLSchema" xmlns:p="http://schemas.microsoft.com/office/2006/metadata/properties" xmlns:ns3="9f97f2c8-9969-4d85-b043-b27653009ae7" xmlns:ns4="e7bba094-d813-455d-a392-23742b7296de" targetNamespace="http://schemas.microsoft.com/office/2006/metadata/properties" ma:root="true" ma:fieldsID="b490f4477eefaa803731c899d85e4322" ns3:_="" ns4:_="">
    <xsd:import namespace="9f97f2c8-9969-4d85-b043-b27653009ae7"/>
    <xsd:import namespace="e7bba094-d813-455d-a392-23742b7296d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7f2c8-9969-4d85-b043-b27653009ae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ba094-d813-455d-a392-23742b7296d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97f2c8-9969-4d85-b043-b27653009ae7" xsi:nil="true"/>
  </documentManagement>
</p:properties>
</file>

<file path=customXml/itemProps1.xml><?xml version="1.0" encoding="utf-8"?>
<ds:datastoreItem xmlns:ds="http://schemas.openxmlformats.org/officeDocument/2006/customXml" ds:itemID="{4FB093C8-EC71-427D-9C35-E26D34A6A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97f2c8-9969-4d85-b043-b27653009ae7"/>
    <ds:schemaRef ds:uri="e7bba094-d813-455d-a392-23742b7296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41C766-7DFD-4729-A1A7-7C322EBF6E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8A74E-4483-4AB5-9EC9-7A3A8404551B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9f97f2c8-9969-4d85-b043-b27653009ae7"/>
    <ds:schemaRef ds:uri="http://schemas.microsoft.com/office/infopath/2007/PartnerControls"/>
    <ds:schemaRef ds:uri="e7bba094-d813-455d-a392-23742b7296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659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KaTeX_Main</vt:lpstr>
      <vt:lpstr>Lato</vt:lpstr>
      <vt:lpstr>Times New Roman</vt:lpstr>
      <vt:lpstr>Wingdings</vt:lpstr>
      <vt:lpstr>Office Theme</vt:lpstr>
      <vt:lpstr>PowerPoint Presentation</vt:lpstr>
      <vt:lpstr>PowerPoint Presentation</vt:lpstr>
      <vt:lpstr>What I have done this week</vt:lpstr>
      <vt:lpstr>I. Recurrent Neural Networks (RNNs)</vt:lpstr>
      <vt:lpstr>I. Recurrent Neural Networks (RNNs)</vt:lpstr>
      <vt:lpstr>I. Recurrent Neural Networks (RNNs)</vt:lpstr>
      <vt:lpstr>I. Recurrent Neural Networks (RNNs)</vt:lpstr>
      <vt:lpstr>I. Recurrent Neural Networks (RNNs)</vt:lpstr>
      <vt:lpstr>I. Recurrent Neural Networks (RNNs)</vt:lpstr>
      <vt:lpstr>II. Stratified sampling</vt:lpstr>
      <vt:lpstr>II. Stratified sampling</vt:lpstr>
      <vt:lpstr>III. CNN implementation</vt:lpstr>
      <vt:lpstr>III. CNN implementation</vt:lpstr>
      <vt:lpstr>III. CNN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Hai Dang 20235484</dc:creator>
  <cp:lastModifiedBy>Nguyen Hai Dang 20235484</cp:lastModifiedBy>
  <cp:revision>29</cp:revision>
  <dcterms:created xsi:type="dcterms:W3CDTF">2024-09-19T17:45:31Z</dcterms:created>
  <dcterms:modified xsi:type="dcterms:W3CDTF">2024-10-09T10:23:18Z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0x0101008A15A1EFE6ADCE428CDF3476B3D2744E</vt:lpwstr>
  </property>
</Properties>
</file>