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330" r:id="rId3"/>
    <p:sldId id="331" r:id="rId4"/>
    <p:sldId id="329" r:id="rId5"/>
    <p:sldId id="332" r:id="rId6"/>
    <p:sldId id="333" r:id="rId7"/>
    <p:sldId id="334" r:id="rId8"/>
    <p:sldId id="340" r:id="rId9"/>
    <p:sldId id="335" r:id="rId10"/>
    <p:sldId id="336" r:id="rId11"/>
    <p:sldId id="337" r:id="rId12"/>
    <p:sldId id="338" r:id="rId13"/>
    <p:sldId id="33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7015" autoAdjust="0"/>
    <p:restoredTop sz="57705" autoAdjust="0"/>
  </p:normalViewPr>
  <p:slideViewPr>
    <p:cSldViewPr snapToGrid="0">
      <p:cViewPr varScale="1">
        <p:scale>
          <a:sx n="57" d="100"/>
          <a:sy n="57" d="100"/>
        </p:scale>
        <p:origin x="-151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76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875C3-9A57-8047-B41B-94C4C364CB36}" type="datetime1">
              <a:rPr lang="x-none" altLang="zh-CN" smtClean="0"/>
              <a:t>12/3/14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90B95-DB03-C24D-BF2E-FDCB461E2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08CA8-E536-DB48-B432-74C70BC84D6C}" type="datetime1">
              <a:rPr lang="x-none" altLang="zh-CN" smtClean="0"/>
              <a:t>12/3/14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A61D-7894-4DD6-BF5A-6DBFC0173A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59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Track</a:t>
            </a:r>
            <a:r>
              <a:rPr lang="zh-CN" altLang="en-US" dirty="0" smtClean="0"/>
              <a:t> 连</a:t>
            </a:r>
            <a:r>
              <a:rPr lang="en-US" altLang="zh-CN" dirty="0" smtClean="0"/>
              <a:t> delivery</a:t>
            </a:r>
          </a:p>
          <a:p>
            <a:pPr marL="228600" indent="-228600">
              <a:buAutoNum type="arabicPeriod"/>
            </a:pPr>
            <a:r>
              <a:rPr lang="zh-CN" altLang="en-US" dirty="0" smtClean="0"/>
              <a:t>删掉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表</a:t>
            </a:r>
            <a:endParaRPr lang="en-US" altLang="zh-CN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3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en-US" altLang="zh-CN" baseline="0" dirty="0" smtClean="0"/>
              <a:t> 7:</a:t>
            </a:r>
          </a:p>
          <a:p>
            <a:r>
              <a:rPr lang="en-US" altLang="zh-CN" baseline="0" dirty="0" smtClean="0"/>
              <a:t>This function helps the customers to search products from specific category. Here in the example, we are going to search “Beverages” under “Food”.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8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8:</a:t>
            </a:r>
          </a:p>
          <a:p>
            <a:r>
              <a:rPr lang="en-US" altLang="zh-CN" dirty="0" smtClean="0"/>
              <a:t>In function 8,</a:t>
            </a:r>
            <a:r>
              <a:rPr lang="en-US" altLang="zh-CN" baseline="0" dirty="0" smtClean="0"/>
              <a:t> it shows the warehouses and product information that have specific products in the inventory.</a:t>
            </a:r>
            <a:endParaRPr lang="en-US" altLang="zh-CN" dirty="0" smtClean="0"/>
          </a:p>
          <a:p>
            <a:r>
              <a:rPr lang="zh-CN" altLang="zh-CN" dirty="0" smtClean="0"/>
              <a:t>F</a:t>
            </a:r>
            <a:r>
              <a:rPr lang="en-US" altLang="zh-CN" dirty="0" smtClean="0"/>
              <a:t>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9:</a:t>
            </a:r>
          </a:p>
          <a:p>
            <a:r>
              <a:rPr lang="zh-CN" altLang="zh-CN" dirty="0" smtClean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9,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by”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goods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“price”.</a:t>
            </a:r>
          </a:p>
          <a:p>
            <a:r>
              <a:rPr lang="zh-CN" altLang="zh-CN" dirty="0" smtClean="0"/>
              <a:t>F</a:t>
            </a:r>
            <a:r>
              <a:rPr lang="en-US" altLang="zh-CN" dirty="0" smtClean="0"/>
              <a:t>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10: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H</a:t>
            </a:r>
            <a:r>
              <a:rPr lang="en-US" altLang="zh-CN" dirty="0" smtClean="0"/>
              <a:t>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g</a:t>
            </a:r>
            <a:r>
              <a:rPr lang="en-US" altLang="zh-CN" dirty="0" err="1" smtClean="0"/>
              <a:t>oods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whose</a:t>
            </a:r>
            <a:r>
              <a:rPr lang="en-US" altLang="zh-CN" baseline="0" dirty="0" smtClean="0"/>
              <a:t> brand is “Lipton”,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price</a:t>
            </a:r>
            <a:r>
              <a:rPr lang="zh-CN" altLang="en-US" dirty="0" smtClean="0"/>
              <a:t> </a:t>
            </a:r>
            <a:r>
              <a:rPr lang="zh-CN" altLang="zh-CN" dirty="0" smtClean="0"/>
              <a:t>o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10.</a:t>
            </a:r>
            <a:r>
              <a:rPr lang="zh-CN" altLang="en-US" dirty="0" smtClean="0"/>
              <a:t> </a:t>
            </a:r>
            <a:r>
              <a:rPr lang="zh-CN" altLang="zh-CN" dirty="0" smtClean="0"/>
              <a:t>W</a:t>
            </a:r>
            <a:r>
              <a:rPr lang="en-US" altLang="zh-CN" dirty="0" smtClean="0"/>
              <a:t>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brand, 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lcase</a:t>
            </a:r>
            <a:r>
              <a:rPr lang="en-US" altLang="zh-CN" dirty="0" smtClean="0"/>
              <a:t>()”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funciton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th</a:t>
            </a:r>
            <a:r>
              <a:rPr lang="zh-CN" altLang="en-US" dirty="0" smtClean="0"/>
              <a:t>e 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because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brand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character and 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sensitive.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98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These</a:t>
            </a:r>
            <a:r>
              <a:rPr lang="en-US" altLang="zh-CN" baseline="0" dirty="0" smtClean="0"/>
              <a:t> ten functions we care about relate to user experience and how Walmart directly connect to user. </a:t>
            </a:r>
          </a:p>
          <a:p>
            <a:r>
              <a:rPr lang="en-US" altLang="zh-CN" baseline="0" dirty="0" smtClean="0"/>
              <a:t>Register, track order and change address relate to customer information. These are basic functions Walmart want to keep users in the long term. </a:t>
            </a:r>
          </a:p>
          <a:p>
            <a:r>
              <a:rPr lang="en-US" altLang="zh-CN" baseline="0" dirty="0" smtClean="0"/>
              <a:t>Search and find my local store mainly provide customer service, these are the functions how user use the website.</a:t>
            </a:r>
          </a:p>
          <a:p>
            <a:r>
              <a:rPr lang="en-US" altLang="zh-CN" baseline="0" dirty="0" smtClean="0"/>
              <a:t>Trends, select one category form one department help user shop online much easier.</a:t>
            </a:r>
          </a:p>
          <a:p>
            <a:r>
              <a:rPr lang="en-US" altLang="zh-CN" baseline="0" dirty="0" smtClean="0"/>
              <a:t>Store availability and price relate to product information. These are basic functions for users to know product status. </a:t>
            </a:r>
          </a:p>
          <a:p>
            <a:r>
              <a:rPr lang="en-US" altLang="zh-CN" baseline="0" dirty="0" smtClean="0"/>
              <a:t>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8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8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relationships between store and customer is 1: N, ID in customer entity is PK, ZIP in store entity is PK, and also ZIP in customer entity is the FK refer to the ZIP in store table.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The relationships between order and customer is 1: N, ID in customer entity is PK, ID in order entity is PK, and also CUSTOMER_ID in order entity is the FK refer to the ID in customer table.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The relationships between order and product is N: M, so we need a bridge table,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order_has_product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entity, between them, in this entity, ID is the PK and ORDER_ID is the FK relate to ID in the order entity, PRODUCT_ID is the FK refer to the ID in the product table.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 relationships between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order_has_product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1: N, ID is the PK in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trackinfo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table, and the TRACKINFO_ID in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order_has_product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FK.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1,the relationship</a:t>
            </a:r>
            <a:r>
              <a:rPr lang="en-US" altLang="zh-CN" baseline="0" dirty="0" smtClean="0"/>
              <a:t> between department and category is one to many, because one department can have multiple categories. For example, the electronics </a:t>
            </a:r>
            <a:r>
              <a:rPr lang="en-US" altLang="zh-CN" dirty="0" smtClean="0"/>
              <a:t>department always</a:t>
            </a:r>
            <a:r>
              <a:rPr lang="en-US" altLang="zh-CN" baseline="0" dirty="0" smtClean="0"/>
              <a:t> has lots of categories like laptops, cellphones, cameras.</a:t>
            </a:r>
            <a:r>
              <a:rPr lang="en-US" altLang="zh-CN" dirty="0" smtClean="0"/>
              <a:t> The department ID</a:t>
            </a:r>
            <a:r>
              <a:rPr lang="en-US" altLang="zh-CN" baseline="0" dirty="0" smtClean="0"/>
              <a:t> in category is a foreign key  referring to  department ID in department.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2,in these two tables, the relationships is one to many. One category can have multiple products. Because there are always various kind of cellphones like </a:t>
            </a:r>
            <a:r>
              <a:rPr lang="en-US" altLang="zh-CN" baseline="0" dirty="0" err="1" smtClean="0"/>
              <a:t>iphone</a:t>
            </a:r>
            <a:r>
              <a:rPr lang="en-US" altLang="zh-CN" baseline="0" dirty="0" smtClean="0"/>
              <a:t> 6, </a:t>
            </a:r>
            <a:r>
              <a:rPr lang="en-US" altLang="zh-CN" baseline="0" dirty="0" err="1" smtClean="0"/>
              <a:t>samsung</a:t>
            </a:r>
            <a:r>
              <a:rPr lang="en-US" altLang="zh-CN" baseline="0" dirty="0" smtClean="0"/>
              <a:t> galaxy, blackberry. The foreign key category id in product table is pointing at category id in category table.</a:t>
            </a:r>
          </a:p>
          <a:p>
            <a:r>
              <a:rPr lang="en-US" altLang="zh-CN" baseline="0" dirty="0" smtClean="0"/>
              <a:t>And the brand id here is related to brand id in brand entity. Cause there are companies have various kind of products. For instance, Philips company produces razor, </a:t>
            </a:r>
            <a:r>
              <a:rPr lang="en-US" altLang="zh-CN" baseline="0" dirty="0" err="1" smtClean="0"/>
              <a:t>moniter</a:t>
            </a:r>
            <a:r>
              <a:rPr lang="en-US" altLang="zh-CN" baseline="0" dirty="0" smtClean="0"/>
              <a:t>, cellphone. So the relationship is one to many.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3, The relationship between product and warehouse is many to many. A kind of product can be in different warehouses and one warehouse can have a lot of products. So the relationship between them is many to many. Then I create a bridge entity </a:t>
            </a:r>
            <a:r>
              <a:rPr lang="en-US" altLang="zh-CN" baseline="0" dirty="0" err="1" smtClean="0"/>
              <a:t>Warehouse_has_product</a:t>
            </a:r>
            <a:r>
              <a:rPr lang="en-US" altLang="zh-CN" baseline="0" dirty="0" smtClean="0"/>
              <a:t>. The foreign keys here are store id and product id. And product id in this entity is referring to product id in product entity.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7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 dirty="0" smtClean="0"/>
              <a:t>Following are the detailed MySQL queries we used for these 10 functions. </a:t>
            </a:r>
          </a:p>
          <a:p>
            <a:r>
              <a:rPr kumimoji="1" lang="en-US" altLang="zh-CN" baseline="0" dirty="0" smtClean="0"/>
              <a:t>Firstly,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we created a database of </a:t>
            </a:r>
            <a:r>
              <a:rPr kumimoji="1" lang="en-US" altLang="zh-CN" baseline="0" dirty="0" err="1" smtClean="0"/>
              <a:t>Walmart</a:t>
            </a:r>
            <a:r>
              <a:rPr kumimoji="1" lang="en-US" altLang="zh-CN" baseline="0" dirty="0" smtClean="0"/>
              <a:t>, and 11 tables according to the ER model. </a:t>
            </a:r>
          </a:p>
          <a:p>
            <a:pPr marL="228600" indent="-228600">
              <a:buAutoNum type="arabicPeriod"/>
            </a:pPr>
            <a:r>
              <a:rPr kumimoji="1" lang="zh-CN" altLang="zh-CN" baseline="0" dirty="0" smtClean="0"/>
              <a:t>W</a:t>
            </a:r>
            <a:r>
              <a:rPr kumimoji="1" lang="en-US" altLang="zh-CN" baseline="0" dirty="0" smtClean="0"/>
              <a:t>e need to pay attention to the type of zip, which is character, not integer numbers, because “</a:t>
            </a:r>
            <a:r>
              <a:rPr kumimoji="1" lang="en-US" altLang="zh-CN" baseline="0" dirty="0" err="1" smtClean="0"/>
              <a:t>int</a:t>
            </a:r>
            <a:r>
              <a:rPr kumimoji="1" lang="en-US" altLang="zh-CN" baseline="0" dirty="0" smtClean="0"/>
              <a:t>” type cannot start with “0”; and we also define all the variables which are not null here. </a:t>
            </a:r>
          </a:p>
          <a:p>
            <a:pPr marL="228600" indent="-228600">
              <a:buAutoNum type="arabicPeriod"/>
            </a:pPr>
            <a:r>
              <a:rPr kumimoji="1" lang="zh-CN" altLang="zh-CN" baseline="0" dirty="0" smtClean="0"/>
              <a:t>S</a:t>
            </a:r>
            <a:r>
              <a:rPr kumimoji="1" lang="en-US" altLang="zh-CN" baseline="0" dirty="0" smtClean="0"/>
              <a:t>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“not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null”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variables</a:t>
            </a:r>
          </a:p>
          <a:p>
            <a:pPr marL="228600" indent="-228600">
              <a:buAutoNum type="arabicPeriod"/>
            </a:pPr>
            <a:r>
              <a:rPr kumimoji="1" lang="zh-CN" altLang="zh-CN" baseline="0" dirty="0" smtClean="0"/>
              <a:t>A</a:t>
            </a:r>
            <a:r>
              <a:rPr kumimoji="1" lang="en-US" altLang="zh-CN" baseline="0" dirty="0" err="1" smtClean="0"/>
              <a:t>ssign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unique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id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each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table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to avoid </a:t>
            </a:r>
            <a:r>
              <a:rPr kumimoji="1" lang="zh-CN" altLang="zh-CN" baseline="0" dirty="0" smtClean="0"/>
              <a:t>e</a:t>
            </a:r>
            <a:r>
              <a:rPr kumimoji="1" lang="en-US" altLang="zh-CN" baseline="0" dirty="0" err="1" smtClean="0"/>
              <a:t>rrors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when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using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“JOIN”</a:t>
            </a:r>
            <a:r>
              <a:rPr kumimoji="1" lang="zh-CN" altLang="en-US" baseline="0" dirty="0" smtClean="0"/>
              <a:t> </a:t>
            </a:r>
            <a:r>
              <a:rPr kumimoji="1" lang="zh-CN" altLang="zh-CN" baseline="0" dirty="0" smtClean="0"/>
              <a:t>s</a:t>
            </a:r>
            <a:r>
              <a:rPr kumimoji="1" lang="en-US" altLang="zh-CN" baseline="0" dirty="0" err="1" smtClean="0"/>
              <a:t>tatement</a:t>
            </a:r>
            <a:endParaRPr kumimoji="1" lang="en-US" altLang="zh-CN" baseline="0" dirty="0" smtClean="0"/>
          </a:p>
          <a:p>
            <a:pPr marL="228600" indent="-228600">
              <a:buAutoNum type="arabicPeriod"/>
            </a:pPr>
            <a:r>
              <a:rPr kumimoji="1" lang="zh-CN" altLang="zh-CN" baseline="0" dirty="0" smtClean="0"/>
              <a:t>S</a:t>
            </a:r>
            <a:r>
              <a:rPr kumimoji="1" lang="en-US" altLang="zh-CN" baseline="0" dirty="0" smtClean="0"/>
              <a:t>et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length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for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different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character</a:t>
            </a:r>
            <a:r>
              <a:rPr kumimoji="1" lang="zh-CN" altLang="en-US" baseline="0" dirty="0" smtClean="0"/>
              <a:t> </a:t>
            </a:r>
            <a:r>
              <a:rPr kumimoji="1" lang="zh-CN" altLang="zh-CN" baseline="0" dirty="0" smtClean="0"/>
              <a:t>v</a:t>
            </a:r>
            <a:r>
              <a:rPr kumimoji="1" lang="en-US" altLang="zh-CN" baseline="0" dirty="0" err="1" smtClean="0"/>
              <a:t>ariable</a:t>
            </a:r>
            <a:r>
              <a:rPr kumimoji="1" lang="zh-CN" altLang="en-US" baseline="0" dirty="0" smtClean="0"/>
              <a:t>. </a:t>
            </a:r>
            <a:r>
              <a:rPr kumimoji="1" lang="en-US" altLang="zh-CN" baseline="0" dirty="0" err="1" smtClean="0"/>
              <a:t>Eg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name,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address</a:t>
            </a:r>
          </a:p>
          <a:p>
            <a:pPr marL="228600" indent="-228600">
              <a:buAutoNum type="arabicPeriod"/>
            </a:pPr>
            <a:endParaRPr kumimoji="1" lang="en-US" altLang="zh-CN" baseline="0" dirty="0" smtClean="0"/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79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1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</a:p>
          <a:p>
            <a:r>
              <a:rPr lang="zh-CN" altLang="zh-CN" dirty="0" smtClean="0"/>
              <a:t>W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“INSERT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customers.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 query,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c</a:t>
            </a:r>
            <a:r>
              <a:rPr lang="en-US" altLang="zh-CN" dirty="0" err="1" smtClean="0"/>
              <a:t>ontent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after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variables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table.</a:t>
            </a:r>
          </a:p>
          <a:p>
            <a:r>
              <a:rPr lang="zh-CN" altLang="zh-CN" dirty="0" smtClean="0"/>
              <a:t>B</a:t>
            </a:r>
            <a:r>
              <a:rPr lang="en-US" altLang="zh-CN" dirty="0" err="1" smtClean="0"/>
              <a:t>ecause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zh-CN" altLang="zh-CN" dirty="0" smtClean="0"/>
              <a:t>be</a:t>
            </a:r>
            <a:r>
              <a:rPr lang="en-US" altLang="zh-CN" dirty="0" smtClean="0"/>
              <a:t>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also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record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g</a:t>
            </a:r>
            <a:r>
              <a:rPr lang="en-US" altLang="zh-CN" dirty="0" err="1" smtClean="0"/>
              <a:t>eographic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zh-CN" altLang="zh-CN" dirty="0" smtClean="0"/>
              <a:t>a</a:t>
            </a:r>
            <a:r>
              <a:rPr lang="en-US" altLang="zh-CN" dirty="0" smtClean="0"/>
              <a:t>bout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users.</a:t>
            </a:r>
          </a:p>
          <a:p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</a:p>
          <a:p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 query,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400001, as an example.</a:t>
            </a:r>
          </a:p>
          <a:p>
            <a:r>
              <a:rPr lang="zh-CN" altLang="zh-CN" dirty="0" smtClean="0"/>
              <a:t>F</a:t>
            </a:r>
            <a:r>
              <a:rPr lang="en-US" altLang="zh-CN" dirty="0" smtClean="0"/>
              <a:t>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3:</a:t>
            </a:r>
          </a:p>
          <a:p>
            <a:r>
              <a:rPr lang="zh-CN" altLang="zh-CN" dirty="0" smtClean="0"/>
              <a:t>H</a:t>
            </a:r>
            <a:r>
              <a:rPr lang="en-US" altLang="zh-CN" dirty="0" smtClean="0"/>
              <a:t>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zh-CN" altLang="zh-CN" dirty="0" smtClean="0"/>
              <a:t>t</a:t>
            </a:r>
            <a:r>
              <a:rPr lang="en-US" altLang="zh-CN" dirty="0" smtClean="0"/>
              <a:t>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description.</a:t>
            </a:r>
          </a:p>
          <a:p>
            <a:r>
              <a:rPr lang="zh-CN" altLang="zh-CN" dirty="0" smtClean="0"/>
              <a:t>W</a:t>
            </a:r>
            <a:r>
              <a:rPr lang="en-US" altLang="zh-CN" dirty="0" smtClean="0"/>
              <a:t>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“%”</a:t>
            </a:r>
            <a:r>
              <a:rPr lang="zh-CN" altLang="en-US" dirty="0" smtClean="0"/>
              <a:t> </a:t>
            </a:r>
            <a:r>
              <a:rPr lang="zh-CN" altLang="zh-CN" dirty="0" smtClean="0"/>
              <a:t>t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similar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5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4:</a:t>
            </a:r>
          </a:p>
          <a:p>
            <a:r>
              <a:rPr lang="zh-CN" altLang="zh-CN" dirty="0" smtClean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SQL,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closest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customers.</a:t>
            </a:r>
            <a:r>
              <a:rPr lang="zh-CN" altLang="en-US" dirty="0" smtClean="0"/>
              <a:t> </a:t>
            </a:r>
            <a:r>
              <a:rPr lang="zh-CN" altLang="zh-CN" dirty="0" smtClean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zh-CN" altLang="zh-CN" dirty="0" smtClean="0"/>
              <a:t>k</a:t>
            </a:r>
            <a:r>
              <a:rPr lang="en-US" altLang="zh-CN" dirty="0" smtClean="0"/>
              <a:t>now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zh-CN" altLang="zh-CN" dirty="0" smtClean="0"/>
              <a:t>l</a:t>
            </a:r>
            <a:r>
              <a:rPr lang="en-US" altLang="zh-CN" dirty="0" err="1" smtClean="0"/>
              <a:t>ongitude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</a:t>
            </a:r>
            <a:r>
              <a:rPr lang="zh-CN" altLang="en-US" dirty="0" smtClean="0"/>
              <a:t> </a:t>
            </a:r>
            <a:r>
              <a:rPr lang="en-US" altLang="zh-CN" dirty="0" smtClean="0"/>
              <a:t>(whose “Customer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ID” is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“400001”)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40.750932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-74.041206.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“select”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calculates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distance.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“having”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4.3</a:t>
            </a:r>
            <a:r>
              <a:rPr lang="zh-CN" altLang="en-US" dirty="0" smtClean="0"/>
              <a:t> </a:t>
            </a:r>
            <a:r>
              <a:rPr lang="en-US" altLang="zh-CN" dirty="0" smtClean="0"/>
              <a:t>miles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customer.</a:t>
            </a:r>
            <a:r>
              <a:rPr lang="zh-CN" altLang="en-US" dirty="0" smtClean="0"/>
              <a:t> </a:t>
            </a:r>
            <a:r>
              <a:rPr lang="zh-CN" altLang="zh-CN" dirty="0" smtClean="0"/>
              <a:t>I</a:t>
            </a:r>
            <a:r>
              <a:rPr lang="en-US" altLang="zh-CN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 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kilometers,</a:t>
            </a:r>
            <a:r>
              <a:rPr lang="zh-CN" altLang="en-US" dirty="0" smtClean="0"/>
              <a:t> </a:t>
            </a:r>
            <a:r>
              <a:rPr lang="en-US" altLang="zh-CN" dirty="0" smtClean="0"/>
              <a:t>3959 should be replaced by</a:t>
            </a:r>
            <a:r>
              <a:rPr lang="zh-CN" altLang="en-US" dirty="0" smtClean="0"/>
              <a:t> </a:t>
            </a:r>
            <a:r>
              <a:rPr lang="en-US" altLang="zh-CN" dirty="0" smtClean="0"/>
              <a:t>6371.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“limit”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just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store.</a:t>
            </a:r>
          </a:p>
          <a:p>
            <a:r>
              <a:rPr lang="zh-CN" altLang="zh-CN" dirty="0" smtClean="0"/>
              <a:t>F</a:t>
            </a:r>
            <a:r>
              <a:rPr lang="en-US" altLang="zh-CN" dirty="0" smtClean="0"/>
              <a:t>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5:</a:t>
            </a:r>
          </a:p>
          <a:p>
            <a:r>
              <a:rPr lang="en-US" altLang="zh-CN" dirty="0" smtClean="0"/>
              <a:t>This</a:t>
            </a:r>
            <a:r>
              <a:rPr lang="en-US" altLang="zh-CN" baseline="0" dirty="0" smtClean="0"/>
              <a:t> function shows the product that most customers TEND to buy.</a:t>
            </a:r>
            <a:endParaRPr lang="en-US" altLang="zh-CN" dirty="0" smtClean="0"/>
          </a:p>
          <a:p>
            <a:r>
              <a:rPr lang="zh-CN" altLang="zh-CN" dirty="0" smtClean="0"/>
              <a:t>F</a:t>
            </a:r>
            <a:r>
              <a:rPr lang="en-US" altLang="zh-CN" dirty="0" smtClean="0"/>
              <a:t>unction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6:</a:t>
            </a:r>
          </a:p>
          <a:p>
            <a:r>
              <a:rPr lang="zh-CN" altLang="zh-CN" dirty="0" smtClean="0"/>
              <a:t>I</a:t>
            </a:r>
            <a:r>
              <a:rPr lang="en-US" altLang="zh-CN" dirty="0" smtClean="0"/>
              <a:t>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statement,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customer.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1D-7894-4DD6-BF5A-6DBFC0173A9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9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6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750" y="183889"/>
            <a:ext cx="10515600" cy="891404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8046"/>
            <a:ext cx="10515600" cy="5018918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808110" y="1008621"/>
            <a:ext cx="10546604" cy="117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54"/>
            <a:ext cx="2541494" cy="1085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8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33142"/>
            <a:ext cx="5181600" cy="5043821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33142"/>
            <a:ext cx="5181600" cy="504382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825750" y="183889"/>
            <a:ext cx="10515600" cy="89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808110" y="1008621"/>
            <a:ext cx="10546604" cy="11760"/>
          </a:xfrm>
          <a:prstGeom prst="line">
            <a:avLst/>
          </a:prstGeom>
          <a:ln w="412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2254"/>
            <a:ext cx="2541494" cy="1085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5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4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48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0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08-10-2014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A956-E5D0-4F99-B501-5F7C80E65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2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4766"/>
            <a:ext cx="4849612" cy="23532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9" y="296335"/>
            <a:ext cx="10216179" cy="536222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Final Project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9104" y="4247444"/>
            <a:ext cx="5135037" cy="251398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altLang="zh-CN" sz="2800" dirty="0" err="1" smtClean="0"/>
              <a:t>Sanchuan</a:t>
            </a:r>
            <a:r>
              <a:rPr lang="en-US" altLang="zh-CN" sz="2800" dirty="0" smtClean="0"/>
              <a:t> Hu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Yijing</a:t>
            </a:r>
            <a:r>
              <a:rPr lang="en-US" altLang="zh-CN" sz="2800" dirty="0" smtClean="0"/>
              <a:t> Mao</a:t>
            </a:r>
          </a:p>
          <a:p>
            <a:pPr>
              <a:spcBef>
                <a:spcPts val="400"/>
              </a:spcBef>
            </a:pPr>
            <a:r>
              <a:rPr lang="en-US" altLang="zh-CN" sz="2800" dirty="0" err="1"/>
              <a:t>Qiaoqi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Sun</a:t>
            </a:r>
            <a:r>
              <a:rPr lang="zh-CN" altLang="en-US" sz="2800" dirty="0" smtClean="0"/>
              <a:t>,</a:t>
            </a:r>
            <a:r>
              <a:rPr lang="en-US" altLang="zh-CN" sz="2800" dirty="0" smtClean="0"/>
              <a:t>  Xiang Wang</a:t>
            </a:r>
          </a:p>
          <a:p>
            <a:pPr>
              <a:spcBef>
                <a:spcPts val="400"/>
              </a:spcBef>
            </a:pPr>
            <a:r>
              <a:rPr lang="en-US" altLang="zh-CN" sz="2800" dirty="0" err="1" smtClean="0"/>
              <a:t>Yilin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Wei</a:t>
            </a:r>
            <a:r>
              <a:rPr lang="zh-CN" altLang="en-US" sz="2800" dirty="0" smtClean="0"/>
              <a:t>, </a:t>
            </a:r>
            <a:r>
              <a:rPr lang="en-US" altLang="zh-CN" sz="2800" dirty="0" err="1" smtClean="0"/>
              <a:t>Jialu</a:t>
            </a:r>
            <a:r>
              <a:rPr lang="en-US" altLang="zh-CN" sz="2800" dirty="0" smtClean="0"/>
              <a:t> Yan</a:t>
            </a:r>
          </a:p>
          <a:p>
            <a:endParaRPr lang="en-US" altLang="zh-CN" sz="1600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Dec.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rd,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2014</a:t>
            </a:r>
            <a:endParaRPr lang="en-US" altLang="zh-CN" sz="28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z="2000" dirty="0" smtClean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26215" y="1594556"/>
            <a:ext cx="10216179" cy="12558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8000" dirty="0" smtClean="0">
                <a:latin typeface="+mn-lt"/>
                <a:ea typeface="Apple LiGothic Medium"/>
                <a:cs typeface="Apple LiGothic Medium"/>
              </a:rPr>
              <a:t>Platform of Walmart</a:t>
            </a:r>
          </a:p>
        </p:txBody>
      </p:sp>
      <p:cxnSp>
        <p:nvCxnSpPr>
          <p:cNvPr id="7" name="直线连接符 6"/>
          <p:cNvCxnSpPr/>
          <p:nvPr/>
        </p:nvCxnSpPr>
        <p:spPr>
          <a:xfrm>
            <a:off x="818444" y="804333"/>
            <a:ext cx="10315223" cy="0"/>
          </a:xfrm>
          <a:prstGeom prst="line">
            <a:avLst/>
          </a:prstGeom>
          <a:ln w="57150" cmpd="thickThin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12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5"/>
    </mc:Choice>
    <mc:Fallback xmlns="">
      <p:transition xmlns:p14="http://schemas.microsoft.com/office/powerpoint/2010/main" spd="slow" advTm="1865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5487" b="77091"/>
          <a:stretch/>
        </p:blipFill>
        <p:spPr>
          <a:xfrm>
            <a:off x="846667" y="1171225"/>
            <a:ext cx="10484556" cy="366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9890" y="1128893"/>
            <a:ext cx="1086555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4734" y="1140181"/>
            <a:ext cx="708377" cy="383822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96556" y="1001892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5.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53355" y="1038581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4.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b="11313"/>
          <a:stretch/>
        </p:blipFill>
        <p:spPr>
          <a:xfrm>
            <a:off x="1381481" y="3527778"/>
            <a:ext cx="2209998" cy="276577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425221" y="5571070"/>
            <a:ext cx="618067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53533" y="5452535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5028" y="2021891"/>
            <a:ext cx="6610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03310" y="3782958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42823" y="5064246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6.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467" y="5326943"/>
            <a:ext cx="7121068" cy="7408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" y="1604433"/>
            <a:ext cx="82042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67" y="3850837"/>
            <a:ext cx="6838095" cy="895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191597"/>
            <a:ext cx="8953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7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7887" b="3806"/>
          <a:stretch/>
        </p:blipFill>
        <p:spPr>
          <a:xfrm>
            <a:off x="634999" y="1150439"/>
            <a:ext cx="3880557" cy="4945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2779" y="2300115"/>
            <a:ext cx="1086555" cy="3810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66244" y="2209803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7.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069" y="2540327"/>
            <a:ext cx="6236239" cy="158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1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614" y="5549903"/>
            <a:ext cx="8400372" cy="10604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76724"/>
          <a:stretch/>
        </p:blipFill>
        <p:spPr>
          <a:xfrm>
            <a:off x="874889" y="1091312"/>
            <a:ext cx="10357556" cy="118057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733495" y="1876780"/>
            <a:ext cx="1150839" cy="39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4078" y="1772356"/>
            <a:ext cx="5380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8.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54606" y="1820336"/>
            <a:ext cx="1150839" cy="39818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2300" y="1730023"/>
            <a:ext cx="53805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9.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34" y="1524000"/>
            <a:ext cx="1592855" cy="454377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1230" y="1563512"/>
            <a:ext cx="419882" cy="275448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8111" y="1571978"/>
            <a:ext cx="8184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10.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8758" y="2625847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8.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48269" y="4076469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9.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30908" y="5470647"/>
            <a:ext cx="97304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10.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013" y="4102100"/>
            <a:ext cx="3236633" cy="8367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344" y="2133600"/>
            <a:ext cx="193323" cy="17101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522" y="4416778"/>
            <a:ext cx="193323" cy="171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08" y="2721094"/>
            <a:ext cx="8488192" cy="1089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4766"/>
            <a:ext cx="4849612" cy="23532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891118" y="2433918"/>
            <a:ext cx="79472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</a:rPr>
              <a:t>THANK YOU</a:t>
            </a:r>
            <a:endParaRPr lang="zh-CN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8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Walmart?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912" y="2912919"/>
            <a:ext cx="2314575" cy="9239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70211" y="2322914"/>
            <a:ext cx="744967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Large retail corporation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Typical online 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Large number of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Complete functional website</a:t>
            </a:r>
          </a:p>
          <a:p>
            <a:endParaRPr lang="en-US" altLang="zh-CN" sz="3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59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These </a:t>
            </a:r>
            <a:r>
              <a:rPr lang="en-US" altLang="zh-CN" dirty="0"/>
              <a:t>F</a:t>
            </a:r>
            <a:r>
              <a:rPr lang="en-US" altLang="zh-CN" dirty="0" smtClean="0"/>
              <a:t>unctions </a:t>
            </a:r>
            <a:r>
              <a:rPr lang="en-US" altLang="zh-CN" dirty="0"/>
              <a:t>I</a:t>
            </a:r>
            <a:r>
              <a:rPr lang="en-US" altLang="zh-CN" dirty="0" smtClean="0"/>
              <a:t>mportant?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0359" y="1206362"/>
            <a:ext cx="10515600" cy="501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/>
              <a:t>Register</a:t>
            </a:r>
          </a:p>
          <a:p>
            <a:pPr marL="0" indent="0">
              <a:buNone/>
            </a:pPr>
            <a:r>
              <a:rPr lang="en-US" altLang="zh-CN" sz="2600" dirty="0"/>
              <a:t>Track </a:t>
            </a:r>
            <a:r>
              <a:rPr lang="en-US" altLang="zh-CN" sz="2600" dirty="0" smtClean="0"/>
              <a:t>order</a:t>
            </a:r>
          </a:p>
          <a:p>
            <a:pPr marL="0" indent="0">
              <a:buNone/>
            </a:pPr>
            <a:r>
              <a:rPr lang="en-US" altLang="zh-CN" sz="2600" dirty="0"/>
              <a:t>Change </a:t>
            </a:r>
            <a:r>
              <a:rPr lang="en-US" altLang="zh-CN" sz="2600" dirty="0" smtClean="0"/>
              <a:t>address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Search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Find my local </a:t>
            </a:r>
            <a:r>
              <a:rPr lang="en-US" altLang="zh-CN" sz="2600" dirty="0" smtClean="0"/>
              <a:t>store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Trends</a:t>
            </a:r>
          </a:p>
          <a:p>
            <a:pPr marL="0" indent="0">
              <a:buNone/>
            </a:pPr>
            <a:r>
              <a:rPr lang="en-US" altLang="zh-CN" sz="2600" dirty="0" smtClean="0"/>
              <a:t>Select </a:t>
            </a:r>
            <a:r>
              <a:rPr lang="en-US" altLang="zh-CN" sz="2600" dirty="0"/>
              <a:t>one category from one </a:t>
            </a:r>
            <a:r>
              <a:rPr lang="en-US" altLang="zh-CN" sz="2600" dirty="0" smtClean="0"/>
              <a:t>department</a:t>
            </a:r>
          </a:p>
          <a:p>
            <a:pPr marL="0" indent="0">
              <a:buNone/>
            </a:pPr>
            <a:r>
              <a:rPr lang="en-US" altLang="zh-CN" sz="2600" dirty="0"/>
              <a:t>Multiple </a:t>
            </a:r>
            <a:r>
              <a:rPr lang="en-US" altLang="zh-CN" sz="2600" dirty="0" smtClean="0"/>
              <a:t>filters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Store availability</a:t>
            </a:r>
          </a:p>
          <a:p>
            <a:pPr marL="0" indent="0">
              <a:buNone/>
            </a:pPr>
            <a:r>
              <a:rPr lang="en-US" altLang="zh-CN" sz="2600" dirty="0"/>
              <a:t>Price: low to high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Oval 7"/>
          <p:cNvSpPr/>
          <p:nvPr/>
        </p:nvSpPr>
        <p:spPr>
          <a:xfrm>
            <a:off x="1089211" y="1075292"/>
            <a:ext cx="3321424" cy="158722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066119" y="1411220"/>
            <a:ext cx="418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Customer information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433354" y="2451798"/>
            <a:ext cx="3213848" cy="126402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387353" y="2697493"/>
            <a:ext cx="320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Customer service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8565" y="3425570"/>
            <a:ext cx="7046259" cy="1666756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148918" y="4067885"/>
            <a:ext cx="404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Easier to shopping online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25778" y="4961257"/>
            <a:ext cx="3321424" cy="1264023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44553" y="5365376"/>
            <a:ext cx="393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Product information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4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ER Model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58" y="1068080"/>
            <a:ext cx="8151935" cy="57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Model 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8" y="1075293"/>
            <a:ext cx="8474608" cy="57827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646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Model </a:t>
            </a:r>
            <a:endParaRPr lang="zh-CN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70" y="1075293"/>
            <a:ext cx="7758953" cy="57827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75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Create Tables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59" y="1514073"/>
            <a:ext cx="11129423" cy="299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16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Register</a:t>
            </a:r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rack order</a:t>
            </a:r>
          </a:p>
          <a:p>
            <a:r>
              <a:rPr lang="en-US" dirty="0" smtClean="0"/>
              <a:t>Search</a:t>
            </a:r>
            <a:endParaRPr lang="en-US" dirty="0"/>
          </a:p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en-US" dirty="0" smtClean="0"/>
              <a:t>y </a:t>
            </a:r>
            <a:r>
              <a:rPr lang="en-US" dirty="0"/>
              <a:t>local </a:t>
            </a:r>
            <a:r>
              <a:rPr lang="en-US" dirty="0" smtClean="0"/>
              <a:t>store</a:t>
            </a:r>
            <a:endParaRPr lang="en-US" dirty="0"/>
          </a:p>
          <a:p>
            <a:r>
              <a:rPr lang="en-US" dirty="0" smtClean="0"/>
              <a:t>Trend</a:t>
            </a:r>
            <a:r>
              <a:rPr lang="en-US" altLang="zh-CN" dirty="0" smtClean="0"/>
              <a:t>s</a:t>
            </a:r>
          </a:p>
          <a:p>
            <a:r>
              <a:rPr lang="en-US" altLang="zh-CN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/>
              <a:t>one category from one </a:t>
            </a:r>
            <a:r>
              <a:rPr lang="en-US" dirty="0" smtClean="0"/>
              <a:t>department</a:t>
            </a:r>
            <a:endParaRPr lang="en-US" dirty="0"/>
          </a:p>
          <a:p>
            <a:r>
              <a:rPr lang="en-US" dirty="0" smtClean="0"/>
              <a:t>Store availability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rice</a:t>
            </a:r>
            <a:r>
              <a:rPr lang="en-US" dirty="0"/>
              <a:t>: low to high </a:t>
            </a:r>
          </a:p>
          <a:p>
            <a:r>
              <a:rPr lang="en-US" dirty="0" smtClean="0"/>
              <a:t>Multiple filters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5800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A956-E5D0-4F99-B501-5F7C80E658DF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85369"/>
          <a:stretch/>
        </p:blipFill>
        <p:spPr>
          <a:xfrm>
            <a:off x="804333" y="1478106"/>
            <a:ext cx="10484556" cy="7232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9911" y="1701799"/>
            <a:ext cx="1086555" cy="47977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/>
          <p:cNvSpPr/>
          <p:nvPr/>
        </p:nvSpPr>
        <p:spPr>
          <a:xfrm flipV="1">
            <a:off x="5034845" y="1453444"/>
            <a:ext cx="877711" cy="3245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8362245" y="1478845"/>
            <a:ext cx="877711" cy="32455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51422" y="965199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2.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6045" y="962378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1.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6199" y="951089"/>
            <a:ext cx="508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7807" y="2501669"/>
            <a:ext cx="66105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7089" y="3684181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4267" y="4725580"/>
            <a:ext cx="6568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</a:t>
            </a:r>
            <a:endParaRPr lang="en-US" altLang="zh-CN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067" y="4765321"/>
            <a:ext cx="7008382" cy="78034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522" y="3644898"/>
            <a:ext cx="10693400" cy="912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2" y="2604146"/>
            <a:ext cx="9863138" cy="87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3201</TotalTime>
  <Words>1207</Words>
  <Application>Microsoft Macintosh PowerPoint</Application>
  <PresentationFormat>Custom</PresentationFormat>
  <Paragraphs>135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Final Project</vt:lpstr>
      <vt:lpstr>Why Walmart?</vt:lpstr>
      <vt:lpstr>Why These Functions Important?</vt:lpstr>
      <vt:lpstr>ER Model </vt:lpstr>
      <vt:lpstr>ER Model </vt:lpstr>
      <vt:lpstr>ER Model </vt:lpstr>
      <vt:lpstr>Create Tables</vt:lpstr>
      <vt:lpstr>10 Functions</vt:lpstr>
      <vt:lpstr>Function</vt:lpstr>
      <vt:lpstr>Function</vt:lpstr>
      <vt:lpstr>Function</vt:lpstr>
      <vt:lpstr>Function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QUALITY MANAGEMENT</dc:title>
  <dc:creator>Administrator</dc:creator>
  <cp:lastModifiedBy>Yilin</cp:lastModifiedBy>
  <cp:revision>193</cp:revision>
  <dcterms:created xsi:type="dcterms:W3CDTF">2014-09-29T21:15:51Z</dcterms:created>
  <dcterms:modified xsi:type="dcterms:W3CDTF">2014-12-04T00:02:28Z</dcterms:modified>
</cp:coreProperties>
</file>