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2141538" indent="-1684338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4283075" indent="-3368675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6426200" indent="-5054600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8567738" indent="-6738938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FAA"/>
    <a:srgbClr val="A32638"/>
    <a:srgbClr val="8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22"/>
    <p:restoredTop sz="94599"/>
  </p:normalViewPr>
  <p:slideViewPr>
    <p:cSldViewPr>
      <p:cViewPr>
        <p:scale>
          <a:sx n="50" d="100"/>
          <a:sy n="50" d="100"/>
        </p:scale>
        <p:origin x="280" y="-3552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2064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A1B621C-5452-2B48-92D6-CAE824913FAB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CA408EF-6B07-7742-8BF1-26A435988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786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6810E3-BF98-CF41-96DF-F32C7AA9150A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129E1F2-8465-A04D-B124-A350F0716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469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ＭＳ Ｐゴシック" pitchFamily="-10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3"/>
            <a:ext cx="2642616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F44E71-1371-C943-BBC2-59969969C676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28C06-4DAE-3240-95AD-6CC0BE00A6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0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7E03AE-DD3E-3C48-94D5-C697E2BF8270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9DC4B-2186-2F48-85AE-A26A4BACDB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0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6"/>
            <a:ext cx="699516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6"/>
            <a:ext cx="2046732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1C361F-8F5D-F946-AA23-8B02A056F489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9827B-CA06-AA4B-A581-60F944CDA2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8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0E7342-04B8-7846-8398-4479DA17E651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A2D13-5800-A34F-9D02-929710C0B8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8204163"/>
            <a:ext cx="26426160" cy="871728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8602979"/>
            <a:ext cx="26426160" cy="96011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1993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399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598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798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DADE4-DF19-CE4B-908E-0AF1B9984A44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53A11-1FEC-5741-A2A5-54B7DE4FA4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500">
                <a:latin typeface="Microsoft Sans Serif" charset="0"/>
                <a:ea typeface="Microsoft Sans Serif" charset="0"/>
                <a:cs typeface="Microsoft Sans Serif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96"/>
            <a:ext cx="13731240" cy="28966163"/>
          </a:xfrm>
        </p:spPr>
        <p:txBody>
          <a:bodyPr/>
          <a:lstStyle>
            <a:lvl1pPr>
              <a:defRPr sz="7200">
                <a:latin typeface="Microsoft Sans Serif" charset="0"/>
                <a:ea typeface="Microsoft Sans Serif" charset="0"/>
                <a:cs typeface="Microsoft Sans Serif" charset="0"/>
              </a:defRPr>
            </a:lvl1pPr>
            <a:lvl2pPr>
              <a:defRPr sz="6600">
                <a:latin typeface="Microsoft Sans Serif" charset="0"/>
                <a:ea typeface="Microsoft Sans Serif" charset="0"/>
                <a:cs typeface="Microsoft Sans Serif" charset="0"/>
              </a:defRPr>
            </a:lvl2pPr>
            <a:lvl3pPr>
              <a:defRPr sz="6000">
                <a:latin typeface="Microsoft Sans Serif" charset="0"/>
                <a:ea typeface="Microsoft Sans Serif" charset="0"/>
                <a:cs typeface="Microsoft Sans Serif" charset="0"/>
              </a:defRPr>
            </a:lvl3pPr>
            <a:lvl4pPr>
              <a:defRPr sz="5400">
                <a:latin typeface="Microsoft Sans Serif" charset="0"/>
                <a:ea typeface="Microsoft Sans Serif" charset="0"/>
                <a:cs typeface="Microsoft Sans Serif" charset="0"/>
              </a:defRPr>
            </a:lvl4pPr>
            <a:lvl5pPr>
              <a:defRPr sz="5400">
                <a:latin typeface="Microsoft Sans Serif" charset="0"/>
                <a:ea typeface="Microsoft Sans Serif" charset="0"/>
                <a:cs typeface="Microsoft Sans Serif" charset="0"/>
              </a:defRPr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96"/>
            <a:ext cx="13731240" cy="28966163"/>
          </a:xfrm>
        </p:spPr>
        <p:txBody>
          <a:bodyPr/>
          <a:lstStyle>
            <a:lvl1pPr>
              <a:defRPr sz="7200">
                <a:latin typeface="Microsoft Sans Serif" charset="0"/>
                <a:ea typeface="Microsoft Sans Serif" charset="0"/>
                <a:cs typeface="Microsoft Sans Serif" charset="0"/>
              </a:defRPr>
            </a:lvl1pPr>
            <a:lvl2pPr>
              <a:defRPr sz="6600">
                <a:latin typeface="Microsoft Sans Serif" charset="0"/>
                <a:ea typeface="Microsoft Sans Serif" charset="0"/>
                <a:cs typeface="Microsoft Sans Serif" charset="0"/>
              </a:defRPr>
            </a:lvl2pPr>
            <a:lvl3pPr>
              <a:defRPr sz="6000">
                <a:latin typeface="Microsoft Sans Serif" charset="0"/>
                <a:ea typeface="Microsoft Sans Serif" charset="0"/>
                <a:cs typeface="Microsoft Sans Serif" charset="0"/>
              </a:defRPr>
            </a:lvl3pPr>
            <a:lvl4pPr>
              <a:defRPr sz="5400">
                <a:latin typeface="Microsoft Sans Serif" charset="0"/>
                <a:ea typeface="Microsoft Sans Serif" charset="0"/>
                <a:cs typeface="Microsoft Sans Serif" charset="0"/>
              </a:defRPr>
            </a:lvl4pPr>
            <a:lvl5pPr>
              <a:defRPr sz="5400">
                <a:latin typeface="Microsoft Sans Serif" charset="0"/>
                <a:ea typeface="Microsoft Sans Serif" charset="0"/>
                <a:cs typeface="Microsoft Sans Serif" charset="0"/>
              </a:defRPr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EA54A-2D61-7845-B8E7-284F8BA398B9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16C88-5C12-1A43-A98C-EC1916BC0D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51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3"/>
            <a:ext cx="13736639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0"/>
            <a:ext cx="13736639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94" y="9824723"/>
            <a:ext cx="13742035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94" y="13919200"/>
            <a:ext cx="13742035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4F5682-6592-4244-AFF7-EB98C69C8AB7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31CD1-96A7-274C-8327-911446C40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05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565A58-822B-0340-870F-5D2640FEED5B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BCEA9-544B-2347-A5BB-2E6021EB9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0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A1F832-3860-6D43-B954-0904EB3B4CC3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8236-AC14-5344-A3C1-0627C8108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0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5" y="1747520"/>
            <a:ext cx="10228264" cy="743712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747536"/>
            <a:ext cx="17379950" cy="37459923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5" y="9184656"/>
            <a:ext cx="10228264" cy="30022803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A7067B-3358-3D46-A85F-6CBBB6667C33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E9599-A901-C344-9456-AFC99270E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0"/>
            <a:ext cx="18653760" cy="362712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000"/>
            </a:lvl1pPr>
            <a:lvl2pPr marL="2141993" indent="0">
              <a:buNone/>
              <a:defRPr sz="13100"/>
            </a:lvl2pPr>
            <a:lvl3pPr marL="4283990" indent="0">
              <a:buNone/>
              <a:defRPr sz="11200"/>
            </a:lvl3pPr>
            <a:lvl4pPr marL="6425988" indent="0">
              <a:buNone/>
              <a:defRPr sz="9400"/>
            </a:lvl4pPr>
            <a:lvl5pPr marL="8567981" indent="0">
              <a:buNone/>
              <a:defRPr sz="9400"/>
            </a:lvl5pPr>
            <a:lvl6pPr marL="10709973" indent="0">
              <a:buNone/>
              <a:defRPr sz="9400"/>
            </a:lvl6pPr>
            <a:lvl7pPr marL="12851971" indent="0">
              <a:buNone/>
              <a:defRPr sz="9400"/>
            </a:lvl7pPr>
            <a:lvl8pPr marL="14993968" indent="0">
              <a:buNone/>
              <a:defRPr sz="9400"/>
            </a:lvl8pPr>
            <a:lvl9pPr marL="17135961" indent="0">
              <a:buNone/>
              <a:defRPr sz="94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3"/>
            <a:ext cx="18653760" cy="5151117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3554A-77C2-C641-8AA2-3FD3D60E4C46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F6F25-28B5-AE49-9249-48ADECAA6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600">
                <a:solidFill>
                  <a:srgbClr val="898989"/>
                </a:solidFill>
              </a:defRPr>
            </a:lvl1pPr>
          </a:lstStyle>
          <a:p>
            <a:fld id="{FF8ADCAB-8407-BA49-8EA9-473E4E953D9D}" type="datetime1">
              <a:rPr lang="en-US" altLang="en-US"/>
              <a:pPr/>
              <a:t>12/11/15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600">
                <a:solidFill>
                  <a:srgbClr val="898989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600">
                <a:solidFill>
                  <a:srgbClr val="898989"/>
                </a:solidFill>
              </a:defRPr>
            </a:lvl1pPr>
          </a:lstStyle>
          <a:p>
            <a:fld id="{A9F3EAE6-566F-4642-A469-06A341F557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283075" rtl="0" eaLnBrk="1" fontAlgn="base" hangingPunct="1">
        <a:spcBef>
          <a:spcPct val="0"/>
        </a:spcBef>
        <a:spcAft>
          <a:spcPct val="0"/>
        </a:spcAft>
        <a:defRPr sz="20600" kern="1200">
          <a:solidFill>
            <a:schemeClr val="tx1"/>
          </a:solidFill>
          <a:latin typeface="+mj-lt"/>
          <a:ea typeface="ＭＳ Ｐゴシック" charset="0"/>
          <a:cs typeface="ＭＳ Ｐゴシック" pitchFamily="-104" charset="-128"/>
        </a:defRPr>
      </a:lvl1pPr>
      <a:lvl2pPr algn="ctr" defTabSz="4283075" rtl="0" eaLnBrk="1" fontAlgn="base" hangingPunct="1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2pPr>
      <a:lvl3pPr algn="ctr" defTabSz="4283075" rtl="0" eaLnBrk="1" fontAlgn="base" hangingPunct="1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3pPr>
      <a:lvl4pPr algn="ctr" defTabSz="4283075" rtl="0" eaLnBrk="1" fontAlgn="base" hangingPunct="1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4pPr>
      <a:lvl5pPr algn="ctr" defTabSz="4283075" rtl="0" eaLnBrk="1" fontAlgn="base" hangingPunct="1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5pPr>
      <a:lvl6pPr marL="457200" algn="ctr" defTabSz="4283075" rtl="0" eaLnBrk="1" fontAlgn="base" hangingPunct="1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6pPr>
      <a:lvl7pPr marL="914400" algn="ctr" defTabSz="4283075" rtl="0" eaLnBrk="1" fontAlgn="base" hangingPunct="1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7pPr>
      <a:lvl8pPr marL="1371600" algn="ctr" defTabSz="4283075" rtl="0" eaLnBrk="1" fontAlgn="base" hangingPunct="1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8pPr>
      <a:lvl9pPr marL="1828800" algn="ctr" defTabSz="4283075" rtl="0" eaLnBrk="1" fontAlgn="base" hangingPunct="1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9pPr>
    </p:titleStyle>
    <p:bodyStyle>
      <a:lvl1pPr marL="1604963" indent="-1604963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0" kern="1200">
          <a:solidFill>
            <a:schemeClr val="tx1"/>
          </a:solidFill>
          <a:latin typeface="+mn-lt"/>
          <a:ea typeface="ＭＳ Ｐゴシック" charset="0"/>
          <a:cs typeface="ＭＳ Ｐゴシック" pitchFamily="-104" charset="-128"/>
        </a:defRPr>
      </a:lvl1pPr>
      <a:lvl2pPr marL="3479800" indent="-1338263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54638" indent="-1069975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496175" indent="-1069975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637713" indent="-1069975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780974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2967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4965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6962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199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399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598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798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997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197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396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596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6"/>
          <p:cNvGrpSpPr>
            <a:grpSpLocks/>
          </p:cNvGrpSpPr>
          <p:nvPr/>
        </p:nvGrpSpPr>
        <p:grpSpPr bwMode="auto">
          <a:xfrm>
            <a:off x="0" y="0"/>
            <a:ext cx="31089600" cy="43891200"/>
            <a:chOff x="0" y="0"/>
            <a:chExt cx="31089600" cy="438912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A32638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>
              <a:normAutofit/>
            </a:bodyPr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875" y="5486400"/>
              <a:ext cx="29624338" cy="370332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>
              <a:normAutofit/>
            </a:bodyPr>
            <a:lstStyle/>
            <a:p>
              <a:pPr algn="ctr" eaLnBrk="1" hangingPunct="1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>
              <a:normAutofit/>
            </a:bodyPr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5362" name="Title 10"/>
          <p:cNvSpPr>
            <a:spLocks noGrp="1"/>
          </p:cNvSpPr>
          <p:nvPr>
            <p:ph type="title"/>
          </p:nvPr>
        </p:nvSpPr>
        <p:spPr>
          <a:xfrm>
            <a:off x="1295400" y="914400"/>
            <a:ext cx="21869400" cy="3768725"/>
          </a:xfrm>
        </p:spPr>
        <p:txBody>
          <a:bodyPr/>
          <a:lstStyle/>
          <a:p>
            <a:r>
              <a:rPr lang="en-US" altLang="zh-CN" sz="8000" dirty="0" smtClean="0">
                <a:ea typeface="ＭＳ Ｐゴシック" charset="-128"/>
              </a:rPr>
              <a:t>Prediction of </a:t>
            </a:r>
            <a:r>
              <a:rPr lang="en-US" altLang="zh-CN" sz="8000" dirty="0" err="1" smtClean="0">
                <a:ea typeface="ＭＳ Ｐゴシック" charset="-128"/>
              </a:rPr>
              <a:t>Rossmann</a:t>
            </a:r>
            <a:r>
              <a:rPr lang="en-US" altLang="zh-CN" sz="8000" dirty="0" smtClean="0">
                <a:ea typeface="ＭＳ Ｐゴシック" charset="-128"/>
              </a:rPr>
              <a:t> </a:t>
            </a:r>
            <a:r>
              <a:rPr lang="en-US" altLang="zh-CN" sz="8000" dirty="0">
                <a:ea typeface="ＭＳ Ｐゴシック" charset="-128"/>
              </a:rPr>
              <a:t>Store </a:t>
            </a:r>
            <a:r>
              <a:rPr lang="en-US" altLang="zh-CN" sz="8000" dirty="0" smtClean="0">
                <a:ea typeface="ＭＳ Ｐゴシック" charset="-128"/>
              </a:rPr>
              <a:t>Sales</a:t>
            </a:r>
            <a:r>
              <a:rPr lang="en-US" altLang="en-US" sz="8000" dirty="0" smtClean="0">
                <a:ea typeface="ＭＳ Ｐゴシック" charset="-128"/>
              </a:rPr>
              <a:t> </a:t>
            </a:r>
            <a:r>
              <a:rPr lang="en-US" altLang="en-US" sz="11900" dirty="0" smtClean="0">
                <a:ea typeface="ＭＳ Ｐゴシック" charset="-128"/>
              </a:rPr>
              <a:t/>
            </a:r>
            <a:br>
              <a:rPr lang="en-US" altLang="en-US" sz="11900" dirty="0" smtClean="0">
                <a:ea typeface="ＭＳ Ｐゴシック" charset="-128"/>
              </a:rPr>
            </a:br>
            <a:r>
              <a:rPr lang="en-US" altLang="en-US" sz="5600" dirty="0" smtClean="0">
                <a:ea typeface="ＭＳ Ｐゴシック" charset="-128"/>
              </a:rPr>
              <a:t>Yilin Wei, </a:t>
            </a:r>
            <a:r>
              <a:rPr lang="en-US" altLang="en-US" sz="5600" dirty="0" err="1">
                <a:ea typeface="ＭＳ Ｐゴシック" charset="-128"/>
              </a:rPr>
              <a:t>Tingting</a:t>
            </a:r>
            <a:r>
              <a:rPr lang="en-US" altLang="en-US" sz="5600" dirty="0">
                <a:ea typeface="ＭＳ Ｐゴシック" charset="-128"/>
              </a:rPr>
              <a:t> Gao, </a:t>
            </a:r>
            <a:r>
              <a:rPr lang="en-US" altLang="en-US" sz="5600" dirty="0" err="1">
                <a:ea typeface="ＭＳ Ｐゴシック" charset="-128"/>
              </a:rPr>
              <a:t>Jialu</a:t>
            </a:r>
            <a:r>
              <a:rPr lang="en-US" altLang="en-US" sz="5600" dirty="0">
                <a:ea typeface="ＭＳ Ｐゴシック" charset="-128"/>
              </a:rPr>
              <a:t> </a:t>
            </a:r>
            <a:r>
              <a:rPr lang="en-US" altLang="en-US" sz="5600" dirty="0" smtClean="0">
                <a:ea typeface="ＭＳ Ｐゴシック" charset="-128"/>
              </a:rPr>
              <a:t>Yan</a:t>
            </a:r>
            <a:br>
              <a:rPr lang="en-US" altLang="en-US" sz="5600" dirty="0" smtClean="0">
                <a:ea typeface="ＭＳ Ｐゴシック" charset="-128"/>
              </a:rPr>
            </a:br>
            <a:r>
              <a:rPr lang="en-US" altLang="en-US" sz="5600" dirty="0" smtClean="0">
                <a:ea typeface="ＭＳ Ｐゴシック" charset="-128"/>
              </a:rPr>
              <a:t>I</a:t>
            </a:r>
            <a:r>
              <a:rPr lang="en-US" altLang="zh-CN" sz="5600" dirty="0" smtClean="0">
                <a:ea typeface="ＭＳ Ｐゴシック" charset="-128"/>
              </a:rPr>
              <a:t>nstructor</a:t>
            </a:r>
            <a:r>
              <a:rPr lang="en-US" altLang="en-US" sz="5600" dirty="0" smtClean="0">
                <a:ea typeface="ＭＳ Ｐゴシック" charset="-128"/>
              </a:rPr>
              <a:t>: Dr. German Creamer</a:t>
            </a:r>
            <a:endParaRPr lang="en-US" altLang="en-US" sz="5600" dirty="0">
              <a:ea typeface="ＭＳ Ｐゴシック" charset="-128"/>
            </a:endParaRPr>
          </a:p>
        </p:txBody>
      </p:sp>
      <p:sp>
        <p:nvSpPr>
          <p:cNvPr id="15363" name="Text Box 13"/>
          <p:cNvSpPr txBox="1">
            <a:spLocks noChangeArrowheads="1"/>
          </p:cNvSpPr>
          <p:nvPr/>
        </p:nvSpPr>
        <p:spPr bwMode="auto">
          <a:xfrm>
            <a:off x="23850600" y="3581400"/>
            <a:ext cx="617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 eaLnBrk="1" hangingPunct="1"/>
            <a:r>
              <a:rPr lang="en-US" altLang="en-US" sz="3200">
                <a:solidFill>
                  <a:srgbClr val="ADAFAA"/>
                </a:solidFill>
              </a:rPr>
              <a:t>Business Intelligence &amp; Analytics</a:t>
            </a:r>
          </a:p>
        </p:txBody>
      </p:sp>
      <p:sp>
        <p:nvSpPr>
          <p:cNvPr id="15364" name="Line 15"/>
          <p:cNvSpPr>
            <a:spLocks noChangeShapeType="1"/>
          </p:cNvSpPr>
          <p:nvPr/>
        </p:nvSpPr>
        <p:spPr bwMode="auto">
          <a:xfrm>
            <a:off x="23545800" y="762000"/>
            <a:ext cx="0" cy="4114800"/>
          </a:xfrm>
          <a:prstGeom prst="line">
            <a:avLst/>
          </a:prstGeom>
          <a:noFill/>
          <a:ln w="63500">
            <a:solidFill>
              <a:srgbClr val="ADAF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4906" tIns="47453" rIns="94906" bIns="47453" anchor="ctr"/>
          <a:lstStyle/>
          <a:p>
            <a:endParaRPr lang="en-US"/>
          </a:p>
        </p:txBody>
      </p:sp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4038600" y="42756138"/>
            <a:ext cx="23110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2830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2830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2830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2830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4800">
                <a:solidFill>
                  <a:schemeClr val="bg1"/>
                </a:solidFill>
              </a:rPr>
              <a:t>http://www.stevens.edu/howe/academics/graduate/business-intelligence-analytics</a:t>
            </a:r>
          </a:p>
        </p:txBody>
      </p:sp>
      <p:pic>
        <p:nvPicPr>
          <p:cNvPr id="15366" name="Picture 2" descr="Stevens-Official-PMSColor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0" y="1060450"/>
            <a:ext cx="59182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7" name="Group 2"/>
          <p:cNvGrpSpPr>
            <a:grpSpLocks/>
          </p:cNvGrpSpPr>
          <p:nvPr/>
        </p:nvGrpSpPr>
        <p:grpSpPr bwMode="auto">
          <a:xfrm>
            <a:off x="1508125" y="6096000"/>
            <a:ext cx="13731875" cy="6676836"/>
            <a:chOff x="1508125" y="6096000"/>
            <a:chExt cx="13731875" cy="7289505"/>
          </a:xfrm>
        </p:grpSpPr>
        <p:sp>
          <p:nvSpPr>
            <p:cNvPr id="3" name="Content Placeholder 12"/>
            <p:cNvSpPr txBox="1">
              <a:spLocks/>
            </p:cNvSpPr>
            <p:nvPr/>
          </p:nvSpPr>
          <p:spPr bwMode="auto">
            <a:xfrm>
              <a:off x="1508125" y="7078663"/>
              <a:ext cx="13731875" cy="6306842"/>
            </a:xfrm>
            <a:prstGeom prst="rect">
              <a:avLst/>
            </a:prstGeom>
            <a:noFill/>
            <a:ln w="9525">
              <a:solidFill>
                <a:srgbClr val="ADAF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28422" tIns="214211" rIns="428422" bIns="214211"/>
            <a:lstStyle>
              <a:lvl1pPr>
                <a:defRPr sz="150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31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1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10094913" indent="-1069975" defTabSz="4283075" eaLnBrk="0" fontAlgn="base" hangingPunct="0">
                <a:spcAft>
                  <a:spcPct val="0"/>
                </a:spcAft>
                <a:buFont typeface="Arial" charset="0"/>
                <a:buChar char="»"/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10552113" indent="-1069975" defTabSz="4283075" eaLnBrk="0" fontAlgn="base" hangingPunct="0">
                <a:spcAft>
                  <a:spcPct val="0"/>
                </a:spcAft>
                <a:buFont typeface="Arial" charset="0"/>
                <a:buChar char="»"/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1009313" indent="-1069975" defTabSz="4283075" eaLnBrk="0" fontAlgn="base" hangingPunct="0">
                <a:spcAft>
                  <a:spcPct val="0"/>
                </a:spcAft>
                <a:buFont typeface="Arial" charset="0"/>
                <a:buChar char="»"/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1466513" indent="-1069975" defTabSz="4283075" eaLnBrk="0" fontAlgn="base" hangingPunct="0">
                <a:spcAft>
                  <a:spcPct val="0"/>
                </a:spcAft>
                <a:buFont typeface="Arial" charset="0"/>
                <a:buChar char="»"/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just" eaLnBrk="1" hangingPunct="1">
                <a:defRPr/>
              </a:pPr>
              <a:r>
                <a:rPr lang="zh-CN" altLang="zh-CN" sz="3600" dirty="0" smtClean="0">
                  <a:latin typeface="+mn-lt"/>
                </a:rPr>
                <a:t>T</a:t>
              </a:r>
              <a:r>
                <a:rPr lang="en-US" altLang="zh-CN" sz="3600" dirty="0" smtClean="0">
                  <a:latin typeface="+mn-lt"/>
                </a:rPr>
                <a:t>he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goal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of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this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project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is to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predict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err="1">
                  <a:latin typeface="+mn-lt"/>
                </a:rPr>
                <a:t>R</a:t>
              </a:r>
              <a:r>
                <a:rPr lang="en-US" altLang="zh-CN" sz="3600" dirty="0" err="1" smtClean="0">
                  <a:latin typeface="+mn-lt"/>
                </a:rPr>
                <a:t>ossmann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>
                  <a:latin typeface="+mn-lt"/>
                </a:rPr>
                <a:t>s</a:t>
              </a:r>
              <a:r>
                <a:rPr lang="en-US" altLang="zh-CN" sz="3600" dirty="0" smtClean="0">
                  <a:latin typeface="+mn-lt"/>
                </a:rPr>
                <a:t>tore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Sales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with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different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periods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data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and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different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algorithms.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This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help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us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to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learn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the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effects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of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promotion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and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arrange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supply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 smtClean="0">
                  <a:latin typeface="+mn-lt"/>
                </a:rPr>
                <a:t>chain</a:t>
              </a:r>
              <a:r>
                <a:rPr lang="zh-CN" altLang="en-US" sz="3600" dirty="0" smtClean="0">
                  <a:latin typeface="+mn-lt"/>
                </a:rPr>
                <a:t> </a:t>
              </a:r>
              <a:r>
                <a:rPr lang="en-US" altLang="zh-CN" sz="3600" dirty="0">
                  <a:latin typeface="+mn-lt"/>
                </a:rPr>
                <a:t>management, investment and workforce.</a:t>
              </a:r>
              <a:endParaRPr lang="en-US" altLang="zh-CN" sz="3600" dirty="0" smtClean="0">
                <a:latin typeface="+mn-lt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508125" y="6096000"/>
              <a:ext cx="13731875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dirty="0"/>
                <a:t>Briefing</a:t>
              </a:r>
            </a:p>
          </p:txBody>
        </p:sp>
      </p:grpSp>
      <p:grpSp>
        <p:nvGrpSpPr>
          <p:cNvPr id="15368" name="Group 20"/>
          <p:cNvGrpSpPr>
            <a:grpSpLocks/>
          </p:cNvGrpSpPr>
          <p:nvPr/>
        </p:nvGrpSpPr>
        <p:grpSpPr bwMode="auto">
          <a:xfrm>
            <a:off x="1508125" y="13030200"/>
            <a:ext cx="13735050" cy="29184599"/>
            <a:chOff x="1566863" y="-6578075"/>
            <a:chExt cx="13734287" cy="31498468"/>
          </a:xfrm>
        </p:grpSpPr>
        <p:sp>
          <p:nvSpPr>
            <p:cNvPr id="15438" name="Content Placeholder 12"/>
            <p:cNvSpPr txBox="1">
              <a:spLocks/>
            </p:cNvSpPr>
            <p:nvPr/>
          </p:nvSpPr>
          <p:spPr bwMode="auto">
            <a:xfrm>
              <a:off x="1566863" y="-5620813"/>
              <a:ext cx="13731112" cy="3054120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28422" tIns="214211" rIns="428422" bIns="214211"/>
            <a:lstStyle>
              <a:lvl1pPr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283075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283075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283075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283075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sz="4400" b="1" dirty="0" smtClean="0">
                  <a:latin typeface="Calibri" charset="0"/>
                </a:rPr>
                <a:t>Exploration</a:t>
              </a:r>
              <a:endParaRPr lang="zh-CN" altLang="en-US" sz="3600" dirty="0">
                <a:latin typeface="+mn-lt"/>
                <a:ea typeface="ＭＳ Ｐゴシック" charset="0"/>
                <a:cs typeface="ＭＳ Ｐゴシック" charset="0"/>
              </a:endParaRPr>
            </a:p>
            <a:p>
              <a:pPr marL="571500" indent="-571500" algn="just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Customers,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>
                  <a:latin typeface="+mn-lt"/>
                  <a:ea typeface="ＭＳ Ｐゴシック" charset="0"/>
                  <a:cs typeface="ＭＳ Ｐゴシック" charset="0"/>
                </a:rPr>
                <a:t>Promo</a:t>
              </a:r>
              <a:r>
                <a:rPr lang="zh-CN" altLang="en-US" sz="3600" dirty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>
                  <a:latin typeface="+mn-lt"/>
                  <a:ea typeface="ＭＳ Ｐゴシック" charset="0"/>
                  <a:cs typeface="ＭＳ Ｐゴシック" charset="0"/>
                </a:rPr>
                <a:t>and</a:t>
              </a:r>
              <a:r>
                <a:rPr lang="zh-CN" altLang="en-US" sz="3600" dirty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err="1">
                  <a:latin typeface="+mn-lt"/>
                  <a:ea typeface="ＭＳ Ｐゴシック" charset="0"/>
                  <a:cs typeface="ＭＳ Ｐゴシック" charset="0"/>
                </a:rPr>
                <a:t>StoreType_b</a:t>
              </a:r>
              <a:r>
                <a:rPr lang="zh-CN" altLang="en-US" sz="3600" dirty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positively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>
                  <a:latin typeface="+mn-lt"/>
                  <a:ea typeface="ＭＳ Ｐゴシック" charset="0"/>
                  <a:cs typeface="ＭＳ Ｐゴシック" charset="0"/>
                </a:rPr>
                <a:t>relate</a:t>
              </a:r>
              <a:r>
                <a:rPr lang="zh-CN" altLang="en-US" sz="3600" dirty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>
                  <a:latin typeface="+mn-lt"/>
                  <a:ea typeface="ＭＳ Ｐゴシック" charset="0"/>
                  <a:cs typeface="ＭＳ Ｐゴシック" charset="0"/>
                </a:rPr>
                <a:t>to</a:t>
              </a:r>
              <a:r>
                <a:rPr lang="zh-CN" altLang="en-US" sz="3600" dirty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>
                  <a:latin typeface="+mn-lt"/>
                  <a:ea typeface="ＭＳ Ｐゴシック" charset="0"/>
                  <a:cs typeface="ＭＳ Ｐゴシック" charset="0"/>
                </a:rPr>
                <a:t>Sales</a:t>
              </a:r>
              <a:endParaRPr lang="zh-CN" altLang="en-US" sz="3600" dirty="0">
                <a:latin typeface="+mn-lt"/>
                <a:ea typeface="ＭＳ Ｐゴシック" charset="0"/>
                <a:cs typeface="ＭＳ Ｐゴシック" charset="0"/>
              </a:endParaRPr>
            </a:p>
            <a:p>
              <a:pPr marL="571500" indent="-571500" algn="just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600" dirty="0" err="1">
                  <a:latin typeface="+mn-lt"/>
                  <a:ea typeface="ＭＳ Ｐゴシック" charset="0"/>
                  <a:cs typeface="ＭＳ Ｐゴシック" charset="0"/>
                </a:rPr>
                <a:t>DayofWeek</a:t>
              </a:r>
              <a:r>
                <a:rPr lang="zh-CN" altLang="en-US" sz="3600" dirty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and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err="1" smtClean="0">
                  <a:latin typeface="+mn-lt"/>
                  <a:ea typeface="ＭＳ Ｐゴシック" charset="0"/>
                  <a:cs typeface="ＭＳ Ｐゴシック" charset="0"/>
                </a:rPr>
                <a:t>Assortment_a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highly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err="1" smtClean="0">
                  <a:latin typeface="+mn-lt"/>
                  <a:ea typeface="ＭＳ Ｐゴシック" charset="0"/>
                  <a:cs typeface="ＭＳ Ｐゴシック" charset="0"/>
                </a:rPr>
                <a:t>negately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>
                  <a:latin typeface="+mn-lt"/>
                  <a:ea typeface="ＭＳ Ｐゴシック" charset="0"/>
                  <a:cs typeface="ＭＳ Ｐゴシック" charset="0"/>
                </a:rPr>
                <a:t>relate</a:t>
              </a:r>
              <a:r>
                <a:rPr lang="zh-CN" altLang="en-US" sz="3600" dirty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>
                  <a:latin typeface="+mn-lt"/>
                  <a:ea typeface="ＭＳ Ｐゴシック" charset="0"/>
                  <a:cs typeface="ＭＳ Ｐゴシック" charset="0"/>
                </a:rPr>
                <a:t>to</a:t>
              </a:r>
              <a:r>
                <a:rPr lang="zh-CN" altLang="en-US" sz="3600" dirty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Sales</a:t>
              </a:r>
              <a:endParaRPr lang="zh-CN" altLang="en-US" sz="3600" dirty="0" smtClean="0">
                <a:latin typeface="+mn-lt"/>
                <a:ea typeface="ＭＳ Ｐゴシック" charset="0"/>
                <a:cs typeface="ＭＳ Ｐゴシック" charset="0"/>
              </a:endParaRPr>
            </a:p>
            <a:p>
              <a:pPr marL="571500" indent="-571500" algn="just" eaLnBrk="1" hangingPunct="1">
                <a:spcBef>
                  <a:spcPct val="20000"/>
                </a:spcBef>
                <a:buFont typeface="Arial" charset="0"/>
                <a:buChar char="•"/>
              </a:pPr>
              <a:endParaRPr lang="zh-CN" altLang="en-US" sz="3600" dirty="0">
                <a:latin typeface="+mn-lt"/>
                <a:ea typeface="ＭＳ Ｐゴシック" charset="0"/>
                <a:cs typeface="ＭＳ Ｐゴシック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+mn-lt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zh-CN" altLang="en-US" sz="3600" b="1" dirty="0" smtClean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r>
                <a:rPr lang="en-US" altLang="zh-CN" sz="4400" b="1" dirty="0">
                  <a:latin typeface="Calibri" charset="0"/>
                </a:rPr>
                <a:t>Modeling Process</a:t>
              </a:r>
              <a:endParaRPr lang="zh-CN" altLang="en-US" sz="4400" b="1" dirty="0">
                <a:latin typeface="Calibri" charset="0"/>
              </a:endParaRPr>
            </a:p>
            <a:p>
              <a:pPr marL="571500" indent="-571500" algn="just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600" dirty="0" smtClean="0">
                  <a:latin typeface="Calibri" charset="0"/>
                </a:rPr>
                <a:t>Separately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split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train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and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test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into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two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based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on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Promo2(0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or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1)</a:t>
              </a:r>
              <a:endParaRPr lang="zh-CN" altLang="en-US" sz="3600" dirty="0" smtClean="0">
                <a:latin typeface="Calibri" charset="0"/>
              </a:endParaRPr>
            </a:p>
            <a:p>
              <a:pPr marL="571500" indent="-571500" algn="just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600" dirty="0" smtClean="0">
                  <a:latin typeface="Calibri" charset="0"/>
                </a:rPr>
                <a:t>Because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Customer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highly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relate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to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Sales,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predict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Customer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for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test</a:t>
              </a:r>
              <a:endParaRPr lang="zh-CN" altLang="en-US" sz="3600" dirty="0" smtClean="0">
                <a:latin typeface="Calibri" charset="0"/>
              </a:endParaRPr>
            </a:p>
            <a:p>
              <a:pPr marL="571500" indent="-571500" algn="just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600" dirty="0" smtClean="0">
                  <a:latin typeface="Calibri" charset="0"/>
                </a:rPr>
                <a:t>Compared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with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>
                  <a:latin typeface="Calibri" charset="0"/>
                </a:rPr>
                <a:t>d</a:t>
              </a:r>
              <a:r>
                <a:rPr lang="en-US" altLang="zh-CN" sz="3600" dirty="0" smtClean="0">
                  <a:latin typeface="Calibri" charset="0"/>
                </a:rPr>
                <a:t>ecision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tree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and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KNN,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random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forest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performs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the</a:t>
              </a:r>
              <a:r>
                <a:rPr lang="zh-CN" altLang="en-US" sz="3600" dirty="0" smtClean="0">
                  <a:latin typeface="Calibri" charset="0"/>
                </a:rPr>
                <a:t> </a:t>
              </a:r>
              <a:r>
                <a:rPr lang="en-US" altLang="zh-CN" sz="3600" dirty="0" smtClean="0">
                  <a:latin typeface="Calibri" charset="0"/>
                </a:rPr>
                <a:t>best</a:t>
              </a: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 smtClean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 smtClean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 smtClean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 smtClean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 smtClean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 smtClean="0">
                <a:latin typeface="Calibri" charset="0"/>
              </a:endParaRPr>
            </a:p>
            <a:p>
              <a:pPr algn="just" eaLnBrk="1" hangingPunct="1">
                <a:spcBef>
                  <a:spcPct val="20000"/>
                </a:spcBef>
              </a:pPr>
              <a:endParaRPr lang="en-US" altLang="zh-CN" sz="3600" dirty="0">
                <a:latin typeface="Calibri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66863" y="-6578075"/>
              <a:ext cx="13734287" cy="9874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5400" dirty="0">
                  <a:solidFill>
                    <a:srgbClr val="FFFFFF"/>
                  </a:solidFill>
                  <a:cs typeface="宋体" charset="0"/>
                </a:rPr>
                <a:t>Methodology</a:t>
              </a:r>
              <a:endParaRPr lang="en-US" sz="5400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369" name="Group 23"/>
          <p:cNvGrpSpPr>
            <a:grpSpLocks/>
          </p:cNvGrpSpPr>
          <p:nvPr/>
        </p:nvGrpSpPr>
        <p:grpSpPr bwMode="auto">
          <a:xfrm>
            <a:off x="16002000" y="6096000"/>
            <a:ext cx="13734288" cy="10668000"/>
            <a:chOff x="1481137" y="6118225"/>
            <a:chExt cx="13734288" cy="10667892"/>
          </a:xfrm>
        </p:grpSpPr>
        <p:sp>
          <p:nvSpPr>
            <p:cNvPr id="15423" name="Content Placeholder 12"/>
            <p:cNvSpPr txBox="1">
              <a:spLocks/>
            </p:cNvSpPr>
            <p:nvPr/>
          </p:nvSpPr>
          <p:spPr bwMode="auto">
            <a:xfrm>
              <a:off x="1481137" y="7032616"/>
              <a:ext cx="13731875" cy="9753501"/>
            </a:xfrm>
            <a:prstGeom prst="rect">
              <a:avLst/>
            </a:prstGeom>
            <a:noFill/>
            <a:ln w="9525">
              <a:solidFill>
                <a:srgbClr val="ADAF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28422" tIns="214211" rIns="428422" bIns="214211"/>
            <a:lstStyle>
              <a:lvl1pPr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283075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283075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283075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283075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sz="4400" b="1" dirty="0" smtClean="0">
                  <a:latin typeface="+mn-lt"/>
                </a:rPr>
                <a:t>Feature</a:t>
              </a:r>
              <a:r>
                <a:rPr lang="zh-CN" altLang="en-US" sz="4400" b="1" dirty="0" smtClean="0">
                  <a:latin typeface="+mn-lt"/>
                </a:rPr>
                <a:t> </a:t>
              </a:r>
              <a:r>
                <a:rPr lang="en-US" altLang="zh-CN" sz="4400" b="1" dirty="0" smtClean="0">
                  <a:latin typeface="+mn-lt"/>
                </a:rPr>
                <a:t>Importance</a:t>
              </a:r>
              <a:endParaRPr lang="zh-CN" altLang="en-US" sz="3600" dirty="0">
                <a:latin typeface="+mn-lt"/>
                <a:ea typeface="ＭＳ Ｐゴシック" charset="0"/>
                <a:cs typeface="ＭＳ Ｐゴシック" charset="0"/>
              </a:endParaRPr>
            </a:p>
            <a:p>
              <a:pPr marL="571500" indent="-571500" algn="just"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Customers,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err="1" smtClean="0">
                  <a:latin typeface="+mn-lt"/>
                  <a:ea typeface="ＭＳ Ｐゴシック" charset="0"/>
                  <a:cs typeface="ＭＳ Ｐゴシック" charset="0"/>
                </a:rPr>
                <a:t>CompetitionDistance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and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err="1" smtClean="0">
                  <a:latin typeface="+mn-lt"/>
                  <a:ea typeface="ＭＳ Ｐゴシック" charset="0"/>
                  <a:cs typeface="ＭＳ Ｐゴシック" charset="0"/>
                </a:rPr>
                <a:t>StoreType_b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are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important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features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for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both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train</a:t>
              </a:r>
              <a:r>
                <a:rPr lang="zh-CN" altLang="en-US" sz="3600" dirty="0" smtClean="0">
                  <a:latin typeface="+mn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altLang="zh-CN" sz="3600" dirty="0" smtClean="0">
                  <a:latin typeface="+mn-lt"/>
                  <a:ea typeface="ＭＳ Ｐゴシック" charset="0"/>
                  <a:cs typeface="ＭＳ Ｐゴシック" charset="0"/>
                </a:rPr>
                <a:t>datasets</a:t>
              </a:r>
              <a:endParaRPr lang="zh-CN" altLang="en-US" sz="3600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81137" y="6118225"/>
              <a:ext cx="13734288" cy="9334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5400">
                  <a:solidFill>
                    <a:srgbClr val="FFFFFF"/>
                  </a:solidFill>
                  <a:cs typeface="宋体" charset="0"/>
                </a:rPr>
                <a:t>Methodology</a:t>
              </a:r>
              <a:endParaRPr lang="en-US" sz="540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370" name="Group 26"/>
          <p:cNvGrpSpPr>
            <a:grpSpLocks/>
          </p:cNvGrpSpPr>
          <p:nvPr/>
        </p:nvGrpSpPr>
        <p:grpSpPr bwMode="auto">
          <a:xfrm>
            <a:off x="16002000" y="17145001"/>
            <a:ext cx="13735050" cy="25069799"/>
            <a:chOff x="1508125" y="1907858"/>
            <a:chExt cx="13734289" cy="22105199"/>
          </a:xfrm>
        </p:grpSpPr>
        <p:sp>
          <p:nvSpPr>
            <p:cNvPr id="28" name="Content Placeholder 12"/>
            <p:cNvSpPr txBox="1">
              <a:spLocks/>
            </p:cNvSpPr>
            <p:nvPr/>
          </p:nvSpPr>
          <p:spPr bwMode="auto">
            <a:xfrm>
              <a:off x="1508125" y="2828908"/>
              <a:ext cx="13731114" cy="21184149"/>
            </a:xfrm>
            <a:prstGeom prst="rect">
              <a:avLst/>
            </a:prstGeom>
            <a:noFill/>
            <a:ln w="9525">
              <a:solidFill>
                <a:srgbClr val="ADAF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28422" tIns="214211" rIns="428422" bIns="214211"/>
            <a:lstStyle>
              <a:lvl1pPr>
                <a:defRPr sz="150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31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112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10094913" indent="-1069975" defTabSz="4283075" eaLnBrk="0" fontAlgn="base" hangingPunct="0">
                <a:spcAft>
                  <a:spcPct val="0"/>
                </a:spcAft>
                <a:buFont typeface="Arial" charset="0"/>
                <a:buChar char="»"/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10552113" indent="-1069975" defTabSz="4283075" eaLnBrk="0" fontAlgn="base" hangingPunct="0">
                <a:spcAft>
                  <a:spcPct val="0"/>
                </a:spcAft>
                <a:buFont typeface="Arial" charset="0"/>
                <a:buChar char="»"/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1009313" indent="-1069975" defTabSz="4283075" eaLnBrk="0" fontAlgn="base" hangingPunct="0">
                <a:spcAft>
                  <a:spcPct val="0"/>
                </a:spcAft>
                <a:buFont typeface="Arial" charset="0"/>
                <a:buChar char="»"/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1466513" indent="-1069975" defTabSz="4283075" eaLnBrk="0" fontAlgn="base" hangingPunct="0">
                <a:spcAft>
                  <a:spcPct val="0"/>
                </a:spcAft>
                <a:buFont typeface="Arial" charset="0"/>
                <a:buChar char="»"/>
                <a:defRPr sz="9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marL="571500" indent="-571500"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altLang="zh-CN" sz="3600" dirty="0" smtClean="0"/>
                <a:t>Predictions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are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effective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at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first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and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then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fluctuate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more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than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the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real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data.</a:t>
              </a:r>
              <a:r>
                <a:rPr lang="zh-CN" altLang="en-US" sz="3600" dirty="0" smtClean="0"/>
                <a:t> </a:t>
              </a:r>
              <a:r>
                <a:rPr lang="en-US" altLang="zh-CN" sz="3600" dirty="0"/>
                <a:t>W</a:t>
              </a:r>
              <a:r>
                <a:rPr lang="en-US" altLang="zh-CN" sz="3600" dirty="0" smtClean="0"/>
                <a:t>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should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use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time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series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analysis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to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improve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accuracy</a:t>
              </a:r>
              <a:endParaRPr lang="zh-CN" altLang="en-US" sz="3600" dirty="0" smtClean="0"/>
            </a:p>
            <a:p>
              <a:pPr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endParaRPr lang="zh-CN" altLang="en-US" sz="3600" dirty="0" smtClean="0"/>
            </a:p>
            <a:p>
              <a:pPr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endParaRPr lang="zh-CN" altLang="en-US" sz="3600" dirty="0"/>
            </a:p>
            <a:p>
              <a:pPr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endParaRPr lang="zh-CN" altLang="en-US" sz="3600" dirty="0" smtClean="0"/>
            </a:p>
            <a:p>
              <a:pPr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endParaRPr lang="zh-CN" altLang="en-US" sz="3600" dirty="0"/>
            </a:p>
            <a:p>
              <a:pPr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endParaRPr lang="zh-CN" altLang="en-US" sz="3600" dirty="0" smtClean="0"/>
            </a:p>
            <a:p>
              <a:pPr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endParaRPr lang="zh-CN" altLang="en-US" sz="3600" dirty="0"/>
            </a:p>
            <a:p>
              <a:pPr algn="just" eaLnBrk="1" hangingPunct="1">
                <a:spcBef>
                  <a:spcPct val="20000"/>
                </a:spcBef>
                <a:defRPr/>
              </a:pPr>
              <a:endParaRPr lang="zh-CN" altLang="en-US" sz="3600" dirty="0"/>
            </a:p>
            <a:p>
              <a:pPr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endParaRPr lang="zh-CN" altLang="en-US" sz="3600" dirty="0" smtClean="0"/>
            </a:p>
            <a:p>
              <a:pPr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altLang="zh-CN" sz="3600" dirty="0" smtClean="0"/>
                <a:t>Sunday</a:t>
              </a:r>
              <a:r>
                <a:rPr lang="zh-CN" altLang="en-US" sz="3600" smtClean="0"/>
                <a:t> </a:t>
              </a:r>
              <a:r>
                <a:rPr lang="en-US" altLang="zh-CN" sz="3600" smtClean="0"/>
                <a:t>and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Monday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have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more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customers</a:t>
              </a:r>
              <a:r>
                <a:rPr lang="zh-CN" altLang="en-US" sz="3600" dirty="0"/>
                <a:t> </a:t>
              </a:r>
              <a:r>
                <a:rPr lang="en-US" altLang="zh-CN" sz="3600" dirty="0" smtClean="0"/>
                <a:t>and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sales</a:t>
              </a:r>
              <a:endParaRPr lang="zh-CN" altLang="en-US" sz="3600" dirty="0" smtClean="0"/>
            </a:p>
            <a:p>
              <a:pPr algn="just" eaLnBrk="1" hangingPunct="1">
                <a:spcBef>
                  <a:spcPct val="20000"/>
                </a:spcBef>
                <a:buFont typeface="Arial" charset="0"/>
                <a:buChar char="•"/>
                <a:defRPr/>
              </a:pPr>
              <a:r>
                <a:rPr lang="en-US" altLang="zh-CN" sz="3600" dirty="0" smtClean="0"/>
                <a:t>Extra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assortment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stores</a:t>
              </a:r>
              <a:r>
                <a:rPr lang="zh-CN" altLang="en-US" sz="3600" dirty="0" smtClean="0"/>
                <a:t>  </a:t>
              </a:r>
              <a:r>
                <a:rPr lang="en-US" altLang="zh-CN" sz="3600" dirty="0" smtClean="0"/>
                <a:t>have</a:t>
              </a:r>
              <a:r>
                <a:rPr lang="zh-CN" altLang="en-US" sz="3600" dirty="0" smtClean="0"/>
                <a:t> </a:t>
              </a:r>
              <a:r>
                <a:rPr lang="en-US" altLang="zh-CN" sz="3600" dirty="0" smtClean="0"/>
                <a:t>more</a:t>
              </a:r>
              <a:r>
                <a:rPr lang="zh-CN" altLang="en-US" sz="3600" dirty="0" smtClean="0"/>
                <a:t> </a:t>
              </a:r>
              <a:r>
                <a:rPr lang="en-US" altLang="zh-CN" sz="3600" dirty="0"/>
                <a:t>customers</a:t>
              </a:r>
              <a:r>
                <a:rPr lang="zh-CN" altLang="en-US" sz="3600" dirty="0"/>
                <a:t> </a:t>
              </a:r>
              <a:r>
                <a:rPr lang="en-US" altLang="zh-CN" sz="3600" dirty="0" smtClean="0"/>
                <a:t>and</a:t>
              </a:r>
              <a:r>
                <a:rPr lang="zh-CN" altLang="en-US" sz="3600" dirty="0" smtClean="0"/>
                <a:t> </a:t>
              </a:r>
              <a:r>
                <a:rPr lang="en-US" altLang="zh-CN" sz="3600" dirty="0"/>
                <a:t>sales</a:t>
              </a:r>
              <a:endParaRPr lang="en-US" altLang="zh-CN" sz="3600" dirty="0" smtClean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08125" y="1907858"/>
              <a:ext cx="13734289" cy="9882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5400" dirty="0" smtClean="0">
                  <a:solidFill>
                    <a:srgbClr val="FFFFFF"/>
                  </a:solidFill>
                  <a:cs typeface="宋体" charset="0"/>
                </a:rPr>
                <a:t>Analysis</a:t>
              </a:r>
              <a:endParaRPr lang="en-US" sz="5400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428353"/>
            <a:ext cx="1319218" cy="1319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067" y="9372600"/>
            <a:ext cx="927100" cy="927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08" y="10408866"/>
            <a:ext cx="1358192" cy="13581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067" y="10570791"/>
            <a:ext cx="927100" cy="927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067" y="11671300"/>
            <a:ext cx="927100" cy="927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95" y="10596583"/>
            <a:ext cx="1085605" cy="108560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595" y="10616243"/>
            <a:ext cx="1085605" cy="1085605"/>
          </a:xfrm>
          <a:prstGeom prst="rect">
            <a:avLst/>
          </a:prstGeom>
        </p:spPr>
      </p:pic>
      <p:pic>
        <p:nvPicPr>
          <p:cNvPr id="15395" name="Picture 1539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13" y="16788735"/>
            <a:ext cx="12947018" cy="11377682"/>
          </a:xfrm>
          <a:prstGeom prst="rect">
            <a:avLst/>
          </a:prstGeom>
        </p:spPr>
      </p:pic>
      <p:grpSp>
        <p:nvGrpSpPr>
          <p:cNvPr id="15421" name="Group 15420"/>
          <p:cNvGrpSpPr/>
          <p:nvPr/>
        </p:nvGrpSpPr>
        <p:grpSpPr>
          <a:xfrm>
            <a:off x="1492251" y="31695816"/>
            <a:ext cx="13652997" cy="10214184"/>
            <a:chOff x="1492251" y="27229647"/>
            <a:chExt cx="13652997" cy="10214184"/>
          </a:xfrm>
        </p:grpSpPr>
        <p:grpSp>
          <p:nvGrpSpPr>
            <p:cNvPr id="15394" name="Group 15393"/>
            <p:cNvGrpSpPr/>
            <p:nvPr/>
          </p:nvGrpSpPr>
          <p:grpSpPr>
            <a:xfrm>
              <a:off x="1492251" y="27229647"/>
              <a:ext cx="13652997" cy="10214184"/>
              <a:chOff x="1462090" y="14577322"/>
              <a:chExt cx="13652997" cy="1021418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6" name="Content Placeholder 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31201509"/>
                      </p:ext>
                    </p:extLst>
                  </p:nvPr>
                </p:nvGraphicFramePr>
                <p:xfrm>
                  <a:off x="2034219" y="16970176"/>
                  <a:ext cx="6119181" cy="4389120"/>
                </p:xfrm>
                <a:graphic>
                  <a:graphicData uri="http://schemas.openxmlformats.org/drawingml/2006/table">
                    <a:tbl>
                      <a:tblPr>
                        <a:tableStyleId>{ED083AE6-46FA-4A59-8FB0-9F97EB10719F}</a:tableStyleId>
                      </a:tblPr>
                      <a:tblGrid>
                        <a:gridCol w="2156781"/>
                        <a:gridCol w="3962400"/>
                      </a:tblGrid>
                      <a:tr h="548640">
                        <a:tc gridSpan="2"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ctr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Fe</a:t>
                              </a:r>
                              <a:r>
                                <a:rPr kumimoji="0" lang="en-US" altLang="zh-CN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atures</a:t>
                              </a:r>
                              <a:endParaRPr kumimoji="0" lang="en-US" altLang="en-US" sz="30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</a:endParaRPr>
                            </a:p>
                          </a:txBody>
                          <a:tcPr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tc hMerge="1"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ctr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en-US" altLang="en-US" sz="30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</a:endParaRPr>
                            </a:p>
                          </a:txBody>
                          <a:tcPr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ＭＳ Ｐゴシック" charset="-128"/>
                                </a:rPr>
                                <a:t>Store</a:t>
                              </a:r>
                              <a:endParaRPr kumimoji="0" lang="en-US" altLang="en-US" sz="3000" u="none" strike="noStrike" cap="none" normalizeH="0" baseline="0" dirty="0" smtClean="0">
                                <a:ln>
                                  <a:noFill/>
                                </a:ln>
                                <a:effectLst/>
                                <a:latin typeface="+mn-lt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SchoolHoliday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Day of week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HaveCompetitor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Promo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CompetitionDistance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Year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err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</a:rPr>
                                <a:t>CompetitionMonth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Month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Dummies of </a:t>
                              </a: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StoreType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Day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Dummies of Assortment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</a:rPr>
                                <a:t>Week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StateHoliday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6" name="Content Placeholder 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31201509"/>
                      </p:ext>
                    </p:extLst>
                  </p:nvPr>
                </p:nvGraphicFramePr>
                <p:xfrm>
                  <a:off x="2034219" y="16970176"/>
                  <a:ext cx="6119181" cy="4389120"/>
                </p:xfrm>
                <a:graphic>
                  <a:graphicData uri="http://schemas.openxmlformats.org/drawingml/2006/table">
                    <a:tbl>
                      <a:tblPr>
                        <a:tableStyleId>{ED083AE6-46FA-4A59-8FB0-9F97EB10719F}</a:tableStyleId>
                      </a:tblPr>
                      <a:tblGrid>
                        <a:gridCol w="2156781"/>
                        <a:gridCol w="3962400"/>
                      </a:tblGrid>
                      <a:tr h="548640">
                        <a:tc gridSpan="2"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ctr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Fe</a:t>
                              </a:r>
                              <a:r>
                                <a:rPr kumimoji="0" lang="en-US" altLang="zh-CN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atures</a:t>
                              </a:r>
                              <a:endParaRPr kumimoji="0" lang="en-US" altLang="en-US" sz="30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</a:endParaRPr>
                            </a:p>
                          </a:txBody>
                          <a:tcPr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tc hMerge="1"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ctr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en-US" altLang="en-US" sz="30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</a:endParaRPr>
                            </a:p>
                          </a:txBody>
                          <a:tcPr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ＭＳ Ｐゴシック" charset="-128"/>
                                </a:rPr>
                                <a:t>Store</a:t>
                              </a:r>
                              <a:endParaRPr kumimoji="0" lang="en-US" altLang="en-US" sz="3000" u="none" strike="noStrike" cap="none" normalizeH="0" baseline="0" dirty="0" smtClean="0">
                                <a:ln>
                                  <a:noFill/>
                                </a:ln>
                                <a:effectLst/>
                                <a:latin typeface="+mn-lt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SchoolHoliday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Day of week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HaveCompetitor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Promo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CompetitionDistance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Year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err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</a:rPr>
                                <a:t>CompetitionMonth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Month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Dummies of </a:t>
                              </a: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StoreType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Day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Dummies of Assortment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</a:rPr>
                                <a:t>Week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err="1" smtClean="0">
                                  <a:ln>
                                    <a:noFill/>
                                  </a:ln>
                                  <a:effectLst/>
                                </a:rPr>
                                <a:t>StateHoliday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22" name="Rounded Rectangle 21"/>
              <p:cNvSpPr/>
              <p:nvPr/>
            </p:nvSpPr>
            <p:spPr>
              <a:xfrm>
                <a:off x="1981199" y="14603633"/>
                <a:ext cx="7696201" cy="753553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3200" b="1" dirty="0" smtClean="0"/>
                  <a:t>Store</a:t>
                </a:r>
                <a:r>
                  <a:rPr lang="zh-CN" altLang="en-US" sz="3200" b="1" dirty="0" smtClean="0"/>
                  <a:t> </a:t>
                </a:r>
                <a:r>
                  <a:rPr lang="en-US" altLang="zh-CN" sz="3200" b="1" dirty="0" smtClean="0"/>
                  <a:t>table</a:t>
                </a:r>
                <a:r>
                  <a:rPr lang="en-US" altLang="zh-CN" sz="3200" dirty="0" smtClean="0"/>
                  <a:t>: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information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of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1115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stores</a:t>
                </a:r>
                <a:endParaRPr lang="en-US" sz="32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981198" y="15510760"/>
                <a:ext cx="7696202" cy="753553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3200" b="1" dirty="0" smtClean="0"/>
                  <a:t>Sales</a:t>
                </a:r>
                <a:r>
                  <a:rPr lang="zh-CN" altLang="en-US" sz="3200" b="1" dirty="0" smtClean="0"/>
                  <a:t> </a:t>
                </a:r>
                <a:r>
                  <a:rPr lang="en-US" altLang="zh-CN" sz="3200" b="1" dirty="0" smtClean="0"/>
                  <a:t>table</a:t>
                </a:r>
                <a:r>
                  <a:rPr lang="en-US" altLang="zh-CN" sz="3200" dirty="0" smtClean="0"/>
                  <a:t>: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sales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during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2013-1-1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2015-7-31</a:t>
                </a:r>
                <a:r>
                  <a:rPr lang="zh-CN" altLang="en-US" sz="3200" dirty="0" smtClean="0"/>
                  <a:t> </a:t>
                </a:r>
                <a:endParaRPr lang="en-US" sz="3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1462090" y="23143209"/>
                    <a:ext cx="5014911" cy="1544392"/>
                  </a:xfrm>
                  <a:prstGeom prst="roundRect">
                    <a:avLst/>
                  </a:prstGeom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3200" dirty="0" smtClean="0"/>
                      <a:t>Evaluation: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</a:rPr>
                          <m:t>𝑅𝑀𝑆𝑃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𝐸</m:t>
                        </m:r>
                        <m:r>
                          <a:rPr lang="en-US" altLang="zh-CN" sz="3200" b="0" i="1" smtClean="0">
                            <a:latin typeface="Cambria Math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3200" b="0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200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b="0" i="1" smtClean="0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oMath>
                    </a14:m>
                    <a:r>
                      <a:rPr lang="en-US" sz="3200" dirty="0" smtClean="0"/>
                      <a:t> </a:t>
                    </a:r>
                    <a:endParaRPr lang="en-US" sz="3200" dirty="0"/>
                  </a:p>
                </p:txBody>
              </p:sp>
            </mc:Choice>
            <mc:Fallback>
              <p:sp>
                <p:nvSpPr>
                  <p:cNvPr id="69" name="Rounded 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090" y="23143209"/>
                    <a:ext cx="5014911" cy="1544392"/>
                  </a:xfrm>
                  <a:prstGeom prst="roundRect">
                    <a:avLst/>
                  </a:prstGeom>
                  <a:blipFill rotWithShape="0">
                    <a:blip r:embed="rId10"/>
                    <a:stretch>
                      <a:fillRect t="-5447"/>
                    </a:stretch>
                  </a:blipFill>
                  <a:ln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ounded Rectangle 70"/>
              <p:cNvSpPr/>
              <p:nvPr/>
            </p:nvSpPr>
            <p:spPr>
              <a:xfrm>
                <a:off x="10605623" y="14577322"/>
                <a:ext cx="4072030" cy="1622873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 smtClean="0"/>
                  <a:t>Merge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into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one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table</a:t>
                </a:r>
                <a:endParaRPr lang="en-US" sz="3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5" name="Content Placeholder 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97049729"/>
                      </p:ext>
                    </p:extLst>
                  </p:nvPr>
                </p:nvGraphicFramePr>
                <p:xfrm>
                  <a:off x="8856571" y="16837075"/>
                  <a:ext cx="2961683" cy="1097280"/>
                </p:xfrm>
                <a:graphic>
                  <a:graphicData uri="http://schemas.openxmlformats.org/drawingml/2006/table">
                    <a:tbl>
                      <a:tblPr>
                        <a:tableStyleId>{ED083AE6-46FA-4A59-8FB0-9F97EB10719F}</a:tableStyleId>
                      </a:tblPr>
                      <a:tblGrid>
                        <a:gridCol w="2961683"/>
                      </a:tblGrid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ctr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Train:</a:t>
                              </a:r>
                              <a:r>
                                <a:rPr kumimoji="0" lang="zh-CN" altLang="en-US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 </a:t>
                              </a: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Promo2==0</a:t>
                              </a:r>
                              <a:endParaRPr kumimoji="0" lang="en-US" altLang="en-US" sz="30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</a:endParaRPr>
                            </a:p>
                          </a:txBody>
                          <a:tcPr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ＭＳ Ｐゴシック" charset="-128"/>
                                </a:rPr>
                                <a:t>…</a:t>
                              </a:r>
                              <a:endParaRPr kumimoji="0" lang="en-US" altLang="en-US" sz="3000" u="none" strike="noStrike" cap="none" normalizeH="0" baseline="0" dirty="0" smtClean="0">
                                <a:ln>
                                  <a:noFill/>
                                </a:ln>
                                <a:effectLst/>
                                <a:latin typeface="+mn-lt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75" name="Content Placeholder 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97049729"/>
                      </p:ext>
                    </p:extLst>
                  </p:nvPr>
                </p:nvGraphicFramePr>
                <p:xfrm>
                  <a:off x="8856571" y="16837075"/>
                  <a:ext cx="2961683" cy="1097280"/>
                </p:xfrm>
                <a:graphic>
                  <a:graphicData uri="http://schemas.openxmlformats.org/drawingml/2006/table">
                    <a:tbl>
                      <a:tblPr>
                        <a:tableStyleId>{ED083AE6-46FA-4A59-8FB0-9F97EB10719F}</a:tableStyleId>
                      </a:tblPr>
                      <a:tblGrid>
                        <a:gridCol w="2961683"/>
                      </a:tblGrid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ctr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Train:</a:t>
                              </a:r>
                              <a:r>
                                <a:rPr kumimoji="0" lang="zh-CN" altLang="en-US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 </a:t>
                              </a: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Promo2==0</a:t>
                              </a:r>
                              <a:endParaRPr kumimoji="0" lang="en-US" altLang="en-US" sz="30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</a:endParaRPr>
                            </a:p>
                          </a:txBody>
                          <a:tcPr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ＭＳ Ｐゴシック" charset="-128"/>
                                </a:rPr>
                                <a:t>…</a:t>
                              </a:r>
                              <a:endParaRPr kumimoji="0" lang="en-US" altLang="en-US" sz="3000" u="none" strike="noStrike" cap="none" normalizeH="0" baseline="0" dirty="0" smtClean="0">
                                <a:ln>
                                  <a:noFill/>
                                </a:ln>
                                <a:effectLst/>
                                <a:latin typeface="+mn-lt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6" name="Content Placeholder 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47961799"/>
                      </p:ext>
                    </p:extLst>
                  </p:nvPr>
                </p:nvGraphicFramePr>
                <p:xfrm>
                  <a:off x="8872176" y="19366915"/>
                  <a:ext cx="2946078" cy="2194560"/>
                </p:xfrm>
                <a:graphic>
                  <a:graphicData uri="http://schemas.openxmlformats.org/drawingml/2006/table">
                    <a:tbl>
                      <a:tblPr>
                        <a:tableStyleId>{ED083AE6-46FA-4A59-8FB0-9F97EB10719F}</a:tableStyleId>
                      </a:tblPr>
                      <a:tblGrid>
                        <a:gridCol w="2946078"/>
                      </a:tblGrid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ctr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Train:</a:t>
                              </a:r>
                              <a:r>
                                <a:rPr kumimoji="0" lang="zh-CN" altLang="en-US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 </a:t>
                              </a: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Promo2==1</a:t>
                              </a:r>
                              <a:endParaRPr kumimoji="0" lang="en-US" altLang="en-US" sz="30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</a:endParaRPr>
                            </a:p>
                          </a:txBody>
                          <a:tcPr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ＭＳ Ｐゴシック" charset="-128"/>
                                </a:rPr>
                                <a:t>…</a:t>
                              </a:r>
                              <a:endParaRPr kumimoji="0" lang="en-US" altLang="en-US" sz="3000" u="none" strike="noStrike" cap="none" normalizeH="0" baseline="0" dirty="0" smtClean="0">
                                <a:ln>
                                  <a:noFill/>
                                </a:ln>
                                <a:effectLst/>
                                <a:latin typeface="+mn-lt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Promo2Month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Promo2Week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76" name="Content Placeholder 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47961799"/>
                      </p:ext>
                    </p:extLst>
                  </p:nvPr>
                </p:nvGraphicFramePr>
                <p:xfrm>
                  <a:off x="8872176" y="19366915"/>
                  <a:ext cx="2946078" cy="2194560"/>
                </p:xfrm>
                <a:graphic>
                  <a:graphicData uri="http://schemas.openxmlformats.org/drawingml/2006/table">
                    <a:tbl>
                      <a:tblPr>
                        <a:tableStyleId>{ED083AE6-46FA-4A59-8FB0-9F97EB10719F}</a:tableStyleId>
                      </a:tblPr>
                      <a:tblGrid>
                        <a:gridCol w="2946078"/>
                      </a:tblGrid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ctr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Train:</a:t>
                              </a:r>
                              <a:r>
                                <a:rPr kumimoji="0" lang="zh-CN" altLang="en-US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 </a:t>
                              </a:r>
                              <a:r>
                                <a:rPr kumimoji="0" lang="en-US" altLang="zh-CN" sz="3000" u="none" strike="noStrike" kern="1200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charset="0"/>
                                  <a:ea typeface="ＭＳ Ｐゴシック" charset="-128"/>
                                  <a:cs typeface="+mn-cs"/>
                                </a:rPr>
                                <a:t>Promo2==1</a:t>
                              </a:r>
                              <a:endParaRPr kumimoji="0" lang="en-US" altLang="en-US" sz="30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</a:endParaRPr>
                            </a:p>
                          </a:txBody>
                          <a:tcPr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ＭＳ Ｐゴシック" charset="-128"/>
                                </a:rPr>
                                <a:t>…</a:t>
                              </a:r>
                              <a:endParaRPr kumimoji="0" lang="en-US" altLang="en-US" sz="3000" u="none" strike="noStrike" cap="none" normalizeH="0" baseline="0" dirty="0" smtClean="0">
                                <a:ln>
                                  <a:noFill/>
                                </a:ln>
                                <a:effectLst/>
                                <a:latin typeface="+mn-lt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Promo2Month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tcPr>
                        </a:tc>
                      </a:tr>
                      <a:tr h="548640">
                        <a:tc>
                          <a:txBody>
                            <a:bodyPr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charset="0"/>
                                <a:defRPr sz="136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charset="0"/>
                                <a:defRPr sz="119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102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5pPr>
                              <a:lvl6pPr marL="25146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6pPr>
                              <a:lvl7pPr marL="29718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7pPr>
                              <a:lvl8pPr marL="34290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8pPr>
                              <a:lvl9pPr marL="3886200" indent="-228600" defTabSz="4283075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charset="0"/>
                                <a:defRPr sz="8500">
                                  <a:solidFill>
                                    <a:schemeClr val="tx1"/>
                                  </a:solidFill>
                                  <a:latin typeface="Calibri" charset="0"/>
                                  <a:ea typeface="ＭＳ Ｐゴシック" charset="-128"/>
                                </a:defRPr>
                              </a:lvl9pPr>
                            </a:lstStyle>
                            <a:p>
                              <a:pPr marL="0" marR="0" lvl="0" indent="0" algn="l" defTabSz="4283075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6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3000" u="none" strike="noStrike" cap="none" normalizeH="0" baseline="0" dirty="0" smtClean="0">
                                  <a:ln>
                                    <a:noFill/>
                                  </a:ln>
                                  <a:effectLst/>
                                </a:rPr>
                                <a:t>Promo2Week</a:t>
                              </a:r>
                              <a:endParaRPr kumimoji="0" lang="en-US" altLang="en-US" sz="30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Palatino Linotype" charset="0"/>
                                <a:ea typeface="ＭＳ Ｐゴシック" charset="-128"/>
                              </a:endParaRPr>
                            </a:p>
                          </a:txBody>
                          <a:tcPr marL="68580" marR="68580" marT="0" marB="0" anchor="ctr" horzOverflow="overflow"/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77" name="Rounded Rectangle 76"/>
              <p:cNvSpPr/>
              <p:nvPr/>
            </p:nvSpPr>
            <p:spPr>
              <a:xfrm>
                <a:off x="12087000" y="16997922"/>
                <a:ext cx="2238599" cy="753553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 smtClean="0"/>
                  <a:t>Algorithm 1</a:t>
                </a:r>
                <a:endParaRPr lang="en-US" sz="3200" dirty="0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2087000" y="20045922"/>
                <a:ext cx="2238599" cy="753553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 smtClean="0"/>
                  <a:t>Algorithm2</a:t>
                </a:r>
                <a:endParaRPr lang="en-US" sz="3200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819400" y="22020166"/>
                <a:ext cx="2500996" cy="753553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 smtClean="0"/>
                  <a:t>Prediction</a:t>
                </a:r>
                <a:endParaRPr lang="en-US" sz="3200" dirty="0"/>
              </a:p>
            </p:txBody>
          </p:sp>
          <p:cxnSp>
            <p:nvCxnSpPr>
              <p:cNvPr id="5" name="Elbow Connector 4"/>
              <p:cNvCxnSpPr>
                <a:stCxn id="22" idx="3"/>
              </p:cNvCxnSpPr>
              <p:nvPr/>
            </p:nvCxnSpPr>
            <p:spPr>
              <a:xfrm>
                <a:off x="9677400" y="14980410"/>
                <a:ext cx="928223" cy="37677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65" idx="3"/>
                <a:endCxn id="71" idx="1"/>
              </p:cNvCxnSpPr>
              <p:nvPr/>
            </p:nvCxnSpPr>
            <p:spPr>
              <a:xfrm flipV="1">
                <a:off x="9677400" y="15388759"/>
                <a:ext cx="928223" cy="49877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71" idx="3"/>
                <a:endCxn id="56" idx="0"/>
              </p:cNvCxnSpPr>
              <p:nvPr/>
            </p:nvCxnSpPr>
            <p:spPr>
              <a:xfrm flipH="1">
                <a:off x="5093809" y="15388759"/>
                <a:ext cx="9583844" cy="1581417"/>
              </a:xfrm>
              <a:prstGeom prst="bentConnector4">
                <a:avLst>
                  <a:gd name="adj1" fmla="val -2385"/>
                  <a:gd name="adj2" fmla="val 75655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>
                <a:endCxn id="76" idx="1"/>
              </p:cNvCxnSpPr>
              <p:nvPr/>
            </p:nvCxnSpPr>
            <p:spPr>
              <a:xfrm>
                <a:off x="8153400" y="20054070"/>
                <a:ext cx="718776" cy="41012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>
                <a:endCxn id="75" idx="1"/>
              </p:cNvCxnSpPr>
              <p:nvPr/>
            </p:nvCxnSpPr>
            <p:spPr>
              <a:xfrm flipV="1">
                <a:off x="8153400" y="17385715"/>
                <a:ext cx="703171" cy="54864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75" idx="3"/>
                <a:endCxn id="77" idx="1"/>
              </p:cNvCxnSpPr>
              <p:nvPr/>
            </p:nvCxnSpPr>
            <p:spPr>
              <a:xfrm flipV="1">
                <a:off x="11818254" y="17374699"/>
                <a:ext cx="268746" cy="11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</p:cNvCxnSpPr>
              <p:nvPr/>
            </p:nvCxnSpPr>
            <p:spPr>
              <a:xfrm>
                <a:off x="11818254" y="20464195"/>
                <a:ext cx="2655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>
                <a:stCxn id="77" idx="3"/>
                <a:endCxn id="79" idx="0"/>
              </p:cNvCxnSpPr>
              <p:nvPr/>
            </p:nvCxnSpPr>
            <p:spPr>
              <a:xfrm flipH="1">
                <a:off x="4069898" y="17374699"/>
                <a:ext cx="10255701" cy="4645467"/>
              </a:xfrm>
              <a:prstGeom prst="bentConnector4">
                <a:avLst>
                  <a:gd name="adj1" fmla="val -5201"/>
                  <a:gd name="adj2" fmla="val 95063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14359127" y="20407596"/>
                <a:ext cx="499873" cy="1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383" name="Straight Arrow Connector 15382"/>
              <p:cNvCxnSpPr>
                <a:stCxn id="79" idx="2"/>
                <a:endCxn id="69" idx="0"/>
              </p:cNvCxnSpPr>
              <p:nvPr/>
            </p:nvCxnSpPr>
            <p:spPr>
              <a:xfrm flipH="1">
                <a:off x="3969546" y="22773719"/>
                <a:ext cx="100352" cy="369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5384" name="TextBox 15383"/>
              <p:cNvSpPr txBox="1"/>
              <p:nvPr/>
            </p:nvSpPr>
            <p:spPr>
              <a:xfrm>
                <a:off x="13187305" y="17929202"/>
                <a:ext cx="192778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 smtClean="0">
                    <a:latin typeface="+mn-lt"/>
                  </a:rPr>
                  <a:t>Predict</a:t>
                </a:r>
                <a:r>
                  <a:rPr lang="zh-CN" altLang="en-US" sz="3000" dirty="0" smtClean="0">
                    <a:latin typeface="+mn-lt"/>
                  </a:rPr>
                  <a:t> </a:t>
                </a:r>
                <a:r>
                  <a:rPr lang="en-US" altLang="zh-CN" sz="3000" dirty="0" smtClean="0">
                    <a:latin typeface="+mn-lt"/>
                  </a:rPr>
                  <a:t>Customers</a:t>
                </a:r>
                <a:r>
                  <a:rPr lang="zh-CN" altLang="en-US" sz="3000" dirty="0" smtClean="0">
                    <a:latin typeface="+mn-lt"/>
                  </a:rPr>
                  <a:t> </a:t>
                </a:r>
                <a:r>
                  <a:rPr lang="en-US" altLang="zh-CN" sz="3000" dirty="0" smtClean="0">
                    <a:latin typeface="+mn-lt"/>
                  </a:rPr>
                  <a:t>for</a:t>
                </a:r>
                <a:r>
                  <a:rPr lang="zh-CN" altLang="en-US" sz="3000" dirty="0" smtClean="0">
                    <a:latin typeface="+mn-lt"/>
                  </a:rPr>
                  <a:t> </a:t>
                </a:r>
                <a:r>
                  <a:rPr lang="en-US" altLang="zh-CN" sz="3000" dirty="0" smtClean="0">
                    <a:latin typeface="+mn-lt"/>
                  </a:rPr>
                  <a:t>test</a:t>
                </a:r>
                <a:r>
                  <a:rPr lang="zh-CN" altLang="en-US" sz="3000" dirty="0" smtClean="0">
                    <a:latin typeface="+mn-lt"/>
                  </a:rPr>
                  <a:t> </a:t>
                </a:r>
                <a:r>
                  <a:rPr lang="en-US" altLang="zh-CN" sz="3000" dirty="0" smtClean="0">
                    <a:latin typeface="+mn-lt"/>
                  </a:rPr>
                  <a:t>data</a:t>
                </a:r>
                <a:endParaRPr lang="en-US" sz="3000" dirty="0">
                  <a:latin typeface="+mn-lt"/>
                </a:endParaRPr>
              </a:p>
            </p:txBody>
          </p:sp>
          <p:cxnSp>
            <p:nvCxnSpPr>
              <p:cNvPr id="15391" name="Straight Arrow Connector 15390"/>
              <p:cNvCxnSpPr/>
              <p:nvPr/>
            </p:nvCxnSpPr>
            <p:spPr>
              <a:xfrm>
                <a:off x="6477001" y="23926800"/>
                <a:ext cx="2127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15392" name="Picture 1539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2968" y="22549304"/>
                <a:ext cx="8308432" cy="224220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7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50775"/>
                    </p:ext>
                  </p:extLst>
                </p:nvPr>
              </p:nvGraphicFramePr>
              <p:xfrm>
                <a:off x="8883558" y="30769560"/>
                <a:ext cx="2968032" cy="548640"/>
              </p:xfrm>
              <a:graphic>
                <a:graphicData uri="http://schemas.openxmlformats.org/drawingml/2006/table">
                  <a:tbl>
                    <a:tblPr>
                      <a:tableStyleId>{ED083AE6-46FA-4A59-8FB0-9F97EB10719F}</a:tableStyleId>
                    </a:tblPr>
                    <a:tblGrid>
                      <a:gridCol w="2968032"/>
                    </a:tblGrid>
                    <a:tr h="548640">
                      <a:tc>
                        <a:txBody>
                          <a:bodyPr/>
                          <a:lstStyle>
                            <a:lvl1pPr>
                              <a:spcBef>
                                <a:spcPct val="20000"/>
                              </a:spcBef>
                              <a:buFont typeface="Arial" charset="0"/>
                              <a:defRPr sz="136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Font typeface="Arial" charset="0"/>
                              <a:defRPr sz="119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Font typeface="Arial" charset="0"/>
                              <a:defRPr sz="102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5pPr>
                            <a:lvl6pPr marL="25146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6pPr>
                            <a:lvl7pPr marL="29718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7pPr>
                            <a:lvl8pPr marL="34290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8pPr>
                            <a:lvl9pPr marL="38862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marL="0" marR="0" lvl="0" indent="0" algn="ctr" defTabSz="4283075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altLang="zh-CN" sz="3000" u="none" strike="noStrike" kern="1200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  <a:cs typeface="+mn-cs"/>
                              </a:rPr>
                              <a:t>Test:Promo2==0</a:t>
                            </a:r>
                            <a:endParaRPr kumimoji="0" lang="en-US" altLang="en-US" sz="3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libri" charset="0"/>
                              <a:ea typeface="ＭＳ Ｐゴシック" charset="-128"/>
                            </a:endParaRPr>
                          </a:p>
                        </a:txBody>
                        <a:tcPr anchor="ctr" horzOverflow="overflow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37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50775"/>
                    </p:ext>
                  </p:extLst>
                </p:nvPr>
              </p:nvGraphicFramePr>
              <p:xfrm>
                <a:off x="8883558" y="30769560"/>
                <a:ext cx="2968032" cy="548640"/>
              </p:xfrm>
              <a:graphic>
                <a:graphicData uri="http://schemas.openxmlformats.org/drawingml/2006/table">
                  <a:tbl>
                    <a:tblPr>
                      <a:tableStyleId>{ED083AE6-46FA-4A59-8FB0-9F97EB10719F}</a:tableStyleId>
                    </a:tblPr>
                    <a:tblGrid>
                      <a:gridCol w="2968032"/>
                    </a:tblGrid>
                    <a:tr h="548640">
                      <a:tc>
                        <a:txBody>
                          <a:bodyPr/>
                          <a:lstStyle>
                            <a:lvl1pPr>
                              <a:spcBef>
                                <a:spcPct val="20000"/>
                              </a:spcBef>
                              <a:buFont typeface="Arial" charset="0"/>
                              <a:defRPr sz="136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Font typeface="Arial" charset="0"/>
                              <a:defRPr sz="119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Font typeface="Arial" charset="0"/>
                              <a:defRPr sz="102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5pPr>
                            <a:lvl6pPr marL="25146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6pPr>
                            <a:lvl7pPr marL="29718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7pPr>
                            <a:lvl8pPr marL="34290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8pPr>
                            <a:lvl9pPr marL="38862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marL="0" marR="0" lvl="0" indent="0" algn="ctr" defTabSz="4283075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altLang="zh-CN" sz="3000" u="none" strike="noStrike" kern="1200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  <a:cs typeface="+mn-cs"/>
                              </a:rPr>
                              <a:t>Test:Promo2==0</a:t>
                            </a:r>
                            <a:endParaRPr kumimoji="0" lang="en-US" altLang="en-US" sz="3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libri" charset="0"/>
                              <a:ea typeface="ＭＳ Ｐゴシック" charset="-128"/>
                            </a:endParaRPr>
                          </a:p>
                        </a:txBody>
                        <a:tcPr anchor="ctr" horzOverflow="overflow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5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3662825"/>
                    </p:ext>
                  </p:extLst>
                </p:nvPr>
              </p:nvGraphicFramePr>
              <p:xfrm>
                <a:off x="8915400" y="31371858"/>
                <a:ext cx="2968032" cy="548640"/>
              </p:xfrm>
              <a:graphic>
                <a:graphicData uri="http://schemas.openxmlformats.org/drawingml/2006/table">
                  <a:tbl>
                    <a:tblPr>
                      <a:tableStyleId>{ED083AE6-46FA-4A59-8FB0-9F97EB10719F}</a:tableStyleId>
                    </a:tblPr>
                    <a:tblGrid>
                      <a:gridCol w="2968032"/>
                    </a:tblGrid>
                    <a:tr h="548640">
                      <a:tc>
                        <a:txBody>
                          <a:bodyPr/>
                          <a:lstStyle>
                            <a:lvl1pPr>
                              <a:spcBef>
                                <a:spcPct val="20000"/>
                              </a:spcBef>
                              <a:buFont typeface="Arial" charset="0"/>
                              <a:defRPr sz="136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Font typeface="Arial" charset="0"/>
                              <a:defRPr sz="119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Font typeface="Arial" charset="0"/>
                              <a:defRPr sz="102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5pPr>
                            <a:lvl6pPr marL="25146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6pPr>
                            <a:lvl7pPr marL="29718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7pPr>
                            <a:lvl8pPr marL="34290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8pPr>
                            <a:lvl9pPr marL="38862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marL="0" marR="0" lvl="0" indent="0" algn="ctr" defTabSz="4283075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altLang="zh-CN" sz="3000" u="none" strike="noStrike" kern="1200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  <a:cs typeface="+mn-cs"/>
                              </a:rPr>
                              <a:t>Test:Promo2==1</a:t>
                            </a:r>
                            <a:endParaRPr kumimoji="0" lang="en-US" altLang="en-US" sz="3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libri" charset="0"/>
                              <a:ea typeface="ＭＳ Ｐゴシック" charset="-128"/>
                            </a:endParaRPr>
                          </a:p>
                        </a:txBody>
                        <a:tcPr anchor="ctr" horzOverflow="overflow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45" name="Content Placeholder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3662825"/>
                    </p:ext>
                  </p:extLst>
                </p:nvPr>
              </p:nvGraphicFramePr>
              <p:xfrm>
                <a:off x="8915400" y="31371858"/>
                <a:ext cx="2968032" cy="548640"/>
              </p:xfrm>
              <a:graphic>
                <a:graphicData uri="http://schemas.openxmlformats.org/drawingml/2006/table">
                  <a:tbl>
                    <a:tblPr>
                      <a:tableStyleId>{ED083AE6-46FA-4A59-8FB0-9F97EB10719F}</a:tableStyleId>
                    </a:tblPr>
                    <a:tblGrid>
                      <a:gridCol w="2968032"/>
                    </a:tblGrid>
                    <a:tr h="548640">
                      <a:tc>
                        <a:txBody>
                          <a:bodyPr/>
                          <a:lstStyle>
                            <a:lvl1pPr>
                              <a:spcBef>
                                <a:spcPct val="20000"/>
                              </a:spcBef>
                              <a:buFont typeface="Arial" charset="0"/>
                              <a:defRPr sz="136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Font typeface="Arial" charset="0"/>
                              <a:defRPr sz="119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Font typeface="Arial" charset="0"/>
                              <a:defRPr sz="102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5pPr>
                            <a:lvl6pPr marL="25146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6pPr>
                            <a:lvl7pPr marL="29718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7pPr>
                            <a:lvl8pPr marL="34290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8pPr>
                            <a:lvl9pPr marL="3886200" indent="-228600" defTabSz="4283075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charset="0"/>
                              <a:defRPr sz="8500">
                                <a:solidFill>
                                  <a:schemeClr val="tx1"/>
                                </a:solidFill>
                                <a:latin typeface="Calibri" charset="0"/>
                                <a:ea typeface="ＭＳ Ｐゴシック" charset="-128"/>
                              </a:defRPr>
                            </a:lvl9pPr>
                          </a:lstStyle>
                          <a:p>
                            <a:pPr marL="0" marR="0" lvl="0" indent="0" algn="ctr" defTabSz="4283075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altLang="zh-CN" sz="3000" u="none" strike="noStrike" kern="1200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  <a:cs typeface="+mn-cs"/>
                              </a:rPr>
                              <a:t>Test:Promo2</a:t>
                            </a:r>
                            <a:r>
                              <a:rPr kumimoji="0" lang="en-US" altLang="zh-CN" sz="3000" u="none" strike="noStrike" kern="1200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charset="0"/>
                                <a:ea typeface="ＭＳ Ｐゴシック" charset="-128"/>
                                <a:cs typeface="+mn-cs"/>
                              </a:rPr>
                              <a:t>==1</a:t>
                            </a:r>
                            <a:endParaRPr kumimoji="0" lang="en-US" altLang="en-US" sz="3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libri" charset="0"/>
                              <a:ea typeface="ＭＳ Ｐゴシック" charset="-128"/>
                            </a:endParaRPr>
                          </a:p>
                        </a:txBody>
                        <a:tcPr anchor="ctr" horzOverflow="overflow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cxnSp>
          <p:nvCxnSpPr>
            <p:cNvPr id="15416" name="Elbow Connector 15415"/>
            <p:cNvCxnSpPr>
              <a:endCxn id="77" idx="2"/>
            </p:cNvCxnSpPr>
            <p:nvPr/>
          </p:nvCxnSpPr>
          <p:spPr>
            <a:xfrm flipV="1">
              <a:off x="11851590" y="30403800"/>
              <a:ext cx="1384871" cy="6604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418" name="Elbow Connector 15417"/>
            <p:cNvCxnSpPr>
              <a:endCxn id="78" idx="0"/>
            </p:cNvCxnSpPr>
            <p:nvPr/>
          </p:nvCxnSpPr>
          <p:spPr>
            <a:xfrm>
              <a:off x="11851590" y="31673794"/>
              <a:ext cx="1384871" cy="10244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422" name="TextBox 15421"/>
          <p:cNvSpPr txBox="1"/>
          <p:nvPr/>
        </p:nvSpPr>
        <p:spPr>
          <a:xfrm>
            <a:off x="5938996" y="16230600"/>
            <a:ext cx="6577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>
                <a:latin typeface="+mn-lt"/>
              </a:rPr>
              <a:t>Correlation</a:t>
            </a:r>
            <a:r>
              <a:rPr lang="zh-CN" altLang="en-US" sz="3000" dirty="0" smtClean="0">
                <a:latin typeface="+mn-lt"/>
              </a:rPr>
              <a:t> </a:t>
            </a:r>
            <a:r>
              <a:rPr lang="en-US" altLang="zh-CN" sz="3000" dirty="0" err="1" smtClean="0">
                <a:latin typeface="+mn-lt"/>
              </a:rPr>
              <a:t>Matirx</a:t>
            </a:r>
            <a:r>
              <a:rPr lang="zh-CN" altLang="en-US" sz="3000" dirty="0" smtClean="0">
                <a:latin typeface="+mn-lt"/>
              </a:rPr>
              <a:t> </a:t>
            </a:r>
            <a:r>
              <a:rPr lang="en-US" altLang="zh-CN" sz="3000" dirty="0" smtClean="0">
                <a:latin typeface="+mn-lt"/>
              </a:rPr>
              <a:t>for</a:t>
            </a:r>
            <a:r>
              <a:rPr lang="zh-CN" altLang="en-US" sz="3000" dirty="0" smtClean="0">
                <a:latin typeface="+mn-lt"/>
              </a:rPr>
              <a:t> </a:t>
            </a:r>
            <a:r>
              <a:rPr lang="en-US" altLang="zh-CN" sz="3000" dirty="0" smtClean="0">
                <a:latin typeface="+mn-lt"/>
              </a:rPr>
              <a:t>Train</a:t>
            </a:r>
            <a:r>
              <a:rPr lang="zh-CN" altLang="en-US" sz="3000" dirty="0" smtClean="0">
                <a:latin typeface="+mn-lt"/>
              </a:rPr>
              <a:t> </a:t>
            </a:r>
            <a:r>
              <a:rPr lang="en-US" altLang="zh-CN" sz="3000" dirty="0" smtClean="0">
                <a:latin typeface="+mn-lt"/>
              </a:rPr>
              <a:t>(Promo2==0)</a:t>
            </a:r>
            <a:endParaRPr lang="en-US" sz="3000" dirty="0">
              <a:latin typeface="+mn-lt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73" y="9313416"/>
            <a:ext cx="9488927" cy="7450584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19507200"/>
            <a:ext cx="13359450" cy="527050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605" y="30926882"/>
            <a:ext cx="9177820" cy="4337599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73" y="26115582"/>
            <a:ext cx="9027151" cy="452646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805" y="35501019"/>
            <a:ext cx="8964196" cy="6256581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16217881" y="34800867"/>
            <a:ext cx="466092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latin typeface="+mn-lt"/>
              </a:rPr>
              <a:t>Basic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stores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conduct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more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short-term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promotion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than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email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marketing</a:t>
            </a:r>
            <a:endParaRPr lang="zh-CN" altLang="en-US" sz="3600" dirty="0" smtClean="0">
              <a:latin typeface="+mn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latin typeface="+mn-lt"/>
              </a:rPr>
              <a:t>Extended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stores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>
                <a:latin typeface="+mn-lt"/>
              </a:rPr>
              <a:t>conduct</a:t>
            </a:r>
            <a:r>
              <a:rPr lang="zh-CN" altLang="en-US" sz="3600" dirty="0">
                <a:latin typeface="+mn-lt"/>
              </a:rPr>
              <a:t> </a:t>
            </a:r>
            <a:r>
              <a:rPr lang="en-US" altLang="zh-CN" sz="3600" dirty="0">
                <a:latin typeface="+mn-lt"/>
              </a:rPr>
              <a:t>more</a:t>
            </a:r>
            <a:r>
              <a:rPr lang="zh-CN" altLang="en-US" sz="3600" dirty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email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marketing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than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short-term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promotion</a:t>
            </a:r>
            <a:endParaRPr lang="zh-CN" altLang="en-US" sz="3600" dirty="0">
              <a:latin typeface="+mn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>
                <a:latin typeface="+mn-lt"/>
              </a:rPr>
              <a:t>The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customers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of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e</a:t>
            </a:r>
            <a:r>
              <a:rPr lang="en-US" altLang="zh-CN" sz="3600" dirty="0">
                <a:latin typeface="+mn-lt"/>
              </a:rPr>
              <a:t>xtended</a:t>
            </a:r>
            <a:r>
              <a:rPr lang="zh-CN" altLang="en-US" sz="3600" dirty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stores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are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more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profitable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than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that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of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basic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store</a:t>
            </a:r>
            <a:endParaRPr lang="en-US" sz="3600" dirty="0">
              <a:latin typeface="+mn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701680" y="9829800"/>
            <a:ext cx="339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3,000 drug stores in 7 European countries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y Gradient Boosted Regression Trees in Predicting Search Rank (2)" id="{617E09D4-2C28-984F-856E-B785B10009D5}" vid="{72371BFB-DF9C-074D-AEA5-82663C9851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Apply Gradient Boosted Regression Trees in Predicting Search Rank (2)</Template>
  <TotalTime>1915</TotalTime>
  <Words>283</Words>
  <Application>Microsoft Macintosh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 Math</vt:lpstr>
      <vt:lpstr>Microsoft Sans Serif</vt:lpstr>
      <vt:lpstr>ＭＳ Ｐゴシック</vt:lpstr>
      <vt:lpstr>Palatino Linotype</vt:lpstr>
      <vt:lpstr>宋体</vt:lpstr>
      <vt:lpstr>Office Theme</vt:lpstr>
      <vt:lpstr>Prediction of Rossmann Store Sales  Yilin Wei, Tingting Gao, Jialu Yan Instructor: Dr. German Creamer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Ranking in Search Rank  Yilin Wei    Instructor: Dr. German Creamer</dc:title>
  <dc:subject/>
  <dc:creator>Yilin Wei</dc:creator>
  <cp:keywords/>
  <dc:description/>
  <cp:lastModifiedBy>Yilin Wei</cp:lastModifiedBy>
  <cp:revision>55</cp:revision>
  <cp:lastPrinted>2015-12-07T22:26:14Z</cp:lastPrinted>
  <dcterms:created xsi:type="dcterms:W3CDTF">2015-11-17T21:32:56Z</dcterms:created>
  <dcterms:modified xsi:type="dcterms:W3CDTF">2015-12-12T05:23:01Z</dcterms:modified>
  <cp:category/>
</cp:coreProperties>
</file>