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81" r:id="rId2"/>
    <p:sldId id="297" r:id="rId3"/>
    <p:sldId id="291" r:id="rId4"/>
    <p:sldId id="309" r:id="rId5"/>
    <p:sldId id="300" r:id="rId6"/>
    <p:sldId id="311" r:id="rId7"/>
    <p:sldId id="271" r:id="rId8"/>
    <p:sldId id="312" r:id="rId9"/>
    <p:sldId id="296" r:id="rId10"/>
    <p:sldId id="301" r:id="rId11"/>
    <p:sldId id="303" r:id="rId12"/>
    <p:sldId id="283" r:id="rId13"/>
    <p:sldId id="305" r:id="rId14"/>
    <p:sldId id="285" r:id="rId15"/>
    <p:sldId id="287" r:id="rId16"/>
    <p:sldId id="294" r:id="rId17"/>
  </p:sldIdLst>
  <p:sldSz cx="9144000" cy="6858000" type="screen4x3"/>
  <p:notesSz cx="6858000" cy="9144000"/>
  <p:embeddedFontLst>
    <p:embeddedFont>
      <p:font typeface="맑은 고딕" pitchFamily="50" charset="-127"/>
      <p:regular r:id="rId19"/>
      <p:bold r:id="rId20"/>
    </p:embeddedFont>
    <p:embeddedFont>
      <p:font typeface="나눔바른고딕" pitchFamily="50" charset="-127"/>
      <p:regular r:id="rId21"/>
      <p:bold r:id="rId22"/>
    </p:embeddedFon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Trebuchet MS" pitchFamily="34" charset="0"/>
      <p:regular r:id="rId27"/>
      <p:bold r:id="rId28"/>
      <p:italic r:id="rId29"/>
      <p:boldItalic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6" autoAdjust="0"/>
    <p:restoredTop sz="94621" autoAdjust="0"/>
  </p:normalViewPr>
  <p:slideViewPr>
    <p:cSldViewPr>
      <p:cViewPr>
        <p:scale>
          <a:sx n="113" d="100"/>
          <a:sy n="113" d="100"/>
        </p:scale>
        <p:origin x="-1884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491880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 차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막힌 원호 12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5654982" y="4149077"/>
            <a:ext cx="3489018" cy="260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39752" y="1556792"/>
            <a:ext cx="5976664" cy="43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1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구성도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2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흐름도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3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메뉴 구성도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4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프로그램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목록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5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흐름도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6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화면 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),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모듈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(HW)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7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테이블 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8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프로그램 상세 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로직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9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개발 환경 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언어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,  Tool,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사용 시스템 등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" name="포인트가 12개인 별 1"/>
          <p:cNvSpPr/>
          <p:nvPr/>
        </p:nvSpPr>
        <p:spPr>
          <a:xfrm>
            <a:off x="1763688" y="1715362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0" name="포인트가 12개인 별 19"/>
          <p:cNvSpPr/>
          <p:nvPr/>
        </p:nvSpPr>
        <p:spPr>
          <a:xfrm>
            <a:off x="1763688" y="214741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2" name="포인트가 12개인 별 21"/>
          <p:cNvSpPr/>
          <p:nvPr/>
        </p:nvSpPr>
        <p:spPr>
          <a:xfrm>
            <a:off x="1763688" y="3083514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4" name="포인트가 12개인 별 23"/>
          <p:cNvSpPr/>
          <p:nvPr/>
        </p:nvSpPr>
        <p:spPr>
          <a:xfrm>
            <a:off x="1763688" y="538777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7" name="포인트가 12개인 별 26"/>
          <p:cNvSpPr/>
          <p:nvPr/>
        </p:nvSpPr>
        <p:spPr>
          <a:xfrm>
            <a:off x="3563888" y="748239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27595" y="623413"/>
            <a:ext cx="2861523" cy="5632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>
                <a:solidFill>
                  <a:srgbClr val="3B5AA8"/>
                </a:solidFill>
                <a:latin typeface="+mn-ea"/>
              </a:rPr>
              <a:t>SW/HW </a:t>
            </a:r>
            <a:r>
              <a:rPr lang="ko-KR" altLang="en-US" b="1">
                <a:solidFill>
                  <a:srgbClr val="3B5AA8"/>
                </a:solidFill>
                <a:latin typeface="+mn-ea"/>
              </a:rPr>
              <a:t>공통 작성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9" name="포인트가 12개인 별 28"/>
          <p:cNvSpPr/>
          <p:nvPr/>
        </p:nvSpPr>
        <p:spPr>
          <a:xfrm>
            <a:off x="1763688" y="354198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30" name="포인트가 12개인 별 29"/>
          <p:cNvSpPr/>
          <p:nvPr/>
        </p:nvSpPr>
        <p:spPr>
          <a:xfrm>
            <a:off x="1763688" y="4941168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31" name="포인트가 12개인 별 30"/>
          <p:cNvSpPr/>
          <p:nvPr/>
        </p:nvSpPr>
        <p:spPr>
          <a:xfrm>
            <a:off x="1763688" y="4059338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885101"/>
              </p:ext>
            </p:extLst>
          </p:nvPr>
        </p:nvGraphicFramePr>
        <p:xfrm>
          <a:off x="539552" y="1340768"/>
          <a:ext cx="7992888" cy="4711161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LOG-01-01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기존 선택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앱의 첫 화면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기존회원은 자신이 연동했던 계정으로 로그인을 할 수 있음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 회원은 회원가입을 할 수 있음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∎기존회원의 로그인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연동했던 계정으로 로그인을 할 수 있음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계정의 아이콘을 누르면 로그인 창으로 넘어감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∎신규 회원의 회원가입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시작하기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눌러 신규 회원의 회원가입 창으로 넘어감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연동하고 싶은 계정의 아이콘을 누르면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각각의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API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따라 회원 가입 창으로 이동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 연동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계정연동 및 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121" name="_x278366352" descr="EMB00002bb84fc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 t="5733" r="49615" b="3430"/>
          <a:stretch>
            <a:fillRect/>
          </a:stretch>
        </p:blipFill>
        <p:spPr bwMode="auto">
          <a:xfrm>
            <a:off x="655856" y="1825665"/>
            <a:ext cx="1899920" cy="36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54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(ERD)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76323024" descr="EMB00002bb84f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68975"/>
            <a:ext cx="5329671" cy="53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339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933066"/>
              </p:ext>
            </p:extLst>
          </p:nvPr>
        </p:nvGraphicFramePr>
        <p:xfrm>
          <a:off x="168876" y="2010200"/>
          <a:ext cx="8848776" cy="1418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948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5734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569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항목명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값 목록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활성여부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회원아이디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 이상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특수문자 혼용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회원명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최대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 이내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연령대 구분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Radio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10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 미만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10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20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30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40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 이상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66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동화 관심분야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Radio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한국동화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서양동화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8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조회 시 클릭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Text Box 62"/>
          <p:cNvSpPr txBox="1">
            <a:spLocks noChangeArrowheads="1"/>
          </p:cNvSpPr>
          <p:nvPr/>
        </p:nvSpPr>
        <p:spPr bwMode="auto">
          <a:xfrm>
            <a:off x="168879" y="1754067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회원 정보 테이블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900247"/>
              </p:ext>
            </p:extLst>
          </p:nvPr>
        </p:nvGraphicFramePr>
        <p:xfrm>
          <a:off x="179512" y="1340768"/>
          <a:ext cx="8865668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PGM001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전래동화 정보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2014. 05. 10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1/n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5" name="Text Box 62"/>
          <p:cNvSpPr txBox="1">
            <a:spLocks noChangeArrowheads="1"/>
          </p:cNvSpPr>
          <p:nvPr/>
        </p:nvSpPr>
        <p:spPr bwMode="auto">
          <a:xfrm>
            <a:off x="168879" y="3690275"/>
            <a:ext cx="4953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전래동화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조회 테이블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15361"/>
              </p:ext>
            </p:extLst>
          </p:nvPr>
        </p:nvGraphicFramePr>
        <p:xfrm>
          <a:off x="147612" y="3975434"/>
          <a:ext cx="8848776" cy="167003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160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5521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01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항목명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값 목록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활성여부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5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컨텐츠명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전래동화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게임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명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제작일자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제작일자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33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과금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여부</a:t>
                      </a: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Radio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유료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무료 여부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7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과금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비용</a:t>
                      </a:r>
                    </a:p>
                  </a:txBody>
                  <a:tcPr marL="90000" marR="90000" marT="46804" marB="46804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Num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재생시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과금액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4" marB="46804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4289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48382"/>
              </p:ext>
            </p:extLst>
          </p:nvPr>
        </p:nvGraphicFramePr>
        <p:xfrm>
          <a:off x="168879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1)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에서 목적지를 입력 받으면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서비스를 위한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Region(Major 32123)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레인징하기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시작한다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서비스를 위한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비콘이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탐지되면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비콘의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Minor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값을 출발지인 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src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놓고 목적지를 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dst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설정 후 웹 서버와 통신을 하기 위한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쓰레드를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생성한다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 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3)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새로 만들어진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쓰레드를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이용하여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웹서버에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src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dst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목적지까지의 경로를 질의한다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경로는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지도상의 정점 좌표들을 특수문자로 구분하여 구성됨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4)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얻은 경로를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handler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에게 보낸 후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1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차적으로 인자 값의 종류를 판단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인자 값이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0=0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이면 목적지에 도착했다는 메시지를 표시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인자 값이 “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Invalid Request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이면 에러 표시를 하고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 외의 값이면 경로를 그리기 시작한다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5)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경로를 그릴 때 이전경로를 지우고 필요한 간선의 개수만큼 반복하여 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canvas.drawLine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호출한다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6) 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canvas.drawLine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웹서버에서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얻어온 정점들의 좌표를 인자로 넣어줌으로써 경로를 그린다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7)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웹서버에서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0=0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올 때까지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레인징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서비스를 유지하면서 위 작업을 반복한다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상세 코드는 별첨 참조</a:t>
                      </a: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40254"/>
              </p:ext>
            </p:extLst>
          </p:nvPr>
        </p:nvGraphicFramePr>
        <p:xfrm>
          <a:off x="168879" y="1398060"/>
          <a:ext cx="8865668" cy="836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NAV001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네비게이션</a:t>
                      </a:r>
                      <a:r>
                        <a:rPr lang="ko-KR" altLang="en-US" sz="1000" dirty="0"/>
                        <a:t> 알고리즘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2016. 00. 00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사용자가 도서관 내에서 원하는 장소로 </a:t>
                      </a:r>
                      <a:r>
                        <a:rPr lang="ko-KR" altLang="en-US" sz="1000" dirty="0" err="1"/>
                        <a:t>안내받을</a:t>
                      </a:r>
                      <a:r>
                        <a:rPr lang="ko-KR" altLang="en-US" sz="1000" dirty="0"/>
                        <a:t> 수 있다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원하는 장소의 이름을 입력하고 </a:t>
                      </a:r>
                      <a:r>
                        <a:rPr lang="ko-KR" altLang="en-US" sz="1000" dirty="0" err="1"/>
                        <a:t>네비게이션</a:t>
                      </a:r>
                      <a:r>
                        <a:rPr lang="ko-KR" altLang="en-US" sz="1000" dirty="0"/>
                        <a:t> 버튼을 누르면 출발지부터 목적지까지의 경로가 선으로 나타난다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경로를 이동할 때마다 이동한 경로의 선은 사라진다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ko-KR" altLang="en-US" sz="1000" dirty="0"/>
                        <a:t>목적지에 도착하면 도착 알림 팝업 창이 뜬다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819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803726"/>
              </p:ext>
            </p:extLst>
          </p:nvPr>
        </p:nvGraphicFramePr>
        <p:xfrm>
          <a:off x="168879" y="2234338"/>
          <a:ext cx="8848773" cy="4238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Auto_Temp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(double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double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double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             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fontAlgn="base" latinLnBrk="0"/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String temp = null;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if 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"1"; 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온도 높이기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else if 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"2"; 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온도를 낮추기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else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"0"; 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이벤트 발생 안 함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SettingTemp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(temp,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return temp;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280409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Auto_Temp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온도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2014. 05. 10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자동 모드를 선택했을 경우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식물의 온도를 자동으로 제어하기 위한 코드이다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156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9.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62023"/>
              </p:ext>
            </p:extLst>
          </p:nvPr>
        </p:nvGraphicFramePr>
        <p:xfrm>
          <a:off x="450882" y="1268760"/>
          <a:ext cx="8242236" cy="5435616"/>
        </p:xfrm>
        <a:graphic>
          <a:graphicData uri="http://schemas.openxmlformats.org/drawingml/2006/table">
            <a:tbl>
              <a:tblPr/>
              <a:tblGrid>
                <a:gridCol w="8254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94135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430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HTML,</a:t>
                      </a:r>
                      <a:r>
                        <a:rPr 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CSS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Beacon SDK</a:t>
                      </a:r>
                      <a:b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(RECO/Estimote SDK)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신호를 탐지하고 처리하기 위해 사용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7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OS(5.0.1)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PHP(5.3.3)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관리자 웹 페이지 처리 모듈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MySQL(5.1.73)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 위치 정보를 포함하는 스마트 도서관 데이터를 저장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데이터베이스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Apache(1.7.1)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웹 페이지를 구동하는 웹 서버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　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리눅스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CentOS 6.6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Putty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서버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CentOS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 접속용 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3356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</a:t>
                      </a:r>
                      <a:b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사용자에게 서비스를 직접적으로 제공하는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End Device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23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Estimote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iBeacon,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Reco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Beacon)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Region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Mac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 등의 정보를 블루투스 신호를 이용해서 지속적으로 신호를 보내는 신호 발생기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블루투스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통신 어댑터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비콘과 스마트폰이 블루투스 통신하기 위한 하드웨어 모듈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무선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어댑터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스마트폰과 웹서버 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서버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 및 테스트를 위한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서버</a:t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(Server,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리눅스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유선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NW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| 1.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시스템 구성도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시스템 구성도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1999" y="1571612"/>
            <a:ext cx="4000529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72000" tIns="72000" rIns="72000" bIns="72000" anchor="t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5113" indent="-265113" latinLnBrk="0">
              <a:buFontTx/>
              <a:buChar char="-"/>
            </a:pP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265113" indent="-265113" latinLnBrk="0">
              <a:buFontTx/>
              <a:buChar char="-"/>
            </a:pPr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pPr marL="265113" indent="-265113" latinLnBrk="0">
              <a:buFontTx/>
              <a:buChar char="-"/>
            </a:pP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265113" indent="-265113" latinLnBrk="0">
              <a:buFontTx/>
              <a:buChar char="-"/>
            </a:pPr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pPr marL="265113" indent="-265113" latinLnBrk="0">
              <a:buFontTx/>
              <a:buChar char="-"/>
            </a:pP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265113" indent="-265113" latinLnBrk="0">
              <a:buFontTx/>
              <a:buChar char="-"/>
            </a:pPr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pPr marL="265113" indent="-265113" latinLnBrk="0">
              <a:buFontTx/>
              <a:buChar char="-"/>
            </a:pP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265113" indent="-265113" latinLnBrk="0">
              <a:buFontTx/>
              <a:buChar char="-"/>
            </a:pPr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pPr marL="265113" indent="-265113" latinLnBrk="0">
              <a:buFontTx/>
              <a:buChar char="-"/>
            </a:pP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사용자는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Web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을 통하여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AWS Server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로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웹페이지를</a:t>
            </a:r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제공 받습니다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265113" indent="-265113" latinLnBrk="0">
              <a:buFontTx/>
              <a:buChar char="-"/>
            </a:pPr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pPr marL="265113" indent="-265113" latinLnBrk="0">
              <a:buFontTx/>
              <a:buChar char="-"/>
            </a:pP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Web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에서 현재 사용 가능한 회의실을 예약할 수 있습니다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 marL="265113" indent="-265113" latinLnBrk="0">
              <a:buFontTx/>
              <a:buChar char="-"/>
            </a:pPr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pPr marL="265113" indent="-265113" latinLnBrk="0">
              <a:buFontTx/>
              <a:buChar char="-"/>
            </a:pP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Server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는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DB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에서 회의실을 확인 이후 예약이 가능할 경우 예약을 하며 사용자에게 예약 결과를 보내줍니다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265113" indent="-265113" latinLnBrk="0">
              <a:buFontTx/>
              <a:buChar char="-"/>
            </a:pPr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pPr marL="265113" indent="-265113" latinLnBrk="0">
              <a:buFontTx/>
              <a:buChar char="-"/>
            </a:pP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사용자는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app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에서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QR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스캐너를 활용하여 회의실에 있는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QR Code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스캔하여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회의실 입실을 확인합니다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5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622608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25" y="2526727"/>
            <a:ext cx="3856159" cy="242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83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2.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904375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923617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1400" kern="0" spc="-100" dirty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흐름도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5364088" y="1571612"/>
            <a:ext cx="3208440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5113" indent="-265113" algn="ctr" latinLnBrk="0"/>
            <a:endParaRPr lang="en-US" altLang="ko-KR" sz="1600" b="1" i="1" dirty="0">
              <a:solidFill>
                <a:srgbClr val="FF0000"/>
              </a:solidFill>
            </a:endParaRPr>
          </a:p>
          <a:p>
            <a:pPr marL="265113" indent="-265113" latinLnBrk="0"/>
            <a:r>
              <a:rPr lang="ko-KR" altLang="en-US" sz="1200" dirty="0"/>
              <a:t> ① </a:t>
            </a:r>
            <a:r>
              <a:rPr lang="ko-KR" altLang="en-US" sz="1200" dirty="0" smtClean="0"/>
              <a:t>사용자는 회의실 예약을 위해서 </a:t>
            </a:r>
            <a:r>
              <a:rPr lang="ko-KR" altLang="en-US" sz="1200" dirty="0" err="1" smtClean="0"/>
              <a:t>로그인을</a:t>
            </a:r>
            <a:r>
              <a:rPr lang="ko-KR" altLang="en-US" sz="1200" dirty="0" smtClean="0"/>
              <a:t> 하여 서비스를 이용합니다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  <a:p>
            <a:pPr marL="265113" indent="-265113" latinLnBrk="0"/>
            <a:r>
              <a:rPr lang="en-US" altLang="ko-KR" sz="1200" dirty="0"/>
              <a:t> </a:t>
            </a:r>
            <a:endParaRPr lang="en-US" altLang="ko-KR" sz="1200" dirty="0" smtClean="0"/>
          </a:p>
          <a:p>
            <a:pPr marL="265113" indent="-265113" latinLnBrk="0"/>
            <a:r>
              <a:rPr lang="ko-KR" altLang="en-US" sz="1200" dirty="0" smtClean="0"/>
              <a:t> ②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회원가입이 진행되지 않은 경우 우선적으로 회원가입을 진행합니다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  <a:p>
            <a:pPr marL="265113" indent="-265113" latinLnBrk="0"/>
            <a:r>
              <a:rPr lang="en-US" altLang="ko-KR" sz="1200" dirty="0"/>
              <a:t> </a:t>
            </a:r>
            <a:endParaRPr lang="en-US" altLang="ko-KR" sz="1200" dirty="0" smtClean="0"/>
          </a:p>
          <a:p>
            <a:pPr marL="265113" indent="-265113" latinLnBrk="0"/>
            <a:r>
              <a:rPr lang="en-US" altLang="ko-KR" sz="1200" dirty="0"/>
              <a:t> </a:t>
            </a:r>
            <a:r>
              <a:rPr lang="ko-KR" altLang="en-US" sz="1200" dirty="0" smtClean="0"/>
              <a:t>③ 날짜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인원을 선택하여 사용 가능한 회의실 목록을 받아 사용할 회의실을 선택합니다</a:t>
            </a:r>
            <a:r>
              <a:rPr lang="en-US" altLang="ko-KR" sz="1200" dirty="0" smtClean="0"/>
              <a:t>.</a:t>
            </a:r>
          </a:p>
          <a:p>
            <a:pPr marL="265113" indent="-265113" latinLnBrk="0"/>
            <a:endParaRPr lang="en-US" altLang="ko-KR" sz="1200" dirty="0"/>
          </a:p>
          <a:p>
            <a:pPr marL="265113" indent="-265113" latinLnBrk="0"/>
            <a:r>
              <a:rPr lang="en-US" altLang="ko-KR" sz="1200" dirty="0"/>
              <a:t> </a:t>
            </a:r>
            <a:r>
              <a:rPr lang="en-US" altLang="ko-KR" sz="1200" dirty="0" smtClean="0"/>
              <a:t>④ </a:t>
            </a:r>
            <a:r>
              <a:rPr lang="ko-KR" altLang="en-US" sz="1200" dirty="0" smtClean="0"/>
              <a:t>회의실을 예약 후 </a:t>
            </a:r>
            <a:r>
              <a:rPr lang="en-US" altLang="ko-KR" sz="1200" dirty="0" smtClean="0"/>
              <a:t>App</a:t>
            </a:r>
            <a:r>
              <a:rPr lang="ko-KR" altLang="en-US" sz="1200" dirty="0" smtClean="0"/>
              <a:t>을 통하여 </a:t>
            </a:r>
            <a:r>
              <a:rPr lang="en-US" altLang="ko-KR" sz="1200" dirty="0" smtClean="0"/>
              <a:t>QR</a:t>
            </a:r>
            <a:r>
              <a:rPr lang="ko-KR" altLang="en-US" sz="1200" dirty="0" smtClean="0"/>
              <a:t>스캐너를 사용하여 회의실 입실을 진행합니다</a:t>
            </a:r>
            <a:r>
              <a:rPr lang="en-US" altLang="ko-KR" sz="1200" dirty="0" smtClean="0"/>
              <a:t>.</a:t>
            </a:r>
          </a:p>
          <a:p>
            <a:pPr marL="265113" indent="-265113" latinLnBrk="0"/>
            <a:endParaRPr lang="en-US" altLang="ko-KR" sz="1200" dirty="0"/>
          </a:p>
          <a:p>
            <a:pPr marL="265113" indent="-265113" latinLnBrk="0"/>
            <a:r>
              <a:rPr lang="en-US" altLang="ko-KR" sz="1200" dirty="0" smtClean="0"/>
              <a:t> ⑤</a:t>
            </a:r>
            <a:r>
              <a:rPr lang="ko-KR" altLang="en-US" sz="1200" dirty="0" smtClean="0"/>
              <a:t> 예약 이후 회의실을 사용하지 않을 경우 예약을 취소하며 해당 사용자의 </a:t>
            </a:r>
            <a:r>
              <a:rPr lang="en-US" altLang="ko-KR" sz="1200" dirty="0" err="1" smtClean="0"/>
              <a:t>NoShow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횟수를 증가시킵니다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813465" y="-235143"/>
            <a:ext cx="309689" cy="320844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5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5407239" y="1238172"/>
            <a:ext cx="30938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50" y="2026149"/>
            <a:ext cx="450342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1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68760"/>
            <a:ext cx="5148572" cy="504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8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388727"/>
              </p:ext>
            </p:extLst>
          </p:nvPr>
        </p:nvGraphicFramePr>
        <p:xfrm>
          <a:off x="298210" y="1216519"/>
          <a:ext cx="8547580" cy="5020793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45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User-01-01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User-01-02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로그인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User-01-03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회원 정보 수정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User-01-04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비밀번호 찾기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45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Admin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Admin-01-01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회원 관리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Admin-01-02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회의실 추가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Admin-01-03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회의실 관리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945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Board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Board-01-01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게시글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작성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Board-01-02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게시글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읽기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Board-01-03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게시글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수정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Board-01-04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게시글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삭제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6734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Board-01-05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댓글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 작성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14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79225"/>
              </p:ext>
            </p:extLst>
          </p:nvPr>
        </p:nvGraphicFramePr>
        <p:xfrm>
          <a:off x="298210" y="1216519"/>
          <a:ext cx="8547580" cy="4121260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45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Meeting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Meeting-01-01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회의실 목록 조회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Meeting-01-02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회의실 상세 정보 확인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Meeting-01-03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회의실 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Meeting-01-04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회의실 예약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45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Center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Center-01-01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자</a:t>
                      </a:r>
                      <a:r>
                        <a:rPr lang="ko-KR" alt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주 나오는 질문 답변 표시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Center-01-02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관리자 문의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Center-01-03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관리자 답변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945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Mypage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Mypage-01-01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내 정보 확인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6187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Mypage-01-02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예약 현환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4429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Mypage-01-03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사용 내역 조회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07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44103"/>
              </p:ext>
            </p:extLst>
          </p:nvPr>
        </p:nvGraphicFramePr>
        <p:xfrm>
          <a:off x="168879" y="2132856"/>
          <a:ext cx="8848773" cy="4341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35777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Reserve01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회의실 예약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2019-08-07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1/2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회사 내 회의실을 예약하는 흐름도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안동원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51074"/>
            <a:ext cx="7126460" cy="400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665292"/>
              </p:ext>
            </p:extLst>
          </p:nvPr>
        </p:nvGraphicFramePr>
        <p:xfrm>
          <a:off x="168879" y="2132856"/>
          <a:ext cx="8848773" cy="4341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82614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Rooming01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회의실 사용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2019-08-07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2/2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예약한 회의실 사용 흐름도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안동원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76" y="2451074"/>
            <a:ext cx="3192940" cy="400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0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 rot="5400000">
            <a:off x="-834231" y="3077394"/>
            <a:ext cx="4695825" cy="1836737"/>
          </a:xfrm>
          <a:prstGeom prst="rect">
            <a:avLst/>
          </a:prstGeom>
          <a:solidFill>
            <a:srgbClr val="FFFFFF"/>
          </a:solidFill>
          <a:ln w="12600">
            <a:solidFill>
              <a:srgbClr val="606060"/>
            </a:solidFill>
            <a:round/>
            <a:headEnd/>
            <a:tailEnd/>
          </a:ln>
          <a:effectLst>
            <a:outerShdw dist="38184" dir="2700000" algn="ctr" rotWithShape="0">
              <a:srgbClr val="BFBFBF"/>
            </a:outerShdw>
          </a:effectLst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  <a:ea typeface="굴림" pitchFamily="48" charset="-127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592138" y="1647850"/>
            <a:ext cx="1836737" cy="107950"/>
          </a:xfrm>
          <a:prstGeom prst="rect">
            <a:avLst/>
          </a:prstGeom>
          <a:solidFill>
            <a:srgbClr val="D9D9D9"/>
          </a:solidFill>
          <a:ln w="6480">
            <a:solidFill>
              <a:srgbClr val="7F7F7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Status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592138" y="1758975"/>
            <a:ext cx="1836737" cy="244475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ko-KR" altLang="ko-KR" sz="800" b="1">
                <a:solidFill>
                  <a:srgbClr val="FFFFFF"/>
                </a:solidFill>
                <a:latin typeface="Trebuchet MS" pitchFamily="34" charset="0"/>
                <a:ea typeface="맑은 고딕" pitchFamily="50" charset="-127"/>
              </a:rPr>
              <a:t>간편가입</a:t>
            </a:r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auto">
          <a:xfrm flipH="1">
            <a:off x="631825" y="1789137"/>
            <a:ext cx="295275" cy="165100"/>
          </a:xfrm>
          <a:prstGeom prst="homePlate">
            <a:avLst>
              <a:gd name="adj" fmla="val 50002"/>
            </a:avLst>
          </a:prstGeom>
          <a:gradFill rotWithShape="0">
            <a:gsLst>
              <a:gs pos="0">
                <a:srgbClr val="EDEDED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4D4D4D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ko-KR" sz="7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이전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595313" y="1997100"/>
            <a:ext cx="1836737" cy="2555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35" name="Group 6"/>
          <p:cNvGrpSpPr>
            <a:grpSpLocks/>
          </p:cNvGrpSpPr>
          <p:nvPr/>
        </p:nvGrpSpPr>
        <p:grpSpPr bwMode="auto">
          <a:xfrm>
            <a:off x="641350" y="2028850"/>
            <a:ext cx="1727200" cy="188912"/>
            <a:chOff x="494" y="1152"/>
            <a:chExt cx="1088" cy="119"/>
          </a:xfrm>
        </p:grpSpPr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494" y="1152"/>
              <a:ext cx="1088" cy="119"/>
            </a:xfrm>
            <a:prstGeom prst="roundRect">
              <a:avLst>
                <a:gd name="adj" fmla="val 16944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CBCBC"/>
                </a:gs>
              </a:gsLst>
              <a:lin ang="16200000" scaled="1"/>
            </a:gradFill>
            <a:ln w="9360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 lIns="90000" tIns="46800" rIns="72000" bIns="46800" anchor="ctr"/>
            <a:lstStyle>
              <a:lvl1pPr marL="92075" indent="-90488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75" algn="l"/>
                  <a:tab pos="1006475" algn="l"/>
                  <a:tab pos="1920875" algn="l"/>
                  <a:tab pos="2835275" algn="l"/>
                  <a:tab pos="3749675" algn="l"/>
                  <a:tab pos="4664075" algn="l"/>
                  <a:tab pos="5578475" algn="l"/>
                  <a:tab pos="6492875" algn="l"/>
                  <a:tab pos="7407275" algn="l"/>
                  <a:tab pos="8321675" algn="l"/>
                  <a:tab pos="9236075" algn="l"/>
                  <a:tab pos="10150475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700">
                  <a:solidFill>
                    <a:srgbClr val="A6A6A6"/>
                  </a:solidFill>
                  <a:latin typeface="Trebuchet MS" pitchFamily="34" charset="0"/>
                  <a:ea typeface="맑은 고딕" pitchFamily="50" charset="-127"/>
                </a:rPr>
                <a:t>      </a:t>
              </a:r>
              <a:r>
                <a:rPr lang="ko-KR" altLang="ko-KR" sz="700">
                  <a:solidFill>
                    <a:srgbClr val="A6A6A6"/>
                  </a:solidFill>
                  <a:ea typeface="맑은 고딕" pitchFamily="50" charset="-127"/>
                </a:rPr>
                <a:t>간편</a:t>
              </a:r>
              <a:r>
                <a:rPr lang="en-US" altLang="ko-KR" sz="300">
                  <a:solidFill>
                    <a:srgbClr val="A6A6A6"/>
                  </a:solidFill>
                  <a:ea typeface="맑은 고딕" pitchFamily="50" charset="-127"/>
                </a:rPr>
                <a:t> </a:t>
              </a:r>
            </a:p>
          </p:txBody>
        </p:sp>
        <p:grpSp>
          <p:nvGrpSpPr>
            <p:cNvPr id="37" name="Group 8"/>
            <p:cNvGrpSpPr>
              <a:grpSpLocks/>
            </p:cNvGrpSpPr>
            <p:nvPr/>
          </p:nvGrpSpPr>
          <p:grpSpPr bwMode="auto">
            <a:xfrm>
              <a:off x="495" y="1158"/>
              <a:ext cx="362" cy="111"/>
              <a:chOff x="495" y="1158"/>
              <a:chExt cx="362" cy="111"/>
            </a:xfrm>
          </p:grpSpPr>
          <p:sp>
            <p:nvSpPr>
              <p:cNvPr id="42" name="AutoShape 9"/>
              <p:cNvSpPr>
                <a:spLocks noChangeArrowheads="1"/>
              </p:cNvSpPr>
              <p:nvPr/>
            </p:nvSpPr>
            <p:spPr bwMode="auto">
              <a:xfrm>
                <a:off x="495" y="1158"/>
                <a:ext cx="335" cy="111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CBCBC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0" bIns="46800" anchor="ctr"/>
              <a:lstStyle>
                <a:lvl1pPr marL="92075" indent="-90488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ko-KR" altLang="ko-KR" sz="700">
                    <a:solidFill>
                      <a:srgbClr val="000000"/>
                    </a:solidFill>
                    <a:latin typeface="Trebuchet MS" pitchFamily="34" charset="0"/>
                    <a:ea typeface="맑은 고딕" pitchFamily="50" charset="-127"/>
                  </a:rPr>
                  <a:t>기본정보</a:t>
                </a:r>
              </a:p>
            </p:txBody>
          </p:sp>
          <p:sp>
            <p:nvSpPr>
              <p:cNvPr id="43" name="AutoShape 10"/>
              <p:cNvSpPr>
                <a:spLocks noChangeArrowheads="1"/>
              </p:cNvSpPr>
              <p:nvPr/>
            </p:nvSpPr>
            <p:spPr bwMode="auto">
              <a:xfrm>
                <a:off x="810" y="1158"/>
                <a:ext cx="47" cy="111"/>
              </a:xfrm>
              <a:prstGeom prst="roundRect">
                <a:avLst>
                  <a:gd name="adj" fmla="val 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BCBCBC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856" y="1152"/>
              <a:ext cx="0" cy="111"/>
            </a:xfrm>
            <a:prstGeom prst="line">
              <a:avLst/>
            </a:prstGeom>
            <a:noFill/>
            <a:ln w="32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39" name="Group 12"/>
            <p:cNvGrpSpPr>
              <a:grpSpLocks/>
            </p:cNvGrpSpPr>
            <p:nvPr/>
          </p:nvGrpSpPr>
          <p:grpSpPr bwMode="auto">
            <a:xfrm>
              <a:off x="865" y="1152"/>
              <a:ext cx="363" cy="117"/>
              <a:chOff x="865" y="1152"/>
              <a:chExt cx="363" cy="117"/>
            </a:xfrm>
          </p:grpSpPr>
          <p:sp>
            <p:nvSpPr>
              <p:cNvPr id="40" name="AutoShape 13"/>
              <p:cNvSpPr>
                <a:spLocks noChangeArrowheads="1"/>
              </p:cNvSpPr>
              <p:nvPr/>
            </p:nvSpPr>
            <p:spPr bwMode="auto">
              <a:xfrm>
                <a:off x="865" y="1158"/>
                <a:ext cx="362" cy="111"/>
              </a:xfrm>
              <a:prstGeom prst="roundRect">
                <a:avLst>
                  <a:gd name="adj" fmla="val 0"/>
                </a:avLst>
              </a:prstGeom>
              <a:gradFill rotWithShape="0">
                <a:gsLst>
                  <a:gs pos="0">
                    <a:srgbClr val="85DFFF"/>
                  </a:gs>
                  <a:gs pos="100000">
                    <a:srgbClr val="00B6F6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marL="92075" indent="-90488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2075" algn="l"/>
                    <a:tab pos="1006475" algn="l"/>
                    <a:tab pos="1920875" algn="l"/>
                    <a:tab pos="2835275" algn="l"/>
                    <a:tab pos="3749675" algn="l"/>
                    <a:tab pos="4664075" algn="l"/>
                    <a:tab pos="5578475" algn="l"/>
                    <a:tab pos="6492875" algn="l"/>
                    <a:tab pos="7407275" algn="l"/>
                    <a:tab pos="8321675" algn="l"/>
                    <a:tab pos="9236075" algn="l"/>
                    <a:tab pos="10150475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700">
                    <a:solidFill>
                      <a:srgbClr val="000000"/>
                    </a:solidFill>
                    <a:ea typeface="맑은 고딕" pitchFamily="50" charset="-127"/>
                  </a:rPr>
                  <a:t>정보</a:t>
                </a:r>
              </a:p>
            </p:txBody>
          </p:sp>
          <p:sp>
            <p:nvSpPr>
              <p:cNvPr id="41" name="Line 14"/>
              <p:cNvSpPr>
                <a:spLocks noChangeShapeType="1"/>
              </p:cNvSpPr>
              <p:nvPr/>
            </p:nvSpPr>
            <p:spPr bwMode="auto">
              <a:xfrm>
                <a:off x="1228" y="1152"/>
                <a:ext cx="0" cy="111"/>
              </a:xfrm>
              <a:prstGeom prst="line">
                <a:avLst/>
              </a:prstGeom>
              <a:noFill/>
              <a:ln w="324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44" name="AutoShape 15"/>
          <p:cNvSpPr>
            <a:spLocks noChangeArrowheads="1"/>
          </p:cNvSpPr>
          <p:nvPr/>
        </p:nvSpPr>
        <p:spPr bwMode="auto">
          <a:xfrm>
            <a:off x="623888" y="2262212"/>
            <a:ext cx="1778000" cy="3429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2F2F2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175"/>
              </a:spcBef>
            </a:pP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 </a:t>
            </a:r>
            <a:r>
              <a: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남 </a:t>
            </a:r>
            <a:r>
              <a:rPr lang="en-US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55</a:t>
            </a:r>
            <a:r>
              <a:rPr lang="ko-KR" altLang="ko-KR" sz="7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</a:t>
            </a:r>
          </a:p>
        </p:txBody>
      </p:sp>
      <p:graphicFrame>
        <p:nvGraphicFramePr>
          <p:cNvPr id="45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315321"/>
              </p:ext>
            </p:extLst>
          </p:nvPr>
        </p:nvGraphicFramePr>
        <p:xfrm>
          <a:off x="603250" y="2638450"/>
          <a:ext cx="1828800" cy="1562100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12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272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가입정보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>
                      <a:noFill/>
                    </a:lnR>
                    <a:lnT w="288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지역</a:t>
                      </a: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경기도 성남시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성별</a:t>
                      </a: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남자</a:t>
                      </a:r>
                      <a:endParaRPr kumimoji="0" 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가입년도</a:t>
                      </a: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" name="AutoShape 35"/>
          <p:cNvSpPr>
            <a:spLocks noChangeArrowheads="1"/>
          </p:cNvSpPr>
          <p:nvPr/>
        </p:nvSpPr>
        <p:spPr bwMode="auto">
          <a:xfrm>
            <a:off x="1282700" y="3402037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lIns="36000" tIns="1800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2012</a:t>
            </a:r>
            <a:r>
              <a:rPr lang="ko-KR" altLang="en-US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ko-KR" sz="8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97624"/>
              </p:ext>
            </p:extLst>
          </p:nvPr>
        </p:nvGraphicFramePr>
        <p:xfrm>
          <a:off x="603250" y="3667150"/>
          <a:ext cx="1828800" cy="1009650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12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272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그룹정보</a:t>
                      </a:r>
                      <a:endParaRPr kumimoji="0" 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>
                      <a:noFill/>
                    </a:lnR>
                    <a:lnT w="288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기간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3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 가입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납입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20</a:t>
                      </a:r>
                      <a:r>
                        <a:rPr kumimoji="0" 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년납</a:t>
                      </a: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8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59845"/>
              </p:ext>
            </p:extLst>
          </p:nvPr>
        </p:nvGraphicFramePr>
        <p:xfrm>
          <a:off x="603250" y="4941912"/>
          <a:ext cx="1828800" cy="1138238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12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1313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상품정보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 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>
                      <a:noFill/>
                    </a:lnR>
                    <a:lnT w="288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보험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3</a:t>
                      </a:r>
                      <a:r>
                        <a:rPr kumimoji="0" 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년만기</a:t>
                      </a: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납입기간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3</a:t>
                      </a:r>
                      <a:r>
                        <a:rPr kumimoji="0" 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년납</a:t>
                      </a: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48" charset="-127"/>
                          <a:ea typeface="맑은 고딕" pitchFamily="48" charset="-127"/>
                        </a:rPr>
                        <a:t>가입금액</a:t>
                      </a:r>
                    </a:p>
                  </a:txBody>
                  <a:tcPr marL="54000" marR="36000" marT="53136" marB="36000" anchor="ctr" horzOverflow="overflow">
                    <a:lnL>
                      <a:noFill/>
                    </a:lnL>
                    <a:lnR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48" charset="-127"/>
                        <a:ea typeface="맑은 고딕" pitchFamily="48" charset="-127"/>
                      </a:endParaRPr>
                    </a:p>
                  </a:txBody>
                  <a:tcPr marL="72000" marR="108000" marT="53136" marB="36000" anchor="ctr" horzOverflow="overflow">
                    <a:lnL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AutoShape 74"/>
          <p:cNvSpPr>
            <a:spLocks noChangeArrowheads="1"/>
          </p:cNvSpPr>
          <p:nvPr/>
        </p:nvSpPr>
        <p:spPr bwMode="auto">
          <a:xfrm>
            <a:off x="1282700" y="5827737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lIns="36000" tIns="1800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</p:txBody>
      </p:sp>
      <p:sp>
        <p:nvSpPr>
          <p:cNvPr id="50" name="Text Box 75"/>
          <p:cNvSpPr txBox="1">
            <a:spLocks noChangeArrowheads="1"/>
          </p:cNvSpPr>
          <p:nvPr/>
        </p:nvSpPr>
        <p:spPr bwMode="auto">
          <a:xfrm>
            <a:off x="1204913" y="4699025"/>
            <a:ext cx="6746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……… n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grpSp>
        <p:nvGrpSpPr>
          <p:cNvPr id="51" name="Group 76"/>
          <p:cNvGrpSpPr>
            <a:grpSpLocks/>
          </p:cNvGrpSpPr>
          <p:nvPr/>
        </p:nvGrpSpPr>
        <p:grpSpPr bwMode="auto">
          <a:xfrm>
            <a:off x="592138" y="6076975"/>
            <a:ext cx="1835150" cy="276225"/>
            <a:chOff x="463" y="3702"/>
            <a:chExt cx="1156" cy="174"/>
          </a:xfrm>
        </p:grpSpPr>
        <p:sp>
          <p:nvSpPr>
            <p:cNvPr id="52" name="Rectangle 77"/>
            <p:cNvSpPr>
              <a:spLocks noChangeArrowheads="1"/>
            </p:cNvSpPr>
            <p:nvPr/>
          </p:nvSpPr>
          <p:spPr bwMode="auto">
            <a:xfrm>
              <a:off x="463" y="3702"/>
              <a:ext cx="1156" cy="17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3" name="AutoShape 78"/>
            <p:cNvSpPr>
              <a:spLocks noChangeArrowheads="1"/>
            </p:cNvSpPr>
            <p:nvPr/>
          </p:nvSpPr>
          <p:spPr bwMode="auto">
            <a:xfrm>
              <a:off x="475" y="3710"/>
              <a:ext cx="225" cy="158"/>
            </a:xfrm>
            <a:prstGeom prst="roundRect">
              <a:avLst>
                <a:gd name="adj" fmla="val 16667"/>
              </a:avLst>
            </a:prstGeom>
            <a:solidFill>
              <a:srgbClr val="262626"/>
            </a:solidFill>
            <a:ln w="9360">
              <a:solidFill>
                <a:srgbClr val="262626"/>
              </a:solidFill>
              <a:miter lim="800000"/>
              <a:headEnd/>
              <a:tailEnd/>
            </a:ln>
          </p:spPr>
          <p:txBody>
            <a:bodyPr lIns="0" tIns="18000" rIns="0" bIns="7200" anchor="b" anchorCtr="1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600">
                  <a:solidFill>
                    <a:srgbClr val="FFFFFF"/>
                  </a:solidFill>
                  <a:ea typeface="맑은 고딕" pitchFamily="50" charset="-127"/>
                </a:rPr>
                <a:t>HOME</a:t>
              </a:r>
            </a:p>
          </p:txBody>
        </p:sp>
        <p:sp>
          <p:nvSpPr>
            <p:cNvPr id="54" name="Oval 79"/>
            <p:cNvSpPr>
              <a:spLocks noChangeArrowheads="1"/>
            </p:cNvSpPr>
            <p:nvPr/>
          </p:nvSpPr>
          <p:spPr bwMode="auto">
            <a:xfrm>
              <a:off x="554" y="3730"/>
              <a:ext cx="67" cy="6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55" name="Group 80"/>
            <p:cNvGrpSpPr>
              <a:grpSpLocks/>
            </p:cNvGrpSpPr>
            <p:nvPr/>
          </p:nvGrpSpPr>
          <p:grpSpPr bwMode="auto">
            <a:xfrm>
              <a:off x="701" y="3710"/>
              <a:ext cx="225" cy="158"/>
              <a:chOff x="701" y="3710"/>
              <a:chExt cx="225" cy="158"/>
            </a:xfrm>
          </p:grpSpPr>
          <p:sp>
            <p:nvSpPr>
              <p:cNvPr id="66" name="AutoShape 81"/>
              <p:cNvSpPr>
                <a:spLocks noChangeArrowheads="1"/>
              </p:cNvSpPr>
              <p:nvPr/>
            </p:nvSpPr>
            <p:spPr bwMode="auto">
              <a:xfrm>
                <a:off x="701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600">
                    <a:solidFill>
                      <a:srgbClr val="FFFFFF"/>
                    </a:solidFill>
                    <a:ea typeface="맑은 고딕" pitchFamily="50" charset="-127"/>
                  </a:rPr>
                  <a:t>공지사항</a:t>
                </a:r>
              </a:p>
            </p:txBody>
          </p:sp>
          <p:sp>
            <p:nvSpPr>
              <p:cNvPr id="67" name="Oval 82"/>
              <p:cNvSpPr>
                <a:spLocks noChangeArrowheads="1"/>
              </p:cNvSpPr>
              <p:nvPr/>
            </p:nvSpPr>
            <p:spPr bwMode="auto">
              <a:xfrm>
                <a:off x="781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56" name="Group 83"/>
            <p:cNvGrpSpPr>
              <a:grpSpLocks/>
            </p:cNvGrpSpPr>
            <p:nvPr/>
          </p:nvGrpSpPr>
          <p:grpSpPr bwMode="auto">
            <a:xfrm>
              <a:off x="927" y="3710"/>
              <a:ext cx="225" cy="158"/>
              <a:chOff x="927" y="3710"/>
              <a:chExt cx="225" cy="158"/>
            </a:xfrm>
          </p:grpSpPr>
          <p:sp>
            <p:nvSpPr>
              <p:cNvPr id="64" name="AutoShape 84"/>
              <p:cNvSpPr>
                <a:spLocks noChangeArrowheads="1"/>
              </p:cNvSpPr>
              <p:nvPr/>
            </p:nvSpPr>
            <p:spPr bwMode="auto">
              <a:xfrm>
                <a:off x="927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500">
                    <a:solidFill>
                      <a:srgbClr val="FFFFFF"/>
                    </a:solidFill>
                    <a:ea typeface="맑은 고딕" pitchFamily="50" charset="-127"/>
                  </a:rPr>
                  <a:t>헬프데스크</a:t>
                </a:r>
              </a:p>
            </p:txBody>
          </p:sp>
          <p:sp>
            <p:nvSpPr>
              <p:cNvPr id="65" name="Oval 85"/>
              <p:cNvSpPr>
                <a:spLocks noChangeArrowheads="1"/>
              </p:cNvSpPr>
              <p:nvPr/>
            </p:nvSpPr>
            <p:spPr bwMode="auto">
              <a:xfrm>
                <a:off x="1000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57" name="Group 86"/>
            <p:cNvGrpSpPr>
              <a:grpSpLocks/>
            </p:cNvGrpSpPr>
            <p:nvPr/>
          </p:nvGrpSpPr>
          <p:grpSpPr bwMode="auto">
            <a:xfrm>
              <a:off x="1380" y="3710"/>
              <a:ext cx="225" cy="158"/>
              <a:chOff x="1380" y="3710"/>
              <a:chExt cx="225" cy="158"/>
            </a:xfrm>
          </p:grpSpPr>
          <p:sp>
            <p:nvSpPr>
              <p:cNvPr id="62" name="AutoShape 87"/>
              <p:cNvSpPr>
                <a:spLocks noChangeArrowheads="1"/>
              </p:cNvSpPr>
              <p:nvPr/>
            </p:nvSpPr>
            <p:spPr bwMode="auto">
              <a:xfrm>
                <a:off x="1380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600">
                    <a:solidFill>
                      <a:srgbClr val="FFFFFF"/>
                    </a:solidFill>
                    <a:ea typeface="맑은 고딕" pitchFamily="50" charset="-127"/>
                  </a:rPr>
                  <a:t>종료</a:t>
                </a:r>
              </a:p>
            </p:txBody>
          </p:sp>
          <p:sp>
            <p:nvSpPr>
              <p:cNvPr id="63" name="Oval 88"/>
              <p:cNvSpPr>
                <a:spLocks noChangeArrowheads="1"/>
              </p:cNvSpPr>
              <p:nvPr/>
            </p:nvSpPr>
            <p:spPr bwMode="auto">
              <a:xfrm>
                <a:off x="1456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58" name="Group 89"/>
            <p:cNvGrpSpPr>
              <a:grpSpLocks/>
            </p:cNvGrpSpPr>
            <p:nvPr/>
          </p:nvGrpSpPr>
          <p:grpSpPr bwMode="auto">
            <a:xfrm>
              <a:off x="1154" y="3710"/>
              <a:ext cx="225" cy="158"/>
              <a:chOff x="1154" y="3710"/>
              <a:chExt cx="225" cy="158"/>
            </a:xfrm>
          </p:grpSpPr>
          <p:sp>
            <p:nvSpPr>
              <p:cNvPr id="59" name="AutoShape 90"/>
              <p:cNvSpPr>
                <a:spLocks noChangeArrowheads="1"/>
              </p:cNvSpPr>
              <p:nvPr/>
            </p:nvSpPr>
            <p:spPr bwMode="auto">
              <a:xfrm>
                <a:off x="1154" y="3710"/>
                <a:ext cx="225" cy="15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9360">
                <a:solidFill>
                  <a:srgbClr val="262626"/>
                </a:solidFill>
                <a:miter lim="800000"/>
                <a:headEnd/>
                <a:tailEnd/>
              </a:ln>
            </p:spPr>
            <p:txBody>
              <a:bodyPr lIns="0" tIns="18000" rIns="0" bIns="7200" anchor="b" anchorCtr="1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600">
                    <a:solidFill>
                      <a:srgbClr val="FFFFFF"/>
                    </a:solidFill>
                    <a:ea typeface="맑은 고딕" pitchFamily="50" charset="-127"/>
                  </a:rPr>
                  <a:t>전체메뉴</a:t>
                </a:r>
              </a:p>
            </p:txBody>
          </p:sp>
          <p:sp>
            <p:nvSpPr>
              <p:cNvPr id="60" name="Oval 91"/>
              <p:cNvSpPr>
                <a:spLocks noChangeArrowheads="1"/>
              </p:cNvSpPr>
              <p:nvPr/>
            </p:nvSpPr>
            <p:spPr bwMode="auto">
              <a:xfrm>
                <a:off x="1227" y="3730"/>
                <a:ext cx="67" cy="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</p:grpSp>
      <p:sp>
        <p:nvSpPr>
          <p:cNvPr id="68" name="AutoShape 92"/>
          <p:cNvSpPr>
            <a:spLocks noChangeArrowheads="1"/>
          </p:cNvSpPr>
          <p:nvPr/>
        </p:nvSpPr>
        <p:spPr bwMode="auto">
          <a:xfrm>
            <a:off x="1292225" y="4425975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360">
            <a:solidFill>
              <a:srgbClr val="A6A6A6"/>
            </a:solidFill>
            <a:miter lim="800000"/>
            <a:headEnd/>
            <a:tailEnd/>
          </a:ln>
        </p:spPr>
        <p:txBody>
          <a:bodyPr lIns="36000" tIns="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ko-KR" altLang="ko-KR" sz="800" b="1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</p:txBody>
      </p:sp>
      <p:sp>
        <p:nvSpPr>
          <p:cNvPr id="69" name="AutoShape 93"/>
          <p:cNvSpPr>
            <a:spLocks noChangeArrowheads="1"/>
          </p:cNvSpPr>
          <p:nvPr/>
        </p:nvSpPr>
        <p:spPr bwMode="auto">
          <a:xfrm>
            <a:off x="1292225" y="4168800"/>
            <a:ext cx="1066800" cy="21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7F7F7F"/>
            </a:solidFill>
            <a:miter lim="800000"/>
            <a:headEnd/>
            <a:tailEnd/>
          </a:ln>
        </p:spPr>
        <p:txBody>
          <a:bodyPr lIns="36000" tIns="0" rIns="3600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년납▼</a:t>
            </a:r>
          </a:p>
        </p:txBody>
      </p:sp>
      <p:grpSp>
        <p:nvGrpSpPr>
          <p:cNvPr id="70" name="Group 94"/>
          <p:cNvGrpSpPr>
            <a:grpSpLocks/>
          </p:cNvGrpSpPr>
          <p:nvPr/>
        </p:nvGrpSpPr>
        <p:grpSpPr bwMode="auto">
          <a:xfrm>
            <a:off x="163513" y="2247925"/>
            <a:ext cx="387350" cy="1874837"/>
            <a:chOff x="193" y="1290"/>
            <a:chExt cx="244" cy="1181"/>
          </a:xfrm>
        </p:grpSpPr>
        <p:sp>
          <p:nvSpPr>
            <p:cNvPr id="71" name="Text Box 95"/>
            <p:cNvSpPr txBox="1">
              <a:spLocks noChangeArrowheads="1"/>
            </p:cNvSpPr>
            <p:nvPr/>
          </p:nvSpPr>
          <p:spPr bwMode="auto">
            <a:xfrm>
              <a:off x="193" y="1797"/>
              <a:ext cx="15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hangingPunct="1"/>
              <a:r>
                <a:rPr lang="en-US" altLang="ko-KR" sz="800">
                  <a:solidFill>
                    <a:srgbClr val="000000"/>
                  </a:solidFill>
                  <a:latin typeface="Trebuchet MS" pitchFamily="34" charset="0"/>
                  <a:ea typeface="맑은 고딕" pitchFamily="50" charset="-127"/>
                </a:rPr>
                <a:t>Scroll</a:t>
              </a:r>
            </a:p>
            <a:p>
              <a:pPr algn="r" eaLnBrk="1" hangingPunct="1"/>
              <a:r>
                <a:rPr lang="ko-KR" altLang="ko-KR" sz="800">
                  <a:solidFill>
                    <a:srgbClr val="000000"/>
                  </a:solidFill>
                  <a:latin typeface="Trebuchet MS" pitchFamily="34" charset="0"/>
                  <a:ea typeface="맑은 고딕" pitchFamily="50" charset="-127"/>
                </a:rPr>
                <a:t>영역</a:t>
              </a:r>
            </a:p>
          </p:txBody>
        </p:sp>
        <p:sp>
          <p:nvSpPr>
            <p:cNvPr id="72" name="Line 96"/>
            <p:cNvSpPr>
              <a:spLocks noChangeShapeType="1"/>
            </p:cNvSpPr>
            <p:nvPr/>
          </p:nvSpPr>
          <p:spPr bwMode="auto">
            <a:xfrm>
              <a:off x="371" y="1291"/>
              <a:ext cx="0" cy="1171"/>
            </a:xfrm>
            <a:prstGeom prst="line">
              <a:avLst/>
            </a:prstGeom>
            <a:noFill/>
            <a:ln w="9360">
              <a:solidFill>
                <a:srgbClr val="7F7F7F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Line 97"/>
            <p:cNvSpPr>
              <a:spLocks noChangeShapeType="1"/>
            </p:cNvSpPr>
            <p:nvPr/>
          </p:nvSpPr>
          <p:spPr bwMode="auto">
            <a:xfrm>
              <a:off x="305" y="2472"/>
              <a:ext cx="132" cy="0"/>
            </a:xfrm>
            <a:prstGeom prst="line">
              <a:avLst/>
            </a:prstGeom>
            <a:noFill/>
            <a:ln w="9360">
              <a:solidFill>
                <a:srgbClr val="D9D9D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>
              <a:off x="305" y="1290"/>
              <a:ext cx="132" cy="0"/>
            </a:xfrm>
            <a:prstGeom prst="line">
              <a:avLst/>
            </a:prstGeom>
            <a:noFill/>
            <a:ln w="9360">
              <a:solidFill>
                <a:srgbClr val="D9D9D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회원가입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신청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가입 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상품 리스트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기본 정보 입력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추가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정보 입력</a:t>
            </a:r>
          </a:p>
        </p:txBody>
      </p:sp>
      <p:graphicFrame>
        <p:nvGraphicFramePr>
          <p:cNvPr id="76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144325"/>
              </p:ext>
            </p:extLst>
          </p:nvPr>
        </p:nvGraphicFramePr>
        <p:xfrm>
          <a:off x="6228184" y="1527175"/>
          <a:ext cx="2730500" cy="4902200"/>
        </p:xfrm>
        <a:graphic>
          <a:graphicData uri="http://schemas.openxmlformats.org/drawingml/2006/table">
            <a:tbl>
              <a:tblPr/>
              <a:tblGrid>
                <a:gridCol w="2936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368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4138" indent="-84138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4138" marR="0" lvl="0" indent="-84138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4138" algn="l"/>
                          <a:tab pos="998538" algn="l"/>
                          <a:tab pos="1912938" algn="l"/>
                          <a:tab pos="2827338" algn="l"/>
                          <a:tab pos="3741738" algn="l"/>
                          <a:tab pos="4656138" algn="l"/>
                          <a:tab pos="5570538" algn="l"/>
                          <a:tab pos="6484938" algn="l"/>
                          <a:tab pos="7399338" algn="l"/>
                          <a:tab pos="8313738" algn="l"/>
                          <a:tab pos="9228138" algn="l"/>
                          <a:tab pos="10142538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리스트 참고</a:t>
                      </a:r>
                    </a:p>
                  </a:txBody>
                  <a:tcPr marL="36000" marR="36000" marT="36000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731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</a:t>
                      </a: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endParaRPr kumimoji="0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Tap 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 숫자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Keypad 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올라옴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입력박스 가려지지 않도록 함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만원’ 으로 표기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10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575D1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575D1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금액 표기 정책 참고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가입범위 </a:t>
                      </a:r>
                      <a:r>
                        <a:rPr kumimoji="0" lang="en-US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제공 </a:t>
                      </a:r>
                      <a:r>
                        <a:rPr kumimoji="0" lang="ko-KR" altLang="en-US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리스</a:t>
                      </a: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rebuchet MS" pitchFamily="34" charset="0"/>
                          <a:ea typeface="맑은 고딕" pitchFamily="50" charset="-127"/>
                        </a:rPr>
                        <a:t>트 참고</a:t>
                      </a: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778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제공하는 경우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가입범위를 넘을 경우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합산  한도를 초과할 경우</a:t>
                      </a:r>
                    </a:p>
                    <a:p>
                      <a:pPr marL="85725" marR="0" lvl="0" indent="-84138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100000"/>
                        <a:buFont typeface="Wingdings" pitchFamily="2" charset="2"/>
                        <a:buChar char=""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시 입력박스에 동시에 입력할 경우</a:t>
                      </a: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5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64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64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17792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0000" marR="90000" marT="63936" marB="46800" horzOverflow="overflow">
                    <a:lnL>
                      <a:noFill/>
                    </a:lnL>
                    <a:lnR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85725" indent="-84138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4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12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defRPr>
                      </a:lvl9pPr>
                    </a:lstStyle>
                    <a:p>
                      <a:pPr marL="85725" marR="0" lvl="0" indent="-84138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ko-KR" sz="800" b="0" i="1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4063" marB="36000" horzOverflow="overflow">
                    <a:lnL w="144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7" name="Oval 146"/>
          <p:cNvSpPr>
            <a:spLocks noChangeArrowheads="1"/>
          </p:cNvSpPr>
          <p:nvPr/>
        </p:nvSpPr>
        <p:spPr bwMode="auto">
          <a:xfrm>
            <a:off x="2476500" y="333377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1</a:t>
            </a:r>
          </a:p>
        </p:txBody>
      </p:sp>
      <p:sp>
        <p:nvSpPr>
          <p:cNvPr id="79" name="AutoShape 158"/>
          <p:cNvSpPr>
            <a:spLocks noChangeArrowheads="1"/>
          </p:cNvSpPr>
          <p:nvPr/>
        </p:nvSpPr>
        <p:spPr bwMode="auto">
          <a:xfrm>
            <a:off x="3908425" y="1924075"/>
            <a:ext cx="1617663" cy="904875"/>
          </a:xfrm>
          <a:prstGeom prst="roundRect">
            <a:avLst>
              <a:gd name="adj" fmla="val 6602"/>
            </a:avLst>
          </a:prstGeom>
          <a:solidFill>
            <a:srgbClr val="F2F2F2"/>
          </a:solidFill>
          <a:ln w="9360">
            <a:solidFill>
              <a:srgbClr val="80808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입력 가능한 가입금액은</a:t>
            </a:r>
          </a:p>
          <a:p>
            <a:pPr algn="ctr" eaLnBrk="1" hangingPunct="1">
              <a:spcBef>
                <a:spcPts val="200"/>
              </a:spcBef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XXX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 </a:t>
            </a: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 XXX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입니다</a:t>
            </a:r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.</a:t>
            </a: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80" name="AutoShape 159"/>
          <p:cNvSpPr>
            <a:spLocks noChangeArrowheads="1"/>
          </p:cNvSpPr>
          <p:nvPr/>
        </p:nvSpPr>
        <p:spPr bwMode="auto">
          <a:xfrm>
            <a:off x="4375150" y="2557487"/>
            <a:ext cx="663575" cy="2143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DEDED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4D4D4D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확인</a:t>
            </a:r>
          </a:p>
        </p:txBody>
      </p:sp>
      <p:sp>
        <p:nvSpPr>
          <p:cNvPr id="81" name="Rectangle 160"/>
          <p:cNvSpPr>
            <a:spLocks noChangeArrowheads="1"/>
          </p:cNvSpPr>
          <p:nvPr/>
        </p:nvSpPr>
        <p:spPr bwMode="auto">
          <a:xfrm>
            <a:off x="3921125" y="1724050"/>
            <a:ext cx="143351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가입금액 초과 입력 시</a:t>
            </a:r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]</a:t>
            </a:r>
          </a:p>
        </p:txBody>
      </p:sp>
      <p:sp>
        <p:nvSpPr>
          <p:cNvPr id="82" name="Oval 161"/>
          <p:cNvSpPr>
            <a:spLocks noChangeArrowheads="1"/>
          </p:cNvSpPr>
          <p:nvPr/>
        </p:nvSpPr>
        <p:spPr bwMode="auto">
          <a:xfrm>
            <a:off x="5553075" y="203202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3</a:t>
            </a:r>
          </a:p>
        </p:txBody>
      </p:sp>
      <p:cxnSp>
        <p:nvCxnSpPr>
          <p:cNvPr id="83" name="AutoShape 162"/>
          <p:cNvCxnSpPr>
            <a:cxnSpLocks noChangeShapeType="1"/>
          </p:cNvCxnSpPr>
          <p:nvPr/>
        </p:nvCxnSpPr>
        <p:spPr bwMode="auto">
          <a:xfrm>
            <a:off x="2349500" y="3509987"/>
            <a:ext cx="1193800" cy="500063"/>
          </a:xfrm>
          <a:prstGeom prst="bentConnector3">
            <a:avLst>
              <a:gd name="adj1" fmla="val 50000"/>
            </a:avLst>
          </a:prstGeom>
          <a:noFill/>
          <a:ln w="324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Oval 163"/>
          <p:cNvSpPr>
            <a:spLocks noChangeArrowheads="1"/>
          </p:cNvSpPr>
          <p:nvPr/>
        </p:nvSpPr>
        <p:spPr bwMode="auto">
          <a:xfrm>
            <a:off x="2476500" y="4448200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2</a:t>
            </a:r>
          </a:p>
        </p:txBody>
      </p:sp>
      <p:sp>
        <p:nvSpPr>
          <p:cNvPr id="85" name="AutoShape 164"/>
          <p:cNvSpPr>
            <a:spLocks noChangeArrowheads="1"/>
          </p:cNvSpPr>
          <p:nvPr/>
        </p:nvSpPr>
        <p:spPr bwMode="auto">
          <a:xfrm>
            <a:off x="3908425" y="3371875"/>
            <a:ext cx="1617663" cy="904875"/>
          </a:xfrm>
          <a:prstGeom prst="roundRect">
            <a:avLst>
              <a:gd name="adj" fmla="val 6602"/>
            </a:avLst>
          </a:prstGeom>
          <a:solidFill>
            <a:srgbClr val="F2F2F2"/>
          </a:solidFill>
          <a:ln w="9360">
            <a:solidFill>
              <a:srgbClr val="80808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입력 가능한 합산금액의</a:t>
            </a:r>
          </a:p>
          <a:p>
            <a:pPr algn="ctr" eaLnBrk="1" hangingPunct="1">
              <a:spcBef>
                <a:spcPts val="200"/>
              </a:spcBef>
            </a:pPr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한도는 </a:t>
            </a: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XXX</a:t>
            </a:r>
            <a:r>
              <a:rPr lang="ko-KR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</a:p>
          <a:p>
            <a:pPr algn="ctr" eaLnBrk="1" hangingPunct="1">
              <a:spcBef>
                <a:spcPts val="200"/>
              </a:spcBef>
            </a:pPr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입니다</a:t>
            </a:r>
            <a:r>
              <a:rPr lang="en-US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.</a:t>
            </a: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  <a:p>
            <a:pPr algn="ctr" eaLnBrk="1" hangingPunct="1">
              <a:spcBef>
                <a:spcPts val="200"/>
              </a:spcBef>
            </a:pPr>
            <a:endParaRPr lang="en-US" altLang="ko-KR" sz="80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86" name="AutoShape 165"/>
          <p:cNvSpPr>
            <a:spLocks noChangeArrowheads="1"/>
          </p:cNvSpPr>
          <p:nvPr/>
        </p:nvSpPr>
        <p:spPr bwMode="auto">
          <a:xfrm>
            <a:off x="4375150" y="4005287"/>
            <a:ext cx="663575" cy="2143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DEDED"/>
              </a:gs>
              <a:gs pos="100000">
                <a:srgbClr val="BCBCBC"/>
              </a:gs>
            </a:gsLst>
            <a:lin ang="16200000" scaled="1"/>
          </a:gradFill>
          <a:ln w="9360">
            <a:solidFill>
              <a:srgbClr val="4D4D4D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marL="92075" indent="-90488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075" algn="l"/>
                <a:tab pos="1006475" algn="l"/>
                <a:tab pos="1920875" algn="l"/>
                <a:tab pos="2835275" algn="l"/>
                <a:tab pos="3749675" algn="l"/>
                <a:tab pos="4664075" algn="l"/>
                <a:tab pos="5578475" algn="l"/>
                <a:tab pos="6492875" algn="l"/>
                <a:tab pos="7407275" algn="l"/>
                <a:tab pos="8321675" algn="l"/>
                <a:tab pos="9236075" algn="l"/>
                <a:tab pos="10150475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ko-KR" sz="80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확인</a:t>
            </a:r>
          </a:p>
        </p:txBody>
      </p:sp>
      <p:sp>
        <p:nvSpPr>
          <p:cNvPr id="87" name="Rectangle 166"/>
          <p:cNvSpPr>
            <a:spLocks noChangeArrowheads="1"/>
          </p:cNvSpPr>
          <p:nvPr/>
        </p:nvSpPr>
        <p:spPr bwMode="auto">
          <a:xfrm>
            <a:off x="3929063" y="3171850"/>
            <a:ext cx="1501775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</a:t>
            </a:r>
            <a:r>
              <a:rPr lang="ko-KR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금액 한도 초과 입력 시</a:t>
            </a:r>
            <a:r>
              <a:rPr lang="en-US" altLang="ko-KR" b="1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]</a:t>
            </a:r>
          </a:p>
        </p:txBody>
      </p:sp>
      <p:sp>
        <p:nvSpPr>
          <p:cNvPr id="88" name="Oval 167"/>
          <p:cNvSpPr>
            <a:spLocks noChangeArrowheads="1"/>
          </p:cNvSpPr>
          <p:nvPr/>
        </p:nvSpPr>
        <p:spPr bwMode="auto">
          <a:xfrm>
            <a:off x="5553075" y="3479825"/>
            <a:ext cx="171450" cy="171450"/>
          </a:xfrm>
          <a:prstGeom prst="ellipse">
            <a:avLst/>
          </a:prstGeom>
          <a:solidFill>
            <a:srgbClr val="FF1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solidFill>
                  <a:srgbClr val="FFFFFF"/>
                </a:solidFill>
                <a:latin typeface="Calibri" pitchFamily="34" charset="0"/>
                <a:ea typeface="맑은 고딕" pitchFamily="50" charset="-127"/>
              </a:rPr>
              <a:t>4</a:t>
            </a:r>
          </a:p>
        </p:txBody>
      </p:sp>
      <p:sp>
        <p:nvSpPr>
          <p:cNvPr id="89" name="Rectangle 172"/>
          <p:cNvSpPr>
            <a:spLocks noChangeArrowheads="1"/>
          </p:cNvSpPr>
          <p:nvPr/>
        </p:nvSpPr>
        <p:spPr bwMode="auto">
          <a:xfrm>
            <a:off x="3552825" y="1628800"/>
            <a:ext cx="2447925" cy="4305300"/>
          </a:xfrm>
          <a:prstGeom prst="rect">
            <a:avLst/>
          </a:prstGeom>
          <a:noFill/>
          <a:ln w="19080">
            <a:solidFill>
              <a:srgbClr val="D1D1F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736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1278</Words>
  <Application>Microsoft Office PowerPoint</Application>
  <PresentationFormat>화면 슬라이드 쇼(4:3)</PresentationFormat>
  <Paragraphs>469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굴림</vt:lpstr>
      <vt:lpstr>Arial</vt:lpstr>
      <vt:lpstr>맑은 고딕</vt:lpstr>
      <vt:lpstr>Times New Roman</vt:lpstr>
      <vt:lpstr>나눔바른고딕</vt:lpstr>
      <vt:lpstr>Wingdings</vt:lpstr>
      <vt:lpstr>Calibri</vt:lpstr>
      <vt:lpstr>현대하모니 M</vt:lpstr>
      <vt:lpstr>Monotype Sorts</vt:lpstr>
      <vt:lpstr>Trebuchet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DongWon</cp:lastModifiedBy>
  <cp:revision>107</cp:revision>
  <dcterms:created xsi:type="dcterms:W3CDTF">2014-04-16T00:55:54Z</dcterms:created>
  <dcterms:modified xsi:type="dcterms:W3CDTF">2019-08-07T14:28:26Z</dcterms:modified>
</cp:coreProperties>
</file>