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5" r:id="rId5"/>
    <p:sldId id="259" r:id="rId6"/>
    <p:sldId id="260" r:id="rId7"/>
    <p:sldId id="269" r:id="rId8"/>
    <p:sldId id="268" r:id="rId9"/>
    <p:sldId id="270" r:id="rId10"/>
    <p:sldId id="271" r:id="rId11"/>
    <p:sldId id="272" r:id="rId12"/>
    <p:sldId id="267" r:id="rId13"/>
    <p:sldId id="261" r:id="rId14"/>
    <p:sldId id="277" r:id="rId15"/>
    <p:sldId id="278" r:id="rId16"/>
    <p:sldId id="279" r:id="rId17"/>
    <p:sldId id="262" r:id="rId18"/>
    <p:sldId id="282" r:id="rId19"/>
    <p:sldId id="283" r:id="rId20"/>
    <p:sldId id="284" r:id="rId21"/>
    <p:sldId id="285" r:id="rId22"/>
    <p:sldId id="286" r:id="rId23"/>
    <p:sldId id="287" r:id="rId24"/>
    <p:sldId id="290" r:id="rId25"/>
    <p:sldId id="292" r:id="rId26"/>
    <p:sldId id="293" r:id="rId27"/>
    <p:sldId id="294" r:id="rId28"/>
    <p:sldId id="295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CA3F-87FF-405D-B761-9128F9F3116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97D6-3559-46D8-A445-E2903EFA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2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2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3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63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一次不一定是 </a:t>
            </a:r>
            <a:r>
              <a:rPr lang="en-US" altLang="zh-CN" dirty="0"/>
              <a:t>deg(u)&lt;deg(v).</a:t>
            </a:r>
            <a:r>
              <a:rPr lang="zh-CN" altLang="en-US" dirty="0"/>
              <a:t>多次之后，就会是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实质就是 </a:t>
            </a:r>
            <a:r>
              <a:rPr lang="en-US" altLang="zh-CN" dirty="0"/>
              <a:t>r = a – z*b;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以及余数要写出 </a:t>
            </a:r>
            <a:r>
              <a:rPr lang="en-US" altLang="zh-CN" dirty="0"/>
              <a:t>ad + </a:t>
            </a:r>
            <a:r>
              <a:rPr lang="en-US" altLang="zh-CN" dirty="0" err="1"/>
              <a:t>bc</a:t>
            </a:r>
            <a:r>
              <a:rPr lang="zh-CN" altLang="en-US" dirty="0"/>
              <a:t>的形式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2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Ag+fh</a:t>
            </a:r>
            <a:r>
              <a:rPr lang="en-US" altLang="zh-CN" dirty="0"/>
              <a:t>=1 mod f &gt;&gt;&gt; ag mod f + </a:t>
            </a:r>
            <a:r>
              <a:rPr lang="en-US" altLang="zh-CN" dirty="0" err="1"/>
              <a:t>fh</a:t>
            </a:r>
            <a:r>
              <a:rPr lang="en-US" altLang="zh-CN" dirty="0"/>
              <a:t> mod f = 1mod f &gt;&gt;&gt; ag mod f ==1 </a:t>
            </a:r>
            <a:r>
              <a:rPr lang="zh-CN" altLang="en-US" dirty="0"/>
              <a:t>因为 </a:t>
            </a:r>
            <a:r>
              <a:rPr lang="en-US" altLang="zh-CN" dirty="0" err="1"/>
              <a:t>fh</a:t>
            </a:r>
            <a:r>
              <a:rPr lang="en-US" altLang="zh-CN" dirty="0"/>
              <a:t> mod f 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88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8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5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6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R9 </a:t>
            </a:r>
            <a:r>
              <a:rPr lang="zh-CN" altLang="en-US" dirty="0"/>
              <a:t>是 第四个 </a:t>
            </a:r>
            <a:r>
              <a:rPr lang="en-US" altLang="zh-CN" dirty="0"/>
              <a:t>b0; </a:t>
            </a:r>
            <a:r>
              <a:rPr lang="en-US" altLang="zh-CN" dirty="0" err="1"/>
              <a:t>rdx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a0</a:t>
            </a:r>
          </a:p>
          <a:p>
            <a:r>
              <a:rPr lang="en-US" altLang="zh-CN" dirty="0" err="1"/>
              <a:t>Rcx</a:t>
            </a:r>
            <a:r>
              <a:rPr lang="en-US" altLang="zh-CN" dirty="0"/>
              <a:t> </a:t>
            </a:r>
            <a:r>
              <a:rPr lang="zh-CN" altLang="en-US" dirty="0"/>
              <a:t>是第一个 </a:t>
            </a:r>
            <a:r>
              <a:rPr lang="en-US" altLang="zh-CN" dirty="0"/>
              <a:t>a1 r8 </a:t>
            </a:r>
            <a:r>
              <a:rPr lang="zh-CN" altLang="en-US" dirty="0"/>
              <a:t>是</a:t>
            </a:r>
            <a:r>
              <a:rPr lang="en-US" altLang="zh-CN" dirty="0"/>
              <a:t>b1</a:t>
            </a:r>
          </a:p>
          <a:p>
            <a:endParaRPr lang="en-US" altLang="zh-CN" dirty="0"/>
          </a:p>
          <a:p>
            <a:r>
              <a:rPr lang="zh-CN" altLang="en-US" dirty="0"/>
              <a:t>加入</a:t>
            </a:r>
            <a:r>
              <a:rPr lang="en-US" altLang="zh-CN" dirty="0"/>
              <a:t>inline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2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0.328 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4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0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37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17 10</a:t>
            </a:r>
          </a:p>
          <a:p>
            <a:r>
              <a:rPr lang="en-US" altLang="zh-CN" dirty="0"/>
              <a:t>17=10 +7          7=17-7          1=7-2*3</a:t>
            </a:r>
          </a:p>
          <a:p>
            <a:r>
              <a:rPr lang="en-US" altLang="zh-CN" dirty="0"/>
              <a:t>10 = 7+ 3          3=10-7          =7-2*(10-7)</a:t>
            </a:r>
          </a:p>
          <a:p>
            <a:r>
              <a:rPr lang="en-US" altLang="zh-CN" dirty="0"/>
              <a:t>7=2*3 +1          1=7-2*3        =(-2)*10 +3*7</a:t>
            </a:r>
          </a:p>
          <a:p>
            <a:r>
              <a:rPr lang="en-US" altLang="zh-CN" dirty="0"/>
              <a:t>	                         =(-2)*10+3*(17-10)</a:t>
            </a:r>
          </a:p>
          <a:p>
            <a:r>
              <a:rPr lang="en-US" altLang="zh-CN" dirty="0"/>
              <a:t>	                          =(-5)*10+3*17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E97D6-3559-46D8-A445-E2903EFACB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0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1ADEE-8062-4B65-8064-230E45263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C8E1F0-8530-48A8-92C5-95213E732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90A80-7AD7-4957-B9F9-F110AE6F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423A4-650F-47D0-A611-788F4C83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FC2E5-CA45-46F9-8665-376B5890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5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AF0AF-8C4A-4ADA-B484-71AA611D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3712C-DC0E-4086-B5DD-02262489C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85A48-4560-497F-9BC5-3188AA6E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4607D-4B95-4F18-B608-B1017D1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91740-77AA-4494-889F-262481A6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CBE3F5-DDF8-435F-BFD8-78434580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B6903-B08A-4502-B08E-DAA43319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CBCA2-28DA-44D2-A65E-59572144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90031-BE16-4A8F-A10C-56CA9E5B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D9387-0A31-4B31-ACF5-3FB80AFF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33FA-B179-4158-B4D0-1E70D042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253A-B5A0-4BBD-A08A-CB5C0852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99F20-6043-4B7B-BD59-3CE25F08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C0D33-ECC6-47B7-9298-A2C1AE31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C8890-7D5F-4CBC-9C14-03493CBC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05F35-EEF8-479F-9C2F-1676D148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03C41-F9FB-43D0-82BB-26BD86F2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5D2F-F137-4FEB-A346-3906E65C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66F4A-8123-4B10-928D-B2E615F0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D5573-85A5-4D7D-A712-97DC885D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0E77D-0C75-4726-BCEE-3AAAC297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547FB-DD28-498F-B8B5-C9841105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BDFF3-467B-435F-9F8A-0CD517E93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C9158-2495-433D-BADE-8D77B91F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DE413-C401-4CC8-A6E3-7C3B486C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7E862-5327-4E4C-AB2E-855635DF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E2320-8F05-4460-B502-6FE50D54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D1245-4BAC-448D-9153-3011109F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2C9E3-DC12-4666-9A37-A221EB7B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AE3368-21A4-4A0F-A8A8-9198D9E8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2B36F-8023-4F39-BCC3-25D0EA1B0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931EB0-5F48-4437-AF3C-8BBDD635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9E66F2-D1C4-4B4E-AF43-2EBA5DF0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989D2F-01ED-4F74-9678-3166D42F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D82AF-473C-4E8C-9DA4-29C90503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8AA9A-437D-4A65-B6F0-E7CE525F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F33EB0-0BBE-4D87-9AF2-7934049E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147551-FE9F-4660-9C99-92ECD36F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9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C5DE5-076C-400F-B59C-6E829828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A1AF1F-3BDE-426F-A593-81A89BB0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BCBF6-9E2F-4576-BFAB-F09BEB1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E3AF4-8C1D-40D7-8569-E3D88A73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32EEE-5690-4052-BCA6-663AD837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0EEF8-B7C6-4F3F-8F5F-BF13BDBA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77335-85FE-4E15-9E1C-2287864D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22AA8-9153-4433-86EF-2CC4F0A4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CFC4C-9AA3-4BC8-9AE4-00913FAE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B8F2-F434-4DC6-8AD6-CC0EE5DD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F7AB3-9E2E-4405-825F-27EE2F07C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E1CADC-3B55-4B91-A0B7-4161EFF9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8201B-6957-44D4-AA04-C37621CC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7A4FC-0D18-4C2B-A53A-DBE33EC3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3B3C0-385B-4EAC-BAE1-8E0D4870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8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89EF6B-9334-44D8-A1D9-B8F7C273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54861-C428-4868-AD5B-5D0EC1B4F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D102C-BE35-4F34-9A72-AC8889B72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F6A0-05DD-4112-9D1D-AA7AD1A4347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17417-27A8-4806-8ADD-BF52E0141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47A3B-6760-4167-BBF9-19B302C29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3ECC-693C-48E5-AD56-4529E78C7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2CDBB-8677-41C6-A416-1D1911C16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Software Implementation of ECC2-131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C45D4-3309-4470-9A54-A7440ECDA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556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刘志杰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4798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F8016A7-9DBA-4947-B6AF-AC7B4C6DC870}"/>
                  </a:ext>
                </a:extLst>
              </p:cNvPr>
              <p:cNvSpPr/>
              <p:nvPr/>
            </p:nvSpPr>
            <p:spPr>
              <a:xfrm>
                <a:off x="381000" y="554478"/>
                <a:ext cx="11430000" cy="4905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altLang="zh-CN" sz="2400" b="1" dirty="0">
                    <a:latin typeface="Times-Bold"/>
                  </a:rPr>
                  <a:t>Algorithm</a:t>
                </a:r>
                <a:r>
                  <a:rPr lang="zh-CN" altLang="pl-PL" sz="2400" b="1" dirty="0">
                    <a:latin typeface="Times-Bold"/>
                  </a:rPr>
                  <a:t>：</a:t>
                </a:r>
                <a:r>
                  <a:rPr lang="pl-PL" altLang="zh-CN" sz="2400" b="1" dirty="0">
                    <a:latin typeface="Times-Bold"/>
                  </a:rPr>
                  <a:t> </a:t>
                </a:r>
                <a:r>
                  <a:rPr lang="pl-PL" altLang="zh-CN" sz="2400" dirty="0">
                    <a:latin typeface="Times-Roman"/>
                  </a:rPr>
                  <a:t>Fast reduction </a:t>
                </a:r>
                <a:r>
                  <a:rPr lang="en-US" altLang="zh-CN" sz="2400" dirty="0"/>
                  <a:t>modulo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131</m:t>
                        </m:r>
                      </m:sup>
                    </m:sSup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zh-CN" sz="2400" dirty="0">
                    <a:latin typeface="Times-Roman"/>
                  </a:rPr>
                  <a:t> (with </a:t>
                </a:r>
                <a:r>
                  <a:rPr lang="pl-PL" altLang="zh-CN" sz="2400" i="1" dirty="0">
                    <a:latin typeface="Times-Italic"/>
                  </a:rPr>
                  <a:t>W </a:t>
                </a:r>
                <a:r>
                  <a:rPr lang="pl-PL" altLang="zh-CN" sz="2400" dirty="0">
                    <a:latin typeface="MTSYN"/>
                  </a:rPr>
                  <a:t>= </a:t>
                </a:r>
                <a:r>
                  <a:rPr lang="pl-PL" altLang="zh-CN" sz="2400" dirty="0">
                    <a:latin typeface="Times-Roman"/>
                  </a:rPr>
                  <a:t>64)</a:t>
                </a:r>
              </a:p>
              <a:p>
                <a:r>
                  <a:rPr lang="en-US" altLang="zh-CN" sz="2400" dirty="0">
                    <a:latin typeface="Times-Roman"/>
                  </a:rPr>
                  <a:t>I</a:t>
                </a:r>
                <a:r>
                  <a:rPr lang="en-US" altLang="zh-CN" dirty="0">
                    <a:latin typeface="Times-Roman"/>
                  </a:rPr>
                  <a:t>NPUT</a:t>
                </a:r>
                <a:r>
                  <a:rPr lang="en-US" altLang="zh-CN" sz="2400" dirty="0">
                    <a:latin typeface="Times-Roman"/>
                  </a:rPr>
                  <a:t>: A binary polynomial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of degree at most 260.</a:t>
                </a:r>
              </a:p>
              <a:p>
                <a:r>
                  <a:rPr lang="pl-PL" altLang="zh-CN" sz="2400" dirty="0">
                    <a:latin typeface="Times-Roman"/>
                  </a:rPr>
                  <a:t>O</a:t>
                </a:r>
                <a:r>
                  <a:rPr lang="pl-PL" altLang="zh-CN" dirty="0">
                    <a:latin typeface="Times-Roman"/>
                  </a:rPr>
                  <a:t>UTPUT</a:t>
                </a:r>
                <a:r>
                  <a:rPr lang="pl-PL" altLang="zh-CN" sz="2400" dirty="0">
                    <a:latin typeface="Times-Roman"/>
                  </a:rPr>
                  <a:t>: </a:t>
                </a:r>
                <a:r>
                  <a:rPr lang="pl-PL" altLang="zh-CN" sz="2400" i="1" dirty="0">
                    <a:latin typeface="Times-Italic"/>
                  </a:rPr>
                  <a:t>c</a:t>
                </a:r>
                <a:r>
                  <a:rPr lang="pl-PL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pl-PL" altLang="zh-CN" sz="2400" i="1" dirty="0">
                    <a:latin typeface="RMTMI"/>
                  </a:rPr>
                  <a:t>) </a:t>
                </a:r>
                <a:r>
                  <a:rPr lang="pl-PL" altLang="zh-CN" sz="2400" dirty="0">
                    <a:latin typeface="Times-Roman"/>
                  </a:rPr>
                  <a:t>mod </a:t>
                </a:r>
                <a:r>
                  <a:rPr lang="pl-PL" altLang="zh-CN" sz="2400" i="1" dirty="0">
                    <a:latin typeface="Times-Italic"/>
                  </a:rPr>
                  <a:t>f </a:t>
                </a:r>
                <a:r>
                  <a:rPr lang="pl-PL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pl-PL" altLang="zh-CN" sz="2400" i="1" dirty="0">
                    <a:latin typeface="RMTMI"/>
                  </a:rPr>
                  <a:t>)</a:t>
                </a:r>
                <a:r>
                  <a:rPr lang="pl-PL" altLang="zh-CN" sz="2400" dirty="0">
                    <a:latin typeface="Times-Roman"/>
                  </a:rPr>
                  <a:t>.</a:t>
                </a:r>
              </a:p>
              <a:p>
                <a:r>
                  <a:rPr lang="en-US" altLang="zh-CN" sz="2400" dirty="0">
                    <a:latin typeface="Times-Roman"/>
                  </a:rPr>
                  <a:t>     </a:t>
                </a:r>
                <a:r>
                  <a:rPr lang="pl-PL" altLang="zh-CN" sz="2400" dirty="0">
                    <a:latin typeface="Times-Roman"/>
                  </a:rPr>
                  <a:t>1. For </a:t>
                </a:r>
                <a:r>
                  <a:rPr lang="pl-PL" altLang="zh-CN" sz="2400" i="1" dirty="0">
                    <a:latin typeface="Times-Italic"/>
                  </a:rPr>
                  <a:t>i </a:t>
                </a:r>
                <a:r>
                  <a:rPr lang="pl-PL" altLang="zh-CN" sz="2400" dirty="0">
                    <a:latin typeface="Times-Roman"/>
                  </a:rPr>
                  <a:t>from </a:t>
                </a:r>
                <a:r>
                  <a:rPr lang="en-US" altLang="zh-CN" sz="2400" dirty="0">
                    <a:latin typeface="Times-Roman"/>
                  </a:rPr>
                  <a:t>4</a:t>
                </a:r>
                <a:r>
                  <a:rPr lang="pl-PL" altLang="zh-CN" sz="2400" dirty="0">
                    <a:latin typeface="Times-Roman"/>
                  </a:rPr>
                  <a:t> downto </a:t>
                </a:r>
                <a:r>
                  <a:rPr lang="en-US" altLang="zh-CN" sz="2400" dirty="0">
                    <a:latin typeface="Times-Roman"/>
                  </a:rPr>
                  <a:t>3</a:t>
                </a:r>
                <a:r>
                  <a:rPr lang="pl-PL" altLang="zh-CN" sz="2400" dirty="0">
                    <a:latin typeface="Times-Roman"/>
                  </a:rPr>
                  <a:t> do </a:t>
                </a:r>
                <a:r>
                  <a:rPr lang="en-US" altLang="zh-CN" sz="2400" dirty="0">
                    <a:latin typeface="Times-Roman"/>
                  </a:rPr>
                  <a:t>                                    </a:t>
                </a:r>
                <a:r>
                  <a:rPr lang="pl-PL" altLang="zh-CN" sz="2400" dirty="0">
                    <a:latin typeface="MTSYN"/>
                  </a:rPr>
                  <a:t>{</a:t>
                </a:r>
                <a:r>
                  <a:rPr lang="pl-PL" altLang="zh-CN" sz="2400" dirty="0">
                    <a:latin typeface="Times-Roman"/>
                  </a:rPr>
                  <a:t>Reduce </a:t>
                </a:r>
                <a:r>
                  <a:rPr lang="pl-PL" altLang="zh-CN" sz="2400" i="1" dirty="0">
                    <a:latin typeface="Times-Italic"/>
                  </a:rPr>
                  <a:t>C</a:t>
                </a:r>
                <a:r>
                  <a:rPr lang="pl-PL" altLang="zh-CN" sz="2400" dirty="0">
                    <a:latin typeface="MTSYN"/>
                  </a:rPr>
                  <a:t>[</a:t>
                </a:r>
                <a:r>
                  <a:rPr lang="pl-PL" altLang="zh-CN" sz="2400" i="1" dirty="0">
                    <a:latin typeface="Times-Italic"/>
                  </a:rPr>
                  <a:t>i </a:t>
                </a:r>
                <a:r>
                  <a:rPr lang="pl-PL" altLang="zh-CN" sz="2400" dirty="0">
                    <a:latin typeface="MTSYN"/>
                  </a:rPr>
                  <a:t>]</a:t>
                </a:r>
                <a:r>
                  <a:rPr lang="pl-PL" altLang="zh-CN" sz="2400" i="1" dirty="0">
                    <a:latin typeface="Times-Italic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pl-PL" altLang="zh-CN" sz="2400" dirty="0">
                    <a:latin typeface="Times-Roman"/>
                  </a:rPr>
                  <a:t>modulo </a:t>
                </a:r>
                <a:r>
                  <a:rPr lang="pl-PL" altLang="zh-CN" sz="2400" i="1" dirty="0">
                    <a:latin typeface="Times-Italic"/>
                  </a:rPr>
                  <a:t>f </a:t>
                </a:r>
                <a:r>
                  <a:rPr lang="pl-PL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pl-PL" altLang="zh-CN" sz="2400" i="1" dirty="0">
                    <a:latin typeface="RMTMI"/>
                  </a:rPr>
                  <a:t>)</a:t>
                </a:r>
                <a:r>
                  <a:rPr lang="pl-PL" altLang="zh-CN" sz="2400" dirty="0">
                    <a:latin typeface="MTSYN"/>
                  </a:rPr>
                  <a:t>}</a:t>
                </a:r>
              </a:p>
              <a:p>
                <a:r>
                  <a:rPr lang="en-US" altLang="zh-CN" sz="2400" dirty="0">
                    <a:latin typeface="Times-Roman"/>
                  </a:rPr>
                  <a:t>	1.1 </a:t>
                </a:r>
                <a:r>
                  <a:rPr lang="en-US" altLang="zh-CN" sz="2400" i="1" dirty="0">
                    <a:latin typeface="Times-Italic"/>
                  </a:rPr>
                  <a:t>T</a:t>
                </a:r>
                <a:r>
                  <a:rPr lang="en-US" altLang="zh-CN" sz="2400" dirty="0">
                    <a:latin typeface="MTSYN"/>
                  </a:rPr>
                  <a:t>←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 err="1">
                    <a:latin typeface="Times-Italic"/>
                  </a:rPr>
                  <a:t>i</a:t>
                </a:r>
                <a:r>
                  <a:rPr lang="en-US" altLang="zh-CN" sz="2400" i="1" dirty="0">
                    <a:latin typeface="Times-Italic"/>
                  </a:rPr>
                  <a:t> 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dirty="0">
                    <a:latin typeface="Times-Roman"/>
                  </a:rPr>
                  <a:t>.</a:t>
                </a:r>
              </a:p>
              <a:p>
                <a:r>
                  <a:rPr lang="en-US" altLang="zh-CN" sz="2400" dirty="0">
                    <a:latin typeface="Times-Roman"/>
                  </a:rPr>
                  <a:t>	1.2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 err="1">
                    <a:latin typeface="Times-Italic"/>
                  </a:rPr>
                  <a:t>i</a:t>
                </a:r>
                <a:r>
                  <a:rPr lang="en-US" altLang="zh-CN" sz="2400" i="1" dirty="0">
                    <a:latin typeface="Times-Italic"/>
                  </a:rPr>
                  <a:t> </a:t>
                </a:r>
                <a:r>
                  <a:rPr lang="en-US" altLang="zh-CN" sz="2400" dirty="0">
                    <a:latin typeface="MTSYN"/>
                  </a:rPr>
                  <a:t>−</a:t>
                </a:r>
                <a:r>
                  <a:rPr lang="en-US" altLang="zh-CN" sz="2400" dirty="0">
                    <a:latin typeface="Times-Roman"/>
                  </a:rPr>
                  <a:t>3</a:t>
                </a:r>
                <a:r>
                  <a:rPr lang="en-US" altLang="zh-CN" sz="2400" dirty="0">
                    <a:latin typeface="MTSYN"/>
                  </a:rPr>
                  <a:t>]←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 err="1">
                    <a:latin typeface="Times-Italic"/>
                  </a:rPr>
                  <a:t>i</a:t>
                </a:r>
                <a:r>
                  <a:rPr lang="en-US" altLang="zh-CN" sz="2400" i="1" dirty="0">
                    <a:latin typeface="Times-Italic"/>
                  </a:rPr>
                  <a:t> </a:t>
                </a:r>
                <a:r>
                  <a:rPr lang="en-US" altLang="zh-CN" sz="2400" dirty="0">
                    <a:latin typeface="MTSYN"/>
                  </a:rPr>
                  <a:t>−</a:t>
                </a:r>
                <a:r>
                  <a:rPr lang="en-US" altLang="zh-CN" sz="2400" dirty="0">
                    <a:latin typeface="Times-Roman"/>
                  </a:rPr>
                  <a:t>3</a:t>
                </a:r>
                <a:r>
                  <a:rPr lang="en-US" altLang="zh-CN" sz="2400" dirty="0">
                    <a:latin typeface="MTSYN"/>
                  </a:rPr>
                  <a:t>]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MTSYN"/>
                  </a:rPr>
                  <a:t>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≪62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MTSYN"/>
                  </a:rPr>
                  <a:t>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≪61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Times-Roman"/>
                  </a:rPr>
                  <a:t>.</a:t>
                </a:r>
              </a:p>
              <a:p>
                <a:r>
                  <a:rPr lang="en-US" altLang="zh-CN" sz="2400" dirty="0">
                    <a:latin typeface="Times-Roman"/>
                  </a:rPr>
                  <a:t>	1.3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 err="1">
                    <a:latin typeface="Times-Italic"/>
                  </a:rPr>
                  <a:t>i</a:t>
                </a:r>
                <a:r>
                  <a:rPr lang="en-US" altLang="zh-CN" sz="2400" i="1" dirty="0">
                    <a:latin typeface="Times-Italic"/>
                  </a:rPr>
                  <a:t> </a:t>
                </a:r>
                <a:r>
                  <a:rPr lang="en-US" altLang="zh-CN" sz="2400" dirty="0">
                    <a:latin typeface="MTSYN"/>
                  </a:rPr>
                  <a:t>−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]←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 err="1">
                    <a:latin typeface="Times-Italic"/>
                  </a:rPr>
                  <a:t>i</a:t>
                </a:r>
                <a:r>
                  <a:rPr lang="en-US" altLang="zh-CN" sz="2400" i="1" dirty="0">
                    <a:latin typeface="Times-Italic"/>
                  </a:rPr>
                  <a:t> </a:t>
                </a:r>
                <a:r>
                  <a:rPr lang="en-US" altLang="zh-CN" sz="2400" dirty="0">
                    <a:latin typeface="MTSYN"/>
                  </a:rPr>
                  <a:t>−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≪10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MTSYN"/>
                  </a:rPr>
                  <a:t>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MTSYN"/>
                  </a:rPr>
                  <a:t>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≫2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MTSYN"/>
                  </a:rPr>
                  <a:t>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≫3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Times-Roman"/>
                  </a:rPr>
                  <a:t>.</a:t>
                </a:r>
              </a:p>
              <a:p>
                <a:r>
                  <a:rPr lang="en-US" altLang="zh-CN" sz="2400" dirty="0">
                    <a:latin typeface="Times-Roman"/>
                  </a:rPr>
                  <a:t>	1.4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 err="1">
                    <a:latin typeface="Times-Italic"/>
                  </a:rPr>
                  <a:t>i</a:t>
                </a:r>
                <a:r>
                  <a:rPr lang="en-US" altLang="zh-CN" sz="2400" i="1" dirty="0">
                    <a:latin typeface="Times-Italic"/>
                  </a:rPr>
                  <a:t> </a:t>
                </a:r>
                <a:r>
                  <a:rPr lang="en-US" altLang="zh-CN" sz="2400" dirty="0">
                    <a:latin typeface="MTSYN"/>
                  </a:rPr>
                  <a:t>−</a:t>
                </a:r>
                <a:r>
                  <a:rPr lang="en-US" altLang="zh-CN" sz="2400" dirty="0">
                    <a:latin typeface="Times-Roman"/>
                  </a:rPr>
                  <a:t>1</a:t>
                </a:r>
                <a:r>
                  <a:rPr lang="en-US" altLang="zh-CN" sz="2400" dirty="0">
                    <a:latin typeface="MTSYN"/>
                  </a:rPr>
                  <a:t>]←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 err="1">
                    <a:latin typeface="Times-Italic"/>
                  </a:rPr>
                  <a:t>i</a:t>
                </a:r>
                <a:r>
                  <a:rPr lang="en-US" altLang="zh-CN" sz="2400" i="1" dirty="0">
                    <a:latin typeface="Times-Italic"/>
                  </a:rPr>
                  <a:t> </a:t>
                </a:r>
                <a:r>
                  <a:rPr lang="en-US" altLang="zh-CN" sz="2400" dirty="0">
                    <a:latin typeface="MTSYN"/>
                  </a:rPr>
                  <a:t>−</a:t>
                </a:r>
                <a:r>
                  <a:rPr lang="en-US" altLang="zh-CN" sz="2400" dirty="0">
                    <a:latin typeface="Times-Roman"/>
                  </a:rPr>
                  <a:t>1</a:t>
                </a:r>
                <a:r>
                  <a:rPr lang="en-US" altLang="zh-CN" sz="2400" dirty="0">
                    <a:latin typeface="MTSYN"/>
                  </a:rPr>
                  <a:t>]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≫54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MTSYN"/>
                  </a:rPr>
                  <a:t> .</a:t>
                </a:r>
                <a:endParaRPr lang="en-US" altLang="zh-CN" sz="2400" dirty="0">
                  <a:latin typeface="Times-Roman"/>
                </a:endParaRPr>
              </a:p>
              <a:p>
                <a:r>
                  <a:rPr lang="en-US" altLang="zh-CN" sz="2400" dirty="0">
                    <a:latin typeface="Times-Roman"/>
                  </a:rPr>
                  <a:t>      2. </a:t>
                </a:r>
                <a:r>
                  <a:rPr lang="en-US" altLang="zh-CN" sz="2400" i="1" dirty="0">
                    <a:latin typeface="Times-Italic"/>
                  </a:rPr>
                  <a:t>T</a:t>
                </a:r>
                <a:r>
                  <a:rPr lang="en-US" altLang="zh-CN" sz="2400" dirty="0">
                    <a:latin typeface="MTSYN"/>
                  </a:rPr>
                  <a:t>←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≫3</m:t>
                    </m:r>
                  </m:oMath>
                </a14:m>
                <a:r>
                  <a:rPr lang="en-US" altLang="zh-CN" sz="2400" dirty="0">
                    <a:latin typeface="MTSYN"/>
                  </a:rPr>
                  <a:t> </a:t>
                </a:r>
                <a:r>
                  <a:rPr lang="en-US" altLang="zh-CN" sz="2400" dirty="0">
                    <a:latin typeface="Times-Roman"/>
                  </a:rPr>
                  <a:t>.                                                  </a:t>
                </a:r>
                <a:r>
                  <a:rPr lang="en-US" altLang="zh-CN" sz="2400" dirty="0">
                    <a:latin typeface="MTSYN"/>
                  </a:rPr>
                  <a:t>{</a:t>
                </a:r>
                <a:r>
                  <a:rPr lang="en-US" altLang="zh-CN" sz="2400" dirty="0">
                    <a:latin typeface="Times-Roman"/>
                  </a:rPr>
                  <a:t>Extract bits 3–63 of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]}</a:t>
                </a:r>
              </a:p>
              <a:p>
                <a:r>
                  <a:rPr lang="en-US" altLang="zh-CN" sz="2400" dirty="0">
                    <a:latin typeface="Times-Roman"/>
                  </a:rPr>
                  <a:t>      3.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0</a:t>
                </a:r>
                <a:r>
                  <a:rPr lang="en-US" altLang="zh-CN" sz="2400" dirty="0">
                    <a:latin typeface="MTSYN"/>
                  </a:rPr>
                  <a:t>]←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0</a:t>
                </a:r>
                <a:r>
                  <a:rPr lang="en-US" altLang="zh-CN" sz="2400" dirty="0">
                    <a:latin typeface="MTSYN"/>
                  </a:rPr>
                  <a:t>]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≪10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MTSYN"/>
                  </a:rPr>
                  <a:t>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MTSYN"/>
                  </a:rPr>
                  <a:t>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≫2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MTSYN"/>
                  </a:rPr>
                  <a:t>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≫3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Times-Roman"/>
                  </a:rPr>
                  <a:t>.</a:t>
                </a:r>
              </a:p>
              <a:p>
                <a:r>
                  <a:rPr lang="en-US" altLang="zh-CN" sz="2400" dirty="0">
                    <a:latin typeface="Times-Roman"/>
                  </a:rPr>
                  <a:t>      4.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1</a:t>
                </a:r>
                <a:r>
                  <a:rPr lang="en-US" altLang="zh-CN" sz="2400" dirty="0">
                    <a:latin typeface="MTSYN"/>
                  </a:rPr>
                  <a:t>]←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1</a:t>
                </a:r>
                <a:r>
                  <a:rPr lang="en-US" altLang="zh-CN" sz="2400" dirty="0">
                    <a:latin typeface="MTSYN"/>
                  </a:rPr>
                  <a:t>] ⊕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≫54</m:t>
                    </m:r>
                  </m:oMath>
                </a14:m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MTSYN"/>
                  </a:rPr>
                  <a:t> .</a:t>
                </a:r>
                <a:endParaRPr lang="en-US" altLang="zh-CN" sz="2400" dirty="0">
                  <a:latin typeface="Times-Roman"/>
                </a:endParaRPr>
              </a:p>
              <a:p>
                <a:r>
                  <a:rPr lang="en-US" altLang="zh-CN" sz="2400" dirty="0">
                    <a:latin typeface="Times-Roman"/>
                  </a:rPr>
                  <a:t>      5.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]←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dirty="0">
                    <a:latin typeface="Times-Roman"/>
                  </a:rPr>
                  <a:t>&amp;0x7.                                             </a:t>
                </a:r>
                <a:r>
                  <a:rPr lang="en-US" altLang="zh-CN" sz="2400" dirty="0">
                    <a:latin typeface="MTSYN"/>
                  </a:rPr>
                  <a:t>{</a:t>
                </a:r>
                <a:r>
                  <a:rPr lang="en-US" altLang="zh-CN" sz="2400" dirty="0">
                    <a:latin typeface="Times-Roman"/>
                  </a:rPr>
                  <a:t>Clear the reduced bits of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]}</a:t>
                </a:r>
              </a:p>
              <a:p>
                <a:r>
                  <a:rPr lang="en-US" altLang="zh-CN" sz="2400" dirty="0">
                    <a:latin typeface="Times-Roman"/>
                  </a:rPr>
                  <a:t>      6. Return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,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1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,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0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Times-Roman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F8016A7-9DBA-4947-B6AF-AC7B4C6DC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4478"/>
                <a:ext cx="11430000" cy="4905574"/>
              </a:xfrm>
              <a:prstGeom prst="rect">
                <a:avLst/>
              </a:prstGeom>
              <a:blipFill>
                <a:blip r:embed="rId2"/>
                <a:stretch>
                  <a:fillRect l="-853" t="-1118" b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20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733A55-B346-4099-B8AC-B42A416A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09524" cy="6847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FCA465-A81A-4335-9D71-35A7D808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05" y="0"/>
            <a:ext cx="3761905" cy="42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6F4D86-1560-4577-8011-2FD35A042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225" y="2628571"/>
            <a:ext cx="3638095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3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7CDC6C-CC5C-49AF-A8DD-3C30C98D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65" y="4496095"/>
            <a:ext cx="7390476" cy="23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195381C-A7A9-46F0-9ABC-244906BA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ECC2-131 Square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EB1FBC-965F-4B49-B899-0E0DA812B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4362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Since squaring a binary polynomial is a linear operation, it is much faster than multiplying</a:t>
                </a:r>
              </a:p>
              <a:p>
                <a:r>
                  <a:rPr lang="en-US" altLang="zh-CN" dirty="0"/>
                  <a:t>two arbitrary polynomials; i.e.,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binary representation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obtained by inserting a 0 bit between consecutive</a:t>
                </a:r>
              </a:p>
              <a:p>
                <a:r>
                  <a:rPr lang="en-US" altLang="zh-CN" dirty="0"/>
                  <a:t>bits of the binary representation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as shown in below. To facilitate this process,</a:t>
                </a:r>
              </a:p>
              <a:p>
                <a:r>
                  <a:rPr lang="en-US" altLang="zh-CN" dirty="0"/>
                  <a:t>a table </a:t>
                </a:r>
                <a:r>
                  <a:rPr lang="en-US" altLang="zh-CN" i="1" dirty="0"/>
                  <a:t>T </a:t>
                </a:r>
                <a:r>
                  <a:rPr lang="en-US" altLang="zh-CN" dirty="0"/>
                  <a:t>of size 512 bytes can be precomputed for converting 8-bit polynomials</a:t>
                </a:r>
              </a:p>
              <a:p>
                <a:r>
                  <a:rPr lang="en-US" altLang="zh-CN" dirty="0"/>
                  <a:t>into their expanded 16-bit counterparts. Algorithm 2.39 describes this procedure for</a:t>
                </a:r>
              </a:p>
              <a:p>
                <a:r>
                  <a:rPr lang="en-US" altLang="zh-CN" dirty="0"/>
                  <a:t>the parameter </a:t>
                </a:r>
                <a:r>
                  <a:rPr lang="en-US" altLang="zh-CN" i="1" dirty="0"/>
                  <a:t>W </a:t>
                </a:r>
                <a:r>
                  <a:rPr lang="en-US" altLang="zh-CN" dirty="0"/>
                  <a:t>= 32.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EB1FBC-965F-4B49-B899-0E0DA812B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4362"/>
                <a:ext cx="10515600" cy="4351338"/>
              </a:xfrm>
              <a:blipFill>
                <a:blip r:embed="rId3"/>
                <a:stretch>
                  <a:fillRect l="-696" t="-266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DE53644-FD2E-48B4-9BA8-C8E2F5FA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72" y="810947"/>
            <a:ext cx="9654774" cy="37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2B9D3-6387-4D1F-AAD5-129489C8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ECC2-131 Multiplication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990EB-3D6E-45EE-B28C-9B5AA902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253353" cy="43551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B99720-C62A-41A6-B8C3-AAA24A9CB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3" y="3122787"/>
            <a:ext cx="10515600" cy="3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3B2087-8D6C-44AE-BC13-9BB1E8F5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86" y="137653"/>
            <a:ext cx="9234899" cy="35583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6C68D9-7D0B-4D6A-BCBD-9AD4A4E5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30" y="3695959"/>
            <a:ext cx="8723809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C55A8C-480E-4B73-8B35-B8E132EC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97" y="1016884"/>
            <a:ext cx="8948846" cy="32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8D5E47-0A8B-4F68-8326-D69D635E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77" y="3943714"/>
            <a:ext cx="8514286" cy="29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69C754-79E8-4B2C-8686-2A88C530D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31" y="235932"/>
            <a:ext cx="930087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3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FCABE9-9A8D-4E27-A03A-118E2855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8" y="0"/>
            <a:ext cx="8542857" cy="35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708044-D816-4488-9250-F62484CA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47" y="3324667"/>
            <a:ext cx="8361905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1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7E0AF-9BB4-469F-82FE-6046C9B8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ECC2-131 Inversion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4A8D06-40AB-4663-B48C-590A3C80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450"/>
            <a:ext cx="12192000" cy="14333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76CD7A-1444-40DB-B6FB-35703337B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5936"/>
            <a:ext cx="12192000" cy="40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7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EC93FE-7666-4F83-8122-923E8567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146"/>
            <a:ext cx="12192000" cy="54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022E2D-47B1-42E0-B0C6-95BA8033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805"/>
            <a:ext cx="12192000" cy="54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4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F491D-C04E-41CA-A5D6-29BC427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Catalog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098AF-790B-4271-B671-EA3A31F2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/>
              <a:t>ECC2-131 Finite Field Construction</a:t>
            </a:r>
          </a:p>
          <a:p>
            <a:r>
              <a:rPr lang="en-US" altLang="zh-CN" sz="3600" dirty="0"/>
              <a:t>ECC2-131 Addition</a:t>
            </a:r>
          </a:p>
          <a:p>
            <a:r>
              <a:rPr lang="en-US" altLang="zh-CN" sz="3600" dirty="0"/>
              <a:t>ECC2-131 Reduction</a:t>
            </a:r>
          </a:p>
          <a:p>
            <a:r>
              <a:rPr lang="en-US" altLang="zh-CN" sz="3600" dirty="0"/>
              <a:t>ECC2-131 Square</a:t>
            </a:r>
          </a:p>
          <a:p>
            <a:r>
              <a:rPr lang="en-US" altLang="zh-CN" sz="3600" dirty="0"/>
              <a:t>ECC2-131 Multiplication</a:t>
            </a:r>
          </a:p>
          <a:p>
            <a:r>
              <a:rPr lang="en-US" altLang="zh-CN" sz="3600" dirty="0"/>
              <a:t>ECC2-131 Inversion</a:t>
            </a:r>
          </a:p>
          <a:p>
            <a:r>
              <a:rPr lang="en-US" altLang="zh-CN" sz="3600" dirty="0"/>
              <a:t>ECC2-131 Square Root</a:t>
            </a:r>
          </a:p>
          <a:p>
            <a:r>
              <a:rPr lang="en-US" altLang="zh-CN" sz="3600" dirty="0"/>
              <a:t>ECC2-131 Solving the Quadratic Equation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815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8126BF-B7E1-4C8D-A3A9-8C4670A5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" y="367095"/>
            <a:ext cx="12171428" cy="612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6E5A6B-614B-464B-8467-7B7668AA8FAA}"/>
                  </a:ext>
                </a:extLst>
              </p:cNvPr>
              <p:cNvSpPr txBox="1"/>
              <p:nvPr/>
            </p:nvSpPr>
            <p:spPr>
              <a:xfrm>
                <a:off x="6341806" y="1818968"/>
                <a:ext cx="39230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∗1+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∗0=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∗0+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∗1=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6E5A6B-614B-464B-8467-7B7668AA8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06" y="1818968"/>
                <a:ext cx="392307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1E3F2C-A0D7-4E2B-A0A5-809784FE8CCF}"/>
              </a:ext>
            </a:extLst>
          </p:cNvPr>
          <p:cNvCxnSpPr/>
          <p:nvPr/>
        </p:nvCxnSpPr>
        <p:spPr>
          <a:xfrm>
            <a:off x="5860026" y="2172911"/>
            <a:ext cx="13470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B04366-DC21-498E-8A91-DCE14FD5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000"/>
            <a:ext cx="12000000" cy="6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571F72-CC62-46EB-A320-CC1CDC2BCE6A}"/>
                  </a:ext>
                </a:extLst>
              </p:cNvPr>
              <p:cNvSpPr txBox="1"/>
              <p:nvPr/>
            </p:nvSpPr>
            <p:spPr>
              <a:xfrm>
                <a:off x="2821858" y="5899354"/>
                <a:ext cx="9370142" cy="717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</a:rPr>
                  <a:t>Make sure that deg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(u)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≥ deg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(v)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and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j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= deg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(u)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−deg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(v)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 then one computes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altLang="zh-CN" sz="2000" dirty="0">
                    <a:solidFill>
                      <a:srgbClr val="FF0000"/>
                    </a:solidFill>
                  </a:rPr>
                  <a:t>. By Theorem 2.46, gcd</a:t>
                </a:r>
                <a:r>
                  <a:rPr lang="pl-PL" altLang="zh-CN" sz="2000" i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u</a:t>
                </a:r>
                <a:r>
                  <a:rPr lang="pl-PL" altLang="zh-CN" sz="2000" i="1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v</a:t>
                </a:r>
                <a:r>
                  <a:rPr lang="pl-PL" altLang="zh-CN" sz="2000" i="1" dirty="0">
                    <a:solidFill>
                      <a:srgbClr val="FF0000"/>
                    </a:solidFill>
                  </a:rPr>
                  <a:t>) </a:t>
                </a:r>
                <a:r>
                  <a:rPr lang="pl-PL" altLang="zh-CN" sz="2000" dirty="0">
                    <a:solidFill>
                      <a:srgbClr val="FF0000"/>
                    </a:solidFill>
                  </a:rPr>
                  <a:t>= gcd</a:t>
                </a:r>
                <a:r>
                  <a:rPr lang="pl-PL" altLang="zh-CN" sz="2000" i="1" dirty="0">
                    <a:solidFill>
                      <a:srgbClr val="FF0000"/>
                    </a:solidFill>
                  </a:rPr>
                  <a:t>(r,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v</a:t>
                </a:r>
                <a:r>
                  <a:rPr lang="pl-PL" altLang="zh-CN" sz="2000" i="1" dirty="0">
                    <a:solidFill>
                      <a:srgbClr val="FF0000"/>
                    </a:solidFill>
                  </a:rPr>
                  <a:t>)</a:t>
                </a:r>
                <a:r>
                  <a:rPr lang="pl-PL" altLang="zh-CN" sz="2000" dirty="0">
                    <a:solidFill>
                      <a:srgbClr val="FF0000"/>
                    </a:solidFill>
                  </a:rPr>
                  <a:t>.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571F72-CC62-46EB-A320-CC1CDC2B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858" y="5899354"/>
                <a:ext cx="9370142" cy="717889"/>
              </a:xfrm>
              <a:prstGeom prst="rect">
                <a:avLst/>
              </a:prstGeom>
              <a:blipFill>
                <a:blip r:embed="rId4"/>
                <a:stretch>
                  <a:fillRect l="-716" t="-5932" b="-1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C48763-13AF-44C3-A44C-949BA62EE215}"/>
              </a:ext>
            </a:extLst>
          </p:cNvPr>
          <p:cNvCxnSpPr>
            <a:cxnSpLocks/>
          </p:cNvCxnSpPr>
          <p:nvPr/>
        </p:nvCxnSpPr>
        <p:spPr>
          <a:xfrm>
            <a:off x="7954297" y="4424516"/>
            <a:ext cx="953729" cy="147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5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DD737-B4F5-438F-84EE-94A668EA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808E-9785-4D74-9C94-77B5D414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26B877-609C-48E1-873E-81A3D827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" y="365125"/>
            <a:ext cx="12057143" cy="583809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66DE0E8-2E6B-41AD-BE9E-FE860C8827B6}"/>
              </a:ext>
            </a:extLst>
          </p:cNvPr>
          <p:cNvCxnSpPr>
            <a:cxnSpLocks/>
          </p:cNvCxnSpPr>
          <p:nvPr/>
        </p:nvCxnSpPr>
        <p:spPr>
          <a:xfrm>
            <a:off x="4965290" y="4778477"/>
            <a:ext cx="2104104" cy="112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FCABA6A-637A-4DB8-97B3-9F400980A645}"/>
                  </a:ext>
                </a:extLst>
              </p:cNvPr>
              <p:cNvSpPr txBox="1"/>
              <p:nvPr/>
            </p:nvSpPr>
            <p:spPr>
              <a:xfrm>
                <a:off x="5869858" y="5911790"/>
                <a:ext cx="5483942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FCABA6A-637A-4DB8-97B3-9F400980A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58" y="5911790"/>
                <a:ext cx="5483942" cy="439736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7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9ADDEB-298C-4DD2-BAEF-CFE57955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8389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B63F9C-0DC9-48F0-9DDF-B723C116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19" y="2556387"/>
            <a:ext cx="10419961" cy="43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81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578EFD-A042-4B40-AC55-DB7A4A52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7" y="1042220"/>
            <a:ext cx="10971685" cy="45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00E540-A5B7-4AEB-8733-AC5BD320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8" y="1237217"/>
            <a:ext cx="11656803" cy="49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35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DE27F3-6AB5-4730-97D3-1CF30DDD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1" y="0"/>
            <a:ext cx="11440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9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EF735F-379B-493C-B7BC-E2D7201C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35"/>
            <a:ext cx="12192000" cy="63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3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A4C4CC-9347-4152-8485-CA30DB49E13B}"/>
                  </a:ext>
                </a:extLst>
              </p:cNvPr>
              <p:cNvSpPr/>
              <p:nvPr/>
            </p:nvSpPr>
            <p:spPr>
              <a:xfrm>
                <a:off x="589936" y="698091"/>
                <a:ext cx="11198942" cy="5844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-Bold"/>
                  </a:rPr>
                  <a:t>Algorithm  </a:t>
                </a:r>
                <a:r>
                  <a:rPr lang="en-US" altLang="zh-CN" sz="2800" dirty="0">
                    <a:latin typeface="Times-Roman"/>
                  </a:rPr>
                  <a:t>Almost Inverse Algorithm for inversion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sz="1050" i="1" dirty="0">
                  <a:latin typeface="Times-Italic"/>
                </a:endParaRPr>
              </a:p>
              <a:p>
                <a:r>
                  <a:rPr lang="en-US" altLang="zh-CN" sz="2800" dirty="0">
                    <a:latin typeface="Times-Roman"/>
                  </a:rPr>
                  <a:t>I</a:t>
                </a:r>
                <a:r>
                  <a:rPr lang="en-US" altLang="zh-CN" sz="2000" dirty="0">
                    <a:latin typeface="Times-Roman"/>
                  </a:rPr>
                  <a:t>NPUT</a:t>
                </a:r>
                <a:r>
                  <a:rPr lang="en-US" altLang="zh-CN" sz="2800" dirty="0">
                    <a:latin typeface="Times-Roman"/>
                  </a:rPr>
                  <a:t>: A nonzero binary polynomial </a:t>
                </a:r>
                <a:r>
                  <a:rPr lang="en-US" altLang="zh-CN" sz="2800" i="1" dirty="0">
                    <a:latin typeface="Times-Italic"/>
                  </a:rPr>
                  <a:t>a </a:t>
                </a:r>
                <a:r>
                  <a:rPr lang="en-US" altLang="zh-CN" sz="2800" dirty="0">
                    <a:latin typeface="Times-Roman"/>
                  </a:rPr>
                  <a:t>of degree at most </a:t>
                </a:r>
                <a:r>
                  <a:rPr lang="en-US" altLang="zh-CN" sz="2800" i="1" dirty="0">
                    <a:latin typeface="Times-Italic"/>
                  </a:rPr>
                  <a:t>m </a:t>
                </a:r>
                <a:r>
                  <a:rPr lang="en-US" altLang="zh-CN" sz="2800" dirty="0">
                    <a:latin typeface="MTSYN"/>
                  </a:rPr>
                  <a:t>−</a:t>
                </a:r>
                <a:r>
                  <a:rPr lang="en-US" altLang="zh-CN" sz="2800" dirty="0">
                    <a:latin typeface="Times-Roman"/>
                  </a:rPr>
                  <a:t>1.</a:t>
                </a:r>
              </a:p>
              <a:p>
                <a:r>
                  <a:rPr lang="da-DK" altLang="zh-CN" sz="2800" dirty="0">
                    <a:latin typeface="Times-Roman"/>
                  </a:rPr>
                  <a:t>O</a:t>
                </a:r>
                <a:r>
                  <a:rPr lang="da-DK" altLang="zh-CN" sz="2000" dirty="0">
                    <a:latin typeface="Times-Roman"/>
                  </a:rPr>
                  <a:t>UTPUT</a:t>
                </a:r>
                <a:r>
                  <a:rPr lang="da-DK" altLang="zh-CN" sz="2800" dirty="0">
                    <a:latin typeface="Times-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a-DK" altLang="zh-CN" sz="2800" dirty="0">
                    <a:latin typeface="Times-Roman"/>
                  </a:rPr>
                  <a:t>mod </a:t>
                </a:r>
                <a:r>
                  <a:rPr lang="da-DK" altLang="zh-CN" sz="2800" i="1" dirty="0">
                    <a:latin typeface="Times-Italic"/>
                  </a:rPr>
                  <a:t>f </a:t>
                </a:r>
                <a:r>
                  <a:rPr lang="da-DK" altLang="zh-CN" sz="2800" dirty="0">
                    <a:latin typeface="Times-Roman"/>
                  </a:rPr>
                  <a:t>.</a:t>
                </a:r>
              </a:p>
              <a:p>
                <a:r>
                  <a:rPr lang="en-US" altLang="zh-CN" sz="2800" dirty="0">
                    <a:latin typeface="Times-Roman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←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-Roman"/>
                  </a:rPr>
                  <a:t>.</a:t>
                </a:r>
              </a:p>
              <a:p>
                <a:r>
                  <a:rPr lang="en-US" altLang="zh-CN" sz="2800" dirty="0">
                    <a:latin typeface="Times-Roman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←1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zh-CN" sz="2800" dirty="0"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zh-CN" sz="2800" dirty="0">
                    <a:latin typeface="Times-Roman"/>
                  </a:rPr>
                  <a:t>.</a:t>
                </a:r>
              </a:p>
              <a:p>
                <a:r>
                  <a:rPr lang="en-US" altLang="zh-CN" sz="2800" dirty="0">
                    <a:latin typeface="Times-Roman"/>
                  </a:rPr>
                  <a:t>3. While 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≠ 1</m:t>
                    </m:r>
                  </m:oMath>
                </a14:m>
                <a:r>
                  <a:rPr lang="en-US" altLang="zh-CN" sz="2800" dirty="0">
                    <a:latin typeface="Times-Roman"/>
                  </a:rPr>
                  <a:t>) do</a:t>
                </a:r>
              </a:p>
              <a:p>
                <a:r>
                  <a:rPr lang="en-US" altLang="zh-CN" sz="2800" dirty="0">
                    <a:latin typeface="Times-Roman"/>
                  </a:rPr>
                  <a:t>	</a:t>
                </a:r>
                <a:r>
                  <a:rPr lang="pl-PL" altLang="zh-CN" sz="2800" dirty="0">
                    <a:latin typeface="Times-Roman"/>
                  </a:rPr>
                  <a:t>3.1 While </a:t>
                </a:r>
                <a:r>
                  <a:rPr lang="pl-PL" altLang="zh-CN" sz="2800" i="1" dirty="0">
                    <a:latin typeface="Times-Italic"/>
                  </a:rPr>
                  <a:t>z </a:t>
                </a:r>
                <a:r>
                  <a:rPr lang="pl-PL" altLang="zh-CN" sz="2800" dirty="0">
                    <a:latin typeface="Times-Roman"/>
                  </a:rPr>
                  <a:t>divides </a:t>
                </a:r>
                <a:r>
                  <a:rPr lang="pl-PL" altLang="zh-CN" sz="2800" i="1" dirty="0">
                    <a:latin typeface="Times-Italic"/>
                  </a:rPr>
                  <a:t>u </a:t>
                </a:r>
                <a:r>
                  <a:rPr lang="pl-PL" altLang="zh-CN" sz="2800" dirty="0">
                    <a:latin typeface="Times-Roman"/>
                  </a:rPr>
                  <a:t>do</a:t>
                </a:r>
              </a:p>
              <a:p>
                <a:r>
                  <a:rPr lang="en-US" altLang="zh-CN" sz="28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3.1.1 </m:t>
                    </m:r>
                    <m:r>
                      <a:rPr lang="pl-PL" altLang="zh-CN" sz="2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altLang="zh-CN" sz="2800" i="1" dirty="0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pl-PL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altLang="zh-CN" sz="28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pl-PL" altLang="zh-CN" sz="28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8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3.1.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altLang="zh-CN" sz="2800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pl-PL" altLang="zh-CN" sz="2800" i="1" dirty="0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l-PL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altLang="zh-CN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altLang="zh-CN" sz="2800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pl-PL" altLang="zh-CN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altLang="zh-CN" sz="2800" i="1" dirty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pl-PL" altLang="zh-CN" sz="2800" dirty="0">
                    <a:latin typeface="Times-Roman"/>
                  </a:rPr>
                  <a:t>.</a:t>
                </a:r>
              </a:p>
              <a:p>
                <a:r>
                  <a:rPr lang="en-US" altLang="zh-CN" sz="2800" dirty="0">
                    <a:latin typeface="Times-Roman"/>
                  </a:rPr>
                  <a:t>	3.2 If deg</a:t>
                </a:r>
                <a:r>
                  <a:rPr lang="en-US" altLang="zh-CN" sz="2800" i="1" dirty="0">
                    <a:latin typeface="RMTMI"/>
                  </a:rPr>
                  <a:t>(</a:t>
                </a:r>
                <a:r>
                  <a:rPr lang="en-US" altLang="zh-CN" sz="2800" i="1" dirty="0">
                    <a:latin typeface="Times-Italic"/>
                  </a:rPr>
                  <a:t>u</a:t>
                </a:r>
                <a:r>
                  <a:rPr lang="en-US" altLang="zh-CN" sz="2800" i="1" dirty="0">
                    <a:latin typeface="RMTMI"/>
                  </a:rPr>
                  <a:t>) &lt; </a:t>
                </a:r>
                <a:r>
                  <a:rPr lang="en-US" altLang="zh-CN" sz="2800" dirty="0">
                    <a:latin typeface="Times-Roman"/>
                  </a:rPr>
                  <a:t>deg</a:t>
                </a:r>
                <a:r>
                  <a:rPr lang="en-US" altLang="zh-CN" sz="2800" i="1" dirty="0">
                    <a:latin typeface="RMTMI"/>
                  </a:rPr>
                  <a:t>(v) </a:t>
                </a:r>
                <a:r>
                  <a:rPr lang="en-US" altLang="zh-CN" sz="2800" dirty="0">
                    <a:latin typeface="Times-Roman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altLang="zh-CN" sz="2800" dirty="0">
                    <a:latin typeface="Times-Roman"/>
                  </a:rPr>
                  <a:t>.</a:t>
                </a:r>
              </a:p>
              <a:p>
                <a:r>
                  <a:rPr lang="da-DK" altLang="zh-CN" sz="2800" dirty="0">
                    <a:latin typeface="Times-Roman"/>
                  </a:rPr>
                  <a:t>	3.3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a-DK" altLang="zh-CN" sz="2800" dirty="0">
                  <a:latin typeface="Times-Roman"/>
                </a:endParaRPr>
              </a:p>
              <a:p>
                <a:r>
                  <a:rPr lang="en-US" altLang="zh-CN" sz="2800" dirty="0">
                    <a:latin typeface="Times-Roman"/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←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-Roman"/>
                  </a:rPr>
                  <a:t>.</a:t>
                </a:r>
              </a:p>
              <a:p>
                <a:r>
                  <a:rPr lang="da-DK" altLang="zh-CN" sz="2800" dirty="0">
                    <a:latin typeface="Times-Roman"/>
                  </a:rPr>
                  <a:t>5. Return(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da-DK" altLang="zh-CN" sz="2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a-DK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altLang="zh-CN" sz="28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altLang="zh-CN" sz="2800" dirty="0">
                    <a:latin typeface="Times-Roman"/>
                  </a:rPr>
                  <a:t>).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A4C4CC-9347-4152-8485-CA30DB49E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6" y="698091"/>
                <a:ext cx="11198942" cy="5844870"/>
              </a:xfrm>
              <a:prstGeom prst="rect">
                <a:avLst/>
              </a:prstGeom>
              <a:blipFill>
                <a:blip r:embed="rId2"/>
                <a:stretch>
                  <a:fillRect l="-1143" t="-1148" b="-1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26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00E540-A5B7-4AEB-8733-AC5BD320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8" y="976838"/>
            <a:ext cx="11656803" cy="49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176D3-92E5-4F78-A84E-F6303D78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ECC2-131 Finite Field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34DE9E8-72B7-4BAE-9BFA-85F641CD7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20736"/>
                <a:ext cx="10857089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US" altLang="zh-CN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131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3600" dirty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3600" dirty="0"/>
                  <a:t>,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altLang="zh-CN" sz="36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sub>
                    </m:sSub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6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34DE9E8-72B7-4BAE-9BFA-85F641CD7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20736"/>
                <a:ext cx="10857089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5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EEEAD6-C33B-4819-94DF-169965C9F82E}"/>
                  </a:ext>
                </a:extLst>
              </p:cNvPr>
              <p:cNvSpPr txBox="1"/>
              <p:nvPr/>
            </p:nvSpPr>
            <p:spPr>
              <a:xfrm>
                <a:off x="444321" y="487025"/>
                <a:ext cx="11303358" cy="6460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   We assume that the implementation platform has a </a:t>
                </a:r>
                <a:r>
                  <a:rPr lang="en-US" altLang="zh-CN" sz="2400" i="1" dirty="0"/>
                  <a:t>W</a:t>
                </a:r>
                <a:r>
                  <a:rPr lang="en-US" altLang="zh-CN" sz="2400" dirty="0"/>
                  <a:t>-bit architecture where </a:t>
                </a:r>
                <a:r>
                  <a:rPr lang="en-US" altLang="zh-CN" sz="2400" i="1" dirty="0"/>
                  <a:t>W </a:t>
                </a:r>
                <a:r>
                  <a:rPr lang="en-US" altLang="zh-CN" sz="2400" dirty="0"/>
                  <a:t>is a multiple of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64</a:t>
                </a:r>
                <a:r>
                  <a:rPr lang="en-US" altLang="zh-CN" sz="2400" dirty="0"/>
                  <a:t>. The bits of a </a:t>
                </a:r>
                <a:r>
                  <a:rPr lang="en-US" altLang="zh-CN" sz="2400" i="1" dirty="0"/>
                  <a:t>W</a:t>
                </a:r>
                <a:r>
                  <a:rPr lang="en-US" altLang="zh-CN" sz="2400" dirty="0"/>
                  <a:t>-bit word </a:t>
                </a:r>
                <a:r>
                  <a:rPr lang="en-US" altLang="zh-CN" sz="2400" i="1" dirty="0"/>
                  <a:t>U </a:t>
                </a:r>
                <a:r>
                  <a:rPr lang="en-US" altLang="zh-CN" sz="2400" dirty="0"/>
                  <a:t>are numbered from 0 to </a:t>
                </a:r>
                <a:r>
                  <a:rPr lang="en-US" altLang="zh-CN" sz="2400" i="1" dirty="0"/>
                  <a:t>W </a:t>
                </a:r>
                <a:r>
                  <a:rPr lang="en-US" altLang="zh-CN" sz="2400" dirty="0"/>
                  <a:t>−1, with the rightmost bit of </a:t>
                </a:r>
                <a:r>
                  <a:rPr lang="en-US" altLang="zh-CN" sz="2400" i="1" dirty="0"/>
                  <a:t>U </a:t>
                </a:r>
                <a:r>
                  <a:rPr lang="en-US" altLang="zh-CN" sz="2400" dirty="0"/>
                  <a:t>designated as bit 0.</a:t>
                </a:r>
              </a:p>
              <a:p>
                <a:r>
                  <a:rPr lang="en-US" altLang="zh-CN" sz="2400" dirty="0"/>
                  <a:t>    The following standard notation is used to denote operations on words </a:t>
                </a:r>
                <a:r>
                  <a:rPr lang="en-US" altLang="zh-CN" sz="2400" i="1" dirty="0"/>
                  <a:t>U </a:t>
                </a:r>
                <a:r>
                  <a:rPr lang="en-US" altLang="zh-CN" sz="2400" dirty="0"/>
                  <a:t>and </a:t>
                </a:r>
                <a:r>
                  <a:rPr lang="en-US" altLang="zh-CN" sz="2400" i="1" dirty="0"/>
                  <a:t>V </a:t>
                </a:r>
                <a:r>
                  <a:rPr lang="en-US" altLang="zh-CN" sz="2400" dirty="0"/>
                  <a:t>:</a:t>
                </a:r>
              </a:p>
              <a:p>
                <a:r>
                  <a:rPr lang="en-US" altLang="zh-CN" sz="2400" i="1" dirty="0"/>
                  <a:t>	U </a:t>
                </a:r>
                <a:r>
                  <a:rPr lang="en-US" altLang="zh-CN" sz="2400" dirty="0"/>
                  <a:t>⊕</a:t>
                </a:r>
                <a:r>
                  <a:rPr lang="en-US" altLang="zh-CN" sz="2400" i="1" dirty="0"/>
                  <a:t>V </a:t>
                </a:r>
                <a:r>
                  <a:rPr lang="en-US" altLang="zh-CN" sz="2400" dirty="0"/>
                  <a:t>bitwise exclusive-or</a:t>
                </a:r>
              </a:p>
              <a:p>
                <a:r>
                  <a:rPr lang="en-US" altLang="zh-CN" sz="2400" i="1" dirty="0"/>
                  <a:t>	U </a:t>
                </a:r>
                <a:r>
                  <a:rPr lang="en-US" altLang="zh-CN" sz="2400" dirty="0"/>
                  <a:t>&amp;</a:t>
                </a:r>
                <a:r>
                  <a:rPr lang="en-US" altLang="zh-CN" sz="2400" i="1" dirty="0"/>
                  <a:t>V </a:t>
                </a:r>
                <a:r>
                  <a:rPr lang="en-US" altLang="zh-CN" sz="2400" dirty="0"/>
                  <a:t>bitwise AND</a:t>
                </a:r>
              </a:p>
              <a:p>
                <a:r>
                  <a:rPr lang="en-US" altLang="zh-CN" sz="2400" i="1" dirty="0"/>
                  <a:t>	U &gt;&gt; </a:t>
                </a:r>
                <a:r>
                  <a:rPr lang="en-US" altLang="zh-CN" sz="2400" i="1" dirty="0" err="1"/>
                  <a:t>i</a:t>
                </a:r>
                <a:r>
                  <a:rPr lang="en-US" altLang="zh-CN" sz="2400" i="1" dirty="0"/>
                  <a:t>  </a:t>
                </a:r>
                <a:r>
                  <a:rPr lang="en-US" altLang="zh-CN" sz="2400" dirty="0"/>
                  <a:t>right shift of </a:t>
                </a:r>
                <a:r>
                  <a:rPr lang="en-US" altLang="zh-CN" sz="2400" i="1" dirty="0"/>
                  <a:t>U </a:t>
                </a:r>
                <a:r>
                  <a:rPr lang="en-US" altLang="zh-CN" sz="2400" dirty="0"/>
                  <a:t>by </a:t>
                </a:r>
                <a:r>
                  <a:rPr lang="en-US" altLang="zh-CN" sz="2400" i="1" dirty="0" err="1"/>
                  <a:t>i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positions with the </a:t>
                </a:r>
                <a:r>
                  <a:rPr lang="en-US" altLang="zh-CN" sz="2400" i="1" dirty="0" err="1"/>
                  <a:t>i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high-order bits set to 0</a:t>
                </a:r>
              </a:p>
              <a:p>
                <a:r>
                  <a:rPr lang="en-US" altLang="zh-CN" sz="2400" i="1" dirty="0"/>
                  <a:t>	U &lt;&lt; </a:t>
                </a:r>
                <a:r>
                  <a:rPr lang="en-US" altLang="zh-CN" sz="2400" i="1" dirty="0" err="1"/>
                  <a:t>i</a:t>
                </a:r>
                <a:r>
                  <a:rPr lang="en-US" altLang="zh-CN" sz="2400" i="1" dirty="0"/>
                  <a:t>  </a:t>
                </a:r>
                <a:r>
                  <a:rPr lang="en-US" altLang="zh-CN" sz="2400" dirty="0"/>
                  <a:t>left shift of </a:t>
                </a:r>
                <a:r>
                  <a:rPr lang="en-US" altLang="zh-CN" sz="2400" i="1" dirty="0"/>
                  <a:t>U </a:t>
                </a:r>
                <a:r>
                  <a:rPr lang="en-US" altLang="zh-CN" sz="2400" dirty="0"/>
                  <a:t>by </a:t>
                </a:r>
                <a:r>
                  <a:rPr lang="en-US" altLang="zh-CN" sz="2400" i="1" dirty="0" err="1"/>
                  <a:t>i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positions with the </a:t>
                </a:r>
                <a:r>
                  <a:rPr lang="en-US" altLang="zh-CN" sz="2400" i="1" dirty="0" err="1"/>
                  <a:t>i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low-order bits set to 0.</a:t>
                </a:r>
              </a:p>
              <a:p>
                <a:r>
                  <a:rPr lang="en-US" altLang="zh-CN" sz="2400" dirty="0"/>
                  <a:t>    Let </a:t>
                </a:r>
                <a:r>
                  <a:rPr lang="en-US" altLang="zh-CN" sz="2400" i="1" dirty="0"/>
                  <a:t>f (x) </a:t>
                </a:r>
                <a:r>
                  <a:rPr lang="en-US" altLang="zh-CN" sz="2400" dirty="0"/>
                  <a:t>be an irreducible binary polynomial of degree </a:t>
                </a:r>
                <a:r>
                  <a:rPr lang="en-US" altLang="zh-CN" sz="2400" i="1" dirty="0"/>
                  <a:t>m</a:t>
                </a:r>
                <a:r>
                  <a:rPr lang="en-US" altLang="zh-CN" sz="2400" dirty="0"/>
                  <a:t>, and 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are the binary polynomials of degree at most </a:t>
                </a:r>
                <a:r>
                  <a:rPr lang="en-US" altLang="zh-CN" sz="2400" i="1" dirty="0"/>
                  <a:t>m </a:t>
                </a:r>
                <a:r>
                  <a:rPr lang="en-US" altLang="zh-CN" sz="2400" dirty="0"/>
                  <a:t>−1.</a:t>
                </a:r>
              </a:p>
              <a:p>
                <a:r>
                  <a:rPr lang="en-US" altLang="zh-CN" sz="2400" dirty="0"/>
                  <a:t>    Addition of field elements is the usual addition of binary polynomials. Multiplication is performed modulo </a:t>
                </a:r>
                <a:r>
                  <a:rPr lang="en-US" altLang="zh-CN" sz="2400" i="1" dirty="0"/>
                  <a:t>f (x)</a:t>
                </a:r>
                <a:r>
                  <a:rPr lang="en-US" altLang="zh-CN" sz="2400" dirty="0"/>
                  <a:t>. A field element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is associated with the binary vector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of length </a:t>
                </a:r>
                <a:r>
                  <a:rPr lang="en-US" altLang="zh-CN" sz="2400" i="1" dirty="0"/>
                  <a:t>m</a:t>
                </a:r>
                <a:r>
                  <a:rPr lang="en-US" altLang="zh-CN" sz="2400" dirty="0"/>
                  <a:t>. </a:t>
                </a:r>
              </a:p>
              <a:p>
                <a:r>
                  <a:rPr lang="en-US" altLang="zh-CN" sz="2400" dirty="0"/>
                  <a:t>   In software, </a:t>
                </a:r>
                <a:r>
                  <a:rPr lang="en-US" altLang="zh-CN" sz="2400" i="1" dirty="0"/>
                  <a:t>a </a:t>
                </a:r>
                <a:r>
                  <a:rPr lang="en-US" altLang="zh-CN" sz="2400" dirty="0"/>
                  <a:t>may be stored in an array of </a:t>
                </a:r>
                <a:r>
                  <a:rPr lang="en-US" altLang="zh-CN" sz="2400" i="1" dirty="0"/>
                  <a:t>t W</a:t>
                </a:r>
                <a:r>
                  <a:rPr lang="en-US" altLang="zh-CN" sz="2400" dirty="0"/>
                  <a:t>-bit words: </a:t>
                </a:r>
                <a:r>
                  <a:rPr lang="en-US" altLang="zh-CN" sz="2400" i="1" dirty="0"/>
                  <a:t>A </a:t>
                </a:r>
                <a:r>
                  <a:rPr lang="en-US" altLang="zh-CN" sz="2400" dirty="0"/>
                  <a:t>= </a:t>
                </a:r>
                <a:r>
                  <a:rPr lang="en-US" altLang="zh-CN" sz="2400" i="1" dirty="0"/>
                  <a:t>(A</a:t>
                </a:r>
                <a:r>
                  <a:rPr lang="en-US" altLang="zh-CN" sz="2400" dirty="0"/>
                  <a:t>[</a:t>
                </a:r>
                <a:r>
                  <a:rPr lang="en-US" altLang="zh-CN" sz="2400" i="1" dirty="0"/>
                  <a:t>t </a:t>
                </a:r>
                <a:r>
                  <a:rPr lang="en-US" altLang="zh-CN" sz="2400" dirty="0"/>
                  <a:t>−1]</a:t>
                </a:r>
                <a:r>
                  <a:rPr lang="en-US" altLang="zh-CN" sz="2400" i="1" dirty="0"/>
                  <a:t>, . . ., A</a:t>
                </a:r>
                <a:r>
                  <a:rPr lang="en-US" altLang="zh-CN" sz="2400" dirty="0"/>
                  <a:t>[2]</a:t>
                </a:r>
                <a:r>
                  <a:rPr lang="en-US" altLang="zh-CN" sz="2400" i="1" dirty="0"/>
                  <a:t>, A</a:t>
                </a:r>
                <a:r>
                  <a:rPr lang="en-US" altLang="zh-CN" sz="2400" dirty="0"/>
                  <a:t>[1]</a:t>
                </a:r>
                <a:r>
                  <a:rPr lang="en-US" altLang="zh-CN" sz="2400" i="1" dirty="0"/>
                  <a:t>, A</a:t>
                </a:r>
                <a:r>
                  <a:rPr lang="en-US" altLang="zh-CN" sz="2400" dirty="0"/>
                  <a:t>[0]</a:t>
                </a:r>
                <a:r>
                  <a:rPr lang="en-US" altLang="zh-CN" sz="2400" i="1" dirty="0"/>
                  <a:t>)</a:t>
                </a:r>
                <a:r>
                  <a:rPr lang="en-US" altLang="zh-CN" sz="2400" dirty="0"/>
                  <a:t>, where the rightmost bit of 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[0] is 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0, and the leftmost </a:t>
                </a:r>
                <a:r>
                  <a:rPr lang="en-US" altLang="zh-CN" sz="2400" i="1" dirty="0"/>
                  <a:t>s </a:t>
                </a:r>
                <a:r>
                  <a:rPr lang="en-US" altLang="zh-CN" sz="2400" dirty="0"/>
                  <a:t>bits of 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[</a:t>
                </a:r>
                <a:r>
                  <a:rPr lang="en-US" altLang="zh-CN" sz="2400" i="1" dirty="0"/>
                  <a:t>t </a:t>
                </a:r>
                <a:r>
                  <a:rPr lang="en-US" altLang="zh-CN" sz="2400" dirty="0"/>
                  <a:t>−1] are unused (always set to 0).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EEEAD6-C33B-4819-94DF-169965C9F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1" y="487025"/>
                <a:ext cx="11303358" cy="6460166"/>
              </a:xfrm>
              <a:prstGeom prst="rect">
                <a:avLst/>
              </a:prstGeom>
              <a:blipFill>
                <a:blip r:embed="rId3"/>
                <a:stretch>
                  <a:fillRect l="-863" t="-660" r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094569A6-4773-4CC2-9028-B81C08068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0075"/>
            <a:ext cx="12192000" cy="26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CB6B709-474E-4974-8FB5-489C7050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5" y="1475637"/>
            <a:ext cx="10835148" cy="25887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8E66E0F-4275-4D3D-89B3-E565386D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ECC2-131 Addition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33BABC-BCFD-43DD-BFDC-D2737E3AF61E}"/>
              </a:ext>
            </a:extLst>
          </p:cNvPr>
          <p:cNvSpPr/>
          <p:nvPr/>
        </p:nvSpPr>
        <p:spPr>
          <a:xfrm>
            <a:off x="9078892" y="4189897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-Italic"/>
              </a:rPr>
              <a:t> </a:t>
            </a:r>
            <a:r>
              <a:rPr lang="en-US" altLang="zh-CN" dirty="0">
                <a:latin typeface="MTSYN"/>
              </a:rPr>
              <a:t>⊕</a:t>
            </a:r>
            <a:r>
              <a:rPr lang="en-US" altLang="zh-CN" i="1" dirty="0">
                <a:latin typeface="Times-Italic"/>
              </a:rPr>
              <a:t> </a:t>
            </a:r>
            <a:r>
              <a:rPr lang="en-US" altLang="zh-CN" dirty="0">
                <a:latin typeface="Times-Roman"/>
              </a:rPr>
              <a:t>bitwise exclusive-or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73A054-D3C5-4D5F-885B-0E26A2CAF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25" y="4770193"/>
            <a:ext cx="7035478" cy="15127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1CDD95-D862-4DE9-B00F-251393CB7BE9}"/>
              </a:ext>
            </a:extLst>
          </p:cNvPr>
          <p:cNvSpPr txBox="1"/>
          <p:nvPr/>
        </p:nvSpPr>
        <p:spPr>
          <a:xfrm>
            <a:off x="903432" y="4310989"/>
            <a:ext cx="35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算法实现：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7623E8-BFDC-46E7-BB80-C97B37D55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91" y="616186"/>
            <a:ext cx="7904762" cy="42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0B3ACF-B1E8-48A2-A4BC-A39BC13C0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704" y="3652465"/>
            <a:ext cx="4152549" cy="30530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1A8E24-E9F1-4153-9C47-217F98947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025" y="4770193"/>
            <a:ext cx="7343068" cy="15127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F709DB-1579-4382-AED1-EC4F74514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6933" y="1306332"/>
            <a:ext cx="7330220" cy="28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B91E483-4D9B-433F-9D2D-1FA09121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8580"/>
            <a:ext cx="6130451" cy="23917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218EA3-B9C9-408B-ACEB-6D5C72174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45" y="2979768"/>
            <a:ext cx="5687941" cy="3673462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6EA1D1A7-9AAB-4ADC-86D0-8A54B5C3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BDDC63-E8CC-44FD-A640-C2D7C2D7C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44" y="5043948"/>
            <a:ext cx="9990911" cy="8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AA94-437F-4255-B24E-9AF817E1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ECC2-131 Reduction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404334-4075-4D19-BE11-513FC4E0F240}"/>
                  </a:ext>
                </a:extLst>
              </p:cNvPr>
              <p:cNvSpPr/>
              <p:nvPr/>
            </p:nvSpPr>
            <p:spPr>
              <a:xfrm>
                <a:off x="344384" y="1555667"/>
                <a:ext cx="11009416" cy="4674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-Roman"/>
                  </a:rPr>
                  <a:t>Recall that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-Roman"/>
                  </a:rPr>
                  <a:t> ,where </a:t>
                </a:r>
                <a:r>
                  <a:rPr lang="en-US" altLang="zh-CN" sz="2400" i="1" dirty="0">
                    <a:latin typeface="Times-Italic"/>
                  </a:rPr>
                  <a:t>r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is a binary polynomial of degree at most </a:t>
                </a:r>
                <a:r>
                  <a:rPr lang="en-US" altLang="zh-CN" sz="2400" i="1" dirty="0">
                    <a:latin typeface="Times-Italic"/>
                  </a:rPr>
                  <a:t>m </a:t>
                </a:r>
                <a:r>
                  <a:rPr lang="en-US" altLang="zh-CN" sz="2400" dirty="0">
                    <a:latin typeface="MTSYN"/>
                  </a:rPr>
                  <a:t>−</a:t>
                </a:r>
                <a:r>
                  <a:rPr lang="en-US" altLang="zh-CN" sz="2400" dirty="0">
                    <a:latin typeface="Times-Roman"/>
                  </a:rPr>
                  <a:t>1. Algorithm 2.40 reduces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modulo </a:t>
                </a:r>
                <a:r>
                  <a:rPr lang="en-US" altLang="zh-CN" sz="2400" i="1" dirty="0">
                    <a:latin typeface="Times-Italic"/>
                  </a:rPr>
                  <a:t>f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one bit at a time, starting with the leftmost bit. It is based on the observation that</a:t>
                </a:r>
              </a:p>
              <a:p>
                <a:endParaRPr lang="en-US" altLang="zh-CN" sz="2400" dirty="0">
                  <a:latin typeface="Times-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-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latin typeface="Times-Roman"/>
                </a:endParaRPr>
              </a:p>
              <a:p>
                <a:endParaRPr lang="en-US" altLang="zh-CN" sz="2400" dirty="0">
                  <a:latin typeface="Times-Roman"/>
                </a:endParaRPr>
              </a:p>
              <a:p>
                <a:r>
                  <a:rPr lang="en-US" altLang="zh-CN" sz="2400" dirty="0">
                    <a:latin typeface="Times-Roman"/>
                  </a:rPr>
                  <a:t>The reduction is accelerated by precomputing the polynomials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-Roman"/>
                  </a:rPr>
                  <a:t>, 0 </a:t>
                </a:r>
                <a:r>
                  <a:rPr lang="en-US" altLang="zh-CN" sz="2400" dirty="0">
                    <a:latin typeface="MTSYN"/>
                  </a:rPr>
                  <a:t>≤ </a:t>
                </a:r>
                <a:r>
                  <a:rPr lang="en-US" altLang="zh-CN" sz="2400" i="1" dirty="0">
                    <a:latin typeface="Times-Italic"/>
                  </a:rPr>
                  <a:t>k </a:t>
                </a:r>
                <a:r>
                  <a:rPr lang="en-US" altLang="zh-CN" sz="2400" dirty="0">
                    <a:latin typeface="MTSYN"/>
                  </a:rPr>
                  <a:t>≤ </a:t>
                </a:r>
                <a:r>
                  <a:rPr lang="en-US" altLang="zh-CN" sz="2400" i="1" dirty="0">
                    <a:latin typeface="Times-Italic"/>
                  </a:rPr>
                  <a:t>W </a:t>
                </a:r>
                <a:r>
                  <a:rPr lang="en-US" altLang="zh-CN" sz="2400" dirty="0">
                    <a:latin typeface="MTSYN"/>
                  </a:rPr>
                  <a:t>−</a:t>
                </a:r>
                <a:r>
                  <a:rPr lang="en-US" altLang="zh-CN" sz="2400" dirty="0">
                    <a:latin typeface="Times-Roman"/>
                  </a:rPr>
                  <a:t>1.</a:t>
                </a:r>
              </a:p>
              <a:p>
                <a:r>
                  <a:rPr lang="en-US" altLang="zh-CN" sz="2400" dirty="0">
                    <a:latin typeface="Times-Roman"/>
                  </a:rPr>
                  <a:t>If </a:t>
                </a:r>
                <a:r>
                  <a:rPr lang="en-US" altLang="zh-CN" sz="2400" i="1" dirty="0">
                    <a:latin typeface="Times-Italic"/>
                  </a:rPr>
                  <a:t>r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is a low-degree polynomial, or if </a:t>
                </a:r>
                <a:r>
                  <a:rPr lang="en-US" altLang="zh-CN" sz="2400" i="1" dirty="0">
                    <a:latin typeface="Times-Italic"/>
                  </a:rPr>
                  <a:t>f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is a trinomial, then the space requirements</a:t>
                </a:r>
              </a:p>
              <a:p>
                <a:r>
                  <a:rPr lang="en-US" altLang="zh-CN" sz="2400" dirty="0">
                    <a:latin typeface="Times-Roman"/>
                  </a:rPr>
                  <a:t>are smaller, and furthermore the additions involving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-Roman"/>
                  </a:rPr>
                  <a:t>in step 2.1 are faster. The</a:t>
                </a:r>
              </a:p>
              <a:p>
                <a:r>
                  <a:rPr lang="en-US" altLang="zh-CN" sz="2400" dirty="0">
                    <a:latin typeface="Times-Roman"/>
                  </a:rPr>
                  <a:t>following notation is used: if </a:t>
                </a:r>
                <a:r>
                  <a:rPr lang="en-US" altLang="zh-CN" sz="2400" i="1" dirty="0">
                    <a:latin typeface="Times-Italic"/>
                  </a:rPr>
                  <a:t>C </a:t>
                </a:r>
                <a:r>
                  <a:rPr lang="en-US" altLang="zh-CN" sz="2400" dirty="0">
                    <a:latin typeface="MTSYN"/>
                  </a:rPr>
                  <a:t>=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>
                    <a:latin typeface="Times-Italic"/>
                  </a:rPr>
                  <a:t>n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, . . .,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2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,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1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,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0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is an array, then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{ </a:t>
                </a:r>
                <a:r>
                  <a:rPr lang="en-US" altLang="zh-CN" sz="2400" i="1" dirty="0">
                    <a:latin typeface="Times-Italic"/>
                  </a:rPr>
                  <a:t>j </a:t>
                </a:r>
                <a:r>
                  <a:rPr lang="en-US" altLang="zh-CN" sz="2400" dirty="0">
                    <a:latin typeface="MTSYN"/>
                  </a:rPr>
                  <a:t>}</a:t>
                </a:r>
              </a:p>
              <a:p>
                <a:r>
                  <a:rPr lang="en-US" altLang="zh-CN" sz="2400" dirty="0">
                    <a:latin typeface="Times-Roman"/>
                  </a:rPr>
                  <a:t>denotes the truncated array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</a:t>
                </a:r>
                <a:r>
                  <a:rPr lang="en-US" altLang="zh-CN" sz="2400" i="1" dirty="0">
                    <a:latin typeface="Times-Italic"/>
                  </a:rPr>
                  <a:t>n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, . . .,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 </a:t>
                </a:r>
                <a:r>
                  <a:rPr lang="en-US" altLang="zh-CN" sz="2400" i="1" dirty="0">
                    <a:latin typeface="Times-Italic"/>
                  </a:rPr>
                  <a:t>j </a:t>
                </a:r>
                <a:r>
                  <a:rPr lang="en-US" altLang="zh-CN" sz="2400" dirty="0">
                    <a:latin typeface="MTSYN"/>
                  </a:rPr>
                  <a:t>+</a:t>
                </a:r>
                <a:r>
                  <a:rPr lang="en-US" altLang="zh-CN" sz="2400" dirty="0">
                    <a:latin typeface="Times-Roman"/>
                  </a:rPr>
                  <a:t>1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,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dirty="0">
                    <a:latin typeface="MTSYN"/>
                  </a:rPr>
                  <a:t>[ </a:t>
                </a:r>
                <a:r>
                  <a:rPr lang="en-US" altLang="zh-CN" sz="2400" i="1" dirty="0">
                    <a:latin typeface="Times-Italic"/>
                  </a:rPr>
                  <a:t>j </a:t>
                </a:r>
                <a:r>
                  <a:rPr lang="en-US" altLang="zh-CN" sz="2400" dirty="0">
                    <a:latin typeface="MTSYN"/>
                  </a:rPr>
                  <a:t>]</a:t>
                </a:r>
                <a:r>
                  <a:rPr lang="en-US" altLang="zh-CN" sz="2400" i="1" dirty="0">
                    <a:latin typeface="RMTMI"/>
                  </a:rPr>
                  <a:t>)</a:t>
                </a:r>
                <a:r>
                  <a:rPr lang="en-US" altLang="zh-CN" sz="2400" dirty="0">
                    <a:latin typeface="Times-Roman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404334-4075-4D19-BE11-513FC4E0F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4" y="1555667"/>
                <a:ext cx="11009416" cy="4674100"/>
              </a:xfrm>
              <a:prstGeom prst="rect">
                <a:avLst/>
              </a:prstGeom>
              <a:blipFill>
                <a:blip r:embed="rId2"/>
                <a:stretch>
                  <a:fillRect l="-830" t="-1173" r="-2158" b="-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35C9A76-88AA-4AB7-9BA4-8E32CCC0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5667"/>
            <a:ext cx="12192000" cy="40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4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F49EE86-00C2-4D64-A036-536C993A57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1762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b="1" dirty="0"/>
                  <a:t>Fast reduction modulo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𝟏𝟑𝟏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F49EE86-00C2-4D64-A036-536C993A5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17623"/>
                <a:ext cx="10515600" cy="132556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33991F-4493-4EDE-B60E-6BA51944DAD6}"/>
                  </a:ext>
                </a:extLst>
              </p:cNvPr>
              <p:cNvSpPr/>
              <p:nvPr/>
            </p:nvSpPr>
            <p:spPr>
              <a:xfrm>
                <a:off x="262648" y="1272611"/>
                <a:ext cx="12094722" cy="1930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-Roman"/>
                  </a:rPr>
                  <a:t>If </a:t>
                </a:r>
                <a:r>
                  <a:rPr lang="en-US" altLang="zh-CN" sz="2400" i="1" dirty="0">
                    <a:latin typeface="Times-Italic"/>
                  </a:rPr>
                  <a:t>f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is a trinomial, or a </a:t>
                </a:r>
                <a:r>
                  <a:rPr lang="en-US" altLang="zh-CN" sz="2400" dirty="0" err="1">
                    <a:latin typeface="Times-Roman"/>
                  </a:rPr>
                  <a:t>pentanomial</a:t>
                </a:r>
                <a:r>
                  <a:rPr lang="en-US" altLang="zh-CN" sz="2400" dirty="0">
                    <a:latin typeface="Times-Roman"/>
                  </a:rPr>
                  <a:t> with middle terms close to each other, then reduction of </a:t>
                </a:r>
                <a:r>
                  <a:rPr lang="en-US" altLang="zh-CN" sz="2400" i="1" dirty="0">
                    <a:latin typeface="Times-Italic"/>
                  </a:rPr>
                  <a:t>c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modulo </a:t>
                </a:r>
                <a:r>
                  <a:rPr lang="en-US" altLang="zh-CN" sz="2400" i="1" dirty="0">
                    <a:latin typeface="Times-Italic"/>
                  </a:rPr>
                  <a:t>f </a:t>
                </a:r>
                <a:r>
                  <a:rPr lang="en-US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en-US" altLang="zh-CN" sz="2400" i="1" dirty="0">
                    <a:latin typeface="RMTMI"/>
                  </a:rPr>
                  <a:t>) </a:t>
                </a:r>
                <a:r>
                  <a:rPr lang="en-US" altLang="zh-CN" sz="2400" dirty="0">
                    <a:latin typeface="Times-Roman"/>
                  </a:rPr>
                  <a:t>can be efficiently performed one word at a time. For example, </a:t>
                </a:r>
                <a:r>
                  <a:rPr lang="en-US" altLang="zh-CN" sz="2400" i="1" dirty="0">
                    <a:latin typeface="Times-Italic"/>
                  </a:rPr>
                  <a:t>m </a:t>
                </a:r>
                <a:r>
                  <a:rPr lang="en-US" altLang="zh-CN" sz="2400" dirty="0">
                    <a:latin typeface="MTSYN"/>
                  </a:rPr>
                  <a:t>= </a:t>
                </a:r>
                <a:r>
                  <a:rPr lang="en-US" altLang="zh-CN" sz="2400" dirty="0">
                    <a:latin typeface="Times-Roman"/>
                  </a:rPr>
                  <a:t>131 and </a:t>
                </a:r>
                <a:r>
                  <a:rPr lang="en-US" altLang="zh-CN" sz="2400" i="1" dirty="0">
                    <a:latin typeface="Times-Italic"/>
                  </a:rPr>
                  <a:t>W </a:t>
                </a:r>
                <a:r>
                  <a:rPr lang="en-US" altLang="zh-CN" sz="2400" dirty="0">
                    <a:latin typeface="MTSYN"/>
                  </a:rPr>
                  <a:t>= </a:t>
                </a:r>
                <a:r>
                  <a:rPr lang="en-US" altLang="zh-CN" sz="2400" dirty="0">
                    <a:latin typeface="Times-Roman"/>
                  </a:rPr>
                  <a:t>64 and consider reducing the word </a:t>
                </a:r>
                <a:r>
                  <a:rPr lang="pl-PL" altLang="zh-CN" sz="2400" i="1" dirty="0">
                    <a:latin typeface="Times-Italic"/>
                  </a:rPr>
                  <a:t>C</a:t>
                </a:r>
                <a:r>
                  <a:rPr lang="pl-PL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4</a:t>
                </a:r>
                <a:r>
                  <a:rPr lang="pl-PL" altLang="zh-CN" sz="2400" dirty="0">
                    <a:latin typeface="MTSYN"/>
                  </a:rPr>
                  <a:t>] </a:t>
                </a:r>
                <a:r>
                  <a:rPr lang="pl-PL" altLang="zh-CN" sz="2400" dirty="0">
                    <a:latin typeface="Times-Roman"/>
                  </a:rPr>
                  <a:t>of </a:t>
                </a:r>
                <a:r>
                  <a:rPr lang="pl-PL" altLang="zh-CN" sz="2400" i="1" dirty="0">
                    <a:latin typeface="Times-Italic"/>
                  </a:rPr>
                  <a:t>c</a:t>
                </a:r>
                <a:r>
                  <a:rPr lang="pl-PL" altLang="zh-CN" sz="2400" i="1" dirty="0">
                    <a:latin typeface="RMTMI"/>
                  </a:rPr>
                  <a:t>(</a:t>
                </a:r>
                <a:r>
                  <a:rPr lang="en-US" altLang="zh-CN" sz="2400" i="1" dirty="0">
                    <a:latin typeface="Times-Italic"/>
                  </a:rPr>
                  <a:t>x</a:t>
                </a:r>
                <a:r>
                  <a:rPr lang="pl-PL" altLang="zh-CN" sz="2400" i="1" dirty="0">
                    <a:latin typeface="RMTMI"/>
                  </a:rPr>
                  <a:t>) </a:t>
                </a:r>
                <a:r>
                  <a:rPr lang="pl-PL" altLang="zh-CN" sz="2400" dirty="0">
                    <a:latin typeface="Times-Roman"/>
                  </a:rPr>
                  <a:t>modulo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131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l-PL" altLang="zh-CN" sz="2400" dirty="0">
                    <a:latin typeface="Times-Roman"/>
                  </a:rPr>
                  <a:t>. The word </a:t>
                </a:r>
                <a:r>
                  <a:rPr lang="pl-PL" altLang="zh-CN" sz="2400" i="1" dirty="0">
                    <a:latin typeface="Times-Italic"/>
                  </a:rPr>
                  <a:t>C</a:t>
                </a:r>
                <a:r>
                  <a:rPr lang="pl-PL" altLang="zh-CN" sz="2400" dirty="0">
                    <a:latin typeface="MTSYN"/>
                  </a:rPr>
                  <a:t>[</a:t>
                </a:r>
                <a:r>
                  <a:rPr lang="en-US" altLang="zh-CN" sz="2400" dirty="0">
                    <a:latin typeface="Times-Roman"/>
                  </a:rPr>
                  <a:t>4</a:t>
                </a:r>
                <a:r>
                  <a:rPr lang="pl-PL" altLang="zh-CN" sz="2400" dirty="0">
                    <a:latin typeface="MTSYN"/>
                  </a:rPr>
                  <a:t>] </a:t>
                </a:r>
                <a:r>
                  <a:rPr lang="pl-PL" altLang="zh-CN" sz="2400" dirty="0">
                    <a:latin typeface="Times-Roman"/>
                  </a:rPr>
                  <a:t>represents the</a:t>
                </a:r>
                <a:r>
                  <a:rPr lang="en-US" altLang="zh-CN" sz="2400" dirty="0">
                    <a:latin typeface="Times-Roman"/>
                  </a:rPr>
                  <a:t> </a:t>
                </a:r>
                <a:r>
                  <a:rPr lang="pl-PL" altLang="zh-CN" sz="2400" dirty="0">
                    <a:latin typeface="Times-Roman"/>
                  </a:rPr>
                  <a:t>polynomial</a:t>
                </a:r>
                <a:r>
                  <a:rPr lang="en-US" altLang="zh-CN" sz="2400" dirty="0"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260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260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l-PL" altLang="zh-CN" sz="2400" dirty="0">
                    <a:latin typeface="Times-Roman"/>
                  </a:rPr>
                  <a:t>. We have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33991F-4493-4EDE-B60E-6BA51944D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8" y="1272611"/>
                <a:ext cx="12094722" cy="1930939"/>
              </a:xfrm>
              <a:prstGeom prst="rect">
                <a:avLst/>
              </a:prstGeom>
              <a:blipFill>
                <a:blip r:embed="rId4"/>
                <a:stretch>
                  <a:fillRect l="-756" t="-2839" r="-50" b="-6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3F2B05A-A36B-42F8-845F-B25A87B23576}"/>
                  </a:ext>
                </a:extLst>
              </p:cNvPr>
              <p:cNvSpPr txBox="1"/>
              <p:nvPr/>
            </p:nvSpPr>
            <p:spPr>
              <a:xfrm>
                <a:off x="3618689" y="3081597"/>
                <a:ext cx="5082417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138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3F2B05A-A36B-42F8-845F-B25A87B23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689" y="3081597"/>
                <a:ext cx="5082417" cy="347403"/>
              </a:xfrm>
              <a:prstGeom prst="rect">
                <a:avLst/>
              </a:prstGeom>
              <a:blipFill>
                <a:blip r:embed="rId5"/>
                <a:stretch>
                  <a:fillRect l="-120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31E4829-278D-4C84-9FAF-AAF2E1ED3FBE}"/>
                  </a:ext>
                </a:extLst>
              </p:cNvPr>
              <p:cNvSpPr/>
              <p:nvPr/>
            </p:nvSpPr>
            <p:spPr>
              <a:xfrm>
                <a:off x="3536084" y="3449539"/>
                <a:ext cx="526067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31E4829-278D-4C84-9FAF-AAF2E1ED3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84" y="3449539"/>
                <a:ext cx="5260671" cy="439736"/>
              </a:xfrm>
              <a:prstGeom prst="rect">
                <a:avLst/>
              </a:prstGeom>
              <a:blipFill>
                <a:blip r:embed="rId6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320841-0A7C-420D-B893-BA8A93050B5C}"/>
                  </a:ext>
                </a:extLst>
              </p:cNvPr>
              <p:cNvSpPr/>
              <p:nvPr/>
            </p:nvSpPr>
            <p:spPr>
              <a:xfrm>
                <a:off x="3536084" y="3854522"/>
                <a:ext cx="526067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320841-0A7C-420D-B893-BA8A93050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84" y="3854522"/>
                <a:ext cx="5260671" cy="439736"/>
              </a:xfrm>
              <a:prstGeom prst="rect">
                <a:avLst/>
              </a:prstGeom>
              <a:blipFill>
                <a:blip r:embed="rId7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36E585-9888-41EF-A6CB-051DA50A1FE2}"/>
                  </a:ext>
                </a:extLst>
              </p:cNvPr>
              <p:cNvSpPr/>
              <p:nvPr/>
            </p:nvSpPr>
            <p:spPr>
              <a:xfrm>
                <a:off x="3536084" y="4299781"/>
                <a:ext cx="525425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36E585-9888-41EF-A6CB-051DA50A1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84" y="4299781"/>
                <a:ext cx="5254259" cy="439736"/>
              </a:xfrm>
              <a:prstGeom prst="rect">
                <a:avLst/>
              </a:prstGeom>
              <a:blipFill>
                <a:blip r:embed="rId8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AFB5CD-0152-47FF-8862-B5651B9924B8}"/>
                  </a:ext>
                </a:extLst>
              </p:cNvPr>
              <p:cNvSpPr/>
              <p:nvPr/>
            </p:nvSpPr>
            <p:spPr>
              <a:xfrm>
                <a:off x="3536084" y="4745040"/>
                <a:ext cx="526067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AFB5CD-0152-47FF-8862-B5651B992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84" y="4745040"/>
                <a:ext cx="5260671" cy="439736"/>
              </a:xfrm>
              <a:prstGeom prst="rect">
                <a:avLst/>
              </a:prstGeom>
              <a:blipFill>
                <a:blip r:embed="rId9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D8C5D781-9079-4C3B-AA9A-AE2C68449D2E}"/>
              </a:ext>
            </a:extLst>
          </p:cNvPr>
          <p:cNvSpPr/>
          <p:nvPr/>
        </p:nvSpPr>
        <p:spPr>
          <a:xfrm>
            <a:off x="97278" y="5617047"/>
            <a:ext cx="12094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-Roman"/>
              </a:rPr>
              <a:t>By considering the four columns on the right side of the above congruences, we see that reduction of </a:t>
            </a:r>
            <a:r>
              <a:rPr lang="en-US" altLang="zh-CN" sz="2400" i="1" dirty="0">
                <a:latin typeface="Times-Italic"/>
              </a:rPr>
              <a:t>C</a:t>
            </a:r>
            <a:r>
              <a:rPr lang="en-US" altLang="zh-CN" sz="2400" dirty="0">
                <a:latin typeface="MTSYN"/>
              </a:rPr>
              <a:t>[</a:t>
            </a:r>
            <a:r>
              <a:rPr lang="en-US" altLang="zh-CN" sz="2400" dirty="0">
                <a:latin typeface="Times-Roman"/>
              </a:rPr>
              <a:t>4</a:t>
            </a:r>
            <a:r>
              <a:rPr lang="en-US" altLang="zh-CN" sz="2400" dirty="0">
                <a:latin typeface="MTSYN"/>
              </a:rPr>
              <a:t>] </a:t>
            </a:r>
            <a:r>
              <a:rPr lang="en-US" altLang="zh-CN" sz="2400" dirty="0">
                <a:latin typeface="Times-Roman"/>
              </a:rPr>
              <a:t>can be performed by adding </a:t>
            </a:r>
            <a:r>
              <a:rPr lang="en-US" altLang="zh-CN" sz="2400" i="1" dirty="0">
                <a:latin typeface="Times-Italic"/>
              </a:rPr>
              <a:t>C</a:t>
            </a:r>
            <a:r>
              <a:rPr lang="en-US" altLang="zh-CN" sz="2400" dirty="0">
                <a:latin typeface="MTSYN"/>
              </a:rPr>
              <a:t>[</a:t>
            </a:r>
            <a:r>
              <a:rPr lang="en-US" altLang="zh-CN" sz="2400" dirty="0">
                <a:latin typeface="Times-Roman"/>
              </a:rPr>
              <a:t>4</a:t>
            </a:r>
            <a:r>
              <a:rPr lang="en-US" altLang="zh-CN" sz="2400" dirty="0">
                <a:latin typeface="MTSYN"/>
              </a:rPr>
              <a:t>] </a:t>
            </a:r>
            <a:r>
              <a:rPr lang="en-US" altLang="zh-CN" sz="2400" dirty="0">
                <a:latin typeface="Times-Roman"/>
              </a:rPr>
              <a:t>four times to </a:t>
            </a:r>
            <a:r>
              <a:rPr lang="en-US" altLang="zh-CN" sz="2400" i="1" dirty="0">
                <a:latin typeface="Times-Italic"/>
              </a:rPr>
              <a:t>C</a:t>
            </a:r>
            <a:r>
              <a:rPr lang="en-US" altLang="zh-CN" sz="2400" dirty="0">
                <a:latin typeface="Times-Roman"/>
              </a:rPr>
              <a:t>, with the rightmost bit of </a:t>
            </a:r>
            <a:r>
              <a:rPr lang="en-US" altLang="zh-CN" sz="2400" i="1" dirty="0">
                <a:latin typeface="Times-Italic"/>
              </a:rPr>
              <a:t>C</a:t>
            </a:r>
            <a:r>
              <a:rPr lang="en-US" altLang="zh-CN" sz="2400" dirty="0">
                <a:latin typeface="MTSYN"/>
              </a:rPr>
              <a:t>[</a:t>
            </a:r>
            <a:r>
              <a:rPr lang="en-US" altLang="zh-CN" sz="2400" dirty="0">
                <a:latin typeface="Times-Roman"/>
              </a:rPr>
              <a:t>4</a:t>
            </a:r>
            <a:r>
              <a:rPr lang="en-US" altLang="zh-CN" sz="2400" dirty="0">
                <a:latin typeface="MTSYN"/>
              </a:rPr>
              <a:t>] </a:t>
            </a:r>
            <a:r>
              <a:rPr lang="en-US" altLang="zh-CN" sz="2400" dirty="0">
                <a:latin typeface="Times-Roman"/>
              </a:rPr>
              <a:t>added to bits 138, 127, 126 and 125 of </a:t>
            </a:r>
            <a:r>
              <a:rPr lang="en-US" altLang="zh-CN" sz="2400" i="1" dirty="0">
                <a:latin typeface="Times-Italic"/>
              </a:rPr>
              <a:t>C</a:t>
            </a:r>
            <a:r>
              <a:rPr lang="en-US" altLang="zh-CN" sz="2400" dirty="0">
                <a:latin typeface="Times-Roman"/>
              </a:rPr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067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626499-1CA1-4096-AA87-B26E53900E4C}"/>
                  </a:ext>
                </a:extLst>
              </p:cNvPr>
              <p:cNvSpPr/>
              <p:nvPr/>
            </p:nvSpPr>
            <p:spPr>
              <a:xfrm>
                <a:off x="1660186" y="953311"/>
                <a:ext cx="4435814" cy="7976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191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626499-1CA1-4096-AA87-B26E53900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86" y="953311"/>
                <a:ext cx="4435814" cy="79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3727DB-EE3E-41A1-87DA-75761A2C0F08}"/>
                  </a:ext>
                </a:extLst>
              </p:cNvPr>
              <p:cNvSpPr/>
              <p:nvPr/>
            </p:nvSpPr>
            <p:spPr>
              <a:xfrm>
                <a:off x="6096000" y="953310"/>
                <a:ext cx="4435814" cy="7976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3727DB-EE3E-41A1-87DA-75761A2C0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53310"/>
                <a:ext cx="4435814" cy="79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BC0A2C6-7144-40DE-B26D-9D04F8537611}"/>
              </a:ext>
            </a:extLst>
          </p:cNvPr>
          <p:cNvSpPr txBox="1"/>
          <p:nvPr/>
        </p:nvSpPr>
        <p:spPr>
          <a:xfrm>
            <a:off x="3586186" y="554795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C[2]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DB6CE5-29A4-4091-98DB-9F8DA65A75F1}"/>
              </a:ext>
            </a:extLst>
          </p:cNvPr>
          <p:cNvSpPr/>
          <p:nvPr/>
        </p:nvSpPr>
        <p:spPr>
          <a:xfrm>
            <a:off x="8022000" y="554795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C[1]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02E316D-1BE9-4DA5-BC27-936008F4A791}"/>
              </a:ext>
            </a:extLst>
          </p:cNvPr>
          <p:cNvCxnSpPr/>
          <p:nvPr/>
        </p:nvCxnSpPr>
        <p:spPr>
          <a:xfrm>
            <a:off x="6096000" y="1750979"/>
            <a:ext cx="0" cy="384242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C43D7E-1875-40E1-8CC4-02C4CEED83B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032362" y="2236614"/>
            <a:ext cx="10603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DF33EB-96C4-4032-9985-53D31DDB7152}"/>
              </a:ext>
            </a:extLst>
          </p:cNvPr>
          <p:cNvSpPr txBox="1"/>
          <p:nvPr/>
        </p:nvSpPr>
        <p:spPr>
          <a:xfrm>
            <a:off x="5392969" y="1971128"/>
            <a:ext cx="56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8147BB-B43D-4AE5-A612-B7D39E66FEA5}"/>
              </a:ext>
            </a:extLst>
          </p:cNvPr>
          <p:cNvSpPr/>
          <p:nvPr/>
        </p:nvSpPr>
        <p:spPr>
          <a:xfrm>
            <a:off x="2025952" y="2721314"/>
            <a:ext cx="4429327" cy="45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C[4]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3DC934-A21D-42F8-9D5B-5CB90346DE4F}"/>
              </a:ext>
            </a:extLst>
          </p:cNvPr>
          <p:cNvSpPr/>
          <p:nvPr/>
        </p:nvSpPr>
        <p:spPr>
          <a:xfrm>
            <a:off x="204763" y="2045723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TSYN"/>
              </a:rPr>
              <a:t>⊕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FDADF0E-1BD9-4A0C-B038-B8005400D275}"/>
              </a:ext>
            </a:extLst>
          </p:cNvPr>
          <p:cNvCxnSpPr/>
          <p:nvPr/>
        </p:nvCxnSpPr>
        <p:spPr>
          <a:xfrm>
            <a:off x="1663429" y="1716640"/>
            <a:ext cx="0" cy="384242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CF06324-76DA-46C5-84AF-36A169DF06C7}"/>
              </a:ext>
            </a:extLst>
          </p:cNvPr>
          <p:cNvSpPr/>
          <p:nvPr/>
        </p:nvSpPr>
        <p:spPr>
          <a:xfrm>
            <a:off x="603035" y="2011122"/>
            <a:ext cx="4429327" cy="45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C[4]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4B4017-7A15-41DA-9671-60C86F59CA38}"/>
              </a:ext>
            </a:extLst>
          </p:cNvPr>
          <p:cNvSpPr/>
          <p:nvPr/>
        </p:nvSpPr>
        <p:spPr>
          <a:xfrm>
            <a:off x="2209256" y="3426444"/>
            <a:ext cx="4429327" cy="45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C[4]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45A79BF-A47E-4751-BE7A-94DC1BC71213}"/>
              </a:ext>
            </a:extLst>
          </p:cNvPr>
          <p:cNvCxnSpPr>
            <a:cxnSpLocks/>
          </p:cNvCxnSpPr>
          <p:nvPr/>
        </p:nvCxnSpPr>
        <p:spPr>
          <a:xfrm flipV="1">
            <a:off x="1642973" y="2940810"/>
            <a:ext cx="382979" cy="5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8624652-B28B-471A-A679-B90570D89DB9}"/>
              </a:ext>
            </a:extLst>
          </p:cNvPr>
          <p:cNvSpPr txBox="1"/>
          <p:nvPr/>
        </p:nvSpPr>
        <p:spPr>
          <a:xfrm>
            <a:off x="1725375" y="2604081"/>
            <a:ext cx="21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4EC657-0241-4C60-919D-B1F8811E8BDB}"/>
              </a:ext>
            </a:extLst>
          </p:cNvPr>
          <p:cNvSpPr/>
          <p:nvPr/>
        </p:nvSpPr>
        <p:spPr>
          <a:xfrm>
            <a:off x="1249903" y="2767669"/>
            <a:ext cx="369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TSYN"/>
              </a:rPr>
              <a:t>⊕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DB52D4-873B-47DF-802E-709E451AF7F7}"/>
              </a:ext>
            </a:extLst>
          </p:cNvPr>
          <p:cNvSpPr/>
          <p:nvPr/>
        </p:nvSpPr>
        <p:spPr>
          <a:xfrm>
            <a:off x="1266114" y="348752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TSYN"/>
              </a:rPr>
              <a:t>⊕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77D52B-A636-4D4F-8CD4-485468032F8D}"/>
              </a:ext>
            </a:extLst>
          </p:cNvPr>
          <p:cNvSpPr/>
          <p:nvPr/>
        </p:nvSpPr>
        <p:spPr>
          <a:xfrm>
            <a:off x="2390363" y="4142632"/>
            <a:ext cx="4429327" cy="45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C[4]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C94B19-09F3-4AC0-AAFC-FCF48E117AE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660186" y="3651002"/>
            <a:ext cx="549070" cy="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1FCD1F-D9F6-4392-8C7A-3D9295F96D8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613308" y="4367657"/>
            <a:ext cx="777055" cy="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914357F-49CF-4A9B-9253-8CDB61ADF092}"/>
              </a:ext>
            </a:extLst>
          </p:cNvPr>
          <p:cNvSpPr/>
          <p:nvPr/>
        </p:nvSpPr>
        <p:spPr>
          <a:xfrm>
            <a:off x="1249903" y="418299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TSYN"/>
              </a:rPr>
              <a:t>⊕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BD65B34-027A-4B20-8557-B889B31D17D6}"/>
              </a:ext>
            </a:extLst>
          </p:cNvPr>
          <p:cNvSpPr txBox="1"/>
          <p:nvPr/>
        </p:nvSpPr>
        <p:spPr>
          <a:xfrm>
            <a:off x="1818870" y="3330075"/>
            <a:ext cx="21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51E3D0-7DF1-47D2-A81F-F0D8017101EA}"/>
              </a:ext>
            </a:extLst>
          </p:cNvPr>
          <p:cNvSpPr txBox="1"/>
          <p:nvPr/>
        </p:nvSpPr>
        <p:spPr>
          <a:xfrm>
            <a:off x="1840551" y="4047722"/>
            <a:ext cx="21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697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1135</Words>
  <Application>Microsoft Office PowerPoint</Application>
  <PresentationFormat>宽屏</PresentationFormat>
  <Paragraphs>139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MTSYN</vt:lpstr>
      <vt:lpstr>RMTMI</vt:lpstr>
      <vt:lpstr>Times-Bold</vt:lpstr>
      <vt:lpstr>Times-Italic</vt:lpstr>
      <vt:lpstr>Times-Roman</vt:lpstr>
      <vt:lpstr>等线</vt:lpstr>
      <vt:lpstr>等线 Light</vt:lpstr>
      <vt:lpstr>Arial</vt:lpstr>
      <vt:lpstr>Cambria Math</vt:lpstr>
      <vt:lpstr>Office 主题​​</vt:lpstr>
      <vt:lpstr>Software Implementation of ECC2-131</vt:lpstr>
      <vt:lpstr>Catalog</vt:lpstr>
      <vt:lpstr>ECC2-131 Finite Field Construction</vt:lpstr>
      <vt:lpstr>PowerPoint 演示文稿</vt:lpstr>
      <vt:lpstr>ECC2-131 Addition</vt:lpstr>
      <vt:lpstr>Common</vt:lpstr>
      <vt:lpstr>ECC2-131 Reduction</vt:lpstr>
      <vt:lpstr>Fast reduction modulo f(x)=x^131+x^13+x^2+x+1</vt:lpstr>
      <vt:lpstr>PowerPoint 演示文稿</vt:lpstr>
      <vt:lpstr>PowerPoint 演示文稿</vt:lpstr>
      <vt:lpstr>PowerPoint 演示文稿</vt:lpstr>
      <vt:lpstr>ECC2-131 Square</vt:lpstr>
      <vt:lpstr>ECC2-131 Multiplication</vt:lpstr>
      <vt:lpstr>PowerPoint 演示文稿</vt:lpstr>
      <vt:lpstr>PowerPoint 演示文稿</vt:lpstr>
      <vt:lpstr>PowerPoint 演示文稿</vt:lpstr>
      <vt:lpstr>ECC2-131 Inversion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311</dc:creator>
  <cp:lastModifiedBy>311</cp:lastModifiedBy>
  <cp:revision>429</cp:revision>
  <dcterms:created xsi:type="dcterms:W3CDTF">2018-05-08T02:14:16Z</dcterms:created>
  <dcterms:modified xsi:type="dcterms:W3CDTF">2018-09-25T12:16:36Z</dcterms:modified>
</cp:coreProperties>
</file>