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1B3F8-0BAC-438A-A3D5-2CCEB0B3C906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7E7AF-9238-4E31-A4DD-FA8D2AD43DE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E7AF-9238-4E31-A4DD-FA8D2AD43DE4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125C-56E2-4AC5-A133-7BDAFDC48A0E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B42B-4026-462A-8DAA-4AF07D57E06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125C-56E2-4AC5-A133-7BDAFDC48A0E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B42B-4026-462A-8DAA-4AF07D57E06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125C-56E2-4AC5-A133-7BDAFDC48A0E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B42B-4026-462A-8DAA-4AF07D57E06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125C-56E2-4AC5-A133-7BDAFDC48A0E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B42B-4026-462A-8DAA-4AF07D57E06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125C-56E2-4AC5-A133-7BDAFDC48A0E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B42B-4026-462A-8DAA-4AF07D57E06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125C-56E2-4AC5-A133-7BDAFDC48A0E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B42B-4026-462A-8DAA-4AF07D57E06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125C-56E2-4AC5-A133-7BDAFDC48A0E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B42B-4026-462A-8DAA-4AF07D57E06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125C-56E2-4AC5-A133-7BDAFDC48A0E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B42B-4026-462A-8DAA-4AF07D57E06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125C-56E2-4AC5-A133-7BDAFDC48A0E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B42B-4026-462A-8DAA-4AF07D57E06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125C-56E2-4AC5-A133-7BDAFDC48A0E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B42B-4026-462A-8DAA-4AF07D57E06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125C-56E2-4AC5-A133-7BDAFDC48A0E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B42B-4026-462A-8DAA-4AF07D57E06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E125C-56E2-4AC5-A133-7BDAFDC48A0E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3B42B-4026-462A-8DAA-4AF07D57E06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7158" y="714356"/>
            <a:ext cx="6572264" cy="3286148"/>
          </a:xfrm>
          <a:effectLst>
            <a:outerShdw blurRad="50800" dist="38100" dir="2700000" algn="tl" rotWithShape="0">
              <a:prstClr val="black"/>
            </a:outerShdw>
          </a:effectLst>
          <a:scene3d>
            <a:camera prst="orthographicFront"/>
            <a:lightRig rig="threePt" dir="t"/>
          </a:scene3d>
          <a:sp3d>
            <a:bevelT w="0" h="0"/>
          </a:sp3d>
        </p:spPr>
        <p:txBody>
          <a:bodyPr>
            <a:no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  <a:latin typeface="Book Antiqua" pitchFamily="18" charset="0"/>
              </a:rPr>
              <a:t>Проект</a:t>
            </a:r>
            <a:r>
              <a:rPr lang="ru-RU" sz="4000" dirty="0" smtClean="0">
                <a:solidFill>
                  <a:schemeClr val="bg1"/>
                </a:solidFill>
                <a:latin typeface="Book Antiqua" pitchFamily="18" charset="0"/>
              </a:rPr>
              <a:t>     </a:t>
            </a:r>
            <a:r>
              <a:rPr lang="ru-RU" sz="4000" dirty="0">
                <a:solidFill>
                  <a:schemeClr val="bg1"/>
                </a:solidFill>
                <a:latin typeface="Book Antiqua" pitchFamily="18" charset="0"/>
              </a:rPr>
              <a:t/>
            </a:r>
            <a:br>
              <a:rPr lang="ru-RU" sz="4000" dirty="0">
                <a:solidFill>
                  <a:schemeClr val="bg1"/>
                </a:solidFill>
                <a:latin typeface="Book Antiqua" pitchFamily="18" charset="0"/>
              </a:rPr>
            </a:br>
            <a:r>
              <a:rPr lang="ru-RU" sz="4000" dirty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ru-RU" sz="4000" b="1" dirty="0">
                <a:solidFill>
                  <a:schemeClr val="bg1"/>
                </a:solidFill>
                <a:latin typeface="Book Antiqua" pitchFamily="18" charset="0"/>
              </a:rPr>
              <a:t>Создание приложения</a:t>
            </a:r>
            <a:r>
              <a:rPr lang="ru-RU" sz="4000" dirty="0">
                <a:solidFill>
                  <a:schemeClr val="bg1"/>
                </a:solidFill>
                <a:latin typeface="Book Antiqua" pitchFamily="18" charset="0"/>
              </a:rPr>
              <a:t/>
            </a:r>
            <a:br>
              <a:rPr lang="ru-RU" sz="4000" dirty="0">
                <a:solidFill>
                  <a:schemeClr val="bg1"/>
                </a:solidFill>
                <a:latin typeface="Book Antiqua" pitchFamily="18" charset="0"/>
              </a:rPr>
            </a:br>
            <a:r>
              <a:rPr lang="ru-RU" sz="4000" b="1" dirty="0">
                <a:solidFill>
                  <a:schemeClr val="bg1"/>
                </a:solidFill>
                <a:latin typeface="Book Antiqua" pitchFamily="18" charset="0"/>
              </a:rPr>
              <a:t>  </a:t>
            </a:r>
            <a:r>
              <a:rPr lang="ru-RU" sz="4000" b="1" dirty="0" smtClean="0">
                <a:solidFill>
                  <a:schemeClr val="bg1"/>
                </a:solidFill>
                <a:latin typeface="Book Antiqua" pitchFamily="18" charset="0"/>
              </a:rPr>
              <a:t>«</a:t>
            </a:r>
            <a:r>
              <a:rPr lang="ru-RU" sz="4000" b="1" dirty="0">
                <a:solidFill>
                  <a:schemeClr val="bg1"/>
                </a:solidFill>
                <a:latin typeface="Book Antiqua" pitchFamily="18" charset="0"/>
              </a:rPr>
              <a:t>Таблица </a:t>
            </a:r>
            <a:r>
              <a:rPr lang="ru-RU" sz="4000" b="1" dirty="0" smtClean="0">
                <a:solidFill>
                  <a:schemeClr val="bg1"/>
                </a:solidFill>
                <a:latin typeface="Book Antiqua" pitchFamily="18" charset="0"/>
              </a:rPr>
              <a:t>Менделеева»</a:t>
            </a:r>
            <a:r>
              <a:rPr lang="en-US" sz="4000" dirty="0" smtClean="0">
                <a:solidFill>
                  <a:schemeClr val="bg1"/>
                </a:solidFill>
                <a:latin typeface="Book Antiqua" pitchFamily="18" charset="0"/>
              </a:rPr>
              <a:t/>
            </a:r>
            <a:br>
              <a:rPr lang="en-US" sz="4000" dirty="0" smtClean="0">
                <a:solidFill>
                  <a:schemeClr val="bg1"/>
                </a:solidFill>
                <a:latin typeface="Book Antiqua" pitchFamily="18" charset="0"/>
              </a:rPr>
            </a:br>
            <a:r>
              <a:rPr lang="ru-RU" sz="4000" b="1" dirty="0" smtClean="0">
                <a:solidFill>
                  <a:schemeClr val="bg1"/>
                </a:solidFill>
                <a:latin typeface="Book Antiqua" pitchFamily="18" charset="0"/>
              </a:rPr>
              <a:t>с </a:t>
            </a:r>
            <a:r>
              <a:rPr lang="ru-RU" sz="4000" b="1" dirty="0">
                <a:solidFill>
                  <a:schemeClr val="bg1"/>
                </a:solidFill>
                <a:latin typeface="Book Antiqua" pitchFamily="18" charset="0"/>
              </a:rPr>
              <a:t>помощью </a:t>
            </a:r>
            <a:r>
              <a:rPr lang="en-US" sz="4000" b="1" dirty="0" smtClean="0">
                <a:solidFill>
                  <a:schemeClr val="bg1"/>
                </a:solidFill>
                <a:latin typeface="Book Antiqua" pitchFamily="18" charset="0"/>
              </a:rPr>
              <a:t>PyQt5</a:t>
            </a:r>
            <a:endParaRPr lang="ru-RU" sz="4000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57158" y="4929198"/>
            <a:ext cx="6000792" cy="135732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 smtClean="0">
                <a:solidFill>
                  <a:schemeClr val="bg1"/>
                </a:solidFill>
                <a:latin typeface="Bahnschrift Light Condensed" pitchFamily="34" charset="0"/>
              </a:rPr>
              <a:t>Выполнила: Ермакова Елизавета, ученица 10 класса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Bahnschrift Light Condensed" pitchFamily="34" charset="0"/>
              </a:rPr>
              <a:t>Преподаватель: Шишкова Н.А</a:t>
            </a:r>
            <a:endParaRPr lang="ru-RU" sz="2400" dirty="0">
              <a:solidFill>
                <a:schemeClr val="bg1"/>
              </a:solidFill>
              <a:latin typeface="Bahnschrift Light Condensed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  <a:effectLst>
            <a:outerShdw blurRad="50800" dist="38100" dir="2700000" algn="tl" rotWithShape="0">
              <a:prstClr val="black"/>
            </a:outerShdw>
          </a:effectLst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Book Antiqua" pitchFamily="18" charset="0"/>
              </a:rPr>
              <a:t>Написание программы</a:t>
            </a:r>
          </a:p>
        </p:txBody>
      </p:sp>
      <p:pic>
        <p:nvPicPr>
          <p:cNvPr id="5" name="Рисунок 4" descr="screen_program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24" y="1214422"/>
            <a:ext cx="7215206" cy="4058553"/>
          </a:xfrm>
          <a:prstGeom prst="rect">
            <a:avLst/>
          </a:prstGeom>
        </p:spPr>
      </p:pic>
      <p:sp>
        <p:nvSpPr>
          <p:cNvPr id="6" name="Скругленный прямоугольник 5"/>
          <p:cNvSpPr/>
          <p:nvPr/>
        </p:nvSpPr>
        <p:spPr>
          <a:xfrm>
            <a:off x="1071538" y="5500702"/>
            <a:ext cx="6929486" cy="64294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i="1" dirty="0"/>
              <a:t>Фрагмент словаря с химическими элементами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  <a:effectLst>
            <a:outerShdw blurRad="50800" dist="38100" dir="2700000" algn="tl" rotWithShape="0">
              <a:prstClr val="black"/>
            </a:outerShdw>
          </a:effectLst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Book Antiqua" pitchFamily="18" charset="0"/>
              </a:rPr>
              <a:t>Написание программы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57158" y="1357298"/>
            <a:ext cx="6858048" cy="478634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>
                <a:latin typeface="Bahnschrift Light Condensed" pitchFamily="34" charset="0"/>
              </a:rPr>
              <a:t>Обеспечив весь необходимый функционал, я собрала готовое приложение, используя </a:t>
            </a:r>
            <a:r>
              <a:rPr lang="en-US" sz="2800" dirty="0" err="1" smtClean="0">
                <a:latin typeface="Bahnschrift Light Condensed" pitchFamily="34" charset="0"/>
              </a:rPr>
              <a:t>pyinstaller</a:t>
            </a:r>
            <a:r>
              <a:rPr lang="ru-RU" sz="2800" dirty="0" smtClean="0">
                <a:latin typeface="Bahnschrift Light Condensed" pitchFamily="34" charset="0"/>
              </a:rPr>
              <a:t>. </a:t>
            </a:r>
            <a:r>
              <a:rPr lang="ru-RU" sz="2800" dirty="0">
                <a:latin typeface="Bahnschrift Light Condensed" pitchFamily="34" charset="0"/>
              </a:rPr>
              <a:t>Это необходимо, чтобы приложение можно было открыть на любом компьютере, даже если там не установлены  нужные библиотеки. </a:t>
            </a:r>
            <a:r>
              <a:rPr lang="ru-RU" sz="2800" dirty="0">
                <a:latin typeface="Bahnschrift Light Condensed" pitchFamily="34" charset="0"/>
              </a:rPr>
              <a:t>Сборку </a:t>
            </a:r>
            <a:r>
              <a:rPr lang="en-US" sz="2800" dirty="0" smtClean="0">
                <a:latin typeface="Bahnschrift Light Condensed" pitchFamily="34" charset="0"/>
              </a:rPr>
              <a:t>EXE</a:t>
            </a:r>
            <a:r>
              <a:rPr lang="ru-RU" sz="2800" dirty="0" smtClean="0">
                <a:latin typeface="Bahnschrift Light Condensed" pitchFamily="34" charset="0"/>
              </a:rPr>
              <a:t>-</a:t>
            </a:r>
            <a:r>
              <a:rPr lang="en-US" sz="2800" dirty="0" err="1" smtClean="0">
                <a:latin typeface="Bahnschrift Light Condensed" pitchFamily="34" charset="0"/>
              </a:rPr>
              <a:t>файла</a:t>
            </a:r>
            <a:r>
              <a:rPr lang="en-US" sz="2800" dirty="0" smtClean="0">
                <a:latin typeface="Bahnschrift Light Condensed" pitchFamily="34" charset="0"/>
              </a:rPr>
              <a:t> </a:t>
            </a:r>
            <a:r>
              <a:rPr lang="en-US" sz="2800" dirty="0">
                <a:latin typeface="Bahnschrift Light Condensed" pitchFamily="34" charset="0"/>
              </a:rPr>
              <a:t>я </a:t>
            </a:r>
            <a:r>
              <a:rPr lang="en-US" sz="2800" dirty="0" err="1">
                <a:latin typeface="Bahnschrift Light Condensed" pitchFamily="34" charset="0"/>
              </a:rPr>
              <a:t>производила</a:t>
            </a:r>
            <a:r>
              <a:rPr lang="en-US" sz="2800" dirty="0">
                <a:latin typeface="Bahnschrift Light Condensed" pitchFamily="34" charset="0"/>
              </a:rPr>
              <a:t> </a:t>
            </a:r>
            <a:r>
              <a:rPr lang="en-US" sz="2800" dirty="0" err="1">
                <a:latin typeface="Bahnschrift Light Condensed" pitchFamily="34" charset="0"/>
              </a:rPr>
              <a:t>командой</a:t>
            </a:r>
            <a:r>
              <a:rPr lang="en-US" sz="2800" dirty="0">
                <a:latin typeface="Bahnschrift Light Condensed" pitchFamily="34" charset="0"/>
              </a:rPr>
              <a:t> </a:t>
            </a:r>
            <a:r>
              <a:rPr lang="en-US" sz="2800" dirty="0" smtClean="0">
                <a:latin typeface="Bahnschrift Light Condensed" pitchFamily="34" charset="0"/>
              </a:rPr>
              <a:t>:</a:t>
            </a:r>
            <a:endParaRPr lang="ru-RU" sz="2800" dirty="0" smtClean="0">
              <a:latin typeface="Bahnschrift Light Condensed" pitchFamily="34" charset="0"/>
            </a:endParaRPr>
          </a:p>
          <a:p>
            <a:endParaRPr lang="ru-RU" sz="2800" dirty="0">
              <a:latin typeface="Bahnschrift Light Condensed" pitchFamily="34" charset="0"/>
            </a:endParaRPr>
          </a:p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pyinstaller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icon.ico --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onefile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noconsole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--add-data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project.ui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;. --add-data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res;res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project.py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 indent="-514350"/>
            <a:endParaRPr lang="ru-RU" sz="2400" dirty="0">
              <a:latin typeface="Bahnschrift Light Condensed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  <a:effectLst>
            <a:outerShdw blurRad="50800" dist="38100" dir="2700000" algn="tl" rotWithShape="0">
              <a:prstClr val="black"/>
            </a:outerShdw>
          </a:effectLst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itchFamily="18" charset="0"/>
              </a:rPr>
              <a:t>Заключение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57158" y="1357298"/>
            <a:ext cx="6572296" cy="478634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latin typeface="Bahnschrift Light Condensed" pitchFamily="34" charset="0"/>
              </a:rPr>
              <a:t>Итог моей работы – готовое приложение. Мне удалось выполнить поставленные задачи и создать приложение «Таблица Менделеева» </a:t>
            </a:r>
            <a:endParaRPr lang="ru-RU" sz="3600" dirty="0">
              <a:latin typeface="Bahnschrift Light Condensed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main_window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29506" y="3286124"/>
            <a:ext cx="5640464" cy="3429024"/>
          </a:xfrm>
        </p:spPr>
      </p:pic>
      <p:pic>
        <p:nvPicPr>
          <p:cNvPr id="5" name="Рисунок 4" descr="exampl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14876" y="214290"/>
            <a:ext cx="4332830" cy="2928958"/>
          </a:xfrm>
          <a:prstGeom prst="rect">
            <a:avLst/>
          </a:prstGeom>
        </p:spPr>
      </p:pic>
      <p:pic>
        <p:nvPicPr>
          <p:cNvPr id="6" name="Рисунок 5" descr="group_exampl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406" y="214290"/>
            <a:ext cx="4429188" cy="2937272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  <a:effectLst>
            <a:outerShdw blurRad="50800" dist="38100" dir="2700000" algn="tl" rotWithShape="0">
              <a:prstClr val="black"/>
            </a:outerShdw>
          </a:effectLst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Book Antiqua" pitchFamily="18" charset="0"/>
              </a:rPr>
              <a:t>Список использованных источников</a:t>
            </a:r>
            <a:br>
              <a:rPr lang="ru-RU" sz="4000" b="1" dirty="0">
                <a:solidFill>
                  <a:schemeClr val="bg1"/>
                </a:solidFill>
                <a:latin typeface="Book Antiqua" pitchFamily="18" charset="0"/>
              </a:rPr>
            </a:br>
            <a:endParaRPr lang="ru-RU" sz="4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785786" y="1357298"/>
            <a:ext cx="6572296" cy="478634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0" indent="-742950">
              <a:buFont typeface="+mj-lt"/>
              <a:buAutoNum type="arabicPeriod"/>
            </a:pPr>
            <a:r>
              <a:rPr lang="ru-RU" sz="3200" u="sng" dirty="0"/>
              <a:t>https://</a:t>
            </a:r>
            <a:r>
              <a:rPr lang="ru-RU" sz="3200" u="sng" dirty="0" smtClean="0"/>
              <a:t>ru.wikipedia.org</a:t>
            </a:r>
          </a:p>
          <a:p>
            <a:pPr marL="742950" lvl="0" indent="-742950">
              <a:buFont typeface="+mj-lt"/>
              <a:buAutoNum type="arabicPeriod"/>
            </a:pPr>
            <a:endParaRPr lang="ru-RU" sz="3200" dirty="0"/>
          </a:p>
          <a:p>
            <a:pPr marL="742950" lvl="0" indent="-742950">
              <a:buFont typeface="+mj-lt"/>
              <a:buAutoNum type="arabicPeriod"/>
            </a:pPr>
            <a:r>
              <a:rPr lang="ru-RU" sz="3200" u="sng" dirty="0"/>
              <a:t>http://</a:t>
            </a:r>
            <a:r>
              <a:rPr lang="ru-RU" sz="3200" u="sng" dirty="0" smtClean="0"/>
              <a:t>ru.solverbook.com</a:t>
            </a:r>
          </a:p>
          <a:p>
            <a:pPr marL="742950" lvl="0" indent="-742950">
              <a:buFont typeface="+mj-lt"/>
              <a:buAutoNum type="arabicPeriod"/>
            </a:pPr>
            <a:endParaRPr lang="ru-RU" sz="3200" dirty="0"/>
          </a:p>
          <a:p>
            <a:pPr marL="742950" lvl="0" indent="-742950">
              <a:buFont typeface="+mj-lt"/>
              <a:buAutoNum type="arabicPeriod"/>
            </a:pPr>
            <a:r>
              <a:rPr lang="ru-RU" sz="3200" u="sng" dirty="0"/>
              <a:t>https://pyinstaller.readthedocs.io/en/stable/runtime-information.html</a:t>
            </a:r>
            <a:endParaRPr lang="ru-RU" sz="3200" dirty="0">
              <a:latin typeface="Bahnschrift Light Condensed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itchFamily="18" charset="0"/>
              </a:rPr>
              <a:t>Содержание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85720" y="1714488"/>
            <a:ext cx="6357982" cy="35719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lvl="0" indent="-514350">
              <a:buFont typeface="+mj-lt"/>
              <a:buAutoNum type="arabicPeriod"/>
            </a:pPr>
            <a:r>
              <a:rPr lang="ru-RU" sz="3200" dirty="0" smtClean="0">
                <a:latin typeface="Bahnschrift Light Condensed" pitchFamily="34" charset="0"/>
              </a:rPr>
              <a:t>Введение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200" dirty="0" smtClean="0">
                <a:latin typeface="Bahnschrift Light Condensed" pitchFamily="34" charset="0"/>
              </a:rPr>
              <a:t>Задачи и цель проекта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200" dirty="0" smtClean="0">
                <a:latin typeface="Bahnschrift Light Condensed" pitchFamily="34" charset="0"/>
              </a:rPr>
              <a:t>Создание приложения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200" dirty="0" smtClean="0">
                <a:latin typeface="Bahnschrift Light Condensed" pitchFamily="34" charset="0"/>
              </a:rPr>
              <a:t>Заключение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200" dirty="0" smtClean="0">
                <a:latin typeface="Bahnschrift Light Condensed" pitchFamily="34" charset="0"/>
              </a:rPr>
              <a:t>Список использованных источников</a:t>
            </a:r>
            <a:endParaRPr lang="ru-RU" sz="3200" dirty="0">
              <a:latin typeface="Bahnschrift Light Condensed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/>
            </a:outerShdw>
          </a:effectLst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Book Antiqua" pitchFamily="18" charset="0"/>
              </a:rPr>
              <a:t>Введение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57158" y="1071546"/>
            <a:ext cx="6357982" cy="521497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514350"/>
            <a:r>
              <a:rPr lang="ru-RU" sz="3200" dirty="0" smtClean="0">
                <a:latin typeface="Bahnschrift Light Condensed" pitchFamily="34" charset="0"/>
              </a:rPr>
              <a:t>Химия  — одна из важнейших и обширных об</a:t>
            </a:r>
            <a:r>
              <a:rPr lang="ru-RU" sz="3200" dirty="0">
                <a:latin typeface="Bahnschrift Light Condensed" pitchFamily="34" charset="0"/>
              </a:rPr>
              <a:t>лас</a:t>
            </a:r>
            <a:r>
              <a:rPr lang="ru-RU" sz="3200" dirty="0" smtClean="0">
                <a:latin typeface="Bahnschrift Light Condensed" pitchFamily="34" charset="0"/>
              </a:rPr>
              <a:t>тей естествознания, наука о веществах, их составе и строении, их свойствах, зависящих от состава и строения, их превращениях, ведущих к изменению состава — химических реакциях, а также о законах и закономерностях, которым эти превращения подчиняются.</a:t>
            </a:r>
            <a:endParaRPr lang="ru-RU" sz="3200" dirty="0">
              <a:latin typeface="Bahnschrift Light Condensed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71472" y="642918"/>
            <a:ext cx="6143668" cy="542928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Bahnschrift Light Condensed" pitchFamily="34" charset="0"/>
              </a:rPr>
              <a:t>Обычная зубрежка по учебникам и черно-белым табличкам многим ученикам кажется скучной.</a:t>
            </a:r>
          </a:p>
          <a:p>
            <a:r>
              <a:rPr lang="ru-RU" sz="3200" dirty="0">
                <a:latin typeface="Bahnschrift Light Condensed" pitchFamily="34" charset="0"/>
              </a:rPr>
              <a:t>Современным детям гораздо легче </a:t>
            </a:r>
          </a:p>
          <a:p>
            <a:r>
              <a:rPr lang="ru-RU" sz="3200" dirty="0">
                <a:latin typeface="Bahnschrift Light Condensed" pitchFamily="34" charset="0"/>
              </a:rPr>
              <a:t>сконцентрироваться на электронном устройстве, чем на бумажном учебнике. Поэтому, я приняла решение создать приложение «Таблица Менделеева». </a:t>
            </a:r>
            <a:endParaRPr lang="ru-RU" sz="3200" dirty="0">
              <a:latin typeface="Bahnschrift Light Condensed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  <a:effectLst>
            <a:outerShdw blurRad="50800" dist="38100" dir="2700000" algn="tl" rotWithShape="0">
              <a:prstClr val="black"/>
            </a:outerShdw>
          </a:effectLst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Book Antiqua" pitchFamily="18" charset="0"/>
              </a:rPr>
              <a:t>Задачи и цель проекта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85720" y="1214422"/>
            <a:ext cx="6715172" cy="48577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u="sng" dirty="0">
                <a:latin typeface="Bahnschrift Light Condensed" pitchFamily="34" charset="0"/>
              </a:rPr>
              <a:t>Цель проекта </a:t>
            </a:r>
            <a:r>
              <a:rPr lang="ru-RU" sz="2400" dirty="0">
                <a:latin typeface="Bahnschrift Light Condensed" pitchFamily="34" charset="0"/>
              </a:rPr>
              <a:t>– создать приложение «Таблица Менделеева», используя </a:t>
            </a:r>
            <a:r>
              <a:rPr lang="en-US" sz="2400" dirty="0" err="1">
                <a:latin typeface="Bahnschrift Light Condensed" pitchFamily="34" charset="0"/>
              </a:rPr>
              <a:t>PyQt</a:t>
            </a:r>
            <a:r>
              <a:rPr lang="ru-RU" sz="2400" dirty="0">
                <a:latin typeface="Bahnschrift Light Condensed" pitchFamily="34" charset="0"/>
              </a:rPr>
              <a:t>5</a:t>
            </a:r>
            <a:r>
              <a:rPr lang="ru-RU" sz="2400" dirty="0" smtClean="0">
                <a:latin typeface="Bahnschrift Light Condensed" pitchFamily="34" charset="0"/>
              </a:rPr>
              <a:t>.</a:t>
            </a:r>
            <a:endParaRPr lang="ru-RU" sz="2400" dirty="0">
              <a:latin typeface="Bahnschrift Light Condensed" pitchFamily="34" charset="0"/>
            </a:endParaRPr>
          </a:p>
          <a:p>
            <a:r>
              <a:rPr lang="ru-RU" sz="2400" u="sng" dirty="0">
                <a:latin typeface="Bahnschrift Light Condensed" pitchFamily="34" charset="0"/>
              </a:rPr>
              <a:t>Задачи проекта</a:t>
            </a:r>
            <a:r>
              <a:rPr lang="ru-RU" sz="2400" u="sng" dirty="0" smtClean="0">
                <a:latin typeface="Bahnschrift Light Condensed" pitchFamily="34" charset="0"/>
              </a:rPr>
              <a:t>:</a:t>
            </a:r>
            <a:endParaRPr lang="ru-RU" sz="2400" u="sng" dirty="0">
              <a:latin typeface="Bahnschrift Light Condensed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>
                <a:latin typeface="Bahnschrift Light Condensed" pitchFamily="34" charset="0"/>
              </a:rPr>
              <a:t>Обдумать функционал </a:t>
            </a:r>
            <a:r>
              <a:rPr lang="ru-RU" sz="2400" dirty="0" smtClean="0">
                <a:latin typeface="Bahnschrift Light Condensed" pitchFamily="34" charset="0"/>
              </a:rPr>
              <a:t>приложения</a:t>
            </a:r>
            <a:endParaRPr lang="ru-RU" sz="2400" dirty="0">
              <a:latin typeface="Bahnschrift Light Condensed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>
                <a:latin typeface="Bahnschrift Light Condensed" pitchFamily="34" charset="0"/>
              </a:rPr>
              <a:t>Разработать дизайн приложения с помощью </a:t>
            </a:r>
            <a:r>
              <a:rPr lang="en-US" sz="2400" dirty="0">
                <a:latin typeface="Bahnschrift Light Condensed" pitchFamily="34" charset="0"/>
              </a:rPr>
              <a:t>Qt </a:t>
            </a:r>
            <a:r>
              <a:rPr lang="en-US" sz="2400" dirty="0" smtClean="0">
                <a:latin typeface="Bahnschrift Light Condensed" pitchFamily="34" charset="0"/>
              </a:rPr>
              <a:t>Designer</a:t>
            </a:r>
            <a:endParaRPr lang="ru-RU" sz="2400" dirty="0">
              <a:latin typeface="Bahnschrift Light Condensed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>
                <a:latin typeface="Bahnschrift Light Condensed" pitchFamily="34" charset="0"/>
              </a:rPr>
              <a:t>Собрать необходимую </a:t>
            </a:r>
            <a:r>
              <a:rPr lang="ru-RU" sz="2400" dirty="0" smtClean="0">
                <a:latin typeface="Bahnschrift Light Condensed" pitchFamily="34" charset="0"/>
              </a:rPr>
              <a:t>информацию</a:t>
            </a:r>
            <a:endParaRPr lang="ru-RU" sz="2400" dirty="0">
              <a:latin typeface="Bahnschrift Light Condensed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>
                <a:latin typeface="Bahnschrift Light Condensed" pitchFamily="34" charset="0"/>
              </a:rPr>
              <a:t>Обеспечить функционал приложения, используя </a:t>
            </a:r>
            <a:r>
              <a:rPr lang="en-US" sz="2400" dirty="0">
                <a:latin typeface="Bahnschrift Light Condensed" pitchFamily="34" charset="0"/>
              </a:rPr>
              <a:t>PyQt</a:t>
            </a:r>
            <a:r>
              <a:rPr lang="ru-RU" sz="2400" dirty="0" smtClean="0">
                <a:latin typeface="Bahnschrift Light Condensed" pitchFamily="34" charset="0"/>
              </a:rPr>
              <a:t>5</a:t>
            </a:r>
            <a:endParaRPr lang="ru-RU" sz="2400" dirty="0">
              <a:latin typeface="Bahnschrift Light Condensed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>
                <a:latin typeface="Bahnschrift Light Condensed" pitchFamily="34" charset="0"/>
              </a:rPr>
              <a:t>Собрать независимое приложение с помощью </a:t>
            </a:r>
            <a:r>
              <a:rPr lang="ru-RU" sz="2400" dirty="0" smtClean="0">
                <a:latin typeface="Bahnschrift Light Condensed" pitchFamily="34" charset="0"/>
              </a:rPr>
              <a:t>pyinstaller</a:t>
            </a:r>
            <a:endParaRPr lang="ru-RU" sz="2400" dirty="0">
              <a:latin typeface="Bahnschrift Light Condensed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>
                <a:latin typeface="Bahnschrift Light Condensed" pitchFamily="34" charset="0"/>
              </a:rPr>
              <a:t>Оценить получившийся проект</a:t>
            </a:r>
            <a:endParaRPr lang="ru-RU" sz="2800" dirty="0">
              <a:latin typeface="Bahnschrift Light Condensed" pitchFamily="34" charset="0"/>
            </a:endParaRPr>
          </a:p>
          <a:p>
            <a:r>
              <a:rPr lang="ru-RU" sz="2800" dirty="0">
                <a:latin typeface="Bahnschrift Light Condensed" pitchFamily="34" charset="0"/>
              </a:rPr>
              <a:t> </a:t>
            </a:r>
            <a:endParaRPr lang="ru-RU" sz="2800" dirty="0">
              <a:latin typeface="Bahnschrift Light Condensed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  <a:effectLst>
            <a:outerShdw blurRad="50800" dist="38100" dir="2700000" algn="tl" rotWithShape="0">
              <a:prstClr val="black"/>
            </a:outerShdw>
          </a:effectLst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Book Antiqua" pitchFamily="18" charset="0"/>
              </a:rPr>
              <a:t>Создание приложения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57158" y="1357298"/>
            <a:ext cx="6500858" cy="478634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514350"/>
            <a:r>
              <a:rPr lang="ru-RU" sz="2800" dirty="0">
                <a:latin typeface="Bahnschrift Light Condensed" pitchFamily="34" charset="0"/>
              </a:rPr>
              <a:t>Прежде чем приступить к созданию приложения, следует обдумать, каким функционалом оно будет обладать</a:t>
            </a:r>
            <a:r>
              <a:rPr lang="ru-RU" sz="2800" dirty="0" smtClean="0">
                <a:latin typeface="Bahnschrift Light Condensed" pitchFamily="34" charset="0"/>
              </a:rPr>
              <a:t>.</a:t>
            </a:r>
          </a:p>
          <a:p>
            <a:pPr indent="-514350"/>
            <a:endParaRPr lang="ru-RU" sz="2400" dirty="0" smtClean="0">
              <a:latin typeface="Bahnschrift Light Condensed" pitchFamily="34" charset="0"/>
            </a:endParaRPr>
          </a:p>
          <a:p>
            <a:pPr indent="-514350"/>
            <a:r>
              <a:rPr lang="ru-RU" sz="2800" dirty="0">
                <a:latin typeface="Bahnschrift Light Condensed" pitchFamily="34" charset="0"/>
              </a:rPr>
              <a:t>Определившись с тем, что будет делать приложение, можно приступать к разработке дизайна. Для этого я буду использовать </a:t>
            </a:r>
            <a:r>
              <a:rPr lang="en-US" sz="2800" dirty="0">
                <a:latin typeface="Bahnschrift Light Condensed" pitchFamily="34" charset="0"/>
              </a:rPr>
              <a:t>Qt </a:t>
            </a:r>
            <a:r>
              <a:rPr lang="en-US" sz="2800" dirty="0" smtClean="0">
                <a:latin typeface="Bahnschrift Light Condensed" pitchFamily="34" charset="0"/>
              </a:rPr>
              <a:t>Designer</a:t>
            </a:r>
            <a:r>
              <a:rPr lang="ru-RU" sz="2800" dirty="0" smtClean="0">
                <a:latin typeface="Bahnschrift Light Condensed" pitchFamily="34" charset="0"/>
              </a:rPr>
              <a:t>.</a:t>
            </a:r>
            <a:endParaRPr lang="ru-RU" sz="2800" dirty="0">
              <a:latin typeface="Bahnschrift Light Condensed" pitchFamily="34" charset="0"/>
            </a:endParaRPr>
          </a:p>
          <a:p>
            <a:pPr indent="-514350"/>
            <a:endParaRPr lang="ru-RU" sz="2400" dirty="0">
              <a:latin typeface="Bahnschrift Light Condensed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  <a:effectLst>
            <a:outerShdw blurRad="50800" dist="38100" dir="2700000" algn="tl" rotWithShape="0">
              <a:prstClr val="black"/>
            </a:outerShdw>
          </a:effectLst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Book Antiqua" pitchFamily="18" charset="0"/>
              </a:rPr>
              <a:t>Создание дизайна приложения</a:t>
            </a:r>
          </a:p>
        </p:txBody>
      </p:sp>
      <p:pic>
        <p:nvPicPr>
          <p:cNvPr id="6" name="Содержимое 5" descr="screen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  <a:effectLst>
            <a:outerShdw blurRad="50800" dist="38100" dir="2700000" algn="tl" rotWithShape="0">
              <a:prstClr val="black"/>
            </a:outerShdw>
          </a:effectLst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Book Antiqua" pitchFamily="18" charset="0"/>
              </a:rPr>
              <a:t>Сбор информации 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285720" y="1285860"/>
            <a:ext cx="6715172" cy="474027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dirty="0">
                <a:latin typeface="Bahnschrift Light Condensed" pitchFamily="34" charset="0"/>
              </a:rPr>
              <a:t>Сбор информации был самым сложным этапом создания проекта. Я искала информацию о каждом элементе и пыталась включить в нее все самое важное.  Понимая, что приложение предназначено для школьников, я старалась не нагружать их терминологией, и использовала базовые химические термины.</a:t>
            </a:r>
            <a:endParaRPr lang="ru-RU" dirty="0">
              <a:latin typeface="Bahnschrift Light Condensed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  <a:effectLst>
            <a:outerShdw blurRad="50800" dist="38100" dir="2700000" algn="tl" rotWithShape="0">
              <a:prstClr val="black"/>
            </a:outerShdw>
          </a:effectLst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Book Antiqua" pitchFamily="18" charset="0"/>
              </a:rPr>
              <a:t>Написание программы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57158" y="1357298"/>
            <a:ext cx="6572296" cy="478634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>
                <a:latin typeface="Bahnschrift Light Condensed" pitchFamily="34" charset="0"/>
              </a:rPr>
              <a:t>Для начала нужно было решить, как лучше хранить информацию, чтобы ей было удобно пользоваться. Я решила создать словарь с химическими элементами прямо в коде. Каждый элемент словаря представляет собой словарь, в котором хранятся данные о химическом элементе. Для информации о группах элементов я создала отдельный словарь словарей. Словари позволяли мне быстро открывать и закрывать кнопки, а также выводить информацию на экран.</a:t>
            </a:r>
          </a:p>
          <a:p>
            <a:pPr indent="-514350"/>
            <a:endParaRPr lang="ru-RU" sz="2400" dirty="0">
              <a:latin typeface="Bahnschrift Light Condensed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376</Words>
  <Application>Microsoft Office PowerPoint</Application>
  <PresentationFormat>Экран (4:3)</PresentationFormat>
  <Paragraphs>49</Paragraphs>
  <Slides>14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Проект       Создание приложения   «Таблица Менделеева» с помощью PyQt5</vt:lpstr>
      <vt:lpstr>Содержание </vt:lpstr>
      <vt:lpstr>Введение </vt:lpstr>
      <vt:lpstr>Слайд 4</vt:lpstr>
      <vt:lpstr>Задачи и цель проекта</vt:lpstr>
      <vt:lpstr>Создание приложения</vt:lpstr>
      <vt:lpstr>Создание дизайна приложения</vt:lpstr>
      <vt:lpstr>Сбор информации </vt:lpstr>
      <vt:lpstr>Написание программы</vt:lpstr>
      <vt:lpstr>Написание программы</vt:lpstr>
      <vt:lpstr>Написание программы</vt:lpstr>
      <vt:lpstr>Заключение </vt:lpstr>
      <vt:lpstr>Слайд 13</vt:lpstr>
      <vt:lpstr>Список использованных источников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      Создание приложения   «Таблица Менделеева» с помощью PyQt5</dc:title>
  <dc:creator>rusgenius@hotmail.com</dc:creator>
  <cp:lastModifiedBy>rusgenius@hotmail.com</cp:lastModifiedBy>
  <cp:revision>10</cp:revision>
  <dcterms:created xsi:type="dcterms:W3CDTF">2018-12-12T20:01:31Z</dcterms:created>
  <dcterms:modified xsi:type="dcterms:W3CDTF">2018-12-12T21:28:34Z</dcterms:modified>
</cp:coreProperties>
</file>