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48" r:id="rId3"/>
    <p:sldMasterId id="2147483655" r:id="rId4"/>
  </p:sldMasterIdLst>
  <p:notesMasterIdLst>
    <p:notesMasterId r:id="rId41"/>
  </p:notesMasterIdLst>
  <p:sldIdLst>
    <p:sldId id="271" r:id="rId5"/>
    <p:sldId id="306" r:id="rId6"/>
    <p:sldId id="272" r:id="rId7"/>
    <p:sldId id="276" r:id="rId8"/>
    <p:sldId id="273" r:id="rId9"/>
    <p:sldId id="274" r:id="rId10"/>
    <p:sldId id="275" r:id="rId11"/>
    <p:sldId id="294" r:id="rId12"/>
    <p:sldId id="295" r:id="rId13"/>
    <p:sldId id="296" r:id="rId14"/>
    <p:sldId id="297" r:id="rId15"/>
    <p:sldId id="287" r:id="rId16"/>
    <p:sldId id="298" r:id="rId17"/>
    <p:sldId id="277" r:id="rId18"/>
    <p:sldId id="302" r:id="rId19"/>
    <p:sldId id="278" r:id="rId20"/>
    <p:sldId id="303" r:id="rId21"/>
    <p:sldId id="301" r:id="rId22"/>
    <p:sldId id="304" r:id="rId23"/>
    <p:sldId id="299" r:id="rId24"/>
    <p:sldId id="288" r:id="rId25"/>
    <p:sldId id="289" r:id="rId26"/>
    <p:sldId id="279" r:id="rId27"/>
    <p:sldId id="290" r:id="rId28"/>
    <p:sldId id="281" r:id="rId29"/>
    <p:sldId id="293" r:id="rId30"/>
    <p:sldId id="282" r:id="rId31"/>
    <p:sldId id="291" r:id="rId32"/>
    <p:sldId id="292" r:id="rId33"/>
    <p:sldId id="284" r:id="rId34"/>
    <p:sldId id="286" r:id="rId35"/>
    <p:sldId id="280" r:id="rId36"/>
    <p:sldId id="283" r:id="rId37"/>
    <p:sldId id="300" r:id="rId38"/>
    <p:sldId id="305" r:id="rId39"/>
    <p:sldId id="267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8"/>
    <a:srgbClr val="FF6600"/>
    <a:srgbClr val="FF9900"/>
    <a:srgbClr val="FF5198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ADE5D-35F6-4631-8BFC-CDD700D550D6}" type="datetimeFigureOut">
              <a:rPr lang="zh-CN" altLang="en-US" smtClean="0"/>
              <a:pPr/>
              <a:t>2011/7/27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FF84C-8037-4B4F-B7B7-C6CEAC3ADE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000100" y="3286124"/>
            <a:ext cx="7572428" cy="1224000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5198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标题</a:t>
            </a:r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000100" y="4929198"/>
            <a:ext cx="75724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演讲：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fld id="{6462725E-AC7F-42FA-9E0B-16604B5DC6DD}" type="datetime1"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lnSpc>
                  <a:spcPct val="150000"/>
                </a:lnSpc>
              </a:pPr>
              <a:t>2011/7/27</a:t>
            </a:fld>
            <a:endParaRPr lang="en-US" altLang="zh-CN" sz="2400">
              <a:solidFill>
                <a:srgbClr val="00519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5583" y="5057558"/>
            <a:ext cx="5808251" cy="428630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单击此处添加姓名或部门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692275" y="5300663"/>
            <a:ext cx="647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提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纲</a:t>
            </a: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668338" y="4968875"/>
            <a:ext cx="118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a typeface="黑体" pitchFamily="2" charset="-122"/>
              </a:rPr>
              <a:t>Contents</a:t>
            </a: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1763713" y="5048250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0" y="900000"/>
            <a:ext cx="4286277" cy="4286265"/>
          </a:xfrm>
          <a:prstGeom prst="rect">
            <a:avLst/>
          </a:prstGeom>
        </p:spPr>
        <p:txBody>
          <a:bodyPr/>
          <a:lstStyle>
            <a:lvl1pPr marL="0" indent="35877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9933"/>
              </a:buClr>
              <a:buSzPct val="95000"/>
              <a:buFont typeface="Wingdings" pitchFamily="2" charset="2"/>
              <a:buChar char="n"/>
              <a:tabLst>
                <a:tab pos="84138" algn="l"/>
                <a:tab pos="179388" algn="l"/>
                <a:tab pos="263525" algn="l"/>
                <a:tab pos="631825" algn="l"/>
              </a:tabLst>
              <a:defRPr kumimoji="1" lang="zh-CN" altLang="en-US" sz="2400" b="0" i="0" kern="1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提纲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13" y="98425"/>
            <a:ext cx="7291387" cy="5413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992188"/>
            <a:ext cx="8424863" cy="510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" y="142852"/>
            <a:ext cx="7928462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</a:t>
            </a:r>
            <a:r>
              <a:rPr lang="en-US" altLang="zh-CN" smtClean="0"/>
              <a:t>PPT</a:t>
            </a:r>
            <a:r>
              <a:rPr lang="zh-CN" altLang="en-US" smtClean="0"/>
              <a:t>页面标题</a:t>
            </a:r>
            <a:endParaRPr lang="zh-CN" altLang="en-US"/>
          </a:p>
        </p:txBody>
      </p:sp>
      <p:sp>
        <p:nvSpPr>
          <p:cNvPr id="7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1080000"/>
            <a:ext cx="8286750" cy="5143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rgbClr val="FF9933"/>
              </a:buClr>
              <a:buSzPct val="95000"/>
              <a:buFont typeface="Wingdings" pitchFamily="2" charset="2"/>
              <a:buChar char="n"/>
              <a:defRPr lang="zh-CN" altLang="en-US" sz="2400" kern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Ø"/>
              <a:defRPr sz="20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2pPr>
            <a:lvl3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3pPr>
            <a:lvl4pPr>
              <a:spcAft>
                <a:spcPts val="500"/>
              </a:spcAft>
              <a:buClr>
                <a:srgbClr val="FF9933"/>
              </a:buClr>
              <a:buFont typeface="Arial" pitchFamily="34" charset="0"/>
              <a:buChar char="•"/>
              <a:defRPr sz="12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单击此处添加页面内容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4048125" y="6568167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t>P</a:t>
            </a:r>
            <a:fld id="{4F415E2D-293C-4D50-B4B7-A9575454DCFA}" type="slidenum"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DDDDDD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>
            <a:spLocks noChangeArrowheads="1"/>
          </p:cNvSpPr>
          <p:nvPr userDrawn="1"/>
        </p:nvSpPr>
        <p:spPr bwMode="auto">
          <a:xfrm>
            <a:off x="317505" y="2924175"/>
            <a:ext cx="4968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0" b="1">
                <a:solidFill>
                  <a:srgbClr val="005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844" y="142852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</p:grpSp>
      <p:pic>
        <p:nvPicPr>
          <p:cNvPr id="11" name="图片 14" descr="中间件PPT母版_2009_v3_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5" descr="kingdee_apusic_whi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中间件PPT母版_2009_v2_9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图片 6" descr="kingdee_apusic_whi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6629400"/>
            <a:ext cx="15287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Box 8"/>
          <p:cNvSpPr txBox="1">
            <a:spLocks noChangeArrowheads="1"/>
          </p:cNvSpPr>
          <p:nvPr/>
        </p:nvSpPr>
        <p:spPr bwMode="auto">
          <a:xfrm>
            <a:off x="1843088" y="6588125"/>
            <a:ext cx="1108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基础架构平台专家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1740694" y="6700044"/>
            <a:ext cx="1428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中间件PPT母版_2009_v3_3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黑体" pitchFamily="2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3" descr="中间件PPT母版_2009_v3_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5" descr="kingdee_apusic_whi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大规模并发性能优化方案探讨</a:t>
            </a:r>
            <a:endParaRPr lang="zh-CN" altLang="en-US" sz="4000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黄</a:t>
            </a:r>
            <a:r>
              <a:rPr lang="zh-CN" altLang="en-US" dirty="0" smtClean="0"/>
              <a:t>浩  </a:t>
            </a:r>
            <a:r>
              <a:rPr lang="zh-CN" altLang="en-US" dirty="0" smtClean="0"/>
              <a:t>金</a:t>
            </a:r>
            <a:r>
              <a:rPr lang="zh-CN" altLang="en-US" dirty="0" smtClean="0"/>
              <a:t>蝶中间件 实施服务部 总体架构师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什么是性能问题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什么引起性能问题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低配置的硬件环境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服务器太差，网络环境太差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服务器太少，应用节点太少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低质量的系统设计实现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系统设计太烂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写代码的程序员水平太低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不专业的技术产品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数据库不够专业，数据库优化得不够专业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基础环境（如应用服务器）不够专业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技术组件性能有问题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XX</a:t>
            </a:r>
            <a:r>
              <a:rPr lang="zh-CN" altLang="en-US" dirty="0" smtClean="0"/>
              <a:t>产品不够专业（要用某公司某产品）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什么是性能问题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i="1" dirty="0">
                <a:solidFill>
                  <a:srgbClr val="FF0000"/>
                </a:solidFill>
              </a:rPr>
              <a:t>确实，上述会引起性能问题，但更多地只是托词！</a:t>
            </a:r>
            <a:endParaRPr lang="en-US" altLang="zh-CN" b="1" i="1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哪些才是根本问题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错误的系统定位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没有清楚认识和明确系统的目标和定位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没有明确系统的服务质量标准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没有识别压力指标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错误的架构设计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试图使用一招吃遍天下鲜的架构设计方案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被“砖家”忽悠，使用与系统定位不匹配的架构设计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或者，根本没有架构设计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不恰当的技术运用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先有技术、先有技术产品，再决定系统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没有清楚了解技术、技术产品的特点和应用场景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系统可能的性能瓶颈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网络带宽的总体限制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网络连接数的限制（如</a:t>
            </a:r>
            <a:r>
              <a:rPr lang="en-US" altLang="zh-CN" dirty="0" smtClean="0"/>
              <a:t>TCP/IP, </a:t>
            </a:r>
            <a:r>
              <a:rPr lang="zh-CN" altLang="en-US" dirty="0" smtClean="0"/>
              <a:t>数据库连接等）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每个响应占用相应的资源，导致内存成为瓶颈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为每个线程分配栈空间，过多栈空间导致内存消耗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存储内容，导致</a:t>
            </a:r>
            <a:r>
              <a:rPr lang="en-US" altLang="zh-CN" dirty="0" smtClean="0"/>
              <a:t>OOME</a:t>
            </a:r>
          </a:p>
          <a:p>
            <a:pPr lvl="1"/>
            <a:r>
              <a:rPr lang="zh-CN" altLang="en-US" dirty="0" smtClean="0"/>
              <a:t>同时响应一定量的并发操作，导致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占用过高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</a:p>
          <a:p>
            <a:pPr lvl="1"/>
            <a:r>
              <a:rPr lang="zh-CN" altLang="en-US" dirty="0" smtClean="0"/>
              <a:t>频繁访问数据库，导致数据交换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操作频繁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频繁访问</a:t>
            </a:r>
            <a:r>
              <a:rPr lang="en-US" altLang="zh-CN" dirty="0" smtClean="0"/>
              <a:t>IO</a:t>
            </a:r>
            <a:r>
              <a:rPr lang="zh-CN" altLang="en-US" dirty="0" smtClean="0"/>
              <a:t>文件，导致磁盘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成为瓶颈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认识并发与性能</a:t>
            </a:r>
            <a:endParaRPr lang="en-US" altLang="zh-CN" dirty="0" smtClean="0"/>
          </a:p>
          <a:p>
            <a:r>
              <a:rPr lang="zh-CN" altLang="en-US" b="1" dirty="0" smtClean="0"/>
              <a:t>常见的系统技术特点</a:t>
            </a:r>
            <a:endParaRPr lang="en-US" altLang="zh-CN" b="1" dirty="0" smtClean="0"/>
          </a:p>
          <a:p>
            <a:r>
              <a:rPr lang="zh-CN" altLang="en-US" dirty="0" smtClean="0"/>
              <a:t>我们的方案和建议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企业级系统技术特点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SOA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MDA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以服务为核心单元的 设计思想，以传统</a:t>
            </a:r>
            <a:r>
              <a:rPr lang="en-US" altLang="zh-CN" dirty="0" smtClean="0"/>
              <a:t>WS</a:t>
            </a:r>
            <a:r>
              <a:rPr lang="zh-CN" altLang="en-US" dirty="0" smtClean="0"/>
              <a:t>作为服务发布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以模块化为系统构建方式，重视应用子系统和子模块的独立性和可重用性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中央集中式部署架构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专业小型服务器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一般不会超过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台部署服务器，不会多于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个应用节点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热备和故障恢复机制、灾备系统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工作流技术，尤其是分布式节点间流程整合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企业系统间的无缝转移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跨系统，跨节点间的</a:t>
            </a:r>
            <a:r>
              <a:rPr lang="zh-CN" altLang="en-US" smtClean="0"/>
              <a:t>单点登录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企业级系统技术特点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技术运用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以商业性产品为主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追求单节点稳定性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较少需要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以商业性关系数据库为主要存储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比较严格的事务性访问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完全基于数据库事务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分布式事务（</a:t>
            </a:r>
            <a:r>
              <a:rPr lang="en-US" altLang="zh-CN" dirty="0" smtClean="0"/>
              <a:t>JTA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较为复杂并且功能丰富的用户界面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用户具有相对统一的客户端（比如使用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用户可以接受适当的响应和延迟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互联网系统技术特点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以界面展现和用户体验为主要设计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大量运用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实现局部提交和局部刷新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以轻量级、伸缩性为架构主要考虑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除某些平台级应用外，极少使用服务扩展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风格的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或者纯粹的处理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数以百台甚至上万台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服务器，多个数据中心，站点镜像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分布式独立域以及部署域之间定时通信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高性能缓存机制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双向页面缓存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内容静态化技术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非事务、非关系型数据库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全面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互联网系统技术特点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技术运用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大量使用开源技术产品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LAMP: Linux + Apache +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+ PHP</a:t>
            </a:r>
          </a:p>
          <a:p>
            <a:pPr lvl="2"/>
            <a:r>
              <a:rPr lang="en-US" altLang="zh-CN" dirty="0" smtClean="0"/>
              <a:t>Tomcat, 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Memcache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简单界面开发技术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脚本语言，如</a:t>
            </a:r>
            <a:r>
              <a:rPr lang="en-US" altLang="zh-CN" dirty="0" smtClean="0"/>
              <a:t>PHP, Python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对多种浏览器的支持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底层高性能处理优化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实现底层通信和</a:t>
            </a:r>
            <a:r>
              <a:rPr lang="en-US" altLang="zh-CN" dirty="0" smtClean="0"/>
              <a:t>IO</a:t>
            </a:r>
            <a:r>
              <a:rPr lang="zh-CN" altLang="en-US" dirty="0" smtClean="0"/>
              <a:t>优化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电子商务系统技术特点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关注数据的糅合（</a:t>
            </a:r>
            <a:r>
              <a:rPr lang="en-US" altLang="zh-CN" dirty="0" err="1" smtClean="0"/>
              <a:t>Mashup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关系数据库与高性能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数据库结合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不固定的架构设计思路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可能偏互联网方向，也可能偏企业系统方向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分布式部署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事务缓存机制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事务迁移、事务恢复、事务批量处理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较为严格的安全机制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部分功能使用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及数字证书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与企业系统的对接交互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与银行、支付平台的对接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与企业订单系统、进销存系统、物流系统的对接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电子商务系统技术特点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技术运用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有时效的缓存机制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确保数据实时性与性能的平衡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大量数据挖掘和分析运用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相关性分析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定向推荐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部分运用商业中间件技术产品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业务流程管理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大量的开源技术运用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Java</a:t>
            </a:r>
            <a:r>
              <a:rPr lang="zh-CN" altLang="en-US" dirty="0" smtClean="0"/>
              <a:t>相关开源技术比较常见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smtClean="0"/>
              <a:t>认识</a:t>
            </a:r>
            <a:r>
              <a:rPr lang="zh-CN" altLang="en-US" b="1" dirty="0" smtClean="0"/>
              <a:t>并发与性能</a:t>
            </a:r>
            <a:endParaRPr lang="en-US" altLang="zh-CN" b="1" dirty="0" smtClean="0"/>
          </a:p>
          <a:p>
            <a:r>
              <a:rPr lang="zh-CN" altLang="en-US" dirty="0" smtClean="0"/>
              <a:t>常见的系统技术特点</a:t>
            </a:r>
            <a:endParaRPr lang="en-US" altLang="zh-CN" dirty="0" smtClean="0"/>
          </a:p>
          <a:p>
            <a:r>
              <a:rPr lang="zh-CN" altLang="en-US" dirty="0" smtClean="0"/>
              <a:t>我们的方案和建议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认识并发与性能</a:t>
            </a:r>
            <a:endParaRPr lang="en-US" altLang="zh-CN" dirty="0" smtClean="0"/>
          </a:p>
          <a:p>
            <a:r>
              <a:rPr lang="zh-CN" altLang="en-US" dirty="0" smtClean="0"/>
              <a:t>常见的系统技术特点</a:t>
            </a:r>
            <a:endParaRPr lang="en-US" altLang="zh-CN" dirty="0" smtClean="0"/>
          </a:p>
          <a:p>
            <a:r>
              <a:rPr lang="zh-CN" altLang="en-US" b="1" dirty="0" smtClean="0"/>
              <a:t>我们的方案和建议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如何针对性优化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如何解决大规模并发对系统产生的性能问题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解决系统对网络带宽的影响，避免成为瓶颈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避免服务器的能力成为系统的瓶颈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尽量优化和减少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操作，避免成为瓶颈</a:t>
            </a:r>
            <a:endParaRPr lang="en-US" altLang="zh-CN" dirty="0" smtClean="0"/>
          </a:p>
          <a:p>
            <a:r>
              <a:rPr lang="zh-CN" altLang="en-US" dirty="0" smtClean="0"/>
              <a:t>但我们必须认识到以下几点：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每个网络输出节点的网络带宽始终是有限的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增加网络带宽治标不治本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单个服务器节点能力是有限的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服务器改善的余地有限，而服务器并不是想增加就可以简单增加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单个数据库的连接数达到千级，性能便会开始明显下降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的能力始终有限，更无法完全避免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换再好的磁盘作用也有限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如何针对性优化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优化策略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让系统变得能更柔性化地支持横向扩展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管理成本要可控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节点间的通信成本不能导致另一个网络（</a:t>
            </a:r>
            <a:r>
              <a:rPr lang="en-US" altLang="zh-CN" dirty="0" smtClean="0"/>
              <a:t>LAN</a:t>
            </a:r>
            <a:r>
              <a:rPr lang="zh-CN" altLang="en-US" dirty="0" smtClean="0"/>
              <a:t>）瓶颈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更有针对性地进行系统级的性能改善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不是简单并统一的方法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识别并发问题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并发访问性质：并发读的访问量、并发写的访问量、强并发或持续性弱并发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对数据实时性要求：数据同步，数据及时展现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系统的类型：决定并发规模、数据量的规模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并发是否可清晰分隔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访问对于响应的要求情况：展现形式、响应速度、响应方式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架构层面优化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分布式应用的伸缩性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选择合适的部署模型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采用中央式部署、多节点独立镜像部署还是分布式集群部署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降低分布式节点间的通信成本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AJP</a:t>
            </a:r>
            <a:r>
              <a:rPr lang="zh-CN" altLang="en-US" dirty="0" smtClean="0"/>
              <a:t>协议代替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Hessin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XML</a:t>
            </a:r>
          </a:p>
          <a:p>
            <a:pPr lvl="1"/>
            <a:r>
              <a:rPr lang="zh-CN" altLang="en-US" dirty="0" smtClean="0"/>
              <a:t>尽量减少分布式节点间的通信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尽量采用（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）风格无状态应用模型，减少状态同步及复制。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使用中央数据缓存，尽量减少数据间的同步与复制。</a:t>
            </a:r>
            <a:endParaRPr lang="en-US" altLang="zh-CN" dirty="0" smtClean="0"/>
          </a:p>
          <a:p>
            <a:r>
              <a:rPr lang="zh-CN" altLang="en-US" dirty="0" smtClean="0"/>
              <a:t>选择轻量级框架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尽量选择轻量级分布式计算模型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尽量选择轻量级开发组件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EJB3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架构层面优化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全范围缓存机制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中央式数据缓存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使用内存数据库或大型缓存服务处理分布式节点的数据缓存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Oracle Coherence, </a:t>
            </a:r>
            <a:r>
              <a:rPr lang="en-US" altLang="zh-CN" dirty="0" err="1" smtClean="0"/>
              <a:t>Memcache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基础数据、节点共用数据的集中存储，如</a:t>
            </a:r>
            <a:r>
              <a:rPr lang="en-US" altLang="zh-CN" dirty="0" smtClean="0"/>
              <a:t>Session</a:t>
            </a:r>
          </a:p>
          <a:p>
            <a:pPr lvl="1"/>
            <a:r>
              <a:rPr lang="zh-CN" altLang="en-US" dirty="0" smtClean="0"/>
              <a:t>设置合理的缓存类型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数据缓存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事务缓存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识别缓存的命中率、效率和效果</a:t>
            </a:r>
            <a:endParaRPr lang="en-US" altLang="zh-CN" dirty="0" smtClean="0"/>
          </a:p>
          <a:p>
            <a:r>
              <a:rPr lang="zh-CN" altLang="en-US" dirty="0"/>
              <a:t>松</a:t>
            </a:r>
            <a:r>
              <a:rPr lang="zh-CN" altLang="en-US" dirty="0" smtClean="0"/>
              <a:t>耦合的分布式节点异步通信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利用高性能</a:t>
            </a:r>
            <a:r>
              <a:rPr lang="en-US" altLang="zh-CN" dirty="0" smtClean="0"/>
              <a:t>MQ</a:t>
            </a:r>
            <a:r>
              <a:rPr lang="zh-CN" altLang="en-US" dirty="0" smtClean="0"/>
              <a:t>降低节点通信对整个系统的影响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系统设计层面优化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从业务角度识别并发行为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识别并发读和并发写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并发读考虑使用页面缓存、数据缓存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并发写考虑使用异步批量处理、事务缓存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用户操作是否严格要求数据（信息）同步的实时性和准确性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比如用户是否真的在意现在当前有多少个商品和订单？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比如用户是否一定要求更新的内容能及时显示给所有用户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从而决定缓存的效率和效果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用户访问是否严格要求数据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将历史数据与业务运营数据实现分离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将终结状态的数据与激活状态的数据实现分离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用户访问是否可以通过业务划分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比如广东地区的用户很少访问或者不关心非广东地区的数据信息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系统设计层面优化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从设计角度解构并发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将业务逻辑尽量简单化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避免过于复杂和耗时的业务方法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尽量减少日志、同步拦截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处理等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灵活使用异步处理机制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避免同步等待以及轮询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跨系统间的调用尽量使用异步机制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减少访问次数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池技术：连接池、对象池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内存数据处理，避免过多访问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（包括网络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，本地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和数据库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避免长事务，将业务逻辑中的事务处理范围缩小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使用事务日志及事务补偿机制代替数据库事务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事务处理与非事务业务逻辑的分开处理和部署，如支付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技术层面优化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用户界面展现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动态内容静态化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将读远多于更改的页面做成静态页面，可以选择持久化或动态生成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页面缓存技术，如</a:t>
            </a:r>
            <a:r>
              <a:rPr lang="en-US" altLang="zh-CN" dirty="0" smtClean="0"/>
              <a:t>Squid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页面优化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Yahoo 15</a:t>
            </a:r>
            <a:r>
              <a:rPr lang="zh-CN" altLang="en-US" dirty="0" smtClean="0"/>
              <a:t>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优化建议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尽量使用轻量级的</a:t>
            </a:r>
            <a:r>
              <a:rPr lang="en-US" altLang="zh-CN" dirty="0" smtClean="0"/>
              <a:t>Widget</a:t>
            </a:r>
          </a:p>
          <a:p>
            <a:pPr lvl="1"/>
            <a:r>
              <a:rPr lang="zh-CN" altLang="en-US" dirty="0" smtClean="0"/>
              <a:t>尽量避免使用服务端进行渲染处理的复杂界面技术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 smtClean="0"/>
              <a:t>JSF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ASP.net</a:t>
            </a:r>
          </a:p>
          <a:p>
            <a:pPr lvl="2"/>
            <a:r>
              <a:rPr lang="zh-CN" altLang="en-US" dirty="0" smtClean="0"/>
              <a:t>如果使用使用上述技术，必须考虑</a:t>
            </a:r>
            <a:r>
              <a:rPr lang="en-US" altLang="zh-CN" dirty="0" smtClean="0"/>
              <a:t>View State</a:t>
            </a:r>
            <a:r>
              <a:rPr lang="zh-CN" altLang="en-US" dirty="0" smtClean="0"/>
              <a:t>的处理。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避免频繁地与后端交互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在大规模压力情况下，服务端对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请求的处理速度将导致大量的界面错误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避免使用</a:t>
            </a:r>
            <a:r>
              <a:rPr lang="en-US" altLang="zh-CN" dirty="0" smtClean="0"/>
              <a:t>Ajax Push</a:t>
            </a:r>
            <a:r>
              <a:rPr lang="zh-CN" altLang="en-US" dirty="0" smtClean="0"/>
              <a:t>技术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技术层面优化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服务端技术优化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Request</a:t>
            </a:r>
            <a:r>
              <a:rPr lang="zh-CN" altLang="en-US" dirty="0" smtClean="0"/>
              <a:t>请求的无状态处理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避免过多使用</a:t>
            </a:r>
            <a:r>
              <a:rPr lang="en-US" altLang="zh-CN" dirty="0" smtClean="0"/>
              <a:t>Session</a:t>
            </a:r>
          </a:p>
          <a:p>
            <a:pPr lvl="1"/>
            <a:r>
              <a:rPr lang="zh-CN" altLang="en-US" dirty="0" smtClean="0"/>
              <a:t>基于索引的信息搜索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将数据库的数据生成文件索引（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将搜索统一为基于索引的搜索，减少对数据库直接查询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避免过多依赖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或直接使用</a:t>
            </a:r>
            <a:r>
              <a:rPr lang="en-US" altLang="zh-CN" dirty="0" smtClean="0"/>
              <a:t>SQL</a:t>
            </a:r>
          </a:p>
          <a:p>
            <a:pPr lvl="2"/>
            <a:r>
              <a:rPr lang="zh-CN" altLang="en-US" dirty="0" smtClean="0"/>
              <a:t>确保数据访问高效性和数据的缓存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异步逻辑处理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利用异步方式将处理逻辑解构，仅保留较为简单的同步逻辑</a:t>
            </a:r>
          </a:p>
          <a:p>
            <a:pPr lvl="1"/>
            <a:r>
              <a:rPr lang="zh-CN" altLang="en-US" dirty="0" smtClean="0"/>
              <a:t>合适的分布式节点间通信的消息粒度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避免过大的消息，导致序列化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反序列化以及网络传递的成本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避免过小的消息，导致节点间通信的频繁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技术层面优化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基础设施技术优化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底层处理优化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IO</a:t>
            </a:r>
            <a:r>
              <a:rPr lang="zh-CN" altLang="en-US" dirty="0" smtClean="0"/>
              <a:t>处理优化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利用其它高效语言处理底层逻辑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运行环境优化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选择合适的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，并进行调优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根据硬件环境设置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节点配置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使用轻量级服务容器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尽量避免跨节点的同步计算处理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及早进行</a:t>
            </a:r>
            <a:r>
              <a:rPr lang="en-US" altLang="zh-CN" dirty="0" smtClean="0"/>
              <a:t>VM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GC</a:t>
            </a:r>
            <a:r>
              <a:rPr lang="zh-CN" altLang="en-US" dirty="0" smtClean="0"/>
              <a:t>分析，避免</a:t>
            </a:r>
            <a:r>
              <a:rPr lang="en-US" altLang="zh-CN" dirty="0" smtClean="0"/>
              <a:t>OOME</a:t>
            </a:r>
            <a:r>
              <a:rPr lang="zh-CN" altLang="en-US" dirty="0" smtClean="0"/>
              <a:t>，设置合理</a:t>
            </a:r>
            <a:r>
              <a:rPr lang="en-US" altLang="zh-CN" dirty="0" smtClean="0"/>
              <a:t>GC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硬件配置优化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合理使用</a:t>
            </a:r>
            <a:r>
              <a:rPr lang="en-US" altLang="zh-CN" dirty="0" smtClean="0"/>
              <a:t>RAID0</a:t>
            </a:r>
          </a:p>
          <a:p>
            <a:pPr lvl="2"/>
            <a:r>
              <a:rPr lang="zh-CN" altLang="en-US" dirty="0" smtClean="0"/>
              <a:t>使用硬件实现负载分发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合理设计局域网，避免网络堵塞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何谓大规模并发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不同层面有不同的理解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企业应用（</a:t>
            </a:r>
            <a:r>
              <a:rPr lang="en-US" altLang="zh-CN" dirty="0" smtClean="0"/>
              <a:t>Intranet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千级强并发，万级弱并发（在线用户），十万级用户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大型企业</a:t>
            </a:r>
            <a:r>
              <a:rPr lang="en-US" altLang="zh-CN" dirty="0" smtClean="0"/>
              <a:t>ERP</a:t>
            </a:r>
            <a:r>
              <a:rPr lang="zh-CN" altLang="en-US" dirty="0" smtClean="0"/>
              <a:t>、供应链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大型企业</a:t>
            </a:r>
            <a:r>
              <a:rPr lang="en-US" altLang="zh-CN" dirty="0" smtClean="0"/>
              <a:t>HR</a:t>
            </a:r>
            <a:r>
              <a:rPr lang="zh-CN" altLang="en-US" dirty="0" smtClean="0"/>
              <a:t>、办公</a:t>
            </a:r>
            <a:r>
              <a:rPr lang="en-US" altLang="zh-CN" dirty="0" smtClean="0"/>
              <a:t>OA</a:t>
            </a:r>
          </a:p>
          <a:p>
            <a:pPr lvl="1"/>
            <a:r>
              <a:rPr lang="zh-CN" altLang="en-US" dirty="0" smtClean="0"/>
              <a:t>互联网应用（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百万级强并发，千万级弱并发（在线用户），亿级用户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门户网站（新浪、腾讯）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平台级电子商务（阿里巴巴、淘宝网、拍拍网）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搜索引擎（百度）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电子商务企业应用（</a:t>
            </a:r>
            <a:r>
              <a:rPr lang="en-US" altLang="zh-CN" dirty="0" smtClean="0"/>
              <a:t>Intranet + Internet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十万级强并发，百万级弱并发（在线用户），千万级用户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B2C</a:t>
            </a:r>
            <a:r>
              <a:rPr lang="zh-CN" altLang="en-US" dirty="0" smtClean="0"/>
              <a:t>电子商务（京东、凡客、一号店）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垂直型电子商务（金银岛、携程）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数据持久层面优化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数据持久化方式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利用内存数据库对传统数据库进行隔离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在关系数据库上层增加内存数据库或者内存写入表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对内存表和内存数据库的写操作（包括更新、删除）都是插入，如同日志缓存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对数据进行批量异步写入方式同步，降低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操作，并实现缓存读出。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设计事务缓存机制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高效应对大量并发事务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通过事务补偿机制来保证事务一致性，解决数据库事务的压力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利用日志文件的高效性实现持久化，如淘宝的分布式文件系统。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选择非关系型数据库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Key-Valued 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Erlang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CouchDB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BerkeleyDB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数据持久层面优化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数据库结构设计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对数据进行逻辑上的水平切分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根据业务状态来进行数据库表分区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业务表仅仅保留正在处理的数据，终结状态数据进行归档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根据时间来进行数据库表分区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根据业务索引进行数据库表分区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如区域、业务类型等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对数据进行逻辑上的垂直切分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根据业务模块设计成多个数据库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将表的列分割成多个表（注意避免表间关联）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对数据进行物理分区存储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基于表空间的物理存储分区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基于磁盘的物理存储分区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可以提高并发时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读取效率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数据持久层面优化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关系数据库集群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Oracle RAC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Real Application Server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13855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数据持久层面优化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关系数据库集群</a:t>
            </a:r>
            <a:endParaRPr lang="en-US" altLang="zh-CN" dirty="0"/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集群技术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56676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大规模并发下的安全问题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57422" y="4714884"/>
            <a:ext cx="4264950" cy="14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联系方式：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name@apusic.com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业务咨询热线：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4008-830-830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金蝶中间件网站：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www.apusic.com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基于并发情况进行的系统分类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基于不同规模级的并发进行系统简单分类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集中式</a:t>
            </a:r>
            <a:r>
              <a:rPr lang="en-US" altLang="zh-CN" dirty="0" smtClean="0"/>
              <a:t>MIS</a:t>
            </a:r>
            <a:r>
              <a:rPr lang="zh-CN" altLang="en-US" dirty="0" smtClean="0"/>
              <a:t>： 百级强并发，千级在线用户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分布式企业级系统：千级强并发，万级在线用户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一般性网站：千级强并发、万级在线用户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门户网站：百万级强并发、千万级在线用户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电子商务系统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企业电子商务系统：万级强并发、十万级在线用户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平台型电子商务系统：十万级强并发、百万级在线用户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不同系统间的并发特点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企业系统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大量事务性、实时性访问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大量的事务、锁检测导致数据库访问瓶颈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需要数据操作的实时更新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大量有状态性访问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数据访问具有较强的操作上下文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数据一致性、准确性的高敏感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数据每一次事务性更新都必须得到充分展现，并且确保数据访问的一致性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清晰的业务逻辑进行并发划分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一般来说，企业系统都可以进行明确的业务区分，从而决定系统特点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不同系统间的并发特点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互联网系统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海量非事务性访问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极其巨大的数据量及数据访问导致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操作成为瓶颈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模糊的并发区分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并发访问的用户中很难通过内容进行有效分发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并发访问一般具有地域性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数据访问效率的高敏感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用户对系统的响应时间非常敏感，需要在几秒内得到信息反馈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用户更加在意数据的匹配性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不同系统间的并发特点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电子商务系统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数据实时性的高敏感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价格、信息同步的一致性等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受制于企业级系统的约束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如支付，受事务性影响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海量非事务性访问</a:t>
            </a:r>
            <a:r>
              <a:rPr lang="en-US" altLang="zh-CN" dirty="0" smtClean="0"/>
              <a:t>+</a:t>
            </a:r>
            <a:r>
              <a:rPr lang="zh-CN" altLang="en-US" dirty="0" smtClean="0"/>
              <a:t>一定规模事务性访问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信息访问具有互联网系统特点、信息操作具有企业系统特点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如数据的搜索查询、展现具有互联网系统特点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如数据的操作（支付、结算）具有企业系统事务性特点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什么是性能问题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445344"/>
          </a:xfrm>
        </p:spPr>
        <p:txBody>
          <a:bodyPr/>
          <a:lstStyle/>
          <a:p>
            <a:r>
              <a:rPr lang="zh-CN" altLang="en-US" dirty="0" smtClean="0"/>
              <a:t>什么是性能问题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在可识别的压力下，系统无法提供服务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最差的性能问题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在可识别的压力下，系统无法按服务质量标准提供服务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满足性能标准，但是健壮性不足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在可识别的压力下，系统无法持续按服务质量标准提供服务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系统的可靠性和健壮性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在超过识别的压力下，系统无法尽快恢复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能否有故障转移、故障恢复、冗余热备等机制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在超过识别的压力下，系统无法柔性伸缩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系统的可伸缩性</a:t>
            </a:r>
            <a:endParaRPr lang="en-US" altLang="zh-CN" dirty="0" smtClean="0"/>
          </a:p>
          <a:p>
            <a:r>
              <a:rPr lang="zh-CN" altLang="en-US" dirty="0" smtClean="0"/>
              <a:t>什么不是性能问题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超过可识别的压力情况下，系统暂时无法有效提供服务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什么是性能问题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性能测量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服务质量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网络响应：网络响应时间、网络吞吐量、网络带宽及带宽利用率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服务响应时间：包括平均、峰值、标准区间值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服务处理质量：事务成功率、单位时间响应事务次数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服务端设备状态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内存：使用内存大小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GC</a:t>
            </a:r>
            <a:r>
              <a:rPr lang="zh-CN" altLang="en-US" dirty="0" smtClean="0"/>
              <a:t>次数（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次数）、堆内存、线程数、锁和阻塞情况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：磁盘访问效率、磁盘空间、磁盘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吞吐量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系统可靠性、健壮性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单节点处理的访问量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故障恢复时间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节点复制和节点扩展的难易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金蝶中间件PPT_标准模板_v4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pusic目录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usic内容页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usic封底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金蝶中间件PPT_标准模板_v4</Template>
  <TotalTime>2709</TotalTime>
  <Words>2791</Words>
  <Application>Microsoft Office PowerPoint</Application>
  <PresentationFormat>全屏显示(4:3)</PresentationFormat>
  <Paragraphs>379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金蝶中间件PPT_标准模板_v4</vt:lpstr>
      <vt:lpstr>Apusic目录</vt:lpstr>
      <vt:lpstr>Apusic内容页面</vt:lpstr>
      <vt:lpstr>Apusic封底</vt:lpstr>
      <vt:lpstr>大规模并发性能优化方案探讨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大规模并发性能优化处理方案</dc:title>
  <dc:creator>Phenix</dc:creator>
  <cp:lastModifiedBy>Phenix</cp:lastModifiedBy>
  <cp:revision>119</cp:revision>
  <dcterms:created xsi:type="dcterms:W3CDTF">2011-07-23T03:54:59Z</dcterms:created>
  <dcterms:modified xsi:type="dcterms:W3CDTF">2011-07-27T07:24:42Z</dcterms:modified>
</cp:coreProperties>
</file>