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7.xml" ContentType="application/vnd.openxmlformats-officedocument.presentationml.slideMaster+xml"/>
  <Override PartName="/ppt/theme/theme9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82" r:id="rId2"/>
    <p:sldMasterId id="2147483686" r:id="rId3"/>
    <p:sldMasterId id="2147483688" r:id="rId4"/>
    <p:sldMasterId id="2147483690" r:id="rId5"/>
    <p:sldMasterId id="2147483692" r:id="rId6"/>
    <p:sldMasterId id="2147483694" r:id="rId7"/>
    <p:sldMasterId id="2147483696" r:id="rId8"/>
    <p:sldMasterId id="2147483698" r:id="rId9"/>
  </p:sldMasterIdLst>
  <p:handoutMasterIdLst>
    <p:handoutMasterId r:id="rId40"/>
  </p:handoutMasterIdLst>
  <p:sldIdLst>
    <p:sldId id="256" r:id="rId10"/>
    <p:sldId id="257" r:id="rId11"/>
    <p:sldId id="258" r:id="rId12"/>
    <p:sldId id="269" r:id="rId13"/>
    <p:sldId id="276" r:id="rId14"/>
    <p:sldId id="278" r:id="rId15"/>
    <p:sldId id="279" r:id="rId16"/>
    <p:sldId id="273" r:id="rId17"/>
    <p:sldId id="270" r:id="rId18"/>
    <p:sldId id="259" r:id="rId19"/>
    <p:sldId id="283" r:id="rId20"/>
    <p:sldId id="282" r:id="rId21"/>
    <p:sldId id="266" r:id="rId22"/>
    <p:sldId id="284" r:id="rId23"/>
    <p:sldId id="286" r:id="rId24"/>
    <p:sldId id="267" r:id="rId25"/>
    <p:sldId id="287" r:id="rId26"/>
    <p:sldId id="268" r:id="rId27"/>
    <p:sldId id="260" r:id="rId28"/>
    <p:sldId id="261" r:id="rId29"/>
    <p:sldId id="274" r:id="rId30"/>
    <p:sldId id="277" r:id="rId31"/>
    <p:sldId id="262" r:id="rId32"/>
    <p:sldId id="275" r:id="rId33"/>
    <p:sldId id="263" r:id="rId34"/>
    <p:sldId id="285" r:id="rId35"/>
    <p:sldId id="288" r:id="rId36"/>
    <p:sldId id="289" r:id="rId37"/>
    <p:sldId id="264" r:id="rId38"/>
    <p:sldId id="290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5BAC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4660"/>
  </p:normalViewPr>
  <p:slideViewPr>
    <p:cSldViewPr>
      <p:cViewPr varScale="1">
        <p:scale>
          <a:sx n="85" d="100"/>
          <a:sy n="85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FD8CF53-C092-42C4-8BB5-FFFB748E0297}" type="datetimeFigureOut">
              <a:rPr lang="zh-CN" altLang="en-US"/>
              <a:pPr>
                <a:defRPr/>
              </a:pPr>
              <a:t>2010/7/29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53FB0DD-2230-48F6-85F0-1BE3C4F2D7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1" descr="PPT封面员工大会ab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6011863" y="6564313"/>
            <a:ext cx="2916237" cy="246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B2B2B2"/>
                </a:solidFill>
                <a:latin typeface="+mn-lt"/>
              </a:rPr>
              <a:t> </a:t>
            </a:r>
            <a:r>
              <a:rPr lang="zh-CN" altLang="en-US" sz="1000" dirty="0">
                <a:solidFill>
                  <a:srgbClr val="B2B2B2"/>
                </a:solidFill>
                <a:latin typeface="+mn-lt"/>
              </a:rPr>
              <a:t>版权所有 </a:t>
            </a:r>
            <a:r>
              <a:rPr lang="en-US" altLang="zh-CN" sz="1000" dirty="0">
                <a:solidFill>
                  <a:srgbClr val="B2B2B2"/>
                </a:solidFill>
                <a:latin typeface="+mn-lt"/>
              </a:rPr>
              <a:t>©1993-2010 </a:t>
            </a:r>
            <a:r>
              <a:rPr lang="zh-CN" altLang="en-US" sz="1000" dirty="0">
                <a:solidFill>
                  <a:srgbClr val="B2B2B2"/>
                </a:solidFill>
                <a:latin typeface="+mn-lt"/>
              </a:rPr>
              <a:t>深圳金蝶中间件有限公司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1700213"/>
            <a:ext cx="5940425" cy="863600"/>
          </a:xfrm>
        </p:spPr>
        <p:txBody>
          <a:bodyPr/>
          <a:lstStyle>
            <a:lvl1pPr algn="ctr">
              <a:defRPr sz="4100">
                <a:solidFill>
                  <a:srgbClr val="FF99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87675" y="2852738"/>
            <a:ext cx="4692650" cy="557212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9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400" smtClean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03091D7A-603F-4D0F-A755-608715E7D5B4}" type="datetime5">
              <a:rPr lang="zh-CN" altLang="en-US"/>
              <a:pPr>
                <a:defRPr/>
              </a:pPr>
              <a:t>2010/7/29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32138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400" smtClean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400" smtClean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77018265-E859-4D70-B11D-5D148345E6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44450"/>
            <a:ext cx="2124075" cy="5892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44450"/>
            <a:ext cx="6219825" cy="5892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4450"/>
            <a:ext cx="7056438" cy="6080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836613"/>
            <a:ext cx="8424862" cy="510063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标题，剪贴画与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4450"/>
            <a:ext cx="7056438" cy="6080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395288" y="836613"/>
            <a:ext cx="4135437" cy="510063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单击图标添加剪 贴画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sz="half" idx="2"/>
          </p:nvPr>
        </p:nvSpPr>
        <p:spPr>
          <a:xfrm>
            <a:off x="4683125" y="836613"/>
            <a:ext cx="4137025" cy="51006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4450"/>
            <a:ext cx="7056438" cy="6080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95288" y="836613"/>
            <a:ext cx="8424862" cy="510063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4450"/>
            <a:ext cx="7056438" cy="6080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95288" y="836613"/>
            <a:ext cx="8424862" cy="510063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2988000" y="1440000"/>
            <a:ext cx="6064123" cy="1224000"/>
          </a:xfrm>
          <a:prstGeom prst="rect">
            <a:avLst/>
          </a:prstGeom>
        </p:spPr>
        <p:txBody>
          <a:bodyPr/>
          <a:lstStyle>
            <a:lvl1pPr algn="l">
              <a:defRPr sz="4400" b="1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defRPr>
            </a:lvl1pPr>
          </a:lstStyle>
          <a:p>
            <a:r>
              <a:rPr lang="zh-CN" altLang="en-US" smtClean="0"/>
              <a:t>单击此处添加</a:t>
            </a:r>
            <a:r>
              <a:rPr lang="en-US" altLang="zh-CN" smtClean="0"/>
              <a:t>PPT</a:t>
            </a:r>
            <a:r>
              <a:rPr lang="zh-CN" altLang="en-US" smtClean="0"/>
              <a:t>标题</a:t>
            </a:r>
            <a:endParaRPr lang="zh-CN" altLang="en-US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071802" y="3026631"/>
            <a:ext cx="50720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bg1"/>
                </a:solidFill>
                <a:latin typeface="+mj-lt"/>
                <a:ea typeface="黑体" pitchFamily="2" charset="-122"/>
              </a:rPr>
              <a:t>演讲：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bg1"/>
                </a:solidFill>
                <a:latin typeface="+mj-lt"/>
                <a:ea typeface="黑体" pitchFamily="2" charset="-122"/>
              </a:rPr>
              <a:t>时间：</a:t>
            </a:r>
            <a:fld id="{6462725E-AC7F-42FA-9E0B-16604B5DC6DD}" type="datetime1">
              <a:rPr lang="zh-CN" altLang="en-US" sz="160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pPr>
                <a:lnSpc>
                  <a:spcPct val="150000"/>
                </a:lnSpc>
              </a:pPr>
              <a:t>2010/7/29</a:t>
            </a:fld>
            <a:endParaRPr lang="en-US" altLang="zh-CN" sz="160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692972" y="3095414"/>
            <a:ext cx="3593672" cy="428630"/>
          </a:xfrm>
          <a:prstGeom prst="rect">
            <a:avLst/>
          </a:prstGeo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单击此处添加演讲人姓名或部门名称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1700213"/>
            <a:ext cx="5940425" cy="863600"/>
          </a:xfrm>
          <a:prstGeom prst="rect">
            <a:avLst/>
          </a:prstGeom>
        </p:spPr>
        <p:txBody>
          <a:bodyPr/>
          <a:lstStyle>
            <a:lvl1pPr algn="ctr">
              <a:defRPr sz="4100">
                <a:solidFill>
                  <a:srgbClr val="FF99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87675" y="2852738"/>
            <a:ext cx="4692650" cy="557212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9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400" smtClean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03091D7A-603F-4D0F-A755-608715E7D5B4}" type="datetime5">
              <a:rPr lang="zh-CN" altLang="en-US"/>
              <a:pPr>
                <a:defRPr/>
              </a:pPr>
              <a:t>2010/7/29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32138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400" smtClean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400" smtClean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77018265-E859-4D70-B11D-5D148345E6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44450"/>
            <a:ext cx="7056438" cy="60801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836613"/>
            <a:ext cx="8424862" cy="51006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1692275" y="5300663"/>
            <a:ext cx="6477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zh-CN" altLang="en-US" sz="3600">
                <a:solidFill>
                  <a:srgbClr val="FFFFFF"/>
                </a:solidFill>
                <a:ea typeface="黑体" pitchFamily="2" charset="-122"/>
              </a:rPr>
              <a:t>提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3600">
                <a:solidFill>
                  <a:srgbClr val="FFFFFF"/>
                </a:solidFill>
                <a:ea typeface="黑体" pitchFamily="2" charset="-122"/>
              </a:rPr>
              <a:t>纲</a:t>
            </a:r>
          </a:p>
        </p:txBody>
      </p: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668338" y="4968875"/>
            <a:ext cx="1185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FFFF"/>
                </a:solidFill>
                <a:ea typeface="黑体" pitchFamily="2" charset="-122"/>
              </a:rPr>
              <a:t>Contents</a:t>
            </a:r>
          </a:p>
        </p:txBody>
      </p:sp>
      <p:sp>
        <p:nvSpPr>
          <p:cNvPr id="4" name="Line 6"/>
          <p:cNvSpPr>
            <a:spLocks noChangeShapeType="1"/>
          </p:cNvSpPr>
          <p:nvPr userDrawn="1"/>
        </p:nvSpPr>
        <p:spPr bwMode="auto">
          <a:xfrm>
            <a:off x="1763713" y="5048250"/>
            <a:ext cx="0" cy="11525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140000" y="900000"/>
            <a:ext cx="4286277" cy="4286265"/>
          </a:xfrm>
          <a:prstGeom prst="rect">
            <a:avLst/>
          </a:prstGeom>
        </p:spPr>
        <p:txBody>
          <a:bodyPr/>
          <a:lstStyle>
            <a:lvl1pPr marL="0" indent="35877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FF9933"/>
              </a:buClr>
              <a:buSzPct val="95000"/>
              <a:buFont typeface="Wingdings" pitchFamily="2" charset="2"/>
              <a:buChar char="n"/>
              <a:tabLst>
                <a:tab pos="84138" algn="l"/>
                <a:tab pos="179388" algn="l"/>
                <a:tab pos="263525" algn="l"/>
                <a:tab pos="631825" algn="l"/>
              </a:tabLst>
              <a:defRPr kumimoji="1" lang="zh-CN" altLang="en-US" sz="2400" b="0" i="0" kern="1200" smtClean="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单击此处添加</a:t>
            </a:r>
            <a:r>
              <a:rPr lang="en-US" altLang="zh-CN" smtClean="0"/>
              <a:t>PPT</a:t>
            </a:r>
            <a:r>
              <a:rPr lang="zh-CN" altLang="en-US" smtClean="0"/>
              <a:t>提纲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" y="142852"/>
            <a:ext cx="7928462" cy="64294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</a:t>
            </a:r>
            <a:r>
              <a:rPr lang="en-US" altLang="zh-CN" smtClean="0"/>
              <a:t>PPT</a:t>
            </a:r>
            <a:r>
              <a:rPr lang="zh-CN" altLang="en-US" smtClean="0"/>
              <a:t>页面标题</a:t>
            </a:r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00" y="1080000"/>
            <a:ext cx="8286750" cy="51435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rgbClr val="FF9933"/>
              </a:buClr>
              <a:buSzPct val="95000"/>
              <a:buFont typeface="Wingdings" pitchFamily="2" charset="2"/>
              <a:buChar char="n"/>
              <a:defRPr lang="zh-CN" altLang="en-US" sz="2400" kern="0" smtClean="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>
              <a:spcAft>
                <a:spcPts val="500"/>
              </a:spcAft>
              <a:buClr>
                <a:srgbClr val="FF9933"/>
              </a:buClr>
              <a:buFont typeface="Wingdings" pitchFamily="2" charset="2"/>
              <a:buChar char="Ø"/>
              <a:defRPr sz="2000">
                <a:latin typeface="+mn-lt"/>
                <a:ea typeface="黑体" pitchFamily="2" charset="-122"/>
              </a:defRPr>
            </a:lvl2pPr>
            <a:lvl3pPr>
              <a:spcAft>
                <a:spcPts val="500"/>
              </a:spcAft>
              <a:buClr>
                <a:srgbClr val="FF9933"/>
              </a:buClr>
              <a:buFont typeface="Wingdings" pitchFamily="2" charset="2"/>
              <a:buChar char="ü"/>
              <a:defRPr sz="1600">
                <a:latin typeface="+mn-lt"/>
                <a:ea typeface="黑体" pitchFamily="2" charset="-122"/>
              </a:defRPr>
            </a:lvl3pPr>
            <a:lvl4pPr>
              <a:spcAft>
                <a:spcPts val="500"/>
              </a:spcAft>
              <a:buClr>
                <a:srgbClr val="FF9933"/>
              </a:buClr>
              <a:buFont typeface="Arial" pitchFamily="34" charset="0"/>
              <a:buChar char="•"/>
              <a:defRPr sz="1200"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单击此处添加页面内容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2984516" y="3929066"/>
            <a:ext cx="38020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8000" b="1" smtClean="0">
                <a:solidFill>
                  <a:srgbClr val="FF88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谢 谢</a:t>
            </a:r>
            <a:r>
              <a:rPr lang="zh-CN" altLang="en-US" sz="8000" b="1" dirty="0">
                <a:solidFill>
                  <a:srgbClr val="FF88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！</a:t>
            </a:r>
            <a:endParaRPr lang="en-US" altLang="zh-CN" sz="8000" b="1" dirty="0">
              <a:solidFill>
                <a:srgbClr val="FF88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000100" y="3286124"/>
            <a:ext cx="7572428" cy="1224000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rgbClr val="005198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smtClean="0"/>
              <a:t>单击此处添加</a:t>
            </a:r>
            <a:r>
              <a:rPr lang="en-US" altLang="zh-CN" smtClean="0"/>
              <a:t>PPT</a:t>
            </a:r>
            <a:r>
              <a:rPr lang="zh-CN" altLang="en-US" smtClean="0"/>
              <a:t>标题</a:t>
            </a:r>
            <a:endParaRPr lang="zh-CN" altLang="en-US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000100" y="4929198"/>
            <a:ext cx="757242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5198"/>
                </a:solidFill>
                <a:latin typeface="微软雅黑" pitchFamily="34" charset="-122"/>
                <a:ea typeface="微软雅黑" pitchFamily="34" charset="-122"/>
              </a:rPr>
              <a:t>演讲：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5198"/>
                </a:solidFill>
                <a:latin typeface="微软雅黑" pitchFamily="34" charset="-122"/>
                <a:ea typeface="微软雅黑" pitchFamily="34" charset="-122"/>
              </a:rPr>
              <a:t>时间：</a:t>
            </a:r>
            <a:fld id="{6462725E-AC7F-42FA-9E0B-16604B5DC6DD}" type="datetime1">
              <a:rPr lang="zh-CN" altLang="en-US" sz="2400" smtClean="0">
                <a:solidFill>
                  <a:srgbClr val="00519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pPr>
                <a:lnSpc>
                  <a:spcPct val="150000"/>
                </a:lnSpc>
              </a:pPr>
              <a:t>2010/7/29</a:t>
            </a:fld>
            <a:endParaRPr lang="en-US" altLang="zh-CN" sz="2400">
              <a:solidFill>
                <a:srgbClr val="005198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1835583" y="5057558"/>
            <a:ext cx="5808251" cy="428630"/>
          </a:xfrm>
          <a:prstGeom prst="rect">
            <a:avLst/>
          </a:prstGeom>
        </p:spPr>
        <p:txBody>
          <a:bodyPr/>
          <a:lstStyle>
            <a:lvl1pPr>
              <a:buNone/>
              <a:defRPr sz="2400">
                <a:solidFill>
                  <a:srgbClr val="005198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单击此处添加姓名或部门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1692275" y="5300663"/>
            <a:ext cx="6477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zh-CN" altLang="en-US" sz="3600">
                <a:solidFill>
                  <a:srgbClr val="FFFFFF"/>
                </a:solidFill>
                <a:ea typeface="黑体" pitchFamily="2" charset="-122"/>
              </a:rPr>
              <a:t>提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3600">
                <a:solidFill>
                  <a:srgbClr val="FFFFFF"/>
                </a:solidFill>
                <a:ea typeface="黑体" pitchFamily="2" charset="-122"/>
              </a:rPr>
              <a:t>纲</a:t>
            </a:r>
          </a:p>
        </p:txBody>
      </p: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668338" y="4968875"/>
            <a:ext cx="1185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FFFF"/>
                </a:solidFill>
                <a:ea typeface="黑体" pitchFamily="2" charset="-122"/>
              </a:rPr>
              <a:t>Contents</a:t>
            </a:r>
          </a:p>
        </p:txBody>
      </p:sp>
      <p:sp>
        <p:nvSpPr>
          <p:cNvPr id="4" name="Line 6"/>
          <p:cNvSpPr>
            <a:spLocks noChangeShapeType="1"/>
          </p:cNvSpPr>
          <p:nvPr userDrawn="1"/>
        </p:nvSpPr>
        <p:spPr bwMode="auto">
          <a:xfrm>
            <a:off x="1763713" y="5048250"/>
            <a:ext cx="0" cy="11525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140000" y="900000"/>
            <a:ext cx="4286277" cy="4286265"/>
          </a:xfrm>
          <a:prstGeom prst="rect">
            <a:avLst/>
          </a:prstGeom>
        </p:spPr>
        <p:txBody>
          <a:bodyPr/>
          <a:lstStyle>
            <a:lvl1pPr marL="0" indent="35877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FF9933"/>
              </a:buClr>
              <a:buSzPct val="95000"/>
              <a:buFont typeface="Wingdings" pitchFamily="2" charset="2"/>
              <a:buChar char="n"/>
              <a:tabLst>
                <a:tab pos="84138" algn="l"/>
                <a:tab pos="179388" algn="l"/>
                <a:tab pos="263525" algn="l"/>
                <a:tab pos="631825" algn="l"/>
              </a:tabLst>
              <a:defRPr kumimoji="1" lang="zh-CN" altLang="en-US" sz="2400" b="0" i="0" kern="1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单击此处添加</a:t>
            </a:r>
            <a:r>
              <a:rPr lang="en-US" altLang="zh-CN" smtClean="0"/>
              <a:t>PPT</a:t>
            </a:r>
            <a:r>
              <a:rPr lang="zh-CN" altLang="en-US" smtClean="0"/>
              <a:t>提纲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面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44000" y="142852"/>
            <a:ext cx="7928462" cy="64294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</a:t>
            </a:r>
            <a:r>
              <a:rPr lang="en-US" altLang="zh-CN" smtClean="0"/>
              <a:t>PPT</a:t>
            </a:r>
            <a:r>
              <a:rPr lang="zh-CN" altLang="en-US" smtClean="0"/>
              <a:t>页面标题</a:t>
            </a:r>
            <a:endParaRPr lang="zh-CN" altLang="en-US"/>
          </a:p>
        </p:txBody>
      </p:sp>
      <p:sp>
        <p:nvSpPr>
          <p:cNvPr id="7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00" y="1080000"/>
            <a:ext cx="8286750" cy="51435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900"/>
              </a:spcAft>
              <a:buClr>
                <a:srgbClr val="FF9933"/>
              </a:buClr>
              <a:buSzPct val="95000"/>
              <a:buFont typeface="Wingdings" pitchFamily="2" charset="2"/>
              <a:buChar char="n"/>
              <a:defRPr lang="zh-CN" altLang="en-US" sz="2400" kern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>
              <a:spcAft>
                <a:spcPts val="500"/>
              </a:spcAft>
              <a:buClr>
                <a:srgbClr val="FF9933"/>
              </a:buClr>
              <a:buFont typeface="Wingdings" pitchFamily="2" charset="2"/>
              <a:buChar char="Ø"/>
              <a:defRPr sz="2000"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2pPr>
            <a:lvl3pPr>
              <a:spcAft>
                <a:spcPts val="500"/>
              </a:spcAft>
              <a:buClr>
                <a:srgbClr val="FF9933"/>
              </a:buClr>
              <a:buFont typeface="Wingdings" pitchFamily="2" charset="2"/>
              <a:buChar char="ü"/>
              <a:defRPr sz="1600"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3pPr>
            <a:lvl4pPr>
              <a:spcAft>
                <a:spcPts val="500"/>
              </a:spcAft>
              <a:buClr>
                <a:srgbClr val="FF9933"/>
              </a:buClr>
              <a:buFont typeface="Arial" pitchFamily="34" charset="0"/>
              <a:buChar char="•"/>
              <a:defRPr sz="1200"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单击此处添加页面内容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4048125" y="6568167"/>
            <a:ext cx="519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</a:rPr>
              <a:t>P</a:t>
            </a:r>
            <a:fld id="{4F415E2D-293C-4D50-B4B7-A9575454DCFA}" type="slidenum">
              <a:rPr kumimoji="0" lang="en-US" altLang="zh-CN" sz="1400" b="0" i="0" u="none" strike="noStrike" kern="0" cap="none" spc="0" normalizeH="0" baseline="0" noProof="0" smtClean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0" cap="none" spc="0" normalizeH="0" baseline="0" noProof="0" smtClean="0">
              <a:ln>
                <a:noFill/>
              </a:ln>
              <a:solidFill>
                <a:srgbClr val="DDDDDD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>
            <a:spLocks noChangeArrowheads="1"/>
          </p:cNvSpPr>
          <p:nvPr userDrawn="1"/>
        </p:nvSpPr>
        <p:spPr bwMode="auto">
          <a:xfrm>
            <a:off x="317505" y="2924175"/>
            <a:ext cx="49688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8000" b="1">
                <a:solidFill>
                  <a:srgbClr val="0056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836613"/>
            <a:ext cx="4135437" cy="5100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836613"/>
            <a:ext cx="4137025" cy="5100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6" descr="PPTlogo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44450"/>
            <a:ext cx="7056438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836613"/>
            <a:ext cx="8424862" cy="510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81" name="Text Box 57"/>
          <p:cNvSpPr txBox="1">
            <a:spLocks noChangeArrowheads="1"/>
          </p:cNvSpPr>
          <p:nvPr/>
        </p:nvSpPr>
        <p:spPr bwMode="auto">
          <a:xfrm>
            <a:off x="250825" y="6453188"/>
            <a:ext cx="3030538" cy="246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1000" b="1" dirty="0">
                <a:solidFill>
                  <a:srgbClr val="777777"/>
                </a:solidFill>
                <a:latin typeface="微软雅黑" pitchFamily="34" charset="-122"/>
                <a:ea typeface="+mn-ea"/>
              </a:rPr>
              <a:t> </a:t>
            </a:r>
            <a:r>
              <a:rPr lang="zh-CN" altLang="en-US" sz="1000" b="1" dirty="0">
                <a:solidFill>
                  <a:srgbClr val="777777"/>
                </a:solidFill>
                <a:latin typeface="微软雅黑" pitchFamily="34" charset="-122"/>
                <a:ea typeface="+mn-ea"/>
              </a:rPr>
              <a:t>版权所有 </a:t>
            </a:r>
            <a:r>
              <a:rPr lang="en-US" altLang="zh-CN" sz="1000" b="1" dirty="0">
                <a:solidFill>
                  <a:srgbClr val="777777"/>
                </a:solidFill>
                <a:latin typeface="微软雅黑" pitchFamily="34" charset="-122"/>
                <a:ea typeface="+mn-ea"/>
              </a:rPr>
              <a:t>©1993-2010 </a:t>
            </a:r>
            <a:r>
              <a:rPr lang="zh-CN" altLang="en-US" sz="1000" b="1" dirty="0">
                <a:solidFill>
                  <a:srgbClr val="777777"/>
                </a:solidFill>
                <a:latin typeface="微软雅黑" pitchFamily="34" charset="-122"/>
                <a:ea typeface="+mn-ea"/>
              </a:rPr>
              <a:t>深圳金蝶中间件有限公司</a:t>
            </a:r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>
            <a:off x="395288" y="6381750"/>
            <a:ext cx="834072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8315325" y="6453188"/>
            <a:ext cx="5778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1" lang="en-US" altLang="zh-CN" sz="1200" b="1">
                <a:solidFill>
                  <a:srgbClr val="777777"/>
                </a:solidFill>
                <a:latin typeface="微软雅黑" pitchFamily="34" charset="-122"/>
                <a:ea typeface="+mn-ea"/>
              </a:rPr>
              <a:t>P</a:t>
            </a:r>
            <a:fld id="{7E285475-B790-4958-9509-1F33DBEAD3E2}" type="slidenum">
              <a:rPr kumimoji="1" lang="en-US" altLang="zh-TW" sz="1200" b="1">
                <a:solidFill>
                  <a:srgbClr val="777777"/>
                </a:solidFill>
                <a:latin typeface="微软雅黑" pitchFamily="34" charset="-122"/>
                <a:ea typeface="+mn-ea"/>
              </a:rPr>
              <a:pPr algn="ctr" fontAlgn="auto">
                <a:spcAft>
                  <a:spcPts val="0"/>
                </a:spcAft>
                <a:defRPr/>
              </a:pPr>
              <a:t>‹#›</a:t>
            </a:fld>
            <a:endParaRPr kumimoji="1" lang="en-US" altLang="zh-TW" sz="1200" b="1">
              <a:solidFill>
                <a:srgbClr val="777777"/>
              </a:solidFill>
              <a:latin typeface="微软雅黑" pitchFamily="34" charset="-122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defRPr sz="2000">
          <a:solidFill>
            <a:schemeClr val="tx1"/>
          </a:solidFill>
          <a:latin typeface="+mn-lt"/>
          <a:ea typeface="黑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3" descr="核高基母版4-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001024" y="6187188"/>
            <a:ext cx="954087" cy="258763"/>
            <a:chOff x="602" y="2126"/>
            <a:chExt cx="1402" cy="380"/>
          </a:xfrm>
          <a:solidFill>
            <a:schemeClr val="bg1"/>
          </a:solidFill>
        </p:grpSpPr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736" y="2126"/>
              <a:ext cx="54" cy="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1229" y="2196"/>
              <a:ext cx="236" cy="233"/>
            </a:xfrm>
            <a:custGeom>
              <a:avLst/>
              <a:gdLst>
                <a:gd name="T0" fmla="*/ 0 w 1016"/>
                <a:gd name="T1" fmla="*/ 0 h 1017"/>
                <a:gd name="T2" fmla="*/ 0 w 1016"/>
                <a:gd name="T3" fmla="*/ 0 h 1017"/>
                <a:gd name="T4" fmla="*/ 0 w 1016"/>
                <a:gd name="T5" fmla="*/ 1 h 1017"/>
                <a:gd name="T6" fmla="*/ 1 w 1016"/>
                <a:gd name="T7" fmla="*/ 1 h 1017"/>
                <a:gd name="T8" fmla="*/ 1 w 1016"/>
                <a:gd name="T9" fmla="*/ 0 h 1017"/>
                <a:gd name="T10" fmla="*/ 1 w 1016"/>
                <a:gd name="T11" fmla="*/ 0 h 1017"/>
                <a:gd name="T12" fmla="*/ 1 w 1016"/>
                <a:gd name="T13" fmla="*/ 1 h 1017"/>
                <a:gd name="T14" fmla="*/ 1 w 1016"/>
                <a:gd name="T15" fmla="*/ 1 h 1017"/>
                <a:gd name="T16" fmla="*/ 1 w 1016"/>
                <a:gd name="T17" fmla="*/ 1 h 1017"/>
                <a:gd name="T18" fmla="*/ 1 w 1016"/>
                <a:gd name="T19" fmla="*/ 1 h 1017"/>
                <a:gd name="T20" fmla="*/ 1 w 1016"/>
                <a:gd name="T21" fmla="*/ 1 h 1017"/>
                <a:gd name="T22" fmla="*/ 1 w 1016"/>
                <a:gd name="T23" fmla="*/ 1 h 1017"/>
                <a:gd name="T24" fmla="*/ 1 w 1016"/>
                <a:gd name="T25" fmla="*/ 1 h 1017"/>
                <a:gd name="T26" fmla="*/ 1 w 1016"/>
                <a:gd name="T27" fmla="*/ 1 h 1017"/>
                <a:gd name="T28" fmla="*/ 1 w 1016"/>
                <a:gd name="T29" fmla="*/ 1 h 1017"/>
                <a:gd name="T30" fmla="*/ 1 w 1016"/>
                <a:gd name="T31" fmla="*/ 1 h 1017"/>
                <a:gd name="T32" fmla="*/ 1 w 1016"/>
                <a:gd name="T33" fmla="*/ 1 h 1017"/>
                <a:gd name="T34" fmla="*/ 1 w 1016"/>
                <a:gd name="T35" fmla="*/ 1 h 1017"/>
                <a:gd name="T36" fmla="*/ 1 w 1016"/>
                <a:gd name="T37" fmla="*/ 1 h 1017"/>
                <a:gd name="T38" fmla="*/ 1 w 1016"/>
                <a:gd name="T39" fmla="*/ 1 h 1017"/>
                <a:gd name="T40" fmla="*/ 1 w 1016"/>
                <a:gd name="T41" fmla="*/ 1 h 1017"/>
                <a:gd name="T42" fmla="*/ 1 w 1016"/>
                <a:gd name="T43" fmla="*/ 1 h 1017"/>
                <a:gd name="T44" fmla="*/ 1 w 1016"/>
                <a:gd name="T45" fmla="*/ 1 h 1017"/>
                <a:gd name="T46" fmla="*/ 0 w 1016"/>
                <a:gd name="T47" fmla="*/ 1 h 1017"/>
                <a:gd name="T48" fmla="*/ 0 w 1016"/>
                <a:gd name="T49" fmla="*/ 1 h 1017"/>
                <a:gd name="T50" fmla="*/ 0 w 1016"/>
                <a:gd name="T51" fmla="*/ 1 h 1017"/>
                <a:gd name="T52" fmla="*/ 0 w 1016"/>
                <a:gd name="T53" fmla="*/ 1 h 1017"/>
                <a:gd name="T54" fmla="*/ 0 w 1016"/>
                <a:gd name="T55" fmla="*/ 1 h 1017"/>
                <a:gd name="T56" fmla="*/ 0 w 1016"/>
                <a:gd name="T57" fmla="*/ 1 h 1017"/>
                <a:gd name="T58" fmla="*/ 0 w 1016"/>
                <a:gd name="T59" fmla="*/ 1 h 1017"/>
                <a:gd name="T60" fmla="*/ 0 w 1016"/>
                <a:gd name="T61" fmla="*/ 1 h 1017"/>
                <a:gd name="T62" fmla="*/ 0 w 1016"/>
                <a:gd name="T63" fmla="*/ 1 h 1017"/>
                <a:gd name="T64" fmla="*/ 0 w 1016"/>
                <a:gd name="T65" fmla="*/ 1 h 1017"/>
                <a:gd name="T66" fmla="*/ 0 w 1016"/>
                <a:gd name="T67" fmla="*/ 1 h 1017"/>
                <a:gd name="T68" fmla="*/ 0 w 1016"/>
                <a:gd name="T69" fmla="*/ 1 h 1017"/>
                <a:gd name="T70" fmla="*/ 0 w 1016"/>
                <a:gd name="T71" fmla="*/ 1 h 1017"/>
                <a:gd name="T72" fmla="*/ 0 w 1016"/>
                <a:gd name="T73" fmla="*/ 1 h 1017"/>
                <a:gd name="T74" fmla="*/ 0 w 1016"/>
                <a:gd name="T75" fmla="*/ 1 h 1017"/>
                <a:gd name="T76" fmla="*/ 0 w 1016"/>
                <a:gd name="T77" fmla="*/ 1 h 1017"/>
                <a:gd name="T78" fmla="*/ 0 w 1016"/>
                <a:gd name="T79" fmla="*/ 1 h 1017"/>
                <a:gd name="T80" fmla="*/ 0 w 1016"/>
                <a:gd name="T81" fmla="*/ 0 h 10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6"/>
                <a:gd name="T124" fmla="*/ 0 h 1017"/>
                <a:gd name="T125" fmla="*/ 1016 w 1016"/>
                <a:gd name="T126" fmla="*/ 1017 h 101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6" h="1017">
                  <a:moveTo>
                    <a:pt x="0" y="0"/>
                  </a:moveTo>
                  <a:lnTo>
                    <a:pt x="239" y="0"/>
                  </a:lnTo>
                  <a:lnTo>
                    <a:pt x="239" y="727"/>
                  </a:lnTo>
                  <a:lnTo>
                    <a:pt x="796" y="726"/>
                  </a:lnTo>
                  <a:lnTo>
                    <a:pt x="787" y="0"/>
                  </a:lnTo>
                  <a:lnTo>
                    <a:pt x="1016" y="0"/>
                  </a:lnTo>
                  <a:lnTo>
                    <a:pt x="1016" y="889"/>
                  </a:lnTo>
                  <a:lnTo>
                    <a:pt x="1016" y="902"/>
                  </a:lnTo>
                  <a:lnTo>
                    <a:pt x="1015" y="915"/>
                  </a:lnTo>
                  <a:lnTo>
                    <a:pt x="1013" y="928"/>
                  </a:lnTo>
                  <a:lnTo>
                    <a:pt x="1011" y="940"/>
                  </a:lnTo>
                  <a:lnTo>
                    <a:pt x="1007" y="951"/>
                  </a:lnTo>
                  <a:lnTo>
                    <a:pt x="1003" y="961"/>
                  </a:lnTo>
                  <a:lnTo>
                    <a:pt x="999" y="971"/>
                  </a:lnTo>
                  <a:lnTo>
                    <a:pt x="993" y="980"/>
                  </a:lnTo>
                  <a:lnTo>
                    <a:pt x="985" y="988"/>
                  </a:lnTo>
                  <a:lnTo>
                    <a:pt x="978" y="995"/>
                  </a:lnTo>
                  <a:lnTo>
                    <a:pt x="970" y="1001"/>
                  </a:lnTo>
                  <a:lnTo>
                    <a:pt x="961" y="1006"/>
                  </a:lnTo>
                  <a:lnTo>
                    <a:pt x="951" y="1010"/>
                  </a:lnTo>
                  <a:lnTo>
                    <a:pt x="939" y="1014"/>
                  </a:lnTo>
                  <a:lnTo>
                    <a:pt x="927" y="1016"/>
                  </a:lnTo>
                  <a:lnTo>
                    <a:pt x="914" y="1017"/>
                  </a:lnTo>
                  <a:lnTo>
                    <a:pt x="136" y="1017"/>
                  </a:lnTo>
                  <a:lnTo>
                    <a:pt x="122" y="1016"/>
                  </a:lnTo>
                  <a:lnTo>
                    <a:pt x="109" y="1014"/>
                  </a:lnTo>
                  <a:lnTo>
                    <a:pt x="96" y="1010"/>
                  </a:lnTo>
                  <a:lnTo>
                    <a:pt x="84" y="1006"/>
                  </a:lnTo>
                  <a:lnTo>
                    <a:pt x="72" y="1001"/>
                  </a:lnTo>
                  <a:lnTo>
                    <a:pt x="61" y="995"/>
                  </a:lnTo>
                  <a:lnTo>
                    <a:pt x="50" y="988"/>
                  </a:lnTo>
                  <a:lnTo>
                    <a:pt x="41" y="980"/>
                  </a:lnTo>
                  <a:lnTo>
                    <a:pt x="31" y="972"/>
                  </a:lnTo>
                  <a:lnTo>
                    <a:pt x="23" y="961"/>
                  </a:lnTo>
                  <a:lnTo>
                    <a:pt x="17" y="951"/>
                  </a:lnTo>
                  <a:lnTo>
                    <a:pt x="11" y="940"/>
                  </a:lnTo>
                  <a:lnTo>
                    <a:pt x="6" y="928"/>
                  </a:lnTo>
                  <a:lnTo>
                    <a:pt x="3" y="915"/>
                  </a:lnTo>
                  <a:lnTo>
                    <a:pt x="1" y="902"/>
                  </a:lnTo>
                  <a:lnTo>
                    <a:pt x="0" y="8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1736" y="2258"/>
              <a:ext cx="54" cy="2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24" name="Freeform 16"/>
            <p:cNvSpPr>
              <a:spLocks noEditPoints="1"/>
            </p:cNvSpPr>
            <p:nvPr/>
          </p:nvSpPr>
          <p:spPr bwMode="auto">
            <a:xfrm>
              <a:off x="602" y="2126"/>
              <a:ext cx="373" cy="380"/>
            </a:xfrm>
            <a:custGeom>
              <a:avLst/>
              <a:gdLst>
                <a:gd name="T0" fmla="*/ 1 w 1600"/>
                <a:gd name="T1" fmla="*/ 0 h 1658"/>
                <a:gd name="T2" fmla="*/ 1 w 1600"/>
                <a:gd name="T3" fmla="*/ 0 h 1658"/>
                <a:gd name="T4" fmla="*/ 0 w 1600"/>
                <a:gd name="T5" fmla="*/ 2 h 1658"/>
                <a:gd name="T6" fmla="*/ 0 w 1600"/>
                <a:gd name="T7" fmla="*/ 2 h 1658"/>
                <a:gd name="T8" fmla="*/ 0 w 1600"/>
                <a:gd name="T9" fmla="*/ 2 h 1658"/>
                <a:gd name="T10" fmla="*/ 1 w 1600"/>
                <a:gd name="T11" fmla="*/ 2 h 1658"/>
                <a:gd name="T12" fmla="*/ 1 w 1600"/>
                <a:gd name="T13" fmla="*/ 2 h 1658"/>
                <a:gd name="T14" fmla="*/ 2 w 1600"/>
                <a:gd name="T15" fmla="*/ 2 h 1658"/>
                <a:gd name="T16" fmla="*/ 1 w 1600"/>
                <a:gd name="T17" fmla="*/ 0 h 1658"/>
                <a:gd name="T18" fmla="*/ 1 w 1600"/>
                <a:gd name="T19" fmla="*/ 1 h 1658"/>
                <a:gd name="T20" fmla="*/ 1 w 1600"/>
                <a:gd name="T21" fmla="*/ 1 h 1658"/>
                <a:gd name="T22" fmla="*/ 1 w 1600"/>
                <a:gd name="T23" fmla="*/ 0 h 1658"/>
                <a:gd name="T24" fmla="*/ 1 w 1600"/>
                <a:gd name="T25" fmla="*/ 1 h 16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00"/>
                <a:gd name="T40" fmla="*/ 0 h 1658"/>
                <a:gd name="T41" fmla="*/ 1600 w 1600"/>
                <a:gd name="T42" fmla="*/ 1658 h 16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00" h="1658">
                  <a:moveTo>
                    <a:pt x="927" y="0"/>
                  </a:moveTo>
                  <a:lnTo>
                    <a:pt x="651" y="1"/>
                  </a:lnTo>
                  <a:lnTo>
                    <a:pt x="0" y="1658"/>
                  </a:lnTo>
                  <a:lnTo>
                    <a:pt x="276" y="1658"/>
                  </a:lnTo>
                  <a:lnTo>
                    <a:pt x="406" y="1320"/>
                  </a:lnTo>
                  <a:lnTo>
                    <a:pt x="1149" y="1320"/>
                  </a:lnTo>
                  <a:lnTo>
                    <a:pt x="1276" y="1658"/>
                  </a:lnTo>
                  <a:lnTo>
                    <a:pt x="1600" y="1658"/>
                  </a:lnTo>
                  <a:lnTo>
                    <a:pt x="927" y="0"/>
                  </a:lnTo>
                  <a:close/>
                  <a:moveTo>
                    <a:pt x="509" y="1051"/>
                  </a:moveTo>
                  <a:lnTo>
                    <a:pt x="1048" y="1051"/>
                  </a:lnTo>
                  <a:lnTo>
                    <a:pt x="781" y="338"/>
                  </a:lnTo>
                  <a:lnTo>
                    <a:pt x="509" y="10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1054" y="2196"/>
              <a:ext cx="682" cy="310"/>
            </a:xfrm>
            <a:custGeom>
              <a:avLst/>
              <a:gdLst>
                <a:gd name="T0" fmla="*/ 3 w 2920"/>
                <a:gd name="T1" fmla="*/ 0 h 1355"/>
                <a:gd name="T2" fmla="*/ 2 w 2920"/>
                <a:gd name="T3" fmla="*/ 0 h 1355"/>
                <a:gd name="T4" fmla="*/ 3 w 2920"/>
                <a:gd name="T5" fmla="*/ 1 h 1355"/>
                <a:gd name="T6" fmla="*/ 3 w 2920"/>
                <a:gd name="T7" fmla="*/ 1 h 1355"/>
                <a:gd name="T8" fmla="*/ 3 w 2920"/>
                <a:gd name="T9" fmla="*/ 1 h 1355"/>
                <a:gd name="T10" fmla="*/ 3 w 2920"/>
                <a:gd name="T11" fmla="*/ 1 h 1355"/>
                <a:gd name="T12" fmla="*/ 3 w 2920"/>
                <a:gd name="T13" fmla="*/ 1 h 1355"/>
                <a:gd name="T14" fmla="*/ 3 w 2920"/>
                <a:gd name="T15" fmla="*/ 1 h 1355"/>
                <a:gd name="T16" fmla="*/ 3 w 2920"/>
                <a:gd name="T17" fmla="*/ 1 h 1355"/>
                <a:gd name="T18" fmla="*/ 3 w 2920"/>
                <a:gd name="T19" fmla="*/ 1 h 1355"/>
                <a:gd name="T20" fmla="*/ 3 w 2920"/>
                <a:gd name="T21" fmla="*/ 1 h 1355"/>
                <a:gd name="T22" fmla="*/ 3 w 2920"/>
                <a:gd name="T23" fmla="*/ 2 h 1355"/>
                <a:gd name="T24" fmla="*/ 3 w 2920"/>
                <a:gd name="T25" fmla="*/ 2 h 1355"/>
                <a:gd name="T26" fmla="*/ 3 w 2920"/>
                <a:gd name="T27" fmla="*/ 2 h 1355"/>
                <a:gd name="T28" fmla="*/ 3 w 2920"/>
                <a:gd name="T29" fmla="*/ 2 h 1355"/>
                <a:gd name="T30" fmla="*/ 3 w 2920"/>
                <a:gd name="T31" fmla="*/ 2 h 1355"/>
                <a:gd name="T32" fmla="*/ 3 w 2920"/>
                <a:gd name="T33" fmla="*/ 2 h 1355"/>
                <a:gd name="T34" fmla="*/ 3 w 2920"/>
                <a:gd name="T35" fmla="*/ 2 h 1355"/>
                <a:gd name="T36" fmla="*/ 3 w 2920"/>
                <a:gd name="T37" fmla="*/ 2 h 1355"/>
                <a:gd name="T38" fmla="*/ 3 w 2920"/>
                <a:gd name="T39" fmla="*/ 2 h 1355"/>
                <a:gd name="T40" fmla="*/ 0 w 2920"/>
                <a:gd name="T41" fmla="*/ 2 h 1355"/>
                <a:gd name="T42" fmla="*/ 3 w 2920"/>
                <a:gd name="T43" fmla="*/ 2 h 1355"/>
                <a:gd name="T44" fmla="*/ 2 w 2920"/>
                <a:gd name="T45" fmla="*/ 1 h 1355"/>
                <a:gd name="T46" fmla="*/ 2 w 2920"/>
                <a:gd name="T47" fmla="*/ 1 h 1355"/>
                <a:gd name="T48" fmla="*/ 2 w 2920"/>
                <a:gd name="T49" fmla="*/ 1 h 1355"/>
                <a:gd name="T50" fmla="*/ 2 w 2920"/>
                <a:gd name="T51" fmla="*/ 1 h 1355"/>
                <a:gd name="T52" fmla="*/ 2 w 2920"/>
                <a:gd name="T53" fmla="*/ 1 h 1355"/>
                <a:gd name="T54" fmla="*/ 2 w 2920"/>
                <a:gd name="T55" fmla="*/ 1 h 1355"/>
                <a:gd name="T56" fmla="*/ 2 w 2920"/>
                <a:gd name="T57" fmla="*/ 1 h 1355"/>
                <a:gd name="T58" fmla="*/ 2 w 2920"/>
                <a:gd name="T59" fmla="*/ 1 h 1355"/>
                <a:gd name="T60" fmla="*/ 2 w 2920"/>
                <a:gd name="T61" fmla="*/ 1 h 1355"/>
                <a:gd name="T62" fmla="*/ 2 w 2920"/>
                <a:gd name="T63" fmla="*/ 1 h 1355"/>
                <a:gd name="T64" fmla="*/ 2 w 2920"/>
                <a:gd name="T65" fmla="*/ 0 h 1355"/>
                <a:gd name="T66" fmla="*/ 2 w 2920"/>
                <a:gd name="T67" fmla="*/ 0 h 1355"/>
                <a:gd name="T68" fmla="*/ 2 w 2920"/>
                <a:gd name="T69" fmla="*/ 0 h 1355"/>
                <a:gd name="T70" fmla="*/ 2 w 2920"/>
                <a:gd name="T71" fmla="*/ 0 h 1355"/>
                <a:gd name="T72" fmla="*/ 2 w 2920"/>
                <a:gd name="T73" fmla="*/ 0 h 1355"/>
                <a:gd name="T74" fmla="*/ 2 w 2920"/>
                <a:gd name="T75" fmla="*/ 0 h 1355"/>
                <a:gd name="T76" fmla="*/ 2 w 2920"/>
                <a:gd name="T77" fmla="*/ 0 h 1355"/>
                <a:gd name="T78" fmla="*/ 2 w 2920"/>
                <a:gd name="T79" fmla="*/ 0 h 1355"/>
                <a:gd name="T80" fmla="*/ 2 w 2920"/>
                <a:gd name="T81" fmla="*/ 0 h 135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920"/>
                <a:gd name="T124" fmla="*/ 0 h 1355"/>
                <a:gd name="T125" fmla="*/ 2920 w 2920"/>
                <a:gd name="T126" fmla="*/ 1355 h 135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920" h="1355">
                  <a:moveTo>
                    <a:pt x="1943" y="0"/>
                  </a:moveTo>
                  <a:lnTo>
                    <a:pt x="2920" y="0"/>
                  </a:lnTo>
                  <a:lnTo>
                    <a:pt x="2657" y="279"/>
                  </a:lnTo>
                  <a:lnTo>
                    <a:pt x="2072" y="279"/>
                  </a:lnTo>
                  <a:lnTo>
                    <a:pt x="2071" y="538"/>
                  </a:lnTo>
                  <a:lnTo>
                    <a:pt x="2732" y="538"/>
                  </a:lnTo>
                  <a:lnTo>
                    <a:pt x="2745" y="539"/>
                  </a:lnTo>
                  <a:lnTo>
                    <a:pt x="2757" y="541"/>
                  </a:lnTo>
                  <a:lnTo>
                    <a:pt x="2768" y="544"/>
                  </a:lnTo>
                  <a:lnTo>
                    <a:pt x="2781" y="548"/>
                  </a:lnTo>
                  <a:lnTo>
                    <a:pt x="2791" y="552"/>
                  </a:lnTo>
                  <a:lnTo>
                    <a:pt x="2802" y="558"/>
                  </a:lnTo>
                  <a:lnTo>
                    <a:pt x="2811" y="566"/>
                  </a:lnTo>
                  <a:lnTo>
                    <a:pt x="2820" y="573"/>
                  </a:lnTo>
                  <a:lnTo>
                    <a:pt x="2829" y="582"/>
                  </a:lnTo>
                  <a:lnTo>
                    <a:pt x="2837" y="591"/>
                  </a:lnTo>
                  <a:lnTo>
                    <a:pt x="2843" y="600"/>
                  </a:lnTo>
                  <a:lnTo>
                    <a:pt x="2849" y="612"/>
                  </a:lnTo>
                  <a:lnTo>
                    <a:pt x="2853" y="622"/>
                  </a:lnTo>
                  <a:lnTo>
                    <a:pt x="2856" y="633"/>
                  </a:lnTo>
                  <a:lnTo>
                    <a:pt x="2858" y="645"/>
                  </a:lnTo>
                  <a:lnTo>
                    <a:pt x="2859" y="658"/>
                  </a:lnTo>
                  <a:lnTo>
                    <a:pt x="2859" y="748"/>
                  </a:lnTo>
                  <a:lnTo>
                    <a:pt x="2859" y="1234"/>
                  </a:lnTo>
                  <a:lnTo>
                    <a:pt x="2858" y="1247"/>
                  </a:lnTo>
                  <a:lnTo>
                    <a:pt x="2857" y="1259"/>
                  </a:lnTo>
                  <a:lnTo>
                    <a:pt x="2854" y="1270"/>
                  </a:lnTo>
                  <a:lnTo>
                    <a:pt x="2850" y="1282"/>
                  </a:lnTo>
                  <a:lnTo>
                    <a:pt x="2845" y="1292"/>
                  </a:lnTo>
                  <a:lnTo>
                    <a:pt x="2839" y="1302"/>
                  </a:lnTo>
                  <a:lnTo>
                    <a:pt x="2832" y="1311"/>
                  </a:lnTo>
                  <a:lnTo>
                    <a:pt x="2823" y="1319"/>
                  </a:lnTo>
                  <a:lnTo>
                    <a:pt x="2815" y="1328"/>
                  </a:lnTo>
                  <a:lnTo>
                    <a:pt x="2806" y="1335"/>
                  </a:lnTo>
                  <a:lnTo>
                    <a:pt x="2797" y="1341"/>
                  </a:lnTo>
                  <a:lnTo>
                    <a:pt x="2787" y="1346"/>
                  </a:lnTo>
                  <a:lnTo>
                    <a:pt x="2775" y="1350"/>
                  </a:lnTo>
                  <a:lnTo>
                    <a:pt x="2765" y="1353"/>
                  </a:lnTo>
                  <a:lnTo>
                    <a:pt x="2754" y="1354"/>
                  </a:lnTo>
                  <a:lnTo>
                    <a:pt x="2742" y="1355"/>
                  </a:lnTo>
                  <a:lnTo>
                    <a:pt x="2620" y="1355"/>
                  </a:lnTo>
                  <a:lnTo>
                    <a:pt x="0" y="1355"/>
                  </a:lnTo>
                  <a:lnTo>
                    <a:pt x="200" y="1126"/>
                  </a:lnTo>
                  <a:lnTo>
                    <a:pt x="2620" y="1126"/>
                  </a:lnTo>
                  <a:lnTo>
                    <a:pt x="2620" y="817"/>
                  </a:lnTo>
                  <a:lnTo>
                    <a:pt x="1949" y="817"/>
                  </a:lnTo>
                  <a:lnTo>
                    <a:pt x="1937" y="816"/>
                  </a:lnTo>
                  <a:lnTo>
                    <a:pt x="1925" y="815"/>
                  </a:lnTo>
                  <a:lnTo>
                    <a:pt x="1913" y="813"/>
                  </a:lnTo>
                  <a:lnTo>
                    <a:pt x="1902" y="811"/>
                  </a:lnTo>
                  <a:lnTo>
                    <a:pt x="1892" y="807"/>
                  </a:lnTo>
                  <a:lnTo>
                    <a:pt x="1883" y="803"/>
                  </a:lnTo>
                  <a:lnTo>
                    <a:pt x="1874" y="798"/>
                  </a:lnTo>
                  <a:lnTo>
                    <a:pt x="1865" y="792"/>
                  </a:lnTo>
                  <a:lnTo>
                    <a:pt x="1858" y="785"/>
                  </a:lnTo>
                  <a:lnTo>
                    <a:pt x="1852" y="777"/>
                  </a:lnTo>
                  <a:lnTo>
                    <a:pt x="1846" y="769"/>
                  </a:lnTo>
                  <a:lnTo>
                    <a:pt x="1842" y="760"/>
                  </a:lnTo>
                  <a:lnTo>
                    <a:pt x="1838" y="750"/>
                  </a:lnTo>
                  <a:lnTo>
                    <a:pt x="1835" y="739"/>
                  </a:lnTo>
                  <a:lnTo>
                    <a:pt x="1834" y="728"/>
                  </a:lnTo>
                  <a:lnTo>
                    <a:pt x="1833" y="716"/>
                  </a:lnTo>
                  <a:lnTo>
                    <a:pt x="1833" y="264"/>
                  </a:lnTo>
                  <a:lnTo>
                    <a:pt x="1833" y="114"/>
                  </a:lnTo>
                  <a:lnTo>
                    <a:pt x="1834" y="102"/>
                  </a:lnTo>
                  <a:lnTo>
                    <a:pt x="1836" y="92"/>
                  </a:lnTo>
                  <a:lnTo>
                    <a:pt x="1839" y="82"/>
                  </a:lnTo>
                  <a:lnTo>
                    <a:pt x="1842" y="72"/>
                  </a:lnTo>
                  <a:lnTo>
                    <a:pt x="1847" y="62"/>
                  </a:lnTo>
                  <a:lnTo>
                    <a:pt x="1853" y="53"/>
                  </a:lnTo>
                  <a:lnTo>
                    <a:pt x="1860" y="44"/>
                  </a:lnTo>
                  <a:lnTo>
                    <a:pt x="1867" y="36"/>
                  </a:lnTo>
                  <a:lnTo>
                    <a:pt x="1876" y="28"/>
                  </a:lnTo>
                  <a:lnTo>
                    <a:pt x="1884" y="21"/>
                  </a:lnTo>
                  <a:lnTo>
                    <a:pt x="1893" y="15"/>
                  </a:lnTo>
                  <a:lnTo>
                    <a:pt x="1902" y="10"/>
                  </a:lnTo>
                  <a:lnTo>
                    <a:pt x="1912" y="6"/>
                  </a:lnTo>
                  <a:lnTo>
                    <a:pt x="1923" y="3"/>
                  </a:lnTo>
                  <a:lnTo>
                    <a:pt x="1933" y="1"/>
                  </a:lnTo>
                  <a:lnTo>
                    <a:pt x="19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1806" y="2196"/>
              <a:ext cx="198" cy="310"/>
            </a:xfrm>
            <a:custGeom>
              <a:avLst/>
              <a:gdLst>
                <a:gd name="T0" fmla="*/ 0 w 848"/>
                <a:gd name="T1" fmla="*/ 0 h 1355"/>
                <a:gd name="T2" fmla="*/ 1 w 848"/>
                <a:gd name="T3" fmla="*/ 0 h 1355"/>
                <a:gd name="T4" fmla="*/ 1 w 848"/>
                <a:gd name="T5" fmla="*/ 0 h 1355"/>
                <a:gd name="T6" fmla="*/ 0 w 848"/>
                <a:gd name="T7" fmla="*/ 0 h 1355"/>
                <a:gd name="T8" fmla="*/ 0 w 848"/>
                <a:gd name="T9" fmla="*/ 1 h 1355"/>
                <a:gd name="T10" fmla="*/ 1 w 848"/>
                <a:gd name="T11" fmla="*/ 1 h 1355"/>
                <a:gd name="T12" fmla="*/ 1 w 848"/>
                <a:gd name="T13" fmla="*/ 2 h 1355"/>
                <a:gd name="T14" fmla="*/ 0 w 848"/>
                <a:gd name="T15" fmla="*/ 2 h 1355"/>
                <a:gd name="T16" fmla="*/ 0 w 848"/>
                <a:gd name="T17" fmla="*/ 2 h 1355"/>
                <a:gd name="T18" fmla="*/ 0 w 848"/>
                <a:gd name="T19" fmla="*/ 2 h 1355"/>
                <a:gd name="T20" fmla="*/ 0 w 848"/>
                <a:gd name="T21" fmla="*/ 2 h 1355"/>
                <a:gd name="T22" fmla="*/ 0 w 848"/>
                <a:gd name="T23" fmla="*/ 2 h 1355"/>
                <a:gd name="T24" fmla="*/ 0 w 848"/>
                <a:gd name="T25" fmla="*/ 2 h 1355"/>
                <a:gd name="T26" fmla="*/ 0 w 848"/>
                <a:gd name="T27" fmla="*/ 2 h 1355"/>
                <a:gd name="T28" fmla="*/ 0 w 848"/>
                <a:gd name="T29" fmla="*/ 2 h 1355"/>
                <a:gd name="T30" fmla="*/ 0 w 848"/>
                <a:gd name="T31" fmla="*/ 2 h 1355"/>
                <a:gd name="T32" fmla="*/ 0 w 848"/>
                <a:gd name="T33" fmla="*/ 2 h 1355"/>
                <a:gd name="T34" fmla="*/ 0 w 848"/>
                <a:gd name="T35" fmla="*/ 2 h 1355"/>
                <a:gd name="T36" fmla="*/ 0 w 848"/>
                <a:gd name="T37" fmla="*/ 2 h 1355"/>
                <a:gd name="T38" fmla="*/ 0 w 848"/>
                <a:gd name="T39" fmla="*/ 2 h 1355"/>
                <a:gd name="T40" fmla="*/ 0 w 848"/>
                <a:gd name="T41" fmla="*/ 2 h 1355"/>
                <a:gd name="T42" fmla="*/ 0 w 848"/>
                <a:gd name="T43" fmla="*/ 2 h 1355"/>
                <a:gd name="T44" fmla="*/ 0 w 848"/>
                <a:gd name="T45" fmla="*/ 2 h 1355"/>
                <a:gd name="T46" fmla="*/ 0 w 848"/>
                <a:gd name="T47" fmla="*/ 2 h 1355"/>
                <a:gd name="T48" fmla="*/ 0 w 848"/>
                <a:gd name="T49" fmla="*/ 2 h 1355"/>
                <a:gd name="T50" fmla="*/ 0 w 848"/>
                <a:gd name="T51" fmla="*/ 2 h 1355"/>
                <a:gd name="T52" fmla="*/ 0 w 848"/>
                <a:gd name="T53" fmla="*/ 0 h 1355"/>
                <a:gd name="T54" fmla="*/ 0 w 848"/>
                <a:gd name="T55" fmla="*/ 0 h 1355"/>
                <a:gd name="T56" fmla="*/ 0 w 848"/>
                <a:gd name="T57" fmla="*/ 0 h 1355"/>
                <a:gd name="T58" fmla="*/ 0 w 848"/>
                <a:gd name="T59" fmla="*/ 0 h 1355"/>
                <a:gd name="T60" fmla="*/ 0 w 848"/>
                <a:gd name="T61" fmla="*/ 0 h 1355"/>
                <a:gd name="T62" fmla="*/ 0 w 848"/>
                <a:gd name="T63" fmla="*/ 0 h 1355"/>
                <a:gd name="T64" fmla="*/ 0 w 848"/>
                <a:gd name="T65" fmla="*/ 0 h 1355"/>
                <a:gd name="T66" fmla="*/ 0 w 848"/>
                <a:gd name="T67" fmla="*/ 0 h 1355"/>
                <a:gd name="T68" fmla="*/ 0 w 848"/>
                <a:gd name="T69" fmla="*/ 0 h 1355"/>
                <a:gd name="T70" fmla="*/ 0 w 848"/>
                <a:gd name="T71" fmla="*/ 0 h 1355"/>
                <a:gd name="T72" fmla="*/ 0 w 848"/>
                <a:gd name="T73" fmla="*/ 0 h 1355"/>
                <a:gd name="T74" fmla="*/ 0 w 848"/>
                <a:gd name="T75" fmla="*/ 0 h 1355"/>
                <a:gd name="T76" fmla="*/ 0 w 848"/>
                <a:gd name="T77" fmla="*/ 0 h 1355"/>
                <a:gd name="T78" fmla="*/ 0 w 848"/>
                <a:gd name="T79" fmla="*/ 0 h 1355"/>
                <a:gd name="T80" fmla="*/ 0 w 848"/>
                <a:gd name="T81" fmla="*/ 0 h 1355"/>
                <a:gd name="T82" fmla="*/ 0 w 848"/>
                <a:gd name="T83" fmla="*/ 0 h 1355"/>
                <a:gd name="T84" fmla="*/ 0 w 848"/>
                <a:gd name="T85" fmla="*/ 0 h 1355"/>
                <a:gd name="T86" fmla="*/ 0 w 848"/>
                <a:gd name="T87" fmla="*/ 0 h 1355"/>
                <a:gd name="T88" fmla="*/ 0 w 848"/>
                <a:gd name="T89" fmla="*/ 0 h 1355"/>
                <a:gd name="T90" fmla="*/ 0 w 848"/>
                <a:gd name="T91" fmla="*/ 0 h 1355"/>
                <a:gd name="T92" fmla="*/ 0 w 848"/>
                <a:gd name="T93" fmla="*/ 0 h 135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48"/>
                <a:gd name="T142" fmla="*/ 0 h 1355"/>
                <a:gd name="T143" fmla="*/ 848 w 848"/>
                <a:gd name="T144" fmla="*/ 1355 h 135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48" h="1355">
                  <a:moveTo>
                    <a:pt x="118" y="1"/>
                  </a:moveTo>
                  <a:lnTo>
                    <a:pt x="848" y="0"/>
                  </a:lnTo>
                  <a:lnTo>
                    <a:pt x="689" y="279"/>
                  </a:lnTo>
                  <a:lnTo>
                    <a:pt x="229" y="279"/>
                  </a:lnTo>
                  <a:lnTo>
                    <a:pt x="229" y="1067"/>
                  </a:lnTo>
                  <a:lnTo>
                    <a:pt x="827" y="1067"/>
                  </a:lnTo>
                  <a:lnTo>
                    <a:pt x="827" y="1355"/>
                  </a:lnTo>
                  <a:lnTo>
                    <a:pt x="229" y="1355"/>
                  </a:lnTo>
                  <a:lnTo>
                    <a:pt x="87" y="1355"/>
                  </a:lnTo>
                  <a:lnTo>
                    <a:pt x="79" y="1355"/>
                  </a:lnTo>
                  <a:lnTo>
                    <a:pt x="70" y="1353"/>
                  </a:lnTo>
                  <a:lnTo>
                    <a:pt x="61" y="1351"/>
                  </a:lnTo>
                  <a:lnTo>
                    <a:pt x="53" y="1349"/>
                  </a:lnTo>
                  <a:lnTo>
                    <a:pt x="46" y="1346"/>
                  </a:lnTo>
                  <a:lnTo>
                    <a:pt x="39" y="1342"/>
                  </a:lnTo>
                  <a:lnTo>
                    <a:pt x="32" y="1337"/>
                  </a:lnTo>
                  <a:lnTo>
                    <a:pt x="26" y="1332"/>
                  </a:lnTo>
                  <a:lnTo>
                    <a:pt x="21" y="1326"/>
                  </a:lnTo>
                  <a:lnTo>
                    <a:pt x="15" y="1319"/>
                  </a:lnTo>
                  <a:lnTo>
                    <a:pt x="11" y="1312"/>
                  </a:lnTo>
                  <a:lnTo>
                    <a:pt x="7" y="1305"/>
                  </a:lnTo>
                  <a:lnTo>
                    <a:pt x="4" y="1297"/>
                  </a:lnTo>
                  <a:lnTo>
                    <a:pt x="2" y="1289"/>
                  </a:lnTo>
                  <a:lnTo>
                    <a:pt x="1" y="1281"/>
                  </a:lnTo>
                  <a:lnTo>
                    <a:pt x="0" y="1272"/>
                  </a:lnTo>
                  <a:lnTo>
                    <a:pt x="1" y="279"/>
                  </a:lnTo>
                  <a:lnTo>
                    <a:pt x="1" y="278"/>
                  </a:lnTo>
                  <a:lnTo>
                    <a:pt x="1" y="269"/>
                  </a:lnTo>
                  <a:lnTo>
                    <a:pt x="1" y="112"/>
                  </a:lnTo>
                  <a:lnTo>
                    <a:pt x="2" y="101"/>
                  </a:lnTo>
                  <a:lnTo>
                    <a:pt x="4" y="90"/>
                  </a:lnTo>
                  <a:lnTo>
                    <a:pt x="7" y="80"/>
                  </a:lnTo>
                  <a:lnTo>
                    <a:pt x="11" y="70"/>
                  </a:lnTo>
                  <a:lnTo>
                    <a:pt x="16" y="59"/>
                  </a:lnTo>
                  <a:lnTo>
                    <a:pt x="23" y="50"/>
                  </a:lnTo>
                  <a:lnTo>
                    <a:pt x="30" y="42"/>
                  </a:lnTo>
                  <a:lnTo>
                    <a:pt x="37" y="34"/>
                  </a:lnTo>
                  <a:lnTo>
                    <a:pt x="45" y="27"/>
                  </a:lnTo>
                  <a:lnTo>
                    <a:pt x="54" y="20"/>
                  </a:lnTo>
                  <a:lnTo>
                    <a:pt x="64" y="15"/>
                  </a:lnTo>
                  <a:lnTo>
                    <a:pt x="74" y="10"/>
                  </a:lnTo>
                  <a:lnTo>
                    <a:pt x="85" y="6"/>
                  </a:lnTo>
                  <a:lnTo>
                    <a:pt x="95" y="4"/>
                  </a:lnTo>
                  <a:lnTo>
                    <a:pt x="106" y="2"/>
                  </a:lnTo>
                  <a:lnTo>
                    <a:pt x="11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27" name="Freeform 19"/>
            <p:cNvSpPr>
              <a:spLocks noEditPoints="1"/>
            </p:cNvSpPr>
            <p:nvPr/>
          </p:nvSpPr>
          <p:spPr bwMode="auto">
            <a:xfrm>
              <a:off x="977" y="2194"/>
              <a:ext cx="238" cy="312"/>
            </a:xfrm>
            <a:custGeom>
              <a:avLst/>
              <a:gdLst>
                <a:gd name="T0" fmla="*/ 0 w 1016"/>
                <a:gd name="T1" fmla="*/ 1 h 1358"/>
                <a:gd name="T2" fmla="*/ 0 w 1016"/>
                <a:gd name="T3" fmla="*/ 2 h 1358"/>
                <a:gd name="T4" fmla="*/ 0 w 1016"/>
                <a:gd name="T5" fmla="*/ 2 h 1358"/>
                <a:gd name="T6" fmla="*/ 0 w 1016"/>
                <a:gd name="T7" fmla="*/ 1 h 1358"/>
                <a:gd name="T8" fmla="*/ 0 w 1016"/>
                <a:gd name="T9" fmla="*/ 1 h 1358"/>
                <a:gd name="T10" fmla="*/ 0 w 1016"/>
                <a:gd name="T11" fmla="*/ 1 h 1358"/>
                <a:gd name="T12" fmla="*/ 0 w 1016"/>
                <a:gd name="T13" fmla="*/ 0 h 1358"/>
                <a:gd name="T14" fmla="*/ 1 w 1016"/>
                <a:gd name="T15" fmla="*/ 0 h 1358"/>
                <a:gd name="T16" fmla="*/ 1 w 1016"/>
                <a:gd name="T17" fmla="*/ 0 h 1358"/>
                <a:gd name="T18" fmla="*/ 1 w 1016"/>
                <a:gd name="T19" fmla="*/ 0 h 1358"/>
                <a:gd name="T20" fmla="*/ 1 w 1016"/>
                <a:gd name="T21" fmla="*/ 0 h 1358"/>
                <a:gd name="T22" fmla="*/ 1 w 1016"/>
                <a:gd name="T23" fmla="*/ 0 h 1358"/>
                <a:gd name="T24" fmla="*/ 1 w 1016"/>
                <a:gd name="T25" fmla="*/ 0 h 1358"/>
                <a:gd name="T26" fmla="*/ 1 w 1016"/>
                <a:gd name="T27" fmla="*/ 0 h 1358"/>
                <a:gd name="T28" fmla="*/ 1 w 1016"/>
                <a:gd name="T29" fmla="*/ 0 h 1358"/>
                <a:gd name="T30" fmla="*/ 1 w 1016"/>
                <a:gd name="T31" fmla="*/ 0 h 1358"/>
                <a:gd name="T32" fmla="*/ 1 w 1016"/>
                <a:gd name="T33" fmla="*/ 0 h 1358"/>
                <a:gd name="T34" fmla="*/ 1 w 1016"/>
                <a:gd name="T35" fmla="*/ 0 h 1358"/>
                <a:gd name="T36" fmla="*/ 1 w 1016"/>
                <a:gd name="T37" fmla="*/ 0 h 1358"/>
                <a:gd name="T38" fmla="*/ 1 w 1016"/>
                <a:gd name="T39" fmla="*/ 0 h 1358"/>
                <a:gd name="T40" fmla="*/ 1 w 1016"/>
                <a:gd name="T41" fmla="*/ 0 h 1358"/>
                <a:gd name="T42" fmla="*/ 1 w 1016"/>
                <a:gd name="T43" fmla="*/ 0 h 1358"/>
                <a:gd name="T44" fmla="*/ 1 w 1016"/>
                <a:gd name="T45" fmla="*/ 0 h 1358"/>
                <a:gd name="T46" fmla="*/ 1 w 1016"/>
                <a:gd name="T47" fmla="*/ 0 h 1358"/>
                <a:gd name="T48" fmla="*/ 1 w 1016"/>
                <a:gd name="T49" fmla="*/ 1 h 1358"/>
                <a:gd name="T50" fmla="*/ 1 w 1016"/>
                <a:gd name="T51" fmla="*/ 1 h 1358"/>
                <a:gd name="T52" fmla="*/ 1 w 1016"/>
                <a:gd name="T53" fmla="*/ 1 h 1358"/>
                <a:gd name="T54" fmla="*/ 1 w 1016"/>
                <a:gd name="T55" fmla="*/ 1 h 1358"/>
                <a:gd name="T56" fmla="*/ 1 w 1016"/>
                <a:gd name="T57" fmla="*/ 1 h 1358"/>
                <a:gd name="T58" fmla="*/ 1 w 1016"/>
                <a:gd name="T59" fmla="*/ 1 h 1358"/>
                <a:gd name="T60" fmla="*/ 1 w 1016"/>
                <a:gd name="T61" fmla="*/ 1 h 1358"/>
                <a:gd name="T62" fmla="*/ 1 w 1016"/>
                <a:gd name="T63" fmla="*/ 1 h 1358"/>
                <a:gd name="T64" fmla="*/ 1 w 1016"/>
                <a:gd name="T65" fmla="*/ 1 h 1358"/>
                <a:gd name="T66" fmla="*/ 1 w 1016"/>
                <a:gd name="T67" fmla="*/ 1 h 1358"/>
                <a:gd name="T68" fmla="*/ 1 w 1016"/>
                <a:gd name="T69" fmla="*/ 1 h 1358"/>
                <a:gd name="T70" fmla="*/ 1 w 1016"/>
                <a:gd name="T71" fmla="*/ 1 h 1358"/>
                <a:gd name="T72" fmla="*/ 1 w 1016"/>
                <a:gd name="T73" fmla="*/ 1 h 1358"/>
                <a:gd name="T74" fmla="*/ 1 w 1016"/>
                <a:gd name="T75" fmla="*/ 1 h 1358"/>
                <a:gd name="T76" fmla="*/ 1 w 1016"/>
                <a:gd name="T77" fmla="*/ 1 h 1358"/>
                <a:gd name="T78" fmla="*/ 1 w 1016"/>
                <a:gd name="T79" fmla="*/ 1 h 1358"/>
                <a:gd name="T80" fmla="*/ 1 w 1016"/>
                <a:gd name="T81" fmla="*/ 1 h 1358"/>
                <a:gd name="T82" fmla="*/ 0 w 1016"/>
                <a:gd name="T83" fmla="*/ 1 h 1358"/>
                <a:gd name="T84" fmla="*/ 0 w 1016"/>
                <a:gd name="T85" fmla="*/ 0 h 1358"/>
                <a:gd name="T86" fmla="*/ 1 w 1016"/>
                <a:gd name="T87" fmla="*/ 0 h 1358"/>
                <a:gd name="T88" fmla="*/ 1 w 1016"/>
                <a:gd name="T89" fmla="*/ 1 h 1358"/>
                <a:gd name="T90" fmla="*/ 0 w 1016"/>
                <a:gd name="T91" fmla="*/ 1 h 1358"/>
                <a:gd name="T92" fmla="*/ 0 w 1016"/>
                <a:gd name="T93" fmla="*/ 0 h 135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16"/>
                <a:gd name="T142" fmla="*/ 0 h 1358"/>
                <a:gd name="T143" fmla="*/ 1016 w 1016"/>
                <a:gd name="T144" fmla="*/ 1358 h 135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16" h="1358">
                  <a:moveTo>
                    <a:pt x="239" y="1021"/>
                  </a:moveTo>
                  <a:lnTo>
                    <a:pt x="239" y="1358"/>
                  </a:lnTo>
                  <a:lnTo>
                    <a:pt x="1" y="1358"/>
                  </a:lnTo>
                  <a:lnTo>
                    <a:pt x="0" y="1020"/>
                  </a:lnTo>
                  <a:lnTo>
                    <a:pt x="0" y="579"/>
                  </a:lnTo>
                  <a:lnTo>
                    <a:pt x="0" y="3"/>
                  </a:lnTo>
                  <a:lnTo>
                    <a:pt x="894" y="0"/>
                  </a:lnTo>
                  <a:lnTo>
                    <a:pt x="909" y="1"/>
                  </a:lnTo>
                  <a:lnTo>
                    <a:pt x="923" y="3"/>
                  </a:lnTo>
                  <a:lnTo>
                    <a:pt x="937" y="7"/>
                  </a:lnTo>
                  <a:lnTo>
                    <a:pt x="949" y="11"/>
                  </a:lnTo>
                  <a:lnTo>
                    <a:pt x="960" y="17"/>
                  </a:lnTo>
                  <a:lnTo>
                    <a:pt x="970" y="24"/>
                  </a:lnTo>
                  <a:lnTo>
                    <a:pt x="979" y="33"/>
                  </a:lnTo>
                  <a:lnTo>
                    <a:pt x="987" y="43"/>
                  </a:lnTo>
                  <a:lnTo>
                    <a:pt x="994" y="53"/>
                  </a:lnTo>
                  <a:lnTo>
                    <a:pt x="1000" y="64"/>
                  </a:lnTo>
                  <a:lnTo>
                    <a:pt x="1005" y="77"/>
                  </a:lnTo>
                  <a:lnTo>
                    <a:pt x="1009" y="90"/>
                  </a:lnTo>
                  <a:lnTo>
                    <a:pt x="1012" y="103"/>
                  </a:lnTo>
                  <a:lnTo>
                    <a:pt x="1014" y="118"/>
                  </a:lnTo>
                  <a:lnTo>
                    <a:pt x="1016" y="133"/>
                  </a:lnTo>
                  <a:lnTo>
                    <a:pt x="1016" y="148"/>
                  </a:lnTo>
                  <a:lnTo>
                    <a:pt x="1016" y="868"/>
                  </a:lnTo>
                  <a:lnTo>
                    <a:pt x="1016" y="885"/>
                  </a:lnTo>
                  <a:lnTo>
                    <a:pt x="1014" y="899"/>
                  </a:lnTo>
                  <a:lnTo>
                    <a:pt x="1012" y="914"/>
                  </a:lnTo>
                  <a:lnTo>
                    <a:pt x="1009" y="929"/>
                  </a:lnTo>
                  <a:lnTo>
                    <a:pt x="1005" y="942"/>
                  </a:lnTo>
                  <a:lnTo>
                    <a:pt x="1000" y="954"/>
                  </a:lnTo>
                  <a:lnTo>
                    <a:pt x="994" y="966"/>
                  </a:lnTo>
                  <a:lnTo>
                    <a:pt x="987" y="978"/>
                  </a:lnTo>
                  <a:lnTo>
                    <a:pt x="979" y="988"/>
                  </a:lnTo>
                  <a:lnTo>
                    <a:pt x="970" y="996"/>
                  </a:lnTo>
                  <a:lnTo>
                    <a:pt x="960" y="1004"/>
                  </a:lnTo>
                  <a:lnTo>
                    <a:pt x="949" y="1010"/>
                  </a:lnTo>
                  <a:lnTo>
                    <a:pt x="937" y="1016"/>
                  </a:lnTo>
                  <a:lnTo>
                    <a:pt x="923" y="1020"/>
                  </a:lnTo>
                  <a:lnTo>
                    <a:pt x="909" y="1022"/>
                  </a:lnTo>
                  <a:lnTo>
                    <a:pt x="894" y="1023"/>
                  </a:lnTo>
                  <a:lnTo>
                    <a:pt x="239" y="1021"/>
                  </a:lnTo>
                  <a:close/>
                  <a:moveTo>
                    <a:pt x="239" y="282"/>
                  </a:moveTo>
                  <a:lnTo>
                    <a:pt x="777" y="282"/>
                  </a:lnTo>
                  <a:lnTo>
                    <a:pt x="777" y="730"/>
                  </a:lnTo>
                  <a:lnTo>
                    <a:pt x="239" y="730"/>
                  </a:lnTo>
                  <a:lnTo>
                    <a:pt x="239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核高基母版4-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8" descr="核高基母版4-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0" descr="核高基母版4-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2844" y="142852"/>
            <a:ext cx="954087" cy="258763"/>
            <a:chOff x="602" y="2126"/>
            <a:chExt cx="1402" cy="380"/>
          </a:xfrm>
          <a:solidFill>
            <a:schemeClr val="bg1"/>
          </a:solidFill>
        </p:grpSpPr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736" y="2126"/>
              <a:ext cx="54" cy="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1229" y="2196"/>
              <a:ext cx="236" cy="233"/>
            </a:xfrm>
            <a:custGeom>
              <a:avLst/>
              <a:gdLst>
                <a:gd name="T0" fmla="*/ 0 w 1016"/>
                <a:gd name="T1" fmla="*/ 0 h 1017"/>
                <a:gd name="T2" fmla="*/ 0 w 1016"/>
                <a:gd name="T3" fmla="*/ 0 h 1017"/>
                <a:gd name="T4" fmla="*/ 0 w 1016"/>
                <a:gd name="T5" fmla="*/ 1 h 1017"/>
                <a:gd name="T6" fmla="*/ 1 w 1016"/>
                <a:gd name="T7" fmla="*/ 1 h 1017"/>
                <a:gd name="T8" fmla="*/ 1 w 1016"/>
                <a:gd name="T9" fmla="*/ 0 h 1017"/>
                <a:gd name="T10" fmla="*/ 1 w 1016"/>
                <a:gd name="T11" fmla="*/ 0 h 1017"/>
                <a:gd name="T12" fmla="*/ 1 w 1016"/>
                <a:gd name="T13" fmla="*/ 1 h 1017"/>
                <a:gd name="T14" fmla="*/ 1 w 1016"/>
                <a:gd name="T15" fmla="*/ 1 h 1017"/>
                <a:gd name="T16" fmla="*/ 1 w 1016"/>
                <a:gd name="T17" fmla="*/ 1 h 1017"/>
                <a:gd name="T18" fmla="*/ 1 w 1016"/>
                <a:gd name="T19" fmla="*/ 1 h 1017"/>
                <a:gd name="T20" fmla="*/ 1 w 1016"/>
                <a:gd name="T21" fmla="*/ 1 h 1017"/>
                <a:gd name="T22" fmla="*/ 1 w 1016"/>
                <a:gd name="T23" fmla="*/ 1 h 1017"/>
                <a:gd name="T24" fmla="*/ 1 w 1016"/>
                <a:gd name="T25" fmla="*/ 1 h 1017"/>
                <a:gd name="T26" fmla="*/ 1 w 1016"/>
                <a:gd name="T27" fmla="*/ 1 h 1017"/>
                <a:gd name="T28" fmla="*/ 1 w 1016"/>
                <a:gd name="T29" fmla="*/ 1 h 1017"/>
                <a:gd name="T30" fmla="*/ 1 w 1016"/>
                <a:gd name="T31" fmla="*/ 1 h 1017"/>
                <a:gd name="T32" fmla="*/ 1 w 1016"/>
                <a:gd name="T33" fmla="*/ 1 h 1017"/>
                <a:gd name="T34" fmla="*/ 1 w 1016"/>
                <a:gd name="T35" fmla="*/ 1 h 1017"/>
                <a:gd name="T36" fmla="*/ 1 w 1016"/>
                <a:gd name="T37" fmla="*/ 1 h 1017"/>
                <a:gd name="T38" fmla="*/ 1 w 1016"/>
                <a:gd name="T39" fmla="*/ 1 h 1017"/>
                <a:gd name="T40" fmla="*/ 1 w 1016"/>
                <a:gd name="T41" fmla="*/ 1 h 1017"/>
                <a:gd name="T42" fmla="*/ 1 w 1016"/>
                <a:gd name="T43" fmla="*/ 1 h 1017"/>
                <a:gd name="T44" fmla="*/ 1 w 1016"/>
                <a:gd name="T45" fmla="*/ 1 h 1017"/>
                <a:gd name="T46" fmla="*/ 0 w 1016"/>
                <a:gd name="T47" fmla="*/ 1 h 1017"/>
                <a:gd name="T48" fmla="*/ 0 w 1016"/>
                <a:gd name="T49" fmla="*/ 1 h 1017"/>
                <a:gd name="T50" fmla="*/ 0 w 1016"/>
                <a:gd name="T51" fmla="*/ 1 h 1017"/>
                <a:gd name="T52" fmla="*/ 0 w 1016"/>
                <a:gd name="T53" fmla="*/ 1 h 1017"/>
                <a:gd name="T54" fmla="*/ 0 w 1016"/>
                <a:gd name="T55" fmla="*/ 1 h 1017"/>
                <a:gd name="T56" fmla="*/ 0 w 1016"/>
                <a:gd name="T57" fmla="*/ 1 h 1017"/>
                <a:gd name="T58" fmla="*/ 0 w 1016"/>
                <a:gd name="T59" fmla="*/ 1 h 1017"/>
                <a:gd name="T60" fmla="*/ 0 w 1016"/>
                <a:gd name="T61" fmla="*/ 1 h 1017"/>
                <a:gd name="T62" fmla="*/ 0 w 1016"/>
                <a:gd name="T63" fmla="*/ 1 h 1017"/>
                <a:gd name="T64" fmla="*/ 0 w 1016"/>
                <a:gd name="T65" fmla="*/ 1 h 1017"/>
                <a:gd name="T66" fmla="*/ 0 w 1016"/>
                <a:gd name="T67" fmla="*/ 1 h 1017"/>
                <a:gd name="T68" fmla="*/ 0 w 1016"/>
                <a:gd name="T69" fmla="*/ 1 h 1017"/>
                <a:gd name="T70" fmla="*/ 0 w 1016"/>
                <a:gd name="T71" fmla="*/ 1 h 1017"/>
                <a:gd name="T72" fmla="*/ 0 w 1016"/>
                <a:gd name="T73" fmla="*/ 1 h 1017"/>
                <a:gd name="T74" fmla="*/ 0 w 1016"/>
                <a:gd name="T75" fmla="*/ 1 h 1017"/>
                <a:gd name="T76" fmla="*/ 0 w 1016"/>
                <a:gd name="T77" fmla="*/ 1 h 1017"/>
                <a:gd name="T78" fmla="*/ 0 w 1016"/>
                <a:gd name="T79" fmla="*/ 1 h 1017"/>
                <a:gd name="T80" fmla="*/ 0 w 1016"/>
                <a:gd name="T81" fmla="*/ 0 h 10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6"/>
                <a:gd name="T124" fmla="*/ 0 h 1017"/>
                <a:gd name="T125" fmla="*/ 1016 w 1016"/>
                <a:gd name="T126" fmla="*/ 1017 h 101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6" h="1017">
                  <a:moveTo>
                    <a:pt x="0" y="0"/>
                  </a:moveTo>
                  <a:lnTo>
                    <a:pt x="239" y="0"/>
                  </a:lnTo>
                  <a:lnTo>
                    <a:pt x="239" y="727"/>
                  </a:lnTo>
                  <a:lnTo>
                    <a:pt x="796" y="726"/>
                  </a:lnTo>
                  <a:lnTo>
                    <a:pt x="787" y="0"/>
                  </a:lnTo>
                  <a:lnTo>
                    <a:pt x="1016" y="0"/>
                  </a:lnTo>
                  <a:lnTo>
                    <a:pt x="1016" y="889"/>
                  </a:lnTo>
                  <a:lnTo>
                    <a:pt x="1016" y="902"/>
                  </a:lnTo>
                  <a:lnTo>
                    <a:pt x="1015" y="915"/>
                  </a:lnTo>
                  <a:lnTo>
                    <a:pt x="1013" y="928"/>
                  </a:lnTo>
                  <a:lnTo>
                    <a:pt x="1011" y="940"/>
                  </a:lnTo>
                  <a:lnTo>
                    <a:pt x="1007" y="951"/>
                  </a:lnTo>
                  <a:lnTo>
                    <a:pt x="1003" y="961"/>
                  </a:lnTo>
                  <a:lnTo>
                    <a:pt x="999" y="971"/>
                  </a:lnTo>
                  <a:lnTo>
                    <a:pt x="993" y="980"/>
                  </a:lnTo>
                  <a:lnTo>
                    <a:pt x="985" y="988"/>
                  </a:lnTo>
                  <a:lnTo>
                    <a:pt x="978" y="995"/>
                  </a:lnTo>
                  <a:lnTo>
                    <a:pt x="970" y="1001"/>
                  </a:lnTo>
                  <a:lnTo>
                    <a:pt x="961" y="1006"/>
                  </a:lnTo>
                  <a:lnTo>
                    <a:pt x="951" y="1010"/>
                  </a:lnTo>
                  <a:lnTo>
                    <a:pt x="939" y="1014"/>
                  </a:lnTo>
                  <a:lnTo>
                    <a:pt x="927" y="1016"/>
                  </a:lnTo>
                  <a:lnTo>
                    <a:pt x="914" y="1017"/>
                  </a:lnTo>
                  <a:lnTo>
                    <a:pt x="136" y="1017"/>
                  </a:lnTo>
                  <a:lnTo>
                    <a:pt x="122" y="1016"/>
                  </a:lnTo>
                  <a:lnTo>
                    <a:pt x="109" y="1014"/>
                  </a:lnTo>
                  <a:lnTo>
                    <a:pt x="96" y="1010"/>
                  </a:lnTo>
                  <a:lnTo>
                    <a:pt x="84" y="1006"/>
                  </a:lnTo>
                  <a:lnTo>
                    <a:pt x="72" y="1001"/>
                  </a:lnTo>
                  <a:lnTo>
                    <a:pt x="61" y="995"/>
                  </a:lnTo>
                  <a:lnTo>
                    <a:pt x="50" y="988"/>
                  </a:lnTo>
                  <a:lnTo>
                    <a:pt x="41" y="980"/>
                  </a:lnTo>
                  <a:lnTo>
                    <a:pt x="31" y="972"/>
                  </a:lnTo>
                  <a:lnTo>
                    <a:pt x="23" y="961"/>
                  </a:lnTo>
                  <a:lnTo>
                    <a:pt x="17" y="951"/>
                  </a:lnTo>
                  <a:lnTo>
                    <a:pt x="11" y="940"/>
                  </a:lnTo>
                  <a:lnTo>
                    <a:pt x="6" y="928"/>
                  </a:lnTo>
                  <a:lnTo>
                    <a:pt x="3" y="915"/>
                  </a:lnTo>
                  <a:lnTo>
                    <a:pt x="1" y="902"/>
                  </a:lnTo>
                  <a:lnTo>
                    <a:pt x="0" y="8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736" y="2258"/>
              <a:ext cx="54" cy="2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602" y="2126"/>
              <a:ext cx="373" cy="380"/>
            </a:xfrm>
            <a:custGeom>
              <a:avLst/>
              <a:gdLst>
                <a:gd name="T0" fmla="*/ 1 w 1600"/>
                <a:gd name="T1" fmla="*/ 0 h 1658"/>
                <a:gd name="T2" fmla="*/ 1 w 1600"/>
                <a:gd name="T3" fmla="*/ 0 h 1658"/>
                <a:gd name="T4" fmla="*/ 0 w 1600"/>
                <a:gd name="T5" fmla="*/ 2 h 1658"/>
                <a:gd name="T6" fmla="*/ 0 w 1600"/>
                <a:gd name="T7" fmla="*/ 2 h 1658"/>
                <a:gd name="T8" fmla="*/ 0 w 1600"/>
                <a:gd name="T9" fmla="*/ 2 h 1658"/>
                <a:gd name="T10" fmla="*/ 1 w 1600"/>
                <a:gd name="T11" fmla="*/ 2 h 1658"/>
                <a:gd name="T12" fmla="*/ 1 w 1600"/>
                <a:gd name="T13" fmla="*/ 2 h 1658"/>
                <a:gd name="T14" fmla="*/ 2 w 1600"/>
                <a:gd name="T15" fmla="*/ 2 h 1658"/>
                <a:gd name="T16" fmla="*/ 1 w 1600"/>
                <a:gd name="T17" fmla="*/ 0 h 1658"/>
                <a:gd name="T18" fmla="*/ 1 w 1600"/>
                <a:gd name="T19" fmla="*/ 1 h 1658"/>
                <a:gd name="T20" fmla="*/ 1 w 1600"/>
                <a:gd name="T21" fmla="*/ 1 h 1658"/>
                <a:gd name="T22" fmla="*/ 1 w 1600"/>
                <a:gd name="T23" fmla="*/ 0 h 1658"/>
                <a:gd name="T24" fmla="*/ 1 w 1600"/>
                <a:gd name="T25" fmla="*/ 1 h 16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00"/>
                <a:gd name="T40" fmla="*/ 0 h 1658"/>
                <a:gd name="T41" fmla="*/ 1600 w 1600"/>
                <a:gd name="T42" fmla="*/ 1658 h 16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00" h="1658">
                  <a:moveTo>
                    <a:pt x="927" y="0"/>
                  </a:moveTo>
                  <a:lnTo>
                    <a:pt x="651" y="1"/>
                  </a:lnTo>
                  <a:lnTo>
                    <a:pt x="0" y="1658"/>
                  </a:lnTo>
                  <a:lnTo>
                    <a:pt x="276" y="1658"/>
                  </a:lnTo>
                  <a:lnTo>
                    <a:pt x="406" y="1320"/>
                  </a:lnTo>
                  <a:lnTo>
                    <a:pt x="1149" y="1320"/>
                  </a:lnTo>
                  <a:lnTo>
                    <a:pt x="1276" y="1658"/>
                  </a:lnTo>
                  <a:lnTo>
                    <a:pt x="1600" y="1658"/>
                  </a:lnTo>
                  <a:lnTo>
                    <a:pt x="927" y="0"/>
                  </a:lnTo>
                  <a:close/>
                  <a:moveTo>
                    <a:pt x="509" y="1051"/>
                  </a:moveTo>
                  <a:lnTo>
                    <a:pt x="1048" y="1051"/>
                  </a:lnTo>
                  <a:lnTo>
                    <a:pt x="781" y="338"/>
                  </a:lnTo>
                  <a:lnTo>
                    <a:pt x="509" y="10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054" y="2196"/>
              <a:ext cx="682" cy="310"/>
            </a:xfrm>
            <a:custGeom>
              <a:avLst/>
              <a:gdLst>
                <a:gd name="T0" fmla="*/ 3 w 2920"/>
                <a:gd name="T1" fmla="*/ 0 h 1355"/>
                <a:gd name="T2" fmla="*/ 2 w 2920"/>
                <a:gd name="T3" fmla="*/ 0 h 1355"/>
                <a:gd name="T4" fmla="*/ 3 w 2920"/>
                <a:gd name="T5" fmla="*/ 1 h 1355"/>
                <a:gd name="T6" fmla="*/ 3 w 2920"/>
                <a:gd name="T7" fmla="*/ 1 h 1355"/>
                <a:gd name="T8" fmla="*/ 3 w 2920"/>
                <a:gd name="T9" fmla="*/ 1 h 1355"/>
                <a:gd name="T10" fmla="*/ 3 w 2920"/>
                <a:gd name="T11" fmla="*/ 1 h 1355"/>
                <a:gd name="T12" fmla="*/ 3 w 2920"/>
                <a:gd name="T13" fmla="*/ 1 h 1355"/>
                <a:gd name="T14" fmla="*/ 3 w 2920"/>
                <a:gd name="T15" fmla="*/ 1 h 1355"/>
                <a:gd name="T16" fmla="*/ 3 w 2920"/>
                <a:gd name="T17" fmla="*/ 1 h 1355"/>
                <a:gd name="T18" fmla="*/ 3 w 2920"/>
                <a:gd name="T19" fmla="*/ 1 h 1355"/>
                <a:gd name="T20" fmla="*/ 3 w 2920"/>
                <a:gd name="T21" fmla="*/ 1 h 1355"/>
                <a:gd name="T22" fmla="*/ 3 w 2920"/>
                <a:gd name="T23" fmla="*/ 2 h 1355"/>
                <a:gd name="T24" fmla="*/ 3 w 2920"/>
                <a:gd name="T25" fmla="*/ 2 h 1355"/>
                <a:gd name="T26" fmla="*/ 3 w 2920"/>
                <a:gd name="T27" fmla="*/ 2 h 1355"/>
                <a:gd name="T28" fmla="*/ 3 w 2920"/>
                <a:gd name="T29" fmla="*/ 2 h 1355"/>
                <a:gd name="T30" fmla="*/ 3 w 2920"/>
                <a:gd name="T31" fmla="*/ 2 h 1355"/>
                <a:gd name="T32" fmla="*/ 3 w 2920"/>
                <a:gd name="T33" fmla="*/ 2 h 1355"/>
                <a:gd name="T34" fmla="*/ 3 w 2920"/>
                <a:gd name="T35" fmla="*/ 2 h 1355"/>
                <a:gd name="T36" fmla="*/ 3 w 2920"/>
                <a:gd name="T37" fmla="*/ 2 h 1355"/>
                <a:gd name="T38" fmla="*/ 3 w 2920"/>
                <a:gd name="T39" fmla="*/ 2 h 1355"/>
                <a:gd name="T40" fmla="*/ 0 w 2920"/>
                <a:gd name="T41" fmla="*/ 2 h 1355"/>
                <a:gd name="T42" fmla="*/ 3 w 2920"/>
                <a:gd name="T43" fmla="*/ 2 h 1355"/>
                <a:gd name="T44" fmla="*/ 2 w 2920"/>
                <a:gd name="T45" fmla="*/ 1 h 1355"/>
                <a:gd name="T46" fmla="*/ 2 w 2920"/>
                <a:gd name="T47" fmla="*/ 1 h 1355"/>
                <a:gd name="T48" fmla="*/ 2 w 2920"/>
                <a:gd name="T49" fmla="*/ 1 h 1355"/>
                <a:gd name="T50" fmla="*/ 2 w 2920"/>
                <a:gd name="T51" fmla="*/ 1 h 1355"/>
                <a:gd name="T52" fmla="*/ 2 w 2920"/>
                <a:gd name="T53" fmla="*/ 1 h 1355"/>
                <a:gd name="T54" fmla="*/ 2 w 2920"/>
                <a:gd name="T55" fmla="*/ 1 h 1355"/>
                <a:gd name="T56" fmla="*/ 2 w 2920"/>
                <a:gd name="T57" fmla="*/ 1 h 1355"/>
                <a:gd name="T58" fmla="*/ 2 w 2920"/>
                <a:gd name="T59" fmla="*/ 1 h 1355"/>
                <a:gd name="T60" fmla="*/ 2 w 2920"/>
                <a:gd name="T61" fmla="*/ 1 h 1355"/>
                <a:gd name="T62" fmla="*/ 2 w 2920"/>
                <a:gd name="T63" fmla="*/ 1 h 1355"/>
                <a:gd name="T64" fmla="*/ 2 w 2920"/>
                <a:gd name="T65" fmla="*/ 0 h 1355"/>
                <a:gd name="T66" fmla="*/ 2 w 2920"/>
                <a:gd name="T67" fmla="*/ 0 h 1355"/>
                <a:gd name="T68" fmla="*/ 2 w 2920"/>
                <a:gd name="T69" fmla="*/ 0 h 1355"/>
                <a:gd name="T70" fmla="*/ 2 w 2920"/>
                <a:gd name="T71" fmla="*/ 0 h 1355"/>
                <a:gd name="T72" fmla="*/ 2 w 2920"/>
                <a:gd name="T73" fmla="*/ 0 h 1355"/>
                <a:gd name="T74" fmla="*/ 2 w 2920"/>
                <a:gd name="T75" fmla="*/ 0 h 1355"/>
                <a:gd name="T76" fmla="*/ 2 w 2920"/>
                <a:gd name="T77" fmla="*/ 0 h 1355"/>
                <a:gd name="T78" fmla="*/ 2 w 2920"/>
                <a:gd name="T79" fmla="*/ 0 h 1355"/>
                <a:gd name="T80" fmla="*/ 2 w 2920"/>
                <a:gd name="T81" fmla="*/ 0 h 135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920"/>
                <a:gd name="T124" fmla="*/ 0 h 1355"/>
                <a:gd name="T125" fmla="*/ 2920 w 2920"/>
                <a:gd name="T126" fmla="*/ 1355 h 135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920" h="1355">
                  <a:moveTo>
                    <a:pt x="1943" y="0"/>
                  </a:moveTo>
                  <a:lnTo>
                    <a:pt x="2920" y="0"/>
                  </a:lnTo>
                  <a:lnTo>
                    <a:pt x="2657" y="279"/>
                  </a:lnTo>
                  <a:lnTo>
                    <a:pt x="2072" y="279"/>
                  </a:lnTo>
                  <a:lnTo>
                    <a:pt x="2071" y="538"/>
                  </a:lnTo>
                  <a:lnTo>
                    <a:pt x="2732" y="538"/>
                  </a:lnTo>
                  <a:lnTo>
                    <a:pt x="2745" y="539"/>
                  </a:lnTo>
                  <a:lnTo>
                    <a:pt x="2757" y="541"/>
                  </a:lnTo>
                  <a:lnTo>
                    <a:pt x="2768" y="544"/>
                  </a:lnTo>
                  <a:lnTo>
                    <a:pt x="2781" y="548"/>
                  </a:lnTo>
                  <a:lnTo>
                    <a:pt x="2791" y="552"/>
                  </a:lnTo>
                  <a:lnTo>
                    <a:pt x="2802" y="558"/>
                  </a:lnTo>
                  <a:lnTo>
                    <a:pt x="2811" y="566"/>
                  </a:lnTo>
                  <a:lnTo>
                    <a:pt x="2820" y="573"/>
                  </a:lnTo>
                  <a:lnTo>
                    <a:pt x="2829" y="582"/>
                  </a:lnTo>
                  <a:lnTo>
                    <a:pt x="2837" y="591"/>
                  </a:lnTo>
                  <a:lnTo>
                    <a:pt x="2843" y="600"/>
                  </a:lnTo>
                  <a:lnTo>
                    <a:pt x="2849" y="612"/>
                  </a:lnTo>
                  <a:lnTo>
                    <a:pt x="2853" y="622"/>
                  </a:lnTo>
                  <a:lnTo>
                    <a:pt x="2856" y="633"/>
                  </a:lnTo>
                  <a:lnTo>
                    <a:pt x="2858" y="645"/>
                  </a:lnTo>
                  <a:lnTo>
                    <a:pt x="2859" y="658"/>
                  </a:lnTo>
                  <a:lnTo>
                    <a:pt x="2859" y="748"/>
                  </a:lnTo>
                  <a:lnTo>
                    <a:pt x="2859" y="1234"/>
                  </a:lnTo>
                  <a:lnTo>
                    <a:pt x="2858" y="1247"/>
                  </a:lnTo>
                  <a:lnTo>
                    <a:pt x="2857" y="1259"/>
                  </a:lnTo>
                  <a:lnTo>
                    <a:pt x="2854" y="1270"/>
                  </a:lnTo>
                  <a:lnTo>
                    <a:pt x="2850" y="1282"/>
                  </a:lnTo>
                  <a:lnTo>
                    <a:pt x="2845" y="1292"/>
                  </a:lnTo>
                  <a:lnTo>
                    <a:pt x="2839" y="1302"/>
                  </a:lnTo>
                  <a:lnTo>
                    <a:pt x="2832" y="1311"/>
                  </a:lnTo>
                  <a:lnTo>
                    <a:pt x="2823" y="1319"/>
                  </a:lnTo>
                  <a:lnTo>
                    <a:pt x="2815" y="1328"/>
                  </a:lnTo>
                  <a:lnTo>
                    <a:pt x="2806" y="1335"/>
                  </a:lnTo>
                  <a:lnTo>
                    <a:pt x="2797" y="1341"/>
                  </a:lnTo>
                  <a:lnTo>
                    <a:pt x="2787" y="1346"/>
                  </a:lnTo>
                  <a:lnTo>
                    <a:pt x="2775" y="1350"/>
                  </a:lnTo>
                  <a:lnTo>
                    <a:pt x="2765" y="1353"/>
                  </a:lnTo>
                  <a:lnTo>
                    <a:pt x="2754" y="1354"/>
                  </a:lnTo>
                  <a:lnTo>
                    <a:pt x="2742" y="1355"/>
                  </a:lnTo>
                  <a:lnTo>
                    <a:pt x="2620" y="1355"/>
                  </a:lnTo>
                  <a:lnTo>
                    <a:pt x="0" y="1355"/>
                  </a:lnTo>
                  <a:lnTo>
                    <a:pt x="200" y="1126"/>
                  </a:lnTo>
                  <a:lnTo>
                    <a:pt x="2620" y="1126"/>
                  </a:lnTo>
                  <a:lnTo>
                    <a:pt x="2620" y="817"/>
                  </a:lnTo>
                  <a:lnTo>
                    <a:pt x="1949" y="817"/>
                  </a:lnTo>
                  <a:lnTo>
                    <a:pt x="1937" y="816"/>
                  </a:lnTo>
                  <a:lnTo>
                    <a:pt x="1925" y="815"/>
                  </a:lnTo>
                  <a:lnTo>
                    <a:pt x="1913" y="813"/>
                  </a:lnTo>
                  <a:lnTo>
                    <a:pt x="1902" y="811"/>
                  </a:lnTo>
                  <a:lnTo>
                    <a:pt x="1892" y="807"/>
                  </a:lnTo>
                  <a:lnTo>
                    <a:pt x="1883" y="803"/>
                  </a:lnTo>
                  <a:lnTo>
                    <a:pt x="1874" y="798"/>
                  </a:lnTo>
                  <a:lnTo>
                    <a:pt x="1865" y="792"/>
                  </a:lnTo>
                  <a:lnTo>
                    <a:pt x="1858" y="785"/>
                  </a:lnTo>
                  <a:lnTo>
                    <a:pt x="1852" y="777"/>
                  </a:lnTo>
                  <a:lnTo>
                    <a:pt x="1846" y="769"/>
                  </a:lnTo>
                  <a:lnTo>
                    <a:pt x="1842" y="760"/>
                  </a:lnTo>
                  <a:lnTo>
                    <a:pt x="1838" y="750"/>
                  </a:lnTo>
                  <a:lnTo>
                    <a:pt x="1835" y="739"/>
                  </a:lnTo>
                  <a:lnTo>
                    <a:pt x="1834" y="728"/>
                  </a:lnTo>
                  <a:lnTo>
                    <a:pt x="1833" y="716"/>
                  </a:lnTo>
                  <a:lnTo>
                    <a:pt x="1833" y="264"/>
                  </a:lnTo>
                  <a:lnTo>
                    <a:pt x="1833" y="114"/>
                  </a:lnTo>
                  <a:lnTo>
                    <a:pt x="1834" y="102"/>
                  </a:lnTo>
                  <a:lnTo>
                    <a:pt x="1836" y="92"/>
                  </a:lnTo>
                  <a:lnTo>
                    <a:pt x="1839" y="82"/>
                  </a:lnTo>
                  <a:lnTo>
                    <a:pt x="1842" y="72"/>
                  </a:lnTo>
                  <a:lnTo>
                    <a:pt x="1847" y="62"/>
                  </a:lnTo>
                  <a:lnTo>
                    <a:pt x="1853" y="53"/>
                  </a:lnTo>
                  <a:lnTo>
                    <a:pt x="1860" y="44"/>
                  </a:lnTo>
                  <a:lnTo>
                    <a:pt x="1867" y="36"/>
                  </a:lnTo>
                  <a:lnTo>
                    <a:pt x="1876" y="28"/>
                  </a:lnTo>
                  <a:lnTo>
                    <a:pt x="1884" y="21"/>
                  </a:lnTo>
                  <a:lnTo>
                    <a:pt x="1893" y="15"/>
                  </a:lnTo>
                  <a:lnTo>
                    <a:pt x="1902" y="10"/>
                  </a:lnTo>
                  <a:lnTo>
                    <a:pt x="1912" y="6"/>
                  </a:lnTo>
                  <a:lnTo>
                    <a:pt x="1923" y="3"/>
                  </a:lnTo>
                  <a:lnTo>
                    <a:pt x="1933" y="1"/>
                  </a:lnTo>
                  <a:lnTo>
                    <a:pt x="19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806" y="2196"/>
              <a:ext cx="198" cy="310"/>
            </a:xfrm>
            <a:custGeom>
              <a:avLst/>
              <a:gdLst>
                <a:gd name="T0" fmla="*/ 0 w 848"/>
                <a:gd name="T1" fmla="*/ 0 h 1355"/>
                <a:gd name="T2" fmla="*/ 1 w 848"/>
                <a:gd name="T3" fmla="*/ 0 h 1355"/>
                <a:gd name="T4" fmla="*/ 1 w 848"/>
                <a:gd name="T5" fmla="*/ 0 h 1355"/>
                <a:gd name="T6" fmla="*/ 0 w 848"/>
                <a:gd name="T7" fmla="*/ 0 h 1355"/>
                <a:gd name="T8" fmla="*/ 0 w 848"/>
                <a:gd name="T9" fmla="*/ 1 h 1355"/>
                <a:gd name="T10" fmla="*/ 1 w 848"/>
                <a:gd name="T11" fmla="*/ 1 h 1355"/>
                <a:gd name="T12" fmla="*/ 1 w 848"/>
                <a:gd name="T13" fmla="*/ 2 h 1355"/>
                <a:gd name="T14" fmla="*/ 0 w 848"/>
                <a:gd name="T15" fmla="*/ 2 h 1355"/>
                <a:gd name="T16" fmla="*/ 0 w 848"/>
                <a:gd name="T17" fmla="*/ 2 h 1355"/>
                <a:gd name="T18" fmla="*/ 0 w 848"/>
                <a:gd name="T19" fmla="*/ 2 h 1355"/>
                <a:gd name="T20" fmla="*/ 0 w 848"/>
                <a:gd name="T21" fmla="*/ 2 h 1355"/>
                <a:gd name="T22" fmla="*/ 0 w 848"/>
                <a:gd name="T23" fmla="*/ 2 h 1355"/>
                <a:gd name="T24" fmla="*/ 0 w 848"/>
                <a:gd name="T25" fmla="*/ 2 h 1355"/>
                <a:gd name="T26" fmla="*/ 0 w 848"/>
                <a:gd name="T27" fmla="*/ 2 h 1355"/>
                <a:gd name="T28" fmla="*/ 0 w 848"/>
                <a:gd name="T29" fmla="*/ 2 h 1355"/>
                <a:gd name="T30" fmla="*/ 0 w 848"/>
                <a:gd name="T31" fmla="*/ 2 h 1355"/>
                <a:gd name="T32" fmla="*/ 0 w 848"/>
                <a:gd name="T33" fmla="*/ 2 h 1355"/>
                <a:gd name="T34" fmla="*/ 0 w 848"/>
                <a:gd name="T35" fmla="*/ 2 h 1355"/>
                <a:gd name="T36" fmla="*/ 0 w 848"/>
                <a:gd name="T37" fmla="*/ 2 h 1355"/>
                <a:gd name="T38" fmla="*/ 0 w 848"/>
                <a:gd name="T39" fmla="*/ 2 h 1355"/>
                <a:gd name="T40" fmla="*/ 0 w 848"/>
                <a:gd name="T41" fmla="*/ 2 h 1355"/>
                <a:gd name="T42" fmla="*/ 0 w 848"/>
                <a:gd name="T43" fmla="*/ 2 h 1355"/>
                <a:gd name="T44" fmla="*/ 0 w 848"/>
                <a:gd name="T45" fmla="*/ 2 h 1355"/>
                <a:gd name="T46" fmla="*/ 0 w 848"/>
                <a:gd name="T47" fmla="*/ 2 h 1355"/>
                <a:gd name="T48" fmla="*/ 0 w 848"/>
                <a:gd name="T49" fmla="*/ 2 h 1355"/>
                <a:gd name="T50" fmla="*/ 0 w 848"/>
                <a:gd name="T51" fmla="*/ 2 h 1355"/>
                <a:gd name="T52" fmla="*/ 0 w 848"/>
                <a:gd name="T53" fmla="*/ 0 h 1355"/>
                <a:gd name="T54" fmla="*/ 0 w 848"/>
                <a:gd name="T55" fmla="*/ 0 h 1355"/>
                <a:gd name="T56" fmla="*/ 0 w 848"/>
                <a:gd name="T57" fmla="*/ 0 h 1355"/>
                <a:gd name="T58" fmla="*/ 0 w 848"/>
                <a:gd name="T59" fmla="*/ 0 h 1355"/>
                <a:gd name="T60" fmla="*/ 0 w 848"/>
                <a:gd name="T61" fmla="*/ 0 h 1355"/>
                <a:gd name="T62" fmla="*/ 0 w 848"/>
                <a:gd name="T63" fmla="*/ 0 h 1355"/>
                <a:gd name="T64" fmla="*/ 0 w 848"/>
                <a:gd name="T65" fmla="*/ 0 h 1355"/>
                <a:gd name="T66" fmla="*/ 0 w 848"/>
                <a:gd name="T67" fmla="*/ 0 h 1355"/>
                <a:gd name="T68" fmla="*/ 0 w 848"/>
                <a:gd name="T69" fmla="*/ 0 h 1355"/>
                <a:gd name="T70" fmla="*/ 0 w 848"/>
                <a:gd name="T71" fmla="*/ 0 h 1355"/>
                <a:gd name="T72" fmla="*/ 0 w 848"/>
                <a:gd name="T73" fmla="*/ 0 h 1355"/>
                <a:gd name="T74" fmla="*/ 0 w 848"/>
                <a:gd name="T75" fmla="*/ 0 h 1355"/>
                <a:gd name="T76" fmla="*/ 0 w 848"/>
                <a:gd name="T77" fmla="*/ 0 h 1355"/>
                <a:gd name="T78" fmla="*/ 0 w 848"/>
                <a:gd name="T79" fmla="*/ 0 h 1355"/>
                <a:gd name="T80" fmla="*/ 0 w 848"/>
                <a:gd name="T81" fmla="*/ 0 h 1355"/>
                <a:gd name="T82" fmla="*/ 0 w 848"/>
                <a:gd name="T83" fmla="*/ 0 h 1355"/>
                <a:gd name="T84" fmla="*/ 0 w 848"/>
                <a:gd name="T85" fmla="*/ 0 h 1355"/>
                <a:gd name="T86" fmla="*/ 0 w 848"/>
                <a:gd name="T87" fmla="*/ 0 h 1355"/>
                <a:gd name="T88" fmla="*/ 0 w 848"/>
                <a:gd name="T89" fmla="*/ 0 h 1355"/>
                <a:gd name="T90" fmla="*/ 0 w 848"/>
                <a:gd name="T91" fmla="*/ 0 h 1355"/>
                <a:gd name="T92" fmla="*/ 0 w 848"/>
                <a:gd name="T93" fmla="*/ 0 h 135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48"/>
                <a:gd name="T142" fmla="*/ 0 h 1355"/>
                <a:gd name="T143" fmla="*/ 848 w 848"/>
                <a:gd name="T144" fmla="*/ 1355 h 135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48" h="1355">
                  <a:moveTo>
                    <a:pt x="118" y="1"/>
                  </a:moveTo>
                  <a:lnTo>
                    <a:pt x="848" y="0"/>
                  </a:lnTo>
                  <a:lnTo>
                    <a:pt x="689" y="279"/>
                  </a:lnTo>
                  <a:lnTo>
                    <a:pt x="229" y="279"/>
                  </a:lnTo>
                  <a:lnTo>
                    <a:pt x="229" y="1067"/>
                  </a:lnTo>
                  <a:lnTo>
                    <a:pt x="827" y="1067"/>
                  </a:lnTo>
                  <a:lnTo>
                    <a:pt x="827" y="1355"/>
                  </a:lnTo>
                  <a:lnTo>
                    <a:pt x="229" y="1355"/>
                  </a:lnTo>
                  <a:lnTo>
                    <a:pt x="87" y="1355"/>
                  </a:lnTo>
                  <a:lnTo>
                    <a:pt x="79" y="1355"/>
                  </a:lnTo>
                  <a:lnTo>
                    <a:pt x="70" y="1353"/>
                  </a:lnTo>
                  <a:lnTo>
                    <a:pt x="61" y="1351"/>
                  </a:lnTo>
                  <a:lnTo>
                    <a:pt x="53" y="1349"/>
                  </a:lnTo>
                  <a:lnTo>
                    <a:pt x="46" y="1346"/>
                  </a:lnTo>
                  <a:lnTo>
                    <a:pt x="39" y="1342"/>
                  </a:lnTo>
                  <a:lnTo>
                    <a:pt x="32" y="1337"/>
                  </a:lnTo>
                  <a:lnTo>
                    <a:pt x="26" y="1332"/>
                  </a:lnTo>
                  <a:lnTo>
                    <a:pt x="21" y="1326"/>
                  </a:lnTo>
                  <a:lnTo>
                    <a:pt x="15" y="1319"/>
                  </a:lnTo>
                  <a:lnTo>
                    <a:pt x="11" y="1312"/>
                  </a:lnTo>
                  <a:lnTo>
                    <a:pt x="7" y="1305"/>
                  </a:lnTo>
                  <a:lnTo>
                    <a:pt x="4" y="1297"/>
                  </a:lnTo>
                  <a:lnTo>
                    <a:pt x="2" y="1289"/>
                  </a:lnTo>
                  <a:lnTo>
                    <a:pt x="1" y="1281"/>
                  </a:lnTo>
                  <a:lnTo>
                    <a:pt x="0" y="1272"/>
                  </a:lnTo>
                  <a:lnTo>
                    <a:pt x="1" y="279"/>
                  </a:lnTo>
                  <a:lnTo>
                    <a:pt x="1" y="278"/>
                  </a:lnTo>
                  <a:lnTo>
                    <a:pt x="1" y="269"/>
                  </a:lnTo>
                  <a:lnTo>
                    <a:pt x="1" y="112"/>
                  </a:lnTo>
                  <a:lnTo>
                    <a:pt x="2" y="101"/>
                  </a:lnTo>
                  <a:lnTo>
                    <a:pt x="4" y="90"/>
                  </a:lnTo>
                  <a:lnTo>
                    <a:pt x="7" y="80"/>
                  </a:lnTo>
                  <a:lnTo>
                    <a:pt x="11" y="70"/>
                  </a:lnTo>
                  <a:lnTo>
                    <a:pt x="16" y="59"/>
                  </a:lnTo>
                  <a:lnTo>
                    <a:pt x="23" y="50"/>
                  </a:lnTo>
                  <a:lnTo>
                    <a:pt x="30" y="42"/>
                  </a:lnTo>
                  <a:lnTo>
                    <a:pt x="37" y="34"/>
                  </a:lnTo>
                  <a:lnTo>
                    <a:pt x="45" y="27"/>
                  </a:lnTo>
                  <a:lnTo>
                    <a:pt x="54" y="20"/>
                  </a:lnTo>
                  <a:lnTo>
                    <a:pt x="64" y="15"/>
                  </a:lnTo>
                  <a:lnTo>
                    <a:pt x="74" y="10"/>
                  </a:lnTo>
                  <a:lnTo>
                    <a:pt x="85" y="6"/>
                  </a:lnTo>
                  <a:lnTo>
                    <a:pt x="95" y="4"/>
                  </a:lnTo>
                  <a:lnTo>
                    <a:pt x="106" y="2"/>
                  </a:lnTo>
                  <a:lnTo>
                    <a:pt x="11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977" y="2194"/>
              <a:ext cx="238" cy="312"/>
            </a:xfrm>
            <a:custGeom>
              <a:avLst/>
              <a:gdLst>
                <a:gd name="T0" fmla="*/ 0 w 1016"/>
                <a:gd name="T1" fmla="*/ 1 h 1358"/>
                <a:gd name="T2" fmla="*/ 0 w 1016"/>
                <a:gd name="T3" fmla="*/ 2 h 1358"/>
                <a:gd name="T4" fmla="*/ 0 w 1016"/>
                <a:gd name="T5" fmla="*/ 2 h 1358"/>
                <a:gd name="T6" fmla="*/ 0 w 1016"/>
                <a:gd name="T7" fmla="*/ 1 h 1358"/>
                <a:gd name="T8" fmla="*/ 0 w 1016"/>
                <a:gd name="T9" fmla="*/ 1 h 1358"/>
                <a:gd name="T10" fmla="*/ 0 w 1016"/>
                <a:gd name="T11" fmla="*/ 1 h 1358"/>
                <a:gd name="T12" fmla="*/ 0 w 1016"/>
                <a:gd name="T13" fmla="*/ 0 h 1358"/>
                <a:gd name="T14" fmla="*/ 1 w 1016"/>
                <a:gd name="T15" fmla="*/ 0 h 1358"/>
                <a:gd name="T16" fmla="*/ 1 w 1016"/>
                <a:gd name="T17" fmla="*/ 0 h 1358"/>
                <a:gd name="T18" fmla="*/ 1 w 1016"/>
                <a:gd name="T19" fmla="*/ 0 h 1358"/>
                <a:gd name="T20" fmla="*/ 1 w 1016"/>
                <a:gd name="T21" fmla="*/ 0 h 1358"/>
                <a:gd name="T22" fmla="*/ 1 w 1016"/>
                <a:gd name="T23" fmla="*/ 0 h 1358"/>
                <a:gd name="T24" fmla="*/ 1 w 1016"/>
                <a:gd name="T25" fmla="*/ 0 h 1358"/>
                <a:gd name="T26" fmla="*/ 1 w 1016"/>
                <a:gd name="T27" fmla="*/ 0 h 1358"/>
                <a:gd name="T28" fmla="*/ 1 w 1016"/>
                <a:gd name="T29" fmla="*/ 0 h 1358"/>
                <a:gd name="T30" fmla="*/ 1 w 1016"/>
                <a:gd name="T31" fmla="*/ 0 h 1358"/>
                <a:gd name="T32" fmla="*/ 1 w 1016"/>
                <a:gd name="T33" fmla="*/ 0 h 1358"/>
                <a:gd name="T34" fmla="*/ 1 w 1016"/>
                <a:gd name="T35" fmla="*/ 0 h 1358"/>
                <a:gd name="T36" fmla="*/ 1 w 1016"/>
                <a:gd name="T37" fmla="*/ 0 h 1358"/>
                <a:gd name="T38" fmla="*/ 1 w 1016"/>
                <a:gd name="T39" fmla="*/ 0 h 1358"/>
                <a:gd name="T40" fmla="*/ 1 w 1016"/>
                <a:gd name="T41" fmla="*/ 0 h 1358"/>
                <a:gd name="T42" fmla="*/ 1 w 1016"/>
                <a:gd name="T43" fmla="*/ 0 h 1358"/>
                <a:gd name="T44" fmla="*/ 1 w 1016"/>
                <a:gd name="T45" fmla="*/ 0 h 1358"/>
                <a:gd name="T46" fmla="*/ 1 w 1016"/>
                <a:gd name="T47" fmla="*/ 0 h 1358"/>
                <a:gd name="T48" fmla="*/ 1 w 1016"/>
                <a:gd name="T49" fmla="*/ 1 h 1358"/>
                <a:gd name="T50" fmla="*/ 1 w 1016"/>
                <a:gd name="T51" fmla="*/ 1 h 1358"/>
                <a:gd name="T52" fmla="*/ 1 w 1016"/>
                <a:gd name="T53" fmla="*/ 1 h 1358"/>
                <a:gd name="T54" fmla="*/ 1 w 1016"/>
                <a:gd name="T55" fmla="*/ 1 h 1358"/>
                <a:gd name="T56" fmla="*/ 1 w 1016"/>
                <a:gd name="T57" fmla="*/ 1 h 1358"/>
                <a:gd name="T58" fmla="*/ 1 w 1016"/>
                <a:gd name="T59" fmla="*/ 1 h 1358"/>
                <a:gd name="T60" fmla="*/ 1 w 1016"/>
                <a:gd name="T61" fmla="*/ 1 h 1358"/>
                <a:gd name="T62" fmla="*/ 1 w 1016"/>
                <a:gd name="T63" fmla="*/ 1 h 1358"/>
                <a:gd name="T64" fmla="*/ 1 w 1016"/>
                <a:gd name="T65" fmla="*/ 1 h 1358"/>
                <a:gd name="T66" fmla="*/ 1 w 1016"/>
                <a:gd name="T67" fmla="*/ 1 h 1358"/>
                <a:gd name="T68" fmla="*/ 1 w 1016"/>
                <a:gd name="T69" fmla="*/ 1 h 1358"/>
                <a:gd name="T70" fmla="*/ 1 w 1016"/>
                <a:gd name="T71" fmla="*/ 1 h 1358"/>
                <a:gd name="T72" fmla="*/ 1 w 1016"/>
                <a:gd name="T73" fmla="*/ 1 h 1358"/>
                <a:gd name="T74" fmla="*/ 1 w 1016"/>
                <a:gd name="T75" fmla="*/ 1 h 1358"/>
                <a:gd name="T76" fmla="*/ 1 w 1016"/>
                <a:gd name="T77" fmla="*/ 1 h 1358"/>
                <a:gd name="T78" fmla="*/ 1 w 1016"/>
                <a:gd name="T79" fmla="*/ 1 h 1358"/>
                <a:gd name="T80" fmla="*/ 1 w 1016"/>
                <a:gd name="T81" fmla="*/ 1 h 1358"/>
                <a:gd name="T82" fmla="*/ 0 w 1016"/>
                <a:gd name="T83" fmla="*/ 1 h 1358"/>
                <a:gd name="T84" fmla="*/ 0 w 1016"/>
                <a:gd name="T85" fmla="*/ 0 h 1358"/>
                <a:gd name="T86" fmla="*/ 1 w 1016"/>
                <a:gd name="T87" fmla="*/ 0 h 1358"/>
                <a:gd name="T88" fmla="*/ 1 w 1016"/>
                <a:gd name="T89" fmla="*/ 1 h 1358"/>
                <a:gd name="T90" fmla="*/ 0 w 1016"/>
                <a:gd name="T91" fmla="*/ 1 h 1358"/>
                <a:gd name="T92" fmla="*/ 0 w 1016"/>
                <a:gd name="T93" fmla="*/ 0 h 135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16"/>
                <a:gd name="T142" fmla="*/ 0 h 1358"/>
                <a:gd name="T143" fmla="*/ 1016 w 1016"/>
                <a:gd name="T144" fmla="*/ 1358 h 135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16" h="1358">
                  <a:moveTo>
                    <a:pt x="239" y="1021"/>
                  </a:moveTo>
                  <a:lnTo>
                    <a:pt x="239" y="1358"/>
                  </a:lnTo>
                  <a:lnTo>
                    <a:pt x="1" y="1358"/>
                  </a:lnTo>
                  <a:lnTo>
                    <a:pt x="0" y="1020"/>
                  </a:lnTo>
                  <a:lnTo>
                    <a:pt x="0" y="579"/>
                  </a:lnTo>
                  <a:lnTo>
                    <a:pt x="0" y="3"/>
                  </a:lnTo>
                  <a:lnTo>
                    <a:pt x="894" y="0"/>
                  </a:lnTo>
                  <a:lnTo>
                    <a:pt x="909" y="1"/>
                  </a:lnTo>
                  <a:lnTo>
                    <a:pt x="923" y="3"/>
                  </a:lnTo>
                  <a:lnTo>
                    <a:pt x="937" y="7"/>
                  </a:lnTo>
                  <a:lnTo>
                    <a:pt x="949" y="11"/>
                  </a:lnTo>
                  <a:lnTo>
                    <a:pt x="960" y="17"/>
                  </a:lnTo>
                  <a:lnTo>
                    <a:pt x="970" y="24"/>
                  </a:lnTo>
                  <a:lnTo>
                    <a:pt x="979" y="33"/>
                  </a:lnTo>
                  <a:lnTo>
                    <a:pt x="987" y="43"/>
                  </a:lnTo>
                  <a:lnTo>
                    <a:pt x="994" y="53"/>
                  </a:lnTo>
                  <a:lnTo>
                    <a:pt x="1000" y="64"/>
                  </a:lnTo>
                  <a:lnTo>
                    <a:pt x="1005" y="77"/>
                  </a:lnTo>
                  <a:lnTo>
                    <a:pt x="1009" y="90"/>
                  </a:lnTo>
                  <a:lnTo>
                    <a:pt x="1012" y="103"/>
                  </a:lnTo>
                  <a:lnTo>
                    <a:pt x="1014" y="118"/>
                  </a:lnTo>
                  <a:lnTo>
                    <a:pt x="1016" y="133"/>
                  </a:lnTo>
                  <a:lnTo>
                    <a:pt x="1016" y="148"/>
                  </a:lnTo>
                  <a:lnTo>
                    <a:pt x="1016" y="868"/>
                  </a:lnTo>
                  <a:lnTo>
                    <a:pt x="1016" y="885"/>
                  </a:lnTo>
                  <a:lnTo>
                    <a:pt x="1014" y="899"/>
                  </a:lnTo>
                  <a:lnTo>
                    <a:pt x="1012" y="914"/>
                  </a:lnTo>
                  <a:lnTo>
                    <a:pt x="1009" y="929"/>
                  </a:lnTo>
                  <a:lnTo>
                    <a:pt x="1005" y="942"/>
                  </a:lnTo>
                  <a:lnTo>
                    <a:pt x="1000" y="954"/>
                  </a:lnTo>
                  <a:lnTo>
                    <a:pt x="994" y="966"/>
                  </a:lnTo>
                  <a:lnTo>
                    <a:pt x="987" y="978"/>
                  </a:lnTo>
                  <a:lnTo>
                    <a:pt x="979" y="988"/>
                  </a:lnTo>
                  <a:lnTo>
                    <a:pt x="970" y="996"/>
                  </a:lnTo>
                  <a:lnTo>
                    <a:pt x="960" y="1004"/>
                  </a:lnTo>
                  <a:lnTo>
                    <a:pt x="949" y="1010"/>
                  </a:lnTo>
                  <a:lnTo>
                    <a:pt x="937" y="1016"/>
                  </a:lnTo>
                  <a:lnTo>
                    <a:pt x="923" y="1020"/>
                  </a:lnTo>
                  <a:lnTo>
                    <a:pt x="909" y="1022"/>
                  </a:lnTo>
                  <a:lnTo>
                    <a:pt x="894" y="1023"/>
                  </a:lnTo>
                  <a:lnTo>
                    <a:pt x="239" y="1021"/>
                  </a:lnTo>
                  <a:close/>
                  <a:moveTo>
                    <a:pt x="239" y="282"/>
                  </a:moveTo>
                  <a:lnTo>
                    <a:pt x="777" y="282"/>
                  </a:lnTo>
                  <a:lnTo>
                    <a:pt x="777" y="730"/>
                  </a:lnTo>
                  <a:lnTo>
                    <a:pt x="239" y="730"/>
                  </a:lnTo>
                  <a:lnTo>
                    <a:pt x="239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2844" y="142852"/>
            <a:ext cx="954087" cy="258763"/>
            <a:chOff x="602" y="2126"/>
            <a:chExt cx="1402" cy="380"/>
          </a:xfrm>
          <a:solidFill>
            <a:schemeClr val="bg1"/>
          </a:solidFill>
        </p:grpSpPr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736" y="2126"/>
              <a:ext cx="54" cy="7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1229" y="2196"/>
              <a:ext cx="236" cy="233"/>
            </a:xfrm>
            <a:custGeom>
              <a:avLst/>
              <a:gdLst>
                <a:gd name="T0" fmla="*/ 0 w 1016"/>
                <a:gd name="T1" fmla="*/ 0 h 1017"/>
                <a:gd name="T2" fmla="*/ 0 w 1016"/>
                <a:gd name="T3" fmla="*/ 0 h 1017"/>
                <a:gd name="T4" fmla="*/ 0 w 1016"/>
                <a:gd name="T5" fmla="*/ 1 h 1017"/>
                <a:gd name="T6" fmla="*/ 1 w 1016"/>
                <a:gd name="T7" fmla="*/ 1 h 1017"/>
                <a:gd name="T8" fmla="*/ 1 w 1016"/>
                <a:gd name="T9" fmla="*/ 0 h 1017"/>
                <a:gd name="T10" fmla="*/ 1 w 1016"/>
                <a:gd name="T11" fmla="*/ 0 h 1017"/>
                <a:gd name="T12" fmla="*/ 1 w 1016"/>
                <a:gd name="T13" fmla="*/ 1 h 1017"/>
                <a:gd name="T14" fmla="*/ 1 w 1016"/>
                <a:gd name="T15" fmla="*/ 1 h 1017"/>
                <a:gd name="T16" fmla="*/ 1 w 1016"/>
                <a:gd name="T17" fmla="*/ 1 h 1017"/>
                <a:gd name="T18" fmla="*/ 1 w 1016"/>
                <a:gd name="T19" fmla="*/ 1 h 1017"/>
                <a:gd name="T20" fmla="*/ 1 w 1016"/>
                <a:gd name="T21" fmla="*/ 1 h 1017"/>
                <a:gd name="T22" fmla="*/ 1 w 1016"/>
                <a:gd name="T23" fmla="*/ 1 h 1017"/>
                <a:gd name="T24" fmla="*/ 1 w 1016"/>
                <a:gd name="T25" fmla="*/ 1 h 1017"/>
                <a:gd name="T26" fmla="*/ 1 w 1016"/>
                <a:gd name="T27" fmla="*/ 1 h 1017"/>
                <a:gd name="T28" fmla="*/ 1 w 1016"/>
                <a:gd name="T29" fmla="*/ 1 h 1017"/>
                <a:gd name="T30" fmla="*/ 1 w 1016"/>
                <a:gd name="T31" fmla="*/ 1 h 1017"/>
                <a:gd name="T32" fmla="*/ 1 w 1016"/>
                <a:gd name="T33" fmla="*/ 1 h 1017"/>
                <a:gd name="T34" fmla="*/ 1 w 1016"/>
                <a:gd name="T35" fmla="*/ 1 h 1017"/>
                <a:gd name="T36" fmla="*/ 1 w 1016"/>
                <a:gd name="T37" fmla="*/ 1 h 1017"/>
                <a:gd name="T38" fmla="*/ 1 w 1016"/>
                <a:gd name="T39" fmla="*/ 1 h 1017"/>
                <a:gd name="T40" fmla="*/ 1 w 1016"/>
                <a:gd name="T41" fmla="*/ 1 h 1017"/>
                <a:gd name="T42" fmla="*/ 1 w 1016"/>
                <a:gd name="T43" fmla="*/ 1 h 1017"/>
                <a:gd name="T44" fmla="*/ 1 w 1016"/>
                <a:gd name="T45" fmla="*/ 1 h 1017"/>
                <a:gd name="T46" fmla="*/ 0 w 1016"/>
                <a:gd name="T47" fmla="*/ 1 h 1017"/>
                <a:gd name="T48" fmla="*/ 0 w 1016"/>
                <a:gd name="T49" fmla="*/ 1 h 1017"/>
                <a:gd name="T50" fmla="*/ 0 w 1016"/>
                <a:gd name="T51" fmla="*/ 1 h 1017"/>
                <a:gd name="T52" fmla="*/ 0 w 1016"/>
                <a:gd name="T53" fmla="*/ 1 h 1017"/>
                <a:gd name="T54" fmla="*/ 0 w 1016"/>
                <a:gd name="T55" fmla="*/ 1 h 1017"/>
                <a:gd name="T56" fmla="*/ 0 w 1016"/>
                <a:gd name="T57" fmla="*/ 1 h 1017"/>
                <a:gd name="T58" fmla="*/ 0 w 1016"/>
                <a:gd name="T59" fmla="*/ 1 h 1017"/>
                <a:gd name="T60" fmla="*/ 0 w 1016"/>
                <a:gd name="T61" fmla="*/ 1 h 1017"/>
                <a:gd name="T62" fmla="*/ 0 w 1016"/>
                <a:gd name="T63" fmla="*/ 1 h 1017"/>
                <a:gd name="T64" fmla="*/ 0 w 1016"/>
                <a:gd name="T65" fmla="*/ 1 h 1017"/>
                <a:gd name="T66" fmla="*/ 0 w 1016"/>
                <a:gd name="T67" fmla="*/ 1 h 1017"/>
                <a:gd name="T68" fmla="*/ 0 w 1016"/>
                <a:gd name="T69" fmla="*/ 1 h 1017"/>
                <a:gd name="T70" fmla="*/ 0 w 1016"/>
                <a:gd name="T71" fmla="*/ 1 h 1017"/>
                <a:gd name="T72" fmla="*/ 0 w 1016"/>
                <a:gd name="T73" fmla="*/ 1 h 1017"/>
                <a:gd name="T74" fmla="*/ 0 w 1016"/>
                <a:gd name="T75" fmla="*/ 1 h 1017"/>
                <a:gd name="T76" fmla="*/ 0 w 1016"/>
                <a:gd name="T77" fmla="*/ 1 h 1017"/>
                <a:gd name="T78" fmla="*/ 0 w 1016"/>
                <a:gd name="T79" fmla="*/ 1 h 1017"/>
                <a:gd name="T80" fmla="*/ 0 w 1016"/>
                <a:gd name="T81" fmla="*/ 0 h 101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6"/>
                <a:gd name="T124" fmla="*/ 0 h 1017"/>
                <a:gd name="T125" fmla="*/ 1016 w 1016"/>
                <a:gd name="T126" fmla="*/ 1017 h 101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6" h="1017">
                  <a:moveTo>
                    <a:pt x="0" y="0"/>
                  </a:moveTo>
                  <a:lnTo>
                    <a:pt x="239" y="0"/>
                  </a:lnTo>
                  <a:lnTo>
                    <a:pt x="239" y="727"/>
                  </a:lnTo>
                  <a:lnTo>
                    <a:pt x="796" y="726"/>
                  </a:lnTo>
                  <a:lnTo>
                    <a:pt x="787" y="0"/>
                  </a:lnTo>
                  <a:lnTo>
                    <a:pt x="1016" y="0"/>
                  </a:lnTo>
                  <a:lnTo>
                    <a:pt x="1016" y="889"/>
                  </a:lnTo>
                  <a:lnTo>
                    <a:pt x="1016" y="902"/>
                  </a:lnTo>
                  <a:lnTo>
                    <a:pt x="1015" y="915"/>
                  </a:lnTo>
                  <a:lnTo>
                    <a:pt x="1013" y="928"/>
                  </a:lnTo>
                  <a:lnTo>
                    <a:pt x="1011" y="940"/>
                  </a:lnTo>
                  <a:lnTo>
                    <a:pt x="1007" y="951"/>
                  </a:lnTo>
                  <a:lnTo>
                    <a:pt x="1003" y="961"/>
                  </a:lnTo>
                  <a:lnTo>
                    <a:pt x="999" y="971"/>
                  </a:lnTo>
                  <a:lnTo>
                    <a:pt x="993" y="980"/>
                  </a:lnTo>
                  <a:lnTo>
                    <a:pt x="985" y="988"/>
                  </a:lnTo>
                  <a:lnTo>
                    <a:pt x="978" y="995"/>
                  </a:lnTo>
                  <a:lnTo>
                    <a:pt x="970" y="1001"/>
                  </a:lnTo>
                  <a:lnTo>
                    <a:pt x="961" y="1006"/>
                  </a:lnTo>
                  <a:lnTo>
                    <a:pt x="951" y="1010"/>
                  </a:lnTo>
                  <a:lnTo>
                    <a:pt x="939" y="1014"/>
                  </a:lnTo>
                  <a:lnTo>
                    <a:pt x="927" y="1016"/>
                  </a:lnTo>
                  <a:lnTo>
                    <a:pt x="914" y="1017"/>
                  </a:lnTo>
                  <a:lnTo>
                    <a:pt x="136" y="1017"/>
                  </a:lnTo>
                  <a:lnTo>
                    <a:pt x="122" y="1016"/>
                  </a:lnTo>
                  <a:lnTo>
                    <a:pt x="109" y="1014"/>
                  </a:lnTo>
                  <a:lnTo>
                    <a:pt x="96" y="1010"/>
                  </a:lnTo>
                  <a:lnTo>
                    <a:pt x="84" y="1006"/>
                  </a:lnTo>
                  <a:lnTo>
                    <a:pt x="72" y="1001"/>
                  </a:lnTo>
                  <a:lnTo>
                    <a:pt x="61" y="995"/>
                  </a:lnTo>
                  <a:lnTo>
                    <a:pt x="50" y="988"/>
                  </a:lnTo>
                  <a:lnTo>
                    <a:pt x="41" y="980"/>
                  </a:lnTo>
                  <a:lnTo>
                    <a:pt x="31" y="972"/>
                  </a:lnTo>
                  <a:lnTo>
                    <a:pt x="23" y="961"/>
                  </a:lnTo>
                  <a:lnTo>
                    <a:pt x="17" y="951"/>
                  </a:lnTo>
                  <a:lnTo>
                    <a:pt x="11" y="940"/>
                  </a:lnTo>
                  <a:lnTo>
                    <a:pt x="6" y="928"/>
                  </a:lnTo>
                  <a:lnTo>
                    <a:pt x="3" y="915"/>
                  </a:lnTo>
                  <a:lnTo>
                    <a:pt x="1" y="902"/>
                  </a:lnTo>
                  <a:lnTo>
                    <a:pt x="0" y="8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736" y="2258"/>
              <a:ext cx="54" cy="2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602" y="2126"/>
              <a:ext cx="373" cy="380"/>
            </a:xfrm>
            <a:custGeom>
              <a:avLst/>
              <a:gdLst>
                <a:gd name="T0" fmla="*/ 1 w 1600"/>
                <a:gd name="T1" fmla="*/ 0 h 1658"/>
                <a:gd name="T2" fmla="*/ 1 w 1600"/>
                <a:gd name="T3" fmla="*/ 0 h 1658"/>
                <a:gd name="T4" fmla="*/ 0 w 1600"/>
                <a:gd name="T5" fmla="*/ 2 h 1658"/>
                <a:gd name="T6" fmla="*/ 0 w 1600"/>
                <a:gd name="T7" fmla="*/ 2 h 1658"/>
                <a:gd name="T8" fmla="*/ 0 w 1600"/>
                <a:gd name="T9" fmla="*/ 2 h 1658"/>
                <a:gd name="T10" fmla="*/ 1 w 1600"/>
                <a:gd name="T11" fmla="*/ 2 h 1658"/>
                <a:gd name="T12" fmla="*/ 1 w 1600"/>
                <a:gd name="T13" fmla="*/ 2 h 1658"/>
                <a:gd name="T14" fmla="*/ 2 w 1600"/>
                <a:gd name="T15" fmla="*/ 2 h 1658"/>
                <a:gd name="T16" fmla="*/ 1 w 1600"/>
                <a:gd name="T17" fmla="*/ 0 h 1658"/>
                <a:gd name="T18" fmla="*/ 1 w 1600"/>
                <a:gd name="T19" fmla="*/ 1 h 1658"/>
                <a:gd name="T20" fmla="*/ 1 w 1600"/>
                <a:gd name="T21" fmla="*/ 1 h 1658"/>
                <a:gd name="T22" fmla="*/ 1 w 1600"/>
                <a:gd name="T23" fmla="*/ 0 h 1658"/>
                <a:gd name="T24" fmla="*/ 1 w 1600"/>
                <a:gd name="T25" fmla="*/ 1 h 16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00"/>
                <a:gd name="T40" fmla="*/ 0 h 1658"/>
                <a:gd name="T41" fmla="*/ 1600 w 1600"/>
                <a:gd name="T42" fmla="*/ 1658 h 16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00" h="1658">
                  <a:moveTo>
                    <a:pt x="927" y="0"/>
                  </a:moveTo>
                  <a:lnTo>
                    <a:pt x="651" y="1"/>
                  </a:lnTo>
                  <a:lnTo>
                    <a:pt x="0" y="1658"/>
                  </a:lnTo>
                  <a:lnTo>
                    <a:pt x="276" y="1658"/>
                  </a:lnTo>
                  <a:lnTo>
                    <a:pt x="406" y="1320"/>
                  </a:lnTo>
                  <a:lnTo>
                    <a:pt x="1149" y="1320"/>
                  </a:lnTo>
                  <a:lnTo>
                    <a:pt x="1276" y="1658"/>
                  </a:lnTo>
                  <a:lnTo>
                    <a:pt x="1600" y="1658"/>
                  </a:lnTo>
                  <a:lnTo>
                    <a:pt x="927" y="0"/>
                  </a:lnTo>
                  <a:close/>
                  <a:moveTo>
                    <a:pt x="509" y="1051"/>
                  </a:moveTo>
                  <a:lnTo>
                    <a:pt x="1048" y="1051"/>
                  </a:lnTo>
                  <a:lnTo>
                    <a:pt x="781" y="338"/>
                  </a:lnTo>
                  <a:lnTo>
                    <a:pt x="509" y="10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054" y="2196"/>
              <a:ext cx="682" cy="310"/>
            </a:xfrm>
            <a:custGeom>
              <a:avLst/>
              <a:gdLst>
                <a:gd name="T0" fmla="*/ 3 w 2920"/>
                <a:gd name="T1" fmla="*/ 0 h 1355"/>
                <a:gd name="T2" fmla="*/ 2 w 2920"/>
                <a:gd name="T3" fmla="*/ 0 h 1355"/>
                <a:gd name="T4" fmla="*/ 3 w 2920"/>
                <a:gd name="T5" fmla="*/ 1 h 1355"/>
                <a:gd name="T6" fmla="*/ 3 w 2920"/>
                <a:gd name="T7" fmla="*/ 1 h 1355"/>
                <a:gd name="T8" fmla="*/ 3 w 2920"/>
                <a:gd name="T9" fmla="*/ 1 h 1355"/>
                <a:gd name="T10" fmla="*/ 3 w 2920"/>
                <a:gd name="T11" fmla="*/ 1 h 1355"/>
                <a:gd name="T12" fmla="*/ 3 w 2920"/>
                <a:gd name="T13" fmla="*/ 1 h 1355"/>
                <a:gd name="T14" fmla="*/ 3 w 2920"/>
                <a:gd name="T15" fmla="*/ 1 h 1355"/>
                <a:gd name="T16" fmla="*/ 3 w 2920"/>
                <a:gd name="T17" fmla="*/ 1 h 1355"/>
                <a:gd name="T18" fmla="*/ 3 w 2920"/>
                <a:gd name="T19" fmla="*/ 1 h 1355"/>
                <a:gd name="T20" fmla="*/ 3 w 2920"/>
                <a:gd name="T21" fmla="*/ 1 h 1355"/>
                <a:gd name="T22" fmla="*/ 3 w 2920"/>
                <a:gd name="T23" fmla="*/ 2 h 1355"/>
                <a:gd name="T24" fmla="*/ 3 w 2920"/>
                <a:gd name="T25" fmla="*/ 2 h 1355"/>
                <a:gd name="T26" fmla="*/ 3 w 2920"/>
                <a:gd name="T27" fmla="*/ 2 h 1355"/>
                <a:gd name="T28" fmla="*/ 3 w 2920"/>
                <a:gd name="T29" fmla="*/ 2 h 1355"/>
                <a:gd name="T30" fmla="*/ 3 w 2920"/>
                <a:gd name="T31" fmla="*/ 2 h 1355"/>
                <a:gd name="T32" fmla="*/ 3 w 2920"/>
                <a:gd name="T33" fmla="*/ 2 h 1355"/>
                <a:gd name="T34" fmla="*/ 3 w 2920"/>
                <a:gd name="T35" fmla="*/ 2 h 1355"/>
                <a:gd name="T36" fmla="*/ 3 w 2920"/>
                <a:gd name="T37" fmla="*/ 2 h 1355"/>
                <a:gd name="T38" fmla="*/ 3 w 2920"/>
                <a:gd name="T39" fmla="*/ 2 h 1355"/>
                <a:gd name="T40" fmla="*/ 0 w 2920"/>
                <a:gd name="T41" fmla="*/ 2 h 1355"/>
                <a:gd name="T42" fmla="*/ 3 w 2920"/>
                <a:gd name="T43" fmla="*/ 2 h 1355"/>
                <a:gd name="T44" fmla="*/ 2 w 2920"/>
                <a:gd name="T45" fmla="*/ 1 h 1355"/>
                <a:gd name="T46" fmla="*/ 2 w 2920"/>
                <a:gd name="T47" fmla="*/ 1 h 1355"/>
                <a:gd name="T48" fmla="*/ 2 w 2920"/>
                <a:gd name="T49" fmla="*/ 1 h 1355"/>
                <a:gd name="T50" fmla="*/ 2 w 2920"/>
                <a:gd name="T51" fmla="*/ 1 h 1355"/>
                <a:gd name="T52" fmla="*/ 2 w 2920"/>
                <a:gd name="T53" fmla="*/ 1 h 1355"/>
                <a:gd name="T54" fmla="*/ 2 w 2920"/>
                <a:gd name="T55" fmla="*/ 1 h 1355"/>
                <a:gd name="T56" fmla="*/ 2 w 2920"/>
                <a:gd name="T57" fmla="*/ 1 h 1355"/>
                <a:gd name="T58" fmla="*/ 2 w 2920"/>
                <a:gd name="T59" fmla="*/ 1 h 1355"/>
                <a:gd name="T60" fmla="*/ 2 w 2920"/>
                <a:gd name="T61" fmla="*/ 1 h 1355"/>
                <a:gd name="T62" fmla="*/ 2 w 2920"/>
                <a:gd name="T63" fmla="*/ 1 h 1355"/>
                <a:gd name="T64" fmla="*/ 2 w 2920"/>
                <a:gd name="T65" fmla="*/ 0 h 1355"/>
                <a:gd name="T66" fmla="*/ 2 w 2920"/>
                <a:gd name="T67" fmla="*/ 0 h 1355"/>
                <a:gd name="T68" fmla="*/ 2 w 2920"/>
                <a:gd name="T69" fmla="*/ 0 h 1355"/>
                <a:gd name="T70" fmla="*/ 2 w 2920"/>
                <a:gd name="T71" fmla="*/ 0 h 1355"/>
                <a:gd name="T72" fmla="*/ 2 w 2920"/>
                <a:gd name="T73" fmla="*/ 0 h 1355"/>
                <a:gd name="T74" fmla="*/ 2 w 2920"/>
                <a:gd name="T75" fmla="*/ 0 h 1355"/>
                <a:gd name="T76" fmla="*/ 2 w 2920"/>
                <a:gd name="T77" fmla="*/ 0 h 1355"/>
                <a:gd name="T78" fmla="*/ 2 w 2920"/>
                <a:gd name="T79" fmla="*/ 0 h 1355"/>
                <a:gd name="T80" fmla="*/ 2 w 2920"/>
                <a:gd name="T81" fmla="*/ 0 h 135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920"/>
                <a:gd name="T124" fmla="*/ 0 h 1355"/>
                <a:gd name="T125" fmla="*/ 2920 w 2920"/>
                <a:gd name="T126" fmla="*/ 1355 h 135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920" h="1355">
                  <a:moveTo>
                    <a:pt x="1943" y="0"/>
                  </a:moveTo>
                  <a:lnTo>
                    <a:pt x="2920" y="0"/>
                  </a:lnTo>
                  <a:lnTo>
                    <a:pt x="2657" y="279"/>
                  </a:lnTo>
                  <a:lnTo>
                    <a:pt x="2072" y="279"/>
                  </a:lnTo>
                  <a:lnTo>
                    <a:pt x="2071" y="538"/>
                  </a:lnTo>
                  <a:lnTo>
                    <a:pt x="2732" y="538"/>
                  </a:lnTo>
                  <a:lnTo>
                    <a:pt x="2745" y="539"/>
                  </a:lnTo>
                  <a:lnTo>
                    <a:pt x="2757" y="541"/>
                  </a:lnTo>
                  <a:lnTo>
                    <a:pt x="2768" y="544"/>
                  </a:lnTo>
                  <a:lnTo>
                    <a:pt x="2781" y="548"/>
                  </a:lnTo>
                  <a:lnTo>
                    <a:pt x="2791" y="552"/>
                  </a:lnTo>
                  <a:lnTo>
                    <a:pt x="2802" y="558"/>
                  </a:lnTo>
                  <a:lnTo>
                    <a:pt x="2811" y="566"/>
                  </a:lnTo>
                  <a:lnTo>
                    <a:pt x="2820" y="573"/>
                  </a:lnTo>
                  <a:lnTo>
                    <a:pt x="2829" y="582"/>
                  </a:lnTo>
                  <a:lnTo>
                    <a:pt x="2837" y="591"/>
                  </a:lnTo>
                  <a:lnTo>
                    <a:pt x="2843" y="600"/>
                  </a:lnTo>
                  <a:lnTo>
                    <a:pt x="2849" y="612"/>
                  </a:lnTo>
                  <a:lnTo>
                    <a:pt x="2853" y="622"/>
                  </a:lnTo>
                  <a:lnTo>
                    <a:pt x="2856" y="633"/>
                  </a:lnTo>
                  <a:lnTo>
                    <a:pt x="2858" y="645"/>
                  </a:lnTo>
                  <a:lnTo>
                    <a:pt x="2859" y="658"/>
                  </a:lnTo>
                  <a:lnTo>
                    <a:pt x="2859" y="748"/>
                  </a:lnTo>
                  <a:lnTo>
                    <a:pt x="2859" y="1234"/>
                  </a:lnTo>
                  <a:lnTo>
                    <a:pt x="2858" y="1247"/>
                  </a:lnTo>
                  <a:lnTo>
                    <a:pt x="2857" y="1259"/>
                  </a:lnTo>
                  <a:lnTo>
                    <a:pt x="2854" y="1270"/>
                  </a:lnTo>
                  <a:lnTo>
                    <a:pt x="2850" y="1282"/>
                  </a:lnTo>
                  <a:lnTo>
                    <a:pt x="2845" y="1292"/>
                  </a:lnTo>
                  <a:lnTo>
                    <a:pt x="2839" y="1302"/>
                  </a:lnTo>
                  <a:lnTo>
                    <a:pt x="2832" y="1311"/>
                  </a:lnTo>
                  <a:lnTo>
                    <a:pt x="2823" y="1319"/>
                  </a:lnTo>
                  <a:lnTo>
                    <a:pt x="2815" y="1328"/>
                  </a:lnTo>
                  <a:lnTo>
                    <a:pt x="2806" y="1335"/>
                  </a:lnTo>
                  <a:lnTo>
                    <a:pt x="2797" y="1341"/>
                  </a:lnTo>
                  <a:lnTo>
                    <a:pt x="2787" y="1346"/>
                  </a:lnTo>
                  <a:lnTo>
                    <a:pt x="2775" y="1350"/>
                  </a:lnTo>
                  <a:lnTo>
                    <a:pt x="2765" y="1353"/>
                  </a:lnTo>
                  <a:lnTo>
                    <a:pt x="2754" y="1354"/>
                  </a:lnTo>
                  <a:lnTo>
                    <a:pt x="2742" y="1355"/>
                  </a:lnTo>
                  <a:lnTo>
                    <a:pt x="2620" y="1355"/>
                  </a:lnTo>
                  <a:lnTo>
                    <a:pt x="0" y="1355"/>
                  </a:lnTo>
                  <a:lnTo>
                    <a:pt x="200" y="1126"/>
                  </a:lnTo>
                  <a:lnTo>
                    <a:pt x="2620" y="1126"/>
                  </a:lnTo>
                  <a:lnTo>
                    <a:pt x="2620" y="817"/>
                  </a:lnTo>
                  <a:lnTo>
                    <a:pt x="1949" y="817"/>
                  </a:lnTo>
                  <a:lnTo>
                    <a:pt x="1937" y="816"/>
                  </a:lnTo>
                  <a:lnTo>
                    <a:pt x="1925" y="815"/>
                  </a:lnTo>
                  <a:lnTo>
                    <a:pt x="1913" y="813"/>
                  </a:lnTo>
                  <a:lnTo>
                    <a:pt x="1902" y="811"/>
                  </a:lnTo>
                  <a:lnTo>
                    <a:pt x="1892" y="807"/>
                  </a:lnTo>
                  <a:lnTo>
                    <a:pt x="1883" y="803"/>
                  </a:lnTo>
                  <a:lnTo>
                    <a:pt x="1874" y="798"/>
                  </a:lnTo>
                  <a:lnTo>
                    <a:pt x="1865" y="792"/>
                  </a:lnTo>
                  <a:lnTo>
                    <a:pt x="1858" y="785"/>
                  </a:lnTo>
                  <a:lnTo>
                    <a:pt x="1852" y="777"/>
                  </a:lnTo>
                  <a:lnTo>
                    <a:pt x="1846" y="769"/>
                  </a:lnTo>
                  <a:lnTo>
                    <a:pt x="1842" y="760"/>
                  </a:lnTo>
                  <a:lnTo>
                    <a:pt x="1838" y="750"/>
                  </a:lnTo>
                  <a:lnTo>
                    <a:pt x="1835" y="739"/>
                  </a:lnTo>
                  <a:lnTo>
                    <a:pt x="1834" y="728"/>
                  </a:lnTo>
                  <a:lnTo>
                    <a:pt x="1833" y="716"/>
                  </a:lnTo>
                  <a:lnTo>
                    <a:pt x="1833" y="264"/>
                  </a:lnTo>
                  <a:lnTo>
                    <a:pt x="1833" y="114"/>
                  </a:lnTo>
                  <a:lnTo>
                    <a:pt x="1834" y="102"/>
                  </a:lnTo>
                  <a:lnTo>
                    <a:pt x="1836" y="92"/>
                  </a:lnTo>
                  <a:lnTo>
                    <a:pt x="1839" y="82"/>
                  </a:lnTo>
                  <a:lnTo>
                    <a:pt x="1842" y="72"/>
                  </a:lnTo>
                  <a:lnTo>
                    <a:pt x="1847" y="62"/>
                  </a:lnTo>
                  <a:lnTo>
                    <a:pt x="1853" y="53"/>
                  </a:lnTo>
                  <a:lnTo>
                    <a:pt x="1860" y="44"/>
                  </a:lnTo>
                  <a:lnTo>
                    <a:pt x="1867" y="36"/>
                  </a:lnTo>
                  <a:lnTo>
                    <a:pt x="1876" y="28"/>
                  </a:lnTo>
                  <a:lnTo>
                    <a:pt x="1884" y="21"/>
                  </a:lnTo>
                  <a:lnTo>
                    <a:pt x="1893" y="15"/>
                  </a:lnTo>
                  <a:lnTo>
                    <a:pt x="1902" y="10"/>
                  </a:lnTo>
                  <a:lnTo>
                    <a:pt x="1912" y="6"/>
                  </a:lnTo>
                  <a:lnTo>
                    <a:pt x="1923" y="3"/>
                  </a:lnTo>
                  <a:lnTo>
                    <a:pt x="1933" y="1"/>
                  </a:lnTo>
                  <a:lnTo>
                    <a:pt x="19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806" y="2196"/>
              <a:ext cx="198" cy="310"/>
            </a:xfrm>
            <a:custGeom>
              <a:avLst/>
              <a:gdLst>
                <a:gd name="T0" fmla="*/ 0 w 848"/>
                <a:gd name="T1" fmla="*/ 0 h 1355"/>
                <a:gd name="T2" fmla="*/ 1 w 848"/>
                <a:gd name="T3" fmla="*/ 0 h 1355"/>
                <a:gd name="T4" fmla="*/ 1 w 848"/>
                <a:gd name="T5" fmla="*/ 0 h 1355"/>
                <a:gd name="T6" fmla="*/ 0 w 848"/>
                <a:gd name="T7" fmla="*/ 0 h 1355"/>
                <a:gd name="T8" fmla="*/ 0 w 848"/>
                <a:gd name="T9" fmla="*/ 1 h 1355"/>
                <a:gd name="T10" fmla="*/ 1 w 848"/>
                <a:gd name="T11" fmla="*/ 1 h 1355"/>
                <a:gd name="T12" fmla="*/ 1 w 848"/>
                <a:gd name="T13" fmla="*/ 2 h 1355"/>
                <a:gd name="T14" fmla="*/ 0 w 848"/>
                <a:gd name="T15" fmla="*/ 2 h 1355"/>
                <a:gd name="T16" fmla="*/ 0 w 848"/>
                <a:gd name="T17" fmla="*/ 2 h 1355"/>
                <a:gd name="T18" fmla="*/ 0 w 848"/>
                <a:gd name="T19" fmla="*/ 2 h 1355"/>
                <a:gd name="T20" fmla="*/ 0 w 848"/>
                <a:gd name="T21" fmla="*/ 2 h 1355"/>
                <a:gd name="T22" fmla="*/ 0 w 848"/>
                <a:gd name="T23" fmla="*/ 2 h 1355"/>
                <a:gd name="T24" fmla="*/ 0 w 848"/>
                <a:gd name="T25" fmla="*/ 2 h 1355"/>
                <a:gd name="T26" fmla="*/ 0 w 848"/>
                <a:gd name="T27" fmla="*/ 2 h 1355"/>
                <a:gd name="T28" fmla="*/ 0 w 848"/>
                <a:gd name="T29" fmla="*/ 2 h 1355"/>
                <a:gd name="T30" fmla="*/ 0 w 848"/>
                <a:gd name="T31" fmla="*/ 2 h 1355"/>
                <a:gd name="T32" fmla="*/ 0 w 848"/>
                <a:gd name="T33" fmla="*/ 2 h 1355"/>
                <a:gd name="T34" fmla="*/ 0 w 848"/>
                <a:gd name="T35" fmla="*/ 2 h 1355"/>
                <a:gd name="T36" fmla="*/ 0 w 848"/>
                <a:gd name="T37" fmla="*/ 2 h 1355"/>
                <a:gd name="T38" fmla="*/ 0 w 848"/>
                <a:gd name="T39" fmla="*/ 2 h 1355"/>
                <a:gd name="T40" fmla="*/ 0 w 848"/>
                <a:gd name="T41" fmla="*/ 2 h 1355"/>
                <a:gd name="T42" fmla="*/ 0 w 848"/>
                <a:gd name="T43" fmla="*/ 2 h 1355"/>
                <a:gd name="T44" fmla="*/ 0 w 848"/>
                <a:gd name="T45" fmla="*/ 2 h 1355"/>
                <a:gd name="T46" fmla="*/ 0 w 848"/>
                <a:gd name="T47" fmla="*/ 2 h 1355"/>
                <a:gd name="T48" fmla="*/ 0 w 848"/>
                <a:gd name="T49" fmla="*/ 2 h 1355"/>
                <a:gd name="T50" fmla="*/ 0 w 848"/>
                <a:gd name="T51" fmla="*/ 2 h 1355"/>
                <a:gd name="T52" fmla="*/ 0 w 848"/>
                <a:gd name="T53" fmla="*/ 0 h 1355"/>
                <a:gd name="T54" fmla="*/ 0 w 848"/>
                <a:gd name="T55" fmla="*/ 0 h 1355"/>
                <a:gd name="T56" fmla="*/ 0 w 848"/>
                <a:gd name="T57" fmla="*/ 0 h 1355"/>
                <a:gd name="T58" fmla="*/ 0 w 848"/>
                <a:gd name="T59" fmla="*/ 0 h 1355"/>
                <a:gd name="T60" fmla="*/ 0 w 848"/>
                <a:gd name="T61" fmla="*/ 0 h 1355"/>
                <a:gd name="T62" fmla="*/ 0 w 848"/>
                <a:gd name="T63" fmla="*/ 0 h 1355"/>
                <a:gd name="T64" fmla="*/ 0 w 848"/>
                <a:gd name="T65" fmla="*/ 0 h 1355"/>
                <a:gd name="T66" fmla="*/ 0 w 848"/>
                <a:gd name="T67" fmla="*/ 0 h 1355"/>
                <a:gd name="T68" fmla="*/ 0 w 848"/>
                <a:gd name="T69" fmla="*/ 0 h 1355"/>
                <a:gd name="T70" fmla="*/ 0 w 848"/>
                <a:gd name="T71" fmla="*/ 0 h 1355"/>
                <a:gd name="T72" fmla="*/ 0 w 848"/>
                <a:gd name="T73" fmla="*/ 0 h 1355"/>
                <a:gd name="T74" fmla="*/ 0 w 848"/>
                <a:gd name="T75" fmla="*/ 0 h 1355"/>
                <a:gd name="T76" fmla="*/ 0 w 848"/>
                <a:gd name="T77" fmla="*/ 0 h 1355"/>
                <a:gd name="T78" fmla="*/ 0 w 848"/>
                <a:gd name="T79" fmla="*/ 0 h 1355"/>
                <a:gd name="T80" fmla="*/ 0 w 848"/>
                <a:gd name="T81" fmla="*/ 0 h 1355"/>
                <a:gd name="T82" fmla="*/ 0 w 848"/>
                <a:gd name="T83" fmla="*/ 0 h 1355"/>
                <a:gd name="T84" fmla="*/ 0 w 848"/>
                <a:gd name="T85" fmla="*/ 0 h 1355"/>
                <a:gd name="T86" fmla="*/ 0 w 848"/>
                <a:gd name="T87" fmla="*/ 0 h 1355"/>
                <a:gd name="T88" fmla="*/ 0 w 848"/>
                <a:gd name="T89" fmla="*/ 0 h 1355"/>
                <a:gd name="T90" fmla="*/ 0 w 848"/>
                <a:gd name="T91" fmla="*/ 0 h 1355"/>
                <a:gd name="T92" fmla="*/ 0 w 848"/>
                <a:gd name="T93" fmla="*/ 0 h 135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48"/>
                <a:gd name="T142" fmla="*/ 0 h 1355"/>
                <a:gd name="T143" fmla="*/ 848 w 848"/>
                <a:gd name="T144" fmla="*/ 1355 h 135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48" h="1355">
                  <a:moveTo>
                    <a:pt x="118" y="1"/>
                  </a:moveTo>
                  <a:lnTo>
                    <a:pt x="848" y="0"/>
                  </a:lnTo>
                  <a:lnTo>
                    <a:pt x="689" y="279"/>
                  </a:lnTo>
                  <a:lnTo>
                    <a:pt x="229" y="279"/>
                  </a:lnTo>
                  <a:lnTo>
                    <a:pt x="229" y="1067"/>
                  </a:lnTo>
                  <a:lnTo>
                    <a:pt x="827" y="1067"/>
                  </a:lnTo>
                  <a:lnTo>
                    <a:pt x="827" y="1355"/>
                  </a:lnTo>
                  <a:lnTo>
                    <a:pt x="229" y="1355"/>
                  </a:lnTo>
                  <a:lnTo>
                    <a:pt x="87" y="1355"/>
                  </a:lnTo>
                  <a:lnTo>
                    <a:pt x="79" y="1355"/>
                  </a:lnTo>
                  <a:lnTo>
                    <a:pt x="70" y="1353"/>
                  </a:lnTo>
                  <a:lnTo>
                    <a:pt x="61" y="1351"/>
                  </a:lnTo>
                  <a:lnTo>
                    <a:pt x="53" y="1349"/>
                  </a:lnTo>
                  <a:lnTo>
                    <a:pt x="46" y="1346"/>
                  </a:lnTo>
                  <a:lnTo>
                    <a:pt x="39" y="1342"/>
                  </a:lnTo>
                  <a:lnTo>
                    <a:pt x="32" y="1337"/>
                  </a:lnTo>
                  <a:lnTo>
                    <a:pt x="26" y="1332"/>
                  </a:lnTo>
                  <a:lnTo>
                    <a:pt x="21" y="1326"/>
                  </a:lnTo>
                  <a:lnTo>
                    <a:pt x="15" y="1319"/>
                  </a:lnTo>
                  <a:lnTo>
                    <a:pt x="11" y="1312"/>
                  </a:lnTo>
                  <a:lnTo>
                    <a:pt x="7" y="1305"/>
                  </a:lnTo>
                  <a:lnTo>
                    <a:pt x="4" y="1297"/>
                  </a:lnTo>
                  <a:lnTo>
                    <a:pt x="2" y="1289"/>
                  </a:lnTo>
                  <a:lnTo>
                    <a:pt x="1" y="1281"/>
                  </a:lnTo>
                  <a:lnTo>
                    <a:pt x="0" y="1272"/>
                  </a:lnTo>
                  <a:lnTo>
                    <a:pt x="1" y="279"/>
                  </a:lnTo>
                  <a:lnTo>
                    <a:pt x="1" y="278"/>
                  </a:lnTo>
                  <a:lnTo>
                    <a:pt x="1" y="269"/>
                  </a:lnTo>
                  <a:lnTo>
                    <a:pt x="1" y="112"/>
                  </a:lnTo>
                  <a:lnTo>
                    <a:pt x="2" y="101"/>
                  </a:lnTo>
                  <a:lnTo>
                    <a:pt x="4" y="90"/>
                  </a:lnTo>
                  <a:lnTo>
                    <a:pt x="7" y="80"/>
                  </a:lnTo>
                  <a:lnTo>
                    <a:pt x="11" y="70"/>
                  </a:lnTo>
                  <a:lnTo>
                    <a:pt x="16" y="59"/>
                  </a:lnTo>
                  <a:lnTo>
                    <a:pt x="23" y="50"/>
                  </a:lnTo>
                  <a:lnTo>
                    <a:pt x="30" y="42"/>
                  </a:lnTo>
                  <a:lnTo>
                    <a:pt x="37" y="34"/>
                  </a:lnTo>
                  <a:lnTo>
                    <a:pt x="45" y="27"/>
                  </a:lnTo>
                  <a:lnTo>
                    <a:pt x="54" y="20"/>
                  </a:lnTo>
                  <a:lnTo>
                    <a:pt x="64" y="15"/>
                  </a:lnTo>
                  <a:lnTo>
                    <a:pt x="74" y="10"/>
                  </a:lnTo>
                  <a:lnTo>
                    <a:pt x="85" y="6"/>
                  </a:lnTo>
                  <a:lnTo>
                    <a:pt x="95" y="4"/>
                  </a:lnTo>
                  <a:lnTo>
                    <a:pt x="106" y="2"/>
                  </a:lnTo>
                  <a:lnTo>
                    <a:pt x="118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977" y="2194"/>
              <a:ext cx="238" cy="312"/>
            </a:xfrm>
            <a:custGeom>
              <a:avLst/>
              <a:gdLst>
                <a:gd name="T0" fmla="*/ 0 w 1016"/>
                <a:gd name="T1" fmla="*/ 1 h 1358"/>
                <a:gd name="T2" fmla="*/ 0 w 1016"/>
                <a:gd name="T3" fmla="*/ 2 h 1358"/>
                <a:gd name="T4" fmla="*/ 0 w 1016"/>
                <a:gd name="T5" fmla="*/ 2 h 1358"/>
                <a:gd name="T6" fmla="*/ 0 w 1016"/>
                <a:gd name="T7" fmla="*/ 1 h 1358"/>
                <a:gd name="T8" fmla="*/ 0 w 1016"/>
                <a:gd name="T9" fmla="*/ 1 h 1358"/>
                <a:gd name="T10" fmla="*/ 0 w 1016"/>
                <a:gd name="T11" fmla="*/ 1 h 1358"/>
                <a:gd name="T12" fmla="*/ 0 w 1016"/>
                <a:gd name="T13" fmla="*/ 0 h 1358"/>
                <a:gd name="T14" fmla="*/ 1 w 1016"/>
                <a:gd name="T15" fmla="*/ 0 h 1358"/>
                <a:gd name="T16" fmla="*/ 1 w 1016"/>
                <a:gd name="T17" fmla="*/ 0 h 1358"/>
                <a:gd name="T18" fmla="*/ 1 w 1016"/>
                <a:gd name="T19" fmla="*/ 0 h 1358"/>
                <a:gd name="T20" fmla="*/ 1 w 1016"/>
                <a:gd name="T21" fmla="*/ 0 h 1358"/>
                <a:gd name="T22" fmla="*/ 1 w 1016"/>
                <a:gd name="T23" fmla="*/ 0 h 1358"/>
                <a:gd name="T24" fmla="*/ 1 w 1016"/>
                <a:gd name="T25" fmla="*/ 0 h 1358"/>
                <a:gd name="T26" fmla="*/ 1 w 1016"/>
                <a:gd name="T27" fmla="*/ 0 h 1358"/>
                <a:gd name="T28" fmla="*/ 1 w 1016"/>
                <a:gd name="T29" fmla="*/ 0 h 1358"/>
                <a:gd name="T30" fmla="*/ 1 w 1016"/>
                <a:gd name="T31" fmla="*/ 0 h 1358"/>
                <a:gd name="T32" fmla="*/ 1 w 1016"/>
                <a:gd name="T33" fmla="*/ 0 h 1358"/>
                <a:gd name="T34" fmla="*/ 1 w 1016"/>
                <a:gd name="T35" fmla="*/ 0 h 1358"/>
                <a:gd name="T36" fmla="*/ 1 w 1016"/>
                <a:gd name="T37" fmla="*/ 0 h 1358"/>
                <a:gd name="T38" fmla="*/ 1 w 1016"/>
                <a:gd name="T39" fmla="*/ 0 h 1358"/>
                <a:gd name="T40" fmla="*/ 1 w 1016"/>
                <a:gd name="T41" fmla="*/ 0 h 1358"/>
                <a:gd name="T42" fmla="*/ 1 w 1016"/>
                <a:gd name="T43" fmla="*/ 0 h 1358"/>
                <a:gd name="T44" fmla="*/ 1 w 1016"/>
                <a:gd name="T45" fmla="*/ 0 h 1358"/>
                <a:gd name="T46" fmla="*/ 1 w 1016"/>
                <a:gd name="T47" fmla="*/ 0 h 1358"/>
                <a:gd name="T48" fmla="*/ 1 w 1016"/>
                <a:gd name="T49" fmla="*/ 1 h 1358"/>
                <a:gd name="T50" fmla="*/ 1 w 1016"/>
                <a:gd name="T51" fmla="*/ 1 h 1358"/>
                <a:gd name="T52" fmla="*/ 1 w 1016"/>
                <a:gd name="T53" fmla="*/ 1 h 1358"/>
                <a:gd name="T54" fmla="*/ 1 w 1016"/>
                <a:gd name="T55" fmla="*/ 1 h 1358"/>
                <a:gd name="T56" fmla="*/ 1 w 1016"/>
                <a:gd name="T57" fmla="*/ 1 h 1358"/>
                <a:gd name="T58" fmla="*/ 1 w 1016"/>
                <a:gd name="T59" fmla="*/ 1 h 1358"/>
                <a:gd name="T60" fmla="*/ 1 w 1016"/>
                <a:gd name="T61" fmla="*/ 1 h 1358"/>
                <a:gd name="T62" fmla="*/ 1 w 1016"/>
                <a:gd name="T63" fmla="*/ 1 h 1358"/>
                <a:gd name="T64" fmla="*/ 1 w 1016"/>
                <a:gd name="T65" fmla="*/ 1 h 1358"/>
                <a:gd name="T66" fmla="*/ 1 w 1016"/>
                <a:gd name="T67" fmla="*/ 1 h 1358"/>
                <a:gd name="T68" fmla="*/ 1 w 1016"/>
                <a:gd name="T69" fmla="*/ 1 h 1358"/>
                <a:gd name="T70" fmla="*/ 1 w 1016"/>
                <a:gd name="T71" fmla="*/ 1 h 1358"/>
                <a:gd name="T72" fmla="*/ 1 w 1016"/>
                <a:gd name="T73" fmla="*/ 1 h 1358"/>
                <a:gd name="T74" fmla="*/ 1 w 1016"/>
                <a:gd name="T75" fmla="*/ 1 h 1358"/>
                <a:gd name="T76" fmla="*/ 1 w 1016"/>
                <a:gd name="T77" fmla="*/ 1 h 1358"/>
                <a:gd name="T78" fmla="*/ 1 w 1016"/>
                <a:gd name="T79" fmla="*/ 1 h 1358"/>
                <a:gd name="T80" fmla="*/ 1 w 1016"/>
                <a:gd name="T81" fmla="*/ 1 h 1358"/>
                <a:gd name="T82" fmla="*/ 0 w 1016"/>
                <a:gd name="T83" fmla="*/ 1 h 1358"/>
                <a:gd name="T84" fmla="*/ 0 w 1016"/>
                <a:gd name="T85" fmla="*/ 0 h 1358"/>
                <a:gd name="T86" fmla="*/ 1 w 1016"/>
                <a:gd name="T87" fmla="*/ 0 h 1358"/>
                <a:gd name="T88" fmla="*/ 1 w 1016"/>
                <a:gd name="T89" fmla="*/ 1 h 1358"/>
                <a:gd name="T90" fmla="*/ 0 w 1016"/>
                <a:gd name="T91" fmla="*/ 1 h 1358"/>
                <a:gd name="T92" fmla="*/ 0 w 1016"/>
                <a:gd name="T93" fmla="*/ 0 h 135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016"/>
                <a:gd name="T142" fmla="*/ 0 h 1358"/>
                <a:gd name="T143" fmla="*/ 1016 w 1016"/>
                <a:gd name="T144" fmla="*/ 1358 h 135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016" h="1358">
                  <a:moveTo>
                    <a:pt x="239" y="1021"/>
                  </a:moveTo>
                  <a:lnTo>
                    <a:pt x="239" y="1358"/>
                  </a:lnTo>
                  <a:lnTo>
                    <a:pt x="1" y="1358"/>
                  </a:lnTo>
                  <a:lnTo>
                    <a:pt x="0" y="1020"/>
                  </a:lnTo>
                  <a:lnTo>
                    <a:pt x="0" y="579"/>
                  </a:lnTo>
                  <a:lnTo>
                    <a:pt x="0" y="3"/>
                  </a:lnTo>
                  <a:lnTo>
                    <a:pt x="894" y="0"/>
                  </a:lnTo>
                  <a:lnTo>
                    <a:pt x="909" y="1"/>
                  </a:lnTo>
                  <a:lnTo>
                    <a:pt x="923" y="3"/>
                  </a:lnTo>
                  <a:lnTo>
                    <a:pt x="937" y="7"/>
                  </a:lnTo>
                  <a:lnTo>
                    <a:pt x="949" y="11"/>
                  </a:lnTo>
                  <a:lnTo>
                    <a:pt x="960" y="17"/>
                  </a:lnTo>
                  <a:lnTo>
                    <a:pt x="970" y="24"/>
                  </a:lnTo>
                  <a:lnTo>
                    <a:pt x="979" y="33"/>
                  </a:lnTo>
                  <a:lnTo>
                    <a:pt x="987" y="43"/>
                  </a:lnTo>
                  <a:lnTo>
                    <a:pt x="994" y="53"/>
                  </a:lnTo>
                  <a:lnTo>
                    <a:pt x="1000" y="64"/>
                  </a:lnTo>
                  <a:lnTo>
                    <a:pt x="1005" y="77"/>
                  </a:lnTo>
                  <a:lnTo>
                    <a:pt x="1009" y="90"/>
                  </a:lnTo>
                  <a:lnTo>
                    <a:pt x="1012" y="103"/>
                  </a:lnTo>
                  <a:lnTo>
                    <a:pt x="1014" y="118"/>
                  </a:lnTo>
                  <a:lnTo>
                    <a:pt x="1016" y="133"/>
                  </a:lnTo>
                  <a:lnTo>
                    <a:pt x="1016" y="148"/>
                  </a:lnTo>
                  <a:lnTo>
                    <a:pt x="1016" y="868"/>
                  </a:lnTo>
                  <a:lnTo>
                    <a:pt x="1016" y="885"/>
                  </a:lnTo>
                  <a:lnTo>
                    <a:pt x="1014" y="899"/>
                  </a:lnTo>
                  <a:lnTo>
                    <a:pt x="1012" y="914"/>
                  </a:lnTo>
                  <a:lnTo>
                    <a:pt x="1009" y="929"/>
                  </a:lnTo>
                  <a:lnTo>
                    <a:pt x="1005" y="942"/>
                  </a:lnTo>
                  <a:lnTo>
                    <a:pt x="1000" y="954"/>
                  </a:lnTo>
                  <a:lnTo>
                    <a:pt x="994" y="966"/>
                  </a:lnTo>
                  <a:lnTo>
                    <a:pt x="987" y="978"/>
                  </a:lnTo>
                  <a:lnTo>
                    <a:pt x="979" y="988"/>
                  </a:lnTo>
                  <a:lnTo>
                    <a:pt x="970" y="996"/>
                  </a:lnTo>
                  <a:lnTo>
                    <a:pt x="960" y="1004"/>
                  </a:lnTo>
                  <a:lnTo>
                    <a:pt x="949" y="1010"/>
                  </a:lnTo>
                  <a:lnTo>
                    <a:pt x="937" y="1016"/>
                  </a:lnTo>
                  <a:lnTo>
                    <a:pt x="923" y="1020"/>
                  </a:lnTo>
                  <a:lnTo>
                    <a:pt x="909" y="1022"/>
                  </a:lnTo>
                  <a:lnTo>
                    <a:pt x="894" y="1023"/>
                  </a:lnTo>
                  <a:lnTo>
                    <a:pt x="239" y="1021"/>
                  </a:lnTo>
                  <a:close/>
                  <a:moveTo>
                    <a:pt x="239" y="282"/>
                  </a:moveTo>
                  <a:lnTo>
                    <a:pt x="777" y="282"/>
                  </a:lnTo>
                  <a:lnTo>
                    <a:pt x="777" y="730"/>
                  </a:lnTo>
                  <a:lnTo>
                    <a:pt x="239" y="730"/>
                  </a:lnTo>
                  <a:lnTo>
                    <a:pt x="239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spcAft>
                  <a:spcPct val="50000"/>
                </a:spcAft>
                <a:buClr>
                  <a:srgbClr val="FF9900"/>
                </a:buClr>
                <a:buSzPct val="95000"/>
                <a:buFontTx/>
                <a:buChar char="•"/>
              </a:pPr>
              <a:endParaRPr lang="zh-CN" altLang="zh-CN">
                <a:ea typeface="黑体" pitchFamily="2" charset="-122"/>
              </a:endParaRPr>
            </a:p>
          </p:txBody>
        </p:sp>
      </p:grpSp>
      <p:pic>
        <p:nvPicPr>
          <p:cNvPr id="11" name="图片 14" descr="中间件PPT母版_2009_v3_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5" descr="kingdee_apusic_whit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214443"/>
            <a:ext cx="2637551" cy="35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D:\mywork\presales\200907_公司Logo\gre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9600" y="6361200"/>
            <a:ext cx="1008000" cy="38037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 descr="中间件PPT母版_2009_v2_9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图片 6" descr="kingdee_apusic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75" y="6629400"/>
            <a:ext cx="1528763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TextBox 8"/>
          <p:cNvSpPr txBox="1">
            <a:spLocks noChangeArrowheads="1"/>
          </p:cNvSpPr>
          <p:nvPr/>
        </p:nvSpPr>
        <p:spPr bwMode="auto">
          <a:xfrm>
            <a:off x="1843088" y="6588125"/>
            <a:ext cx="11080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9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基础架构平台专家</a:t>
            </a: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1740694" y="6700044"/>
            <a:ext cx="142875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中间件PPT母版_2009_v3_3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黑体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华文楷体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3" descr="中间件PPT母版_2009_v3_6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5" descr="kingdee_apusic_whit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214443"/>
            <a:ext cx="2637551" cy="35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D:\mywork\presales\200907_公司Logo\gre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9600" y="6361200"/>
            <a:ext cx="1008000" cy="38037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140968"/>
            <a:ext cx="8064896" cy="1224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Junit</a:t>
            </a:r>
            <a:r>
              <a:rPr lang="zh-CN" altLang="en-US" dirty="0" smtClean="0"/>
              <a:t>的有效单元测试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黄浩（</a:t>
            </a:r>
            <a:r>
              <a:rPr lang="en-US" altLang="zh-CN" dirty="0" smtClean="0"/>
              <a:t>Phenix Huang</a:t>
            </a:r>
            <a:r>
              <a:rPr lang="zh-CN" altLang="en-US" dirty="0" smtClean="0"/>
              <a:t>） 架构平台部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Junit</a:t>
            </a:r>
            <a:r>
              <a:rPr lang="zh-CN" altLang="en-US" dirty="0"/>
              <a:t>的结构与应用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AutoShape 29"/>
          <p:cNvSpPr>
            <a:spLocks noChangeArrowheads="1"/>
          </p:cNvSpPr>
          <p:nvPr/>
        </p:nvSpPr>
        <p:spPr bwMode="auto">
          <a:xfrm>
            <a:off x="1756543" y="2579390"/>
            <a:ext cx="5187950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Junit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API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及使用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24" name="AutoShape 31"/>
          <p:cNvSpPr>
            <a:spLocks noChangeArrowheads="1"/>
          </p:cNvSpPr>
          <p:nvPr/>
        </p:nvSpPr>
        <p:spPr bwMode="auto">
          <a:xfrm>
            <a:off x="1039589" y="2564904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5BAC">
                  <a:shade val="30000"/>
                  <a:satMod val="115000"/>
                </a:srgbClr>
              </a:gs>
              <a:gs pos="50000">
                <a:srgbClr val="005BAC">
                  <a:shade val="67500"/>
                  <a:satMod val="115000"/>
                </a:srgbClr>
              </a:gs>
              <a:gs pos="100000">
                <a:srgbClr val="005BAC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1759917" y="3435350"/>
            <a:ext cx="5187950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样例代码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26" name="AutoShape 31"/>
          <p:cNvSpPr>
            <a:spLocks noChangeArrowheads="1"/>
          </p:cNvSpPr>
          <p:nvPr/>
        </p:nvSpPr>
        <p:spPr bwMode="auto">
          <a:xfrm>
            <a:off x="1035818" y="3429000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5BAC">
                  <a:shade val="30000"/>
                  <a:satMod val="115000"/>
                </a:srgbClr>
              </a:gs>
              <a:gs pos="50000">
                <a:srgbClr val="005BAC">
                  <a:shade val="67500"/>
                  <a:satMod val="115000"/>
                </a:srgbClr>
              </a:gs>
              <a:gs pos="100000">
                <a:srgbClr val="005BAC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1760314" y="1707158"/>
            <a:ext cx="5187950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Junit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主要的结构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28" name="AutoShape 31"/>
          <p:cNvSpPr>
            <a:spLocks noChangeArrowheads="1"/>
          </p:cNvSpPr>
          <p:nvPr/>
        </p:nvSpPr>
        <p:spPr bwMode="auto">
          <a:xfrm>
            <a:off x="1039589" y="1700808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5BAC">
                  <a:shade val="30000"/>
                  <a:satMod val="115000"/>
                </a:srgbClr>
              </a:gs>
              <a:gs pos="50000">
                <a:srgbClr val="005BAC">
                  <a:shade val="67500"/>
                  <a:satMod val="115000"/>
                </a:srgbClr>
              </a:gs>
              <a:gs pos="100000">
                <a:srgbClr val="005BAC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</a:rPr>
              <a:t>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Junit</a:t>
            </a:r>
            <a:r>
              <a:rPr lang="zh-CN" altLang="en-US" dirty="0"/>
              <a:t>的主要结构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Junit</a:t>
            </a:r>
            <a:r>
              <a:rPr lang="zh-CN" altLang="en-US" dirty="0"/>
              <a:t>的主要构成</a:t>
            </a:r>
            <a:endParaRPr lang="en-US" altLang="zh-CN" dirty="0"/>
          </a:p>
          <a:p>
            <a:pPr lvl="1"/>
            <a:r>
              <a:rPr lang="zh-CN" altLang="en-US" dirty="0" smtClean="0"/>
              <a:t>测试用例：</a:t>
            </a:r>
            <a:r>
              <a:rPr lang="en-US" altLang="zh-CN" dirty="0" err="1" smtClean="0"/>
              <a:t>TestCase</a:t>
            </a:r>
            <a:r>
              <a:rPr lang="zh-CN" altLang="en-US" dirty="0" smtClean="0"/>
              <a:t>的子类或者</a:t>
            </a:r>
            <a:r>
              <a:rPr lang="en-US" altLang="zh-CN" dirty="0" smtClean="0"/>
              <a:t>@Test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用于测试过程的断言</a:t>
            </a:r>
            <a:r>
              <a:rPr lang="en-US" altLang="zh-CN" dirty="0" smtClean="0"/>
              <a:t>Assert.* (</a:t>
            </a:r>
            <a:r>
              <a:rPr lang="en-US" altLang="zh-CN" dirty="0" err="1" smtClean="0"/>
              <a:t>assertXXX</a:t>
            </a:r>
            <a:r>
              <a:rPr lang="zh-CN" altLang="en-US" dirty="0" smtClean="0"/>
              <a:t>方法）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用于测试上下文的：</a:t>
            </a:r>
            <a:r>
              <a:rPr lang="en-US" altLang="zh-CN" dirty="0" smtClean="0"/>
              <a:t>setup/</a:t>
            </a:r>
            <a:r>
              <a:rPr lang="en-US" altLang="zh-CN" dirty="0" err="1" smtClean="0"/>
              <a:t>tearDown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@Before/@After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测试集合：</a:t>
            </a:r>
            <a:r>
              <a:rPr lang="en-US" altLang="zh-CN" dirty="0" err="1" smtClean="0"/>
              <a:t>TestSuite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测试运行支持：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测试结果</a:t>
            </a:r>
            <a:r>
              <a:rPr lang="en-US" altLang="zh-CN" dirty="0" err="1" smtClean="0"/>
              <a:t>TestResult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测试结果的扩展</a:t>
            </a:r>
            <a:r>
              <a:rPr lang="en-US" altLang="zh-CN" dirty="0" err="1" smtClean="0"/>
              <a:t>TestListener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测试运行</a:t>
            </a:r>
            <a:r>
              <a:rPr lang="en-US" altLang="zh-CN" dirty="0" err="1" smtClean="0"/>
              <a:t>TestRunner</a:t>
            </a:r>
            <a:endParaRPr lang="en-US" altLang="zh-CN" dirty="0" smtClean="0"/>
          </a:p>
          <a:p>
            <a:r>
              <a:rPr lang="en-US" altLang="zh-CN" dirty="0"/>
              <a:t>Failure</a:t>
            </a:r>
            <a:r>
              <a:rPr lang="zh-CN" altLang="en-US" dirty="0"/>
              <a:t>与</a:t>
            </a:r>
            <a:r>
              <a:rPr lang="en-US" altLang="zh-CN" dirty="0"/>
              <a:t>Error</a:t>
            </a:r>
          </a:p>
          <a:p>
            <a:pPr lvl="1"/>
            <a:r>
              <a:rPr lang="en-US" altLang="zh-CN" dirty="0" smtClean="0"/>
              <a:t>Failure: </a:t>
            </a:r>
            <a:r>
              <a:rPr lang="zh-CN" altLang="en-US" dirty="0" smtClean="0"/>
              <a:t>使用断言，实际值与期望值不一致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抛出</a:t>
            </a:r>
            <a:r>
              <a:rPr lang="en-US" altLang="zh-CN" dirty="0" err="1" smtClean="0"/>
              <a:t>AssertionFailedError</a:t>
            </a:r>
            <a:r>
              <a:rPr lang="en-US" altLang="zh-CN" dirty="0" smtClean="0"/>
              <a:t> 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Error: </a:t>
            </a:r>
            <a:r>
              <a:rPr lang="zh-CN" altLang="en-US" dirty="0" smtClean="0"/>
              <a:t>没有捕获的异常或错误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Junit</a:t>
            </a:r>
            <a:r>
              <a:rPr lang="zh-CN" altLang="en-US" dirty="0"/>
              <a:t>的主要结构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核心类关系图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556792"/>
            <a:ext cx="751880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Junit</a:t>
            </a:r>
            <a:r>
              <a:rPr lang="zh-CN" altLang="en-US" dirty="0"/>
              <a:t>的主要结构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Junit</a:t>
            </a:r>
            <a:r>
              <a:rPr lang="zh-CN" altLang="en-US" dirty="0" smtClean="0"/>
              <a:t>的运行生命周期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628800"/>
            <a:ext cx="5832648" cy="468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Junit</a:t>
            </a:r>
            <a:r>
              <a:rPr lang="zh-CN" altLang="en-US" dirty="0"/>
              <a:t>的主要结构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重要关注点</a:t>
            </a:r>
            <a:endParaRPr lang="en-US" altLang="zh-CN" dirty="0"/>
          </a:p>
          <a:p>
            <a:pPr lvl="1"/>
            <a:r>
              <a:rPr lang="zh-CN" altLang="en-US" dirty="0" smtClean="0"/>
              <a:t>每个测试用例是一个方法而不是一个类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同一个所在用于测试上下文的：</a:t>
            </a:r>
            <a:r>
              <a:rPr lang="en-US" altLang="zh-CN" dirty="0" smtClean="0"/>
              <a:t>setup/</a:t>
            </a:r>
            <a:r>
              <a:rPr lang="en-US" altLang="zh-CN" dirty="0" err="1" smtClean="0"/>
              <a:t>tearDown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@Before/@After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测试集合：</a:t>
            </a:r>
            <a:r>
              <a:rPr lang="en-US" altLang="zh-CN" dirty="0" err="1" smtClean="0"/>
              <a:t>TestSuite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测试运行支持：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测试结果</a:t>
            </a:r>
            <a:r>
              <a:rPr lang="en-US" altLang="zh-CN" dirty="0" err="1" smtClean="0"/>
              <a:t>TestResult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测试结果的扩展</a:t>
            </a:r>
            <a:r>
              <a:rPr lang="en-US" altLang="zh-CN" dirty="0" err="1" smtClean="0"/>
              <a:t>TestListener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测试运行</a:t>
            </a:r>
            <a:r>
              <a:rPr lang="en-US" altLang="zh-CN" dirty="0" err="1" smtClean="0"/>
              <a:t>TestRunner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Junit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及使用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上下文的构造</a:t>
            </a:r>
            <a:endParaRPr lang="en-US" altLang="zh-CN" dirty="0"/>
          </a:p>
          <a:p>
            <a:pPr lvl="1"/>
            <a:r>
              <a:rPr lang="zh-CN" altLang="en-US" dirty="0" smtClean="0"/>
              <a:t>因为每个测试方法会创建对象，所以不应该在构造函数中初始化环境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setUp</a:t>
            </a:r>
            <a:r>
              <a:rPr lang="en-US" altLang="zh-CN" dirty="0" smtClean="0"/>
              <a:t>()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@Before</a:t>
            </a:r>
            <a:r>
              <a:rPr lang="zh-CN" altLang="en-US" dirty="0" smtClean="0"/>
              <a:t>描述的方法中初始化环境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tearDown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@After</a:t>
            </a:r>
            <a:r>
              <a:rPr lang="zh-CN" altLang="en-US" dirty="0" smtClean="0"/>
              <a:t>描述的方法中析构环境</a:t>
            </a:r>
            <a:endParaRPr lang="en-US" altLang="zh-CN" dirty="0" smtClean="0"/>
          </a:p>
          <a:p>
            <a:r>
              <a:rPr lang="zh-CN" altLang="en-US" dirty="0"/>
              <a:t>断言的种类</a:t>
            </a:r>
            <a:endParaRPr lang="en-US" altLang="zh-CN" dirty="0"/>
          </a:p>
          <a:p>
            <a:pPr lvl="1"/>
            <a:r>
              <a:rPr lang="zh-CN" altLang="en-US" dirty="0" smtClean="0"/>
              <a:t>为空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非空：一般用于关键对象、返回值、属性判断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相同：最常用的预期值与实际值比较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相等</a:t>
            </a:r>
            <a:r>
              <a:rPr lang="en-US" altLang="zh-CN" dirty="0" smtClean="0"/>
              <a:t>/</a:t>
            </a:r>
            <a:r>
              <a:rPr lang="zh-CN" altLang="en-US" dirty="0" smtClean="0"/>
              <a:t>不相等：一般用于检查变量是否被修改或者被传递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布尔值：一般用于检查布尔变量以及类型判断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失败： 一般用于异常及检查应该抛出异常时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Junit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及使用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编写测试用例的注意事项</a:t>
            </a:r>
            <a:endParaRPr lang="en-US" altLang="zh-CN" dirty="0"/>
          </a:p>
          <a:p>
            <a:pPr lvl="1"/>
            <a:r>
              <a:rPr lang="en-US" altLang="zh-CN" dirty="0" smtClean="0"/>
              <a:t>Junit3.x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测试方法必须以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为前缀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测试类应以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为前缀或者后缀（非测试类注意不包含该字符串）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如果是测试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，应该加上</a:t>
            </a:r>
            <a:r>
              <a:rPr lang="en-US" altLang="zh-CN" dirty="0" smtClean="0"/>
              <a:t>@see</a:t>
            </a:r>
            <a:r>
              <a:rPr lang="zh-CN" altLang="en-US" dirty="0" smtClean="0"/>
              <a:t>，标明被测试的方法引用，同时命名应该以</a:t>
            </a:r>
            <a:r>
              <a:rPr lang="en-US" altLang="zh-CN" dirty="0" smtClean="0"/>
              <a:t>test+</a:t>
            </a:r>
            <a:r>
              <a:rPr lang="zh-CN" altLang="en-US" dirty="0" smtClean="0"/>
              <a:t>被测试的方法名。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如果是测试某个用例（缺陷、需求等），命名应该能表现用例内容，在适当时候应该加上注释简要说明测试的意向。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不要在构造函数中初始化信息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保留带字符串参数的构造函数和默认构造函数。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Junit4.x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测试方法建议以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为前缀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Junit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及使用</a:t>
            </a:r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IDE</a:t>
            </a:r>
            <a:r>
              <a:rPr lang="zh-CN" altLang="en-US" dirty="0"/>
              <a:t>环境运行</a:t>
            </a:r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中直接执行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自定义运行，使用</a:t>
            </a:r>
            <a:r>
              <a:rPr lang="en-US" altLang="zh-CN" dirty="0" err="1" smtClean="0"/>
              <a:t>TestRunner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文本环境：</a:t>
            </a:r>
            <a:r>
              <a:rPr lang="en-US" altLang="zh-CN" dirty="0" err="1" smtClean="0"/>
              <a:t>junit.testui.TestRunner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图形环境：</a:t>
            </a:r>
            <a:r>
              <a:rPr lang="en-US" altLang="zh-CN" dirty="0" err="1" smtClean="0"/>
              <a:t>junit.awtui.TestRunner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junit.swingui.TestRunner</a:t>
            </a:r>
            <a:endParaRPr lang="en-US" altLang="zh-CN" dirty="0" smtClean="0"/>
          </a:p>
          <a:p>
            <a:r>
              <a:rPr lang="zh-CN" altLang="en-US" dirty="0"/>
              <a:t>集成工具</a:t>
            </a:r>
            <a:endParaRPr lang="en-US" altLang="zh-CN" dirty="0"/>
          </a:p>
          <a:p>
            <a:pPr lvl="1"/>
            <a:r>
              <a:rPr lang="en-US" altLang="zh-CN" dirty="0" smtClean="0"/>
              <a:t>Maven: </a:t>
            </a:r>
            <a:r>
              <a:rPr lang="zh-CN" altLang="en-US" dirty="0" smtClean="0"/>
              <a:t>执行</a:t>
            </a:r>
            <a:r>
              <a:rPr lang="en-US" altLang="zh-CN" dirty="0" err="1" smtClean="0"/>
              <a:t>mvn</a:t>
            </a:r>
            <a:r>
              <a:rPr lang="en-US" altLang="zh-CN" dirty="0" smtClean="0"/>
              <a:t> test </a:t>
            </a:r>
            <a:r>
              <a:rPr lang="zh-CN" altLang="en-US" dirty="0" smtClean="0"/>
              <a:t>（或以后的</a:t>
            </a:r>
            <a:r>
              <a:rPr lang="en-US" altLang="zh-CN" dirty="0" smtClean="0"/>
              <a:t>goals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Ant</a:t>
            </a:r>
            <a:r>
              <a:rPr lang="zh-CN" altLang="en-US" dirty="0" smtClean="0"/>
              <a:t>：在</a:t>
            </a:r>
            <a:r>
              <a:rPr lang="en-US" altLang="zh-CN" dirty="0" smtClean="0"/>
              <a:t>build.xml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中配置</a:t>
            </a:r>
            <a:r>
              <a:rPr lang="en-US" altLang="zh-CN" dirty="0" smtClean="0"/>
              <a:t>&lt;Junit&gt;</a:t>
            </a:r>
          </a:p>
          <a:p>
            <a:r>
              <a:rPr lang="zh-CN" altLang="en-US" dirty="0"/>
              <a:t>集成环境</a:t>
            </a:r>
            <a:endParaRPr lang="en-US" altLang="zh-CN" dirty="0"/>
          </a:p>
          <a:p>
            <a:pPr lvl="1"/>
            <a:r>
              <a:rPr lang="en-US" altLang="zh-CN" dirty="0" err="1" smtClean="0"/>
              <a:t>QuickBuild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CruiseControl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样例代码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15816" y="1052736"/>
          <a:ext cx="1739900" cy="712787"/>
        </p:xfrm>
        <a:graphic>
          <a:graphicData uri="http://schemas.openxmlformats.org/presentationml/2006/ole">
            <p:oleObj spid="_x0000_s1026" name="包装程序外壳对象" r:id="rId3" imgW="1739880" imgH="712440" progId="Package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87624" y="980728"/>
          <a:ext cx="1270000" cy="712787"/>
        </p:xfrm>
        <a:graphic>
          <a:graphicData uri="http://schemas.openxmlformats.org/presentationml/2006/ole">
            <p:oleObj spid="_x0000_s1027" name="包装程序外壳对象" r:id="rId4" imgW="1270080" imgH="712440" progId="Package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771800" y="5236493"/>
          <a:ext cx="2171700" cy="712787"/>
        </p:xfrm>
        <a:graphic>
          <a:graphicData uri="http://schemas.openxmlformats.org/presentationml/2006/ole">
            <p:oleObj spid="_x0000_s1028" name="包装程序外壳对象" r:id="rId5" imgW="2171880" imgH="712440" progId="Package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15616" y="5236493"/>
          <a:ext cx="1155700" cy="712787"/>
        </p:xfrm>
        <a:graphic>
          <a:graphicData uri="http://schemas.openxmlformats.org/presentationml/2006/ole">
            <p:oleObj spid="_x0000_s1029" name="包装程序外壳对象" r:id="rId6" imgW="1155600" imgH="712440" progId="Package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148064" y="5085184"/>
          <a:ext cx="2425700" cy="712787"/>
        </p:xfrm>
        <a:graphic>
          <a:graphicData uri="http://schemas.openxmlformats.org/presentationml/2006/ole">
            <p:oleObj spid="_x0000_s1030" name="包装程序外壳对象" r:id="rId7" imgW="2425680" imgH="712440" progId="Package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187624" y="1988840"/>
          <a:ext cx="1333500" cy="712787"/>
        </p:xfrm>
        <a:graphic>
          <a:graphicData uri="http://schemas.openxmlformats.org/presentationml/2006/ole">
            <p:oleObj spid="_x0000_s1031" name="包装程序外壳对象" r:id="rId8" imgW="1333440" imgH="712440" progId="Package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059832" y="1988840"/>
          <a:ext cx="1714500" cy="712787"/>
        </p:xfrm>
        <a:graphic>
          <a:graphicData uri="http://schemas.openxmlformats.org/presentationml/2006/ole">
            <p:oleObj spid="_x0000_s1032" name="包装程序外壳对象" r:id="rId9" imgW="1714680" imgH="712440" progId="Package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115616" y="2996952"/>
          <a:ext cx="1409700" cy="712787"/>
        </p:xfrm>
        <a:graphic>
          <a:graphicData uri="http://schemas.openxmlformats.org/presentationml/2006/ole">
            <p:oleObj spid="_x0000_s1033" name="包装程序外壳对象" r:id="rId10" imgW="1409760" imgH="712440" progId="Package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059832" y="2780928"/>
          <a:ext cx="1790700" cy="712787"/>
        </p:xfrm>
        <a:graphic>
          <a:graphicData uri="http://schemas.openxmlformats.org/presentationml/2006/ole">
            <p:oleObj spid="_x0000_s1034" name="包装程序外壳对象" r:id="rId11" imgW="1790640" imgH="712440" progId="Package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83568" y="3933056"/>
          <a:ext cx="2235200" cy="712787"/>
        </p:xfrm>
        <a:graphic>
          <a:graphicData uri="http://schemas.openxmlformats.org/presentationml/2006/ole">
            <p:oleObj spid="_x0000_s1035" name="包装程序外壳对象" r:id="rId12" imgW="2235240" imgH="712440" progId="Package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699792" y="3933056"/>
          <a:ext cx="2616200" cy="712787"/>
        </p:xfrm>
        <a:graphic>
          <a:graphicData uri="http://schemas.openxmlformats.org/presentationml/2006/ole">
            <p:oleObj spid="_x0000_s1036" name="包装程序外壳对象" r:id="rId13" imgW="2616120" imgH="712440" progId="Package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如何编写高效的</a:t>
            </a:r>
            <a:r>
              <a:rPr lang="en-US" altLang="zh-CN" dirty="0"/>
              <a:t>Junit</a:t>
            </a:r>
            <a:r>
              <a:rPr lang="zh-CN" altLang="en-US" dirty="0"/>
              <a:t>测试</a:t>
            </a:r>
          </a:p>
        </p:txBody>
      </p:sp>
      <p:sp>
        <p:nvSpPr>
          <p:cNvPr id="22" name="AutoShape 29"/>
          <p:cNvSpPr>
            <a:spLocks noChangeArrowheads="1"/>
          </p:cNvSpPr>
          <p:nvPr/>
        </p:nvSpPr>
        <p:spPr bwMode="auto">
          <a:xfrm>
            <a:off x="1688306" y="2283222"/>
            <a:ext cx="5187950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可以借鉴的测试实践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AutoShape 31"/>
          <p:cNvSpPr>
            <a:spLocks noChangeArrowheads="1"/>
          </p:cNvSpPr>
          <p:nvPr/>
        </p:nvSpPr>
        <p:spPr bwMode="auto">
          <a:xfrm>
            <a:off x="967581" y="2276872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5BAC">
                  <a:shade val="30000"/>
                  <a:satMod val="115000"/>
                </a:srgbClr>
              </a:gs>
              <a:gs pos="50000">
                <a:srgbClr val="005BAC">
                  <a:shade val="67500"/>
                  <a:satMod val="115000"/>
                </a:srgbClr>
              </a:gs>
              <a:gs pos="100000">
                <a:srgbClr val="005BAC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1684535" y="3147318"/>
            <a:ext cx="5187950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测试组合及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Suite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的应用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AutoShape 31"/>
          <p:cNvSpPr>
            <a:spLocks noChangeArrowheads="1"/>
          </p:cNvSpPr>
          <p:nvPr/>
        </p:nvSpPr>
        <p:spPr bwMode="auto">
          <a:xfrm>
            <a:off x="963810" y="3140968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5BAC">
                  <a:shade val="30000"/>
                  <a:satMod val="115000"/>
                </a:srgbClr>
              </a:gs>
              <a:gs pos="50000">
                <a:srgbClr val="005BAC">
                  <a:shade val="67500"/>
                  <a:satMod val="115000"/>
                </a:srgbClr>
              </a:gs>
              <a:gs pos="100000">
                <a:srgbClr val="005BAC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1688306" y="1419126"/>
            <a:ext cx="5187950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单元测试的原则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AutoShape 31"/>
          <p:cNvSpPr>
            <a:spLocks noChangeArrowheads="1"/>
          </p:cNvSpPr>
          <p:nvPr/>
        </p:nvSpPr>
        <p:spPr bwMode="auto">
          <a:xfrm>
            <a:off x="967581" y="1412776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5BAC">
                  <a:shade val="30000"/>
                  <a:satMod val="115000"/>
                </a:srgbClr>
              </a:gs>
              <a:gs pos="50000">
                <a:srgbClr val="005BAC">
                  <a:shade val="67500"/>
                  <a:satMod val="115000"/>
                </a:srgbClr>
              </a:gs>
              <a:gs pos="100000">
                <a:srgbClr val="005BAC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</a:rPr>
              <a:t>1</a:t>
            </a:r>
          </a:p>
        </p:txBody>
      </p:sp>
      <p:sp>
        <p:nvSpPr>
          <p:cNvPr id="29" name="AutoShape 29"/>
          <p:cNvSpPr>
            <a:spLocks noChangeArrowheads="1"/>
          </p:cNvSpPr>
          <p:nvPr/>
        </p:nvSpPr>
        <p:spPr bwMode="auto">
          <a:xfrm>
            <a:off x="1688306" y="4011414"/>
            <a:ext cx="5187950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Mock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技术与应用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" name="AutoShape 31"/>
          <p:cNvSpPr>
            <a:spLocks noChangeArrowheads="1"/>
          </p:cNvSpPr>
          <p:nvPr/>
        </p:nvSpPr>
        <p:spPr bwMode="auto">
          <a:xfrm>
            <a:off x="967581" y="4005064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5BAC">
                  <a:shade val="30000"/>
                  <a:satMod val="115000"/>
                </a:srgbClr>
              </a:gs>
              <a:gs pos="50000">
                <a:srgbClr val="005BAC">
                  <a:shade val="67500"/>
                  <a:satMod val="115000"/>
                </a:srgbClr>
              </a:gs>
              <a:gs pos="100000">
                <a:srgbClr val="005BAC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</a:rPr>
              <a:t>4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11" name="AutoShape 29"/>
          <p:cNvSpPr>
            <a:spLocks noChangeArrowheads="1"/>
          </p:cNvSpPr>
          <p:nvPr/>
        </p:nvSpPr>
        <p:spPr bwMode="auto">
          <a:xfrm>
            <a:off x="1684535" y="4875510"/>
            <a:ext cx="5187950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Junit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概念的扩展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AutoShape 31"/>
          <p:cNvSpPr>
            <a:spLocks noChangeArrowheads="1"/>
          </p:cNvSpPr>
          <p:nvPr/>
        </p:nvSpPr>
        <p:spPr bwMode="auto">
          <a:xfrm>
            <a:off x="963810" y="4869160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5BAC">
                  <a:shade val="30000"/>
                  <a:satMod val="115000"/>
                </a:srgbClr>
              </a:gs>
              <a:gs pos="50000">
                <a:srgbClr val="005BAC">
                  <a:shade val="67500"/>
                  <a:satMod val="115000"/>
                </a:srgbClr>
              </a:gs>
              <a:gs pos="100000">
                <a:srgbClr val="005BAC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</a:rPr>
              <a:t>5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单元测试的相关概念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</a:rPr>
              <a:t>Junit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</a:rPr>
              <a:t>结构及应用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如何编写高效的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Junit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测试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44450"/>
            <a:ext cx="7056438" cy="60801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单元测试的原则</a:t>
            </a:r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做比不做好，早做比晚做好</a:t>
            </a:r>
            <a:endParaRPr lang="en-US" altLang="zh-CN" dirty="0"/>
          </a:p>
          <a:p>
            <a:r>
              <a:rPr lang="zh-CN" altLang="en-US" dirty="0"/>
              <a:t>尽量保证每个测试之间的独立性，保证测试的重用</a:t>
            </a:r>
            <a:endParaRPr lang="en-US" altLang="zh-CN" dirty="0"/>
          </a:p>
          <a:p>
            <a:r>
              <a:rPr lang="zh-CN" altLang="en-US" dirty="0"/>
              <a:t>合理的测试关注</a:t>
            </a:r>
            <a:r>
              <a:rPr lang="en-US" altLang="zh-CN" dirty="0"/>
              <a:t>-</a:t>
            </a:r>
            <a:r>
              <a:rPr lang="zh-CN" altLang="en-US" dirty="0"/>
              <a:t>从来不是所有东西都需要测试</a:t>
            </a:r>
            <a:endParaRPr lang="en-US" altLang="zh-CN" dirty="0"/>
          </a:p>
          <a:p>
            <a:pPr lvl="1"/>
            <a:r>
              <a:rPr lang="en-US" altLang="zh-CN" dirty="0" smtClean="0"/>
              <a:t>8-2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使用率：将</a:t>
            </a:r>
            <a:r>
              <a:rPr lang="en-US" altLang="zh-CN" dirty="0" smtClean="0"/>
              <a:t>80%</a:t>
            </a:r>
            <a:r>
              <a:rPr lang="zh-CN" altLang="en-US" dirty="0" smtClean="0"/>
              <a:t>的测试关注那些经常用到的单元体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价值：将</a:t>
            </a:r>
            <a:r>
              <a:rPr lang="en-US" altLang="zh-CN" dirty="0" smtClean="0"/>
              <a:t>80%</a:t>
            </a:r>
            <a:r>
              <a:rPr lang="zh-CN" altLang="en-US" dirty="0" smtClean="0"/>
              <a:t>的测试关注那些具有业务价值的单元体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复杂度：将</a:t>
            </a:r>
            <a:r>
              <a:rPr lang="en-US" altLang="zh-CN" dirty="0" smtClean="0"/>
              <a:t>80%</a:t>
            </a:r>
            <a:r>
              <a:rPr lang="zh-CN" altLang="en-US" dirty="0" smtClean="0"/>
              <a:t>的测试关注那些复杂的单元体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接口优先原则：优先测试应用程序接口（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公开函数优先：优先测试</a:t>
            </a:r>
            <a:r>
              <a:rPr lang="en-US" altLang="zh-CN" dirty="0" smtClean="0"/>
              <a:t>public,</a:t>
            </a:r>
            <a:r>
              <a:rPr lang="zh-CN" altLang="en-US" dirty="0" smtClean="0"/>
              <a:t>其次</a:t>
            </a:r>
            <a:r>
              <a:rPr lang="en-US" altLang="zh-CN" dirty="0" smtClean="0"/>
              <a:t>protected</a:t>
            </a:r>
          </a:p>
          <a:p>
            <a:r>
              <a:rPr lang="zh-CN" altLang="en-US" dirty="0"/>
              <a:t>控制测试方法的复杂度</a:t>
            </a:r>
            <a:endParaRPr lang="en-US" altLang="zh-CN" dirty="0"/>
          </a:p>
          <a:p>
            <a:pPr lvl="1"/>
            <a:r>
              <a:rPr lang="zh-CN" altLang="en-US" dirty="0" smtClean="0"/>
              <a:t>保证绝大多数测试方法能在较短（</a:t>
            </a:r>
            <a:r>
              <a:rPr lang="en-US" altLang="zh-CN" dirty="0" smtClean="0"/>
              <a:t>1s</a:t>
            </a:r>
            <a:r>
              <a:rPr lang="zh-CN" altLang="en-US" dirty="0" smtClean="0"/>
              <a:t>）时间内执行完毕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保证所有测试方法（</a:t>
            </a:r>
            <a:r>
              <a:rPr lang="en-US" altLang="zh-CN" dirty="0" smtClean="0"/>
              <a:t>1000+</a:t>
            </a:r>
            <a:r>
              <a:rPr lang="zh-CN" altLang="en-US" dirty="0" smtClean="0"/>
              <a:t>）能在</a:t>
            </a:r>
            <a:r>
              <a:rPr lang="en-US" altLang="zh-CN" dirty="0" smtClean="0"/>
              <a:t>15mins</a:t>
            </a:r>
            <a:r>
              <a:rPr lang="zh-CN" altLang="en-US" dirty="0" smtClean="0"/>
              <a:t>内执行完毕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单元测试的原则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理解并控制单元的范围</a:t>
            </a:r>
            <a:endParaRPr lang="en-US" altLang="zh-CN" dirty="0"/>
          </a:p>
          <a:p>
            <a:pPr lvl="1"/>
            <a:r>
              <a:rPr lang="zh-CN" altLang="en-US" dirty="0" smtClean="0"/>
              <a:t>假设测试边界外的一切都是正确的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技术隔离测试单元</a:t>
            </a:r>
            <a:endParaRPr lang="en-US" altLang="zh-CN" dirty="0" smtClean="0"/>
          </a:p>
          <a:p>
            <a:r>
              <a:rPr lang="zh-CN" altLang="en-US" dirty="0"/>
              <a:t>有意义的断言</a:t>
            </a:r>
            <a:endParaRPr lang="en-US" altLang="zh-CN" dirty="0"/>
          </a:p>
          <a:p>
            <a:pPr lvl="1"/>
            <a:r>
              <a:rPr lang="zh-CN" altLang="en-US" dirty="0" smtClean="0"/>
              <a:t>避免无意义的非空及空值断言。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避免与测试环境相关的断言。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避免需要人工检测的断言（比如</a:t>
            </a:r>
            <a:r>
              <a:rPr lang="en-US" altLang="zh-CN" dirty="0" err="1" smtClean="0"/>
              <a:t>System.out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测试代码的同步维护</a:t>
            </a:r>
            <a:endParaRPr lang="en-US" altLang="zh-CN" dirty="0"/>
          </a:p>
          <a:p>
            <a:pPr lvl="1"/>
            <a:r>
              <a:rPr lang="zh-CN" altLang="en-US" dirty="0" smtClean="0"/>
              <a:t>保证每一个已经发现的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都能用测试代码重新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保证每一个需求的变更都有测试代码的覆盖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保证每一个版本都通过所有的单元测试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可以借鉴的测试实践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单元测试常见的误区</a:t>
            </a:r>
            <a:endParaRPr lang="en-US" altLang="zh-CN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()</a:t>
            </a:r>
          </a:p>
          <a:p>
            <a:pPr lvl="1"/>
            <a:r>
              <a:rPr lang="zh-CN" altLang="en-US" dirty="0" smtClean="0"/>
              <a:t>始终正确的测试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环境上下文绑定，比如数据库连接，表结构等等。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对不会出错的信息进行断言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简单地对方法进行测试，而不是对单元体行为进行测试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控制不住测试边界，使得测试有太多相关性</a:t>
            </a:r>
            <a:endParaRPr lang="en-US" altLang="zh-CN" dirty="0" smtClean="0"/>
          </a:p>
          <a:p>
            <a:r>
              <a:rPr lang="zh-CN" altLang="en-US" dirty="0"/>
              <a:t>合理的命名</a:t>
            </a:r>
            <a:endParaRPr lang="en-US" altLang="zh-CN" dirty="0"/>
          </a:p>
          <a:p>
            <a:pPr lvl="1"/>
            <a:r>
              <a:rPr lang="zh-CN" altLang="en-US" dirty="0" smtClean="0"/>
              <a:t>反映测试的行为，而不仅仅是测试的方法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测试方法最好以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开头，即使在</a:t>
            </a:r>
            <a:r>
              <a:rPr lang="en-US" altLang="zh-CN" dirty="0" smtClean="0"/>
              <a:t>Junit4</a:t>
            </a:r>
            <a:r>
              <a:rPr lang="zh-CN" altLang="en-US" dirty="0" smtClean="0"/>
              <a:t>环境下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测试用例所在类应加上</a:t>
            </a:r>
            <a:r>
              <a:rPr lang="en-US" altLang="zh-CN" dirty="0" smtClean="0"/>
              <a:t>Tester</a:t>
            </a:r>
            <a:r>
              <a:rPr lang="zh-CN" altLang="en-US" dirty="0" smtClean="0"/>
              <a:t>后缀，即使在</a:t>
            </a:r>
            <a:r>
              <a:rPr lang="en-US" altLang="zh-CN" dirty="0" smtClean="0"/>
              <a:t>Junit4</a:t>
            </a:r>
            <a:r>
              <a:rPr lang="zh-CN" altLang="en-US" dirty="0" smtClean="0"/>
              <a:t>环境下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可以借鉴的测试实践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独立并与测试行为无关的测试上下文环境</a:t>
            </a:r>
            <a:endParaRPr lang="en-US" altLang="zh-CN" dirty="0"/>
          </a:p>
          <a:p>
            <a:pPr lvl="1"/>
            <a:r>
              <a:rPr lang="zh-CN" altLang="en-US" dirty="0" smtClean="0"/>
              <a:t>使用独立的类进行测试上下文环境的管理。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在测试类中不进行任何与环境相关的断言与处理。</a:t>
            </a:r>
            <a:endParaRPr lang="en-US" altLang="zh-CN" dirty="0" smtClean="0"/>
          </a:p>
          <a:p>
            <a:r>
              <a:rPr lang="zh-CN" altLang="en-US" dirty="0"/>
              <a:t>建立可重用的测试数据</a:t>
            </a:r>
            <a:endParaRPr lang="en-US" altLang="zh-CN" dirty="0"/>
          </a:p>
          <a:p>
            <a:pPr lvl="1"/>
            <a:r>
              <a:rPr lang="zh-CN" altLang="en-US" dirty="0" smtClean="0"/>
              <a:t>使用固定的测试数据，并进行维护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使用可配置的测试数据，独立维护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只使用对当前测试上下文有效的测试数据。</a:t>
            </a:r>
            <a:endParaRPr lang="en-US" altLang="zh-CN" dirty="0" smtClean="0"/>
          </a:p>
          <a:p>
            <a:r>
              <a:rPr lang="zh-CN" altLang="en-US" dirty="0"/>
              <a:t>有效的期望值与断言</a:t>
            </a:r>
            <a:endParaRPr lang="en-US" altLang="zh-CN" dirty="0"/>
          </a:p>
          <a:p>
            <a:pPr lvl="1"/>
            <a:r>
              <a:rPr lang="zh-CN" altLang="en-US" dirty="0" smtClean="0"/>
              <a:t>尽量找出会出现冲突的期望值，并对实际值进行断言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对关键点或者关键属性进行断言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不要对不会出错的信息进行断言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可以借鉴的测试实践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有效的测试范围</a:t>
            </a:r>
            <a:endParaRPr lang="en-US" altLang="zh-CN" dirty="0"/>
          </a:p>
          <a:p>
            <a:pPr lvl="1"/>
            <a:r>
              <a:rPr lang="zh-CN" altLang="en-US" dirty="0" smtClean="0"/>
              <a:t>成功路径测试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定义，找出</a:t>
            </a:r>
            <a:r>
              <a:rPr lang="en-US" altLang="zh-CN" dirty="0" smtClean="0"/>
              <a:t>3-5</a:t>
            </a:r>
            <a:r>
              <a:rPr lang="zh-CN" altLang="en-US" dirty="0" smtClean="0"/>
              <a:t>条覆盖主要逻辑的路径进行成功性测试。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异常（失败）路径测试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根据预定义会抛出的异常，覆盖会产生该异常的路径测试。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合法性测试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对一些可能产生的不合法输入进行数据合法性检查测试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对单元体进行健壮性测试（检查是否会因为某些原因差生运行时异常）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指定性测试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根据现有程序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编写的缺陷重现测试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根据需求变更编写的测试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测试组合与</a:t>
            </a:r>
            <a:r>
              <a:rPr lang="en-US" altLang="zh-CN" dirty="0"/>
              <a:t>Suite</a:t>
            </a:r>
            <a:r>
              <a:rPr lang="zh-CN" altLang="en-US" dirty="0"/>
              <a:t>的应用</a:t>
            </a:r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测试组合的场景</a:t>
            </a:r>
            <a:endParaRPr lang="en-US" altLang="zh-CN" dirty="0"/>
          </a:p>
          <a:p>
            <a:pPr lvl="1"/>
            <a:r>
              <a:rPr lang="zh-CN" altLang="en-US" dirty="0" smtClean="0"/>
              <a:t>在很多情况下，单个的测试意义并不大，并且对上下文依赖比较大，但是多个测试间可以形成一个闭环，比如最常见的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单元体比较复杂，在一个测试用例完成其所有的测试项违背了简单原则，并且会导致测试代码比源代码还难懂的情况。</a:t>
            </a:r>
            <a:endParaRPr lang="en-US" altLang="zh-CN" dirty="0" smtClean="0"/>
          </a:p>
          <a:p>
            <a:r>
              <a:rPr lang="zh-CN" altLang="en-US" dirty="0"/>
              <a:t>测试用例的组合</a:t>
            </a:r>
            <a:endParaRPr lang="en-US" altLang="zh-CN" dirty="0"/>
          </a:p>
          <a:p>
            <a:pPr lvl="1"/>
            <a:r>
              <a:rPr lang="zh-CN" altLang="en-US" dirty="0" smtClean="0"/>
              <a:t>编写多个测试方法，每个测试用例间有一定并且简单的顺序或者依赖关系（尽管这样做违背了单元测试的初衷）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Junit </a:t>
            </a:r>
            <a:r>
              <a:rPr lang="en-US" altLang="zh-CN" dirty="0" err="1" smtClean="0"/>
              <a:t>TestSuite</a:t>
            </a:r>
            <a:r>
              <a:rPr lang="zh-CN" altLang="en-US" dirty="0" smtClean="0"/>
              <a:t>，定义测试的组合。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测试</a:t>
            </a:r>
            <a:r>
              <a:rPr lang="zh-CN" altLang="en-US" dirty="0"/>
              <a:t>组合及</a:t>
            </a:r>
            <a:r>
              <a:rPr lang="en-US" altLang="zh-CN" dirty="0"/>
              <a:t>Suite</a:t>
            </a:r>
            <a:r>
              <a:rPr lang="zh-CN" altLang="en-US" dirty="0"/>
              <a:t>的应用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Junit3.x</a:t>
            </a:r>
            <a:r>
              <a:rPr lang="zh-CN" altLang="en-US" dirty="0"/>
              <a:t>中使用自定义测试集合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Junit4.x</a:t>
            </a:r>
            <a:r>
              <a:rPr lang="zh-CN" altLang="en-US" dirty="0"/>
              <a:t>中使用自定义的测试集合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1556792"/>
            <a:ext cx="50292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4581128"/>
            <a:ext cx="56007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测试</a:t>
            </a:r>
            <a:r>
              <a:rPr lang="zh-CN" altLang="en-US" dirty="0"/>
              <a:t>组合及</a:t>
            </a:r>
            <a:r>
              <a:rPr lang="en-US" altLang="zh-CN" dirty="0"/>
              <a:t>Suite</a:t>
            </a:r>
            <a:r>
              <a:rPr lang="zh-CN" altLang="en-US" dirty="0"/>
              <a:t>的应用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Junit</a:t>
            </a:r>
            <a:r>
              <a:rPr lang="zh-CN" altLang="en-US" dirty="0"/>
              <a:t>的集成测试</a:t>
            </a:r>
            <a:endParaRPr lang="en-US" altLang="zh-CN" dirty="0"/>
          </a:p>
          <a:p>
            <a:pPr lvl="1"/>
            <a:r>
              <a:rPr lang="zh-CN" altLang="en-US" dirty="0" smtClean="0"/>
              <a:t>对于非人机交互的系统，测试可以考虑自动化进行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需要构建一个公共基础类维护测试环境的构造与析构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测试用例间有一定的秩序和组合关系，作为整体被允许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在测试执行时间上，有适当放宽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一般用于</a:t>
            </a:r>
            <a:r>
              <a:rPr lang="en-US" altLang="zh-CN" dirty="0" smtClean="0"/>
              <a:t>Daily Build</a:t>
            </a:r>
            <a:r>
              <a:rPr lang="zh-CN" altLang="en-US" dirty="0" smtClean="0"/>
              <a:t>，而不是在代码检入（</a:t>
            </a:r>
            <a:r>
              <a:rPr lang="en-US" altLang="zh-CN" dirty="0" smtClean="0"/>
              <a:t>check in</a:t>
            </a:r>
            <a:r>
              <a:rPr lang="zh-CN" altLang="en-US" dirty="0" smtClean="0"/>
              <a:t>）时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常见的例子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JMS CTS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Compliance Test Suite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SUN JEE CTK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Compliance Test Kit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en-US" altLang="zh-CN" dirty="0"/>
              <a:t>Mock</a:t>
            </a:r>
            <a:r>
              <a:rPr lang="zh-CN" altLang="en-US" dirty="0"/>
              <a:t>技术与应用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Mock</a:t>
            </a:r>
          </a:p>
          <a:p>
            <a:pPr lvl="1"/>
            <a:r>
              <a:rPr lang="zh-CN" altLang="en-US" dirty="0" smtClean="0"/>
              <a:t>一种控制测试边界的技术，使用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来帮助控制边界以外工作正确无误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一种基于方法代理的技术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先定义会调用的方法名、传入的方法参数及期望的返回值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在测试过程中，测试后方法实际执行该方法并传入相同参数时，会得到期望的返回值</a:t>
            </a:r>
            <a:endParaRPr lang="en-US" altLang="zh-CN" dirty="0" smtClean="0"/>
          </a:p>
          <a:p>
            <a:r>
              <a:rPr lang="en-US" altLang="zh-CN" dirty="0"/>
              <a:t>Mock</a:t>
            </a:r>
            <a:r>
              <a:rPr lang="zh-CN" altLang="en-US" dirty="0"/>
              <a:t>的适合场景</a:t>
            </a:r>
            <a:endParaRPr lang="en-US" altLang="zh-CN" dirty="0"/>
          </a:p>
          <a:p>
            <a:pPr lvl="1"/>
            <a:r>
              <a:rPr lang="zh-CN" altLang="en-US" dirty="0" smtClean="0"/>
              <a:t>纯粹的单元测试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与他人的工作存在交互时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特殊环境的测试（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环境）</a:t>
            </a:r>
            <a:endParaRPr lang="en-US" altLang="zh-CN" dirty="0" smtClean="0"/>
          </a:p>
          <a:p>
            <a:r>
              <a:rPr lang="zh-CN" altLang="en-US" dirty="0"/>
              <a:t>常见的</a:t>
            </a:r>
            <a:r>
              <a:rPr lang="en-US" altLang="zh-CN" dirty="0"/>
              <a:t>Mock</a:t>
            </a:r>
            <a:r>
              <a:rPr lang="zh-CN" altLang="en-US" dirty="0"/>
              <a:t>工具</a:t>
            </a:r>
            <a:endParaRPr lang="en-US" altLang="zh-CN" dirty="0"/>
          </a:p>
          <a:p>
            <a:pPr lvl="1"/>
            <a:r>
              <a:rPr lang="en-US" altLang="zh-CN" dirty="0" err="1" smtClean="0"/>
              <a:t>JMock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EasyMock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3.5 Junit</a:t>
            </a:r>
            <a:r>
              <a:rPr lang="zh-CN" altLang="en-US" dirty="0"/>
              <a:t>的测试扩展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Junit</a:t>
            </a:r>
            <a:r>
              <a:rPr lang="zh-CN" altLang="en-US" dirty="0"/>
              <a:t>的扩展</a:t>
            </a:r>
            <a:endParaRPr lang="en-US" altLang="zh-CN" dirty="0"/>
          </a:p>
          <a:p>
            <a:pPr lvl="1"/>
            <a:r>
              <a:rPr lang="en-US" altLang="zh-CN" dirty="0" smtClean="0"/>
              <a:t>Apache </a:t>
            </a:r>
            <a:r>
              <a:rPr lang="en-US" altLang="zh-CN" dirty="0" err="1" smtClean="0"/>
              <a:t>Jarkata</a:t>
            </a:r>
            <a:r>
              <a:rPr lang="en-US" altLang="zh-CN" dirty="0" smtClean="0"/>
              <a:t> Cactus</a:t>
            </a:r>
          </a:p>
          <a:p>
            <a:pPr lvl="1"/>
            <a:r>
              <a:rPr lang="en-US" altLang="zh-CN" dirty="0" err="1" smtClean="0"/>
              <a:t>JSFunit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Sprint-test</a:t>
            </a:r>
          </a:p>
          <a:p>
            <a:r>
              <a:rPr lang="zh-CN" altLang="en-US" dirty="0"/>
              <a:t>类似其他的单元测试框架</a:t>
            </a:r>
            <a:endParaRPr lang="en-US" altLang="zh-CN" dirty="0"/>
          </a:p>
          <a:p>
            <a:pPr lvl="1"/>
            <a:r>
              <a:rPr lang="en-US" altLang="zh-CN" dirty="0" err="1" smtClean="0"/>
              <a:t>DBUnit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HttpUnit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JsUnit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单元测试的相关概念</a:t>
            </a:r>
          </a:p>
        </p:txBody>
      </p:sp>
      <p:sp>
        <p:nvSpPr>
          <p:cNvPr id="22" name="AutoShape 29"/>
          <p:cNvSpPr>
            <a:spLocks noChangeArrowheads="1"/>
          </p:cNvSpPr>
          <p:nvPr/>
        </p:nvSpPr>
        <p:spPr bwMode="auto">
          <a:xfrm>
            <a:off x="1832322" y="2700784"/>
            <a:ext cx="5187950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个</a:t>
            </a:r>
            <a:r>
              <a:rPr lang="en-US" altLang="zh-CN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W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AutoShape 31"/>
          <p:cNvSpPr>
            <a:spLocks noChangeArrowheads="1"/>
          </p:cNvSpPr>
          <p:nvPr/>
        </p:nvSpPr>
        <p:spPr bwMode="auto">
          <a:xfrm>
            <a:off x="1111597" y="2694434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5BAC">
                  <a:shade val="30000"/>
                  <a:satMod val="115000"/>
                </a:srgbClr>
              </a:gs>
              <a:gs pos="50000">
                <a:srgbClr val="005BAC">
                  <a:shade val="67500"/>
                  <a:satMod val="115000"/>
                </a:srgbClr>
              </a:gs>
              <a:gs pos="100000">
                <a:srgbClr val="005BAC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1828551" y="3564880"/>
            <a:ext cx="5187950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单元测试的构成与比较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AutoShape 31"/>
          <p:cNvSpPr>
            <a:spLocks noChangeArrowheads="1"/>
          </p:cNvSpPr>
          <p:nvPr/>
        </p:nvSpPr>
        <p:spPr bwMode="auto">
          <a:xfrm>
            <a:off x="1107826" y="3558530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5BAC">
                  <a:shade val="30000"/>
                  <a:satMod val="115000"/>
                </a:srgbClr>
              </a:gs>
              <a:gs pos="50000">
                <a:srgbClr val="005BAC">
                  <a:shade val="67500"/>
                  <a:satMod val="115000"/>
                </a:srgbClr>
              </a:gs>
              <a:gs pos="100000">
                <a:srgbClr val="005BAC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1832322" y="1836688"/>
            <a:ext cx="5187950" cy="584200"/>
          </a:xfrm>
          <a:prstGeom prst="roundRect">
            <a:avLst>
              <a:gd name="adj" fmla="val 9917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92075">
              <a:buSzTx/>
              <a:buFont typeface="Wingdings" pitchFamily="2" charset="2"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什么是单元测试</a:t>
            </a: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AutoShape 31"/>
          <p:cNvSpPr>
            <a:spLocks noChangeArrowheads="1"/>
          </p:cNvSpPr>
          <p:nvPr/>
        </p:nvSpPr>
        <p:spPr bwMode="auto">
          <a:xfrm>
            <a:off x="1111597" y="1830338"/>
            <a:ext cx="633412" cy="587375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0">
                <a:srgbClr val="005BAC">
                  <a:shade val="30000"/>
                  <a:satMod val="115000"/>
                </a:srgbClr>
              </a:gs>
              <a:gs pos="50000">
                <a:srgbClr val="005BAC">
                  <a:shade val="67500"/>
                  <a:satMod val="115000"/>
                </a:srgbClr>
              </a:gs>
              <a:gs pos="100000">
                <a:srgbClr val="005BAC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algn="ctr">
            <a:noFill/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什么是单元测试</a:t>
            </a:r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单元测试的定义</a:t>
            </a:r>
            <a:endParaRPr lang="en-US" altLang="zh-CN" dirty="0"/>
          </a:p>
          <a:p>
            <a:pPr lvl="1"/>
            <a:r>
              <a:rPr lang="zh-CN" altLang="en-US" dirty="0" smtClean="0"/>
              <a:t>单元的定义：最小的高内聚的可重用代码集合（可以对多个类、可以是多个类，可以是一个方法）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测试的定义：在特定上下文（包括环境和输入），测试对象的实际输出值是否与期望输出值一致。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一种白盒测试手段</a:t>
            </a:r>
            <a:endParaRPr lang="en-US" altLang="zh-CN" dirty="0" smtClean="0"/>
          </a:p>
          <a:p>
            <a:r>
              <a:rPr lang="zh-CN" altLang="en-US" dirty="0"/>
              <a:t>单元测试的目的</a:t>
            </a:r>
            <a:endParaRPr lang="en-US" altLang="zh-CN" dirty="0"/>
          </a:p>
          <a:p>
            <a:pPr lvl="1"/>
            <a:r>
              <a:rPr lang="zh-CN" altLang="en-US" dirty="0" smtClean="0"/>
              <a:t>进行大量、快速、自动化、细节的代码大范围白盒检查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将常见的、容易出现的问题发现在代码提交时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单元测试的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W</a:t>
            </a:r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单元测试的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W</a:t>
            </a:r>
          </a:p>
          <a:p>
            <a:pPr lvl="1"/>
            <a:r>
              <a:rPr lang="zh-CN" altLang="en-US" dirty="0" smtClean="0"/>
              <a:t>单元测试做些什么 （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表明单元体功能实现是否与设计一致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表现单元体是如何被访问及使用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谁来做单元测试 （</a:t>
            </a:r>
            <a:r>
              <a:rPr lang="en-US" altLang="zh-CN" dirty="0" smtClean="0"/>
              <a:t>Who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程序员自己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结对的另外一个程序员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为什么需要单元测试（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尽早确保代码质量，避免后期过多的缺陷跟踪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项目的重要资产，反映系统单元功能体的设计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质量持续性保证的前提，方便回归测试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有效的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程序，方便程序员熟悉方法的使用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为代码频繁重构、需求频繁变更提供信心支持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提升并确保团队中的每一个成员对质量有相同的理解和认识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单元测试的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W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何时编写单元测试 （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变更确定后：比如发现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，需求确定变更等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复杂单元体设计之前或之后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代码提交到配置管理库时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哪些地方需要做单元测试 （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非人机交互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可以将运行环境隔离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能够快速地进行测试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有实际意义的测试对象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相对复杂的测试对象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能够发现测试边界的测试对象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单元测试的构成与比较</a:t>
            </a:r>
            <a:endParaRPr lang="en-US" altLang="zh-CN" dirty="0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单元测试的组成</a:t>
            </a:r>
            <a:endParaRPr lang="en-US" altLang="zh-CN" dirty="0"/>
          </a:p>
          <a:p>
            <a:pPr lvl="1"/>
            <a:r>
              <a:rPr lang="zh-CN" altLang="en-US" dirty="0" smtClean="0"/>
              <a:t>测试用例：最为重要和关键的步骤，也就是测试过程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测试数据：对于单元测试，相对较弱，需要典型数据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测试上下文：最弱部分，单元测试的上下文应尽量简单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测试运行支持：提供自动化运行能力、结果报告支持</a:t>
            </a:r>
            <a:endParaRPr lang="en-US" altLang="zh-CN" dirty="0" smtClean="0"/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427984" y="3501008"/>
            <a:ext cx="1771650" cy="642937"/>
          </a:xfrm>
          <a:prstGeom prst="roundRect">
            <a:avLst>
              <a:gd name="adj" fmla="val 5630"/>
            </a:avLst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7" dist="17961" dir="13500000">
              <a:srgbClr val="999999"/>
            </a:prstShdw>
          </a:effectLst>
        </p:spPr>
        <p:txBody>
          <a:bodyPr wrap="none" anchor="ctr"/>
          <a:lstStyle/>
          <a:p>
            <a:pPr algn="ctr">
              <a:buSzTx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itchFamily="34" charset="-122"/>
              </a:rPr>
              <a:t>测试数据</a:t>
            </a:r>
            <a:endParaRPr lang="zh-CN" altLang="en-US" sz="1400" b="1" dirty="0">
              <a:solidFill>
                <a:srgbClr val="000000"/>
              </a:solidFill>
              <a:latin typeface="微软雅黑" pitchFamily="34" charset="-122"/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4427984" y="4370239"/>
            <a:ext cx="1771650" cy="642937"/>
          </a:xfrm>
          <a:prstGeom prst="roundRect">
            <a:avLst>
              <a:gd name="adj" fmla="val 5630"/>
            </a:avLst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6350" algn="ctr">
            <a:noFill/>
            <a:round/>
            <a:headEnd/>
            <a:tailEnd/>
          </a:ln>
          <a:effectLst>
            <a:prstShdw prst="shdw17" dist="17961" dir="13500000">
              <a:srgbClr val="999999"/>
            </a:prstShdw>
          </a:effectLst>
        </p:spPr>
        <p:txBody>
          <a:bodyPr wrap="none" anchor="ctr"/>
          <a:lstStyle/>
          <a:p>
            <a:pPr algn="ctr">
              <a:buSzTx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itchFamily="34" charset="-122"/>
              </a:rPr>
              <a:t>测试运行支持</a:t>
            </a:r>
            <a:endParaRPr lang="zh-CN" altLang="en-US" sz="1400" b="1" dirty="0">
              <a:solidFill>
                <a:srgbClr val="000000"/>
              </a:solidFill>
              <a:latin typeface="微软雅黑" pitchFamily="34" charset="-122"/>
            </a:endParaRPr>
          </a:p>
        </p:txBody>
      </p:sp>
      <p:grpSp>
        <p:nvGrpSpPr>
          <p:cNvPr id="16" name="Group 91"/>
          <p:cNvGrpSpPr>
            <a:grpSpLocks/>
          </p:cNvGrpSpPr>
          <p:nvPr/>
        </p:nvGrpSpPr>
        <p:grpSpPr bwMode="auto">
          <a:xfrm>
            <a:off x="2195736" y="3501008"/>
            <a:ext cx="1771650" cy="735013"/>
            <a:chOff x="808" y="1742"/>
            <a:chExt cx="1116" cy="463"/>
          </a:xfrm>
        </p:grpSpPr>
        <p:pic>
          <p:nvPicPr>
            <p:cNvPr id="17" name="Picture 74" descr="阴影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32" y="2111"/>
              <a:ext cx="1068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>
              <a:off x="808" y="1742"/>
              <a:ext cx="1116" cy="405"/>
            </a:xfrm>
            <a:prstGeom prst="roundRect">
              <a:avLst>
                <a:gd name="adj" fmla="val 5630"/>
              </a:avLst>
            </a:prstGeom>
            <a:solidFill>
              <a:srgbClr val="005BAC"/>
            </a:solidFill>
            <a:ln w="6350" algn="ctr">
              <a:noFill/>
              <a:round/>
              <a:headEnd/>
              <a:tailEnd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>
                <a:buSzTx/>
                <a:buFont typeface="Wingdings" pitchFamily="2" charset="2"/>
                <a:buNone/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ea typeface="宋体" pitchFamily="2" charset="-122"/>
                </a:rPr>
                <a:t>测试用例</a:t>
              </a:r>
              <a:endPara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2" name="AutoShape 66"/>
          <p:cNvSpPr>
            <a:spLocks noChangeArrowheads="1"/>
          </p:cNvSpPr>
          <p:nvPr/>
        </p:nvSpPr>
        <p:spPr bwMode="auto">
          <a:xfrm>
            <a:off x="2195736" y="4370238"/>
            <a:ext cx="1771650" cy="642938"/>
          </a:xfrm>
          <a:prstGeom prst="roundRect">
            <a:avLst>
              <a:gd name="adj" fmla="val 5630"/>
            </a:avLst>
          </a:prstGeom>
          <a:solidFill>
            <a:srgbClr val="0099FF"/>
          </a:solidFill>
          <a:ln w="9525">
            <a:round/>
            <a:headEnd/>
            <a:tailEnd/>
          </a:ln>
          <a:scene3d>
            <a:camera prst="legacyPerspectiveFront"/>
            <a:lightRig rig="legacyFlat2" dir="t"/>
          </a:scene3d>
          <a:sp3d extrusionH="1243000" prstMaterial="legacyPlastic">
            <a:bevelT w="13500" h="13500" prst="angle"/>
            <a:bevelB w="13500" h="13500" prst="angle"/>
            <a:extrusionClr>
              <a:srgbClr val="B2B2B2"/>
            </a:extrusionClr>
          </a:sp3d>
        </p:spPr>
        <p:txBody>
          <a:bodyPr wrap="none" anchor="ctr">
            <a:flatTx/>
          </a:bodyPr>
          <a:lstStyle/>
          <a:p>
            <a:pPr algn="ctr">
              <a:buSzTx/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</a:rPr>
              <a:t>测试上下文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单元测试</a:t>
            </a:r>
            <a:r>
              <a:rPr lang="zh-CN" altLang="en-US" dirty="0"/>
              <a:t>的构成与比较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单元测试雏形</a:t>
            </a:r>
            <a:endParaRPr lang="en-US" altLang="zh-CN" dirty="0"/>
          </a:p>
          <a:p>
            <a:pPr lvl="1"/>
            <a:r>
              <a:rPr lang="zh-CN" altLang="en-US" dirty="0" smtClean="0"/>
              <a:t>调试：白盒，关注细节路径和逻辑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</a:t>
            </a:r>
            <a:r>
              <a:rPr lang="zh-CN" altLang="en-US" dirty="0" smtClean="0"/>
              <a:t>：关注单元功能，表明使用过程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代码审查：静态并可重用的规则检查</a:t>
            </a:r>
            <a:endParaRPr lang="en-US" altLang="zh-CN" dirty="0" smtClean="0"/>
          </a:p>
          <a:p>
            <a:r>
              <a:rPr lang="zh-CN" altLang="en-US" dirty="0"/>
              <a:t>单元测试与其他的区别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Group 61"/>
          <p:cNvGraphicFramePr>
            <a:graphicFrameLocks/>
          </p:cNvGraphicFramePr>
          <p:nvPr/>
        </p:nvGraphicFramePr>
        <p:xfrm>
          <a:off x="467544" y="3952064"/>
          <a:ext cx="8280921" cy="1931040"/>
        </p:xfrm>
        <a:graphic>
          <a:graphicData uri="http://schemas.openxmlformats.org/drawingml/2006/table">
            <a:tbl>
              <a:tblPr/>
              <a:tblGrid>
                <a:gridCol w="2070620"/>
                <a:gridCol w="2070621"/>
                <a:gridCol w="2070620"/>
                <a:gridCol w="2069060"/>
              </a:tblGrid>
              <a:tr h="333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可重用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无法重用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可重用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部分可重用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35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程序的补充说明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无意义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工作质量评估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系统的补充说明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3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自动化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人工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自动化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部分自动化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344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函数功能层面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逻辑层面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代码静态层面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系统功能层面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641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程序员编写，团队负责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程序员编写、程序员负责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团队编写及负责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测试员编写、团队负责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 bwMode="auto">
          <a:xfrm>
            <a:off x="467544" y="3429000"/>
            <a:ext cx="2088232" cy="495846"/>
          </a:xfrm>
          <a:prstGeom prst="roundRect">
            <a:avLst>
              <a:gd name="adj" fmla="val 12190"/>
            </a:avLst>
          </a:prstGeom>
          <a:solidFill>
            <a:srgbClr val="0099FF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Arial" charset="0"/>
                <a:ea typeface="微软雅黑" pitchFamily="34" charset="-122"/>
              </a:rPr>
              <a:t>单元测试</a:t>
            </a:r>
            <a:endParaRPr lang="zh-CN" altLang="en-US" sz="2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2555776" y="3429000"/>
            <a:ext cx="2016224" cy="495846"/>
          </a:xfrm>
          <a:prstGeom prst="roundRect">
            <a:avLst>
              <a:gd name="adj" fmla="val 12190"/>
            </a:avLst>
          </a:prstGeom>
          <a:solidFill>
            <a:srgbClr val="0099FF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rgbClr val="FFFFFF"/>
                </a:solidFill>
                <a:latin typeface="Arial" charset="0"/>
                <a:ea typeface="微软雅黑" pitchFamily="34" charset="-122"/>
              </a:rPr>
              <a:t>调试</a:t>
            </a:r>
            <a:endParaRPr lang="zh-CN" altLang="en-US" sz="2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572000" y="3429000"/>
            <a:ext cx="2088232" cy="495846"/>
          </a:xfrm>
          <a:prstGeom prst="roundRect">
            <a:avLst>
              <a:gd name="adj" fmla="val 12190"/>
            </a:avLst>
          </a:prstGeom>
          <a:solidFill>
            <a:srgbClr val="0099FF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rgbClr val="FFFFFF"/>
                </a:solidFill>
                <a:latin typeface="Arial" charset="0"/>
                <a:ea typeface="微软雅黑" pitchFamily="34" charset="-122"/>
              </a:rPr>
              <a:t>代码审查</a:t>
            </a:r>
            <a:r>
              <a:rPr lang="zh-CN" altLang="en-US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6660232" y="3429000"/>
            <a:ext cx="2088232" cy="495846"/>
          </a:xfrm>
          <a:prstGeom prst="roundRect">
            <a:avLst>
              <a:gd name="adj" fmla="val 12190"/>
            </a:avLst>
          </a:prstGeom>
          <a:solidFill>
            <a:srgbClr val="0099FF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rgbClr val="FFFFFF"/>
                </a:solidFill>
                <a:latin typeface="Arial" charset="0"/>
                <a:ea typeface="微软雅黑" pitchFamily="34" charset="-122"/>
              </a:rPr>
              <a:t>集成测试</a:t>
            </a:r>
            <a:r>
              <a:rPr lang="zh-CN" altLang="en-US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单元测试的构成与比较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单元测试做什么，不做什么</a:t>
            </a:r>
            <a:endParaRPr lang="en-US" altLang="zh-CN" dirty="0"/>
          </a:p>
          <a:p>
            <a:pPr lvl="1"/>
            <a:r>
              <a:rPr lang="zh-CN" altLang="en-US" dirty="0" smtClean="0"/>
              <a:t>检查单元体，不检查整个系统功能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检查实际与预定义的差别，不检查定义的正确与否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单元测试应该假设测试边界外正确无误</a:t>
            </a:r>
            <a:endParaRPr lang="en-US" altLang="zh-CN" dirty="0" smtClean="0"/>
          </a:p>
          <a:p>
            <a:r>
              <a:rPr lang="zh-CN" altLang="en-US" dirty="0"/>
              <a:t>测试驱动</a:t>
            </a:r>
            <a:endParaRPr lang="en-US" altLang="zh-CN" dirty="0"/>
          </a:p>
          <a:p>
            <a:pPr lvl="1"/>
            <a:r>
              <a:rPr lang="zh-CN" altLang="en-US" dirty="0" smtClean="0"/>
              <a:t>什么是测试驱动，简单讲，就是在做任何一件事之前，首先明确如何去验证这件事做得是否正确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有需求就有验证需求是否被正确实现的手段和方法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有任务就有检查任务完成与否的方法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测试驱动开发是以简单设计、资源充足、需求明确为前提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中间件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404040"/>
      </a:lt2>
      <a:accent1>
        <a:srgbClr val="0060C0"/>
      </a:accent1>
      <a:accent2>
        <a:srgbClr val="003B76"/>
      </a:accent2>
      <a:accent3>
        <a:srgbClr val="FFFFFF"/>
      </a:accent3>
      <a:accent4>
        <a:srgbClr val="000000"/>
      </a:accent4>
      <a:accent5>
        <a:srgbClr val="AAB6DC"/>
      </a:accent5>
      <a:accent6>
        <a:srgbClr val="00356A"/>
      </a:accent6>
      <a:hlink>
        <a:srgbClr val="FF9900"/>
      </a:hlink>
      <a:folHlink>
        <a:srgbClr val="CC00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E1B40C"/>
          </a:buClr>
          <a:buSzPct val="80000"/>
          <a:buFont typeface="Wingdings" pitchFamily="2" charset="2"/>
          <a:buChar char="n"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E1B40C"/>
          </a:buClr>
          <a:buSzPct val="80000"/>
          <a:buFont typeface="Wingdings" pitchFamily="2" charset="2"/>
          <a:buChar char="n"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404040"/>
        </a:lt2>
        <a:accent1>
          <a:srgbClr val="0060C0"/>
        </a:accent1>
        <a:accent2>
          <a:srgbClr val="003B76"/>
        </a:accent2>
        <a:accent3>
          <a:srgbClr val="FFFFFF"/>
        </a:accent3>
        <a:accent4>
          <a:srgbClr val="000000"/>
        </a:accent4>
        <a:accent5>
          <a:srgbClr val="AAB6DC"/>
        </a:accent5>
        <a:accent6>
          <a:srgbClr val="00356A"/>
        </a:accent6>
        <a:hlink>
          <a:srgbClr val="FF99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60C0"/>
        </a:accent1>
        <a:accent2>
          <a:srgbClr val="003B76"/>
        </a:accent2>
        <a:accent3>
          <a:srgbClr val="FFFFFF"/>
        </a:accent3>
        <a:accent4>
          <a:srgbClr val="000000"/>
        </a:accent4>
        <a:accent5>
          <a:srgbClr val="AAB6DC"/>
        </a:accent5>
        <a:accent6>
          <a:srgbClr val="00356A"/>
        </a:accent6>
        <a:hlink>
          <a:srgbClr val="53A9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808080"/>
        </a:accent1>
        <a:accent2>
          <a:srgbClr val="292929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242424"/>
        </a:accent6>
        <a:hlink>
          <a:srgbClr val="EA2D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53A9FF"/>
        </a:accent1>
        <a:accent2>
          <a:srgbClr val="0066CC"/>
        </a:accent2>
        <a:accent3>
          <a:srgbClr val="FFFFFF"/>
        </a:accent3>
        <a:accent4>
          <a:srgbClr val="000000"/>
        </a:accent4>
        <a:accent5>
          <a:srgbClr val="B3D1FF"/>
        </a:accent5>
        <a:accent6>
          <a:srgbClr val="005CB9"/>
        </a:accent6>
        <a:hlink>
          <a:srgbClr val="EA2D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4D4D4D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8D8D8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C4C4C4"/>
        </a:accent6>
        <a:hlink>
          <a:srgbClr val="DDDDDD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4D4D4D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8D8D8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C4C4C4"/>
        </a:accent6>
        <a:hlink>
          <a:srgbClr val="EA2D00"/>
        </a:hlink>
        <a:folHlink>
          <a:srgbClr val="99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4D4D4D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8D8D8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C4C4C4"/>
        </a:accent6>
        <a:hlink>
          <a:srgbClr val="FF99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4D4D4D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8D8D8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C4C4C4"/>
        </a:accent6>
        <a:hlink>
          <a:srgbClr val="0099FF"/>
        </a:hlink>
        <a:folHlink>
          <a:srgbClr val="0070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金蝶中间件公司PPT主题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pusic目录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Apusic内容页面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Apusic封底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pusicPPT_标准主题_v4(Office2007)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Apusic目录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Apusic内容页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Apusic封底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默认设计模板 4">
    <a:dk1>
      <a:srgbClr val="000000"/>
    </a:dk1>
    <a:lt1>
      <a:srgbClr val="FFFFFF"/>
    </a:lt1>
    <a:dk2>
      <a:srgbClr val="000000"/>
    </a:dk2>
    <a:lt2>
      <a:srgbClr val="4D4D4D"/>
    </a:lt2>
    <a:accent1>
      <a:srgbClr val="53A9FF"/>
    </a:accent1>
    <a:accent2>
      <a:srgbClr val="0066CC"/>
    </a:accent2>
    <a:accent3>
      <a:srgbClr val="FFFFFF"/>
    </a:accent3>
    <a:accent4>
      <a:srgbClr val="000000"/>
    </a:accent4>
    <a:accent5>
      <a:srgbClr val="B3D1FF"/>
    </a:accent5>
    <a:accent6>
      <a:srgbClr val="005CB9"/>
    </a:accent6>
    <a:hlink>
      <a:srgbClr val="EA2D00"/>
    </a:hlink>
    <a:folHlink>
      <a:srgbClr val="990000"/>
    </a:folHlink>
  </a:clrScheme>
</a:themeOverride>
</file>

<file path=ppt/theme/themeOverride2.xml><?xml version="1.0" encoding="utf-8"?>
<a:themeOverride xmlns:a="http://schemas.openxmlformats.org/drawingml/2006/main">
  <a:clrScheme name="默认设计模板 4">
    <a:dk1>
      <a:srgbClr val="000000"/>
    </a:dk1>
    <a:lt1>
      <a:srgbClr val="FFFFFF"/>
    </a:lt1>
    <a:dk2>
      <a:srgbClr val="000000"/>
    </a:dk2>
    <a:lt2>
      <a:srgbClr val="4D4D4D"/>
    </a:lt2>
    <a:accent1>
      <a:srgbClr val="53A9FF"/>
    </a:accent1>
    <a:accent2>
      <a:srgbClr val="0066CC"/>
    </a:accent2>
    <a:accent3>
      <a:srgbClr val="FFFFFF"/>
    </a:accent3>
    <a:accent4>
      <a:srgbClr val="000000"/>
    </a:accent4>
    <a:accent5>
      <a:srgbClr val="B3D1FF"/>
    </a:accent5>
    <a:accent6>
      <a:srgbClr val="005CB9"/>
    </a:accent6>
    <a:hlink>
      <a:srgbClr val="EA2D00"/>
    </a:hlink>
    <a:folHlink>
      <a:srgbClr val="99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中间件模板</Template>
  <TotalTime>825</TotalTime>
  <Words>2041</Words>
  <Application>Microsoft Office PowerPoint</Application>
  <PresentationFormat>全屏显示(4:3)</PresentationFormat>
  <Paragraphs>284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中间件模板</vt:lpstr>
      <vt:lpstr>金蝶中间件公司PPT主题_v2</vt:lpstr>
      <vt:lpstr>Apusic目录</vt:lpstr>
      <vt:lpstr>Apusic内容页面</vt:lpstr>
      <vt:lpstr>Apusic封底</vt:lpstr>
      <vt:lpstr>ApusicPPT_标准主题_v4(Office2007)</vt:lpstr>
      <vt:lpstr>1_Apusic目录</vt:lpstr>
      <vt:lpstr>1_Apusic内容页面</vt:lpstr>
      <vt:lpstr>1_Apusic封底</vt:lpstr>
      <vt:lpstr>包装程序外壳对象</vt:lpstr>
      <vt:lpstr>基于Junit的有效单元测试</vt:lpstr>
      <vt:lpstr>目录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架构平台部技术培训</dc:title>
  <dc:creator>Phenix</dc:creator>
  <cp:lastModifiedBy>Phenix</cp:lastModifiedBy>
  <cp:revision>91</cp:revision>
  <dcterms:created xsi:type="dcterms:W3CDTF">2010-07-26T03:22:06Z</dcterms:created>
  <dcterms:modified xsi:type="dcterms:W3CDTF">2010-07-29T06:54:52Z</dcterms:modified>
</cp:coreProperties>
</file>