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48" r:id="rId3"/>
    <p:sldMasterId id="2147483655" r:id="rId4"/>
  </p:sldMasterIdLst>
  <p:notesMasterIdLst>
    <p:notesMasterId r:id="rId75"/>
  </p:notesMasterIdLst>
  <p:sldIdLst>
    <p:sldId id="271" r:id="rId5"/>
    <p:sldId id="273" r:id="rId6"/>
    <p:sldId id="274" r:id="rId7"/>
    <p:sldId id="355" r:id="rId8"/>
    <p:sldId id="287" r:id="rId9"/>
    <p:sldId id="288" r:id="rId10"/>
    <p:sldId id="281" r:id="rId11"/>
    <p:sldId id="272" r:id="rId12"/>
    <p:sldId id="300" r:id="rId13"/>
    <p:sldId id="290" r:id="rId14"/>
    <p:sldId id="289" r:id="rId15"/>
    <p:sldId id="282" r:id="rId16"/>
    <p:sldId id="364" r:id="rId17"/>
    <p:sldId id="365" r:id="rId18"/>
    <p:sldId id="377" r:id="rId19"/>
    <p:sldId id="366" r:id="rId20"/>
    <p:sldId id="283" r:id="rId21"/>
    <p:sldId id="363" r:id="rId22"/>
    <p:sldId id="313" r:id="rId23"/>
    <p:sldId id="310" r:id="rId24"/>
    <p:sldId id="367" r:id="rId25"/>
    <p:sldId id="311" r:id="rId26"/>
    <p:sldId id="312" r:id="rId27"/>
    <p:sldId id="375" r:id="rId28"/>
    <p:sldId id="307" r:id="rId29"/>
    <p:sldId id="356" r:id="rId30"/>
    <p:sldId id="357" r:id="rId31"/>
    <p:sldId id="362" r:id="rId32"/>
    <p:sldId id="319" r:id="rId33"/>
    <p:sldId id="373" r:id="rId34"/>
    <p:sldId id="301" r:id="rId35"/>
    <p:sldId id="320" r:id="rId36"/>
    <p:sldId id="293" r:id="rId37"/>
    <p:sldId id="349" r:id="rId38"/>
    <p:sldId id="350" r:id="rId39"/>
    <p:sldId id="351" r:id="rId40"/>
    <p:sldId id="352" r:id="rId41"/>
    <p:sldId id="353" r:id="rId42"/>
    <p:sldId id="361" r:id="rId43"/>
    <p:sldId id="305" r:id="rId44"/>
    <p:sldId id="316" r:id="rId45"/>
    <p:sldId id="317" r:id="rId46"/>
    <p:sldId id="292" r:id="rId47"/>
    <p:sldId id="342" r:id="rId48"/>
    <p:sldId id="343" r:id="rId49"/>
    <p:sldId id="347" r:id="rId50"/>
    <p:sldId id="344" r:id="rId51"/>
    <p:sldId id="345" r:id="rId52"/>
    <p:sldId id="294" r:id="rId53"/>
    <p:sldId id="331" r:id="rId54"/>
    <p:sldId id="333" r:id="rId55"/>
    <p:sldId id="332" r:id="rId56"/>
    <p:sldId id="335" r:id="rId57"/>
    <p:sldId id="285" r:id="rId58"/>
    <p:sldId id="368" r:id="rId59"/>
    <p:sldId id="369" r:id="rId60"/>
    <p:sldId id="370" r:id="rId61"/>
    <p:sldId id="372" r:id="rId62"/>
    <p:sldId id="359" r:id="rId63"/>
    <p:sldId id="360" r:id="rId64"/>
    <p:sldId id="371" r:id="rId65"/>
    <p:sldId id="376" r:id="rId66"/>
    <p:sldId id="374" r:id="rId67"/>
    <p:sldId id="321" r:id="rId68"/>
    <p:sldId id="325" r:id="rId69"/>
    <p:sldId id="322" r:id="rId70"/>
    <p:sldId id="324" r:id="rId71"/>
    <p:sldId id="323" r:id="rId72"/>
    <p:sldId id="326" r:id="rId73"/>
    <p:sldId id="267" r:id="rId7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a:srgbClr val="E6AF00"/>
    <a:srgbClr val="FB6FC2"/>
    <a:srgbClr val="005198"/>
    <a:srgbClr val="FF5198"/>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61" autoAdjust="0"/>
  </p:normalViewPr>
  <p:slideViewPr>
    <p:cSldViewPr snapToObjects="1">
      <p:cViewPr>
        <p:scale>
          <a:sx n="75" d="100"/>
          <a:sy n="75" d="100"/>
        </p:scale>
        <p:origin x="-360" y="1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7" d="100"/>
          <a:sy n="67" d="100"/>
        </p:scale>
        <p:origin x="-2880"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1ADE5D-35F6-4631-8BFC-CDD700D550D6}" type="datetimeFigureOut">
              <a:rPr lang="zh-CN" altLang="en-US" smtClean="0"/>
              <a:pPr/>
              <a:t>2011/9/8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FF84C-8037-4B4F-B7B7-C6CEAC3ADEEA}" type="slidenum">
              <a:rPr lang="zh-CN" altLang="en-US" smtClean="0"/>
              <a:pPr/>
              <a:t>‹#›</a:t>
            </a:fld>
            <a:endParaRPr lang="zh-CN" altLang="en-US"/>
          </a:p>
        </p:txBody>
      </p:sp>
    </p:spTree>
    <p:extLst>
      <p:ext uri="{BB962C8B-B14F-4D97-AF65-F5344CB8AC3E}">
        <p14:creationId xmlns:p14="http://schemas.microsoft.com/office/powerpoint/2010/main" val="60398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3FF84C-8037-4B4F-B7B7-C6CEAC3ADEEA}" type="slidenum">
              <a:rPr lang="zh-CN" altLang="en-US" smtClean="0"/>
              <a:pPr/>
              <a:t>62</a:t>
            </a:fld>
            <a:endParaRPr lang="zh-CN" altLang="en-US"/>
          </a:p>
        </p:txBody>
      </p:sp>
    </p:spTree>
    <p:extLst>
      <p:ext uri="{BB962C8B-B14F-4D97-AF65-F5344CB8AC3E}">
        <p14:creationId xmlns:p14="http://schemas.microsoft.com/office/powerpoint/2010/main" val="134884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1000100" y="3286124"/>
            <a:ext cx="7572428" cy="1224000"/>
          </a:xfrm>
          <a:prstGeom prst="rect">
            <a:avLst/>
          </a:prstGeom>
        </p:spPr>
        <p:txBody>
          <a:bodyPr/>
          <a:lstStyle>
            <a:lvl1pPr algn="ctr">
              <a:defRPr sz="4800" b="1">
                <a:solidFill>
                  <a:srgbClr val="005198"/>
                </a:solidFill>
                <a:effectLst/>
                <a:latin typeface="微软雅黑" pitchFamily="34" charset="-122"/>
                <a:ea typeface="微软雅黑" pitchFamily="34" charset="-122"/>
                <a:cs typeface="Arial" pitchFamily="34" charset="0"/>
              </a:defRPr>
            </a:lvl1pPr>
          </a:lstStyle>
          <a:p>
            <a:r>
              <a:rPr lang="zh-CN" altLang="en-US" smtClean="0"/>
              <a:t>单击此处添加</a:t>
            </a:r>
            <a:r>
              <a:rPr lang="en-US" altLang="zh-CN" smtClean="0"/>
              <a:t>PPT</a:t>
            </a:r>
            <a:r>
              <a:rPr lang="zh-CN" altLang="en-US" smtClean="0"/>
              <a:t>标题</a:t>
            </a:r>
            <a:endParaRPr lang="zh-CN" altLang="en-US"/>
          </a:p>
        </p:txBody>
      </p:sp>
      <p:sp>
        <p:nvSpPr>
          <p:cNvPr id="4" name="Text Box 6"/>
          <p:cNvSpPr txBox="1">
            <a:spLocks noChangeArrowheads="1"/>
          </p:cNvSpPr>
          <p:nvPr userDrawn="1"/>
        </p:nvSpPr>
        <p:spPr bwMode="auto">
          <a:xfrm>
            <a:off x="1000100" y="4929198"/>
            <a:ext cx="7572428" cy="1200329"/>
          </a:xfrm>
          <a:prstGeom prst="rect">
            <a:avLst/>
          </a:prstGeom>
          <a:noFill/>
          <a:ln w="9525">
            <a:noFill/>
            <a:miter lim="800000"/>
            <a:headEnd/>
            <a:tailEnd/>
          </a:ln>
        </p:spPr>
        <p:txBody>
          <a:bodyPr wrap="square">
            <a:spAutoFit/>
          </a:bodyPr>
          <a:lstStyle/>
          <a:p>
            <a:pPr>
              <a:lnSpc>
                <a:spcPct val="150000"/>
              </a:lnSpc>
            </a:pPr>
            <a:r>
              <a:rPr lang="zh-CN" altLang="en-US" sz="2400" smtClean="0">
                <a:solidFill>
                  <a:srgbClr val="005198"/>
                </a:solidFill>
                <a:latin typeface="微软雅黑" pitchFamily="34" charset="-122"/>
                <a:ea typeface="微软雅黑" pitchFamily="34" charset="-122"/>
              </a:rPr>
              <a:t>演讲：</a:t>
            </a:r>
          </a:p>
          <a:p>
            <a:pPr>
              <a:lnSpc>
                <a:spcPct val="150000"/>
              </a:lnSpc>
            </a:pPr>
            <a:r>
              <a:rPr lang="zh-CN" altLang="en-US" sz="2400" smtClean="0">
                <a:solidFill>
                  <a:srgbClr val="005198"/>
                </a:solidFill>
                <a:latin typeface="微软雅黑" pitchFamily="34" charset="-122"/>
                <a:ea typeface="微软雅黑" pitchFamily="34" charset="-122"/>
              </a:rPr>
              <a:t>时间：</a:t>
            </a:r>
            <a:fld id="{6462725E-AC7F-42FA-9E0B-16604B5DC6DD}" type="datetime1">
              <a:rPr lang="zh-CN" altLang="en-US" sz="2400" smtClean="0">
                <a:solidFill>
                  <a:srgbClr val="005198"/>
                </a:solidFill>
                <a:latin typeface="微软雅黑" pitchFamily="34" charset="-122"/>
                <a:ea typeface="微软雅黑" pitchFamily="34" charset="-122"/>
                <a:cs typeface="Arial" pitchFamily="34" charset="0"/>
              </a:rPr>
              <a:pPr>
                <a:lnSpc>
                  <a:spcPct val="150000"/>
                </a:lnSpc>
              </a:pPr>
              <a:t>2011/9/8</a:t>
            </a:fld>
            <a:endParaRPr lang="en-US" altLang="zh-CN" sz="2400">
              <a:solidFill>
                <a:srgbClr val="005198"/>
              </a:solidFill>
              <a:latin typeface="微软雅黑" pitchFamily="34" charset="-122"/>
              <a:ea typeface="微软雅黑" pitchFamily="34" charset="-122"/>
              <a:cs typeface="Arial" pitchFamily="34" charset="0"/>
            </a:endParaRPr>
          </a:p>
        </p:txBody>
      </p:sp>
      <p:sp>
        <p:nvSpPr>
          <p:cNvPr id="5" name="文本占位符 9"/>
          <p:cNvSpPr>
            <a:spLocks noGrp="1"/>
          </p:cNvSpPr>
          <p:nvPr>
            <p:ph type="body" sz="quarter" idx="10" hasCustomPrompt="1"/>
          </p:nvPr>
        </p:nvSpPr>
        <p:spPr>
          <a:xfrm>
            <a:off x="1835583" y="5057558"/>
            <a:ext cx="5808251" cy="428630"/>
          </a:xfrm>
          <a:prstGeom prst="rect">
            <a:avLst/>
          </a:prstGeom>
        </p:spPr>
        <p:txBody>
          <a:bodyPr/>
          <a:lstStyle>
            <a:lvl1pPr>
              <a:buNone/>
              <a:defRPr sz="2400">
                <a:solidFill>
                  <a:srgbClr val="005198"/>
                </a:solidFill>
                <a:latin typeface="微软雅黑" pitchFamily="34" charset="-122"/>
                <a:ea typeface="微软雅黑" pitchFamily="34" charset="-122"/>
                <a:cs typeface="Arial" pitchFamily="34" charset="0"/>
              </a:defRPr>
            </a:lvl1pPr>
          </a:lstStyle>
          <a:p>
            <a:pPr lvl="0"/>
            <a:r>
              <a:rPr lang="zh-CN" altLang="en-US" smtClean="0"/>
              <a:t>单击此处添加姓名或部门</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1692275" y="5300663"/>
            <a:ext cx="647700" cy="971550"/>
          </a:xfrm>
          <a:prstGeom prst="rect">
            <a:avLst/>
          </a:prstGeom>
          <a:noFill/>
          <a:ln w="9525">
            <a:noFill/>
            <a:miter lim="800000"/>
            <a:headEnd/>
            <a:tailEnd/>
          </a:ln>
        </p:spPr>
        <p:txBody>
          <a:bodyPr>
            <a:spAutoFit/>
          </a:bodyPr>
          <a:lstStyle/>
          <a:p>
            <a:pPr>
              <a:lnSpc>
                <a:spcPct val="80000"/>
              </a:lnSpc>
              <a:defRPr/>
            </a:pPr>
            <a:r>
              <a:rPr lang="zh-CN" altLang="en-US" sz="3600">
                <a:solidFill>
                  <a:srgbClr val="FFFFFF"/>
                </a:solidFill>
                <a:ea typeface="黑体" pitchFamily="2" charset="-122"/>
              </a:rPr>
              <a:t>提</a:t>
            </a:r>
          </a:p>
          <a:p>
            <a:pPr>
              <a:lnSpc>
                <a:spcPct val="80000"/>
              </a:lnSpc>
              <a:defRPr/>
            </a:pPr>
            <a:r>
              <a:rPr lang="zh-CN" altLang="en-US" sz="3600">
                <a:solidFill>
                  <a:srgbClr val="FFFFFF"/>
                </a:solidFill>
                <a:ea typeface="黑体" pitchFamily="2" charset="-122"/>
              </a:rPr>
              <a:t>纲</a:t>
            </a:r>
          </a:p>
        </p:txBody>
      </p:sp>
      <p:sp>
        <p:nvSpPr>
          <p:cNvPr id="3" name="Text Box 5"/>
          <p:cNvSpPr txBox="1">
            <a:spLocks noChangeArrowheads="1"/>
          </p:cNvSpPr>
          <p:nvPr userDrawn="1"/>
        </p:nvSpPr>
        <p:spPr bwMode="auto">
          <a:xfrm>
            <a:off x="668338" y="4968875"/>
            <a:ext cx="1185862" cy="369888"/>
          </a:xfrm>
          <a:prstGeom prst="rect">
            <a:avLst/>
          </a:prstGeom>
          <a:noFill/>
          <a:ln w="9525">
            <a:noFill/>
            <a:miter lim="800000"/>
            <a:headEnd/>
            <a:tailEnd/>
          </a:ln>
        </p:spPr>
        <p:txBody>
          <a:bodyPr wrap="none">
            <a:spAutoFit/>
          </a:bodyPr>
          <a:lstStyle/>
          <a:p>
            <a:pPr>
              <a:defRPr/>
            </a:pPr>
            <a:r>
              <a:rPr lang="en-US" altLang="zh-CN" b="1">
                <a:solidFill>
                  <a:srgbClr val="FFFFFF"/>
                </a:solidFill>
                <a:ea typeface="黑体" pitchFamily="2" charset="-122"/>
              </a:rPr>
              <a:t>Contents</a:t>
            </a:r>
          </a:p>
        </p:txBody>
      </p:sp>
      <p:sp>
        <p:nvSpPr>
          <p:cNvPr id="4" name="Line 6"/>
          <p:cNvSpPr>
            <a:spLocks noChangeShapeType="1"/>
          </p:cNvSpPr>
          <p:nvPr userDrawn="1"/>
        </p:nvSpPr>
        <p:spPr bwMode="auto">
          <a:xfrm>
            <a:off x="1763713" y="5048250"/>
            <a:ext cx="0" cy="1152525"/>
          </a:xfrm>
          <a:prstGeom prst="line">
            <a:avLst/>
          </a:prstGeom>
          <a:noFill/>
          <a:ln w="9525">
            <a:solidFill>
              <a:schemeClr val="bg1"/>
            </a:solidFill>
            <a:round/>
            <a:headEnd/>
            <a:tailEnd/>
          </a:ln>
        </p:spPr>
        <p:txBody>
          <a:bodyPr/>
          <a:lstStyle/>
          <a:p>
            <a:pPr>
              <a:defRPr/>
            </a:pPr>
            <a:endParaRPr lang="zh-CN" altLang="en-US">
              <a:ea typeface="宋体" charset="-122"/>
            </a:endParaRPr>
          </a:p>
        </p:txBody>
      </p:sp>
      <p:sp>
        <p:nvSpPr>
          <p:cNvPr id="6" name="文本占位符 5"/>
          <p:cNvSpPr>
            <a:spLocks noGrp="1"/>
          </p:cNvSpPr>
          <p:nvPr>
            <p:ph type="body" sz="quarter" idx="10" hasCustomPrompt="1"/>
          </p:nvPr>
        </p:nvSpPr>
        <p:spPr>
          <a:xfrm>
            <a:off x="4140000" y="900000"/>
            <a:ext cx="4286277" cy="4286265"/>
          </a:xfrm>
          <a:prstGeom prst="rect">
            <a:avLst/>
          </a:prstGeom>
        </p:spPr>
        <p:txBody>
          <a:bodyPr/>
          <a:lstStyle>
            <a:lvl1pPr marL="0" indent="358775" algn="l" defTabSz="914400" rtl="0" eaLnBrk="1" latinLnBrk="0" hangingPunct="1">
              <a:lnSpc>
                <a:spcPct val="150000"/>
              </a:lnSpc>
              <a:spcBef>
                <a:spcPct val="20000"/>
              </a:spcBef>
              <a:buClr>
                <a:srgbClr val="FF9933"/>
              </a:buClr>
              <a:buSzPct val="95000"/>
              <a:buFont typeface="Wingdings" pitchFamily="2" charset="2"/>
              <a:buChar char="n"/>
              <a:tabLst>
                <a:tab pos="84138" algn="l"/>
                <a:tab pos="179388" algn="l"/>
                <a:tab pos="263525" algn="l"/>
                <a:tab pos="631825" algn="l"/>
              </a:tabLst>
              <a:defRPr kumimoji="1" lang="zh-CN" altLang="en-US" sz="2400" b="0" i="0" kern="1200" smtClean="0">
                <a:solidFill>
                  <a:schemeClr val="tx1"/>
                </a:solidFill>
                <a:latin typeface="微软雅黑" pitchFamily="34" charset="-122"/>
                <a:ea typeface="微软雅黑" pitchFamily="34" charset="-122"/>
                <a:cs typeface="Arial" pitchFamily="34" charset="0"/>
              </a:defRPr>
            </a:lvl1pPr>
          </a:lstStyle>
          <a:p>
            <a:pPr lvl="0"/>
            <a:r>
              <a:rPr lang="zh-CN" altLang="en-US" smtClean="0"/>
              <a:t>单击此处添加</a:t>
            </a:r>
            <a:r>
              <a:rPr lang="en-US" altLang="zh-CN" smtClean="0"/>
              <a:t>PPT</a:t>
            </a:r>
            <a:r>
              <a:rPr lang="zh-CN" altLang="en-US" smtClean="0"/>
              <a:t>提纲</a:t>
            </a:r>
            <a:endParaRPr lang="en-US" altLang="zh-CN"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1313" y="98425"/>
            <a:ext cx="7291387" cy="541338"/>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5076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面版式">
    <p:spTree>
      <p:nvGrpSpPr>
        <p:cNvPr id="1" name=""/>
        <p:cNvGrpSpPr/>
        <p:nvPr/>
      </p:nvGrpSpPr>
      <p:grpSpPr>
        <a:xfrm>
          <a:off x="0" y="0"/>
          <a:ext cx="0" cy="0"/>
          <a:chOff x="0" y="0"/>
          <a:chExt cx="0" cy="0"/>
        </a:xfrm>
      </p:grpSpPr>
      <p:sp>
        <p:nvSpPr>
          <p:cNvPr id="6" name="文本占位符 13"/>
          <p:cNvSpPr>
            <a:spLocks noGrp="1"/>
          </p:cNvSpPr>
          <p:nvPr>
            <p:ph type="body" sz="quarter" idx="10" hasCustomPrompt="1"/>
          </p:nvPr>
        </p:nvSpPr>
        <p:spPr>
          <a:xfrm>
            <a:off x="144000" y="142852"/>
            <a:ext cx="7928462" cy="642942"/>
          </a:xfrm>
          <a:prstGeom prst="rect">
            <a:avLst/>
          </a:prstGeom>
        </p:spPr>
        <p:txBody>
          <a:bodyPr/>
          <a:lstStyle>
            <a:lvl1pPr>
              <a:buNone/>
              <a:defRPr kumimoji="0" lang="zh-CN" altLang="en-US" sz="3600" b="1" i="0" u="none" strike="noStrike" kern="0" cap="none" spc="0" normalizeH="0" baseline="0" noProof="0" smtClean="0">
                <a:ln>
                  <a:noFill/>
                </a:ln>
                <a:solidFill>
                  <a:schemeClr val="bg1"/>
                </a:solidFill>
                <a:effectLst/>
                <a:uLnTx/>
                <a:uFillTx/>
                <a:latin typeface="微软雅黑" pitchFamily="34" charset="-122"/>
                <a:ea typeface="微软雅黑" pitchFamily="34" charset="-122"/>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mtClean="0"/>
              <a:t>单击此处编辑</a:t>
            </a:r>
            <a:r>
              <a:rPr lang="en-US" altLang="zh-CN" smtClean="0"/>
              <a:t>PPT</a:t>
            </a:r>
            <a:r>
              <a:rPr lang="zh-CN" altLang="en-US" smtClean="0"/>
              <a:t>页面标题</a:t>
            </a:r>
            <a:endParaRPr lang="zh-CN" altLang="en-US"/>
          </a:p>
        </p:txBody>
      </p:sp>
      <p:sp>
        <p:nvSpPr>
          <p:cNvPr id="7" name="文本占位符 19"/>
          <p:cNvSpPr>
            <a:spLocks noGrp="1"/>
          </p:cNvSpPr>
          <p:nvPr>
            <p:ph type="body" sz="quarter" idx="11" hasCustomPrompt="1"/>
          </p:nvPr>
        </p:nvSpPr>
        <p:spPr>
          <a:xfrm>
            <a:off x="450000" y="1080000"/>
            <a:ext cx="8286750" cy="5143500"/>
          </a:xfrm>
          <a:prstGeom prst="rect">
            <a:avLst/>
          </a:prstGeom>
        </p:spPr>
        <p:txBody>
          <a:bodyPr/>
          <a:lstStyle>
            <a:lvl1pPr marL="342900" indent="-342900" algn="l" defTabSz="914400" rtl="0" eaLnBrk="1" latinLnBrk="0" hangingPunct="1">
              <a:spcBef>
                <a:spcPct val="20000"/>
              </a:spcBef>
              <a:spcAft>
                <a:spcPts val="900"/>
              </a:spcAft>
              <a:buClr>
                <a:srgbClr val="FF9933"/>
              </a:buClr>
              <a:buSzPct val="95000"/>
              <a:buFont typeface="Wingdings" pitchFamily="2" charset="2"/>
              <a:buChar char="n"/>
              <a:defRPr lang="zh-CN" altLang="en-US" sz="2400" kern="0" smtClean="0">
                <a:solidFill>
                  <a:schemeClr val="tx1"/>
                </a:solidFill>
                <a:latin typeface="微软雅黑" pitchFamily="34" charset="-122"/>
                <a:ea typeface="微软雅黑" pitchFamily="34" charset="-122"/>
                <a:cs typeface="Arial" pitchFamily="34" charset="0"/>
              </a:defRPr>
            </a:lvl1pPr>
            <a:lvl2pPr>
              <a:spcAft>
                <a:spcPts val="500"/>
              </a:spcAft>
              <a:buClr>
                <a:srgbClr val="FF9933"/>
              </a:buClr>
              <a:buFont typeface="Wingdings" pitchFamily="2" charset="2"/>
              <a:buChar char="Ø"/>
              <a:defRPr sz="2000">
                <a:latin typeface="微软雅黑" pitchFamily="34" charset="-122"/>
                <a:ea typeface="微软雅黑" pitchFamily="34" charset="-122"/>
                <a:cs typeface="Arial" pitchFamily="34" charset="0"/>
              </a:defRPr>
            </a:lvl2pPr>
            <a:lvl3pPr>
              <a:spcAft>
                <a:spcPts val="500"/>
              </a:spcAft>
              <a:buClr>
                <a:srgbClr val="FF9933"/>
              </a:buClr>
              <a:buFont typeface="Wingdings" pitchFamily="2" charset="2"/>
              <a:buChar char="ü"/>
              <a:defRPr sz="1600">
                <a:latin typeface="微软雅黑" pitchFamily="34" charset="-122"/>
                <a:ea typeface="微软雅黑" pitchFamily="34" charset="-122"/>
                <a:cs typeface="Arial" pitchFamily="34" charset="0"/>
              </a:defRPr>
            </a:lvl3pPr>
            <a:lvl4pPr>
              <a:spcAft>
                <a:spcPts val="500"/>
              </a:spcAft>
              <a:buClr>
                <a:srgbClr val="FF9933"/>
              </a:buClr>
              <a:buFont typeface="Arial" pitchFamily="34" charset="0"/>
              <a:buChar char="•"/>
              <a:defRPr sz="1200">
                <a:latin typeface="微软雅黑" pitchFamily="34" charset="-122"/>
                <a:ea typeface="微软雅黑" pitchFamily="34" charset="-122"/>
                <a:cs typeface="Arial" pitchFamily="34" charset="0"/>
              </a:defRPr>
            </a:lvl4pPr>
            <a:lvl5pPr>
              <a:defRPr>
                <a:latin typeface="+mn-lt"/>
                <a:ea typeface="黑体" pitchFamily="2" charset="-122"/>
              </a:defRPr>
            </a:lvl5pPr>
          </a:lstStyle>
          <a:p>
            <a:pPr lvl="0"/>
            <a:r>
              <a:rPr lang="zh-CN" altLang="en-US" smtClean="0"/>
              <a:t>单击此处添加页面内容</a:t>
            </a:r>
          </a:p>
          <a:p>
            <a:pPr lvl="1"/>
            <a:r>
              <a:rPr lang="zh-CN" altLang="en-US" smtClean="0"/>
              <a:t>第二级</a:t>
            </a:r>
          </a:p>
          <a:p>
            <a:pPr lvl="2"/>
            <a:r>
              <a:rPr lang="zh-CN" altLang="en-US" smtClean="0"/>
              <a:t>第三级</a:t>
            </a:r>
          </a:p>
          <a:p>
            <a:pPr lvl="3"/>
            <a:r>
              <a:rPr lang="zh-CN" altLang="en-US" smtClean="0"/>
              <a:t>第四级</a:t>
            </a:r>
          </a:p>
        </p:txBody>
      </p:sp>
      <p:sp>
        <p:nvSpPr>
          <p:cNvPr id="5" name="Text Box 10"/>
          <p:cNvSpPr txBox="1">
            <a:spLocks noChangeArrowheads="1"/>
          </p:cNvSpPr>
          <p:nvPr userDrawn="1"/>
        </p:nvSpPr>
        <p:spPr bwMode="auto">
          <a:xfrm>
            <a:off x="4048125" y="6568167"/>
            <a:ext cx="519113" cy="30480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smtClean="0">
                <a:ln>
                  <a:noFill/>
                </a:ln>
                <a:solidFill>
                  <a:srgbClr val="DDDDDD"/>
                </a:solidFill>
                <a:effectLst/>
                <a:uLnTx/>
                <a:uFillTx/>
              </a:rPr>
              <a:t>P</a:t>
            </a:r>
            <a:fld id="{4F415E2D-293C-4D50-B4B7-A9575454DCFA}" type="slidenum">
              <a:rPr kumimoji="0" lang="en-US" altLang="zh-CN" sz="1400" b="0" i="0" u="none" strike="noStrike" kern="0" cap="none" spc="0" normalizeH="0" baseline="0" noProof="0" smtClean="0">
                <a:ln>
                  <a:noFill/>
                </a:ln>
                <a:solidFill>
                  <a:srgbClr val="DDDDDD"/>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altLang="zh-CN" sz="1400" b="0" i="0" u="none" strike="noStrike" kern="0" cap="none" spc="0" normalizeH="0" baseline="0" noProof="0" smtClean="0">
              <a:ln>
                <a:noFill/>
              </a:ln>
              <a:solidFill>
                <a:srgbClr val="DDDDDD"/>
              </a:solidFill>
              <a:effectLst/>
              <a:uLnTx/>
              <a:uFillTx/>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1692275" y="5300663"/>
            <a:ext cx="647700" cy="971550"/>
          </a:xfrm>
          <a:prstGeom prst="rect">
            <a:avLst/>
          </a:prstGeom>
          <a:noFill/>
          <a:ln w="9525">
            <a:noFill/>
            <a:miter lim="800000"/>
            <a:headEnd/>
            <a:tailEnd/>
          </a:ln>
        </p:spPr>
        <p:txBody>
          <a:bodyPr>
            <a:spAutoFit/>
          </a:bodyPr>
          <a:lstStyle/>
          <a:p>
            <a:pPr>
              <a:lnSpc>
                <a:spcPct val="80000"/>
              </a:lnSpc>
              <a:defRPr/>
            </a:pPr>
            <a:r>
              <a:rPr lang="zh-CN" altLang="en-US" sz="3600">
                <a:solidFill>
                  <a:srgbClr val="FFFFFF"/>
                </a:solidFill>
                <a:ea typeface="黑体" pitchFamily="2" charset="-122"/>
              </a:rPr>
              <a:t>提</a:t>
            </a:r>
          </a:p>
          <a:p>
            <a:pPr>
              <a:lnSpc>
                <a:spcPct val="80000"/>
              </a:lnSpc>
              <a:defRPr/>
            </a:pPr>
            <a:r>
              <a:rPr lang="zh-CN" altLang="en-US" sz="3600">
                <a:solidFill>
                  <a:srgbClr val="FFFFFF"/>
                </a:solidFill>
                <a:ea typeface="黑体" pitchFamily="2" charset="-122"/>
              </a:rPr>
              <a:t>纲</a:t>
            </a:r>
          </a:p>
        </p:txBody>
      </p:sp>
      <p:sp>
        <p:nvSpPr>
          <p:cNvPr id="3" name="Text Box 5"/>
          <p:cNvSpPr txBox="1">
            <a:spLocks noChangeArrowheads="1"/>
          </p:cNvSpPr>
          <p:nvPr userDrawn="1"/>
        </p:nvSpPr>
        <p:spPr bwMode="auto">
          <a:xfrm>
            <a:off x="668338" y="4968875"/>
            <a:ext cx="1185862" cy="369888"/>
          </a:xfrm>
          <a:prstGeom prst="rect">
            <a:avLst/>
          </a:prstGeom>
          <a:noFill/>
          <a:ln w="9525">
            <a:noFill/>
            <a:miter lim="800000"/>
            <a:headEnd/>
            <a:tailEnd/>
          </a:ln>
        </p:spPr>
        <p:txBody>
          <a:bodyPr wrap="none">
            <a:spAutoFit/>
          </a:bodyPr>
          <a:lstStyle/>
          <a:p>
            <a:pPr>
              <a:defRPr/>
            </a:pPr>
            <a:r>
              <a:rPr lang="en-US" altLang="zh-CN" b="1">
                <a:solidFill>
                  <a:srgbClr val="FFFFFF"/>
                </a:solidFill>
                <a:ea typeface="黑体" pitchFamily="2" charset="-122"/>
              </a:rPr>
              <a:t>Contents</a:t>
            </a:r>
          </a:p>
        </p:txBody>
      </p:sp>
      <p:sp>
        <p:nvSpPr>
          <p:cNvPr id="4" name="Line 6"/>
          <p:cNvSpPr>
            <a:spLocks noChangeShapeType="1"/>
          </p:cNvSpPr>
          <p:nvPr userDrawn="1"/>
        </p:nvSpPr>
        <p:spPr bwMode="auto">
          <a:xfrm>
            <a:off x="1763713" y="5048250"/>
            <a:ext cx="0" cy="1152525"/>
          </a:xfrm>
          <a:prstGeom prst="line">
            <a:avLst/>
          </a:prstGeom>
          <a:noFill/>
          <a:ln w="9525">
            <a:solidFill>
              <a:schemeClr val="bg1"/>
            </a:solidFill>
            <a:round/>
            <a:headEnd/>
            <a:tailEnd/>
          </a:ln>
        </p:spPr>
        <p:txBody>
          <a:bodyPr/>
          <a:lstStyle/>
          <a:p>
            <a:pPr>
              <a:defRPr/>
            </a:pPr>
            <a:endParaRPr lang="zh-CN" altLang="en-US">
              <a:ea typeface="宋体" charset="-122"/>
            </a:endParaRPr>
          </a:p>
        </p:txBody>
      </p:sp>
      <p:sp>
        <p:nvSpPr>
          <p:cNvPr id="6" name="文本占位符 5"/>
          <p:cNvSpPr>
            <a:spLocks noGrp="1"/>
          </p:cNvSpPr>
          <p:nvPr>
            <p:ph type="body" sz="quarter" idx="10" hasCustomPrompt="1"/>
          </p:nvPr>
        </p:nvSpPr>
        <p:spPr>
          <a:xfrm>
            <a:off x="4140000" y="900000"/>
            <a:ext cx="4286277" cy="4286265"/>
          </a:xfrm>
          <a:prstGeom prst="rect">
            <a:avLst/>
          </a:prstGeom>
        </p:spPr>
        <p:txBody>
          <a:bodyPr/>
          <a:lstStyle>
            <a:lvl1pPr marL="0" indent="358775" algn="l" defTabSz="914400" rtl="0" eaLnBrk="1" latinLnBrk="0" hangingPunct="1">
              <a:lnSpc>
                <a:spcPct val="150000"/>
              </a:lnSpc>
              <a:spcBef>
                <a:spcPct val="20000"/>
              </a:spcBef>
              <a:buClr>
                <a:srgbClr val="FF9933"/>
              </a:buClr>
              <a:buSzPct val="95000"/>
              <a:buFont typeface="Wingdings" pitchFamily="2" charset="2"/>
              <a:buChar char="n"/>
              <a:tabLst>
                <a:tab pos="84138" algn="l"/>
                <a:tab pos="179388" algn="l"/>
                <a:tab pos="263525" algn="l"/>
                <a:tab pos="631825" algn="l"/>
              </a:tabLst>
              <a:defRPr kumimoji="1" lang="zh-CN" altLang="en-US" sz="2400" b="0" i="0" kern="1200" smtClean="0">
                <a:solidFill>
                  <a:schemeClr val="tx1"/>
                </a:solidFill>
                <a:latin typeface="微软雅黑" pitchFamily="34" charset="-122"/>
                <a:ea typeface="微软雅黑" pitchFamily="34" charset="-122"/>
                <a:cs typeface="Arial" pitchFamily="34" charset="0"/>
              </a:defRPr>
            </a:lvl1pPr>
          </a:lstStyle>
          <a:p>
            <a:pPr lvl="0"/>
            <a:r>
              <a:rPr lang="zh-CN" altLang="en-US" smtClean="0"/>
              <a:t>单击此处添加</a:t>
            </a:r>
            <a:r>
              <a:rPr lang="en-US" altLang="zh-CN" smtClean="0"/>
              <a:t>PPT</a:t>
            </a:r>
            <a:r>
              <a:rPr lang="zh-CN" altLang="en-US" smtClean="0"/>
              <a:t>提纲</a:t>
            </a:r>
            <a:endParaRPr lang="en-US" altLang="zh-CN" smtClean="0"/>
          </a:p>
        </p:txBody>
      </p:sp>
    </p:spTree>
    <p:extLst>
      <p:ext uri="{BB962C8B-B14F-4D97-AF65-F5344CB8AC3E}">
        <p14:creationId xmlns:p14="http://schemas.microsoft.com/office/powerpoint/2010/main" val="182094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1313" y="98425"/>
            <a:ext cx="7291387" cy="541338"/>
          </a:xfrm>
          <a:prstGeom prst="rect">
            <a:avLst/>
          </a:prstGeom>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77825" y="992188"/>
            <a:ext cx="8424863" cy="5100637"/>
          </a:xfrm>
          <a:prstGeom prst="rect">
            <a:avLst/>
          </a:prstGeom>
        </p:spPr>
        <p:txBody>
          <a:bodyPr/>
          <a:lstStyle>
            <a:lvl1pPr>
              <a:defRPr sz="2800">
                <a:latin typeface="黑体" pitchFamily="49" charset="-122"/>
                <a:ea typeface="黑体" pitchFamily="49" charset="-122"/>
              </a:defRPr>
            </a:lvl1pPr>
            <a:lvl2pPr>
              <a:defRPr sz="2400">
                <a:latin typeface="华文新魏" pitchFamily="2" charset="-122"/>
                <a:ea typeface="华文新魏" pitchFamily="2" charset="-122"/>
              </a:defRPr>
            </a:lvl2pPr>
            <a:lvl3pPr>
              <a:defRPr sz="2000">
                <a:latin typeface="华文楷体" pitchFamily="2" charset="-122"/>
                <a:ea typeface="华文楷体" pitchFamily="2" charset="-122"/>
              </a:defRPr>
            </a:lvl3pPr>
            <a:lvl4pPr>
              <a:defRPr sz="1600">
                <a:latin typeface="微软雅黑" pitchFamily="34" charset="-122"/>
                <a:ea typeface="微软雅黑" pitchFamily="34" charset="-122"/>
              </a:defRPr>
            </a:lvl4pPr>
            <a:lvl5pPr>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54532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版式">
    <p:spTree>
      <p:nvGrpSpPr>
        <p:cNvPr id="1" name=""/>
        <p:cNvGrpSpPr/>
        <p:nvPr/>
      </p:nvGrpSpPr>
      <p:grpSpPr>
        <a:xfrm>
          <a:off x="0" y="0"/>
          <a:ext cx="0" cy="0"/>
          <a:chOff x="0" y="0"/>
          <a:chExt cx="0" cy="0"/>
        </a:xfrm>
      </p:grpSpPr>
      <p:sp>
        <p:nvSpPr>
          <p:cNvPr id="3" name="TextBox 10"/>
          <p:cNvSpPr txBox="1">
            <a:spLocks noChangeArrowheads="1"/>
          </p:cNvSpPr>
          <p:nvPr userDrawn="1"/>
        </p:nvSpPr>
        <p:spPr bwMode="auto">
          <a:xfrm>
            <a:off x="317505" y="2924175"/>
            <a:ext cx="4968875" cy="1323439"/>
          </a:xfrm>
          <a:prstGeom prst="rect">
            <a:avLst/>
          </a:prstGeom>
          <a:noFill/>
          <a:ln w="9525">
            <a:noFill/>
            <a:miter lim="800000"/>
            <a:headEnd/>
            <a:tailEnd/>
          </a:ln>
        </p:spPr>
        <p:txBody>
          <a:bodyPr>
            <a:spAutoFit/>
          </a:bodyPr>
          <a:lstStyle/>
          <a:p>
            <a:r>
              <a:rPr lang="zh-CN" altLang="en-US" sz="8000" b="1">
                <a:solidFill>
                  <a:srgbClr val="005696"/>
                </a:solidFill>
                <a:effectLst>
                  <a:outerShdw blurRad="38100" dist="38100" dir="2700000" algn="tl">
                    <a:srgbClr val="000000">
                      <a:alpha val="43137"/>
                    </a:srgbClr>
                  </a:outerShdw>
                </a:effectLst>
                <a:latin typeface="微软雅黑" pitchFamily="34" charset="-122"/>
                <a:ea typeface="微软雅黑" pitchFamily="34" charset="-122"/>
              </a:rPr>
              <a:t>谢谢！</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1"/>
          <p:cNvGrpSpPr>
            <a:grpSpLocks/>
          </p:cNvGrpSpPr>
          <p:nvPr/>
        </p:nvGrpSpPr>
        <p:grpSpPr bwMode="auto">
          <a:xfrm>
            <a:off x="142844" y="142852"/>
            <a:ext cx="954087" cy="258763"/>
            <a:chOff x="602" y="2126"/>
            <a:chExt cx="1402" cy="380"/>
          </a:xfrm>
          <a:solidFill>
            <a:schemeClr val="bg1"/>
          </a:solidFill>
        </p:grpSpPr>
        <p:sp>
          <p:nvSpPr>
            <p:cNvPr id="12" name="Rectangle 13"/>
            <p:cNvSpPr>
              <a:spLocks noChangeArrowheads="1"/>
            </p:cNvSpPr>
            <p:nvPr/>
          </p:nvSpPr>
          <p:spPr bwMode="auto">
            <a:xfrm>
              <a:off x="1736" y="2126"/>
              <a:ext cx="54" cy="70"/>
            </a:xfrm>
            <a:prstGeom prst="rect">
              <a:avLst/>
            </a:prstGeom>
            <a:grpFill/>
            <a:ln w="9525">
              <a:noFill/>
              <a:miter lim="800000"/>
              <a:headEnd/>
              <a:tailEnd/>
            </a:ln>
          </p:spPr>
          <p:txBody>
            <a:bodyPr/>
            <a:lstStyle/>
            <a:p>
              <a:pPr>
                <a:spcBef>
                  <a:spcPct val="20000"/>
                </a:spcBef>
                <a:spcAft>
                  <a:spcPct val="50000"/>
                </a:spcAft>
                <a:buClr>
                  <a:srgbClr val="FF9900"/>
                </a:buClr>
                <a:buSzPct val="95000"/>
                <a:buFontTx/>
                <a:buChar char="•"/>
              </a:pPr>
              <a:endParaRPr lang="zh-CN" altLang="zh-CN">
                <a:ea typeface="黑体" pitchFamily="2" charset="-122"/>
              </a:endParaRPr>
            </a:p>
          </p:txBody>
        </p:sp>
        <p:sp>
          <p:nvSpPr>
            <p:cNvPr id="13" name="Freeform 14"/>
            <p:cNvSpPr>
              <a:spLocks/>
            </p:cNvSpPr>
            <p:nvPr/>
          </p:nvSpPr>
          <p:spPr bwMode="auto">
            <a:xfrm>
              <a:off x="1229" y="2196"/>
              <a:ext cx="236" cy="233"/>
            </a:xfrm>
            <a:custGeom>
              <a:avLst/>
              <a:gdLst>
                <a:gd name="T0" fmla="*/ 0 w 1016"/>
                <a:gd name="T1" fmla="*/ 0 h 1017"/>
                <a:gd name="T2" fmla="*/ 0 w 1016"/>
                <a:gd name="T3" fmla="*/ 0 h 1017"/>
                <a:gd name="T4" fmla="*/ 0 w 1016"/>
                <a:gd name="T5" fmla="*/ 1 h 1017"/>
                <a:gd name="T6" fmla="*/ 1 w 1016"/>
                <a:gd name="T7" fmla="*/ 1 h 1017"/>
                <a:gd name="T8" fmla="*/ 1 w 1016"/>
                <a:gd name="T9" fmla="*/ 0 h 1017"/>
                <a:gd name="T10" fmla="*/ 1 w 1016"/>
                <a:gd name="T11" fmla="*/ 0 h 1017"/>
                <a:gd name="T12" fmla="*/ 1 w 1016"/>
                <a:gd name="T13" fmla="*/ 1 h 1017"/>
                <a:gd name="T14" fmla="*/ 1 w 1016"/>
                <a:gd name="T15" fmla="*/ 1 h 1017"/>
                <a:gd name="T16" fmla="*/ 1 w 1016"/>
                <a:gd name="T17" fmla="*/ 1 h 1017"/>
                <a:gd name="T18" fmla="*/ 1 w 1016"/>
                <a:gd name="T19" fmla="*/ 1 h 1017"/>
                <a:gd name="T20" fmla="*/ 1 w 1016"/>
                <a:gd name="T21" fmla="*/ 1 h 1017"/>
                <a:gd name="T22" fmla="*/ 1 w 1016"/>
                <a:gd name="T23" fmla="*/ 1 h 1017"/>
                <a:gd name="T24" fmla="*/ 1 w 1016"/>
                <a:gd name="T25" fmla="*/ 1 h 1017"/>
                <a:gd name="T26" fmla="*/ 1 w 1016"/>
                <a:gd name="T27" fmla="*/ 1 h 1017"/>
                <a:gd name="T28" fmla="*/ 1 w 1016"/>
                <a:gd name="T29" fmla="*/ 1 h 1017"/>
                <a:gd name="T30" fmla="*/ 1 w 1016"/>
                <a:gd name="T31" fmla="*/ 1 h 1017"/>
                <a:gd name="T32" fmla="*/ 1 w 1016"/>
                <a:gd name="T33" fmla="*/ 1 h 1017"/>
                <a:gd name="T34" fmla="*/ 1 w 1016"/>
                <a:gd name="T35" fmla="*/ 1 h 1017"/>
                <a:gd name="T36" fmla="*/ 1 w 1016"/>
                <a:gd name="T37" fmla="*/ 1 h 1017"/>
                <a:gd name="T38" fmla="*/ 1 w 1016"/>
                <a:gd name="T39" fmla="*/ 1 h 1017"/>
                <a:gd name="T40" fmla="*/ 1 w 1016"/>
                <a:gd name="T41" fmla="*/ 1 h 1017"/>
                <a:gd name="T42" fmla="*/ 1 w 1016"/>
                <a:gd name="T43" fmla="*/ 1 h 1017"/>
                <a:gd name="T44" fmla="*/ 1 w 1016"/>
                <a:gd name="T45" fmla="*/ 1 h 1017"/>
                <a:gd name="T46" fmla="*/ 0 w 1016"/>
                <a:gd name="T47" fmla="*/ 1 h 1017"/>
                <a:gd name="T48" fmla="*/ 0 w 1016"/>
                <a:gd name="T49" fmla="*/ 1 h 1017"/>
                <a:gd name="T50" fmla="*/ 0 w 1016"/>
                <a:gd name="T51" fmla="*/ 1 h 1017"/>
                <a:gd name="T52" fmla="*/ 0 w 1016"/>
                <a:gd name="T53" fmla="*/ 1 h 1017"/>
                <a:gd name="T54" fmla="*/ 0 w 1016"/>
                <a:gd name="T55" fmla="*/ 1 h 1017"/>
                <a:gd name="T56" fmla="*/ 0 w 1016"/>
                <a:gd name="T57" fmla="*/ 1 h 1017"/>
                <a:gd name="T58" fmla="*/ 0 w 1016"/>
                <a:gd name="T59" fmla="*/ 1 h 1017"/>
                <a:gd name="T60" fmla="*/ 0 w 1016"/>
                <a:gd name="T61" fmla="*/ 1 h 1017"/>
                <a:gd name="T62" fmla="*/ 0 w 1016"/>
                <a:gd name="T63" fmla="*/ 1 h 1017"/>
                <a:gd name="T64" fmla="*/ 0 w 1016"/>
                <a:gd name="T65" fmla="*/ 1 h 1017"/>
                <a:gd name="T66" fmla="*/ 0 w 1016"/>
                <a:gd name="T67" fmla="*/ 1 h 1017"/>
                <a:gd name="T68" fmla="*/ 0 w 1016"/>
                <a:gd name="T69" fmla="*/ 1 h 1017"/>
                <a:gd name="T70" fmla="*/ 0 w 1016"/>
                <a:gd name="T71" fmla="*/ 1 h 1017"/>
                <a:gd name="T72" fmla="*/ 0 w 1016"/>
                <a:gd name="T73" fmla="*/ 1 h 1017"/>
                <a:gd name="T74" fmla="*/ 0 w 1016"/>
                <a:gd name="T75" fmla="*/ 1 h 1017"/>
                <a:gd name="T76" fmla="*/ 0 w 1016"/>
                <a:gd name="T77" fmla="*/ 1 h 1017"/>
                <a:gd name="T78" fmla="*/ 0 w 1016"/>
                <a:gd name="T79" fmla="*/ 1 h 1017"/>
                <a:gd name="T80" fmla="*/ 0 w 1016"/>
                <a:gd name="T81" fmla="*/ 0 h 10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16"/>
                <a:gd name="T124" fmla="*/ 0 h 1017"/>
                <a:gd name="T125" fmla="*/ 1016 w 1016"/>
                <a:gd name="T126" fmla="*/ 1017 h 10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16" h="1017">
                  <a:moveTo>
                    <a:pt x="0" y="0"/>
                  </a:moveTo>
                  <a:lnTo>
                    <a:pt x="239" y="0"/>
                  </a:lnTo>
                  <a:lnTo>
                    <a:pt x="239" y="727"/>
                  </a:lnTo>
                  <a:lnTo>
                    <a:pt x="796" y="726"/>
                  </a:lnTo>
                  <a:lnTo>
                    <a:pt x="787" y="0"/>
                  </a:lnTo>
                  <a:lnTo>
                    <a:pt x="1016" y="0"/>
                  </a:lnTo>
                  <a:lnTo>
                    <a:pt x="1016" y="889"/>
                  </a:lnTo>
                  <a:lnTo>
                    <a:pt x="1016" y="902"/>
                  </a:lnTo>
                  <a:lnTo>
                    <a:pt x="1015" y="915"/>
                  </a:lnTo>
                  <a:lnTo>
                    <a:pt x="1013" y="928"/>
                  </a:lnTo>
                  <a:lnTo>
                    <a:pt x="1011" y="940"/>
                  </a:lnTo>
                  <a:lnTo>
                    <a:pt x="1007" y="951"/>
                  </a:lnTo>
                  <a:lnTo>
                    <a:pt x="1003" y="961"/>
                  </a:lnTo>
                  <a:lnTo>
                    <a:pt x="999" y="971"/>
                  </a:lnTo>
                  <a:lnTo>
                    <a:pt x="993" y="980"/>
                  </a:lnTo>
                  <a:lnTo>
                    <a:pt x="985" y="988"/>
                  </a:lnTo>
                  <a:lnTo>
                    <a:pt x="978" y="995"/>
                  </a:lnTo>
                  <a:lnTo>
                    <a:pt x="970" y="1001"/>
                  </a:lnTo>
                  <a:lnTo>
                    <a:pt x="961" y="1006"/>
                  </a:lnTo>
                  <a:lnTo>
                    <a:pt x="951" y="1010"/>
                  </a:lnTo>
                  <a:lnTo>
                    <a:pt x="939" y="1014"/>
                  </a:lnTo>
                  <a:lnTo>
                    <a:pt x="927" y="1016"/>
                  </a:lnTo>
                  <a:lnTo>
                    <a:pt x="914" y="1017"/>
                  </a:lnTo>
                  <a:lnTo>
                    <a:pt x="136" y="1017"/>
                  </a:lnTo>
                  <a:lnTo>
                    <a:pt x="122" y="1016"/>
                  </a:lnTo>
                  <a:lnTo>
                    <a:pt x="109" y="1014"/>
                  </a:lnTo>
                  <a:lnTo>
                    <a:pt x="96" y="1010"/>
                  </a:lnTo>
                  <a:lnTo>
                    <a:pt x="84" y="1006"/>
                  </a:lnTo>
                  <a:lnTo>
                    <a:pt x="72" y="1001"/>
                  </a:lnTo>
                  <a:lnTo>
                    <a:pt x="61" y="995"/>
                  </a:lnTo>
                  <a:lnTo>
                    <a:pt x="50" y="988"/>
                  </a:lnTo>
                  <a:lnTo>
                    <a:pt x="41" y="980"/>
                  </a:lnTo>
                  <a:lnTo>
                    <a:pt x="31" y="972"/>
                  </a:lnTo>
                  <a:lnTo>
                    <a:pt x="23" y="961"/>
                  </a:lnTo>
                  <a:lnTo>
                    <a:pt x="17" y="951"/>
                  </a:lnTo>
                  <a:lnTo>
                    <a:pt x="11" y="940"/>
                  </a:lnTo>
                  <a:lnTo>
                    <a:pt x="6" y="928"/>
                  </a:lnTo>
                  <a:lnTo>
                    <a:pt x="3" y="915"/>
                  </a:lnTo>
                  <a:lnTo>
                    <a:pt x="1" y="902"/>
                  </a:lnTo>
                  <a:lnTo>
                    <a:pt x="0" y="889"/>
                  </a:lnTo>
                  <a:lnTo>
                    <a:pt x="0" y="0"/>
                  </a:lnTo>
                  <a:close/>
                </a:path>
              </a:pathLst>
            </a:custGeom>
            <a:grpFill/>
            <a:ln w="9525">
              <a:noFill/>
              <a:round/>
              <a:headEnd/>
              <a:tailEnd/>
            </a:ln>
          </p:spPr>
          <p:txBody>
            <a:bodyPr/>
            <a:lstStyle/>
            <a:p>
              <a:pPr>
                <a:spcBef>
                  <a:spcPct val="20000"/>
                </a:spcBef>
                <a:spcAft>
                  <a:spcPct val="50000"/>
                </a:spcAft>
                <a:buClr>
                  <a:srgbClr val="FF9900"/>
                </a:buClr>
                <a:buSzPct val="95000"/>
                <a:buFontTx/>
                <a:buChar char="•"/>
              </a:pPr>
              <a:endParaRPr lang="zh-CN" altLang="zh-CN">
                <a:ea typeface="黑体" pitchFamily="2" charset="-122"/>
              </a:endParaRPr>
            </a:p>
          </p:txBody>
        </p:sp>
        <p:sp>
          <p:nvSpPr>
            <p:cNvPr id="15" name="Rectangle 15"/>
            <p:cNvSpPr>
              <a:spLocks noChangeArrowheads="1"/>
            </p:cNvSpPr>
            <p:nvPr/>
          </p:nvSpPr>
          <p:spPr bwMode="auto">
            <a:xfrm>
              <a:off x="1736" y="2258"/>
              <a:ext cx="54" cy="248"/>
            </a:xfrm>
            <a:prstGeom prst="rect">
              <a:avLst/>
            </a:prstGeom>
            <a:grpFill/>
            <a:ln w="9525">
              <a:noFill/>
              <a:miter lim="800000"/>
              <a:headEnd/>
              <a:tailEnd/>
            </a:ln>
          </p:spPr>
          <p:txBody>
            <a:bodyPr/>
            <a:lstStyle/>
            <a:p>
              <a:pPr>
                <a:spcBef>
                  <a:spcPct val="20000"/>
                </a:spcBef>
                <a:spcAft>
                  <a:spcPct val="50000"/>
                </a:spcAft>
                <a:buClr>
                  <a:srgbClr val="FF9900"/>
                </a:buClr>
                <a:buSzPct val="95000"/>
                <a:buFontTx/>
                <a:buChar char="•"/>
              </a:pPr>
              <a:endParaRPr lang="zh-CN" altLang="zh-CN">
                <a:ea typeface="黑体" pitchFamily="2" charset="-122"/>
              </a:endParaRPr>
            </a:p>
          </p:txBody>
        </p:sp>
        <p:sp>
          <p:nvSpPr>
            <p:cNvPr id="16" name="Freeform 16"/>
            <p:cNvSpPr>
              <a:spLocks noEditPoints="1"/>
            </p:cNvSpPr>
            <p:nvPr/>
          </p:nvSpPr>
          <p:spPr bwMode="auto">
            <a:xfrm>
              <a:off x="602" y="2126"/>
              <a:ext cx="373" cy="380"/>
            </a:xfrm>
            <a:custGeom>
              <a:avLst/>
              <a:gdLst>
                <a:gd name="T0" fmla="*/ 1 w 1600"/>
                <a:gd name="T1" fmla="*/ 0 h 1658"/>
                <a:gd name="T2" fmla="*/ 1 w 1600"/>
                <a:gd name="T3" fmla="*/ 0 h 1658"/>
                <a:gd name="T4" fmla="*/ 0 w 1600"/>
                <a:gd name="T5" fmla="*/ 2 h 1658"/>
                <a:gd name="T6" fmla="*/ 0 w 1600"/>
                <a:gd name="T7" fmla="*/ 2 h 1658"/>
                <a:gd name="T8" fmla="*/ 0 w 1600"/>
                <a:gd name="T9" fmla="*/ 2 h 1658"/>
                <a:gd name="T10" fmla="*/ 1 w 1600"/>
                <a:gd name="T11" fmla="*/ 2 h 1658"/>
                <a:gd name="T12" fmla="*/ 1 w 1600"/>
                <a:gd name="T13" fmla="*/ 2 h 1658"/>
                <a:gd name="T14" fmla="*/ 2 w 1600"/>
                <a:gd name="T15" fmla="*/ 2 h 1658"/>
                <a:gd name="T16" fmla="*/ 1 w 1600"/>
                <a:gd name="T17" fmla="*/ 0 h 1658"/>
                <a:gd name="T18" fmla="*/ 1 w 1600"/>
                <a:gd name="T19" fmla="*/ 1 h 1658"/>
                <a:gd name="T20" fmla="*/ 1 w 1600"/>
                <a:gd name="T21" fmla="*/ 1 h 1658"/>
                <a:gd name="T22" fmla="*/ 1 w 1600"/>
                <a:gd name="T23" fmla="*/ 0 h 1658"/>
                <a:gd name="T24" fmla="*/ 1 w 1600"/>
                <a:gd name="T25" fmla="*/ 1 h 16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00"/>
                <a:gd name="T40" fmla="*/ 0 h 1658"/>
                <a:gd name="T41" fmla="*/ 1600 w 1600"/>
                <a:gd name="T42" fmla="*/ 1658 h 16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00" h="1658">
                  <a:moveTo>
                    <a:pt x="927" y="0"/>
                  </a:moveTo>
                  <a:lnTo>
                    <a:pt x="651" y="1"/>
                  </a:lnTo>
                  <a:lnTo>
                    <a:pt x="0" y="1658"/>
                  </a:lnTo>
                  <a:lnTo>
                    <a:pt x="276" y="1658"/>
                  </a:lnTo>
                  <a:lnTo>
                    <a:pt x="406" y="1320"/>
                  </a:lnTo>
                  <a:lnTo>
                    <a:pt x="1149" y="1320"/>
                  </a:lnTo>
                  <a:lnTo>
                    <a:pt x="1276" y="1658"/>
                  </a:lnTo>
                  <a:lnTo>
                    <a:pt x="1600" y="1658"/>
                  </a:lnTo>
                  <a:lnTo>
                    <a:pt x="927" y="0"/>
                  </a:lnTo>
                  <a:close/>
                  <a:moveTo>
                    <a:pt x="509" y="1051"/>
                  </a:moveTo>
                  <a:lnTo>
                    <a:pt x="1048" y="1051"/>
                  </a:lnTo>
                  <a:lnTo>
                    <a:pt x="781" y="338"/>
                  </a:lnTo>
                  <a:lnTo>
                    <a:pt x="509" y="1051"/>
                  </a:lnTo>
                  <a:close/>
                </a:path>
              </a:pathLst>
            </a:custGeom>
            <a:grpFill/>
            <a:ln w="9525">
              <a:noFill/>
              <a:round/>
              <a:headEnd/>
              <a:tailEnd/>
            </a:ln>
          </p:spPr>
          <p:txBody>
            <a:bodyPr/>
            <a:lstStyle/>
            <a:p>
              <a:pPr>
                <a:spcBef>
                  <a:spcPct val="20000"/>
                </a:spcBef>
                <a:spcAft>
                  <a:spcPct val="50000"/>
                </a:spcAft>
                <a:buClr>
                  <a:srgbClr val="FF9900"/>
                </a:buClr>
                <a:buSzPct val="95000"/>
                <a:buFontTx/>
                <a:buChar char="•"/>
              </a:pPr>
              <a:endParaRPr lang="zh-CN" altLang="zh-CN">
                <a:ea typeface="黑体" pitchFamily="2" charset="-122"/>
              </a:endParaRPr>
            </a:p>
          </p:txBody>
        </p:sp>
        <p:sp>
          <p:nvSpPr>
            <p:cNvPr id="17" name="Freeform 17"/>
            <p:cNvSpPr>
              <a:spLocks/>
            </p:cNvSpPr>
            <p:nvPr/>
          </p:nvSpPr>
          <p:spPr bwMode="auto">
            <a:xfrm>
              <a:off x="1054" y="2196"/>
              <a:ext cx="682" cy="310"/>
            </a:xfrm>
            <a:custGeom>
              <a:avLst/>
              <a:gdLst>
                <a:gd name="T0" fmla="*/ 3 w 2920"/>
                <a:gd name="T1" fmla="*/ 0 h 1355"/>
                <a:gd name="T2" fmla="*/ 2 w 2920"/>
                <a:gd name="T3" fmla="*/ 0 h 1355"/>
                <a:gd name="T4" fmla="*/ 3 w 2920"/>
                <a:gd name="T5" fmla="*/ 1 h 1355"/>
                <a:gd name="T6" fmla="*/ 3 w 2920"/>
                <a:gd name="T7" fmla="*/ 1 h 1355"/>
                <a:gd name="T8" fmla="*/ 3 w 2920"/>
                <a:gd name="T9" fmla="*/ 1 h 1355"/>
                <a:gd name="T10" fmla="*/ 3 w 2920"/>
                <a:gd name="T11" fmla="*/ 1 h 1355"/>
                <a:gd name="T12" fmla="*/ 3 w 2920"/>
                <a:gd name="T13" fmla="*/ 1 h 1355"/>
                <a:gd name="T14" fmla="*/ 3 w 2920"/>
                <a:gd name="T15" fmla="*/ 1 h 1355"/>
                <a:gd name="T16" fmla="*/ 3 w 2920"/>
                <a:gd name="T17" fmla="*/ 1 h 1355"/>
                <a:gd name="T18" fmla="*/ 3 w 2920"/>
                <a:gd name="T19" fmla="*/ 1 h 1355"/>
                <a:gd name="T20" fmla="*/ 3 w 2920"/>
                <a:gd name="T21" fmla="*/ 1 h 1355"/>
                <a:gd name="T22" fmla="*/ 3 w 2920"/>
                <a:gd name="T23" fmla="*/ 2 h 1355"/>
                <a:gd name="T24" fmla="*/ 3 w 2920"/>
                <a:gd name="T25" fmla="*/ 2 h 1355"/>
                <a:gd name="T26" fmla="*/ 3 w 2920"/>
                <a:gd name="T27" fmla="*/ 2 h 1355"/>
                <a:gd name="T28" fmla="*/ 3 w 2920"/>
                <a:gd name="T29" fmla="*/ 2 h 1355"/>
                <a:gd name="T30" fmla="*/ 3 w 2920"/>
                <a:gd name="T31" fmla="*/ 2 h 1355"/>
                <a:gd name="T32" fmla="*/ 3 w 2920"/>
                <a:gd name="T33" fmla="*/ 2 h 1355"/>
                <a:gd name="T34" fmla="*/ 3 w 2920"/>
                <a:gd name="T35" fmla="*/ 2 h 1355"/>
                <a:gd name="T36" fmla="*/ 3 w 2920"/>
                <a:gd name="T37" fmla="*/ 2 h 1355"/>
                <a:gd name="T38" fmla="*/ 3 w 2920"/>
                <a:gd name="T39" fmla="*/ 2 h 1355"/>
                <a:gd name="T40" fmla="*/ 0 w 2920"/>
                <a:gd name="T41" fmla="*/ 2 h 1355"/>
                <a:gd name="T42" fmla="*/ 3 w 2920"/>
                <a:gd name="T43" fmla="*/ 2 h 1355"/>
                <a:gd name="T44" fmla="*/ 2 w 2920"/>
                <a:gd name="T45" fmla="*/ 1 h 1355"/>
                <a:gd name="T46" fmla="*/ 2 w 2920"/>
                <a:gd name="T47" fmla="*/ 1 h 1355"/>
                <a:gd name="T48" fmla="*/ 2 w 2920"/>
                <a:gd name="T49" fmla="*/ 1 h 1355"/>
                <a:gd name="T50" fmla="*/ 2 w 2920"/>
                <a:gd name="T51" fmla="*/ 1 h 1355"/>
                <a:gd name="T52" fmla="*/ 2 w 2920"/>
                <a:gd name="T53" fmla="*/ 1 h 1355"/>
                <a:gd name="T54" fmla="*/ 2 w 2920"/>
                <a:gd name="T55" fmla="*/ 1 h 1355"/>
                <a:gd name="T56" fmla="*/ 2 w 2920"/>
                <a:gd name="T57" fmla="*/ 1 h 1355"/>
                <a:gd name="T58" fmla="*/ 2 w 2920"/>
                <a:gd name="T59" fmla="*/ 1 h 1355"/>
                <a:gd name="T60" fmla="*/ 2 w 2920"/>
                <a:gd name="T61" fmla="*/ 1 h 1355"/>
                <a:gd name="T62" fmla="*/ 2 w 2920"/>
                <a:gd name="T63" fmla="*/ 1 h 1355"/>
                <a:gd name="T64" fmla="*/ 2 w 2920"/>
                <a:gd name="T65" fmla="*/ 0 h 1355"/>
                <a:gd name="T66" fmla="*/ 2 w 2920"/>
                <a:gd name="T67" fmla="*/ 0 h 1355"/>
                <a:gd name="T68" fmla="*/ 2 w 2920"/>
                <a:gd name="T69" fmla="*/ 0 h 1355"/>
                <a:gd name="T70" fmla="*/ 2 w 2920"/>
                <a:gd name="T71" fmla="*/ 0 h 1355"/>
                <a:gd name="T72" fmla="*/ 2 w 2920"/>
                <a:gd name="T73" fmla="*/ 0 h 1355"/>
                <a:gd name="T74" fmla="*/ 2 w 2920"/>
                <a:gd name="T75" fmla="*/ 0 h 1355"/>
                <a:gd name="T76" fmla="*/ 2 w 2920"/>
                <a:gd name="T77" fmla="*/ 0 h 1355"/>
                <a:gd name="T78" fmla="*/ 2 w 2920"/>
                <a:gd name="T79" fmla="*/ 0 h 1355"/>
                <a:gd name="T80" fmla="*/ 2 w 2920"/>
                <a:gd name="T81" fmla="*/ 0 h 13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20"/>
                <a:gd name="T124" fmla="*/ 0 h 1355"/>
                <a:gd name="T125" fmla="*/ 2920 w 2920"/>
                <a:gd name="T126" fmla="*/ 1355 h 13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20" h="1355">
                  <a:moveTo>
                    <a:pt x="1943" y="0"/>
                  </a:moveTo>
                  <a:lnTo>
                    <a:pt x="2920" y="0"/>
                  </a:lnTo>
                  <a:lnTo>
                    <a:pt x="2657" y="279"/>
                  </a:lnTo>
                  <a:lnTo>
                    <a:pt x="2072" y="279"/>
                  </a:lnTo>
                  <a:lnTo>
                    <a:pt x="2071" y="538"/>
                  </a:lnTo>
                  <a:lnTo>
                    <a:pt x="2732" y="538"/>
                  </a:lnTo>
                  <a:lnTo>
                    <a:pt x="2745" y="539"/>
                  </a:lnTo>
                  <a:lnTo>
                    <a:pt x="2757" y="541"/>
                  </a:lnTo>
                  <a:lnTo>
                    <a:pt x="2768" y="544"/>
                  </a:lnTo>
                  <a:lnTo>
                    <a:pt x="2781" y="548"/>
                  </a:lnTo>
                  <a:lnTo>
                    <a:pt x="2791" y="552"/>
                  </a:lnTo>
                  <a:lnTo>
                    <a:pt x="2802" y="558"/>
                  </a:lnTo>
                  <a:lnTo>
                    <a:pt x="2811" y="566"/>
                  </a:lnTo>
                  <a:lnTo>
                    <a:pt x="2820" y="573"/>
                  </a:lnTo>
                  <a:lnTo>
                    <a:pt x="2829" y="582"/>
                  </a:lnTo>
                  <a:lnTo>
                    <a:pt x="2837" y="591"/>
                  </a:lnTo>
                  <a:lnTo>
                    <a:pt x="2843" y="600"/>
                  </a:lnTo>
                  <a:lnTo>
                    <a:pt x="2849" y="612"/>
                  </a:lnTo>
                  <a:lnTo>
                    <a:pt x="2853" y="622"/>
                  </a:lnTo>
                  <a:lnTo>
                    <a:pt x="2856" y="633"/>
                  </a:lnTo>
                  <a:lnTo>
                    <a:pt x="2858" y="645"/>
                  </a:lnTo>
                  <a:lnTo>
                    <a:pt x="2859" y="658"/>
                  </a:lnTo>
                  <a:lnTo>
                    <a:pt x="2859" y="748"/>
                  </a:lnTo>
                  <a:lnTo>
                    <a:pt x="2859" y="1234"/>
                  </a:lnTo>
                  <a:lnTo>
                    <a:pt x="2858" y="1247"/>
                  </a:lnTo>
                  <a:lnTo>
                    <a:pt x="2857" y="1259"/>
                  </a:lnTo>
                  <a:lnTo>
                    <a:pt x="2854" y="1270"/>
                  </a:lnTo>
                  <a:lnTo>
                    <a:pt x="2850" y="1282"/>
                  </a:lnTo>
                  <a:lnTo>
                    <a:pt x="2845" y="1292"/>
                  </a:lnTo>
                  <a:lnTo>
                    <a:pt x="2839" y="1302"/>
                  </a:lnTo>
                  <a:lnTo>
                    <a:pt x="2832" y="1311"/>
                  </a:lnTo>
                  <a:lnTo>
                    <a:pt x="2823" y="1319"/>
                  </a:lnTo>
                  <a:lnTo>
                    <a:pt x="2815" y="1328"/>
                  </a:lnTo>
                  <a:lnTo>
                    <a:pt x="2806" y="1335"/>
                  </a:lnTo>
                  <a:lnTo>
                    <a:pt x="2797" y="1341"/>
                  </a:lnTo>
                  <a:lnTo>
                    <a:pt x="2787" y="1346"/>
                  </a:lnTo>
                  <a:lnTo>
                    <a:pt x="2775" y="1350"/>
                  </a:lnTo>
                  <a:lnTo>
                    <a:pt x="2765" y="1353"/>
                  </a:lnTo>
                  <a:lnTo>
                    <a:pt x="2754" y="1354"/>
                  </a:lnTo>
                  <a:lnTo>
                    <a:pt x="2742" y="1355"/>
                  </a:lnTo>
                  <a:lnTo>
                    <a:pt x="2620" y="1355"/>
                  </a:lnTo>
                  <a:lnTo>
                    <a:pt x="0" y="1355"/>
                  </a:lnTo>
                  <a:lnTo>
                    <a:pt x="200" y="1126"/>
                  </a:lnTo>
                  <a:lnTo>
                    <a:pt x="2620" y="1126"/>
                  </a:lnTo>
                  <a:lnTo>
                    <a:pt x="2620" y="817"/>
                  </a:lnTo>
                  <a:lnTo>
                    <a:pt x="1949" y="817"/>
                  </a:lnTo>
                  <a:lnTo>
                    <a:pt x="1937" y="816"/>
                  </a:lnTo>
                  <a:lnTo>
                    <a:pt x="1925" y="815"/>
                  </a:lnTo>
                  <a:lnTo>
                    <a:pt x="1913" y="813"/>
                  </a:lnTo>
                  <a:lnTo>
                    <a:pt x="1902" y="811"/>
                  </a:lnTo>
                  <a:lnTo>
                    <a:pt x="1892" y="807"/>
                  </a:lnTo>
                  <a:lnTo>
                    <a:pt x="1883" y="803"/>
                  </a:lnTo>
                  <a:lnTo>
                    <a:pt x="1874" y="798"/>
                  </a:lnTo>
                  <a:lnTo>
                    <a:pt x="1865" y="792"/>
                  </a:lnTo>
                  <a:lnTo>
                    <a:pt x="1858" y="785"/>
                  </a:lnTo>
                  <a:lnTo>
                    <a:pt x="1852" y="777"/>
                  </a:lnTo>
                  <a:lnTo>
                    <a:pt x="1846" y="769"/>
                  </a:lnTo>
                  <a:lnTo>
                    <a:pt x="1842" y="760"/>
                  </a:lnTo>
                  <a:lnTo>
                    <a:pt x="1838" y="750"/>
                  </a:lnTo>
                  <a:lnTo>
                    <a:pt x="1835" y="739"/>
                  </a:lnTo>
                  <a:lnTo>
                    <a:pt x="1834" y="728"/>
                  </a:lnTo>
                  <a:lnTo>
                    <a:pt x="1833" y="716"/>
                  </a:lnTo>
                  <a:lnTo>
                    <a:pt x="1833" y="264"/>
                  </a:lnTo>
                  <a:lnTo>
                    <a:pt x="1833" y="114"/>
                  </a:lnTo>
                  <a:lnTo>
                    <a:pt x="1834" y="102"/>
                  </a:lnTo>
                  <a:lnTo>
                    <a:pt x="1836" y="92"/>
                  </a:lnTo>
                  <a:lnTo>
                    <a:pt x="1839" y="82"/>
                  </a:lnTo>
                  <a:lnTo>
                    <a:pt x="1842" y="72"/>
                  </a:lnTo>
                  <a:lnTo>
                    <a:pt x="1847" y="62"/>
                  </a:lnTo>
                  <a:lnTo>
                    <a:pt x="1853" y="53"/>
                  </a:lnTo>
                  <a:lnTo>
                    <a:pt x="1860" y="44"/>
                  </a:lnTo>
                  <a:lnTo>
                    <a:pt x="1867" y="36"/>
                  </a:lnTo>
                  <a:lnTo>
                    <a:pt x="1876" y="28"/>
                  </a:lnTo>
                  <a:lnTo>
                    <a:pt x="1884" y="21"/>
                  </a:lnTo>
                  <a:lnTo>
                    <a:pt x="1893" y="15"/>
                  </a:lnTo>
                  <a:lnTo>
                    <a:pt x="1902" y="10"/>
                  </a:lnTo>
                  <a:lnTo>
                    <a:pt x="1912" y="6"/>
                  </a:lnTo>
                  <a:lnTo>
                    <a:pt x="1923" y="3"/>
                  </a:lnTo>
                  <a:lnTo>
                    <a:pt x="1933" y="1"/>
                  </a:lnTo>
                  <a:lnTo>
                    <a:pt x="1943" y="0"/>
                  </a:lnTo>
                  <a:close/>
                </a:path>
              </a:pathLst>
            </a:custGeom>
            <a:grpFill/>
            <a:ln w="9525">
              <a:noFill/>
              <a:round/>
              <a:headEnd/>
              <a:tailEnd/>
            </a:ln>
          </p:spPr>
          <p:txBody>
            <a:bodyPr/>
            <a:lstStyle/>
            <a:p>
              <a:pPr>
                <a:spcBef>
                  <a:spcPct val="20000"/>
                </a:spcBef>
                <a:spcAft>
                  <a:spcPct val="50000"/>
                </a:spcAft>
                <a:buClr>
                  <a:srgbClr val="FF9900"/>
                </a:buClr>
                <a:buSzPct val="95000"/>
                <a:buFontTx/>
                <a:buChar char="•"/>
              </a:pPr>
              <a:endParaRPr lang="zh-CN" altLang="zh-CN">
                <a:ea typeface="黑体" pitchFamily="2" charset="-122"/>
              </a:endParaRPr>
            </a:p>
          </p:txBody>
        </p:sp>
        <p:sp>
          <p:nvSpPr>
            <p:cNvPr id="18" name="Freeform 18"/>
            <p:cNvSpPr>
              <a:spLocks/>
            </p:cNvSpPr>
            <p:nvPr/>
          </p:nvSpPr>
          <p:spPr bwMode="auto">
            <a:xfrm>
              <a:off x="1806" y="2196"/>
              <a:ext cx="198" cy="310"/>
            </a:xfrm>
            <a:custGeom>
              <a:avLst/>
              <a:gdLst>
                <a:gd name="T0" fmla="*/ 0 w 848"/>
                <a:gd name="T1" fmla="*/ 0 h 1355"/>
                <a:gd name="T2" fmla="*/ 1 w 848"/>
                <a:gd name="T3" fmla="*/ 0 h 1355"/>
                <a:gd name="T4" fmla="*/ 1 w 848"/>
                <a:gd name="T5" fmla="*/ 0 h 1355"/>
                <a:gd name="T6" fmla="*/ 0 w 848"/>
                <a:gd name="T7" fmla="*/ 0 h 1355"/>
                <a:gd name="T8" fmla="*/ 0 w 848"/>
                <a:gd name="T9" fmla="*/ 1 h 1355"/>
                <a:gd name="T10" fmla="*/ 1 w 848"/>
                <a:gd name="T11" fmla="*/ 1 h 1355"/>
                <a:gd name="T12" fmla="*/ 1 w 848"/>
                <a:gd name="T13" fmla="*/ 2 h 1355"/>
                <a:gd name="T14" fmla="*/ 0 w 848"/>
                <a:gd name="T15" fmla="*/ 2 h 1355"/>
                <a:gd name="T16" fmla="*/ 0 w 848"/>
                <a:gd name="T17" fmla="*/ 2 h 1355"/>
                <a:gd name="T18" fmla="*/ 0 w 848"/>
                <a:gd name="T19" fmla="*/ 2 h 1355"/>
                <a:gd name="T20" fmla="*/ 0 w 848"/>
                <a:gd name="T21" fmla="*/ 2 h 1355"/>
                <a:gd name="T22" fmla="*/ 0 w 848"/>
                <a:gd name="T23" fmla="*/ 2 h 1355"/>
                <a:gd name="T24" fmla="*/ 0 w 848"/>
                <a:gd name="T25" fmla="*/ 2 h 1355"/>
                <a:gd name="T26" fmla="*/ 0 w 848"/>
                <a:gd name="T27" fmla="*/ 2 h 1355"/>
                <a:gd name="T28" fmla="*/ 0 w 848"/>
                <a:gd name="T29" fmla="*/ 2 h 1355"/>
                <a:gd name="T30" fmla="*/ 0 w 848"/>
                <a:gd name="T31" fmla="*/ 2 h 1355"/>
                <a:gd name="T32" fmla="*/ 0 w 848"/>
                <a:gd name="T33" fmla="*/ 2 h 1355"/>
                <a:gd name="T34" fmla="*/ 0 w 848"/>
                <a:gd name="T35" fmla="*/ 2 h 1355"/>
                <a:gd name="T36" fmla="*/ 0 w 848"/>
                <a:gd name="T37" fmla="*/ 2 h 1355"/>
                <a:gd name="T38" fmla="*/ 0 w 848"/>
                <a:gd name="T39" fmla="*/ 2 h 1355"/>
                <a:gd name="T40" fmla="*/ 0 w 848"/>
                <a:gd name="T41" fmla="*/ 2 h 1355"/>
                <a:gd name="T42" fmla="*/ 0 w 848"/>
                <a:gd name="T43" fmla="*/ 2 h 1355"/>
                <a:gd name="T44" fmla="*/ 0 w 848"/>
                <a:gd name="T45" fmla="*/ 2 h 1355"/>
                <a:gd name="T46" fmla="*/ 0 w 848"/>
                <a:gd name="T47" fmla="*/ 2 h 1355"/>
                <a:gd name="T48" fmla="*/ 0 w 848"/>
                <a:gd name="T49" fmla="*/ 2 h 1355"/>
                <a:gd name="T50" fmla="*/ 0 w 848"/>
                <a:gd name="T51" fmla="*/ 2 h 1355"/>
                <a:gd name="T52" fmla="*/ 0 w 848"/>
                <a:gd name="T53" fmla="*/ 0 h 1355"/>
                <a:gd name="T54" fmla="*/ 0 w 848"/>
                <a:gd name="T55" fmla="*/ 0 h 1355"/>
                <a:gd name="T56" fmla="*/ 0 w 848"/>
                <a:gd name="T57" fmla="*/ 0 h 1355"/>
                <a:gd name="T58" fmla="*/ 0 w 848"/>
                <a:gd name="T59" fmla="*/ 0 h 1355"/>
                <a:gd name="T60" fmla="*/ 0 w 848"/>
                <a:gd name="T61" fmla="*/ 0 h 1355"/>
                <a:gd name="T62" fmla="*/ 0 w 848"/>
                <a:gd name="T63" fmla="*/ 0 h 1355"/>
                <a:gd name="T64" fmla="*/ 0 w 848"/>
                <a:gd name="T65" fmla="*/ 0 h 1355"/>
                <a:gd name="T66" fmla="*/ 0 w 848"/>
                <a:gd name="T67" fmla="*/ 0 h 1355"/>
                <a:gd name="T68" fmla="*/ 0 w 848"/>
                <a:gd name="T69" fmla="*/ 0 h 1355"/>
                <a:gd name="T70" fmla="*/ 0 w 848"/>
                <a:gd name="T71" fmla="*/ 0 h 1355"/>
                <a:gd name="T72" fmla="*/ 0 w 848"/>
                <a:gd name="T73" fmla="*/ 0 h 1355"/>
                <a:gd name="T74" fmla="*/ 0 w 848"/>
                <a:gd name="T75" fmla="*/ 0 h 1355"/>
                <a:gd name="T76" fmla="*/ 0 w 848"/>
                <a:gd name="T77" fmla="*/ 0 h 1355"/>
                <a:gd name="T78" fmla="*/ 0 w 848"/>
                <a:gd name="T79" fmla="*/ 0 h 1355"/>
                <a:gd name="T80" fmla="*/ 0 w 848"/>
                <a:gd name="T81" fmla="*/ 0 h 1355"/>
                <a:gd name="T82" fmla="*/ 0 w 848"/>
                <a:gd name="T83" fmla="*/ 0 h 1355"/>
                <a:gd name="T84" fmla="*/ 0 w 848"/>
                <a:gd name="T85" fmla="*/ 0 h 1355"/>
                <a:gd name="T86" fmla="*/ 0 w 848"/>
                <a:gd name="T87" fmla="*/ 0 h 1355"/>
                <a:gd name="T88" fmla="*/ 0 w 848"/>
                <a:gd name="T89" fmla="*/ 0 h 1355"/>
                <a:gd name="T90" fmla="*/ 0 w 848"/>
                <a:gd name="T91" fmla="*/ 0 h 1355"/>
                <a:gd name="T92" fmla="*/ 0 w 848"/>
                <a:gd name="T93" fmla="*/ 0 h 13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48"/>
                <a:gd name="T142" fmla="*/ 0 h 1355"/>
                <a:gd name="T143" fmla="*/ 848 w 848"/>
                <a:gd name="T144" fmla="*/ 1355 h 135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48" h="1355">
                  <a:moveTo>
                    <a:pt x="118" y="1"/>
                  </a:moveTo>
                  <a:lnTo>
                    <a:pt x="848" y="0"/>
                  </a:lnTo>
                  <a:lnTo>
                    <a:pt x="689" y="279"/>
                  </a:lnTo>
                  <a:lnTo>
                    <a:pt x="229" y="279"/>
                  </a:lnTo>
                  <a:lnTo>
                    <a:pt x="229" y="1067"/>
                  </a:lnTo>
                  <a:lnTo>
                    <a:pt x="827" y="1067"/>
                  </a:lnTo>
                  <a:lnTo>
                    <a:pt x="827" y="1355"/>
                  </a:lnTo>
                  <a:lnTo>
                    <a:pt x="229" y="1355"/>
                  </a:lnTo>
                  <a:lnTo>
                    <a:pt x="87" y="1355"/>
                  </a:lnTo>
                  <a:lnTo>
                    <a:pt x="79" y="1355"/>
                  </a:lnTo>
                  <a:lnTo>
                    <a:pt x="70" y="1353"/>
                  </a:lnTo>
                  <a:lnTo>
                    <a:pt x="61" y="1351"/>
                  </a:lnTo>
                  <a:lnTo>
                    <a:pt x="53" y="1349"/>
                  </a:lnTo>
                  <a:lnTo>
                    <a:pt x="46" y="1346"/>
                  </a:lnTo>
                  <a:lnTo>
                    <a:pt x="39" y="1342"/>
                  </a:lnTo>
                  <a:lnTo>
                    <a:pt x="32" y="1337"/>
                  </a:lnTo>
                  <a:lnTo>
                    <a:pt x="26" y="1332"/>
                  </a:lnTo>
                  <a:lnTo>
                    <a:pt x="21" y="1326"/>
                  </a:lnTo>
                  <a:lnTo>
                    <a:pt x="15" y="1319"/>
                  </a:lnTo>
                  <a:lnTo>
                    <a:pt x="11" y="1312"/>
                  </a:lnTo>
                  <a:lnTo>
                    <a:pt x="7" y="1305"/>
                  </a:lnTo>
                  <a:lnTo>
                    <a:pt x="4" y="1297"/>
                  </a:lnTo>
                  <a:lnTo>
                    <a:pt x="2" y="1289"/>
                  </a:lnTo>
                  <a:lnTo>
                    <a:pt x="1" y="1281"/>
                  </a:lnTo>
                  <a:lnTo>
                    <a:pt x="0" y="1272"/>
                  </a:lnTo>
                  <a:lnTo>
                    <a:pt x="1" y="279"/>
                  </a:lnTo>
                  <a:lnTo>
                    <a:pt x="1" y="278"/>
                  </a:lnTo>
                  <a:lnTo>
                    <a:pt x="1" y="269"/>
                  </a:lnTo>
                  <a:lnTo>
                    <a:pt x="1" y="112"/>
                  </a:lnTo>
                  <a:lnTo>
                    <a:pt x="2" y="101"/>
                  </a:lnTo>
                  <a:lnTo>
                    <a:pt x="4" y="90"/>
                  </a:lnTo>
                  <a:lnTo>
                    <a:pt x="7" y="80"/>
                  </a:lnTo>
                  <a:lnTo>
                    <a:pt x="11" y="70"/>
                  </a:lnTo>
                  <a:lnTo>
                    <a:pt x="16" y="59"/>
                  </a:lnTo>
                  <a:lnTo>
                    <a:pt x="23" y="50"/>
                  </a:lnTo>
                  <a:lnTo>
                    <a:pt x="30" y="42"/>
                  </a:lnTo>
                  <a:lnTo>
                    <a:pt x="37" y="34"/>
                  </a:lnTo>
                  <a:lnTo>
                    <a:pt x="45" y="27"/>
                  </a:lnTo>
                  <a:lnTo>
                    <a:pt x="54" y="20"/>
                  </a:lnTo>
                  <a:lnTo>
                    <a:pt x="64" y="15"/>
                  </a:lnTo>
                  <a:lnTo>
                    <a:pt x="74" y="10"/>
                  </a:lnTo>
                  <a:lnTo>
                    <a:pt x="85" y="6"/>
                  </a:lnTo>
                  <a:lnTo>
                    <a:pt x="95" y="4"/>
                  </a:lnTo>
                  <a:lnTo>
                    <a:pt x="106" y="2"/>
                  </a:lnTo>
                  <a:lnTo>
                    <a:pt x="118" y="1"/>
                  </a:lnTo>
                  <a:close/>
                </a:path>
              </a:pathLst>
            </a:custGeom>
            <a:grpFill/>
            <a:ln w="9525">
              <a:noFill/>
              <a:round/>
              <a:headEnd/>
              <a:tailEnd/>
            </a:ln>
          </p:spPr>
          <p:txBody>
            <a:bodyPr/>
            <a:lstStyle/>
            <a:p>
              <a:pPr>
                <a:spcBef>
                  <a:spcPct val="20000"/>
                </a:spcBef>
                <a:spcAft>
                  <a:spcPct val="50000"/>
                </a:spcAft>
                <a:buClr>
                  <a:srgbClr val="FF9900"/>
                </a:buClr>
                <a:buSzPct val="95000"/>
                <a:buFontTx/>
                <a:buChar char="•"/>
              </a:pPr>
              <a:endParaRPr lang="zh-CN" altLang="zh-CN">
                <a:ea typeface="黑体" pitchFamily="2" charset="-122"/>
              </a:endParaRPr>
            </a:p>
          </p:txBody>
        </p:sp>
        <p:sp>
          <p:nvSpPr>
            <p:cNvPr id="19" name="Freeform 19"/>
            <p:cNvSpPr>
              <a:spLocks noEditPoints="1"/>
            </p:cNvSpPr>
            <p:nvPr/>
          </p:nvSpPr>
          <p:spPr bwMode="auto">
            <a:xfrm>
              <a:off x="977" y="2194"/>
              <a:ext cx="238" cy="312"/>
            </a:xfrm>
            <a:custGeom>
              <a:avLst/>
              <a:gdLst>
                <a:gd name="T0" fmla="*/ 0 w 1016"/>
                <a:gd name="T1" fmla="*/ 1 h 1358"/>
                <a:gd name="T2" fmla="*/ 0 w 1016"/>
                <a:gd name="T3" fmla="*/ 2 h 1358"/>
                <a:gd name="T4" fmla="*/ 0 w 1016"/>
                <a:gd name="T5" fmla="*/ 2 h 1358"/>
                <a:gd name="T6" fmla="*/ 0 w 1016"/>
                <a:gd name="T7" fmla="*/ 1 h 1358"/>
                <a:gd name="T8" fmla="*/ 0 w 1016"/>
                <a:gd name="T9" fmla="*/ 1 h 1358"/>
                <a:gd name="T10" fmla="*/ 0 w 1016"/>
                <a:gd name="T11" fmla="*/ 1 h 1358"/>
                <a:gd name="T12" fmla="*/ 0 w 1016"/>
                <a:gd name="T13" fmla="*/ 0 h 1358"/>
                <a:gd name="T14" fmla="*/ 1 w 1016"/>
                <a:gd name="T15" fmla="*/ 0 h 1358"/>
                <a:gd name="T16" fmla="*/ 1 w 1016"/>
                <a:gd name="T17" fmla="*/ 0 h 1358"/>
                <a:gd name="T18" fmla="*/ 1 w 1016"/>
                <a:gd name="T19" fmla="*/ 0 h 1358"/>
                <a:gd name="T20" fmla="*/ 1 w 1016"/>
                <a:gd name="T21" fmla="*/ 0 h 1358"/>
                <a:gd name="T22" fmla="*/ 1 w 1016"/>
                <a:gd name="T23" fmla="*/ 0 h 1358"/>
                <a:gd name="T24" fmla="*/ 1 w 1016"/>
                <a:gd name="T25" fmla="*/ 0 h 1358"/>
                <a:gd name="T26" fmla="*/ 1 w 1016"/>
                <a:gd name="T27" fmla="*/ 0 h 1358"/>
                <a:gd name="T28" fmla="*/ 1 w 1016"/>
                <a:gd name="T29" fmla="*/ 0 h 1358"/>
                <a:gd name="T30" fmla="*/ 1 w 1016"/>
                <a:gd name="T31" fmla="*/ 0 h 1358"/>
                <a:gd name="T32" fmla="*/ 1 w 1016"/>
                <a:gd name="T33" fmla="*/ 0 h 1358"/>
                <a:gd name="T34" fmla="*/ 1 w 1016"/>
                <a:gd name="T35" fmla="*/ 0 h 1358"/>
                <a:gd name="T36" fmla="*/ 1 w 1016"/>
                <a:gd name="T37" fmla="*/ 0 h 1358"/>
                <a:gd name="T38" fmla="*/ 1 w 1016"/>
                <a:gd name="T39" fmla="*/ 0 h 1358"/>
                <a:gd name="T40" fmla="*/ 1 w 1016"/>
                <a:gd name="T41" fmla="*/ 0 h 1358"/>
                <a:gd name="T42" fmla="*/ 1 w 1016"/>
                <a:gd name="T43" fmla="*/ 0 h 1358"/>
                <a:gd name="T44" fmla="*/ 1 w 1016"/>
                <a:gd name="T45" fmla="*/ 0 h 1358"/>
                <a:gd name="T46" fmla="*/ 1 w 1016"/>
                <a:gd name="T47" fmla="*/ 0 h 1358"/>
                <a:gd name="T48" fmla="*/ 1 w 1016"/>
                <a:gd name="T49" fmla="*/ 1 h 1358"/>
                <a:gd name="T50" fmla="*/ 1 w 1016"/>
                <a:gd name="T51" fmla="*/ 1 h 1358"/>
                <a:gd name="T52" fmla="*/ 1 w 1016"/>
                <a:gd name="T53" fmla="*/ 1 h 1358"/>
                <a:gd name="T54" fmla="*/ 1 w 1016"/>
                <a:gd name="T55" fmla="*/ 1 h 1358"/>
                <a:gd name="T56" fmla="*/ 1 w 1016"/>
                <a:gd name="T57" fmla="*/ 1 h 1358"/>
                <a:gd name="T58" fmla="*/ 1 w 1016"/>
                <a:gd name="T59" fmla="*/ 1 h 1358"/>
                <a:gd name="T60" fmla="*/ 1 w 1016"/>
                <a:gd name="T61" fmla="*/ 1 h 1358"/>
                <a:gd name="T62" fmla="*/ 1 w 1016"/>
                <a:gd name="T63" fmla="*/ 1 h 1358"/>
                <a:gd name="T64" fmla="*/ 1 w 1016"/>
                <a:gd name="T65" fmla="*/ 1 h 1358"/>
                <a:gd name="T66" fmla="*/ 1 w 1016"/>
                <a:gd name="T67" fmla="*/ 1 h 1358"/>
                <a:gd name="T68" fmla="*/ 1 w 1016"/>
                <a:gd name="T69" fmla="*/ 1 h 1358"/>
                <a:gd name="T70" fmla="*/ 1 w 1016"/>
                <a:gd name="T71" fmla="*/ 1 h 1358"/>
                <a:gd name="T72" fmla="*/ 1 w 1016"/>
                <a:gd name="T73" fmla="*/ 1 h 1358"/>
                <a:gd name="T74" fmla="*/ 1 w 1016"/>
                <a:gd name="T75" fmla="*/ 1 h 1358"/>
                <a:gd name="T76" fmla="*/ 1 w 1016"/>
                <a:gd name="T77" fmla="*/ 1 h 1358"/>
                <a:gd name="T78" fmla="*/ 1 w 1016"/>
                <a:gd name="T79" fmla="*/ 1 h 1358"/>
                <a:gd name="T80" fmla="*/ 1 w 1016"/>
                <a:gd name="T81" fmla="*/ 1 h 1358"/>
                <a:gd name="T82" fmla="*/ 0 w 1016"/>
                <a:gd name="T83" fmla="*/ 1 h 1358"/>
                <a:gd name="T84" fmla="*/ 0 w 1016"/>
                <a:gd name="T85" fmla="*/ 0 h 1358"/>
                <a:gd name="T86" fmla="*/ 1 w 1016"/>
                <a:gd name="T87" fmla="*/ 0 h 1358"/>
                <a:gd name="T88" fmla="*/ 1 w 1016"/>
                <a:gd name="T89" fmla="*/ 1 h 1358"/>
                <a:gd name="T90" fmla="*/ 0 w 1016"/>
                <a:gd name="T91" fmla="*/ 1 h 1358"/>
                <a:gd name="T92" fmla="*/ 0 w 1016"/>
                <a:gd name="T93" fmla="*/ 0 h 13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6"/>
                <a:gd name="T142" fmla="*/ 0 h 1358"/>
                <a:gd name="T143" fmla="*/ 1016 w 1016"/>
                <a:gd name="T144" fmla="*/ 1358 h 13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6" h="1358">
                  <a:moveTo>
                    <a:pt x="239" y="1021"/>
                  </a:moveTo>
                  <a:lnTo>
                    <a:pt x="239" y="1358"/>
                  </a:lnTo>
                  <a:lnTo>
                    <a:pt x="1" y="1358"/>
                  </a:lnTo>
                  <a:lnTo>
                    <a:pt x="0" y="1020"/>
                  </a:lnTo>
                  <a:lnTo>
                    <a:pt x="0" y="579"/>
                  </a:lnTo>
                  <a:lnTo>
                    <a:pt x="0" y="3"/>
                  </a:lnTo>
                  <a:lnTo>
                    <a:pt x="894" y="0"/>
                  </a:lnTo>
                  <a:lnTo>
                    <a:pt x="909" y="1"/>
                  </a:lnTo>
                  <a:lnTo>
                    <a:pt x="923" y="3"/>
                  </a:lnTo>
                  <a:lnTo>
                    <a:pt x="937" y="7"/>
                  </a:lnTo>
                  <a:lnTo>
                    <a:pt x="949" y="11"/>
                  </a:lnTo>
                  <a:lnTo>
                    <a:pt x="960" y="17"/>
                  </a:lnTo>
                  <a:lnTo>
                    <a:pt x="970" y="24"/>
                  </a:lnTo>
                  <a:lnTo>
                    <a:pt x="979" y="33"/>
                  </a:lnTo>
                  <a:lnTo>
                    <a:pt x="987" y="43"/>
                  </a:lnTo>
                  <a:lnTo>
                    <a:pt x="994" y="53"/>
                  </a:lnTo>
                  <a:lnTo>
                    <a:pt x="1000" y="64"/>
                  </a:lnTo>
                  <a:lnTo>
                    <a:pt x="1005" y="77"/>
                  </a:lnTo>
                  <a:lnTo>
                    <a:pt x="1009" y="90"/>
                  </a:lnTo>
                  <a:lnTo>
                    <a:pt x="1012" y="103"/>
                  </a:lnTo>
                  <a:lnTo>
                    <a:pt x="1014" y="118"/>
                  </a:lnTo>
                  <a:lnTo>
                    <a:pt x="1016" y="133"/>
                  </a:lnTo>
                  <a:lnTo>
                    <a:pt x="1016" y="148"/>
                  </a:lnTo>
                  <a:lnTo>
                    <a:pt x="1016" y="868"/>
                  </a:lnTo>
                  <a:lnTo>
                    <a:pt x="1016" y="885"/>
                  </a:lnTo>
                  <a:lnTo>
                    <a:pt x="1014" y="899"/>
                  </a:lnTo>
                  <a:lnTo>
                    <a:pt x="1012" y="914"/>
                  </a:lnTo>
                  <a:lnTo>
                    <a:pt x="1009" y="929"/>
                  </a:lnTo>
                  <a:lnTo>
                    <a:pt x="1005" y="942"/>
                  </a:lnTo>
                  <a:lnTo>
                    <a:pt x="1000" y="954"/>
                  </a:lnTo>
                  <a:lnTo>
                    <a:pt x="994" y="966"/>
                  </a:lnTo>
                  <a:lnTo>
                    <a:pt x="987" y="978"/>
                  </a:lnTo>
                  <a:lnTo>
                    <a:pt x="979" y="988"/>
                  </a:lnTo>
                  <a:lnTo>
                    <a:pt x="970" y="996"/>
                  </a:lnTo>
                  <a:lnTo>
                    <a:pt x="960" y="1004"/>
                  </a:lnTo>
                  <a:lnTo>
                    <a:pt x="949" y="1010"/>
                  </a:lnTo>
                  <a:lnTo>
                    <a:pt x="937" y="1016"/>
                  </a:lnTo>
                  <a:lnTo>
                    <a:pt x="923" y="1020"/>
                  </a:lnTo>
                  <a:lnTo>
                    <a:pt x="909" y="1022"/>
                  </a:lnTo>
                  <a:lnTo>
                    <a:pt x="894" y="1023"/>
                  </a:lnTo>
                  <a:lnTo>
                    <a:pt x="239" y="1021"/>
                  </a:lnTo>
                  <a:close/>
                  <a:moveTo>
                    <a:pt x="239" y="282"/>
                  </a:moveTo>
                  <a:lnTo>
                    <a:pt x="777" y="282"/>
                  </a:lnTo>
                  <a:lnTo>
                    <a:pt x="777" y="730"/>
                  </a:lnTo>
                  <a:lnTo>
                    <a:pt x="239" y="730"/>
                  </a:lnTo>
                  <a:lnTo>
                    <a:pt x="239" y="282"/>
                  </a:lnTo>
                  <a:close/>
                </a:path>
              </a:pathLst>
            </a:custGeom>
            <a:grpFill/>
            <a:ln w="9525">
              <a:noFill/>
              <a:round/>
              <a:headEnd/>
              <a:tailEnd/>
            </a:ln>
          </p:spPr>
          <p:txBody>
            <a:bodyPr/>
            <a:lstStyle/>
            <a:p>
              <a:pPr>
                <a:spcBef>
                  <a:spcPct val="20000"/>
                </a:spcBef>
                <a:spcAft>
                  <a:spcPct val="50000"/>
                </a:spcAft>
                <a:buClr>
                  <a:srgbClr val="FF9900"/>
                </a:buClr>
                <a:buSzPct val="95000"/>
                <a:buFontTx/>
                <a:buChar char="•"/>
              </a:pPr>
              <a:endParaRPr lang="zh-CN" altLang="zh-CN">
                <a:ea typeface="黑体" pitchFamily="2" charset="-122"/>
              </a:endParaRPr>
            </a:p>
          </p:txBody>
        </p:sp>
      </p:grpSp>
      <p:pic>
        <p:nvPicPr>
          <p:cNvPr id="11" name="图片 14" descr="中间件PPT母版_2009_v3_1.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21" name="图片 5" descr="kingdee_apusic_white.png"/>
          <p:cNvPicPr>
            <a:picLocks noChangeAspect="1"/>
          </p:cNvPicPr>
          <p:nvPr/>
        </p:nvPicPr>
        <p:blipFill>
          <a:blip r:embed="rId4"/>
          <a:srcRect/>
          <a:stretch>
            <a:fillRect/>
          </a:stretch>
        </p:blipFill>
        <p:spPr bwMode="auto">
          <a:xfrm>
            <a:off x="142844" y="1214443"/>
            <a:ext cx="2637551" cy="357169"/>
          </a:xfrm>
          <a:prstGeom prst="rect">
            <a:avLst/>
          </a:prstGeom>
          <a:noFill/>
          <a:ln w="9525">
            <a:noFill/>
            <a:miter lim="800000"/>
            <a:headEnd/>
            <a:tailEnd/>
          </a:ln>
        </p:spPr>
      </p:pic>
      <p:pic>
        <p:nvPicPr>
          <p:cNvPr id="2051" name="Picture 3" descr="D:\mywork\presales\200907_公司Logo\green.png"/>
          <p:cNvPicPr>
            <a:picLocks noChangeAspect="1" noChangeArrowheads="1"/>
          </p:cNvPicPr>
          <p:nvPr/>
        </p:nvPicPr>
        <p:blipFill>
          <a:blip r:embed="rId5" cstate="print"/>
          <a:srcRect/>
          <a:stretch>
            <a:fillRect/>
          </a:stretch>
        </p:blipFill>
        <p:spPr bwMode="auto">
          <a:xfrm>
            <a:off x="7959600" y="6361200"/>
            <a:ext cx="1008000" cy="380378"/>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8" descr="中间件PPT母版_2009_v2_9.jpg"/>
          <p:cNvPicPr>
            <a:picLocks noChangeAspect="1"/>
          </p:cNvPicPr>
          <p:nvPr/>
        </p:nvPicPr>
        <p:blipFill>
          <a:blip r:embed="rId4"/>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61" r:id="rId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4" name="图片 6" descr="kingdee_apusic_white.png"/>
          <p:cNvPicPr>
            <a:picLocks noChangeAspect="1"/>
          </p:cNvPicPr>
          <p:nvPr/>
        </p:nvPicPr>
        <p:blipFill>
          <a:blip r:embed="rId5"/>
          <a:srcRect/>
          <a:stretch>
            <a:fillRect/>
          </a:stretch>
        </p:blipFill>
        <p:spPr bwMode="auto">
          <a:xfrm>
            <a:off x="219075" y="6629400"/>
            <a:ext cx="1528763" cy="206375"/>
          </a:xfrm>
          <a:prstGeom prst="rect">
            <a:avLst/>
          </a:prstGeom>
          <a:noFill/>
          <a:ln w="9525">
            <a:noFill/>
            <a:miter lim="800000"/>
            <a:headEnd/>
            <a:tailEnd/>
          </a:ln>
        </p:spPr>
      </p:pic>
      <p:sp>
        <p:nvSpPr>
          <p:cNvPr id="1036" name="TextBox 8"/>
          <p:cNvSpPr txBox="1">
            <a:spLocks noChangeArrowheads="1"/>
          </p:cNvSpPr>
          <p:nvPr/>
        </p:nvSpPr>
        <p:spPr bwMode="auto">
          <a:xfrm>
            <a:off x="1843088" y="6588125"/>
            <a:ext cx="1108075" cy="230188"/>
          </a:xfrm>
          <a:prstGeom prst="rect">
            <a:avLst/>
          </a:prstGeom>
          <a:noFill/>
          <a:ln w="9525">
            <a:noFill/>
            <a:miter lim="800000"/>
            <a:headEnd/>
            <a:tailEnd/>
          </a:ln>
        </p:spPr>
        <p:txBody>
          <a:bodyPr wrap="none">
            <a:spAutoFit/>
          </a:bodyPr>
          <a:lstStyle/>
          <a:p>
            <a:r>
              <a:rPr lang="zh-CN" altLang="en-US" sz="900">
                <a:solidFill>
                  <a:schemeClr val="bg1"/>
                </a:solidFill>
                <a:latin typeface="黑体" pitchFamily="2" charset="-122"/>
                <a:ea typeface="黑体" pitchFamily="2" charset="-122"/>
              </a:rPr>
              <a:t>基础架构平台专家</a:t>
            </a:r>
          </a:p>
        </p:txBody>
      </p:sp>
      <p:cxnSp>
        <p:nvCxnSpPr>
          <p:cNvPr id="10" name="直接连接符 9"/>
          <p:cNvCxnSpPr/>
          <p:nvPr/>
        </p:nvCxnSpPr>
        <p:spPr>
          <a:xfrm rot="5400000">
            <a:off x="1740694" y="6700044"/>
            <a:ext cx="1428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图片 6" descr="中间件PPT母版_2009_v3_3(1).jpg"/>
          <p:cNvPicPr>
            <a:picLocks noChangeAspect="1"/>
          </p:cNvPicPr>
          <p:nvPr/>
        </p:nvPicPr>
        <p:blipFill>
          <a:blip r:embed="rId6"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7" r:id="rId2"/>
    <p:sldLayoutId id="2147483659" r:id="rId3"/>
  </p:sldLayoutIdLst>
  <p:hf hdr="0" ftr="0" dt="0"/>
  <p:txStyles>
    <p:titleStyle>
      <a:lvl1pPr algn="l" rtl="0" fontAlgn="base">
        <a:spcBef>
          <a:spcPct val="0"/>
        </a:spcBef>
        <a:spcAft>
          <a:spcPct val="0"/>
        </a:spcAft>
        <a:defRPr sz="4000" kern="1200">
          <a:solidFill>
            <a:schemeClr val="bg1"/>
          </a:solidFill>
          <a:latin typeface="+mj-lt"/>
          <a:ea typeface="黑体" pitchFamily="2" charset="-122"/>
          <a:cs typeface="+mj-cs"/>
        </a:defRPr>
      </a:lvl1pPr>
      <a:lvl2pPr algn="l" rtl="0" fontAlgn="base">
        <a:spcBef>
          <a:spcPct val="0"/>
        </a:spcBef>
        <a:spcAft>
          <a:spcPct val="0"/>
        </a:spcAft>
        <a:defRPr sz="4000">
          <a:solidFill>
            <a:schemeClr val="bg1"/>
          </a:solidFill>
          <a:latin typeface="Calibri" pitchFamily="34" charset="0"/>
          <a:ea typeface="黑体" pitchFamily="2" charset="-122"/>
        </a:defRPr>
      </a:lvl2pPr>
      <a:lvl3pPr algn="l" rtl="0" fontAlgn="base">
        <a:spcBef>
          <a:spcPct val="0"/>
        </a:spcBef>
        <a:spcAft>
          <a:spcPct val="0"/>
        </a:spcAft>
        <a:defRPr sz="4000">
          <a:solidFill>
            <a:schemeClr val="bg1"/>
          </a:solidFill>
          <a:latin typeface="Calibri" pitchFamily="34" charset="0"/>
          <a:ea typeface="黑体" pitchFamily="2" charset="-122"/>
        </a:defRPr>
      </a:lvl3pPr>
      <a:lvl4pPr algn="l" rtl="0" fontAlgn="base">
        <a:spcBef>
          <a:spcPct val="0"/>
        </a:spcBef>
        <a:spcAft>
          <a:spcPct val="0"/>
        </a:spcAft>
        <a:defRPr sz="4000">
          <a:solidFill>
            <a:schemeClr val="bg1"/>
          </a:solidFill>
          <a:latin typeface="Calibri" pitchFamily="34" charset="0"/>
          <a:ea typeface="黑体" pitchFamily="2" charset="-122"/>
        </a:defRPr>
      </a:lvl4pPr>
      <a:lvl5pPr algn="l" rtl="0" fontAlgn="base">
        <a:spcBef>
          <a:spcPct val="0"/>
        </a:spcBef>
        <a:spcAft>
          <a:spcPct val="0"/>
        </a:spcAft>
        <a:defRPr sz="4000">
          <a:solidFill>
            <a:schemeClr val="bg1"/>
          </a:solidFill>
          <a:latin typeface="Calibri" pitchFamily="34" charset="0"/>
          <a:ea typeface="黑体" pitchFamily="2" charset="-122"/>
        </a:defRPr>
      </a:lvl5pPr>
      <a:lvl6pPr marL="457200" algn="l" rtl="0" fontAlgn="base">
        <a:spcBef>
          <a:spcPct val="0"/>
        </a:spcBef>
        <a:spcAft>
          <a:spcPct val="0"/>
        </a:spcAft>
        <a:defRPr sz="4000">
          <a:solidFill>
            <a:schemeClr val="bg1"/>
          </a:solidFill>
          <a:latin typeface="Calibri" pitchFamily="34" charset="0"/>
          <a:ea typeface="黑体" pitchFamily="2" charset="-122"/>
        </a:defRPr>
      </a:lvl6pPr>
      <a:lvl7pPr marL="914400" algn="l" rtl="0" fontAlgn="base">
        <a:spcBef>
          <a:spcPct val="0"/>
        </a:spcBef>
        <a:spcAft>
          <a:spcPct val="0"/>
        </a:spcAft>
        <a:defRPr sz="4000">
          <a:solidFill>
            <a:schemeClr val="bg1"/>
          </a:solidFill>
          <a:latin typeface="Calibri" pitchFamily="34" charset="0"/>
          <a:ea typeface="黑体" pitchFamily="2" charset="-122"/>
        </a:defRPr>
      </a:lvl7pPr>
      <a:lvl8pPr marL="1371600" algn="l" rtl="0" fontAlgn="base">
        <a:spcBef>
          <a:spcPct val="0"/>
        </a:spcBef>
        <a:spcAft>
          <a:spcPct val="0"/>
        </a:spcAft>
        <a:defRPr sz="4000">
          <a:solidFill>
            <a:schemeClr val="bg1"/>
          </a:solidFill>
          <a:latin typeface="Calibri" pitchFamily="34" charset="0"/>
          <a:ea typeface="黑体" pitchFamily="2" charset="-122"/>
        </a:defRPr>
      </a:lvl8pPr>
      <a:lvl9pPr marL="1828800" algn="l" rtl="0" fontAlgn="base">
        <a:spcBef>
          <a:spcPct val="0"/>
        </a:spcBef>
        <a:spcAft>
          <a:spcPct val="0"/>
        </a:spcAft>
        <a:defRPr sz="4000">
          <a:solidFill>
            <a:schemeClr val="bg1"/>
          </a:solidFill>
          <a:latin typeface="Calibri" pitchFamily="34" charset="0"/>
          <a:ea typeface="黑体" pitchFamily="2" charset="-122"/>
        </a:defRPr>
      </a:lvl9pPr>
    </p:titleStyle>
    <p:bodyStyle>
      <a:lvl1pPr marL="342900" indent="-342900" algn="l" rtl="0" fontAlgn="base">
        <a:spcBef>
          <a:spcPct val="20000"/>
        </a:spcBef>
        <a:spcAft>
          <a:spcPct val="0"/>
        </a:spcAft>
        <a:buClr>
          <a:srgbClr val="FF6600"/>
        </a:buClr>
        <a:buFont typeface="Wingdings" pitchFamily="2" charset="2"/>
        <a:buChar char="n"/>
        <a:defRPr sz="3200" kern="1200">
          <a:solidFill>
            <a:schemeClr val="tx1"/>
          </a:solidFill>
          <a:latin typeface="+mn-lt"/>
          <a:ea typeface="黑体" pitchFamily="2" charset="-122"/>
          <a:cs typeface="+mn-cs"/>
        </a:defRPr>
      </a:lvl1pPr>
      <a:lvl2pPr marL="742950" indent="-285750" algn="l" rtl="0" fontAlgn="base">
        <a:spcBef>
          <a:spcPct val="20000"/>
        </a:spcBef>
        <a:spcAft>
          <a:spcPct val="0"/>
        </a:spcAft>
        <a:buFont typeface="Wingdings" pitchFamily="2" charset="2"/>
        <a:buChar char="Ø"/>
        <a:defRPr sz="2800" kern="1200">
          <a:solidFill>
            <a:schemeClr val="tx1"/>
          </a:solidFill>
          <a:latin typeface="+mn-lt"/>
          <a:ea typeface="黑体" pitchFamily="2"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华文楷体" pitchFamily="2"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 name="图片 13" descr="中间件PPT母版_2009_v3_6.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5" name="图片 5" descr="kingdee_apusic_white.png"/>
          <p:cNvPicPr>
            <a:picLocks noChangeAspect="1"/>
          </p:cNvPicPr>
          <p:nvPr/>
        </p:nvPicPr>
        <p:blipFill>
          <a:blip r:embed="rId4"/>
          <a:srcRect/>
          <a:stretch>
            <a:fillRect/>
          </a:stretch>
        </p:blipFill>
        <p:spPr bwMode="auto">
          <a:xfrm>
            <a:off x="142844" y="1214443"/>
            <a:ext cx="2637551" cy="357169"/>
          </a:xfrm>
          <a:prstGeom prst="rect">
            <a:avLst/>
          </a:prstGeom>
          <a:noFill/>
          <a:ln w="9525">
            <a:noFill/>
            <a:miter lim="800000"/>
            <a:headEnd/>
            <a:tailEnd/>
          </a:ln>
        </p:spPr>
      </p:pic>
      <p:pic>
        <p:nvPicPr>
          <p:cNvPr id="8" name="Picture 3" descr="D:\mywork\presales\200907_公司Logo\green.png"/>
          <p:cNvPicPr>
            <a:picLocks noChangeAspect="1" noChangeArrowheads="1"/>
          </p:cNvPicPr>
          <p:nvPr/>
        </p:nvPicPr>
        <p:blipFill>
          <a:blip r:embed="rId5" cstate="print"/>
          <a:srcRect/>
          <a:stretch>
            <a:fillRect/>
          </a:stretch>
        </p:blipFill>
        <p:spPr bwMode="auto">
          <a:xfrm>
            <a:off x="7959600" y="6361200"/>
            <a:ext cx="1008000" cy="380378"/>
          </a:xfrm>
          <a:prstGeom prst="rect">
            <a:avLst/>
          </a:prstGeom>
          <a:noFill/>
        </p:spPr>
      </p:pic>
    </p:spTree>
  </p:cSld>
  <p:clrMap bg1="lt1" tx1="dk1" bg2="lt2" tx2="dk2" accent1="accent1" accent2="accent2" accent3="accent3" accent4="accent4" accent5="accent5" accent6="accent6" hlink="hlink" folHlink="folHlink"/>
  <p:sldLayoutIdLst>
    <p:sldLayoutId id="2147483656"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gif"/><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zh-CN" altLang="en-US" dirty="0" smtClean="0"/>
              <a:t>巨龙农网电子商务方案交流</a:t>
            </a:r>
            <a:endParaRPr lang="zh-CN" altLang="en-US" dirty="0"/>
          </a:p>
        </p:txBody>
      </p:sp>
      <p:sp>
        <p:nvSpPr>
          <p:cNvPr id="15" name="文本占位符 14"/>
          <p:cNvSpPr>
            <a:spLocks noGrp="1"/>
          </p:cNvSpPr>
          <p:nvPr>
            <p:ph type="body" sz="quarter" idx="10"/>
          </p:nvPr>
        </p:nvSpPr>
        <p:spPr/>
        <p:txBody>
          <a:bodyPr/>
          <a:lstStyle/>
          <a:p>
            <a:r>
              <a:rPr lang="zh-CN" altLang="en-US" dirty="0" smtClean="0"/>
              <a:t>黄浩 </a:t>
            </a:r>
            <a:r>
              <a:rPr lang="zh-CN" altLang="en-US" dirty="0" smtClean="0"/>
              <a:t>金蝶中间件 实施服务部 总体架构师</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巨龙农网电子商务的商业模式</a:t>
            </a:r>
            <a:endParaRPr lang="zh-CN" altLang="en-US" dirty="0"/>
          </a:p>
        </p:txBody>
      </p:sp>
      <p:grpSp>
        <p:nvGrpSpPr>
          <p:cNvPr id="5" name="Group 48"/>
          <p:cNvGrpSpPr>
            <a:grpSpLocks/>
          </p:cNvGrpSpPr>
          <p:nvPr/>
        </p:nvGrpSpPr>
        <p:grpSpPr bwMode="auto">
          <a:xfrm>
            <a:off x="2849852" y="3528460"/>
            <a:ext cx="219075" cy="190500"/>
            <a:chOff x="4232" y="2571"/>
            <a:chExt cx="152" cy="132"/>
          </a:xfrm>
        </p:grpSpPr>
        <p:sp>
          <p:nvSpPr>
            <p:cNvPr id="6" name="AutoShape 49"/>
            <p:cNvSpPr>
              <a:spLocks noChangeArrowheads="1"/>
            </p:cNvSpPr>
            <p:nvPr/>
          </p:nvSpPr>
          <p:spPr bwMode="gray">
            <a:xfrm rot="16200000" flipV="1">
              <a:off x="4222" y="2581"/>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sp>
          <p:nvSpPr>
            <p:cNvPr id="7" name="AutoShape 50"/>
            <p:cNvSpPr>
              <a:spLocks noChangeArrowheads="1"/>
            </p:cNvSpPr>
            <p:nvPr/>
          </p:nvSpPr>
          <p:spPr bwMode="gray">
            <a:xfrm rot="16200000" flipV="1">
              <a:off x="4262" y="2581"/>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grpSp>
      <p:grpSp>
        <p:nvGrpSpPr>
          <p:cNvPr id="8" name="Group 51"/>
          <p:cNvGrpSpPr>
            <a:grpSpLocks/>
          </p:cNvGrpSpPr>
          <p:nvPr/>
        </p:nvGrpSpPr>
        <p:grpSpPr bwMode="auto">
          <a:xfrm>
            <a:off x="2849852" y="1773237"/>
            <a:ext cx="236537" cy="193675"/>
            <a:chOff x="4232" y="1845"/>
            <a:chExt cx="164" cy="135"/>
          </a:xfrm>
        </p:grpSpPr>
        <p:sp>
          <p:nvSpPr>
            <p:cNvPr id="9" name="AutoShape 52"/>
            <p:cNvSpPr>
              <a:spLocks noChangeArrowheads="1"/>
            </p:cNvSpPr>
            <p:nvPr/>
          </p:nvSpPr>
          <p:spPr bwMode="gray">
            <a:xfrm rot="16200000" flipV="1">
              <a:off x="4222" y="1858"/>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sp>
          <p:nvSpPr>
            <p:cNvPr id="10" name="AutoShape 53"/>
            <p:cNvSpPr>
              <a:spLocks noChangeArrowheads="1"/>
            </p:cNvSpPr>
            <p:nvPr/>
          </p:nvSpPr>
          <p:spPr bwMode="gray">
            <a:xfrm rot="16200000" flipV="1">
              <a:off x="4274" y="1855"/>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grpSp>
      <p:sp>
        <p:nvSpPr>
          <p:cNvPr id="11" name="Rectangle 54"/>
          <p:cNvSpPr>
            <a:spLocks noChangeArrowheads="1"/>
          </p:cNvSpPr>
          <p:nvPr/>
        </p:nvSpPr>
        <p:spPr bwMode="gray">
          <a:xfrm>
            <a:off x="3076864" y="1539875"/>
            <a:ext cx="27552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hangingPunct="0"/>
            <a:r>
              <a:rPr lang="zh-CN" altLang="en-US" sz="2800" dirty="0" smtClean="0">
                <a:solidFill>
                  <a:srgbClr val="1C1C1C"/>
                </a:solidFill>
                <a:latin typeface="微软雅黑" pitchFamily="34" charset="-122"/>
                <a:ea typeface="微软雅黑" pitchFamily="34" charset="-122"/>
              </a:rPr>
              <a:t>如何盈利</a:t>
            </a:r>
            <a:endParaRPr lang="en-US" altLang="zh-CN" sz="2800" dirty="0" smtClean="0">
              <a:solidFill>
                <a:srgbClr val="1C1C1C"/>
              </a:solidFill>
              <a:latin typeface="微软雅黑" pitchFamily="34" charset="-122"/>
              <a:ea typeface="微软雅黑" pitchFamily="34" charset="-122"/>
            </a:endParaRPr>
          </a:p>
        </p:txBody>
      </p:sp>
      <p:sp>
        <p:nvSpPr>
          <p:cNvPr id="12" name="Rectangle 55"/>
          <p:cNvSpPr>
            <a:spLocks noChangeArrowheads="1"/>
          </p:cNvSpPr>
          <p:nvPr/>
        </p:nvSpPr>
        <p:spPr bwMode="gray">
          <a:xfrm>
            <a:off x="3094401" y="3818003"/>
            <a:ext cx="44834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hangingPunct="0"/>
            <a:r>
              <a:rPr lang="zh-CN" altLang="en-US" sz="1400" dirty="0" smtClean="0">
                <a:latin typeface="微软雅黑" pitchFamily="34" charset="-122"/>
                <a:ea typeface="微软雅黑" pitchFamily="34" charset="-122"/>
              </a:rPr>
              <a:t>电子商务运营的第二步，要看到盈利模式</a:t>
            </a:r>
            <a:endParaRPr lang="en-US" altLang="zh-CN" sz="1400" dirty="0">
              <a:latin typeface="微软雅黑" pitchFamily="34" charset="-122"/>
              <a:ea typeface="微软雅黑" pitchFamily="34" charset="-122"/>
            </a:endParaRPr>
          </a:p>
        </p:txBody>
      </p:sp>
      <p:grpSp>
        <p:nvGrpSpPr>
          <p:cNvPr id="13" name="Group 58"/>
          <p:cNvGrpSpPr>
            <a:grpSpLocks/>
          </p:cNvGrpSpPr>
          <p:nvPr/>
        </p:nvGrpSpPr>
        <p:grpSpPr bwMode="auto">
          <a:xfrm>
            <a:off x="2849852" y="5285651"/>
            <a:ext cx="219075" cy="190500"/>
            <a:chOff x="4232" y="2571"/>
            <a:chExt cx="152" cy="132"/>
          </a:xfrm>
        </p:grpSpPr>
        <p:sp>
          <p:nvSpPr>
            <p:cNvPr id="14" name="AutoShape 59"/>
            <p:cNvSpPr>
              <a:spLocks noChangeArrowheads="1"/>
            </p:cNvSpPr>
            <p:nvPr/>
          </p:nvSpPr>
          <p:spPr bwMode="gray">
            <a:xfrm rot="16200000" flipV="1">
              <a:off x="4222" y="2581"/>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sp>
          <p:nvSpPr>
            <p:cNvPr id="15" name="AutoShape 60"/>
            <p:cNvSpPr>
              <a:spLocks noChangeArrowheads="1"/>
            </p:cNvSpPr>
            <p:nvPr/>
          </p:nvSpPr>
          <p:spPr bwMode="gray">
            <a:xfrm rot="16200000" flipV="1">
              <a:off x="4262" y="2581"/>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grpSp>
      <p:grpSp>
        <p:nvGrpSpPr>
          <p:cNvPr id="17" name="Group 73"/>
          <p:cNvGrpSpPr>
            <a:grpSpLocks/>
          </p:cNvGrpSpPr>
          <p:nvPr/>
        </p:nvGrpSpPr>
        <p:grpSpPr bwMode="auto">
          <a:xfrm>
            <a:off x="1160631" y="4695826"/>
            <a:ext cx="1440000" cy="1440000"/>
            <a:chOff x="2430" y="1692"/>
            <a:chExt cx="339" cy="339"/>
          </a:xfrm>
        </p:grpSpPr>
        <p:sp>
          <p:nvSpPr>
            <p:cNvPr id="18" name="Freeform 74"/>
            <p:cNvSpPr>
              <a:spLocks noEditPoints="1"/>
            </p:cNvSpPr>
            <p:nvPr/>
          </p:nvSpPr>
          <p:spPr bwMode="gray">
            <a:xfrm>
              <a:off x="2430" y="1692"/>
              <a:ext cx="339" cy="339"/>
            </a:xfrm>
            <a:custGeom>
              <a:avLst/>
              <a:gdLst>
                <a:gd name="T0" fmla="*/ 170 w 339"/>
                <a:gd name="T1" fmla="*/ 0 h 339"/>
                <a:gd name="T2" fmla="*/ 131 w 339"/>
                <a:gd name="T3" fmla="*/ 5 h 339"/>
                <a:gd name="T4" fmla="*/ 95 w 339"/>
                <a:gd name="T5" fmla="*/ 17 h 339"/>
                <a:gd name="T6" fmla="*/ 63 w 339"/>
                <a:gd name="T7" fmla="*/ 38 h 339"/>
                <a:gd name="T8" fmla="*/ 38 w 339"/>
                <a:gd name="T9" fmla="*/ 63 h 339"/>
                <a:gd name="T10" fmla="*/ 18 w 339"/>
                <a:gd name="T11" fmla="*/ 95 h 339"/>
                <a:gd name="T12" fmla="*/ 5 w 339"/>
                <a:gd name="T13" fmla="*/ 131 h 339"/>
                <a:gd name="T14" fmla="*/ 0 w 339"/>
                <a:gd name="T15" fmla="*/ 170 h 339"/>
                <a:gd name="T16" fmla="*/ 5 w 339"/>
                <a:gd name="T17" fmla="*/ 209 h 339"/>
                <a:gd name="T18" fmla="*/ 18 w 339"/>
                <a:gd name="T19" fmla="*/ 245 h 339"/>
                <a:gd name="T20" fmla="*/ 38 w 339"/>
                <a:gd name="T21" fmla="*/ 276 h 339"/>
                <a:gd name="T22" fmla="*/ 63 w 339"/>
                <a:gd name="T23" fmla="*/ 302 h 339"/>
                <a:gd name="T24" fmla="*/ 95 w 339"/>
                <a:gd name="T25" fmla="*/ 323 h 339"/>
                <a:gd name="T26" fmla="*/ 131 w 339"/>
                <a:gd name="T27" fmla="*/ 335 h 339"/>
                <a:gd name="T28" fmla="*/ 170 w 339"/>
                <a:gd name="T29" fmla="*/ 339 h 339"/>
                <a:gd name="T30" fmla="*/ 209 w 339"/>
                <a:gd name="T31" fmla="*/ 335 h 339"/>
                <a:gd name="T32" fmla="*/ 245 w 339"/>
                <a:gd name="T33" fmla="*/ 323 h 339"/>
                <a:gd name="T34" fmla="*/ 276 w 339"/>
                <a:gd name="T35" fmla="*/ 302 h 339"/>
                <a:gd name="T36" fmla="*/ 303 w 339"/>
                <a:gd name="T37" fmla="*/ 276 h 339"/>
                <a:gd name="T38" fmla="*/ 323 w 339"/>
                <a:gd name="T39" fmla="*/ 245 h 339"/>
                <a:gd name="T40" fmla="*/ 335 w 339"/>
                <a:gd name="T41" fmla="*/ 209 h 339"/>
                <a:gd name="T42" fmla="*/ 339 w 339"/>
                <a:gd name="T43" fmla="*/ 170 h 339"/>
                <a:gd name="T44" fmla="*/ 335 w 339"/>
                <a:gd name="T45" fmla="*/ 131 h 339"/>
                <a:gd name="T46" fmla="*/ 323 w 339"/>
                <a:gd name="T47" fmla="*/ 95 h 339"/>
                <a:gd name="T48" fmla="*/ 303 w 339"/>
                <a:gd name="T49" fmla="*/ 63 h 339"/>
                <a:gd name="T50" fmla="*/ 276 w 339"/>
                <a:gd name="T51" fmla="*/ 38 h 339"/>
                <a:gd name="T52" fmla="*/ 245 w 339"/>
                <a:gd name="T53" fmla="*/ 17 h 339"/>
                <a:gd name="T54" fmla="*/ 209 w 339"/>
                <a:gd name="T55" fmla="*/ 5 h 339"/>
                <a:gd name="T56" fmla="*/ 170 w 339"/>
                <a:gd name="T57" fmla="*/ 0 h 339"/>
                <a:gd name="T58" fmla="*/ 170 w 339"/>
                <a:gd name="T59" fmla="*/ 294 h 339"/>
                <a:gd name="T60" fmla="*/ 137 w 339"/>
                <a:gd name="T61" fmla="*/ 291 h 339"/>
                <a:gd name="T62" fmla="*/ 107 w 339"/>
                <a:gd name="T63" fmla="*/ 278 h 339"/>
                <a:gd name="T64" fmla="*/ 81 w 339"/>
                <a:gd name="T65" fmla="*/ 258 h 339"/>
                <a:gd name="T66" fmla="*/ 62 w 339"/>
                <a:gd name="T67" fmla="*/ 233 h 339"/>
                <a:gd name="T68" fmla="*/ 50 w 339"/>
                <a:gd name="T69" fmla="*/ 203 h 339"/>
                <a:gd name="T70" fmla="*/ 45 w 339"/>
                <a:gd name="T71" fmla="*/ 170 h 339"/>
                <a:gd name="T72" fmla="*/ 50 w 339"/>
                <a:gd name="T73" fmla="*/ 137 h 339"/>
                <a:gd name="T74" fmla="*/ 62 w 339"/>
                <a:gd name="T75" fmla="*/ 107 h 339"/>
                <a:gd name="T76" fmla="*/ 81 w 339"/>
                <a:gd name="T77" fmla="*/ 81 h 339"/>
                <a:gd name="T78" fmla="*/ 107 w 339"/>
                <a:gd name="T79" fmla="*/ 62 h 339"/>
                <a:gd name="T80" fmla="*/ 137 w 339"/>
                <a:gd name="T81" fmla="*/ 48 h 339"/>
                <a:gd name="T82" fmla="*/ 170 w 339"/>
                <a:gd name="T83" fmla="*/ 44 h 339"/>
                <a:gd name="T84" fmla="*/ 203 w 339"/>
                <a:gd name="T85" fmla="*/ 48 h 339"/>
                <a:gd name="T86" fmla="*/ 233 w 339"/>
                <a:gd name="T87" fmla="*/ 62 h 339"/>
                <a:gd name="T88" fmla="*/ 258 w 339"/>
                <a:gd name="T89" fmla="*/ 81 h 339"/>
                <a:gd name="T90" fmla="*/ 278 w 339"/>
                <a:gd name="T91" fmla="*/ 107 h 339"/>
                <a:gd name="T92" fmla="*/ 291 w 339"/>
                <a:gd name="T93" fmla="*/ 137 h 339"/>
                <a:gd name="T94" fmla="*/ 296 w 339"/>
                <a:gd name="T95" fmla="*/ 170 h 339"/>
                <a:gd name="T96" fmla="*/ 291 w 339"/>
                <a:gd name="T97" fmla="*/ 203 h 339"/>
                <a:gd name="T98" fmla="*/ 278 w 339"/>
                <a:gd name="T99" fmla="*/ 233 h 339"/>
                <a:gd name="T100" fmla="*/ 258 w 339"/>
                <a:gd name="T101" fmla="*/ 258 h 339"/>
                <a:gd name="T102" fmla="*/ 233 w 339"/>
                <a:gd name="T103" fmla="*/ 278 h 339"/>
                <a:gd name="T104" fmla="*/ 203 w 339"/>
                <a:gd name="T105" fmla="*/ 291 h 339"/>
                <a:gd name="T106" fmla="*/ 170 w 339"/>
                <a:gd name="T107" fmla="*/ 294 h 3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0066CC"/>
            </a:solidFill>
            <a:ln w="0">
              <a:solidFill>
                <a:srgbClr val="0066CC"/>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19" name="Freeform 75"/>
            <p:cNvSpPr>
              <a:spLocks noEditPoints="1"/>
            </p:cNvSpPr>
            <p:nvPr/>
          </p:nvSpPr>
          <p:spPr bwMode="gray">
            <a:xfrm>
              <a:off x="2516" y="1799"/>
              <a:ext cx="168" cy="156"/>
            </a:xfrm>
            <a:custGeom>
              <a:avLst/>
              <a:gdLst>
                <a:gd name="T0" fmla="*/ 12 w 168"/>
                <a:gd name="T1" fmla="*/ 76 h 157"/>
                <a:gd name="T2" fmla="*/ 30 w 168"/>
                <a:gd name="T3" fmla="*/ 114 h 157"/>
                <a:gd name="T4" fmla="*/ 63 w 168"/>
                <a:gd name="T5" fmla="*/ 132 h 157"/>
                <a:gd name="T6" fmla="*/ 106 w 168"/>
                <a:gd name="T7" fmla="*/ 132 h 157"/>
                <a:gd name="T8" fmla="*/ 139 w 168"/>
                <a:gd name="T9" fmla="*/ 114 h 157"/>
                <a:gd name="T10" fmla="*/ 157 w 168"/>
                <a:gd name="T11" fmla="*/ 76 h 157"/>
                <a:gd name="T12" fmla="*/ 163 w 168"/>
                <a:gd name="T13" fmla="*/ 100 h 157"/>
                <a:gd name="T14" fmla="*/ 142 w 168"/>
                <a:gd name="T15" fmla="*/ 136 h 157"/>
                <a:gd name="T16" fmla="*/ 106 w 168"/>
                <a:gd name="T17" fmla="*/ 156 h 157"/>
                <a:gd name="T18" fmla="*/ 61 w 168"/>
                <a:gd name="T19" fmla="*/ 156 h 157"/>
                <a:gd name="T20" fmla="*/ 27 w 168"/>
                <a:gd name="T21" fmla="*/ 136 h 157"/>
                <a:gd name="T22" fmla="*/ 4 w 168"/>
                <a:gd name="T23" fmla="*/ 100 h 157"/>
                <a:gd name="T24" fmla="*/ 39 w 168"/>
                <a:gd name="T25" fmla="*/ 45 h 157"/>
                <a:gd name="T26" fmla="*/ 27 w 168"/>
                <a:gd name="T27" fmla="*/ 42 h 157"/>
                <a:gd name="T28" fmla="*/ 19 w 168"/>
                <a:gd name="T29" fmla="*/ 34 h 157"/>
                <a:gd name="T30" fmla="*/ 16 w 168"/>
                <a:gd name="T31" fmla="*/ 22 h 157"/>
                <a:gd name="T32" fmla="*/ 19 w 168"/>
                <a:gd name="T33" fmla="*/ 12 h 157"/>
                <a:gd name="T34" fmla="*/ 27 w 168"/>
                <a:gd name="T35" fmla="*/ 3 h 157"/>
                <a:gd name="T36" fmla="*/ 39 w 168"/>
                <a:gd name="T37" fmla="*/ 0 h 157"/>
                <a:gd name="T38" fmla="*/ 49 w 168"/>
                <a:gd name="T39" fmla="*/ 3 h 157"/>
                <a:gd name="T40" fmla="*/ 58 w 168"/>
                <a:gd name="T41" fmla="*/ 12 h 157"/>
                <a:gd name="T42" fmla="*/ 61 w 168"/>
                <a:gd name="T43" fmla="*/ 22 h 157"/>
                <a:gd name="T44" fmla="*/ 58 w 168"/>
                <a:gd name="T45" fmla="*/ 34 h 157"/>
                <a:gd name="T46" fmla="*/ 49 w 168"/>
                <a:gd name="T47" fmla="*/ 42 h 157"/>
                <a:gd name="T48" fmla="*/ 39 w 168"/>
                <a:gd name="T49" fmla="*/ 45 h 157"/>
                <a:gd name="T50" fmla="*/ 124 w 168"/>
                <a:gd name="T51" fmla="*/ 45 h 157"/>
                <a:gd name="T52" fmla="*/ 114 w 168"/>
                <a:gd name="T53" fmla="*/ 39 h 157"/>
                <a:gd name="T54" fmla="*/ 108 w 168"/>
                <a:gd name="T55" fmla="*/ 28 h 157"/>
                <a:gd name="T56" fmla="*/ 108 w 168"/>
                <a:gd name="T57" fmla="*/ 16 h 157"/>
                <a:gd name="T58" fmla="*/ 114 w 168"/>
                <a:gd name="T59" fmla="*/ 6 h 157"/>
                <a:gd name="T60" fmla="*/ 124 w 168"/>
                <a:gd name="T61" fmla="*/ 1 h 157"/>
                <a:gd name="T62" fmla="*/ 136 w 168"/>
                <a:gd name="T63" fmla="*/ 1 h 157"/>
                <a:gd name="T64" fmla="*/ 145 w 168"/>
                <a:gd name="T65" fmla="*/ 6 h 157"/>
                <a:gd name="T66" fmla="*/ 151 w 168"/>
                <a:gd name="T67" fmla="*/ 16 h 157"/>
                <a:gd name="T68" fmla="*/ 151 w 168"/>
                <a:gd name="T69" fmla="*/ 28 h 157"/>
                <a:gd name="T70" fmla="*/ 145 w 168"/>
                <a:gd name="T71" fmla="*/ 39 h 157"/>
                <a:gd name="T72" fmla="*/ 136 w 168"/>
                <a:gd name="T73" fmla="*/ 45 h 1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0066CC"/>
            </a:solidFill>
            <a:ln w="0">
              <a:solidFill>
                <a:srgbClr val="0066CC"/>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nvGrpSpPr>
          <p:cNvPr id="20" name="Group 76"/>
          <p:cNvGrpSpPr>
            <a:grpSpLocks/>
          </p:cNvGrpSpPr>
          <p:nvPr/>
        </p:nvGrpSpPr>
        <p:grpSpPr bwMode="auto">
          <a:xfrm>
            <a:off x="1160631" y="2880450"/>
            <a:ext cx="1440000" cy="1440000"/>
            <a:chOff x="1884" y="3188"/>
            <a:chExt cx="411" cy="409"/>
          </a:xfrm>
        </p:grpSpPr>
        <p:sp>
          <p:nvSpPr>
            <p:cNvPr id="21" name="Freeform 77"/>
            <p:cNvSpPr>
              <a:spLocks noEditPoints="1"/>
            </p:cNvSpPr>
            <p:nvPr/>
          </p:nvSpPr>
          <p:spPr bwMode="gray">
            <a:xfrm>
              <a:off x="1884" y="3188"/>
              <a:ext cx="411" cy="409"/>
            </a:xfrm>
            <a:custGeom>
              <a:avLst/>
              <a:gdLst>
                <a:gd name="T0" fmla="*/ 0 w 411"/>
                <a:gd name="T1" fmla="*/ 204 h 409"/>
                <a:gd name="T2" fmla="*/ 5 w 411"/>
                <a:gd name="T3" fmla="*/ 246 h 409"/>
                <a:gd name="T4" fmla="*/ 17 w 411"/>
                <a:gd name="T5" fmla="*/ 285 h 409"/>
                <a:gd name="T6" fmla="*/ 36 w 411"/>
                <a:gd name="T7" fmla="*/ 319 h 409"/>
                <a:gd name="T8" fmla="*/ 60 w 411"/>
                <a:gd name="T9" fmla="*/ 349 h 409"/>
                <a:gd name="T10" fmla="*/ 92 w 411"/>
                <a:gd name="T11" fmla="*/ 375 h 409"/>
                <a:gd name="T12" fmla="*/ 126 w 411"/>
                <a:gd name="T13" fmla="*/ 393 h 409"/>
                <a:gd name="T14" fmla="*/ 165 w 411"/>
                <a:gd name="T15" fmla="*/ 405 h 409"/>
                <a:gd name="T16" fmla="*/ 206 w 411"/>
                <a:gd name="T17" fmla="*/ 409 h 409"/>
                <a:gd name="T18" fmla="*/ 248 w 411"/>
                <a:gd name="T19" fmla="*/ 405 h 409"/>
                <a:gd name="T20" fmla="*/ 285 w 411"/>
                <a:gd name="T21" fmla="*/ 393 h 409"/>
                <a:gd name="T22" fmla="*/ 321 w 411"/>
                <a:gd name="T23" fmla="*/ 375 h 409"/>
                <a:gd name="T24" fmla="*/ 351 w 411"/>
                <a:gd name="T25" fmla="*/ 349 h 409"/>
                <a:gd name="T26" fmla="*/ 375 w 411"/>
                <a:gd name="T27" fmla="*/ 319 h 409"/>
                <a:gd name="T28" fmla="*/ 395 w 411"/>
                <a:gd name="T29" fmla="*/ 285 h 409"/>
                <a:gd name="T30" fmla="*/ 407 w 411"/>
                <a:gd name="T31" fmla="*/ 246 h 409"/>
                <a:gd name="T32" fmla="*/ 411 w 411"/>
                <a:gd name="T33" fmla="*/ 204 h 409"/>
                <a:gd name="T34" fmla="*/ 407 w 411"/>
                <a:gd name="T35" fmla="*/ 163 h 409"/>
                <a:gd name="T36" fmla="*/ 395 w 411"/>
                <a:gd name="T37" fmla="*/ 124 h 409"/>
                <a:gd name="T38" fmla="*/ 375 w 411"/>
                <a:gd name="T39" fmla="*/ 90 h 409"/>
                <a:gd name="T40" fmla="*/ 351 w 411"/>
                <a:gd name="T41" fmla="*/ 60 h 409"/>
                <a:gd name="T42" fmla="*/ 321 w 411"/>
                <a:gd name="T43" fmla="*/ 34 h 409"/>
                <a:gd name="T44" fmla="*/ 285 w 411"/>
                <a:gd name="T45" fmla="*/ 15 h 409"/>
                <a:gd name="T46" fmla="*/ 248 w 411"/>
                <a:gd name="T47" fmla="*/ 3 h 409"/>
                <a:gd name="T48" fmla="*/ 206 w 411"/>
                <a:gd name="T49" fmla="*/ 0 h 409"/>
                <a:gd name="T50" fmla="*/ 165 w 411"/>
                <a:gd name="T51" fmla="*/ 3 h 409"/>
                <a:gd name="T52" fmla="*/ 126 w 411"/>
                <a:gd name="T53" fmla="*/ 15 h 409"/>
                <a:gd name="T54" fmla="*/ 92 w 411"/>
                <a:gd name="T55" fmla="*/ 34 h 409"/>
                <a:gd name="T56" fmla="*/ 60 w 411"/>
                <a:gd name="T57" fmla="*/ 60 h 409"/>
                <a:gd name="T58" fmla="*/ 36 w 411"/>
                <a:gd name="T59" fmla="*/ 90 h 409"/>
                <a:gd name="T60" fmla="*/ 17 w 411"/>
                <a:gd name="T61" fmla="*/ 124 h 409"/>
                <a:gd name="T62" fmla="*/ 5 w 411"/>
                <a:gd name="T63" fmla="*/ 163 h 409"/>
                <a:gd name="T64" fmla="*/ 0 w 411"/>
                <a:gd name="T65" fmla="*/ 204 h 409"/>
                <a:gd name="T66" fmla="*/ 42 w 411"/>
                <a:gd name="T67" fmla="*/ 204 h 409"/>
                <a:gd name="T68" fmla="*/ 47 w 411"/>
                <a:gd name="T69" fmla="*/ 166 h 409"/>
                <a:gd name="T70" fmla="*/ 59 w 411"/>
                <a:gd name="T71" fmla="*/ 133 h 409"/>
                <a:gd name="T72" fmla="*/ 78 w 411"/>
                <a:gd name="T73" fmla="*/ 102 h 409"/>
                <a:gd name="T74" fmla="*/ 104 w 411"/>
                <a:gd name="T75" fmla="*/ 76 h 409"/>
                <a:gd name="T76" fmla="*/ 134 w 411"/>
                <a:gd name="T77" fmla="*/ 58 h 409"/>
                <a:gd name="T78" fmla="*/ 168 w 411"/>
                <a:gd name="T79" fmla="*/ 45 h 409"/>
                <a:gd name="T80" fmla="*/ 206 w 411"/>
                <a:gd name="T81" fmla="*/ 42 h 409"/>
                <a:gd name="T82" fmla="*/ 243 w 411"/>
                <a:gd name="T83" fmla="*/ 45 h 409"/>
                <a:gd name="T84" fmla="*/ 278 w 411"/>
                <a:gd name="T85" fmla="*/ 58 h 409"/>
                <a:gd name="T86" fmla="*/ 308 w 411"/>
                <a:gd name="T87" fmla="*/ 76 h 409"/>
                <a:gd name="T88" fmla="*/ 333 w 411"/>
                <a:gd name="T89" fmla="*/ 102 h 409"/>
                <a:gd name="T90" fmla="*/ 353 w 411"/>
                <a:gd name="T91" fmla="*/ 133 h 409"/>
                <a:gd name="T92" fmla="*/ 365 w 411"/>
                <a:gd name="T93" fmla="*/ 166 h 409"/>
                <a:gd name="T94" fmla="*/ 369 w 411"/>
                <a:gd name="T95" fmla="*/ 204 h 409"/>
                <a:gd name="T96" fmla="*/ 365 w 411"/>
                <a:gd name="T97" fmla="*/ 241 h 409"/>
                <a:gd name="T98" fmla="*/ 353 w 411"/>
                <a:gd name="T99" fmla="*/ 276 h 409"/>
                <a:gd name="T100" fmla="*/ 333 w 411"/>
                <a:gd name="T101" fmla="*/ 306 h 409"/>
                <a:gd name="T102" fmla="*/ 308 w 411"/>
                <a:gd name="T103" fmla="*/ 331 h 409"/>
                <a:gd name="T104" fmla="*/ 278 w 411"/>
                <a:gd name="T105" fmla="*/ 351 h 409"/>
                <a:gd name="T106" fmla="*/ 243 w 411"/>
                <a:gd name="T107" fmla="*/ 363 h 409"/>
                <a:gd name="T108" fmla="*/ 206 w 411"/>
                <a:gd name="T109" fmla="*/ 367 h 409"/>
                <a:gd name="T110" fmla="*/ 168 w 411"/>
                <a:gd name="T111" fmla="*/ 363 h 409"/>
                <a:gd name="T112" fmla="*/ 134 w 411"/>
                <a:gd name="T113" fmla="*/ 351 h 409"/>
                <a:gd name="T114" fmla="*/ 104 w 411"/>
                <a:gd name="T115" fmla="*/ 331 h 409"/>
                <a:gd name="T116" fmla="*/ 78 w 411"/>
                <a:gd name="T117" fmla="*/ 306 h 409"/>
                <a:gd name="T118" fmla="*/ 59 w 411"/>
                <a:gd name="T119" fmla="*/ 276 h 409"/>
                <a:gd name="T120" fmla="*/ 47 w 411"/>
                <a:gd name="T121" fmla="*/ 241 h 409"/>
                <a:gd name="T122" fmla="*/ 42 w 411"/>
                <a:gd name="T123" fmla="*/ 204 h 4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1" h="409">
                  <a:moveTo>
                    <a:pt x="0" y="204"/>
                  </a:moveTo>
                  <a:lnTo>
                    <a:pt x="5" y="246"/>
                  </a:lnTo>
                  <a:lnTo>
                    <a:pt x="17" y="285"/>
                  </a:lnTo>
                  <a:lnTo>
                    <a:pt x="36" y="319"/>
                  </a:lnTo>
                  <a:lnTo>
                    <a:pt x="60" y="349"/>
                  </a:lnTo>
                  <a:lnTo>
                    <a:pt x="92" y="375"/>
                  </a:lnTo>
                  <a:lnTo>
                    <a:pt x="126" y="393"/>
                  </a:lnTo>
                  <a:lnTo>
                    <a:pt x="165" y="405"/>
                  </a:lnTo>
                  <a:lnTo>
                    <a:pt x="206" y="409"/>
                  </a:lnTo>
                  <a:lnTo>
                    <a:pt x="248" y="405"/>
                  </a:lnTo>
                  <a:lnTo>
                    <a:pt x="285" y="393"/>
                  </a:lnTo>
                  <a:lnTo>
                    <a:pt x="321" y="375"/>
                  </a:lnTo>
                  <a:lnTo>
                    <a:pt x="351" y="349"/>
                  </a:lnTo>
                  <a:lnTo>
                    <a:pt x="375" y="319"/>
                  </a:lnTo>
                  <a:lnTo>
                    <a:pt x="395" y="285"/>
                  </a:lnTo>
                  <a:lnTo>
                    <a:pt x="407" y="246"/>
                  </a:lnTo>
                  <a:lnTo>
                    <a:pt x="411" y="204"/>
                  </a:lnTo>
                  <a:lnTo>
                    <a:pt x="407" y="163"/>
                  </a:lnTo>
                  <a:lnTo>
                    <a:pt x="395" y="124"/>
                  </a:lnTo>
                  <a:lnTo>
                    <a:pt x="375" y="90"/>
                  </a:lnTo>
                  <a:lnTo>
                    <a:pt x="351" y="60"/>
                  </a:lnTo>
                  <a:lnTo>
                    <a:pt x="321" y="34"/>
                  </a:lnTo>
                  <a:lnTo>
                    <a:pt x="285" y="15"/>
                  </a:lnTo>
                  <a:lnTo>
                    <a:pt x="248" y="3"/>
                  </a:lnTo>
                  <a:lnTo>
                    <a:pt x="206" y="0"/>
                  </a:lnTo>
                  <a:lnTo>
                    <a:pt x="165" y="3"/>
                  </a:lnTo>
                  <a:lnTo>
                    <a:pt x="126" y="15"/>
                  </a:lnTo>
                  <a:lnTo>
                    <a:pt x="92" y="34"/>
                  </a:lnTo>
                  <a:lnTo>
                    <a:pt x="60" y="60"/>
                  </a:lnTo>
                  <a:lnTo>
                    <a:pt x="36" y="90"/>
                  </a:lnTo>
                  <a:lnTo>
                    <a:pt x="17" y="124"/>
                  </a:lnTo>
                  <a:lnTo>
                    <a:pt x="5" y="163"/>
                  </a:lnTo>
                  <a:lnTo>
                    <a:pt x="0" y="204"/>
                  </a:lnTo>
                  <a:close/>
                  <a:moveTo>
                    <a:pt x="42" y="204"/>
                  </a:moveTo>
                  <a:lnTo>
                    <a:pt x="47" y="166"/>
                  </a:lnTo>
                  <a:lnTo>
                    <a:pt x="59" y="133"/>
                  </a:lnTo>
                  <a:lnTo>
                    <a:pt x="78" y="102"/>
                  </a:lnTo>
                  <a:lnTo>
                    <a:pt x="104" y="76"/>
                  </a:lnTo>
                  <a:lnTo>
                    <a:pt x="134" y="58"/>
                  </a:lnTo>
                  <a:lnTo>
                    <a:pt x="168" y="45"/>
                  </a:lnTo>
                  <a:lnTo>
                    <a:pt x="206" y="42"/>
                  </a:lnTo>
                  <a:lnTo>
                    <a:pt x="243" y="45"/>
                  </a:lnTo>
                  <a:lnTo>
                    <a:pt x="278" y="58"/>
                  </a:lnTo>
                  <a:lnTo>
                    <a:pt x="308" y="76"/>
                  </a:lnTo>
                  <a:lnTo>
                    <a:pt x="333" y="102"/>
                  </a:lnTo>
                  <a:lnTo>
                    <a:pt x="353" y="133"/>
                  </a:lnTo>
                  <a:lnTo>
                    <a:pt x="365" y="166"/>
                  </a:lnTo>
                  <a:lnTo>
                    <a:pt x="369" y="204"/>
                  </a:lnTo>
                  <a:lnTo>
                    <a:pt x="365" y="241"/>
                  </a:lnTo>
                  <a:lnTo>
                    <a:pt x="353" y="276"/>
                  </a:lnTo>
                  <a:lnTo>
                    <a:pt x="333" y="306"/>
                  </a:lnTo>
                  <a:lnTo>
                    <a:pt x="308" y="331"/>
                  </a:lnTo>
                  <a:lnTo>
                    <a:pt x="278" y="351"/>
                  </a:lnTo>
                  <a:lnTo>
                    <a:pt x="243" y="363"/>
                  </a:lnTo>
                  <a:lnTo>
                    <a:pt x="206" y="367"/>
                  </a:lnTo>
                  <a:lnTo>
                    <a:pt x="168" y="363"/>
                  </a:lnTo>
                  <a:lnTo>
                    <a:pt x="134" y="351"/>
                  </a:lnTo>
                  <a:lnTo>
                    <a:pt x="104" y="331"/>
                  </a:lnTo>
                  <a:lnTo>
                    <a:pt x="78" y="306"/>
                  </a:lnTo>
                  <a:lnTo>
                    <a:pt x="59" y="276"/>
                  </a:lnTo>
                  <a:lnTo>
                    <a:pt x="47" y="241"/>
                  </a:lnTo>
                  <a:lnTo>
                    <a:pt x="42" y="204"/>
                  </a:lnTo>
                  <a:close/>
                </a:path>
              </a:pathLst>
            </a:custGeom>
            <a:solidFill>
              <a:srgbClr val="FFCC00"/>
            </a:solidFill>
            <a:ln w="19050" cmpd="sng">
              <a:solidFill>
                <a:srgbClr val="FFCC00"/>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2" name="Freeform 78"/>
            <p:cNvSpPr>
              <a:spLocks/>
            </p:cNvSpPr>
            <p:nvPr/>
          </p:nvSpPr>
          <p:spPr bwMode="gray">
            <a:xfrm>
              <a:off x="2064" y="3269"/>
              <a:ext cx="139" cy="229"/>
            </a:xfrm>
            <a:custGeom>
              <a:avLst/>
              <a:gdLst>
                <a:gd name="T0" fmla="*/ 32 w 141"/>
                <a:gd name="T1" fmla="*/ 229 h 229"/>
                <a:gd name="T2" fmla="*/ 24 w 141"/>
                <a:gd name="T3" fmla="*/ 229 h 229"/>
                <a:gd name="T4" fmla="*/ 18 w 141"/>
                <a:gd name="T5" fmla="*/ 228 h 229"/>
                <a:gd name="T6" fmla="*/ 12 w 141"/>
                <a:gd name="T7" fmla="*/ 225 h 229"/>
                <a:gd name="T8" fmla="*/ 8 w 141"/>
                <a:gd name="T9" fmla="*/ 222 h 229"/>
                <a:gd name="T10" fmla="*/ 5 w 141"/>
                <a:gd name="T11" fmla="*/ 217 h 229"/>
                <a:gd name="T12" fmla="*/ 3 w 141"/>
                <a:gd name="T13" fmla="*/ 213 h 229"/>
                <a:gd name="T14" fmla="*/ 2 w 141"/>
                <a:gd name="T15" fmla="*/ 207 h 229"/>
                <a:gd name="T16" fmla="*/ 0 w 141"/>
                <a:gd name="T17" fmla="*/ 199 h 229"/>
                <a:gd name="T18" fmla="*/ 2 w 141"/>
                <a:gd name="T19" fmla="*/ 190 h 229"/>
                <a:gd name="T20" fmla="*/ 5 w 141"/>
                <a:gd name="T21" fmla="*/ 181 h 229"/>
                <a:gd name="T22" fmla="*/ 11 w 141"/>
                <a:gd name="T23" fmla="*/ 172 h 229"/>
                <a:gd name="T24" fmla="*/ 18 w 141"/>
                <a:gd name="T25" fmla="*/ 162 h 229"/>
                <a:gd name="T26" fmla="*/ 80 w 141"/>
                <a:gd name="T27" fmla="*/ 88 h 229"/>
                <a:gd name="T28" fmla="*/ 83 w 141"/>
                <a:gd name="T29" fmla="*/ 84 h 229"/>
                <a:gd name="T30" fmla="*/ 86 w 141"/>
                <a:gd name="T31" fmla="*/ 79 h 229"/>
                <a:gd name="T32" fmla="*/ 87 w 141"/>
                <a:gd name="T33" fmla="*/ 73 h 229"/>
                <a:gd name="T34" fmla="*/ 89 w 141"/>
                <a:gd name="T35" fmla="*/ 69 h 229"/>
                <a:gd name="T36" fmla="*/ 87 w 141"/>
                <a:gd name="T37" fmla="*/ 63 h 229"/>
                <a:gd name="T38" fmla="*/ 86 w 141"/>
                <a:gd name="T39" fmla="*/ 58 h 229"/>
                <a:gd name="T40" fmla="*/ 83 w 141"/>
                <a:gd name="T41" fmla="*/ 55 h 229"/>
                <a:gd name="T42" fmla="*/ 78 w 141"/>
                <a:gd name="T43" fmla="*/ 51 h 229"/>
                <a:gd name="T44" fmla="*/ 74 w 141"/>
                <a:gd name="T45" fmla="*/ 49 h 229"/>
                <a:gd name="T46" fmla="*/ 68 w 141"/>
                <a:gd name="T47" fmla="*/ 49 h 229"/>
                <a:gd name="T48" fmla="*/ 63 w 141"/>
                <a:gd name="T49" fmla="*/ 49 h 229"/>
                <a:gd name="T50" fmla="*/ 59 w 141"/>
                <a:gd name="T51" fmla="*/ 51 h 229"/>
                <a:gd name="T52" fmla="*/ 56 w 141"/>
                <a:gd name="T53" fmla="*/ 55 h 229"/>
                <a:gd name="T54" fmla="*/ 53 w 141"/>
                <a:gd name="T55" fmla="*/ 58 h 229"/>
                <a:gd name="T56" fmla="*/ 51 w 141"/>
                <a:gd name="T57" fmla="*/ 64 h 229"/>
                <a:gd name="T58" fmla="*/ 50 w 141"/>
                <a:gd name="T59" fmla="*/ 69 h 229"/>
                <a:gd name="T60" fmla="*/ 51 w 141"/>
                <a:gd name="T61" fmla="*/ 75 h 229"/>
                <a:gd name="T62" fmla="*/ 53 w 141"/>
                <a:gd name="T63" fmla="*/ 81 h 229"/>
                <a:gd name="T64" fmla="*/ 56 w 141"/>
                <a:gd name="T65" fmla="*/ 85 h 229"/>
                <a:gd name="T66" fmla="*/ 62 w 141"/>
                <a:gd name="T67" fmla="*/ 91 h 229"/>
                <a:gd name="T68" fmla="*/ 30 w 141"/>
                <a:gd name="T69" fmla="*/ 129 h 229"/>
                <a:gd name="T70" fmla="*/ 17 w 141"/>
                <a:gd name="T71" fmla="*/ 115 h 229"/>
                <a:gd name="T72" fmla="*/ 9 w 141"/>
                <a:gd name="T73" fmla="*/ 102 h 229"/>
                <a:gd name="T74" fmla="*/ 3 w 141"/>
                <a:gd name="T75" fmla="*/ 87 h 229"/>
                <a:gd name="T76" fmla="*/ 2 w 141"/>
                <a:gd name="T77" fmla="*/ 70 h 229"/>
                <a:gd name="T78" fmla="*/ 5 w 141"/>
                <a:gd name="T79" fmla="*/ 51 h 229"/>
                <a:gd name="T80" fmla="*/ 11 w 141"/>
                <a:gd name="T81" fmla="*/ 34 h 229"/>
                <a:gd name="T82" fmla="*/ 21 w 141"/>
                <a:gd name="T83" fmla="*/ 19 h 229"/>
                <a:gd name="T84" fmla="*/ 35 w 141"/>
                <a:gd name="T85" fmla="*/ 9 h 229"/>
                <a:gd name="T86" fmla="*/ 51 w 141"/>
                <a:gd name="T87" fmla="*/ 1 h 229"/>
                <a:gd name="T88" fmla="*/ 71 w 141"/>
                <a:gd name="T89" fmla="*/ 0 h 229"/>
                <a:gd name="T90" fmla="*/ 89 w 141"/>
                <a:gd name="T91" fmla="*/ 1 h 229"/>
                <a:gd name="T92" fmla="*/ 105 w 141"/>
                <a:gd name="T93" fmla="*/ 7 h 229"/>
                <a:gd name="T94" fmla="*/ 119 w 141"/>
                <a:gd name="T95" fmla="*/ 19 h 229"/>
                <a:gd name="T96" fmla="*/ 129 w 141"/>
                <a:gd name="T97" fmla="*/ 33 h 229"/>
                <a:gd name="T98" fmla="*/ 135 w 141"/>
                <a:gd name="T99" fmla="*/ 49 h 229"/>
                <a:gd name="T100" fmla="*/ 137 w 141"/>
                <a:gd name="T101" fmla="*/ 69 h 229"/>
                <a:gd name="T102" fmla="*/ 134 w 141"/>
                <a:gd name="T103" fmla="*/ 91 h 229"/>
                <a:gd name="T104" fmla="*/ 122 w 141"/>
                <a:gd name="T105" fmla="*/ 115 h 229"/>
                <a:gd name="T106" fmla="*/ 101 w 141"/>
                <a:gd name="T107" fmla="*/ 139 h 229"/>
                <a:gd name="T108" fmla="*/ 99 w 141"/>
                <a:gd name="T109" fmla="*/ 142 h 229"/>
                <a:gd name="T110" fmla="*/ 66 w 141"/>
                <a:gd name="T111" fmla="*/ 177 h 229"/>
                <a:gd name="T112" fmla="*/ 141 w 141"/>
                <a:gd name="T113" fmla="*/ 177 h 229"/>
                <a:gd name="T114" fmla="*/ 141 w 141"/>
                <a:gd name="T115" fmla="*/ 229 h 229"/>
                <a:gd name="T116" fmla="*/ 32 w 141"/>
                <a:gd name="T117" fmla="*/ 229 h 2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 h="229">
                  <a:moveTo>
                    <a:pt x="32" y="229"/>
                  </a:moveTo>
                  <a:lnTo>
                    <a:pt x="24" y="229"/>
                  </a:lnTo>
                  <a:lnTo>
                    <a:pt x="18" y="228"/>
                  </a:lnTo>
                  <a:lnTo>
                    <a:pt x="12" y="225"/>
                  </a:lnTo>
                  <a:lnTo>
                    <a:pt x="8" y="222"/>
                  </a:lnTo>
                  <a:lnTo>
                    <a:pt x="5" y="217"/>
                  </a:lnTo>
                  <a:lnTo>
                    <a:pt x="3" y="213"/>
                  </a:lnTo>
                  <a:lnTo>
                    <a:pt x="2" y="207"/>
                  </a:lnTo>
                  <a:lnTo>
                    <a:pt x="0" y="199"/>
                  </a:lnTo>
                  <a:lnTo>
                    <a:pt x="2" y="190"/>
                  </a:lnTo>
                  <a:lnTo>
                    <a:pt x="5" y="181"/>
                  </a:lnTo>
                  <a:lnTo>
                    <a:pt x="11" y="172"/>
                  </a:lnTo>
                  <a:lnTo>
                    <a:pt x="18" y="162"/>
                  </a:lnTo>
                  <a:lnTo>
                    <a:pt x="80" y="88"/>
                  </a:lnTo>
                  <a:lnTo>
                    <a:pt x="83" y="84"/>
                  </a:lnTo>
                  <a:lnTo>
                    <a:pt x="86" y="79"/>
                  </a:lnTo>
                  <a:lnTo>
                    <a:pt x="87" y="73"/>
                  </a:lnTo>
                  <a:lnTo>
                    <a:pt x="89" y="69"/>
                  </a:lnTo>
                  <a:lnTo>
                    <a:pt x="87" y="63"/>
                  </a:lnTo>
                  <a:lnTo>
                    <a:pt x="86" y="58"/>
                  </a:lnTo>
                  <a:lnTo>
                    <a:pt x="83" y="55"/>
                  </a:lnTo>
                  <a:lnTo>
                    <a:pt x="78" y="51"/>
                  </a:lnTo>
                  <a:lnTo>
                    <a:pt x="74" y="49"/>
                  </a:lnTo>
                  <a:lnTo>
                    <a:pt x="68" y="49"/>
                  </a:lnTo>
                  <a:lnTo>
                    <a:pt x="63" y="49"/>
                  </a:lnTo>
                  <a:lnTo>
                    <a:pt x="59" y="51"/>
                  </a:lnTo>
                  <a:lnTo>
                    <a:pt x="56" y="55"/>
                  </a:lnTo>
                  <a:lnTo>
                    <a:pt x="53" y="58"/>
                  </a:lnTo>
                  <a:lnTo>
                    <a:pt x="51" y="64"/>
                  </a:lnTo>
                  <a:lnTo>
                    <a:pt x="50" y="69"/>
                  </a:lnTo>
                  <a:lnTo>
                    <a:pt x="51" y="75"/>
                  </a:lnTo>
                  <a:lnTo>
                    <a:pt x="53" y="81"/>
                  </a:lnTo>
                  <a:lnTo>
                    <a:pt x="56" y="85"/>
                  </a:lnTo>
                  <a:lnTo>
                    <a:pt x="62" y="91"/>
                  </a:lnTo>
                  <a:lnTo>
                    <a:pt x="30" y="129"/>
                  </a:lnTo>
                  <a:lnTo>
                    <a:pt x="17" y="115"/>
                  </a:lnTo>
                  <a:lnTo>
                    <a:pt x="9" y="102"/>
                  </a:lnTo>
                  <a:lnTo>
                    <a:pt x="3" y="87"/>
                  </a:lnTo>
                  <a:lnTo>
                    <a:pt x="2" y="70"/>
                  </a:lnTo>
                  <a:lnTo>
                    <a:pt x="5" y="51"/>
                  </a:lnTo>
                  <a:lnTo>
                    <a:pt x="11" y="34"/>
                  </a:lnTo>
                  <a:lnTo>
                    <a:pt x="21" y="19"/>
                  </a:lnTo>
                  <a:lnTo>
                    <a:pt x="35" y="9"/>
                  </a:lnTo>
                  <a:lnTo>
                    <a:pt x="51" y="1"/>
                  </a:lnTo>
                  <a:lnTo>
                    <a:pt x="71" y="0"/>
                  </a:lnTo>
                  <a:lnTo>
                    <a:pt x="89" y="1"/>
                  </a:lnTo>
                  <a:lnTo>
                    <a:pt x="105" y="7"/>
                  </a:lnTo>
                  <a:lnTo>
                    <a:pt x="119" y="19"/>
                  </a:lnTo>
                  <a:lnTo>
                    <a:pt x="129" y="33"/>
                  </a:lnTo>
                  <a:lnTo>
                    <a:pt x="135" y="49"/>
                  </a:lnTo>
                  <a:lnTo>
                    <a:pt x="137" y="69"/>
                  </a:lnTo>
                  <a:lnTo>
                    <a:pt x="134" y="91"/>
                  </a:lnTo>
                  <a:lnTo>
                    <a:pt x="122" y="115"/>
                  </a:lnTo>
                  <a:lnTo>
                    <a:pt x="101" y="139"/>
                  </a:lnTo>
                  <a:lnTo>
                    <a:pt x="99" y="142"/>
                  </a:lnTo>
                  <a:lnTo>
                    <a:pt x="66" y="177"/>
                  </a:lnTo>
                  <a:lnTo>
                    <a:pt x="141" y="177"/>
                  </a:lnTo>
                  <a:lnTo>
                    <a:pt x="141" y="229"/>
                  </a:lnTo>
                  <a:lnTo>
                    <a:pt x="32" y="229"/>
                  </a:lnTo>
                  <a:close/>
                </a:path>
              </a:pathLst>
            </a:custGeom>
            <a:solidFill>
              <a:srgbClr val="FFCC00"/>
            </a:solidFill>
            <a:ln w="0">
              <a:solidFill>
                <a:srgbClr val="FFCC00"/>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3" name="Freeform 79"/>
            <p:cNvSpPr>
              <a:spLocks/>
            </p:cNvSpPr>
            <p:nvPr/>
          </p:nvSpPr>
          <p:spPr bwMode="gray">
            <a:xfrm>
              <a:off x="1946" y="3333"/>
              <a:ext cx="99" cy="113"/>
            </a:xfrm>
            <a:custGeom>
              <a:avLst/>
              <a:gdLst>
                <a:gd name="T0" fmla="*/ 0 w 102"/>
                <a:gd name="T1" fmla="*/ 113 h 113"/>
                <a:gd name="T2" fmla="*/ 33 w 102"/>
                <a:gd name="T3" fmla="*/ 54 h 113"/>
                <a:gd name="T4" fmla="*/ 3 w 102"/>
                <a:gd name="T5" fmla="*/ 0 h 113"/>
                <a:gd name="T6" fmla="*/ 33 w 102"/>
                <a:gd name="T7" fmla="*/ 0 h 113"/>
                <a:gd name="T8" fmla="*/ 51 w 102"/>
                <a:gd name="T9" fmla="*/ 33 h 113"/>
                <a:gd name="T10" fmla="*/ 70 w 102"/>
                <a:gd name="T11" fmla="*/ 0 h 113"/>
                <a:gd name="T12" fmla="*/ 99 w 102"/>
                <a:gd name="T13" fmla="*/ 0 h 113"/>
                <a:gd name="T14" fmla="*/ 69 w 102"/>
                <a:gd name="T15" fmla="*/ 54 h 113"/>
                <a:gd name="T16" fmla="*/ 102 w 102"/>
                <a:gd name="T17" fmla="*/ 113 h 113"/>
                <a:gd name="T18" fmla="*/ 72 w 102"/>
                <a:gd name="T19" fmla="*/ 113 h 113"/>
                <a:gd name="T20" fmla="*/ 51 w 102"/>
                <a:gd name="T21" fmla="*/ 75 h 113"/>
                <a:gd name="T22" fmla="*/ 30 w 102"/>
                <a:gd name="T23" fmla="*/ 113 h 113"/>
                <a:gd name="T24" fmla="*/ 0 w 102"/>
                <a:gd name="T25" fmla="*/ 113 h 1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13">
                  <a:moveTo>
                    <a:pt x="0" y="113"/>
                  </a:moveTo>
                  <a:lnTo>
                    <a:pt x="33" y="54"/>
                  </a:lnTo>
                  <a:lnTo>
                    <a:pt x="3" y="0"/>
                  </a:lnTo>
                  <a:lnTo>
                    <a:pt x="33" y="0"/>
                  </a:lnTo>
                  <a:lnTo>
                    <a:pt x="51" y="33"/>
                  </a:lnTo>
                  <a:lnTo>
                    <a:pt x="70" y="0"/>
                  </a:lnTo>
                  <a:lnTo>
                    <a:pt x="99" y="0"/>
                  </a:lnTo>
                  <a:lnTo>
                    <a:pt x="69" y="54"/>
                  </a:lnTo>
                  <a:lnTo>
                    <a:pt x="102" y="113"/>
                  </a:lnTo>
                  <a:lnTo>
                    <a:pt x="72" y="113"/>
                  </a:lnTo>
                  <a:lnTo>
                    <a:pt x="51" y="75"/>
                  </a:lnTo>
                  <a:lnTo>
                    <a:pt x="30" y="113"/>
                  </a:lnTo>
                  <a:lnTo>
                    <a:pt x="0" y="113"/>
                  </a:lnTo>
                  <a:close/>
                </a:path>
              </a:pathLst>
            </a:custGeom>
            <a:solidFill>
              <a:srgbClr val="FFCC00"/>
            </a:solidFill>
            <a:ln w="0">
              <a:solidFill>
                <a:srgbClr val="FFCC00"/>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nvGrpSpPr>
          <p:cNvPr id="24" name="Group 80"/>
          <p:cNvGrpSpPr>
            <a:grpSpLocks/>
          </p:cNvGrpSpPr>
          <p:nvPr/>
        </p:nvGrpSpPr>
        <p:grpSpPr bwMode="auto">
          <a:xfrm>
            <a:off x="1160631" y="1150801"/>
            <a:ext cx="1440000" cy="1440000"/>
            <a:chOff x="3349" y="3250"/>
            <a:chExt cx="380" cy="380"/>
          </a:xfrm>
        </p:grpSpPr>
        <p:sp>
          <p:nvSpPr>
            <p:cNvPr id="25" name="Freeform 81"/>
            <p:cNvSpPr>
              <a:spLocks/>
            </p:cNvSpPr>
            <p:nvPr/>
          </p:nvSpPr>
          <p:spPr bwMode="gray">
            <a:xfrm>
              <a:off x="3349" y="3250"/>
              <a:ext cx="380" cy="190"/>
            </a:xfrm>
            <a:custGeom>
              <a:avLst/>
              <a:gdLst>
                <a:gd name="T0" fmla="*/ 204 w 409"/>
                <a:gd name="T1" fmla="*/ 0 h 207"/>
                <a:gd name="T2" fmla="*/ 246 w 409"/>
                <a:gd name="T3" fmla="*/ 5 h 207"/>
                <a:gd name="T4" fmla="*/ 285 w 409"/>
                <a:gd name="T5" fmla="*/ 17 h 207"/>
                <a:gd name="T6" fmla="*/ 319 w 409"/>
                <a:gd name="T7" fmla="*/ 36 h 207"/>
                <a:gd name="T8" fmla="*/ 349 w 409"/>
                <a:gd name="T9" fmla="*/ 60 h 207"/>
                <a:gd name="T10" fmla="*/ 375 w 409"/>
                <a:gd name="T11" fmla="*/ 92 h 207"/>
                <a:gd name="T12" fmla="*/ 393 w 409"/>
                <a:gd name="T13" fmla="*/ 126 h 207"/>
                <a:gd name="T14" fmla="*/ 405 w 409"/>
                <a:gd name="T15" fmla="*/ 164 h 207"/>
                <a:gd name="T16" fmla="*/ 409 w 409"/>
                <a:gd name="T17" fmla="*/ 206 h 207"/>
                <a:gd name="T18" fmla="*/ 409 w 409"/>
                <a:gd name="T19" fmla="*/ 207 h 207"/>
                <a:gd name="T20" fmla="*/ 409 w 409"/>
                <a:gd name="T21" fmla="*/ 207 h 207"/>
                <a:gd name="T22" fmla="*/ 358 w 409"/>
                <a:gd name="T23" fmla="*/ 207 h 207"/>
                <a:gd name="T24" fmla="*/ 270 w 409"/>
                <a:gd name="T25" fmla="*/ 69 h 207"/>
                <a:gd name="T26" fmla="*/ 270 w 409"/>
                <a:gd name="T27" fmla="*/ 108 h 207"/>
                <a:gd name="T28" fmla="*/ 204 w 409"/>
                <a:gd name="T29" fmla="*/ 108 h 207"/>
                <a:gd name="T30" fmla="*/ 204 w 409"/>
                <a:gd name="T31" fmla="*/ 42 h 207"/>
                <a:gd name="T32" fmla="*/ 168 w 409"/>
                <a:gd name="T33" fmla="*/ 47 h 207"/>
                <a:gd name="T34" fmla="*/ 133 w 409"/>
                <a:gd name="T35" fmla="*/ 59 h 207"/>
                <a:gd name="T36" fmla="*/ 102 w 409"/>
                <a:gd name="T37" fmla="*/ 78 h 207"/>
                <a:gd name="T38" fmla="*/ 78 w 409"/>
                <a:gd name="T39" fmla="*/ 104 h 207"/>
                <a:gd name="T40" fmla="*/ 58 w 409"/>
                <a:gd name="T41" fmla="*/ 134 h 207"/>
                <a:gd name="T42" fmla="*/ 46 w 409"/>
                <a:gd name="T43" fmla="*/ 168 h 207"/>
                <a:gd name="T44" fmla="*/ 42 w 409"/>
                <a:gd name="T45" fmla="*/ 206 h 207"/>
                <a:gd name="T46" fmla="*/ 42 w 409"/>
                <a:gd name="T47" fmla="*/ 207 h 207"/>
                <a:gd name="T48" fmla="*/ 42 w 409"/>
                <a:gd name="T49" fmla="*/ 207 h 207"/>
                <a:gd name="T50" fmla="*/ 0 w 409"/>
                <a:gd name="T51" fmla="*/ 207 h 207"/>
                <a:gd name="T52" fmla="*/ 0 w 409"/>
                <a:gd name="T53" fmla="*/ 207 h 207"/>
                <a:gd name="T54" fmla="*/ 0 w 409"/>
                <a:gd name="T55" fmla="*/ 206 h 207"/>
                <a:gd name="T56" fmla="*/ 3 w 409"/>
                <a:gd name="T57" fmla="*/ 164 h 207"/>
                <a:gd name="T58" fmla="*/ 15 w 409"/>
                <a:gd name="T59" fmla="*/ 126 h 207"/>
                <a:gd name="T60" fmla="*/ 34 w 409"/>
                <a:gd name="T61" fmla="*/ 92 h 207"/>
                <a:gd name="T62" fmla="*/ 60 w 409"/>
                <a:gd name="T63" fmla="*/ 60 h 207"/>
                <a:gd name="T64" fmla="*/ 90 w 409"/>
                <a:gd name="T65" fmla="*/ 36 h 207"/>
                <a:gd name="T66" fmla="*/ 124 w 409"/>
                <a:gd name="T67" fmla="*/ 17 h 207"/>
                <a:gd name="T68" fmla="*/ 163 w 409"/>
                <a:gd name="T69" fmla="*/ 5 h 207"/>
                <a:gd name="T70" fmla="*/ 204 w 409"/>
                <a:gd name="T71" fmla="*/ 0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09" h="207">
                  <a:moveTo>
                    <a:pt x="204" y="0"/>
                  </a:moveTo>
                  <a:lnTo>
                    <a:pt x="246" y="5"/>
                  </a:lnTo>
                  <a:lnTo>
                    <a:pt x="285" y="17"/>
                  </a:lnTo>
                  <a:lnTo>
                    <a:pt x="319" y="36"/>
                  </a:lnTo>
                  <a:lnTo>
                    <a:pt x="349" y="60"/>
                  </a:lnTo>
                  <a:lnTo>
                    <a:pt x="375" y="92"/>
                  </a:lnTo>
                  <a:lnTo>
                    <a:pt x="393" y="126"/>
                  </a:lnTo>
                  <a:lnTo>
                    <a:pt x="405" y="164"/>
                  </a:lnTo>
                  <a:lnTo>
                    <a:pt x="409" y="206"/>
                  </a:lnTo>
                  <a:lnTo>
                    <a:pt x="409" y="207"/>
                  </a:lnTo>
                  <a:lnTo>
                    <a:pt x="358" y="207"/>
                  </a:lnTo>
                  <a:lnTo>
                    <a:pt x="270" y="69"/>
                  </a:lnTo>
                  <a:lnTo>
                    <a:pt x="270" y="108"/>
                  </a:lnTo>
                  <a:lnTo>
                    <a:pt x="204" y="108"/>
                  </a:lnTo>
                  <a:lnTo>
                    <a:pt x="204" y="42"/>
                  </a:lnTo>
                  <a:lnTo>
                    <a:pt x="168" y="47"/>
                  </a:lnTo>
                  <a:lnTo>
                    <a:pt x="133" y="59"/>
                  </a:lnTo>
                  <a:lnTo>
                    <a:pt x="102" y="78"/>
                  </a:lnTo>
                  <a:lnTo>
                    <a:pt x="78" y="104"/>
                  </a:lnTo>
                  <a:lnTo>
                    <a:pt x="58" y="134"/>
                  </a:lnTo>
                  <a:lnTo>
                    <a:pt x="46" y="168"/>
                  </a:lnTo>
                  <a:lnTo>
                    <a:pt x="42" y="206"/>
                  </a:lnTo>
                  <a:lnTo>
                    <a:pt x="42" y="207"/>
                  </a:lnTo>
                  <a:lnTo>
                    <a:pt x="0" y="207"/>
                  </a:lnTo>
                  <a:lnTo>
                    <a:pt x="0" y="206"/>
                  </a:lnTo>
                  <a:lnTo>
                    <a:pt x="3" y="164"/>
                  </a:lnTo>
                  <a:lnTo>
                    <a:pt x="15" y="126"/>
                  </a:lnTo>
                  <a:lnTo>
                    <a:pt x="34" y="92"/>
                  </a:lnTo>
                  <a:lnTo>
                    <a:pt x="60" y="60"/>
                  </a:lnTo>
                  <a:lnTo>
                    <a:pt x="90" y="36"/>
                  </a:lnTo>
                  <a:lnTo>
                    <a:pt x="124" y="17"/>
                  </a:lnTo>
                  <a:lnTo>
                    <a:pt x="163" y="5"/>
                  </a:lnTo>
                  <a:lnTo>
                    <a:pt x="204" y="0"/>
                  </a:lnTo>
                  <a:close/>
                </a:path>
              </a:pathLst>
            </a:custGeom>
            <a:solidFill>
              <a:srgbClr val="CC3399"/>
            </a:solidFill>
            <a:ln w="0">
              <a:solidFill>
                <a:srgbClr val="CC3399"/>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6" name="Freeform 82"/>
            <p:cNvSpPr>
              <a:spLocks/>
            </p:cNvSpPr>
            <p:nvPr/>
          </p:nvSpPr>
          <p:spPr bwMode="gray">
            <a:xfrm>
              <a:off x="3396" y="3313"/>
              <a:ext cx="143" cy="254"/>
            </a:xfrm>
            <a:custGeom>
              <a:avLst/>
              <a:gdLst>
                <a:gd name="T0" fmla="*/ 88 w 153"/>
                <a:gd name="T1" fmla="*/ 276 h 276"/>
                <a:gd name="T2" fmla="*/ 88 w 153"/>
                <a:gd name="T3" fmla="*/ 237 h 276"/>
                <a:gd name="T4" fmla="*/ 153 w 153"/>
                <a:gd name="T5" fmla="*/ 237 h 276"/>
                <a:gd name="T6" fmla="*/ 153 w 153"/>
                <a:gd name="T7" fmla="*/ 39 h 276"/>
                <a:gd name="T8" fmla="*/ 88 w 153"/>
                <a:gd name="T9" fmla="*/ 39 h 276"/>
                <a:gd name="T10" fmla="*/ 88 w 153"/>
                <a:gd name="T11" fmla="*/ 0 h 276"/>
                <a:gd name="T12" fmla="*/ 0 w 153"/>
                <a:gd name="T13" fmla="*/ 138 h 276"/>
                <a:gd name="T14" fmla="*/ 88 w 153"/>
                <a:gd name="T15" fmla="*/ 276 h 2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276">
                  <a:moveTo>
                    <a:pt x="88" y="276"/>
                  </a:moveTo>
                  <a:lnTo>
                    <a:pt x="88" y="237"/>
                  </a:lnTo>
                  <a:lnTo>
                    <a:pt x="153" y="237"/>
                  </a:lnTo>
                  <a:lnTo>
                    <a:pt x="153" y="39"/>
                  </a:lnTo>
                  <a:lnTo>
                    <a:pt x="88" y="39"/>
                  </a:lnTo>
                  <a:lnTo>
                    <a:pt x="88" y="0"/>
                  </a:lnTo>
                  <a:lnTo>
                    <a:pt x="0" y="138"/>
                  </a:lnTo>
                  <a:lnTo>
                    <a:pt x="88" y="276"/>
                  </a:lnTo>
                  <a:close/>
                </a:path>
              </a:pathLst>
            </a:custGeom>
            <a:solidFill>
              <a:srgbClr val="CC3399"/>
            </a:solidFill>
            <a:ln w="0">
              <a:solidFill>
                <a:srgbClr val="CC3399"/>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7" name="Freeform 83"/>
            <p:cNvSpPr>
              <a:spLocks/>
            </p:cNvSpPr>
            <p:nvPr/>
          </p:nvSpPr>
          <p:spPr bwMode="gray">
            <a:xfrm>
              <a:off x="3349" y="3440"/>
              <a:ext cx="380" cy="190"/>
            </a:xfrm>
            <a:custGeom>
              <a:avLst/>
              <a:gdLst>
                <a:gd name="T0" fmla="*/ 204 w 409"/>
                <a:gd name="T1" fmla="*/ 207 h 207"/>
                <a:gd name="T2" fmla="*/ 246 w 409"/>
                <a:gd name="T3" fmla="*/ 203 h 207"/>
                <a:gd name="T4" fmla="*/ 285 w 409"/>
                <a:gd name="T5" fmla="*/ 191 h 207"/>
                <a:gd name="T6" fmla="*/ 319 w 409"/>
                <a:gd name="T7" fmla="*/ 173 h 207"/>
                <a:gd name="T8" fmla="*/ 349 w 409"/>
                <a:gd name="T9" fmla="*/ 147 h 207"/>
                <a:gd name="T10" fmla="*/ 375 w 409"/>
                <a:gd name="T11" fmla="*/ 117 h 207"/>
                <a:gd name="T12" fmla="*/ 393 w 409"/>
                <a:gd name="T13" fmla="*/ 83 h 207"/>
                <a:gd name="T14" fmla="*/ 405 w 409"/>
                <a:gd name="T15" fmla="*/ 44 h 207"/>
                <a:gd name="T16" fmla="*/ 409 w 409"/>
                <a:gd name="T17" fmla="*/ 2 h 207"/>
                <a:gd name="T18" fmla="*/ 409 w 409"/>
                <a:gd name="T19" fmla="*/ 2 h 207"/>
                <a:gd name="T20" fmla="*/ 409 w 409"/>
                <a:gd name="T21" fmla="*/ 0 h 207"/>
                <a:gd name="T22" fmla="*/ 358 w 409"/>
                <a:gd name="T23" fmla="*/ 0 h 207"/>
                <a:gd name="T24" fmla="*/ 270 w 409"/>
                <a:gd name="T25" fmla="*/ 138 h 207"/>
                <a:gd name="T26" fmla="*/ 270 w 409"/>
                <a:gd name="T27" fmla="*/ 99 h 207"/>
                <a:gd name="T28" fmla="*/ 204 w 409"/>
                <a:gd name="T29" fmla="*/ 99 h 207"/>
                <a:gd name="T30" fmla="*/ 204 w 409"/>
                <a:gd name="T31" fmla="*/ 165 h 207"/>
                <a:gd name="T32" fmla="*/ 168 w 409"/>
                <a:gd name="T33" fmla="*/ 161 h 207"/>
                <a:gd name="T34" fmla="*/ 133 w 409"/>
                <a:gd name="T35" fmla="*/ 149 h 207"/>
                <a:gd name="T36" fmla="*/ 102 w 409"/>
                <a:gd name="T37" fmla="*/ 129 h 207"/>
                <a:gd name="T38" fmla="*/ 78 w 409"/>
                <a:gd name="T39" fmla="*/ 104 h 207"/>
                <a:gd name="T40" fmla="*/ 58 w 409"/>
                <a:gd name="T41" fmla="*/ 74 h 207"/>
                <a:gd name="T42" fmla="*/ 46 w 409"/>
                <a:gd name="T43" fmla="*/ 39 h 207"/>
                <a:gd name="T44" fmla="*/ 42 w 409"/>
                <a:gd name="T45" fmla="*/ 2 h 207"/>
                <a:gd name="T46" fmla="*/ 42 w 409"/>
                <a:gd name="T47" fmla="*/ 2 h 207"/>
                <a:gd name="T48" fmla="*/ 42 w 409"/>
                <a:gd name="T49" fmla="*/ 0 h 207"/>
                <a:gd name="T50" fmla="*/ 0 w 409"/>
                <a:gd name="T51" fmla="*/ 0 h 207"/>
                <a:gd name="T52" fmla="*/ 0 w 409"/>
                <a:gd name="T53" fmla="*/ 2 h 207"/>
                <a:gd name="T54" fmla="*/ 0 w 409"/>
                <a:gd name="T55" fmla="*/ 2 h 207"/>
                <a:gd name="T56" fmla="*/ 3 w 409"/>
                <a:gd name="T57" fmla="*/ 44 h 207"/>
                <a:gd name="T58" fmla="*/ 15 w 409"/>
                <a:gd name="T59" fmla="*/ 83 h 207"/>
                <a:gd name="T60" fmla="*/ 34 w 409"/>
                <a:gd name="T61" fmla="*/ 117 h 207"/>
                <a:gd name="T62" fmla="*/ 60 w 409"/>
                <a:gd name="T63" fmla="*/ 147 h 207"/>
                <a:gd name="T64" fmla="*/ 90 w 409"/>
                <a:gd name="T65" fmla="*/ 173 h 207"/>
                <a:gd name="T66" fmla="*/ 124 w 409"/>
                <a:gd name="T67" fmla="*/ 191 h 207"/>
                <a:gd name="T68" fmla="*/ 163 w 409"/>
                <a:gd name="T69" fmla="*/ 203 h 207"/>
                <a:gd name="T70" fmla="*/ 204 w 409"/>
                <a:gd name="T71" fmla="*/ 207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09" h="207">
                  <a:moveTo>
                    <a:pt x="204" y="207"/>
                  </a:moveTo>
                  <a:lnTo>
                    <a:pt x="246" y="203"/>
                  </a:lnTo>
                  <a:lnTo>
                    <a:pt x="285" y="191"/>
                  </a:lnTo>
                  <a:lnTo>
                    <a:pt x="319" y="173"/>
                  </a:lnTo>
                  <a:lnTo>
                    <a:pt x="349" y="147"/>
                  </a:lnTo>
                  <a:lnTo>
                    <a:pt x="375" y="117"/>
                  </a:lnTo>
                  <a:lnTo>
                    <a:pt x="393" y="83"/>
                  </a:lnTo>
                  <a:lnTo>
                    <a:pt x="405" y="44"/>
                  </a:lnTo>
                  <a:lnTo>
                    <a:pt x="409" y="2"/>
                  </a:lnTo>
                  <a:lnTo>
                    <a:pt x="409" y="0"/>
                  </a:lnTo>
                  <a:lnTo>
                    <a:pt x="358" y="0"/>
                  </a:lnTo>
                  <a:lnTo>
                    <a:pt x="270" y="138"/>
                  </a:lnTo>
                  <a:lnTo>
                    <a:pt x="270" y="99"/>
                  </a:lnTo>
                  <a:lnTo>
                    <a:pt x="204" y="99"/>
                  </a:lnTo>
                  <a:lnTo>
                    <a:pt x="204" y="165"/>
                  </a:lnTo>
                  <a:lnTo>
                    <a:pt x="168" y="161"/>
                  </a:lnTo>
                  <a:lnTo>
                    <a:pt x="133" y="149"/>
                  </a:lnTo>
                  <a:lnTo>
                    <a:pt x="102" y="129"/>
                  </a:lnTo>
                  <a:lnTo>
                    <a:pt x="78" y="104"/>
                  </a:lnTo>
                  <a:lnTo>
                    <a:pt x="58" y="74"/>
                  </a:lnTo>
                  <a:lnTo>
                    <a:pt x="46" y="39"/>
                  </a:lnTo>
                  <a:lnTo>
                    <a:pt x="42" y="2"/>
                  </a:lnTo>
                  <a:lnTo>
                    <a:pt x="42" y="0"/>
                  </a:lnTo>
                  <a:lnTo>
                    <a:pt x="0" y="0"/>
                  </a:lnTo>
                  <a:lnTo>
                    <a:pt x="0" y="2"/>
                  </a:lnTo>
                  <a:lnTo>
                    <a:pt x="3" y="44"/>
                  </a:lnTo>
                  <a:lnTo>
                    <a:pt x="15" y="83"/>
                  </a:lnTo>
                  <a:lnTo>
                    <a:pt x="34" y="117"/>
                  </a:lnTo>
                  <a:lnTo>
                    <a:pt x="60" y="147"/>
                  </a:lnTo>
                  <a:lnTo>
                    <a:pt x="90" y="173"/>
                  </a:lnTo>
                  <a:lnTo>
                    <a:pt x="124" y="191"/>
                  </a:lnTo>
                  <a:lnTo>
                    <a:pt x="163" y="203"/>
                  </a:lnTo>
                  <a:lnTo>
                    <a:pt x="204" y="207"/>
                  </a:lnTo>
                  <a:close/>
                </a:path>
              </a:pathLst>
            </a:custGeom>
            <a:solidFill>
              <a:srgbClr val="CC3399"/>
            </a:solidFill>
            <a:ln w="0">
              <a:solidFill>
                <a:srgbClr val="CC3399"/>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8548" y="1539875"/>
            <a:ext cx="504056" cy="504056"/>
          </a:xfrm>
          <a:prstGeom prst="rect">
            <a:avLst/>
          </a:prstGeom>
        </p:spPr>
      </p:pic>
      <p:sp>
        <p:nvSpPr>
          <p:cNvPr id="29" name="Rectangle 54"/>
          <p:cNvSpPr>
            <a:spLocks noChangeArrowheads="1"/>
          </p:cNvSpPr>
          <p:nvPr/>
        </p:nvSpPr>
        <p:spPr bwMode="gray">
          <a:xfrm>
            <a:off x="3094401" y="2090454"/>
            <a:ext cx="40874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hangingPunct="0"/>
            <a:r>
              <a:rPr lang="zh-CN" altLang="en-US" sz="1400" dirty="0" smtClean="0">
                <a:latin typeface="微软雅黑" pitchFamily="34" charset="-122"/>
                <a:ea typeface="微软雅黑" pitchFamily="34" charset="-122"/>
              </a:rPr>
              <a:t>电子商务运营的第一步，要找到价值点</a:t>
            </a:r>
            <a:endParaRPr lang="en-US" altLang="zh-CN" sz="1400" dirty="0">
              <a:latin typeface="微软雅黑" pitchFamily="34" charset="-122"/>
              <a:ea typeface="微软雅黑" pitchFamily="34" charset="-122"/>
            </a:endParaRPr>
          </a:p>
        </p:txBody>
      </p:sp>
      <p:sp>
        <p:nvSpPr>
          <p:cNvPr id="30" name="Rectangle 54"/>
          <p:cNvSpPr>
            <a:spLocks noChangeArrowheads="1"/>
          </p:cNvSpPr>
          <p:nvPr/>
        </p:nvSpPr>
        <p:spPr bwMode="gray">
          <a:xfrm>
            <a:off x="3094401" y="3243366"/>
            <a:ext cx="27552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hangingPunct="0"/>
            <a:r>
              <a:rPr lang="zh-CN" altLang="en-US" sz="2800" dirty="0" smtClean="0">
                <a:solidFill>
                  <a:srgbClr val="1C1C1C"/>
                </a:solidFill>
                <a:latin typeface="微软雅黑" pitchFamily="34" charset="-122"/>
                <a:ea typeface="微软雅黑" pitchFamily="34" charset="-122"/>
              </a:rPr>
              <a:t>如何持续盈利</a:t>
            </a:r>
            <a:endParaRPr lang="en-US" altLang="zh-CN" sz="2800" dirty="0" smtClean="0">
              <a:solidFill>
                <a:srgbClr val="1C1C1C"/>
              </a:solidFill>
              <a:latin typeface="微软雅黑" pitchFamily="34" charset="-122"/>
              <a:ea typeface="微软雅黑" pitchFamily="34" charset="-122"/>
            </a:endParaRPr>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7649" y="3284755"/>
            <a:ext cx="504056" cy="504056"/>
          </a:xfrm>
          <a:prstGeom prst="rect">
            <a:avLst/>
          </a:prstGeom>
        </p:spPr>
      </p:pic>
      <p:sp>
        <p:nvSpPr>
          <p:cNvPr id="34" name="Rectangle 54"/>
          <p:cNvSpPr>
            <a:spLocks noChangeArrowheads="1"/>
          </p:cNvSpPr>
          <p:nvPr/>
        </p:nvSpPr>
        <p:spPr bwMode="gray">
          <a:xfrm>
            <a:off x="3094400" y="5096868"/>
            <a:ext cx="35658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hangingPunct="0"/>
            <a:r>
              <a:rPr lang="zh-CN" altLang="en-US" sz="2800" dirty="0" smtClean="0">
                <a:solidFill>
                  <a:srgbClr val="1C1C1C"/>
                </a:solidFill>
                <a:latin typeface="微软雅黑" pitchFamily="34" charset="-122"/>
                <a:ea typeface="微软雅黑" pitchFamily="34" charset="-122"/>
              </a:rPr>
              <a:t>如何构建核心竞争力</a:t>
            </a:r>
            <a:endParaRPr lang="en-US" altLang="zh-CN" sz="2800" dirty="0" smtClean="0">
              <a:solidFill>
                <a:srgbClr val="1C1C1C"/>
              </a:solidFill>
              <a:latin typeface="微软雅黑" pitchFamily="34" charset="-122"/>
              <a:ea typeface="微软雅黑" pitchFamily="34" charset="-122"/>
            </a:endParaRPr>
          </a:p>
        </p:txBody>
      </p: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1" y="5128873"/>
            <a:ext cx="504056" cy="504056"/>
          </a:xfrm>
          <a:prstGeom prst="rect">
            <a:avLst/>
          </a:prstGeom>
        </p:spPr>
      </p:pic>
      <p:sp>
        <p:nvSpPr>
          <p:cNvPr id="36" name="Rectangle 55"/>
          <p:cNvSpPr>
            <a:spLocks noChangeArrowheads="1"/>
          </p:cNvSpPr>
          <p:nvPr/>
        </p:nvSpPr>
        <p:spPr bwMode="gray">
          <a:xfrm>
            <a:off x="3130870" y="5611599"/>
            <a:ext cx="44834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hangingPunct="0"/>
            <a:r>
              <a:rPr lang="zh-CN" altLang="en-US" sz="1400" dirty="0" smtClean="0">
                <a:latin typeface="微软雅黑" pitchFamily="34" charset="-122"/>
                <a:ea typeface="微软雅黑" pitchFamily="34" charset="-122"/>
              </a:rPr>
              <a:t>电子商务的第三步，要确保盈利模式的不可复制</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421506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2000"/>
                                        <p:tgtEl>
                                          <p:spTgt spid="24"/>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2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ircle(in)">
                                      <p:cBhvr>
                                        <p:cTn id="26" dur="2000"/>
                                        <p:tgtEl>
                                          <p:spTgt spid="20"/>
                                        </p:tgtEl>
                                      </p:cBhvr>
                                    </p:animEffect>
                                  </p:childTnLst>
                                </p:cTn>
                              </p:par>
                              <p:par>
                                <p:cTn id="27" presetID="6" presetClass="entr" presetSubtype="16"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ircle(in)">
                                      <p:cBhvr>
                                        <p:cTn id="29" dur="2000"/>
                                        <p:tgtEl>
                                          <p:spTgt spid="5"/>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circle(in)">
                                      <p:cBhvr>
                                        <p:cTn id="32" dur="2000"/>
                                        <p:tgtEl>
                                          <p:spTgt spid="30"/>
                                        </p:tgtEl>
                                      </p:cBhvr>
                                    </p:animEffect>
                                  </p:childTnLst>
                                </p:cTn>
                              </p:par>
                              <p:par>
                                <p:cTn id="33" presetID="6" presetClass="entr" presetSubtype="16"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circle(in)">
                                      <p:cBhvr>
                                        <p:cTn id="35" dur="20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circle(in)">
                                      <p:cBhvr>
                                        <p:cTn id="45" dur="2000"/>
                                        <p:tgtEl>
                                          <p:spTgt spid="17"/>
                                        </p:tgtEl>
                                      </p:cBhvr>
                                    </p:animEffect>
                                  </p:childTnLst>
                                </p:cTn>
                              </p:par>
                              <p:par>
                                <p:cTn id="46" presetID="6" presetClass="entr" presetSubtype="16"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circle(in)">
                                      <p:cBhvr>
                                        <p:cTn id="48" dur="2000"/>
                                        <p:tgtEl>
                                          <p:spTgt spid="13"/>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circle(in)">
                                      <p:cBhvr>
                                        <p:cTn id="51" dur="2000"/>
                                        <p:tgtEl>
                                          <p:spTgt spid="34"/>
                                        </p:tgtEl>
                                      </p:cBhvr>
                                    </p:animEffect>
                                  </p:childTnLst>
                                </p:cTn>
                              </p:par>
                              <p:par>
                                <p:cTn id="52" presetID="6" presetClass="entr" presetSubtype="16"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circle(in)">
                                      <p:cBhvr>
                                        <p:cTn id="54" dur="20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9" grpId="0"/>
      <p:bldP spid="30" grpId="0"/>
      <p:bldP spid="34"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巨龙农网电子商务的战略定位</a:t>
            </a:r>
            <a:endParaRPr lang="zh-CN" altLang="en-US" dirty="0"/>
          </a:p>
        </p:txBody>
      </p:sp>
      <p:cxnSp>
        <p:nvCxnSpPr>
          <p:cNvPr id="5" name="AutoShape 2"/>
          <p:cNvCxnSpPr>
            <a:cxnSpLocks noChangeShapeType="1"/>
            <a:stCxn id="11" idx="7"/>
            <a:endCxn id="15" idx="3"/>
          </p:cNvCxnSpPr>
          <p:nvPr/>
        </p:nvCxnSpPr>
        <p:spPr bwMode="auto">
          <a:xfrm flipV="1">
            <a:off x="3065463" y="2879725"/>
            <a:ext cx="692150" cy="392113"/>
          </a:xfrm>
          <a:prstGeom prst="straightConnector1">
            <a:avLst/>
          </a:prstGeom>
          <a:noFill/>
          <a:ln w="25400" cap="rnd">
            <a:solidFill>
              <a:schemeClr val="tx2"/>
            </a:solidFill>
            <a:prstDash val="sysDot"/>
            <a:round/>
            <a:headEnd/>
            <a:tailEnd/>
          </a:ln>
          <a:extLst>
            <a:ext uri="{909E8E84-426E-40DD-AFC4-6F175D3DCCD1}">
              <a14:hiddenFill xmlns:a14="http://schemas.microsoft.com/office/drawing/2010/main">
                <a:noFill/>
              </a14:hiddenFill>
            </a:ext>
          </a:extLst>
        </p:spPr>
      </p:cxnSp>
      <p:cxnSp>
        <p:nvCxnSpPr>
          <p:cNvPr id="6" name="AutoShape 3"/>
          <p:cNvCxnSpPr>
            <a:cxnSpLocks noChangeShapeType="1"/>
            <a:stCxn id="11" idx="6"/>
            <a:endCxn id="19" idx="2"/>
          </p:cNvCxnSpPr>
          <p:nvPr/>
        </p:nvCxnSpPr>
        <p:spPr bwMode="auto">
          <a:xfrm flipV="1">
            <a:off x="3379788" y="4008438"/>
            <a:ext cx="287337" cy="14287"/>
          </a:xfrm>
          <a:prstGeom prst="straightConnector1">
            <a:avLst/>
          </a:prstGeom>
          <a:noFill/>
          <a:ln w="25400" cap="rnd">
            <a:solidFill>
              <a:schemeClr val="tx2"/>
            </a:solidFill>
            <a:prstDash val="sysDot"/>
            <a:round/>
            <a:headEnd/>
            <a:tailEnd/>
          </a:ln>
          <a:extLst>
            <a:ext uri="{909E8E84-426E-40DD-AFC4-6F175D3DCCD1}">
              <a14:hiddenFill xmlns:a14="http://schemas.microsoft.com/office/drawing/2010/main">
                <a:noFill/>
              </a14:hiddenFill>
            </a:ext>
          </a:extLst>
        </p:spPr>
      </p:cxnSp>
      <p:cxnSp>
        <p:nvCxnSpPr>
          <p:cNvPr id="7" name="AutoShape 4"/>
          <p:cNvCxnSpPr>
            <a:cxnSpLocks noChangeShapeType="1"/>
            <a:stCxn id="11" idx="5"/>
            <a:endCxn id="23" idx="1"/>
          </p:cNvCxnSpPr>
          <p:nvPr/>
        </p:nvCxnSpPr>
        <p:spPr bwMode="auto">
          <a:xfrm>
            <a:off x="3065463" y="4773613"/>
            <a:ext cx="692150" cy="392112"/>
          </a:xfrm>
          <a:prstGeom prst="straightConnector1">
            <a:avLst/>
          </a:prstGeom>
          <a:noFill/>
          <a:ln w="25400" cap="rnd">
            <a:solidFill>
              <a:schemeClr val="tx2"/>
            </a:solidFill>
            <a:prstDash val="sysDot"/>
            <a:round/>
            <a:headEnd/>
            <a:tailEnd/>
          </a:ln>
          <a:extLst>
            <a:ext uri="{909E8E84-426E-40DD-AFC4-6F175D3DCCD1}">
              <a14:hiddenFill xmlns:a14="http://schemas.microsoft.com/office/drawing/2010/main">
                <a:noFill/>
              </a14:hiddenFill>
            </a:ext>
          </a:extLst>
        </p:spPr>
      </p:cxnSp>
      <p:sp>
        <p:nvSpPr>
          <p:cNvPr id="8" name="AutoShape 5"/>
          <p:cNvSpPr>
            <a:spLocks noChangeArrowheads="1"/>
          </p:cNvSpPr>
          <p:nvPr/>
        </p:nvSpPr>
        <p:spPr bwMode="gray">
          <a:xfrm flipH="1">
            <a:off x="2963863" y="1989138"/>
            <a:ext cx="1849437" cy="3700462"/>
          </a:xfrm>
          <a:prstGeom prst="moon">
            <a:avLst>
              <a:gd name="adj" fmla="val 6042"/>
            </a:avLst>
          </a:prstGeom>
          <a:solidFill>
            <a:schemeClr val="tx1"/>
          </a:solidFill>
          <a:ln w="12700">
            <a:solidFill>
              <a:srgbClr val="C0C0C0"/>
            </a:solidFill>
            <a:miter lim="800000"/>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grpSp>
        <p:nvGrpSpPr>
          <p:cNvPr id="9" name="Group 6"/>
          <p:cNvGrpSpPr>
            <a:grpSpLocks/>
          </p:cNvGrpSpPr>
          <p:nvPr/>
        </p:nvGrpSpPr>
        <p:grpSpPr bwMode="auto">
          <a:xfrm>
            <a:off x="1168400" y="2871788"/>
            <a:ext cx="2305050" cy="2301875"/>
            <a:chOff x="815" y="2584"/>
            <a:chExt cx="1570" cy="1568"/>
          </a:xfrm>
        </p:grpSpPr>
        <p:pic>
          <p:nvPicPr>
            <p:cNvPr id="10" name="Picture 7" descr="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815" y="2584"/>
              <a:ext cx="1570" cy="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8"/>
            <p:cNvSpPr>
              <a:spLocks noChangeArrowheads="1"/>
            </p:cNvSpPr>
            <p:nvPr/>
          </p:nvSpPr>
          <p:spPr bwMode="gray">
            <a:xfrm>
              <a:off x="883" y="2652"/>
              <a:ext cx="1434" cy="1432"/>
            </a:xfrm>
            <a:prstGeom prst="ellipse">
              <a:avLst/>
            </a:prstGeom>
            <a:solidFill>
              <a:schemeClr val="tx1">
                <a:alpha val="50195"/>
              </a:schemeClr>
            </a:solidFill>
            <a:ln w="19050">
              <a:solidFill>
                <a:schemeClr val="bg1"/>
              </a:solidFill>
              <a:round/>
              <a:headEnd/>
              <a:tailEnd/>
            </a:ln>
          </p:spPr>
          <p:txBody>
            <a:bodyPr wrap="none" anchor="ctr"/>
            <a:lstStyle/>
            <a:p>
              <a:pPr algn="ctr" latinLnBrk="1"/>
              <a:r>
                <a:rPr kumimoji="1" lang="zh-CN" altLang="en-US" sz="2000" dirty="0" smtClean="0">
                  <a:solidFill>
                    <a:schemeClr val="bg1"/>
                  </a:solidFill>
                  <a:latin typeface="微软雅黑" pitchFamily="34" charset="-122"/>
                  <a:ea typeface="微软雅黑" pitchFamily="34" charset="-122"/>
                </a:rPr>
                <a:t>战略定位</a:t>
              </a:r>
              <a:endParaRPr kumimoji="1" lang="en-US" altLang="ko-KR" sz="2000" dirty="0">
                <a:solidFill>
                  <a:schemeClr val="bg1"/>
                </a:solidFill>
                <a:latin typeface="微软雅黑" pitchFamily="34" charset="-122"/>
                <a:ea typeface="微软雅黑" pitchFamily="34" charset="-122"/>
              </a:endParaRPr>
            </a:p>
          </p:txBody>
        </p:sp>
      </p:grpSp>
      <p:sp>
        <p:nvSpPr>
          <p:cNvPr id="12" name="AutoShape 10"/>
          <p:cNvSpPr>
            <a:spLocks noChangeArrowheads="1"/>
          </p:cNvSpPr>
          <p:nvPr/>
        </p:nvSpPr>
        <p:spPr bwMode="gray">
          <a:xfrm>
            <a:off x="3959225" y="2244725"/>
            <a:ext cx="4014788" cy="849313"/>
          </a:xfrm>
          <a:prstGeom prst="roundRect">
            <a:avLst>
              <a:gd name="adj" fmla="val 50000"/>
            </a:avLst>
          </a:pr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a:solidFill>
              <a:schemeClr val="bg1"/>
            </a:solidFill>
            <a:round/>
            <a:headEnd/>
            <a:tailEnd/>
          </a:ln>
          <a:effectLst/>
        </p:spPr>
        <p:txBody>
          <a:bodyPr wrap="none" anchor="ctr"/>
          <a:lstStyle/>
          <a:p>
            <a:pPr algn="ctr" eaLnBrk="0" hangingPunct="0">
              <a:defRPr/>
            </a:pPr>
            <a:r>
              <a:rPr lang="zh-CN" altLang="en-US" b="1" dirty="0">
                <a:solidFill>
                  <a:schemeClr val="bg1"/>
                </a:solidFill>
                <a:effectLst>
                  <a:outerShdw blurRad="38100" dist="38100" dir="2700000" algn="tl">
                    <a:srgbClr val="000000"/>
                  </a:outerShdw>
                </a:effectLst>
                <a:latin typeface="微软雅黑" pitchFamily="34" charset="-122"/>
                <a:ea typeface="微软雅黑" pitchFamily="34" charset="-122"/>
              </a:rPr>
              <a:t>实施</a:t>
            </a:r>
            <a:r>
              <a:rPr lang="zh-CN" altLang="en-US" b="1" dirty="0" smtClean="0">
                <a:solidFill>
                  <a:schemeClr val="bg1"/>
                </a:solidFill>
                <a:effectLst>
                  <a:outerShdw blurRad="38100" dist="38100" dir="2700000" algn="tl">
                    <a:srgbClr val="000000"/>
                  </a:outerShdw>
                </a:effectLst>
                <a:latin typeface="微软雅黑" pitchFamily="34" charset="-122"/>
                <a:ea typeface="微软雅黑" pitchFamily="34" charset="-122"/>
              </a:rPr>
              <a:t>企业化电子商务</a:t>
            </a:r>
            <a:endParaRPr lang="en-US" altLang="ko-KR"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nvGrpSpPr>
          <p:cNvPr id="13" name="Group 11"/>
          <p:cNvGrpSpPr>
            <a:grpSpLocks/>
          </p:cNvGrpSpPr>
          <p:nvPr/>
        </p:nvGrpSpPr>
        <p:grpSpPr bwMode="auto">
          <a:xfrm>
            <a:off x="3646488" y="2357438"/>
            <a:ext cx="625475" cy="625475"/>
            <a:chOff x="3016" y="504"/>
            <a:chExt cx="1836" cy="1834"/>
          </a:xfrm>
        </p:grpSpPr>
        <p:pic>
          <p:nvPicPr>
            <p:cNvPr id="14" name="Picture 12" descr="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16" y="504"/>
              <a:ext cx="1836" cy="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13"/>
            <p:cNvSpPr>
              <a:spLocks noChangeArrowheads="1"/>
            </p:cNvSpPr>
            <p:nvPr/>
          </p:nvSpPr>
          <p:spPr bwMode="gray">
            <a:xfrm>
              <a:off x="3095" y="583"/>
              <a:ext cx="1678" cy="1676"/>
            </a:xfrm>
            <a:prstGeom prst="ellipse">
              <a:avLst/>
            </a:prstGeom>
            <a:solidFill>
              <a:schemeClr val="tx1">
                <a:alpha val="50000"/>
              </a:schemeClr>
            </a:solidFill>
            <a:ln w="19050">
              <a:solidFill>
                <a:schemeClr val="bg1"/>
              </a:solidFill>
              <a:round/>
              <a:headEnd/>
              <a:tailEnd/>
            </a:ln>
            <a:effectLst/>
          </p:spPr>
          <p:txBody>
            <a:bodyPr wrap="none" anchor="ctr"/>
            <a:lstStyle/>
            <a:p>
              <a:pPr algn="ctr" latinLnBrk="1">
                <a:defRPr/>
              </a:pPr>
              <a:endParaRPr kumimoji="1" lang="en-US" altLang="ko-KR" sz="2000" b="1">
                <a:solidFill>
                  <a:schemeClr val="bg1"/>
                </a:solidFill>
                <a:effectLst>
                  <a:outerShdw blurRad="38100" dist="38100" dir="2700000" algn="tl">
                    <a:srgbClr val="C0C0C0"/>
                  </a:outerShdw>
                </a:effectLst>
                <a:latin typeface="微软雅黑" pitchFamily="34" charset="-122"/>
                <a:ea typeface="微软雅黑" pitchFamily="34" charset="-122"/>
              </a:endParaRPr>
            </a:p>
          </p:txBody>
        </p:sp>
      </p:grpSp>
      <p:sp>
        <p:nvSpPr>
          <p:cNvPr id="16" name="AutoShape 14"/>
          <p:cNvSpPr>
            <a:spLocks noChangeArrowheads="1"/>
          </p:cNvSpPr>
          <p:nvPr/>
        </p:nvSpPr>
        <p:spPr bwMode="gray">
          <a:xfrm>
            <a:off x="3959225" y="3582988"/>
            <a:ext cx="4014788" cy="849312"/>
          </a:xfrm>
          <a:prstGeom prst="roundRect">
            <a:avLst>
              <a:gd name="adj" fmla="val 50000"/>
            </a:avLst>
          </a:pr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a:solidFill>
              <a:schemeClr val="bg1"/>
            </a:solidFill>
            <a:round/>
            <a:headEnd/>
            <a:tailEnd/>
          </a:ln>
          <a:effectLst/>
        </p:spPr>
        <p:txBody>
          <a:bodyPr wrap="none" anchor="ctr"/>
          <a:lstStyle/>
          <a:p>
            <a:pPr algn="ctr" eaLnBrk="0" hangingPunct="0">
              <a:defRPr/>
            </a:pPr>
            <a:r>
              <a:rPr lang="zh-CN" altLang="en-US" b="1" dirty="0" smtClean="0">
                <a:solidFill>
                  <a:schemeClr val="bg1"/>
                </a:solidFill>
                <a:effectLst>
                  <a:outerShdw blurRad="38100" dist="38100" dir="2700000" algn="tl">
                    <a:srgbClr val="000000"/>
                  </a:outerShdw>
                </a:effectLst>
                <a:latin typeface="微软雅黑" pitchFamily="34" charset="-122"/>
                <a:ea typeface="微软雅黑" pitchFamily="34" charset="-122"/>
              </a:rPr>
              <a:t>创建电子商务生态环境</a:t>
            </a:r>
            <a:endParaRPr lang="en-US" altLang="ko-KR"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nvGrpSpPr>
          <p:cNvPr id="17" name="Group 15"/>
          <p:cNvGrpSpPr>
            <a:grpSpLocks/>
          </p:cNvGrpSpPr>
          <p:nvPr/>
        </p:nvGrpSpPr>
        <p:grpSpPr bwMode="auto">
          <a:xfrm>
            <a:off x="3646488" y="3695700"/>
            <a:ext cx="625475" cy="623888"/>
            <a:chOff x="3016" y="504"/>
            <a:chExt cx="1836" cy="1834"/>
          </a:xfrm>
        </p:grpSpPr>
        <p:pic>
          <p:nvPicPr>
            <p:cNvPr id="18" name="Picture 16" descr="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16" y="504"/>
              <a:ext cx="1836" cy="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17"/>
            <p:cNvSpPr>
              <a:spLocks noChangeArrowheads="1"/>
            </p:cNvSpPr>
            <p:nvPr/>
          </p:nvSpPr>
          <p:spPr bwMode="gray">
            <a:xfrm>
              <a:off x="3095" y="583"/>
              <a:ext cx="1678" cy="1675"/>
            </a:xfrm>
            <a:prstGeom prst="ellipse">
              <a:avLst/>
            </a:prstGeom>
            <a:solidFill>
              <a:schemeClr val="tx1">
                <a:alpha val="50000"/>
              </a:schemeClr>
            </a:solidFill>
            <a:ln w="19050">
              <a:solidFill>
                <a:schemeClr val="bg1"/>
              </a:solidFill>
              <a:round/>
              <a:headEnd/>
              <a:tailEnd/>
            </a:ln>
            <a:effectLst/>
          </p:spPr>
          <p:txBody>
            <a:bodyPr wrap="none" anchor="ctr"/>
            <a:lstStyle/>
            <a:p>
              <a:pPr algn="ctr" latinLnBrk="1">
                <a:defRPr/>
              </a:pPr>
              <a:endParaRPr kumimoji="1" lang="en-US" altLang="ko-KR" sz="2000" b="1">
                <a:solidFill>
                  <a:schemeClr val="bg1"/>
                </a:solidFill>
                <a:effectLst>
                  <a:outerShdw blurRad="38100" dist="38100" dir="2700000" algn="tl">
                    <a:srgbClr val="C0C0C0"/>
                  </a:outerShdw>
                </a:effectLst>
                <a:latin typeface="微软雅黑" pitchFamily="34" charset="-122"/>
                <a:ea typeface="微软雅黑" pitchFamily="34" charset="-122"/>
              </a:endParaRPr>
            </a:p>
          </p:txBody>
        </p:sp>
      </p:grpSp>
      <p:sp>
        <p:nvSpPr>
          <p:cNvPr id="20" name="AutoShape 18"/>
          <p:cNvSpPr>
            <a:spLocks noChangeArrowheads="1"/>
          </p:cNvSpPr>
          <p:nvPr/>
        </p:nvSpPr>
        <p:spPr bwMode="gray">
          <a:xfrm>
            <a:off x="3959225" y="4949825"/>
            <a:ext cx="4014788" cy="849313"/>
          </a:xfrm>
          <a:prstGeom prst="roundRect">
            <a:avLst>
              <a:gd name="adj" fmla="val 50000"/>
            </a:avLst>
          </a:pr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a:solidFill>
              <a:schemeClr val="bg1"/>
            </a:solidFill>
            <a:round/>
            <a:headEnd/>
            <a:tailEnd/>
          </a:ln>
          <a:effectLst/>
        </p:spPr>
        <p:txBody>
          <a:bodyPr wrap="none" anchor="ctr"/>
          <a:lstStyle/>
          <a:p>
            <a:pPr algn="ctr" eaLnBrk="0" hangingPunct="0">
              <a:defRPr/>
            </a:pPr>
            <a:r>
              <a:rPr lang="zh-CN" altLang="en-US" b="1" dirty="0" smtClean="0">
                <a:solidFill>
                  <a:schemeClr val="bg1"/>
                </a:solidFill>
                <a:effectLst>
                  <a:outerShdw blurRad="38100" dist="38100" dir="2700000" algn="tl">
                    <a:srgbClr val="000000"/>
                  </a:outerShdw>
                </a:effectLst>
                <a:latin typeface="微软雅黑" pitchFamily="34" charset="-122"/>
                <a:ea typeface="微软雅黑" pitchFamily="34" charset="-122"/>
              </a:rPr>
              <a:t>基于电子商务的核心竞争力</a:t>
            </a:r>
            <a:endParaRPr lang="en-US" altLang="ko-KR"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nvGrpSpPr>
          <p:cNvPr id="21" name="Group 19"/>
          <p:cNvGrpSpPr>
            <a:grpSpLocks/>
          </p:cNvGrpSpPr>
          <p:nvPr/>
        </p:nvGrpSpPr>
        <p:grpSpPr bwMode="auto">
          <a:xfrm>
            <a:off x="3646488" y="5062538"/>
            <a:ext cx="625475" cy="625475"/>
            <a:chOff x="3016" y="504"/>
            <a:chExt cx="1836" cy="1834"/>
          </a:xfrm>
        </p:grpSpPr>
        <p:pic>
          <p:nvPicPr>
            <p:cNvPr id="22" name="Picture 20" descr="b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16" y="504"/>
              <a:ext cx="1836" cy="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21"/>
            <p:cNvSpPr>
              <a:spLocks noChangeArrowheads="1"/>
            </p:cNvSpPr>
            <p:nvPr/>
          </p:nvSpPr>
          <p:spPr bwMode="gray">
            <a:xfrm>
              <a:off x="3095" y="583"/>
              <a:ext cx="1678" cy="1676"/>
            </a:xfrm>
            <a:prstGeom prst="ellipse">
              <a:avLst/>
            </a:prstGeom>
            <a:solidFill>
              <a:schemeClr val="tx1">
                <a:alpha val="50000"/>
              </a:schemeClr>
            </a:solidFill>
            <a:ln w="19050">
              <a:solidFill>
                <a:schemeClr val="bg1"/>
              </a:solidFill>
              <a:round/>
              <a:headEnd/>
              <a:tailEnd/>
            </a:ln>
            <a:effectLst/>
          </p:spPr>
          <p:txBody>
            <a:bodyPr wrap="none" anchor="ctr"/>
            <a:lstStyle/>
            <a:p>
              <a:pPr algn="ctr" latinLnBrk="1">
                <a:defRPr/>
              </a:pPr>
              <a:endParaRPr kumimoji="1" lang="en-US" altLang="ko-KR" sz="2000" b="1">
                <a:solidFill>
                  <a:schemeClr val="bg1"/>
                </a:solidFill>
                <a:effectLst>
                  <a:outerShdw blurRad="38100" dist="38100" dir="2700000" algn="tl">
                    <a:srgbClr val="C0C0C0"/>
                  </a:outerShdw>
                </a:effectLst>
                <a:latin typeface="微软雅黑" pitchFamily="34" charset="-122"/>
                <a:ea typeface="微软雅黑" pitchFamily="34" charset="-122"/>
              </a:endParaRPr>
            </a:p>
          </p:txBody>
        </p:sp>
      </p:grpSp>
    </p:spTree>
    <p:extLst>
      <p:ext uri="{BB962C8B-B14F-4D97-AF65-F5344CB8AC3E}">
        <p14:creationId xmlns:p14="http://schemas.microsoft.com/office/powerpoint/2010/main" val="3910480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巨龙农网电子商务</a:t>
            </a:r>
            <a:r>
              <a:rPr lang="en-US" altLang="zh-CN" dirty="0" smtClean="0"/>
              <a:t>SWOT</a:t>
            </a:r>
            <a:r>
              <a:rPr lang="zh-CN" altLang="en-US" dirty="0" smtClean="0"/>
              <a:t>分析</a:t>
            </a:r>
            <a:endParaRPr lang="zh-CN" altLang="en-US" dirty="0"/>
          </a:p>
        </p:txBody>
      </p:sp>
      <p:grpSp>
        <p:nvGrpSpPr>
          <p:cNvPr id="6" name="Group 35"/>
          <p:cNvGrpSpPr>
            <a:grpSpLocks/>
          </p:cNvGrpSpPr>
          <p:nvPr/>
        </p:nvGrpSpPr>
        <p:grpSpPr bwMode="auto">
          <a:xfrm>
            <a:off x="539750" y="1071786"/>
            <a:ext cx="3967163" cy="2501825"/>
            <a:chOff x="302" y="2640"/>
            <a:chExt cx="2530" cy="1328"/>
          </a:xfrm>
        </p:grpSpPr>
        <p:sp>
          <p:nvSpPr>
            <p:cNvPr id="7" name="Rectangle 36"/>
            <p:cNvSpPr>
              <a:spLocks noChangeArrowheads="1"/>
            </p:cNvSpPr>
            <p:nvPr/>
          </p:nvSpPr>
          <p:spPr bwMode="gray">
            <a:xfrm>
              <a:off x="302" y="2640"/>
              <a:ext cx="2530" cy="1328"/>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b"/>
            <a:lstStyle/>
            <a:p>
              <a:endParaRPr lang="zh-CN" altLang="en-US">
                <a:solidFill>
                  <a:schemeClr val="tx1"/>
                </a:solidFill>
              </a:endParaRPr>
            </a:p>
          </p:txBody>
        </p:sp>
        <p:sp>
          <p:nvSpPr>
            <p:cNvPr id="8" name="Rectangle 37"/>
            <p:cNvSpPr>
              <a:spLocks noChangeArrowheads="1"/>
            </p:cNvSpPr>
            <p:nvPr/>
          </p:nvSpPr>
          <p:spPr bwMode="auto">
            <a:xfrm>
              <a:off x="344" y="2640"/>
              <a:ext cx="2468" cy="1326"/>
            </a:xfrm>
            <a:prstGeom prst="rect">
              <a:avLst/>
            </a:prstGeom>
            <a:ln/>
            <a:extLst/>
          </p:spPr>
          <p:style>
            <a:lnRef idx="1">
              <a:schemeClr val="accent5"/>
            </a:lnRef>
            <a:fillRef idx="3">
              <a:schemeClr val="accent5"/>
            </a:fillRef>
            <a:effectRef idx="2">
              <a:schemeClr val="accent5"/>
            </a:effectRef>
            <a:fontRef idx="minor">
              <a:schemeClr val="lt1"/>
            </a:fontRef>
          </p:style>
          <p:txBody>
            <a:bodyPr lIns="45720" rIns="45720"/>
            <a:lstStyle/>
            <a:p>
              <a:pPr marL="119063" indent="-119063" eaLnBrk="0" hangingPunct="0">
                <a:lnSpc>
                  <a:spcPct val="114000"/>
                </a:lnSpc>
                <a:buClr>
                  <a:srgbClr val="003399"/>
                </a:buClr>
              </a:pPr>
              <a:r>
                <a:rPr lang="zh-CN" altLang="en-US" b="1" dirty="0" smtClean="0">
                  <a:solidFill>
                    <a:schemeClr val="tx1"/>
                  </a:solidFill>
                  <a:latin typeface="微软雅黑" pitchFamily="34" charset="-122"/>
                  <a:ea typeface="微软雅黑" pitchFamily="34" charset="-122"/>
                </a:rPr>
                <a:t>优势（</a:t>
              </a:r>
              <a:r>
                <a:rPr lang="en-US" altLang="zh-CN" b="1" dirty="0" smtClean="0">
                  <a:solidFill>
                    <a:schemeClr val="tx1"/>
                  </a:solidFill>
                  <a:latin typeface="微软雅黑" pitchFamily="34" charset="-122"/>
                  <a:ea typeface="微软雅黑" pitchFamily="34" charset="-122"/>
                </a:rPr>
                <a:t>Strength</a:t>
              </a:r>
              <a:r>
                <a:rPr lang="zh-CN" altLang="en-US" b="1" dirty="0" smtClean="0">
                  <a:solidFill>
                    <a:schemeClr val="tx1"/>
                  </a:solidFill>
                  <a:latin typeface="微软雅黑" pitchFamily="34" charset="-122"/>
                  <a:ea typeface="微软雅黑" pitchFamily="34" charset="-122"/>
                </a:rPr>
                <a:t>）</a:t>
              </a:r>
              <a:endParaRPr lang="en-US" altLang="zh-CN" b="1"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有足以支撑公司运营的线下营销渠道</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没有明显的竞争对手，蓝海区域</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在战略层面重视</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企业对行业、产品有较好的认识</a:t>
              </a:r>
              <a:endParaRPr lang="zh-CN" altLang="en-US" sz="1600" dirty="0">
                <a:solidFill>
                  <a:schemeClr val="tx1"/>
                </a:solidFill>
                <a:latin typeface="微软雅黑" pitchFamily="34" charset="-122"/>
                <a:ea typeface="微软雅黑" pitchFamily="34" charset="-122"/>
              </a:endParaRPr>
            </a:p>
          </p:txBody>
        </p:sp>
      </p:grpSp>
      <p:grpSp>
        <p:nvGrpSpPr>
          <p:cNvPr id="9" name="Group 38"/>
          <p:cNvGrpSpPr>
            <a:grpSpLocks/>
          </p:cNvGrpSpPr>
          <p:nvPr/>
        </p:nvGrpSpPr>
        <p:grpSpPr bwMode="auto">
          <a:xfrm>
            <a:off x="4716463" y="1052736"/>
            <a:ext cx="4014787" cy="2512209"/>
            <a:chOff x="2943" y="2640"/>
            <a:chExt cx="2529" cy="1344"/>
          </a:xfrm>
        </p:grpSpPr>
        <p:sp>
          <p:nvSpPr>
            <p:cNvPr id="10" name="Rectangle 39"/>
            <p:cNvSpPr>
              <a:spLocks noChangeArrowheads="1"/>
            </p:cNvSpPr>
            <p:nvPr/>
          </p:nvSpPr>
          <p:spPr bwMode="gray">
            <a:xfrm>
              <a:off x="2943" y="2640"/>
              <a:ext cx="2529" cy="1344"/>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b"/>
            <a:lstStyle/>
            <a:p>
              <a:endParaRPr lang="zh-CN" altLang="en-US" sz="1600">
                <a:solidFill>
                  <a:schemeClr val="tx1"/>
                </a:solidFill>
                <a:latin typeface="微软雅黑" pitchFamily="34" charset="-122"/>
                <a:ea typeface="微软雅黑" pitchFamily="34" charset="-122"/>
              </a:endParaRPr>
            </a:p>
          </p:txBody>
        </p:sp>
        <p:sp>
          <p:nvSpPr>
            <p:cNvPr id="11" name="Rectangle 40"/>
            <p:cNvSpPr>
              <a:spLocks noChangeArrowheads="1"/>
            </p:cNvSpPr>
            <p:nvPr/>
          </p:nvSpPr>
          <p:spPr bwMode="auto">
            <a:xfrm>
              <a:off x="2985" y="2640"/>
              <a:ext cx="2467" cy="1344"/>
            </a:xfrm>
            <a:prstGeom prst="rect">
              <a:avLst/>
            </a:prstGeom>
            <a:ln/>
            <a:extLst/>
          </p:spPr>
          <p:style>
            <a:lnRef idx="1">
              <a:schemeClr val="accent5"/>
            </a:lnRef>
            <a:fillRef idx="3">
              <a:schemeClr val="accent5"/>
            </a:fillRef>
            <a:effectRef idx="2">
              <a:schemeClr val="accent5"/>
            </a:effectRef>
            <a:fontRef idx="minor">
              <a:schemeClr val="lt1"/>
            </a:fontRef>
          </p:style>
          <p:txBody>
            <a:bodyPr lIns="45720" rIns="45720"/>
            <a:lstStyle/>
            <a:p>
              <a:pPr marL="119063" indent="-119063" eaLnBrk="0" hangingPunct="0">
                <a:lnSpc>
                  <a:spcPct val="114000"/>
                </a:lnSpc>
                <a:buClr>
                  <a:srgbClr val="003399"/>
                </a:buClr>
              </a:pPr>
              <a:r>
                <a:rPr lang="zh-CN" altLang="en-US" b="1" dirty="0" smtClean="0">
                  <a:solidFill>
                    <a:schemeClr val="tx1"/>
                  </a:solidFill>
                  <a:latin typeface="微软雅黑" pitchFamily="34" charset="-122"/>
                  <a:ea typeface="微软雅黑" pitchFamily="34" charset="-122"/>
                </a:rPr>
                <a:t>弱势（</a:t>
              </a:r>
              <a:r>
                <a:rPr lang="en-US" altLang="zh-CN" b="1" dirty="0" smtClean="0">
                  <a:solidFill>
                    <a:schemeClr val="tx1"/>
                  </a:solidFill>
                  <a:latin typeface="微软雅黑" pitchFamily="34" charset="-122"/>
                  <a:ea typeface="微软雅黑" pitchFamily="34" charset="-122"/>
                </a:rPr>
                <a:t>Weakness</a:t>
              </a:r>
              <a:r>
                <a:rPr lang="zh-CN" altLang="en-US" b="1" dirty="0" smtClean="0">
                  <a:solidFill>
                    <a:schemeClr val="tx1"/>
                  </a:solidFill>
                  <a:latin typeface="微软雅黑" pitchFamily="34" charset="-122"/>
                  <a:ea typeface="微软雅黑" pitchFamily="34" charset="-122"/>
                </a:rPr>
                <a:t>）</a:t>
              </a:r>
              <a:endParaRPr lang="en-US" altLang="zh-CN" b="1"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西部区域地广人稀，较大的物流成本，并且</a:t>
              </a:r>
              <a:r>
                <a:rPr lang="zh-CN" altLang="en-US" sz="1600" dirty="0">
                  <a:solidFill>
                    <a:schemeClr val="tx1"/>
                  </a:solidFill>
                  <a:latin typeface="微软雅黑" pitchFamily="34" charset="-122"/>
                  <a:ea typeface="微软雅黑" pitchFamily="34" charset="-122"/>
                </a:rPr>
                <a:t>单位物流费用与价格比较高</a:t>
              </a:r>
              <a:endParaRPr lang="en-US" altLang="zh-CN" sz="1600" dirty="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农民对于信息化的认识和接受度低，需要</a:t>
              </a:r>
              <a:r>
                <a:rPr lang="zh-CN" altLang="en-US" sz="1600" dirty="0">
                  <a:solidFill>
                    <a:schemeClr val="tx1"/>
                  </a:solidFill>
                  <a:latin typeface="微软雅黑" pitchFamily="34" charset="-122"/>
                  <a:ea typeface="微软雅黑" pitchFamily="34" charset="-122"/>
                </a:rPr>
                <a:t>较长的市场培育期</a:t>
              </a:r>
              <a:endParaRPr lang="en-US" altLang="zh-CN" sz="1600" dirty="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依赖于成本竞争</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农村消费支付环境欠缺</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企业缺乏相关的能力储备</a:t>
              </a:r>
              <a:endParaRPr lang="zh-CN" altLang="en-US" sz="1600" dirty="0">
                <a:solidFill>
                  <a:schemeClr val="tx1"/>
                </a:solidFill>
                <a:latin typeface="微软雅黑" pitchFamily="34" charset="-122"/>
                <a:ea typeface="微软雅黑" pitchFamily="34" charset="-122"/>
              </a:endParaRPr>
            </a:p>
            <a:p>
              <a:pPr marL="119063" indent="-119063" eaLnBrk="0" hangingPunct="0">
                <a:lnSpc>
                  <a:spcPct val="114000"/>
                </a:lnSpc>
                <a:buClr>
                  <a:srgbClr val="003399"/>
                </a:buClr>
              </a:pPr>
              <a:endParaRPr lang="zh-CN" altLang="en-US" sz="1600" b="1" dirty="0">
                <a:solidFill>
                  <a:schemeClr val="tx1"/>
                </a:solidFill>
                <a:latin typeface="微软雅黑" pitchFamily="34" charset="-122"/>
                <a:ea typeface="微软雅黑" pitchFamily="34" charset="-122"/>
              </a:endParaRPr>
            </a:p>
          </p:txBody>
        </p:sp>
      </p:grpSp>
      <p:grpSp>
        <p:nvGrpSpPr>
          <p:cNvPr id="12" name="Group 35"/>
          <p:cNvGrpSpPr>
            <a:grpSpLocks/>
          </p:cNvGrpSpPr>
          <p:nvPr/>
        </p:nvGrpSpPr>
        <p:grpSpPr bwMode="auto">
          <a:xfrm>
            <a:off x="539552" y="3861048"/>
            <a:ext cx="3967163" cy="2501825"/>
            <a:chOff x="302" y="2640"/>
            <a:chExt cx="2530" cy="1328"/>
          </a:xfrm>
        </p:grpSpPr>
        <p:sp>
          <p:nvSpPr>
            <p:cNvPr id="13" name="Rectangle 36"/>
            <p:cNvSpPr>
              <a:spLocks noChangeArrowheads="1"/>
            </p:cNvSpPr>
            <p:nvPr/>
          </p:nvSpPr>
          <p:spPr bwMode="gray">
            <a:xfrm>
              <a:off x="302" y="2640"/>
              <a:ext cx="2530" cy="1328"/>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b"/>
            <a:lstStyle/>
            <a:p>
              <a:endParaRPr lang="zh-CN" altLang="en-US" sz="1600">
                <a:solidFill>
                  <a:schemeClr val="tx1"/>
                </a:solidFill>
                <a:latin typeface="微软雅黑" pitchFamily="34" charset="-122"/>
                <a:ea typeface="微软雅黑" pitchFamily="34" charset="-122"/>
              </a:endParaRPr>
            </a:p>
          </p:txBody>
        </p:sp>
        <p:sp>
          <p:nvSpPr>
            <p:cNvPr id="14" name="Rectangle 37"/>
            <p:cNvSpPr>
              <a:spLocks noChangeArrowheads="1"/>
            </p:cNvSpPr>
            <p:nvPr/>
          </p:nvSpPr>
          <p:spPr bwMode="auto">
            <a:xfrm>
              <a:off x="344" y="2640"/>
              <a:ext cx="2468" cy="1326"/>
            </a:xfrm>
            <a:prstGeom prst="rect">
              <a:avLst/>
            </a:prstGeom>
            <a:ln/>
            <a:extLst/>
          </p:spPr>
          <p:style>
            <a:lnRef idx="1">
              <a:schemeClr val="accent5"/>
            </a:lnRef>
            <a:fillRef idx="3">
              <a:schemeClr val="accent5"/>
            </a:fillRef>
            <a:effectRef idx="2">
              <a:schemeClr val="accent5"/>
            </a:effectRef>
            <a:fontRef idx="minor">
              <a:schemeClr val="lt1"/>
            </a:fontRef>
          </p:style>
          <p:txBody>
            <a:bodyPr lIns="45720" rIns="45720"/>
            <a:lstStyle/>
            <a:p>
              <a:pPr marL="119063" indent="-119063" eaLnBrk="0" hangingPunct="0">
                <a:lnSpc>
                  <a:spcPct val="114000"/>
                </a:lnSpc>
                <a:buClr>
                  <a:srgbClr val="003399"/>
                </a:buClr>
              </a:pPr>
              <a:r>
                <a:rPr lang="zh-CN" altLang="en-US" b="1" dirty="0" smtClean="0">
                  <a:solidFill>
                    <a:schemeClr val="tx1"/>
                  </a:solidFill>
                  <a:latin typeface="微软雅黑" pitchFamily="34" charset="-122"/>
                  <a:ea typeface="微软雅黑" pitchFamily="34" charset="-122"/>
                </a:rPr>
                <a:t>机遇（</a:t>
              </a:r>
              <a:r>
                <a:rPr lang="en-US" altLang="zh-CN" b="1" dirty="0" smtClean="0">
                  <a:solidFill>
                    <a:schemeClr val="tx1"/>
                  </a:solidFill>
                  <a:latin typeface="微软雅黑" pitchFamily="34" charset="-122"/>
                  <a:ea typeface="微软雅黑" pitchFamily="34" charset="-122"/>
                </a:rPr>
                <a:t>Opportunity</a:t>
              </a:r>
              <a:r>
                <a:rPr lang="zh-CN" altLang="en-US" b="1" dirty="0" smtClean="0">
                  <a:solidFill>
                    <a:schemeClr val="tx1"/>
                  </a:solidFill>
                  <a:latin typeface="微软雅黑" pitchFamily="34" charset="-122"/>
                  <a:ea typeface="微软雅黑" pitchFamily="34" charset="-122"/>
                </a:rPr>
                <a:t>）</a:t>
              </a:r>
              <a:endParaRPr lang="en-US" altLang="zh-CN" b="1"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国家三农政策支持，资金补助，增值税减免。</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行业整合趋势明显，许多中小供应商和贸易商在寻求出路</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农民收入增加、下游需求扩大</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电子商务的先发优势</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农产品中间销售有一定的利润空间</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endParaRPr lang="zh-CN" altLang="en-US" sz="1600" dirty="0">
                <a:solidFill>
                  <a:schemeClr val="tx1"/>
                </a:solidFill>
                <a:latin typeface="微软雅黑" pitchFamily="34" charset="-122"/>
                <a:ea typeface="微软雅黑" pitchFamily="34" charset="-122"/>
              </a:endParaRPr>
            </a:p>
            <a:p>
              <a:pPr marL="119063" indent="-119063" eaLnBrk="0" hangingPunct="0">
                <a:lnSpc>
                  <a:spcPct val="114000"/>
                </a:lnSpc>
                <a:buClr>
                  <a:srgbClr val="003399"/>
                </a:buClr>
              </a:pPr>
              <a:endParaRPr lang="zh-CN" altLang="en-US" sz="1600" b="1" dirty="0">
                <a:solidFill>
                  <a:schemeClr val="tx1"/>
                </a:solidFill>
                <a:latin typeface="微软雅黑" pitchFamily="34" charset="-122"/>
                <a:ea typeface="微软雅黑" pitchFamily="34" charset="-122"/>
              </a:endParaRPr>
            </a:p>
          </p:txBody>
        </p:sp>
      </p:grpSp>
      <p:grpSp>
        <p:nvGrpSpPr>
          <p:cNvPr id="15" name="Group 38"/>
          <p:cNvGrpSpPr>
            <a:grpSpLocks/>
          </p:cNvGrpSpPr>
          <p:nvPr/>
        </p:nvGrpSpPr>
        <p:grpSpPr bwMode="auto">
          <a:xfrm>
            <a:off x="4716265" y="3841998"/>
            <a:ext cx="4014787" cy="2512209"/>
            <a:chOff x="2943" y="2640"/>
            <a:chExt cx="2529" cy="1344"/>
          </a:xfrm>
        </p:grpSpPr>
        <p:sp>
          <p:nvSpPr>
            <p:cNvPr id="16" name="Rectangle 39"/>
            <p:cNvSpPr>
              <a:spLocks noChangeArrowheads="1"/>
            </p:cNvSpPr>
            <p:nvPr/>
          </p:nvSpPr>
          <p:spPr bwMode="gray">
            <a:xfrm>
              <a:off x="2943" y="2640"/>
              <a:ext cx="2529" cy="1344"/>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b"/>
            <a:lstStyle/>
            <a:p>
              <a:endParaRPr lang="zh-CN" altLang="en-US" sz="1600">
                <a:solidFill>
                  <a:schemeClr val="tx1"/>
                </a:solidFill>
                <a:latin typeface="微软雅黑" pitchFamily="34" charset="-122"/>
                <a:ea typeface="微软雅黑" pitchFamily="34" charset="-122"/>
              </a:endParaRPr>
            </a:p>
          </p:txBody>
        </p:sp>
        <p:sp>
          <p:nvSpPr>
            <p:cNvPr id="17" name="Rectangle 40"/>
            <p:cNvSpPr>
              <a:spLocks noChangeArrowheads="1"/>
            </p:cNvSpPr>
            <p:nvPr/>
          </p:nvSpPr>
          <p:spPr bwMode="auto">
            <a:xfrm>
              <a:off x="2985" y="2640"/>
              <a:ext cx="2467" cy="1344"/>
            </a:xfrm>
            <a:prstGeom prst="rect">
              <a:avLst/>
            </a:prstGeom>
            <a:ln/>
            <a:extLst/>
          </p:spPr>
          <p:style>
            <a:lnRef idx="1">
              <a:schemeClr val="accent5"/>
            </a:lnRef>
            <a:fillRef idx="3">
              <a:schemeClr val="accent5"/>
            </a:fillRef>
            <a:effectRef idx="2">
              <a:schemeClr val="accent5"/>
            </a:effectRef>
            <a:fontRef idx="minor">
              <a:schemeClr val="lt1"/>
            </a:fontRef>
          </p:style>
          <p:txBody>
            <a:bodyPr lIns="45720" rIns="45720"/>
            <a:lstStyle/>
            <a:p>
              <a:pPr marL="119063" indent="-119063" eaLnBrk="0" hangingPunct="0">
                <a:lnSpc>
                  <a:spcPct val="114000"/>
                </a:lnSpc>
                <a:buClr>
                  <a:srgbClr val="003399"/>
                </a:buClr>
              </a:pPr>
              <a:r>
                <a:rPr lang="zh-CN" altLang="en-US" b="1" dirty="0">
                  <a:solidFill>
                    <a:schemeClr val="tx1"/>
                  </a:solidFill>
                  <a:latin typeface="微软雅黑" pitchFamily="34" charset="-122"/>
                  <a:ea typeface="微软雅黑" pitchFamily="34" charset="-122"/>
                </a:rPr>
                <a:t>威胁</a:t>
              </a:r>
              <a:r>
                <a:rPr lang="zh-CN" altLang="en-US" b="1" dirty="0" smtClean="0">
                  <a:solidFill>
                    <a:schemeClr val="tx1"/>
                  </a:solidFill>
                  <a:latin typeface="微软雅黑" pitchFamily="34" charset="-122"/>
                  <a:ea typeface="微软雅黑" pitchFamily="34" charset="-122"/>
                </a:rPr>
                <a:t>（</a:t>
              </a:r>
              <a:r>
                <a:rPr lang="en-US" altLang="zh-CN" b="1" dirty="0" smtClean="0">
                  <a:solidFill>
                    <a:schemeClr val="tx1"/>
                  </a:solidFill>
                  <a:latin typeface="微软雅黑" pitchFamily="34" charset="-122"/>
                  <a:ea typeface="微软雅黑" pitchFamily="34" charset="-122"/>
                </a:rPr>
                <a:t>Treat</a:t>
              </a:r>
              <a:r>
                <a:rPr lang="zh-CN" altLang="en-US" b="1" dirty="0" smtClean="0">
                  <a:solidFill>
                    <a:schemeClr val="tx1"/>
                  </a:solidFill>
                  <a:latin typeface="微软雅黑" pitchFamily="34" charset="-122"/>
                  <a:ea typeface="微软雅黑" pitchFamily="34" charset="-122"/>
                </a:rPr>
                <a:t>）</a:t>
              </a:r>
              <a:endParaRPr lang="en-US" altLang="zh-CN" b="1"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对自有分销渠道的影响，包括收益分配</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传统竞争激烈，价格冲击大</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现有无序化市场的影响和冲击</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r>
                <a:rPr lang="zh-CN" altLang="en-US" sz="1600" dirty="0" smtClean="0">
                  <a:solidFill>
                    <a:schemeClr val="tx1"/>
                  </a:solidFill>
                  <a:latin typeface="微软雅黑" pitchFamily="34" charset="-122"/>
                  <a:ea typeface="微软雅黑" pitchFamily="34" charset="-122"/>
                </a:rPr>
                <a:t>普通</a:t>
              </a:r>
              <a:r>
                <a:rPr lang="en-US" altLang="zh-CN" sz="1600" dirty="0" smtClean="0">
                  <a:solidFill>
                    <a:schemeClr val="tx1"/>
                  </a:solidFill>
                  <a:latin typeface="微软雅黑" pitchFamily="34" charset="-122"/>
                  <a:ea typeface="微软雅黑" pitchFamily="34" charset="-122"/>
                </a:rPr>
                <a:t>B2C</a:t>
              </a:r>
              <a:r>
                <a:rPr lang="zh-CN" altLang="en-US" sz="1600" dirty="0" smtClean="0">
                  <a:solidFill>
                    <a:schemeClr val="tx1"/>
                  </a:solidFill>
                  <a:latin typeface="微软雅黑" pitchFamily="34" charset="-122"/>
                  <a:ea typeface="微软雅黑" pitchFamily="34" charset="-122"/>
                </a:rPr>
                <a:t>商业模式容易复制，缺乏门槛</a:t>
              </a:r>
              <a:endParaRPr lang="en-US" altLang="zh-CN" sz="1600" dirty="0" smtClean="0">
                <a:solidFill>
                  <a:schemeClr val="tx1"/>
                </a:solidFill>
                <a:latin typeface="微软雅黑" pitchFamily="34" charset="-122"/>
                <a:ea typeface="微软雅黑" pitchFamily="34" charset="-122"/>
              </a:endParaRPr>
            </a:p>
            <a:p>
              <a:pPr marL="342900" indent="-342900" eaLnBrk="0" hangingPunct="0">
                <a:lnSpc>
                  <a:spcPct val="114000"/>
                </a:lnSpc>
                <a:buClr>
                  <a:srgbClr val="003399"/>
                </a:buClr>
                <a:buFont typeface="+mj-lt"/>
                <a:buAutoNum type="arabicPeriod"/>
              </a:pPr>
              <a:endParaRPr lang="zh-CN" altLang="en-US" sz="1600" dirty="0">
                <a:solidFill>
                  <a:schemeClr val="tx1"/>
                </a:solidFill>
                <a:latin typeface="微软雅黑" pitchFamily="34" charset="-122"/>
                <a:ea typeface="微软雅黑" pitchFamily="34" charset="-122"/>
              </a:endParaRPr>
            </a:p>
            <a:p>
              <a:pPr marL="119063" indent="-119063" eaLnBrk="0" hangingPunct="0">
                <a:lnSpc>
                  <a:spcPct val="114000"/>
                </a:lnSpc>
                <a:buClr>
                  <a:srgbClr val="003399"/>
                </a:buClr>
              </a:pPr>
              <a:endParaRPr lang="zh-CN" altLang="en-US" sz="1600" b="1"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5439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nodeType="clickEffect">
                                  <p:stCondLst>
                                    <p:cond delay="0"/>
                                  </p:stCondLst>
                                  <p:childTnLst>
                                    <p:animMotion origin="layout" path="M 0 0 L 0.125 0 C 0.181 0 0.25 0.069 0.25 0.125 L 0.25 0.25 E" pathEditMode="fixed" ptsTypes="">
                                      <p:cBhvr>
                                        <p:cTn id="11" dur="2000" fill="hold"/>
                                        <p:tgtEl>
                                          <p:spTgt spid="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nodeType="clickEffect">
                                  <p:stCondLst>
                                    <p:cond delay="0"/>
                                  </p:stCondLst>
                                  <p:childTnLst>
                                    <p:animScale>
                                      <p:cBhvr>
                                        <p:cTn id="19" dur="2000" fill="hold"/>
                                        <p:tgtEl>
                                          <p:spTgt spid="6"/>
                                        </p:tgtEl>
                                      </p:cBhvr>
                                      <p:by x="66660" y="66660"/>
                                    </p:animScale>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nodeType="clickEffect">
                                  <p:stCondLst>
                                    <p:cond delay="0"/>
                                  </p:stCondLst>
                                  <p:childTnLst>
                                    <p:animMotion origin="layout" path="M 0 0 L 0.125 0 C 0.181 0 0.25 0.069 0.25 0.125 L 0.25 0.25 E" pathEditMode="relative" ptsTypes="">
                                      <p:cBhvr>
                                        <p:cTn id="23" dur="2000" spd="-100000" fill="hold"/>
                                        <p:tgtEl>
                                          <p:spTgt spid="6"/>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mph" presetSubtype="0" nodeType="clickEffect">
                                  <p:stCondLst>
                                    <p:cond delay="0"/>
                                  </p:stCondLst>
                                  <p:childTnLst>
                                    <p:set>
                                      <p:cBhvr rctx="PPT">
                                        <p:cTn id="27" dur="indefinite"/>
                                        <p:tgtEl>
                                          <p:spTgt spid="6"/>
                                        </p:tgtEl>
                                        <p:attrNameLst>
                                          <p:attrName>style.opacity</p:attrName>
                                        </p:attrNameLst>
                                      </p:cBhvr>
                                      <p:to>
                                        <p:strVal val="0.5"/>
                                      </p:to>
                                    </p:set>
                                    <p:animEffect filter="image" prLst="opacity: 0.5">
                                      <p:cBhvr rctx="IE">
                                        <p:cTn id="28" dur="indefinite"/>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0" presetClass="path" presetSubtype="0" accel="50000" decel="50000" fill="hold" nodeType="clickEffect">
                                  <p:stCondLst>
                                    <p:cond delay="0"/>
                                  </p:stCondLst>
                                  <p:childTnLst>
                                    <p:animMotion origin="layout" path="M -3.05556E-6 -4.07407E-6 L -0.10468 -4.07407E-6 C -0.15173 -4.07407E-6 -0.20937 0.06945 -0.20937 0.12593 L -0.20937 0.25209 " pathEditMode="fixed" rAng="0" ptsTypes="FfFF">
                                      <p:cBhvr>
                                        <p:cTn id="36" dur="2000" fill="hold"/>
                                        <p:tgtEl>
                                          <p:spTgt spid="9"/>
                                        </p:tgtEl>
                                        <p:attrNameLst>
                                          <p:attrName>ppt_x</p:attrName>
                                          <p:attrName>ppt_y</p:attrName>
                                        </p:attrNameLst>
                                      </p:cBhvr>
                                      <p:rCtr x="-10469" y="12593"/>
                                    </p:animMotion>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2000" fill="hold"/>
                                        <p:tgtEl>
                                          <p:spTgt spid="9"/>
                                        </p:tgtEl>
                                      </p:cBhvr>
                                      <p:by x="150000" y="150000"/>
                                    </p:animScale>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2000" fill="hold"/>
                                        <p:tgtEl>
                                          <p:spTgt spid="9"/>
                                        </p:tgtEl>
                                      </p:cBhvr>
                                      <p:by x="66660" y="66660"/>
                                    </p:animScale>
                                  </p:childTnLst>
                                </p:cTn>
                              </p:par>
                            </p:childTnLst>
                          </p:cTn>
                        </p:par>
                      </p:childTnLst>
                    </p:cTn>
                  </p:par>
                  <p:par>
                    <p:cTn id="45" fill="hold">
                      <p:stCondLst>
                        <p:cond delay="indefinite"/>
                      </p:stCondLst>
                      <p:childTnLst>
                        <p:par>
                          <p:cTn id="46" fill="hold">
                            <p:stCondLst>
                              <p:cond delay="0"/>
                            </p:stCondLst>
                            <p:childTnLst>
                              <p:par>
                                <p:cTn id="47" presetID="50" presetClass="path" presetSubtype="0" accel="50000" decel="50000" fill="hold" nodeType="clickEffect">
                                  <p:stCondLst>
                                    <p:cond delay="0"/>
                                  </p:stCondLst>
                                  <p:childTnLst>
                                    <p:animMotion origin="layout" path="M -3.05556E-6 -4.07407E-6 L -0.10468 -4.07407E-6 C -0.15173 -4.07407E-6 -0.20937 0.06899 -0.20937 0.125 L -0.20937 0.25 " pathEditMode="relative" rAng="0" ptsTypes="FfFF">
                                      <p:cBhvr>
                                        <p:cTn id="48" dur="2000" spd="-100000" fill="hold"/>
                                        <p:tgtEl>
                                          <p:spTgt spid="9"/>
                                        </p:tgtEl>
                                        <p:attrNameLst>
                                          <p:attrName>ppt_x</p:attrName>
                                          <p:attrName>ppt_y</p:attrName>
                                        </p:attrNameLst>
                                      </p:cBhvr>
                                      <p:rCtr x="-10469" y="12500"/>
                                    </p:animMotion>
                                  </p:childTnLst>
                                </p:cTn>
                              </p:par>
                            </p:childTnLst>
                          </p:cTn>
                        </p:par>
                      </p:childTnLst>
                    </p:cTn>
                  </p:par>
                  <p:par>
                    <p:cTn id="49" fill="hold">
                      <p:stCondLst>
                        <p:cond delay="indefinite"/>
                      </p:stCondLst>
                      <p:childTnLst>
                        <p:par>
                          <p:cTn id="50" fill="hold">
                            <p:stCondLst>
                              <p:cond delay="0"/>
                            </p:stCondLst>
                            <p:childTnLst>
                              <p:par>
                                <p:cTn id="51" presetID="9" presetClass="emph" presetSubtype="0" nodeType="clickEffect">
                                  <p:stCondLst>
                                    <p:cond delay="0"/>
                                  </p:stCondLst>
                                  <p:childTnLst>
                                    <p:set>
                                      <p:cBhvr rctx="PPT">
                                        <p:cTn id="52" dur="indefinite"/>
                                        <p:tgtEl>
                                          <p:spTgt spid="9"/>
                                        </p:tgtEl>
                                        <p:attrNameLst>
                                          <p:attrName>style.opacity</p:attrName>
                                        </p:attrNameLst>
                                      </p:cBhvr>
                                      <p:to>
                                        <p:strVal val="0.5"/>
                                      </p:to>
                                    </p:set>
                                    <p:animEffect filter="image" prLst="opacity: 0.5">
                                      <p:cBhvr rctx="IE">
                                        <p:cTn id="53" dur="indefinite"/>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43" presetClass="path" presetSubtype="0" accel="50000" decel="50000" fill="hold" nodeType="clickEffect">
                                  <p:stCondLst>
                                    <p:cond delay="0"/>
                                  </p:stCondLst>
                                  <p:childTnLst>
                                    <p:animMotion origin="layout" path="M 0 0 L 0.125 0 C 0.181 0 0.25 -0.069 0.25 -0.125 L 0.25 -0.25 E" pathEditMode="relative" ptsTypes="">
                                      <p:cBhvr>
                                        <p:cTn id="61" dur="2000" fill="hold"/>
                                        <p:tgtEl>
                                          <p:spTgt spid="12"/>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ID="6" presetClass="emph" presetSubtype="0" fill="hold" nodeType="clickEffect">
                                  <p:stCondLst>
                                    <p:cond delay="0"/>
                                  </p:stCondLst>
                                  <p:childTnLst>
                                    <p:animScale>
                                      <p:cBhvr>
                                        <p:cTn id="65" dur="2000" fill="hold"/>
                                        <p:tgtEl>
                                          <p:spTgt spid="12"/>
                                        </p:tgtEl>
                                      </p:cBhvr>
                                      <p:by x="150000" y="150000"/>
                                    </p:animScale>
                                  </p:childTnLst>
                                </p:cTn>
                              </p:par>
                            </p:childTnLst>
                          </p:cTn>
                        </p:par>
                      </p:childTnLst>
                    </p:cTn>
                  </p:par>
                  <p:par>
                    <p:cTn id="66" fill="hold">
                      <p:stCondLst>
                        <p:cond delay="indefinite"/>
                      </p:stCondLst>
                      <p:childTnLst>
                        <p:par>
                          <p:cTn id="67" fill="hold">
                            <p:stCondLst>
                              <p:cond delay="0"/>
                            </p:stCondLst>
                            <p:childTnLst>
                              <p:par>
                                <p:cTn id="68" presetID="6" presetClass="emph" presetSubtype="0" fill="hold" nodeType="clickEffect">
                                  <p:stCondLst>
                                    <p:cond delay="0"/>
                                  </p:stCondLst>
                                  <p:childTnLst>
                                    <p:animScale>
                                      <p:cBhvr>
                                        <p:cTn id="69" dur="2000" fill="hold"/>
                                        <p:tgtEl>
                                          <p:spTgt spid="12"/>
                                        </p:tgtEl>
                                      </p:cBhvr>
                                      <p:by x="66660" y="66660"/>
                                    </p:animScale>
                                  </p:childTnLst>
                                </p:cTn>
                              </p:par>
                            </p:childTnLst>
                          </p:cTn>
                        </p:par>
                      </p:childTnLst>
                    </p:cTn>
                  </p:par>
                  <p:par>
                    <p:cTn id="70" fill="hold">
                      <p:stCondLst>
                        <p:cond delay="indefinite"/>
                      </p:stCondLst>
                      <p:childTnLst>
                        <p:par>
                          <p:cTn id="71" fill="hold">
                            <p:stCondLst>
                              <p:cond delay="0"/>
                            </p:stCondLst>
                            <p:childTnLst>
                              <p:par>
                                <p:cTn id="72" presetID="50" presetClass="path" presetSubtype="0" accel="50000" decel="50000" fill="hold" nodeType="clickEffect">
                                  <p:stCondLst>
                                    <p:cond delay="0"/>
                                  </p:stCondLst>
                                  <p:childTnLst>
                                    <p:animMotion origin="layout" path="M 1.94444E-6 -3.7037E-7 L 0.125 -3.7037E-7 C 0.18107 -3.7037E-7 0.25 -0.06898 0.25 -0.125 L 0.25 -0.25 " pathEditMode="relative" rAng="0" ptsTypes="FfFF">
                                      <p:cBhvr>
                                        <p:cTn id="73" dur="2000" spd="-100000" fill="hold"/>
                                        <p:tgtEl>
                                          <p:spTgt spid="12"/>
                                        </p:tgtEl>
                                        <p:attrNameLst>
                                          <p:attrName>ppt_x</p:attrName>
                                          <p:attrName>ppt_y</p:attrName>
                                        </p:attrNameLst>
                                      </p:cBhvr>
                                      <p:rCtr x="12500" y="-12500"/>
                                    </p:animMotion>
                                  </p:childTnLst>
                                </p:cTn>
                              </p:par>
                            </p:childTnLst>
                          </p:cTn>
                        </p:par>
                      </p:childTnLst>
                    </p:cTn>
                  </p:par>
                  <p:par>
                    <p:cTn id="74" fill="hold">
                      <p:stCondLst>
                        <p:cond delay="indefinite"/>
                      </p:stCondLst>
                      <p:childTnLst>
                        <p:par>
                          <p:cTn id="75" fill="hold">
                            <p:stCondLst>
                              <p:cond delay="0"/>
                            </p:stCondLst>
                            <p:childTnLst>
                              <p:par>
                                <p:cTn id="76" presetID="9" presetClass="emph" presetSubtype="0" nodeType="clickEffect">
                                  <p:stCondLst>
                                    <p:cond delay="0"/>
                                  </p:stCondLst>
                                  <p:childTnLst>
                                    <p:set>
                                      <p:cBhvr rctx="PPT">
                                        <p:cTn id="77" dur="indefinite"/>
                                        <p:tgtEl>
                                          <p:spTgt spid="12"/>
                                        </p:tgtEl>
                                        <p:attrNameLst>
                                          <p:attrName>style.opacity</p:attrName>
                                        </p:attrNameLst>
                                      </p:cBhvr>
                                      <p:to>
                                        <p:strVal val="0.5"/>
                                      </p:to>
                                    </p:set>
                                    <p:animEffect filter="image" prLst="opacity: 0.5">
                                      <p:cBhvr rctx="IE">
                                        <p:cTn id="78" dur="indefinite"/>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43" presetClass="path" presetSubtype="0" accel="50000" decel="50000" fill="hold" nodeType="clickEffect">
                                  <p:stCondLst>
                                    <p:cond delay="0"/>
                                  </p:stCondLst>
                                  <p:childTnLst>
                                    <p:animMotion origin="layout" path="M -3.05556E-6 2.96296E-6 L -0.10468 2.96296E-6 C -0.15173 2.96296E-6 -0.20937 -0.06898 -0.20937 -0.125 L -0.20937 -0.25 " pathEditMode="relative" rAng="0" ptsTypes="FfFF">
                                      <p:cBhvr>
                                        <p:cTn id="86" dur="2000" fill="hold"/>
                                        <p:tgtEl>
                                          <p:spTgt spid="15"/>
                                        </p:tgtEl>
                                        <p:attrNameLst>
                                          <p:attrName>ppt_x</p:attrName>
                                          <p:attrName>ppt_y</p:attrName>
                                        </p:attrNameLst>
                                      </p:cBhvr>
                                      <p:rCtr x="-10469" y="-12500"/>
                                    </p:animMotion>
                                  </p:childTnLst>
                                </p:cTn>
                              </p:par>
                            </p:childTnLst>
                          </p:cTn>
                        </p:par>
                      </p:childTnLst>
                    </p:cTn>
                  </p:par>
                  <p:par>
                    <p:cTn id="87" fill="hold">
                      <p:stCondLst>
                        <p:cond delay="indefinite"/>
                      </p:stCondLst>
                      <p:childTnLst>
                        <p:par>
                          <p:cTn id="88" fill="hold">
                            <p:stCondLst>
                              <p:cond delay="0"/>
                            </p:stCondLst>
                            <p:childTnLst>
                              <p:par>
                                <p:cTn id="89" presetID="6" presetClass="emph" presetSubtype="0" fill="hold" nodeType="clickEffect">
                                  <p:stCondLst>
                                    <p:cond delay="0"/>
                                  </p:stCondLst>
                                  <p:childTnLst>
                                    <p:animScale>
                                      <p:cBhvr>
                                        <p:cTn id="90" dur="2000" fill="hold"/>
                                        <p:tgtEl>
                                          <p:spTgt spid="15"/>
                                        </p:tgtEl>
                                      </p:cBhvr>
                                      <p:by x="150000" y="150000"/>
                                    </p:animScale>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nodeType="clickEffect">
                                  <p:stCondLst>
                                    <p:cond delay="0"/>
                                  </p:stCondLst>
                                  <p:childTnLst>
                                    <p:animScale>
                                      <p:cBhvr>
                                        <p:cTn id="94" dur="2000" fill="hold"/>
                                        <p:tgtEl>
                                          <p:spTgt spid="15"/>
                                        </p:tgtEl>
                                      </p:cBhvr>
                                      <p:by x="66660" y="66660"/>
                                    </p:animScale>
                                  </p:childTnLst>
                                </p:cTn>
                              </p:par>
                            </p:childTnLst>
                          </p:cTn>
                        </p:par>
                      </p:childTnLst>
                    </p:cTn>
                  </p:par>
                  <p:par>
                    <p:cTn id="95" fill="hold">
                      <p:stCondLst>
                        <p:cond delay="indefinite"/>
                      </p:stCondLst>
                      <p:childTnLst>
                        <p:par>
                          <p:cTn id="96" fill="hold">
                            <p:stCondLst>
                              <p:cond delay="0"/>
                            </p:stCondLst>
                            <p:childTnLst>
                              <p:par>
                                <p:cTn id="97" presetID="50" presetClass="path" presetSubtype="0" accel="50000" decel="50000" fill="hold" nodeType="clickEffect">
                                  <p:stCondLst>
                                    <p:cond delay="0"/>
                                  </p:stCondLst>
                                  <p:childTnLst>
                                    <p:animMotion origin="layout" path="M -3.05556E-6 2.96296E-6 L -0.10468 2.96296E-6 C -0.15173 2.96296E-6 -0.20937 -0.06875 -0.20937 -0.12431 L -0.20937 -0.24792 " pathEditMode="relative" rAng="0" ptsTypes="FfFF">
                                      <p:cBhvr>
                                        <p:cTn id="98" dur="2000" spd="-100000" fill="hold"/>
                                        <p:tgtEl>
                                          <p:spTgt spid="15"/>
                                        </p:tgtEl>
                                        <p:attrNameLst>
                                          <p:attrName>ppt_x</p:attrName>
                                          <p:attrName>ppt_y</p:attrName>
                                        </p:attrNameLst>
                                      </p:cBhvr>
                                      <p:rCtr x="-10469" y="-12407"/>
                                    </p:animMotion>
                                  </p:childTnLst>
                                </p:cTn>
                              </p:par>
                            </p:childTnLst>
                          </p:cTn>
                        </p:par>
                      </p:childTnLst>
                    </p:cTn>
                  </p:par>
                  <p:par>
                    <p:cTn id="99" fill="hold">
                      <p:stCondLst>
                        <p:cond delay="indefinite"/>
                      </p:stCondLst>
                      <p:childTnLst>
                        <p:par>
                          <p:cTn id="100" fill="hold">
                            <p:stCondLst>
                              <p:cond delay="0"/>
                            </p:stCondLst>
                            <p:childTnLst>
                              <p:par>
                                <p:cTn id="101" presetID="9" presetClass="emph" presetSubtype="0" nodeType="clickEffect">
                                  <p:stCondLst>
                                    <p:cond delay="0"/>
                                  </p:stCondLst>
                                  <p:childTnLst>
                                    <p:set>
                                      <p:cBhvr rctx="PPT">
                                        <p:cTn id="102" dur="indefinite"/>
                                        <p:tgtEl>
                                          <p:spTgt spid="15"/>
                                        </p:tgtEl>
                                        <p:attrNameLst>
                                          <p:attrName>style.opacity</p:attrName>
                                        </p:attrNameLst>
                                      </p:cBhvr>
                                      <p:to>
                                        <p:strVal val="0.5"/>
                                      </p:to>
                                    </p:set>
                                    <p:animEffect filter="image" prLst="opacity: 0.5">
                                      <p:cBhvr rctx="IE">
                                        <p:cTn id="103"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2"/>
          <p:cNvSpPr txBox="1">
            <a:spLocks/>
          </p:cNvSpPr>
          <p:nvPr/>
        </p:nvSpPr>
        <p:spPr>
          <a:xfrm>
            <a:off x="144000" y="142852"/>
            <a:ext cx="7928462" cy="642942"/>
          </a:xfrm>
          <a:prstGeom prst="rect">
            <a:avLst/>
          </a:prstGeom>
        </p:spPr>
        <p:txBody>
          <a:bodyPr/>
          <a:lstStyle>
            <a:lvl1pPr marL="342900" indent="-342900">
              <a:spcBef>
                <a:spcPct val="20000"/>
              </a:spcBef>
              <a:buClr>
                <a:srgbClr val="FF6600"/>
              </a:buClr>
              <a:buFont typeface="Wingdings" pitchFamily="2" charset="2"/>
              <a:buNone/>
              <a:defRPr kumimoji="0" lang="zh-CN" altLang="en-US" sz="3600" b="1" i="0" u="none" strike="noStrike" kern="0" cap="none" spc="0" normalizeH="0" baseline="0" noProof="0" smtClean="0">
                <a:ln>
                  <a:noFill/>
                </a:ln>
                <a:solidFill>
                  <a:schemeClr val="bg1"/>
                </a:solidFill>
                <a:effectLst/>
                <a:uLnTx/>
                <a:uFillTx/>
                <a:latin typeface="微软雅黑" pitchFamily="34" charset="-122"/>
                <a:ea typeface="微软雅黑" pitchFamily="34" charset="-122"/>
                <a:cs typeface="Arial" pitchFamily="34" charset="0"/>
              </a:defRPr>
            </a:lvl1pPr>
            <a:lvl2pPr marL="742950" indent="-285750">
              <a:spcBef>
                <a:spcPct val="20000"/>
              </a:spcBef>
              <a:buFont typeface="Wingdings" pitchFamily="2" charset="2"/>
              <a:buChar char="Ø"/>
              <a:defRPr sz="2800">
                <a:latin typeface="+mn-lt"/>
                <a:ea typeface="黑体" pitchFamily="2" charset="-122"/>
              </a:defRPr>
            </a:lvl2pPr>
            <a:lvl3pPr marL="1143000" indent="-228600">
              <a:spcBef>
                <a:spcPct val="20000"/>
              </a:spcBef>
              <a:buFont typeface="Arial" charset="0"/>
              <a:buChar char="•"/>
              <a:defRPr sz="2400">
                <a:latin typeface="+mn-lt"/>
                <a:ea typeface="华文楷体" pitchFamily="2" charset="-122"/>
              </a:defRPr>
            </a:lvl3pPr>
            <a:lvl4pPr marL="1600200" indent="-228600">
              <a:spcBef>
                <a:spcPct val="20000"/>
              </a:spcBef>
              <a:buFont typeface="Arial" charset="0"/>
              <a:buChar char="–"/>
              <a:defRPr sz="2000">
                <a:latin typeface="+mn-lt"/>
                <a:ea typeface="+mn-ea"/>
              </a:defRPr>
            </a:lvl4pPr>
            <a:lvl5pPr marL="2057400" indent="-22860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dirty="0" smtClean="0"/>
              <a:t>苏宁易购电子商务模式分析</a:t>
            </a:r>
            <a:endParaRPr lang="zh-CN" altLang="en-US" dirty="0"/>
          </a:p>
        </p:txBody>
      </p:sp>
      <p:sp>
        <p:nvSpPr>
          <p:cNvPr id="30" name="AutoShape 3"/>
          <p:cNvSpPr>
            <a:spLocks noChangeArrowheads="1"/>
          </p:cNvSpPr>
          <p:nvPr/>
        </p:nvSpPr>
        <p:spPr bwMode="gray">
          <a:xfrm rot="18900000">
            <a:off x="3224213" y="2230536"/>
            <a:ext cx="2454275" cy="2455862"/>
          </a:xfrm>
          <a:custGeom>
            <a:avLst/>
            <a:gdLst>
              <a:gd name="T0" fmla="*/ 2454275 w 21600"/>
              <a:gd name="T1" fmla="*/ 1227931 h 21600"/>
              <a:gd name="T2" fmla="*/ 1227138 w 21600"/>
              <a:gd name="T3" fmla="*/ 2455862 h 21600"/>
              <a:gd name="T4" fmla="*/ 0 w 21600"/>
              <a:gd name="T5" fmla="*/ 1227931 h 21600"/>
              <a:gd name="T6" fmla="*/ 1227138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1">
            <a:gsLst>
              <a:gs pos="0">
                <a:srgbClr val="DCDCDC"/>
              </a:gs>
              <a:gs pos="100000">
                <a:srgbClr val="969696"/>
              </a:gs>
            </a:gsLst>
            <a:path path="rect">
              <a:fillToRect l="50000" t="50000" r="50000" b="50000"/>
            </a:path>
          </a:gradFill>
          <a:ln w="9525" algn="ctr">
            <a:solidFill>
              <a:schemeClr val="tx1"/>
            </a:solidFill>
            <a:miter lim="800000"/>
            <a:headEnd/>
            <a:tailEnd/>
          </a:ln>
          <a:effectLst>
            <a:outerShdw dist="28398" dir="3806097" algn="ctr" rotWithShape="0">
              <a:srgbClr val="000000">
                <a:alpha val="50000"/>
              </a:srgbClr>
            </a:outerShdw>
          </a:effectLst>
        </p:spPr>
        <p:txBody>
          <a:bodyPr wrap="none" anchor="ctr"/>
          <a:lstStyle/>
          <a:p>
            <a:endParaRPr lang="zh-CN" altLang="en-US">
              <a:latin typeface="微软雅黑" pitchFamily="34" charset="-122"/>
              <a:ea typeface="微软雅黑" pitchFamily="34" charset="-122"/>
            </a:endParaRPr>
          </a:p>
        </p:txBody>
      </p:sp>
      <p:sp>
        <p:nvSpPr>
          <p:cNvPr id="31" name="Rectangle 4"/>
          <p:cNvSpPr>
            <a:spLocks noChangeArrowheads="1"/>
          </p:cNvSpPr>
          <p:nvPr/>
        </p:nvSpPr>
        <p:spPr bwMode="black">
          <a:xfrm>
            <a:off x="144000" y="1728886"/>
            <a:ext cx="2319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r"/>
            <a:r>
              <a:rPr lang="zh-CN" altLang="en-US" b="1" dirty="0" smtClean="0">
                <a:solidFill>
                  <a:schemeClr val="tx2"/>
                </a:solidFill>
                <a:latin typeface="微软雅黑" pitchFamily="34" charset="-122"/>
                <a:ea typeface="微软雅黑" pitchFamily="34" charset="-122"/>
              </a:rPr>
              <a:t>采购</a:t>
            </a:r>
            <a:endParaRPr lang="en-US" altLang="zh-CN" b="1" dirty="0">
              <a:solidFill>
                <a:schemeClr val="tx2"/>
              </a:solidFill>
              <a:latin typeface="微软雅黑" pitchFamily="34" charset="-122"/>
              <a:ea typeface="微软雅黑" pitchFamily="34" charset="-122"/>
            </a:endParaRPr>
          </a:p>
          <a:p>
            <a:pPr algn="r"/>
            <a:r>
              <a:rPr lang="zh-CN" altLang="en-US" sz="1200" b="1" dirty="0" smtClean="0">
                <a:solidFill>
                  <a:srgbClr val="000000"/>
                </a:solidFill>
                <a:latin typeface="微软雅黑" pitchFamily="34" charset="-122"/>
                <a:ea typeface="微软雅黑" pitchFamily="34" charset="-122"/>
              </a:rPr>
              <a:t>依托实体店采购量形成成本优势</a:t>
            </a:r>
            <a:endParaRPr lang="en-US" altLang="zh-CN" sz="1200" b="1" dirty="0" smtClean="0">
              <a:solidFill>
                <a:srgbClr val="000000"/>
              </a:solidFill>
              <a:latin typeface="微软雅黑" pitchFamily="34" charset="-122"/>
              <a:ea typeface="微软雅黑" pitchFamily="34" charset="-122"/>
            </a:endParaRPr>
          </a:p>
          <a:p>
            <a:pPr algn="r"/>
            <a:r>
              <a:rPr lang="zh-CN" altLang="en-US" b="1" dirty="0">
                <a:solidFill>
                  <a:schemeClr val="tx2"/>
                </a:solidFill>
                <a:latin typeface="微软雅黑" pitchFamily="34" charset="-122"/>
                <a:ea typeface="微软雅黑" pitchFamily="34" charset="-122"/>
              </a:rPr>
              <a:t>产品</a:t>
            </a:r>
            <a:r>
              <a:rPr lang="zh-CN" altLang="en-US" b="1" dirty="0" smtClean="0">
                <a:solidFill>
                  <a:schemeClr val="tx2"/>
                </a:solidFill>
                <a:latin typeface="微软雅黑" pitchFamily="34" charset="-122"/>
                <a:ea typeface="微软雅黑" pitchFamily="34" charset="-122"/>
              </a:rPr>
              <a:t>类型</a:t>
            </a:r>
            <a:endParaRPr lang="en-US" altLang="zh-CN" b="1" dirty="0" smtClean="0">
              <a:solidFill>
                <a:schemeClr val="tx2"/>
              </a:solidFill>
              <a:latin typeface="微软雅黑" pitchFamily="34" charset="-122"/>
              <a:ea typeface="微软雅黑" pitchFamily="34" charset="-122"/>
            </a:endParaRPr>
          </a:p>
          <a:p>
            <a:pPr algn="r"/>
            <a:r>
              <a:rPr lang="zh-CN" altLang="en-US" sz="1200" b="1" dirty="0" smtClean="0">
                <a:solidFill>
                  <a:srgbClr val="000000"/>
                </a:solidFill>
                <a:latin typeface="微软雅黑" pitchFamily="34" charset="-122"/>
                <a:ea typeface="微软雅黑" pitchFamily="34" charset="-122"/>
              </a:rPr>
              <a:t>依托</a:t>
            </a:r>
            <a:r>
              <a:rPr lang="en-US" altLang="zh-CN" sz="1200" b="1" dirty="0" smtClean="0">
                <a:solidFill>
                  <a:srgbClr val="000000"/>
                </a:solidFill>
                <a:latin typeface="微软雅黑" pitchFamily="34" charset="-122"/>
                <a:ea typeface="微软雅黑" pitchFamily="34" charset="-122"/>
              </a:rPr>
              <a:t>3C</a:t>
            </a:r>
            <a:r>
              <a:rPr lang="zh-CN" altLang="en-US" sz="1200" b="1" dirty="0" smtClean="0">
                <a:solidFill>
                  <a:srgbClr val="000000"/>
                </a:solidFill>
                <a:latin typeface="微软雅黑" pitchFamily="34" charset="-122"/>
                <a:ea typeface="微软雅黑" pitchFamily="34" charset="-122"/>
              </a:rPr>
              <a:t>电子，下沉到家居用品</a:t>
            </a:r>
            <a:endParaRPr lang="en-US" altLang="zh-CN" sz="1200" b="1" dirty="0">
              <a:solidFill>
                <a:srgbClr val="000000"/>
              </a:solidFill>
              <a:latin typeface="微软雅黑" pitchFamily="34" charset="-122"/>
              <a:ea typeface="微软雅黑" pitchFamily="34" charset="-122"/>
            </a:endParaRPr>
          </a:p>
          <a:p>
            <a:pPr algn="r"/>
            <a:endParaRPr lang="en-US" altLang="zh-CN" b="1" dirty="0">
              <a:solidFill>
                <a:schemeClr val="tx2"/>
              </a:solidFill>
              <a:latin typeface="微软雅黑" pitchFamily="34" charset="-122"/>
              <a:ea typeface="微软雅黑" pitchFamily="34" charset="-122"/>
            </a:endParaRPr>
          </a:p>
        </p:txBody>
      </p:sp>
      <p:sp>
        <p:nvSpPr>
          <p:cNvPr id="32" name="Rectangle 5"/>
          <p:cNvSpPr>
            <a:spLocks noChangeArrowheads="1"/>
          </p:cNvSpPr>
          <p:nvPr/>
        </p:nvSpPr>
        <p:spPr bwMode="black">
          <a:xfrm>
            <a:off x="6429375" y="4313336"/>
            <a:ext cx="21750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r>
              <a:rPr lang="zh-CN" altLang="en-US" b="1" dirty="0">
                <a:solidFill>
                  <a:schemeClr val="tx2"/>
                </a:solidFill>
                <a:latin typeface="微软雅黑" pitchFamily="34" charset="-122"/>
                <a:ea typeface="微软雅黑" pitchFamily="34" charset="-122"/>
              </a:rPr>
              <a:t>配送</a:t>
            </a:r>
            <a:endParaRPr lang="en-US" altLang="zh-CN" b="1" dirty="0">
              <a:solidFill>
                <a:schemeClr val="tx2"/>
              </a:solidFill>
              <a:latin typeface="微软雅黑" pitchFamily="34" charset="-122"/>
              <a:ea typeface="微软雅黑" pitchFamily="34" charset="-122"/>
            </a:endParaRPr>
          </a:p>
          <a:p>
            <a:r>
              <a:rPr lang="zh-CN" altLang="en-US" sz="1200" b="1" dirty="0" smtClean="0">
                <a:solidFill>
                  <a:srgbClr val="000000"/>
                </a:solidFill>
                <a:latin typeface="微软雅黑" pitchFamily="34" charset="-122"/>
                <a:ea typeface="微软雅黑" pitchFamily="34" charset="-122"/>
              </a:rPr>
              <a:t>通过苏宁现有物流配送能力</a:t>
            </a:r>
            <a:endParaRPr lang="en-US" altLang="zh-CN" sz="1200" b="1" dirty="0" smtClean="0">
              <a:solidFill>
                <a:srgbClr val="000000"/>
              </a:solidFill>
              <a:latin typeface="微软雅黑" pitchFamily="34" charset="-122"/>
              <a:ea typeface="微软雅黑" pitchFamily="34" charset="-122"/>
            </a:endParaRPr>
          </a:p>
          <a:p>
            <a:r>
              <a:rPr lang="zh-CN" altLang="en-US" b="1" dirty="0">
                <a:solidFill>
                  <a:schemeClr val="tx2"/>
                </a:solidFill>
                <a:latin typeface="微软雅黑" pitchFamily="34" charset="-122"/>
                <a:ea typeface="微软雅黑" pitchFamily="34" charset="-122"/>
              </a:rPr>
              <a:t>售后</a:t>
            </a:r>
            <a:endParaRPr lang="en-US" altLang="zh-CN" b="1" dirty="0">
              <a:solidFill>
                <a:schemeClr val="tx2"/>
              </a:solidFill>
              <a:latin typeface="微软雅黑" pitchFamily="34" charset="-122"/>
              <a:ea typeface="微软雅黑" pitchFamily="34" charset="-122"/>
            </a:endParaRPr>
          </a:p>
          <a:p>
            <a:r>
              <a:rPr lang="zh-CN" altLang="en-US" sz="1200" b="1" dirty="0" smtClean="0">
                <a:solidFill>
                  <a:srgbClr val="000000"/>
                </a:solidFill>
                <a:latin typeface="微软雅黑" pitchFamily="34" charset="-122"/>
                <a:ea typeface="微软雅黑" pitchFamily="34" charset="-122"/>
              </a:rPr>
              <a:t>现有上千家门店售后支持</a:t>
            </a:r>
            <a:endParaRPr lang="en-US" altLang="zh-CN" sz="1200" b="1" dirty="0">
              <a:solidFill>
                <a:srgbClr val="000000"/>
              </a:solidFill>
              <a:latin typeface="微软雅黑" pitchFamily="34" charset="-122"/>
              <a:ea typeface="微软雅黑" pitchFamily="34" charset="-122"/>
            </a:endParaRPr>
          </a:p>
        </p:txBody>
      </p:sp>
      <p:sp>
        <p:nvSpPr>
          <p:cNvPr id="33" name="Rectangle 6"/>
          <p:cNvSpPr>
            <a:spLocks noChangeArrowheads="1"/>
          </p:cNvSpPr>
          <p:nvPr/>
        </p:nvSpPr>
        <p:spPr bwMode="black">
          <a:xfrm>
            <a:off x="0" y="4348261"/>
            <a:ext cx="24590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r"/>
            <a:r>
              <a:rPr lang="zh-CN" altLang="en-US" b="1" dirty="0">
                <a:solidFill>
                  <a:schemeClr val="tx2"/>
                </a:solidFill>
                <a:latin typeface="微软雅黑" pitchFamily="34" charset="-122"/>
                <a:ea typeface="微软雅黑" pitchFamily="34" charset="-122"/>
              </a:rPr>
              <a:t>支付方式</a:t>
            </a:r>
            <a:endParaRPr lang="en-US" altLang="zh-CN" b="1" dirty="0">
              <a:solidFill>
                <a:schemeClr val="tx2"/>
              </a:solidFill>
              <a:latin typeface="微软雅黑" pitchFamily="34" charset="-122"/>
              <a:ea typeface="微软雅黑" pitchFamily="34" charset="-122"/>
            </a:endParaRPr>
          </a:p>
          <a:p>
            <a:pPr algn="r"/>
            <a:r>
              <a:rPr lang="zh-CN" altLang="en-US" sz="1200" b="1" dirty="0" smtClean="0">
                <a:solidFill>
                  <a:srgbClr val="000000"/>
                </a:solidFill>
                <a:latin typeface="微软雅黑" pitchFamily="34" charset="-122"/>
                <a:ea typeface="微软雅黑" pitchFamily="34" charset="-122"/>
              </a:rPr>
              <a:t>结合门店的易付宝支付</a:t>
            </a:r>
            <a:endParaRPr lang="en-US" altLang="zh-CN" sz="1200" b="1" dirty="0" smtClean="0">
              <a:solidFill>
                <a:srgbClr val="000000"/>
              </a:solidFill>
              <a:latin typeface="微软雅黑" pitchFamily="34" charset="-122"/>
              <a:ea typeface="微软雅黑" pitchFamily="34" charset="-122"/>
            </a:endParaRPr>
          </a:p>
          <a:p>
            <a:pPr algn="r"/>
            <a:r>
              <a:rPr lang="zh-CN" altLang="en-US" sz="1200" b="1" dirty="0" smtClean="0">
                <a:solidFill>
                  <a:srgbClr val="000000"/>
                </a:solidFill>
                <a:latin typeface="微软雅黑" pitchFamily="34" charset="-122"/>
                <a:ea typeface="微软雅黑" pitchFamily="34" charset="-122"/>
              </a:rPr>
              <a:t>与银行合作的信用分期支付</a:t>
            </a:r>
            <a:endParaRPr lang="en-US" altLang="zh-CN" sz="1200" b="1" dirty="0" smtClean="0">
              <a:solidFill>
                <a:srgbClr val="000000"/>
              </a:solidFill>
              <a:latin typeface="微软雅黑" pitchFamily="34" charset="-122"/>
              <a:ea typeface="微软雅黑" pitchFamily="34" charset="-122"/>
            </a:endParaRPr>
          </a:p>
          <a:p>
            <a:pPr algn="r"/>
            <a:r>
              <a:rPr lang="zh-CN" altLang="en-US" b="1" dirty="0" smtClean="0">
                <a:solidFill>
                  <a:schemeClr val="tx2"/>
                </a:solidFill>
                <a:latin typeface="微软雅黑" pitchFamily="34" charset="-122"/>
                <a:ea typeface="微软雅黑" pitchFamily="34" charset="-122"/>
              </a:rPr>
              <a:t>信息技术</a:t>
            </a:r>
            <a:endParaRPr lang="en-US" altLang="zh-CN" b="1" dirty="0" smtClean="0">
              <a:solidFill>
                <a:schemeClr val="tx2"/>
              </a:solidFill>
              <a:latin typeface="微软雅黑" pitchFamily="34" charset="-122"/>
              <a:ea typeface="微软雅黑" pitchFamily="34" charset="-122"/>
            </a:endParaRPr>
          </a:p>
          <a:p>
            <a:pPr algn="r"/>
            <a:r>
              <a:rPr lang="zh-CN" altLang="en-US" sz="1200" b="1" dirty="0" smtClean="0">
                <a:solidFill>
                  <a:srgbClr val="000000"/>
                </a:solidFill>
                <a:latin typeface="微软雅黑" pitchFamily="34" charset="-122"/>
                <a:ea typeface="微软雅黑" pitchFamily="34" charset="-122"/>
              </a:rPr>
              <a:t>物流、电子商务、门店销售系统集成</a:t>
            </a:r>
            <a:endParaRPr lang="en-US" altLang="zh-CN" sz="1200" b="1" dirty="0">
              <a:solidFill>
                <a:srgbClr val="000000"/>
              </a:solidFill>
              <a:latin typeface="微软雅黑" pitchFamily="34" charset="-122"/>
              <a:ea typeface="微软雅黑" pitchFamily="34" charset="-122"/>
            </a:endParaRPr>
          </a:p>
        </p:txBody>
      </p:sp>
      <p:sp>
        <p:nvSpPr>
          <p:cNvPr id="34" name="Rectangle 7"/>
          <p:cNvSpPr>
            <a:spLocks noChangeArrowheads="1"/>
          </p:cNvSpPr>
          <p:nvPr/>
        </p:nvSpPr>
        <p:spPr bwMode="black">
          <a:xfrm>
            <a:off x="6421438" y="1668561"/>
            <a:ext cx="257905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r>
              <a:rPr lang="zh-CN" altLang="en-US" b="1" dirty="0">
                <a:solidFill>
                  <a:schemeClr val="tx2"/>
                </a:solidFill>
                <a:latin typeface="微软雅黑" pitchFamily="34" charset="-122"/>
                <a:ea typeface="微软雅黑" pitchFamily="34" charset="-122"/>
              </a:rPr>
              <a:t>市场范围</a:t>
            </a:r>
            <a:endParaRPr lang="en-US" altLang="zh-CN" b="1" dirty="0">
              <a:solidFill>
                <a:schemeClr val="tx2"/>
              </a:solidFill>
              <a:latin typeface="微软雅黑" pitchFamily="34" charset="-122"/>
              <a:ea typeface="微软雅黑" pitchFamily="34" charset="-122"/>
            </a:endParaRPr>
          </a:p>
          <a:p>
            <a:r>
              <a:rPr lang="zh-CN" altLang="en-US" sz="1200" b="1" dirty="0" smtClean="0">
                <a:solidFill>
                  <a:srgbClr val="000000"/>
                </a:solidFill>
                <a:latin typeface="微软雅黑" pitchFamily="34" charset="-122"/>
                <a:ea typeface="微软雅黑" pitchFamily="34" charset="-122"/>
              </a:rPr>
              <a:t>覆盖</a:t>
            </a:r>
            <a:r>
              <a:rPr lang="en-US" altLang="zh-CN" sz="1200" b="1" dirty="0" smtClean="0">
                <a:solidFill>
                  <a:srgbClr val="000000"/>
                </a:solidFill>
                <a:latin typeface="微软雅黑" pitchFamily="34" charset="-122"/>
                <a:ea typeface="微软雅黑" pitchFamily="34" charset="-122"/>
              </a:rPr>
              <a:t>80/90</a:t>
            </a:r>
            <a:r>
              <a:rPr lang="zh-CN" altLang="en-US" sz="1200" b="1" dirty="0" smtClean="0">
                <a:solidFill>
                  <a:srgbClr val="000000"/>
                </a:solidFill>
                <a:latin typeface="微软雅黑" pitchFamily="34" charset="-122"/>
                <a:ea typeface="微软雅黑" pitchFamily="34" charset="-122"/>
              </a:rPr>
              <a:t>后喜欢网购的年轻人</a:t>
            </a:r>
            <a:endParaRPr lang="en-US" altLang="zh-CN" sz="1200" b="1" dirty="0" smtClean="0">
              <a:solidFill>
                <a:srgbClr val="000000"/>
              </a:solidFill>
              <a:latin typeface="微软雅黑" pitchFamily="34" charset="-122"/>
              <a:ea typeface="微软雅黑" pitchFamily="34" charset="-122"/>
            </a:endParaRPr>
          </a:p>
          <a:p>
            <a:r>
              <a:rPr lang="zh-CN" altLang="en-US" sz="1200" b="1" dirty="0" smtClean="0">
                <a:solidFill>
                  <a:srgbClr val="000000"/>
                </a:solidFill>
                <a:latin typeface="微软雅黑" pitchFamily="34" charset="-122"/>
                <a:ea typeface="微软雅黑" pitchFamily="34" charset="-122"/>
              </a:rPr>
              <a:t>不放弃网络市场</a:t>
            </a:r>
            <a:endParaRPr lang="en-US" altLang="zh-CN" sz="1200" b="1" dirty="0" smtClean="0">
              <a:solidFill>
                <a:srgbClr val="000000"/>
              </a:solidFill>
              <a:latin typeface="微软雅黑" pitchFamily="34" charset="-122"/>
              <a:ea typeface="微软雅黑" pitchFamily="34" charset="-122"/>
            </a:endParaRPr>
          </a:p>
          <a:p>
            <a:r>
              <a:rPr lang="zh-CN" altLang="en-US" sz="1200" b="1" dirty="0" smtClean="0">
                <a:solidFill>
                  <a:srgbClr val="000000"/>
                </a:solidFill>
                <a:latin typeface="微软雅黑" pitchFamily="34" charset="-122"/>
                <a:ea typeface="微软雅黑" pitchFamily="34" charset="-122"/>
              </a:rPr>
              <a:t>基本覆盖一、二、三级城市</a:t>
            </a:r>
            <a:endParaRPr lang="en-US" altLang="zh-CN" sz="1200" b="1" dirty="0" smtClean="0">
              <a:solidFill>
                <a:srgbClr val="000000"/>
              </a:solidFill>
              <a:latin typeface="微软雅黑" pitchFamily="34" charset="-122"/>
              <a:ea typeface="微软雅黑" pitchFamily="34" charset="-122"/>
            </a:endParaRPr>
          </a:p>
          <a:p>
            <a:r>
              <a:rPr lang="zh-CN" altLang="en-US" b="1" dirty="0" smtClean="0">
                <a:solidFill>
                  <a:schemeClr val="tx2"/>
                </a:solidFill>
                <a:latin typeface="微软雅黑" pitchFamily="34" charset="-122"/>
                <a:ea typeface="微软雅黑" pitchFamily="34" charset="-122"/>
              </a:rPr>
              <a:t>运作方式</a:t>
            </a:r>
            <a:endParaRPr lang="en-US" altLang="zh-CN" b="1" dirty="0" smtClean="0">
              <a:solidFill>
                <a:schemeClr val="tx2"/>
              </a:solidFill>
              <a:latin typeface="微软雅黑" pitchFamily="34" charset="-122"/>
              <a:ea typeface="微软雅黑" pitchFamily="34" charset="-122"/>
            </a:endParaRPr>
          </a:p>
          <a:p>
            <a:r>
              <a:rPr lang="zh-CN" altLang="en-US" sz="1200" b="1" dirty="0" smtClean="0">
                <a:solidFill>
                  <a:srgbClr val="000000"/>
                </a:solidFill>
                <a:latin typeface="微软雅黑" pitchFamily="34" charset="-122"/>
                <a:ea typeface="微软雅黑" pitchFamily="34" charset="-122"/>
              </a:rPr>
              <a:t>实体店</a:t>
            </a:r>
            <a:r>
              <a:rPr lang="en-US" altLang="zh-CN" sz="1200" b="1" dirty="0" smtClean="0">
                <a:solidFill>
                  <a:srgbClr val="000000"/>
                </a:solidFill>
                <a:latin typeface="微软雅黑" pitchFamily="34" charset="-122"/>
                <a:ea typeface="微软雅黑" pitchFamily="34" charset="-122"/>
              </a:rPr>
              <a:t>+</a:t>
            </a:r>
            <a:r>
              <a:rPr lang="zh-CN" altLang="en-US" sz="1200" b="1" dirty="0" smtClean="0">
                <a:solidFill>
                  <a:srgbClr val="000000"/>
                </a:solidFill>
                <a:latin typeface="微软雅黑" pitchFamily="34" charset="-122"/>
                <a:ea typeface="微软雅黑" pitchFamily="34" charset="-122"/>
              </a:rPr>
              <a:t>网络销售</a:t>
            </a:r>
            <a:endParaRPr lang="en-US" altLang="zh-CN" sz="1200" b="1" dirty="0">
              <a:solidFill>
                <a:srgbClr val="000000"/>
              </a:solidFill>
              <a:latin typeface="微软雅黑" pitchFamily="34" charset="-122"/>
              <a:ea typeface="微软雅黑" pitchFamily="34" charset="-122"/>
            </a:endParaRPr>
          </a:p>
        </p:txBody>
      </p:sp>
      <p:pic>
        <p:nvPicPr>
          <p:cNvPr id="35" name="Picture 8"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59038" y="1533623"/>
            <a:ext cx="122237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9"/>
          <p:cNvSpPr>
            <a:spLocks noChangeArrowheads="1"/>
          </p:cNvSpPr>
          <p:nvPr/>
        </p:nvSpPr>
        <p:spPr bwMode="gray">
          <a:xfrm>
            <a:off x="2459038" y="1530448"/>
            <a:ext cx="1214437" cy="1233488"/>
          </a:xfrm>
          <a:prstGeom prst="ellipse">
            <a:avLst/>
          </a:prstGeom>
          <a:solidFill>
            <a:schemeClr val="accent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pic>
        <p:nvPicPr>
          <p:cNvPr id="37" name="Picture 10"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60625" y="4159348"/>
            <a:ext cx="122078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Oval 11"/>
          <p:cNvSpPr>
            <a:spLocks noChangeArrowheads="1"/>
          </p:cNvSpPr>
          <p:nvPr/>
        </p:nvSpPr>
        <p:spPr bwMode="gray">
          <a:xfrm>
            <a:off x="2460625" y="4156173"/>
            <a:ext cx="1216025" cy="1233488"/>
          </a:xfrm>
          <a:prstGeom prst="ellipse">
            <a:avLst/>
          </a:prstGeom>
          <a:solidFill>
            <a:schemeClr val="hlink">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pic>
        <p:nvPicPr>
          <p:cNvPr id="39" name="Picture 12"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205413" y="4148236"/>
            <a:ext cx="122237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Oval 13"/>
          <p:cNvSpPr>
            <a:spLocks noChangeArrowheads="1"/>
          </p:cNvSpPr>
          <p:nvPr/>
        </p:nvSpPr>
        <p:spPr bwMode="gray">
          <a:xfrm>
            <a:off x="5205413" y="4135536"/>
            <a:ext cx="1216025" cy="1233487"/>
          </a:xfrm>
          <a:prstGeom prst="ellipse">
            <a:avLst/>
          </a:prstGeom>
          <a:solidFill>
            <a:schemeClr val="accent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pic>
        <p:nvPicPr>
          <p:cNvPr id="41" name="Picture 14"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205413" y="1519336"/>
            <a:ext cx="1220787"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Oval 15"/>
          <p:cNvSpPr>
            <a:spLocks noChangeArrowheads="1"/>
          </p:cNvSpPr>
          <p:nvPr/>
        </p:nvSpPr>
        <p:spPr bwMode="gray">
          <a:xfrm>
            <a:off x="5205413" y="1517748"/>
            <a:ext cx="1216025" cy="1233488"/>
          </a:xfrm>
          <a:prstGeom prst="ellipse">
            <a:avLst/>
          </a:prstGeom>
          <a:solidFill>
            <a:schemeClr val="hlink">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43" name="Text Box 16"/>
          <p:cNvSpPr txBox="1">
            <a:spLocks noChangeArrowheads="1"/>
          </p:cNvSpPr>
          <p:nvPr/>
        </p:nvSpPr>
        <p:spPr bwMode="auto">
          <a:xfrm>
            <a:off x="2695575" y="2194023"/>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000" b="1" dirty="0" smtClean="0">
                <a:solidFill>
                  <a:srgbClr val="1C1C1C"/>
                </a:solidFill>
                <a:latin typeface="微软雅黑" pitchFamily="34" charset="-122"/>
                <a:ea typeface="微软雅黑" pitchFamily="34" charset="-122"/>
              </a:rPr>
              <a:t>产品</a:t>
            </a:r>
            <a:endParaRPr lang="en-US" altLang="zh-CN" sz="2000" b="1" dirty="0">
              <a:solidFill>
                <a:srgbClr val="1C1C1C"/>
              </a:solidFill>
              <a:latin typeface="微软雅黑" pitchFamily="34" charset="-122"/>
              <a:ea typeface="微软雅黑" pitchFamily="34" charset="-122"/>
            </a:endParaRPr>
          </a:p>
        </p:txBody>
      </p:sp>
      <p:grpSp>
        <p:nvGrpSpPr>
          <p:cNvPr id="44" name="Group 17"/>
          <p:cNvGrpSpPr>
            <a:grpSpLocks/>
          </p:cNvGrpSpPr>
          <p:nvPr/>
        </p:nvGrpSpPr>
        <p:grpSpPr bwMode="auto">
          <a:xfrm>
            <a:off x="2882900" y="1782861"/>
            <a:ext cx="360363" cy="363537"/>
            <a:chOff x="523" y="2809"/>
            <a:chExt cx="876" cy="882"/>
          </a:xfrm>
        </p:grpSpPr>
        <p:sp>
          <p:nvSpPr>
            <p:cNvPr id="45" name="Oval 18"/>
            <p:cNvSpPr>
              <a:spLocks noChangeArrowheads="1"/>
            </p:cNvSpPr>
            <p:nvPr/>
          </p:nvSpPr>
          <p:spPr bwMode="black">
            <a:xfrm>
              <a:off x="523" y="2809"/>
              <a:ext cx="876" cy="876"/>
            </a:xfrm>
            <a:prstGeom prst="ellipse">
              <a:avLst/>
            </a:prstGeom>
            <a:noFill/>
            <a:ln w="1905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itchFamily="34" charset="-122"/>
                <a:ea typeface="微软雅黑" pitchFamily="34" charset="-122"/>
              </a:endParaRPr>
            </a:p>
          </p:txBody>
        </p:sp>
        <p:sp>
          <p:nvSpPr>
            <p:cNvPr id="46" name="Line 19"/>
            <p:cNvSpPr>
              <a:spLocks noChangeShapeType="1"/>
            </p:cNvSpPr>
            <p:nvPr/>
          </p:nvSpPr>
          <p:spPr bwMode="black">
            <a:xfrm>
              <a:off x="964" y="2809"/>
              <a:ext cx="0" cy="87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47" name="Line 20"/>
            <p:cNvSpPr>
              <a:spLocks noChangeShapeType="1"/>
            </p:cNvSpPr>
            <p:nvPr/>
          </p:nvSpPr>
          <p:spPr bwMode="black">
            <a:xfrm>
              <a:off x="523" y="3244"/>
              <a:ext cx="876" cy="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48" name="Freeform 21"/>
            <p:cNvSpPr>
              <a:spLocks/>
            </p:cNvSpPr>
            <p:nvPr/>
          </p:nvSpPr>
          <p:spPr bwMode="black">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itchFamily="34" charset="-122"/>
                <a:ea typeface="微软雅黑" pitchFamily="34" charset="-122"/>
              </a:endParaRPr>
            </a:p>
          </p:txBody>
        </p:sp>
        <p:sp>
          <p:nvSpPr>
            <p:cNvPr id="49" name="Freeform 22"/>
            <p:cNvSpPr>
              <a:spLocks/>
            </p:cNvSpPr>
            <p:nvPr/>
          </p:nvSpPr>
          <p:spPr bwMode="black">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itchFamily="34" charset="-122"/>
                <a:ea typeface="微软雅黑" pitchFamily="34" charset="-122"/>
              </a:endParaRPr>
            </a:p>
          </p:txBody>
        </p:sp>
        <p:sp>
          <p:nvSpPr>
            <p:cNvPr id="50" name="Freeform 23"/>
            <p:cNvSpPr>
              <a:spLocks/>
            </p:cNvSpPr>
            <p:nvPr/>
          </p:nvSpPr>
          <p:spPr bwMode="black">
            <a:xfrm rot="5400000">
              <a:off x="892" y="3171"/>
              <a:ext cx="114" cy="653"/>
            </a:xfrm>
            <a:custGeom>
              <a:avLst/>
              <a:gdLst>
                <a:gd name="T0" fmla="*/ 1 w 197"/>
                <a:gd name="T1" fmla="*/ 0 h 870"/>
                <a:gd name="T2" fmla="*/ 0 w 197"/>
                <a:gd name="T3" fmla="*/ 11 h 870"/>
                <a:gd name="T4" fmla="*/ 1 w 197"/>
                <a:gd name="T5" fmla="*/ 2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itchFamily="34" charset="-122"/>
                <a:ea typeface="微软雅黑" pitchFamily="34" charset="-122"/>
              </a:endParaRPr>
            </a:p>
          </p:txBody>
        </p:sp>
        <p:sp>
          <p:nvSpPr>
            <p:cNvPr id="51" name="Freeform 24"/>
            <p:cNvSpPr>
              <a:spLocks/>
            </p:cNvSpPr>
            <p:nvPr/>
          </p:nvSpPr>
          <p:spPr bwMode="black">
            <a:xfrm rot="16200000" flipV="1">
              <a:off x="900" y="2668"/>
              <a:ext cx="114" cy="653"/>
            </a:xfrm>
            <a:custGeom>
              <a:avLst/>
              <a:gdLst>
                <a:gd name="T0" fmla="*/ 1 w 197"/>
                <a:gd name="T1" fmla="*/ 0 h 870"/>
                <a:gd name="T2" fmla="*/ 0 w 197"/>
                <a:gd name="T3" fmla="*/ 11 h 870"/>
                <a:gd name="T4" fmla="*/ 1 w 197"/>
                <a:gd name="T5" fmla="*/ 2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itchFamily="34" charset="-122"/>
                <a:ea typeface="微软雅黑" pitchFamily="34" charset="-122"/>
              </a:endParaRPr>
            </a:p>
          </p:txBody>
        </p:sp>
      </p:grpSp>
      <p:grpSp>
        <p:nvGrpSpPr>
          <p:cNvPr id="52" name="Group 25"/>
          <p:cNvGrpSpPr>
            <a:grpSpLocks/>
          </p:cNvGrpSpPr>
          <p:nvPr/>
        </p:nvGrpSpPr>
        <p:grpSpPr bwMode="auto">
          <a:xfrm>
            <a:off x="5605463" y="4394298"/>
            <a:ext cx="487362" cy="390525"/>
            <a:chOff x="768" y="2024"/>
            <a:chExt cx="422" cy="337"/>
          </a:xfrm>
        </p:grpSpPr>
        <p:sp>
          <p:nvSpPr>
            <p:cNvPr id="53" name="Freeform 26"/>
            <p:cNvSpPr>
              <a:spLocks/>
            </p:cNvSpPr>
            <p:nvPr/>
          </p:nvSpPr>
          <p:spPr bwMode="black">
            <a:xfrm>
              <a:off x="1074" y="2024"/>
              <a:ext cx="116" cy="117"/>
            </a:xfrm>
            <a:custGeom>
              <a:avLst/>
              <a:gdLst>
                <a:gd name="T0" fmla="*/ 12 w 116"/>
                <a:gd name="T1" fmla="*/ 0 h 117"/>
                <a:gd name="T2" fmla="*/ 0 w 116"/>
                <a:gd name="T3" fmla="*/ 67 h 117"/>
                <a:gd name="T4" fmla="*/ 53 w 116"/>
                <a:gd name="T5" fmla="*/ 117 h 117"/>
                <a:gd name="T6" fmla="*/ 108 w 116"/>
                <a:gd name="T7" fmla="*/ 105 h 117"/>
                <a:gd name="T8" fmla="*/ 116 w 116"/>
                <a:gd name="T9" fmla="*/ 54 h 117"/>
                <a:gd name="T10" fmla="*/ 65 w 116"/>
                <a:gd name="T11" fmla="*/ 0 h 117"/>
                <a:gd name="T12" fmla="*/ 12 w 116"/>
                <a:gd name="T13" fmla="*/ 0 h 117"/>
                <a:gd name="T14" fmla="*/ 0 60000 65536"/>
                <a:gd name="T15" fmla="*/ 0 60000 65536"/>
                <a:gd name="T16" fmla="*/ 0 60000 65536"/>
                <a:gd name="T17" fmla="*/ 0 60000 65536"/>
                <a:gd name="T18" fmla="*/ 0 60000 65536"/>
                <a:gd name="T19" fmla="*/ 0 60000 65536"/>
                <a:gd name="T20" fmla="*/ 0 60000 65536"/>
                <a:gd name="T21" fmla="*/ 0 w 116"/>
                <a:gd name="T22" fmla="*/ 0 h 117"/>
                <a:gd name="T23" fmla="*/ 116 w 116"/>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17">
                  <a:moveTo>
                    <a:pt x="12" y="0"/>
                  </a:moveTo>
                  <a:lnTo>
                    <a:pt x="0" y="67"/>
                  </a:lnTo>
                  <a:lnTo>
                    <a:pt x="53" y="117"/>
                  </a:lnTo>
                  <a:lnTo>
                    <a:pt x="108" y="105"/>
                  </a:lnTo>
                  <a:lnTo>
                    <a:pt x="116" y="54"/>
                  </a:lnTo>
                  <a:lnTo>
                    <a:pt x="65" y="0"/>
                  </a:lnTo>
                  <a:lnTo>
                    <a:pt x="12" y="0"/>
                  </a:lnTo>
                  <a:close/>
                </a:path>
              </a:pathLst>
            </a:custGeom>
            <a:noFill/>
            <a:ln w="127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itchFamily="34" charset="-122"/>
                <a:ea typeface="微软雅黑" pitchFamily="34" charset="-122"/>
              </a:endParaRPr>
            </a:p>
          </p:txBody>
        </p:sp>
        <p:sp>
          <p:nvSpPr>
            <p:cNvPr id="54" name="Freeform 27"/>
            <p:cNvSpPr>
              <a:spLocks/>
            </p:cNvSpPr>
            <p:nvPr/>
          </p:nvSpPr>
          <p:spPr bwMode="black">
            <a:xfrm>
              <a:off x="858" y="2090"/>
              <a:ext cx="273" cy="228"/>
            </a:xfrm>
            <a:custGeom>
              <a:avLst/>
              <a:gdLst>
                <a:gd name="T0" fmla="*/ 0 w 273"/>
                <a:gd name="T1" fmla="*/ 169 h 228"/>
                <a:gd name="T2" fmla="*/ 45 w 273"/>
                <a:gd name="T3" fmla="*/ 228 h 228"/>
                <a:gd name="T4" fmla="*/ 273 w 273"/>
                <a:gd name="T5" fmla="*/ 49 h 228"/>
                <a:gd name="T6" fmla="*/ 215 w 273"/>
                <a:gd name="T7" fmla="*/ 0 h 228"/>
                <a:gd name="T8" fmla="*/ 0 w 273"/>
                <a:gd name="T9" fmla="*/ 169 h 228"/>
                <a:gd name="T10" fmla="*/ 0 60000 65536"/>
                <a:gd name="T11" fmla="*/ 0 60000 65536"/>
                <a:gd name="T12" fmla="*/ 0 60000 65536"/>
                <a:gd name="T13" fmla="*/ 0 60000 65536"/>
                <a:gd name="T14" fmla="*/ 0 60000 65536"/>
                <a:gd name="T15" fmla="*/ 0 w 273"/>
                <a:gd name="T16" fmla="*/ 0 h 228"/>
                <a:gd name="T17" fmla="*/ 273 w 273"/>
                <a:gd name="T18" fmla="*/ 228 h 228"/>
              </a:gdLst>
              <a:ahLst/>
              <a:cxnLst>
                <a:cxn ang="T10">
                  <a:pos x="T0" y="T1"/>
                </a:cxn>
                <a:cxn ang="T11">
                  <a:pos x="T2" y="T3"/>
                </a:cxn>
                <a:cxn ang="T12">
                  <a:pos x="T4" y="T5"/>
                </a:cxn>
                <a:cxn ang="T13">
                  <a:pos x="T6" y="T7"/>
                </a:cxn>
                <a:cxn ang="T14">
                  <a:pos x="T8" y="T9"/>
                </a:cxn>
              </a:cxnLst>
              <a:rect l="T15" t="T16" r="T17" b="T18"/>
              <a:pathLst>
                <a:path w="273" h="228">
                  <a:moveTo>
                    <a:pt x="0" y="169"/>
                  </a:moveTo>
                  <a:lnTo>
                    <a:pt x="45" y="228"/>
                  </a:lnTo>
                  <a:lnTo>
                    <a:pt x="273" y="49"/>
                  </a:lnTo>
                  <a:lnTo>
                    <a:pt x="215" y="0"/>
                  </a:lnTo>
                  <a:lnTo>
                    <a:pt x="0" y="169"/>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itchFamily="34" charset="-122"/>
                <a:ea typeface="微软雅黑" pitchFamily="34" charset="-122"/>
              </a:endParaRPr>
            </a:p>
          </p:txBody>
        </p:sp>
        <p:sp>
          <p:nvSpPr>
            <p:cNvPr id="55" name="Freeform 28"/>
            <p:cNvSpPr>
              <a:spLocks/>
            </p:cNvSpPr>
            <p:nvPr/>
          </p:nvSpPr>
          <p:spPr bwMode="black">
            <a:xfrm>
              <a:off x="858" y="2024"/>
              <a:ext cx="228" cy="237"/>
            </a:xfrm>
            <a:custGeom>
              <a:avLst/>
              <a:gdLst>
                <a:gd name="T0" fmla="*/ 21 w 228"/>
                <a:gd name="T1" fmla="*/ 172 h 237"/>
                <a:gd name="T2" fmla="*/ 0 w 228"/>
                <a:gd name="T3" fmla="*/ 237 h 237"/>
                <a:gd name="T4" fmla="*/ 219 w 228"/>
                <a:gd name="T5" fmla="*/ 64 h 237"/>
                <a:gd name="T6" fmla="*/ 228 w 228"/>
                <a:gd name="T7" fmla="*/ 0 h 237"/>
                <a:gd name="T8" fmla="*/ 21 w 228"/>
                <a:gd name="T9" fmla="*/ 172 h 237"/>
                <a:gd name="T10" fmla="*/ 0 60000 65536"/>
                <a:gd name="T11" fmla="*/ 0 60000 65536"/>
                <a:gd name="T12" fmla="*/ 0 60000 65536"/>
                <a:gd name="T13" fmla="*/ 0 60000 65536"/>
                <a:gd name="T14" fmla="*/ 0 60000 65536"/>
                <a:gd name="T15" fmla="*/ 0 w 228"/>
                <a:gd name="T16" fmla="*/ 0 h 237"/>
                <a:gd name="T17" fmla="*/ 228 w 228"/>
                <a:gd name="T18" fmla="*/ 237 h 237"/>
              </a:gdLst>
              <a:ahLst/>
              <a:cxnLst>
                <a:cxn ang="T10">
                  <a:pos x="T0" y="T1"/>
                </a:cxn>
                <a:cxn ang="T11">
                  <a:pos x="T2" y="T3"/>
                </a:cxn>
                <a:cxn ang="T12">
                  <a:pos x="T4" y="T5"/>
                </a:cxn>
                <a:cxn ang="T13">
                  <a:pos x="T6" y="T7"/>
                </a:cxn>
                <a:cxn ang="T14">
                  <a:pos x="T8" y="T9"/>
                </a:cxn>
              </a:cxnLst>
              <a:rect l="T15" t="T16" r="T17" b="T18"/>
              <a:pathLst>
                <a:path w="228" h="237">
                  <a:moveTo>
                    <a:pt x="21" y="172"/>
                  </a:moveTo>
                  <a:lnTo>
                    <a:pt x="0" y="237"/>
                  </a:lnTo>
                  <a:lnTo>
                    <a:pt x="219" y="64"/>
                  </a:lnTo>
                  <a:lnTo>
                    <a:pt x="228" y="0"/>
                  </a:lnTo>
                  <a:lnTo>
                    <a:pt x="21" y="172"/>
                  </a:lnTo>
                  <a:close/>
                </a:path>
              </a:pathLst>
            </a:custGeom>
            <a:solidFill>
              <a:srgbClr val="FFFFFF"/>
            </a:solidFill>
            <a:ln w="9525">
              <a:solidFill>
                <a:srgbClr val="FFFFFF"/>
              </a:solidFill>
              <a:round/>
              <a:headEnd/>
              <a:tailEnd/>
            </a:ln>
          </p:spPr>
          <p:txBody>
            <a:bodyPr wrap="none" anchor="ctr"/>
            <a:lstStyle/>
            <a:p>
              <a:endParaRPr lang="zh-CN" altLang="en-US">
                <a:latin typeface="微软雅黑" pitchFamily="34" charset="-122"/>
                <a:ea typeface="微软雅黑" pitchFamily="34" charset="-122"/>
              </a:endParaRPr>
            </a:p>
          </p:txBody>
        </p:sp>
        <p:sp>
          <p:nvSpPr>
            <p:cNvPr id="56" name="Freeform 29"/>
            <p:cNvSpPr>
              <a:spLocks/>
            </p:cNvSpPr>
            <p:nvPr/>
          </p:nvSpPr>
          <p:spPr bwMode="black">
            <a:xfrm>
              <a:off x="903" y="2129"/>
              <a:ext cx="281" cy="189"/>
            </a:xfrm>
            <a:custGeom>
              <a:avLst/>
              <a:gdLst>
                <a:gd name="T0" fmla="*/ 63 w 281"/>
                <a:gd name="T1" fmla="*/ 178 h 189"/>
                <a:gd name="T2" fmla="*/ 0 w 281"/>
                <a:gd name="T3" fmla="*/ 189 h 189"/>
                <a:gd name="T4" fmla="*/ 227 w 281"/>
                <a:gd name="T5" fmla="*/ 10 h 189"/>
                <a:gd name="T6" fmla="*/ 281 w 281"/>
                <a:gd name="T7" fmla="*/ 0 h 189"/>
                <a:gd name="T8" fmla="*/ 63 w 281"/>
                <a:gd name="T9" fmla="*/ 178 h 189"/>
                <a:gd name="T10" fmla="*/ 0 60000 65536"/>
                <a:gd name="T11" fmla="*/ 0 60000 65536"/>
                <a:gd name="T12" fmla="*/ 0 60000 65536"/>
                <a:gd name="T13" fmla="*/ 0 60000 65536"/>
                <a:gd name="T14" fmla="*/ 0 60000 65536"/>
                <a:gd name="T15" fmla="*/ 0 w 281"/>
                <a:gd name="T16" fmla="*/ 0 h 189"/>
                <a:gd name="T17" fmla="*/ 281 w 281"/>
                <a:gd name="T18" fmla="*/ 189 h 189"/>
              </a:gdLst>
              <a:ahLst/>
              <a:cxnLst>
                <a:cxn ang="T10">
                  <a:pos x="T0" y="T1"/>
                </a:cxn>
                <a:cxn ang="T11">
                  <a:pos x="T2" y="T3"/>
                </a:cxn>
                <a:cxn ang="T12">
                  <a:pos x="T4" y="T5"/>
                </a:cxn>
                <a:cxn ang="T13">
                  <a:pos x="T6" y="T7"/>
                </a:cxn>
                <a:cxn ang="T14">
                  <a:pos x="T8" y="T9"/>
                </a:cxn>
              </a:cxnLst>
              <a:rect l="T15" t="T16" r="T17" b="T18"/>
              <a:pathLst>
                <a:path w="281" h="189">
                  <a:moveTo>
                    <a:pt x="63" y="178"/>
                  </a:moveTo>
                  <a:lnTo>
                    <a:pt x="0" y="189"/>
                  </a:lnTo>
                  <a:lnTo>
                    <a:pt x="227" y="10"/>
                  </a:lnTo>
                  <a:lnTo>
                    <a:pt x="281" y="0"/>
                  </a:lnTo>
                  <a:lnTo>
                    <a:pt x="63" y="178"/>
                  </a:lnTo>
                  <a:close/>
                </a:path>
              </a:pathLst>
            </a:custGeom>
            <a:solidFill>
              <a:srgbClr val="FFFFFF"/>
            </a:solidFill>
            <a:ln w="9525">
              <a:solidFill>
                <a:srgbClr val="FFFFFF"/>
              </a:solidFill>
              <a:round/>
              <a:headEnd/>
              <a:tailEnd/>
            </a:ln>
          </p:spPr>
          <p:txBody>
            <a:bodyPr wrap="none" anchor="ctr"/>
            <a:lstStyle/>
            <a:p>
              <a:endParaRPr lang="zh-CN" altLang="en-US">
                <a:latin typeface="微软雅黑" pitchFamily="34" charset="-122"/>
                <a:ea typeface="微软雅黑" pitchFamily="34" charset="-122"/>
              </a:endParaRPr>
            </a:p>
          </p:txBody>
        </p:sp>
        <p:sp>
          <p:nvSpPr>
            <p:cNvPr id="57" name="Freeform 30"/>
            <p:cNvSpPr>
              <a:spLocks/>
            </p:cNvSpPr>
            <p:nvPr/>
          </p:nvSpPr>
          <p:spPr bwMode="black">
            <a:xfrm>
              <a:off x="789" y="2192"/>
              <a:ext cx="161" cy="163"/>
            </a:xfrm>
            <a:custGeom>
              <a:avLst/>
              <a:gdLst>
                <a:gd name="T0" fmla="*/ 0 w 161"/>
                <a:gd name="T1" fmla="*/ 135 h 163"/>
                <a:gd name="T2" fmla="*/ 18 w 161"/>
                <a:gd name="T3" fmla="*/ 163 h 163"/>
                <a:gd name="T4" fmla="*/ 161 w 161"/>
                <a:gd name="T5" fmla="*/ 120 h 163"/>
                <a:gd name="T6" fmla="*/ 114 w 161"/>
                <a:gd name="T7" fmla="*/ 124 h 163"/>
                <a:gd name="T8" fmla="*/ 69 w 161"/>
                <a:gd name="T9" fmla="*/ 67 h 163"/>
                <a:gd name="T10" fmla="*/ 90 w 161"/>
                <a:gd name="T11" fmla="*/ 0 h 163"/>
                <a:gd name="T12" fmla="*/ 0 w 161"/>
                <a:gd name="T13" fmla="*/ 135 h 163"/>
                <a:gd name="T14" fmla="*/ 0 60000 65536"/>
                <a:gd name="T15" fmla="*/ 0 60000 65536"/>
                <a:gd name="T16" fmla="*/ 0 60000 65536"/>
                <a:gd name="T17" fmla="*/ 0 60000 65536"/>
                <a:gd name="T18" fmla="*/ 0 60000 65536"/>
                <a:gd name="T19" fmla="*/ 0 60000 65536"/>
                <a:gd name="T20" fmla="*/ 0 60000 65536"/>
                <a:gd name="T21" fmla="*/ 0 w 161"/>
                <a:gd name="T22" fmla="*/ 0 h 163"/>
                <a:gd name="T23" fmla="*/ 161 w 16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63">
                  <a:moveTo>
                    <a:pt x="0" y="135"/>
                  </a:moveTo>
                  <a:lnTo>
                    <a:pt x="18" y="163"/>
                  </a:lnTo>
                  <a:lnTo>
                    <a:pt x="161" y="120"/>
                  </a:lnTo>
                  <a:lnTo>
                    <a:pt x="114" y="124"/>
                  </a:lnTo>
                  <a:lnTo>
                    <a:pt x="69" y="67"/>
                  </a:lnTo>
                  <a:lnTo>
                    <a:pt x="90" y="0"/>
                  </a:lnTo>
                  <a:lnTo>
                    <a:pt x="0" y="135"/>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itchFamily="34" charset="-122"/>
                <a:ea typeface="微软雅黑" pitchFamily="34" charset="-122"/>
              </a:endParaRPr>
            </a:p>
          </p:txBody>
        </p:sp>
        <p:sp>
          <p:nvSpPr>
            <p:cNvPr id="58" name="Freeform 31"/>
            <p:cNvSpPr>
              <a:spLocks/>
            </p:cNvSpPr>
            <p:nvPr/>
          </p:nvSpPr>
          <p:spPr bwMode="black">
            <a:xfrm>
              <a:off x="768" y="2328"/>
              <a:ext cx="39" cy="33"/>
            </a:xfrm>
            <a:custGeom>
              <a:avLst/>
              <a:gdLst>
                <a:gd name="T0" fmla="*/ 27 w 39"/>
                <a:gd name="T1" fmla="*/ 0 h 33"/>
                <a:gd name="T2" fmla="*/ 0 w 39"/>
                <a:gd name="T3" fmla="*/ 33 h 33"/>
                <a:gd name="T4" fmla="*/ 39 w 39"/>
                <a:gd name="T5" fmla="*/ 25 h 33"/>
                <a:gd name="T6" fmla="*/ 27 w 39"/>
                <a:gd name="T7" fmla="*/ 0 h 33"/>
                <a:gd name="T8" fmla="*/ 0 60000 65536"/>
                <a:gd name="T9" fmla="*/ 0 60000 65536"/>
                <a:gd name="T10" fmla="*/ 0 60000 65536"/>
                <a:gd name="T11" fmla="*/ 0 60000 65536"/>
                <a:gd name="T12" fmla="*/ 0 w 39"/>
                <a:gd name="T13" fmla="*/ 0 h 33"/>
                <a:gd name="T14" fmla="*/ 39 w 39"/>
                <a:gd name="T15" fmla="*/ 33 h 33"/>
              </a:gdLst>
              <a:ahLst/>
              <a:cxnLst>
                <a:cxn ang="T8">
                  <a:pos x="T0" y="T1"/>
                </a:cxn>
                <a:cxn ang="T9">
                  <a:pos x="T2" y="T3"/>
                </a:cxn>
                <a:cxn ang="T10">
                  <a:pos x="T4" y="T5"/>
                </a:cxn>
                <a:cxn ang="T11">
                  <a:pos x="T6" y="T7"/>
                </a:cxn>
              </a:cxnLst>
              <a:rect l="T12" t="T13" r="T14" b="T15"/>
              <a:pathLst>
                <a:path w="39" h="33">
                  <a:moveTo>
                    <a:pt x="27" y="0"/>
                  </a:moveTo>
                  <a:lnTo>
                    <a:pt x="0" y="33"/>
                  </a:lnTo>
                  <a:lnTo>
                    <a:pt x="39" y="25"/>
                  </a:lnTo>
                  <a:lnTo>
                    <a:pt x="27" y="0"/>
                  </a:lnTo>
                  <a:close/>
                </a:path>
              </a:pathLst>
            </a:custGeom>
            <a:solidFill>
              <a:srgbClr val="FFFFFF"/>
            </a:solidFill>
            <a:ln w="9525">
              <a:solidFill>
                <a:schemeClr val="tx1"/>
              </a:solidFill>
              <a:round/>
              <a:headEnd/>
              <a:tailEnd/>
            </a:ln>
          </p:spPr>
          <p:txBody>
            <a:bodyPr wrap="none" anchor="ctr"/>
            <a:lstStyle/>
            <a:p>
              <a:endParaRPr lang="zh-CN" altLang="en-US">
                <a:latin typeface="微软雅黑" pitchFamily="34" charset="-122"/>
                <a:ea typeface="微软雅黑" pitchFamily="34" charset="-122"/>
              </a:endParaRPr>
            </a:p>
          </p:txBody>
        </p:sp>
        <p:sp>
          <p:nvSpPr>
            <p:cNvPr id="59" name="Line 32"/>
            <p:cNvSpPr>
              <a:spLocks noChangeShapeType="1"/>
            </p:cNvSpPr>
            <p:nvPr/>
          </p:nvSpPr>
          <p:spPr bwMode="black">
            <a:xfrm flipV="1">
              <a:off x="797" y="2258"/>
              <a:ext cx="66" cy="7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itchFamily="34" charset="-122"/>
                <a:ea typeface="微软雅黑" pitchFamily="34" charset="-122"/>
              </a:endParaRPr>
            </a:p>
          </p:txBody>
        </p:sp>
        <p:sp>
          <p:nvSpPr>
            <p:cNvPr id="60" name="Line 33"/>
            <p:cNvSpPr>
              <a:spLocks noChangeShapeType="1"/>
            </p:cNvSpPr>
            <p:nvPr/>
          </p:nvSpPr>
          <p:spPr bwMode="black">
            <a:xfrm flipV="1">
              <a:off x="806" y="2315"/>
              <a:ext cx="100" cy="3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itchFamily="34" charset="-122"/>
                <a:ea typeface="微软雅黑" pitchFamily="34" charset="-122"/>
              </a:endParaRPr>
            </a:p>
          </p:txBody>
        </p:sp>
        <p:sp>
          <p:nvSpPr>
            <p:cNvPr id="61" name="Oval 34"/>
            <p:cNvSpPr>
              <a:spLocks noChangeArrowheads="1"/>
            </p:cNvSpPr>
            <p:nvPr/>
          </p:nvSpPr>
          <p:spPr bwMode="black">
            <a:xfrm rot="1507387">
              <a:off x="1116" y="2063"/>
              <a:ext cx="43" cy="27"/>
            </a:xfrm>
            <a:prstGeom prst="ellipse">
              <a:avLst/>
            </a:prstGeom>
            <a:solidFill>
              <a:srgbClr val="FFFFFF"/>
            </a:solidFill>
            <a:ln w="9525" algn="ctr">
              <a:solidFill>
                <a:schemeClr val="tx1"/>
              </a:solidFill>
              <a:round/>
              <a:headEnd/>
              <a:tailEnd/>
            </a:ln>
          </p:spPr>
          <p:txBody>
            <a:bodyPr wrap="none" anchor="ctr"/>
            <a:lstStyle/>
            <a:p>
              <a:endParaRPr lang="zh-CN" altLang="en-US">
                <a:latin typeface="微软雅黑" pitchFamily="34" charset="-122"/>
                <a:ea typeface="微软雅黑" pitchFamily="34" charset="-122"/>
              </a:endParaRPr>
            </a:p>
          </p:txBody>
        </p:sp>
      </p:grpSp>
      <p:grpSp>
        <p:nvGrpSpPr>
          <p:cNvPr id="62" name="Group 35"/>
          <p:cNvGrpSpPr>
            <a:grpSpLocks/>
          </p:cNvGrpSpPr>
          <p:nvPr/>
        </p:nvGrpSpPr>
        <p:grpSpPr bwMode="auto">
          <a:xfrm>
            <a:off x="2878138" y="4395886"/>
            <a:ext cx="409575" cy="355600"/>
            <a:chOff x="2310" y="3078"/>
            <a:chExt cx="312" cy="270"/>
          </a:xfrm>
        </p:grpSpPr>
        <p:sp>
          <p:nvSpPr>
            <p:cNvPr id="63" name="AutoShape 36"/>
            <p:cNvSpPr>
              <a:spLocks noChangeArrowheads="1"/>
            </p:cNvSpPr>
            <p:nvPr/>
          </p:nvSpPr>
          <p:spPr bwMode="black">
            <a:xfrm>
              <a:off x="2374" y="3078"/>
              <a:ext cx="186" cy="187"/>
            </a:xfrm>
            <a:prstGeom prst="roundRect">
              <a:avLst>
                <a:gd name="adj" fmla="val 6250"/>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itchFamily="34" charset="-122"/>
                <a:ea typeface="微软雅黑" pitchFamily="34" charset="-122"/>
              </a:endParaRPr>
            </a:p>
          </p:txBody>
        </p:sp>
        <p:sp>
          <p:nvSpPr>
            <p:cNvPr id="64" name="AutoShape 37"/>
            <p:cNvSpPr>
              <a:spLocks noChangeArrowheads="1"/>
            </p:cNvSpPr>
            <p:nvPr/>
          </p:nvSpPr>
          <p:spPr bwMode="black">
            <a:xfrm>
              <a:off x="2310" y="3265"/>
              <a:ext cx="312" cy="83"/>
            </a:xfrm>
            <a:prstGeom prst="roundRect">
              <a:avLst>
                <a:gd name="adj" fmla="val 16667"/>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itchFamily="34" charset="-122"/>
                <a:ea typeface="微软雅黑" pitchFamily="34" charset="-122"/>
              </a:endParaRPr>
            </a:p>
          </p:txBody>
        </p:sp>
        <p:sp>
          <p:nvSpPr>
            <p:cNvPr id="65" name="AutoShape 38"/>
            <p:cNvSpPr>
              <a:spLocks noChangeArrowheads="1"/>
            </p:cNvSpPr>
            <p:nvPr/>
          </p:nvSpPr>
          <p:spPr bwMode="black">
            <a:xfrm>
              <a:off x="2390" y="3096"/>
              <a:ext cx="154" cy="147"/>
            </a:xfrm>
            <a:prstGeom prst="roundRect">
              <a:avLst>
                <a:gd name="adj" fmla="val 7972"/>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66" name="Line 39"/>
            <p:cNvSpPr>
              <a:spLocks noChangeShapeType="1"/>
            </p:cNvSpPr>
            <p:nvPr/>
          </p:nvSpPr>
          <p:spPr bwMode="black">
            <a:xfrm flipH="1">
              <a:off x="2530" y="3305"/>
              <a:ext cx="47"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67" name="Line 40"/>
            <p:cNvSpPr>
              <a:spLocks noChangeShapeType="1"/>
            </p:cNvSpPr>
            <p:nvPr/>
          </p:nvSpPr>
          <p:spPr bwMode="black">
            <a:xfrm flipH="1">
              <a:off x="2447" y="3134"/>
              <a:ext cx="78" cy="0"/>
            </a:xfrm>
            <a:prstGeom prst="line">
              <a:avLst/>
            </a:prstGeom>
            <a:noFill/>
            <a:ln w="254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68" name="Line 41"/>
            <p:cNvSpPr>
              <a:spLocks noChangeShapeType="1"/>
            </p:cNvSpPr>
            <p:nvPr/>
          </p:nvSpPr>
          <p:spPr bwMode="black">
            <a:xfrm flipH="1">
              <a:off x="2467" y="3154"/>
              <a:ext cx="48" cy="0"/>
            </a:xfrm>
            <a:prstGeom prst="line">
              <a:avLst/>
            </a:prstGeom>
            <a:noFill/>
            <a:ln w="254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sp>
          <p:nvSpPr>
            <p:cNvPr id="69" name="Line 42"/>
            <p:cNvSpPr>
              <a:spLocks noChangeShapeType="1"/>
            </p:cNvSpPr>
            <p:nvPr/>
          </p:nvSpPr>
          <p:spPr bwMode="black">
            <a:xfrm flipH="1">
              <a:off x="2480" y="3216"/>
              <a:ext cx="34" cy="0"/>
            </a:xfrm>
            <a:prstGeom prst="line">
              <a:avLst/>
            </a:prstGeom>
            <a:noFill/>
            <a:ln w="254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grpSp>
        <p:nvGrpSpPr>
          <p:cNvPr id="70" name="Group 43"/>
          <p:cNvGrpSpPr>
            <a:grpSpLocks/>
          </p:cNvGrpSpPr>
          <p:nvPr/>
        </p:nvGrpSpPr>
        <p:grpSpPr bwMode="auto">
          <a:xfrm>
            <a:off x="5595938" y="1782861"/>
            <a:ext cx="519112" cy="330200"/>
            <a:chOff x="3824" y="1835"/>
            <a:chExt cx="491" cy="312"/>
          </a:xfrm>
        </p:grpSpPr>
        <p:grpSp>
          <p:nvGrpSpPr>
            <p:cNvPr id="71" name="Group 44"/>
            <p:cNvGrpSpPr>
              <a:grpSpLocks/>
            </p:cNvGrpSpPr>
            <p:nvPr/>
          </p:nvGrpSpPr>
          <p:grpSpPr bwMode="auto">
            <a:xfrm>
              <a:off x="3824" y="1835"/>
              <a:ext cx="491" cy="312"/>
              <a:chOff x="347" y="2022"/>
              <a:chExt cx="491" cy="312"/>
            </a:xfrm>
          </p:grpSpPr>
          <p:sp>
            <p:nvSpPr>
              <p:cNvPr id="73" name="Freeform 45"/>
              <p:cNvSpPr>
                <a:spLocks/>
              </p:cNvSpPr>
              <p:nvPr/>
            </p:nvSpPr>
            <p:spPr bwMode="black">
              <a:xfrm>
                <a:off x="347" y="2022"/>
                <a:ext cx="491" cy="312"/>
              </a:xfrm>
              <a:custGeom>
                <a:avLst/>
                <a:gdLst>
                  <a:gd name="T0" fmla="*/ 9 w 491"/>
                  <a:gd name="T1" fmla="*/ 96 h 312"/>
                  <a:gd name="T2" fmla="*/ 10 w 491"/>
                  <a:gd name="T3" fmla="*/ 159 h 312"/>
                  <a:gd name="T4" fmla="*/ 288 w 491"/>
                  <a:gd name="T5" fmla="*/ 312 h 312"/>
                  <a:gd name="T6" fmla="*/ 486 w 491"/>
                  <a:gd name="T7" fmla="*/ 184 h 312"/>
                  <a:gd name="T8" fmla="*/ 303 w 491"/>
                  <a:gd name="T9" fmla="*/ 302 h 312"/>
                  <a:gd name="T10" fmla="*/ 283 w 491"/>
                  <a:gd name="T11" fmla="*/ 246 h 312"/>
                  <a:gd name="T12" fmla="*/ 480 w 491"/>
                  <a:gd name="T13" fmla="*/ 128 h 312"/>
                  <a:gd name="T14" fmla="*/ 202 w 491"/>
                  <a:gd name="T15" fmla="*/ 0 h 312"/>
                  <a:gd name="T16" fmla="*/ 9 w 491"/>
                  <a:gd name="T17" fmla="*/ 96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1"/>
                  <a:gd name="T28" fmla="*/ 0 h 312"/>
                  <a:gd name="T29" fmla="*/ 491 w 49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1" h="312">
                    <a:moveTo>
                      <a:pt x="9" y="96"/>
                    </a:moveTo>
                    <a:cubicBezTo>
                      <a:pt x="0" y="133"/>
                      <a:pt x="1" y="139"/>
                      <a:pt x="10" y="159"/>
                    </a:cubicBezTo>
                    <a:cubicBezTo>
                      <a:pt x="57" y="195"/>
                      <a:pt x="255" y="300"/>
                      <a:pt x="288" y="312"/>
                    </a:cubicBezTo>
                    <a:cubicBezTo>
                      <a:pt x="346" y="289"/>
                      <a:pt x="457" y="207"/>
                      <a:pt x="486" y="184"/>
                    </a:cubicBezTo>
                    <a:cubicBezTo>
                      <a:pt x="491" y="173"/>
                      <a:pt x="337" y="292"/>
                      <a:pt x="303" y="302"/>
                    </a:cubicBezTo>
                    <a:cubicBezTo>
                      <a:pt x="296" y="310"/>
                      <a:pt x="254" y="274"/>
                      <a:pt x="283" y="246"/>
                    </a:cubicBezTo>
                    <a:cubicBezTo>
                      <a:pt x="338" y="217"/>
                      <a:pt x="378" y="180"/>
                      <a:pt x="480" y="128"/>
                    </a:cubicBezTo>
                    <a:cubicBezTo>
                      <a:pt x="343" y="66"/>
                      <a:pt x="288" y="30"/>
                      <a:pt x="202" y="0"/>
                    </a:cubicBezTo>
                    <a:cubicBezTo>
                      <a:pt x="100" y="33"/>
                      <a:pt x="46" y="75"/>
                      <a:pt x="9" y="96"/>
                    </a:cubicBezTo>
                    <a:close/>
                  </a:path>
                </a:pathLst>
              </a:custGeom>
              <a:solidFill>
                <a:schemeClr val="tx1">
                  <a:alpha val="59999"/>
                </a:schemeClr>
              </a:solidFill>
              <a:ln w="19050">
                <a:solidFill>
                  <a:srgbClr val="FFFFFF"/>
                </a:solidFill>
                <a:round/>
                <a:headEnd/>
                <a:tailEnd/>
              </a:ln>
            </p:spPr>
            <p:txBody>
              <a:bodyPr wrap="none" anchor="ctr"/>
              <a:lstStyle/>
              <a:p>
                <a:endParaRPr lang="zh-CN" altLang="en-US">
                  <a:latin typeface="微软雅黑" pitchFamily="34" charset="-122"/>
                  <a:ea typeface="微软雅黑" pitchFamily="34" charset="-122"/>
                </a:endParaRPr>
              </a:p>
            </p:txBody>
          </p:sp>
          <p:sp>
            <p:nvSpPr>
              <p:cNvPr id="74" name="Freeform 46"/>
              <p:cNvSpPr>
                <a:spLocks/>
              </p:cNvSpPr>
              <p:nvPr/>
            </p:nvSpPr>
            <p:spPr bwMode="black">
              <a:xfrm>
                <a:off x="615" y="2154"/>
                <a:ext cx="215" cy="171"/>
              </a:xfrm>
              <a:custGeom>
                <a:avLst/>
                <a:gdLst>
                  <a:gd name="T0" fmla="*/ 15 w 215"/>
                  <a:gd name="T1" fmla="*/ 117 h 171"/>
                  <a:gd name="T2" fmla="*/ 23 w 215"/>
                  <a:gd name="T3" fmla="*/ 171 h 171"/>
                  <a:gd name="T4" fmla="*/ 215 w 215"/>
                  <a:gd name="T5" fmla="*/ 48 h 171"/>
                  <a:gd name="T6" fmla="*/ 203 w 215"/>
                  <a:gd name="T7" fmla="*/ 0 h 171"/>
                  <a:gd name="T8" fmla="*/ 15 w 215"/>
                  <a:gd name="T9" fmla="*/ 117 h 171"/>
                  <a:gd name="T10" fmla="*/ 0 60000 65536"/>
                  <a:gd name="T11" fmla="*/ 0 60000 65536"/>
                  <a:gd name="T12" fmla="*/ 0 60000 65536"/>
                  <a:gd name="T13" fmla="*/ 0 60000 65536"/>
                  <a:gd name="T14" fmla="*/ 0 60000 65536"/>
                  <a:gd name="T15" fmla="*/ 0 w 215"/>
                  <a:gd name="T16" fmla="*/ 0 h 171"/>
                  <a:gd name="T17" fmla="*/ 215 w 215"/>
                  <a:gd name="T18" fmla="*/ 171 h 171"/>
                </a:gdLst>
                <a:ahLst/>
                <a:cxnLst>
                  <a:cxn ang="T10">
                    <a:pos x="T0" y="T1"/>
                  </a:cxn>
                  <a:cxn ang="T11">
                    <a:pos x="T2" y="T3"/>
                  </a:cxn>
                  <a:cxn ang="T12">
                    <a:pos x="T4" y="T5"/>
                  </a:cxn>
                  <a:cxn ang="T13">
                    <a:pos x="T6" y="T7"/>
                  </a:cxn>
                  <a:cxn ang="T14">
                    <a:pos x="T8" y="T9"/>
                  </a:cxn>
                </a:cxnLst>
                <a:rect l="T15" t="T16" r="T17" b="T18"/>
                <a:pathLst>
                  <a:path w="215" h="171">
                    <a:moveTo>
                      <a:pt x="15" y="117"/>
                    </a:moveTo>
                    <a:cubicBezTo>
                      <a:pt x="9" y="129"/>
                      <a:pt x="0" y="154"/>
                      <a:pt x="23" y="171"/>
                    </a:cubicBezTo>
                    <a:cubicBezTo>
                      <a:pt x="45" y="166"/>
                      <a:pt x="185" y="77"/>
                      <a:pt x="215" y="48"/>
                    </a:cubicBezTo>
                    <a:cubicBezTo>
                      <a:pt x="215" y="32"/>
                      <a:pt x="207" y="32"/>
                      <a:pt x="203" y="0"/>
                    </a:cubicBezTo>
                    <a:cubicBezTo>
                      <a:pt x="125" y="42"/>
                      <a:pt x="56" y="87"/>
                      <a:pt x="15" y="117"/>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itchFamily="34" charset="-122"/>
                  <a:ea typeface="微软雅黑" pitchFamily="34" charset="-122"/>
                </a:endParaRPr>
              </a:p>
            </p:txBody>
          </p:sp>
          <p:sp>
            <p:nvSpPr>
              <p:cNvPr id="75" name="Line 47"/>
              <p:cNvSpPr>
                <a:spLocks noChangeShapeType="1"/>
              </p:cNvSpPr>
              <p:nvPr/>
            </p:nvSpPr>
            <p:spPr bwMode="black">
              <a:xfrm>
                <a:off x="368" y="2128"/>
                <a:ext cx="253" cy="137"/>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itchFamily="34" charset="-122"/>
                  <a:ea typeface="微软雅黑" pitchFamily="34" charset="-122"/>
                </a:endParaRPr>
              </a:p>
            </p:txBody>
          </p:sp>
        </p:grpSp>
        <p:sp>
          <p:nvSpPr>
            <p:cNvPr id="72" name="Freeform 48"/>
            <p:cNvSpPr>
              <a:spLocks/>
            </p:cNvSpPr>
            <p:nvPr/>
          </p:nvSpPr>
          <p:spPr bwMode="black">
            <a:xfrm>
              <a:off x="4169" y="2067"/>
              <a:ext cx="48" cy="44"/>
            </a:xfrm>
            <a:custGeom>
              <a:avLst/>
              <a:gdLst>
                <a:gd name="T0" fmla="*/ 0 w 48"/>
                <a:gd name="T1" fmla="*/ 14 h 44"/>
                <a:gd name="T2" fmla="*/ 18 w 48"/>
                <a:gd name="T3" fmla="*/ 0 h 44"/>
                <a:gd name="T4" fmla="*/ 48 w 48"/>
                <a:gd name="T5" fmla="*/ 26 h 44"/>
                <a:gd name="T6" fmla="*/ 27 w 48"/>
                <a:gd name="T7" fmla="*/ 44 h 44"/>
                <a:gd name="T8" fmla="*/ 0 w 48"/>
                <a:gd name="T9" fmla="*/ 14 h 44"/>
                <a:gd name="T10" fmla="*/ 0 60000 65536"/>
                <a:gd name="T11" fmla="*/ 0 60000 65536"/>
                <a:gd name="T12" fmla="*/ 0 60000 65536"/>
                <a:gd name="T13" fmla="*/ 0 60000 65536"/>
                <a:gd name="T14" fmla="*/ 0 60000 65536"/>
                <a:gd name="T15" fmla="*/ 0 w 48"/>
                <a:gd name="T16" fmla="*/ 0 h 44"/>
                <a:gd name="T17" fmla="*/ 48 w 48"/>
                <a:gd name="T18" fmla="*/ 44 h 44"/>
              </a:gdLst>
              <a:ahLst/>
              <a:cxnLst>
                <a:cxn ang="T10">
                  <a:pos x="T0" y="T1"/>
                </a:cxn>
                <a:cxn ang="T11">
                  <a:pos x="T2" y="T3"/>
                </a:cxn>
                <a:cxn ang="T12">
                  <a:pos x="T4" y="T5"/>
                </a:cxn>
                <a:cxn ang="T13">
                  <a:pos x="T6" y="T7"/>
                </a:cxn>
                <a:cxn ang="T14">
                  <a:pos x="T8" y="T9"/>
                </a:cxn>
              </a:cxnLst>
              <a:rect l="T15" t="T16" r="T17" b="T18"/>
              <a:pathLst>
                <a:path w="48" h="44">
                  <a:moveTo>
                    <a:pt x="0" y="14"/>
                  </a:moveTo>
                  <a:lnTo>
                    <a:pt x="18" y="0"/>
                  </a:lnTo>
                  <a:lnTo>
                    <a:pt x="48" y="26"/>
                  </a:lnTo>
                  <a:lnTo>
                    <a:pt x="27" y="44"/>
                  </a:lnTo>
                  <a:lnTo>
                    <a:pt x="0" y="14"/>
                  </a:lnTo>
                  <a:close/>
                </a:path>
              </a:pathLst>
            </a:custGeom>
            <a:solidFill>
              <a:schemeClr val="tx1">
                <a:alpha val="59999"/>
              </a:schemeClr>
            </a:solidFill>
            <a:ln w="19050">
              <a:solidFill>
                <a:schemeClr val="tx1"/>
              </a:solidFill>
              <a:round/>
              <a:headEnd/>
              <a:tailEnd/>
            </a:ln>
          </p:spPr>
          <p:txBody>
            <a:bodyPr wrap="none" anchor="ctr"/>
            <a:lstStyle/>
            <a:p>
              <a:endParaRPr lang="zh-CN" altLang="en-US">
                <a:latin typeface="微软雅黑" pitchFamily="34" charset="-122"/>
                <a:ea typeface="微软雅黑" pitchFamily="34" charset="-122"/>
              </a:endParaRPr>
            </a:p>
          </p:txBody>
        </p:sp>
      </p:grpSp>
      <p:sp>
        <p:nvSpPr>
          <p:cNvPr id="76" name="Text Box 49"/>
          <p:cNvSpPr txBox="1">
            <a:spLocks noChangeArrowheads="1"/>
          </p:cNvSpPr>
          <p:nvPr/>
        </p:nvSpPr>
        <p:spPr bwMode="auto">
          <a:xfrm>
            <a:off x="5441950" y="2194023"/>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000" b="1" dirty="0" smtClean="0">
                <a:solidFill>
                  <a:srgbClr val="1C1C1C"/>
                </a:solidFill>
                <a:latin typeface="微软雅黑" pitchFamily="34" charset="-122"/>
                <a:ea typeface="微软雅黑" pitchFamily="34" charset="-122"/>
              </a:rPr>
              <a:t>市场</a:t>
            </a:r>
            <a:r>
              <a:rPr lang="en-US" altLang="zh-CN" sz="2000" b="1" dirty="0" smtClean="0">
                <a:solidFill>
                  <a:srgbClr val="1C1C1C"/>
                </a:solidFill>
                <a:latin typeface="微软雅黑" pitchFamily="34" charset="-122"/>
                <a:ea typeface="微软雅黑" pitchFamily="34" charset="-122"/>
              </a:rPr>
              <a:t> </a:t>
            </a:r>
            <a:endParaRPr lang="en-US" altLang="zh-CN" sz="2000" b="1" dirty="0">
              <a:solidFill>
                <a:srgbClr val="1C1C1C"/>
              </a:solidFill>
              <a:latin typeface="微软雅黑" pitchFamily="34" charset="-122"/>
              <a:ea typeface="微软雅黑" pitchFamily="34" charset="-122"/>
            </a:endParaRPr>
          </a:p>
        </p:txBody>
      </p:sp>
      <p:sp>
        <p:nvSpPr>
          <p:cNvPr id="77" name="Text Box 50"/>
          <p:cNvSpPr txBox="1">
            <a:spLocks noChangeArrowheads="1"/>
          </p:cNvSpPr>
          <p:nvPr/>
        </p:nvSpPr>
        <p:spPr bwMode="auto">
          <a:xfrm>
            <a:off x="2697163" y="4849911"/>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000" b="1" dirty="0" smtClean="0">
                <a:solidFill>
                  <a:srgbClr val="1C1C1C"/>
                </a:solidFill>
                <a:latin typeface="微软雅黑" pitchFamily="34" charset="-122"/>
                <a:ea typeface="微软雅黑" pitchFamily="34" charset="-122"/>
              </a:rPr>
              <a:t>技术</a:t>
            </a:r>
            <a:r>
              <a:rPr lang="en-US" altLang="zh-CN" sz="2000" b="1" dirty="0" smtClean="0">
                <a:solidFill>
                  <a:srgbClr val="1C1C1C"/>
                </a:solidFill>
                <a:latin typeface="微软雅黑" pitchFamily="34" charset="-122"/>
                <a:ea typeface="微软雅黑" pitchFamily="34" charset="-122"/>
              </a:rPr>
              <a:t> </a:t>
            </a:r>
            <a:endParaRPr lang="en-US" altLang="zh-CN" sz="2000" b="1" dirty="0">
              <a:solidFill>
                <a:srgbClr val="1C1C1C"/>
              </a:solidFill>
              <a:latin typeface="微软雅黑" pitchFamily="34" charset="-122"/>
              <a:ea typeface="微软雅黑" pitchFamily="34" charset="-122"/>
            </a:endParaRPr>
          </a:p>
        </p:txBody>
      </p:sp>
      <p:sp>
        <p:nvSpPr>
          <p:cNvPr id="78" name="Text Box 51"/>
          <p:cNvSpPr txBox="1">
            <a:spLocks noChangeArrowheads="1"/>
          </p:cNvSpPr>
          <p:nvPr/>
        </p:nvSpPr>
        <p:spPr bwMode="auto">
          <a:xfrm>
            <a:off x="5441950" y="4849911"/>
            <a:ext cx="739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000" b="1" dirty="0" smtClean="0">
                <a:solidFill>
                  <a:srgbClr val="1C1C1C"/>
                </a:solidFill>
                <a:latin typeface="微软雅黑" pitchFamily="34" charset="-122"/>
                <a:ea typeface="微软雅黑" pitchFamily="34" charset="-122"/>
              </a:rPr>
              <a:t>服务</a:t>
            </a:r>
            <a:r>
              <a:rPr lang="en-US" altLang="zh-CN" sz="2000" b="1" dirty="0" smtClean="0">
                <a:solidFill>
                  <a:srgbClr val="1C1C1C"/>
                </a:solidFill>
                <a:latin typeface="微软雅黑" pitchFamily="34" charset="-122"/>
                <a:ea typeface="微软雅黑" pitchFamily="34" charset="-122"/>
              </a:rPr>
              <a:t> </a:t>
            </a:r>
            <a:endParaRPr lang="en-US" altLang="zh-CN" sz="2000" b="1" dirty="0">
              <a:solidFill>
                <a:srgbClr val="1C1C1C"/>
              </a:solidFill>
              <a:latin typeface="微软雅黑" pitchFamily="34" charset="-122"/>
              <a:ea typeface="微软雅黑" pitchFamily="34" charset="-122"/>
            </a:endParaRPr>
          </a:p>
        </p:txBody>
      </p:sp>
      <p:sp>
        <p:nvSpPr>
          <p:cNvPr id="79" name="Text Box 52"/>
          <p:cNvSpPr txBox="1">
            <a:spLocks noChangeArrowheads="1"/>
          </p:cNvSpPr>
          <p:nvPr/>
        </p:nvSpPr>
        <p:spPr bwMode="auto">
          <a:xfrm>
            <a:off x="3737084" y="3192151"/>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b="1" dirty="0" smtClean="0">
                <a:solidFill>
                  <a:srgbClr val="000000"/>
                </a:solidFill>
                <a:latin typeface="微软雅黑" pitchFamily="34" charset="-122"/>
                <a:ea typeface="微软雅黑" pitchFamily="34" charset="-122"/>
              </a:rPr>
              <a:t>苏宁易购</a:t>
            </a:r>
            <a:endParaRPr lang="en-US" altLang="zh-CN" sz="24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14347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2"/>
          <p:cNvSpPr txBox="1">
            <a:spLocks/>
          </p:cNvSpPr>
          <p:nvPr/>
        </p:nvSpPr>
        <p:spPr>
          <a:xfrm>
            <a:off x="144000" y="142852"/>
            <a:ext cx="7928462" cy="642942"/>
          </a:xfrm>
          <a:prstGeom prst="rect">
            <a:avLst/>
          </a:prstGeom>
        </p:spPr>
        <p:txBody>
          <a:bodyPr/>
          <a:lstStyle>
            <a:lvl1pPr marL="342900" indent="-342900">
              <a:spcBef>
                <a:spcPct val="20000"/>
              </a:spcBef>
              <a:buClr>
                <a:srgbClr val="FF6600"/>
              </a:buClr>
              <a:buFont typeface="Wingdings" pitchFamily="2" charset="2"/>
              <a:buNone/>
              <a:defRPr kumimoji="0" lang="zh-CN" altLang="en-US" sz="3600" b="1" i="0" u="none" strike="noStrike" kern="0" cap="none" spc="0" normalizeH="0" baseline="0" noProof="0" smtClean="0">
                <a:ln>
                  <a:noFill/>
                </a:ln>
                <a:solidFill>
                  <a:schemeClr val="bg1"/>
                </a:solidFill>
                <a:effectLst/>
                <a:uLnTx/>
                <a:uFillTx/>
                <a:latin typeface="微软雅黑" pitchFamily="34" charset="-122"/>
                <a:ea typeface="微软雅黑" pitchFamily="34" charset="-122"/>
                <a:cs typeface="Arial" pitchFamily="34" charset="0"/>
              </a:defRPr>
            </a:lvl1pPr>
            <a:lvl2pPr marL="742950" indent="-285750">
              <a:spcBef>
                <a:spcPct val="20000"/>
              </a:spcBef>
              <a:buFont typeface="Wingdings" pitchFamily="2" charset="2"/>
              <a:buChar char="Ø"/>
              <a:defRPr sz="2800">
                <a:latin typeface="+mn-lt"/>
                <a:ea typeface="黑体" pitchFamily="2" charset="-122"/>
              </a:defRPr>
            </a:lvl2pPr>
            <a:lvl3pPr marL="1143000" indent="-228600">
              <a:spcBef>
                <a:spcPct val="20000"/>
              </a:spcBef>
              <a:buFont typeface="Arial" charset="0"/>
              <a:buChar char="•"/>
              <a:defRPr sz="2400">
                <a:latin typeface="+mn-lt"/>
                <a:ea typeface="华文楷体" pitchFamily="2" charset="-122"/>
              </a:defRPr>
            </a:lvl3pPr>
            <a:lvl4pPr marL="1600200" indent="-228600">
              <a:spcBef>
                <a:spcPct val="20000"/>
              </a:spcBef>
              <a:buFont typeface="Arial" charset="0"/>
              <a:buChar char="–"/>
              <a:defRPr sz="2000">
                <a:latin typeface="+mn-lt"/>
                <a:ea typeface="+mn-ea"/>
              </a:defRPr>
            </a:lvl4pPr>
            <a:lvl5pPr marL="2057400" indent="-22860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dirty="0" smtClean="0"/>
              <a:t>苏宁易购核心竞争力分析</a:t>
            </a:r>
            <a:endParaRPr lang="zh-CN" altLang="en-US" dirty="0"/>
          </a:p>
        </p:txBody>
      </p:sp>
      <p:sp>
        <p:nvSpPr>
          <p:cNvPr id="80" name="页脚占位符 3"/>
          <p:cNvSpPr txBox="1">
            <a:spLocks/>
          </p:cNvSpPr>
          <p:nvPr/>
        </p:nvSpPr>
        <p:spPr bwMode="auto">
          <a:xfrm>
            <a:off x="7046913" y="6381750"/>
            <a:ext cx="21336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742950" indent="-28575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1143000" indent="-228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600200" indent="-228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2057400" indent="-228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宋体"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宋体"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宋体"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宋体" pitchFamily="2" charset="-122"/>
                <a:cs typeface="+mn-cs"/>
              </a:defRPr>
            </a:lvl9pPr>
          </a:lstStyle>
          <a:p>
            <a:pPr eaLnBrk="1" hangingPunct="1"/>
            <a:r>
              <a:rPr lang="zh-CN" altLang="en-US" smtClean="0"/>
              <a:t>   </a:t>
            </a:r>
          </a:p>
          <a:p>
            <a:pPr eaLnBrk="1" hangingPunct="1"/>
            <a:r>
              <a:rPr lang="en-US" altLang="zh-CN" smtClean="0"/>
              <a:t>   </a:t>
            </a:r>
            <a:endParaRPr lang="en-US" altLang="zh-CN"/>
          </a:p>
        </p:txBody>
      </p:sp>
      <p:pic>
        <p:nvPicPr>
          <p:cNvPr id="81" name="Picture 3" descr="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4724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4"/>
          <p:cNvSpPr txBox="1">
            <a:spLocks noChangeArrowheads="1"/>
          </p:cNvSpPr>
          <p:nvPr/>
        </p:nvSpPr>
        <p:spPr bwMode="black">
          <a:xfrm>
            <a:off x="361864" y="1124744"/>
            <a:ext cx="2795401"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60000"/>
              </a:lnSpc>
              <a:spcBef>
                <a:spcPct val="50000"/>
              </a:spcBef>
              <a:buClr>
                <a:srgbClr val="1F3F5F"/>
              </a:buClr>
            </a:pPr>
            <a:r>
              <a:rPr lang="zh-CN" altLang="en-US" sz="1600" b="1" dirty="0" smtClean="0">
                <a:latin typeface="微软雅黑" pitchFamily="34" charset="-122"/>
                <a:ea typeface="微软雅黑" pitchFamily="34" charset="-122"/>
              </a:rPr>
              <a:t>完善并整合的信息化支持</a:t>
            </a:r>
            <a:endParaRPr lang="en-US" altLang="zh-CN" sz="1600" b="1" dirty="0" smtClean="0">
              <a:latin typeface="微软雅黑" pitchFamily="34" charset="-122"/>
              <a:ea typeface="微软雅黑" pitchFamily="34" charset="-122"/>
            </a:endParaRPr>
          </a:p>
          <a:p>
            <a:pPr eaLnBrk="1" hangingPunct="1">
              <a:spcBef>
                <a:spcPct val="50000"/>
              </a:spcBef>
              <a:buClr>
                <a:srgbClr val="1F3F5F"/>
              </a:buClr>
            </a:pP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电子商务订单与实体订单对于库存管理的冲突需要完善的信息化整合支持，苏宁实现物流、门店销售管理、采购管理、电子商务订单系统之间的无缝集成</a:t>
            </a:r>
            <a:endParaRPr lang="en-US" altLang="zh-CN" sz="1200" b="1" dirty="0">
              <a:latin typeface="微软雅黑" pitchFamily="34" charset="-122"/>
              <a:ea typeface="微软雅黑" pitchFamily="34" charset="-122"/>
            </a:endParaRPr>
          </a:p>
        </p:txBody>
      </p:sp>
      <p:sp>
        <p:nvSpPr>
          <p:cNvPr id="83" name="Text Box 5"/>
          <p:cNvSpPr txBox="1">
            <a:spLocks noChangeArrowheads="1"/>
          </p:cNvSpPr>
          <p:nvPr/>
        </p:nvSpPr>
        <p:spPr bwMode="black">
          <a:xfrm>
            <a:off x="5724128" y="5003800"/>
            <a:ext cx="2855168"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60000"/>
              </a:lnSpc>
              <a:spcBef>
                <a:spcPct val="50000"/>
              </a:spcBef>
              <a:buClr>
                <a:srgbClr val="1F3F5F"/>
              </a:buClr>
            </a:pPr>
            <a:r>
              <a:rPr lang="zh-CN" altLang="en-US" sz="1600" b="1" dirty="0" smtClean="0">
                <a:latin typeface="微软雅黑" pitchFamily="34" charset="-122"/>
                <a:ea typeface="微软雅黑" pitchFamily="34" charset="-122"/>
              </a:rPr>
              <a:t>强大的物流配送能力</a:t>
            </a:r>
            <a:endParaRPr lang="en-US" altLang="zh-CN" sz="1600" b="1" dirty="0" smtClean="0">
              <a:latin typeface="微软雅黑" pitchFamily="34" charset="-122"/>
              <a:ea typeface="微软雅黑" pitchFamily="34" charset="-122"/>
            </a:endParaRPr>
          </a:p>
          <a:p>
            <a:pPr eaLnBrk="1" hangingPunct="1">
              <a:spcBef>
                <a:spcPct val="50000"/>
              </a:spcBef>
              <a:buClr>
                <a:srgbClr val="1F3F5F"/>
              </a:buClr>
            </a:pP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苏宁完善的物流渠道以及仓库布局，能够最小化物流配送成本</a:t>
            </a:r>
            <a:endParaRPr lang="en-US" altLang="zh-CN" sz="1200" b="1" dirty="0">
              <a:latin typeface="微软雅黑" pitchFamily="34" charset="-122"/>
              <a:ea typeface="微软雅黑" pitchFamily="34" charset="-122"/>
            </a:endParaRPr>
          </a:p>
        </p:txBody>
      </p:sp>
      <p:sp>
        <p:nvSpPr>
          <p:cNvPr id="84" name="Text Box 6"/>
          <p:cNvSpPr txBox="1">
            <a:spLocks noChangeArrowheads="1"/>
          </p:cNvSpPr>
          <p:nvPr/>
        </p:nvSpPr>
        <p:spPr bwMode="black">
          <a:xfrm>
            <a:off x="611560" y="5029200"/>
            <a:ext cx="2547565"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60000"/>
              </a:lnSpc>
              <a:spcBef>
                <a:spcPct val="50000"/>
              </a:spcBef>
              <a:buClr>
                <a:srgbClr val="1F3F5F"/>
              </a:buClr>
            </a:pPr>
            <a:r>
              <a:rPr lang="zh-CN" altLang="en-US" sz="1600" b="1" dirty="0" smtClean="0">
                <a:latin typeface="微软雅黑" pitchFamily="34" charset="-122"/>
                <a:ea typeface="微软雅黑" pitchFamily="34" charset="-122"/>
              </a:rPr>
              <a:t>完善的售后服务渠道</a:t>
            </a:r>
            <a:endParaRPr lang="en-US" altLang="zh-CN" sz="1600" b="1" dirty="0" smtClean="0">
              <a:latin typeface="微软雅黑" pitchFamily="34" charset="-122"/>
              <a:ea typeface="微软雅黑" pitchFamily="34" charset="-122"/>
            </a:endParaRPr>
          </a:p>
          <a:p>
            <a:pPr eaLnBrk="1" hangingPunct="1">
              <a:spcBef>
                <a:spcPct val="50000"/>
              </a:spcBef>
              <a:buClr>
                <a:srgbClr val="1F3F5F"/>
              </a:buClr>
            </a:pP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苏宁现有分布在数百个城市的上千家门店能够提供最直接的售后支持</a:t>
            </a:r>
            <a:endParaRPr lang="en-US" altLang="zh-CN" sz="1200" b="1" dirty="0">
              <a:latin typeface="微软雅黑" pitchFamily="34" charset="-122"/>
              <a:ea typeface="微软雅黑" pitchFamily="34" charset="-122"/>
            </a:endParaRPr>
          </a:p>
        </p:txBody>
      </p:sp>
      <p:sp>
        <p:nvSpPr>
          <p:cNvPr id="85" name="Text Box 7"/>
          <p:cNvSpPr txBox="1">
            <a:spLocks noChangeArrowheads="1"/>
          </p:cNvSpPr>
          <p:nvPr/>
        </p:nvSpPr>
        <p:spPr bwMode="black">
          <a:xfrm>
            <a:off x="6264188" y="2658999"/>
            <a:ext cx="2484276"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60000"/>
              </a:lnSpc>
              <a:spcBef>
                <a:spcPct val="50000"/>
              </a:spcBef>
              <a:buClr>
                <a:srgbClr val="1F3F5F"/>
              </a:buClr>
            </a:pPr>
            <a:r>
              <a:rPr lang="zh-CN" altLang="en-US" sz="1600" b="1" dirty="0" smtClean="0">
                <a:latin typeface="微软雅黑" pitchFamily="34" charset="-122"/>
                <a:ea typeface="微软雅黑" pitchFamily="34" charset="-122"/>
              </a:rPr>
              <a:t>大采购带来的成本优势</a:t>
            </a:r>
            <a:endParaRPr lang="en-US" altLang="zh-CN" sz="1600" b="1" dirty="0" smtClean="0">
              <a:latin typeface="微软雅黑" pitchFamily="34" charset="-122"/>
              <a:ea typeface="微软雅黑" pitchFamily="34" charset="-122"/>
            </a:endParaRPr>
          </a:p>
          <a:p>
            <a:pPr eaLnBrk="1" hangingPunct="1">
              <a:spcBef>
                <a:spcPct val="50000"/>
              </a:spcBef>
              <a:buClr>
                <a:srgbClr val="1F3F5F"/>
              </a:buClr>
            </a:pP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依托实体店的采购量，获取比竞争对手更低的价格</a:t>
            </a:r>
            <a:endParaRPr lang="en-US" altLang="zh-CN" sz="1200" b="1" dirty="0">
              <a:latin typeface="微软雅黑" pitchFamily="34" charset="-122"/>
              <a:ea typeface="微软雅黑" pitchFamily="34" charset="-122"/>
            </a:endParaRPr>
          </a:p>
        </p:txBody>
      </p:sp>
      <p:sp>
        <p:nvSpPr>
          <p:cNvPr id="2" name="矩形 1"/>
          <p:cNvSpPr/>
          <p:nvPr/>
        </p:nvSpPr>
        <p:spPr>
          <a:xfrm>
            <a:off x="3311860" y="3222844"/>
            <a:ext cx="2236510" cy="584775"/>
          </a:xfrm>
          <a:prstGeom prst="rect">
            <a:avLst/>
          </a:prstGeom>
          <a:noFill/>
        </p:spPr>
        <p:txBody>
          <a:bodyPr wrap="none" lIns="91440" tIns="45720" rIns="91440" bIns="45720">
            <a:spAutoFit/>
          </a:bodyPr>
          <a:lstStyle/>
          <a:p>
            <a:pPr algn="ctr"/>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核心竞争力</a:t>
            </a:r>
            <a:endPar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193286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heel(1)">
                                      <p:cBhvr>
                                        <p:cTn id="7" dur="2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heel(1)">
                                      <p:cBhvr>
                                        <p:cTn id="12" dur="20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heel(1)">
                                      <p:cBhvr>
                                        <p:cTn id="17" dur="20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heel(1)">
                                      <p:cBhvr>
                                        <p:cTn id="22"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P spid="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苏宁易购模式的借鉴意义</a:t>
            </a:r>
            <a:endParaRPr lang="zh-CN" altLang="en-US" dirty="0"/>
          </a:p>
        </p:txBody>
      </p:sp>
      <p:grpSp>
        <p:nvGrpSpPr>
          <p:cNvPr id="5" name="Group 3"/>
          <p:cNvGrpSpPr>
            <a:grpSpLocks/>
          </p:cNvGrpSpPr>
          <p:nvPr/>
        </p:nvGrpSpPr>
        <p:grpSpPr bwMode="auto">
          <a:xfrm>
            <a:off x="836613" y="1981200"/>
            <a:ext cx="3582987" cy="3827463"/>
            <a:chOff x="527" y="1252"/>
            <a:chExt cx="2257" cy="2411"/>
          </a:xfrm>
        </p:grpSpPr>
        <p:sp>
          <p:nvSpPr>
            <p:cNvPr id="6" name="Rectangle 4"/>
            <p:cNvSpPr>
              <a:spLocks noChangeArrowheads="1"/>
            </p:cNvSpPr>
            <p:nvPr/>
          </p:nvSpPr>
          <p:spPr bwMode="gray">
            <a:xfrm rot="-319177">
              <a:off x="527" y="1252"/>
              <a:ext cx="2144" cy="2411"/>
            </a:xfrm>
            <a:prstGeom prst="rect">
              <a:avLst/>
            </a:prstGeom>
            <a:solidFill>
              <a:srgbClr val="000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5"/>
            <p:cNvSpPr>
              <a:spLocks noChangeArrowheads="1"/>
            </p:cNvSpPr>
            <p:nvPr/>
          </p:nvSpPr>
          <p:spPr bwMode="gray">
            <a:xfrm>
              <a:off x="688" y="1344"/>
              <a:ext cx="2096" cy="2202"/>
            </a:xfrm>
            <a:prstGeom prst="rect">
              <a:avLst/>
            </a:prstGeom>
            <a:gradFill rotWithShape="1">
              <a:gsLst>
                <a:gs pos="0">
                  <a:srgbClr val="FFFFFF"/>
                </a:gs>
                <a:gs pos="100000">
                  <a:srgbClr val="DBD3A9"/>
                </a:gs>
              </a:gsLst>
              <a:lin ang="2700000" scaled="1"/>
            </a:gradFill>
            <a:ln w="9525">
              <a:solidFill>
                <a:srgbClr val="000000"/>
              </a:solidFill>
              <a:miter lim="800000"/>
              <a:headEnd/>
              <a:tailEnd/>
            </a:ln>
          </p:spPr>
          <p:txBody>
            <a:bodyPr wrap="none" anchor="ctr"/>
            <a:lstStyle/>
            <a:p>
              <a:endParaRPr lang="zh-CN" altLang="en-US"/>
            </a:p>
          </p:txBody>
        </p:sp>
        <p:sp>
          <p:nvSpPr>
            <p:cNvPr id="8" name="Text Box 6"/>
            <p:cNvSpPr txBox="1">
              <a:spLocks noChangeArrowheads="1"/>
            </p:cNvSpPr>
            <p:nvPr/>
          </p:nvSpPr>
          <p:spPr bwMode="gray">
            <a:xfrm>
              <a:off x="759" y="1440"/>
              <a:ext cx="1980"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800" dirty="0" smtClean="0">
                  <a:solidFill>
                    <a:srgbClr val="003366"/>
                  </a:solidFill>
                  <a:latin typeface="微软雅黑" pitchFamily="34" charset="-122"/>
                  <a:ea typeface="微软雅黑" pitchFamily="34" charset="-122"/>
                </a:rPr>
                <a:t>相似性</a:t>
              </a:r>
              <a:endParaRPr lang="en-US" altLang="zh-CN" sz="2800" dirty="0">
                <a:solidFill>
                  <a:srgbClr val="003366"/>
                </a:solidFill>
                <a:latin typeface="微软雅黑" pitchFamily="34" charset="-122"/>
                <a:ea typeface="微软雅黑" pitchFamily="34" charset="-122"/>
              </a:endParaRPr>
            </a:p>
            <a:p>
              <a:pPr marL="285750" indent="-285750">
                <a:buFont typeface="Arial" pitchFamily="34" charset="0"/>
                <a:buChar char="•"/>
              </a:pPr>
              <a:r>
                <a:rPr lang="zh-CN" altLang="en-US" sz="1600" dirty="0" smtClean="0">
                  <a:solidFill>
                    <a:srgbClr val="000000"/>
                  </a:solidFill>
                  <a:latin typeface="微软雅黑" pitchFamily="34" charset="-122"/>
                  <a:ea typeface="微软雅黑" pitchFamily="34" charset="-122"/>
                </a:rPr>
                <a:t>两者都拥有现实的实体销售渠道</a:t>
              </a:r>
              <a:r>
                <a:rPr lang="zh-CN" altLang="en-US" sz="1600" dirty="0">
                  <a:solidFill>
                    <a:srgbClr val="000000"/>
                  </a:solidFill>
                  <a:latin typeface="微软雅黑" pitchFamily="34" charset="-122"/>
                  <a:ea typeface="微软雅黑" pitchFamily="34" charset="-122"/>
                </a:rPr>
                <a:t>。</a:t>
              </a:r>
              <a:endParaRPr lang="en-US" altLang="zh-CN" sz="1600" dirty="0" smtClean="0">
                <a:solidFill>
                  <a:srgbClr val="000000"/>
                </a:solidFill>
                <a:latin typeface="微软雅黑" pitchFamily="34" charset="-122"/>
                <a:ea typeface="微软雅黑" pitchFamily="34" charset="-122"/>
              </a:endParaRPr>
            </a:p>
            <a:p>
              <a:pPr marL="285750" indent="-285750">
                <a:buFont typeface="Arial" pitchFamily="34" charset="0"/>
                <a:buChar char="•"/>
              </a:pPr>
              <a:r>
                <a:rPr lang="zh-CN" altLang="en-US" sz="1600" dirty="0" smtClean="0">
                  <a:solidFill>
                    <a:srgbClr val="000000"/>
                  </a:solidFill>
                  <a:latin typeface="微软雅黑" pitchFamily="34" charset="-122"/>
                  <a:ea typeface="微软雅黑" pitchFamily="34" charset="-122"/>
                </a:rPr>
                <a:t>在各自的市场具有竞争优势地位。</a:t>
              </a:r>
              <a:endParaRPr lang="en-US" altLang="zh-CN" sz="1600" dirty="0" smtClean="0">
                <a:solidFill>
                  <a:srgbClr val="000000"/>
                </a:solidFill>
                <a:latin typeface="微软雅黑" pitchFamily="34" charset="-122"/>
                <a:ea typeface="微软雅黑" pitchFamily="34" charset="-122"/>
              </a:endParaRPr>
            </a:p>
            <a:p>
              <a:pPr marL="285750" indent="-285750">
                <a:buFont typeface="Arial" pitchFamily="34" charset="0"/>
                <a:buChar char="•"/>
              </a:pPr>
              <a:r>
                <a:rPr lang="zh-CN" altLang="en-US" sz="1600" dirty="0">
                  <a:solidFill>
                    <a:srgbClr val="000000"/>
                  </a:solidFill>
                  <a:latin typeface="微软雅黑" pitchFamily="34" charset="-122"/>
                  <a:ea typeface="微软雅黑" pitchFamily="34" charset="-122"/>
                </a:rPr>
                <a:t>相比</a:t>
              </a:r>
              <a:r>
                <a:rPr lang="zh-CN" altLang="en-US" sz="1600" dirty="0" smtClean="0">
                  <a:solidFill>
                    <a:srgbClr val="000000"/>
                  </a:solidFill>
                  <a:latin typeface="微软雅黑" pitchFamily="34" charset="-122"/>
                  <a:ea typeface="微软雅黑" pitchFamily="34" charset="-122"/>
                </a:rPr>
                <a:t>起竞争者具有采购成本优势。</a:t>
              </a:r>
              <a:endParaRPr lang="en-US" altLang="zh-CN" sz="1600" dirty="0" smtClean="0">
                <a:solidFill>
                  <a:srgbClr val="000000"/>
                </a:solidFill>
                <a:latin typeface="微软雅黑" pitchFamily="34" charset="-122"/>
                <a:ea typeface="微软雅黑" pitchFamily="34" charset="-122"/>
              </a:endParaRPr>
            </a:p>
            <a:p>
              <a:pPr marL="285750" indent="-285750">
                <a:buFont typeface="Arial" pitchFamily="34" charset="0"/>
                <a:buChar char="•"/>
              </a:pPr>
              <a:r>
                <a:rPr lang="zh-CN" altLang="en-US" sz="1600" dirty="0" smtClean="0">
                  <a:solidFill>
                    <a:srgbClr val="000000"/>
                  </a:solidFill>
                  <a:latin typeface="微软雅黑" pitchFamily="34" charset="-122"/>
                  <a:ea typeface="微软雅黑" pitchFamily="34" charset="-122"/>
                </a:rPr>
                <a:t>面对的客户都属于价格相对敏感型。</a:t>
              </a:r>
              <a:endParaRPr lang="en-US" altLang="zh-CN" sz="1600" dirty="0">
                <a:solidFill>
                  <a:srgbClr val="000000"/>
                </a:solidFill>
                <a:latin typeface="微软雅黑" pitchFamily="34" charset="-122"/>
                <a:ea typeface="微软雅黑" pitchFamily="34" charset="-122"/>
              </a:endParaRPr>
            </a:p>
          </p:txBody>
        </p:sp>
      </p:grpSp>
      <p:grpSp>
        <p:nvGrpSpPr>
          <p:cNvPr id="9" name="Group 7"/>
          <p:cNvGrpSpPr>
            <a:grpSpLocks/>
          </p:cNvGrpSpPr>
          <p:nvPr/>
        </p:nvGrpSpPr>
        <p:grpSpPr bwMode="auto">
          <a:xfrm>
            <a:off x="4826000" y="1955800"/>
            <a:ext cx="3598863" cy="3827463"/>
            <a:chOff x="3040" y="1232"/>
            <a:chExt cx="2266" cy="2411"/>
          </a:xfrm>
        </p:grpSpPr>
        <p:sp>
          <p:nvSpPr>
            <p:cNvPr id="10" name="Rectangle 8"/>
            <p:cNvSpPr>
              <a:spLocks noChangeArrowheads="1"/>
            </p:cNvSpPr>
            <p:nvPr/>
          </p:nvSpPr>
          <p:spPr bwMode="gray">
            <a:xfrm rot="301233">
              <a:off x="3162" y="1232"/>
              <a:ext cx="2144" cy="2411"/>
            </a:xfrm>
            <a:prstGeom prst="rect">
              <a:avLst/>
            </a:prstGeom>
            <a:solidFill>
              <a:srgbClr val="000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9"/>
            <p:cNvSpPr>
              <a:spLocks noChangeArrowheads="1"/>
            </p:cNvSpPr>
            <p:nvPr/>
          </p:nvSpPr>
          <p:spPr bwMode="gray">
            <a:xfrm>
              <a:off x="3040" y="1344"/>
              <a:ext cx="2096" cy="2202"/>
            </a:xfrm>
            <a:prstGeom prst="rect">
              <a:avLst/>
            </a:prstGeom>
            <a:gradFill rotWithShape="1">
              <a:gsLst>
                <a:gs pos="0">
                  <a:srgbClr val="FFFFFF"/>
                </a:gs>
                <a:gs pos="100000">
                  <a:srgbClr val="ABC9BC"/>
                </a:gs>
              </a:gsLst>
              <a:lin ang="2700000" scaled="1"/>
            </a:gradFill>
            <a:ln w="9525">
              <a:solidFill>
                <a:srgbClr val="000000"/>
              </a:solidFill>
              <a:miter lim="800000"/>
              <a:headEnd/>
              <a:tailEnd/>
            </a:ln>
          </p:spPr>
          <p:txBody>
            <a:bodyPr wrap="none" anchor="ctr"/>
            <a:lstStyle/>
            <a:p>
              <a:endParaRPr lang="zh-CN" altLang="en-US"/>
            </a:p>
          </p:txBody>
        </p:sp>
        <p:sp>
          <p:nvSpPr>
            <p:cNvPr id="12" name="Text Box 10"/>
            <p:cNvSpPr txBox="1">
              <a:spLocks noChangeArrowheads="1"/>
            </p:cNvSpPr>
            <p:nvPr/>
          </p:nvSpPr>
          <p:spPr bwMode="gray">
            <a:xfrm>
              <a:off x="3111" y="1440"/>
              <a:ext cx="1980" cy="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800" dirty="0" smtClean="0">
                  <a:solidFill>
                    <a:srgbClr val="006699"/>
                  </a:solidFill>
                  <a:latin typeface="微软雅黑" pitchFamily="34" charset="-122"/>
                  <a:ea typeface="微软雅黑" pitchFamily="34" charset="-122"/>
                </a:rPr>
                <a:t>差异性</a:t>
              </a:r>
              <a:endParaRPr lang="en-US" altLang="zh-CN" sz="2800" dirty="0">
                <a:solidFill>
                  <a:srgbClr val="006699"/>
                </a:solidFill>
                <a:latin typeface="微软雅黑" pitchFamily="34" charset="-122"/>
                <a:ea typeface="微软雅黑" pitchFamily="34" charset="-122"/>
              </a:endParaRPr>
            </a:p>
            <a:p>
              <a:pPr marL="285750" indent="-285750">
                <a:buFont typeface="Arial" pitchFamily="34" charset="0"/>
                <a:buChar char="•"/>
              </a:pPr>
              <a:r>
                <a:rPr lang="zh-CN" altLang="en-US" sz="1600" dirty="0" smtClean="0">
                  <a:solidFill>
                    <a:srgbClr val="000000"/>
                  </a:solidFill>
                  <a:latin typeface="微软雅黑" pitchFamily="34" charset="-122"/>
                  <a:ea typeface="微软雅黑" pitchFamily="34" charset="-122"/>
                </a:rPr>
                <a:t>巨龙缺乏足够的物流支持，中间成本较大，利润率低。</a:t>
              </a:r>
              <a:endParaRPr lang="en-US" altLang="zh-CN" sz="1600" dirty="0" smtClean="0">
                <a:solidFill>
                  <a:srgbClr val="000000"/>
                </a:solidFill>
                <a:latin typeface="微软雅黑" pitchFamily="34" charset="-122"/>
                <a:ea typeface="微软雅黑" pitchFamily="34" charset="-122"/>
              </a:endParaRPr>
            </a:p>
            <a:p>
              <a:pPr marL="285750" indent="-285750">
                <a:buFont typeface="Arial" pitchFamily="34" charset="0"/>
                <a:buChar char="•"/>
              </a:pPr>
              <a:r>
                <a:rPr lang="zh-CN" altLang="en-US" sz="1600" dirty="0">
                  <a:solidFill>
                    <a:srgbClr val="000000"/>
                  </a:solidFill>
                  <a:latin typeface="微软雅黑" pitchFamily="34" charset="-122"/>
                  <a:ea typeface="微软雅黑" pitchFamily="34" charset="-122"/>
                </a:rPr>
                <a:t>苏</a:t>
              </a:r>
              <a:r>
                <a:rPr lang="zh-CN" altLang="en-US" sz="1600" dirty="0" smtClean="0">
                  <a:solidFill>
                    <a:srgbClr val="000000"/>
                  </a:solidFill>
                  <a:latin typeface="微软雅黑" pitchFamily="34" charset="-122"/>
                  <a:ea typeface="微软雅黑" pitchFamily="34" charset="-122"/>
                </a:rPr>
                <a:t>宁易购的战略定位并非电子商务的主导者，而只是跟随者。</a:t>
              </a:r>
              <a:endParaRPr lang="en-US" altLang="zh-CN" sz="1600" dirty="0" smtClean="0">
                <a:solidFill>
                  <a:srgbClr val="000000"/>
                </a:solidFill>
                <a:latin typeface="微软雅黑" pitchFamily="34" charset="-122"/>
                <a:ea typeface="微软雅黑" pitchFamily="34" charset="-122"/>
              </a:endParaRPr>
            </a:p>
            <a:p>
              <a:pPr marL="285750" indent="-285750">
                <a:buFont typeface="Arial" pitchFamily="34" charset="0"/>
                <a:buChar char="•"/>
              </a:pPr>
              <a:r>
                <a:rPr lang="zh-CN" altLang="en-US" sz="1600" dirty="0" smtClean="0">
                  <a:solidFill>
                    <a:srgbClr val="000000"/>
                  </a:solidFill>
                  <a:latin typeface="微软雅黑" pitchFamily="34" charset="-122"/>
                  <a:ea typeface="微软雅黑" pitchFamily="34" charset="-122"/>
                </a:rPr>
                <a:t>苏宁易购的成功在于完全依靠实体店多年渠道和能力的建设，不可复制。</a:t>
              </a:r>
              <a:endParaRPr lang="en-US" altLang="zh-CN" sz="1600" dirty="0" smtClean="0">
                <a:solidFill>
                  <a:srgbClr val="000000"/>
                </a:solidFill>
                <a:latin typeface="微软雅黑" pitchFamily="34" charset="-122"/>
                <a:ea typeface="微软雅黑" pitchFamily="34" charset="-122"/>
              </a:endParaRPr>
            </a:p>
            <a:p>
              <a:pPr marL="285750" indent="-285750">
                <a:buFont typeface="Arial" pitchFamily="34" charset="0"/>
                <a:buChar char="•"/>
              </a:pPr>
              <a:r>
                <a:rPr lang="zh-CN" altLang="en-US" sz="1600" dirty="0">
                  <a:solidFill>
                    <a:srgbClr val="000000"/>
                  </a:solidFill>
                  <a:latin typeface="微软雅黑" pitchFamily="34" charset="-122"/>
                  <a:ea typeface="微软雅黑" pitchFamily="34" charset="-122"/>
                </a:rPr>
                <a:t>苏</a:t>
              </a:r>
              <a:r>
                <a:rPr lang="zh-CN" altLang="en-US" sz="1600" dirty="0" smtClean="0">
                  <a:solidFill>
                    <a:srgbClr val="000000"/>
                  </a:solidFill>
                  <a:latin typeface="微软雅黑" pitchFamily="34" charset="-122"/>
                  <a:ea typeface="微软雅黑" pitchFamily="34" charset="-122"/>
                </a:rPr>
                <a:t>宁面对的市场有充分的电商客户资源。</a:t>
              </a:r>
              <a:endParaRPr lang="en-US" altLang="zh-CN" sz="1600" dirty="0">
                <a:solidFill>
                  <a:srgbClr val="00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639447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utoShape 3"/>
          <p:cNvSpPr>
            <a:spLocks noChangeArrowheads="1"/>
          </p:cNvSpPr>
          <p:nvPr/>
        </p:nvSpPr>
        <p:spPr bwMode="ltGray">
          <a:xfrm>
            <a:off x="1746250" y="1181100"/>
            <a:ext cx="5651500" cy="4495800"/>
          </a:xfrm>
          <a:prstGeom prst="rightArrow">
            <a:avLst>
              <a:gd name="adj1" fmla="val 79306"/>
              <a:gd name="adj2" fmla="val 31136"/>
            </a:avLst>
          </a:prstGeom>
          <a:gradFill rotWithShape="1">
            <a:gsLst>
              <a:gs pos="0">
                <a:schemeClr val="bg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3" name="文本占位符 2"/>
          <p:cNvSpPr>
            <a:spLocks noGrp="1"/>
          </p:cNvSpPr>
          <p:nvPr>
            <p:ph type="body" sz="quarter" idx="10"/>
          </p:nvPr>
        </p:nvSpPr>
        <p:spPr/>
        <p:txBody>
          <a:bodyPr/>
          <a:lstStyle/>
          <a:p>
            <a:r>
              <a:rPr lang="zh-CN" altLang="en-US" dirty="0" smtClean="0"/>
              <a:t>苏宁易购模式的借鉴意义</a:t>
            </a:r>
            <a:endParaRPr lang="zh-CN" altLang="en-US" dirty="0"/>
          </a:p>
        </p:txBody>
      </p:sp>
      <p:sp>
        <p:nvSpPr>
          <p:cNvPr id="48" name="AutoShape 4"/>
          <p:cNvSpPr>
            <a:spLocks noChangeArrowheads="1"/>
          </p:cNvSpPr>
          <p:nvPr/>
        </p:nvSpPr>
        <p:spPr bwMode="blackWhite">
          <a:xfrm>
            <a:off x="831850" y="17907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0" hangingPunct="0"/>
            <a:r>
              <a:rPr lang="zh-CN" altLang="en-US" b="1" dirty="0" smtClean="0">
                <a:solidFill>
                  <a:schemeClr val="bg1"/>
                </a:solidFill>
                <a:latin typeface="微软雅黑" pitchFamily="34" charset="-122"/>
                <a:ea typeface="微软雅黑" pitchFamily="34" charset="-122"/>
              </a:rPr>
              <a:t>统一采购</a:t>
            </a:r>
            <a:r>
              <a:rPr lang="en-US" altLang="zh-CN" b="1" dirty="0" smtClean="0">
                <a:solidFill>
                  <a:schemeClr val="bg1"/>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网络销售</a:t>
            </a:r>
            <a:r>
              <a:rPr lang="en-US" altLang="zh-CN" b="1" dirty="0" smtClean="0">
                <a:solidFill>
                  <a:schemeClr val="bg1"/>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实体配送</a:t>
            </a:r>
            <a:endParaRPr lang="en-US" altLang="zh-CN" b="1" dirty="0">
              <a:solidFill>
                <a:schemeClr val="bg1"/>
              </a:solidFill>
              <a:latin typeface="微软雅黑" pitchFamily="34" charset="-122"/>
              <a:ea typeface="微软雅黑" pitchFamily="34" charset="-122"/>
            </a:endParaRPr>
          </a:p>
        </p:txBody>
      </p:sp>
      <p:sp>
        <p:nvSpPr>
          <p:cNvPr id="49" name="AutoShape 5"/>
          <p:cNvSpPr>
            <a:spLocks noChangeArrowheads="1"/>
          </p:cNvSpPr>
          <p:nvPr/>
        </p:nvSpPr>
        <p:spPr bwMode="blackWhite">
          <a:xfrm>
            <a:off x="831850" y="2933700"/>
            <a:ext cx="4038600" cy="9906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0" hangingPunct="0"/>
            <a:r>
              <a:rPr lang="zh-CN" altLang="en-US" b="1" dirty="0" smtClean="0">
                <a:solidFill>
                  <a:schemeClr val="bg1"/>
                </a:solidFill>
                <a:latin typeface="微软雅黑" pitchFamily="34" charset="-122"/>
                <a:ea typeface="微软雅黑" pitchFamily="34" charset="-122"/>
              </a:rPr>
              <a:t>实体物流布局</a:t>
            </a:r>
            <a:r>
              <a:rPr lang="en-US" altLang="zh-CN" b="1" dirty="0" smtClean="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渠道</a:t>
            </a:r>
            <a:r>
              <a:rPr lang="zh-CN" altLang="en-US" b="1" dirty="0" smtClean="0">
                <a:solidFill>
                  <a:schemeClr val="bg1"/>
                </a:solidFill>
                <a:latin typeface="微软雅黑" pitchFamily="34" charset="-122"/>
                <a:ea typeface="微软雅黑" pitchFamily="34" charset="-122"/>
              </a:rPr>
              <a:t>支持</a:t>
            </a:r>
            <a:endParaRPr lang="en-US" altLang="zh-CN" b="1" dirty="0">
              <a:solidFill>
                <a:schemeClr val="bg1"/>
              </a:solidFill>
              <a:latin typeface="微软雅黑" pitchFamily="34" charset="-122"/>
              <a:ea typeface="微软雅黑" pitchFamily="34" charset="-122"/>
            </a:endParaRPr>
          </a:p>
        </p:txBody>
      </p:sp>
      <p:sp>
        <p:nvSpPr>
          <p:cNvPr id="50" name="AutoShape 6"/>
          <p:cNvSpPr>
            <a:spLocks noChangeArrowheads="1"/>
          </p:cNvSpPr>
          <p:nvPr/>
        </p:nvSpPr>
        <p:spPr bwMode="blackWhite">
          <a:xfrm>
            <a:off x="831850" y="40767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0" hangingPunct="0"/>
            <a:r>
              <a:rPr lang="zh-CN" altLang="en-US" b="1" dirty="0" smtClean="0">
                <a:solidFill>
                  <a:schemeClr val="bg1"/>
                </a:solidFill>
                <a:latin typeface="微软雅黑" pitchFamily="34" charset="-122"/>
                <a:ea typeface="微软雅黑" pitchFamily="34" charset="-122"/>
              </a:rPr>
              <a:t>单一商品类型向周边衍生商品渗透</a:t>
            </a:r>
            <a:endParaRPr lang="en-US" altLang="zh-CN" b="1" dirty="0">
              <a:solidFill>
                <a:schemeClr val="bg1"/>
              </a:solidFill>
              <a:latin typeface="微软雅黑" pitchFamily="34" charset="-122"/>
              <a:ea typeface="微软雅黑" pitchFamily="34" charset="-122"/>
            </a:endParaRPr>
          </a:p>
        </p:txBody>
      </p:sp>
      <p:sp>
        <p:nvSpPr>
          <p:cNvPr id="51" name="AutoShape 7"/>
          <p:cNvSpPr>
            <a:spLocks noChangeArrowheads="1"/>
          </p:cNvSpPr>
          <p:nvPr/>
        </p:nvSpPr>
        <p:spPr bwMode="auto">
          <a:xfrm>
            <a:off x="5797550" y="2857500"/>
            <a:ext cx="2514600" cy="1295400"/>
          </a:xfrm>
          <a:prstGeom prst="roundRect">
            <a:avLst>
              <a:gd name="adj" fmla="val 9106"/>
            </a:avLst>
          </a:prstGeom>
          <a:noFill/>
          <a:ln>
            <a:noFill/>
          </a:ln>
          <a:effectLst/>
          <a:extLst>
            <a:ext uri="{909E8E84-426E-40DD-AFC4-6F175D3DCCD1}">
              <a14:hiddenFill xmlns:a14="http://schemas.microsoft.com/office/drawing/2010/main">
                <a:solidFill>
                  <a:srgbClr val="9ACDD4"/>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zh-CN" altLang="en-US" sz="2400" b="1" dirty="0" smtClean="0">
                <a:effectLst>
                  <a:outerShdw blurRad="38100" dist="38100" dir="2700000" algn="tl">
                    <a:srgbClr val="FFFFFF"/>
                  </a:outerShdw>
                </a:effectLst>
                <a:ea typeface="宋体" charset="-122"/>
              </a:rPr>
              <a:t>巨龙农网</a:t>
            </a:r>
            <a:endParaRPr lang="en-US" altLang="zh-CN" sz="2400" b="1" dirty="0" smtClean="0">
              <a:effectLst>
                <a:outerShdw blurRad="38100" dist="38100" dir="2700000" algn="tl">
                  <a:srgbClr val="FFFFFF"/>
                </a:outerShdw>
              </a:effectLst>
              <a:ea typeface="宋体" charset="-122"/>
            </a:endParaRPr>
          </a:p>
          <a:p>
            <a:pPr algn="ctr"/>
            <a:r>
              <a:rPr lang="zh-CN" altLang="en-US" sz="2400" b="1" dirty="0" smtClean="0">
                <a:effectLst>
                  <a:outerShdw blurRad="38100" dist="38100" dir="2700000" algn="tl">
                    <a:srgbClr val="FFFFFF"/>
                  </a:outerShdw>
                </a:effectLst>
                <a:ea typeface="宋体" charset="-122"/>
              </a:rPr>
              <a:t>电子商务</a:t>
            </a:r>
            <a:endParaRPr lang="en-US" altLang="zh-CN" sz="2400" b="1" dirty="0" smtClean="0">
              <a:effectLst>
                <a:outerShdw blurRad="38100" dist="38100" dir="2700000" algn="tl">
                  <a:srgbClr val="FFFFFF"/>
                </a:outerShdw>
              </a:effectLst>
              <a:ea typeface="宋体" charset="-122"/>
            </a:endParaRPr>
          </a:p>
        </p:txBody>
      </p:sp>
    </p:spTree>
    <p:extLst>
      <p:ext uri="{BB962C8B-B14F-4D97-AF65-F5344CB8AC3E}">
        <p14:creationId xmlns:p14="http://schemas.microsoft.com/office/powerpoint/2010/main" val="3880850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smtClean="0"/>
              <a:t>电子商务简介</a:t>
            </a:r>
            <a:endParaRPr lang="en-US" altLang="zh-CN" dirty="0"/>
          </a:p>
          <a:p>
            <a:r>
              <a:rPr lang="zh-CN" altLang="en-US" dirty="0"/>
              <a:t>巨龙电子商务的分析</a:t>
            </a:r>
            <a:endParaRPr lang="en-US" altLang="zh-CN" dirty="0"/>
          </a:p>
          <a:p>
            <a:r>
              <a:rPr lang="zh-CN" altLang="en-US" b="1" dirty="0" smtClean="0">
                <a:solidFill>
                  <a:srgbClr val="FF0000"/>
                </a:solidFill>
              </a:rPr>
              <a:t>企业化电子商务</a:t>
            </a:r>
            <a:endParaRPr lang="en-US" altLang="zh-CN" b="1" dirty="0" smtClean="0">
              <a:solidFill>
                <a:srgbClr val="FF0000"/>
              </a:solidFill>
            </a:endParaRPr>
          </a:p>
          <a:p>
            <a:r>
              <a:rPr lang="zh-CN" altLang="en-US" dirty="0" smtClean="0"/>
              <a:t>电子商务</a:t>
            </a:r>
            <a:r>
              <a:rPr lang="zh-CN" altLang="en-US" dirty="0"/>
              <a:t>建设方案</a:t>
            </a:r>
            <a:endParaRPr lang="en-US" altLang="zh-CN" dirty="0"/>
          </a:p>
          <a:p>
            <a:r>
              <a:rPr lang="zh-CN" altLang="en-US" dirty="0"/>
              <a:t>关于运营的一些</a:t>
            </a:r>
            <a:r>
              <a:rPr lang="zh-CN" altLang="en-US" dirty="0" smtClean="0"/>
              <a:t>建议</a:t>
            </a:r>
            <a:endParaRPr lang="zh-CN" altLang="en-US" dirty="0"/>
          </a:p>
        </p:txBody>
      </p:sp>
    </p:spTree>
    <p:extLst>
      <p:ext uri="{BB962C8B-B14F-4D97-AF65-F5344CB8AC3E}">
        <p14:creationId xmlns:p14="http://schemas.microsoft.com/office/powerpoint/2010/main" val="1171740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大众</a:t>
            </a:r>
            <a:r>
              <a:rPr lang="zh-CN" altLang="en-US" dirty="0" smtClean="0"/>
              <a:t>对电子商务的不完全理解</a:t>
            </a:r>
            <a:endParaRPr lang="zh-CN" altLang="en-US" dirty="0"/>
          </a:p>
        </p:txBody>
      </p:sp>
      <p:sp>
        <p:nvSpPr>
          <p:cNvPr id="5" name="AutoShape 3"/>
          <p:cNvSpPr>
            <a:spLocks noChangeArrowheads="1"/>
          </p:cNvSpPr>
          <p:nvPr/>
        </p:nvSpPr>
        <p:spPr bwMode="gray">
          <a:xfrm>
            <a:off x="1763713" y="1484313"/>
            <a:ext cx="5562600" cy="1306512"/>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6" name="AutoShape 4"/>
          <p:cNvSpPr>
            <a:spLocks noChangeArrowheads="1"/>
          </p:cNvSpPr>
          <p:nvPr/>
        </p:nvSpPr>
        <p:spPr bwMode="gray">
          <a:xfrm>
            <a:off x="1885950" y="1604963"/>
            <a:ext cx="1071563" cy="1068387"/>
          </a:xfrm>
          <a:prstGeom prst="roundRect">
            <a:avLst>
              <a:gd name="adj" fmla="val 11921"/>
            </a:avLst>
          </a:prstGeom>
          <a:gradFill rotWithShape="1">
            <a:gsLst>
              <a:gs pos="0">
                <a:srgbClr val="0066CC"/>
              </a:gs>
              <a:gs pos="100000">
                <a:srgbClr val="00478E"/>
              </a:gs>
            </a:gsLst>
            <a:lin ang="5400000" scaled="1"/>
          </a:gradFill>
          <a:ln w="38100">
            <a:solidFill>
              <a:schemeClr val="tx1"/>
            </a:solidFill>
            <a:round/>
            <a:headEnd/>
            <a:tailEnd/>
          </a:ln>
        </p:spPr>
        <p:txBody>
          <a:bodyPr wrap="none" anchor="ctr"/>
          <a:lstStyle/>
          <a:p>
            <a:endParaRPr lang="zh-CN" altLang="en-US"/>
          </a:p>
        </p:txBody>
      </p:sp>
      <p:sp>
        <p:nvSpPr>
          <p:cNvPr id="7" name="Freeform 5"/>
          <p:cNvSpPr>
            <a:spLocks/>
          </p:cNvSpPr>
          <p:nvPr/>
        </p:nvSpPr>
        <p:spPr bwMode="gray">
          <a:xfrm>
            <a:off x="1952626" y="1673225"/>
            <a:ext cx="534988" cy="5349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headEnd/>
            <a:tailEnd/>
          </a:ln>
        </p:spPr>
        <p:txBody>
          <a:bodyPr/>
          <a:lstStyle/>
          <a:p>
            <a:pPr>
              <a:defRPr/>
            </a:pPr>
            <a:endParaRPr lang="zh-CN" altLang="en-US"/>
          </a:p>
        </p:txBody>
      </p:sp>
      <p:sp>
        <p:nvSpPr>
          <p:cNvPr id="8" name="Text Box 6"/>
          <p:cNvSpPr txBox="1">
            <a:spLocks noChangeArrowheads="1"/>
          </p:cNvSpPr>
          <p:nvPr/>
        </p:nvSpPr>
        <p:spPr bwMode="gray">
          <a:xfrm>
            <a:off x="2009714" y="1897063"/>
            <a:ext cx="800220" cy="461665"/>
          </a:xfrm>
          <a:prstGeom prst="rect">
            <a:avLst/>
          </a:prstGeom>
          <a:noFill/>
          <a:ln w="9525" algn="ctr">
            <a:noFill/>
            <a:miter lim="800000"/>
            <a:headEnd/>
            <a:tailEnd/>
          </a:ln>
          <a:effectLst/>
        </p:spPr>
        <p:txBody>
          <a:bodyPr wrap="none">
            <a:spAutoFit/>
          </a:bodyPr>
          <a:lstStyle/>
          <a:p>
            <a:pPr algn="ctr" eaLnBrk="0" hangingPunct="0">
              <a:defRPr/>
            </a:pPr>
            <a:r>
              <a:rPr lang="zh-CN" altLang="en-US" sz="2400" dirty="0" smtClean="0">
                <a:solidFill>
                  <a:srgbClr val="FFFFFF"/>
                </a:solidFill>
                <a:effectLst>
                  <a:outerShdw blurRad="38100" dist="38100" dir="2700000" algn="tl">
                    <a:srgbClr val="C0C0C0"/>
                  </a:outerShdw>
                </a:effectLst>
                <a:latin typeface="微软雅黑" pitchFamily="34" charset="-122"/>
                <a:ea typeface="微软雅黑" pitchFamily="34" charset="-122"/>
              </a:rPr>
              <a:t>行业</a:t>
            </a:r>
            <a:endParaRPr lang="en-US" altLang="zh-CN" sz="240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9" name="Text Box 7"/>
          <p:cNvSpPr txBox="1">
            <a:spLocks noChangeArrowheads="1"/>
          </p:cNvSpPr>
          <p:nvPr/>
        </p:nvSpPr>
        <p:spPr bwMode="gray">
          <a:xfrm>
            <a:off x="3103563" y="1685925"/>
            <a:ext cx="4089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800" b="1" dirty="0">
                <a:solidFill>
                  <a:srgbClr val="000000"/>
                </a:solidFill>
                <a:latin typeface="微软雅黑" pitchFamily="34" charset="-122"/>
                <a:ea typeface="微软雅黑" pitchFamily="34" charset="-122"/>
              </a:rPr>
              <a:t>固有印象</a:t>
            </a:r>
            <a:r>
              <a:rPr lang="en-US" altLang="zh-CN" sz="2800" b="1" dirty="0">
                <a:solidFill>
                  <a:srgbClr val="000000"/>
                </a:solidFill>
                <a:latin typeface="微软雅黑" pitchFamily="34" charset="-122"/>
                <a:ea typeface="微软雅黑" pitchFamily="34" charset="-122"/>
              </a:rPr>
              <a:t> </a:t>
            </a:r>
            <a:r>
              <a:rPr lang="zh-CN" altLang="en-US" dirty="0" smtClean="0">
                <a:solidFill>
                  <a:srgbClr val="000000"/>
                </a:solidFill>
                <a:latin typeface="微软雅黑" pitchFamily="34" charset="-122"/>
                <a:ea typeface="微软雅黑" pitchFamily="34" charset="-122"/>
              </a:rPr>
              <a:t>认为电子商务就只有宣传</a:t>
            </a:r>
            <a:r>
              <a:rPr lang="zh-CN" altLang="en-US" dirty="0">
                <a:solidFill>
                  <a:srgbClr val="000000"/>
                </a:solidFill>
                <a:latin typeface="微软雅黑" pitchFamily="34" charset="-122"/>
                <a:ea typeface="微软雅黑" pitchFamily="34" charset="-122"/>
              </a:rPr>
              <a:t>展示型和</a:t>
            </a:r>
            <a:r>
              <a:rPr lang="en-US" altLang="zh-CN" dirty="0">
                <a:solidFill>
                  <a:srgbClr val="000000"/>
                </a:solidFill>
                <a:latin typeface="微软雅黑" pitchFamily="34" charset="-122"/>
                <a:ea typeface="微软雅黑" pitchFamily="34" charset="-122"/>
              </a:rPr>
              <a:t>.</a:t>
            </a:r>
            <a:r>
              <a:rPr lang="zh-CN" altLang="en-US" dirty="0">
                <a:solidFill>
                  <a:srgbClr val="000000"/>
                </a:solidFill>
                <a:latin typeface="微软雅黑" pitchFamily="34" charset="-122"/>
                <a:ea typeface="微软雅黑" pitchFamily="34" charset="-122"/>
              </a:rPr>
              <a:t>交易型两种。理解电子商务</a:t>
            </a:r>
            <a:r>
              <a:rPr lang="en-US" altLang="zh-CN" dirty="0">
                <a:solidFill>
                  <a:srgbClr val="000000"/>
                </a:solidFill>
                <a:latin typeface="微软雅黑" pitchFamily="34" charset="-122"/>
                <a:ea typeface="微软雅黑" pitchFamily="34" charset="-122"/>
              </a:rPr>
              <a:t>=E-Commerce</a:t>
            </a:r>
          </a:p>
        </p:txBody>
      </p:sp>
      <p:sp>
        <p:nvSpPr>
          <p:cNvPr id="10" name="AutoShape 9"/>
          <p:cNvSpPr>
            <a:spLocks noChangeArrowheads="1"/>
          </p:cNvSpPr>
          <p:nvPr/>
        </p:nvSpPr>
        <p:spPr bwMode="gray">
          <a:xfrm>
            <a:off x="1763713" y="2927350"/>
            <a:ext cx="5562600" cy="1306513"/>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1" name="AutoShape 10"/>
          <p:cNvSpPr>
            <a:spLocks noChangeArrowheads="1"/>
          </p:cNvSpPr>
          <p:nvPr/>
        </p:nvSpPr>
        <p:spPr bwMode="gray">
          <a:xfrm>
            <a:off x="1885950" y="3048000"/>
            <a:ext cx="1071563" cy="1068388"/>
          </a:xfrm>
          <a:prstGeom prst="roundRect">
            <a:avLst>
              <a:gd name="adj" fmla="val 11921"/>
            </a:avLst>
          </a:prstGeom>
          <a:gradFill rotWithShape="1">
            <a:gsLst>
              <a:gs pos="0">
                <a:srgbClr val="009999"/>
              </a:gs>
              <a:gs pos="100000">
                <a:srgbClr val="006B6B"/>
              </a:gs>
            </a:gsLst>
            <a:lin ang="5400000" scaled="1"/>
          </a:gradFill>
          <a:ln w="38100">
            <a:solidFill>
              <a:schemeClr val="tx1"/>
            </a:solidFill>
            <a:round/>
            <a:headEnd/>
            <a:tailEnd/>
          </a:ln>
        </p:spPr>
        <p:txBody>
          <a:bodyPr wrap="none" anchor="ctr"/>
          <a:lstStyle/>
          <a:p>
            <a:endParaRPr lang="zh-CN" altLang="en-US"/>
          </a:p>
        </p:txBody>
      </p:sp>
      <p:sp>
        <p:nvSpPr>
          <p:cNvPr id="12" name="Freeform 11"/>
          <p:cNvSpPr>
            <a:spLocks/>
          </p:cNvSpPr>
          <p:nvPr/>
        </p:nvSpPr>
        <p:spPr bwMode="gray">
          <a:xfrm>
            <a:off x="1952626" y="3116263"/>
            <a:ext cx="534988" cy="5349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9999">
                  <a:gamma/>
                  <a:tint val="42353"/>
                  <a:invGamma/>
                </a:srgbClr>
              </a:gs>
              <a:gs pos="50000">
                <a:srgbClr val="009999">
                  <a:alpha val="0"/>
                </a:srgbClr>
              </a:gs>
              <a:gs pos="100000">
                <a:srgbClr val="009999">
                  <a:gamma/>
                  <a:tint val="42353"/>
                  <a:invGamma/>
                </a:srgbClr>
              </a:gs>
            </a:gsLst>
            <a:lin ang="2700000" scaled="1"/>
          </a:gradFill>
          <a:ln w="0">
            <a:noFill/>
            <a:prstDash val="solid"/>
            <a:round/>
            <a:headEnd/>
            <a:tailEnd/>
          </a:ln>
        </p:spPr>
        <p:txBody>
          <a:bodyPr/>
          <a:lstStyle/>
          <a:p>
            <a:pPr>
              <a:defRPr/>
            </a:pPr>
            <a:endParaRPr lang="zh-CN" altLang="en-US"/>
          </a:p>
        </p:txBody>
      </p:sp>
      <p:sp>
        <p:nvSpPr>
          <p:cNvPr id="13" name="Text Box 12"/>
          <p:cNvSpPr txBox="1">
            <a:spLocks noChangeArrowheads="1"/>
          </p:cNvSpPr>
          <p:nvPr/>
        </p:nvSpPr>
        <p:spPr bwMode="gray">
          <a:xfrm>
            <a:off x="2009715" y="3341688"/>
            <a:ext cx="800220" cy="461665"/>
          </a:xfrm>
          <a:prstGeom prst="rect">
            <a:avLst/>
          </a:prstGeom>
          <a:noFill/>
          <a:ln w="9525" algn="ctr">
            <a:noFill/>
            <a:miter lim="800000"/>
            <a:headEnd/>
            <a:tailEnd/>
          </a:ln>
          <a:effectLst/>
        </p:spPr>
        <p:txBody>
          <a:bodyPr wrap="none">
            <a:spAutoFit/>
          </a:bodyPr>
          <a:lstStyle>
            <a:defPPr>
              <a:defRPr lang="zh-CN"/>
            </a:defPPr>
            <a:lvl1pPr algn="ctr" eaLnBrk="0" hangingPunct="0">
              <a:defRPr sz="2400">
                <a:solidFill>
                  <a:srgbClr val="FFFFFF"/>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smtClean="0"/>
              <a:t>客户</a:t>
            </a:r>
            <a:endParaRPr lang="en-US" altLang="zh-CN" dirty="0"/>
          </a:p>
        </p:txBody>
      </p:sp>
      <p:sp>
        <p:nvSpPr>
          <p:cNvPr id="14" name="Text Box 13"/>
          <p:cNvSpPr txBox="1">
            <a:spLocks noChangeArrowheads="1"/>
          </p:cNvSpPr>
          <p:nvPr/>
        </p:nvSpPr>
        <p:spPr bwMode="gray">
          <a:xfrm>
            <a:off x="3103563" y="3105150"/>
            <a:ext cx="4089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800" b="1" dirty="0">
                <a:solidFill>
                  <a:srgbClr val="000000"/>
                </a:solidFill>
                <a:latin typeface="微软雅黑" pitchFamily="34" charset="-122"/>
                <a:ea typeface="微软雅黑" pitchFamily="34" charset="-122"/>
              </a:rPr>
              <a:t>理解误区 </a:t>
            </a:r>
            <a:r>
              <a:rPr lang="zh-CN" altLang="en-US" dirty="0">
                <a:solidFill>
                  <a:srgbClr val="000000"/>
                </a:solidFill>
                <a:latin typeface="微软雅黑" pitchFamily="34" charset="-122"/>
                <a:ea typeface="微软雅黑" pitchFamily="34" charset="-122"/>
              </a:rPr>
              <a:t>电子商务就是网上销售，电子商务系统相对独立与企业其他信息化无关。</a:t>
            </a:r>
            <a:endParaRPr lang="en-US" altLang="zh-CN" dirty="0">
              <a:solidFill>
                <a:srgbClr val="000000"/>
              </a:solidFill>
              <a:latin typeface="微软雅黑" pitchFamily="34" charset="-122"/>
              <a:ea typeface="微软雅黑" pitchFamily="34" charset="-122"/>
            </a:endParaRPr>
          </a:p>
        </p:txBody>
      </p:sp>
      <p:sp>
        <p:nvSpPr>
          <p:cNvPr id="15" name="AutoShape 15"/>
          <p:cNvSpPr>
            <a:spLocks noChangeArrowheads="1"/>
          </p:cNvSpPr>
          <p:nvPr/>
        </p:nvSpPr>
        <p:spPr bwMode="gray">
          <a:xfrm>
            <a:off x="1763713" y="4387850"/>
            <a:ext cx="5562600" cy="1306513"/>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6" name="AutoShape 16"/>
          <p:cNvSpPr>
            <a:spLocks noChangeArrowheads="1"/>
          </p:cNvSpPr>
          <p:nvPr/>
        </p:nvSpPr>
        <p:spPr bwMode="gray">
          <a:xfrm>
            <a:off x="1885950" y="4508500"/>
            <a:ext cx="1071563" cy="1068388"/>
          </a:xfrm>
          <a:prstGeom prst="roundRect">
            <a:avLst>
              <a:gd name="adj" fmla="val 11921"/>
            </a:avLst>
          </a:prstGeom>
          <a:gradFill rotWithShape="1">
            <a:gsLst>
              <a:gs pos="0">
                <a:srgbClr val="EC941E"/>
              </a:gs>
              <a:gs pos="100000">
                <a:srgbClr val="A56715"/>
              </a:gs>
            </a:gsLst>
            <a:lin ang="5400000" scaled="1"/>
          </a:gradFill>
          <a:ln w="38100">
            <a:solidFill>
              <a:schemeClr val="tx1"/>
            </a:solidFill>
            <a:round/>
            <a:headEnd/>
            <a:tailEnd/>
          </a:ln>
        </p:spPr>
        <p:txBody>
          <a:bodyPr wrap="none" anchor="ctr"/>
          <a:lstStyle/>
          <a:p>
            <a:endParaRPr lang="zh-CN" altLang="en-US"/>
          </a:p>
        </p:txBody>
      </p:sp>
      <p:sp>
        <p:nvSpPr>
          <p:cNvPr id="17" name="Freeform 17"/>
          <p:cNvSpPr>
            <a:spLocks/>
          </p:cNvSpPr>
          <p:nvPr/>
        </p:nvSpPr>
        <p:spPr bwMode="gray">
          <a:xfrm>
            <a:off x="1952626" y="4576763"/>
            <a:ext cx="534988" cy="5349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EC941E">
                  <a:gamma/>
                  <a:tint val="48627"/>
                  <a:invGamma/>
                </a:srgbClr>
              </a:gs>
              <a:gs pos="50000">
                <a:srgbClr val="EC941E">
                  <a:alpha val="0"/>
                </a:srgbClr>
              </a:gs>
              <a:gs pos="100000">
                <a:srgbClr val="EC941E">
                  <a:gamma/>
                  <a:tint val="48627"/>
                  <a:invGamma/>
                </a:srgbClr>
              </a:gs>
            </a:gsLst>
            <a:lin ang="2700000" scaled="1"/>
          </a:gradFill>
          <a:ln w="0">
            <a:noFill/>
            <a:prstDash val="solid"/>
            <a:round/>
            <a:headEnd/>
            <a:tailEnd/>
          </a:ln>
        </p:spPr>
        <p:txBody>
          <a:bodyPr/>
          <a:lstStyle/>
          <a:p>
            <a:pPr>
              <a:defRPr/>
            </a:pPr>
            <a:endParaRPr lang="zh-CN" altLang="en-US"/>
          </a:p>
        </p:txBody>
      </p:sp>
      <p:sp>
        <p:nvSpPr>
          <p:cNvPr id="18" name="Text Box 18"/>
          <p:cNvSpPr txBox="1">
            <a:spLocks noChangeArrowheads="1"/>
          </p:cNvSpPr>
          <p:nvPr/>
        </p:nvSpPr>
        <p:spPr bwMode="gray">
          <a:xfrm>
            <a:off x="2009715" y="4800600"/>
            <a:ext cx="800220" cy="461665"/>
          </a:xfrm>
          <a:prstGeom prst="rect">
            <a:avLst/>
          </a:prstGeom>
          <a:noFill/>
          <a:ln w="9525" algn="ctr">
            <a:noFill/>
            <a:miter lim="800000"/>
            <a:headEnd/>
            <a:tailEnd/>
          </a:ln>
          <a:effectLst/>
        </p:spPr>
        <p:txBody>
          <a:bodyPr wrap="none">
            <a:spAutoFit/>
          </a:bodyPr>
          <a:lstStyle/>
          <a:p>
            <a:pPr algn="ctr" eaLnBrk="0" hangingPunct="0">
              <a:defRPr/>
            </a:pPr>
            <a:r>
              <a:rPr lang="zh-CN" altLang="en-US" sz="2400" dirty="0" smtClean="0">
                <a:solidFill>
                  <a:srgbClr val="FFFFFF"/>
                </a:solidFill>
                <a:effectLst>
                  <a:outerShdw blurRad="38100" dist="38100" dir="2700000" algn="tl">
                    <a:srgbClr val="C0C0C0"/>
                  </a:outerShdw>
                </a:effectLst>
                <a:latin typeface="微软雅黑" pitchFamily="34" charset="-122"/>
                <a:ea typeface="微软雅黑" pitchFamily="34" charset="-122"/>
              </a:rPr>
              <a:t>市场</a:t>
            </a:r>
            <a:endParaRPr lang="en-US" altLang="zh-CN" sz="240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19" name="Text Box 19"/>
          <p:cNvSpPr txBox="1">
            <a:spLocks noChangeArrowheads="1"/>
          </p:cNvSpPr>
          <p:nvPr/>
        </p:nvSpPr>
        <p:spPr bwMode="gray">
          <a:xfrm>
            <a:off x="3103563" y="4565650"/>
            <a:ext cx="4089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800" b="1" dirty="0">
                <a:solidFill>
                  <a:srgbClr val="000000"/>
                </a:solidFill>
                <a:latin typeface="微软雅黑" pitchFamily="34" charset="-122"/>
                <a:ea typeface="微软雅黑" pitchFamily="34" charset="-122"/>
              </a:rPr>
              <a:t>喧嚣泡沫</a:t>
            </a:r>
            <a:r>
              <a:rPr lang="en-US" altLang="zh-CN" sz="2800" b="1"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众多的成功让大家看到电子商务</a:t>
            </a:r>
            <a:r>
              <a:rPr lang="en-US" altLang="zh-CN" dirty="0">
                <a:solidFill>
                  <a:srgbClr val="000000"/>
                </a:solidFill>
                <a:latin typeface="微软雅黑" pitchFamily="34" charset="-122"/>
                <a:ea typeface="微软雅黑" pitchFamily="34" charset="-122"/>
              </a:rPr>
              <a:t>=</a:t>
            </a:r>
            <a:r>
              <a:rPr lang="zh-CN" altLang="en-US" dirty="0">
                <a:solidFill>
                  <a:srgbClr val="000000"/>
                </a:solidFill>
                <a:latin typeface="微软雅黑" pitchFamily="34" charset="-122"/>
                <a:ea typeface="微软雅黑" pitchFamily="34" charset="-122"/>
              </a:rPr>
              <a:t>融资预期</a:t>
            </a:r>
            <a:r>
              <a:rPr lang="en-US" altLang="zh-CN" dirty="0">
                <a:solidFill>
                  <a:srgbClr val="000000"/>
                </a:solidFill>
                <a:latin typeface="微软雅黑" pitchFamily="34" charset="-122"/>
                <a:ea typeface="微软雅黑" pitchFamily="34" charset="-122"/>
              </a:rPr>
              <a:t>=</a:t>
            </a:r>
            <a:r>
              <a:rPr lang="zh-CN" altLang="en-US" dirty="0">
                <a:solidFill>
                  <a:srgbClr val="000000"/>
                </a:solidFill>
                <a:latin typeface="微软雅黑" pitchFamily="34" charset="-122"/>
                <a:ea typeface="微软雅黑" pitchFamily="34" charset="-122"/>
              </a:rPr>
              <a:t>上市</a:t>
            </a:r>
            <a:r>
              <a:rPr lang="zh-CN" altLang="en-US" dirty="0" smtClean="0">
                <a:solidFill>
                  <a:srgbClr val="000000"/>
                </a:solidFill>
                <a:latin typeface="微软雅黑" pitchFamily="34" charset="-122"/>
                <a:ea typeface="微软雅黑" pitchFamily="34" charset="-122"/>
              </a:rPr>
              <a:t>预期</a:t>
            </a:r>
            <a:endParaRPr lang="en-US" altLang="zh-CN" dirty="0" smtClean="0">
              <a:solidFill>
                <a:srgbClr val="000000"/>
              </a:solidFill>
              <a:latin typeface="微软雅黑" pitchFamily="34" charset="-122"/>
              <a:ea typeface="微软雅黑" pitchFamily="34" charset="-122"/>
            </a:endParaRPr>
          </a:p>
          <a:p>
            <a:r>
              <a:rPr lang="zh-CN" altLang="en-US" dirty="0" smtClean="0">
                <a:solidFill>
                  <a:srgbClr val="000000"/>
                </a:solidFill>
                <a:latin typeface="微软雅黑" pitchFamily="34" charset="-122"/>
                <a:ea typeface="微软雅黑" pitchFamily="34" charset="-122"/>
              </a:rPr>
              <a:t>电子商务</a:t>
            </a:r>
            <a:r>
              <a:rPr lang="en-US" altLang="zh-CN" dirty="0" smtClean="0">
                <a:solidFill>
                  <a:srgbClr val="000000"/>
                </a:solidFill>
                <a:latin typeface="微软雅黑" pitchFamily="34" charset="-122"/>
                <a:ea typeface="微软雅黑" pitchFamily="34" charset="-122"/>
              </a:rPr>
              <a:t>=</a:t>
            </a:r>
            <a:r>
              <a:rPr lang="zh-CN" altLang="en-US" dirty="0">
                <a:solidFill>
                  <a:srgbClr val="000000"/>
                </a:solidFill>
                <a:latin typeface="微软雅黑" pitchFamily="34" charset="-122"/>
                <a:ea typeface="微软雅黑" pitchFamily="34" charset="-122"/>
              </a:rPr>
              <a:t>互联网</a:t>
            </a:r>
            <a:endParaRPr lang="en-US" altLang="zh-CN"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18843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animBg="1"/>
      <p:bldP spid="11" grpId="0" animBg="1"/>
      <p:bldP spid="12" grpId="0" animBg="1"/>
      <p:bldP spid="13" grpId="0"/>
      <p:bldP spid="14" grpId="0"/>
      <p:bldP spid="15" grpId="0" animBg="1"/>
      <p:bldP spid="16" grpId="0" animBg="1"/>
      <p:bldP spid="17" grpId="0" animBg="1"/>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迷云背后的真相</a:t>
            </a:r>
            <a:endParaRPr lang="zh-CN" altLang="en-US" dirty="0"/>
          </a:p>
        </p:txBody>
      </p:sp>
      <p:sp>
        <p:nvSpPr>
          <p:cNvPr id="6" name="AutoShape 3"/>
          <p:cNvSpPr>
            <a:spLocks noChangeArrowheads="1"/>
          </p:cNvSpPr>
          <p:nvPr/>
        </p:nvSpPr>
        <p:spPr bwMode="gray">
          <a:xfrm>
            <a:off x="916112" y="1376275"/>
            <a:ext cx="7472312" cy="656254"/>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0" scaled="1"/>
            <a:tileRect/>
          </a:gradFill>
          <a:ln w="25400">
            <a:solidFill>
              <a:schemeClr val="tx2"/>
            </a:solidFill>
            <a:round/>
            <a:headEnd/>
            <a:tailEnd/>
          </a:ln>
          <a:effectLst/>
        </p:spPr>
        <p:txBody>
          <a:bodyPr wrap="none" anchor="ctr"/>
          <a:lstStyle/>
          <a:p>
            <a:r>
              <a:rPr lang="en-US" altLang="ko-KR" sz="2000" b="1" dirty="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   1</a:t>
            </a:r>
            <a:r>
              <a:rPr lang="en-US" altLang="ko-KR" sz="2000" b="1" dirty="0" smtClean="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a:t>
            </a:r>
            <a:r>
              <a:rPr lang="zh-CN" altLang="en-US" sz="2000" b="1" dirty="0">
                <a:solidFill>
                  <a:schemeClr val="accent3">
                    <a:lumMod val="40000"/>
                    <a:lumOff val="60000"/>
                  </a:schemeClr>
                </a:solidFill>
                <a:latin typeface="华文行楷" pitchFamily="2" charset="-122"/>
                <a:ea typeface="华文行楷" pitchFamily="2" charset="-122"/>
              </a:rPr>
              <a:t>数以万记的企业实施电子商务</a:t>
            </a:r>
            <a:r>
              <a:rPr lang="zh-CN" altLang="en-US" sz="2800" b="1" dirty="0">
                <a:solidFill>
                  <a:srgbClr val="C00000"/>
                </a:solidFill>
                <a:latin typeface="华文行楷" pitchFamily="2" charset="-122"/>
                <a:ea typeface="华文行楷" pitchFamily="2" charset="-122"/>
              </a:rPr>
              <a:t>成功的却不多</a:t>
            </a:r>
            <a:endParaRPr lang="en-US" altLang="zh-CN" sz="2800" b="1" dirty="0">
              <a:solidFill>
                <a:srgbClr val="C00000"/>
              </a:solidFill>
              <a:latin typeface="华文行楷" pitchFamily="2" charset="-122"/>
              <a:ea typeface="华文行楷" pitchFamily="2" charset="-122"/>
            </a:endParaRPr>
          </a:p>
        </p:txBody>
      </p:sp>
      <p:grpSp>
        <p:nvGrpSpPr>
          <p:cNvPr id="7" name="Group 4"/>
          <p:cNvGrpSpPr>
            <a:grpSpLocks/>
          </p:cNvGrpSpPr>
          <p:nvPr/>
        </p:nvGrpSpPr>
        <p:grpSpPr bwMode="auto">
          <a:xfrm flipH="1">
            <a:off x="719398" y="1495969"/>
            <a:ext cx="425545" cy="407235"/>
            <a:chOff x="3016" y="504"/>
            <a:chExt cx="1836" cy="1834"/>
          </a:xfrm>
        </p:grpSpPr>
        <p:pic>
          <p:nvPicPr>
            <p:cNvPr id="20" name="Picture 5" descr="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016" y="504"/>
              <a:ext cx="1836" cy="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6"/>
            <p:cNvSpPr>
              <a:spLocks noChangeArrowheads="1"/>
            </p:cNvSpPr>
            <p:nvPr/>
          </p:nvSpPr>
          <p:spPr bwMode="gray">
            <a:xfrm>
              <a:off x="3096" y="584"/>
              <a:ext cx="1676" cy="1674"/>
            </a:xfrm>
            <a:prstGeom prst="ellipse">
              <a:avLst/>
            </a:prstGeom>
            <a:solidFill>
              <a:schemeClr val="tx1">
                <a:alpha val="50195"/>
              </a:schemeClr>
            </a:solidFill>
            <a:ln w="19050">
              <a:solidFill>
                <a:schemeClr val="bg1"/>
              </a:solidFill>
              <a:round/>
              <a:headEnd/>
              <a:tailEnd/>
            </a:ln>
          </p:spPr>
          <p:txBody>
            <a:bodyPr wrap="none" anchor="ctr"/>
            <a:lstStyle/>
            <a:p>
              <a:pPr algn="ctr" latinLnBrk="1"/>
              <a:endParaRPr kumimoji="1" lang="en-US" altLang="ko-KR" sz="2000" b="1">
                <a:solidFill>
                  <a:schemeClr val="accent3">
                    <a:lumMod val="40000"/>
                    <a:lumOff val="60000"/>
                  </a:schemeClr>
                </a:solidFill>
                <a:latin typeface="华文行楷" pitchFamily="2" charset="-122"/>
                <a:ea typeface="华文行楷" pitchFamily="2" charset="-122"/>
              </a:endParaRPr>
            </a:p>
          </p:txBody>
        </p:sp>
      </p:grpSp>
      <p:sp>
        <p:nvSpPr>
          <p:cNvPr id="8" name="AutoShape 7"/>
          <p:cNvSpPr>
            <a:spLocks noChangeArrowheads="1"/>
          </p:cNvSpPr>
          <p:nvPr/>
        </p:nvSpPr>
        <p:spPr bwMode="gray">
          <a:xfrm>
            <a:off x="901392" y="2453522"/>
            <a:ext cx="7487032" cy="650751"/>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0" scaled="1"/>
            <a:tileRect/>
          </a:gradFill>
          <a:ln w="25400">
            <a:solidFill>
              <a:schemeClr val="tx2"/>
            </a:solidFill>
            <a:round/>
            <a:headEnd/>
            <a:tailEnd/>
          </a:ln>
          <a:effectLst/>
        </p:spPr>
        <p:txBody>
          <a:bodyPr wrap="none" anchor="ctr"/>
          <a:lstStyle/>
          <a:p>
            <a:r>
              <a:rPr lang="en-US" altLang="ko-KR" sz="2000" b="1" dirty="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   2</a:t>
            </a:r>
            <a:r>
              <a:rPr lang="en-US" altLang="ko-KR" sz="2000" b="1" dirty="0" smtClean="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a:t>
            </a:r>
            <a:r>
              <a:rPr lang="zh-CN" altLang="en-US" sz="2000" b="1" dirty="0">
                <a:solidFill>
                  <a:schemeClr val="accent3">
                    <a:lumMod val="40000"/>
                    <a:lumOff val="60000"/>
                  </a:schemeClr>
                </a:solidFill>
                <a:latin typeface="华文行楷" pitchFamily="2" charset="-122"/>
                <a:ea typeface="华文行楷" pitchFamily="2" charset="-122"/>
              </a:rPr>
              <a:t>成功的电子商务企业大多是</a:t>
            </a:r>
            <a:r>
              <a:rPr lang="zh-CN" altLang="en-US" sz="2800" b="1" dirty="0">
                <a:solidFill>
                  <a:srgbClr val="C00000"/>
                </a:solidFill>
                <a:latin typeface="华文行楷" pitchFamily="2" charset="-122"/>
                <a:ea typeface="华文行楷" pitchFamily="2" charset="-122"/>
              </a:rPr>
              <a:t>互联网企业</a:t>
            </a:r>
            <a:endParaRPr lang="en-US" altLang="zh-CN" sz="2800" b="1" dirty="0">
              <a:solidFill>
                <a:srgbClr val="C00000"/>
              </a:solidFill>
              <a:latin typeface="华文行楷" pitchFamily="2" charset="-122"/>
              <a:ea typeface="华文行楷" pitchFamily="2" charset="-122"/>
            </a:endParaRPr>
          </a:p>
        </p:txBody>
      </p:sp>
      <p:grpSp>
        <p:nvGrpSpPr>
          <p:cNvPr id="9" name="Group 8"/>
          <p:cNvGrpSpPr>
            <a:grpSpLocks/>
          </p:cNvGrpSpPr>
          <p:nvPr/>
        </p:nvGrpSpPr>
        <p:grpSpPr bwMode="auto">
          <a:xfrm flipH="1">
            <a:off x="719398" y="2577344"/>
            <a:ext cx="425545" cy="407235"/>
            <a:chOff x="3016" y="504"/>
            <a:chExt cx="1836" cy="1834"/>
          </a:xfrm>
        </p:grpSpPr>
        <p:pic>
          <p:nvPicPr>
            <p:cNvPr id="18" name="Picture 9" descr="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016" y="504"/>
              <a:ext cx="1836" cy="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10"/>
            <p:cNvSpPr>
              <a:spLocks noChangeArrowheads="1"/>
            </p:cNvSpPr>
            <p:nvPr/>
          </p:nvSpPr>
          <p:spPr bwMode="gray">
            <a:xfrm>
              <a:off x="3096" y="584"/>
              <a:ext cx="1676" cy="1674"/>
            </a:xfrm>
            <a:prstGeom prst="ellipse">
              <a:avLst/>
            </a:prstGeom>
            <a:solidFill>
              <a:schemeClr val="tx1">
                <a:alpha val="50195"/>
              </a:schemeClr>
            </a:solidFill>
            <a:ln w="19050">
              <a:solidFill>
                <a:schemeClr val="bg1"/>
              </a:solidFill>
              <a:round/>
              <a:headEnd/>
              <a:tailEnd/>
            </a:ln>
          </p:spPr>
          <p:txBody>
            <a:bodyPr wrap="none" anchor="ctr"/>
            <a:lstStyle/>
            <a:p>
              <a:pPr algn="ctr" latinLnBrk="1"/>
              <a:endParaRPr kumimoji="1" lang="en-US" altLang="ko-KR" sz="2000" b="1">
                <a:solidFill>
                  <a:schemeClr val="accent3">
                    <a:lumMod val="40000"/>
                    <a:lumOff val="60000"/>
                  </a:schemeClr>
                </a:solidFill>
                <a:latin typeface="华文行楷" pitchFamily="2" charset="-122"/>
                <a:ea typeface="华文行楷" pitchFamily="2" charset="-122"/>
              </a:endParaRPr>
            </a:p>
          </p:txBody>
        </p:sp>
      </p:grpSp>
      <p:sp>
        <p:nvSpPr>
          <p:cNvPr id="10" name="AutoShape 11"/>
          <p:cNvSpPr>
            <a:spLocks noChangeArrowheads="1"/>
          </p:cNvSpPr>
          <p:nvPr/>
        </p:nvSpPr>
        <p:spPr bwMode="gray">
          <a:xfrm>
            <a:off x="916112" y="3435840"/>
            <a:ext cx="7472312" cy="659006"/>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0" scaled="1"/>
            <a:tileRect/>
          </a:gradFill>
          <a:ln w="25400">
            <a:solidFill>
              <a:schemeClr val="tx2"/>
            </a:solidFill>
            <a:round/>
            <a:headEnd/>
            <a:tailEnd/>
          </a:ln>
          <a:effectLst/>
        </p:spPr>
        <p:txBody>
          <a:bodyPr wrap="none" anchor="ctr"/>
          <a:lstStyle/>
          <a:p>
            <a:r>
              <a:rPr lang="en-US" altLang="ko-KR" sz="2000" b="1" dirty="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   3</a:t>
            </a:r>
            <a:r>
              <a:rPr lang="en-US" altLang="ko-KR" sz="2000" b="1" dirty="0" smtClean="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a:t>
            </a:r>
            <a:r>
              <a:rPr lang="zh-CN" altLang="en-US" sz="2000" b="1" dirty="0">
                <a:solidFill>
                  <a:schemeClr val="accent3">
                    <a:lumMod val="40000"/>
                    <a:lumOff val="60000"/>
                  </a:schemeClr>
                </a:solidFill>
                <a:latin typeface="华文行楷" pitchFamily="2" charset="-122"/>
                <a:ea typeface="华文行楷" pitchFamily="2" charset="-122"/>
              </a:rPr>
              <a:t>电子商务企业的盈利周期大多</a:t>
            </a:r>
            <a:r>
              <a:rPr lang="zh-CN" altLang="en-US" sz="2800" b="1" dirty="0">
                <a:solidFill>
                  <a:srgbClr val="C00000"/>
                </a:solidFill>
                <a:latin typeface="华文行楷" pitchFamily="2" charset="-122"/>
                <a:ea typeface="华文行楷" pitchFamily="2" charset="-122"/>
              </a:rPr>
              <a:t>需要三年甚至更长</a:t>
            </a:r>
            <a:endParaRPr lang="en-US" altLang="zh-CN" sz="2800" b="1" dirty="0">
              <a:solidFill>
                <a:srgbClr val="C00000"/>
              </a:solidFill>
              <a:latin typeface="华文行楷" pitchFamily="2" charset="-122"/>
              <a:ea typeface="华文行楷" pitchFamily="2" charset="-122"/>
            </a:endParaRPr>
          </a:p>
        </p:txBody>
      </p:sp>
      <p:grpSp>
        <p:nvGrpSpPr>
          <p:cNvPr id="11" name="Group 12"/>
          <p:cNvGrpSpPr>
            <a:grpSpLocks/>
          </p:cNvGrpSpPr>
          <p:nvPr/>
        </p:nvGrpSpPr>
        <p:grpSpPr bwMode="auto">
          <a:xfrm flipH="1">
            <a:off x="719398" y="3556909"/>
            <a:ext cx="425545" cy="407235"/>
            <a:chOff x="3016" y="504"/>
            <a:chExt cx="1836" cy="1834"/>
          </a:xfrm>
        </p:grpSpPr>
        <p:pic>
          <p:nvPicPr>
            <p:cNvPr id="16" name="Picture 13" descr="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016" y="504"/>
              <a:ext cx="1836" cy="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14"/>
            <p:cNvSpPr>
              <a:spLocks noChangeArrowheads="1"/>
            </p:cNvSpPr>
            <p:nvPr/>
          </p:nvSpPr>
          <p:spPr bwMode="gray">
            <a:xfrm>
              <a:off x="3096" y="584"/>
              <a:ext cx="1676" cy="1674"/>
            </a:xfrm>
            <a:prstGeom prst="ellipse">
              <a:avLst/>
            </a:prstGeom>
            <a:solidFill>
              <a:schemeClr val="tx1">
                <a:alpha val="50195"/>
              </a:schemeClr>
            </a:solidFill>
            <a:ln w="19050">
              <a:solidFill>
                <a:schemeClr val="bg1"/>
              </a:solidFill>
              <a:round/>
              <a:headEnd/>
              <a:tailEnd/>
            </a:ln>
          </p:spPr>
          <p:txBody>
            <a:bodyPr wrap="none" anchor="ctr"/>
            <a:lstStyle/>
            <a:p>
              <a:pPr algn="ctr" latinLnBrk="1"/>
              <a:endParaRPr kumimoji="1" lang="en-US" altLang="ko-KR" sz="2000" b="1">
                <a:solidFill>
                  <a:schemeClr val="accent3">
                    <a:lumMod val="40000"/>
                    <a:lumOff val="60000"/>
                  </a:schemeClr>
                </a:solidFill>
                <a:latin typeface="华文行楷" pitchFamily="2" charset="-122"/>
                <a:ea typeface="华文行楷" pitchFamily="2" charset="-122"/>
              </a:endParaRPr>
            </a:p>
          </p:txBody>
        </p:sp>
      </p:grpSp>
      <p:sp>
        <p:nvSpPr>
          <p:cNvPr id="12" name="AutoShape 15"/>
          <p:cNvSpPr>
            <a:spLocks noChangeArrowheads="1"/>
          </p:cNvSpPr>
          <p:nvPr/>
        </p:nvSpPr>
        <p:spPr bwMode="gray">
          <a:xfrm>
            <a:off x="932170" y="4464934"/>
            <a:ext cx="7456254" cy="656254"/>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0" scaled="1"/>
            <a:tileRect/>
          </a:gradFill>
          <a:ln w="25400">
            <a:solidFill>
              <a:schemeClr val="tx2"/>
            </a:solidFill>
            <a:round/>
            <a:headEnd/>
            <a:tailEnd/>
          </a:ln>
          <a:effectLst/>
        </p:spPr>
        <p:txBody>
          <a:bodyPr wrap="none" anchor="ctr"/>
          <a:lstStyle/>
          <a:p>
            <a:r>
              <a:rPr lang="en-US" altLang="ko-KR" sz="2000" b="1" dirty="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   4</a:t>
            </a:r>
            <a:r>
              <a:rPr lang="en-US" altLang="ko-KR" sz="2000" b="1" dirty="0" smtClean="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a:t>
            </a:r>
            <a:r>
              <a:rPr lang="zh-CN" altLang="en-US" sz="2000" b="1" dirty="0">
                <a:solidFill>
                  <a:schemeClr val="accent3">
                    <a:lumMod val="40000"/>
                    <a:lumOff val="60000"/>
                  </a:schemeClr>
                </a:solidFill>
                <a:latin typeface="华文行楷" pitchFamily="2" charset="-122"/>
                <a:ea typeface="华文行楷" pitchFamily="2" charset="-122"/>
              </a:rPr>
              <a:t>成功融资的企业大多</a:t>
            </a:r>
            <a:r>
              <a:rPr lang="zh-CN" altLang="en-US" sz="2800" b="1" dirty="0">
                <a:solidFill>
                  <a:srgbClr val="C00000"/>
                </a:solidFill>
                <a:latin typeface="华文行楷" pitchFamily="2" charset="-122"/>
                <a:ea typeface="华文行楷" pitchFamily="2" charset="-122"/>
              </a:rPr>
              <a:t>将资金投入能力建设</a:t>
            </a:r>
            <a:endParaRPr lang="en-US" altLang="zh-CN" sz="2800" b="1" dirty="0">
              <a:solidFill>
                <a:srgbClr val="C00000"/>
              </a:solidFill>
              <a:latin typeface="华文行楷" pitchFamily="2" charset="-122"/>
              <a:ea typeface="华文行楷" pitchFamily="2" charset="-122"/>
            </a:endParaRPr>
          </a:p>
        </p:txBody>
      </p:sp>
      <p:grpSp>
        <p:nvGrpSpPr>
          <p:cNvPr id="13" name="Group 16"/>
          <p:cNvGrpSpPr>
            <a:grpSpLocks/>
          </p:cNvGrpSpPr>
          <p:nvPr/>
        </p:nvGrpSpPr>
        <p:grpSpPr bwMode="auto">
          <a:xfrm flipH="1">
            <a:off x="719398" y="4594259"/>
            <a:ext cx="425545" cy="407235"/>
            <a:chOff x="3016" y="504"/>
            <a:chExt cx="1836" cy="1834"/>
          </a:xfrm>
        </p:grpSpPr>
        <p:pic>
          <p:nvPicPr>
            <p:cNvPr id="14" name="Picture 17" descr="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016" y="504"/>
              <a:ext cx="1836" cy="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18"/>
            <p:cNvSpPr>
              <a:spLocks noChangeArrowheads="1"/>
            </p:cNvSpPr>
            <p:nvPr/>
          </p:nvSpPr>
          <p:spPr bwMode="gray">
            <a:xfrm>
              <a:off x="3096" y="584"/>
              <a:ext cx="1676" cy="1674"/>
            </a:xfrm>
            <a:prstGeom prst="ellipse">
              <a:avLst/>
            </a:prstGeom>
            <a:solidFill>
              <a:schemeClr val="tx1">
                <a:alpha val="50195"/>
              </a:schemeClr>
            </a:solidFill>
            <a:ln w="19050">
              <a:solidFill>
                <a:schemeClr val="bg1"/>
              </a:solidFill>
              <a:round/>
              <a:headEnd/>
              <a:tailEnd/>
            </a:ln>
          </p:spPr>
          <p:txBody>
            <a:bodyPr wrap="none" anchor="ctr"/>
            <a:lstStyle/>
            <a:p>
              <a:pPr algn="ctr" latinLnBrk="1"/>
              <a:endParaRPr kumimoji="1" lang="en-US" altLang="ko-KR" sz="2000" b="1">
                <a:solidFill>
                  <a:schemeClr val="accent3">
                    <a:lumMod val="40000"/>
                    <a:lumOff val="60000"/>
                  </a:schemeClr>
                </a:solidFill>
                <a:latin typeface="华文行楷" pitchFamily="2" charset="-122"/>
                <a:ea typeface="华文行楷" pitchFamily="2" charset="-122"/>
              </a:endParaRPr>
            </a:p>
          </p:txBody>
        </p:sp>
      </p:grpSp>
      <p:sp>
        <p:nvSpPr>
          <p:cNvPr id="22" name="AutoShape 15"/>
          <p:cNvSpPr>
            <a:spLocks noChangeArrowheads="1"/>
          </p:cNvSpPr>
          <p:nvPr/>
        </p:nvSpPr>
        <p:spPr bwMode="gray">
          <a:xfrm>
            <a:off x="901391" y="5437042"/>
            <a:ext cx="7487033" cy="656254"/>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0" scaled="1"/>
            <a:tileRect/>
          </a:gradFill>
          <a:ln w="25400">
            <a:solidFill>
              <a:schemeClr val="tx2"/>
            </a:solidFill>
            <a:round/>
            <a:headEnd/>
            <a:tailEnd/>
          </a:ln>
          <a:effectLst/>
        </p:spPr>
        <p:txBody>
          <a:bodyPr wrap="none" anchor="ctr"/>
          <a:lstStyle/>
          <a:p>
            <a:r>
              <a:rPr lang="en-US" altLang="ko-KR" sz="2000" b="1" dirty="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   </a:t>
            </a:r>
            <a:r>
              <a:rPr lang="en-US" altLang="ko-KR" sz="2000" b="1" dirty="0" smtClean="0">
                <a:solidFill>
                  <a:schemeClr val="accent3">
                    <a:lumMod val="40000"/>
                    <a:lumOff val="60000"/>
                  </a:schemeClr>
                </a:solidFill>
                <a:effectLst>
                  <a:outerShdw blurRad="38100" dist="38100" dir="2700000" algn="tl">
                    <a:srgbClr val="000000"/>
                  </a:outerShdw>
                </a:effectLst>
                <a:latin typeface="华文行楷" pitchFamily="2" charset="-122"/>
                <a:ea typeface="华文行楷" pitchFamily="2" charset="-122"/>
              </a:rPr>
              <a:t>5.</a:t>
            </a:r>
            <a:r>
              <a:rPr lang="zh-CN" altLang="en-US" sz="2000" b="1" dirty="0">
                <a:solidFill>
                  <a:schemeClr val="accent3">
                    <a:lumMod val="40000"/>
                    <a:lumOff val="60000"/>
                  </a:schemeClr>
                </a:solidFill>
                <a:latin typeface="华文行楷" pitchFamily="2" charset="-122"/>
                <a:ea typeface="华文行楷" pitchFamily="2" charset="-122"/>
              </a:rPr>
              <a:t>成功的电子商务企业都有自己</a:t>
            </a:r>
            <a:r>
              <a:rPr lang="zh-CN" altLang="en-US" sz="2800" b="1" dirty="0">
                <a:solidFill>
                  <a:srgbClr val="C00000"/>
                </a:solidFill>
                <a:latin typeface="华文行楷" pitchFamily="2" charset="-122"/>
                <a:ea typeface="华文行楷" pitchFamily="2" charset="-122"/>
              </a:rPr>
              <a:t>不可复制的核心</a:t>
            </a:r>
            <a:r>
              <a:rPr lang="zh-CN" altLang="en-US" sz="2800" b="1" dirty="0" smtClean="0">
                <a:solidFill>
                  <a:srgbClr val="C00000"/>
                </a:solidFill>
                <a:latin typeface="华文行楷" pitchFamily="2" charset="-122"/>
                <a:ea typeface="华文行楷" pitchFamily="2" charset="-122"/>
              </a:rPr>
              <a:t>竞争力</a:t>
            </a:r>
            <a:endParaRPr lang="en-US" altLang="zh-CN" sz="2800" b="1" dirty="0">
              <a:solidFill>
                <a:srgbClr val="C00000"/>
              </a:solidFill>
              <a:latin typeface="华文行楷" pitchFamily="2" charset="-122"/>
              <a:ea typeface="华文行楷" pitchFamily="2" charset="-122"/>
            </a:endParaRPr>
          </a:p>
        </p:txBody>
      </p:sp>
      <p:grpSp>
        <p:nvGrpSpPr>
          <p:cNvPr id="23" name="Group 16"/>
          <p:cNvGrpSpPr>
            <a:grpSpLocks/>
          </p:cNvGrpSpPr>
          <p:nvPr/>
        </p:nvGrpSpPr>
        <p:grpSpPr bwMode="auto">
          <a:xfrm flipH="1">
            <a:off x="704677" y="5566367"/>
            <a:ext cx="425545" cy="407235"/>
            <a:chOff x="3016" y="504"/>
            <a:chExt cx="1836" cy="1834"/>
          </a:xfrm>
        </p:grpSpPr>
        <p:pic>
          <p:nvPicPr>
            <p:cNvPr id="24" name="Picture 17" descr="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016" y="504"/>
              <a:ext cx="1836" cy="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18"/>
            <p:cNvSpPr>
              <a:spLocks noChangeArrowheads="1"/>
            </p:cNvSpPr>
            <p:nvPr/>
          </p:nvSpPr>
          <p:spPr bwMode="gray">
            <a:xfrm>
              <a:off x="3096" y="584"/>
              <a:ext cx="1676" cy="1674"/>
            </a:xfrm>
            <a:prstGeom prst="ellipse">
              <a:avLst/>
            </a:prstGeom>
            <a:solidFill>
              <a:schemeClr val="tx1">
                <a:alpha val="50195"/>
              </a:schemeClr>
            </a:solidFill>
            <a:ln w="19050">
              <a:solidFill>
                <a:schemeClr val="bg1"/>
              </a:solidFill>
              <a:round/>
              <a:headEnd/>
              <a:tailEnd/>
            </a:ln>
          </p:spPr>
          <p:txBody>
            <a:bodyPr wrap="none" anchor="ctr"/>
            <a:lstStyle/>
            <a:p>
              <a:pPr algn="ctr" latinLnBrk="1"/>
              <a:endParaRPr kumimoji="1" lang="en-US" altLang="ko-KR" sz="2000" b="1">
                <a:solidFill>
                  <a:schemeClr val="accent3">
                    <a:lumMod val="40000"/>
                    <a:lumOff val="60000"/>
                  </a:schemeClr>
                </a:solidFill>
                <a:latin typeface="华文行楷" pitchFamily="2" charset="-122"/>
                <a:ea typeface="华文行楷" pitchFamily="2" charset="-122"/>
              </a:endParaRPr>
            </a:p>
          </p:txBody>
        </p:sp>
      </p:grpSp>
    </p:spTree>
    <p:extLst>
      <p:ext uri="{BB962C8B-B14F-4D97-AF65-F5344CB8AC3E}">
        <p14:creationId xmlns:p14="http://schemas.microsoft.com/office/powerpoint/2010/main" val="61315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0-#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0-#ppt_w/2"/>
                                          </p:val>
                                        </p:tav>
                                        <p:tav tm="100000">
                                          <p:val>
                                            <p:strVal val="#ppt_x"/>
                                          </p:val>
                                        </p:tav>
                                      </p:tavLst>
                                    </p:anim>
                                    <p:anim calcmode="lin" valueType="num">
                                      <p:cBhvr additive="base">
                                        <p:cTn id="5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b="1" dirty="0" smtClean="0">
                <a:solidFill>
                  <a:srgbClr val="FF0000"/>
                </a:solidFill>
              </a:rPr>
              <a:t>电子商务简介</a:t>
            </a:r>
            <a:endParaRPr lang="en-US" altLang="zh-CN" b="1" dirty="0">
              <a:solidFill>
                <a:srgbClr val="FF0000"/>
              </a:solidFill>
            </a:endParaRPr>
          </a:p>
          <a:p>
            <a:r>
              <a:rPr lang="zh-CN" altLang="en-US" dirty="0"/>
              <a:t>巨龙电子商务</a:t>
            </a:r>
            <a:r>
              <a:rPr lang="zh-CN" altLang="en-US" dirty="0" smtClean="0"/>
              <a:t>的分析</a:t>
            </a:r>
            <a:endParaRPr lang="en-US" altLang="zh-CN" dirty="0" smtClean="0"/>
          </a:p>
          <a:p>
            <a:r>
              <a:rPr lang="zh-CN" altLang="en-US" dirty="0" smtClean="0"/>
              <a:t>企业化</a:t>
            </a:r>
            <a:r>
              <a:rPr lang="zh-CN" altLang="en-US" dirty="0"/>
              <a:t>电子商务</a:t>
            </a:r>
            <a:endParaRPr lang="en-US" altLang="zh-CN" dirty="0"/>
          </a:p>
          <a:p>
            <a:r>
              <a:rPr lang="zh-CN" altLang="en-US" dirty="0"/>
              <a:t>电子商务建设方案</a:t>
            </a:r>
            <a:endParaRPr lang="en-US" altLang="zh-CN" dirty="0"/>
          </a:p>
          <a:p>
            <a:r>
              <a:rPr lang="zh-CN" altLang="en-US" dirty="0"/>
              <a:t>关于运营的一些建议</a:t>
            </a:r>
          </a:p>
        </p:txBody>
      </p:sp>
    </p:spTree>
    <p:extLst>
      <p:ext uri="{BB962C8B-B14F-4D97-AF65-F5344CB8AC3E}">
        <p14:creationId xmlns:p14="http://schemas.microsoft.com/office/powerpoint/2010/main" val="2512768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rrowheads="1"/>
          </p:cNvSpPr>
          <p:nvPr/>
        </p:nvSpPr>
        <p:spPr bwMode="gray">
          <a:xfrm>
            <a:off x="533400" y="1600200"/>
            <a:ext cx="2743200" cy="4419600"/>
          </a:xfrm>
          <a:prstGeom prst="rightArrow">
            <a:avLst>
              <a:gd name="adj1" fmla="val 62787"/>
              <a:gd name="adj2" fmla="val 41259"/>
            </a:avLst>
          </a:prstGeom>
          <a:solidFill>
            <a:schemeClr val="bg1">
              <a:lumMod val="85000"/>
            </a:schemeClr>
          </a:solidFill>
          <a:ln w="19050" cap="rnd" algn="ctr">
            <a:solidFill>
              <a:schemeClr val="bg2"/>
            </a:solidFill>
            <a:prstDash val="sysDot"/>
            <a:miter lim="800000"/>
            <a:headEnd/>
            <a:tailEnd/>
          </a:ln>
          <a:effectLst/>
        </p:spPr>
        <p:txBody>
          <a:bodyPr wrap="none" anchor="ctr"/>
          <a:lstStyle/>
          <a:p>
            <a:pPr algn="ctr">
              <a:defRPr/>
            </a:pPr>
            <a:endParaRPr lang="zh-CN" altLang="en-US">
              <a:latin typeface="微软雅黑" pitchFamily="34" charset="-122"/>
              <a:ea typeface="微软雅黑" pitchFamily="34" charset="-122"/>
            </a:endParaRPr>
          </a:p>
        </p:txBody>
      </p:sp>
      <p:sp>
        <p:nvSpPr>
          <p:cNvPr id="3" name="文本占位符 2"/>
          <p:cNvSpPr>
            <a:spLocks noGrp="1"/>
          </p:cNvSpPr>
          <p:nvPr>
            <p:ph type="body" sz="quarter" idx="10"/>
          </p:nvPr>
        </p:nvSpPr>
        <p:spPr/>
        <p:txBody>
          <a:bodyPr/>
          <a:lstStyle/>
          <a:p>
            <a:r>
              <a:rPr lang="zh-CN" altLang="en-US" dirty="0" smtClean="0"/>
              <a:t>什么是企业化电子商务</a:t>
            </a:r>
            <a:endParaRPr lang="zh-CN" altLang="en-US" dirty="0"/>
          </a:p>
        </p:txBody>
      </p:sp>
      <p:sp>
        <p:nvSpPr>
          <p:cNvPr id="6" name="Text Box 4"/>
          <p:cNvSpPr txBox="1">
            <a:spLocks noChangeArrowheads="1"/>
          </p:cNvSpPr>
          <p:nvPr/>
        </p:nvSpPr>
        <p:spPr bwMode="black">
          <a:xfrm>
            <a:off x="603920" y="3620571"/>
            <a:ext cx="2558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None/>
            </a:pPr>
            <a:r>
              <a:rPr lang="zh-CN" altLang="en-US"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企业化电子商务</a:t>
            </a:r>
            <a:endParaRPr lang="en-US" altLang="zh-CN" b="1" dirty="0" smtClean="0">
              <a:latin typeface="微软雅黑" pitchFamily="34" charset="-122"/>
              <a:ea typeface="微软雅黑" pitchFamily="34" charset="-122"/>
            </a:endParaRPr>
          </a:p>
        </p:txBody>
      </p:sp>
      <p:sp>
        <p:nvSpPr>
          <p:cNvPr id="7" name="AutoShape 5"/>
          <p:cNvSpPr>
            <a:spLocks noChangeArrowheads="1"/>
          </p:cNvSpPr>
          <p:nvPr/>
        </p:nvSpPr>
        <p:spPr bwMode="auto">
          <a:xfrm>
            <a:off x="3429000" y="1676400"/>
            <a:ext cx="5105400" cy="4191000"/>
          </a:xfrm>
          <a:prstGeom prst="roundRect">
            <a:avLst>
              <a:gd name="adj" fmla="val 3481"/>
            </a:avLst>
          </a:prstGeom>
          <a:noFill/>
          <a:ln w="19050" cap="rnd">
            <a:solidFill>
              <a:schemeClr val="bg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itchFamily="34" charset="-122"/>
              <a:ea typeface="微软雅黑" pitchFamily="34" charset="-122"/>
            </a:endParaRPr>
          </a:p>
        </p:txBody>
      </p:sp>
      <p:grpSp>
        <p:nvGrpSpPr>
          <p:cNvPr id="8" name="Group 6"/>
          <p:cNvGrpSpPr>
            <a:grpSpLocks/>
          </p:cNvGrpSpPr>
          <p:nvPr/>
        </p:nvGrpSpPr>
        <p:grpSpPr bwMode="auto">
          <a:xfrm>
            <a:off x="3505200" y="1828800"/>
            <a:ext cx="4924425" cy="1228725"/>
            <a:chOff x="2304" y="1200"/>
            <a:chExt cx="3102" cy="774"/>
          </a:xfrm>
        </p:grpSpPr>
        <p:sp>
          <p:nvSpPr>
            <p:cNvPr id="9" name="AutoShape 7"/>
            <p:cNvSpPr>
              <a:spLocks noChangeArrowheads="1"/>
            </p:cNvSpPr>
            <p:nvPr/>
          </p:nvSpPr>
          <p:spPr bwMode="gray">
            <a:xfrm>
              <a:off x="2334"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sp>
          <p:nvSpPr>
            <p:cNvPr id="10" name="AutoShape 8"/>
            <p:cNvSpPr>
              <a:spLocks noChangeArrowheads="1"/>
            </p:cNvSpPr>
            <p:nvPr/>
          </p:nvSpPr>
          <p:spPr bwMode="gray">
            <a:xfrm>
              <a:off x="2304" y="1488"/>
              <a:ext cx="336" cy="240"/>
            </a:xfrm>
            <a:prstGeom prst="rightArrow">
              <a:avLst>
                <a:gd name="adj1" fmla="val 50000"/>
                <a:gd name="adj2" fmla="val 583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11" name="Group 9"/>
          <p:cNvGrpSpPr>
            <a:grpSpLocks/>
          </p:cNvGrpSpPr>
          <p:nvPr/>
        </p:nvGrpSpPr>
        <p:grpSpPr bwMode="auto">
          <a:xfrm>
            <a:off x="3505200" y="3190875"/>
            <a:ext cx="4924425" cy="1228725"/>
            <a:chOff x="2304" y="2058"/>
            <a:chExt cx="3102" cy="774"/>
          </a:xfrm>
        </p:grpSpPr>
        <p:sp>
          <p:nvSpPr>
            <p:cNvPr id="12" name="AutoShape 10"/>
            <p:cNvSpPr>
              <a:spLocks noChangeArrowheads="1"/>
            </p:cNvSpPr>
            <p:nvPr/>
          </p:nvSpPr>
          <p:spPr bwMode="gray">
            <a:xfrm>
              <a:off x="2334" y="2058"/>
              <a:ext cx="3072" cy="774"/>
            </a:xfrm>
            <a:prstGeom prst="roundRect">
              <a:avLst>
                <a:gd name="adj" fmla="val 10889"/>
              </a:avLst>
            </a:prstGeom>
            <a:gradFill rotWithShape="1">
              <a:gsLst>
                <a:gs pos="0">
                  <a:schemeClr val="hlink"/>
                </a:gs>
                <a:gs pos="100000">
                  <a:schemeClr val="hlink">
                    <a:gamma/>
                    <a:tint val="21176"/>
                    <a:invGamma/>
                  </a:schemeClr>
                </a:gs>
              </a:gsLst>
              <a:lin ang="0" scaled="1"/>
            </a:gradFill>
            <a:ln w="38100">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sp>
          <p:nvSpPr>
            <p:cNvPr id="13" name="AutoShape 11"/>
            <p:cNvSpPr>
              <a:spLocks noChangeArrowheads="1"/>
            </p:cNvSpPr>
            <p:nvPr/>
          </p:nvSpPr>
          <p:spPr bwMode="gray">
            <a:xfrm>
              <a:off x="2304" y="2352"/>
              <a:ext cx="336" cy="240"/>
            </a:xfrm>
            <a:prstGeom prst="rightArrow">
              <a:avLst>
                <a:gd name="adj1" fmla="val 50000"/>
                <a:gd name="adj2" fmla="val 583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14" name="Group 12"/>
          <p:cNvGrpSpPr>
            <a:grpSpLocks/>
          </p:cNvGrpSpPr>
          <p:nvPr/>
        </p:nvGrpSpPr>
        <p:grpSpPr bwMode="auto">
          <a:xfrm>
            <a:off x="3505200" y="4495800"/>
            <a:ext cx="4924425" cy="1228725"/>
            <a:chOff x="2304" y="2880"/>
            <a:chExt cx="3102" cy="774"/>
          </a:xfrm>
        </p:grpSpPr>
        <p:sp>
          <p:nvSpPr>
            <p:cNvPr id="15" name="AutoShape 13"/>
            <p:cNvSpPr>
              <a:spLocks noChangeArrowheads="1"/>
            </p:cNvSpPr>
            <p:nvPr/>
          </p:nvSpPr>
          <p:spPr bwMode="gray">
            <a:xfrm>
              <a:off x="2334" y="288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w="38100">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sp>
          <p:nvSpPr>
            <p:cNvPr id="16" name="AutoShape 14"/>
            <p:cNvSpPr>
              <a:spLocks noChangeArrowheads="1"/>
            </p:cNvSpPr>
            <p:nvPr/>
          </p:nvSpPr>
          <p:spPr bwMode="gray">
            <a:xfrm>
              <a:off x="2304" y="3168"/>
              <a:ext cx="336" cy="240"/>
            </a:xfrm>
            <a:prstGeom prst="rightArrow">
              <a:avLst>
                <a:gd name="adj1" fmla="val 50000"/>
                <a:gd name="adj2" fmla="val 583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微软雅黑" pitchFamily="34" charset="-122"/>
                <a:ea typeface="微软雅黑" pitchFamily="34" charset="-122"/>
              </a:endParaRPr>
            </a:p>
          </p:txBody>
        </p:sp>
      </p:grpSp>
      <p:sp>
        <p:nvSpPr>
          <p:cNvPr id="17" name="Text Box 15"/>
          <p:cNvSpPr txBox="1">
            <a:spLocks noChangeArrowheads="1"/>
          </p:cNvSpPr>
          <p:nvPr/>
        </p:nvSpPr>
        <p:spPr bwMode="gray">
          <a:xfrm>
            <a:off x="4191000" y="4660900"/>
            <a:ext cx="40322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dirty="0" smtClean="0">
                <a:solidFill>
                  <a:srgbClr val="000000"/>
                </a:solidFill>
                <a:latin typeface="微软雅黑" pitchFamily="34" charset="-122"/>
                <a:ea typeface="微软雅黑" pitchFamily="34" charset="-122"/>
              </a:rPr>
              <a:t>供应链优势</a:t>
            </a:r>
            <a:r>
              <a:rPr lang="en-US" altLang="zh-CN" b="1" dirty="0" smtClean="0">
                <a:solidFill>
                  <a:srgbClr val="000000"/>
                </a:solidFill>
                <a:latin typeface="微软雅黑" pitchFamily="34" charset="-122"/>
                <a:ea typeface="微软雅黑" pitchFamily="34" charset="-122"/>
              </a:rPr>
              <a:t> </a:t>
            </a:r>
            <a:r>
              <a:rPr lang="en-US" altLang="zh-CN" sz="1600" dirty="0" smtClean="0">
                <a:solidFill>
                  <a:srgbClr val="000000"/>
                </a:solidFill>
                <a:latin typeface="微软雅黑" pitchFamily="34" charset="-122"/>
                <a:ea typeface="微软雅黑" pitchFamily="34" charset="-122"/>
              </a:rPr>
              <a:t>i</a:t>
            </a:r>
            <a:r>
              <a:rPr lang="zh-CN" altLang="en-US" sz="1600" dirty="0" smtClean="0">
                <a:solidFill>
                  <a:srgbClr val="000000"/>
                </a:solidFill>
                <a:latin typeface="微软雅黑" pitchFamily="34" charset="-122"/>
                <a:ea typeface="微软雅黑" pitchFamily="34" charset="-122"/>
              </a:rPr>
              <a:t>不仅仅关注企业自身，更加关注企业上下游整个供应链的生态，充分发挥供应链的优势，改善企业供应链所处地位。</a:t>
            </a:r>
            <a:endParaRPr lang="en-US" altLang="zh-CN" sz="1600" dirty="0">
              <a:solidFill>
                <a:srgbClr val="000000"/>
              </a:solidFill>
              <a:latin typeface="微软雅黑" pitchFamily="34" charset="-122"/>
              <a:ea typeface="微软雅黑" pitchFamily="34" charset="-122"/>
            </a:endParaRPr>
          </a:p>
        </p:txBody>
      </p:sp>
      <p:sp>
        <p:nvSpPr>
          <p:cNvPr id="18" name="Text Box 16"/>
          <p:cNvSpPr txBox="1">
            <a:spLocks noChangeArrowheads="1"/>
          </p:cNvSpPr>
          <p:nvPr/>
        </p:nvSpPr>
        <p:spPr bwMode="gray">
          <a:xfrm>
            <a:off x="4191000" y="3355975"/>
            <a:ext cx="40322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dirty="0" smtClean="0">
                <a:solidFill>
                  <a:srgbClr val="000000"/>
                </a:solidFill>
                <a:latin typeface="微软雅黑" pitchFamily="34" charset="-122"/>
                <a:ea typeface="微软雅黑" pitchFamily="34" charset="-122"/>
              </a:rPr>
              <a:t>企业电子商务</a:t>
            </a:r>
            <a:r>
              <a:rPr lang="en-US" altLang="zh-CN" b="1" dirty="0" smtClean="0">
                <a:solidFill>
                  <a:srgbClr val="000000"/>
                </a:solidFill>
                <a:latin typeface="微软雅黑" pitchFamily="34" charset="-122"/>
                <a:ea typeface="微软雅黑" pitchFamily="34" charset="-122"/>
              </a:rPr>
              <a:t> </a:t>
            </a:r>
            <a:r>
              <a:rPr lang="en-US" altLang="zh-CN" sz="1600" dirty="0" smtClean="0">
                <a:solidFill>
                  <a:srgbClr val="000000"/>
                </a:solidFill>
                <a:latin typeface="微软雅黑" pitchFamily="34" charset="-122"/>
                <a:ea typeface="微软雅黑" pitchFamily="34" charset="-122"/>
              </a:rPr>
              <a:t>i</a:t>
            </a:r>
            <a:r>
              <a:rPr lang="zh-CN" altLang="en-US" sz="1600" dirty="0" smtClean="0">
                <a:solidFill>
                  <a:srgbClr val="000000"/>
                </a:solidFill>
                <a:latin typeface="微软雅黑" pitchFamily="34" charset="-122"/>
                <a:ea typeface="微软雅黑" pitchFamily="34" charset="-122"/>
              </a:rPr>
              <a:t>不仅仅是互联网的应用，更加是整个企业信息化的一部分，实现电子商务与企业实体的无边界信息流。</a:t>
            </a:r>
            <a:endParaRPr lang="en-US" altLang="zh-CN" sz="1600" dirty="0">
              <a:solidFill>
                <a:srgbClr val="000000"/>
              </a:solidFill>
              <a:latin typeface="微软雅黑" pitchFamily="34" charset="-122"/>
              <a:ea typeface="微软雅黑" pitchFamily="34" charset="-122"/>
            </a:endParaRPr>
          </a:p>
        </p:txBody>
      </p:sp>
      <p:sp>
        <p:nvSpPr>
          <p:cNvPr id="19" name="Text Box 17"/>
          <p:cNvSpPr txBox="1">
            <a:spLocks noChangeArrowheads="1"/>
          </p:cNvSpPr>
          <p:nvPr/>
        </p:nvSpPr>
        <p:spPr bwMode="gray">
          <a:xfrm>
            <a:off x="4191000" y="1993900"/>
            <a:ext cx="40322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dirty="0" smtClean="0">
                <a:solidFill>
                  <a:srgbClr val="000000"/>
                </a:solidFill>
                <a:latin typeface="微软雅黑" pitchFamily="34" charset="-122"/>
                <a:ea typeface="微软雅黑" pitchFamily="34" charset="-122"/>
              </a:rPr>
              <a:t>依托企业资源能力</a:t>
            </a:r>
            <a:r>
              <a:rPr lang="en-US" altLang="zh-CN" b="1" dirty="0" smtClean="0">
                <a:solidFill>
                  <a:srgbClr val="000000"/>
                </a:solidFill>
                <a:latin typeface="微软雅黑" pitchFamily="34" charset="-122"/>
                <a:ea typeface="微软雅黑" pitchFamily="34" charset="-122"/>
              </a:rPr>
              <a:t> </a:t>
            </a:r>
            <a:r>
              <a:rPr lang="zh-CN" altLang="en-US" sz="1600" dirty="0" smtClean="0">
                <a:solidFill>
                  <a:srgbClr val="000000"/>
                </a:solidFill>
                <a:latin typeface="微软雅黑" pitchFamily="34" charset="-122"/>
                <a:ea typeface="微软雅黑" pitchFamily="34" charset="-122"/>
              </a:rPr>
              <a:t>不同于一般互联网电子商务企业。依靠并充分结合企业现有的资源和能力，充分发挥实体</a:t>
            </a:r>
            <a:r>
              <a:rPr lang="en-US" altLang="zh-CN" sz="1600" dirty="0" smtClean="0">
                <a:solidFill>
                  <a:srgbClr val="000000"/>
                </a:solidFill>
                <a:latin typeface="微软雅黑" pitchFamily="34" charset="-122"/>
                <a:ea typeface="微软雅黑" pitchFamily="34" charset="-122"/>
              </a:rPr>
              <a:t>+</a:t>
            </a:r>
            <a:r>
              <a:rPr lang="zh-CN" altLang="en-US" sz="1600" dirty="0" smtClean="0">
                <a:solidFill>
                  <a:srgbClr val="000000"/>
                </a:solidFill>
                <a:latin typeface="微软雅黑" pitchFamily="34" charset="-122"/>
                <a:ea typeface="微软雅黑" pitchFamily="34" charset="-122"/>
              </a:rPr>
              <a:t>电子商务的优势。</a:t>
            </a:r>
            <a:endParaRPr lang="en-US" altLang="zh-CN" sz="16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8674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4.44444E-6 L -0.17291 4.44444E-6 " pathEditMode="relative" rAng="0" ptsTypes="AA">
                                      <p:cBhvr>
                                        <p:cTn id="6" dur="2000" spd="-100000" fill="hold"/>
                                        <p:tgtEl>
                                          <p:spTgt spid="5"/>
                                        </p:tgtEl>
                                        <p:attrNameLst>
                                          <p:attrName>ppt_x</p:attrName>
                                          <p:attrName>ppt_y</p:attrName>
                                        </p:attrNameLst>
                                      </p:cBhvr>
                                      <p:rCtr x="-8646"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horizontal)">
                                      <p:cBhvr>
                                        <p:cTn id="24" dur="500"/>
                                        <p:tgtEl>
                                          <p:spTgt spid="18"/>
                                        </p:tgtEl>
                                      </p:cBhvr>
                                    </p:animEffect>
                                  </p:childTnLst>
                                </p:cTn>
                              </p:par>
                              <p:par>
                                <p:cTn id="25" presetID="14"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randombar(horizontal)">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企业化电子商务的需求</a:t>
            </a:r>
            <a:endParaRPr lang="zh-CN" altLang="en-US" dirty="0"/>
          </a:p>
        </p:txBody>
      </p:sp>
      <p:sp>
        <p:nvSpPr>
          <p:cNvPr id="4" name="文本占位符 3"/>
          <p:cNvSpPr>
            <a:spLocks noGrp="1"/>
          </p:cNvSpPr>
          <p:nvPr>
            <p:ph type="body" sz="quarter" idx="11"/>
          </p:nvPr>
        </p:nvSpPr>
        <p:spPr/>
        <p:txBody>
          <a:bodyPr/>
          <a:lstStyle/>
          <a:p>
            <a:r>
              <a:rPr lang="zh-CN" altLang="en-US" dirty="0" smtClean="0"/>
              <a:t>缩短并优化供应链</a:t>
            </a:r>
            <a:endParaRPr lang="en-US" altLang="zh-CN" dirty="0" smtClean="0"/>
          </a:p>
          <a:p>
            <a:pPr lvl="1"/>
            <a:r>
              <a:rPr lang="zh-CN" altLang="en-US" dirty="0" smtClean="0"/>
              <a:t>减少销售过程中间成本，提高产品的销售利润率</a:t>
            </a:r>
            <a:endParaRPr lang="en-US" altLang="zh-CN" dirty="0" smtClean="0"/>
          </a:p>
          <a:p>
            <a:pPr lvl="1"/>
            <a:r>
              <a:rPr lang="zh-CN" altLang="en-US" dirty="0" smtClean="0"/>
              <a:t>降低因为长鞭效应带来的资金和库存风险</a:t>
            </a:r>
            <a:endParaRPr lang="en-US" altLang="zh-CN" dirty="0" smtClean="0"/>
          </a:p>
          <a:p>
            <a:r>
              <a:rPr lang="zh-CN" altLang="en-US" dirty="0" smtClean="0"/>
              <a:t>解决信息化</a:t>
            </a:r>
            <a:r>
              <a:rPr lang="zh-CN" altLang="en-US" dirty="0"/>
              <a:t>孤岛</a:t>
            </a:r>
            <a:r>
              <a:rPr lang="zh-CN" altLang="en-US" dirty="0" smtClean="0"/>
              <a:t>，打通信息边界</a:t>
            </a:r>
            <a:endParaRPr lang="en-US" altLang="zh-CN" dirty="0" smtClean="0"/>
          </a:p>
          <a:p>
            <a:pPr lvl="1"/>
            <a:r>
              <a:rPr lang="zh-CN" altLang="en-US" dirty="0" smtClean="0"/>
              <a:t>强化企业信息化管控能力，优化资源</a:t>
            </a:r>
            <a:endParaRPr lang="en-US" altLang="zh-CN" dirty="0" smtClean="0"/>
          </a:p>
          <a:p>
            <a:r>
              <a:rPr lang="zh-CN" altLang="en-US" dirty="0" smtClean="0"/>
              <a:t>实现渠道拓展，提高市场份额</a:t>
            </a:r>
            <a:endParaRPr lang="en-US" altLang="zh-CN" dirty="0" smtClean="0"/>
          </a:p>
          <a:p>
            <a:pPr lvl="1"/>
            <a:r>
              <a:rPr lang="zh-CN" altLang="en-US" dirty="0" smtClean="0"/>
              <a:t>改变传统销售模式，提高市场活动的投资回报率</a:t>
            </a:r>
            <a:endParaRPr lang="en-US" altLang="zh-CN" dirty="0" smtClean="0"/>
          </a:p>
          <a:p>
            <a:pPr lvl="1"/>
            <a:r>
              <a:rPr lang="zh-CN" altLang="en-US" dirty="0" smtClean="0"/>
              <a:t>进入传统方式难以进入的市场和业务领域</a:t>
            </a:r>
            <a:endParaRPr lang="en-US" altLang="zh-CN" dirty="0" smtClean="0"/>
          </a:p>
          <a:p>
            <a:r>
              <a:rPr lang="zh-CN" altLang="en-US" dirty="0" smtClean="0"/>
              <a:t>改变现有发展模式，实现企业转型</a:t>
            </a:r>
            <a:endParaRPr lang="en-US" altLang="zh-CN" dirty="0" smtClean="0"/>
          </a:p>
          <a:p>
            <a:pPr lvl="1"/>
            <a:r>
              <a:rPr lang="zh-CN" altLang="en-US" dirty="0" smtClean="0"/>
              <a:t>构建企业核心竞争力，形成差异化竞争优势</a:t>
            </a:r>
            <a:endParaRPr lang="en-US" altLang="zh-CN" dirty="0" smtClean="0"/>
          </a:p>
          <a:p>
            <a:pPr lvl="1"/>
            <a:r>
              <a:rPr lang="zh-CN" altLang="en-US" dirty="0" smtClean="0"/>
              <a:t>改变价值链的活动构成，实现蓝海战略</a:t>
            </a:r>
            <a:endParaRPr lang="zh-CN" altLang="en-US" dirty="0"/>
          </a:p>
        </p:txBody>
      </p:sp>
    </p:spTree>
    <p:extLst>
      <p:ext uri="{BB962C8B-B14F-4D97-AF65-F5344CB8AC3E}">
        <p14:creationId xmlns:p14="http://schemas.microsoft.com/office/powerpoint/2010/main" val="403328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1000"/>
                                        <p:tgtEl>
                                          <p:spTgt spid="4">
                                            <p:txEl>
                                              <p:pRg st="6" end="6"/>
                                            </p:txEl>
                                          </p:spTgt>
                                        </p:tgtEl>
                                      </p:cBhvr>
                                    </p:animEffect>
                                    <p:anim calcmode="lin" valueType="num">
                                      <p:cBhvr>
                                        <p:cTn id="4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1000"/>
                                        <p:tgtEl>
                                          <p:spTgt spid="4">
                                            <p:txEl>
                                              <p:pRg st="7" end="7"/>
                                            </p:txEl>
                                          </p:spTgt>
                                        </p:tgtEl>
                                      </p:cBhvr>
                                    </p:animEffect>
                                    <p:anim calcmode="lin" valueType="num">
                                      <p:cBhvr>
                                        <p:cTn id="4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fade">
                                      <p:cBhvr>
                                        <p:cTn id="53" dur="1000"/>
                                        <p:tgtEl>
                                          <p:spTgt spid="4">
                                            <p:txEl>
                                              <p:pRg st="8" end="8"/>
                                            </p:txEl>
                                          </p:spTgt>
                                        </p:tgtEl>
                                      </p:cBhvr>
                                    </p:animEffect>
                                    <p:anim calcmode="lin" valueType="num">
                                      <p:cBhvr>
                                        <p:cTn id="5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xEl>
                                              <p:pRg st="9" end="9"/>
                                            </p:txEl>
                                          </p:spTgt>
                                        </p:tgtEl>
                                        <p:attrNameLst>
                                          <p:attrName>style.visibility</p:attrName>
                                        </p:attrNameLst>
                                      </p:cBhvr>
                                      <p:to>
                                        <p:strVal val="visible"/>
                                      </p:to>
                                    </p:set>
                                    <p:animEffect transition="in" filter="fade">
                                      <p:cBhvr>
                                        <p:cTn id="58" dur="1000"/>
                                        <p:tgtEl>
                                          <p:spTgt spid="4">
                                            <p:txEl>
                                              <p:pRg st="9" end="9"/>
                                            </p:txEl>
                                          </p:spTgt>
                                        </p:tgtEl>
                                      </p:cBhvr>
                                    </p:animEffect>
                                    <p:anim calcmode="lin" valueType="num">
                                      <p:cBhvr>
                                        <p:cTn id="5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Effect transition="in" filter="fade">
                                      <p:cBhvr>
                                        <p:cTn id="63" dur="1000"/>
                                        <p:tgtEl>
                                          <p:spTgt spid="4">
                                            <p:txEl>
                                              <p:pRg st="10" end="10"/>
                                            </p:txEl>
                                          </p:spTgt>
                                        </p:tgtEl>
                                      </p:cBhvr>
                                    </p:animEffect>
                                    <p:anim calcmode="lin" valueType="num">
                                      <p:cBhvr>
                                        <p:cTn id="6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企业化电子商务的特点</a:t>
            </a:r>
            <a:endParaRPr lang="zh-CN" altLang="en-US" dirty="0"/>
          </a:p>
        </p:txBody>
      </p:sp>
      <p:sp>
        <p:nvSpPr>
          <p:cNvPr id="4" name="文本占位符 3"/>
          <p:cNvSpPr>
            <a:spLocks noGrp="1"/>
          </p:cNvSpPr>
          <p:nvPr>
            <p:ph type="body" sz="quarter" idx="11"/>
          </p:nvPr>
        </p:nvSpPr>
        <p:spPr/>
        <p:txBody>
          <a:bodyPr/>
          <a:lstStyle/>
          <a:p>
            <a:r>
              <a:rPr lang="zh-CN" altLang="en-US" dirty="0" smtClean="0"/>
              <a:t>企业化电子商务不同于传统的互联网电子商务</a:t>
            </a:r>
            <a:endParaRPr lang="en-US" altLang="zh-CN" dirty="0" smtClean="0"/>
          </a:p>
          <a:p>
            <a:pPr lvl="1"/>
            <a:r>
              <a:rPr lang="zh-CN" altLang="en-US" dirty="0" smtClean="0"/>
              <a:t>企业化电子商务是</a:t>
            </a:r>
            <a:r>
              <a:rPr lang="en-US" altLang="zh-CN" dirty="0" smtClean="0"/>
              <a:t>E-Business</a:t>
            </a:r>
            <a:r>
              <a:rPr lang="zh-CN" altLang="en-US" dirty="0" smtClean="0"/>
              <a:t>，而不只是</a:t>
            </a:r>
            <a:r>
              <a:rPr lang="en-US" altLang="zh-CN" dirty="0" smtClean="0"/>
              <a:t>E-Commerce</a:t>
            </a:r>
          </a:p>
          <a:p>
            <a:r>
              <a:rPr lang="zh-CN" altLang="en-US" dirty="0" smtClean="0"/>
              <a:t>企业化电子商务不只是将销售渠道迁移到互联网</a:t>
            </a:r>
            <a:endParaRPr lang="en-US" altLang="zh-CN" dirty="0" smtClean="0"/>
          </a:p>
          <a:p>
            <a:pPr lvl="1"/>
            <a:r>
              <a:rPr lang="zh-CN" altLang="en-US" dirty="0" smtClean="0"/>
              <a:t>互联网改变的是商业模式，而不是营销渠道</a:t>
            </a:r>
            <a:endParaRPr lang="en-US" altLang="zh-CN" dirty="0" smtClean="0"/>
          </a:p>
          <a:p>
            <a:r>
              <a:rPr lang="zh-CN" altLang="en-US" dirty="0" smtClean="0"/>
              <a:t>企业化电子商务不只是独立的一个信息系统</a:t>
            </a:r>
            <a:endParaRPr lang="en-US" altLang="zh-CN" dirty="0" smtClean="0"/>
          </a:p>
          <a:p>
            <a:pPr lvl="1"/>
            <a:r>
              <a:rPr lang="zh-CN" altLang="en-US" dirty="0" smtClean="0"/>
              <a:t>它涉及物流、供应链、市场利益相关者</a:t>
            </a:r>
            <a:endParaRPr lang="en-US" altLang="zh-CN" dirty="0" smtClean="0"/>
          </a:p>
          <a:p>
            <a:r>
              <a:rPr lang="zh-CN" altLang="en-US" dirty="0" smtClean="0"/>
              <a:t>企业化电子商务的发展必须与企业自身战略、能力相适配</a:t>
            </a:r>
            <a:endParaRPr lang="en-US" altLang="zh-CN" dirty="0" smtClean="0"/>
          </a:p>
          <a:p>
            <a:pPr lvl="1"/>
            <a:r>
              <a:rPr lang="zh-CN" altLang="en-US" dirty="0" smtClean="0"/>
              <a:t>在过程上需要与各方面实现同步匹配</a:t>
            </a:r>
            <a:endParaRPr lang="en-US" altLang="zh-CN" dirty="0" smtClean="0"/>
          </a:p>
          <a:p>
            <a:r>
              <a:rPr lang="zh-CN" altLang="en-US" dirty="0" smtClean="0"/>
              <a:t>企业化电子商务需要得到战略和业务层面的支持配合</a:t>
            </a:r>
            <a:endParaRPr lang="en-US" altLang="zh-CN" dirty="0" smtClean="0"/>
          </a:p>
          <a:p>
            <a:pPr lvl="1"/>
            <a:r>
              <a:rPr lang="zh-CN" altLang="en-US" dirty="0" smtClean="0"/>
              <a:t>长期规划与短期利益之间的衔接和平衡</a:t>
            </a:r>
            <a:endParaRPr lang="en-US" altLang="zh-CN" dirty="0" smtClean="0"/>
          </a:p>
          <a:p>
            <a:pPr lvl="1"/>
            <a:endParaRPr lang="zh-CN" altLang="en-US" dirty="0"/>
          </a:p>
        </p:txBody>
      </p:sp>
    </p:spTree>
    <p:extLst>
      <p:ext uri="{BB962C8B-B14F-4D97-AF65-F5344CB8AC3E}">
        <p14:creationId xmlns:p14="http://schemas.microsoft.com/office/powerpoint/2010/main" val="3265162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客户对企业化电子商务究竟需要什么</a:t>
            </a:r>
            <a:endParaRPr lang="zh-CN" altLang="en-US" dirty="0"/>
          </a:p>
        </p:txBody>
      </p:sp>
      <p:sp>
        <p:nvSpPr>
          <p:cNvPr id="4" name="文本占位符 3"/>
          <p:cNvSpPr>
            <a:spLocks noGrp="1"/>
          </p:cNvSpPr>
          <p:nvPr>
            <p:ph type="body" sz="quarter" idx="11"/>
          </p:nvPr>
        </p:nvSpPr>
        <p:spPr/>
        <p:txBody>
          <a:bodyPr/>
          <a:lstStyle/>
          <a:p>
            <a:r>
              <a:rPr lang="zh-CN" altLang="en-US" dirty="0" smtClean="0"/>
              <a:t>需要的不仅仅是一个电子商务网站</a:t>
            </a:r>
            <a:endParaRPr lang="en-US" altLang="zh-CN" dirty="0" smtClean="0"/>
          </a:p>
          <a:p>
            <a:pPr lvl="1"/>
            <a:r>
              <a:rPr lang="zh-CN" altLang="en-US" dirty="0" smtClean="0"/>
              <a:t>需要包括背后一系列支撑的业务系统，并且形成系统间的无边界信息流。</a:t>
            </a:r>
            <a:endParaRPr lang="en-US" altLang="zh-CN" dirty="0" smtClean="0"/>
          </a:p>
          <a:p>
            <a:r>
              <a:rPr lang="zh-CN" altLang="en-US" dirty="0"/>
              <a:t>需要的</a:t>
            </a:r>
            <a:r>
              <a:rPr lang="zh-CN" altLang="en-US" dirty="0" smtClean="0"/>
              <a:t>不仅仅是一个系统</a:t>
            </a:r>
            <a:endParaRPr lang="en-US" altLang="zh-CN" dirty="0" smtClean="0"/>
          </a:p>
          <a:p>
            <a:pPr lvl="1"/>
            <a:r>
              <a:rPr lang="zh-CN" altLang="en-US" dirty="0" smtClean="0"/>
              <a:t>单纯的信息系统并不能解决问题，如何使用系统，如何使得信息系统符合企业的需要才是关键。企业需要的是一整套咨询解决方案，包括战略规划、业务解决方案、</a:t>
            </a:r>
            <a:r>
              <a:rPr lang="en-US" altLang="zh-CN" dirty="0" smtClean="0"/>
              <a:t>IT</a:t>
            </a:r>
            <a:r>
              <a:rPr lang="zh-CN" altLang="en-US" dirty="0" smtClean="0"/>
              <a:t>解决方案等</a:t>
            </a:r>
            <a:endParaRPr lang="en-US" altLang="zh-CN" dirty="0" smtClean="0"/>
          </a:p>
          <a:p>
            <a:r>
              <a:rPr lang="zh-CN" altLang="en-US" dirty="0"/>
              <a:t>需要的</a:t>
            </a:r>
            <a:r>
              <a:rPr lang="zh-CN" altLang="en-US" dirty="0" smtClean="0"/>
              <a:t>不仅仅是一套方案</a:t>
            </a:r>
            <a:endParaRPr lang="en-US" altLang="zh-CN" dirty="0" smtClean="0"/>
          </a:p>
          <a:p>
            <a:pPr lvl="1"/>
            <a:r>
              <a:rPr lang="zh-CN" altLang="en-US" dirty="0" smtClean="0"/>
              <a:t>电子商务的建设过程从来不是一蹴而就。企业并不需要画出的蓝图，需要的是如何实现蓝图。所以企业化电子商务需要的是解决方案的演化过程以及与业务能够进行一致性适配的</a:t>
            </a:r>
            <a:r>
              <a:rPr lang="en-US" altLang="zh-CN" dirty="0" smtClean="0"/>
              <a:t>IT</a:t>
            </a:r>
            <a:r>
              <a:rPr lang="zh-CN" altLang="en-US" dirty="0" smtClean="0"/>
              <a:t>方案演化过程。</a:t>
            </a:r>
            <a:endParaRPr lang="zh-CN" altLang="en-US" dirty="0"/>
          </a:p>
        </p:txBody>
      </p:sp>
    </p:spTree>
    <p:extLst>
      <p:ext uri="{BB962C8B-B14F-4D97-AF65-F5344CB8AC3E}">
        <p14:creationId xmlns:p14="http://schemas.microsoft.com/office/powerpoint/2010/main" val="397298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金蝶对于企业化电子商务能提供什么</a:t>
            </a:r>
            <a:endParaRPr lang="zh-CN" altLang="en-US" dirty="0"/>
          </a:p>
        </p:txBody>
      </p:sp>
      <p:grpSp>
        <p:nvGrpSpPr>
          <p:cNvPr id="72" name="组合 71"/>
          <p:cNvGrpSpPr/>
          <p:nvPr/>
        </p:nvGrpSpPr>
        <p:grpSpPr>
          <a:xfrm>
            <a:off x="467544" y="885509"/>
            <a:ext cx="8388932" cy="1032619"/>
            <a:chOff x="467544" y="885509"/>
            <a:chExt cx="8388932" cy="1032619"/>
          </a:xfrm>
        </p:grpSpPr>
        <p:sp>
          <p:nvSpPr>
            <p:cNvPr id="8" name="AutoShape 45"/>
            <p:cNvSpPr>
              <a:spLocks noChangeArrowheads="1"/>
            </p:cNvSpPr>
            <p:nvPr/>
          </p:nvSpPr>
          <p:spPr bwMode="gray">
            <a:xfrm>
              <a:off x="1322388" y="987110"/>
              <a:ext cx="7534088" cy="821804"/>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sp>
          <p:nvSpPr>
            <p:cNvPr id="10" name="AutoShape 47"/>
            <p:cNvSpPr>
              <a:spLocks noChangeArrowheads="1"/>
            </p:cNvSpPr>
            <p:nvPr/>
          </p:nvSpPr>
          <p:spPr bwMode="gray">
            <a:xfrm>
              <a:off x="467544" y="1050778"/>
              <a:ext cx="7956884" cy="867350"/>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grpSp>
          <p:nvGrpSpPr>
            <p:cNvPr id="21" name="Group 58"/>
            <p:cNvGrpSpPr>
              <a:grpSpLocks/>
            </p:cNvGrpSpPr>
            <p:nvPr/>
          </p:nvGrpSpPr>
          <p:grpSpPr bwMode="auto">
            <a:xfrm>
              <a:off x="467544" y="885509"/>
              <a:ext cx="3319463" cy="401638"/>
              <a:chOff x="720" y="1392"/>
              <a:chExt cx="4058" cy="480"/>
            </a:xfr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grpSpPr>
          <p:sp>
            <p:nvSpPr>
              <p:cNvPr id="22" name="AutoShape 59"/>
              <p:cNvSpPr>
                <a:spLocks noChangeArrowheads="1"/>
              </p:cNvSpPr>
              <p:nvPr/>
            </p:nvSpPr>
            <p:spPr bwMode="gray">
              <a:xfrm>
                <a:off x="720" y="1392"/>
                <a:ext cx="4058" cy="480"/>
              </a:xfrm>
              <a:prstGeom prst="roundRect">
                <a:avLst>
                  <a:gd name="adj" fmla="val 17509"/>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nvGrpSpPr>
              <p:cNvPr id="23" name="Group 60"/>
              <p:cNvGrpSpPr>
                <a:grpSpLocks/>
              </p:cNvGrpSpPr>
              <p:nvPr/>
            </p:nvGrpSpPr>
            <p:grpSpPr bwMode="auto">
              <a:xfrm>
                <a:off x="730" y="1407"/>
                <a:ext cx="4043" cy="444"/>
                <a:chOff x="744" y="1407"/>
                <a:chExt cx="3988" cy="444"/>
              </a:xfrm>
              <a:grpFill/>
            </p:grpSpPr>
            <p:sp>
              <p:nvSpPr>
                <p:cNvPr id="24" name="AutoShape 61"/>
                <p:cNvSpPr>
                  <a:spLocks noChangeArrowheads="1"/>
                </p:cNvSpPr>
                <p:nvPr/>
              </p:nvSpPr>
              <p:spPr bwMode="gray">
                <a:xfrm>
                  <a:off x="744" y="1735"/>
                  <a:ext cx="3986"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sp>
              <p:nvSpPr>
                <p:cNvPr id="25" name="AutoShape 62"/>
                <p:cNvSpPr>
                  <a:spLocks noChangeArrowheads="1"/>
                </p:cNvSpPr>
                <p:nvPr/>
              </p:nvSpPr>
              <p:spPr bwMode="gray">
                <a:xfrm>
                  <a:off x="744" y="1407"/>
                  <a:ext cx="3986"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grpSp>
        <p:sp>
          <p:nvSpPr>
            <p:cNvPr id="26" name="Rectangle 63"/>
            <p:cNvSpPr>
              <a:spLocks noChangeArrowheads="1"/>
            </p:cNvSpPr>
            <p:nvPr/>
          </p:nvSpPr>
          <p:spPr bwMode="gray">
            <a:xfrm>
              <a:off x="979005" y="898060"/>
              <a:ext cx="2100255" cy="369332"/>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a:noFill/>
            </a:ln>
          </p:spPr>
          <p:txBody>
            <a:bodyPr wrap="none">
              <a:spAutoFit/>
            </a:bodyPr>
            <a:lstStyle/>
            <a:p>
              <a:pPr algn="ctr">
                <a:spcBef>
                  <a:spcPct val="50000"/>
                </a:spcBef>
                <a:buClr>
                  <a:srgbClr val="1F3F5F"/>
                </a:buClr>
              </a:pPr>
              <a:r>
                <a:rPr lang="en-US" altLang="zh-CN" b="1" dirty="0">
                  <a:solidFill>
                    <a:srgbClr val="FFFFFF"/>
                  </a:solidFill>
                  <a:latin typeface="微软雅黑" pitchFamily="34" charset="-122"/>
                  <a:ea typeface="微软雅黑" pitchFamily="34" charset="-122"/>
                </a:rPr>
                <a:t> </a:t>
              </a:r>
              <a:r>
                <a:rPr lang="zh-CN" altLang="en-US" b="1" dirty="0">
                  <a:solidFill>
                    <a:srgbClr val="FFFFFF"/>
                  </a:solidFill>
                  <a:latin typeface="微软雅黑" pitchFamily="34" charset="-122"/>
                  <a:ea typeface="微软雅黑" pitchFamily="34" charset="-122"/>
                </a:rPr>
                <a:t>作为战略合作伙伴</a:t>
              </a:r>
              <a:endParaRPr lang="en-US" altLang="zh-CN" b="1" dirty="0">
                <a:solidFill>
                  <a:srgbClr val="FFFFFF"/>
                </a:solidFill>
                <a:latin typeface="微软雅黑" pitchFamily="34" charset="-122"/>
                <a:ea typeface="微软雅黑" pitchFamily="34" charset="-122"/>
              </a:endParaRPr>
            </a:p>
          </p:txBody>
        </p:sp>
        <p:sp>
          <p:nvSpPr>
            <p:cNvPr id="29" name="Rectangle 66"/>
            <p:cNvSpPr>
              <a:spLocks noChangeArrowheads="1"/>
            </p:cNvSpPr>
            <p:nvPr/>
          </p:nvSpPr>
          <p:spPr bwMode="auto">
            <a:xfrm>
              <a:off x="611560" y="1358584"/>
              <a:ext cx="7812868" cy="338554"/>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square">
              <a:spAutoFit/>
            </a:bodyPr>
            <a:lstStyle/>
            <a:p>
              <a:pPr lvl="1"/>
              <a:r>
                <a:rPr lang="zh-CN" altLang="en-US" sz="1600" dirty="0">
                  <a:latin typeface="微软雅黑" pitchFamily="34" charset="-122"/>
                  <a:ea typeface="微软雅黑" pitchFamily="34" charset="-122"/>
                </a:rPr>
                <a:t>组织结构的调整，成为企业构建电子商务生态链中的主要助手</a:t>
              </a:r>
              <a:endParaRPr lang="en-US" altLang="zh-CN" sz="1600" dirty="0">
                <a:latin typeface="微软雅黑" pitchFamily="34" charset="-122"/>
                <a:ea typeface="微软雅黑" pitchFamily="34" charset="-122"/>
              </a:endParaRPr>
            </a:p>
          </p:txBody>
        </p:sp>
      </p:grpSp>
      <p:grpSp>
        <p:nvGrpSpPr>
          <p:cNvPr id="68" name="组合 67"/>
          <p:cNvGrpSpPr/>
          <p:nvPr/>
        </p:nvGrpSpPr>
        <p:grpSpPr>
          <a:xfrm>
            <a:off x="463104" y="2000337"/>
            <a:ext cx="8388932" cy="1032619"/>
            <a:chOff x="463104" y="2000337"/>
            <a:chExt cx="8388932" cy="1032619"/>
          </a:xfrm>
        </p:grpSpPr>
        <p:sp>
          <p:nvSpPr>
            <p:cNvPr id="32" name="AutoShape 45"/>
            <p:cNvSpPr>
              <a:spLocks noChangeArrowheads="1"/>
            </p:cNvSpPr>
            <p:nvPr/>
          </p:nvSpPr>
          <p:spPr bwMode="gray">
            <a:xfrm>
              <a:off x="1317948" y="2101938"/>
              <a:ext cx="7534088" cy="821804"/>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sp>
          <p:nvSpPr>
            <p:cNvPr id="33" name="AutoShape 47"/>
            <p:cNvSpPr>
              <a:spLocks noChangeArrowheads="1"/>
            </p:cNvSpPr>
            <p:nvPr/>
          </p:nvSpPr>
          <p:spPr bwMode="gray">
            <a:xfrm>
              <a:off x="463104" y="2165606"/>
              <a:ext cx="7956884" cy="867350"/>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grpSp>
          <p:nvGrpSpPr>
            <p:cNvPr id="34" name="Group 58"/>
            <p:cNvGrpSpPr>
              <a:grpSpLocks/>
            </p:cNvGrpSpPr>
            <p:nvPr/>
          </p:nvGrpSpPr>
          <p:grpSpPr bwMode="auto">
            <a:xfrm>
              <a:off x="463104" y="2000337"/>
              <a:ext cx="3319463" cy="401638"/>
              <a:chOff x="720" y="1392"/>
              <a:chExt cx="4058" cy="480"/>
            </a:xfr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grpSpPr>
          <p:sp>
            <p:nvSpPr>
              <p:cNvPr id="35" name="AutoShape 59"/>
              <p:cNvSpPr>
                <a:spLocks noChangeArrowheads="1"/>
              </p:cNvSpPr>
              <p:nvPr/>
            </p:nvSpPr>
            <p:spPr bwMode="gray">
              <a:xfrm>
                <a:off x="720" y="1392"/>
                <a:ext cx="4058" cy="480"/>
              </a:xfrm>
              <a:prstGeom prst="roundRect">
                <a:avLst>
                  <a:gd name="adj" fmla="val 17509"/>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nvGrpSpPr>
              <p:cNvPr id="36" name="Group 60"/>
              <p:cNvGrpSpPr>
                <a:grpSpLocks/>
              </p:cNvGrpSpPr>
              <p:nvPr/>
            </p:nvGrpSpPr>
            <p:grpSpPr bwMode="auto">
              <a:xfrm>
                <a:off x="730" y="1407"/>
                <a:ext cx="4043" cy="444"/>
                <a:chOff x="744" y="1407"/>
                <a:chExt cx="3988" cy="444"/>
              </a:xfrm>
              <a:grpFill/>
            </p:grpSpPr>
            <p:sp>
              <p:nvSpPr>
                <p:cNvPr id="37" name="AutoShape 61"/>
                <p:cNvSpPr>
                  <a:spLocks noChangeArrowheads="1"/>
                </p:cNvSpPr>
                <p:nvPr/>
              </p:nvSpPr>
              <p:spPr bwMode="gray">
                <a:xfrm>
                  <a:off x="744" y="1735"/>
                  <a:ext cx="3986"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sp>
              <p:nvSpPr>
                <p:cNvPr id="38" name="AutoShape 62"/>
                <p:cNvSpPr>
                  <a:spLocks noChangeArrowheads="1"/>
                </p:cNvSpPr>
                <p:nvPr/>
              </p:nvSpPr>
              <p:spPr bwMode="gray">
                <a:xfrm>
                  <a:off x="744" y="1407"/>
                  <a:ext cx="3986"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grpSp>
        <p:sp>
          <p:nvSpPr>
            <p:cNvPr id="39" name="Rectangle 63"/>
            <p:cNvSpPr>
              <a:spLocks noChangeArrowheads="1"/>
            </p:cNvSpPr>
            <p:nvPr/>
          </p:nvSpPr>
          <p:spPr bwMode="gray">
            <a:xfrm>
              <a:off x="832731" y="2012888"/>
              <a:ext cx="3738524" cy="369332"/>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a:noFill/>
            </a:ln>
          </p:spPr>
          <p:txBody>
            <a:bodyPr wrap="none">
              <a:spAutoFit/>
            </a:bodyPr>
            <a:lstStyle/>
            <a:p>
              <a:pPr algn="ctr">
                <a:spcBef>
                  <a:spcPct val="50000"/>
                </a:spcBef>
                <a:buClr>
                  <a:srgbClr val="1F3F5F"/>
                </a:buClr>
              </a:pPr>
              <a:r>
                <a:rPr lang="zh-CN" altLang="en-US" b="1" dirty="0">
                  <a:solidFill>
                    <a:srgbClr val="FFFFFF"/>
                  </a:solidFill>
                  <a:latin typeface="微软雅黑" pitchFamily="34" charset="-122"/>
                  <a:ea typeface="微软雅黑" pitchFamily="34" charset="-122"/>
                </a:rPr>
                <a:t>关注企业</a:t>
              </a:r>
              <a:r>
                <a:rPr lang="en-US" altLang="zh-CN" b="1" dirty="0">
                  <a:solidFill>
                    <a:srgbClr val="FFFFFF"/>
                  </a:solidFill>
                  <a:latin typeface="微软雅黑" pitchFamily="34" charset="-122"/>
                  <a:ea typeface="微软雅黑" pitchFamily="34" charset="-122"/>
                </a:rPr>
                <a:t>IT-</a:t>
              </a:r>
              <a:r>
                <a:rPr lang="zh-CN" altLang="en-US" b="1" dirty="0">
                  <a:solidFill>
                    <a:srgbClr val="FFFFFF"/>
                  </a:solidFill>
                  <a:latin typeface="微软雅黑" pitchFamily="34" charset="-122"/>
                  <a:ea typeface="微软雅黑" pitchFamily="34" charset="-122"/>
                </a:rPr>
                <a:t>业务战略的一致性匹配</a:t>
              </a:r>
              <a:endParaRPr lang="en-US" altLang="zh-CN" b="1" dirty="0">
                <a:solidFill>
                  <a:srgbClr val="FFFFFF"/>
                </a:solidFill>
                <a:latin typeface="微软雅黑" pitchFamily="34" charset="-122"/>
                <a:ea typeface="微软雅黑" pitchFamily="34" charset="-122"/>
              </a:endParaRPr>
            </a:p>
          </p:txBody>
        </p:sp>
        <p:sp>
          <p:nvSpPr>
            <p:cNvPr id="40" name="Rectangle 66"/>
            <p:cNvSpPr>
              <a:spLocks noChangeArrowheads="1"/>
            </p:cNvSpPr>
            <p:nvPr/>
          </p:nvSpPr>
          <p:spPr bwMode="auto">
            <a:xfrm>
              <a:off x="607120" y="2473412"/>
              <a:ext cx="7812868" cy="338554"/>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square">
              <a:spAutoFit/>
            </a:bodyPr>
            <a:lstStyle/>
            <a:p>
              <a:pPr lvl="1"/>
              <a:r>
                <a:rPr lang="zh-CN" altLang="en-US" sz="1600" dirty="0">
                  <a:latin typeface="微软雅黑" pitchFamily="34" charset="-122"/>
                  <a:ea typeface="微软雅黑" pitchFamily="34" charset="-122"/>
                </a:rPr>
                <a:t>从公司战略层面、业务架构、业务执行层面实现全面匹配</a:t>
              </a:r>
              <a:endParaRPr lang="en-US" altLang="zh-CN" sz="1600" dirty="0">
                <a:latin typeface="微软雅黑" pitchFamily="34" charset="-122"/>
                <a:ea typeface="微软雅黑" pitchFamily="34" charset="-122"/>
              </a:endParaRPr>
            </a:p>
          </p:txBody>
        </p:sp>
      </p:grpSp>
      <p:grpSp>
        <p:nvGrpSpPr>
          <p:cNvPr id="69" name="组合 68"/>
          <p:cNvGrpSpPr/>
          <p:nvPr/>
        </p:nvGrpSpPr>
        <p:grpSpPr>
          <a:xfrm>
            <a:off x="475724" y="3116461"/>
            <a:ext cx="8388932" cy="1032619"/>
            <a:chOff x="475724" y="3116461"/>
            <a:chExt cx="8388932" cy="1032619"/>
          </a:xfrm>
        </p:grpSpPr>
        <p:sp>
          <p:nvSpPr>
            <p:cNvPr id="41" name="AutoShape 45"/>
            <p:cNvSpPr>
              <a:spLocks noChangeArrowheads="1"/>
            </p:cNvSpPr>
            <p:nvPr/>
          </p:nvSpPr>
          <p:spPr bwMode="gray">
            <a:xfrm>
              <a:off x="1330568" y="3218062"/>
              <a:ext cx="7534088" cy="821804"/>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sp>
          <p:nvSpPr>
            <p:cNvPr id="42" name="AutoShape 47"/>
            <p:cNvSpPr>
              <a:spLocks noChangeArrowheads="1"/>
            </p:cNvSpPr>
            <p:nvPr/>
          </p:nvSpPr>
          <p:spPr bwMode="gray">
            <a:xfrm>
              <a:off x="475724" y="3281730"/>
              <a:ext cx="7956884" cy="867350"/>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grpSp>
          <p:nvGrpSpPr>
            <p:cNvPr id="43" name="Group 58"/>
            <p:cNvGrpSpPr>
              <a:grpSpLocks/>
            </p:cNvGrpSpPr>
            <p:nvPr/>
          </p:nvGrpSpPr>
          <p:grpSpPr bwMode="auto">
            <a:xfrm>
              <a:off x="475724" y="3116461"/>
              <a:ext cx="3319463" cy="401638"/>
              <a:chOff x="720" y="1392"/>
              <a:chExt cx="4058" cy="480"/>
            </a:xfr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grpSpPr>
          <p:sp>
            <p:nvSpPr>
              <p:cNvPr id="44" name="AutoShape 59"/>
              <p:cNvSpPr>
                <a:spLocks noChangeArrowheads="1"/>
              </p:cNvSpPr>
              <p:nvPr/>
            </p:nvSpPr>
            <p:spPr bwMode="gray">
              <a:xfrm>
                <a:off x="720" y="1392"/>
                <a:ext cx="4058" cy="480"/>
              </a:xfrm>
              <a:prstGeom prst="roundRect">
                <a:avLst>
                  <a:gd name="adj" fmla="val 17509"/>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nvGrpSpPr>
              <p:cNvPr id="45" name="Group 60"/>
              <p:cNvGrpSpPr>
                <a:grpSpLocks/>
              </p:cNvGrpSpPr>
              <p:nvPr/>
            </p:nvGrpSpPr>
            <p:grpSpPr bwMode="auto">
              <a:xfrm>
                <a:off x="730" y="1407"/>
                <a:ext cx="4041" cy="444"/>
                <a:chOff x="745" y="1407"/>
                <a:chExt cx="3990" cy="444"/>
              </a:xfrm>
              <a:grpFill/>
            </p:grpSpPr>
            <p:sp>
              <p:nvSpPr>
                <p:cNvPr id="46" name="AutoShape 61"/>
                <p:cNvSpPr>
                  <a:spLocks noChangeArrowheads="1"/>
                </p:cNvSpPr>
                <p:nvPr/>
              </p:nvSpPr>
              <p:spPr bwMode="gray">
                <a:xfrm>
                  <a:off x="745" y="1735"/>
                  <a:ext cx="3990"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sp>
              <p:nvSpPr>
                <p:cNvPr id="47" name="AutoShape 62"/>
                <p:cNvSpPr>
                  <a:spLocks noChangeArrowheads="1"/>
                </p:cNvSpPr>
                <p:nvPr/>
              </p:nvSpPr>
              <p:spPr bwMode="gray">
                <a:xfrm>
                  <a:off x="745" y="1407"/>
                  <a:ext cx="3990"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grpSp>
        <p:sp>
          <p:nvSpPr>
            <p:cNvPr id="48" name="Rectangle 63"/>
            <p:cNvSpPr>
              <a:spLocks noChangeArrowheads="1"/>
            </p:cNvSpPr>
            <p:nvPr/>
          </p:nvSpPr>
          <p:spPr bwMode="gray">
            <a:xfrm>
              <a:off x="871768" y="3129012"/>
              <a:ext cx="2331087" cy="369332"/>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a:noFill/>
            </a:ln>
          </p:spPr>
          <p:txBody>
            <a:bodyPr wrap="none">
              <a:spAutoFit/>
            </a:bodyPr>
            <a:lstStyle/>
            <a:p>
              <a:pPr algn="ctr">
                <a:spcBef>
                  <a:spcPct val="50000"/>
                </a:spcBef>
                <a:buClr>
                  <a:srgbClr val="1F3F5F"/>
                </a:buClr>
              </a:pPr>
              <a:r>
                <a:rPr lang="zh-CN" altLang="en-US" b="1" dirty="0">
                  <a:solidFill>
                    <a:srgbClr val="FFFFFF"/>
                  </a:solidFill>
                  <a:latin typeface="微软雅黑" pitchFamily="34" charset="-122"/>
                  <a:ea typeface="微软雅黑" pitchFamily="34" charset="-122"/>
                </a:rPr>
                <a:t>提供全程化解决方案</a:t>
              </a:r>
              <a:endParaRPr lang="en-US" altLang="zh-CN" b="1" dirty="0">
                <a:solidFill>
                  <a:srgbClr val="FFFFFF"/>
                </a:solidFill>
                <a:latin typeface="微软雅黑" pitchFamily="34" charset="-122"/>
                <a:ea typeface="微软雅黑" pitchFamily="34" charset="-122"/>
              </a:endParaRPr>
            </a:p>
          </p:txBody>
        </p:sp>
        <p:sp>
          <p:nvSpPr>
            <p:cNvPr id="49" name="Rectangle 66"/>
            <p:cNvSpPr>
              <a:spLocks noChangeArrowheads="1"/>
            </p:cNvSpPr>
            <p:nvPr/>
          </p:nvSpPr>
          <p:spPr bwMode="auto">
            <a:xfrm>
              <a:off x="619740" y="3589536"/>
              <a:ext cx="7812868" cy="338554"/>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square">
              <a:spAutoFit/>
            </a:bodyPr>
            <a:lstStyle/>
            <a:p>
              <a:pPr lvl="1"/>
              <a:r>
                <a:rPr lang="zh-CN" altLang="en-US" sz="1600" dirty="0">
                  <a:latin typeface="微软雅黑" pitchFamily="34" charset="-122"/>
                  <a:ea typeface="微软雅黑" pitchFamily="34" charset="-122"/>
                </a:rPr>
                <a:t>关注企业的内部信息化、外部供应链以及电子商务生态环境</a:t>
              </a:r>
              <a:endParaRPr lang="en-US" altLang="zh-CN" sz="1600" dirty="0">
                <a:latin typeface="微软雅黑" pitchFamily="34" charset="-122"/>
                <a:ea typeface="微软雅黑" pitchFamily="34" charset="-122"/>
              </a:endParaRPr>
            </a:p>
          </p:txBody>
        </p:sp>
      </p:grpSp>
      <p:grpSp>
        <p:nvGrpSpPr>
          <p:cNvPr id="70" name="组合 69"/>
          <p:cNvGrpSpPr/>
          <p:nvPr/>
        </p:nvGrpSpPr>
        <p:grpSpPr>
          <a:xfrm>
            <a:off x="463104" y="4221088"/>
            <a:ext cx="8388932" cy="1032619"/>
            <a:chOff x="463104" y="4221088"/>
            <a:chExt cx="8388932" cy="1032619"/>
          </a:xfrm>
        </p:grpSpPr>
        <p:sp>
          <p:nvSpPr>
            <p:cNvPr id="50" name="AutoShape 45"/>
            <p:cNvSpPr>
              <a:spLocks noChangeArrowheads="1"/>
            </p:cNvSpPr>
            <p:nvPr/>
          </p:nvSpPr>
          <p:spPr bwMode="gray">
            <a:xfrm>
              <a:off x="1317948" y="4322689"/>
              <a:ext cx="7534088" cy="821804"/>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sp>
          <p:nvSpPr>
            <p:cNvPr id="51" name="AutoShape 47"/>
            <p:cNvSpPr>
              <a:spLocks noChangeArrowheads="1"/>
            </p:cNvSpPr>
            <p:nvPr/>
          </p:nvSpPr>
          <p:spPr bwMode="gray">
            <a:xfrm>
              <a:off x="463104" y="4386357"/>
              <a:ext cx="7956884" cy="867350"/>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grpSp>
          <p:nvGrpSpPr>
            <p:cNvPr id="52" name="Group 58"/>
            <p:cNvGrpSpPr>
              <a:grpSpLocks/>
            </p:cNvGrpSpPr>
            <p:nvPr/>
          </p:nvGrpSpPr>
          <p:grpSpPr bwMode="auto">
            <a:xfrm>
              <a:off x="463104" y="4221088"/>
              <a:ext cx="3319463" cy="401638"/>
              <a:chOff x="720" y="1392"/>
              <a:chExt cx="4058" cy="480"/>
            </a:xfr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grpSpPr>
          <p:sp>
            <p:nvSpPr>
              <p:cNvPr id="53" name="AutoShape 59"/>
              <p:cNvSpPr>
                <a:spLocks noChangeArrowheads="1"/>
              </p:cNvSpPr>
              <p:nvPr/>
            </p:nvSpPr>
            <p:spPr bwMode="gray">
              <a:xfrm>
                <a:off x="720" y="1392"/>
                <a:ext cx="4058" cy="480"/>
              </a:xfrm>
              <a:prstGeom prst="roundRect">
                <a:avLst>
                  <a:gd name="adj" fmla="val 17509"/>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nvGrpSpPr>
              <p:cNvPr id="54" name="Group 60"/>
              <p:cNvGrpSpPr>
                <a:grpSpLocks/>
              </p:cNvGrpSpPr>
              <p:nvPr/>
            </p:nvGrpSpPr>
            <p:grpSpPr bwMode="auto">
              <a:xfrm>
                <a:off x="730" y="1407"/>
                <a:ext cx="4043" cy="444"/>
                <a:chOff x="744" y="1407"/>
                <a:chExt cx="3988" cy="444"/>
              </a:xfrm>
              <a:grpFill/>
            </p:grpSpPr>
            <p:sp>
              <p:nvSpPr>
                <p:cNvPr id="55" name="AutoShape 61"/>
                <p:cNvSpPr>
                  <a:spLocks noChangeArrowheads="1"/>
                </p:cNvSpPr>
                <p:nvPr/>
              </p:nvSpPr>
              <p:spPr bwMode="gray">
                <a:xfrm>
                  <a:off x="744" y="1735"/>
                  <a:ext cx="3986"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sp>
              <p:nvSpPr>
                <p:cNvPr id="56" name="AutoShape 62"/>
                <p:cNvSpPr>
                  <a:spLocks noChangeArrowheads="1"/>
                </p:cNvSpPr>
                <p:nvPr/>
              </p:nvSpPr>
              <p:spPr bwMode="gray">
                <a:xfrm>
                  <a:off x="744" y="1407"/>
                  <a:ext cx="3986"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grpSp>
        <p:sp>
          <p:nvSpPr>
            <p:cNvPr id="57" name="Rectangle 63"/>
            <p:cNvSpPr>
              <a:spLocks noChangeArrowheads="1"/>
            </p:cNvSpPr>
            <p:nvPr/>
          </p:nvSpPr>
          <p:spPr bwMode="gray">
            <a:xfrm>
              <a:off x="859148" y="4233639"/>
              <a:ext cx="4339650" cy="369332"/>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a:noFill/>
            </a:ln>
          </p:spPr>
          <p:txBody>
            <a:bodyPr wrap="none">
              <a:spAutoFit/>
            </a:bodyPr>
            <a:lstStyle/>
            <a:p>
              <a:pPr algn="ctr">
                <a:spcBef>
                  <a:spcPct val="50000"/>
                </a:spcBef>
                <a:buClr>
                  <a:srgbClr val="1F3F5F"/>
                </a:buClr>
              </a:pPr>
              <a:r>
                <a:rPr lang="zh-CN" altLang="en-US" b="1" dirty="0">
                  <a:solidFill>
                    <a:srgbClr val="FFFFFF"/>
                  </a:solidFill>
                  <a:latin typeface="微软雅黑" pitchFamily="34" charset="-122"/>
                  <a:ea typeface="微软雅黑" pitchFamily="34" charset="-122"/>
                </a:rPr>
                <a:t>提供与业务发展一致的解决方案演化路线</a:t>
              </a:r>
              <a:endParaRPr lang="en-US" altLang="zh-CN" b="1" dirty="0">
                <a:solidFill>
                  <a:srgbClr val="FFFFFF"/>
                </a:solidFill>
                <a:latin typeface="微软雅黑" pitchFamily="34" charset="-122"/>
                <a:ea typeface="微软雅黑" pitchFamily="34" charset="-122"/>
              </a:endParaRPr>
            </a:p>
          </p:txBody>
        </p:sp>
        <p:sp>
          <p:nvSpPr>
            <p:cNvPr id="58" name="Rectangle 66"/>
            <p:cNvSpPr>
              <a:spLocks noChangeArrowheads="1"/>
            </p:cNvSpPr>
            <p:nvPr/>
          </p:nvSpPr>
          <p:spPr bwMode="auto">
            <a:xfrm>
              <a:off x="607120" y="4694163"/>
              <a:ext cx="7812868" cy="338554"/>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square">
              <a:spAutoFit/>
            </a:bodyPr>
            <a:lstStyle/>
            <a:p>
              <a:pPr lvl="1"/>
              <a:r>
                <a:rPr lang="zh-CN" altLang="en-US" sz="1600" dirty="0">
                  <a:latin typeface="微软雅黑" pitchFamily="34" charset="-122"/>
                  <a:ea typeface="微软雅黑" pitchFamily="34" charset="-122"/>
                </a:rPr>
                <a:t>业务架构的演化、</a:t>
              </a:r>
              <a:r>
                <a:rPr lang="en-US" altLang="zh-CN" sz="1600" dirty="0">
                  <a:latin typeface="微软雅黑" pitchFamily="34" charset="-122"/>
                  <a:ea typeface="微软雅黑" pitchFamily="34" charset="-122"/>
                </a:rPr>
                <a:t>IT</a:t>
              </a:r>
              <a:r>
                <a:rPr lang="zh-CN" altLang="en-US" sz="1600" dirty="0">
                  <a:latin typeface="微软雅黑" pitchFamily="34" charset="-122"/>
                  <a:ea typeface="微软雅黑" pitchFamily="34" charset="-122"/>
                </a:rPr>
                <a:t>架构的演化</a:t>
              </a:r>
              <a:endParaRPr lang="en-US" altLang="zh-CN" sz="1600" dirty="0">
                <a:latin typeface="微软雅黑" pitchFamily="34" charset="-122"/>
                <a:ea typeface="微软雅黑" pitchFamily="34" charset="-122"/>
              </a:endParaRPr>
            </a:p>
          </p:txBody>
        </p:sp>
      </p:grpSp>
      <p:grpSp>
        <p:nvGrpSpPr>
          <p:cNvPr id="71" name="组合 70"/>
          <p:cNvGrpSpPr/>
          <p:nvPr/>
        </p:nvGrpSpPr>
        <p:grpSpPr>
          <a:xfrm>
            <a:off x="463104" y="5337212"/>
            <a:ext cx="8388932" cy="1032619"/>
            <a:chOff x="463104" y="5337212"/>
            <a:chExt cx="8388932" cy="1032619"/>
          </a:xfrm>
        </p:grpSpPr>
        <p:sp>
          <p:nvSpPr>
            <p:cNvPr id="59" name="AutoShape 45"/>
            <p:cNvSpPr>
              <a:spLocks noChangeArrowheads="1"/>
            </p:cNvSpPr>
            <p:nvPr/>
          </p:nvSpPr>
          <p:spPr bwMode="gray">
            <a:xfrm>
              <a:off x="1317948" y="5438813"/>
              <a:ext cx="7534088" cy="821804"/>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sp>
          <p:nvSpPr>
            <p:cNvPr id="60" name="AutoShape 47"/>
            <p:cNvSpPr>
              <a:spLocks noChangeArrowheads="1"/>
            </p:cNvSpPr>
            <p:nvPr/>
          </p:nvSpPr>
          <p:spPr bwMode="gray">
            <a:xfrm>
              <a:off x="463104" y="5502481"/>
              <a:ext cx="7956884" cy="867350"/>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none" anchor="ctr"/>
            <a:lstStyle/>
            <a:p>
              <a:endParaRPr lang="zh-CN" altLang="en-US">
                <a:latin typeface="微软雅黑" pitchFamily="34" charset="-122"/>
                <a:ea typeface="微软雅黑" pitchFamily="34" charset="-122"/>
              </a:endParaRPr>
            </a:p>
          </p:txBody>
        </p:sp>
        <p:grpSp>
          <p:nvGrpSpPr>
            <p:cNvPr id="61" name="Group 58"/>
            <p:cNvGrpSpPr>
              <a:grpSpLocks/>
            </p:cNvGrpSpPr>
            <p:nvPr/>
          </p:nvGrpSpPr>
          <p:grpSpPr bwMode="auto">
            <a:xfrm>
              <a:off x="463104" y="5337212"/>
              <a:ext cx="3319463" cy="401638"/>
              <a:chOff x="720" y="1392"/>
              <a:chExt cx="4058" cy="480"/>
            </a:xfr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grpSpPr>
          <p:sp>
            <p:nvSpPr>
              <p:cNvPr id="62" name="AutoShape 59"/>
              <p:cNvSpPr>
                <a:spLocks noChangeArrowheads="1"/>
              </p:cNvSpPr>
              <p:nvPr/>
            </p:nvSpPr>
            <p:spPr bwMode="gray">
              <a:xfrm>
                <a:off x="720" y="1392"/>
                <a:ext cx="4058" cy="480"/>
              </a:xfrm>
              <a:prstGeom prst="roundRect">
                <a:avLst>
                  <a:gd name="adj" fmla="val 17509"/>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nvGrpSpPr>
              <p:cNvPr id="63" name="Group 60"/>
              <p:cNvGrpSpPr>
                <a:grpSpLocks/>
              </p:cNvGrpSpPr>
              <p:nvPr/>
            </p:nvGrpSpPr>
            <p:grpSpPr bwMode="auto">
              <a:xfrm>
                <a:off x="730" y="1407"/>
                <a:ext cx="4043" cy="444"/>
                <a:chOff x="744" y="1407"/>
                <a:chExt cx="3988" cy="444"/>
              </a:xfrm>
              <a:grpFill/>
            </p:grpSpPr>
            <p:sp>
              <p:nvSpPr>
                <p:cNvPr id="64" name="AutoShape 61"/>
                <p:cNvSpPr>
                  <a:spLocks noChangeArrowheads="1"/>
                </p:cNvSpPr>
                <p:nvPr/>
              </p:nvSpPr>
              <p:spPr bwMode="gray">
                <a:xfrm>
                  <a:off x="744" y="1735"/>
                  <a:ext cx="3986"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sp>
              <p:nvSpPr>
                <p:cNvPr id="65" name="AutoShape 62"/>
                <p:cNvSpPr>
                  <a:spLocks noChangeArrowheads="1"/>
                </p:cNvSpPr>
                <p:nvPr/>
              </p:nvSpPr>
              <p:spPr bwMode="gray">
                <a:xfrm>
                  <a:off x="744" y="1407"/>
                  <a:ext cx="3986" cy="116"/>
                </a:xfrm>
                <a:prstGeom prst="roundRect">
                  <a:avLst>
                    <a:gd name="adj" fmla="val 50000"/>
                  </a:avLst>
                </a:prstGeom>
                <a:grpFill/>
                <a:ln w="9525">
                  <a:noFill/>
                  <a:round/>
                  <a:headEnd/>
                  <a:tailEnd/>
                </a:ln>
                <a:effectLst/>
              </p:spPr>
              <p:txBody>
                <a:bodyPr wrap="none" anchor="ctr"/>
                <a:lstStyle/>
                <a:p>
                  <a:pPr>
                    <a:defRPr/>
                  </a:pPr>
                  <a:endParaRPr lang="zh-CN" altLang="en-US">
                    <a:latin typeface="微软雅黑" pitchFamily="34" charset="-122"/>
                    <a:ea typeface="微软雅黑" pitchFamily="34" charset="-122"/>
                  </a:endParaRPr>
                </a:p>
              </p:txBody>
            </p:sp>
          </p:grpSp>
        </p:grpSp>
        <p:sp>
          <p:nvSpPr>
            <p:cNvPr id="66" name="Rectangle 63"/>
            <p:cNvSpPr>
              <a:spLocks noChangeArrowheads="1"/>
            </p:cNvSpPr>
            <p:nvPr/>
          </p:nvSpPr>
          <p:spPr bwMode="gray">
            <a:xfrm>
              <a:off x="859148" y="5349763"/>
              <a:ext cx="3185487" cy="369332"/>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a:noFill/>
            </a:ln>
          </p:spPr>
          <p:txBody>
            <a:bodyPr wrap="none">
              <a:spAutoFit/>
            </a:bodyPr>
            <a:lstStyle/>
            <a:p>
              <a:pPr algn="ctr">
                <a:spcBef>
                  <a:spcPct val="50000"/>
                </a:spcBef>
                <a:buClr>
                  <a:srgbClr val="1F3F5F"/>
                </a:buClr>
              </a:pPr>
              <a:r>
                <a:rPr lang="zh-CN" altLang="en-US" b="1" dirty="0">
                  <a:solidFill>
                    <a:srgbClr val="FFFFFF"/>
                  </a:solidFill>
                  <a:latin typeface="微软雅黑" pitchFamily="34" charset="-122"/>
                  <a:ea typeface="微软雅黑" pitchFamily="34" charset="-122"/>
                </a:rPr>
                <a:t>提供方案实施的全面咨询服务</a:t>
              </a:r>
              <a:endParaRPr lang="en-US" altLang="zh-CN" b="1" dirty="0">
                <a:solidFill>
                  <a:srgbClr val="FFFFFF"/>
                </a:solidFill>
                <a:latin typeface="微软雅黑" pitchFamily="34" charset="-122"/>
                <a:ea typeface="微软雅黑" pitchFamily="34" charset="-122"/>
              </a:endParaRPr>
            </a:p>
          </p:txBody>
        </p:sp>
        <p:sp>
          <p:nvSpPr>
            <p:cNvPr id="67" name="Rectangle 66"/>
            <p:cNvSpPr>
              <a:spLocks noChangeArrowheads="1"/>
            </p:cNvSpPr>
            <p:nvPr/>
          </p:nvSpPr>
          <p:spPr bwMode="auto">
            <a:xfrm>
              <a:off x="607120" y="5810287"/>
              <a:ext cx="7812868" cy="338554"/>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noFill/>
            </a:ln>
          </p:spPr>
          <p:txBody>
            <a:bodyPr wrap="square">
              <a:spAutoFit/>
            </a:bodyPr>
            <a:lstStyle/>
            <a:p>
              <a:pPr lvl="1"/>
              <a:r>
                <a:rPr lang="zh-CN" altLang="en-US" sz="1600" dirty="0">
                  <a:latin typeface="微软雅黑" pitchFamily="34" charset="-122"/>
                  <a:ea typeface="微软雅黑" pitchFamily="34" charset="-122"/>
                </a:rPr>
                <a:t>业务咨询、管理咨询、企业架构咨询、技术咨询</a:t>
              </a:r>
            </a:p>
          </p:txBody>
        </p:sp>
      </p:grpSp>
    </p:spTree>
    <p:extLst>
      <p:ext uri="{BB962C8B-B14F-4D97-AF65-F5344CB8AC3E}">
        <p14:creationId xmlns:p14="http://schemas.microsoft.com/office/powerpoint/2010/main" val="645261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t>电子商务简介</a:t>
            </a:r>
            <a:endParaRPr lang="en-US" altLang="zh-CN" dirty="0"/>
          </a:p>
          <a:p>
            <a:r>
              <a:rPr lang="zh-CN" altLang="en-US" dirty="0"/>
              <a:t>巨龙电子商务的分析</a:t>
            </a:r>
            <a:endParaRPr lang="en-US" altLang="zh-CN" dirty="0"/>
          </a:p>
          <a:p>
            <a:r>
              <a:rPr lang="zh-CN" altLang="en-US" dirty="0" smtClean="0"/>
              <a:t>企业化</a:t>
            </a:r>
            <a:r>
              <a:rPr lang="zh-CN" altLang="en-US" dirty="0"/>
              <a:t>电子商务</a:t>
            </a:r>
            <a:endParaRPr lang="en-US" altLang="zh-CN" dirty="0"/>
          </a:p>
          <a:p>
            <a:r>
              <a:rPr lang="zh-CN" altLang="en-US" b="1" dirty="0" smtClean="0">
                <a:solidFill>
                  <a:srgbClr val="FF0000"/>
                </a:solidFill>
              </a:rPr>
              <a:t>电子商务</a:t>
            </a:r>
            <a:r>
              <a:rPr lang="zh-CN" altLang="en-US" b="1" dirty="0">
                <a:solidFill>
                  <a:srgbClr val="FF0000"/>
                </a:solidFill>
              </a:rPr>
              <a:t>建设方案</a:t>
            </a:r>
            <a:endParaRPr lang="en-US" altLang="zh-CN" b="1" dirty="0">
              <a:solidFill>
                <a:srgbClr val="FF0000"/>
              </a:solidFill>
            </a:endParaRPr>
          </a:p>
          <a:p>
            <a:r>
              <a:rPr lang="zh-CN" altLang="en-US" dirty="0"/>
              <a:t>关于运营的一些</a:t>
            </a:r>
            <a:r>
              <a:rPr lang="zh-CN" altLang="en-US" dirty="0" smtClean="0"/>
              <a:t>建议</a:t>
            </a:r>
            <a:endParaRPr lang="zh-CN" altLang="en-US" dirty="0"/>
          </a:p>
        </p:txBody>
      </p:sp>
    </p:spTree>
    <p:extLst>
      <p:ext uri="{BB962C8B-B14F-4D97-AF65-F5344CB8AC3E}">
        <p14:creationId xmlns:p14="http://schemas.microsoft.com/office/powerpoint/2010/main" val="3705593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44000" y="142852"/>
            <a:ext cx="8592750" cy="642942"/>
          </a:xfrm>
        </p:spPr>
        <p:txBody>
          <a:bodyPr/>
          <a:lstStyle/>
          <a:p>
            <a:r>
              <a:rPr lang="zh-CN" altLang="en-US" dirty="0" smtClean="0"/>
              <a:t>金蝶的方案：</a:t>
            </a:r>
            <a:r>
              <a:rPr lang="en-US" altLang="zh-CN" dirty="0" smtClean="0"/>
              <a:t>IT-</a:t>
            </a:r>
            <a:r>
              <a:rPr lang="zh-CN" altLang="en-US" dirty="0" smtClean="0"/>
              <a:t>业务战略一致性匹配</a:t>
            </a:r>
            <a:endParaRPr lang="zh-CN" altLang="en-US" dirty="0"/>
          </a:p>
        </p:txBody>
      </p:sp>
      <p:pic>
        <p:nvPicPr>
          <p:cNvPr id="5" name="图片 4"/>
          <p:cNvPicPr/>
          <p:nvPr/>
        </p:nvPicPr>
        <p:blipFill>
          <a:blip r:embed="rId2" cstate="print"/>
          <a:srcRect/>
          <a:stretch>
            <a:fillRect/>
          </a:stretch>
        </p:blipFill>
        <p:spPr bwMode="auto">
          <a:xfrm>
            <a:off x="395536" y="1376772"/>
            <a:ext cx="8640960" cy="4666220"/>
          </a:xfrm>
          <a:prstGeom prst="rect">
            <a:avLst/>
          </a:prstGeom>
          <a:noFill/>
          <a:ln w="9525">
            <a:noFill/>
            <a:miter lim="800000"/>
            <a:headEnd/>
            <a:tailEnd/>
          </a:ln>
        </p:spPr>
      </p:pic>
    </p:spTree>
    <p:extLst>
      <p:ext uri="{BB962C8B-B14F-4D97-AF65-F5344CB8AC3E}">
        <p14:creationId xmlns:p14="http://schemas.microsoft.com/office/powerpoint/2010/main" val="4034947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44000" y="142852"/>
            <a:ext cx="8592750" cy="642942"/>
          </a:xfrm>
        </p:spPr>
        <p:txBody>
          <a:bodyPr/>
          <a:lstStyle/>
          <a:p>
            <a:r>
              <a:rPr lang="zh-CN" altLang="en-US" dirty="0" smtClean="0"/>
              <a:t>金蝶的方案：</a:t>
            </a:r>
            <a:r>
              <a:rPr lang="en-US" altLang="zh-CN" dirty="0" smtClean="0"/>
              <a:t>IT-</a:t>
            </a:r>
            <a:r>
              <a:rPr lang="zh-CN" altLang="en-US" dirty="0" smtClean="0"/>
              <a:t>业务战略一致性匹配</a:t>
            </a:r>
            <a:endParaRPr lang="zh-CN" altLang="en-US" dirty="0"/>
          </a:p>
        </p:txBody>
      </p:sp>
      <p:pic>
        <p:nvPicPr>
          <p:cNvPr id="6" name="图片 5"/>
          <p:cNvPicPr/>
          <p:nvPr/>
        </p:nvPicPr>
        <p:blipFill>
          <a:blip r:embed="rId2" cstate="print"/>
          <a:srcRect/>
          <a:stretch>
            <a:fillRect/>
          </a:stretch>
        </p:blipFill>
        <p:spPr bwMode="auto">
          <a:xfrm>
            <a:off x="791580" y="1016732"/>
            <a:ext cx="7945170" cy="5436604"/>
          </a:xfrm>
          <a:prstGeom prst="rect">
            <a:avLst/>
          </a:prstGeom>
          <a:noFill/>
          <a:ln w="9525">
            <a:noFill/>
            <a:miter lim="800000"/>
            <a:headEnd/>
            <a:tailEnd/>
          </a:ln>
        </p:spPr>
      </p:pic>
    </p:spTree>
    <p:extLst>
      <p:ext uri="{BB962C8B-B14F-4D97-AF65-F5344CB8AC3E}">
        <p14:creationId xmlns:p14="http://schemas.microsoft.com/office/powerpoint/2010/main" val="167282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电子商务的业务战略</a:t>
            </a:r>
          </a:p>
        </p:txBody>
      </p:sp>
      <p:sp>
        <p:nvSpPr>
          <p:cNvPr id="52" name="Oval 9"/>
          <p:cNvSpPr>
            <a:spLocks noChangeArrowheads="1"/>
          </p:cNvSpPr>
          <p:nvPr/>
        </p:nvSpPr>
        <p:spPr bwMode="black">
          <a:xfrm>
            <a:off x="2080717" y="1378719"/>
            <a:ext cx="4680000" cy="46800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20" name="组合 19"/>
          <p:cNvGrpSpPr/>
          <p:nvPr/>
        </p:nvGrpSpPr>
        <p:grpSpPr>
          <a:xfrm>
            <a:off x="3348038" y="2485706"/>
            <a:ext cx="2178050" cy="2232344"/>
            <a:chOff x="3348038" y="2485706"/>
            <a:chExt cx="2178050" cy="2232344"/>
          </a:xfrm>
        </p:grpSpPr>
        <p:sp>
          <p:nvSpPr>
            <p:cNvPr id="72" name="Oval 28"/>
            <p:cNvSpPr>
              <a:spLocks noChangeArrowheads="1"/>
            </p:cNvSpPr>
            <p:nvPr/>
          </p:nvSpPr>
          <p:spPr bwMode="gray">
            <a:xfrm>
              <a:off x="3581400" y="2773363"/>
              <a:ext cx="1944688"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73" name="Oval 29"/>
            <p:cNvSpPr>
              <a:spLocks noChangeArrowheads="1"/>
            </p:cNvSpPr>
            <p:nvPr/>
          </p:nvSpPr>
          <p:spPr bwMode="gray">
            <a:xfrm>
              <a:off x="3348038" y="2485706"/>
              <a:ext cx="2160000" cy="2160000"/>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74" name="Oval 30"/>
            <p:cNvSpPr>
              <a:spLocks noChangeArrowheads="1"/>
            </p:cNvSpPr>
            <p:nvPr/>
          </p:nvSpPr>
          <p:spPr bwMode="gray">
            <a:xfrm>
              <a:off x="3708400" y="2900363"/>
              <a:ext cx="1690688"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75" name="Oval 31"/>
            <p:cNvSpPr>
              <a:spLocks noChangeArrowheads="1"/>
            </p:cNvSpPr>
            <p:nvPr/>
          </p:nvSpPr>
          <p:spPr bwMode="gray">
            <a:xfrm>
              <a:off x="3690938" y="2873375"/>
              <a:ext cx="1690687"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p>
          </p:txBody>
        </p:sp>
        <p:grpSp>
          <p:nvGrpSpPr>
            <p:cNvPr id="76" name="Group 44"/>
            <p:cNvGrpSpPr>
              <a:grpSpLocks/>
            </p:cNvGrpSpPr>
            <p:nvPr/>
          </p:nvGrpSpPr>
          <p:grpSpPr bwMode="auto">
            <a:xfrm>
              <a:off x="3523533" y="2678906"/>
              <a:ext cx="1800000" cy="1800000"/>
              <a:chOff x="2416" y="1878"/>
              <a:chExt cx="959" cy="959"/>
            </a:xfrm>
          </p:grpSpPr>
          <p:sp>
            <p:nvSpPr>
              <p:cNvPr id="77" name="Oval 32"/>
              <p:cNvSpPr>
                <a:spLocks noChangeArrowheads="1"/>
              </p:cNvSpPr>
              <p:nvPr/>
            </p:nvSpPr>
            <p:spPr bwMode="gray">
              <a:xfrm>
                <a:off x="2416" y="1878"/>
                <a:ext cx="959" cy="959"/>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p>
            </p:txBody>
          </p:sp>
          <p:sp>
            <p:nvSpPr>
              <p:cNvPr id="78" name="Oval 33"/>
              <p:cNvSpPr>
                <a:spLocks noChangeArrowheads="1"/>
              </p:cNvSpPr>
              <p:nvPr/>
            </p:nvSpPr>
            <p:spPr bwMode="gray">
              <a:xfrm>
                <a:off x="2430" y="1890"/>
                <a:ext cx="927" cy="92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79" name="Oval 34"/>
              <p:cNvSpPr>
                <a:spLocks noChangeArrowheads="1"/>
              </p:cNvSpPr>
              <p:nvPr/>
            </p:nvSpPr>
            <p:spPr bwMode="gray">
              <a:xfrm>
                <a:off x="2441" y="1896"/>
                <a:ext cx="906" cy="904"/>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80" name="Oval 35"/>
              <p:cNvSpPr>
                <a:spLocks noChangeArrowheads="1"/>
              </p:cNvSpPr>
              <p:nvPr/>
            </p:nvSpPr>
            <p:spPr bwMode="gray">
              <a:xfrm>
                <a:off x="2451" y="1905"/>
                <a:ext cx="861" cy="845"/>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81" name="Oval 36"/>
              <p:cNvSpPr>
                <a:spLocks noChangeArrowheads="1"/>
              </p:cNvSpPr>
              <p:nvPr/>
            </p:nvSpPr>
            <p:spPr bwMode="gray">
              <a:xfrm>
                <a:off x="2502" y="1928"/>
                <a:ext cx="765" cy="6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grpSp>
        <p:sp>
          <p:nvSpPr>
            <p:cNvPr id="82" name="Text Box 37"/>
            <p:cNvSpPr txBox="1">
              <a:spLocks noChangeArrowheads="1"/>
            </p:cNvSpPr>
            <p:nvPr/>
          </p:nvSpPr>
          <p:spPr bwMode="gray">
            <a:xfrm>
              <a:off x="3617559" y="3282703"/>
              <a:ext cx="16209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800" b="1" dirty="0" smtClean="0">
                  <a:solidFill>
                    <a:srgbClr val="000000"/>
                  </a:solidFill>
                  <a:latin typeface="微软雅黑" pitchFamily="34" charset="-122"/>
                  <a:ea typeface="微软雅黑" pitchFamily="34" charset="-122"/>
                </a:rPr>
                <a:t>业务战略</a:t>
              </a:r>
              <a:endParaRPr lang="en-US" altLang="zh-CN" sz="2800" b="1" dirty="0">
                <a:solidFill>
                  <a:srgbClr val="000000"/>
                </a:solidFill>
                <a:latin typeface="微软雅黑" pitchFamily="34" charset="-122"/>
                <a:ea typeface="微软雅黑" pitchFamily="34" charset="-122"/>
              </a:endParaRPr>
            </a:p>
          </p:txBody>
        </p:sp>
      </p:grpSp>
      <p:grpSp>
        <p:nvGrpSpPr>
          <p:cNvPr id="22" name="组合 21"/>
          <p:cNvGrpSpPr/>
          <p:nvPr/>
        </p:nvGrpSpPr>
        <p:grpSpPr>
          <a:xfrm>
            <a:off x="4896036" y="889791"/>
            <a:ext cx="1734770" cy="1994952"/>
            <a:chOff x="4896036" y="889791"/>
            <a:chExt cx="1734770" cy="1994952"/>
          </a:xfrm>
        </p:grpSpPr>
        <p:sp>
          <p:nvSpPr>
            <p:cNvPr id="43" name="AutoShape 3"/>
            <p:cNvSpPr>
              <a:spLocks noChangeArrowheads="1"/>
            </p:cNvSpPr>
            <p:nvPr/>
          </p:nvSpPr>
          <p:spPr bwMode="invGray">
            <a:xfrm rot="17973186">
              <a:off x="4834492" y="234419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p>
          </p:txBody>
        </p:sp>
        <p:grpSp>
          <p:nvGrpSpPr>
            <p:cNvPr id="63" name="Group 19"/>
            <p:cNvGrpSpPr>
              <a:grpSpLocks/>
            </p:cNvGrpSpPr>
            <p:nvPr/>
          </p:nvGrpSpPr>
          <p:grpSpPr bwMode="auto">
            <a:xfrm>
              <a:off x="5040940" y="889791"/>
              <a:ext cx="1440000" cy="1440000"/>
              <a:chOff x="3470" y="1706"/>
              <a:chExt cx="227" cy="227"/>
            </a:xfrm>
          </p:grpSpPr>
          <p:sp>
            <p:nvSpPr>
              <p:cNvPr id="64"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65"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grpSp>
        <p:sp>
          <p:nvSpPr>
            <p:cNvPr id="83" name="Text Box 38"/>
            <p:cNvSpPr txBox="1">
              <a:spLocks noChangeArrowheads="1"/>
            </p:cNvSpPr>
            <p:nvPr/>
          </p:nvSpPr>
          <p:spPr bwMode="auto">
            <a:xfrm>
              <a:off x="4896036" y="1332057"/>
              <a:ext cx="17347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gn="ctr">
                <a:buNone/>
              </a:pPr>
              <a:r>
                <a:rPr lang="en-US" altLang="zh-CN" sz="1600" b="1" dirty="0"/>
                <a:t>Communication</a:t>
              </a:r>
            </a:p>
            <a:p>
              <a:pPr marL="342900" indent="-342900" algn="ctr">
                <a:buNone/>
              </a:pPr>
              <a:r>
                <a:rPr lang="zh-CN" altLang="zh-CN" sz="1600" b="1" dirty="0"/>
                <a:t>沟通</a:t>
              </a:r>
              <a:endParaRPr lang="zh-CN" altLang="en-US" sz="1600" b="1" dirty="0">
                <a:latin typeface="微软雅黑" pitchFamily="34" charset="-122"/>
              </a:endParaRPr>
            </a:p>
          </p:txBody>
        </p:sp>
      </p:grpSp>
      <p:grpSp>
        <p:nvGrpSpPr>
          <p:cNvPr id="21" name="组合 20"/>
          <p:cNvGrpSpPr/>
          <p:nvPr/>
        </p:nvGrpSpPr>
        <p:grpSpPr>
          <a:xfrm>
            <a:off x="2583646" y="950131"/>
            <a:ext cx="1440000" cy="1861239"/>
            <a:chOff x="2583646" y="950131"/>
            <a:chExt cx="1440000" cy="1861239"/>
          </a:xfrm>
        </p:grpSpPr>
        <p:sp>
          <p:nvSpPr>
            <p:cNvPr id="46" name="AutoShape 5"/>
            <p:cNvSpPr>
              <a:spLocks noChangeArrowheads="1"/>
            </p:cNvSpPr>
            <p:nvPr/>
          </p:nvSpPr>
          <p:spPr bwMode="invGray">
            <a:xfrm rot="14369022">
              <a:off x="3475056" y="2278495"/>
              <a:ext cx="726519" cy="339231"/>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p>
          </p:txBody>
        </p:sp>
        <p:grpSp>
          <p:nvGrpSpPr>
            <p:cNvPr id="53" name="Group 10"/>
            <p:cNvGrpSpPr>
              <a:grpSpLocks/>
            </p:cNvGrpSpPr>
            <p:nvPr/>
          </p:nvGrpSpPr>
          <p:grpSpPr bwMode="auto">
            <a:xfrm>
              <a:off x="2583646" y="950131"/>
              <a:ext cx="1440000" cy="1440000"/>
              <a:chOff x="1973" y="1706"/>
              <a:chExt cx="227" cy="227"/>
            </a:xfrm>
          </p:grpSpPr>
          <p:sp>
            <p:nvSpPr>
              <p:cNvPr id="55"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56"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grpSp>
        <p:sp>
          <p:nvSpPr>
            <p:cNvPr id="84" name="Text Box 39"/>
            <p:cNvSpPr txBox="1">
              <a:spLocks noChangeArrowheads="1"/>
            </p:cNvSpPr>
            <p:nvPr/>
          </p:nvSpPr>
          <p:spPr bwMode="auto">
            <a:xfrm>
              <a:off x="2647082" y="1326338"/>
              <a:ext cx="13115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gn="ctr">
                <a:buNone/>
              </a:pPr>
              <a:r>
                <a:rPr lang="en-US" altLang="zh-CN" sz="1600" b="1" dirty="0"/>
                <a:t>Connection</a:t>
              </a:r>
            </a:p>
            <a:p>
              <a:pPr marL="342900" indent="-342900" algn="ctr">
                <a:buNone/>
              </a:pPr>
              <a:r>
                <a:rPr lang="zh-CN" altLang="zh-CN" sz="1600" b="1" dirty="0"/>
                <a:t>合作</a:t>
              </a:r>
              <a:endParaRPr lang="zh-CN" altLang="en-US" sz="1600" b="1" dirty="0">
                <a:latin typeface="微软雅黑" pitchFamily="34" charset="-122"/>
              </a:endParaRPr>
            </a:p>
          </p:txBody>
        </p:sp>
      </p:grpSp>
      <p:grpSp>
        <p:nvGrpSpPr>
          <p:cNvPr id="23" name="组合 22"/>
          <p:cNvGrpSpPr/>
          <p:nvPr/>
        </p:nvGrpSpPr>
        <p:grpSpPr>
          <a:xfrm>
            <a:off x="5356225" y="2971335"/>
            <a:ext cx="2282380" cy="1440000"/>
            <a:chOff x="5356225" y="2971335"/>
            <a:chExt cx="2282380" cy="1440000"/>
          </a:xfrm>
        </p:grpSpPr>
        <p:sp>
          <p:nvSpPr>
            <p:cNvPr id="49" name="AutoShape 7"/>
            <p:cNvSpPr>
              <a:spLocks noChangeArrowheads="1"/>
            </p:cNvSpPr>
            <p:nvPr/>
          </p:nvSpPr>
          <p:spPr bwMode="invGray">
            <a:xfrm>
              <a:off x="5356225" y="35861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p>
          </p:txBody>
        </p:sp>
        <p:grpSp>
          <p:nvGrpSpPr>
            <p:cNvPr id="66" name="Group 22"/>
            <p:cNvGrpSpPr>
              <a:grpSpLocks/>
            </p:cNvGrpSpPr>
            <p:nvPr/>
          </p:nvGrpSpPr>
          <p:grpSpPr bwMode="auto">
            <a:xfrm>
              <a:off x="6198605" y="2971335"/>
              <a:ext cx="1440000" cy="1440000"/>
              <a:chOff x="3923" y="2659"/>
              <a:chExt cx="227" cy="227"/>
            </a:xfrm>
          </p:grpSpPr>
          <p:sp>
            <p:nvSpPr>
              <p:cNvPr id="67"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68"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grpSp>
        <p:sp>
          <p:nvSpPr>
            <p:cNvPr id="85" name="Text Box 40"/>
            <p:cNvSpPr txBox="1">
              <a:spLocks noChangeArrowheads="1"/>
            </p:cNvSpPr>
            <p:nvPr/>
          </p:nvSpPr>
          <p:spPr bwMode="auto">
            <a:xfrm>
              <a:off x="6299536" y="3398947"/>
              <a:ext cx="12442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gn="ctr">
                <a:buNone/>
              </a:pPr>
              <a:r>
                <a:rPr lang="en-US" altLang="zh-CN" sz="1600" b="1" dirty="0"/>
                <a:t>Commerce</a:t>
              </a:r>
            </a:p>
            <a:p>
              <a:pPr marL="342900" indent="-342900" algn="ctr">
                <a:buNone/>
              </a:pPr>
              <a:r>
                <a:rPr lang="zh-CN" altLang="zh-CN" sz="1600" b="1" dirty="0"/>
                <a:t>营销</a:t>
              </a:r>
              <a:endParaRPr lang="zh-CN" altLang="en-US" sz="1600" b="1" dirty="0">
                <a:latin typeface="微软雅黑" pitchFamily="34" charset="-122"/>
              </a:endParaRPr>
            </a:p>
          </p:txBody>
        </p:sp>
      </p:grpSp>
      <p:grpSp>
        <p:nvGrpSpPr>
          <p:cNvPr id="24" name="组合 23"/>
          <p:cNvGrpSpPr/>
          <p:nvPr/>
        </p:nvGrpSpPr>
        <p:grpSpPr>
          <a:xfrm>
            <a:off x="5126514" y="4319894"/>
            <a:ext cx="1650660" cy="1968805"/>
            <a:chOff x="5126514" y="4319894"/>
            <a:chExt cx="1650660" cy="1968805"/>
          </a:xfrm>
        </p:grpSpPr>
        <p:sp>
          <p:nvSpPr>
            <p:cNvPr id="45" name="AutoShape 4"/>
            <p:cNvSpPr>
              <a:spLocks noChangeArrowheads="1"/>
            </p:cNvSpPr>
            <p:nvPr/>
          </p:nvSpPr>
          <p:spPr bwMode="invGray">
            <a:xfrm rot="2837249">
              <a:off x="4874896" y="4571512"/>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p>
          </p:txBody>
        </p:sp>
        <p:grpSp>
          <p:nvGrpSpPr>
            <p:cNvPr id="69" name="Group 25"/>
            <p:cNvGrpSpPr>
              <a:grpSpLocks/>
            </p:cNvGrpSpPr>
            <p:nvPr/>
          </p:nvGrpSpPr>
          <p:grpSpPr bwMode="auto">
            <a:xfrm>
              <a:off x="5337174" y="4848699"/>
              <a:ext cx="1440000" cy="1440000"/>
              <a:chOff x="3515" y="3521"/>
              <a:chExt cx="227" cy="227"/>
            </a:xfrm>
          </p:grpSpPr>
          <p:sp>
            <p:nvSpPr>
              <p:cNvPr id="70"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71"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grpSp>
        <p:sp>
          <p:nvSpPr>
            <p:cNvPr id="86" name="Text Box 41"/>
            <p:cNvSpPr txBox="1">
              <a:spLocks noChangeArrowheads="1"/>
            </p:cNvSpPr>
            <p:nvPr/>
          </p:nvSpPr>
          <p:spPr bwMode="auto">
            <a:xfrm>
              <a:off x="5508038" y="5328800"/>
              <a:ext cx="1072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gn="ctr">
                <a:buNone/>
              </a:pPr>
              <a:r>
                <a:rPr lang="en-US" altLang="zh-CN" sz="1600" b="1" dirty="0"/>
                <a:t>Contents</a:t>
              </a:r>
            </a:p>
            <a:p>
              <a:pPr marL="342900" indent="-342900" algn="ctr">
                <a:buNone/>
              </a:pPr>
              <a:r>
                <a:rPr lang="zh-CN" altLang="zh-CN" sz="1600" b="1" dirty="0"/>
                <a:t>内容</a:t>
              </a:r>
              <a:endParaRPr lang="zh-CN" altLang="en-US" sz="1600" b="1" dirty="0">
                <a:latin typeface="微软雅黑" pitchFamily="34" charset="-122"/>
              </a:endParaRPr>
            </a:p>
          </p:txBody>
        </p:sp>
      </p:grpSp>
      <p:grpSp>
        <p:nvGrpSpPr>
          <p:cNvPr id="26" name="组合 25"/>
          <p:cNvGrpSpPr/>
          <p:nvPr/>
        </p:nvGrpSpPr>
        <p:grpSpPr>
          <a:xfrm>
            <a:off x="1296286" y="2938092"/>
            <a:ext cx="2375614" cy="1440000"/>
            <a:chOff x="1296286" y="2938092"/>
            <a:chExt cx="2375614" cy="1440000"/>
          </a:xfrm>
        </p:grpSpPr>
        <p:sp>
          <p:nvSpPr>
            <p:cNvPr id="50" name="AutoShape 8"/>
            <p:cNvSpPr>
              <a:spLocks noChangeArrowheads="1"/>
            </p:cNvSpPr>
            <p:nvPr/>
          </p:nvSpPr>
          <p:spPr bwMode="invGray">
            <a:xfrm rot="10800000">
              <a:off x="2808300" y="35798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p>
          </p:txBody>
        </p:sp>
        <p:grpSp>
          <p:nvGrpSpPr>
            <p:cNvPr id="57" name="Group 13"/>
            <p:cNvGrpSpPr>
              <a:grpSpLocks/>
            </p:cNvGrpSpPr>
            <p:nvPr/>
          </p:nvGrpSpPr>
          <p:grpSpPr bwMode="auto">
            <a:xfrm>
              <a:off x="1410289" y="2938092"/>
              <a:ext cx="1440000" cy="1440000"/>
              <a:chOff x="1565" y="2659"/>
              <a:chExt cx="227" cy="227"/>
            </a:xfrm>
          </p:grpSpPr>
          <p:sp>
            <p:nvSpPr>
              <p:cNvPr id="58"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59"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grpSp>
        <p:sp>
          <p:nvSpPr>
            <p:cNvPr id="87" name="Text Box 42"/>
            <p:cNvSpPr txBox="1">
              <a:spLocks noChangeArrowheads="1"/>
            </p:cNvSpPr>
            <p:nvPr/>
          </p:nvSpPr>
          <p:spPr bwMode="auto">
            <a:xfrm>
              <a:off x="1296286" y="3378456"/>
              <a:ext cx="15985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gn="ctr">
                <a:buNone/>
              </a:pPr>
              <a:r>
                <a:rPr lang="en-US" altLang="zh-CN" sz="1600" b="1" dirty="0"/>
                <a:t>Customization</a:t>
              </a:r>
            </a:p>
            <a:p>
              <a:pPr marL="342900" indent="-342900" algn="ctr">
                <a:buNone/>
              </a:pPr>
              <a:r>
                <a:rPr lang="zh-CN" altLang="zh-CN" sz="1600" b="1" dirty="0"/>
                <a:t>客户满足度</a:t>
              </a:r>
              <a:endParaRPr lang="zh-CN" altLang="en-US" sz="1600" b="1" dirty="0">
                <a:latin typeface="微软雅黑" pitchFamily="34" charset="-122"/>
              </a:endParaRPr>
            </a:p>
          </p:txBody>
        </p:sp>
      </p:grpSp>
      <p:grpSp>
        <p:nvGrpSpPr>
          <p:cNvPr id="25" name="组合 24"/>
          <p:cNvGrpSpPr/>
          <p:nvPr/>
        </p:nvGrpSpPr>
        <p:grpSpPr>
          <a:xfrm>
            <a:off x="2244951" y="4618203"/>
            <a:ext cx="1965437" cy="1751055"/>
            <a:chOff x="2244951" y="4618203"/>
            <a:chExt cx="1965437" cy="1751055"/>
          </a:xfrm>
        </p:grpSpPr>
        <p:sp>
          <p:nvSpPr>
            <p:cNvPr id="47" name="AutoShape 6"/>
            <p:cNvSpPr>
              <a:spLocks noChangeArrowheads="1"/>
            </p:cNvSpPr>
            <p:nvPr/>
          </p:nvSpPr>
          <p:spPr bwMode="invGray">
            <a:xfrm rot="8101600">
              <a:off x="3418225" y="461820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p>
          </p:txBody>
        </p:sp>
        <p:grpSp>
          <p:nvGrpSpPr>
            <p:cNvPr id="60" name="Group 16"/>
            <p:cNvGrpSpPr>
              <a:grpSpLocks/>
            </p:cNvGrpSpPr>
            <p:nvPr/>
          </p:nvGrpSpPr>
          <p:grpSpPr bwMode="auto">
            <a:xfrm>
              <a:off x="2244951" y="4929258"/>
              <a:ext cx="1440000" cy="1440000"/>
              <a:chOff x="2109" y="3612"/>
              <a:chExt cx="227" cy="227"/>
            </a:xfrm>
          </p:grpSpPr>
          <p:sp>
            <p:nvSpPr>
              <p:cNvPr id="61"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p>
            </p:txBody>
          </p:sp>
          <p:sp>
            <p:nvSpPr>
              <p:cNvPr id="62" name="Oval 18"/>
              <p:cNvSpPr>
                <a:spLocks noChangeArrowheads="1"/>
              </p:cNvSpPr>
              <p:nvPr/>
            </p:nvSpPr>
            <p:spPr bwMode="gray">
              <a:xfrm>
                <a:off x="2140" y="363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p>
            </p:txBody>
          </p:sp>
        </p:grpSp>
        <p:sp>
          <p:nvSpPr>
            <p:cNvPr id="88" name="Text Box 43"/>
            <p:cNvSpPr txBox="1">
              <a:spLocks noChangeArrowheads="1"/>
            </p:cNvSpPr>
            <p:nvPr/>
          </p:nvSpPr>
          <p:spPr bwMode="auto">
            <a:xfrm>
              <a:off x="2302082" y="5416700"/>
              <a:ext cx="13131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gn="ctr">
                <a:buNone/>
              </a:pPr>
              <a:r>
                <a:rPr lang="en-US" altLang="zh-CN" sz="1600" b="1" dirty="0"/>
                <a:t>Community</a:t>
              </a:r>
            </a:p>
            <a:p>
              <a:pPr marL="342900" indent="-342900" algn="ctr">
                <a:buNone/>
              </a:pPr>
              <a:r>
                <a:rPr lang="zh-CN" altLang="zh-CN" sz="1600" b="1" dirty="0"/>
                <a:t>社区</a:t>
              </a:r>
              <a:endParaRPr lang="zh-CN" altLang="en-US" sz="1600" b="1" dirty="0">
                <a:latin typeface="微软雅黑" pitchFamily="34" charset="-122"/>
              </a:endParaRPr>
            </a:p>
          </p:txBody>
        </p:sp>
      </p:grpSp>
      <p:grpSp>
        <p:nvGrpSpPr>
          <p:cNvPr id="27" name="组合 26"/>
          <p:cNvGrpSpPr/>
          <p:nvPr/>
        </p:nvGrpSpPr>
        <p:grpSpPr>
          <a:xfrm>
            <a:off x="1074891" y="1172175"/>
            <a:ext cx="1508755" cy="577081"/>
            <a:chOff x="1074891" y="1172175"/>
            <a:chExt cx="1508755" cy="577081"/>
          </a:xfrm>
        </p:grpSpPr>
        <p:sp>
          <p:nvSpPr>
            <p:cNvPr id="95" name="TextBox 94"/>
            <p:cNvSpPr txBox="1"/>
            <p:nvPr/>
          </p:nvSpPr>
          <p:spPr>
            <a:xfrm>
              <a:off x="1074891" y="1172175"/>
              <a:ext cx="1154224" cy="577081"/>
            </a:xfrm>
            <a:prstGeom prst="rect">
              <a:avLst/>
            </a:prstGeom>
            <a:noFill/>
          </p:spPr>
          <p:txBody>
            <a:bodyPr wrap="square" rtlCol="0">
              <a:spAutoFit/>
            </a:bodyPr>
            <a:lstStyle/>
            <a:p>
              <a:r>
                <a:rPr lang="zh-CN" altLang="en-US" sz="1050" dirty="0" smtClean="0">
                  <a:latin typeface="微软雅黑" pitchFamily="34" charset="-122"/>
                  <a:ea typeface="微软雅黑" pitchFamily="34" charset="-122"/>
                </a:rPr>
                <a:t>是否能让参与者获得价值，是否能实现共赢</a:t>
              </a:r>
              <a:endParaRPr lang="zh-CN" altLang="en-US" sz="1050" dirty="0">
                <a:latin typeface="微软雅黑" pitchFamily="34" charset="-122"/>
                <a:ea typeface="微软雅黑" pitchFamily="34" charset="-122"/>
              </a:endParaRPr>
            </a:p>
          </p:txBody>
        </p:sp>
        <p:cxnSp>
          <p:nvCxnSpPr>
            <p:cNvPr id="96" name="直接连接符 95"/>
            <p:cNvCxnSpPr>
              <a:stCxn id="55" idx="2"/>
              <a:endCxn id="95" idx="3"/>
            </p:cNvCxnSpPr>
            <p:nvPr/>
          </p:nvCxnSpPr>
          <p:spPr>
            <a:xfrm flipH="1" flipV="1">
              <a:off x="2229115" y="1460716"/>
              <a:ext cx="354531" cy="2094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7520" name="组合 107519"/>
          <p:cNvGrpSpPr/>
          <p:nvPr/>
        </p:nvGrpSpPr>
        <p:grpSpPr>
          <a:xfrm>
            <a:off x="155088" y="2431683"/>
            <a:ext cx="1818127" cy="758856"/>
            <a:chOff x="155088" y="2431683"/>
            <a:chExt cx="1818127" cy="758856"/>
          </a:xfrm>
        </p:grpSpPr>
        <p:sp>
          <p:nvSpPr>
            <p:cNvPr id="89" name="TextBox 88"/>
            <p:cNvSpPr txBox="1"/>
            <p:nvPr/>
          </p:nvSpPr>
          <p:spPr>
            <a:xfrm>
              <a:off x="155088" y="2431683"/>
              <a:ext cx="1818127" cy="415498"/>
            </a:xfrm>
            <a:prstGeom prst="rect">
              <a:avLst/>
            </a:prstGeom>
            <a:noFill/>
          </p:spPr>
          <p:txBody>
            <a:bodyPr wrap="square" rtlCol="0">
              <a:spAutoFit/>
            </a:bodyPr>
            <a:lstStyle/>
            <a:p>
              <a:r>
                <a:rPr lang="zh-CN" altLang="en-US" sz="1050" dirty="0" smtClean="0">
                  <a:latin typeface="微软雅黑" pitchFamily="34" charset="-122"/>
                  <a:ea typeface="微软雅黑" pitchFamily="34" charset="-122"/>
                </a:rPr>
                <a:t>是否能满足农户的需要，是否符合农村市场的特色</a:t>
              </a:r>
              <a:endParaRPr lang="zh-CN" altLang="en-US" sz="1050" dirty="0">
                <a:latin typeface="微软雅黑" pitchFamily="34" charset="-122"/>
                <a:ea typeface="微软雅黑" pitchFamily="34" charset="-122"/>
              </a:endParaRPr>
            </a:p>
          </p:txBody>
        </p:sp>
        <p:cxnSp>
          <p:nvCxnSpPr>
            <p:cNvPr id="97" name="直接连接符 96"/>
            <p:cNvCxnSpPr>
              <a:stCxn id="59" idx="1"/>
              <a:endCxn id="89" idx="2"/>
            </p:cNvCxnSpPr>
            <p:nvPr/>
          </p:nvCxnSpPr>
          <p:spPr>
            <a:xfrm flipH="1" flipV="1">
              <a:off x="1064152" y="2847181"/>
              <a:ext cx="540562" cy="34335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90479" y="5498955"/>
            <a:ext cx="1811603" cy="577081"/>
            <a:chOff x="490479" y="5498955"/>
            <a:chExt cx="1811603" cy="577081"/>
          </a:xfrm>
        </p:grpSpPr>
        <p:sp>
          <p:nvSpPr>
            <p:cNvPr id="90" name="TextBox 89"/>
            <p:cNvSpPr txBox="1"/>
            <p:nvPr/>
          </p:nvSpPr>
          <p:spPr>
            <a:xfrm>
              <a:off x="490479" y="5498955"/>
              <a:ext cx="1482736" cy="577081"/>
            </a:xfrm>
            <a:prstGeom prst="rect">
              <a:avLst/>
            </a:prstGeom>
            <a:noFill/>
          </p:spPr>
          <p:txBody>
            <a:bodyPr wrap="square" rtlCol="0">
              <a:spAutoFit/>
            </a:bodyPr>
            <a:lstStyle/>
            <a:p>
              <a:r>
                <a:rPr lang="zh-CN" altLang="en-US" sz="1050" dirty="0" smtClean="0">
                  <a:latin typeface="微软雅黑" pitchFamily="34" charset="-122"/>
                  <a:ea typeface="微软雅黑" pitchFamily="34" charset="-122"/>
                </a:rPr>
                <a:t>是否能将单个的农户组合起来，形成榜样，形成社区</a:t>
              </a:r>
              <a:endParaRPr lang="zh-CN" altLang="en-US" sz="1050" dirty="0">
                <a:latin typeface="微软雅黑" pitchFamily="34" charset="-122"/>
                <a:ea typeface="微软雅黑" pitchFamily="34" charset="-122"/>
              </a:endParaRPr>
            </a:p>
          </p:txBody>
        </p:sp>
        <p:cxnSp>
          <p:nvCxnSpPr>
            <p:cNvPr id="98" name="直接连接符 97"/>
            <p:cNvCxnSpPr>
              <a:stCxn id="88" idx="1"/>
              <a:endCxn id="90" idx="3"/>
            </p:cNvCxnSpPr>
            <p:nvPr/>
          </p:nvCxnSpPr>
          <p:spPr>
            <a:xfrm flipH="1">
              <a:off x="1973215" y="5709088"/>
              <a:ext cx="328867" cy="784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777174" y="5452524"/>
            <a:ext cx="1850263" cy="577081"/>
            <a:chOff x="6777174" y="5452524"/>
            <a:chExt cx="1850263" cy="577081"/>
          </a:xfrm>
        </p:grpSpPr>
        <p:sp>
          <p:nvSpPr>
            <p:cNvPr id="91" name="TextBox 90"/>
            <p:cNvSpPr txBox="1"/>
            <p:nvPr/>
          </p:nvSpPr>
          <p:spPr>
            <a:xfrm>
              <a:off x="7156490" y="5452524"/>
              <a:ext cx="1470947" cy="577081"/>
            </a:xfrm>
            <a:prstGeom prst="rect">
              <a:avLst/>
            </a:prstGeom>
            <a:noFill/>
          </p:spPr>
          <p:txBody>
            <a:bodyPr wrap="square" rtlCol="0">
              <a:spAutoFit/>
            </a:bodyPr>
            <a:lstStyle/>
            <a:p>
              <a:r>
                <a:rPr lang="zh-CN" altLang="en-US" sz="1050" dirty="0" smtClean="0">
                  <a:latin typeface="微软雅黑" pitchFamily="34" charset="-122"/>
                  <a:ea typeface="微软雅黑" pitchFamily="34" charset="-122"/>
                </a:rPr>
                <a:t>是否能提供农户、电商参与人员的兴趣，内容是否保持价值</a:t>
              </a:r>
              <a:endParaRPr lang="zh-CN" altLang="en-US" sz="1050" dirty="0">
                <a:latin typeface="微软雅黑" pitchFamily="34" charset="-122"/>
                <a:ea typeface="微软雅黑" pitchFamily="34" charset="-122"/>
              </a:endParaRPr>
            </a:p>
          </p:txBody>
        </p:sp>
        <p:cxnSp>
          <p:nvCxnSpPr>
            <p:cNvPr id="101" name="直接连接符 100"/>
            <p:cNvCxnSpPr>
              <a:endCxn id="70" idx="6"/>
            </p:cNvCxnSpPr>
            <p:nvPr/>
          </p:nvCxnSpPr>
          <p:spPr>
            <a:xfrm flipH="1" flipV="1">
              <a:off x="6777174" y="5568699"/>
              <a:ext cx="531130" cy="17236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7161066" y="2350891"/>
            <a:ext cx="1648650" cy="831327"/>
            <a:chOff x="7161066" y="2350891"/>
            <a:chExt cx="1648650" cy="831327"/>
          </a:xfrm>
        </p:grpSpPr>
        <p:sp>
          <p:nvSpPr>
            <p:cNvPr id="92" name="TextBox 91"/>
            <p:cNvSpPr txBox="1"/>
            <p:nvPr/>
          </p:nvSpPr>
          <p:spPr>
            <a:xfrm>
              <a:off x="7161066" y="2350891"/>
              <a:ext cx="1648650" cy="577081"/>
            </a:xfrm>
            <a:prstGeom prst="rect">
              <a:avLst/>
            </a:prstGeom>
            <a:noFill/>
          </p:spPr>
          <p:txBody>
            <a:bodyPr wrap="square" rtlCol="0">
              <a:spAutoFit/>
            </a:bodyPr>
            <a:lstStyle/>
            <a:p>
              <a:r>
                <a:rPr lang="zh-CN" altLang="en-US" sz="1050" dirty="0" smtClean="0">
                  <a:latin typeface="微软雅黑" pitchFamily="34" charset="-122"/>
                  <a:ea typeface="微软雅黑" pitchFamily="34" charset="-122"/>
                </a:rPr>
                <a:t>是否有准确到位的营销手段和方法，是否适合农村电子商务特点</a:t>
              </a:r>
              <a:endParaRPr lang="zh-CN" altLang="en-US" sz="1050" dirty="0">
                <a:latin typeface="微软雅黑" pitchFamily="34" charset="-122"/>
                <a:ea typeface="微软雅黑" pitchFamily="34" charset="-122"/>
              </a:endParaRPr>
            </a:p>
          </p:txBody>
        </p:sp>
        <p:cxnSp>
          <p:nvCxnSpPr>
            <p:cNvPr id="104" name="直接连接符 103"/>
            <p:cNvCxnSpPr>
              <a:stCxn id="92" idx="2"/>
              <a:endCxn id="67" idx="7"/>
            </p:cNvCxnSpPr>
            <p:nvPr/>
          </p:nvCxnSpPr>
          <p:spPr>
            <a:xfrm flipH="1">
              <a:off x="7427722" y="2927972"/>
              <a:ext cx="557669" cy="25424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6480940" y="1096910"/>
            <a:ext cx="2146497" cy="577081"/>
            <a:chOff x="6480940" y="1096910"/>
            <a:chExt cx="2146497" cy="577081"/>
          </a:xfrm>
        </p:grpSpPr>
        <p:sp>
          <p:nvSpPr>
            <p:cNvPr id="94" name="TextBox 93"/>
            <p:cNvSpPr txBox="1"/>
            <p:nvPr/>
          </p:nvSpPr>
          <p:spPr>
            <a:xfrm>
              <a:off x="7135071" y="1096910"/>
              <a:ext cx="1492366" cy="577081"/>
            </a:xfrm>
            <a:prstGeom prst="rect">
              <a:avLst/>
            </a:prstGeom>
            <a:noFill/>
          </p:spPr>
          <p:txBody>
            <a:bodyPr wrap="square" rtlCol="0">
              <a:spAutoFit/>
            </a:bodyPr>
            <a:lstStyle/>
            <a:p>
              <a:r>
                <a:rPr lang="zh-CN" altLang="en-US" sz="1050" dirty="0" smtClean="0">
                  <a:latin typeface="微软雅黑" pitchFamily="34" charset="-122"/>
                  <a:ea typeface="微软雅黑" pitchFamily="34" charset="-122"/>
                </a:rPr>
                <a:t>是否缩短信息反馈时间，能否提供有效手段优化沟通效率</a:t>
              </a:r>
              <a:endParaRPr lang="zh-CN" altLang="en-US" sz="1050" dirty="0">
                <a:latin typeface="微软雅黑" pitchFamily="34" charset="-122"/>
                <a:ea typeface="微软雅黑" pitchFamily="34" charset="-122"/>
              </a:endParaRPr>
            </a:p>
          </p:txBody>
        </p:sp>
        <p:cxnSp>
          <p:nvCxnSpPr>
            <p:cNvPr id="107" name="直接连接符 106"/>
            <p:cNvCxnSpPr>
              <a:stCxn id="94" idx="1"/>
            </p:cNvCxnSpPr>
            <p:nvPr/>
          </p:nvCxnSpPr>
          <p:spPr>
            <a:xfrm flipH="1">
              <a:off x="6480940" y="1385451"/>
              <a:ext cx="654131" cy="17997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5577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circle(in)">
                                      <p:cBhvr>
                                        <p:cTn id="19" dur="20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circle(in)">
                                      <p:cBhvr>
                                        <p:cTn id="31" dur="2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ircle(in)">
                                      <p:cBhvr>
                                        <p:cTn id="43" dur="20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circle(in)">
                                      <p:cBhvr>
                                        <p:cTn id="55" dur="20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circle(in)">
                                      <p:cBhvr>
                                        <p:cTn id="67" dur="20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107520"/>
                                        </p:tgtEl>
                                        <p:attrNameLst>
                                          <p:attrName>style.visibility</p:attrName>
                                        </p:attrNameLst>
                                      </p:cBhvr>
                                      <p:to>
                                        <p:strVal val="visible"/>
                                      </p:to>
                                    </p:set>
                                    <p:animEffect transition="in" filter="circle(in)">
                                      <p:cBhvr>
                                        <p:cTn id="79" dur="2000"/>
                                        <p:tgtEl>
                                          <p:spTgt spid="10752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fade">
                                      <p:cBhvr>
                                        <p:cTn id="8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256"/>
          <p:cNvSpPr>
            <a:spLocks/>
          </p:cNvSpPr>
          <p:nvPr/>
        </p:nvSpPr>
        <p:spPr bwMode="auto">
          <a:xfrm>
            <a:off x="6451984" y="1501657"/>
            <a:ext cx="2476500" cy="2508250"/>
          </a:xfrm>
          <a:custGeom>
            <a:avLst/>
            <a:gdLst>
              <a:gd name="T0" fmla="*/ 0 w 1560"/>
              <a:gd name="T1" fmla="*/ 0 h 1580"/>
              <a:gd name="T2" fmla="*/ 2147483647 w 1560"/>
              <a:gd name="T3" fmla="*/ 2147483647 h 1580"/>
              <a:gd name="T4" fmla="*/ 0 60000 65536"/>
              <a:gd name="T5" fmla="*/ 0 60000 65536"/>
              <a:gd name="T6" fmla="*/ 0 w 1560"/>
              <a:gd name="T7" fmla="*/ 0 h 1580"/>
              <a:gd name="T8" fmla="*/ 1560 w 1560"/>
              <a:gd name="T9" fmla="*/ 1580 h 1580"/>
            </a:gdLst>
            <a:ahLst/>
            <a:cxnLst>
              <a:cxn ang="T4">
                <a:pos x="T0" y="T1"/>
              </a:cxn>
              <a:cxn ang="T5">
                <a:pos x="T2" y="T3"/>
              </a:cxn>
            </a:cxnLst>
            <a:rect l="T6" t="T7" r="T8" b="T9"/>
            <a:pathLst>
              <a:path w="1560" h="1580">
                <a:moveTo>
                  <a:pt x="0" y="0"/>
                </a:moveTo>
                <a:cubicBezTo>
                  <a:pt x="946" y="140"/>
                  <a:pt x="1560" y="840"/>
                  <a:pt x="912" y="1580"/>
                </a:cubicBezTo>
              </a:path>
            </a:pathLst>
          </a:custGeom>
          <a:noFill/>
          <a:ln w="76200">
            <a:solidFill>
              <a:schemeClr val="bg1"/>
            </a:solidFill>
            <a:round/>
            <a:headEnd/>
            <a:tailEnd type="triangle" w="med" len="med"/>
          </a:ln>
          <a:scene3d>
            <a:camera prst="legacyObliqueTopRight"/>
            <a:lightRig rig="legacyFlat3" dir="r"/>
          </a:scene3d>
          <a:sp3d extrusionH="100000" prstMaterial="legacyMatte">
            <a:bevelT w="13500" h="13500" prst="angle"/>
            <a:bevelB w="13500" h="13500" prst="angle"/>
            <a:extrusionClr>
              <a:schemeClr val="bg1"/>
            </a:extrusionClr>
          </a:sp3d>
          <a:extLst>
            <a:ext uri="{909E8E84-426E-40DD-AFC4-6F175D3DCCD1}">
              <a14:hiddenFill xmlns:a14="http://schemas.microsoft.com/office/drawing/2010/main">
                <a:solidFill>
                  <a:srgbClr val="FFFFFF"/>
                </a:solidFill>
              </a14:hiddenFill>
            </a:ext>
          </a:extLst>
        </p:spPr>
        <p:txBody>
          <a:bodyPr wrap="none" lIns="87313" tIns="44450" rIns="87313" bIns="44450" anchor="ctr">
            <a:flatTx/>
          </a:bodyPr>
          <a:lstStyle/>
          <a:p>
            <a:endParaRPr lang="zh-CN" altLang="en-US"/>
          </a:p>
        </p:txBody>
      </p:sp>
      <p:sp>
        <p:nvSpPr>
          <p:cNvPr id="67" name="Freeform 281"/>
          <p:cNvSpPr>
            <a:spLocks/>
          </p:cNvSpPr>
          <p:nvPr/>
        </p:nvSpPr>
        <p:spPr bwMode="auto">
          <a:xfrm>
            <a:off x="648084" y="3073282"/>
            <a:ext cx="2571750" cy="3024188"/>
          </a:xfrm>
          <a:custGeom>
            <a:avLst/>
            <a:gdLst>
              <a:gd name="T0" fmla="*/ 2147483647 w 1620"/>
              <a:gd name="T1" fmla="*/ 2147483647 h 1782"/>
              <a:gd name="T2" fmla="*/ 2147483647 w 1620"/>
              <a:gd name="T3" fmla="*/ 0 h 1782"/>
              <a:gd name="T4" fmla="*/ 0 60000 65536"/>
              <a:gd name="T5" fmla="*/ 0 60000 65536"/>
              <a:gd name="T6" fmla="*/ 0 w 1620"/>
              <a:gd name="T7" fmla="*/ 0 h 1782"/>
              <a:gd name="T8" fmla="*/ 1620 w 1620"/>
              <a:gd name="T9" fmla="*/ 1782 h 1782"/>
            </a:gdLst>
            <a:ahLst/>
            <a:cxnLst>
              <a:cxn ang="T4">
                <a:pos x="T0" y="T1"/>
              </a:cxn>
              <a:cxn ang="T5">
                <a:pos x="T2" y="T3"/>
              </a:cxn>
            </a:cxnLst>
            <a:rect l="T6" t="T7" r="T8" b="T9"/>
            <a:pathLst>
              <a:path w="1620" h="1782">
                <a:moveTo>
                  <a:pt x="1620" y="1782"/>
                </a:moveTo>
                <a:cubicBezTo>
                  <a:pt x="12" y="1632"/>
                  <a:pt x="0" y="594"/>
                  <a:pt x="594" y="0"/>
                </a:cubicBezTo>
              </a:path>
            </a:pathLst>
          </a:custGeom>
          <a:noFill/>
          <a:ln w="76200">
            <a:solidFill>
              <a:schemeClr val="bg1"/>
            </a:solidFill>
            <a:round/>
            <a:headEnd/>
            <a:tailEnd type="triangle" w="med" len="med"/>
          </a:ln>
          <a:scene3d>
            <a:camera prst="legacyObliqueLeft"/>
            <a:lightRig rig="legacyFlat2" dir="t"/>
          </a:scene3d>
          <a:sp3d extrusionH="100000" prstMaterial="legacyMatte">
            <a:bevelT w="13500" h="13500" prst="angle"/>
            <a:bevelB w="13500" h="13500" prst="angle"/>
            <a:extrusionClr>
              <a:schemeClr val="bg1"/>
            </a:extrusionClr>
          </a:sp3d>
          <a:extLst>
            <a:ext uri="{909E8E84-426E-40DD-AFC4-6F175D3DCCD1}">
              <a14:hiddenFill xmlns:a14="http://schemas.microsoft.com/office/drawing/2010/main">
                <a:solidFill>
                  <a:srgbClr val="FFFFFF"/>
                </a:solidFill>
              </a14:hiddenFill>
            </a:ext>
          </a:extLst>
        </p:spPr>
        <p:txBody>
          <a:bodyPr wrap="none" lIns="87313" tIns="44450" rIns="87313" bIns="44450" anchor="ctr">
            <a:flatTx/>
          </a:bodyPr>
          <a:lstStyle/>
          <a:p>
            <a:endParaRPr lang="zh-CN" altLang="en-US"/>
          </a:p>
        </p:txBody>
      </p:sp>
      <p:sp>
        <p:nvSpPr>
          <p:cNvPr id="3" name="文本占位符 2"/>
          <p:cNvSpPr>
            <a:spLocks noGrp="1"/>
          </p:cNvSpPr>
          <p:nvPr>
            <p:ph type="body" sz="quarter" idx="10"/>
          </p:nvPr>
        </p:nvSpPr>
        <p:spPr>
          <a:xfrm>
            <a:off x="144000" y="219033"/>
            <a:ext cx="7928462" cy="642942"/>
          </a:xfrm>
        </p:spPr>
        <p:txBody>
          <a:bodyPr/>
          <a:lstStyle/>
          <a:p>
            <a:r>
              <a:rPr lang="zh-CN" altLang="en-US" dirty="0" smtClean="0"/>
              <a:t>电子商务能力环和生态圈</a:t>
            </a:r>
            <a:endParaRPr lang="zh-CN" altLang="en-US" dirty="0"/>
          </a:p>
        </p:txBody>
      </p:sp>
      <p:grpSp>
        <p:nvGrpSpPr>
          <p:cNvPr id="69" name="组合 68"/>
          <p:cNvGrpSpPr/>
          <p:nvPr/>
        </p:nvGrpSpPr>
        <p:grpSpPr>
          <a:xfrm>
            <a:off x="4879905" y="846981"/>
            <a:ext cx="1657350" cy="1563402"/>
            <a:chOff x="4879905" y="846981"/>
            <a:chExt cx="1657350" cy="1563402"/>
          </a:xfrm>
        </p:grpSpPr>
        <p:sp>
          <p:nvSpPr>
            <p:cNvPr id="5" name="Line 5"/>
            <p:cNvSpPr>
              <a:spLocks noChangeShapeType="1"/>
            </p:cNvSpPr>
            <p:nvPr/>
          </p:nvSpPr>
          <p:spPr bwMode="gray">
            <a:xfrm flipH="1" flipV="1">
              <a:off x="5677525" y="1890501"/>
              <a:ext cx="151612" cy="519882"/>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grpSp>
          <p:nvGrpSpPr>
            <p:cNvPr id="59" name="组合 58"/>
            <p:cNvGrpSpPr/>
            <p:nvPr/>
          </p:nvGrpSpPr>
          <p:grpSpPr>
            <a:xfrm>
              <a:off x="4879905" y="846981"/>
              <a:ext cx="1657350" cy="1342233"/>
              <a:chOff x="1258889" y="1711090"/>
              <a:chExt cx="1657350" cy="1342233"/>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319" y="1711090"/>
                <a:ext cx="1242043" cy="104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 Box 35"/>
              <p:cNvSpPr txBox="1">
                <a:spLocks noChangeArrowheads="1"/>
              </p:cNvSpPr>
              <p:nvPr/>
            </p:nvSpPr>
            <p:spPr bwMode="gray">
              <a:xfrm>
                <a:off x="1258889" y="2745546"/>
                <a:ext cx="1657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1400" b="1" dirty="0" smtClean="0">
                    <a:solidFill>
                      <a:srgbClr val="333333"/>
                    </a:solidFill>
                    <a:latin typeface="微软雅黑" pitchFamily="34" charset="-122"/>
                    <a:ea typeface="微软雅黑" pitchFamily="34" charset="-122"/>
                  </a:rPr>
                  <a:t>供应商</a:t>
                </a:r>
                <a:endParaRPr lang="en-US" altLang="zh-CN" sz="1400" b="1" dirty="0">
                  <a:solidFill>
                    <a:srgbClr val="333333"/>
                  </a:solidFill>
                  <a:latin typeface="微软雅黑" pitchFamily="34" charset="-122"/>
                  <a:ea typeface="微软雅黑" pitchFamily="34" charset="-122"/>
                </a:endParaRPr>
              </a:p>
            </p:txBody>
          </p:sp>
        </p:grpSp>
      </p:grpSp>
      <p:grpSp>
        <p:nvGrpSpPr>
          <p:cNvPr id="60" name="组合 59"/>
          <p:cNvGrpSpPr/>
          <p:nvPr/>
        </p:nvGrpSpPr>
        <p:grpSpPr>
          <a:xfrm>
            <a:off x="3240524" y="2707042"/>
            <a:ext cx="2297835" cy="1560498"/>
            <a:chOff x="3240524" y="2707042"/>
            <a:chExt cx="2297835" cy="1560498"/>
          </a:xfrm>
        </p:grpSpPr>
        <p:sp>
          <p:nvSpPr>
            <p:cNvPr id="40" name="Oval 12"/>
            <p:cNvSpPr>
              <a:spLocks noChangeArrowheads="1"/>
            </p:cNvSpPr>
            <p:nvPr/>
          </p:nvSpPr>
          <p:spPr bwMode="gray">
            <a:xfrm rot="19100779">
              <a:off x="3240524" y="2707042"/>
              <a:ext cx="2297835" cy="1560498"/>
            </a:xfrm>
            <a:prstGeom prst="ellipse">
              <a:avLst/>
            </a:prstGeom>
            <a:gradFill rotWithShape="1">
              <a:gsLst>
                <a:gs pos="0">
                  <a:srgbClr val="008080"/>
                </a:gs>
                <a:gs pos="100000">
                  <a:srgbClr val="99FFCC"/>
                </a:gs>
              </a:gsLst>
              <a:lin ang="2700000" scaled="1"/>
            </a:gradFill>
            <a:ln w="9525">
              <a:round/>
              <a:headEnd/>
              <a:tailEnd/>
            </a:ln>
            <a:scene3d>
              <a:camera prst="legacyPerspectiveBottom"/>
              <a:lightRig rig="legacyFlat1" dir="t"/>
            </a:scene3d>
            <a:sp3d extrusionH="887400" prstMaterial="legacyMatte">
              <a:bevelT w="0" h="0" prst="angle"/>
              <a:bevelB w="0" h="0" prst="angle"/>
              <a:extrusionClr>
                <a:srgbClr val="009999"/>
              </a:extrusionClr>
            </a:sp3d>
          </p:spPr>
          <p:txBody>
            <a:bodyPr wrap="none" anchor="ctr">
              <a:flatTx/>
            </a:bodyPr>
            <a:lstStyle/>
            <a:p>
              <a:pPr>
                <a:defRPr/>
              </a:pPr>
              <a:endParaRPr lang="zh-CN" altLang="en-US" sz="1400">
                <a:latin typeface="微软雅黑" pitchFamily="34" charset="-122"/>
                <a:ea typeface="微软雅黑" pitchFamily="34" charset="-122"/>
              </a:endParaRPr>
            </a:p>
          </p:txBody>
        </p:sp>
        <p:sp>
          <p:nvSpPr>
            <p:cNvPr id="45" name="Text Box 39"/>
            <p:cNvSpPr txBox="1">
              <a:spLocks noChangeArrowheads="1"/>
            </p:cNvSpPr>
            <p:nvPr/>
          </p:nvSpPr>
          <p:spPr bwMode="gray">
            <a:xfrm>
              <a:off x="3708400" y="3144819"/>
              <a:ext cx="1511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1400" b="1" dirty="0" smtClean="0">
                  <a:solidFill>
                    <a:srgbClr val="333333"/>
                  </a:solidFill>
                  <a:latin typeface="微软雅黑" pitchFamily="34" charset="-122"/>
                  <a:ea typeface="微软雅黑" pitchFamily="34" charset="-122"/>
                </a:rPr>
                <a:t>企业化电子商务</a:t>
              </a:r>
              <a:endParaRPr lang="en-US" altLang="zh-CN" sz="1400" b="1" dirty="0">
                <a:solidFill>
                  <a:srgbClr val="333333"/>
                </a:solidFill>
                <a:latin typeface="微软雅黑" pitchFamily="34" charset="-122"/>
                <a:ea typeface="微软雅黑" pitchFamily="34" charset="-122"/>
              </a:endParaRPr>
            </a:p>
          </p:txBody>
        </p:sp>
      </p:grpSp>
      <p:grpSp>
        <p:nvGrpSpPr>
          <p:cNvPr id="63" name="组合 62"/>
          <p:cNvGrpSpPr/>
          <p:nvPr/>
        </p:nvGrpSpPr>
        <p:grpSpPr>
          <a:xfrm>
            <a:off x="2915816" y="3793213"/>
            <a:ext cx="2952328" cy="1509002"/>
            <a:chOff x="2915816" y="3793213"/>
            <a:chExt cx="2952328" cy="1509002"/>
          </a:xfrm>
        </p:grpSpPr>
        <p:grpSp>
          <p:nvGrpSpPr>
            <p:cNvPr id="41" name="Group 9"/>
            <p:cNvGrpSpPr>
              <a:grpSpLocks/>
            </p:cNvGrpSpPr>
            <p:nvPr/>
          </p:nvGrpSpPr>
          <p:grpSpPr bwMode="auto">
            <a:xfrm>
              <a:off x="2915816" y="3793213"/>
              <a:ext cx="2952328" cy="1509002"/>
              <a:chOff x="2090" y="2468"/>
              <a:chExt cx="1790" cy="919"/>
            </a:xfr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0800000" scaled="1"/>
              <a:tileRect/>
            </a:gradFill>
          </p:grpSpPr>
          <p:sp>
            <p:nvSpPr>
              <p:cNvPr id="42" name="Freeform 10"/>
              <p:cNvSpPr>
                <a:spLocks/>
              </p:cNvSpPr>
              <p:nvPr/>
            </p:nvSpPr>
            <p:spPr bwMode="auto">
              <a:xfrm>
                <a:off x="2299" y="2608"/>
                <a:ext cx="1581" cy="779"/>
              </a:xfrm>
              <a:custGeom>
                <a:avLst/>
                <a:gdLst>
                  <a:gd name="T0" fmla="*/ 200 w 249"/>
                  <a:gd name="T1" fmla="*/ 53 h 123"/>
                  <a:gd name="T2" fmla="*/ 0 w 249"/>
                  <a:gd name="T3" fmla="*/ 85 h 123"/>
                  <a:gd name="T4" fmla="*/ 132 w 249"/>
                  <a:gd name="T5" fmla="*/ 105 h 123"/>
                  <a:gd name="T6" fmla="*/ 249 w 249"/>
                  <a:gd name="T7" fmla="*/ 12 h 123"/>
                  <a:gd name="T8" fmla="*/ 246 w 249"/>
                  <a:gd name="T9" fmla="*/ 0 h 123"/>
                  <a:gd name="T10" fmla="*/ 200 w 249"/>
                  <a:gd name="T11" fmla="*/ 53 h 123"/>
                  <a:gd name="T12" fmla="*/ 0 60000 65536"/>
                  <a:gd name="T13" fmla="*/ 0 60000 65536"/>
                  <a:gd name="T14" fmla="*/ 0 60000 65536"/>
                  <a:gd name="T15" fmla="*/ 0 60000 65536"/>
                  <a:gd name="T16" fmla="*/ 0 60000 65536"/>
                  <a:gd name="T17" fmla="*/ 0 60000 65536"/>
                  <a:gd name="T18" fmla="*/ 0 w 249"/>
                  <a:gd name="T19" fmla="*/ 0 h 123"/>
                  <a:gd name="T20" fmla="*/ 249 w 249"/>
                  <a:gd name="T21" fmla="*/ 123 h 123"/>
                </a:gdLst>
                <a:ahLst/>
                <a:cxnLst>
                  <a:cxn ang="T12">
                    <a:pos x="T0" y="T1"/>
                  </a:cxn>
                  <a:cxn ang="T13">
                    <a:pos x="T2" y="T3"/>
                  </a:cxn>
                  <a:cxn ang="T14">
                    <a:pos x="T4" y="T5"/>
                  </a:cxn>
                  <a:cxn ang="T15">
                    <a:pos x="T6" y="T7"/>
                  </a:cxn>
                  <a:cxn ang="T16">
                    <a:pos x="T8" y="T9"/>
                  </a:cxn>
                  <a:cxn ang="T17">
                    <a:pos x="T10" y="T11"/>
                  </a:cxn>
                </a:cxnLst>
                <a:rect l="T18" t="T19" r="T20" b="T21"/>
                <a:pathLst>
                  <a:path w="249" h="123">
                    <a:moveTo>
                      <a:pt x="200" y="53"/>
                    </a:moveTo>
                    <a:cubicBezTo>
                      <a:pt x="135" y="109"/>
                      <a:pt x="50" y="121"/>
                      <a:pt x="0" y="85"/>
                    </a:cubicBezTo>
                    <a:cubicBezTo>
                      <a:pt x="25" y="107"/>
                      <a:pt x="68" y="123"/>
                      <a:pt x="132" y="105"/>
                    </a:cubicBezTo>
                    <a:cubicBezTo>
                      <a:pt x="181" y="90"/>
                      <a:pt x="223" y="54"/>
                      <a:pt x="249" y="12"/>
                    </a:cubicBezTo>
                    <a:cubicBezTo>
                      <a:pt x="246" y="0"/>
                      <a:pt x="246" y="0"/>
                      <a:pt x="246" y="0"/>
                    </a:cubicBezTo>
                    <a:cubicBezTo>
                      <a:pt x="234" y="19"/>
                      <a:pt x="219" y="37"/>
                      <a:pt x="200" y="53"/>
                    </a:cubicBez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43" name="Freeform 11"/>
              <p:cNvSpPr>
                <a:spLocks/>
              </p:cNvSpPr>
              <p:nvPr/>
            </p:nvSpPr>
            <p:spPr bwMode="auto">
              <a:xfrm>
                <a:off x="2090" y="2468"/>
                <a:ext cx="1770" cy="906"/>
              </a:xfrm>
              <a:custGeom>
                <a:avLst/>
                <a:gdLst>
                  <a:gd name="T0" fmla="*/ 233 w 279"/>
                  <a:gd name="T1" fmla="*/ 75 h 143"/>
                  <a:gd name="T2" fmla="*/ 279 w 279"/>
                  <a:gd name="T3" fmla="*/ 22 h 143"/>
                  <a:gd name="T4" fmla="*/ 279 w 279"/>
                  <a:gd name="T5" fmla="*/ 21 h 143"/>
                  <a:gd name="T6" fmla="*/ 230 w 279"/>
                  <a:gd name="T7" fmla="*/ 0 h 143"/>
                  <a:gd name="T8" fmla="*/ 202 w 279"/>
                  <a:gd name="T9" fmla="*/ 35 h 143"/>
                  <a:gd name="T10" fmla="*/ 70 w 279"/>
                  <a:gd name="T11" fmla="*/ 77 h 143"/>
                  <a:gd name="T12" fmla="*/ 44 w 279"/>
                  <a:gd name="T13" fmla="*/ 61 h 143"/>
                  <a:gd name="T14" fmla="*/ 32 w 279"/>
                  <a:gd name="T15" fmla="*/ 43 h 143"/>
                  <a:gd name="T16" fmla="*/ 0 w 279"/>
                  <a:gd name="T17" fmla="*/ 63 h 143"/>
                  <a:gd name="T18" fmla="*/ 33 w 279"/>
                  <a:gd name="T19" fmla="*/ 107 h 143"/>
                  <a:gd name="T20" fmla="*/ 233 w 279"/>
                  <a:gd name="T21" fmla="*/ 75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9"/>
                  <a:gd name="T34" fmla="*/ 0 h 143"/>
                  <a:gd name="T35" fmla="*/ 279 w 279"/>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9" h="143">
                    <a:moveTo>
                      <a:pt x="233" y="75"/>
                    </a:moveTo>
                    <a:cubicBezTo>
                      <a:pt x="252" y="59"/>
                      <a:pt x="267" y="41"/>
                      <a:pt x="279" y="22"/>
                    </a:cubicBezTo>
                    <a:cubicBezTo>
                      <a:pt x="279" y="21"/>
                      <a:pt x="279" y="21"/>
                      <a:pt x="279" y="21"/>
                    </a:cubicBezTo>
                    <a:cubicBezTo>
                      <a:pt x="279" y="21"/>
                      <a:pt x="241" y="5"/>
                      <a:pt x="230" y="0"/>
                    </a:cubicBezTo>
                    <a:cubicBezTo>
                      <a:pt x="223" y="13"/>
                      <a:pt x="213" y="24"/>
                      <a:pt x="202" y="35"/>
                    </a:cubicBezTo>
                    <a:cubicBezTo>
                      <a:pt x="161" y="75"/>
                      <a:pt x="108" y="91"/>
                      <a:pt x="70" y="77"/>
                    </a:cubicBezTo>
                    <a:cubicBezTo>
                      <a:pt x="60" y="74"/>
                      <a:pt x="51" y="69"/>
                      <a:pt x="44" y="61"/>
                    </a:cubicBezTo>
                    <a:cubicBezTo>
                      <a:pt x="39" y="56"/>
                      <a:pt x="35" y="50"/>
                      <a:pt x="32" y="43"/>
                    </a:cubicBezTo>
                    <a:cubicBezTo>
                      <a:pt x="0" y="63"/>
                      <a:pt x="0" y="63"/>
                      <a:pt x="0" y="63"/>
                    </a:cubicBezTo>
                    <a:cubicBezTo>
                      <a:pt x="3" y="72"/>
                      <a:pt x="13" y="91"/>
                      <a:pt x="33" y="107"/>
                    </a:cubicBezTo>
                    <a:cubicBezTo>
                      <a:pt x="83" y="143"/>
                      <a:pt x="168" y="131"/>
                      <a:pt x="233" y="75"/>
                    </a:cubicBez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44" name="Freeform 12"/>
              <p:cNvSpPr>
                <a:spLocks/>
              </p:cNvSpPr>
              <p:nvPr/>
            </p:nvSpPr>
            <p:spPr bwMode="auto">
              <a:xfrm>
                <a:off x="2294" y="2739"/>
                <a:ext cx="242" cy="218"/>
              </a:xfrm>
              <a:custGeom>
                <a:avLst/>
                <a:gdLst>
                  <a:gd name="T0" fmla="*/ 38 w 38"/>
                  <a:gd name="T1" fmla="*/ 34 h 34"/>
                  <a:gd name="T2" fmla="*/ 3 w 38"/>
                  <a:gd name="T3" fmla="*/ 0 h 34"/>
                  <a:gd name="T4" fmla="*/ 0 w 38"/>
                  <a:gd name="T5" fmla="*/ 0 h 34"/>
                  <a:gd name="T6" fmla="*/ 0 w 38"/>
                  <a:gd name="T7" fmla="*/ 0 h 34"/>
                  <a:gd name="T8" fmla="*/ 12 w 38"/>
                  <a:gd name="T9" fmla="*/ 18 h 34"/>
                  <a:gd name="T10" fmla="*/ 38 w 38"/>
                  <a:gd name="T11" fmla="*/ 34 h 34"/>
                  <a:gd name="T12" fmla="*/ 0 60000 65536"/>
                  <a:gd name="T13" fmla="*/ 0 60000 65536"/>
                  <a:gd name="T14" fmla="*/ 0 60000 65536"/>
                  <a:gd name="T15" fmla="*/ 0 60000 65536"/>
                  <a:gd name="T16" fmla="*/ 0 60000 65536"/>
                  <a:gd name="T17" fmla="*/ 0 60000 65536"/>
                  <a:gd name="T18" fmla="*/ 0 w 38"/>
                  <a:gd name="T19" fmla="*/ 0 h 34"/>
                  <a:gd name="T20" fmla="*/ 38 w 3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8" h="34">
                    <a:moveTo>
                      <a:pt x="38" y="34"/>
                    </a:moveTo>
                    <a:cubicBezTo>
                      <a:pt x="19" y="25"/>
                      <a:pt x="9" y="13"/>
                      <a:pt x="3" y="0"/>
                    </a:cubicBezTo>
                    <a:cubicBezTo>
                      <a:pt x="0" y="0"/>
                      <a:pt x="0" y="0"/>
                      <a:pt x="0" y="0"/>
                    </a:cubicBezTo>
                    <a:cubicBezTo>
                      <a:pt x="0" y="0"/>
                      <a:pt x="0" y="0"/>
                      <a:pt x="0" y="0"/>
                    </a:cubicBezTo>
                    <a:cubicBezTo>
                      <a:pt x="3" y="7"/>
                      <a:pt x="7" y="13"/>
                      <a:pt x="12" y="18"/>
                    </a:cubicBezTo>
                    <a:cubicBezTo>
                      <a:pt x="19" y="26"/>
                      <a:pt x="28" y="31"/>
                      <a:pt x="38" y="34"/>
                    </a:cubicBez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grpSp>
        <p:sp>
          <p:nvSpPr>
            <p:cNvPr id="46" name="Rectangle 25"/>
            <p:cNvSpPr>
              <a:spLocks noChangeArrowheads="1"/>
            </p:cNvSpPr>
            <p:nvPr/>
          </p:nvSpPr>
          <p:spPr bwMode="auto">
            <a:xfrm>
              <a:off x="3131840" y="4585301"/>
              <a:ext cx="2159566" cy="307777"/>
            </a:xfrm>
            <a:prstGeom prst="rect">
              <a:avLst/>
            </a:prstGeom>
            <a:noFill/>
            <a:ln w="9525">
              <a:noFill/>
              <a:miter lim="800000"/>
              <a:headEnd/>
              <a:tailEnd/>
            </a:ln>
          </p:spPr>
          <p:txBody>
            <a:bodyPr wrap="none">
              <a:spAutoFit/>
            </a:bodyPr>
            <a:lstStyle/>
            <a:p>
              <a:pPr>
                <a:defRPr/>
              </a:pPr>
              <a:r>
                <a:rPr lang="zh-CN" altLang="en-US" sz="1400" b="1" dirty="0" smtClean="0">
                  <a:solidFill>
                    <a:schemeClr val="bg1">
                      <a:lumMod val="95000"/>
                    </a:schemeClr>
                  </a:solidFill>
                  <a:latin typeface="微软雅黑" pitchFamily="34" charset="-122"/>
                  <a:ea typeface="微软雅黑" pitchFamily="34" charset="-122"/>
                </a:rPr>
                <a:t>业务运营及支持服务能力</a:t>
              </a:r>
              <a:endParaRPr lang="zh-CN" altLang="en-US" sz="1400" b="1" dirty="0">
                <a:solidFill>
                  <a:schemeClr val="bg1">
                    <a:lumMod val="95000"/>
                  </a:schemeClr>
                </a:solidFill>
                <a:latin typeface="微软雅黑" pitchFamily="34" charset="-122"/>
                <a:ea typeface="微软雅黑" pitchFamily="34" charset="-122"/>
              </a:endParaRPr>
            </a:p>
          </p:txBody>
        </p:sp>
      </p:grpSp>
      <p:grpSp>
        <p:nvGrpSpPr>
          <p:cNvPr id="68" name="组合 67"/>
          <p:cNvGrpSpPr/>
          <p:nvPr/>
        </p:nvGrpSpPr>
        <p:grpSpPr>
          <a:xfrm>
            <a:off x="2719398" y="2087399"/>
            <a:ext cx="1623522" cy="2353886"/>
            <a:chOff x="2719398" y="2087399"/>
            <a:chExt cx="1623522" cy="2353886"/>
          </a:xfrm>
        </p:grpSpPr>
        <p:grpSp>
          <p:nvGrpSpPr>
            <p:cNvPr id="28" name="Group 3"/>
            <p:cNvGrpSpPr>
              <a:grpSpLocks/>
            </p:cNvGrpSpPr>
            <p:nvPr/>
          </p:nvGrpSpPr>
          <p:grpSpPr bwMode="auto">
            <a:xfrm>
              <a:off x="2719398" y="2087399"/>
              <a:ext cx="1623522" cy="2353886"/>
              <a:chOff x="1958" y="1444"/>
              <a:chExt cx="984" cy="1392"/>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0" scaled="1"/>
              <a:tileRect/>
            </a:gradFill>
          </p:grpSpPr>
          <p:sp>
            <p:nvSpPr>
              <p:cNvPr id="29" name="Freeform 4"/>
              <p:cNvSpPr>
                <a:spLocks/>
              </p:cNvSpPr>
              <p:nvPr/>
            </p:nvSpPr>
            <p:spPr bwMode="auto">
              <a:xfrm>
                <a:off x="2883" y="1444"/>
                <a:ext cx="59" cy="247"/>
              </a:xfrm>
              <a:custGeom>
                <a:avLst/>
                <a:gdLst>
                  <a:gd name="T0" fmla="*/ 6 w 9"/>
                  <a:gd name="T1" fmla="*/ 39 h 39"/>
                  <a:gd name="T2" fmla="*/ 9 w 9"/>
                  <a:gd name="T3" fmla="*/ 11 h 39"/>
                  <a:gd name="T4" fmla="*/ 5 w 9"/>
                  <a:gd name="T5" fmla="*/ 0 h 39"/>
                  <a:gd name="T6" fmla="*/ 4 w 9"/>
                  <a:gd name="T7" fmla="*/ 0 h 39"/>
                  <a:gd name="T8" fmla="*/ 0 w 9"/>
                  <a:gd name="T9" fmla="*/ 30 h 39"/>
                  <a:gd name="T10" fmla="*/ 6 w 9"/>
                  <a:gd name="T11" fmla="*/ 39 h 39"/>
                  <a:gd name="T12" fmla="*/ 0 60000 65536"/>
                  <a:gd name="T13" fmla="*/ 0 60000 65536"/>
                  <a:gd name="T14" fmla="*/ 0 60000 65536"/>
                  <a:gd name="T15" fmla="*/ 0 60000 65536"/>
                  <a:gd name="T16" fmla="*/ 0 60000 65536"/>
                  <a:gd name="T17" fmla="*/ 0 60000 65536"/>
                  <a:gd name="T18" fmla="*/ 0 w 9"/>
                  <a:gd name="T19" fmla="*/ 0 h 39"/>
                  <a:gd name="T20" fmla="*/ 9 w 9"/>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9" h="39">
                    <a:moveTo>
                      <a:pt x="6" y="39"/>
                    </a:moveTo>
                    <a:cubicBezTo>
                      <a:pt x="9" y="11"/>
                      <a:pt x="9" y="11"/>
                      <a:pt x="9" y="11"/>
                    </a:cubicBezTo>
                    <a:cubicBezTo>
                      <a:pt x="5" y="0"/>
                      <a:pt x="5" y="0"/>
                      <a:pt x="5" y="0"/>
                    </a:cubicBezTo>
                    <a:cubicBezTo>
                      <a:pt x="4" y="0"/>
                      <a:pt x="4" y="0"/>
                      <a:pt x="4" y="0"/>
                    </a:cubicBezTo>
                    <a:cubicBezTo>
                      <a:pt x="0" y="30"/>
                      <a:pt x="0" y="30"/>
                      <a:pt x="0" y="30"/>
                    </a:cubicBezTo>
                    <a:lnTo>
                      <a:pt x="6" y="39"/>
                    </a:ln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30" name="Freeform 5"/>
              <p:cNvSpPr>
                <a:spLocks/>
              </p:cNvSpPr>
              <p:nvPr/>
            </p:nvSpPr>
            <p:spPr bwMode="auto">
              <a:xfrm>
                <a:off x="2057" y="2683"/>
                <a:ext cx="255" cy="153"/>
              </a:xfrm>
              <a:custGeom>
                <a:avLst/>
                <a:gdLst>
                  <a:gd name="T0" fmla="*/ 40 w 40"/>
                  <a:gd name="T1" fmla="*/ 4 h 24"/>
                  <a:gd name="T2" fmla="*/ 33 w 40"/>
                  <a:gd name="T3" fmla="*/ 0 h 24"/>
                  <a:gd name="T4" fmla="*/ 0 w 40"/>
                  <a:gd name="T5" fmla="*/ 21 h 24"/>
                  <a:gd name="T6" fmla="*/ 7 w 40"/>
                  <a:gd name="T7" fmla="*/ 24 h 24"/>
                  <a:gd name="T8" fmla="*/ 40 w 40"/>
                  <a:gd name="T9" fmla="*/ 4 h 24"/>
                  <a:gd name="T10" fmla="*/ 0 60000 65536"/>
                  <a:gd name="T11" fmla="*/ 0 60000 65536"/>
                  <a:gd name="T12" fmla="*/ 0 60000 65536"/>
                  <a:gd name="T13" fmla="*/ 0 60000 65536"/>
                  <a:gd name="T14" fmla="*/ 0 60000 65536"/>
                  <a:gd name="T15" fmla="*/ 0 w 40"/>
                  <a:gd name="T16" fmla="*/ 0 h 24"/>
                  <a:gd name="T17" fmla="*/ 40 w 40"/>
                  <a:gd name="T18" fmla="*/ 24 h 24"/>
                </a:gdLst>
                <a:ahLst/>
                <a:cxnLst>
                  <a:cxn ang="T10">
                    <a:pos x="T0" y="T1"/>
                  </a:cxn>
                  <a:cxn ang="T11">
                    <a:pos x="T2" y="T3"/>
                  </a:cxn>
                  <a:cxn ang="T12">
                    <a:pos x="T4" y="T5"/>
                  </a:cxn>
                  <a:cxn ang="T13">
                    <a:pos x="T6" y="T7"/>
                  </a:cxn>
                  <a:cxn ang="T14">
                    <a:pos x="T8" y="T9"/>
                  </a:cxn>
                </a:cxnLst>
                <a:rect l="T15" t="T16" r="T17" b="T18"/>
                <a:pathLst>
                  <a:path w="40" h="24">
                    <a:moveTo>
                      <a:pt x="40" y="4"/>
                    </a:moveTo>
                    <a:cubicBezTo>
                      <a:pt x="33" y="0"/>
                      <a:pt x="33" y="0"/>
                      <a:pt x="33" y="0"/>
                    </a:cubicBezTo>
                    <a:cubicBezTo>
                      <a:pt x="0" y="21"/>
                      <a:pt x="0" y="21"/>
                      <a:pt x="0" y="21"/>
                    </a:cubicBezTo>
                    <a:cubicBezTo>
                      <a:pt x="0" y="21"/>
                      <a:pt x="7" y="24"/>
                      <a:pt x="7" y="24"/>
                    </a:cubicBezTo>
                    <a:lnTo>
                      <a:pt x="40" y="4"/>
                    </a:ln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31" name="Freeform 6"/>
              <p:cNvSpPr>
                <a:spLocks/>
              </p:cNvSpPr>
              <p:nvPr/>
            </p:nvSpPr>
            <p:spPr bwMode="auto">
              <a:xfrm>
                <a:off x="1958" y="1444"/>
                <a:ext cx="952" cy="1374"/>
              </a:xfrm>
              <a:custGeom>
                <a:avLst/>
                <a:gdLst>
                  <a:gd name="T0" fmla="*/ 95 w 150"/>
                  <a:gd name="T1" fmla="*/ 65 h 216"/>
                  <a:gd name="T2" fmla="*/ 146 w 150"/>
                  <a:gd name="T3" fmla="*/ 30 h 216"/>
                  <a:gd name="T4" fmla="*/ 146 w 150"/>
                  <a:gd name="T5" fmla="*/ 30 h 216"/>
                  <a:gd name="T6" fmla="*/ 146 w 150"/>
                  <a:gd name="T7" fmla="*/ 30 h 216"/>
                  <a:gd name="T8" fmla="*/ 150 w 150"/>
                  <a:gd name="T9" fmla="*/ 0 h 216"/>
                  <a:gd name="T10" fmla="*/ 85 w 150"/>
                  <a:gd name="T11" fmla="*/ 39 h 216"/>
                  <a:gd name="T12" fmla="*/ 16 w 150"/>
                  <a:gd name="T13" fmla="*/ 216 h 216"/>
                  <a:gd name="T14" fmla="*/ 49 w 150"/>
                  <a:gd name="T15" fmla="*/ 195 h 216"/>
                  <a:gd name="T16" fmla="*/ 95 w 150"/>
                  <a:gd name="T17" fmla="*/ 65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0"/>
                  <a:gd name="T28" fmla="*/ 0 h 216"/>
                  <a:gd name="T29" fmla="*/ 150 w 150"/>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0" h="216">
                    <a:moveTo>
                      <a:pt x="95" y="65"/>
                    </a:moveTo>
                    <a:cubicBezTo>
                      <a:pt x="111" y="49"/>
                      <a:pt x="129" y="38"/>
                      <a:pt x="146" y="30"/>
                    </a:cubicBezTo>
                    <a:cubicBezTo>
                      <a:pt x="146" y="30"/>
                      <a:pt x="146" y="30"/>
                      <a:pt x="146" y="30"/>
                    </a:cubicBezTo>
                    <a:cubicBezTo>
                      <a:pt x="146" y="30"/>
                      <a:pt x="146" y="30"/>
                      <a:pt x="146" y="30"/>
                    </a:cubicBezTo>
                    <a:cubicBezTo>
                      <a:pt x="150" y="0"/>
                      <a:pt x="150" y="0"/>
                      <a:pt x="150" y="0"/>
                    </a:cubicBezTo>
                    <a:cubicBezTo>
                      <a:pt x="128" y="9"/>
                      <a:pt x="106" y="22"/>
                      <a:pt x="85" y="39"/>
                    </a:cubicBezTo>
                    <a:cubicBezTo>
                      <a:pt x="26" y="90"/>
                      <a:pt x="0" y="161"/>
                      <a:pt x="16" y="216"/>
                    </a:cubicBezTo>
                    <a:cubicBezTo>
                      <a:pt x="49" y="195"/>
                      <a:pt x="49" y="195"/>
                      <a:pt x="49" y="195"/>
                    </a:cubicBezTo>
                    <a:cubicBezTo>
                      <a:pt x="37" y="157"/>
                      <a:pt x="54" y="105"/>
                      <a:pt x="95" y="65"/>
                    </a:cubicBez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32" name="Freeform 7"/>
              <p:cNvSpPr>
                <a:spLocks/>
              </p:cNvSpPr>
              <p:nvPr/>
            </p:nvSpPr>
            <p:spPr bwMode="auto">
              <a:xfrm>
                <a:off x="2883" y="1444"/>
                <a:ext cx="27" cy="191"/>
              </a:xfrm>
              <a:custGeom>
                <a:avLst/>
                <a:gdLst>
                  <a:gd name="T0" fmla="*/ 0 w 10"/>
                  <a:gd name="T1" fmla="*/ 71 h 71"/>
                  <a:gd name="T2" fmla="*/ 10 w 10"/>
                  <a:gd name="T3" fmla="*/ 0 h 71"/>
                  <a:gd name="T4" fmla="*/ 0 w 10"/>
                  <a:gd name="T5" fmla="*/ 71 h 71"/>
                  <a:gd name="T6" fmla="*/ 0 w 10"/>
                  <a:gd name="T7" fmla="*/ 71 h 71"/>
                  <a:gd name="T8" fmla="*/ 0 60000 65536"/>
                  <a:gd name="T9" fmla="*/ 0 60000 65536"/>
                  <a:gd name="T10" fmla="*/ 0 60000 65536"/>
                  <a:gd name="T11" fmla="*/ 0 60000 65536"/>
                  <a:gd name="T12" fmla="*/ 0 w 10"/>
                  <a:gd name="T13" fmla="*/ 0 h 71"/>
                  <a:gd name="T14" fmla="*/ 10 w 10"/>
                  <a:gd name="T15" fmla="*/ 71 h 71"/>
                </a:gdLst>
                <a:ahLst/>
                <a:cxnLst>
                  <a:cxn ang="T8">
                    <a:pos x="T0" y="T1"/>
                  </a:cxn>
                  <a:cxn ang="T9">
                    <a:pos x="T2" y="T3"/>
                  </a:cxn>
                  <a:cxn ang="T10">
                    <a:pos x="T4" y="T5"/>
                  </a:cxn>
                  <a:cxn ang="T11">
                    <a:pos x="T6" y="T7"/>
                  </a:cxn>
                </a:cxnLst>
                <a:rect l="T12" t="T13" r="T14" b="T15"/>
                <a:pathLst>
                  <a:path w="10" h="71">
                    <a:moveTo>
                      <a:pt x="0" y="71"/>
                    </a:moveTo>
                    <a:lnTo>
                      <a:pt x="10" y="0"/>
                    </a:lnTo>
                    <a:lnTo>
                      <a:pt x="0" y="71"/>
                    </a:ln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33" name="Freeform 8"/>
              <p:cNvSpPr>
                <a:spLocks/>
              </p:cNvSpPr>
              <p:nvPr/>
            </p:nvSpPr>
            <p:spPr bwMode="auto">
              <a:xfrm>
                <a:off x="2192" y="1635"/>
                <a:ext cx="731" cy="1072"/>
              </a:xfrm>
              <a:custGeom>
                <a:avLst/>
                <a:gdLst>
                  <a:gd name="T0" fmla="*/ 12 w 115"/>
                  <a:gd name="T1" fmla="*/ 165 h 169"/>
                  <a:gd name="T2" fmla="*/ 12 w 115"/>
                  <a:gd name="T3" fmla="*/ 165 h 169"/>
                  <a:gd name="T4" fmla="*/ 19 w 115"/>
                  <a:gd name="T5" fmla="*/ 169 h 169"/>
                  <a:gd name="T6" fmla="*/ 18 w 115"/>
                  <a:gd name="T7" fmla="*/ 120 h 169"/>
                  <a:gd name="T8" fmla="*/ 115 w 115"/>
                  <a:gd name="T9" fmla="*/ 8 h 169"/>
                  <a:gd name="T10" fmla="*/ 109 w 115"/>
                  <a:gd name="T11" fmla="*/ 0 h 169"/>
                  <a:gd name="T12" fmla="*/ 58 w 115"/>
                  <a:gd name="T13" fmla="*/ 35 h 169"/>
                  <a:gd name="T14" fmla="*/ 12 w 115"/>
                  <a:gd name="T15" fmla="*/ 165 h 169"/>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69"/>
                  <a:gd name="T26" fmla="*/ 115 w 115"/>
                  <a:gd name="T27" fmla="*/ 169 h 1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69">
                    <a:moveTo>
                      <a:pt x="12" y="165"/>
                    </a:moveTo>
                    <a:cubicBezTo>
                      <a:pt x="12" y="165"/>
                      <a:pt x="12" y="165"/>
                      <a:pt x="12" y="165"/>
                    </a:cubicBezTo>
                    <a:cubicBezTo>
                      <a:pt x="19" y="169"/>
                      <a:pt x="19" y="169"/>
                      <a:pt x="19" y="169"/>
                    </a:cubicBezTo>
                    <a:cubicBezTo>
                      <a:pt x="12" y="145"/>
                      <a:pt x="18" y="120"/>
                      <a:pt x="18" y="120"/>
                    </a:cubicBezTo>
                    <a:cubicBezTo>
                      <a:pt x="18" y="120"/>
                      <a:pt x="41" y="41"/>
                      <a:pt x="115" y="8"/>
                    </a:cubicBezTo>
                    <a:cubicBezTo>
                      <a:pt x="109" y="0"/>
                      <a:pt x="109" y="0"/>
                      <a:pt x="109" y="0"/>
                    </a:cubicBezTo>
                    <a:cubicBezTo>
                      <a:pt x="92" y="8"/>
                      <a:pt x="74" y="19"/>
                      <a:pt x="58" y="35"/>
                    </a:cubicBezTo>
                    <a:cubicBezTo>
                      <a:pt x="17" y="75"/>
                      <a:pt x="0" y="127"/>
                      <a:pt x="12" y="165"/>
                    </a:cubicBez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grpSp>
        <p:sp>
          <p:nvSpPr>
            <p:cNvPr id="47" name="Rectangle 25"/>
            <p:cNvSpPr>
              <a:spLocks noChangeArrowheads="1"/>
            </p:cNvSpPr>
            <p:nvPr/>
          </p:nvSpPr>
          <p:spPr bwMode="auto">
            <a:xfrm rot="18702608">
              <a:off x="2729722" y="2772649"/>
              <a:ext cx="1441420" cy="307777"/>
            </a:xfrm>
            <a:prstGeom prst="rect">
              <a:avLst/>
            </a:prstGeom>
            <a:noFill/>
            <a:ln w="9525">
              <a:noFill/>
              <a:miter lim="800000"/>
              <a:headEnd/>
              <a:tailEnd/>
            </a:ln>
          </p:spPr>
          <p:txBody>
            <a:bodyPr wrap="none">
              <a:spAutoFit/>
            </a:bodyPr>
            <a:lstStyle/>
            <a:p>
              <a:pPr>
                <a:defRPr/>
              </a:pPr>
              <a:r>
                <a:rPr lang="zh-CN" altLang="en-US" sz="1400" b="1" dirty="0" smtClean="0">
                  <a:solidFill>
                    <a:schemeClr val="bg1">
                      <a:lumMod val="95000"/>
                    </a:schemeClr>
                  </a:solidFill>
                  <a:latin typeface="微软雅黑" pitchFamily="34" charset="-122"/>
                  <a:ea typeface="微软雅黑" pitchFamily="34" charset="-122"/>
                </a:rPr>
                <a:t>信息化服务能力</a:t>
              </a:r>
              <a:endParaRPr lang="zh-CN" altLang="en-US" sz="1400" b="1" dirty="0">
                <a:solidFill>
                  <a:schemeClr val="bg1">
                    <a:lumMod val="95000"/>
                  </a:schemeClr>
                </a:solidFill>
                <a:latin typeface="微软雅黑" pitchFamily="34" charset="-122"/>
                <a:ea typeface="微软雅黑" pitchFamily="34" charset="-122"/>
              </a:endParaRPr>
            </a:p>
          </p:txBody>
        </p:sp>
      </p:grpSp>
      <p:grpSp>
        <p:nvGrpSpPr>
          <p:cNvPr id="62" name="组合 61"/>
          <p:cNvGrpSpPr/>
          <p:nvPr/>
        </p:nvGrpSpPr>
        <p:grpSpPr>
          <a:xfrm>
            <a:off x="4316340" y="1921004"/>
            <a:ext cx="1920507" cy="2191733"/>
            <a:chOff x="4316340" y="1921004"/>
            <a:chExt cx="1920507" cy="2191733"/>
          </a:xfrm>
        </p:grpSpPr>
        <p:grpSp>
          <p:nvGrpSpPr>
            <p:cNvPr id="34" name="Group 13"/>
            <p:cNvGrpSpPr>
              <a:grpSpLocks/>
            </p:cNvGrpSpPr>
            <p:nvPr/>
          </p:nvGrpSpPr>
          <p:grpSpPr bwMode="auto">
            <a:xfrm>
              <a:off x="4316340" y="1921004"/>
              <a:ext cx="1920507" cy="2191733"/>
              <a:chOff x="2971" y="1345"/>
              <a:chExt cx="1164" cy="1244"/>
            </a:xfr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0" scaled="1"/>
              <a:tileRect/>
            </a:gradFill>
          </p:grpSpPr>
          <p:sp>
            <p:nvSpPr>
              <p:cNvPr id="35" name="Freeform 14"/>
              <p:cNvSpPr>
                <a:spLocks/>
              </p:cNvSpPr>
              <p:nvPr/>
            </p:nvSpPr>
            <p:spPr bwMode="auto">
              <a:xfrm>
                <a:off x="3608" y="2366"/>
                <a:ext cx="3" cy="3"/>
              </a:xfrm>
              <a:custGeom>
                <a:avLst/>
                <a:gdLst>
                  <a:gd name="T0" fmla="*/ 0 w 3"/>
                  <a:gd name="T1" fmla="*/ 0 h 3"/>
                  <a:gd name="T2" fmla="*/ 0 w 3"/>
                  <a:gd name="T3" fmla="*/ 0 h 3"/>
                  <a:gd name="T4" fmla="*/ 0 w 3"/>
                  <a:gd name="T5" fmla="*/ 0 h 3"/>
                  <a:gd name="T6" fmla="*/ 0 60000 65536"/>
                  <a:gd name="T7" fmla="*/ 0 60000 65536"/>
                  <a:gd name="T8" fmla="*/ 0 60000 65536"/>
                  <a:gd name="T9" fmla="*/ 0 w 3"/>
                  <a:gd name="T10" fmla="*/ 0 h 3"/>
                  <a:gd name="T11" fmla="*/ 3 w 3"/>
                  <a:gd name="T12" fmla="*/ 3 h 3"/>
                </a:gdLst>
                <a:ahLst/>
                <a:cxnLst>
                  <a:cxn ang="T6">
                    <a:pos x="T0" y="T1"/>
                  </a:cxn>
                  <a:cxn ang="T7">
                    <a:pos x="T2" y="T3"/>
                  </a:cxn>
                  <a:cxn ang="T8">
                    <a:pos x="T4" y="T5"/>
                  </a:cxn>
                </a:cxnLst>
                <a:rect l="T9" t="T10" r="T11" b="T12"/>
                <a:pathLst>
                  <a:path w="3" h="3">
                    <a:moveTo>
                      <a:pt x="0" y="0"/>
                    </a:moveTo>
                    <a:cubicBezTo>
                      <a:pt x="0" y="0"/>
                      <a:pt x="0" y="0"/>
                      <a:pt x="0" y="0"/>
                    </a:cubicBezTo>
                    <a:cubicBezTo>
                      <a:pt x="0" y="0"/>
                      <a:pt x="0" y="0"/>
                      <a:pt x="0" y="0"/>
                    </a:cubicBez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36" name="Freeform 15"/>
              <p:cNvSpPr>
                <a:spLocks/>
              </p:cNvSpPr>
              <p:nvPr/>
            </p:nvSpPr>
            <p:spPr bwMode="auto">
              <a:xfrm>
                <a:off x="3796" y="1514"/>
                <a:ext cx="339" cy="1067"/>
              </a:xfrm>
              <a:custGeom>
                <a:avLst/>
                <a:gdLst>
                  <a:gd name="T0" fmla="*/ 13 w 53"/>
                  <a:gd name="T1" fmla="*/ 12 h 168"/>
                  <a:gd name="T2" fmla="*/ 19 w 53"/>
                  <a:gd name="T3" fmla="*/ 155 h 168"/>
                  <a:gd name="T4" fmla="*/ 19 w 53"/>
                  <a:gd name="T5" fmla="*/ 155 h 168"/>
                  <a:gd name="T6" fmla="*/ 22 w 53"/>
                  <a:gd name="T7" fmla="*/ 168 h 168"/>
                  <a:gd name="T8" fmla="*/ 0 w 53"/>
                  <a:gd name="T9" fmla="*/ 0 h 168"/>
                  <a:gd name="T10" fmla="*/ 13 w 53"/>
                  <a:gd name="T11" fmla="*/ 12 h 168"/>
                  <a:gd name="T12" fmla="*/ 0 60000 65536"/>
                  <a:gd name="T13" fmla="*/ 0 60000 65536"/>
                  <a:gd name="T14" fmla="*/ 0 60000 65536"/>
                  <a:gd name="T15" fmla="*/ 0 60000 65536"/>
                  <a:gd name="T16" fmla="*/ 0 60000 65536"/>
                  <a:gd name="T17" fmla="*/ 0 60000 65536"/>
                  <a:gd name="T18" fmla="*/ 0 w 53"/>
                  <a:gd name="T19" fmla="*/ 0 h 168"/>
                  <a:gd name="T20" fmla="*/ 53 w 53"/>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53" h="168">
                    <a:moveTo>
                      <a:pt x="13" y="12"/>
                    </a:moveTo>
                    <a:cubicBezTo>
                      <a:pt x="45" y="49"/>
                      <a:pt x="45" y="104"/>
                      <a:pt x="19" y="155"/>
                    </a:cubicBezTo>
                    <a:cubicBezTo>
                      <a:pt x="19" y="155"/>
                      <a:pt x="19" y="155"/>
                      <a:pt x="19" y="155"/>
                    </a:cubicBezTo>
                    <a:cubicBezTo>
                      <a:pt x="22" y="168"/>
                      <a:pt x="22" y="168"/>
                      <a:pt x="22" y="168"/>
                    </a:cubicBezTo>
                    <a:cubicBezTo>
                      <a:pt x="53" y="108"/>
                      <a:pt x="53" y="38"/>
                      <a:pt x="0" y="0"/>
                    </a:cubicBezTo>
                    <a:cubicBezTo>
                      <a:pt x="5" y="3"/>
                      <a:pt x="9" y="7"/>
                      <a:pt x="13" y="12"/>
                    </a:cubicBez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37" name="Freeform 16"/>
              <p:cNvSpPr>
                <a:spLocks/>
              </p:cNvSpPr>
              <p:nvPr/>
            </p:nvSpPr>
            <p:spPr bwMode="auto">
              <a:xfrm>
                <a:off x="3608" y="2366"/>
                <a:ext cx="328" cy="223"/>
              </a:xfrm>
              <a:custGeom>
                <a:avLst/>
                <a:gdLst>
                  <a:gd name="T0" fmla="*/ 52 w 52"/>
                  <a:gd name="T1" fmla="*/ 35 h 35"/>
                  <a:gd name="T2" fmla="*/ 49 w 52"/>
                  <a:gd name="T3" fmla="*/ 21 h 35"/>
                  <a:gd name="T4" fmla="*/ 0 w 52"/>
                  <a:gd name="T5" fmla="*/ 0 h 35"/>
                  <a:gd name="T6" fmla="*/ 0 w 52"/>
                  <a:gd name="T7" fmla="*/ 0 h 35"/>
                  <a:gd name="T8" fmla="*/ 2 w 52"/>
                  <a:gd name="T9" fmla="*/ 11 h 35"/>
                  <a:gd name="T10" fmla="*/ 52 w 52"/>
                  <a:gd name="T11" fmla="*/ 35 h 35"/>
                  <a:gd name="T12" fmla="*/ 0 60000 65536"/>
                  <a:gd name="T13" fmla="*/ 0 60000 65536"/>
                  <a:gd name="T14" fmla="*/ 0 60000 65536"/>
                  <a:gd name="T15" fmla="*/ 0 60000 65536"/>
                  <a:gd name="T16" fmla="*/ 0 60000 65536"/>
                  <a:gd name="T17" fmla="*/ 0 60000 65536"/>
                  <a:gd name="T18" fmla="*/ 0 w 52"/>
                  <a:gd name="T19" fmla="*/ 0 h 35"/>
                  <a:gd name="T20" fmla="*/ 52 w 52"/>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52" h="35">
                    <a:moveTo>
                      <a:pt x="52" y="35"/>
                    </a:moveTo>
                    <a:cubicBezTo>
                      <a:pt x="49" y="21"/>
                      <a:pt x="49" y="21"/>
                      <a:pt x="49" y="21"/>
                    </a:cubicBezTo>
                    <a:cubicBezTo>
                      <a:pt x="0" y="0"/>
                      <a:pt x="0" y="0"/>
                      <a:pt x="0" y="0"/>
                    </a:cubicBezTo>
                    <a:cubicBezTo>
                      <a:pt x="0" y="0"/>
                      <a:pt x="0" y="0"/>
                      <a:pt x="0" y="0"/>
                    </a:cubicBezTo>
                    <a:cubicBezTo>
                      <a:pt x="2" y="11"/>
                      <a:pt x="2" y="11"/>
                      <a:pt x="2" y="11"/>
                    </a:cubicBezTo>
                    <a:lnTo>
                      <a:pt x="52" y="35"/>
                    </a:ln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38" name="Freeform 18"/>
              <p:cNvSpPr>
                <a:spLocks/>
              </p:cNvSpPr>
              <p:nvPr/>
            </p:nvSpPr>
            <p:spPr bwMode="auto">
              <a:xfrm>
                <a:off x="2971" y="1522"/>
                <a:ext cx="675" cy="291"/>
              </a:xfrm>
              <a:custGeom>
                <a:avLst/>
                <a:gdLst>
                  <a:gd name="T0" fmla="*/ 0 w 106"/>
                  <a:gd name="T1" fmla="*/ 13 h 46"/>
                  <a:gd name="T2" fmla="*/ 0 w 106"/>
                  <a:gd name="T3" fmla="*/ 13 h 46"/>
                  <a:gd name="T4" fmla="*/ 5 w 106"/>
                  <a:gd name="T5" fmla="*/ 21 h 46"/>
                  <a:gd name="T6" fmla="*/ 106 w 106"/>
                  <a:gd name="T7" fmla="*/ 46 h 46"/>
                  <a:gd name="T8" fmla="*/ 93 w 106"/>
                  <a:gd name="T9" fmla="*/ 27 h 46"/>
                  <a:gd name="T10" fmla="*/ 0 w 106"/>
                  <a:gd name="T11" fmla="*/ 13 h 46"/>
                  <a:gd name="T12" fmla="*/ 0 60000 65536"/>
                  <a:gd name="T13" fmla="*/ 0 60000 65536"/>
                  <a:gd name="T14" fmla="*/ 0 60000 65536"/>
                  <a:gd name="T15" fmla="*/ 0 60000 65536"/>
                  <a:gd name="T16" fmla="*/ 0 60000 65536"/>
                  <a:gd name="T17" fmla="*/ 0 60000 65536"/>
                  <a:gd name="T18" fmla="*/ 0 w 106"/>
                  <a:gd name="T19" fmla="*/ 0 h 46"/>
                  <a:gd name="T20" fmla="*/ 106 w 106"/>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06" h="46">
                    <a:moveTo>
                      <a:pt x="0" y="13"/>
                    </a:moveTo>
                    <a:cubicBezTo>
                      <a:pt x="0" y="13"/>
                      <a:pt x="0" y="13"/>
                      <a:pt x="0" y="13"/>
                    </a:cubicBezTo>
                    <a:cubicBezTo>
                      <a:pt x="5" y="21"/>
                      <a:pt x="5" y="21"/>
                      <a:pt x="5" y="21"/>
                    </a:cubicBezTo>
                    <a:cubicBezTo>
                      <a:pt x="60" y="3"/>
                      <a:pt x="91" y="27"/>
                      <a:pt x="106" y="46"/>
                    </a:cubicBezTo>
                    <a:cubicBezTo>
                      <a:pt x="103" y="39"/>
                      <a:pt x="99" y="33"/>
                      <a:pt x="93" y="27"/>
                    </a:cubicBezTo>
                    <a:cubicBezTo>
                      <a:pt x="72" y="4"/>
                      <a:pt x="36" y="0"/>
                      <a:pt x="0" y="13"/>
                    </a:cubicBez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sp>
            <p:nvSpPr>
              <p:cNvPr id="39" name="Freeform 17"/>
              <p:cNvSpPr>
                <a:spLocks/>
              </p:cNvSpPr>
              <p:nvPr/>
            </p:nvSpPr>
            <p:spPr bwMode="auto">
              <a:xfrm>
                <a:off x="2971" y="1345"/>
                <a:ext cx="1113" cy="1152"/>
              </a:xfrm>
              <a:custGeom>
                <a:avLst/>
                <a:gdLst>
                  <a:gd name="T0" fmla="*/ 143 w 175"/>
                  <a:gd name="T1" fmla="*/ 39 h 182"/>
                  <a:gd name="T2" fmla="*/ 130 w 175"/>
                  <a:gd name="T3" fmla="*/ 27 h 182"/>
                  <a:gd name="T4" fmla="*/ 88 w 175"/>
                  <a:gd name="T5" fmla="*/ 6 h 182"/>
                  <a:gd name="T6" fmla="*/ 1 w 175"/>
                  <a:gd name="T7" fmla="*/ 12 h 182"/>
                  <a:gd name="T8" fmla="*/ 0 w 175"/>
                  <a:gd name="T9" fmla="*/ 41 h 182"/>
                  <a:gd name="T10" fmla="*/ 93 w 175"/>
                  <a:gd name="T11" fmla="*/ 55 h 182"/>
                  <a:gd name="T12" fmla="*/ 106 w 175"/>
                  <a:gd name="T13" fmla="*/ 74 h 182"/>
                  <a:gd name="T14" fmla="*/ 100 w 175"/>
                  <a:gd name="T15" fmla="*/ 161 h 182"/>
                  <a:gd name="T16" fmla="*/ 149 w 175"/>
                  <a:gd name="T17" fmla="*/ 182 h 182"/>
                  <a:gd name="T18" fmla="*/ 143 w 175"/>
                  <a:gd name="T19" fmla="*/ 39 h 1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182"/>
                  <a:gd name="T32" fmla="*/ 175 w 175"/>
                  <a:gd name="T33" fmla="*/ 182 h 1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182">
                    <a:moveTo>
                      <a:pt x="143" y="39"/>
                    </a:moveTo>
                    <a:cubicBezTo>
                      <a:pt x="139" y="34"/>
                      <a:pt x="135" y="30"/>
                      <a:pt x="130" y="27"/>
                    </a:cubicBezTo>
                    <a:cubicBezTo>
                      <a:pt x="119" y="18"/>
                      <a:pt x="105" y="11"/>
                      <a:pt x="88" y="6"/>
                    </a:cubicBezTo>
                    <a:cubicBezTo>
                      <a:pt x="62" y="0"/>
                      <a:pt x="31" y="2"/>
                      <a:pt x="1" y="12"/>
                    </a:cubicBezTo>
                    <a:cubicBezTo>
                      <a:pt x="0" y="41"/>
                      <a:pt x="0" y="41"/>
                      <a:pt x="0" y="41"/>
                    </a:cubicBezTo>
                    <a:cubicBezTo>
                      <a:pt x="36" y="28"/>
                      <a:pt x="72" y="32"/>
                      <a:pt x="93" y="55"/>
                    </a:cubicBezTo>
                    <a:cubicBezTo>
                      <a:pt x="99" y="61"/>
                      <a:pt x="103" y="67"/>
                      <a:pt x="106" y="74"/>
                    </a:cubicBezTo>
                    <a:cubicBezTo>
                      <a:pt x="117" y="98"/>
                      <a:pt x="115" y="130"/>
                      <a:pt x="100" y="161"/>
                    </a:cubicBezTo>
                    <a:cubicBezTo>
                      <a:pt x="149" y="182"/>
                      <a:pt x="149" y="182"/>
                      <a:pt x="149" y="182"/>
                    </a:cubicBezTo>
                    <a:cubicBezTo>
                      <a:pt x="175" y="131"/>
                      <a:pt x="175" y="76"/>
                      <a:pt x="143" y="39"/>
                    </a:cubicBezTo>
                    <a:close/>
                  </a:path>
                </a:pathLst>
              </a:custGeom>
              <a:grpFill/>
              <a:ln w="9525">
                <a:noFill/>
                <a:round/>
                <a:headEnd/>
                <a:tailEnd/>
              </a:ln>
            </p:spPr>
            <p:txBody>
              <a:bodyPr/>
              <a:lstStyle/>
              <a:p>
                <a:pPr>
                  <a:defRPr/>
                </a:pPr>
                <a:endParaRPr lang="zh-CN" altLang="en-US" sz="1400">
                  <a:latin typeface="微软雅黑" pitchFamily="34" charset="-122"/>
                  <a:ea typeface="微软雅黑" pitchFamily="34" charset="-122"/>
                </a:endParaRPr>
              </a:p>
            </p:txBody>
          </p:sp>
        </p:grpSp>
        <p:sp>
          <p:nvSpPr>
            <p:cNvPr id="48" name="Rectangle 25"/>
            <p:cNvSpPr>
              <a:spLocks noChangeArrowheads="1"/>
            </p:cNvSpPr>
            <p:nvPr/>
          </p:nvSpPr>
          <p:spPr bwMode="auto">
            <a:xfrm rot="2145393">
              <a:off x="4832440" y="2365455"/>
              <a:ext cx="1261884" cy="307777"/>
            </a:xfrm>
            <a:prstGeom prst="rect">
              <a:avLst/>
            </a:prstGeom>
            <a:noFill/>
            <a:ln w="9525">
              <a:noFill/>
              <a:miter lim="800000"/>
              <a:headEnd/>
              <a:tailEnd/>
            </a:ln>
          </p:spPr>
          <p:txBody>
            <a:bodyPr wrap="none">
              <a:spAutoFit/>
            </a:bodyPr>
            <a:lstStyle/>
            <a:p>
              <a:pPr>
                <a:defRPr/>
              </a:pPr>
              <a:r>
                <a:rPr lang="zh-CN" altLang="en-US" sz="1400" b="1" dirty="0" smtClean="0">
                  <a:solidFill>
                    <a:schemeClr val="bg1">
                      <a:lumMod val="95000"/>
                    </a:schemeClr>
                  </a:solidFill>
                  <a:latin typeface="微软雅黑" pitchFamily="34" charset="-122"/>
                  <a:ea typeface="微软雅黑" pitchFamily="34" charset="-122"/>
                </a:rPr>
                <a:t>物流服务能力</a:t>
              </a:r>
              <a:endParaRPr lang="zh-CN" altLang="en-US" sz="1400" b="1" dirty="0">
                <a:solidFill>
                  <a:schemeClr val="bg1">
                    <a:lumMod val="95000"/>
                  </a:schemeClr>
                </a:solidFill>
                <a:latin typeface="微软雅黑" pitchFamily="34" charset="-122"/>
                <a:ea typeface="微软雅黑" pitchFamily="34" charset="-122"/>
              </a:endParaRPr>
            </a:p>
          </p:txBody>
        </p:sp>
      </p:grpSp>
      <p:grpSp>
        <p:nvGrpSpPr>
          <p:cNvPr id="71" name="组合 70"/>
          <p:cNvGrpSpPr/>
          <p:nvPr/>
        </p:nvGrpSpPr>
        <p:grpSpPr>
          <a:xfrm>
            <a:off x="3289197" y="5124412"/>
            <a:ext cx="1511300" cy="1498679"/>
            <a:chOff x="3289197" y="5124412"/>
            <a:chExt cx="1511300" cy="1498679"/>
          </a:xfrm>
        </p:grpSpPr>
        <p:grpSp>
          <p:nvGrpSpPr>
            <p:cNvPr id="4" name="组合 3"/>
            <p:cNvGrpSpPr/>
            <p:nvPr/>
          </p:nvGrpSpPr>
          <p:grpSpPr>
            <a:xfrm>
              <a:off x="3289197" y="5124412"/>
              <a:ext cx="1511300" cy="1498679"/>
              <a:chOff x="7216774" y="3318218"/>
              <a:chExt cx="1511300" cy="1498679"/>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730" y="3318218"/>
                <a:ext cx="1257389" cy="1257389"/>
              </a:xfrm>
              <a:prstGeom prst="rect">
                <a:avLst/>
              </a:prstGeom>
            </p:spPr>
          </p:pic>
          <p:sp>
            <p:nvSpPr>
              <p:cNvPr id="25" name="Text Box 36"/>
              <p:cNvSpPr txBox="1">
                <a:spLocks noChangeArrowheads="1"/>
              </p:cNvSpPr>
              <p:nvPr/>
            </p:nvSpPr>
            <p:spPr bwMode="gray">
              <a:xfrm>
                <a:off x="7216774" y="4509120"/>
                <a:ext cx="1511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1400" b="1" dirty="0" smtClean="0">
                    <a:solidFill>
                      <a:srgbClr val="333333"/>
                    </a:solidFill>
                    <a:latin typeface="微软雅黑" pitchFamily="34" charset="-122"/>
                    <a:ea typeface="微软雅黑" pitchFamily="34" charset="-122"/>
                  </a:rPr>
                  <a:t>终端农户</a:t>
                </a:r>
                <a:endParaRPr lang="en-US" altLang="zh-CN" sz="1400" b="1" dirty="0">
                  <a:solidFill>
                    <a:srgbClr val="333333"/>
                  </a:solidFill>
                  <a:latin typeface="微软雅黑" pitchFamily="34" charset="-122"/>
                  <a:ea typeface="微软雅黑" pitchFamily="34" charset="-122"/>
                </a:endParaRPr>
              </a:p>
            </p:txBody>
          </p:sp>
        </p:grpSp>
        <p:sp>
          <p:nvSpPr>
            <p:cNvPr id="51" name="Line 8"/>
            <p:cNvSpPr>
              <a:spLocks noChangeShapeType="1"/>
            </p:cNvSpPr>
            <p:nvPr/>
          </p:nvSpPr>
          <p:spPr bwMode="gray">
            <a:xfrm flipV="1">
              <a:off x="4464049" y="5124412"/>
              <a:ext cx="71823" cy="628693"/>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grpSp>
      <p:grpSp>
        <p:nvGrpSpPr>
          <p:cNvPr id="73" name="组合 72"/>
          <p:cNvGrpSpPr/>
          <p:nvPr/>
        </p:nvGrpSpPr>
        <p:grpSpPr>
          <a:xfrm>
            <a:off x="1171157" y="1588728"/>
            <a:ext cx="1841267" cy="1771989"/>
            <a:chOff x="1171157" y="1588728"/>
            <a:chExt cx="1841267" cy="1771989"/>
          </a:xfrm>
        </p:grpSpPr>
        <p:pic>
          <p:nvPicPr>
            <p:cNvPr id="10247" name="Picture 7" descr="F:\工作文档\表单模板\PPT素材\201104012220593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446" y="1588728"/>
              <a:ext cx="1601294" cy="1200971"/>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
            <p:cNvSpPr>
              <a:spLocks noChangeShapeType="1"/>
            </p:cNvSpPr>
            <p:nvPr/>
          </p:nvSpPr>
          <p:spPr bwMode="gray">
            <a:xfrm>
              <a:off x="2195736" y="3139610"/>
              <a:ext cx="816688" cy="221107"/>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55" name="Text Box 38"/>
            <p:cNvSpPr txBox="1">
              <a:spLocks noChangeArrowheads="1"/>
            </p:cNvSpPr>
            <p:nvPr/>
          </p:nvSpPr>
          <p:spPr bwMode="gray">
            <a:xfrm>
              <a:off x="1171157" y="2755782"/>
              <a:ext cx="172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1400" b="1" dirty="0" smtClean="0">
                  <a:solidFill>
                    <a:srgbClr val="333333"/>
                  </a:solidFill>
                  <a:latin typeface="微软雅黑" pitchFamily="34" charset="-122"/>
                  <a:ea typeface="微软雅黑" pitchFamily="34" charset="-122"/>
                </a:rPr>
                <a:t>第三方服务提供商</a:t>
              </a:r>
              <a:endParaRPr lang="en-US" altLang="zh-CN" sz="1400" b="1" dirty="0">
                <a:solidFill>
                  <a:srgbClr val="333333"/>
                </a:solidFill>
                <a:latin typeface="微软雅黑" pitchFamily="34" charset="-122"/>
                <a:ea typeface="微软雅黑" pitchFamily="34" charset="-122"/>
              </a:endParaRPr>
            </a:p>
          </p:txBody>
        </p:sp>
      </p:grpSp>
      <p:grpSp>
        <p:nvGrpSpPr>
          <p:cNvPr id="72" name="组合 71"/>
          <p:cNvGrpSpPr/>
          <p:nvPr/>
        </p:nvGrpSpPr>
        <p:grpSpPr>
          <a:xfrm>
            <a:off x="486944" y="4311922"/>
            <a:ext cx="2716631" cy="1226874"/>
            <a:chOff x="486944" y="4311922"/>
            <a:chExt cx="2716631" cy="1226874"/>
          </a:xfrm>
        </p:grpSpPr>
        <p:sp>
          <p:nvSpPr>
            <p:cNvPr id="50" name="Line 5"/>
            <p:cNvSpPr>
              <a:spLocks noChangeShapeType="1"/>
            </p:cNvSpPr>
            <p:nvPr/>
          </p:nvSpPr>
          <p:spPr bwMode="gray">
            <a:xfrm>
              <a:off x="1775669" y="4833876"/>
              <a:ext cx="1427906" cy="39730"/>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grpSp>
          <p:nvGrpSpPr>
            <p:cNvPr id="57" name="组合 56"/>
            <p:cNvGrpSpPr/>
            <p:nvPr/>
          </p:nvGrpSpPr>
          <p:grpSpPr>
            <a:xfrm>
              <a:off x="486944" y="4311922"/>
              <a:ext cx="1368425" cy="1226874"/>
              <a:chOff x="1969766" y="925726"/>
              <a:chExt cx="1368425" cy="1226874"/>
            </a:xfrm>
          </p:grpSpPr>
          <p:sp>
            <p:nvSpPr>
              <p:cNvPr id="23" name="Text Box 34"/>
              <p:cNvSpPr txBox="1">
                <a:spLocks noChangeArrowheads="1"/>
              </p:cNvSpPr>
              <p:nvPr/>
            </p:nvSpPr>
            <p:spPr bwMode="gray">
              <a:xfrm>
                <a:off x="1969766" y="1844823"/>
                <a:ext cx="13684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1400" b="1" dirty="0">
                    <a:solidFill>
                      <a:srgbClr val="333333"/>
                    </a:solidFill>
                    <a:latin typeface="微软雅黑" pitchFamily="34" charset="-122"/>
                    <a:ea typeface="微软雅黑" pitchFamily="34" charset="-122"/>
                  </a:rPr>
                  <a:t>金融</a:t>
                </a:r>
                <a:r>
                  <a:rPr lang="zh-CN" altLang="en-US" sz="1400" b="1" dirty="0" smtClean="0">
                    <a:solidFill>
                      <a:srgbClr val="333333"/>
                    </a:solidFill>
                    <a:latin typeface="微软雅黑" pitchFamily="34" charset="-122"/>
                    <a:ea typeface="微软雅黑" pitchFamily="34" charset="-122"/>
                  </a:rPr>
                  <a:t>机构</a:t>
                </a:r>
                <a:endParaRPr lang="en-US" altLang="zh-CN" sz="1400" b="1" dirty="0">
                  <a:solidFill>
                    <a:srgbClr val="333333"/>
                  </a:solidFill>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875" y="925726"/>
                <a:ext cx="1187167" cy="919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74" name="组合 73"/>
          <p:cNvGrpSpPr/>
          <p:nvPr/>
        </p:nvGrpSpPr>
        <p:grpSpPr>
          <a:xfrm>
            <a:off x="6084888" y="3360717"/>
            <a:ext cx="2179567" cy="2397904"/>
            <a:chOff x="6084888" y="3360717"/>
            <a:chExt cx="2179567" cy="2397904"/>
          </a:xfrm>
        </p:grpSpPr>
        <p:sp>
          <p:nvSpPr>
            <p:cNvPr id="7" name="Line 8"/>
            <p:cNvSpPr>
              <a:spLocks noChangeShapeType="1"/>
            </p:cNvSpPr>
            <p:nvPr/>
          </p:nvSpPr>
          <p:spPr bwMode="gray">
            <a:xfrm flipH="1" flipV="1">
              <a:off x="6084888" y="3360717"/>
              <a:ext cx="948849" cy="1235435"/>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grpSp>
          <p:nvGrpSpPr>
            <p:cNvPr id="58" name="组合 57"/>
            <p:cNvGrpSpPr/>
            <p:nvPr/>
          </p:nvGrpSpPr>
          <p:grpSpPr>
            <a:xfrm>
              <a:off x="6537255" y="4013854"/>
              <a:ext cx="1727200" cy="1744767"/>
              <a:chOff x="1279187" y="991688"/>
              <a:chExt cx="1727200" cy="1744767"/>
            </a:xfrm>
          </p:grpSpPr>
          <p:sp>
            <p:nvSpPr>
              <p:cNvPr id="26" name="Text Box 37"/>
              <p:cNvSpPr txBox="1">
                <a:spLocks noChangeArrowheads="1"/>
              </p:cNvSpPr>
              <p:nvPr/>
            </p:nvSpPr>
            <p:spPr bwMode="gray">
              <a:xfrm>
                <a:off x="1279187" y="2428678"/>
                <a:ext cx="172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1400" b="1" dirty="0" smtClean="0">
                    <a:solidFill>
                      <a:srgbClr val="333333"/>
                    </a:solidFill>
                    <a:latin typeface="微软雅黑" pitchFamily="34" charset="-122"/>
                    <a:ea typeface="微软雅黑" pitchFamily="34" charset="-122"/>
                  </a:rPr>
                  <a:t>分销商</a:t>
                </a:r>
                <a:endParaRPr lang="en-US" altLang="zh-CN" sz="1400" b="1" dirty="0" smtClean="0">
                  <a:solidFill>
                    <a:srgbClr val="333333"/>
                  </a:solidFill>
                  <a:latin typeface="微软雅黑" pitchFamily="34" charset="-122"/>
                  <a:ea typeface="微软雅黑" pitchFamily="34" charset="-122"/>
                </a:endParaRPr>
              </a:p>
            </p:txBody>
          </p:sp>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669" y="991688"/>
                <a:ext cx="798564" cy="134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70" name="组合 69"/>
          <p:cNvGrpSpPr/>
          <p:nvPr/>
        </p:nvGrpSpPr>
        <p:grpSpPr>
          <a:xfrm>
            <a:off x="5973919" y="1159850"/>
            <a:ext cx="2743279" cy="2146000"/>
            <a:chOff x="5973919" y="1159850"/>
            <a:chExt cx="2743279" cy="2146000"/>
          </a:xfrm>
        </p:grpSpPr>
        <p:sp>
          <p:nvSpPr>
            <p:cNvPr id="6" name="Line 7"/>
            <p:cNvSpPr>
              <a:spLocks noChangeShapeType="1"/>
            </p:cNvSpPr>
            <p:nvPr/>
          </p:nvSpPr>
          <p:spPr bwMode="gray">
            <a:xfrm flipH="1">
              <a:off x="5973919" y="2489198"/>
              <a:ext cx="1716314" cy="446627"/>
            </a:xfrm>
            <a:prstGeom prst="line">
              <a:avLst/>
            </a:prstGeom>
            <a:noFill/>
            <a:ln w="76200">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grpSp>
          <p:nvGrpSpPr>
            <p:cNvPr id="56" name="组合 55"/>
            <p:cNvGrpSpPr/>
            <p:nvPr/>
          </p:nvGrpSpPr>
          <p:grpSpPr>
            <a:xfrm>
              <a:off x="7205898" y="1159850"/>
              <a:ext cx="1511300" cy="2146000"/>
              <a:chOff x="439567" y="2334201"/>
              <a:chExt cx="1511300" cy="2146000"/>
            </a:xfrm>
          </p:grpSpPr>
          <p:sp>
            <p:nvSpPr>
              <p:cNvPr id="27" name="Text Box 39"/>
              <p:cNvSpPr txBox="1">
                <a:spLocks noChangeArrowheads="1"/>
              </p:cNvSpPr>
              <p:nvPr/>
            </p:nvSpPr>
            <p:spPr bwMode="gray">
              <a:xfrm>
                <a:off x="439567" y="4172424"/>
                <a:ext cx="1511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1400" b="1" dirty="0" smtClean="0">
                    <a:solidFill>
                      <a:srgbClr val="333333"/>
                    </a:solidFill>
                    <a:latin typeface="微软雅黑" pitchFamily="34" charset="-122"/>
                    <a:ea typeface="微软雅黑" pitchFamily="34" charset="-122"/>
                  </a:rPr>
                  <a:t>加盟销售商</a:t>
                </a:r>
                <a:endParaRPr lang="en-US" altLang="zh-CN" sz="1400" b="1" dirty="0">
                  <a:solidFill>
                    <a:srgbClr val="333333"/>
                  </a:solidFill>
                  <a:latin typeface="微软雅黑" pitchFamily="34" charset="-122"/>
                  <a:ea typeface="微软雅黑" pitchFamily="34" charset="-122"/>
                </a:endParaRPr>
              </a:p>
            </p:txBody>
          </p:sp>
          <p:pic>
            <p:nvPicPr>
              <p:cNvPr id="102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296" y="2334201"/>
                <a:ext cx="793843" cy="175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64" name="Freeform 249"/>
          <p:cNvSpPr>
            <a:spLocks/>
          </p:cNvSpPr>
          <p:nvPr/>
        </p:nvSpPr>
        <p:spPr bwMode="auto">
          <a:xfrm>
            <a:off x="4751772" y="5305307"/>
            <a:ext cx="1773237" cy="709613"/>
          </a:xfrm>
          <a:custGeom>
            <a:avLst/>
            <a:gdLst>
              <a:gd name="T0" fmla="*/ 2147483647 w 1117"/>
              <a:gd name="T1" fmla="*/ 0 h 447"/>
              <a:gd name="T2" fmla="*/ 0 w 1117"/>
              <a:gd name="T3" fmla="*/ 2147483647 h 447"/>
              <a:gd name="T4" fmla="*/ 0 60000 65536"/>
              <a:gd name="T5" fmla="*/ 0 60000 65536"/>
              <a:gd name="T6" fmla="*/ 0 w 1117"/>
              <a:gd name="T7" fmla="*/ 0 h 447"/>
              <a:gd name="T8" fmla="*/ 1117 w 1117"/>
              <a:gd name="T9" fmla="*/ 447 h 447"/>
            </a:gdLst>
            <a:ahLst/>
            <a:cxnLst>
              <a:cxn ang="T4">
                <a:pos x="T0" y="T1"/>
              </a:cxn>
              <a:cxn ang="T5">
                <a:pos x="T2" y="T3"/>
              </a:cxn>
            </a:cxnLst>
            <a:rect l="T6" t="T7" r="T8" b="T9"/>
            <a:pathLst>
              <a:path w="1117" h="447">
                <a:moveTo>
                  <a:pt x="1117" y="0"/>
                </a:moveTo>
                <a:cubicBezTo>
                  <a:pt x="726" y="261"/>
                  <a:pt x="309" y="410"/>
                  <a:pt x="0" y="447"/>
                </a:cubicBezTo>
              </a:path>
            </a:pathLst>
          </a:custGeom>
          <a:noFill/>
          <a:ln w="76200">
            <a:solidFill>
              <a:schemeClr val="bg1"/>
            </a:solidFill>
            <a:round/>
            <a:headEnd/>
            <a:tailEnd type="triangle" w="med" len="med"/>
          </a:ln>
          <a:scene3d>
            <a:camera prst="legacyObliqueTopRight"/>
            <a:lightRig rig="legacyFlat3" dir="b"/>
          </a:scene3d>
          <a:sp3d extrusionH="100000" prstMaterial="legacyMatte">
            <a:bevelT w="13500" h="13500" prst="angle"/>
            <a:bevelB w="13500" h="13500" prst="angle"/>
            <a:extrusionClr>
              <a:schemeClr val="bg1"/>
            </a:extrusionClr>
          </a:sp3d>
          <a:extLst>
            <a:ext uri="{909E8E84-426E-40DD-AFC4-6F175D3DCCD1}">
              <a14:hiddenFill xmlns:a14="http://schemas.microsoft.com/office/drawing/2010/main">
                <a:solidFill>
                  <a:srgbClr val="FFFFFF"/>
                </a:solidFill>
              </a14:hiddenFill>
            </a:ext>
          </a:extLst>
        </p:spPr>
        <p:txBody>
          <a:bodyPr wrap="none" lIns="87313" tIns="44450" rIns="87313" bIns="44450" anchor="ctr">
            <a:flatTx/>
          </a:bodyPr>
          <a:lstStyle/>
          <a:p>
            <a:endParaRPr lang="zh-CN" altLang="en-US"/>
          </a:p>
        </p:txBody>
      </p:sp>
      <p:sp>
        <p:nvSpPr>
          <p:cNvPr id="66" name="Freeform 264"/>
          <p:cNvSpPr>
            <a:spLocks/>
          </p:cNvSpPr>
          <p:nvPr/>
        </p:nvSpPr>
        <p:spPr bwMode="auto">
          <a:xfrm>
            <a:off x="3024572" y="1488957"/>
            <a:ext cx="1511300" cy="525463"/>
          </a:xfrm>
          <a:custGeom>
            <a:avLst/>
            <a:gdLst>
              <a:gd name="T0" fmla="*/ 0 w 998"/>
              <a:gd name="T1" fmla="*/ 2147483647 h 331"/>
              <a:gd name="T2" fmla="*/ 2147483647 w 998"/>
              <a:gd name="T3" fmla="*/ 2147483647 h 331"/>
              <a:gd name="T4" fmla="*/ 0 60000 65536"/>
              <a:gd name="T5" fmla="*/ 0 60000 65536"/>
              <a:gd name="T6" fmla="*/ 0 w 998"/>
              <a:gd name="T7" fmla="*/ 0 h 331"/>
              <a:gd name="T8" fmla="*/ 998 w 998"/>
              <a:gd name="T9" fmla="*/ 331 h 331"/>
            </a:gdLst>
            <a:ahLst/>
            <a:cxnLst>
              <a:cxn ang="T4">
                <a:pos x="T0" y="T1"/>
              </a:cxn>
              <a:cxn ang="T5">
                <a:pos x="T2" y="T3"/>
              </a:cxn>
            </a:cxnLst>
            <a:rect l="T6" t="T7" r="T8" b="T9"/>
            <a:pathLst>
              <a:path w="998" h="331">
                <a:moveTo>
                  <a:pt x="0" y="331"/>
                </a:moveTo>
                <a:cubicBezTo>
                  <a:pt x="263" y="150"/>
                  <a:pt x="725" y="0"/>
                  <a:pt x="998" y="13"/>
                </a:cubicBezTo>
              </a:path>
            </a:pathLst>
          </a:custGeom>
          <a:noFill/>
          <a:ln w="76200">
            <a:solidFill>
              <a:schemeClr val="bg1"/>
            </a:solidFill>
            <a:round/>
            <a:headEnd/>
            <a:tailEnd type="triangle" w="med" len="med"/>
          </a:ln>
          <a:scene3d>
            <a:camera prst="legacyObliqueLeft"/>
            <a:lightRig rig="legacyFlat2" dir="t"/>
          </a:scene3d>
          <a:sp3d extrusionH="100000" prstMaterial="legacyMatte">
            <a:bevelT w="13500" h="13500" prst="angle"/>
            <a:bevelB w="13500" h="13500" prst="angle"/>
            <a:extrusionClr>
              <a:schemeClr val="bg1"/>
            </a:extrusionClr>
          </a:sp3d>
          <a:extLst>
            <a:ext uri="{909E8E84-426E-40DD-AFC4-6F175D3DCCD1}">
              <a14:hiddenFill xmlns:a14="http://schemas.microsoft.com/office/drawing/2010/main">
                <a:solidFill>
                  <a:srgbClr val="FFFFFF"/>
                </a:solidFill>
              </a14:hiddenFill>
            </a:ext>
          </a:extLst>
        </p:spPr>
        <p:txBody>
          <a:bodyPr wrap="none" lIns="87313" tIns="44450" rIns="87313" bIns="44450" anchor="ctr">
            <a:flatTx/>
          </a:bodyPr>
          <a:lstStyle/>
          <a:p>
            <a:endParaRPr lang="zh-CN" altLang="en-US"/>
          </a:p>
        </p:txBody>
      </p:sp>
    </p:spTree>
    <p:extLst>
      <p:ext uri="{BB962C8B-B14F-4D97-AF65-F5344CB8AC3E}">
        <p14:creationId xmlns:p14="http://schemas.microsoft.com/office/powerpoint/2010/main" val="89208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circle(in)">
                                      <p:cBhvr>
                                        <p:cTn id="7" dur="2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circle(in)">
                                      <p:cBhvr>
                                        <p:cTn id="12" dur="20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circle(in)">
                                      <p:cBhvr>
                                        <p:cTn id="17" dur="20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circle(in)">
                                      <p:cBhvr>
                                        <p:cTn id="22" dur="20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heel(1)">
                                      <p:cBhvr>
                                        <p:cTn id="27" dur="20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heel(1)">
                                      <p:cBhvr>
                                        <p:cTn id="32" dur="2000"/>
                                        <p:tgtEl>
                                          <p:spTgt spid="7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wheel(1)">
                                      <p:cBhvr>
                                        <p:cTn id="37" dur="200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wheel(1)">
                                      <p:cBhvr>
                                        <p:cTn id="42" dur="2000"/>
                                        <p:tgtEl>
                                          <p:spTgt spid="71"/>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heel(1)">
                                      <p:cBhvr>
                                        <p:cTn id="47" dur="20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heel(1)">
                                      <p:cBhvr>
                                        <p:cTn id="52" dur="2000"/>
                                        <p:tgtEl>
                                          <p:spTgt spid="7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barn(inVertical)">
                                      <p:cBhvr>
                                        <p:cTn id="57" dur="5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barn(inVertical)">
                                      <p:cBhvr>
                                        <p:cTn id="62" dur="500"/>
                                        <p:tgtEl>
                                          <p:spTgt spid="64"/>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barn(inVertical)">
                                      <p:cBhvr>
                                        <p:cTn id="67" dur="500"/>
                                        <p:tgtEl>
                                          <p:spTgt spid="67"/>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barn(inVertical)">
                                      <p:cBhvr>
                                        <p:cTn id="7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animBg="1"/>
      <p:bldP spid="64" grpId="0" animBg="1"/>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电子商务模式</a:t>
            </a:r>
            <a:r>
              <a:rPr lang="zh-CN" altLang="en-US" dirty="0"/>
              <a:t>简介</a:t>
            </a:r>
          </a:p>
        </p:txBody>
      </p:sp>
      <p:sp>
        <p:nvSpPr>
          <p:cNvPr id="6" name="AutoShape 2"/>
          <p:cNvSpPr>
            <a:spLocks noChangeArrowheads="1"/>
          </p:cNvSpPr>
          <p:nvPr/>
        </p:nvSpPr>
        <p:spPr bwMode="gray">
          <a:xfrm>
            <a:off x="4643438" y="1737320"/>
            <a:ext cx="4213038" cy="2051720"/>
          </a:xfrm>
          <a:prstGeom prst="roundRect">
            <a:avLst>
              <a:gd name="adj" fmla="val 10347"/>
            </a:avLst>
          </a:prstGeom>
          <a:solidFill>
            <a:schemeClr val="accent3">
              <a:lumMod val="60000"/>
              <a:lumOff val="40000"/>
            </a:schemeClr>
          </a:solidFill>
          <a:ln w="50800">
            <a:solidFill>
              <a:schemeClr val="tx1"/>
            </a:solidFill>
            <a:round/>
            <a:headEnd/>
            <a:tailEnd/>
          </a:ln>
          <a:effectLst>
            <a:outerShdw dist="107763" dir="2700000" algn="ctr" rotWithShape="0">
              <a:schemeClr val="bg1">
                <a:alpha val="50000"/>
              </a:schemeClr>
            </a:outerShdw>
          </a:effectLst>
        </p:spPr>
        <p:txBody>
          <a:bodyPr wrap="none" anchor="ctr"/>
          <a:lstStyle/>
          <a:p>
            <a:endParaRPr lang="zh-CN" altLang="en-US"/>
          </a:p>
        </p:txBody>
      </p:sp>
      <p:sp>
        <p:nvSpPr>
          <p:cNvPr id="7" name="AutoShape 4"/>
          <p:cNvSpPr>
            <a:spLocks noChangeArrowheads="1"/>
          </p:cNvSpPr>
          <p:nvPr/>
        </p:nvSpPr>
        <p:spPr bwMode="gray">
          <a:xfrm>
            <a:off x="395536" y="1737320"/>
            <a:ext cx="4073277" cy="2051720"/>
          </a:xfrm>
          <a:prstGeom prst="roundRect">
            <a:avLst>
              <a:gd name="adj" fmla="val 10347"/>
            </a:avLst>
          </a:prstGeom>
          <a:solidFill>
            <a:schemeClr val="accent1">
              <a:lumMod val="40000"/>
              <a:lumOff val="60000"/>
            </a:schemeClr>
          </a:solidFill>
          <a:ln w="50800">
            <a:solidFill>
              <a:schemeClr val="tx1"/>
            </a:solidFill>
            <a:round/>
            <a:headEnd/>
            <a:tailEnd/>
          </a:ln>
          <a:effectLst>
            <a:outerShdw dist="107763" dir="8100000" algn="ctr" rotWithShape="0">
              <a:schemeClr val="bg1">
                <a:alpha val="50000"/>
              </a:schemeClr>
            </a:outerShdw>
          </a:effectLst>
        </p:spPr>
        <p:txBody>
          <a:bodyPr wrap="none" anchor="ctr"/>
          <a:lstStyle/>
          <a:p>
            <a:endParaRPr lang="zh-CN" altLang="en-US"/>
          </a:p>
        </p:txBody>
      </p:sp>
      <p:grpSp>
        <p:nvGrpSpPr>
          <p:cNvPr id="8" name="Group 5"/>
          <p:cNvGrpSpPr>
            <a:grpSpLocks/>
          </p:cNvGrpSpPr>
          <p:nvPr/>
        </p:nvGrpSpPr>
        <p:grpSpPr bwMode="auto">
          <a:xfrm>
            <a:off x="3706813" y="899120"/>
            <a:ext cx="790575" cy="1976437"/>
            <a:chOff x="2304" y="1344"/>
            <a:chExt cx="498" cy="1245"/>
          </a:xfrm>
        </p:grpSpPr>
        <p:sp>
          <p:nvSpPr>
            <p:cNvPr id="9" name="Freeform 6"/>
            <p:cNvSpPr>
              <a:spLocks/>
            </p:cNvSpPr>
            <p:nvPr/>
          </p:nvSpPr>
          <p:spPr bwMode="gray">
            <a:xfrm>
              <a:off x="2425" y="134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adFill rotWithShape="1">
              <a:gsLst>
                <a:gs pos="0">
                  <a:schemeClr val="hlink"/>
                </a:gs>
                <a:gs pos="100000">
                  <a:schemeClr val="hlink">
                    <a:gamma/>
                    <a:tint val="0"/>
                    <a:invGamma/>
                  </a:schemeClr>
                </a:gs>
              </a:gsLst>
              <a:lin ang="5400000" scaled="1"/>
            </a:gradFill>
            <a:ln w="0">
              <a:noFill/>
              <a:prstDash val="solid"/>
              <a:round/>
              <a:headEnd/>
              <a:tailEnd/>
            </a:ln>
            <a:effectLst/>
          </p:spPr>
          <p:txBody>
            <a:bodyPr/>
            <a:lstStyle/>
            <a:p>
              <a:pPr>
                <a:defRPr/>
              </a:pPr>
              <a:endParaRPr lang="zh-CN" altLang="en-US"/>
            </a:p>
          </p:txBody>
        </p:sp>
        <p:sp>
          <p:nvSpPr>
            <p:cNvPr id="10" name="Freeform 7"/>
            <p:cNvSpPr>
              <a:spLocks/>
            </p:cNvSpPr>
            <p:nvPr/>
          </p:nvSpPr>
          <p:spPr bwMode="gray">
            <a:xfrm>
              <a:off x="2304" y="1625"/>
              <a:ext cx="498" cy="964"/>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adFill rotWithShape="1">
              <a:gsLst>
                <a:gs pos="0">
                  <a:schemeClr val="hlink"/>
                </a:gs>
                <a:gs pos="100000">
                  <a:schemeClr val="hlink">
                    <a:gamma/>
                    <a:tint val="0"/>
                    <a:invGamma/>
                  </a:schemeClr>
                </a:gs>
              </a:gsLst>
              <a:lin ang="5400000" scaled="1"/>
            </a:gradFill>
            <a:ln w="0">
              <a:noFill/>
              <a:prstDash val="solid"/>
              <a:round/>
              <a:headEnd/>
              <a:tailEnd/>
            </a:ln>
            <a:effectLst/>
          </p:spPr>
          <p:txBody>
            <a:bodyPr/>
            <a:lstStyle/>
            <a:p>
              <a:pPr>
                <a:defRPr/>
              </a:pPr>
              <a:endParaRPr lang="zh-CN" altLang="en-US"/>
            </a:p>
          </p:txBody>
        </p:sp>
      </p:grpSp>
      <p:sp>
        <p:nvSpPr>
          <p:cNvPr id="11" name="Text Box 8"/>
          <p:cNvSpPr txBox="1">
            <a:spLocks noChangeArrowheads="1"/>
          </p:cNvSpPr>
          <p:nvPr/>
        </p:nvSpPr>
        <p:spPr bwMode="gray">
          <a:xfrm>
            <a:off x="539552" y="1880828"/>
            <a:ext cx="324346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smtClean="0">
                <a:latin typeface="微软雅黑" pitchFamily="34" charset="-122"/>
                <a:ea typeface="微软雅黑" pitchFamily="34" charset="-122"/>
              </a:rPr>
              <a:t>B2C</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企业对消费者</a:t>
            </a:r>
            <a:endParaRPr lang="en-US" altLang="zh-CN" sz="1600" dirty="0" smtClean="0">
              <a:latin typeface="微软雅黑" pitchFamily="34" charset="-122"/>
              <a:ea typeface="微软雅黑" pitchFamily="34" charset="-122"/>
            </a:endParaRPr>
          </a:p>
          <a:p>
            <a:pPr marL="285750" indent="-285750">
              <a:buFont typeface="Wingdings" pitchFamily="2" charset="2"/>
              <a:buChar char="Ø"/>
            </a:pPr>
            <a:r>
              <a:rPr lang="zh-CN" altLang="en-US" sz="1400" dirty="0" smtClean="0">
                <a:latin typeface="微软雅黑" pitchFamily="34" charset="-122"/>
                <a:ea typeface="微软雅黑" pitchFamily="34" charset="-122"/>
              </a:rPr>
              <a:t>按经营模式分为销售型和采购型。</a:t>
            </a:r>
            <a:endParaRPr lang="en-US" altLang="zh-CN" sz="1400" dirty="0" smtClean="0">
              <a:latin typeface="微软雅黑" pitchFamily="34" charset="-122"/>
              <a:ea typeface="微软雅黑" pitchFamily="34" charset="-122"/>
            </a:endParaRPr>
          </a:p>
          <a:p>
            <a:pPr marL="285750" indent="-285750">
              <a:buFont typeface="Wingdings" pitchFamily="2" charset="2"/>
              <a:buChar char="Ø"/>
            </a:pPr>
            <a:r>
              <a:rPr lang="zh-CN" altLang="en-US" sz="1400" dirty="0" smtClean="0">
                <a:latin typeface="微软雅黑" pitchFamily="34" charset="-122"/>
                <a:ea typeface="微软雅黑" pitchFamily="34" charset="-122"/>
              </a:rPr>
              <a:t>衍生出</a:t>
            </a:r>
            <a:r>
              <a:rPr lang="en-US" altLang="zh-CN" sz="1400" dirty="0" smtClean="0">
                <a:latin typeface="微软雅黑" pitchFamily="34" charset="-122"/>
                <a:ea typeface="微软雅黑" pitchFamily="34" charset="-122"/>
              </a:rPr>
              <a:t>B2B2C</a:t>
            </a:r>
            <a:r>
              <a:rPr lang="zh-CN" altLang="en-US" sz="1400" dirty="0" smtClean="0">
                <a:latin typeface="微软雅黑" pitchFamily="34" charset="-122"/>
                <a:ea typeface="微软雅黑" pitchFamily="34" charset="-122"/>
              </a:rPr>
              <a:t>，也就是我们常说的</a:t>
            </a:r>
            <a:r>
              <a:rPr lang="en-US" altLang="zh-CN" sz="1400" dirty="0" smtClean="0">
                <a:latin typeface="微软雅黑" pitchFamily="34" charset="-122"/>
                <a:ea typeface="微软雅黑" pitchFamily="34" charset="-122"/>
              </a:rPr>
              <a:t>B2C</a:t>
            </a:r>
            <a:r>
              <a:rPr lang="zh-CN" altLang="en-US" sz="1400" dirty="0" smtClean="0">
                <a:latin typeface="微软雅黑" pitchFamily="34" charset="-122"/>
                <a:ea typeface="微软雅黑" pitchFamily="34" charset="-122"/>
              </a:rPr>
              <a:t>平台。</a:t>
            </a:r>
            <a:endParaRPr lang="en-US" altLang="zh-CN" sz="1400" dirty="0" smtClean="0">
              <a:latin typeface="微软雅黑" pitchFamily="34" charset="-122"/>
              <a:ea typeface="微软雅黑" pitchFamily="34" charset="-122"/>
            </a:endParaRPr>
          </a:p>
          <a:p>
            <a:pPr marL="285750" indent="-285750">
              <a:buFont typeface="Wingdings" pitchFamily="2" charset="2"/>
              <a:buChar char="Ø"/>
            </a:pPr>
            <a:r>
              <a:rPr lang="en-US" altLang="zh-CN" sz="1400" dirty="0" smtClean="0">
                <a:latin typeface="微软雅黑" pitchFamily="34" charset="-122"/>
                <a:ea typeface="微软雅黑" pitchFamily="34" charset="-122"/>
              </a:rPr>
              <a:t>B2B2C</a:t>
            </a:r>
            <a:r>
              <a:rPr lang="zh-CN" altLang="en-US" sz="1400" dirty="0" smtClean="0">
                <a:latin typeface="微软雅黑" pitchFamily="34" charset="-122"/>
                <a:ea typeface="微软雅黑" pitchFamily="34" charset="-122"/>
              </a:rPr>
              <a:t>又通过消费行为的转变，衍生出团购</a:t>
            </a:r>
            <a:endParaRPr lang="en-US" altLang="zh-CN" sz="1400" dirty="0">
              <a:latin typeface="微软雅黑" pitchFamily="34" charset="-122"/>
              <a:ea typeface="微软雅黑" pitchFamily="34" charset="-122"/>
            </a:endParaRPr>
          </a:p>
        </p:txBody>
      </p:sp>
      <p:sp>
        <p:nvSpPr>
          <p:cNvPr id="12" name="Text Box 9"/>
          <p:cNvSpPr txBox="1">
            <a:spLocks noChangeArrowheads="1"/>
          </p:cNvSpPr>
          <p:nvPr/>
        </p:nvSpPr>
        <p:spPr bwMode="gray">
          <a:xfrm>
            <a:off x="5383212" y="1880828"/>
            <a:ext cx="336525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smtClean="0">
                <a:latin typeface="微软雅黑" pitchFamily="34" charset="-122"/>
                <a:ea typeface="微软雅黑" pitchFamily="34" charset="-122"/>
              </a:rPr>
              <a:t>B2B</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企业对企业</a:t>
            </a:r>
            <a:endParaRPr lang="en-US" altLang="zh-CN" sz="1600" dirty="0" smtClean="0">
              <a:latin typeface="微软雅黑" pitchFamily="34" charset="-122"/>
              <a:ea typeface="微软雅黑" pitchFamily="34" charset="-122"/>
            </a:endParaRPr>
          </a:p>
          <a:p>
            <a:pPr marL="285750" indent="-285750">
              <a:buFont typeface="Wingdings" pitchFamily="2" charset="2"/>
              <a:buChar char="Ø"/>
            </a:pPr>
            <a:r>
              <a:rPr lang="zh-CN" altLang="en-US" sz="1400" dirty="0" smtClean="0">
                <a:latin typeface="微软雅黑" pitchFamily="34" charset="-122"/>
                <a:ea typeface="微软雅黑" pitchFamily="34" charset="-122"/>
              </a:rPr>
              <a:t>按业务范围，分为综合性</a:t>
            </a:r>
            <a:r>
              <a:rPr lang="en-US" altLang="zh-CN" sz="1400" dirty="0" smtClean="0">
                <a:latin typeface="微软雅黑" pitchFamily="34" charset="-122"/>
                <a:ea typeface="微软雅黑" pitchFamily="34" charset="-122"/>
              </a:rPr>
              <a:t>B2B</a:t>
            </a:r>
            <a:r>
              <a:rPr lang="zh-CN" altLang="en-US" sz="1400" dirty="0" smtClean="0">
                <a:latin typeface="微软雅黑" pitchFamily="34" charset="-122"/>
                <a:ea typeface="微软雅黑" pitchFamily="34" charset="-122"/>
              </a:rPr>
              <a:t>和垂直型</a:t>
            </a:r>
            <a:r>
              <a:rPr lang="en-US" altLang="zh-CN" sz="1400" dirty="0" smtClean="0">
                <a:latin typeface="微软雅黑" pitchFamily="34" charset="-122"/>
                <a:ea typeface="微软雅黑" pitchFamily="34" charset="-122"/>
              </a:rPr>
              <a:t>B2B.</a:t>
            </a:r>
          </a:p>
          <a:p>
            <a:pPr marL="285750" indent="-285750">
              <a:buFont typeface="Wingdings" pitchFamily="2" charset="2"/>
              <a:buChar char="Ø"/>
            </a:pPr>
            <a:r>
              <a:rPr lang="zh-CN" altLang="en-US" sz="1400" dirty="0" smtClean="0">
                <a:latin typeface="微软雅黑" pitchFamily="34" charset="-122"/>
                <a:ea typeface="微软雅黑" pitchFamily="34" charset="-122"/>
              </a:rPr>
              <a:t>按经营模式分为宣传型和交易型</a:t>
            </a:r>
            <a:endParaRPr lang="en-US" altLang="zh-CN" sz="1400" dirty="0" smtClean="0">
              <a:latin typeface="微软雅黑" pitchFamily="34" charset="-122"/>
              <a:ea typeface="微软雅黑" pitchFamily="34" charset="-122"/>
            </a:endParaRPr>
          </a:p>
          <a:p>
            <a:pPr marL="285750" indent="-285750">
              <a:buFont typeface="Wingdings" pitchFamily="2" charset="2"/>
              <a:buChar char="Ø"/>
            </a:pPr>
            <a:r>
              <a:rPr lang="zh-CN" altLang="en-US" sz="1400" dirty="0">
                <a:latin typeface="微软雅黑" pitchFamily="34" charset="-122"/>
                <a:ea typeface="微软雅黑" pitchFamily="34" charset="-122"/>
              </a:rPr>
              <a:t>供应</a:t>
            </a:r>
            <a:r>
              <a:rPr lang="zh-CN" altLang="en-US" sz="1400" dirty="0" smtClean="0">
                <a:latin typeface="微软雅黑" pitchFamily="34" charset="-122"/>
                <a:ea typeface="微软雅黑" pitchFamily="34" charset="-122"/>
              </a:rPr>
              <a:t>链电子商务，占据最大市场份额，为供应链上下游企业服务</a:t>
            </a:r>
            <a:endParaRPr lang="en-US" altLang="zh-CN" sz="1400" dirty="0">
              <a:latin typeface="微软雅黑" pitchFamily="34" charset="-122"/>
              <a:ea typeface="微软雅黑" pitchFamily="34" charset="-122"/>
            </a:endParaRPr>
          </a:p>
        </p:txBody>
      </p:sp>
      <p:grpSp>
        <p:nvGrpSpPr>
          <p:cNvPr id="13" name="Group 10"/>
          <p:cNvGrpSpPr>
            <a:grpSpLocks/>
          </p:cNvGrpSpPr>
          <p:nvPr/>
        </p:nvGrpSpPr>
        <p:grpSpPr bwMode="auto">
          <a:xfrm>
            <a:off x="4621213" y="899120"/>
            <a:ext cx="790575" cy="1976437"/>
            <a:chOff x="2880" y="1344"/>
            <a:chExt cx="498" cy="1245"/>
          </a:xfrm>
        </p:grpSpPr>
        <p:sp>
          <p:nvSpPr>
            <p:cNvPr id="14" name="Freeform 11"/>
            <p:cNvSpPr>
              <a:spLocks/>
            </p:cNvSpPr>
            <p:nvPr/>
          </p:nvSpPr>
          <p:spPr bwMode="gray">
            <a:xfrm>
              <a:off x="3001" y="134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adFill rotWithShape="1">
              <a:gsLst>
                <a:gs pos="0">
                  <a:schemeClr val="accent1"/>
                </a:gs>
                <a:gs pos="100000">
                  <a:schemeClr val="accent1">
                    <a:gamma/>
                    <a:tint val="0"/>
                    <a:invGamma/>
                  </a:schemeClr>
                </a:gs>
              </a:gsLst>
              <a:lin ang="5400000" scaled="1"/>
            </a:gradFill>
            <a:ln w="0">
              <a:noFill/>
              <a:prstDash val="solid"/>
              <a:round/>
              <a:headEnd/>
              <a:tailEnd/>
            </a:ln>
            <a:effectLst/>
          </p:spPr>
          <p:txBody>
            <a:bodyPr/>
            <a:lstStyle/>
            <a:p>
              <a:pPr>
                <a:defRPr/>
              </a:pPr>
              <a:endParaRPr lang="zh-CN" altLang="en-US"/>
            </a:p>
          </p:txBody>
        </p:sp>
        <p:sp>
          <p:nvSpPr>
            <p:cNvPr id="15" name="Freeform 12"/>
            <p:cNvSpPr>
              <a:spLocks/>
            </p:cNvSpPr>
            <p:nvPr/>
          </p:nvSpPr>
          <p:spPr bwMode="gray">
            <a:xfrm>
              <a:off x="2880" y="1625"/>
              <a:ext cx="498" cy="964"/>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adFill rotWithShape="1">
              <a:gsLst>
                <a:gs pos="0">
                  <a:schemeClr val="accent1"/>
                </a:gs>
                <a:gs pos="100000">
                  <a:schemeClr val="accent1">
                    <a:gamma/>
                    <a:tint val="0"/>
                    <a:invGamma/>
                  </a:schemeClr>
                </a:gs>
              </a:gsLst>
              <a:lin ang="5400000" scaled="1"/>
            </a:gradFill>
            <a:ln w="0">
              <a:noFill/>
              <a:prstDash val="solid"/>
              <a:round/>
              <a:headEnd/>
              <a:tailEnd/>
            </a:ln>
            <a:effectLst/>
          </p:spPr>
          <p:txBody>
            <a:bodyPr/>
            <a:lstStyle/>
            <a:p>
              <a:pPr>
                <a:defRPr/>
              </a:pPr>
              <a:endParaRPr lang="zh-CN" altLang="en-US"/>
            </a:p>
          </p:txBody>
        </p:sp>
      </p:grpSp>
      <p:sp>
        <p:nvSpPr>
          <p:cNvPr id="16" name="AutoShape 4"/>
          <p:cNvSpPr>
            <a:spLocks noChangeArrowheads="1"/>
          </p:cNvSpPr>
          <p:nvPr/>
        </p:nvSpPr>
        <p:spPr bwMode="gray">
          <a:xfrm>
            <a:off x="2432175" y="4023320"/>
            <a:ext cx="4073277" cy="2286000"/>
          </a:xfrm>
          <a:prstGeom prst="roundRect">
            <a:avLst>
              <a:gd name="adj" fmla="val 10347"/>
            </a:avLst>
          </a:prstGeom>
          <a:solidFill>
            <a:schemeClr val="accent1">
              <a:lumMod val="40000"/>
              <a:lumOff val="60000"/>
            </a:schemeClr>
          </a:solidFill>
          <a:ln w="50800">
            <a:solidFill>
              <a:schemeClr val="tx1"/>
            </a:solidFill>
            <a:round/>
            <a:headEnd/>
            <a:tailEnd/>
          </a:ln>
          <a:effectLst>
            <a:outerShdw dist="107763" dir="8100000" algn="ctr" rotWithShape="0">
              <a:schemeClr val="bg1">
                <a:alpha val="50000"/>
              </a:schemeClr>
            </a:outerShdw>
          </a:effectLst>
        </p:spPr>
        <p:txBody>
          <a:bodyPr wrap="none" anchor="ctr"/>
          <a:lstStyle/>
          <a:p>
            <a:endParaRPr lang="zh-CN" altLang="en-US"/>
          </a:p>
        </p:txBody>
      </p:sp>
      <p:grpSp>
        <p:nvGrpSpPr>
          <p:cNvPr id="17" name="Group 5"/>
          <p:cNvGrpSpPr>
            <a:grpSpLocks/>
          </p:cNvGrpSpPr>
          <p:nvPr/>
        </p:nvGrpSpPr>
        <p:grpSpPr bwMode="auto">
          <a:xfrm>
            <a:off x="4192464" y="2793583"/>
            <a:ext cx="790575" cy="1976437"/>
            <a:chOff x="2304" y="1344"/>
            <a:chExt cx="498" cy="1245"/>
          </a:xfrm>
        </p:grpSpPr>
        <p:sp>
          <p:nvSpPr>
            <p:cNvPr id="18" name="Freeform 6"/>
            <p:cNvSpPr>
              <a:spLocks/>
            </p:cNvSpPr>
            <p:nvPr/>
          </p:nvSpPr>
          <p:spPr bwMode="gray">
            <a:xfrm>
              <a:off x="2425" y="134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adFill rotWithShape="1">
              <a:gsLst>
                <a:gs pos="0">
                  <a:schemeClr val="hlink"/>
                </a:gs>
                <a:gs pos="100000">
                  <a:schemeClr val="hlink">
                    <a:gamma/>
                    <a:tint val="0"/>
                    <a:invGamma/>
                  </a:schemeClr>
                </a:gs>
              </a:gsLst>
              <a:lin ang="5400000" scaled="1"/>
            </a:gradFill>
            <a:ln w="0">
              <a:noFill/>
              <a:prstDash val="solid"/>
              <a:round/>
              <a:headEnd/>
              <a:tailEnd/>
            </a:ln>
            <a:effectLst/>
          </p:spPr>
          <p:txBody>
            <a:bodyPr/>
            <a:lstStyle/>
            <a:p>
              <a:pPr>
                <a:defRPr/>
              </a:pPr>
              <a:endParaRPr lang="zh-CN" altLang="en-US"/>
            </a:p>
          </p:txBody>
        </p:sp>
        <p:sp>
          <p:nvSpPr>
            <p:cNvPr id="19" name="Freeform 7"/>
            <p:cNvSpPr>
              <a:spLocks/>
            </p:cNvSpPr>
            <p:nvPr/>
          </p:nvSpPr>
          <p:spPr bwMode="gray">
            <a:xfrm>
              <a:off x="2304" y="1625"/>
              <a:ext cx="498" cy="964"/>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adFill rotWithShape="1">
              <a:gsLst>
                <a:gs pos="0">
                  <a:schemeClr val="hlink"/>
                </a:gs>
                <a:gs pos="100000">
                  <a:schemeClr val="hlink">
                    <a:gamma/>
                    <a:tint val="0"/>
                    <a:invGamma/>
                  </a:schemeClr>
                </a:gs>
              </a:gsLst>
              <a:lin ang="5400000" scaled="1"/>
            </a:gradFill>
            <a:ln w="0">
              <a:noFill/>
              <a:prstDash val="solid"/>
              <a:round/>
              <a:headEnd/>
              <a:tailEnd/>
            </a:ln>
            <a:effectLst/>
          </p:spPr>
          <p:txBody>
            <a:bodyPr/>
            <a:lstStyle/>
            <a:p>
              <a:pPr>
                <a:defRPr/>
              </a:pPr>
              <a:endParaRPr lang="zh-CN" altLang="en-US"/>
            </a:p>
          </p:txBody>
        </p:sp>
      </p:grpSp>
      <p:sp>
        <p:nvSpPr>
          <p:cNvPr id="20" name="Text Box 8"/>
          <p:cNvSpPr txBox="1">
            <a:spLocks noChangeArrowheads="1"/>
          </p:cNvSpPr>
          <p:nvPr/>
        </p:nvSpPr>
        <p:spPr bwMode="gray">
          <a:xfrm>
            <a:off x="2576190" y="4843154"/>
            <a:ext cx="3243461"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smtClean="0">
                <a:latin typeface="微软雅黑" pitchFamily="34" charset="-122"/>
                <a:ea typeface="微软雅黑" pitchFamily="34" charset="-122"/>
              </a:rPr>
              <a:t>C2C</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消费者对消费者</a:t>
            </a:r>
            <a:endParaRPr lang="en-US" altLang="zh-CN" sz="1600" dirty="0" smtClean="0">
              <a:latin typeface="微软雅黑" pitchFamily="34" charset="-122"/>
              <a:ea typeface="微软雅黑" pitchFamily="34" charset="-122"/>
            </a:endParaRPr>
          </a:p>
          <a:p>
            <a:pPr marL="285750" indent="-285750">
              <a:buFont typeface="Wingdings" pitchFamily="2" charset="2"/>
              <a:buChar char="Ø"/>
            </a:pPr>
            <a:r>
              <a:rPr lang="zh-CN" altLang="en-US" sz="1400" dirty="0" smtClean="0">
                <a:latin typeface="微软雅黑" pitchFamily="34" charset="-122"/>
                <a:ea typeface="微软雅黑" pitchFamily="34" charset="-122"/>
              </a:rPr>
              <a:t>跳蚤市场，衍生物品信息服务。代表：赶集网、</a:t>
            </a:r>
            <a:r>
              <a:rPr lang="en-US" altLang="zh-CN" sz="1400" dirty="0" smtClean="0">
                <a:latin typeface="微软雅黑" pitchFamily="34" charset="-122"/>
                <a:ea typeface="微软雅黑" pitchFamily="34" charset="-122"/>
              </a:rPr>
              <a:t>58</a:t>
            </a:r>
            <a:r>
              <a:rPr lang="zh-CN" altLang="en-US" sz="1400" dirty="0" smtClean="0">
                <a:latin typeface="微软雅黑" pitchFamily="34" charset="-122"/>
                <a:ea typeface="微软雅黑" pitchFamily="34" charset="-122"/>
              </a:rPr>
              <a:t>同城</a:t>
            </a:r>
            <a:endParaRPr lang="en-US" altLang="zh-CN" sz="1400" dirty="0" smtClean="0">
              <a:latin typeface="微软雅黑" pitchFamily="34" charset="-122"/>
              <a:ea typeface="微软雅黑" pitchFamily="34" charset="-122"/>
            </a:endParaRPr>
          </a:p>
          <a:p>
            <a:pPr marL="285750" indent="-285750">
              <a:buFont typeface="Wingdings" pitchFamily="2" charset="2"/>
              <a:buChar char="Ø"/>
            </a:pPr>
            <a:r>
              <a:rPr lang="zh-CN" altLang="en-US" sz="1400" dirty="0" smtClean="0">
                <a:latin typeface="微软雅黑" pitchFamily="34" charset="-122"/>
                <a:ea typeface="微软雅黑" pitchFamily="34" charset="-122"/>
              </a:rPr>
              <a:t>在线交易平台</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2080490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再回头看商业模式</a:t>
            </a:r>
            <a:endParaRPr lang="zh-CN" altLang="en-US" dirty="0"/>
          </a:p>
        </p:txBody>
      </p:sp>
      <p:sp>
        <p:nvSpPr>
          <p:cNvPr id="10" name="Line 38"/>
          <p:cNvSpPr>
            <a:spLocks noChangeShapeType="1"/>
          </p:cNvSpPr>
          <p:nvPr/>
        </p:nvSpPr>
        <p:spPr bwMode="auto">
          <a:xfrm>
            <a:off x="1952625" y="2001838"/>
            <a:ext cx="0" cy="3313112"/>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39"/>
          <p:cNvSpPr>
            <a:spLocks noChangeShapeType="1"/>
          </p:cNvSpPr>
          <p:nvPr/>
        </p:nvSpPr>
        <p:spPr bwMode="auto">
          <a:xfrm>
            <a:off x="1952625" y="5314950"/>
            <a:ext cx="3324225" cy="0"/>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42"/>
          <p:cNvSpPr>
            <a:spLocks noChangeShapeType="1"/>
          </p:cNvSpPr>
          <p:nvPr/>
        </p:nvSpPr>
        <p:spPr bwMode="auto">
          <a:xfrm>
            <a:off x="2493963" y="5532438"/>
            <a:ext cx="2243137" cy="0"/>
          </a:xfrm>
          <a:prstGeom prst="line">
            <a:avLst/>
          </a:prstGeom>
          <a:noFill/>
          <a:ln w="9525">
            <a:solidFill>
              <a:srgbClr val="1C1C1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43"/>
          <p:cNvSpPr>
            <a:spLocks noChangeArrowheads="1"/>
          </p:cNvSpPr>
          <p:nvPr/>
        </p:nvSpPr>
        <p:spPr bwMode="gray">
          <a:xfrm>
            <a:off x="2503488" y="5608638"/>
            <a:ext cx="2155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eaLnBrk="0" hangingPunct="0"/>
            <a:r>
              <a:rPr lang="zh-CN" altLang="en-US" dirty="0" smtClean="0"/>
              <a:t>盈利</a:t>
            </a:r>
            <a:endParaRPr lang="en-US" altLang="zh-CN" dirty="0"/>
          </a:p>
        </p:txBody>
      </p:sp>
      <p:sp>
        <p:nvSpPr>
          <p:cNvPr id="16" name="Rectangle 44"/>
          <p:cNvSpPr>
            <a:spLocks noChangeArrowheads="1"/>
          </p:cNvSpPr>
          <p:nvPr/>
        </p:nvSpPr>
        <p:spPr bwMode="gray">
          <a:xfrm>
            <a:off x="2212975" y="1753628"/>
            <a:ext cx="11001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eaLnBrk="0" hangingPunct="0"/>
            <a:r>
              <a:rPr lang="zh-CN" altLang="en-US" sz="1400" dirty="0" smtClean="0">
                <a:latin typeface="微软雅黑" pitchFamily="34" charset="-122"/>
                <a:ea typeface="微软雅黑" pitchFamily="34" charset="-122"/>
              </a:rPr>
              <a:t>目标客户由农户转向所有生态环节参与者</a:t>
            </a:r>
            <a:endParaRPr lang="en-US" altLang="zh-CN" sz="1400" dirty="0">
              <a:latin typeface="微软雅黑" pitchFamily="34" charset="-122"/>
              <a:ea typeface="微软雅黑" pitchFamily="34" charset="-122"/>
            </a:endParaRPr>
          </a:p>
        </p:txBody>
      </p:sp>
      <p:sp>
        <p:nvSpPr>
          <p:cNvPr id="17" name="Line 45"/>
          <p:cNvSpPr>
            <a:spLocks noChangeShapeType="1"/>
          </p:cNvSpPr>
          <p:nvPr/>
        </p:nvSpPr>
        <p:spPr bwMode="auto">
          <a:xfrm flipV="1">
            <a:off x="1763688" y="2569369"/>
            <a:ext cx="0" cy="2106612"/>
          </a:xfrm>
          <a:prstGeom prst="line">
            <a:avLst/>
          </a:prstGeom>
          <a:noFill/>
          <a:ln w="9525">
            <a:solidFill>
              <a:srgbClr val="1C1C1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47"/>
          <p:cNvSpPr txBox="1">
            <a:spLocks noChangeArrowheads="1"/>
          </p:cNvSpPr>
          <p:nvPr/>
        </p:nvSpPr>
        <p:spPr bwMode="black">
          <a:xfrm>
            <a:off x="395536" y="1907517"/>
            <a:ext cx="1817439" cy="584775"/>
          </a:xfrm>
          <a:prstGeom prst="rect">
            <a:avLst/>
          </a:prstGeom>
          <a:noFill/>
          <a:ln>
            <a:noFill/>
          </a:ln>
          <a:effectLst>
            <a:outerShdw dist="35921" dir="2700000" algn="ctr" rotWithShape="0">
              <a:srgbClr val="292929">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3200" b="1" dirty="0" smtClean="0">
                <a:solidFill>
                  <a:srgbClr val="FF3300"/>
                </a:solidFill>
              </a:rPr>
              <a:t>+500</a:t>
            </a:r>
            <a:r>
              <a:rPr lang="en-US" altLang="zh-CN" sz="3200" b="1" dirty="0">
                <a:solidFill>
                  <a:srgbClr val="FF3300"/>
                </a:solidFill>
              </a:rPr>
              <a:t>%</a:t>
            </a:r>
            <a:endParaRPr lang="en-US" altLang="zh-CN" dirty="0"/>
          </a:p>
        </p:txBody>
      </p:sp>
      <p:sp>
        <p:nvSpPr>
          <p:cNvPr id="28" name="AutoShape 56"/>
          <p:cNvSpPr>
            <a:spLocks noChangeArrowheads="1"/>
          </p:cNvSpPr>
          <p:nvPr/>
        </p:nvSpPr>
        <p:spPr bwMode="gray">
          <a:xfrm>
            <a:off x="5211763" y="1830388"/>
            <a:ext cx="3148012" cy="306387"/>
          </a:xfrm>
          <a:prstGeom prst="roundRect">
            <a:avLst>
              <a:gd name="adj" fmla="val 50000"/>
            </a:avLst>
          </a:prstGeom>
          <a:solidFill>
            <a:schemeClr val="accent1"/>
          </a:solidFill>
          <a:ln w="19050" algn="ctr">
            <a:solidFill>
              <a:srgbClr val="FFFFFF"/>
            </a:solidFill>
            <a:round/>
            <a:headEnd/>
            <a:tailEnd/>
          </a:ln>
        </p:spPr>
        <p:txBody>
          <a:bodyPr wrap="none" anchor="ctr"/>
          <a:lstStyle/>
          <a:p>
            <a:pPr algn="ctr" eaLnBrk="0" hangingPunct="0"/>
            <a:endParaRPr lang="zh-CN" altLang="zh-CN"/>
          </a:p>
        </p:txBody>
      </p:sp>
      <p:sp>
        <p:nvSpPr>
          <p:cNvPr id="29" name="Rectangle 57"/>
          <p:cNvSpPr>
            <a:spLocks noChangeArrowheads="1"/>
          </p:cNvSpPr>
          <p:nvPr/>
        </p:nvSpPr>
        <p:spPr bwMode="gray">
          <a:xfrm>
            <a:off x="5648325" y="1835150"/>
            <a:ext cx="9525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hangingPunct="0"/>
            <a:r>
              <a:rPr lang="en-US" altLang="zh-CN" sz="1400" b="1" dirty="0">
                <a:solidFill>
                  <a:srgbClr val="FEFEFE"/>
                </a:solidFill>
              </a:rPr>
              <a:t> </a:t>
            </a:r>
            <a:r>
              <a:rPr lang="zh-CN" altLang="en-US" sz="1400" b="1" dirty="0" smtClean="0">
                <a:solidFill>
                  <a:srgbClr val="FEFEFE"/>
                </a:solidFill>
              </a:rPr>
              <a:t>商业模式</a:t>
            </a:r>
            <a:endParaRPr lang="en-US" altLang="zh-CN" dirty="0"/>
          </a:p>
        </p:txBody>
      </p:sp>
      <p:sp>
        <p:nvSpPr>
          <p:cNvPr id="34" name="Freeform 62"/>
          <p:cNvSpPr>
            <a:spLocks/>
          </p:cNvSpPr>
          <p:nvPr/>
        </p:nvSpPr>
        <p:spPr bwMode="ltGray">
          <a:xfrm>
            <a:off x="2281238" y="3702050"/>
            <a:ext cx="1862137" cy="1277938"/>
          </a:xfrm>
          <a:custGeom>
            <a:avLst/>
            <a:gdLst>
              <a:gd name="T0" fmla="*/ 0 w 1291"/>
              <a:gd name="T1" fmla="*/ 2147483647 h 886"/>
              <a:gd name="T2" fmla="*/ 2147483647 w 1291"/>
              <a:gd name="T3" fmla="*/ 2147483647 h 886"/>
              <a:gd name="T4" fmla="*/ 2147483647 w 1291"/>
              <a:gd name="T5" fmla="*/ 2147483647 h 886"/>
              <a:gd name="T6" fmla="*/ 2147483647 w 1291"/>
              <a:gd name="T7" fmla="*/ 2147483647 h 886"/>
              <a:gd name="T8" fmla="*/ 2147483647 w 1291"/>
              <a:gd name="T9" fmla="*/ 0 h 886"/>
              <a:gd name="T10" fmla="*/ 2147483647 w 1291"/>
              <a:gd name="T11" fmla="*/ 2147483647 h 886"/>
              <a:gd name="T12" fmla="*/ 2147483647 w 1291"/>
              <a:gd name="T13" fmla="*/ 2147483647 h 886"/>
              <a:gd name="T14" fmla="*/ 2147483647 w 1291"/>
              <a:gd name="T15" fmla="*/ 2147483647 h 886"/>
              <a:gd name="T16" fmla="*/ 2147483647 w 1291"/>
              <a:gd name="T17" fmla="*/ 2147483647 h 886"/>
              <a:gd name="T18" fmla="*/ 0 w 1291"/>
              <a:gd name="T19" fmla="*/ 2147483647 h 8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1"/>
              <a:gd name="T31" fmla="*/ 0 h 886"/>
              <a:gd name="T32" fmla="*/ 1291 w 1291"/>
              <a:gd name="T33" fmla="*/ 886 h 8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1" h="886">
                <a:moveTo>
                  <a:pt x="0" y="687"/>
                </a:moveTo>
                <a:cubicBezTo>
                  <a:pt x="261" y="646"/>
                  <a:pt x="345" y="660"/>
                  <a:pt x="671" y="532"/>
                </a:cubicBezTo>
                <a:cubicBezTo>
                  <a:pt x="997" y="404"/>
                  <a:pt x="1069" y="227"/>
                  <a:pt x="1103" y="149"/>
                </a:cubicBezTo>
                <a:cubicBezTo>
                  <a:pt x="1045" y="140"/>
                  <a:pt x="988" y="131"/>
                  <a:pt x="988" y="131"/>
                </a:cubicBezTo>
                <a:lnTo>
                  <a:pt x="1164" y="0"/>
                </a:lnTo>
                <a:lnTo>
                  <a:pt x="1291" y="183"/>
                </a:lnTo>
                <a:lnTo>
                  <a:pt x="1164" y="161"/>
                </a:lnTo>
                <a:cubicBezTo>
                  <a:pt x="1120" y="317"/>
                  <a:pt x="981" y="576"/>
                  <a:pt x="798" y="714"/>
                </a:cubicBezTo>
                <a:cubicBezTo>
                  <a:pt x="615" y="852"/>
                  <a:pt x="749" y="772"/>
                  <a:pt x="554" y="886"/>
                </a:cubicBezTo>
                <a:lnTo>
                  <a:pt x="0" y="687"/>
                </a:lnTo>
                <a:close/>
              </a:path>
            </a:pathLst>
          </a:custGeom>
          <a:gradFill rotWithShape="1">
            <a:gsLst>
              <a:gs pos="0">
                <a:srgbClr val="3C5470"/>
              </a:gs>
              <a:gs pos="100000">
                <a:srgbClr val="F8F8F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35" name="Group 63"/>
          <p:cNvGrpSpPr>
            <a:grpSpLocks/>
          </p:cNvGrpSpPr>
          <p:nvPr/>
        </p:nvGrpSpPr>
        <p:grpSpPr bwMode="auto">
          <a:xfrm>
            <a:off x="3505200" y="1949450"/>
            <a:ext cx="1797050" cy="1674813"/>
            <a:chOff x="2208" y="1392"/>
            <a:chExt cx="1132" cy="1055"/>
          </a:xfrm>
        </p:grpSpPr>
        <p:sp>
          <p:nvSpPr>
            <p:cNvPr id="36" name="Freeform 64"/>
            <p:cNvSpPr>
              <a:spLocks/>
            </p:cNvSpPr>
            <p:nvPr/>
          </p:nvSpPr>
          <p:spPr bwMode="gray">
            <a:xfrm>
              <a:off x="2332" y="2158"/>
              <a:ext cx="467" cy="232"/>
            </a:xfrm>
            <a:custGeom>
              <a:avLst/>
              <a:gdLst>
                <a:gd name="T0" fmla="*/ 0 w 335"/>
                <a:gd name="T1" fmla="*/ 538 h 173"/>
                <a:gd name="T2" fmla="*/ 220 w 335"/>
                <a:gd name="T3" fmla="*/ 559 h 173"/>
                <a:gd name="T4" fmla="*/ 1121 w 335"/>
                <a:gd name="T5" fmla="*/ 105 h 173"/>
                <a:gd name="T6" fmla="*/ 1092 w 335"/>
                <a:gd name="T7" fmla="*/ 27 h 173"/>
                <a:gd name="T8" fmla="*/ 843 w 335"/>
                <a:gd name="T9" fmla="*/ 84 h 173"/>
                <a:gd name="T10" fmla="*/ 0 w 335"/>
                <a:gd name="T11" fmla="*/ 538 h 173"/>
                <a:gd name="T12" fmla="*/ 0 60000 65536"/>
                <a:gd name="T13" fmla="*/ 0 60000 65536"/>
                <a:gd name="T14" fmla="*/ 0 60000 65536"/>
                <a:gd name="T15" fmla="*/ 0 60000 65536"/>
                <a:gd name="T16" fmla="*/ 0 60000 65536"/>
                <a:gd name="T17" fmla="*/ 0 60000 65536"/>
                <a:gd name="T18" fmla="*/ 0 w 335"/>
                <a:gd name="T19" fmla="*/ 0 h 173"/>
                <a:gd name="T20" fmla="*/ 335 w 335"/>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525252">
                    <a:alpha val="0"/>
                  </a:srgbClr>
                </a:gs>
                <a:gs pos="100000">
                  <a:srgbClr val="5F5F5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65"/>
            <p:cNvSpPr>
              <a:spLocks/>
            </p:cNvSpPr>
            <p:nvPr/>
          </p:nvSpPr>
          <p:spPr bwMode="gray">
            <a:xfrm>
              <a:off x="2208" y="1553"/>
              <a:ext cx="312" cy="837"/>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chemeClr val="accent2"/>
                </a:gs>
                <a:gs pos="100000">
                  <a:schemeClr val="accent2">
                    <a:gamma/>
                    <a:shade val="46275"/>
                    <a:invGamma/>
                  </a:schemeClr>
                </a:gs>
              </a:gsLst>
              <a:lin ang="5400000" scaled="1"/>
            </a:gradFill>
            <a:ln w="9525">
              <a:miter lim="800000"/>
              <a:headEnd/>
              <a:tailEnd/>
            </a:ln>
            <a:scene3d>
              <a:camera prst="legacyPerspectiveTopRight">
                <a:rot lat="0" lon="899999"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eaLnBrk="0" hangingPunct="0">
                <a:defRPr/>
              </a:pPr>
              <a:endParaRPr lang="zh-CN" altLang="zh-CN"/>
            </a:p>
          </p:txBody>
        </p:sp>
        <p:sp>
          <p:nvSpPr>
            <p:cNvPr id="38" name="Freeform 66"/>
            <p:cNvSpPr>
              <a:spLocks/>
            </p:cNvSpPr>
            <p:nvPr/>
          </p:nvSpPr>
          <p:spPr bwMode="gray">
            <a:xfrm>
              <a:off x="2630" y="2172"/>
              <a:ext cx="578" cy="275"/>
            </a:xfrm>
            <a:custGeom>
              <a:avLst/>
              <a:gdLst>
                <a:gd name="T0" fmla="*/ 0 w 367"/>
                <a:gd name="T1" fmla="*/ 1084 h 170"/>
                <a:gd name="T2" fmla="*/ 491 w 367"/>
                <a:gd name="T3" fmla="*/ 1165 h 170"/>
                <a:gd name="T4" fmla="*/ 2044 w 367"/>
                <a:gd name="T5" fmla="*/ 254 h 170"/>
                <a:gd name="T6" fmla="*/ 1795 w 367"/>
                <a:gd name="T7" fmla="*/ 8 h 170"/>
                <a:gd name="T8" fmla="*/ 1414 w 367"/>
                <a:gd name="T9" fmla="*/ 199 h 170"/>
                <a:gd name="T10" fmla="*/ 0 w 367"/>
                <a:gd name="T11" fmla="*/ 1084 h 170"/>
                <a:gd name="T12" fmla="*/ 0 60000 65536"/>
                <a:gd name="T13" fmla="*/ 0 60000 65536"/>
                <a:gd name="T14" fmla="*/ 0 60000 65536"/>
                <a:gd name="T15" fmla="*/ 0 60000 65536"/>
                <a:gd name="T16" fmla="*/ 0 60000 65536"/>
                <a:gd name="T17" fmla="*/ 0 60000 65536"/>
                <a:gd name="T18" fmla="*/ 0 w 367"/>
                <a:gd name="T19" fmla="*/ 0 h 170"/>
                <a:gd name="T20" fmla="*/ 367 w 367"/>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525252">
                    <a:alpha val="0"/>
                  </a:srgbClr>
                </a:gs>
                <a:gs pos="100000">
                  <a:srgbClr val="5F5F5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67"/>
            <p:cNvSpPr>
              <a:spLocks/>
            </p:cNvSpPr>
            <p:nvPr/>
          </p:nvSpPr>
          <p:spPr bwMode="gray">
            <a:xfrm>
              <a:off x="3014" y="2205"/>
              <a:ext cx="326" cy="150"/>
            </a:xfrm>
            <a:custGeom>
              <a:avLst/>
              <a:gdLst>
                <a:gd name="T0" fmla="*/ 0 w 234"/>
                <a:gd name="T1" fmla="*/ 313 h 112"/>
                <a:gd name="T2" fmla="*/ 228 w 234"/>
                <a:gd name="T3" fmla="*/ 360 h 112"/>
                <a:gd name="T4" fmla="*/ 823 w 234"/>
                <a:gd name="T5" fmla="*/ 104 h 112"/>
                <a:gd name="T6" fmla="*/ 592 w 234"/>
                <a:gd name="T7" fmla="*/ 36 h 112"/>
                <a:gd name="T8" fmla="*/ 0 w 234"/>
                <a:gd name="T9" fmla="*/ 313 h 112"/>
                <a:gd name="T10" fmla="*/ 0 60000 65536"/>
                <a:gd name="T11" fmla="*/ 0 60000 65536"/>
                <a:gd name="T12" fmla="*/ 0 60000 65536"/>
                <a:gd name="T13" fmla="*/ 0 60000 65536"/>
                <a:gd name="T14" fmla="*/ 0 60000 65536"/>
                <a:gd name="T15" fmla="*/ 0 w 234"/>
                <a:gd name="T16" fmla="*/ 0 h 112"/>
                <a:gd name="T17" fmla="*/ 234 w 234"/>
                <a:gd name="T18" fmla="*/ 112 h 112"/>
              </a:gdLst>
              <a:ahLst/>
              <a:cxnLst>
                <a:cxn ang="T10">
                  <a:pos x="T0" y="T1"/>
                </a:cxn>
                <a:cxn ang="T11">
                  <a:pos x="T2" y="T3"/>
                </a:cxn>
                <a:cxn ang="T12">
                  <a:pos x="T4" y="T5"/>
                </a:cxn>
                <a:cxn ang="T13">
                  <a:pos x="T6" y="T7"/>
                </a:cxn>
                <a:cxn ang="T14">
                  <a:pos x="T8" y="T9"/>
                </a:cxn>
              </a:cxnLst>
              <a:rect l="T15" t="T16" r="T17" b="T18"/>
              <a:pathLst>
                <a:path w="234" h="112">
                  <a:moveTo>
                    <a:pt x="0" y="98"/>
                  </a:moveTo>
                  <a:lnTo>
                    <a:pt x="61" y="112"/>
                  </a:lnTo>
                  <a:lnTo>
                    <a:pt x="218" y="32"/>
                  </a:lnTo>
                  <a:cubicBezTo>
                    <a:pt x="234" y="15"/>
                    <a:pt x="193" y="0"/>
                    <a:pt x="157" y="11"/>
                  </a:cubicBezTo>
                  <a:lnTo>
                    <a:pt x="0" y="98"/>
                  </a:lnTo>
                  <a:close/>
                </a:path>
              </a:pathLst>
            </a:custGeom>
            <a:gradFill rotWithShape="1">
              <a:gsLst>
                <a:gs pos="0">
                  <a:srgbClr val="525252">
                    <a:alpha val="0"/>
                  </a:srgbClr>
                </a:gs>
                <a:gs pos="100000">
                  <a:srgbClr val="5F5F5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68"/>
            <p:cNvSpPr>
              <a:spLocks/>
            </p:cNvSpPr>
            <p:nvPr/>
          </p:nvSpPr>
          <p:spPr bwMode="gray">
            <a:xfrm>
              <a:off x="2899" y="1513"/>
              <a:ext cx="313" cy="837"/>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chemeClr val="accent2"/>
                </a:gs>
                <a:gs pos="100000">
                  <a:schemeClr val="accent2">
                    <a:gamma/>
                    <a:shade val="63529"/>
                    <a:invGamma/>
                  </a:schemeClr>
                </a:gs>
              </a:gsLst>
              <a:lin ang="5400000" scaled="1"/>
            </a:gradFill>
            <a:ln w="9525">
              <a:miter lim="800000"/>
              <a:headEnd/>
              <a:tailEnd/>
            </a:ln>
            <a:scene3d>
              <a:camera prst="legacyPerspectiveTopRight">
                <a:rot lat="0" lon="899999"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eaLnBrk="0" hangingPunct="0">
                <a:defRPr/>
              </a:pPr>
              <a:endParaRPr lang="zh-CN" altLang="zh-CN"/>
            </a:p>
          </p:txBody>
        </p:sp>
        <p:sp>
          <p:nvSpPr>
            <p:cNvPr id="41" name="Freeform 69"/>
            <p:cNvSpPr>
              <a:spLocks/>
            </p:cNvSpPr>
            <p:nvPr/>
          </p:nvSpPr>
          <p:spPr bwMode="gray">
            <a:xfrm>
              <a:off x="2473" y="1392"/>
              <a:ext cx="393" cy="1054"/>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chemeClr val="accent2"/>
                </a:gs>
                <a:gs pos="100000">
                  <a:schemeClr val="accent2">
                    <a:gamma/>
                    <a:shade val="46275"/>
                    <a:invGamma/>
                  </a:schemeClr>
                </a:gs>
              </a:gsLst>
              <a:lin ang="5400000" scaled="1"/>
            </a:gradFill>
            <a:ln w="9525">
              <a:miter lim="800000"/>
              <a:headEnd/>
              <a:tailEnd/>
            </a:ln>
            <a:scene3d>
              <a:camera prst="legacyPerspectiveTopRight">
                <a:rot lat="0" lon="899999"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eaLnBrk="0" hangingPunct="0">
                <a:defRPr/>
              </a:pPr>
              <a:endParaRPr lang="zh-CN" altLang="zh-CN"/>
            </a:p>
          </p:txBody>
        </p:sp>
      </p:grpSp>
      <p:grpSp>
        <p:nvGrpSpPr>
          <p:cNvPr id="42" name="Group 70"/>
          <p:cNvGrpSpPr>
            <a:grpSpLocks/>
          </p:cNvGrpSpPr>
          <p:nvPr/>
        </p:nvGrpSpPr>
        <p:grpSpPr bwMode="auto">
          <a:xfrm>
            <a:off x="2438400" y="3854450"/>
            <a:ext cx="693738" cy="1331913"/>
            <a:chOff x="1536" y="2592"/>
            <a:chExt cx="437" cy="839"/>
          </a:xfrm>
        </p:grpSpPr>
        <p:sp>
          <p:nvSpPr>
            <p:cNvPr id="43" name="Freeform 71"/>
            <p:cNvSpPr>
              <a:spLocks/>
            </p:cNvSpPr>
            <p:nvPr/>
          </p:nvSpPr>
          <p:spPr bwMode="gray">
            <a:xfrm>
              <a:off x="1647" y="3281"/>
              <a:ext cx="326" cy="150"/>
            </a:xfrm>
            <a:custGeom>
              <a:avLst/>
              <a:gdLst>
                <a:gd name="T0" fmla="*/ 0 w 234"/>
                <a:gd name="T1" fmla="*/ 313 h 112"/>
                <a:gd name="T2" fmla="*/ 228 w 234"/>
                <a:gd name="T3" fmla="*/ 360 h 112"/>
                <a:gd name="T4" fmla="*/ 823 w 234"/>
                <a:gd name="T5" fmla="*/ 104 h 112"/>
                <a:gd name="T6" fmla="*/ 592 w 234"/>
                <a:gd name="T7" fmla="*/ 36 h 112"/>
                <a:gd name="T8" fmla="*/ 0 w 234"/>
                <a:gd name="T9" fmla="*/ 313 h 112"/>
                <a:gd name="T10" fmla="*/ 0 60000 65536"/>
                <a:gd name="T11" fmla="*/ 0 60000 65536"/>
                <a:gd name="T12" fmla="*/ 0 60000 65536"/>
                <a:gd name="T13" fmla="*/ 0 60000 65536"/>
                <a:gd name="T14" fmla="*/ 0 60000 65536"/>
                <a:gd name="T15" fmla="*/ 0 w 234"/>
                <a:gd name="T16" fmla="*/ 0 h 112"/>
                <a:gd name="T17" fmla="*/ 234 w 234"/>
                <a:gd name="T18" fmla="*/ 112 h 112"/>
              </a:gdLst>
              <a:ahLst/>
              <a:cxnLst>
                <a:cxn ang="T10">
                  <a:pos x="T0" y="T1"/>
                </a:cxn>
                <a:cxn ang="T11">
                  <a:pos x="T2" y="T3"/>
                </a:cxn>
                <a:cxn ang="T12">
                  <a:pos x="T4" y="T5"/>
                </a:cxn>
                <a:cxn ang="T13">
                  <a:pos x="T6" y="T7"/>
                </a:cxn>
                <a:cxn ang="T14">
                  <a:pos x="T8" y="T9"/>
                </a:cxn>
              </a:cxnLst>
              <a:rect l="T15" t="T16" r="T17" b="T18"/>
              <a:pathLst>
                <a:path w="234" h="112">
                  <a:moveTo>
                    <a:pt x="0" y="98"/>
                  </a:moveTo>
                  <a:lnTo>
                    <a:pt x="61" y="112"/>
                  </a:lnTo>
                  <a:lnTo>
                    <a:pt x="218" y="32"/>
                  </a:lnTo>
                  <a:cubicBezTo>
                    <a:pt x="234" y="15"/>
                    <a:pt x="193" y="0"/>
                    <a:pt x="157" y="11"/>
                  </a:cubicBezTo>
                  <a:lnTo>
                    <a:pt x="0" y="98"/>
                  </a:lnTo>
                  <a:close/>
                </a:path>
              </a:pathLst>
            </a:custGeom>
            <a:gradFill rotWithShape="1">
              <a:gsLst>
                <a:gs pos="0">
                  <a:srgbClr val="525252">
                    <a:alpha val="0"/>
                  </a:srgbClr>
                </a:gs>
                <a:gs pos="100000">
                  <a:srgbClr val="5F5F5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72"/>
            <p:cNvSpPr>
              <a:spLocks/>
            </p:cNvSpPr>
            <p:nvPr/>
          </p:nvSpPr>
          <p:spPr bwMode="gray">
            <a:xfrm>
              <a:off x="1536" y="2592"/>
              <a:ext cx="313" cy="837"/>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chemeClr val="accent2"/>
                </a:gs>
                <a:gs pos="100000">
                  <a:schemeClr val="accent2">
                    <a:gamma/>
                    <a:shade val="46275"/>
                    <a:invGamma/>
                  </a:schemeClr>
                </a:gs>
              </a:gsLst>
              <a:lin ang="5400000" scaled="1"/>
            </a:gradFill>
            <a:ln w="9525">
              <a:miter lim="800000"/>
              <a:headEnd/>
              <a:tailEnd/>
            </a:ln>
            <a:scene3d>
              <a:camera prst="legacyPerspectiveTopRight">
                <a:rot lat="0" lon="899999" rev="0"/>
              </a:camera>
              <a:lightRig rig="legacyFlat1" dir="t"/>
            </a:scene3d>
            <a:sp3d extrusionH="36500" prstMaterial="legacyMetal">
              <a:bevelT w="13500" h="13500" prst="angle"/>
              <a:bevelB w="13500" h="13500" prst="angle"/>
              <a:extrusionClr>
                <a:srgbClr val="333333"/>
              </a:extrusionClr>
            </a:sp3d>
          </p:spPr>
          <p:txBody>
            <a:bodyPr>
              <a:flatTx/>
            </a:bodyPr>
            <a:lstStyle/>
            <a:p>
              <a:pPr algn="ctr" eaLnBrk="0" hangingPunct="0">
                <a:defRPr/>
              </a:pPr>
              <a:endParaRPr lang="zh-CN" altLang="zh-CN"/>
            </a:p>
          </p:txBody>
        </p:sp>
      </p:grpSp>
      <p:grpSp>
        <p:nvGrpSpPr>
          <p:cNvPr id="5" name="组合 4"/>
          <p:cNvGrpSpPr/>
          <p:nvPr/>
        </p:nvGrpSpPr>
        <p:grpSpPr>
          <a:xfrm>
            <a:off x="5429250" y="4524375"/>
            <a:ext cx="3067185" cy="854810"/>
            <a:chOff x="5429250" y="4524375"/>
            <a:chExt cx="3067185" cy="854810"/>
          </a:xfrm>
        </p:grpSpPr>
        <p:grpSp>
          <p:nvGrpSpPr>
            <p:cNvPr id="30" name="Group 58"/>
            <p:cNvGrpSpPr>
              <a:grpSpLocks/>
            </p:cNvGrpSpPr>
            <p:nvPr/>
          </p:nvGrpSpPr>
          <p:grpSpPr bwMode="auto">
            <a:xfrm>
              <a:off x="6316663" y="4783138"/>
              <a:ext cx="219075" cy="190500"/>
              <a:chOff x="4232" y="2571"/>
              <a:chExt cx="152" cy="132"/>
            </a:xfrm>
          </p:grpSpPr>
          <p:sp>
            <p:nvSpPr>
              <p:cNvPr id="31" name="AutoShape 59"/>
              <p:cNvSpPr>
                <a:spLocks noChangeArrowheads="1"/>
              </p:cNvSpPr>
              <p:nvPr/>
            </p:nvSpPr>
            <p:spPr bwMode="gray">
              <a:xfrm rot="16200000" flipV="1">
                <a:off x="4222" y="2581"/>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sp>
            <p:nvSpPr>
              <p:cNvPr id="32" name="AutoShape 60"/>
              <p:cNvSpPr>
                <a:spLocks noChangeArrowheads="1"/>
              </p:cNvSpPr>
              <p:nvPr/>
            </p:nvSpPr>
            <p:spPr bwMode="gray">
              <a:xfrm rot="16200000" flipV="1">
                <a:off x="4262" y="2581"/>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grpSp>
        <p:sp>
          <p:nvSpPr>
            <p:cNvPr id="33" name="Rectangle 61"/>
            <p:cNvSpPr>
              <a:spLocks noChangeArrowheads="1"/>
            </p:cNvSpPr>
            <p:nvPr/>
          </p:nvSpPr>
          <p:spPr bwMode="gray">
            <a:xfrm>
              <a:off x="6543674" y="4548188"/>
              <a:ext cx="19527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hangingPunct="0"/>
              <a:r>
                <a:rPr lang="zh-CN" altLang="en-US" sz="1600" dirty="0" smtClean="0">
                  <a:solidFill>
                    <a:srgbClr val="1C1C1C"/>
                  </a:solidFill>
                  <a:latin typeface="微软雅黑" pitchFamily="34" charset="-122"/>
                  <a:ea typeface="微软雅黑" pitchFamily="34" charset="-122"/>
                </a:rPr>
                <a:t>形成服务化增值</a:t>
              </a:r>
              <a:endParaRPr lang="en-US" altLang="zh-CN" sz="1600" dirty="0" smtClean="0">
                <a:solidFill>
                  <a:srgbClr val="1C1C1C"/>
                </a:solidFill>
                <a:latin typeface="微软雅黑" pitchFamily="34" charset="-122"/>
                <a:ea typeface="微软雅黑" pitchFamily="34" charset="-122"/>
              </a:endParaRPr>
            </a:p>
            <a:p>
              <a:pPr eaLnBrk="0" hangingPunct="0"/>
              <a:r>
                <a:rPr lang="zh-CN" altLang="en-US" sz="1600" dirty="0" smtClean="0">
                  <a:solidFill>
                    <a:srgbClr val="1C1C1C"/>
                  </a:solidFill>
                  <a:latin typeface="微软雅黑" pitchFamily="34" charset="-122"/>
                  <a:ea typeface="微软雅黑" pitchFamily="34" charset="-122"/>
                </a:rPr>
                <a:t>供应链整合优化</a:t>
              </a:r>
              <a:endParaRPr lang="en-US" altLang="zh-CN" sz="1600" dirty="0" smtClean="0">
                <a:solidFill>
                  <a:srgbClr val="1C1C1C"/>
                </a:solidFill>
                <a:latin typeface="微软雅黑" pitchFamily="34" charset="-122"/>
                <a:ea typeface="微软雅黑" pitchFamily="34" charset="-122"/>
              </a:endParaRPr>
            </a:p>
            <a:p>
              <a:pPr eaLnBrk="0" hangingPunct="0"/>
              <a:r>
                <a:rPr lang="zh-CN" altLang="en-US" sz="1600" dirty="0" smtClean="0">
                  <a:solidFill>
                    <a:srgbClr val="1C1C1C"/>
                  </a:solidFill>
                  <a:latin typeface="微软雅黑" pitchFamily="34" charset="-122"/>
                  <a:ea typeface="微软雅黑" pitchFamily="34" charset="-122"/>
                </a:rPr>
                <a:t>构建平台集成资源</a:t>
              </a:r>
              <a:r>
                <a:rPr lang="en-US" altLang="zh-CN" sz="1600" dirty="0" smtClean="0">
                  <a:solidFill>
                    <a:srgbClr val="1C1C1C"/>
                  </a:solidFill>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grpSp>
          <p:nvGrpSpPr>
            <p:cNvPr id="45" name="Group 73"/>
            <p:cNvGrpSpPr>
              <a:grpSpLocks/>
            </p:cNvGrpSpPr>
            <p:nvPr/>
          </p:nvGrpSpPr>
          <p:grpSpPr bwMode="auto">
            <a:xfrm>
              <a:off x="5429250" y="4524375"/>
              <a:ext cx="701675" cy="701675"/>
              <a:chOff x="2430" y="1692"/>
              <a:chExt cx="339" cy="339"/>
            </a:xfrm>
          </p:grpSpPr>
          <p:sp>
            <p:nvSpPr>
              <p:cNvPr id="46" name="Freeform 74"/>
              <p:cNvSpPr>
                <a:spLocks noEditPoints="1"/>
              </p:cNvSpPr>
              <p:nvPr/>
            </p:nvSpPr>
            <p:spPr bwMode="gray">
              <a:xfrm>
                <a:off x="2430" y="1692"/>
                <a:ext cx="339" cy="339"/>
              </a:xfrm>
              <a:custGeom>
                <a:avLst/>
                <a:gdLst>
                  <a:gd name="T0" fmla="*/ 170 w 339"/>
                  <a:gd name="T1" fmla="*/ 0 h 339"/>
                  <a:gd name="T2" fmla="*/ 131 w 339"/>
                  <a:gd name="T3" fmla="*/ 5 h 339"/>
                  <a:gd name="T4" fmla="*/ 95 w 339"/>
                  <a:gd name="T5" fmla="*/ 17 h 339"/>
                  <a:gd name="T6" fmla="*/ 63 w 339"/>
                  <a:gd name="T7" fmla="*/ 38 h 339"/>
                  <a:gd name="T8" fmla="*/ 38 w 339"/>
                  <a:gd name="T9" fmla="*/ 63 h 339"/>
                  <a:gd name="T10" fmla="*/ 18 w 339"/>
                  <a:gd name="T11" fmla="*/ 95 h 339"/>
                  <a:gd name="T12" fmla="*/ 5 w 339"/>
                  <a:gd name="T13" fmla="*/ 131 h 339"/>
                  <a:gd name="T14" fmla="*/ 0 w 339"/>
                  <a:gd name="T15" fmla="*/ 170 h 339"/>
                  <a:gd name="T16" fmla="*/ 5 w 339"/>
                  <a:gd name="T17" fmla="*/ 209 h 339"/>
                  <a:gd name="T18" fmla="*/ 18 w 339"/>
                  <a:gd name="T19" fmla="*/ 245 h 339"/>
                  <a:gd name="T20" fmla="*/ 38 w 339"/>
                  <a:gd name="T21" fmla="*/ 276 h 339"/>
                  <a:gd name="T22" fmla="*/ 63 w 339"/>
                  <a:gd name="T23" fmla="*/ 302 h 339"/>
                  <a:gd name="T24" fmla="*/ 95 w 339"/>
                  <a:gd name="T25" fmla="*/ 323 h 339"/>
                  <a:gd name="T26" fmla="*/ 131 w 339"/>
                  <a:gd name="T27" fmla="*/ 335 h 339"/>
                  <a:gd name="T28" fmla="*/ 170 w 339"/>
                  <a:gd name="T29" fmla="*/ 339 h 339"/>
                  <a:gd name="T30" fmla="*/ 209 w 339"/>
                  <a:gd name="T31" fmla="*/ 335 h 339"/>
                  <a:gd name="T32" fmla="*/ 245 w 339"/>
                  <a:gd name="T33" fmla="*/ 323 h 339"/>
                  <a:gd name="T34" fmla="*/ 276 w 339"/>
                  <a:gd name="T35" fmla="*/ 302 h 339"/>
                  <a:gd name="T36" fmla="*/ 303 w 339"/>
                  <a:gd name="T37" fmla="*/ 276 h 339"/>
                  <a:gd name="T38" fmla="*/ 323 w 339"/>
                  <a:gd name="T39" fmla="*/ 245 h 339"/>
                  <a:gd name="T40" fmla="*/ 335 w 339"/>
                  <a:gd name="T41" fmla="*/ 209 h 339"/>
                  <a:gd name="T42" fmla="*/ 339 w 339"/>
                  <a:gd name="T43" fmla="*/ 170 h 339"/>
                  <a:gd name="T44" fmla="*/ 335 w 339"/>
                  <a:gd name="T45" fmla="*/ 131 h 339"/>
                  <a:gd name="T46" fmla="*/ 323 w 339"/>
                  <a:gd name="T47" fmla="*/ 95 h 339"/>
                  <a:gd name="T48" fmla="*/ 303 w 339"/>
                  <a:gd name="T49" fmla="*/ 63 h 339"/>
                  <a:gd name="T50" fmla="*/ 276 w 339"/>
                  <a:gd name="T51" fmla="*/ 38 h 339"/>
                  <a:gd name="T52" fmla="*/ 245 w 339"/>
                  <a:gd name="T53" fmla="*/ 17 h 339"/>
                  <a:gd name="T54" fmla="*/ 209 w 339"/>
                  <a:gd name="T55" fmla="*/ 5 h 339"/>
                  <a:gd name="T56" fmla="*/ 170 w 339"/>
                  <a:gd name="T57" fmla="*/ 0 h 339"/>
                  <a:gd name="T58" fmla="*/ 170 w 339"/>
                  <a:gd name="T59" fmla="*/ 294 h 339"/>
                  <a:gd name="T60" fmla="*/ 137 w 339"/>
                  <a:gd name="T61" fmla="*/ 291 h 339"/>
                  <a:gd name="T62" fmla="*/ 107 w 339"/>
                  <a:gd name="T63" fmla="*/ 278 h 339"/>
                  <a:gd name="T64" fmla="*/ 81 w 339"/>
                  <a:gd name="T65" fmla="*/ 258 h 339"/>
                  <a:gd name="T66" fmla="*/ 62 w 339"/>
                  <a:gd name="T67" fmla="*/ 233 h 339"/>
                  <a:gd name="T68" fmla="*/ 50 w 339"/>
                  <a:gd name="T69" fmla="*/ 203 h 339"/>
                  <a:gd name="T70" fmla="*/ 45 w 339"/>
                  <a:gd name="T71" fmla="*/ 170 h 339"/>
                  <a:gd name="T72" fmla="*/ 50 w 339"/>
                  <a:gd name="T73" fmla="*/ 137 h 339"/>
                  <a:gd name="T74" fmla="*/ 62 w 339"/>
                  <a:gd name="T75" fmla="*/ 107 h 339"/>
                  <a:gd name="T76" fmla="*/ 81 w 339"/>
                  <a:gd name="T77" fmla="*/ 81 h 339"/>
                  <a:gd name="T78" fmla="*/ 107 w 339"/>
                  <a:gd name="T79" fmla="*/ 62 h 339"/>
                  <a:gd name="T80" fmla="*/ 137 w 339"/>
                  <a:gd name="T81" fmla="*/ 48 h 339"/>
                  <a:gd name="T82" fmla="*/ 170 w 339"/>
                  <a:gd name="T83" fmla="*/ 44 h 339"/>
                  <a:gd name="T84" fmla="*/ 203 w 339"/>
                  <a:gd name="T85" fmla="*/ 48 h 339"/>
                  <a:gd name="T86" fmla="*/ 233 w 339"/>
                  <a:gd name="T87" fmla="*/ 62 h 339"/>
                  <a:gd name="T88" fmla="*/ 258 w 339"/>
                  <a:gd name="T89" fmla="*/ 81 h 339"/>
                  <a:gd name="T90" fmla="*/ 278 w 339"/>
                  <a:gd name="T91" fmla="*/ 107 h 339"/>
                  <a:gd name="T92" fmla="*/ 291 w 339"/>
                  <a:gd name="T93" fmla="*/ 137 h 339"/>
                  <a:gd name="T94" fmla="*/ 296 w 339"/>
                  <a:gd name="T95" fmla="*/ 170 h 339"/>
                  <a:gd name="T96" fmla="*/ 291 w 339"/>
                  <a:gd name="T97" fmla="*/ 203 h 339"/>
                  <a:gd name="T98" fmla="*/ 278 w 339"/>
                  <a:gd name="T99" fmla="*/ 233 h 339"/>
                  <a:gd name="T100" fmla="*/ 258 w 339"/>
                  <a:gd name="T101" fmla="*/ 258 h 339"/>
                  <a:gd name="T102" fmla="*/ 233 w 339"/>
                  <a:gd name="T103" fmla="*/ 278 h 339"/>
                  <a:gd name="T104" fmla="*/ 203 w 339"/>
                  <a:gd name="T105" fmla="*/ 291 h 339"/>
                  <a:gd name="T106" fmla="*/ 170 w 339"/>
                  <a:gd name="T107" fmla="*/ 294 h 3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0066CC"/>
              </a:solidFill>
              <a:ln w="0">
                <a:solidFill>
                  <a:srgbClr val="0066CC"/>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47" name="Freeform 75"/>
              <p:cNvSpPr>
                <a:spLocks noEditPoints="1"/>
              </p:cNvSpPr>
              <p:nvPr/>
            </p:nvSpPr>
            <p:spPr bwMode="gray">
              <a:xfrm>
                <a:off x="2516" y="1799"/>
                <a:ext cx="168" cy="156"/>
              </a:xfrm>
              <a:custGeom>
                <a:avLst/>
                <a:gdLst>
                  <a:gd name="T0" fmla="*/ 12 w 168"/>
                  <a:gd name="T1" fmla="*/ 76 h 157"/>
                  <a:gd name="T2" fmla="*/ 30 w 168"/>
                  <a:gd name="T3" fmla="*/ 114 h 157"/>
                  <a:gd name="T4" fmla="*/ 63 w 168"/>
                  <a:gd name="T5" fmla="*/ 132 h 157"/>
                  <a:gd name="T6" fmla="*/ 106 w 168"/>
                  <a:gd name="T7" fmla="*/ 132 h 157"/>
                  <a:gd name="T8" fmla="*/ 139 w 168"/>
                  <a:gd name="T9" fmla="*/ 114 h 157"/>
                  <a:gd name="T10" fmla="*/ 157 w 168"/>
                  <a:gd name="T11" fmla="*/ 76 h 157"/>
                  <a:gd name="T12" fmla="*/ 163 w 168"/>
                  <a:gd name="T13" fmla="*/ 100 h 157"/>
                  <a:gd name="T14" fmla="*/ 142 w 168"/>
                  <a:gd name="T15" fmla="*/ 136 h 157"/>
                  <a:gd name="T16" fmla="*/ 106 w 168"/>
                  <a:gd name="T17" fmla="*/ 156 h 157"/>
                  <a:gd name="T18" fmla="*/ 61 w 168"/>
                  <a:gd name="T19" fmla="*/ 156 h 157"/>
                  <a:gd name="T20" fmla="*/ 27 w 168"/>
                  <a:gd name="T21" fmla="*/ 136 h 157"/>
                  <a:gd name="T22" fmla="*/ 4 w 168"/>
                  <a:gd name="T23" fmla="*/ 100 h 157"/>
                  <a:gd name="T24" fmla="*/ 39 w 168"/>
                  <a:gd name="T25" fmla="*/ 45 h 157"/>
                  <a:gd name="T26" fmla="*/ 27 w 168"/>
                  <a:gd name="T27" fmla="*/ 42 h 157"/>
                  <a:gd name="T28" fmla="*/ 19 w 168"/>
                  <a:gd name="T29" fmla="*/ 34 h 157"/>
                  <a:gd name="T30" fmla="*/ 16 w 168"/>
                  <a:gd name="T31" fmla="*/ 22 h 157"/>
                  <a:gd name="T32" fmla="*/ 19 w 168"/>
                  <a:gd name="T33" fmla="*/ 12 h 157"/>
                  <a:gd name="T34" fmla="*/ 27 w 168"/>
                  <a:gd name="T35" fmla="*/ 3 h 157"/>
                  <a:gd name="T36" fmla="*/ 39 w 168"/>
                  <a:gd name="T37" fmla="*/ 0 h 157"/>
                  <a:gd name="T38" fmla="*/ 49 w 168"/>
                  <a:gd name="T39" fmla="*/ 3 h 157"/>
                  <a:gd name="T40" fmla="*/ 58 w 168"/>
                  <a:gd name="T41" fmla="*/ 12 h 157"/>
                  <a:gd name="T42" fmla="*/ 61 w 168"/>
                  <a:gd name="T43" fmla="*/ 22 h 157"/>
                  <a:gd name="T44" fmla="*/ 58 w 168"/>
                  <a:gd name="T45" fmla="*/ 34 h 157"/>
                  <a:gd name="T46" fmla="*/ 49 w 168"/>
                  <a:gd name="T47" fmla="*/ 42 h 157"/>
                  <a:gd name="T48" fmla="*/ 39 w 168"/>
                  <a:gd name="T49" fmla="*/ 45 h 157"/>
                  <a:gd name="T50" fmla="*/ 124 w 168"/>
                  <a:gd name="T51" fmla="*/ 45 h 157"/>
                  <a:gd name="T52" fmla="*/ 114 w 168"/>
                  <a:gd name="T53" fmla="*/ 39 h 157"/>
                  <a:gd name="T54" fmla="*/ 108 w 168"/>
                  <a:gd name="T55" fmla="*/ 28 h 157"/>
                  <a:gd name="T56" fmla="*/ 108 w 168"/>
                  <a:gd name="T57" fmla="*/ 16 h 157"/>
                  <a:gd name="T58" fmla="*/ 114 w 168"/>
                  <a:gd name="T59" fmla="*/ 6 h 157"/>
                  <a:gd name="T60" fmla="*/ 124 w 168"/>
                  <a:gd name="T61" fmla="*/ 1 h 157"/>
                  <a:gd name="T62" fmla="*/ 136 w 168"/>
                  <a:gd name="T63" fmla="*/ 1 h 157"/>
                  <a:gd name="T64" fmla="*/ 145 w 168"/>
                  <a:gd name="T65" fmla="*/ 6 h 157"/>
                  <a:gd name="T66" fmla="*/ 151 w 168"/>
                  <a:gd name="T67" fmla="*/ 16 h 157"/>
                  <a:gd name="T68" fmla="*/ 151 w 168"/>
                  <a:gd name="T69" fmla="*/ 28 h 157"/>
                  <a:gd name="T70" fmla="*/ 145 w 168"/>
                  <a:gd name="T71" fmla="*/ 39 h 157"/>
                  <a:gd name="T72" fmla="*/ 136 w 168"/>
                  <a:gd name="T73" fmla="*/ 45 h 1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0066CC"/>
              </a:solidFill>
              <a:ln w="0">
                <a:solidFill>
                  <a:srgbClr val="0066CC"/>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grpSp>
        <p:nvGrpSpPr>
          <p:cNvPr id="3" name="组合 2"/>
          <p:cNvGrpSpPr/>
          <p:nvPr/>
        </p:nvGrpSpPr>
        <p:grpSpPr>
          <a:xfrm>
            <a:off x="5410200" y="3451225"/>
            <a:ext cx="3421315" cy="1077218"/>
            <a:chOff x="5410200" y="3451225"/>
            <a:chExt cx="3421315" cy="1077218"/>
          </a:xfrm>
        </p:grpSpPr>
        <p:grpSp>
          <p:nvGrpSpPr>
            <p:cNvPr id="20" name="Group 48"/>
            <p:cNvGrpSpPr>
              <a:grpSpLocks/>
            </p:cNvGrpSpPr>
            <p:nvPr/>
          </p:nvGrpSpPr>
          <p:grpSpPr bwMode="auto">
            <a:xfrm>
              <a:off x="6316663" y="3686175"/>
              <a:ext cx="219075" cy="190500"/>
              <a:chOff x="4232" y="2571"/>
              <a:chExt cx="152" cy="132"/>
            </a:xfrm>
          </p:grpSpPr>
          <p:sp>
            <p:nvSpPr>
              <p:cNvPr id="21" name="AutoShape 49"/>
              <p:cNvSpPr>
                <a:spLocks noChangeArrowheads="1"/>
              </p:cNvSpPr>
              <p:nvPr/>
            </p:nvSpPr>
            <p:spPr bwMode="gray">
              <a:xfrm rot="16200000" flipV="1">
                <a:off x="4222" y="2581"/>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sp>
            <p:nvSpPr>
              <p:cNvPr id="22" name="AutoShape 50"/>
              <p:cNvSpPr>
                <a:spLocks noChangeArrowheads="1"/>
              </p:cNvSpPr>
              <p:nvPr/>
            </p:nvSpPr>
            <p:spPr bwMode="gray">
              <a:xfrm rot="16200000" flipV="1">
                <a:off x="4262" y="2581"/>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grpSp>
        <p:sp>
          <p:nvSpPr>
            <p:cNvPr id="27" name="Rectangle 55"/>
            <p:cNvSpPr>
              <a:spLocks noChangeArrowheads="1"/>
            </p:cNvSpPr>
            <p:nvPr/>
          </p:nvSpPr>
          <p:spPr bwMode="gray">
            <a:xfrm>
              <a:off x="6543674" y="3451225"/>
              <a:ext cx="22878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hangingPunct="0"/>
              <a:r>
                <a:rPr lang="zh-CN" altLang="en-US" sz="1600" dirty="0" smtClean="0">
                  <a:solidFill>
                    <a:srgbClr val="1C1C1C"/>
                  </a:solidFill>
                  <a:latin typeface="微软雅黑" pitchFamily="34" charset="-122"/>
                  <a:ea typeface="微软雅黑" pitchFamily="34" charset="-122"/>
                </a:rPr>
                <a:t>产品组合、定向营销</a:t>
              </a:r>
              <a:endParaRPr lang="en-US" altLang="zh-CN" sz="1600" dirty="0" smtClean="0">
                <a:solidFill>
                  <a:srgbClr val="1C1C1C"/>
                </a:solidFill>
                <a:latin typeface="微软雅黑" pitchFamily="34" charset="-122"/>
                <a:ea typeface="微软雅黑" pitchFamily="34" charset="-122"/>
              </a:endParaRPr>
            </a:p>
            <a:p>
              <a:pPr eaLnBrk="0" hangingPunct="0"/>
              <a:r>
                <a:rPr lang="zh-CN" altLang="en-US" sz="1600" dirty="0" smtClean="0">
                  <a:solidFill>
                    <a:srgbClr val="1C1C1C"/>
                  </a:solidFill>
                  <a:latin typeface="微软雅黑" pitchFamily="34" charset="-122"/>
                  <a:ea typeface="微软雅黑" pitchFamily="34" charset="-122"/>
                </a:rPr>
                <a:t>培育市场，兼并组合</a:t>
              </a:r>
              <a:endParaRPr lang="en-US" altLang="zh-CN" sz="1600" dirty="0" smtClean="0">
                <a:solidFill>
                  <a:srgbClr val="1C1C1C"/>
                </a:solidFill>
                <a:latin typeface="微软雅黑" pitchFamily="34" charset="-122"/>
                <a:ea typeface="微软雅黑" pitchFamily="34" charset="-122"/>
              </a:endParaRPr>
            </a:p>
            <a:p>
              <a:pPr eaLnBrk="0" hangingPunct="0"/>
              <a:r>
                <a:rPr lang="zh-CN" altLang="en-US" sz="1600" dirty="0" smtClean="0">
                  <a:solidFill>
                    <a:srgbClr val="1C1C1C"/>
                  </a:solidFill>
                  <a:latin typeface="微软雅黑" pitchFamily="34" charset="-122"/>
                  <a:ea typeface="微软雅黑" pitchFamily="34" charset="-122"/>
                </a:rPr>
                <a:t>从生态环获取利益</a:t>
              </a:r>
              <a:endParaRPr lang="en-US" altLang="zh-CN" sz="1600" dirty="0" smtClean="0">
                <a:solidFill>
                  <a:srgbClr val="1C1C1C"/>
                </a:solidFill>
                <a:latin typeface="微软雅黑" pitchFamily="34" charset="-122"/>
                <a:ea typeface="微软雅黑" pitchFamily="34" charset="-122"/>
              </a:endParaRPr>
            </a:p>
            <a:p>
              <a:pPr eaLnBrk="0" hangingPunct="0"/>
              <a:r>
                <a:rPr lang="en-US" altLang="zh-CN" sz="1600" dirty="0" smtClean="0">
                  <a:solidFill>
                    <a:srgbClr val="1C1C1C"/>
                  </a:solidFill>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grpSp>
          <p:nvGrpSpPr>
            <p:cNvPr id="48" name="Group 76"/>
            <p:cNvGrpSpPr>
              <a:grpSpLocks/>
            </p:cNvGrpSpPr>
            <p:nvPr/>
          </p:nvGrpSpPr>
          <p:grpSpPr bwMode="auto">
            <a:xfrm>
              <a:off x="5410200" y="3460750"/>
              <a:ext cx="701675" cy="698500"/>
              <a:chOff x="1884" y="3188"/>
              <a:chExt cx="411" cy="409"/>
            </a:xfrm>
          </p:grpSpPr>
          <p:sp>
            <p:nvSpPr>
              <p:cNvPr id="49" name="Freeform 77"/>
              <p:cNvSpPr>
                <a:spLocks noEditPoints="1"/>
              </p:cNvSpPr>
              <p:nvPr/>
            </p:nvSpPr>
            <p:spPr bwMode="gray">
              <a:xfrm>
                <a:off x="1884" y="3188"/>
                <a:ext cx="411" cy="409"/>
              </a:xfrm>
              <a:custGeom>
                <a:avLst/>
                <a:gdLst>
                  <a:gd name="T0" fmla="*/ 0 w 411"/>
                  <a:gd name="T1" fmla="*/ 204 h 409"/>
                  <a:gd name="T2" fmla="*/ 5 w 411"/>
                  <a:gd name="T3" fmla="*/ 246 h 409"/>
                  <a:gd name="T4" fmla="*/ 17 w 411"/>
                  <a:gd name="T5" fmla="*/ 285 h 409"/>
                  <a:gd name="T6" fmla="*/ 36 w 411"/>
                  <a:gd name="T7" fmla="*/ 319 h 409"/>
                  <a:gd name="T8" fmla="*/ 60 w 411"/>
                  <a:gd name="T9" fmla="*/ 349 h 409"/>
                  <a:gd name="T10" fmla="*/ 92 w 411"/>
                  <a:gd name="T11" fmla="*/ 375 h 409"/>
                  <a:gd name="T12" fmla="*/ 126 w 411"/>
                  <a:gd name="T13" fmla="*/ 393 h 409"/>
                  <a:gd name="T14" fmla="*/ 165 w 411"/>
                  <a:gd name="T15" fmla="*/ 405 h 409"/>
                  <a:gd name="T16" fmla="*/ 206 w 411"/>
                  <a:gd name="T17" fmla="*/ 409 h 409"/>
                  <a:gd name="T18" fmla="*/ 248 w 411"/>
                  <a:gd name="T19" fmla="*/ 405 h 409"/>
                  <a:gd name="T20" fmla="*/ 285 w 411"/>
                  <a:gd name="T21" fmla="*/ 393 h 409"/>
                  <a:gd name="T22" fmla="*/ 321 w 411"/>
                  <a:gd name="T23" fmla="*/ 375 h 409"/>
                  <a:gd name="T24" fmla="*/ 351 w 411"/>
                  <a:gd name="T25" fmla="*/ 349 h 409"/>
                  <a:gd name="T26" fmla="*/ 375 w 411"/>
                  <a:gd name="T27" fmla="*/ 319 h 409"/>
                  <a:gd name="T28" fmla="*/ 395 w 411"/>
                  <a:gd name="T29" fmla="*/ 285 h 409"/>
                  <a:gd name="T30" fmla="*/ 407 w 411"/>
                  <a:gd name="T31" fmla="*/ 246 h 409"/>
                  <a:gd name="T32" fmla="*/ 411 w 411"/>
                  <a:gd name="T33" fmla="*/ 204 h 409"/>
                  <a:gd name="T34" fmla="*/ 407 w 411"/>
                  <a:gd name="T35" fmla="*/ 163 h 409"/>
                  <a:gd name="T36" fmla="*/ 395 w 411"/>
                  <a:gd name="T37" fmla="*/ 124 h 409"/>
                  <a:gd name="T38" fmla="*/ 375 w 411"/>
                  <a:gd name="T39" fmla="*/ 90 h 409"/>
                  <a:gd name="T40" fmla="*/ 351 w 411"/>
                  <a:gd name="T41" fmla="*/ 60 h 409"/>
                  <a:gd name="T42" fmla="*/ 321 w 411"/>
                  <a:gd name="T43" fmla="*/ 34 h 409"/>
                  <a:gd name="T44" fmla="*/ 285 w 411"/>
                  <a:gd name="T45" fmla="*/ 15 h 409"/>
                  <a:gd name="T46" fmla="*/ 248 w 411"/>
                  <a:gd name="T47" fmla="*/ 3 h 409"/>
                  <a:gd name="T48" fmla="*/ 206 w 411"/>
                  <a:gd name="T49" fmla="*/ 0 h 409"/>
                  <a:gd name="T50" fmla="*/ 165 w 411"/>
                  <a:gd name="T51" fmla="*/ 3 h 409"/>
                  <a:gd name="T52" fmla="*/ 126 w 411"/>
                  <a:gd name="T53" fmla="*/ 15 h 409"/>
                  <a:gd name="T54" fmla="*/ 92 w 411"/>
                  <a:gd name="T55" fmla="*/ 34 h 409"/>
                  <a:gd name="T56" fmla="*/ 60 w 411"/>
                  <a:gd name="T57" fmla="*/ 60 h 409"/>
                  <a:gd name="T58" fmla="*/ 36 w 411"/>
                  <a:gd name="T59" fmla="*/ 90 h 409"/>
                  <a:gd name="T60" fmla="*/ 17 w 411"/>
                  <a:gd name="T61" fmla="*/ 124 h 409"/>
                  <a:gd name="T62" fmla="*/ 5 w 411"/>
                  <a:gd name="T63" fmla="*/ 163 h 409"/>
                  <a:gd name="T64" fmla="*/ 0 w 411"/>
                  <a:gd name="T65" fmla="*/ 204 h 409"/>
                  <a:gd name="T66" fmla="*/ 42 w 411"/>
                  <a:gd name="T67" fmla="*/ 204 h 409"/>
                  <a:gd name="T68" fmla="*/ 47 w 411"/>
                  <a:gd name="T69" fmla="*/ 166 h 409"/>
                  <a:gd name="T70" fmla="*/ 59 w 411"/>
                  <a:gd name="T71" fmla="*/ 133 h 409"/>
                  <a:gd name="T72" fmla="*/ 78 w 411"/>
                  <a:gd name="T73" fmla="*/ 102 h 409"/>
                  <a:gd name="T74" fmla="*/ 104 w 411"/>
                  <a:gd name="T75" fmla="*/ 76 h 409"/>
                  <a:gd name="T76" fmla="*/ 134 w 411"/>
                  <a:gd name="T77" fmla="*/ 58 h 409"/>
                  <a:gd name="T78" fmla="*/ 168 w 411"/>
                  <a:gd name="T79" fmla="*/ 45 h 409"/>
                  <a:gd name="T80" fmla="*/ 206 w 411"/>
                  <a:gd name="T81" fmla="*/ 42 h 409"/>
                  <a:gd name="T82" fmla="*/ 243 w 411"/>
                  <a:gd name="T83" fmla="*/ 45 h 409"/>
                  <a:gd name="T84" fmla="*/ 278 w 411"/>
                  <a:gd name="T85" fmla="*/ 58 h 409"/>
                  <a:gd name="T86" fmla="*/ 308 w 411"/>
                  <a:gd name="T87" fmla="*/ 76 h 409"/>
                  <a:gd name="T88" fmla="*/ 333 w 411"/>
                  <a:gd name="T89" fmla="*/ 102 h 409"/>
                  <a:gd name="T90" fmla="*/ 353 w 411"/>
                  <a:gd name="T91" fmla="*/ 133 h 409"/>
                  <a:gd name="T92" fmla="*/ 365 w 411"/>
                  <a:gd name="T93" fmla="*/ 166 h 409"/>
                  <a:gd name="T94" fmla="*/ 369 w 411"/>
                  <a:gd name="T95" fmla="*/ 204 h 409"/>
                  <a:gd name="T96" fmla="*/ 365 w 411"/>
                  <a:gd name="T97" fmla="*/ 241 h 409"/>
                  <a:gd name="T98" fmla="*/ 353 w 411"/>
                  <a:gd name="T99" fmla="*/ 276 h 409"/>
                  <a:gd name="T100" fmla="*/ 333 w 411"/>
                  <a:gd name="T101" fmla="*/ 306 h 409"/>
                  <a:gd name="T102" fmla="*/ 308 w 411"/>
                  <a:gd name="T103" fmla="*/ 331 h 409"/>
                  <a:gd name="T104" fmla="*/ 278 w 411"/>
                  <a:gd name="T105" fmla="*/ 351 h 409"/>
                  <a:gd name="T106" fmla="*/ 243 w 411"/>
                  <a:gd name="T107" fmla="*/ 363 h 409"/>
                  <a:gd name="T108" fmla="*/ 206 w 411"/>
                  <a:gd name="T109" fmla="*/ 367 h 409"/>
                  <a:gd name="T110" fmla="*/ 168 w 411"/>
                  <a:gd name="T111" fmla="*/ 363 h 409"/>
                  <a:gd name="T112" fmla="*/ 134 w 411"/>
                  <a:gd name="T113" fmla="*/ 351 h 409"/>
                  <a:gd name="T114" fmla="*/ 104 w 411"/>
                  <a:gd name="T115" fmla="*/ 331 h 409"/>
                  <a:gd name="T116" fmla="*/ 78 w 411"/>
                  <a:gd name="T117" fmla="*/ 306 h 409"/>
                  <a:gd name="T118" fmla="*/ 59 w 411"/>
                  <a:gd name="T119" fmla="*/ 276 h 409"/>
                  <a:gd name="T120" fmla="*/ 47 w 411"/>
                  <a:gd name="T121" fmla="*/ 241 h 409"/>
                  <a:gd name="T122" fmla="*/ 42 w 411"/>
                  <a:gd name="T123" fmla="*/ 204 h 4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1" h="409">
                    <a:moveTo>
                      <a:pt x="0" y="204"/>
                    </a:moveTo>
                    <a:lnTo>
                      <a:pt x="5" y="246"/>
                    </a:lnTo>
                    <a:lnTo>
                      <a:pt x="17" y="285"/>
                    </a:lnTo>
                    <a:lnTo>
                      <a:pt x="36" y="319"/>
                    </a:lnTo>
                    <a:lnTo>
                      <a:pt x="60" y="349"/>
                    </a:lnTo>
                    <a:lnTo>
                      <a:pt x="92" y="375"/>
                    </a:lnTo>
                    <a:lnTo>
                      <a:pt x="126" y="393"/>
                    </a:lnTo>
                    <a:lnTo>
                      <a:pt x="165" y="405"/>
                    </a:lnTo>
                    <a:lnTo>
                      <a:pt x="206" y="409"/>
                    </a:lnTo>
                    <a:lnTo>
                      <a:pt x="248" y="405"/>
                    </a:lnTo>
                    <a:lnTo>
                      <a:pt x="285" y="393"/>
                    </a:lnTo>
                    <a:lnTo>
                      <a:pt x="321" y="375"/>
                    </a:lnTo>
                    <a:lnTo>
                      <a:pt x="351" y="349"/>
                    </a:lnTo>
                    <a:lnTo>
                      <a:pt x="375" y="319"/>
                    </a:lnTo>
                    <a:lnTo>
                      <a:pt x="395" y="285"/>
                    </a:lnTo>
                    <a:lnTo>
                      <a:pt x="407" y="246"/>
                    </a:lnTo>
                    <a:lnTo>
                      <a:pt x="411" y="204"/>
                    </a:lnTo>
                    <a:lnTo>
                      <a:pt x="407" y="163"/>
                    </a:lnTo>
                    <a:lnTo>
                      <a:pt x="395" y="124"/>
                    </a:lnTo>
                    <a:lnTo>
                      <a:pt x="375" y="90"/>
                    </a:lnTo>
                    <a:lnTo>
                      <a:pt x="351" y="60"/>
                    </a:lnTo>
                    <a:lnTo>
                      <a:pt x="321" y="34"/>
                    </a:lnTo>
                    <a:lnTo>
                      <a:pt x="285" y="15"/>
                    </a:lnTo>
                    <a:lnTo>
                      <a:pt x="248" y="3"/>
                    </a:lnTo>
                    <a:lnTo>
                      <a:pt x="206" y="0"/>
                    </a:lnTo>
                    <a:lnTo>
                      <a:pt x="165" y="3"/>
                    </a:lnTo>
                    <a:lnTo>
                      <a:pt x="126" y="15"/>
                    </a:lnTo>
                    <a:lnTo>
                      <a:pt x="92" y="34"/>
                    </a:lnTo>
                    <a:lnTo>
                      <a:pt x="60" y="60"/>
                    </a:lnTo>
                    <a:lnTo>
                      <a:pt x="36" y="90"/>
                    </a:lnTo>
                    <a:lnTo>
                      <a:pt x="17" y="124"/>
                    </a:lnTo>
                    <a:lnTo>
                      <a:pt x="5" y="163"/>
                    </a:lnTo>
                    <a:lnTo>
                      <a:pt x="0" y="204"/>
                    </a:lnTo>
                    <a:close/>
                    <a:moveTo>
                      <a:pt x="42" y="204"/>
                    </a:moveTo>
                    <a:lnTo>
                      <a:pt x="47" y="166"/>
                    </a:lnTo>
                    <a:lnTo>
                      <a:pt x="59" y="133"/>
                    </a:lnTo>
                    <a:lnTo>
                      <a:pt x="78" y="102"/>
                    </a:lnTo>
                    <a:lnTo>
                      <a:pt x="104" y="76"/>
                    </a:lnTo>
                    <a:lnTo>
                      <a:pt x="134" y="58"/>
                    </a:lnTo>
                    <a:lnTo>
                      <a:pt x="168" y="45"/>
                    </a:lnTo>
                    <a:lnTo>
                      <a:pt x="206" y="42"/>
                    </a:lnTo>
                    <a:lnTo>
                      <a:pt x="243" y="45"/>
                    </a:lnTo>
                    <a:lnTo>
                      <a:pt x="278" y="58"/>
                    </a:lnTo>
                    <a:lnTo>
                      <a:pt x="308" y="76"/>
                    </a:lnTo>
                    <a:lnTo>
                      <a:pt x="333" y="102"/>
                    </a:lnTo>
                    <a:lnTo>
                      <a:pt x="353" y="133"/>
                    </a:lnTo>
                    <a:lnTo>
                      <a:pt x="365" y="166"/>
                    </a:lnTo>
                    <a:lnTo>
                      <a:pt x="369" y="204"/>
                    </a:lnTo>
                    <a:lnTo>
                      <a:pt x="365" y="241"/>
                    </a:lnTo>
                    <a:lnTo>
                      <a:pt x="353" y="276"/>
                    </a:lnTo>
                    <a:lnTo>
                      <a:pt x="333" y="306"/>
                    </a:lnTo>
                    <a:lnTo>
                      <a:pt x="308" y="331"/>
                    </a:lnTo>
                    <a:lnTo>
                      <a:pt x="278" y="351"/>
                    </a:lnTo>
                    <a:lnTo>
                      <a:pt x="243" y="363"/>
                    </a:lnTo>
                    <a:lnTo>
                      <a:pt x="206" y="367"/>
                    </a:lnTo>
                    <a:lnTo>
                      <a:pt x="168" y="363"/>
                    </a:lnTo>
                    <a:lnTo>
                      <a:pt x="134" y="351"/>
                    </a:lnTo>
                    <a:lnTo>
                      <a:pt x="104" y="331"/>
                    </a:lnTo>
                    <a:lnTo>
                      <a:pt x="78" y="306"/>
                    </a:lnTo>
                    <a:lnTo>
                      <a:pt x="59" y="276"/>
                    </a:lnTo>
                    <a:lnTo>
                      <a:pt x="47" y="241"/>
                    </a:lnTo>
                    <a:lnTo>
                      <a:pt x="42" y="204"/>
                    </a:lnTo>
                    <a:close/>
                  </a:path>
                </a:pathLst>
              </a:custGeom>
              <a:solidFill>
                <a:srgbClr val="FFCC00"/>
              </a:solidFill>
              <a:ln w="19050" cmpd="sng">
                <a:solidFill>
                  <a:srgbClr val="FFCC00"/>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50" name="Freeform 78"/>
              <p:cNvSpPr>
                <a:spLocks/>
              </p:cNvSpPr>
              <p:nvPr/>
            </p:nvSpPr>
            <p:spPr bwMode="gray">
              <a:xfrm>
                <a:off x="2064" y="3269"/>
                <a:ext cx="139" cy="229"/>
              </a:xfrm>
              <a:custGeom>
                <a:avLst/>
                <a:gdLst>
                  <a:gd name="T0" fmla="*/ 32 w 141"/>
                  <a:gd name="T1" fmla="*/ 229 h 229"/>
                  <a:gd name="T2" fmla="*/ 24 w 141"/>
                  <a:gd name="T3" fmla="*/ 229 h 229"/>
                  <a:gd name="T4" fmla="*/ 18 w 141"/>
                  <a:gd name="T5" fmla="*/ 228 h 229"/>
                  <a:gd name="T6" fmla="*/ 12 w 141"/>
                  <a:gd name="T7" fmla="*/ 225 h 229"/>
                  <a:gd name="T8" fmla="*/ 8 w 141"/>
                  <a:gd name="T9" fmla="*/ 222 h 229"/>
                  <a:gd name="T10" fmla="*/ 5 w 141"/>
                  <a:gd name="T11" fmla="*/ 217 h 229"/>
                  <a:gd name="T12" fmla="*/ 3 w 141"/>
                  <a:gd name="T13" fmla="*/ 213 h 229"/>
                  <a:gd name="T14" fmla="*/ 2 w 141"/>
                  <a:gd name="T15" fmla="*/ 207 h 229"/>
                  <a:gd name="T16" fmla="*/ 0 w 141"/>
                  <a:gd name="T17" fmla="*/ 199 h 229"/>
                  <a:gd name="T18" fmla="*/ 2 w 141"/>
                  <a:gd name="T19" fmla="*/ 190 h 229"/>
                  <a:gd name="T20" fmla="*/ 5 w 141"/>
                  <a:gd name="T21" fmla="*/ 181 h 229"/>
                  <a:gd name="T22" fmla="*/ 11 w 141"/>
                  <a:gd name="T23" fmla="*/ 172 h 229"/>
                  <a:gd name="T24" fmla="*/ 18 w 141"/>
                  <a:gd name="T25" fmla="*/ 162 h 229"/>
                  <a:gd name="T26" fmla="*/ 80 w 141"/>
                  <a:gd name="T27" fmla="*/ 88 h 229"/>
                  <a:gd name="T28" fmla="*/ 83 w 141"/>
                  <a:gd name="T29" fmla="*/ 84 h 229"/>
                  <a:gd name="T30" fmla="*/ 86 w 141"/>
                  <a:gd name="T31" fmla="*/ 79 h 229"/>
                  <a:gd name="T32" fmla="*/ 87 w 141"/>
                  <a:gd name="T33" fmla="*/ 73 h 229"/>
                  <a:gd name="T34" fmla="*/ 89 w 141"/>
                  <a:gd name="T35" fmla="*/ 69 h 229"/>
                  <a:gd name="T36" fmla="*/ 87 w 141"/>
                  <a:gd name="T37" fmla="*/ 63 h 229"/>
                  <a:gd name="T38" fmla="*/ 86 w 141"/>
                  <a:gd name="T39" fmla="*/ 58 h 229"/>
                  <a:gd name="T40" fmla="*/ 83 w 141"/>
                  <a:gd name="T41" fmla="*/ 55 h 229"/>
                  <a:gd name="T42" fmla="*/ 78 w 141"/>
                  <a:gd name="T43" fmla="*/ 51 h 229"/>
                  <a:gd name="T44" fmla="*/ 74 w 141"/>
                  <a:gd name="T45" fmla="*/ 49 h 229"/>
                  <a:gd name="T46" fmla="*/ 68 w 141"/>
                  <a:gd name="T47" fmla="*/ 49 h 229"/>
                  <a:gd name="T48" fmla="*/ 63 w 141"/>
                  <a:gd name="T49" fmla="*/ 49 h 229"/>
                  <a:gd name="T50" fmla="*/ 59 w 141"/>
                  <a:gd name="T51" fmla="*/ 51 h 229"/>
                  <a:gd name="T52" fmla="*/ 56 w 141"/>
                  <a:gd name="T53" fmla="*/ 55 h 229"/>
                  <a:gd name="T54" fmla="*/ 53 w 141"/>
                  <a:gd name="T55" fmla="*/ 58 h 229"/>
                  <a:gd name="T56" fmla="*/ 51 w 141"/>
                  <a:gd name="T57" fmla="*/ 64 h 229"/>
                  <a:gd name="T58" fmla="*/ 50 w 141"/>
                  <a:gd name="T59" fmla="*/ 69 h 229"/>
                  <a:gd name="T60" fmla="*/ 51 w 141"/>
                  <a:gd name="T61" fmla="*/ 75 h 229"/>
                  <a:gd name="T62" fmla="*/ 53 w 141"/>
                  <a:gd name="T63" fmla="*/ 81 h 229"/>
                  <a:gd name="T64" fmla="*/ 56 w 141"/>
                  <a:gd name="T65" fmla="*/ 85 h 229"/>
                  <a:gd name="T66" fmla="*/ 62 w 141"/>
                  <a:gd name="T67" fmla="*/ 91 h 229"/>
                  <a:gd name="T68" fmla="*/ 30 w 141"/>
                  <a:gd name="T69" fmla="*/ 129 h 229"/>
                  <a:gd name="T70" fmla="*/ 17 w 141"/>
                  <a:gd name="T71" fmla="*/ 115 h 229"/>
                  <a:gd name="T72" fmla="*/ 9 w 141"/>
                  <a:gd name="T73" fmla="*/ 102 h 229"/>
                  <a:gd name="T74" fmla="*/ 3 w 141"/>
                  <a:gd name="T75" fmla="*/ 87 h 229"/>
                  <a:gd name="T76" fmla="*/ 2 w 141"/>
                  <a:gd name="T77" fmla="*/ 70 h 229"/>
                  <a:gd name="T78" fmla="*/ 5 w 141"/>
                  <a:gd name="T79" fmla="*/ 51 h 229"/>
                  <a:gd name="T80" fmla="*/ 11 w 141"/>
                  <a:gd name="T81" fmla="*/ 34 h 229"/>
                  <a:gd name="T82" fmla="*/ 21 w 141"/>
                  <a:gd name="T83" fmla="*/ 19 h 229"/>
                  <a:gd name="T84" fmla="*/ 35 w 141"/>
                  <a:gd name="T85" fmla="*/ 9 h 229"/>
                  <a:gd name="T86" fmla="*/ 51 w 141"/>
                  <a:gd name="T87" fmla="*/ 1 h 229"/>
                  <a:gd name="T88" fmla="*/ 71 w 141"/>
                  <a:gd name="T89" fmla="*/ 0 h 229"/>
                  <a:gd name="T90" fmla="*/ 89 w 141"/>
                  <a:gd name="T91" fmla="*/ 1 h 229"/>
                  <a:gd name="T92" fmla="*/ 105 w 141"/>
                  <a:gd name="T93" fmla="*/ 7 h 229"/>
                  <a:gd name="T94" fmla="*/ 119 w 141"/>
                  <a:gd name="T95" fmla="*/ 19 h 229"/>
                  <a:gd name="T96" fmla="*/ 129 w 141"/>
                  <a:gd name="T97" fmla="*/ 33 h 229"/>
                  <a:gd name="T98" fmla="*/ 135 w 141"/>
                  <a:gd name="T99" fmla="*/ 49 h 229"/>
                  <a:gd name="T100" fmla="*/ 137 w 141"/>
                  <a:gd name="T101" fmla="*/ 69 h 229"/>
                  <a:gd name="T102" fmla="*/ 134 w 141"/>
                  <a:gd name="T103" fmla="*/ 91 h 229"/>
                  <a:gd name="T104" fmla="*/ 122 w 141"/>
                  <a:gd name="T105" fmla="*/ 115 h 229"/>
                  <a:gd name="T106" fmla="*/ 101 w 141"/>
                  <a:gd name="T107" fmla="*/ 139 h 229"/>
                  <a:gd name="T108" fmla="*/ 99 w 141"/>
                  <a:gd name="T109" fmla="*/ 142 h 229"/>
                  <a:gd name="T110" fmla="*/ 66 w 141"/>
                  <a:gd name="T111" fmla="*/ 177 h 229"/>
                  <a:gd name="T112" fmla="*/ 141 w 141"/>
                  <a:gd name="T113" fmla="*/ 177 h 229"/>
                  <a:gd name="T114" fmla="*/ 141 w 141"/>
                  <a:gd name="T115" fmla="*/ 229 h 229"/>
                  <a:gd name="T116" fmla="*/ 32 w 141"/>
                  <a:gd name="T117" fmla="*/ 229 h 2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 h="229">
                    <a:moveTo>
                      <a:pt x="32" y="229"/>
                    </a:moveTo>
                    <a:lnTo>
                      <a:pt x="24" y="229"/>
                    </a:lnTo>
                    <a:lnTo>
                      <a:pt x="18" y="228"/>
                    </a:lnTo>
                    <a:lnTo>
                      <a:pt x="12" y="225"/>
                    </a:lnTo>
                    <a:lnTo>
                      <a:pt x="8" y="222"/>
                    </a:lnTo>
                    <a:lnTo>
                      <a:pt x="5" y="217"/>
                    </a:lnTo>
                    <a:lnTo>
                      <a:pt x="3" y="213"/>
                    </a:lnTo>
                    <a:lnTo>
                      <a:pt x="2" y="207"/>
                    </a:lnTo>
                    <a:lnTo>
                      <a:pt x="0" y="199"/>
                    </a:lnTo>
                    <a:lnTo>
                      <a:pt x="2" y="190"/>
                    </a:lnTo>
                    <a:lnTo>
                      <a:pt x="5" y="181"/>
                    </a:lnTo>
                    <a:lnTo>
                      <a:pt x="11" y="172"/>
                    </a:lnTo>
                    <a:lnTo>
                      <a:pt x="18" y="162"/>
                    </a:lnTo>
                    <a:lnTo>
                      <a:pt x="80" y="88"/>
                    </a:lnTo>
                    <a:lnTo>
                      <a:pt x="83" y="84"/>
                    </a:lnTo>
                    <a:lnTo>
                      <a:pt x="86" y="79"/>
                    </a:lnTo>
                    <a:lnTo>
                      <a:pt x="87" y="73"/>
                    </a:lnTo>
                    <a:lnTo>
                      <a:pt x="89" y="69"/>
                    </a:lnTo>
                    <a:lnTo>
                      <a:pt x="87" y="63"/>
                    </a:lnTo>
                    <a:lnTo>
                      <a:pt x="86" y="58"/>
                    </a:lnTo>
                    <a:lnTo>
                      <a:pt x="83" y="55"/>
                    </a:lnTo>
                    <a:lnTo>
                      <a:pt x="78" y="51"/>
                    </a:lnTo>
                    <a:lnTo>
                      <a:pt x="74" y="49"/>
                    </a:lnTo>
                    <a:lnTo>
                      <a:pt x="68" y="49"/>
                    </a:lnTo>
                    <a:lnTo>
                      <a:pt x="63" y="49"/>
                    </a:lnTo>
                    <a:lnTo>
                      <a:pt x="59" y="51"/>
                    </a:lnTo>
                    <a:lnTo>
                      <a:pt x="56" y="55"/>
                    </a:lnTo>
                    <a:lnTo>
                      <a:pt x="53" y="58"/>
                    </a:lnTo>
                    <a:lnTo>
                      <a:pt x="51" y="64"/>
                    </a:lnTo>
                    <a:lnTo>
                      <a:pt x="50" y="69"/>
                    </a:lnTo>
                    <a:lnTo>
                      <a:pt x="51" y="75"/>
                    </a:lnTo>
                    <a:lnTo>
                      <a:pt x="53" y="81"/>
                    </a:lnTo>
                    <a:lnTo>
                      <a:pt x="56" y="85"/>
                    </a:lnTo>
                    <a:lnTo>
                      <a:pt x="62" y="91"/>
                    </a:lnTo>
                    <a:lnTo>
                      <a:pt x="30" y="129"/>
                    </a:lnTo>
                    <a:lnTo>
                      <a:pt x="17" y="115"/>
                    </a:lnTo>
                    <a:lnTo>
                      <a:pt x="9" y="102"/>
                    </a:lnTo>
                    <a:lnTo>
                      <a:pt x="3" y="87"/>
                    </a:lnTo>
                    <a:lnTo>
                      <a:pt x="2" y="70"/>
                    </a:lnTo>
                    <a:lnTo>
                      <a:pt x="5" y="51"/>
                    </a:lnTo>
                    <a:lnTo>
                      <a:pt x="11" y="34"/>
                    </a:lnTo>
                    <a:lnTo>
                      <a:pt x="21" y="19"/>
                    </a:lnTo>
                    <a:lnTo>
                      <a:pt x="35" y="9"/>
                    </a:lnTo>
                    <a:lnTo>
                      <a:pt x="51" y="1"/>
                    </a:lnTo>
                    <a:lnTo>
                      <a:pt x="71" y="0"/>
                    </a:lnTo>
                    <a:lnTo>
                      <a:pt x="89" y="1"/>
                    </a:lnTo>
                    <a:lnTo>
                      <a:pt x="105" y="7"/>
                    </a:lnTo>
                    <a:lnTo>
                      <a:pt x="119" y="19"/>
                    </a:lnTo>
                    <a:lnTo>
                      <a:pt x="129" y="33"/>
                    </a:lnTo>
                    <a:lnTo>
                      <a:pt x="135" y="49"/>
                    </a:lnTo>
                    <a:lnTo>
                      <a:pt x="137" y="69"/>
                    </a:lnTo>
                    <a:lnTo>
                      <a:pt x="134" y="91"/>
                    </a:lnTo>
                    <a:lnTo>
                      <a:pt x="122" y="115"/>
                    </a:lnTo>
                    <a:lnTo>
                      <a:pt x="101" y="139"/>
                    </a:lnTo>
                    <a:lnTo>
                      <a:pt x="99" y="142"/>
                    </a:lnTo>
                    <a:lnTo>
                      <a:pt x="66" y="177"/>
                    </a:lnTo>
                    <a:lnTo>
                      <a:pt x="141" y="177"/>
                    </a:lnTo>
                    <a:lnTo>
                      <a:pt x="141" y="229"/>
                    </a:lnTo>
                    <a:lnTo>
                      <a:pt x="32" y="229"/>
                    </a:lnTo>
                    <a:close/>
                  </a:path>
                </a:pathLst>
              </a:custGeom>
              <a:solidFill>
                <a:srgbClr val="FFCC00"/>
              </a:solidFill>
              <a:ln w="0">
                <a:solidFill>
                  <a:srgbClr val="FFCC00"/>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51" name="Freeform 79"/>
              <p:cNvSpPr>
                <a:spLocks/>
              </p:cNvSpPr>
              <p:nvPr/>
            </p:nvSpPr>
            <p:spPr bwMode="gray">
              <a:xfrm>
                <a:off x="1946" y="3333"/>
                <a:ext cx="99" cy="113"/>
              </a:xfrm>
              <a:custGeom>
                <a:avLst/>
                <a:gdLst>
                  <a:gd name="T0" fmla="*/ 0 w 102"/>
                  <a:gd name="T1" fmla="*/ 113 h 113"/>
                  <a:gd name="T2" fmla="*/ 33 w 102"/>
                  <a:gd name="T3" fmla="*/ 54 h 113"/>
                  <a:gd name="T4" fmla="*/ 3 w 102"/>
                  <a:gd name="T5" fmla="*/ 0 h 113"/>
                  <a:gd name="T6" fmla="*/ 33 w 102"/>
                  <a:gd name="T7" fmla="*/ 0 h 113"/>
                  <a:gd name="T8" fmla="*/ 51 w 102"/>
                  <a:gd name="T9" fmla="*/ 33 h 113"/>
                  <a:gd name="T10" fmla="*/ 70 w 102"/>
                  <a:gd name="T11" fmla="*/ 0 h 113"/>
                  <a:gd name="T12" fmla="*/ 99 w 102"/>
                  <a:gd name="T13" fmla="*/ 0 h 113"/>
                  <a:gd name="T14" fmla="*/ 69 w 102"/>
                  <a:gd name="T15" fmla="*/ 54 h 113"/>
                  <a:gd name="T16" fmla="*/ 102 w 102"/>
                  <a:gd name="T17" fmla="*/ 113 h 113"/>
                  <a:gd name="T18" fmla="*/ 72 w 102"/>
                  <a:gd name="T19" fmla="*/ 113 h 113"/>
                  <a:gd name="T20" fmla="*/ 51 w 102"/>
                  <a:gd name="T21" fmla="*/ 75 h 113"/>
                  <a:gd name="T22" fmla="*/ 30 w 102"/>
                  <a:gd name="T23" fmla="*/ 113 h 113"/>
                  <a:gd name="T24" fmla="*/ 0 w 102"/>
                  <a:gd name="T25" fmla="*/ 113 h 1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13">
                    <a:moveTo>
                      <a:pt x="0" y="113"/>
                    </a:moveTo>
                    <a:lnTo>
                      <a:pt x="33" y="54"/>
                    </a:lnTo>
                    <a:lnTo>
                      <a:pt x="3" y="0"/>
                    </a:lnTo>
                    <a:lnTo>
                      <a:pt x="33" y="0"/>
                    </a:lnTo>
                    <a:lnTo>
                      <a:pt x="51" y="33"/>
                    </a:lnTo>
                    <a:lnTo>
                      <a:pt x="70" y="0"/>
                    </a:lnTo>
                    <a:lnTo>
                      <a:pt x="99" y="0"/>
                    </a:lnTo>
                    <a:lnTo>
                      <a:pt x="69" y="54"/>
                    </a:lnTo>
                    <a:lnTo>
                      <a:pt x="102" y="113"/>
                    </a:lnTo>
                    <a:lnTo>
                      <a:pt x="72" y="113"/>
                    </a:lnTo>
                    <a:lnTo>
                      <a:pt x="51" y="75"/>
                    </a:lnTo>
                    <a:lnTo>
                      <a:pt x="30" y="113"/>
                    </a:lnTo>
                    <a:lnTo>
                      <a:pt x="0" y="113"/>
                    </a:lnTo>
                    <a:close/>
                  </a:path>
                </a:pathLst>
              </a:custGeom>
              <a:solidFill>
                <a:srgbClr val="FFCC00"/>
              </a:solidFill>
              <a:ln w="0">
                <a:solidFill>
                  <a:srgbClr val="FFCC00"/>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grpSp>
        <p:nvGrpSpPr>
          <p:cNvPr id="2" name="组合 1"/>
          <p:cNvGrpSpPr/>
          <p:nvPr/>
        </p:nvGrpSpPr>
        <p:grpSpPr>
          <a:xfrm>
            <a:off x="5438775" y="2406650"/>
            <a:ext cx="3392740" cy="698500"/>
            <a:chOff x="5438775" y="2406650"/>
            <a:chExt cx="3392740" cy="698500"/>
          </a:xfrm>
        </p:grpSpPr>
        <p:grpSp>
          <p:nvGrpSpPr>
            <p:cNvPr id="23" name="Group 51"/>
            <p:cNvGrpSpPr>
              <a:grpSpLocks/>
            </p:cNvGrpSpPr>
            <p:nvPr/>
          </p:nvGrpSpPr>
          <p:grpSpPr bwMode="auto">
            <a:xfrm>
              <a:off x="6316663" y="2657475"/>
              <a:ext cx="236537" cy="193675"/>
              <a:chOff x="4232" y="1845"/>
              <a:chExt cx="164" cy="135"/>
            </a:xfrm>
          </p:grpSpPr>
          <p:sp>
            <p:nvSpPr>
              <p:cNvPr id="24" name="AutoShape 52"/>
              <p:cNvSpPr>
                <a:spLocks noChangeArrowheads="1"/>
              </p:cNvSpPr>
              <p:nvPr/>
            </p:nvSpPr>
            <p:spPr bwMode="gray">
              <a:xfrm rot="16200000" flipV="1">
                <a:off x="4222" y="1858"/>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sp>
            <p:nvSpPr>
              <p:cNvPr id="25" name="AutoShape 53"/>
              <p:cNvSpPr>
                <a:spLocks noChangeArrowheads="1"/>
              </p:cNvSpPr>
              <p:nvPr/>
            </p:nvSpPr>
            <p:spPr bwMode="gray">
              <a:xfrm rot="16200000" flipV="1">
                <a:off x="4274" y="1855"/>
                <a:ext cx="132" cy="112"/>
              </a:xfrm>
              <a:prstGeom prst="triangle">
                <a:avLst>
                  <a:gd name="adj" fmla="val 50000"/>
                </a:avLst>
              </a:prstGeom>
              <a:solidFill>
                <a:srgbClr val="FF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ctr" eaLnBrk="0" hangingPunct="0"/>
                <a:endParaRPr lang="zh-CN" altLang="zh-CN"/>
              </a:p>
            </p:txBody>
          </p:sp>
        </p:grpSp>
        <p:sp>
          <p:nvSpPr>
            <p:cNvPr id="26" name="Rectangle 54"/>
            <p:cNvSpPr>
              <a:spLocks noChangeArrowheads="1"/>
            </p:cNvSpPr>
            <p:nvPr/>
          </p:nvSpPr>
          <p:spPr bwMode="gray">
            <a:xfrm>
              <a:off x="6543674" y="2424113"/>
              <a:ext cx="22878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hangingPunct="0"/>
              <a:r>
                <a:rPr lang="zh-CN" altLang="en-US" sz="1600" dirty="0" smtClean="0">
                  <a:latin typeface="微软雅黑" pitchFamily="34" charset="-122"/>
                  <a:ea typeface="微软雅黑" pitchFamily="34" charset="-122"/>
                </a:rPr>
                <a:t>降低采购成本</a:t>
              </a:r>
              <a:endParaRPr lang="en-US" altLang="zh-CN" sz="1600" dirty="0" smtClean="0">
                <a:latin typeface="微软雅黑" pitchFamily="34" charset="-122"/>
                <a:ea typeface="微软雅黑" pitchFamily="34" charset="-122"/>
              </a:endParaRPr>
            </a:p>
            <a:p>
              <a:pPr eaLnBrk="0" hangingPunct="0"/>
              <a:r>
                <a:rPr lang="zh-CN" altLang="en-US" sz="1600" dirty="0" smtClean="0">
                  <a:latin typeface="微软雅黑" pitchFamily="34" charset="-122"/>
                  <a:ea typeface="微软雅黑" pitchFamily="34" charset="-122"/>
                </a:rPr>
                <a:t>降低中间分销成本</a:t>
              </a:r>
              <a:endParaRPr lang="en-US" altLang="zh-CN" sz="1600" dirty="0">
                <a:latin typeface="微软雅黑" pitchFamily="34" charset="-122"/>
                <a:ea typeface="微软雅黑" pitchFamily="34" charset="-122"/>
              </a:endParaRPr>
            </a:p>
          </p:txBody>
        </p:sp>
        <p:grpSp>
          <p:nvGrpSpPr>
            <p:cNvPr id="52" name="Group 80"/>
            <p:cNvGrpSpPr>
              <a:grpSpLocks/>
            </p:cNvGrpSpPr>
            <p:nvPr/>
          </p:nvGrpSpPr>
          <p:grpSpPr bwMode="auto">
            <a:xfrm>
              <a:off x="5438775" y="2406650"/>
              <a:ext cx="698500" cy="698500"/>
              <a:chOff x="3349" y="3250"/>
              <a:chExt cx="380" cy="380"/>
            </a:xfrm>
          </p:grpSpPr>
          <p:sp>
            <p:nvSpPr>
              <p:cNvPr id="53" name="Freeform 81"/>
              <p:cNvSpPr>
                <a:spLocks/>
              </p:cNvSpPr>
              <p:nvPr/>
            </p:nvSpPr>
            <p:spPr bwMode="gray">
              <a:xfrm>
                <a:off x="3349" y="3250"/>
                <a:ext cx="380" cy="190"/>
              </a:xfrm>
              <a:custGeom>
                <a:avLst/>
                <a:gdLst>
                  <a:gd name="T0" fmla="*/ 204 w 409"/>
                  <a:gd name="T1" fmla="*/ 0 h 207"/>
                  <a:gd name="T2" fmla="*/ 246 w 409"/>
                  <a:gd name="T3" fmla="*/ 5 h 207"/>
                  <a:gd name="T4" fmla="*/ 285 w 409"/>
                  <a:gd name="T5" fmla="*/ 17 h 207"/>
                  <a:gd name="T6" fmla="*/ 319 w 409"/>
                  <a:gd name="T7" fmla="*/ 36 h 207"/>
                  <a:gd name="T8" fmla="*/ 349 w 409"/>
                  <a:gd name="T9" fmla="*/ 60 h 207"/>
                  <a:gd name="T10" fmla="*/ 375 w 409"/>
                  <a:gd name="T11" fmla="*/ 92 h 207"/>
                  <a:gd name="T12" fmla="*/ 393 w 409"/>
                  <a:gd name="T13" fmla="*/ 126 h 207"/>
                  <a:gd name="T14" fmla="*/ 405 w 409"/>
                  <a:gd name="T15" fmla="*/ 164 h 207"/>
                  <a:gd name="T16" fmla="*/ 409 w 409"/>
                  <a:gd name="T17" fmla="*/ 206 h 207"/>
                  <a:gd name="T18" fmla="*/ 409 w 409"/>
                  <a:gd name="T19" fmla="*/ 207 h 207"/>
                  <a:gd name="T20" fmla="*/ 409 w 409"/>
                  <a:gd name="T21" fmla="*/ 207 h 207"/>
                  <a:gd name="T22" fmla="*/ 358 w 409"/>
                  <a:gd name="T23" fmla="*/ 207 h 207"/>
                  <a:gd name="T24" fmla="*/ 270 w 409"/>
                  <a:gd name="T25" fmla="*/ 69 h 207"/>
                  <a:gd name="T26" fmla="*/ 270 w 409"/>
                  <a:gd name="T27" fmla="*/ 108 h 207"/>
                  <a:gd name="T28" fmla="*/ 204 w 409"/>
                  <a:gd name="T29" fmla="*/ 108 h 207"/>
                  <a:gd name="T30" fmla="*/ 204 w 409"/>
                  <a:gd name="T31" fmla="*/ 42 h 207"/>
                  <a:gd name="T32" fmla="*/ 168 w 409"/>
                  <a:gd name="T33" fmla="*/ 47 h 207"/>
                  <a:gd name="T34" fmla="*/ 133 w 409"/>
                  <a:gd name="T35" fmla="*/ 59 h 207"/>
                  <a:gd name="T36" fmla="*/ 102 w 409"/>
                  <a:gd name="T37" fmla="*/ 78 h 207"/>
                  <a:gd name="T38" fmla="*/ 78 w 409"/>
                  <a:gd name="T39" fmla="*/ 104 h 207"/>
                  <a:gd name="T40" fmla="*/ 58 w 409"/>
                  <a:gd name="T41" fmla="*/ 134 h 207"/>
                  <a:gd name="T42" fmla="*/ 46 w 409"/>
                  <a:gd name="T43" fmla="*/ 168 h 207"/>
                  <a:gd name="T44" fmla="*/ 42 w 409"/>
                  <a:gd name="T45" fmla="*/ 206 h 207"/>
                  <a:gd name="T46" fmla="*/ 42 w 409"/>
                  <a:gd name="T47" fmla="*/ 207 h 207"/>
                  <a:gd name="T48" fmla="*/ 42 w 409"/>
                  <a:gd name="T49" fmla="*/ 207 h 207"/>
                  <a:gd name="T50" fmla="*/ 0 w 409"/>
                  <a:gd name="T51" fmla="*/ 207 h 207"/>
                  <a:gd name="T52" fmla="*/ 0 w 409"/>
                  <a:gd name="T53" fmla="*/ 207 h 207"/>
                  <a:gd name="T54" fmla="*/ 0 w 409"/>
                  <a:gd name="T55" fmla="*/ 206 h 207"/>
                  <a:gd name="T56" fmla="*/ 3 w 409"/>
                  <a:gd name="T57" fmla="*/ 164 h 207"/>
                  <a:gd name="T58" fmla="*/ 15 w 409"/>
                  <a:gd name="T59" fmla="*/ 126 h 207"/>
                  <a:gd name="T60" fmla="*/ 34 w 409"/>
                  <a:gd name="T61" fmla="*/ 92 h 207"/>
                  <a:gd name="T62" fmla="*/ 60 w 409"/>
                  <a:gd name="T63" fmla="*/ 60 h 207"/>
                  <a:gd name="T64" fmla="*/ 90 w 409"/>
                  <a:gd name="T65" fmla="*/ 36 h 207"/>
                  <a:gd name="T66" fmla="*/ 124 w 409"/>
                  <a:gd name="T67" fmla="*/ 17 h 207"/>
                  <a:gd name="T68" fmla="*/ 163 w 409"/>
                  <a:gd name="T69" fmla="*/ 5 h 207"/>
                  <a:gd name="T70" fmla="*/ 204 w 409"/>
                  <a:gd name="T71" fmla="*/ 0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09" h="207">
                    <a:moveTo>
                      <a:pt x="204" y="0"/>
                    </a:moveTo>
                    <a:lnTo>
                      <a:pt x="246" y="5"/>
                    </a:lnTo>
                    <a:lnTo>
                      <a:pt x="285" y="17"/>
                    </a:lnTo>
                    <a:lnTo>
                      <a:pt x="319" y="36"/>
                    </a:lnTo>
                    <a:lnTo>
                      <a:pt x="349" y="60"/>
                    </a:lnTo>
                    <a:lnTo>
                      <a:pt x="375" y="92"/>
                    </a:lnTo>
                    <a:lnTo>
                      <a:pt x="393" y="126"/>
                    </a:lnTo>
                    <a:lnTo>
                      <a:pt x="405" y="164"/>
                    </a:lnTo>
                    <a:lnTo>
                      <a:pt x="409" y="206"/>
                    </a:lnTo>
                    <a:lnTo>
                      <a:pt x="409" y="207"/>
                    </a:lnTo>
                    <a:lnTo>
                      <a:pt x="358" y="207"/>
                    </a:lnTo>
                    <a:lnTo>
                      <a:pt x="270" y="69"/>
                    </a:lnTo>
                    <a:lnTo>
                      <a:pt x="270" y="108"/>
                    </a:lnTo>
                    <a:lnTo>
                      <a:pt x="204" y="108"/>
                    </a:lnTo>
                    <a:lnTo>
                      <a:pt x="204" y="42"/>
                    </a:lnTo>
                    <a:lnTo>
                      <a:pt x="168" y="47"/>
                    </a:lnTo>
                    <a:lnTo>
                      <a:pt x="133" y="59"/>
                    </a:lnTo>
                    <a:lnTo>
                      <a:pt x="102" y="78"/>
                    </a:lnTo>
                    <a:lnTo>
                      <a:pt x="78" y="104"/>
                    </a:lnTo>
                    <a:lnTo>
                      <a:pt x="58" y="134"/>
                    </a:lnTo>
                    <a:lnTo>
                      <a:pt x="46" y="168"/>
                    </a:lnTo>
                    <a:lnTo>
                      <a:pt x="42" y="206"/>
                    </a:lnTo>
                    <a:lnTo>
                      <a:pt x="42" y="207"/>
                    </a:lnTo>
                    <a:lnTo>
                      <a:pt x="0" y="207"/>
                    </a:lnTo>
                    <a:lnTo>
                      <a:pt x="0" y="206"/>
                    </a:lnTo>
                    <a:lnTo>
                      <a:pt x="3" y="164"/>
                    </a:lnTo>
                    <a:lnTo>
                      <a:pt x="15" y="126"/>
                    </a:lnTo>
                    <a:lnTo>
                      <a:pt x="34" y="92"/>
                    </a:lnTo>
                    <a:lnTo>
                      <a:pt x="60" y="60"/>
                    </a:lnTo>
                    <a:lnTo>
                      <a:pt x="90" y="36"/>
                    </a:lnTo>
                    <a:lnTo>
                      <a:pt x="124" y="17"/>
                    </a:lnTo>
                    <a:lnTo>
                      <a:pt x="163" y="5"/>
                    </a:lnTo>
                    <a:lnTo>
                      <a:pt x="204" y="0"/>
                    </a:lnTo>
                    <a:close/>
                  </a:path>
                </a:pathLst>
              </a:custGeom>
              <a:solidFill>
                <a:srgbClr val="CC3399"/>
              </a:solidFill>
              <a:ln w="0">
                <a:solidFill>
                  <a:srgbClr val="CC3399"/>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54" name="Freeform 82"/>
              <p:cNvSpPr>
                <a:spLocks/>
              </p:cNvSpPr>
              <p:nvPr/>
            </p:nvSpPr>
            <p:spPr bwMode="gray">
              <a:xfrm>
                <a:off x="3396" y="3313"/>
                <a:ext cx="143" cy="254"/>
              </a:xfrm>
              <a:custGeom>
                <a:avLst/>
                <a:gdLst>
                  <a:gd name="T0" fmla="*/ 88 w 153"/>
                  <a:gd name="T1" fmla="*/ 276 h 276"/>
                  <a:gd name="T2" fmla="*/ 88 w 153"/>
                  <a:gd name="T3" fmla="*/ 237 h 276"/>
                  <a:gd name="T4" fmla="*/ 153 w 153"/>
                  <a:gd name="T5" fmla="*/ 237 h 276"/>
                  <a:gd name="T6" fmla="*/ 153 w 153"/>
                  <a:gd name="T7" fmla="*/ 39 h 276"/>
                  <a:gd name="T8" fmla="*/ 88 w 153"/>
                  <a:gd name="T9" fmla="*/ 39 h 276"/>
                  <a:gd name="T10" fmla="*/ 88 w 153"/>
                  <a:gd name="T11" fmla="*/ 0 h 276"/>
                  <a:gd name="T12" fmla="*/ 0 w 153"/>
                  <a:gd name="T13" fmla="*/ 138 h 276"/>
                  <a:gd name="T14" fmla="*/ 88 w 153"/>
                  <a:gd name="T15" fmla="*/ 276 h 2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276">
                    <a:moveTo>
                      <a:pt x="88" y="276"/>
                    </a:moveTo>
                    <a:lnTo>
                      <a:pt x="88" y="237"/>
                    </a:lnTo>
                    <a:lnTo>
                      <a:pt x="153" y="237"/>
                    </a:lnTo>
                    <a:lnTo>
                      <a:pt x="153" y="39"/>
                    </a:lnTo>
                    <a:lnTo>
                      <a:pt x="88" y="39"/>
                    </a:lnTo>
                    <a:lnTo>
                      <a:pt x="88" y="0"/>
                    </a:lnTo>
                    <a:lnTo>
                      <a:pt x="0" y="138"/>
                    </a:lnTo>
                    <a:lnTo>
                      <a:pt x="88" y="276"/>
                    </a:lnTo>
                    <a:close/>
                  </a:path>
                </a:pathLst>
              </a:custGeom>
              <a:solidFill>
                <a:srgbClr val="CC3399"/>
              </a:solidFill>
              <a:ln w="0">
                <a:solidFill>
                  <a:srgbClr val="CC3399"/>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55" name="Freeform 83"/>
              <p:cNvSpPr>
                <a:spLocks/>
              </p:cNvSpPr>
              <p:nvPr/>
            </p:nvSpPr>
            <p:spPr bwMode="gray">
              <a:xfrm>
                <a:off x="3349" y="3440"/>
                <a:ext cx="380" cy="190"/>
              </a:xfrm>
              <a:custGeom>
                <a:avLst/>
                <a:gdLst>
                  <a:gd name="T0" fmla="*/ 204 w 409"/>
                  <a:gd name="T1" fmla="*/ 207 h 207"/>
                  <a:gd name="T2" fmla="*/ 246 w 409"/>
                  <a:gd name="T3" fmla="*/ 203 h 207"/>
                  <a:gd name="T4" fmla="*/ 285 w 409"/>
                  <a:gd name="T5" fmla="*/ 191 h 207"/>
                  <a:gd name="T6" fmla="*/ 319 w 409"/>
                  <a:gd name="T7" fmla="*/ 173 h 207"/>
                  <a:gd name="T8" fmla="*/ 349 w 409"/>
                  <a:gd name="T9" fmla="*/ 147 h 207"/>
                  <a:gd name="T10" fmla="*/ 375 w 409"/>
                  <a:gd name="T11" fmla="*/ 117 h 207"/>
                  <a:gd name="T12" fmla="*/ 393 w 409"/>
                  <a:gd name="T13" fmla="*/ 83 h 207"/>
                  <a:gd name="T14" fmla="*/ 405 w 409"/>
                  <a:gd name="T15" fmla="*/ 44 h 207"/>
                  <a:gd name="T16" fmla="*/ 409 w 409"/>
                  <a:gd name="T17" fmla="*/ 2 h 207"/>
                  <a:gd name="T18" fmla="*/ 409 w 409"/>
                  <a:gd name="T19" fmla="*/ 2 h 207"/>
                  <a:gd name="T20" fmla="*/ 409 w 409"/>
                  <a:gd name="T21" fmla="*/ 0 h 207"/>
                  <a:gd name="T22" fmla="*/ 358 w 409"/>
                  <a:gd name="T23" fmla="*/ 0 h 207"/>
                  <a:gd name="T24" fmla="*/ 270 w 409"/>
                  <a:gd name="T25" fmla="*/ 138 h 207"/>
                  <a:gd name="T26" fmla="*/ 270 w 409"/>
                  <a:gd name="T27" fmla="*/ 99 h 207"/>
                  <a:gd name="T28" fmla="*/ 204 w 409"/>
                  <a:gd name="T29" fmla="*/ 99 h 207"/>
                  <a:gd name="T30" fmla="*/ 204 w 409"/>
                  <a:gd name="T31" fmla="*/ 165 h 207"/>
                  <a:gd name="T32" fmla="*/ 168 w 409"/>
                  <a:gd name="T33" fmla="*/ 161 h 207"/>
                  <a:gd name="T34" fmla="*/ 133 w 409"/>
                  <a:gd name="T35" fmla="*/ 149 h 207"/>
                  <a:gd name="T36" fmla="*/ 102 w 409"/>
                  <a:gd name="T37" fmla="*/ 129 h 207"/>
                  <a:gd name="T38" fmla="*/ 78 w 409"/>
                  <a:gd name="T39" fmla="*/ 104 h 207"/>
                  <a:gd name="T40" fmla="*/ 58 w 409"/>
                  <a:gd name="T41" fmla="*/ 74 h 207"/>
                  <a:gd name="T42" fmla="*/ 46 w 409"/>
                  <a:gd name="T43" fmla="*/ 39 h 207"/>
                  <a:gd name="T44" fmla="*/ 42 w 409"/>
                  <a:gd name="T45" fmla="*/ 2 h 207"/>
                  <a:gd name="T46" fmla="*/ 42 w 409"/>
                  <a:gd name="T47" fmla="*/ 2 h 207"/>
                  <a:gd name="T48" fmla="*/ 42 w 409"/>
                  <a:gd name="T49" fmla="*/ 0 h 207"/>
                  <a:gd name="T50" fmla="*/ 0 w 409"/>
                  <a:gd name="T51" fmla="*/ 0 h 207"/>
                  <a:gd name="T52" fmla="*/ 0 w 409"/>
                  <a:gd name="T53" fmla="*/ 2 h 207"/>
                  <a:gd name="T54" fmla="*/ 0 w 409"/>
                  <a:gd name="T55" fmla="*/ 2 h 207"/>
                  <a:gd name="T56" fmla="*/ 3 w 409"/>
                  <a:gd name="T57" fmla="*/ 44 h 207"/>
                  <a:gd name="T58" fmla="*/ 15 w 409"/>
                  <a:gd name="T59" fmla="*/ 83 h 207"/>
                  <a:gd name="T60" fmla="*/ 34 w 409"/>
                  <a:gd name="T61" fmla="*/ 117 h 207"/>
                  <a:gd name="T62" fmla="*/ 60 w 409"/>
                  <a:gd name="T63" fmla="*/ 147 h 207"/>
                  <a:gd name="T64" fmla="*/ 90 w 409"/>
                  <a:gd name="T65" fmla="*/ 173 h 207"/>
                  <a:gd name="T66" fmla="*/ 124 w 409"/>
                  <a:gd name="T67" fmla="*/ 191 h 207"/>
                  <a:gd name="T68" fmla="*/ 163 w 409"/>
                  <a:gd name="T69" fmla="*/ 203 h 207"/>
                  <a:gd name="T70" fmla="*/ 204 w 409"/>
                  <a:gd name="T71" fmla="*/ 207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09" h="207">
                    <a:moveTo>
                      <a:pt x="204" y="207"/>
                    </a:moveTo>
                    <a:lnTo>
                      <a:pt x="246" y="203"/>
                    </a:lnTo>
                    <a:lnTo>
                      <a:pt x="285" y="191"/>
                    </a:lnTo>
                    <a:lnTo>
                      <a:pt x="319" y="173"/>
                    </a:lnTo>
                    <a:lnTo>
                      <a:pt x="349" y="147"/>
                    </a:lnTo>
                    <a:lnTo>
                      <a:pt x="375" y="117"/>
                    </a:lnTo>
                    <a:lnTo>
                      <a:pt x="393" y="83"/>
                    </a:lnTo>
                    <a:lnTo>
                      <a:pt x="405" y="44"/>
                    </a:lnTo>
                    <a:lnTo>
                      <a:pt x="409" y="2"/>
                    </a:lnTo>
                    <a:lnTo>
                      <a:pt x="409" y="0"/>
                    </a:lnTo>
                    <a:lnTo>
                      <a:pt x="358" y="0"/>
                    </a:lnTo>
                    <a:lnTo>
                      <a:pt x="270" y="138"/>
                    </a:lnTo>
                    <a:lnTo>
                      <a:pt x="270" y="99"/>
                    </a:lnTo>
                    <a:lnTo>
                      <a:pt x="204" y="99"/>
                    </a:lnTo>
                    <a:lnTo>
                      <a:pt x="204" y="165"/>
                    </a:lnTo>
                    <a:lnTo>
                      <a:pt x="168" y="161"/>
                    </a:lnTo>
                    <a:lnTo>
                      <a:pt x="133" y="149"/>
                    </a:lnTo>
                    <a:lnTo>
                      <a:pt x="102" y="129"/>
                    </a:lnTo>
                    <a:lnTo>
                      <a:pt x="78" y="104"/>
                    </a:lnTo>
                    <a:lnTo>
                      <a:pt x="58" y="74"/>
                    </a:lnTo>
                    <a:lnTo>
                      <a:pt x="46" y="39"/>
                    </a:lnTo>
                    <a:lnTo>
                      <a:pt x="42" y="2"/>
                    </a:lnTo>
                    <a:lnTo>
                      <a:pt x="42" y="0"/>
                    </a:lnTo>
                    <a:lnTo>
                      <a:pt x="0" y="0"/>
                    </a:lnTo>
                    <a:lnTo>
                      <a:pt x="0" y="2"/>
                    </a:lnTo>
                    <a:lnTo>
                      <a:pt x="3" y="44"/>
                    </a:lnTo>
                    <a:lnTo>
                      <a:pt x="15" y="83"/>
                    </a:lnTo>
                    <a:lnTo>
                      <a:pt x="34" y="117"/>
                    </a:lnTo>
                    <a:lnTo>
                      <a:pt x="60" y="147"/>
                    </a:lnTo>
                    <a:lnTo>
                      <a:pt x="90" y="173"/>
                    </a:lnTo>
                    <a:lnTo>
                      <a:pt x="124" y="191"/>
                    </a:lnTo>
                    <a:lnTo>
                      <a:pt x="163" y="203"/>
                    </a:lnTo>
                    <a:lnTo>
                      <a:pt x="204" y="207"/>
                    </a:lnTo>
                    <a:close/>
                  </a:path>
                </a:pathLst>
              </a:custGeom>
              <a:solidFill>
                <a:srgbClr val="CC3399"/>
              </a:solidFill>
              <a:ln w="0">
                <a:solidFill>
                  <a:srgbClr val="CC3399"/>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sp>
        <p:nvSpPr>
          <p:cNvPr id="56" name="Text Box 47"/>
          <p:cNvSpPr txBox="1">
            <a:spLocks noChangeArrowheads="1"/>
          </p:cNvSpPr>
          <p:nvPr/>
        </p:nvSpPr>
        <p:spPr bwMode="black">
          <a:xfrm>
            <a:off x="4906998" y="5349082"/>
            <a:ext cx="1748247" cy="584775"/>
          </a:xfrm>
          <a:prstGeom prst="rect">
            <a:avLst/>
          </a:prstGeom>
          <a:noFill/>
          <a:ln>
            <a:noFill/>
          </a:ln>
          <a:effectLst>
            <a:outerShdw dist="35921" dir="2700000" algn="ctr" rotWithShape="0">
              <a:srgbClr val="292929">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3200" b="1" dirty="0" smtClean="0">
                <a:solidFill>
                  <a:srgbClr val="FF3300"/>
                </a:solidFill>
              </a:rPr>
              <a:t>+1000</a:t>
            </a:r>
            <a:r>
              <a:rPr lang="en-US" altLang="zh-CN" sz="3200" b="1" dirty="0">
                <a:solidFill>
                  <a:srgbClr val="FF3300"/>
                </a:solidFill>
              </a:rPr>
              <a:t>%</a:t>
            </a:r>
            <a:endParaRPr lang="en-US" altLang="zh-CN" dirty="0"/>
          </a:p>
        </p:txBody>
      </p:sp>
      <p:sp>
        <p:nvSpPr>
          <p:cNvPr id="57" name="Rectangle 43"/>
          <p:cNvSpPr>
            <a:spLocks noChangeArrowheads="1"/>
          </p:cNvSpPr>
          <p:nvPr/>
        </p:nvSpPr>
        <p:spPr bwMode="gray">
          <a:xfrm>
            <a:off x="1222997" y="2921399"/>
            <a:ext cx="461665" cy="105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square">
            <a:spAutoFit/>
          </a:bodyPr>
          <a:lstStyle/>
          <a:p>
            <a:pPr algn="ctr" eaLnBrk="0" hangingPunct="0"/>
            <a:r>
              <a:rPr lang="zh-CN" altLang="en-US" dirty="0" smtClean="0"/>
              <a:t>客户数</a:t>
            </a:r>
            <a:endParaRPr lang="en-US" altLang="zh-CN" dirty="0"/>
          </a:p>
        </p:txBody>
      </p:sp>
    </p:spTree>
    <p:extLst>
      <p:ext uri="{BB962C8B-B14F-4D97-AF65-F5344CB8AC3E}">
        <p14:creationId xmlns:p14="http://schemas.microsoft.com/office/powerpoint/2010/main" val="266957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animBg="1"/>
      <p:bldP spid="19" grpId="0"/>
      <p:bldP spid="5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电子商务战略规划</a:t>
            </a:r>
            <a:endParaRPr lang="zh-CN" altLang="en-US" dirty="0"/>
          </a:p>
        </p:txBody>
      </p:sp>
      <p:sp>
        <p:nvSpPr>
          <p:cNvPr id="5" name="文本占位符 4"/>
          <p:cNvSpPr>
            <a:spLocks noGrp="1"/>
          </p:cNvSpPr>
          <p:nvPr>
            <p:ph type="body" sz="quarter" idx="11"/>
          </p:nvPr>
        </p:nvSpPr>
        <p:spPr/>
        <p:txBody>
          <a:bodyPr/>
          <a:lstStyle/>
          <a:p>
            <a:r>
              <a:rPr lang="zh-CN" altLang="en-US" dirty="0" smtClean="0"/>
              <a:t>明确电子商务定位，确保</a:t>
            </a:r>
            <a:r>
              <a:rPr lang="en-US" altLang="zh-CN" dirty="0" smtClean="0"/>
              <a:t>IT-</a:t>
            </a:r>
            <a:r>
              <a:rPr lang="zh-CN" altLang="en-US" dirty="0" smtClean="0"/>
              <a:t>业务各个层次的匹配</a:t>
            </a:r>
            <a:endParaRPr lang="en-US" altLang="zh-CN" dirty="0" smtClean="0"/>
          </a:p>
          <a:p>
            <a:pPr lvl="1"/>
            <a:r>
              <a:rPr lang="zh-CN" altLang="en-US" dirty="0" smtClean="0"/>
              <a:t>以建设全程供应链整合服务型电子商务为最终目标</a:t>
            </a:r>
            <a:endParaRPr lang="en-US" altLang="zh-CN" dirty="0" smtClean="0"/>
          </a:p>
          <a:p>
            <a:pPr lvl="1"/>
            <a:r>
              <a:rPr lang="zh-CN" altLang="en-US" dirty="0" smtClean="0"/>
              <a:t>关注供应链上下游，通过电子商务打造核心竞争力</a:t>
            </a:r>
            <a:endParaRPr lang="en-US" altLang="zh-CN" dirty="0" smtClean="0"/>
          </a:p>
          <a:p>
            <a:pPr lvl="1"/>
            <a:r>
              <a:rPr lang="zh-CN" altLang="en-US" dirty="0" smtClean="0"/>
              <a:t>实施过程，确保</a:t>
            </a:r>
            <a:r>
              <a:rPr lang="en-US" altLang="zh-CN" dirty="0" smtClean="0"/>
              <a:t>IT-</a:t>
            </a:r>
            <a:r>
              <a:rPr lang="zh-CN" altLang="en-US" dirty="0" smtClean="0"/>
              <a:t>业务在战略、架构、实操层面的匹配</a:t>
            </a:r>
            <a:endParaRPr lang="en-US" altLang="zh-CN" dirty="0" smtClean="0"/>
          </a:p>
          <a:p>
            <a:r>
              <a:rPr lang="zh-CN" altLang="en-US" dirty="0" smtClean="0"/>
              <a:t>从电子商务的能力环入手建设适配的各项能力</a:t>
            </a:r>
            <a:endParaRPr lang="en-US" altLang="zh-CN" dirty="0" smtClean="0"/>
          </a:p>
          <a:p>
            <a:pPr lvl="1"/>
            <a:r>
              <a:rPr lang="zh-CN" altLang="en-US" dirty="0"/>
              <a:t>建设</a:t>
            </a:r>
            <a:r>
              <a:rPr lang="zh-CN" altLang="en-US" dirty="0" smtClean="0"/>
              <a:t>全面支撑电子商务运营的信息化系统，打造基于信息化的全面资源整合能力</a:t>
            </a:r>
            <a:endParaRPr lang="en-US" altLang="zh-CN" dirty="0" smtClean="0"/>
          </a:p>
          <a:p>
            <a:pPr lvl="1"/>
            <a:r>
              <a:rPr lang="zh-CN" altLang="en-US" dirty="0" smtClean="0"/>
              <a:t>建设或与物流服务商合作，降低物流成本，提高边际效益</a:t>
            </a:r>
            <a:endParaRPr lang="en-US" altLang="zh-CN" dirty="0" smtClean="0"/>
          </a:p>
          <a:p>
            <a:pPr lvl="1"/>
            <a:r>
              <a:rPr lang="zh-CN" altLang="en-US" dirty="0" smtClean="0"/>
              <a:t>建设与电子商务相配合的组织机构，运营团队及业务能力，实现企业服务化转型。</a:t>
            </a:r>
            <a:endParaRPr lang="en-US" altLang="zh-CN" dirty="0" smtClean="0"/>
          </a:p>
        </p:txBody>
      </p:sp>
    </p:spTree>
    <p:extLst>
      <p:ext uri="{BB962C8B-B14F-4D97-AF65-F5344CB8AC3E}">
        <p14:creationId xmlns:p14="http://schemas.microsoft.com/office/powerpoint/2010/main" val="5300442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电子商务战略规划</a:t>
            </a:r>
            <a:endParaRPr lang="zh-CN" altLang="en-US" dirty="0"/>
          </a:p>
        </p:txBody>
      </p:sp>
      <p:sp>
        <p:nvSpPr>
          <p:cNvPr id="4" name="文本占位符 3"/>
          <p:cNvSpPr>
            <a:spLocks noGrp="1"/>
          </p:cNvSpPr>
          <p:nvPr>
            <p:ph type="body" sz="quarter" idx="11"/>
          </p:nvPr>
        </p:nvSpPr>
        <p:spPr/>
        <p:txBody>
          <a:bodyPr/>
          <a:lstStyle/>
          <a:p>
            <a:r>
              <a:rPr lang="zh-CN" altLang="en-US" dirty="0"/>
              <a:t>从电子商务生态圈入手，为每个成员创造</a:t>
            </a:r>
            <a:r>
              <a:rPr lang="zh-CN" altLang="en-US" dirty="0" smtClean="0"/>
              <a:t>价值，实现共赢</a:t>
            </a:r>
            <a:endParaRPr lang="en-US" altLang="zh-CN" dirty="0"/>
          </a:p>
          <a:p>
            <a:pPr lvl="1"/>
            <a:r>
              <a:rPr lang="zh-CN" altLang="en-US" dirty="0"/>
              <a:t>对客户，用户体验至上，服务至上，价格至上</a:t>
            </a:r>
            <a:endParaRPr lang="en-US" altLang="zh-CN" dirty="0"/>
          </a:p>
          <a:p>
            <a:pPr lvl="1"/>
            <a:r>
              <a:rPr lang="zh-CN" altLang="en-US" dirty="0"/>
              <a:t>对供应商，降低生产风险，避免价格波动</a:t>
            </a:r>
            <a:endParaRPr lang="en-US" altLang="zh-CN" dirty="0"/>
          </a:p>
          <a:p>
            <a:pPr lvl="1"/>
            <a:r>
              <a:rPr lang="zh-CN" altLang="en-US" dirty="0"/>
              <a:t>对金融机构，良性信贷，控制金融风险兼顾社会公共利益</a:t>
            </a:r>
            <a:endParaRPr lang="en-US" altLang="zh-CN" dirty="0"/>
          </a:p>
          <a:p>
            <a:pPr lvl="1"/>
            <a:r>
              <a:rPr lang="zh-CN" altLang="en-US" dirty="0"/>
              <a:t>对加盟商，分享市场，共同繁荣</a:t>
            </a:r>
            <a:endParaRPr lang="en-US" altLang="zh-CN" dirty="0"/>
          </a:p>
          <a:p>
            <a:pPr lvl="1"/>
            <a:r>
              <a:rPr lang="zh-CN" altLang="en-US" dirty="0"/>
              <a:t>对分销商，改变传统销售方式，降低库存，降低资金压力</a:t>
            </a:r>
            <a:endParaRPr lang="en-US" altLang="zh-CN" dirty="0"/>
          </a:p>
          <a:p>
            <a:pPr lvl="1"/>
            <a:r>
              <a:rPr lang="zh-CN" altLang="en-US" dirty="0"/>
              <a:t>对服务提供商，为农民提供全范围服务，通过服务创造更多</a:t>
            </a:r>
            <a:r>
              <a:rPr lang="zh-CN" altLang="en-US" dirty="0" smtClean="0"/>
              <a:t>价值</a:t>
            </a:r>
            <a:endParaRPr lang="zh-CN" altLang="en-US" dirty="0"/>
          </a:p>
          <a:p>
            <a:r>
              <a:rPr lang="zh-CN" altLang="en-US" dirty="0" smtClean="0"/>
              <a:t>改变单一的销售盈利来源，实现服务性增值</a:t>
            </a:r>
            <a:endParaRPr lang="en-US" altLang="zh-CN" dirty="0" smtClean="0"/>
          </a:p>
          <a:p>
            <a:pPr lvl="1"/>
            <a:r>
              <a:rPr lang="zh-CN" altLang="en-US" dirty="0" smtClean="0"/>
              <a:t>将收益来源的主体由农民提升到整个生态圈成员</a:t>
            </a:r>
            <a:endParaRPr lang="en-US" altLang="zh-CN" dirty="0" smtClean="0"/>
          </a:p>
          <a:p>
            <a:pPr lvl="2"/>
            <a:r>
              <a:rPr lang="zh-CN" altLang="en-US" dirty="0" smtClean="0"/>
              <a:t>为生态圈的每个成员提供价值，并将有价值的服务转换成收益</a:t>
            </a:r>
            <a:endParaRPr lang="en-US" altLang="zh-CN" dirty="0" smtClean="0"/>
          </a:p>
          <a:p>
            <a:pPr lvl="1"/>
            <a:r>
              <a:rPr lang="zh-CN" altLang="en-US" dirty="0" smtClean="0"/>
              <a:t>将收益的主要能力来源由业务运营能力提升到能力环层面</a:t>
            </a:r>
            <a:endParaRPr lang="en-US" altLang="zh-CN" dirty="0" smtClean="0"/>
          </a:p>
          <a:p>
            <a:pPr lvl="2"/>
            <a:r>
              <a:rPr lang="zh-CN" altLang="en-US" dirty="0" smtClean="0"/>
              <a:t>通过信息化能力，实现收益开源</a:t>
            </a:r>
            <a:endParaRPr lang="en-US" altLang="zh-CN" dirty="0" smtClean="0"/>
          </a:p>
          <a:p>
            <a:pPr lvl="2"/>
            <a:r>
              <a:rPr lang="zh-CN" altLang="en-US" dirty="0" smtClean="0"/>
              <a:t>通过物流能力，降低成本，实现成本节流</a:t>
            </a:r>
            <a:endParaRPr lang="zh-CN" altLang="en-US" dirty="0"/>
          </a:p>
        </p:txBody>
      </p:sp>
    </p:spTree>
    <p:extLst>
      <p:ext uri="{BB962C8B-B14F-4D97-AF65-F5344CB8AC3E}">
        <p14:creationId xmlns:p14="http://schemas.microsoft.com/office/powerpoint/2010/main" val="29157296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电子商务的生态圈建设</a:t>
            </a:r>
            <a:r>
              <a:rPr lang="en-US" altLang="zh-CN" dirty="0" smtClean="0"/>
              <a:t>-</a:t>
            </a:r>
            <a:r>
              <a:rPr lang="zh-CN" altLang="en-US" dirty="0" smtClean="0"/>
              <a:t>农民</a:t>
            </a:r>
            <a:endParaRPr lang="zh-CN" altLang="en-US" dirty="0"/>
          </a:p>
        </p:txBody>
      </p:sp>
      <p:grpSp>
        <p:nvGrpSpPr>
          <p:cNvPr id="6" name="Group 35"/>
          <p:cNvGrpSpPr>
            <a:grpSpLocks/>
          </p:cNvGrpSpPr>
          <p:nvPr/>
        </p:nvGrpSpPr>
        <p:grpSpPr bwMode="auto">
          <a:xfrm>
            <a:off x="539750" y="980728"/>
            <a:ext cx="8250981" cy="2052228"/>
            <a:chOff x="302" y="2640"/>
            <a:chExt cx="2530" cy="1328"/>
          </a:xfrm>
        </p:grpSpPr>
        <p:sp>
          <p:nvSpPr>
            <p:cNvPr id="7"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8"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问题（</a:t>
              </a:r>
              <a:r>
                <a:rPr lang="en-US" altLang="zh-CN" sz="2000" b="1" dirty="0" smtClean="0">
                  <a:latin typeface="微软雅黑" pitchFamily="34" charset="-122"/>
                  <a:ea typeface="微软雅黑" pitchFamily="34" charset="-122"/>
                </a:rPr>
                <a:t>Problem</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基本缺乏信息化处理能力，电脑普及率很低</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消费能力有限，</a:t>
              </a:r>
              <a:r>
                <a:rPr lang="zh-CN" altLang="en-US" dirty="0">
                  <a:latin typeface="微软雅黑" pitchFamily="34" charset="-122"/>
                  <a:ea typeface="微软雅黑" pitchFamily="34" charset="-122"/>
                </a:rPr>
                <a:t>电子商务市场一片空白</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a:latin typeface="微软雅黑" pitchFamily="34" charset="-122"/>
                  <a:ea typeface="微软雅黑" pitchFamily="34" charset="-122"/>
                </a:rPr>
                <a:t>有</a:t>
              </a:r>
              <a:r>
                <a:rPr lang="zh-CN" altLang="en-US" dirty="0" smtClean="0">
                  <a:latin typeface="微软雅黑" pitchFamily="34" charset="-122"/>
                  <a:ea typeface="微软雅黑" pitchFamily="34" charset="-122"/>
                </a:rPr>
                <a:t>一定的消费愿望和市场跟风的消费习惯</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对农业生产资料的价格比较敏感</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终端零售市场环境比较混乱</a:t>
              </a:r>
              <a:endParaRPr lang="en-US" altLang="zh-CN" dirty="0" smtClean="0">
                <a:latin typeface="微软雅黑" pitchFamily="34" charset="-122"/>
                <a:ea typeface="微软雅黑" pitchFamily="34" charset="-122"/>
              </a:endParaRPr>
            </a:p>
          </p:txBody>
        </p:sp>
      </p:grpSp>
      <p:grpSp>
        <p:nvGrpSpPr>
          <p:cNvPr id="9" name="Group 35"/>
          <p:cNvGrpSpPr>
            <a:grpSpLocks/>
          </p:cNvGrpSpPr>
          <p:nvPr/>
        </p:nvGrpSpPr>
        <p:grpSpPr bwMode="auto">
          <a:xfrm>
            <a:off x="533487" y="3140968"/>
            <a:ext cx="8250981" cy="1440160"/>
            <a:chOff x="302" y="2640"/>
            <a:chExt cx="2530" cy="1328"/>
          </a:xfrm>
        </p:grpSpPr>
        <p:sp>
          <p:nvSpPr>
            <p:cNvPr id="10"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1"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分析（</a:t>
              </a:r>
              <a:r>
                <a:rPr lang="en-US" altLang="zh-CN" sz="2000" b="1" dirty="0" smtClean="0">
                  <a:latin typeface="微软雅黑" pitchFamily="34" charset="-122"/>
                  <a:ea typeface="微软雅黑" pitchFamily="34" charset="-122"/>
                </a:rPr>
                <a:t>Analysis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现阶段不适合进行针对农户的终端消费模式电子商务</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物流成本对价格和销售影响较大</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市场有较大的发展空间</a:t>
              </a:r>
              <a:endParaRPr lang="en-US" altLang="zh-CN" dirty="0" smtClean="0">
                <a:latin typeface="微软雅黑" pitchFamily="34" charset="-122"/>
                <a:ea typeface="微软雅黑" pitchFamily="34" charset="-122"/>
              </a:endParaRPr>
            </a:p>
          </p:txBody>
        </p:sp>
      </p:grpSp>
      <p:grpSp>
        <p:nvGrpSpPr>
          <p:cNvPr id="12" name="Group 35"/>
          <p:cNvGrpSpPr>
            <a:grpSpLocks/>
          </p:cNvGrpSpPr>
          <p:nvPr/>
        </p:nvGrpSpPr>
        <p:grpSpPr bwMode="auto">
          <a:xfrm>
            <a:off x="539552" y="4689466"/>
            <a:ext cx="8250981" cy="1800200"/>
            <a:chOff x="302" y="2534"/>
            <a:chExt cx="2530" cy="1328"/>
          </a:xfrm>
        </p:grpSpPr>
        <p:sp>
          <p:nvSpPr>
            <p:cNvPr id="13" name="Rectangle 36"/>
            <p:cNvSpPr>
              <a:spLocks noChangeArrowheads="1"/>
            </p:cNvSpPr>
            <p:nvPr/>
          </p:nvSpPr>
          <p:spPr bwMode="gray">
            <a:xfrm>
              <a:off x="302" y="2534"/>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4" name="Rectangle 37"/>
            <p:cNvSpPr>
              <a:spLocks noChangeArrowheads="1"/>
            </p:cNvSpPr>
            <p:nvPr/>
          </p:nvSpPr>
          <p:spPr bwMode="auto">
            <a:xfrm>
              <a:off x="344" y="2587"/>
              <a:ext cx="2468" cy="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a:latin typeface="微软雅黑" pitchFamily="34" charset="-122"/>
                  <a:ea typeface="微软雅黑" pitchFamily="34" charset="-122"/>
                </a:rPr>
                <a:t>解决</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Solution</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不要过早涉足农村终端消费，先培育市场</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选择合适的运营销售模式（产品组合、团购等）</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减少中间成本，降低价格</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逐步的市场推广活动</a:t>
              </a:r>
              <a:endParaRPr lang="en-US" altLang="zh-CN" dirty="0" smtClean="0">
                <a:latin typeface="微软雅黑" pitchFamily="34" charset="-122"/>
                <a:ea typeface="微软雅黑" pitchFamily="34" charset="-122"/>
              </a:endParaRPr>
            </a:p>
          </p:txBody>
        </p:sp>
      </p:grpSp>
    </p:spTree>
    <p:extLst>
      <p:ext uri="{BB962C8B-B14F-4D97-AF65-F5344CB8AC3E}">
        <p14:creationId xmlns:p14="http://schemas.microsoft.com/office/powerpoint/2010/main" val="3784991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电子商务的生态圈建设</a:t>
            </a:r>
            <a:r>
              <a:rPr lang="en-US" altLang="zh-CN" dirty="0" smtClean="0"/>
              <a:t>-</a:t>
            </a:r>
            <a:r>
              <a:rPr lang="zh-CN" altLang="en-US" dirty="0" smtClean="0"/>
              <a:t>金融机构</a:t>
            </a:r>
            <a:endParaRPr lang="zh-CN" altLang="en-US" dirty="0"/>
          </a:p>
        </p:txBody>
      </p:sp>
      <p:grpSp>
        <p:nvGrpSpPr>
          <p:cNvPr id="6" name="Group 35"/>
          <p:cNvGrpSpPr>
            <a:grpSpLocks/>
          </p:cNvGrpSpPr>
          <p:nvPr/>
        </p:nvGrpSpPr>
        <p:grpSpPr bwMode="auto">
          <a:xfrm>
            <a:off x="539750" y="980728"/>
            <a:ext cx="8250981" cy="2052228"/>
            <a:chOff x="302" y="2640"/>
            <a:chExt cx="2530" cy="1328"/>
          </a:xfrm>
        </p:grpSpPr>
        <p:sp>
          <p:nvSpPr>
            <p:cNvPr id="7"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8"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问题（</a:t>
              </a:r>
              <a:r>
                <a:rPr lang="en-US" altLang="zh-CN" sz="2000" b="1" dirty="0" smtClean="0">
                  <a:latin typeface="微软雅黑" pitchFamily="34" charset="-122"/>
                  <a:ea typeface="微软雅黑" pitchFamily="34" charset="-122"/>
                </a:rPr>
                <a:t>Problem</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中小金融机构信息化能力较弱，无法支持在线支付</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大型金融机构不愿涉足农村信贷市场</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农村消费信用支付模式不足</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农户借贷困难，高利贷比较普及</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农户借贷往往用于购买生产资料</a:t>
              </a:r>
              <a:endParaRPr lang="en-US" altLang="zh-CN" dirty="0" smtClean="0">
                <a:latin typeface="微软雅黑" pitchFamily="34" charset="-122"/>
                <a:ea typeface="微软雅黑" pitchFamily="34" charset="-122"/>
              </a:endParaRPr>
            </a:p>
          </p:txBody>
        </p:sp>
      </p:grpSp>
      <p:grpSp>
        <p:nvGrpSpPr>
          <p:cNvPr id="9" name="Group 35"/>
          <p:cNvGrpSpPr>
            <a:grpSpLocks/>
          </p:cNvGrpSpPr>
          <p:nvPr/>
        </p:nvGrpSpPr>
        <p:grpSpPr bwMode="auto">
          <a:xfrm>
            <a:off x="533487" y="3140968"/>
            <a:ext cx="8250981" cy="1440160"/>
            <a:chOff x="302" y="2640"/>
            <a:chExt cx="2530" cy="1328"/>
          </a:xfrm>
        </p:grpSpPr>
        <p:sp>
          <p:nvSpPr>
            <p:cNvPr id="10"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1"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分析（</a:t>
              </a:r>
              <a:r>
                <a:rPr lang="en-US" altLang="zh-CN" sz="2000" b="1" dirty="0" smtClean="0">
                  <a:latin typeface="微软雅黑" pitchFamily="34" charset="-122"/>
                  <a:ea typeface="微软雅黑" pitchFamily="34" charset="-122"/>
                </a:rPr>
                <a:t>Analysis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必须寻找合理的支付模式</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必须合理控制信贷风险</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必须整合小型借贷公司和国有金融机构</a:t>
              </a:r>
              <a:endParaRPr lang="en-US" altLang="zh-CN" dirty="0" smtClean="0">
                <a:latin typeface="微软雅黑" pitchFamily="34" charset="-122"/>
                <a:ea typeface="微软雅黑" pitchFamily="34" charset="-122"/>
              </a:endParaRPr>
            </a:p>
          </p:txBody>
        </p:sp>
      </p:grpSp>
      <p:grpSp>
        <p:nvGrpSpPr>
          <p:cNvPr id="12" name="Group 35"/>
          <p:cNvGrpSpPr>
            <a:grpSpLocks/>
          </p:cNvGrpSpPr>
          <p:nvPr/>
        </p:nvGrpSpPr>
        <p:grpSpPr bwMode="auto">
          <a:xfrm>
            <a:off x="539552" y="4689466"/>
            <a:ext cx="8250981" cy="1800200"/>
            <a:chOff x="302" y="2534"/>
            <a:chExt cx="2530" cy="1328"/>
          </a:xfrm>
        </p:grpSpPr>
        <p:sp>
          <p:nvSpPr>
            <p:cNvPr id="13" name="Rectangle 36"/>
            <p:cNvSpPr>
              <a:spLocks noChangeArrowheads="1"/>
            </p:cNvSpPr>
            <p:nvPr/>
          </p:nvSpPr>
          <p:spPr bwMode="gray">
            <a:xfrm>
              <a:off x="302" y="2534"/>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4" name="Rectangle 37"/>
            <p:cNvSpPr>
              <a:spLocks noChangeArrowheads="1"/>
            </p:cNvSpPr>
            <p:nvPr/>
          </p:nvSpPr>
          <p:spPr bwMode="auto">
            <a:xfrm>
              <a:off x="344" y="2587"/>
              <a:ext cx="2468" cy="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a:latin typeface="微软雅黑" pitchFamily="34" charset="-122"/>
                  <a:ea typeface="微软雅黑" pitchFamily="34" charset="-122"/>
                </a:rPr>
                <a:t>解决</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Solution</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整合小型借贷公司和国有金融机构资源，实现</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提供统一的信用管理，降低信贷风险</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提供信用支付模式，减少传统购销方式的步骤</a:t>
              </a:r>
              <a:endParaRPr lang="en-US" altLang="zh-CN" dirty="0" smtClean="0">
                <a:latin typeface="微软雅黑" pitchFamily="34" charset="-122"/>
                <a:ea typeface="微软雅黑" pitchFamily="34" charset="-122"/>
              </a:endParaRPr>
            </a:p>
          </p:txBody>
        </p:sp>
      </p:grpSp>
    </p:spTree>
    <p:extLst>
      <p:ext uri="{BB962C8B-B14F-4D97-AF65-F5344CB8AC3E}">
        <p14:creationId xmlns:p14="http://schemas.microsoft.com/office/powerpoint/2010/main" val="2941981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电子商务的生态圈建设</a:t>
            </a:r>
            <a:r>
              <a:rPr lang="en-US" altLang="zh-CN" dirty="0" smtClean="0"/>
              <a:t>-</a:t>
            </a:r>
            <a:r>
              <a:rPr lang="zh-CN" altLang="en-US" dirty="0" smtClean="0"/>
              <a:t>供应商</a:t>
            </a:r>
            <a:endParaRPr lang="zh-CN" altLang="en-US" dirty="0"/>
          </a:p>
        </p:txBody>
      </p:sp>
      <p:grpSp>
        <p:nvGrpSpPr>
          <p:cNvPr id="6" name="Group 35"/>
          <p:cNvGrpSpPr>
            <a:grpSpLocks/>
          </p:cNvGrpSpPr>
          <p:nvPr/>
        </p:nvGrpSpPr>
        <p:grpSpPr bwMode="auto">
          <a:xfrm>
            <a:off x="539750" y="980728"/>
            <a:ext cx="8250981" cy="2052228"/>
            <a:chOff x="302" y="2640"/>
            <a:chExt cx="2530" cy="1328"/>
          </a:xfrm>
        </p:grpSpPr>
        <p:sp>
          <p:nvSpPr>
            <p:cNvPr id="7"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8"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问题（</a:t>
              </a:r>
              <a:r>
                <a:rPr lang="en-US" altLang="zh-CN" sz="2000" b="1" dirty="0" smtClean="0">
                  <a:latin typeface="微软雅黑" pitchFamily="34" charset="-122"/>
                  <a:ea typeface="微软雅黑" pitchFamily="34" charset="-122"/>
                </a:rPr>
                <a:t>Problem</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不接受小型订单</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销售价格与订单量有关，并受整体市场环境影响</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无法处理产品组合</a:t>
              </a:r>
              <a:endParaRPr lang="en-US" altLang="zh-CN" dirty="0" smtClean="0">
                <a:latin typeface="微软雅黑" pitchFamily="34" charset="-122"/>
                <a:ea typeface="微软雅黑" pitchFamily="34" charset="-122"/>
              </a:endParaRPr>
            </a:p>
          </p:txBody>
        </p:sp>
      </p:grpSp>
      <p:grpSp>
        <p:nvGrpSpPr>
          <p:cNvPr id="9" name="Group 35"/>
          <p:cNvGrpSpPr>
            <a:grpSpLocks/>
          </p:cNvGrpSpPr>
          <p:nvPr/>
        </p:nvGrpSpPr>
        <p:grpSpPr bwMode="auto">
          <a:xfrm>
            <a:off x="533487" y="3140968"/>
            <a:ext cx="8250981" cy="1440160"/>
            <a:chOff x="302" y="2640"/>
            <a:chExt cx="2530" cy="1328"/>
          </a:xfrm>
        </p:grpSpPr>
        <p:sp>
          <p:nvSpPr>
            <p:cNvPr id="10"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1"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分析（</a:t>
              </a:r>
              <a:r>
                <a:rPr lang="en-US" altLang="zh-CN" sz="2000" b="1" dirty="0" smtClean="0">
                  <a:latin typeface="微软雅黑" pitchFamily="34" charset="-122"/>
                  <a:ea typeface="微软雅黑" pitchFamily="34" charset="-122"/>
                </a:rPr>
                <a:t>Analysis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在供货量、价格平稳的情况下，确保供应商的收益</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降低供应商发货批次，帮助供应商实现与销售的协同</a:t>
              </a:r>
              <a:endParaRPr lang="en-US" altLang="zh-CN" dirty="0" smtClean="0">
                <a:latin typeface="微软雅黑" pitchFamily="34" charset="-122"/>
                <a:ea typeface="微软雅黑" pitchFamily="34" charset="-122"/>
              </a:endParaRPr>
            </a:p>
          </p:txBody>
        </p:sp>
      </p:grpSp>
      <p:grpSp>
        <p:nvGrpSpPr>
          <p:cNvPr id="12" name="Group 35"/>
          <p:cNvGrpSpPr>
            <a:grpSpLocks/>
          </p:cNvGrpSpPr>
          <p:nvPr/>
        </p:nvGrpSpPr>
        <p:grpSpPr bwMode="auto">
          <a:xfrm>
            <a:off x="539552" y="4689466"/>
            <a:ext cx="8250981" cy="1800200"/>
            <a:chOff x="302" y="2534"/>
            <a:chExt cx="2530" cy="1328"/>
          </a:xfrm>
        </p:grpSpPr>
        <p:sp>
          <p:nvSpPr>
            <p:cNvPr id="13" name="Rectangle 36"/>
            <p:cNvSpPr>
              <a:spLocks noChangeArrowheads="1"/>
            </p:cNvSpPr>
            <p:nvPr/>
          </p:nvSpPr>
          <p:spPr bwMode="gray">
            <a:xfrm>
              <a:off x="302" y="2534"/>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4" name="Rectangle 37"/>
            <p:cNvSpPr>
              <a:spLocks noChangeArrowheads="1"/>
            </p:cNvSpPr>
            <p:nvPr/>
          </p:nvSpPr>
          <p:spPr bwMode="auto">
            <a:xfrm>
              <a:off x="344" y="2587"/>
              <a:ext cx="2468" cy="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a:latin typeface="微软雅黑" pitchFamily="34" charset="-122"/>
                  <a:ea typeface="微软雅黑" pitchFamily="34" charset="-122"/>
                </a:rPr>
                <a:t>解决</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Solution</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通过统一采购，提高采购量，降低采购成本</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提供</a:t>
              </a:r>
              <a:r>
                <a:rPr lang="en-US" altLang="zh-CN" dirty="0" smtClean="0">
                  <a:latin typeface="微软雅黑" pitchFamily="34" charset="-122"/>
                  <a:ea typeface="微软雅黑" pitchFamily="34" charset="-122"/>
                </a:rPr>
                <a:t>VMI</a:t>
              </a:r>
              <a:r>
                <a:rPr lang="zh-CN" altLang="en-US" dirty="0" smtClean="0">
                  <a:latin typeface="微软雅黑" pitchFamily="34" charset="-122"/>
                  <a:ea typeface="微软雅黑" pitchFamily="34" charset="-122"/>
                </a:rPr>
                <a:t>，减少压货，让供应商有计划提供产品</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提供市场供货分析，预先下单，降低市场环境影响</a:t>
              </a:r>
              <a:endParaRPr lang="en-US" altLang="zh-CN" dirty="0" smtClean="0">
                <a:latin typeface="微软雅黑" pitchFamily="34" charset="-122"/>
                <a:ea typeface="微软雅黑" pitchFamily="34" charset="-122"/>
              </a:endParaRPr>
            </a:p>
          </p:txBody>
        </p:sp>
      </p:grpSp>
    </p:spTree>
    <p:extLst>
      <p:ext uri="{BB962C8B-B14F-4D97-AF65-F5344CB8AC3E}">
        <p14:creationId xmlns:p14="http://schemas.microsoft.com/office/powerpoint/2010/main" val="4268602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电子商务的生态圈建设</a:t>
            </a:r>
            <a:r>
              <a:rPr lang="en-US" altLang="zh-CN" dirty="0" smtClean="0"/>
              <a:t>-</a:t>
            </a:r>
            <a:r>
              <a:rPr lang="zh-CN" altLang="en-US" dirty="0" smtClean="0"/>
              <a:t>分销商</a:t>
            </a:r>
            <a:endParaRPr lang="zh-CN" altLang="en-US" dirty="0"/>
          </a:p>
        </p:txBody>
      </p:sp>
      <p:grpSp>
        <p:nvGrpSpPr>
          <p:cNvPr id="6" name="Group 35"/>
          <p:cNvGrpSpPr>
            <a:grpSpLocks/>
          </p:cNvGrpSpPr>
          <p:nvPr/>
        </p:nvGrpSpPr>
        <p:grpSpPr bwMode="auto">
          <a:xfrm>
            <a:off x="539750" y="980728"/>
            <a:ext cx="8250981" cy="2052228"/>
            <a:chOff x="302" y="2640"/>
            <a:chExt cx="2530" cy="1328"/>
          </a:xfrm>
        </p:grpSpPr>
        <p:sp>
          <p:nvSpPr>
            <p:cNvPr id="7"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8"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问题（</a:t>
              </a:r>
              <a:r>
                <a:rPr lang="en-US" altLang="zh-CN" sz="2000" b="1" dirty="0" smtClean="0">
                  <a:latin typeface="微软雅黑" pitchFamily="34" charset="-122"/>
                  <a:ea typeface="微软雅黑" pitchFamily="34" charset="-122"/>
                </a:rPr>
                <a:t>Problem</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电子商务价格透明影响分销商利润</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传统分销零售渠道对未来</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分销商提供终端用户的商品配送产生较大的成本压力</a:t>
              </a:r>
              <a:endParaRPr lang="en-US" altLang="zh-CN" dirty="0" smtClean="0">
                <a:latin typeface="微软雅黑" pitchFamily="34" charset="-122"/>
                <a:ea typeface="微软雅黑" pitchFamily="34" charset="-122"/>
              </a:endParaRPr>
            </a:p>
          </p:txBody>
        </p:sp>
      </p:grpSp>
      <p:grpSp>
        <p:nvGrpSpPr>
          <p:cNvPr id="9" name="Group 35"/>
          <p:cNvGrpSpPr>
            <a:grpSpLocks/>
          </p:cNvGrpSpPr>
          <p:nvPr/>
        </p:nvGrpSpPr>
        <p:grpSpPr bwMode="auto">
          <a:xfrm>
            <a:off x="533487" y="3140968"/>
            <a:ext cx="8250981" cy="1440160"/>
            <a:chOff x="302" y="2640"/>
            <a:chExt cx="2530" cy="1328"/>
          </a:xfrm>
        </p:grpSpPr>
        <p:sp>
          <p:nvSpPr>
            <p:cNvPr id="10"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1"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分析（</a:t>
              </a:r>
              <a:r>
                <a:rPr lang="en-US" altLang="zh-CN" sz="2000" b="1" dirty="0" smtClean="0">
                  <a:latin typeface="微软雅黑" pitchFamily="34" charset="-122"/>
                  <a:ea typeface="微软雅黑" pitchFamily="34" charset="-122"/>
                </a:rPr>
                <a:t>Analysis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需要平衡传统分销渠道和在线销售的冲突</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需要增加分销商的收益方式和来源</a:t>
              </a:r>
              <a:endParaRPr lang="en-US" altLang="zh-CN" dirty="0" smtClean="0">
                <a:latin typeface="微软雅黑" pitchFamily="34" charset="-122"/>
                <a:ea typeface="微软雅黑" pitchFamily="34" charset="-122"/>
              </a:endParaRPr>
            </a:p>
          </p:txBody>
        </p:sp>
      </p:grpSp>
      <p:grpSp>
        <p:nvGrpSpPr>
          <p:cNvPr id="12" name="Group 35"/>
          <p:cNvGrpSpPr>
            <a:grpSpLocks/>
          </p:cNvGrpSpPr>
          <p:nvPr/>
        </p:nvGrpSpPr>
        <p:grpSpPr bwMode="auto">
          <a:xfrm>
            <a:off x="539552" y="4689466"/>
            <a:ext cx="8250981" cy="1800200"/>
            <a:chOff x="302" y="2534"/>
            <a:chExt cx="2530" cy="1328"/>
          </a:xfrm>
        </p:grpSpPr>
        <p:sp>
          <p:nvSpPr>
            <p:cNvPr id="13" name="Rectangle 36"/>
            <p:cNvSpPr>
              <a:spLocks noChangeArrowheads="1"/>
            </p:cNvSpPr>
            <p:nvPr/>
          </p:nvSpPr>
          <p:spPr bwMode="gray">
            <a:xfrm>
              <a:off x="302" y="2534"/>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4" name="Rectangle 37"/>
            <p:cNvSpPr>
              <a:spLocks noChangeArrowheads="1"/>
            </p:cNvSpPr>
            <p:nvPr/>
          </p:nvSpPr>
          <p:spPr bwMode="auto">
            <a:xfrm>
              <a:off x="344" y="2587"/>
              <a:ext cx="2468" cy="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a:latin typeface="微软雅黑" pitchFamily="34" charset="-122"/>
                  <a:ea typeface="微软雅黑" pitchFamily="34" charset="-122"/>
                </a:rPr>
                <a:t>解决</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Solution</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不过早涉足终端消费，开始仅提供分销商统一采购</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进行销售返点，尤其是电子商务返点</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a:latin typeface="微软雅黑" pitchFamily="34" charset="-122"/>
                  <a:ea typeface="微软雅黑" pitchFamily="34" charset="-122"/>
                </a:rPr>
                <a:t>拓</a:t>
              </a:r>
              <a:r>
                <a:rPr lang="zh-CN" altLang="en-US" dirty="0" smtClean="0">
                  <a:latin typeface="微软雅黑" pitchFamily="34" charset="-122"/>
                  <a:ea typeface="微软雅黑" pitchFamily="34" charset="-122"/>
                </a:rPr>
                <a:t>广分销零售商的服务模式，采取类似汽车</a:t>
              </a:r>
              <a:r>
                <a:rPr lang="en-US" altLang="zh-CN" dirty="0" smtClean="0">
                  <a:latin typeface="微软雅黑" pitchFamily="34" charset="-122"/>
                  <a:ea typeface="微软雅黑" pitchFamily="34" charset="-122"/>
                </a:rPr>
                <a:t>4S</a:t>
              </a:r>
              <a:r>
                <a:rPr lang="zh-CN" altLang="en-US" dirty="0" smtClean="0">
                  <a:latin typeface="微软雅黑" pitchFamily="34" charset="-122"/>
                  <a:ea typeface="微软雅黑" pitchFamily="34" charset="-122"/>
                </a:rPr>
                <a:t>店模式</a:t>
              </a:r>
              <a:endParaRPr lang="en-US" altLang="zh-CN" dirty="0" smtClean="0">
                <a:latin typeface="微软雅黑" pitchFamily="34" charset="-122"/>
                <a:ea typeface="微软雅黑" pitchFamily="34" charset="-122"/>
              </a:endParaRPr>
            </a:p>
          </p:txBody>
        </p:sp>
      </p:grpSp>
    </p:spTree>
    <p:extLst>
      <p:ext uri="{BB962C8B-B14F-4D97-AF65-F5344CB8AC3E}">
        <p14:creationId xmlns:p14="http://schemas.microsoft.com/office/powerpoint/2010/main" val="41785690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电子商务的生态圈建设</a:t>
            </a:r>
            <a:r>
              <a:rPr lang="en-US" altLang="zh-CN" dirty="0" smtClean="0"/>
              <a:t>-</a:t>
            </a:r>
            <a:r>
              <a:rPr lang="zh-CN" altLang="en-US" dirty="0" smtClean="0"/>
              <a:t>加盟销售商</a:t>
            </a:r>
            <a:endParaRPr lang="zh-CN" altLang="en-US" dirty="0"/>
          </a:p>
        </p:txBody>
      </p:sp>
      <p:grpSp>
        <p:nvGrpSpPr>
          <p:cNvPr id="6" name="Group 35"/>
          <p:cNvGrpSpPr>
            <a:grpSpLocks/>
          </p:cNvGrpSpPr>
          <p:nvPr/>
        </p:nvGrpSpPr>
        <p:grpSpPr bwMode="auto">
          <a:xfrm>
            <a:off x="539750" y="980728"/>
            <a:ext cx="8250981" cy="2052228"/>
            <a:chOff x="302" y="2640"/>
            <a:chExt cx="2530" cy="1328"/>
          </a:xfrm>
        </p:grpSpPr>
        <p:sp>
          <p:nvSpPr>
            <p:cNvPr id="7"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8"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问题（</a:t>
              </a:r>
              <a:r>
                <a:rPr lang="en-US" altLang="zh-CN" sz="2000" b="1" dirty="0" smtClean="0">
                  <a:latin typeface="微软雅黑" pitchFamily="34" charset="-122"/>
                  <a:ea typeface="微软雅黑" pitchFamily="34" charset="-122"/>
                </a:rPr>
                <a:t>Problem</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对平台的信任度</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相似销售产品与平台的冲突</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收益分成的方式</a:t>
              </a:r>
              <a:endParaRPr lang="en-US" altLang="zh-CN" dirty="0" smtClean="0">
                <a:latin typeface="微软雅黑" pitchFamily="34" charset="-122"/>
                <a:ea typeface="微软雅黑" pitchFamily="34" charset="-122"/>
              </a:endParaRPr>
            </a:p>
          </p:txBody>
        </p:sp>
      </p:grpSp>
      <p:grpSp>
        <p:nvGrpSpPr>
          <p:cNvPr id="9" name="Group 35"/>
          <p:cNvGrpSpPr>
            <a:grpSpLocks/>
          </p:cNvGrpSpPr>
          <p:nvPr/>
        </p:nvGrpSpPr>
        <p:grpSpPr bwMode="auto">
          <a:xfrm>
            <a:off x="533487" y="3140968"/>
            <a:ext cx="8250981" cy="1440160"/>
            <a:chOff x="302" y="2640"/>
            <a:chExt cx="2530" cy="1328"/>
          </a:xfrm>
        </p:grpSpPr>
        <p:sp>
          <p:nvSpPr>
            <p:cNvPr id="10"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1"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分析（</a:t>
              </a:r>
              <a:r>
                <a:rPr lang="en-US" altLang="zh-CN" sz="2000" b="1" dirty="0" smtClean="0">
                  <a:latin typeface="微软雅黑" pitchFamily="34" charset="-122"/>
                  <a:ea typeface="微软雅黑" pitchFamily="34" charset="-122"/>
                </a:rPr>
                <a:t>Analysis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合适的商业模式决定加盟销售商的态度</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好的加盟销售商将大大提高产品丰富度，扩大电子商务市场</a:t>
              </a:r>
              <a:endParaRPr lang="en-US" altLang="zh-CN" dirty="0" smtClean="0">
                <a:latin typeface="微软雅黑" pitchFamily="34" charset="-122"/>
                <a:ea typeface="微软雅黑" pitchFamily="34" charset="-122"/>
              </a:endParaRPr>
            </a:p>
          </p:txBody>
        </p:sp>
      </p:grpSp>
      <p:grpSp>
        <p:nvGrpSpPr>
          <p:cNvPr id="12" name="Group 35"/>
          <p:cNvGrpSpPr>
            <a:grpSpLocks/>
          </p:cNvGrpSpPr>
          <p:nvPr/>
        </p:nvGrpSpPr>
        <p:grpSpPr bwMode="auto">
          <a:xfrm>
            <a:off x="539552" y="4689466"/>
            <a:ext cx="8250981" cy="1800200"/>
            <a:chOff x="302" y="2534"/>
            <a:chExt cx="2530" cy="1328"/>
          </a:xfrm>
        </p:grpSpPr>
        <p:sp>
          <p:nvSpPr>
            <p:cNvPr id="13" name="Rectangle 36"/>
            <p:cNvSpPr>
              <a:spLocks noChangeArrowheads="1"/>
            </p:cNvSpPr>
            <p:nvPr/>
          </p:nvSpPr>
          <p:spPr bwMode="gray">
            <a:xfrm>
              <a:off x="302" y="2534"/>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4" name="Rectangle 37"/>
            <p:cNvSpPr>
              <a:spLocks noChangeArrowheads="1"/>
            </p:cNvSpPr>
            <p:nvPr/>
          </p:nvSpPr>
          <p:spPr bwMode="auto">
            <a:xfrm>
              <a:off x="344" y="2587"/>
              <a:ext cx="2468" cy="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a:latin typeface="微软雅黑" pitchFamily="34" charset="-122"/>
                  <a:ea typeface="微软雅黑" pitchFamily="34" charset="-122"/>
                </a:rPr>
                <a:t>解决</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Solution</a:t>
              </a:r>
              <a:r>
                <a:rPr lang="zh-CN" altLang="en-US" sz="2000" b="1" dirty="0" smtClean="0">
                  <a:latin typeface="微软雅黑" pitchFamily="34" charset="-122"/>
                  <a:ea typeface="微软雅黑" pitchFamily="34" charset="-122"/>
                </a:rPr>
                <a:t>）</a:t>
              </a: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企业战略需要转型，由传统商品销售转向资源集成服务模式</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初期引入商品互补的加盟销售合作伙伴</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通过服务收入的比例，降低传统的交易佣金比例</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适当退出一些商品市场，实现利益共享</a:t>
              </a:r>
              <a:endParaRPr lang="en-US" altLang="zh-CN" dirty="0" smtClean="0">
                <a:latin typeface="微软雅黑" pitchFamily="34" charset="-122"/>
                <a:ea typeface="微软雅黑" pitchFamily="34" charset="-122"/>
              </a:endParaRPr>
            </a:p>
          </p:txBody>
        </p:sp>
      </p:grpSp>
    </p:spTree>
    <p:extLst>
      <p:ext uri="{BB962C8B-B14F-4D97-AF65-F5344CB8AC3E}">
        <p14:creationId xmlns:p14="http://schemas.microsoft.com/office/powerpoint/2010/main" val="26687031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44000" y="142852"/>
            <a:ext cx="8820488" cy="642942"/>
          </a:xfrm>
        </p:spPr>
        <p:txBody>
          <a:bodyPr/>
          <a:lstStyle/>
          <a:p>
            <a:r>
              <a:rPr lang="zh-CN" altLang="en-US" dirty="0" smtClean="0"/>
              <a:t>电子商务的生态圈建设</a:t>
            </a:r>
            <a:r>
              <a:rPr lang="en-US" altLang="zh-CN" dirty="0" smtClean="0"/>
              <a:t>-</a:t>
            </a:r>
            <a:r>
              <a:rPr lang="zh-CN" altLang="en-US" dirty="0" smtClean="0"/>
              <a:t>第三方服务提供商</a:t>
            </a:r>
            <a:endParaRPr lang="zh-CN" altLang="en-US" dirty="0"/>
          </a:p>
        </p:txBody>
      </p:sp>
      <p:grpSp>
        <p:nvGrpSpPr>
          <p:cNvPr id="6" name="Group 35"/>
          <p:cNvGrpSpPr>
            <a:grpSpLocks/>
          </p:cNvGrpSpPr>
          <p:nvPr/>
        </p:nvGrpSpPr>
        <p:grpSpPr bwMode="auto">
          <a:xfrm>
            <a:off x="539750" y="980728"/>
            <a:ext cx="8250981" cy="2052228"/>
            <a:chOff x="302" y="2640"/>
            <a:chExt cx="2530" cy="1328"/>
          </a:xfrm>
        </p:grpSpPr>
        <p:sp>
          <p:nvSpPr>
            <p:cNvPr id="7"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8"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问题（</a:t>
              </a:r>
              <a:r>
                <a:rPr lang="en-US" altLang="zh-CN" sz="2000" b="1" dirty="0" smtClean="0">
                  <a:latin typeface="微软雅黑" pitchFamily="34" charset="-122"/>
                  <a:ea typeface="微软雅黑" pitchFamily="34" charset="-122"/>
                </a:rPr>
                <a:t>Problem</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现有的服务商大多没有信息化服务和相应信息系统</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收益分成的方式</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如何监管服务提供商的服务质量</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有哪些服务可以使用</a:t>
              </a:r>
              <a:endParaRPr lang="en-US" altLang="zh-CN" dirty="0" smtClean="0">
                <a:latin typeface="微软雅黑" pitchFamily="34" charset="-122"/>
                <a:ea typeface="微软雅黑" pitchFamily="34" charset="-122"/>
              </a:endParaRPr>
            </a:p>
          </p:txBody>
        </p:sp>
      </p:grpSp>
      <p:grpSp>
        <p:nvGrpSpPr>
          <p:cNvPr id="9" name="Group 35"/>
          <p:cNvGrpSpPr>
            <a:grpSpLocks/>
          </p:cNvGrpSpPr>
          <p:nvPr/>
        </p:nvGrpSpPr>
        <p:grpSpPr bwMode="auto">
          <a:xfrm>
            <a:off x="533487" y="3140968"/>
            <a:ext cx="8250981" cy="1440160"/>
            <a:chOff x="302" y="2640"/>
            <a:chExt cx="2530" cy="1328"/>
          </a:xfrm>
        </p:grpSpPr>
        <p:sp>
          <p:nvSpPr>
            <p:cNvPr id="10" name="Rectangle 36"/>
            <p:cNvSpPr>
              <a:spLocks noChangeArrowheads="1"/>
            </p:cNvSpPr>
            <p:nvPr/>
          </p:nvSpPr>
          <p:spPr bwMode="gray">
            <a:xfrm>
              <a:off x="302" y="2640"/>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1" name="Rectangle 37"/>
            <p:cNvSpPr>
              <a:spLocks noChangeArrowheads="1"/>
            </p:cNvSpPr>
            <p:nvPr/>
          </p:nvSpPr>
          <p:spPr bwMode="auto">
            <a:xfrm>
              <a:off x="344" y="2640"/>
              <a:ext cx="2468" cy="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smtClean="0">
                  <a:latin typeface="微软雅黑" pitchFamily="34" charset="-122"/>
                  <a:ea typeface="微软雅黑" pitchFamily="34" charset="-122"/>
                </a:rPr>
                <a:t>分析（</a:t>
              </a:r>
              <a:r>
                <a:rPr lang="en-US" altLang="zh-CN" sz="2000" b="1" dirty="0" smtClean="0">
                  <a:latin typeface="微软雅黑" pitchFamily="34" charset="-122"/>
                  <a:ea typeface="微软雅黑" pitchFamily="34" charset="-122"/>
                </a:rPr>
                <a:t>Analysis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需要信息化的服务发布、服务购买、服务反馈等协同工作平台</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需要针对农户需求，并借助服务提供商，开发出特定的服务。</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服务过程、服务结果需要监管，同时服务市场需要有序化</a:t>
              </a:r>
              <a:endParaRPr lang="en-US" altLang="zh-CN" dirty="0" smtClean="0">
                <a:latin typeface="微软雅黑" pitchFamily="34" charset="-122"/>
                <a:ea typeface="微软雅黑" pitchFamily="34" charset="-122"/>
              </a:endParaRPr>
            </a:p>
          </p:txBody>
        </p:sp>
      </p:grpSp>
      <p:grpSp>
        <p:nvGrpSpPr>
          <p:cNvPr id="12" name="Group 35"/>
          <p:cNvGrpSpPr>
            <a:grpSpLocks/>
          </p:cNvGrpSpPr>
          <p:nvPr/>
        </p:nvGrpSpPr>
        <p:grpSpPr bwMode="auto">
          <a:xfrm>
            <a:off x="539552" y="4689466"/>
            <a:ext cx="8250981" cy="1800200"/>
            <a:chOff x="302" y="2534"/>
            <a:chExt cx="2530" cy="1328"/>
          </a:xfrm>
        </p:grpSpPr>
        <p:sp>
          <p:nvSpPr>
            <p:cNvPr id="13" name="Rectangle 36"/>
            <p:cNvSpPr>
              <a:spLocks noChangeArrowheads="1"/>
            </p:cNvSpPr>
            <p:nvPr/>
          </p:nvSpPr>
          <p:spPr bwMode="gray">
            <a:xfrm>
              <a:off x="302" y="2534"/>
              <a:ext cx="2530" cy="1328"/>
            </a:xfrm>
            <a:prstGeom prst="rect">
              <a:avLst/>
            </a:prstGeom>
            <a:noFill/>
            <a:ln w="63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endParaRPr lang="zh-CN" altLang="en-US"/>
            </a:p>
          </p:txBody>
        </p:sp>
        <p:sp>
          <p:nvSpPr>
            <p:cNvPr id="14" name="Rectangle 37"/>
            <p:cNvSpPr>
              <a:spLocks noChangeArrowheads="1"/>
            </p:cNvSpPr>
            <p:nvPr/>
          </p:nvSpPr>
          <p:spPr bwMode="auto">
            <a:xfrm>
              <a:off x="344" y="2587"/>
              <a:ext cx="2468" cy="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marL="119063" indent="-119063" eaLnBrk="0" hangingPunct="0">
                <a:lnSpc>
                  <a:spcPct val="114000"/>
                </a:lnSpc>
                <a:buClr>
                  <a:srgbClr val="003399"/>
                </a:buClr>
              </a:pPr>
              <a:r>
                <a:rPr lang="zh-CN" altLang="en-US" sz="2000" b="1" dirty="0">
                  <a:latin typeface="微软雅黑" pitchFamily="34" charset="-122"/>
                  <a:ea typeface="微软雅黑" pitchFamily="34" charset="-122"/>
                </a:rPr>
                <a:t>解决</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Solution</a:t>
              </a:r>
              <a:r>
                <a:rPr lang="zh-CN" altLang="en-US" sz="2000" b="1" dirty="0" smtClean="0">
                  <a:latin typeface="微软雅黑" pitchFamily="34" charset="-122"/>
                  <a:ea typeface="微软雅黑" pitchFamily="34" charset="-122"/>
                </a:rPr>
                <a:t>）</a:t>
              </a: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建立第三方服务集成平台</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开发和组合服务，通过服务产品实现服务增值</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组织专门人员开发服务、监管服务质量</a:t>
              </a:r>
              <a:endParaRPr lang="en-US" altLang="zh-CN" dirty="0" smtClean="0">
                <a:latin typeface="微软雅黑" pitchFamily="34" charset="-122"/>
                <a:ea typeface="微软雅黑" pitchFamily="34" charset="-122"/>
              </a:endParaRPr>
            </a:p>
            <a:p>
              <a:pPr marL="800100" lvl="1" indent="-342900" eaLnBrk="0" hangingPunct="0">
                <a:lnSpc>
                  <a:spcPct val="114000"/>
                </a:lnSpc>
                <a:buClr>
                  <a:srgbClr val="003399"/>
                </a:buClr>
                <a:buFont typeface="Wingdings" pitchFamily="2" charset="2"/>
                <a:buChar char="Ø"/>
              </a:pPr>
              <a:r>
                <a:rPr lang="zh-CN" altLang="en-US" dirty="0" smtClean="0">
                  <a:latin typeface="微软雅黑" pitchFamily="34" charset="-122"/>
                  <a:ea typeface="微软雅黑" pitchFamily="34" charset="-122"/>
                </a:rPr>
                <a:t>提供统一支付平台，实现服务支付的统一分成</a:t>
              </a:r>
              <a:endParaRPr lang="en-US" altLang="zh-CN" dirty="0" smtClean="0">
                <a:latin typeface="微软雅黑" pitchFamily="34" charset="-122"/>
                <a:ea typeface="微软雅黑" pitchFamily="34" charset="-122"/>
              </a:endParaRPr>
            </a:p>
          </p:txBody>
        </p:sp>
      </p:grpSp>
    </p:spTree>
    <p:extLst>
      <p:ext uri="{BB962C8B-B14F-4D97-AF65-F5344CB8AC3E}">
        <p14:creationId xmlns:p14="http://schemas.microsoft.com/office/powerpoint/2010/main" val="419057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3"/>
          <p:cNvSpPr>
            <a:spLocks noEditPoints="1"/>
          </p:cNvSpPr>
          <p:nvPr/>
        </p:nvSpPr>
        <p:spPr bwMode="gray">
          <a:xfrm>
            <a:off x="1066800" y="1782155"/>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bg2"/>
              </a:gs>
              <a:gs pos="100000">
                <a:schemeClr val="hlink"/>
              </a:gs>
            </a:gsLst>
            <a:lin ang="5400000" scaled="1"/>
          </a:gradFill>
          <a:ln>
            <a:noFill/>
          </a:ln>
          <a:effectLst>
            <a:outerShdw dist="206741" dir="8249373"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 name="Text Box 62"/>
          <p:cNvSpPr txBox="1">
            <a:spLocks noChangeArrowheads="1"/>
          </p:cNvSpPr>
          <p:nvPr/>
        </p:nvSpPr>
        <p:spPr bwMode="auto">
          <a:xfrm>
            <a:off x="770437" y="908720"/>
            <a:ext cx="2819400" cy="461665"/>
          </a:xfrm>
          <a:prstGeom prst="rect">
            <a:avLst/>
          </a:prstGeom>
          <a:noFill/>
          <a:ln w="9525" algn="ctr">
            <a:noFill/>
            <a:miter lim="800000"/>
            <a:headEnd/>
            <a:tailEnd/>
          </a:ln>
          <a:effectLst/>
        </p:spPr>
        <p:txBody>
          <a:bodyPr>
            <a:spAutoFit/>
          </a:bodyPr>
          <a:lstStyle/>
          <a:p>
            <a:pPr>
              <a:defRPr/>
            </a:pPr>
            <a:r>
              <a:rPr lang="zh-CN" altLang="en-US" sz="2400" b="1" dirty="0" smtClean="0">
                <a:latin typeface="微软雅黑" pitchFamily="34" charset="-122"/>
                <a:ea typeface="微软雅黑" pitchFamily="34" charset="-122"/>
              </a:rPr>
              <a:t>电子商务演化路线</a:t>
            </a:r>
            <a:endParaRPr lang="en-US" altLang="zh-CN" sz="2400" b="1" dirty="0">
              <a:latin typeface="微软雅黑" pitchFamily="34" charset="-122"/>
              <a:ea typeface="微软雅黑" pitchFamily="34" charset="-122"/>
            </a:endParaRPr>
          </a:p>
        </p:txBody>
      </p:sp>
      <p:grpSp>
        <p:nvGrpSpPr>
          <p:cNvPr id="42" name="组合 41"/>
          <p:cNvGrpSpPr/>
          <p:nvPr/>
        </p:nvGrpSpPr>
        <p:grpSpPr>
          <a:xfrm>
            <a:off x="3455876" y="3738162"/>
            <a:ext cx="1800000" cy="1885950"/>
            <a:chOff x="3455876" y="3738162"/>
            <a:chExt cx="1800000" cy="1885950"/>
          </a:xfrm>
        </p:grpSpPr>
        <p:sp>
          <p:nvSpPr>
            <p:cNvPr id="6" name="Oval 66"/>
            <p:cNvSpPr>
              <a:spLocks noChangeArrowheads="1"/>
            </p:cNvSpPr>
            <p:nvPr/>
          </p:nvSpPr>
          <p:spPr bwMode="gray">
            <a:xfrm rot="20876594">
              <a:off x="3670551" y="4957362"/>
              <a:ext cx="1438275" cy="66675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Oval 67"/>
            <p:cNvSpPr>
              <a:spLocks noChangeArrowheads="1"/>
            </p:cNvSpPr>
            <p:nvPr/>
          </p:nvSpPr>
          <p:spPr bwMode="gray">
            <a:xfrm>
              <a:off x="3491880" y="3738162"/>
              <a:ext cx="1704975" cy="1706563"/>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8" name="Oval 68"/>
            <p:cNvSpPr>
              <a:spLocks noChangeArrowheads="1"/>
            </p:cNvSpPr>
            <p:nvPr/>
          </p:nvSpPr>
          <p:spPr bwMode="gray">
            <a:xfrm>
              <a:off x="3455876" y="3747687"/>
              <a:ext cx="1800000" cy="180000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9" name="Oval 69"/>
            <p:cNvSpPr>
              <a:spLocks noChangeArrowheads="1"/>
            </p:cNvSpPr>
            <p:nvPr/>
          </p:nvSpPr>
          <p:spPr bwMode="gray">
            <a:xfrm>
              <a:off x="3529980" y="3763562"/>
              <a:ext cx="1584325" cy="15557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0" name="Oval 70"/>
            <p:cNvSpPr>
              <a:spLocks noChangeArrowheads="1"/>
            </p:cNvSpPr>
            <p:nvPr/>
          </p:nvSpPr>
          <p:spPr bwMode="gray">
            <a:xfrm>
              <a:off x="3622055" y="3808012"/>
              <a:ext cx="1409700" cy="1262063"/>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1" name="Text Box 71"/>
            <p:cNvSpPr txBox="1">
              <a:spLocks noChangeArrowheads="1"/>
            </p:cNvSpPr>
            <p:nvPr/>
          </p:nvSpPr>
          <p:spPr bwMode="gray">
            <a:xfrm>
              <a:off x="3561126" y="436522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dirty="0" smtClean="0">
                  <a:solidFill>
                    <a:srgbClr val="000000"/>
                  </a:solidFill>
                  <a:latin typeface="微软雅黑" pitchFamily="34" charset="-122"/>
                  <a:ea typeface="微软雅黑" pitchFamily="34" charset="-122"/>
                </a:rPr>
                <a:t>全程电子商务</a:t>
              </a:r>
              <a:endParaRPr lang="en-US" altLang="zh-CN" b="1" dirty="0">
                <a:latin typeface="微软雅黑" pitchFamily="34" charset="-122"/>
                <a:ea typeface="微软雅黑" pitchFamily="34" charset="-122"/>
              </a:endParaRPr>
            </a:p>
          </p:txBody>
        </p:sp>
      </p:grpSp>
      <p:grpSp>
        <p:nvGrpSpPr>
          <p:cNvPr id="41" name="组合 40"/>
          <p:cNvGrpSpPr/>
          <p:nvPr/>
        </p:nvGrpSpPr>
        <p:grpSpPr>
          <a:xfrm>
            <a:off x="1087522" y="3277580"/>
            <a:ext cx="1621282" cy="1600200"/>
            <a:chOff x="1087522" y="3277580"/>
            <a:chExt cx="1621282" cy="1600200"/>
          </a:xfrm>
        </p:grpSpPr>
        <p:sp>
          <p:nvSpPr>
            <p:cNvPr id="12" name="Oval 72"/>
            <p:cNvSpPr>
              <a:spLocks noChangeArrowheads="1"/>
            </p:cNvSpPr>
            <p:nvPr/>
          </p:nvSpPr>
          <p:spPr bwMode="gray">
            <a:xfrm rot="20827004">
              <a:off x="1273175" y="4268180"/>
              <a:ext cx="1133475" cy="6096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13" name="Group 73"/>
            <p:cNvGrpSpPr>
              <a:grpSpLocks/>
            </p:cNvGrpSpPr>
            <p:nvPr/>
          </p:nvGrpSpPr>
          <p:grpSpPr bwMode="auto">
            <a:xfrm>
              <a:off x="1087522" y="3277580"/>
              <a:ext cx="1621282" cy="1441450"/>
              <a:chOff x="668" y="2112"/>
              <a:chExt cx="948" cy="860"/>
            </a:xfrm>
          </p:grpSpPr>
          <p:sp>
            <p:nvSpPr>
              <p:cNvPr id="14" name="Oval 74"/>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5" name="Oval 75"/>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6" name="Oval 76"/>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7" name="Oval 77"/>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18" name="Text Box 78"/>
              <p:cNvSpPr txBox="1">
                <a:spLocks noChangeArrowheads="1"/>
              </p:cNvSpPr>
              <p:nvPr/>
            </p:nvSpPr>
            <p:spPr bwMode="gray">
              <a:xfrm>
                <a:off x="668" y="2414"/>
                <a:ext cx="94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b="1" dirty="0" smtClean="0">
                    <a:solidFill>
                      <a:srgbClr val="000000"/>
                    </a:solidFill>
                    <a:latin typeface="微软雅黑" pitchFamily="34" charset="-122"/>
                    <a:ea typeface="微软雅黑" pitchFamily="34" charset="-122"/>
                  </a:rPr>
                  <a:t>服务型电子商务</a:t>
                </a:r>
                <a:endParaRPr lang="en-US" altLang="zh-CN" sz="1600" b="1" dirty="0">
                  <a:latin typeface="微软雅黑" pitchFamily="34" charset="-122"/>
                  <a:ea typeface="微软雅黑" pitchFamily="34" charset="-122"/>
                </a:endParaRPr>
              </a:p>
            </p:txBody>
          </p:sp>
        </p:grpSp>
      </p:grpSp>
      <p:grpSp>
        <p:nvGrpSpPr>
          <p:cNvPr id="40" name="组合 39"/>
          <p:cNvGrpSpPr/>
          <p:nvPr/>
        </p:nvGrpSpPr>
        <p:grpSpPr>
          <a:xfrm>
            <a:off x="1011238" y="1905980"/>
            <a:ext cx="1168899" cy="1139825"/>
            <a:chOff x="1011238" y="1905980"/>
            <a:chExt cx="1168899" cy="1139825"/>
          </a:xfrm>
        </p:grpSpPr>
        <p:sp>
          <p:nvSpPr>
            <p:cNvPr id="19" name="Oval 79"/>
            <p:cNvSpPr>
              <a:spLocks noChangeArrowheads="1"/>
            </p:cNvSpPr>
            <p:nvPr/>
          </p:nvSpPr>
          <p:spPr bwMode="gray">
            <a:xfrm>
              <a:off x="1011238" y="251240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Oval 80"/>
            <p:cNvSpPr>
              <a:spLocks noChangeArrowheads="1"/>
            </p:cNvSpPr>
            <p:nvPr/>
          </p:nvSpPr>
          <p:spPr bwMode="gray">
            <a:xfrm>
              <a:off x="1087438" y="190598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21" name="Oval 81"/>
            <p:cNvSpPr>
              <a:spLocks noChangeArrowheads="1"/>
            </p:cNvSpPr>
            <p:nvPr/>
          </p:nvSpPr>
          <p:spPr bwMode="gray">
            <a:xfrm>
              <a:off x="1100137" y="1910742"/>
              <a:ext cx="1080000" cy="108000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22" name="Oval 82"/>
            <p:cNvSpPr>
              <a:spLocks noChangeArrowheads="1"/>
            </p:cNvSpPr>
            <p:nvPr/>
          </p:nvSpPr>
          <p:spPr bwMode="gray">
            <a:xfrm>
              <a:off x="1111250" y="192185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23" name="Oval 83"/>
            <p:cNvSpPr>
              <a:spLocks noChangeArrowheads="1"/>
            </p:cNvSpPr>
            <p:nvPr/>
          </p:nvSpPr>
          <p:spPr bwMode="gray">
            <a:xfrm>
              <a:off x="1165225" y="1947255"/>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24" name="Text Box 84"/>
            <p:cNvSpPr txBox="1">
              <a:spLocks noChangeArrowheads="1"/>
            </p:cNvSpPr>
            <p:nvPr/>
          </p:nvSpPr>
          <p:spPr bwMode="gray">
            <a:xfrm>
              <a:off x="1182366" y="2255230"/>
              <a:ext cx="8547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b="1" dirty="0" smtClean="0">
                  <a:solidFill>
                    <a:srgbClr val="000000"/>
                  </a:solidFill>
                </a:rPr>
                <a:t>B2B2C</a:t>
              </a:r>
              <a:endParaRPr lang="en-US" altLang="zh-CN" sz="1600" dirty="0"/>
            </a:p>
          </p:txBody>
        </p:sp>
      </p:grpSp>
      <p:grpSp>
        <p:nvGrpSpPr>
          <p:cNvPr id="39" name="组合 38"/>
          <p:cNvGrpSpPr/>
          <p:nvPr/>
        </p:nvGrpSpPr>
        <p:grpSpPr>
          <a:xfrm>
            <a:off x="2416175" y="1448780"/>
            <a:ext cx="858113" cy="762000"/>
            <a:chOff x="2416175" y="1448780"/>
            <a:chExt cx="858113" cy="762000"/>
          </a:xfrm>
        </p:grpSpPr>
        <p:sp>
          <p:nvSpPr>
            <p:cNvPr id="25" name="Oval 85"/>
            <p:cNvSpPr>
              <a:spLocks noChangeArrowheads="1"/>
            </p:cNvSpPr>
            <p:nvPr/>
          </p:nvSpPr>
          <p:spPr bwMode="gray">
            <a:xfrm>
              <a:off x="2416175" y="1982180"/>
              <a:ext cx="685800" cy="2286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 name="Oval 86"/>
            <p:cNvSpPr>
              <a:spLocks noChangeArrowheads="1"/>
            </p:cNvSpPr>
            <p:nvPr/>
          </p:nvSpPr>
          <p:spPr bwMode="gray">
            <a:xfrm>
              <a:off x="2538413" y="1448780"/>
              <a:ext cx="682625" cy="68262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27" name="Oval 87"/>
            <p:cNvSpPr>
              <a:spLocks noChangeArrowheads="1"/>
            </p:cNvSpPr>
            <p:nvPr/>
          </p:nvSpPr>
          <p:spPr bwMode="gray">
            <a:xfrm>
              <a:off x="2547938" y="1451955"/>
              <a:ext cx="665162" cy="66675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28" name="Oval 88"/>
            <p:cNvSpPr>
              <a:spLocks noChangeArrowheads="1"/>
            </p:cNvSpPr>
            <p:nvPr/>
          </p:nvSpPr>
          <p:spPr bwMode="gray">
            <a:xfrm>
              <a:off x="2554288" y="1458305"/>
              <a:ext cx="720000" cy="72000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29" name="Oval 89"/>
            <p:cNvSpPr>
              <a:spLocks noChangeArrowheads="1"/>
            </p:cNvSpPr>
            <p:nvPr/>
          </p:nvSpPr>
          <p:spPr bwMode="gray">
            <a:xfrm>
              <a:off x="2590800" y="1477355"/>
              <a:ext cx="563563" cy="72000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p>
          </p:txBody>
        </p:sp>
        <p:sp>
          <p:nvSpPr>
            <p:cNvPr id="30" name="Text Box 90"/>
            <p:cNvSpPr txBox="1">
              <a:spLocks noChangeArrowheads="1"/>
            </p:cNvSpPr>
            <p:nvPr/>
          </p:nvSpPr>
          <p:spPr bwMode="gray">
            <a:xfrm>
              <a:off x="2610236" y="1672618"/>
              <a:ext cx="5437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400" b="1" dirty="0" smtClean="0">
                  <a:solidFill>
                    <a:srgbClr val="000000"/>
                  </a:solidFill>
                </a:rPr>
                <a:t>B2C</a:t>
              </a:r>
              <a:endParaRPr lang="en-US" altLang="zh-CN" sz="1400" dirty="0"/>
            </a:p>
          </p:txBody>
        </p:sp>
      </p:grpSp>
      <p:sp>
        <p:nvSpPr>
          <p:cNvPr id="31" name="TextBox 30"/>
          <p:cNvSpPr txBox="1"/>
          <p:nvPr/>
        </p:nvSpPr>
        <p:spPr>
          <a:xfrm>
            <a:off x="3963478" y="1628266"/>
            <a:ext cx="2787943" cy="307777"/>
          </a:xfrm>
          <a:prstGeom prst="rect">
            <a:avLst/>
          </a:prstGeom>
          <a:noFill/>
        </p:spPr>
        <p:txBody>
          <a:bodyPr wrap="none" rtlCol="0">
            <a:spAutoFit/>
          </a:bodyPr>
          <a:lstStyle/>
          <a:p>
            <a:r>
              <a:rPr lang="zh-CN" altLang="en-US" sz="1400" dirty="0" smtClean="0">
                <a:latin typeface="+mj-ea"/>
                <a:ea typeface="+mj-ea"/>
              </a:rPr>
              <a:t>传统企业主导单一的</a:t>
            </a:r>
            <a:r>
              <a:rPr lang="en-US" altLang="zh-CN" sz="1400" dirty="0" smtClean="0">
                <a:latin typeface="+mj-ea"/>
                <a:ea typeface="+mj-ea"/>
              </a:rPr>
              <a:t>B2C</a:t>
            </a:r>
            <a:r>
              <a:rPr lang="zh-CN" altLang="en-US" sz="1400" dirty="0" smtClean="0">
                <a:latin typeface="+mj-ea"/>
                <a:ea typeface="+mj-ea"/>
              </a:rPr>
              <a:t>模式网站</a:t>
            </a:r>
            <a:endParaRPr lang="zh-CN" altLang="en-US" sz="1400" dirty="0">
              <a:latin typeface="+mj-ea"/>
              <a:ea typeface="+mj-ea"/>
            </a:endParaRPr>
          </a:p>
        </p:txBody>
      </p:sp>
      <p:sp>
        <p:nvSpPr>
          <p:cNvPr id="32" name="TextBox 31"/>
          <p:cNvSpPr txBox="1"/>
          <p:nvPr/>
        </p:nvSpPr>
        <p:spPr>
          <a:xfrm>
            <a:off x="2457268" y="2547528"/>
            <a:ext cx="3685624" cy="307777"/>
          </a:xfrm>
          <a:prstGeom prst="rect">
            <a:avLst/>
          </a:prstGeom>
          <a:noFill/>
        </p:spPr>
        <p:txBody>
          <a:bodyPr wrap="none" rtlCol="0">
            <a:spAutoFit/>
          </a:bodyPr>
          <a:lstStyle/>
          <a:p>
            <a:r>
              <a:rPr lang="zh-CN" altLang="en-US" sz="1400" dirty="0" smtClean="0">
                <a:latin typeface="+mj-ea"/>
                <a:ea typeface="+mj-ea"/>
              </a:rPr>
              <a:t>电子商务企业主导</a:t>
            </a:r>
            <a:r>
              <a:rPr lang="en-US" altLang="zh-CN" sz="1400" dirty="0" smtClean="0">
                <a:latin typeface="+mj-ea"/>
                <a:ea typeface="+mj-ea"/>
              </a:rPr>
              <a:t>B2C</a:t>
            </a:r>
            <a:r>
              <a:rPr lang="zh-CN" altLang="en-US" sz="1400" dirty="0" smtClean="0">
                <a:latin typeface="+mj-ea"/>
                <a:ea typeface="+mj-ea"/>
              </a:rPr>
              <a:t>电子商户门户模式网站</a:t>
            </a:r>
            <a:endParaRPr lang="zh-CN" altLang="en-US" sz="1400" dirty="0">
              <a:latin typeface="+mj-ea"/>
              <a:ea typeface="+mj-ea"/>
            </a:endParaRPr>
          </a:p>
        </p:txBody>
      </p:sp>
      <p:sp>
        <p:nvSpPr>
          <p:cNvPr id="33" name="TextBox 32"/>
          <p:cNvSpPr txBox="1"/>
          <p:nvPr/>
        </p:nvSpPr>
        <p:spPr>
          <a:xfrm>
            <a:off x="3048202" y="3205210"/>
            <a:ext cx="3147015" cy="523220"/>
          </a:xfrm>
          <a:prstGeom prst="rect">
            <a:avLst/>
          </a:prstGeom>
          <a:noFill/>
        </p:spPr>
        <p:txBody>
          <a:bodyPr wrap="none" rtlCol="0">
            <a:spAutoFit/>
          </a:bodyPr>
          <a:lstStyle/>
          <a:p>
            <a:r>
              <a:rPr lang="zh-CN" altLang="en-US" sz="1400" dirty="0" smtClean="0">
                <a:latin typeface="+mj-ea"/>
                <a:ea typeface="+mj-ea"/>
              </a:rPr>
              <a:t>提供面向企业服务的</a:t>
            </a:r>
            <a:r>
              <a:rPr lang="en-US" altLang="zh-CN" sz="1400" dirty="0" smtClean="0">
                <a:latin typeface="+mj-ea"/>
                <a:ea typeface="+mj-ea"/>
              </a:rPr>
              <a:t>B2B</a:t>
            </a:r>
            <a:r>
              <a:rPr lang="zh-CN" altLang="en-US" sz="1400" dirty="0" smtClean="0">
                <a:latin typeface="+mj-ea"/>
                <a:ea typeface="+mj-ea"/>
              </a:rPr>
              <a:t>电子商务平台</a:t>
            </a:r>
            <a:endParaRPr lang="en-US" altLang="zh-CN" sz="1400" dirty="0" smtClean="0">
              <a:latin typeface="+mj-ea"/>
              <a:ea typeface="+mj-ea"/>
            </a:endParaRPr>
          </a:p>
          <a:p>
            <a:r>
              <a:rPr lang="zh-CN" altLang="en-US" sz="1400" dirty="0" smtClean="0">
                <a:latin typeface="+mj-ea"/>
                <a:ea typeface="+mj-ea"/>
              </a:rPr>
              <a:t>（物流、融资、信贷等）</a:t>
            </a:r>
            <a:endParaRPr lang="zh-CN" altLang="en-US" sz="1400" dirty="0">
              <a:latin typeface="+mj-ea"/>
              <a:ea typeface="+mj-ea"/>
            </a:endParaRPr>
          </a:p>
        </p:txBody>
      </p:sp>
      <p:sp>
        <p:nvSpPr>
          <p:cNvPr id="34" name="TextBox 33"/>
          <p:cNvSpPr txBox="1"/>
          <p:nvPr/>
        </p:nvSpPr>
        <p:spPr>
          <a:xfrm>
            <a:off x="6129708" y="3691440"/>
            <a:ext cx="2728275" cy="523220"/>
          </a:xfrm>
          <a:prstGeom prst="rect">
            <a:avLst/>
          </a:prstGeom>
          <a:noFill/>
        </p:spPr>
        <p:txBody>
          <a:bodyPr wrap="square" rtlCol="0">
            <a:spAutoFit/>
          </a:bodyPr>
          <a:lstStyle/>
          <a:p>
            <a:r>
              <a:rPr lang="zh-CN" altLang="en-US" sz="1400" dirty="0" smtClean="0">
                <a:latin typeface="+mj-ea"/>
                <a:ea typeface="+mj-ea"/>
              </a:rPr>
              <a:t>整合供应链、</a:t>
            </a:r>
            <a:r>
              <a:rPr lang="en-US" altLang="zh-CN" sz="1400" dirty="0" smtClean="0">
                <a:latin typeface="+mj-ea"/>
                <a:ea typeface="+mj-ea"/>
              </a:rPr>
              <a:t>IT</a:t>
            </a:r>
            <a:r>
              <a:rPr lang="zh-CN" altLang="en-US" sz="1400" dirty="0" smtClean="0">
                <a:latin typeface="+mj-ea"/>
                <a:ea typeface="+mj-ea"/>
              </a:rPr>
              <a:t>系统，提供全程电子商务</a:t>
            </a:r>
            <a:endParaRPr lang="zh-CN" altLang="en-US" sz="1400" dirty="0">
              <a:latin typeface="+mj-ea"/>
              <a:ea typeface="+mj-ea"/>
            </a:endParaRPr>
          </a:p>
        </p:txBody>
      </p:sp>
      <p:sp>
        <p:nvSpPr>
          <p:cNvPr id="35" name="矩形 34"/>
          <p:cNvSpPr/>
          <p:nvPr/>
        </p:nvSpPr>
        <p:spPr>
          <a:xfrm>
            <a:off x="263810" y="6057293"/>
            <a:ext cx="8604448" cy="432047"/>
          </a:xfrm>
          <a:prstGeom prst="rect">
            <a:avLst/>
          </a:prstGeom>
        </p:spPr>
        <p:txBody>
          <a:bodyPr wrap="square">
            <a:noAutofit/>
          </a:bodyPr>
          <a:lstStyle/>
          <a:p>
            <a:pPr algn="ctr">
              <a:defRPr/>
            </a:pPr>
            <a:r>
              <a:rPr lang="zh-CN" altLang="en-US" sz="1800" b="1" dirty="0">
                <a:solidFill>
                  <a:srgbClr val="008CC6"/>
                </a:solidFill>
                <a:latin typeface="+mj-ea"/>
                <a:ea typeface="+mj-ea"/>
                <a:cs typeface="Arial" pitchFamily="34" charset="0"/>
              </a:rPr>
              <a:t>新型</a:t>
            </a:r>
            <a:r>
              <a:rPr lang="en-US" altLang="zh-CN" sz="1800" b="1" dirty="0">
                <a:solidFill>
                  <a:srgbClr val="008CC6"/>
                </a:solidFill>
                <a:latin typeface="+mj-ea"/>
                <a:ea typeface="+mj-ea"/>
                <a:cs typeface="Arial" pitchFamily="34" charset="0"/>
              </a:rPr>
              <a:t>B2B</a:t>
            </a:r>
            <a:r>
              <a:rPr lang="zh-CN" altLang="en-US" sz="1800" b="1" dirty="0" smtClean="0">
                <a:solidFill>
                  <a:srgbClr val="008CC6"/>
                </a:solidFill>
                <a:latin typeface="+mj-ea"/>
                <a:ea typeface="+mj-ea"/>
                <a:cs typeface="Arial" pitchFamily="34" charset="0"/>
              </a:rPr>
              <a:t>电子商务</a:t>
            </a:r>
            <a:r>
              <a:rPr lang="en-US" altLang="zh-CN" sz="1800" b="1" dirty="0" smtClean="0">
                <a:solidFill>
                  <a:srgbClr val="008CC6"/>
                </a:solidFill>
                <a:latin typeface="+mj-ea"/>
                <a:ea typeface="+mj-ea"/>
                <a:cs typeface="Arial" pitchFamily="34" charset="0"/>
              </a:rPr>
              <a:t>(e-business)</a:t>
            </a:r>
            <a:r>
              <a:rPr lang="zh-CN" altLang="en-US" sz="1800" b="1" dirty="0" smtClean="0">
                <a:solidFill>
                  <a:srgbClr val="008CC6"/>
                </a:solidFill>
                <a:latin typeface="+mj-ea"/>
                <a:ea typeface="+mj-ea"/>
                <a:cs typeface="Arial" pitchFamily="34" charset="0"/>
              </a:rPr>
              <a:t>：</a:t>
            </a:r>
            <a:r>
              <a:rPr lang="zh-CN" altLang="en-US" sz="1800" b="1" dirty="0" smtClean="0">
                <a:solidFill>
                  <a:srgbClr val="FF9900"/>
                </a:solidFill>
                <a:latin typeface="+mj-ea"/>
                <a:ea typeface="+mj-ea"/>
              </a:rPr>
              <a:t>电子商务</a:t>
            </a:r>
            <a:r>
              <a:rPr lang="en-US" altLang="zh-CN" sz="1800" b="1" dirty="0" smtClean="0">
                <a:solidFill>
                  <a:srgbClr val="FF9900"/>
                </a:solidFill>
                <a:latin typeface="+mj-ea"/>
                <a:ea typeface="+mj-ea"/>
              </a:rPr>
              <a:t>(e-commerce)+</a:t>
            </a:r>
            <a:r>
              <a:rPr lang="zh-CN" altLang="en-US" sz="1800" b="1" dirty="0">
                <a:solidFill>
                  <a:srgbClr val="FF9900"/>
                </a:solidFill>
                <a:latin typeface="+mj-ea"/>
                <a:ea typeface="+mj-ea"/>
              </a:rPr>
              <a:t>供应链</a:t>
            </a:r>
            <a:r>
              <a:rPr lang="zh-CN" altLang="en-US" sz="1800" b="1" dirty="0" smtClean="0">
                <a:solidFill>
                  <a:srgbClr val="FF9900"/>
                </a:solidFill>
                <a:latin typeface="+mj-ea"/>
                <a:ea typeface="+mj-ea"/>
              </a:rPr>
              <a:t>集成</a:t>
            </a:r>
            <a:r>
              <a:rPr lang="en-US" altLang="zh-CN" sz="1800" b="1" dirty="0" smtClean="0">
                <a:solidFill>
                  <a:srgbClr val="FF9900"/>
                </a:solidFill>
                <a:latin typeface="+mj-ea"/>
                <a:ea typeface="+mj-ea"/>
              </a:rPr>
              <a:t>(SCM)+SOA</a:t>
            </a:r>
            <a:endParaRPr lang="zh-CN" altLang="en-US" sz="1800" b="1" dirty="0">
              <a:solidFill>
                <a:srgbClr val="FF9900"/>
              </a:solidFill>
              <a:latin typeface="+mj-ea"/>
              <a:ea typeface="+mj-ea"/>
            </a:endParaRPr>
          </a:p>
          <a:p>
            <a:pPr algn="ctr">
              <a:defRPr/>
            </a:pPr>
            <a:endParaRPr lang="zh-CN" altLang="en-US" sz="1800" b="1" dirty="0">
              <a:latin typeface="+mj-ea"/>
              <a:ea typeface="+mj-ea"/>
              <a:cs typeface="Arial" pitchFamily="34" charset="0"/>
            </a:endParaRPr>
          </a:p>
        </p:txBody>
      </p:sp>
      <p:sp>
        <p:nvSpPr>
          <p:cNvPr id="36" name="矩形 35"/>
          <p:cNvSpPr/>
          <p:nvPr/>
        </p:nvSpPr>
        <p:spPr bwMode="auto">
          <a:xfrm>
            <a:off x="3741295" y="5928766"/>
            <a:ext cx="5247753" cy="72009"/>
          </a:xfrm>
          <a:prstGeom prst="rect">
            <a:avLst/>
          </a:prstGeom>
          <a:solidFill>
            <a:srgbClr val="FF9900"/>
          </a:solidFill>
          <a:ln w="9525" cap="flat" cmpd="sng" algn="ctr">
            <a:solidFill>
              <a:srgbClr val="FF9900"/>
            </a:solidFill>
            <a:prstDash val="solid"/>
            <a:round/>
            <a:headEnd type="none" w="med" len="med"/>
            <a:tailEnd type="none" w="med" len="med"/>
          </a:ln>
          <a:effectLst/>
        </p:spPr>
        <p:txBody>
          <a:bodyPr/>
          <a:lstStyle/>
          <a:p>
            <a:pPr algn="ctr">
              <a:defRPr/>
            </a:pPr>
            <a:endParaRPr lang="zh-CN" altLang="en-US" sz="2000" b="1">
              <a:solidFill>
                <a:schemeClr val="accent2"/>
              </a:solidFill>
              <a:effectLst>
                <a:outerShdw blurRad="38100" dist="38100" dir="2700000" algn="tl">
                  <a:srgbClr val="000000"/>
                </a:outerShdw>
              </a:effectLst>
              <a:ea typeface="黑体" pitchFamily="2" charset="-122"/>
              <a:cs typeface="楷体_GB2312" pitchFamily="49" charset="-122"/>
            </a:endParaRPr>
          </a:p>
        </p:txBody>
      </p:sp>
      <p:sp>
        <p:nvSpPr>
          <p:cNvPr id="37" name="矩形 36"/>
          <p:cNvSpPr/>
          <p:nvPr/>
        </p:nvSpPr>
        <p:spPr bwMode="auto">
          <a:xfrm>
            <a:off x="284910" y="5928767"/>
            <a:ext cx="3447554" cy="72007"/>
          </a:xfrm>
          <a:prstGeom prst="rect">
            <a:avLst/>
          </a:prstGeom>
          <a:solidFill>
            <a:srgbClr val="008CC6"/>
          </a:solidFill>
          <a:ln w="9525" cap="flat" cmpd="sng" algn="ctr">
            <a:solidFill>
              <a:srgbClr val="008CC6"/>
            </a:solidFill>
            <a:prstDash val="solid"/>
            <a:round/>
            <a:headEnd type="none" w="med" len="med"/>
            <a:tailEnd type="none" w="med" len="med"/>
          </a:ln>
          <a:effectLst/>
        </p:spPr>
        <p:txBody>
          <a:bodyPr/>
          <a:lstStyle/>
          <a:p>
            <a:pPr algn="ctr">
              <a:defRPr/>
            </a:pPr>
            <a:endParaRPr lang="zh-CN" altLang="en-US" sz="2000" b="1">
              <a:solidFill>
                <a:schemeClr val="accent2"/>
              </a:solidFill>
              <a:effectLst>
                <a:outerShdw blurRad="38100" dist="38100" dir="2700000" algn="tl">
                  <a:srgbClr val="000000"/>
                </a:outerShdw>
              </a:effectLst>
              <a:ea typeface="黑体" pitchFamily="2" charset="-122"/>
              <a:cs typeface="楷体_GB2312" pitchFamily="49" charset="-122"/>
            </a:endParaRPr>
          </a:p>
        </p:txBody>
      </p:sp>
      <p:sp>
        <p:nvSpPr>
          <p:cNvPr id="38" name="Rectangle 2"/>
          <p:cNvSpPr>
            <a:spLocks noGrp="1" noChangeArrowheads="1"/>
          </p:cNvSpPr>
          <p:nvPr>
            <p:ph type="title"/>
          </p:nvPr>
        </p:nvSpPr>
        <p:spPr>
          <a:xfrm>
            <a:off x="107504" y="151358"/>
            <a:ext cx="7291387" cy="541338"/>
          </a:xfrm>
          <a:ln>
            <a:noFill/>
          </a:ln>
        </p:spPr>
        <p:txBody>
          <a:bodyPr/>
          <a:lstStyle/>
          <a:p>
            <a:pPr marL="342900" indent="-342900">
              <a:spcBef>
                <a:spcPct val="20000"/>
              </a:spcBef>
              <a:buClr>
                <a:srgbClr val="FF6600"/>
              </a:buClr>
              <a:buFont typeface="Wingdings" pitchFamily="2" charset="2"/>
              <a:buNone/>
            </a:pPr>
            <a:r>
              <a:rPr lang="zh-CN" altLang="en-US" b="1" kern="0" dirty="0" smtClean="0">
                <a:latin typeface="微软雅黑" pitchFamily="34" charset="-122"/>
                <a:ea typeface="微软雅黑" pitchFamily="34" charset="-122"/>
                <a:cs typeface="Arial" pitchFamily="34" charset="0"/>
              </a:rPr>
              <a:t>方案的</a:t>
            </a:r>
            <a:r>
              <a:rPr lang="zh-CN" altLang="en-US" b="1" kern="0" dirty="0">
                <a:latin typeface="微软雅黑" pitchFamily="34" charset="-122"/>
                <a:ea typeface="微软雅黑" pitchFamily="34" charset="-122"/>
                <a:cs typeface="Arial" pitchFamily="34" charset="0"/>
              </a:rPr>
              <a:t>发展与演化</a:t>
            </a:r>
          </a:p>
        </p:txBody>
      </p:sp>
    </p:spTree>
    <p:extLst>
      <p:ext uri="{BB962C8B-B14F-4D97-AF65-F5344CB8AC3E}">
        <p14:creationId xmlns:p14="http://schemas.microsoft.com/office/powerpoint/2010/main" val="3064724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a:spLocks/>
          </p:cNvSpPr>
          <p:nvPr/>
        </p:nvSpPr>
        <p:spPr bwMode="auto">
          <a:xfrm>
            <a:off x="3300760" y="4331493"/>
            <a:ext cx="2052638" cy="1312863"/>
          </a:xfrm>
          <a:custGeom>
            <a:avLst/>
            <a:gdLst>
              <a:gd name="T0" fmla="*/ 572 w 1144"/>
              <a:gd name="T1" fmla="*/ 0 h 732"/>
              <a:gd name="T2" fmla="*/ 93 w 1144"/>
              <a:gd name="T3" fmla="*/ 253 h 732"/>
              <a:gd name="T4" fmla="*/ 0 w 1144"/>
              <a:gd name="T5" fmla="*/ 246 h 732"/>
              <a:gd name="T6" fmla="*/ 572 w 1144"/>
              <a:gd name="T7" fmla="*/ 732 h 732"/>
              <a:gd name="T8" fmla="*/ 1144 w 1144"/>
              <a:gd name="T9" fmla="*/ 246 h 732"/>
              <a:gd name="T10" fmla="*/ 1051 w 1144"/>
              <a:gd name="T11" fmla="*/ 253 h 732"/>
              <a:gd name="T12" fmla="*/ 572 w 1144"/>
              <a:gd name="T13" fmla="*/ 0 h 732"/>
              <a:gd name="T14" fmla="*/ 0 60000 65536"/>
              <a:gd name="T15" fmla="*/ 0 60000 65536"/>
              <a:gd name="T16" fmla="*/ 0 60000 65536"/>
              <a:gd name="T17" fmla="*/ 0 60000 65536"/>
              <a:gd name="T18" fmla="*/ 0 60000 65536"/>
              <a:gd name="T19" fmla="*/ 0 60000 65536"/>
              <a:gd name="T20" fmla="*/ 0 60000 65536"/>
              <a:gd name="T21" fmla="*/ 0 w 1144"/>
              <a:gd name="T22" fmla="*/ 0 h 732"/>
              <a:gd name="T23" fmla="*/ 1144 w 1144"/>
              <a:gd name="T24" fmla="*/ 732 h 7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4" h="732">
                <a:moveTo>
                  <a:pt x="572" y="0"/>
                </a:moveTo>
                <a:cubicBezTo>
                  <a:pt x="467" y="153"/>
                  <a:pt x="292" y="253"/>
                  <a:pt x="93" y="253"/>
                </a:cubicBezTo>
                <a:cubicBezTo>
                  <a:pt x="61" y="253"/>
                  <a:pt x="30" y="251"/>
                  <a:pt x="0" y="246"/>
                </a:cubicBezTo>
                <a:cubicBezTo>
                  <a:pt x="44" y="522"/>
                  <a:pt x="283" y="732"/>
                  <a:pt x="572" y="732"/>
                </a:cubicBezTo>
                <a:cubicBezTo>
                  <a:pt x="860" y="732"/>
                  <a:pt x="1100" y="522"/>
                  <a:pt x="1144" y="246"/>
                </a:cubicBezTo>
                <a:cubicBezTo>
                  <a:pt x="1114" y="251"/>
                  <a:pt x="1083" y="253"/>
                  <a:pt x="1051" y="253"/>
                </a:cubicBezTo>
                <a:cubicBezTo>
                  <a:pt x="852" y="253"/>
                  <a:pt x="676" y="153"/>
                  <a:pt x="572" y="0"/>
                </a:cubicBezTo>
                <a:close/>
              </a:path>
            </a:pathLst>
          </a:cu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6350">
            <a:noFill/>
            <a:round/>
            <a:headEnd/>
            <a:tailEnd/>
          </a:ln>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4" name="Oval 4"/>
          <p:cNvSpPr>
            <a:spLocks noChangeArrowheads="1"/>
          </p:cNvSpPr>
          <p:nvPr/>
        </p:nvSpPr>
        <p:spPr bwMode="auto">
          <a:xfrm>
            <a:off x="3581748" y="5410993"/>
            <a:ext cx="1512887" cy="322263"/>
          </a:xfrm>
          <a:prstGeom prst="ellipse">
            <a:avLst/>
          </a:prstGeom>
          <a:gradFill rotWithShape="1">
            <a:gsLst>
              <a:gs pos="0">
                <a:srgbClr val="000000">
                  <a:alpha val="79999"/>
                </a:srgbClr>
              </a:gs>
              <a:gs pos="100000">
                <a:srgbClr val="000000">
                  <a:alpha val="0"/>
                </a:srgbClr>
              </a:gs>
            </a:gsLst>
            <a:path path="shape">
              <a:fillToRect l="50000" t="50000" r="50000" b="50000"/>
            </a:path>
          </a:gradFill>
          <a:ln w="6350" algn="ctr">
            <a:noFill/>
            <a:round/>
            <a:headEnd/>
            <a:tailEnd/>
          </a:ln>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5" name="Freeform 5"/>
          <p:cNvSpPr>
            <a:spLocks/>
          </p:cNvSpPr>
          <p:nvPr/>
        </p:nvSpPr>
        <p:spPr bwMode="auto">
          <a:xfrm>
            <a:off x="4932040" y="2742927"/>
            <a:ext cx="1312862" cy="2054225"/>
          </a:xfrm>
          <a:custGeom>
            <a:avLst/>
            <a:gdLst/>
            <a:ahLst/>
            <a:cxnLst>
              <a:cxn ang="0">
                <a:pos x="732" y="573"/>
              </a:cxn>
              <a:cxn ang="0">
                <a:pos x="245" y="0"/>
              </a:cxn>
              <a:cxn ang="0">
                <a:pos x="253" y="94"/>
              </a:cxn>
              <a:cxn ang="0">
                <a:pos x="0" y="573"/>
              </a:cxn>
              <a:cxn ang="0">
                <a:pos x="253" y="1052"/>
              </a:cxn>
              <a:cxn ang="0">
                <a:pos x="245" y="1145"/>
              </a:cxn>
              <a:cxn ang="0">
                <a:pos x="732" y="573"/>
              </a:cxn>
            </a:cxnLst>
            <a:rect l="0" t="0" r="r" b="b"/>
            <a:pathLst>
              <a:path w="732" h="1145">
                <a:moveTo>
                  <a:pt x="732" y="573"/>
                </a:moveTo>
                <a:cubicBezTo>
                  <a:pt x="732" y="284"/>
                  <a:pt x="521" y="45"/>
                  <a:pt x="245" y="0"/>
                </a:cubicBezTo>
                <a:cubicBezTo>
                  <a:pt x="250" y="31"/>
                  <a:pt x="253" y="62"/>
                  <a:pt x="253" y="94"/>
                </a:cubicBezTo>
                <a:cubicBezTo>
                  <a:pt x="253" y="293"/>
                  <a:pt x="152" y="468"/>
                  <a:pt x="0" y="573"/>
                </a:cubicBezTo>
                <a:cubicBezTo>
                  <a:pt x="152" y="677"/>
                  <a:pt x="253" y="853"/>
                  <a:pt x="253" y="1052"/>
                </a:cubicBezTo>
                <a:cubicBezTo>
                  <a:pt x="253" y="1083"/>
                  <a:pt x="250" y="1115"/>
                  <a:pt x="245" y="1145"/>
                </a:cubicBezTo>
                <a:cubicBezTo>
                  <a:pt x="521" y="1100"/>
                  <a:pt x="732" y="861"/>
                  <a:pt x="732" y="573"/>
                </a:cubicBezTo>
                <a:close/>
              </a:path>
            </a:pathLst>
          </a:cu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a:defRPr/>
            </a:pPr>
            <a:endParaRPr lang="zh-CN" altLang="en-US">
              <a:latin typeface="Arial" charset="0"/>
            </a:endParaRPr>
          </a:p>
        </p:txBody>
      </p:sp>
      <p:sp>
        <p:nvSpPr>
          <p:cNvPr id="6" name="Freeform 6"/>
          <p:cNvSpPr>
            <a:spLocks/>
          </p:cNvSpPr>
          <p:nvPr/>
        </p:nvSpPr>
        <p:spPr bwMode="auto">
          <a:xfrm>
            <a:off x="3300760" y="1854993"/>
            <a:ext cx="2052638" cy="1312863"/>
          </a:xfrm>
          <a:custGeom>
            <a:avLst/>
            <a:gdLst>
              <a:gd name="T0" fmla="*/ 572 w 1144"/>
              <a:gd name="T1" fmla="*/ 732 h 732"/>
              <a:gd name="T2" fmla="*/ 1051 w 1144"/>
              <a:gd name="T3" fmla="*/ 479 h 732"/>
              <a:gd name="T4" fmla="*/ 1144 w 1144"/>
              <a:gd name="T5" fmla="*/ 486 h 732"/>
              <a:gd name="T6" fmla="*/ 572 w 1144"/>
              <a:gd name="T7" fmla="*/ 0 h 732"/>
              <a:gd name="T8" fmla="*/ 0 w 1144"/>
              <a:gd name="T9" fmla="*/ 486 h 732"/>
              <a:gd name="T10" fmla="*/ 93 w 1144"/>
              <a:gd name="T11" fmla="*/ 479 h 732"/>
              <a:gd name="T12" fmla="*/ 572 w 1144"/>
              <a:gd name="T13" fmla="*/ 732 h 732"/>
              <a:gd name="T14" fmla="*/ 0 60000 65536"/>
              <a:gd name="T15" fmla="*/ 0 60000 65536"/>
              <a:gd name="T16" fmla="*/ 0 60000 65536"/>
              <a:gd name="T17" fmla="*/ 0 60000 65536"/>
              <a:gd name="T18" fmla="*/ 0 60000 65536"/>
              <a:gd name="T19" fmla="*/ 0 60000 65536"/>
              <a:gd name="T20" fmla="*/ 0 60000 65536"/>
              <a:gd name="T21" fmla="*/ 0 w 1144"/>
              <a:gd name="T22" fmla="*/ 0 h 732"/>
              <a:gd name="T23" fmla="*/ 1144 w 1144"/>
              <a:gd name="T24" fmla="*/ 732 h 7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4" h="732">
                <a:moveTo>
                  <a:pt x="572" y="732"/>
                </a:moveTo>
                <a:cubicBezTo>
                  <a:pt x="676" y="579"/>
                  <a:pt x="852" y="479"/>
                  <a:pt x="1051" y="479"/>
                </a:cubicBezTo>
                <a:cubicBezTo>
                  <a:pt x="1083" y="479"/>
                  <a:pt x="1114" y="482"/>
                  <a:pt x="1144" y="486"/>
                </a:cubicBezTo>
                <a:cubicBezTo>
                  <a:pt x="1100" y="211"/>
                  <a:pt x="860" y="0"/>
                  <a:pt x="572" y="0"/>
                </a:cubicBezTo>
                <a:cubicBezTo>
                  <a:pt x="283" y="0"/>
                  <a:pt x="44" y="211"/>
                  <a:pt x="0" y="486"/>
                </a:cubicBezTo>
                <a:cubicBezTo>
                  <a:pt x="30" y="482"/>
                  <a:pt x="61" y="479"/>
                  <a:pt x="93" y="479"/>
                </a:cubicBezTo>
                <a:cubicBezTo>
                  <a:pt x="292" y="479"/>
                  <a:pt x="467" y="579"/>
                  <a:pt x="572" y="732"/>
                </a:cubicBezTo>
                <a:close/>
              </a:path>
            </a:pathLst>
          </a:cu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6350">
            <a:noFill/>
            <a:round/>
            <a:headEnd/>
            <a:tailEnd/>
          </a:ln>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8" name="Freeform 8"/>
          <p:cNvSpPr>
            <a:spLocks/>
          </p:cNvSpPr>
          <p:nvPr/>
        </p:nvSpPr>
        <p:spPr bwMode="auto">
          <a:xfrm>
            <a:off x="2411760" y="2721768"/>
            <a:ext cx="1312863" cy="2054225"/>
          </a:xfrm>
          <a:custGeom>
            <a:avLst/>
            <a:gdLst/>
            <a:ahLst/>
            <a:cxnLst>
              <a:cxn ang="0">
                <a:pos x="732" y="573"/>
              </a:cxn>
              <a:cxn ang="0">
                <a:pos x="479" y="94"/>
              </a:cxn>
              <a:cxn ang="0">
                <a:pos x="487" y="0"/>
              </a:cxn>
              <a:cxn ang="0">
                <a:pos x="0" y="573"/>
              </a:cxn>
              <a:cxn ang="0">
                <a:pos x="487" y="1145"/>
              </a:cxn>
              <a:cxn ang="0">
                <a:pos x="479" y="1052"/>
              </a:cxn>
              <a:cxn ang="0">
                <a:pos x="732" y="573"/>
              </a:cxn>
            </a:cxnLst>
            <a:rect l="0" t="0" r="r" b="b"/>
            <a:pathLst>
              <a:path w="732" h="1145">
                <a:moveTo>
                  <a:pt x="732" y="573"/>
                </a:moveTo>
                <a:cubicBezTo>
                  <a:pt x="579" y="468"/>
                  <a:pt x="479" y="293"/>
                  <a:pt x="479" y="94"/>
                </a:cubicBezTo>
                <a:cubicBezTo>
                  <a:pt x="479" y="62"/>
                  <a:pt x="482" y="31"/>
                  <a:pt x="487" y="0"/>
                </a:cubicBezTo>
                <a:cubicBezTo>
                  <a:pt x="211" y="45"/>
                  <a:pt x="0" y="284"/>
                  <a:pt x="0" y="573"/>
                </a:cubicBezTo>
                <a:cubicBezTo>
                  <a:pt x="0" y="861"/>
                  <a:pt x="211" y="1100"/>
                  <a:pt x="487" y="1145"/>
                </a:cubicBezTo>
                <a:cubicBezTo>
                  <a:pt x="482" y="1115"/>
                  <a:pt x="479" y="1083"/>
                  <a:pt x="479" y="1052"/>
                </a:cubicBezTo>
                <a:cubicBezTo>
                  <a:pt x="479" y="853"/>
                  <a:pt x="579" y="677"/>
                  <a:pt x="732" y="573"/>
                </a:cubicBezTo>
                <a:close/>
              </a:path>
            </a:pathLst>
          </a:cu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a:defRPr/>
            </a:pPr>
            <a:endParaRPr lang="zh-CN" altLang="en-US">
              <a:latin typeface="Arial" charset="0"/>
            </a:endParaRPr>
          </a:p>
        </p:txBody>
      </p:sp>
      <p:sp>
        <p:nvSpPr>
          <p:cNvPr id="9" name="Freeform 9"/>
          <p:cNvSpPr>
            <a:spLocks/>
          </p:cNvSpPr>
          <p:nvPr/>
        </p:nvSpPr>
        <p:spPr bwMode="auto">
          <a:xfrm>
            <a:off x="4159598" y="3167856"/>
            <a:ext cx="333375" cy="417512"/>
          </a:xfrm>
          <a:custGeom>
            <a:avLst/>
            <a:gdLst>
              <a:gd name="T0" fmla="*/ 186 w 186"/>
              <a:gd name="T1" fmla="*/ 233 h 233"/>
              <a:gd name="T2" fmla="*/ 93 w 186"/>
              <a:gd name="T3" fmla="*/ 0 h 233"/>
              <a:gd name="T4" fmla="*/ 0 w 186"/>
              <a:gd name="T5" fmla="*/ 233 h 233"/>
              <a:gd name="T6" fmla="*/ 93 w 186"/>
              <a:gd name="T7" fmla="*/ 226 h 233"/>
              <a:gd name="T8" fmla="*/ 186 w 186"/>
              <a:gd name="T9" fmla="*/ 233 h 233"/>
              <a:gd name="T10" fmla="*/ 0 60000 65536"/>
              <a:gd name="T11" fmla="*/ 0 60000 65536"/>
              <a:gd name="T12" fmla="*/ 0 60000 65536"/>
              <a:gd name="T13" fmla="*/ 0 60000 65536"/>
              <a:gd name="T14" fmla="*/ 0 60000 65536"/>
              <a:gd name="T15" fmla="*/ 0 w 186"/>
              <a:gd name="T16" fmla="*/ 0 h 233"/>
              <a:gd name="T17" fmla="*/ 186 w 186"/>
              <a:gd name="T18" fmla="*/ 233 h 233"/>
            </a:gdLst>
            <a:ahLst/>
            <a:cxnLst>
              <a:cxn ang="T10">
                <a:pos x="T0" y="T1"/>
              </a:cxn>
              <a:cxn ang="T11">
                <a:pos x="T2" y="T3"/>
              </a:cxn>
              <a:cxn ang="T12">
                <a:pos x="T4" y="T5"/>
              </a:cxn>
              <a:cxn ang="T13">
                <a:pos x="T6" y="T7"/>
              </a:cxn>
              <a:cxn ang="T14">
                <a:pos x="T8" y="T9"/>
              </a:cxn>
            </a:cxnLst>
            <a:rect l="T15" t="T16" r="T17" b="T18"/>
            <a:pathLst>
              <a:path w="186" h="233">
                <a:moveTo>
                  <a:pt x="186" y="233"/>
                </a:moveTo>
                <a:cubicBezTo>
                  <a:pt x="172" y="148"/>
                  <a:pt x="140" y="69"/>
                  <a:pt x="93" y="0"/>
                </a:cubicBezTo>
                <a:cubicBezTo>
                  <a:pt x="46" y="69"/>
                  <a:pt x="13" y="148"/>
                  <a:pt x="0" y="233"/>
                </a:cubicBezTo>
                <a:cubicBezTo>
                  <a:pt x="30" y="229"/>
                  <a:pt x="61" y="226"/>
                  <a:pt x="93" y="226"/>
                </a:cubicBezTo>
                <a:cubicBezTo>
                  <a:pt x="125" y="226"/>
                  <a:pt x="156" y="229"/>
                  <a:pt x="186" y="233"/>
                </a:cubicBezTo>
                <a:close/>
              </a:path>
            </a:pathLst>
          </a:custGeom>
          <a:gradFill rotWithShape="1">
            <a:gsLst>
              <a:gs pos="0">
                <a:srgbClr val="5F5F5F"/>
              </a:gs>
              <a:gs pos="100000">
                <a:schemeClr val="bg2"/>
              </a:gs>
            </a:gsLst>
            <a:lin ang="5400000" scaled="1"/>
          </a:gradFill>
          <a:ln w="6350">
            <a:noFill/>
            <a:round/>
            <a:headEnd/>
            <a:tailEnd/>
          </a:ln>
          <a:effectLst>
            <a:prstShdw prst="shdw17" dist="17961" dir="13500000">
              <a:srgbClr val="393939"/>
            </a:prstShdw>
          </a:effectLst>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10" name="Freeform 10"/>
          <p:cNvSpPr>
            <a:spLocks/>
          </p:cNvSpPr>
          <p:nvPr/>
        </p:nvSpPr>
        <p:spPr bwMode="auto">
          <a:xfrm>
            <a:off x="4338985" y="2713831"/>
            <a:ext cx="1041400" cy="1041400"/>
          </a:xfrm>
          <a:custGeom>
            <a:avLst/>
            <a:gdLst>
              <a:gd name="T0" fmla="*/ 0 w 580"/>
              <a:gd name="T1" fmla="*/ 253 h 580"/>
              <a:gd name="T2" fmla="*/ 93 w 580"/>
              <a:gd name="T3" fmla="*/ 486 h 580"/>
              <a:gd name="T4" fmla="*/ 327 w 580"/>
              <a:gd name="T5" fmla="*/ 580 h 580"/>
              <a:gd name="T6" fmla="*/ 580 w 580"/>
              <a:gd name="T7" fmla="*/ 101 h 580"/>
              <a:gd name="T8" fmla="*/ 572 w 580"/>
              <a:gd name="T9" fmla="*/ 7 h 580"/>
              <a:gd name="T10" fmla="*/ 479 w 580"/>
              <a:gd name="T11" fmla="*/ 0 h 580"/>
              <a:gd name="T12" fmla="*/ 0 w 580"/>
              <a:gd name="T13" fmla="*/ 253 h 580"/>
              <a:gd name="T14" fmla="*/ 0 60000 65536"/>
              <a:gd name="T15" fmla="*/ 0 60000 65536"/>
              <a:gd name="T16" fmla="*/ 0 60000 65536"/>
              <a:gd name="T17" fmla="*/ 0 60000 65536"/>
              <a:gd name="T18" fmla="*/ 0 60000 65536"/>
              <a:gd name="T19" fmla="*/ 0 60000 65536"/>
              <a:gd name="T20" fmla="*/ 0 60000 65536"/>
              <a:gd name="T21" fmla="*/ 0 w 580"/>
              <a:gd name="T22" fmla="*/ 0 h 580"/>
              <a:gd name="T23" fmla="*/ 580 w 580"/>
              <a:gd name="T24" fmla="*/ 580 h 5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0" h="580">
                <a:moveTo>
                  <a:pt x="0" y="253"/>
                </a:moveTo>
                <a:cubicBezTo>
                  <a:pt x="47" y="322"/>
                  <a:pt x="79" y="401"/>
                  <a:pt x="93" y="486"/>
                </a:cubicBezTo>
                <a:cubicBezTo>
                  <a:pt x="179" y="500"/>
                  <a:pt x="258" y="533"/>
                  <a:pt x="327" y="580"/>
                </a:cubicBezTo>
                <a:cubicBezTo>
                  <a:pt x="479" y="475"/>
                  <a:pt x="580" y="300"/>
                  <a:pt x="580" y="101"/>
                </a:cubicBezTo>
                <a:cubicBezTo>
                  <a:pt x="580" y="69"/>
                  <a:pt x="577" y="38"/>
                  <a:pt x="572" y="7"/>
                </a:cubicBezTo>
                <a:cubicBezTo>
                  <a:pt x="542" y="3"/>
                  <a:pt x="511" y="0"/>
                  <a:pt x="479" y="0"/>
                </a:cubicBezTo>
                <a:cubicBezTo>
                  <a:pt x="280" y="0"/>
                  <a:pt x="104" y="100"/>
                  <a:pt x="0" y="253"/>
                </a:cubicBez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w="6350">
            <a:noFill/>
            <a:round/>
            <a:headEnd/>
            <a:tailEnd/>
          </a:ln>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11" name="Freeform 11"/>
          <p:cNvSpPr>
            <a:spLocks/>
          </p:cNvSpPr>
          <p:nvPr/>
        </p:nvSpPr>
        <p:spPr bwMode="auto">
          <a:xfrm>
            <a:off x="4326285" y="3755231"/>
            <a:ext cx="1041400" cy="1041921"/>
          </a:xfrm>
          <a:custGeom>
            <a:avLst/>
            <a:gdLst>
              <a:gd name="T0" fmla="*/ 327 w 580"/>
              <a:gd name="T1" fmla="*/ 0 h 579"/>
              <a:gd name="T2" fmla="*/ 93 w 580"/>
              <a:gd name="T3" fmla="*/ 93 h 579"/>
              <a:gd name="T4" fmla="*/ 0 w 580"/>
              <a:gd name="T5" fmla="*/ 326 h 579"/>
              <a:gd name="T6" fmla="*/ 479 w 580"/>
              <a:gd name="T7" fmla="*/ 579 h 579"/>
              <a:gd name="T8" fmla="*/ 572 w 580"/>
              <a:gd name="T9" fmla="*/ 572 h 579"/>
              <a:gd name="T10" fmla="*/ 580 w 580"/>
              <a:gd name="T11" fmla="*/ 479 h 579"/>
              <a:gd name="T12" fmla="*/ 327 w 580"/>
              <a:gd name="T13" fmla="*/ 0 h 579"/>
              <a:gd name="T14" fmla="*/ 0 60000 65536"/>
              <a:gd name="T15" fmla="*/ 0 60000 65536"/>
              <a:gd name="T16" fmla="*/ 0 60000 65536"/>
              <a:gd name="T17" fmla="*/ 0 60000 65536"/>
              <a:gd name="T18" fmla="*/ 0 60000 65536"/>
              <a:gd name="T19" fmla="*/ 0 60000 65536"/>
              <a:gd name="T20" fmla="*/ 0 60000 65536"/>
              <a:gd name="T21" fmla="*/ 0 w 580"/>
              <a:gd name="T22" fmla="*/ 0 h 579"/>
              <a:gd name="T23" fmla="*/ 580 w 580"/>
              <a:gd name="T24" fmla="*/ 579 h 5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0" h="579">
                <a:moveTo>
                  <a:pt x="327" y="0"/>
                </a:moveTo>
                <a:cubicBezTo>
                  <a:pt x="258" y="47"/>
                  <a:pt x="179" y="79"/>
                  <a:pt x="93" y="93"/>
                </a:cubicBezTo>
                <a:cubicBezTo>
                  <a:pt x="79" y="178"/>
                  <a:pt x="47" y="258"/>
                  <a:pt x="0" y="326"/>
                </a:cubicBezTo>
                <a:cubicBezTo>
                  <a:pt x="104" y="479"/>
                  <a:pt x="280" y="579"/>
                  <a:pt x="479" y="579"/>
                </a:cubicBezTo>
                <a:cubicBezTo>
                  <a:pt x="511" y="579"/>
                  <a:pt x="542" y="577"/>
                  <a:pt x="572" y="572"/>
                </a:cubicBezTo>
                <a:cubicBezTo>
                  <a:pt x="577" y="542"/>
                  <a:pt x="580" y="510"/>
                  <a:pt x="580" y="479"/>
                </a:cubicBezTo>
                <a:cubicBezTo>
                  <a:pt x="580" y="280"/>
                  <a:pt x="479" y="104"/>
                  <a:pt x="327" y="0"/>
                </a:cubicBez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w="6350">
            <a:noFill/>
            <a:round/>
            <a:headEnd/>
            <a:tailEnd/>
          </a:ln>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12" name="Freeform 12"/>
          <p:cNvSpPr>
            <a:spLocks/>
          </p:cNvSpPr>
          <p:nvPr/>
        </p:nvSpPr>
        <p:spPr bwMode="auto">
          <a:xfrm>
            <a:off x="4492973" y="3585368"/>
            <a:ext cx="420687" cy="336550"/>
          </a:xfrm>
          <a:custGeom>
            <a:avLst/>
            <a:gdLst>
              <a:gd name="T0" fmla="*/ 8 w 234"/>
              <a:gd name="T1" fmla="*/ 94 h 187"/>
              <a:gd name="T2" fmla="*/ 0 w 234"/>
              <a:gd name="T3" fmla="*/ 187 h 187"/>
              <a:gd name="T4" fmla="*/ 234 w 234"/>
              <a:gd name="T5" fmla="*/ 94 h 187"/>
              <a:gd name="T6" fmla="*/ 0 w 234"/>
              <a:gd name="T7" fmla="*/ 0 h 187"/>
              <a:gd name="T8" fmla="*/ 8 w 234"/>
              <a:gd name="T9" fmla="*/ 94 h 187"/>
              <a:gd name="T10" fmla="*/ 0 60000 65536"/>
              <a:gd name="T11" fmla="*/ 0 60000 65536"/>
              <a:gd name="T12" fmla="*/ 0 60000 65536"/>
              <a:gd name="T13" fmla="*/ 0 60000 65536"/>
              <a:gd name="T14" fmla="*/ 0 60000 65536"/>
              <a:gd name="T15" fmla="*/ 0 w 234"/>
              <a:gd name="T16" fmla="*/ 0 h 187"/>
              <a:gd name="T17" fmla="*/ 234 w 234"/>
              <a:gd name="T18" fmla="*/ 187 h 187"/>
            </a:gdLst>
            <a:ahLst/>
            <a:cxnLst>
              <a:cxn ang="T10">
                <a:pos x="T0" y="T1"/>
              </a:cxn>
              <a:cxn ang="T11">
                <a:pos x="T2" y="T3"/>
              </a:cxn>
              <a:cxn ang="T12">
                <a:pos x="T4" y="T5"/>
              </a:cxn>
              <a:cxn ang="T13">
                <a:pos x="T6" y="T7"/>
              </a:cxn>
              <a:cxn ang="T14">
                <a:pos x="T8" y="T9"/>
              </a:cxn>
            </a:cxnLst>
            <a:rect l="T15" t="T16" r="T17" b="T18"/>
            <a:pathLst>
              <a:path w="234" h="187">
                <a:moveTo>
                  <a:pt x="8" y="94"/>
                </a:moveTo>
                <a:cubicBezTo>
                  <a:pt x="8" y="125"/>
                  <a:pt x="5" y="157"/>
                  <a:pt x="0" y="187"/>
                </a:cubicBezTo>
                <a:cubicBezTo>
                  <a:pt x="86" y="173"/>
                  <a:pt x="165" y="141"/>
                  <a:pt x="234" y="94"/>
                </a:cubicBezTo>
                <a:cubicBezTo>
                  <a:pt x="165" y="47"/>
                  <a:pt x="86" y="14"/>
                  <a:pt x="0" y="0"/>
                </a:cubicBezTo>
                <a:cubicBezTo>
                  <a:pt x="5" y="31"/>
                  <a:pt x="8" y="62"/>
                  <a:pt x="8" y="94"/>
                </a:cubicBezTo>
                <a:close/>
              </a:path>
            </a:pathLst>
          </a:custGeom>
          <a:gradFill rotWithShape="1">
            <a:gsLst>
              <a:gs pos="0">
                <a:srgbClr val="5F5F5F"/>
              </a:gs>
              <a:gs pos="100000">
                <a:schemeClr val="bg2"/>
              </a:gs>
            </a:gsLst>
            <a:lin ang="5400000" scaled="1"/>
          </a:gradFill>
          <a:ln w="6350">
            <a:noFill/>
            <a:round/>
            <a:headEnd/>
            <a:tailEnd/>
          </a:ln>
          <a:effectLst>
            <a:prstShdw prst="shdw17" dist="17961" dir="13500000">
              <a:srgbClr val="393939"/>
            </a:prstShdw>
          </a:effectLst>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13" name="Freeform 13"/>
          <p:cNvSpPr>
            <a:spLocks/>
          </p:cNvSpPr>
          <p:nvPr/>
        </p:nvSpPr>
        <p:spPr bwMode="auto">
          <a:xfrm>
            <a:off x="3286473" y="2713831"/>
            <a:ext cx="1039812" cy="1041400"/>
          </a:xfrm>
          <a:custGeom>
            <a:avLst/>
            <a:gdLst>
              <a:gd name="T0" fmla="*/ 253 w 580"/>
              <a:gd name="T1" fmla="*/ 580 h 580"/>
              <a:gd name="T2" fmla="*/ 487 w 580"/>
              <a:gd name="T3" fmla="*/ 486 h 580"/>
              <a:gd name="T4" fmla="*/ 580 w 580"/>
              <a:gd name="T5" fmla="*/ 253 h 580"/>
              <a:gd name="T6" fmla="*/ 101 w 580"/>
              <a:gd name="T7" fmla="*/ 0 h 580"/>
              <a:gd name="T8" fmla="*/ 8 w 580"/>
              <a:gd name="T9" fmla="*/ 7 h 580"/>
              <a:gd name="T10" fmla="*/ 0 w 580"/>
              <a:gd name="T11" fmla="*/ 101 h 580"/>
              <a:gd name="T12" fmla="*/ 253 w 580"/>
              <a:gd name="T13" fmla="*/ 580 h 580"/>
              <a:gd name="T14" fmla="*/ 0 60000 65536"/>
              <a:gd name="T15" fmla="*/ 0 60000 65536"/>
              <a:gd name="T16" fmla="*/ 0 60000 65536"/>
              <a:gd name="T17" fmla="*/ 0 60000 65536"/>
              <a:gd name="T18" fmla="*/ 0 60000 65536"/>
              <a:gd name="T19" fmla="*/ 0 60000 65536"/>
              <a:gd name="T20" fmla="*/ 0 60000 65536"/>
              <a:gd name="T21" fmla="*/ 0 w 580"/>
              <a:gd name="T22" fmla="*/ 0 h 580"/>
              <a:gd name="T23" fmla="*/ 580 w 580"/>
              <a:gd name="T24" fmla="*/ 580 h 5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0" h="580">
                <a:moveTo>
                  <a:pt x="253" y="580"/>
                </a:moveTo>
                <a:cubicBezTo>
                  <a:pt x="322" y="533"/>
                  <a:pt x="401" y="500"/>
                  <a:pt x="487" y="486"/>
                </a:cubicBezTo>
                <a:cubicBezTo>
                  <a:pt x="500" y="401"/>
                  <a:pt x="533" y="322"/>
                  <a:pt x="580" y="253"/>
                </a:cubicBezTo>
                <a:cubicBezTo>
                  <a:pt x="475" y="100"/>
                  <a:pt x="300" y="0"/>
                  <a:pt x="101" y="0"/>
                </a:cubicBezTo>
                <a:cubicBezTo>
                  <a:pt x="69" y="0"/>
                  <a:pt x="38" y="3"/>
                  <a:pt x="8" y="7"/>
                </a:cubicBezTo>
                <a:cubicBezTo>
                  <a:pt x="3" y="38"/>
                  <a:pt x="0" y="69"/>
                  <a:pt x="0" y="101"/>
                </a:cubicBezTo>
                <a:cubicBezTo>
                  <a:pt x="0" y="300"/>
                  <a:pt x="100" y="475"/>
                  <a:pt x="253" y="580"/>
                </a:cubicBez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w="6350">
            <a:noFill/>
            <a:round/>
            <a:headEnd/>
            <a:tailEnd/>
          </a:ln>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14" name="Freeform 14"/>
          <p:cNvSpPr>
            <a:spLocks/>
          </p:cNvSpPr>
          <p:nvPr/>
        </p:nvSpPr>
        <p:spPr bwMode="auto">
          <a:xfrm>
            <a:off x="3286473" y="3755231"/>
            <a:ext cx="1039812" cy="1038225"/>
          </a:xfrm>
          <a:custGeom>
            <a:avLst/>
            <a:gdLst>
              <a:gd name="T0" fmla="*/ 580 w 580"/>
              <a:gd name="T1" fmla="*/ 326 h 579"/>
              <a:gd name="T2" fmla="*/ 487 w 580"/>
              <a:gd name="T3" fmla="*/ 93 h 579"/>
              <a:gd name="T4" fmla="*/ 253 w 580"/>
              <a:gd name="T5" fmla="*/ 0 h 579"/>
              <a:gd name="T6" fmla="*/ 0 w 580"/>
              <a:gd name="T7" fmla="*/ 479 h 579"/>
              <a:gd name="T8" fmla="*/ 8 w 580"/>
              <a:gd name="T9" fmla="*/ 572 h 579"/>
              <a:gd name="T10" fmla="*/ 101 w 580"/>
              <a:gd name="T11" fmla="*/ 579 h 579"/>
              <a:gd name="T12" fmla="*/ 580 w 580"/>
              <a:gd name="T13" fmla="*/ 326 h 579"/>
              <a:gd name="T14" fmla="*/ 0 60000 65536"/>
              <a:gd name="T15" fmla="*/ 0 60000 65536"/>
              <a:gd name="T16" fmla="*/ 0 60000 65536"/>
              <a:gd name="T17" fmla="*/ 0 60000 65536"/>
              <a:gd name="T18" fmla="*/ 0 60000 65536"/>
              <a:gd name="T19" fmla="*/ 0 60000 65536"/>
              <a:gd name="T20" fmla="*/ 0 60000 65536"/>
              <a:gd name="T21" fmla="*/ 0 w 580"/>
              <a:gd name="T22" fmla="*/ 0 h 579"/>
              <a:gd name="T23" fmla="*/ 580 w 580"/>
              <a:gd name="T24" fmla="*/ 579 h 5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0" h="579">
                <a:moveTo>
                  <a:pt x="580" y="326"/>
                </a:moveTo>
                <a:cubicBezTo>
                  <a:pt x="533" y="258"/>
                  <a:pt x="500" y="178"/>
                  <a:pt x="487" y="93"/>
                </a:cubicBezTo>
                <a:cubicBezTo>
                  <a:pt x="401" y="79"/>
                  <a:pt x="322" y="47"/>
                  <a:pt x="253" y="0"/>
                </a:cubicBezTo>
                <a:cubicBezTo>
                  <a:pt x="100" y="104"/>
                  <a:pt x="0" y="280"/>
                  <a:pt x="0" y="479"/>
                </a:cubicBezTo>
                <a:cubicBezTo>
                  <a:pt x="0" y="510"/>
                  <a:pt x="3" y="542"/>
                  <a:pt x="8" y="572"/>
                </a:cubicBezTo>
                <a:cubicBezTo>
                  <a:pt x="38" y="577"/>
                  <a:pt x="69" y="579"/>
                  <a:pt x="101" y="579"/>
                </a:cubicBezTo>
                <a:cubicBezTo>
                  <a:pt x="300" y="579"/>
                  <a:pt x="475" y="479"/>
                  <a:pt x="580" y="326"/>
                </a:cubicBez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w="6350">
            <a:noFill/>
            <a:round/>
            <a:headEnd/>
            <a:tailEnd/>
          </a:ln>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15" name="Freeform 15"/>
          <p:cNvSpPr>
            <a:spLocks/>
          </p:cNvSpPr>
          <p:nvPr/>
        </p:nvSpPr>
        <p:spPr bwMode="auto">
          <a:xfrm>
            <a:off x="4159598" y="3921918"/>
            <a:ext cx="333375" cy="417513"/>
          </a:xfrm>
          <a:custGeom>
            <a:avLst/>
            <a:gdLst>
              <a:gd name="T0" fmla="*/ 0 w 186"/>
              <a:gd name="T1" fmla="*/ 0 h 233"/>
              <a:gd name="T2" fmla="*/ 93 w 186"/>
              <a:gd name="T3" fmla="*/ 233 h 233"/>
              <a:gd name="T4" fmla="*/ 186 w 186"/>
              <a:gd name="T5" fmla="*/ 0 h 233"/>
              <a:gd name="T6" fmla="*/ 93 w 186"/>
              <a:gd name="T7" fmla="*/ 7 h 233"/>
              <a:gd name="T8" fmla="*/ 0 w 186"/>
              <a:gd name="T9" fmla="*/ 0 h 233"/>
              <a:gd name="T10" fmla="*/ 0 60000 65536"/>
              <a:gd name="T11" fmla="*/ 0 60000 65536"/>
              <a:gd name="T12" fmla="*/ 0 60000 65536"/>
              <a:gd name="T13" fmla="*/ 0 60000 65536"/>
              <a:gd name="T14" fmla="*/ 0 60000 65536"/>
              <a:gd name="T15" fmla="*/ 0 w 186"/>
              <a:gd name="T16" fmla="*/ 0 h 233"/>
              <a:gd name="T17" fmla="*/ 186 w 186"/>
              <a:gd name="T18" fmla="*/ 233 h 233"/>
            </a:gdLst>
            <a:ahLst/>
            <a:cxnLst>
              <a:cxn ang="T10">
                <a:pos x="T0" y="T1"/>
              </a:cxn>
              <a:cxn ang="T11">
                <a:pos x="T2" y="T3"/>
              </a:cxn>
              <a:cxn ang="T12">
                <a:pos x="T4" y="T5"/>
              </a:cxn>
              <a:cxn ang="T13">
                <a:pos x="T6" y="T7"/>
              </a:cxn>
              <a:cxn ang="T14">
                <a:pos x="T8" y="T9"/>
              </a:cxn>
            </a:cxnLst>
            <a:rect l="T15" t="T16" r="T17" b="T18"/>
            <a:pathLst>
              <a:path w="186" h="233">
                <a:moveTo>
                  <a:pt x="0" y="0"/>
                </a:moveTo>
                <a:cubicBezTo>
                  <a:pt x="13" y="85"/>
                  <a:pt x="46" y="165"/>
                  <a:pt x="93" y="233"/>
                </a:cubicBezTo>
                <a:cubicBezTo>
                  <a:pt x="140" y="165"/>
                  <a:pt x="172" y="85"/>
                  <a:pt x="186" y="0"/>
                </a:cubicBezTo>
                <a:cubicBezTo>
                  <a:pt x="156" y="5"/>
                  <a:pt x="125" y="7"/>
                  <a:pt x="93" y="7"/>
                </a:cubicBezTo>
                <a:cubicBezTo>
                  <a:pt x="61" y="7"/>
                  <a:pt x="30" y="5"/>
                  <a:pt x="0" y="0"/>
                </a:cubicBezTo>
                <a:close/>
              </a:path>
            </a:pathLst>
          </a:custGeom>
          <a:gradFill rotWithShape="1">
            <a:gsLst>
              <a:gs pos="0">
                <a:srgbClr val="5F5F5F"/>
              </a:gs>
              <a:gs pos="100000">
                <a:schemeClr val="bg2"/>
              </a:gs>
            </a:gsLst>
            <a:lin ang="5400000" scaled="1"/>
          </a:gradFill>
          <a:ln w="6350">
            <a:noFill/>
            <a:round/>
            <a:headEnd/>
            <a:tailEnd/>
          </a:ln>
          <a:effectLst>
            <a:prstShdw prst="shdw17" dist="17961" dir="13500000">
              <a:srgbClr val="393939"/>
            </a:prstShdw>
          </a:effectLst>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16" name="Freeform 16"/>
          <p:cNvSpPr>
            <a:spLocks/>
          </p:cNvSpPr>
          <p:nvPr/>
        </p:nvSpPr>
        <p:spPr bwMode="auto">
          <a:xfrm>
            <a:off x="3740498" y="3585368"/>
            <a:ext cx="419100" cy="336550"/>
          </a:xfrm>
          <a:custGeom>
            <a:avLst/>
            <a:gdLst>
              <a:gd name="T0" fmla="*/ 234 w 234"/>
              <a:gd name="T1" fmla="*/ 0 h 187"/>
              <a:gd name="T2" fmla="*/ 0 w 234"/>
              <a:gd name="T3" fmla="*/ 94 h 187"/>
              <a:gd name="T4" fmla="*/ 234 w 234"/>
              <a:gd name="T5" fmla="*/ 187 h 187"/>
              <a:gd name="T6" fmla="*/ 226 w 234"/>
              <a:gd name="T7" fmla="*/ 94 h 187"/>
              <a:gd name="T8" fmla="*/ 234 w 234"/>
              <a:gd name="T9" fmla="*/ 0 h 187"/>
              <a:gd name="T10" fmla="*/ 0 60000 65536"/>
              <a:gd name="T11" fmla="*/ 0 60000 65536"/>
              <a:gd name="T12" fmla="*/ 0 60000 65536"/>
              <a:gd name="T13" fmla="*/ 0 60000 65536"/>
              <a:gd name="T14" fmla="*/ 0 60000 65536"/>
              <a:gd name="T15" fmla="*/ 0 w 234"/>
              <a:gd name="T16" fmla="*/ 0 h 187"/>
              <a:gd name="T17" fmla="*/ 234 w 234"/>
              <a:gd name="T18" fmla="*/ 187 h 187"/>
            </a:gdLst>
            <a:ahLst/>
            <a:cxnLst>
              <a:cxn ang="T10">
                <a:pos x="T0" y="T1"/>
              </a:cxn>
              <a:cxn ang="T11">
                <a:pos x="T2" y="T3"/>
              </a:cxn>
              <a:cxn ang="T12">
                <a:pos x="T4" y="T5"/>
              </a:cxn>
              <a:cxn ang="T13">
                <a:pos x="T6" y="T7"/>
              </a:cxn>
              <a:cxn ang="T14">
                <a:pos x="T8" y="T9"/>
              </a:cxn>
            </a:cxnLst>
            <a:rect l="T15" t="T16" r="T17" b="T18"/>
            <a:pathLst>
              <a:path w="234" h="187">
                <a:moveTo>
                  <a:pt x="234" y="0"/>
                </a:moveTo>
                <a:cubicBezTo>
                  <a:pt x="148" y="14"/>
                  <a:pt x="69" y="47"/>
                  <a:pt x="0" y="94"/>
                </a:cubicBezTo>
                <a:cubicBezTo>
                  <a:pt x="69" y="141"/>
                  <a:pt x="148" y="173"/>
                  <a:pt x="234" y="187"/>
                </a:cubicBezTo>
                <a:cubicBezTo>
                  <a:pt x="229" y="157"/>
                  <a:pt x="226" y="125"/>
                  <a:pt x="226" y="94"/>
                </a:cubicBezTo>
                <a:cubicBezTo>
                  <a:pt x="226" y="62"/>
                  <a:pt x="229" y="31"/>
                  <a:pt x="234" y="0"/>
                </a:cubicBezTo>
                <a:close/>
              </a:path>
            </a:pathLst>
          </a:custGeom>
          <a:gradFill rotWithShape="1">
            <a:gsLst>
              <a:gs pos="0">
                <a:srgbClr val="5F5F5F"/>
              </a:gs>
              <a:gs pos="100000">
                <a:schemeClr val="bg2"/>
              </a:gs>
            </a:gsLst>
            <a:lin ang="5400000" scaled="1"/>
          </a:gradFill>
          <a:ln w="6350">
            <a:noFill/>
            <a:round/>
            <a:headEnd/>
            <a:tailEnd/>
          </a:ln>
          <a:effectLst>
            <a:prstShdw prst="shdw17" dist="17961" dir="13500000">
              <a:srgbClr val="393939"/>
            </a:prstShdw>
          </a:effectLst>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17" name="Freeform 17"/>
          <p:cNvSpPr>
            <a:spLocks/>
          </p:cNvSpPr>
          <p:nvPr/>
        </p:nvSpPr>
        <p:spPr bwMode="auto">
          <a:xfrm>
            <a:off x="4174009" y="3572668"/>
            <a:ext cx="361950" cy="361950"/>
          </a:xfrm>
          <a:custGeom>
            <a:avLst/>
            <a:gdLst/>
            <a:ahLst/>
            <a:cxnLst>
              <a:cxn ang="0">
                <a:pos x="194" y="7"/>
              </a:cxn>
              <a:cxn ang="0">
                <a:pos x="101" y="0"/>
              </a:cxn>
              <a:cxn ang="0">
                <a:pos x="8" y="7"/>
              </a:cxn>
              <a:cxn ang="0">
                <a:pos x="0" y="101"/>
              </a:cxn>
              <a:cxn ang="0">
                <a:pos x="8" y="194"/>
              </a:cxn>
              <a:cxn ang="0">
                <a:pos x="101" y="201"/>
              </a:cxn>
              <a:cxn ang="0">
                <a:pos x="194" y="194"/>
              </a:cxn>
              <a:cxn ang="0">
                <a:pos x="202" y="101"/>
              </a:cxn>
              <a:cxn ang="0">
                <a:pos x="194" y="7"/>
              </a:cxn>
            </a:cxnLst>
            <a:rect l="0" t="0" r="r" b="b"/>
            <a:pathLst>
              <a:path w="202" h="201">
                <a:moveTo>
                  <a:pt x="194" y="7"/>
                </a:moveTo>
                <a:cubicBezTo>
                  <a:pt x="164" y="3"/>
                  <a:pt x="133" y="0"/>
                  <a:pt x="101" y="0"/>
                </a:cubicBezTo>
                <a:cubicBezTo>
                  <a:pt x="69" y="0"/>
                  <a:pt x="38" y="3"/>
                  <a:pt x="8" y="7"/>
                </a:cubicBezTo>
                <a:cubicBezTo>
                  <a:pt x="3" y="38"/>
                  <a:pt x="0" y="69"/>
                  <a:pt x="0" y="101"/>
                </a:cubicBezTo>
                <a:cubicBezTo>
                  <a:pt x="0" y="132"/>
                  <a:pt x="3" y="164"/>
                  <a:pt x="8" y="194"/>
                </a:cubicBezTo>
                <a:cubicBezTo>
                  <a:pt x="38" y="199"/>
                  <a:pt x="69" y="201"/>
                  <a:pt x="101" y="201"/>
                </a:cubicBezTo>
                <a:cubicBezTo>
                  <a:pt x="133" y="201"/>
                  <a:pt x="164" y="199"/>
                  <a:pt x="194" y="194"/>
                </a:cubicBezTo>
                <a:cubicBezTo>
                  <a:pt x="199" y="164"/>
                  <a:pt x="202" y="132"/>
                  <a:pt x="202" y="101"/>
                </a:cubicBezTo>
                <a:cubicBezTo>
                  <a:pt x="202" y="69"/>
                  <a:pt x="199" y="38"/>
                  <a:pt x="194" y="7"/>
                </a:cubicBezTo>
                <a:close/>
              </a:path>
            </a:pathLst>
          </a:custGeom>
          <a:gradFill rotWithShape="1">
            <a:gsLst>
              <a:gs pos="0">
                <a:schemeClr val="bg2"/>
              </a:gs>
              <a:gs pos="100000">
                <a:schemeClr val="tx1"/>
              </a:gs>
            </a:gsLst>
            <a:lin ang="5400000" scaled="1"/>
          </a:gradFill>
          <a:ln w="6350" cap="flat" cmpd="sng">
            <a:noFill/>
            <a:prstDash val="solid"/>
            <a:round/>
            <a:headEnd type="none" w="med" len="med"/>
            <a:tailEnd type="none" w="med" len="med"/>
          </a:ln>
          <a:effectLst>
            <a:prstShdw prst="shdw18" dist="17961" dir="13500000">
              <a:schemeClr val="bg2">
                <a:gamma/>
                <a:shade val="60000"/>
                <a:invGamma/>
              </a:schemeClr>
            </a:prstShdw>
          </a:effectLst>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a:defRPr/>
            </a:pPr>
            <a:endParaRPr lang="zh-CN" altLang="en-US">
              <a:latin typeface="Arial" charset="0"/>
            </a:endParaRPr>
          </a:p>
        </p:txBody>
      </p:sp>
      <p:sp>
        <p:nvSpPr>
          <p:cNvPr id="18" name="Oval 18"/>
          <p:cNvSpPr>
            <a:spLocks noChangeArrowheads="1"/>
          </p:cNvSpPr>
          <p:nvPr/>
        </p:nvSpPr>
        <p:spPr bwMode="auto">
          <a:xfrm>
            <a:off x="3638898" y="1878806"/>
            <a:ext cx="1358900" cy="838200"/>
          </a:xfrm>
          <a:prstGeom prst="ellipse">
            <a:avLst/>
          </a:prstGeom>
          <a:gradFill rotWithShape="1">
            <a:gsLst>
              <a:gs pos="0">
                <a:srgbClr val="FFFFFF">
                  <a:alpha val="89998"/>
                </a:srgbClr>
              </a:gs>
              <a:gs pos="100000">
                <a:srgbClr val="FFFFFF">
                  <a:alpha val="10001"/>
                </a:srgbClr>
              </a:gs>
            </a:gsLst>
            <a:lin ang="5400000" scaled="1"/>
          </a:gradFill>
          <a:ln w="9525" algn="ctr">
            <a:noFill/>
            <a:round/>
            <a:headEnd/>
            <a:tailEnd/>
          </a:ln>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19" name="Rectangle 19"/>
          <p:cNvSpPr>
            <a:spLocks noChangeArrowheads="1"/>
          </p:cNvSpPr>
          <p:nvPr/>
        </p:nvSpPr>
        <p:spPr bwMode="auto">
          <a:xfrm>
            <a:off x="2541816" y="3572668"/>
            <a:ext cx="800219" cy="338554"/>
          </a:xfrm>
          <a:prstGeom prst="rect">
            <a:avLst/>
          </a:prstGeom>
          <a:noFill/>
          <a:ln w="9525" algn="ctr">
            <a:noFill/>
            <a:miter lim="800000"/>
            <a:headEnd/>
            <a:tailEnd/>
          </a:ln>
        </p:spPr>
        <p:txBody>
          <a:bodyPr wrap="none">
            <a:spAutoFit/>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marL="342900" indent="-342900">
              <a:buFont typeface="Wingdings" pitchFamily="2" charset="2"/>
              <a:buNone/>
            </a:pPr>
            <a:r>
              <a:rPr lang="zh-CN" altLang="en-US" b="1" dirty="0" smtClean="0">
                <a:latin typeface="微软雅黑" pitchFamily="34" charset="-122"/>
              </a:rPr>
              <a:t>消费者</a:t>
            </a:r>
            <a:endParaRPr lang="zh-CN" altLang="en-US" b="1" dirty="0">
              <a:latin typeface="微软雅黑" pitchFamily="34" charset="-122"/>
            </a:endParaRPr>
          </a:p>
        </p:txBody>
      </p:sp>
      <p:sp>
        <p:nvSpPr>
          <p:cNvPr id="20" name="Rectangle 20"/>
          <p:cNvSpPr>
            <a:spLocks noChangeArrowheads="1"/>
          </p:cNvSpPr>
          <p:nvPr/>
        </p:nvSpPr>
        <p:spPr bwMode="auto">
          <a:xfrm>
            <a:off x="5315769" y="3572668"/>
            <a:ext cx="800219" cy="338554"/>
          </a:xfrm>
          <a:prstGeom prst="rect">
            <a:avLst/>
          </a:prstGeom>
          <a:noFill/>
          <a:ln w="9525" algn="ctr">
            <a:noFill/>
            <a:miter lim="800000"/>
            <a:headEnd/>
            <a:tailEnd/>
          </a:ln>
        </p:spPr>
        <p:txBody>
          <a:bodyPr wrap="none">
            <a:spAutoFit/>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marL="342900" indent="-342900">
              <a:buFont typeface="Wingdings" pitchFamily="2" charset="2"/>
              <a:buNone/>
            </a:pPr>
            <a:r>
              <a:rPr lang="zh-CN" altLang="en-US" b="1" dirty="0">
                <a:latin typeface="微软雅黑" pitchFamily="34" charset="-122"/>
              </a:rPr>
              <a:t>销售商</a:t>
            </a:r>
          </a:p>
        </p:txBody>
      </p:sp>
      <p:sp>
        <p:nvSpPr>
          <p:cNvPr id="21" name="Rectangle 21"/>
          <p:cNvSpPr>
            <a:spLocks noChangeArrowheads="1"/>
          </p:cNvSpPr>
          <p:nvPr/>
        </p:nvSpPr>
        <p:spPr bwMode="auto">
          <a:xfrm>
            <a:off x="3455839" y="2350293"/>
            <a:ext cx="1826141" cy="338554"/>
          </a:xfrm>
          <a:prstGeom prst="rect">
            <a:avLst/>
          </a:prstGeom>
          <a:noFill/>
          <a:ln w="9525" algn="ctr">
            <a:noFill/>
            <a:miter lim="800000"/>
            <a:headEnd/>
            <a:tailEnd/>
          </a:ln>
        </p:spPr>
        <p:txBody>
          <a:bodyPr wrap="none">
            <a:spAutoFit/>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marL="342900" indent="-342900">
              <a:buFont typeface="Wingdings" pitchFamily="2" charset="2"/>
              <a:buNone/>
            </a:pPr>
            <a:r>
              <a:rPr lang="zh-CN" altLang="en-US" b="1" dirty="0" smtClean="0">
                <a:latin typeface="微软雅黑" pitchFamily="34" charset="-122"/>
              </a:rPr>
              <a:t>信息系统整合能力</a:t>
            </a:r>
            <a:endParaRPr lang="zh-CN" altLang="en-US" b="1" dirty="0">
              <a:latin typeface="微软雅黑" pitchFamily="34" charset="-122"/>
            </a:endParaRPr>
          </a:p>
        </p:txBody>
      </p:sp>
      <p:sp>
        <p:nvSpPr>
          <p:cNvPr id="23" name="Rectangle 23"/>
          <p:cNvSpPr>
            <a:spLocks noChangeArrowheads="1"/>
          </p:cNvSpPr>
          <p:nvPr/>
        </p:nvSpPr>
        <p:spPr bwMode="auto">
          <a:xfrm>
            <a:off x="4568284" y="3093243"/>
            <a:ext cx="543739" cy="307777"/>
          </a:xfrm>
          <a:prstGeom prst="rect">
            <a:avLst/>
          </a:prstGeom>
          <a:noFill/>
          <a:ln w="9525" algn="ctr">
            <a:noFill/>
            <a:miter lim="800000"/>
            <a:headEnd/>
            <a:tailEnd/>
          </a:ln>
        </p:spPr>
        <p:txBody>
          <a:bodyPr wrap="none">
            <a:spAutoFit/>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marL="342900" indent="-342900">
              <a:buFont typeface="Wingdings" pitchFamily="2" charset="2"/>
              <a:buNone/>
            </a:pPr>
            <a:r>
              <a:rPr lang="zh-CN" altLang="en-US" sz="1400" b="1" dirty="0" smtClean="0">
                <a:latin typeface="微软雅黑" pitchFamily="34" charset="-122"/>
              </a:rPr>
              <a:t>管控</a:t>
            </a:r>
            <a:endParaRPr lang="zh-CN" altLang="en-US" sz="1400" b="1" dirty="0">
              <a:latin typeface="微软雅黑" pitchFamily="34" charset="-122"/>
            </a:endParaRPr>
          </a:p>
        </p:txBody>
      </p:sp>
      <p:sp>
        <p:nvSpPr>
          <p:cNvPr id="24" name="Rectangle 24"/>
          <p:cNvSpPr>
            <a:spLocks noChangeArrowheads="1"/>
          </p:cNvSpPr>
          <p:nvPr/>
        </p:nvSpPr>
        <p:spPr bwMode="auto">
          <a:xfrm>
            <a:off x="3342035" y="3093243"/>
            <a:ext cx="902811" cy="307777"/>
          </a:xfrm>
          <a:prstGeom prst="rect">
            <a:avLst/>
          </a:prstGeom>
          <a:noFill/>
          <a:ln w="9525" algn="ctr">
            <a:noFill/>
            <a:miter lim="800000"/>
            <a:headEnd/>
            <a:tailEnd/>
          </a:ln>
        </p:spPr>
        <p:txBody>
          <a:bodyPr wrap="none">
            <a:spAutoFit/>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marL="342900" indent="-342900">
              <a:buFont typeface="Wingdings" pitchFamily="2" charset="2"/>
              <a:buNone/>
            </a:pPr>
            <a:r>
              <a:rPr lang="zh-CN" altLang="en-US" sz="1400" b="1" dirty="0" smtClean="0">
                <a:latin typeface="微软雅黑" pitchFamily="34" charset="-122"/>
              </a:rPr>
              <a:t>消费粘度</a:t>
            </a:r>
            <a:endParaRPr lang="zh-CN" altLang="en-US" sz="1400" b="1" dirty="0">
              <a:latin typeface="微软雅黑" pitchFamily="34" charset="-122"/>
            </a:endParaRPr>
          </a:p>
        </p:txBody>
      </p:sp>
      <p:sp>
        <p:nvSpPr>
          <p:cNvPr id="25" name="Rectangle 25"/>
          <p:cNvSpPr>
            <a:spLocks noChangeArrowheads="1"/>
          </p:cNvSpPr>
          <p:nvPr/>
        </p:nvSpPr>
        <p:spPr bwMode="auto">
          <a:xfrm>
            <a:off x="4568284" y="4077493"/>
            <a:ext cx="543739" cy="307777"/>
          </a:xfrm>
          <a:prstGeom prst="rect">
            <a:avLst/>
          </a:prstGeom>
          <a:noFill/>
          <a:ln w="9525" algn="ctr">
            <a:noFill/>
            <a:miter lim="800000"/>
            <a:headEnd/>
            <a:tailEnd/>
          </a:ln>
        </p:spPr>
        <p:txBody>
          <a:bodyPr wrap="none">
            <a:spAutoFit/>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marL="342900" indent="-342900">
              <a:buFont typeface="Wingdings" pitchFamily="2" charset="2"/>
              <a:buNone/>
            </a:pPr>
            <a:r>
              <a:rPr lang="zh-CN" altLang="en-US" sz="1400" b="1" dirty="0" smtClean="0">
                <a:latin typeface="微软雅黑" pitchFamily="34" charset="-122"/>
              </a:rPr>
              <a:t>推广</a:t>
            </a:r>
            <a:endParaRPr lang="zh-CN" altLang="en-US" sz="1400" b="1" dirty="0">
              <a:latin typeface="微软雅黑" pitchFamily="34" charset="-122"/>
            </a:endParaRPr>
          </a:p>
        </p:txBody>
      </p:sp>
      <p:sp>
        <p:nvSpPr>
          <p:cNvPr id="26" name="Rectangle 26"/>
          <p:cNvSpPr>
            <a:spLocks noChangeArrowheads="1"/>
          </p:cNvSpPr>
          <p:nvPr/>
        </p:nvSpPr>
        <p:spPr bwMode="auto">
          <a:xfrm>
            <a:off x="3488164" y="4077493"/>
            <a:ext cx="543739" cy="307777"/>
          </a:xfrm>
          <a:prstGeom prst="rect">
            <a:avLst/>
          </a:prstGeom>
          <a:noFill/>
          <a:ln w="9525" algn="ctr">
            <a:noFill/>
            <a:miter lim="800000"/>
            <a:headEnd/>
            <a:tailEnd/>
          </a:ln>
        </p:spPr>
        <p:txBody>
          <a:bodyPr wrap="none">
            <a:spAutoFit/>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marL="342900" indent="-342900">
              <a:buFont typeface="Wingdings" pitchFamily="2" charset="2"/>
              <a:buNone/>
            </a:pPr>
            <a:r>
              <a:rPr lang="zh-CN" altLang="en-US" sz="1400" b="1" dirty="0" smtClean="0">
                <a:latin typeface="微软雅黑" pitchFamily="34" charset="-122"/>
              </a:rPr>
              <a:t>价格</a:t>
            </a:r>
            <a:endParaRPr lang="zh-CN" altLang="en-US" sz="1400" b="1" dirty="0">
              <a:latin typeface="微软雅黑" pitchFamily="34" charset="-122"/>
            </a:endParaRPr>
          </a:p>
        </p:txBody>
      </p:sp>
      <p:sp>
        <p:nvSpPr>
          <p:cNvPr id="27" name="Rectangle 27"/>
          <p:cNvSpPr>
            <a:spLocks noChangeArrowheads="1"/>
          </p:cNvSpPr>
          <p:nvPr/>
        </p:nvSpPr>
        <p:spPr bwMode="auto">
          <a:xfrm>
            <a:off x="4115524" y="3626643"/>
            <a:ext cx="492443" cy="276999"/>
          </a:xfrm>
          <a:prstGeom prst="rect">
            <a:avLst/>
          </a:prstGeom>
          <a:noFill/>
          <a:ln w="9525" algn="ctr">
            <a:noFill/>
            <a:miter lim="800000"/>
            <a:headEnd/>
            <a:tailEnd/>
          </a:ln>
        </p:spPr>
        <p:txBody>
          <a:bodyPr wrap="none">
            <a:spAutoFit/>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marL="342900" indent="-342900">
              <a:buFont typeface="Wingdings" pitchFamily="2" charset="2"/>
              <a:buNone/>
            </a:pPr>
            <a:r>
              <a:rPr lang="zh-CN" altLang="en-US" sz="1200" b="1" dirty="0" smtClean="0">
                <a:latin typeface="微软雅黑" pitchFamily="34" charset="-122"/>
              </a:rPr>
              <a:t>成本</a:t>
            </a:r>
            <a:endParaRPr lang="zh-CN" altLang="en-US" sz="1200" b="1" dirty="0">
              <a:latin typeface="微软雅黑" pitchFamily="34" charset="-122"/>
            </a:endParaRPr>
          </a:p>
        </p:txBody>
      </p:sp>
      <p:sp>
        <p:nvSpPr>
          <p:cNvPr id="29" name="文本占位符 2"/>
          <p:cNvSpPr txBox="1">
            <a:spLocks/>
          </p:cNvSpPr>
          <p:nvPr/>
        </p:nvSpPr>
        <p:spPr>
          <a:xfrm>
            <a:off x="144000" y="142852"/>
            <a:ext cx="7928462" cy="642942"/>
          </a:xfrm>
          <a:prstGeom prst="rect">
            <a:avLst/>
          </a:prstGeom>
        </p:spPr>
        <p:txBody>
          <a:bodyPr/>
          <a:lstStyle>
            <a:lvl1pPr marL="342900" indent="-342900">
              <a:spcBef>
                <a:spcPct val="20000"/>
              </a:spcBef>
              <a:buClr>
                <a:srgbClr val="FF6600"/>
              </a:buClr>
              <a:buFont typeface="Wingdings" pitchFamily="2" charset="2"/>
              <a:buNone/>
              <a:defRPr kumimoji="0" lang="zh-CN" altLang="en-US" sz="3600" b="1" i="0" u="none" strike="noStrike" kern="0" cap="none" spc="0" normalizeH="0" baseline="0" noProof="0" smtClean="0">
                <a:ln>
                  <a:noFill/>
                </a:ln>
                <a:solidFill>
                  <a:schemeClr val="bg1"/>
                </a:solidFill>
                <a:effectLst/>
                <a:uLnTx/>
                <a:uFillTx/>
                <a:latin typeface="微软雅黑" pitchFamily="34" charset="-122"/>
                <a:ea typeface="微软雅黑" pitchFamily="34" charset="-122"/>
                <a:cs typeface="Arial" pitchFamily="34" charset="0"/>
              </a:defRPr>
            </a:lvl1pPr>
            <a:lvl2pPr marL="742950" indent="-285750">
              <a:spcBef>
                <a:spcPct val="20000"/>
              </a:spcBef>
              <a:buFont typeface="Wingdings" pitchFamily="2" charset="2"/>
              <a:buChar char="Ø"/>
              <a:defRPr sz="2800">
                <a:latin typeface="+mn-lt"/>
                <a:ea typeface="黑体" pitchFamily="2" charset="-122"/>
              </a:defRPr>
            </a:lvl2pPr>
            <a:lvl3pPr marL="1143000" indent="-228600">
              <a:spcBef>
                <a:spcPct val="20000"/>
              </a:spcBef>
              <a:buFont typeface="Arial" charset="0"/>
              <a:buChar char="•"/>
              <a:defRPr sz="2400">
                <a:latin typeface="+mn-lt"/>
                <a:ea typeface="华文楷体" pitchFamily="2" charset="-122"/>
              </a:defRPr>
            </a:lvl3pPr>
            <a:lvl4pPr marL="1600200" indent="-228600">
              <a:spcBef>
                <a:spcPct val="20000"/>
              </a:spcBef>
              <a:buFont typeface="Arial" charset="0"/>
              <a:buChar char="–"/>
              <a:defRPr sz="2000">
                <a:latin typeface="+mn-lt"/>
                <a:ea typeface="+mn-ea"/>
              </a:defRPr>
            </a:lvl4pPr>
            <a:lvl5pPr marL="2057400" indent="-22860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dirty="0" smtClean="0"/>
              <a:t>B2C</a:t>
            </a:r>
            <a:r>
              <a:rPr lang="zh-CN" altLang="en-US" dirty="0" smtClean="0"/>
              <a:t>核心竞争力模型</a:t>
            </a:r>
            <a:endParaRPr lang="zh-CN" altLang="en-US" dirty="0"/>
          </a:p>
        </p:txBody>
      </p:sp>
      <p:sp>
        <p:nvSpPr>
          <p:cNvPr id="32" name="Oval 18"/>
          <p:cNvSpPr>
            <a:spLocks noChangeArrowheads="1"/>
          </p:cNvSpPr>
          <p:nvPr/>
        </p:nvSpPr>
        <p:spPr bwMode="auto">
          <a:xfrm rot="10800000">
            <a:off x="3638898" y="4733924"/>
            <a:ext cx="1358900" cy="838200"/>
          </a:xfrm>
          <a:prstGeom prst="ellipse">
            <a:avLst/>
          </a:prstGeom>
          <a:gradFill rotWithShape="1">
            <a:gsLst>
              <a:gs pos="0">
                <a:srgbClr val="FFFFFF">
                  <a:alpha val="89998"/>
                </a:srgbClr>
              </a:gs>
              <a:gs pos="100000">
                <a:srgbClr val="FFFFFF">
                  <a:alpha val="10001"/>
                </a:srgbClr>
              </a:gs>
            </a:gsLst>
            <a:lin ang="5400000" scaled="1"/>
          </a:gradFill>
          <a:ln w="9525" algn="ctr">
            <a:noFill/>
            <a:round/>
            <a:headEnd/>
            <a:tailEnd/>
          </a:ln>
        </p:spPr>
        <p:txBody>
          <a:bodyPr wrap="none" anchor="ct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endParaRPr lang="zh-CN" altLang="en-US"/>
          </a:p>
        </p:txBody>
      </p:sp>
      <p:sp>
        <p:nvSpPr>
          <p:cNvPr id="22" name="Rectangle 22"/>
          <p:cNvSpPr>
            <a:spLocks noChangeArrowheads="1"/>
          </p:cNvSpPr>
          <p:nvPr/>
        </p:nvSpPr>
        <p:spPr bwMode="auto">
          <a:xfrm>
            <a:off x="3821138" y="4775993"/>
            <a:ext cx="1005403" cy="338554"/>
          </a:xfrm>
          <a:prstGeom prst="rect">
            <a:avLst/>
          </a:prstGeom>
          <a:noFill/>
          <a:ln w="9525" algn="ctr">
            <a:noFill/>
            <a:miter lim="800000"/>
            <a:headEnd/>
            <a:tailEnd/>
          </a:ln>
        </p:spPr>
        <p:txBody>
          <a:bodyPr wrap="none">
            <a:spAutoFit/>
          </a:bodyPr>
          <a:lstStyle>
            <a:defPPr>
              <a:defRPr lang="zh-CN"/>
            </a:defPPr>
            <a:lvl1pPr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1pPr>
            <a:lvl2pPr marL="4572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2pPr>
            <a:lvl3pPr marL="9144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3pPr>
            <a:lvl4pPr marL="13716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4pPr>
            <a:lvl5pPr marL="1828800" algn="l" rtl="0" fontAlgn="base">
              <a:spcBef>
                <a:spcPct val="20000"/>
              </a:spcBef>
              <a:spcAft>
                <a:spcPct val="0"/>
              </a:spcAft>
              <a:buClr>
                <a:srgbClr val="E1B40C"/>
              </a:buClr>
              <a:buSzPct val="80000"/>
              <a:buFont typeface="Wingdings" pitchFamily="2" charset="2"/>
              <a:buChar char="n"/>
              <a:defRPr sz="1600" kern="1200">
                <a:solidFill>
                  <a:schemeClr val="tx1"/>
                </a:solidFill>
                <a:latin typeface="Arial" pitchFamily="34" charset="0"/>
                <a:ea typeface="微软雅黑" pitchFamily="34" charset="-122"/>
                <a:cs typeface="+mn-cs"/>
              </a:defRPr>
            </a:lvl5pPr>
            <a:lvl6pPr marL="2286000" algn="l" defTabSz="914400" rtl="0" eaLnBrk="1" latinLnBrk="0" hangingPunct="1">
              <a:defRPr sz="1600" kern="1200">
                <a:solidFill>
                  <a:schemeClr val="tx1"/>
                </a:solidFill>
                <a:latin typeface="Arial" pitchFamily="34" charset="0"/>
                <a:ea typeface="微软雅黑" pitchFamily="34" charset="-122"/>
                <a:cs typeface="+mn-cs"/>
              </a:defRPr>
            </a:lvl6pPr>
            <a:lvl7pPr marL="2743200" algn="l" defTabSz="914400" rtl="0" eaLnBrk="1" latinLnBrk="0" hangingPunct="1">
              <a:defRPr sz="1600" kern="1200">
                <a:solidFill>
                  <a:schemeClr val="tx1"/>
                </a:solidFill>
                <a:latin typeface="Arial" pitchFamily="34" charset="0"/>
                <a:ea typeface="微软雅黑" pitchFamily="34" charset="-122"/>
                <a:cs typeface="+mn-cs"/>
              </a:defRPr>
            </a:lvl7pPr>
            <a:lvl8pPr marL="3200400" algn="l" defTabSz="914400" rtl="0" eaLnBrk="1" latinLnBrk="0" hangingPunct="1">
              <a:defRPr sz="1600" kern="1200">
                <a:solidFill>
                  <a:schemeClr val="tx1"/>
                </a:solidFill>
                <a:latin typeface="Arial" pitchFamily="34" charset="0"/>
                <a:ea typeface="微软雅黑" pitchFamily="34" charset="-122"/>
                <a:cs typeface="+mn-cs"/>
              </a:defRPr>
            </a:lvl8pPr>
            <a:lvl9pPr marL="3657600" algn="l" defTabSz="914400" rtl="0" eaLnBrk="1" latinLnBrk="0" hangingPunct="1">
              <a:defRPr sz="1600" kern="1200">
                <a:solidFill>
                  <a:schemeClr val="tx1"/>
                </a:solidFill>
                <a:latin typeface="Arial" pitchFamily="34" charset="0"/>
                <a:ea typeface="微软雅黑" pitchFamily="34" charset="-122"/>
                <a:cs typeface="+mn-cs"/>
              </a:defRPr>
            </a:lvl9pPr>
          </a:lstStyle>
          <a:p>
            <a:pPr marL="342900" indent="-342900">
              <a:buFont typeface="Wingdings" pitchFamily="2" charset="2"/>
              <a:buNone/>
            </a:pPr>
            <a:r>
              <a:rPr lang="zh-CN" altLang="en-US" b="1" dirty="0" smtClean="0">
                <a:latin typeface="微软雅黑" pitchFamily="34" charset="-122"/>
              </a:rPr>
              <a:t>运营能力</a:t>
            </a:r>
            <a:endParaRPr lang="zh-CN" altLang="en-US" b="1" dirty="0">
              <a:latin typeface="微软雅黑" pitchFamily="34" charset="-122"/>
            </a:endParaRPr>
          </a:p>
        </p:txBody>
      </p:sp>
    </p:spTree>
    <p:extLst>
      <p:ext uri="{BB962C8B-B14F-4D97-AF65-F5344CB8AC3E}">
        <p14:creationId xmlns:p14="http://schemas.microsoft.com/office/powerpoint/2010/main" val="417836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srcRect/>
          <a:stretch>
            <a:fillRect/>
          </a:stretch>
        </p:blipFill>
        <p:spPr bwMode="auto">
          <a:xfrm>
            <a:off x="323528" y="908720"/>
            <a:ext cx="8208912" cy="5328592"/>
          </a:xfrm>
          <a:prstGeom prst="rect">
            <a:avLst/>
          </a:prstGeom>
          <a:noFill/>
          <a:ln w="9525">
            <a:noFill/>
            <a:miter lim="800000"/>
            <a:headEnd/>
            <a:tailEnd/>
          </a:ln>
        </p:spPr>
      </p:pic>
      <p:sp>
        <p:nvSpPr>
          <p:cNvPr id="5" name="Rectangle 2"/>
          <p:cNvSpPr>
            <a:spLocks noGrp="1" noChangeArrowheads="1"/>
          </p:cNvSpPr>
          <p:nvPr>
            <p:ph type="title"/>
          </p:nvPr>
        </p:nvSpPr>
        <p:spPr>
          <a:xfrm>
            <a:off x="107504" y="151358"/>
            <a:ext cx="7291387" cy="541338"/>
          </a:xfrm>
          <a:ln>
            <a:noFill/>
          </a:ln>
        </p:spPr>
        <p:txBody>
          <a:bodyPr/>
          <a:lstStyle/>
          <a:p>
            <a:pPr marL="342900" indent="-342900">
              <a:spcBef>
                <a:spcPct val="20000"/>
              </a:spcBef>
              <a:buClr>
                <a:srgbClr val="FF6600"/>
              </a:buClr>
              <a:buFont typeface="Wingdings" pitchFamily="2" charset="2"/>
              <a:buNone/>
            </a:pPr>
            <a:r>
              <a:rPr lang="zh-CN" altLang="en-US" b="1" kern="0" dirty="0" smtClean="0">
                <a:latin typeface="微软雅黑" pitchFamily="34" charset="-122"/>
                <a:ea typeface="微软雅黑" pitchFamily="34" charset="-122"/>
                <a:cs typeface="Arial" pitchFamily="34" charset="0"/>
              </a:rPr>
              <a:t>其他电商所处的位置</a:t>
            </a:r>
            <a:endParaRPr lang="zh-CN" altLang="en-US" b="1" kern="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36844047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ln>
            <a:noFill/>
          </a:ln>
        </p:spPr>
        <p:txBody>
          <a:bodyPr/>
          <a:lstStyle/>
          <a:p>
            <a:r>
              <a:rPr lang="zh-CN" altLang="en-US" dirty="0" smtClean="0"/>
              <a:t>方案的</a:t>
            </a:r>
            <a:r>
              <a:rPr lang="zh-CN" altLang="en-US" dirty="0"/>
              <a:t>赢利模式分析</a:t>
            </a:r>
          </a:p>
        </p:txBody>
      </p:sp>
      <p:grpSp>
        <p:nvGrpSpPr>
          <p:cNvPr id="12" name="组合 11"/>
          <p:cNvGrpSpPr/>
          <p:nvPr/>
        </p:nvGrpSpPr>
        <p:grpSpPr>
          <a:xfrm>
            <a:off x="611559" y="1315642"/>
            <a:ext cx="3888432" cy="1784077"/>
            <a:chOff x="611559" y="1315642"/>
            <a:chExt cx="3888432" cy="1784077"/>
          </a:xfrm>
        </p:grpSpPr>
        <p:sp>
          <p:nvSpPr>
            <p:cNvPr id="129" name="直线 19"/>
            <p:cNvSpPr>
              <a:spLocks noChangeShapeType="1"/>
            </p:cNvSpPr>
            <p:nvPr/>
          </p:nvSpPr>
          <p:spPr bwMode="auto">
            <a:xfrm flipH="1">
              <a:off x="611559" y="1315642"/>
              <a:ext cx="3888432" cy="23564"/>
            </a:xfrm>
            <a:prstGeom prst="line">
              <a:avLst/>
            </a:prstGeom>
            <a:noFill/>
            <a:ln w="19050" cap="rnd">
              <a:solidFill>
                <a:schemeClr val="accent2">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130" name="直线 28"/>
            <p:cNvSpPr>
              <a:spLocks noChangeShapeType="1"/>
            </p:cNvSpPr>
            <p:nvPr/>
          </p:nvSpPr>
          <p:spPr bwMode="auto">
            <a:xfrm>
              <a:off x="827584" y="1339206"/>
              <a:ext cx="0" cy="1760513"/>
            </a:xfrm>
            <a:prstGeom prst="line">
              <a:avLst/>
            </a:prstGeom>
            <a:noFill/>
            <a:ln w="9525">
              <a:solidFill>
                <a:schemeClr val="accent2">
                  <a:lumMod val="7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131" name="文本框 33"/>
            <p:cNvSpPr txBox="1">
              <a:spLocks noChangeArrowheads="1"/>
            </p:cNvSpPr>
            <p:nvPr/>
          </p:nvSpPr>
          <p:spPr bwMode="auto">
            <a:xfrm>
              <a:off x="890722" y="2094881"/>
              <a:ext cx="753732"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ltLang="zh-CN" sz="1400" dirty="0" smtClean="0">
                  <a:latin typeface="Verdana" pitchFamily="34" charset="0"/>
                  <a:ea typeface="宋体" pitchFamily="2" charset="-122"/>
                </a:rPr>
                <a:t>40%+</a:t>
              </a:r>
              <a:endParaRPr lang="en-US" altLang="zh-CN" sz="1400" dirty="0">
                <a:latin typeface="Verdana" pitchFamily="34" charset="0"/>
                <a:ea typeface="宋体" pitchFamily="2" charset="-122"/>
              </a:endParaRPr>
            </a:p>
          </p:txBody>
        </p:sp>
      </p:grpSp>
      <p:grpSp>
        <p:nvGrpSpPr>
          <p:cNvPr id="13" name="组合 12"/>
          <p:cNvGrpSpPr/>
          <p:nvPr/>
        </p:nvGrpSpPr>
        <p:grpSpPr>
          <a:xfrm>
            <a:off x="539551" y="3099719"/>
            <a:ext cx="2808311" cy="1058105"/>
            <a:chOff x="539551" y="3099719"/>
            <a:chExt cx="2808311" cy="1058105"/>
          </a:xfrm>
        </p:grpSpPr>
        <p:sp>
          <p:nvSpPr>
            <p:cNvPr id="128" name="直线 18"/>
            <p:cNvSpPr>
              <a:spLocks noChangeShapeType="1"/>
            </p:cNvSpPr>
            <p:nvPr/>
          </p:nvSpPr>
          <p:spPr bwMode="auto">
            <a:xfrm flipH="1">
              <a:off x="539551" y="3099719"/>
              <a:ext cx="2808311" cy="0"/>
            </a:xfrm>
            <a:prstGeom prst="line">
              <a:avLst/>
            </a:prstGeom>
            <a:noFill/>
            <a:ln w="19050" cap="rnd">
              <a:solidFill>
                <a:schemeClr val="accent2">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grpSp>
          <p:nvGrpSpPr>
            <p:cNvPr id="11" name="组合 10"/>
            <p:cNvGrpSpPr/>
            <p:nvPr/>
          </p:nvGrpSpPr>
          <p:grpSpPr>
            <a:xfrm>
              <a:off x="832395" y="3119562"/>
              <a:ext cx="664226" cy="1038262"/>
              <a:chOff x="832395" y="3119562"/>
              <a:chExt cx="664226" cy="1038262"/>
            </a:xfrm>
          </p:grpSpPr>
          <p:sp>
            <p:nvSpPr>
              <p:cNvPr id="135" name="直线 28"/>
              <p:cNvSpPr>
                <a:spLocks noChangeShapeType="1"/>
              </p:cNvSpPr>
              <p:nvPr/>
            </p:nvSpPr>
            <p:spPr bwMode="auto">
              <a:xfrm>
                <a:off x="832395" y="3119562"/>
                <a:ext cx="0" cy="1038262"/>
              </a:xfrm>
              <a:prstGeom prst="line">
                <a:avLst/>
              </a:prstGeom>
              <a:noFill/>
              <a:ln w="9525">
                <a:solidFill>
                  <a:schemeClr val="accent2">
                    <a:lumMod val="7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136" name="文本框 33"/>
              <p:cNvSpPr txBox="1">
                <a:spLocks noChangeArrowheads="1"/>
              </p:cNvSpPr>
              <p:nvPr/>
            </p:nvSpPr>
            <p:spPr bwMode="auto">
              <a:xfrm>
                <a:off x="890365" y="3518331"/>
                <a:ext cx="606256"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ltLang="zh-CN" sz="1400" dirty="0" smtClean="0">
                    <a:latin typeface="Verdana" pitchFamily="34" charset="0"/>
                    <a:ea typeface="宋体" pitchFamily="2" charset="-122"/>
                  </a:rPr>
                  <a:t>30%</a:t>
                </a:r>
                <a:endParaRPr lang="en-US" altLang="zh-CN" sz="1400" dirty="0">
                  <a:latin typeface="Verdana" pitchFamily="34" charset="0"/>
                  <a:ea typeface="宋体" pitchFamily="2" charset="-122"/>
                </a:endParaRPr>
              </a:p>
            </p:txBody>
          </p:sp>
        </p:grpSp>
      </p:grpSp>
      <p:grpSp>
        <p:nvGrpSpPr>
          <p:cNvPr id="10" name="组合 9"/>
          <p:cNvGrpSpPr/>
          <p:nvPr/>
        </p:nvGrpSpPr>
        <p:grpSpPr>
          <a:xfrm>
            <a:off x="611558" y="4138184"/>
            <a:ext cx="2232247" cy="803796"/>
            <a:chOff x="611558" y="4138184"/>
            <a:chExt cx="2232247" cy="803796"/>
          </a:xfrm>
        </p:grpSpPr>
        <p:sp>
          <p:nvSpPr>
            <p:cNvPr id="132" name="直线 18"/>
            <p:cNvSpPr>
              <a:spLocks noChangeShapeType="1"/>
            </p:cNvSpPr>
            <p:nvPr/>
          </p:nvSpPr>
          <p:spPr bwMode="auto">
            <a:xfrm flipH="1">
              <a:off x="611558" y="4138184"/>
              <a:ext cx="2232247" cy="39280"/>
            </a:xfrm>
            <a:prstGeom prst="line">
              <a:avLst/>
            </a:prstGeom>
            <a:noFill/>
            <a:ln w="19050" cap="rnd">
              <a:solidFill>
                <a:schemeClr val="accent2">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137" name="直线 28"/>
            <p:cNvSpPr>
              <a:spLocks noChangeShapeType="1"/>
            </p:cNvSpPr>
            <p:nvPr/>
          </p:nvSpPr>
          <p:spPr bwMode="auto">
            <a:xfrm>
              <a:off x="832393" y="4157824"/>
              <a:ext cx="1" cy="784156"/>
            </a:xfrm>
            <a:prstGeom prst="line">
              <a:avLst/>
            </a:prstGeom>
            <a:noFill/>
            <a:ln w="9525">
              <a:solidFill>
                <a:schemeClr val="accent2">
                  <a:lumMod val="7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138" name="文本框 33"/>
            <p:cNvSpPr txBox="1">
              <a:spLocks noChangeArrowheads="1"/>
            </p:cNvSpPr>
            <p:nvPr/>
          </p:nvSpPr>
          <p:spPr bwMode="auto">
            <a:xfrm>
              <a:off x="884015" y="4333223"/>
              <a:ext cx="606256"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ltLang="zh-CN" sz="1400" dirty="0" smtClean="0">
                  <a:latin typeface="Verdana" pitchFamily="34" charset="0"/>
                  <a:ea typeface="宋体" pitchFamily="2" charset="-122"/>
                </a:rPr>
                <a:t>20%</a:t>
              </a:r>
              <a:endParaRPr lang="en-US" altLang="zh-CN" sz="1400" dirty="0">
                <a:latin typeface="Verdana" pitchFamily="34" charset="0"/>
                <a:ea typeface="宋体" pitchFamily="2" charset="-122"/>
              </a:endParaRPr>
            </a:p>
          </p:txBody>
        </p:sp>
      </p:grpSp>
      <p:grpSp>
        <p:nvGrpSpPr>
          <p:cNvPr id="9" name="组合 8"/>
          <p:cNvGrpSpPr/>
          <p:nvPr/>
        </p:nvGrpSpPr>
        <p:grpSpPr>
          <a:xfrm>
            <a:off x="611559" y="4941980"/>
            <a:ext cx="2280317" cy="647260"/>
            <a:chOff x="611559" y="4941980"/>
            <a:chExt cx="2280317" cy="647260"/>
          </a:xfrm>
        </p:grpSpPr>
        <p:sp>
          <p:nvSpPr>
            <p:cNvPr id="133" name="直线 18"/>
            <p:cNvSpPr>
              <a:spLocks noChangeShapeType="1"/>
            </p:cNvSpPr>
            <p:nvPr/>
          </p:nvSpPr>
          <p:spPr bwMode="auto">
            <a:xfrm flipH="1" flipV="1">
              <a:off x="611559" y="4941980"/>
              <a:ext cx="2280317" cy="0"/>
            </a:xfrm>
            <a:prstGeom prst="line">
              <a:avLst/>
            </a:prstGeom>
            <a:noFill/>
            <a:ln w="19050" cap="rnd">
              <a:solidFill>
                <a:schemeClr val="accent2">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134" name="直线 18"/>
            <p:cNvSpPr>
              <a:spLocks noChangeShapeType="1"/>
            </p:cNvSpPr>
            <p:nvPr/>
          </p:nvSpPr>
          <p:spPr bwMode="auto">
            <a:xfrm flipH="1">
              <a:off x="755576" y="5567834"/>
              <a:ext cx="1816113" cy="0"/>
            </a:xfrm>
            <a:prstGeom prst="line">
              <a:avLst/>
            </a:prstGeom>
            <a:noFill/>
            <a:ln w="19050" cap="rnd">
              <a:solidFill>
                <a:schemeClr val="accent2">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139" name="直线 28"/>
            <p:cNvSpPr>
              <a:spLocks noChangeShapeType="1"/>
            </p:cNvSpPr>
            <p:nvPr/>
          </p:nvSpPr>
          <p:spPr bwMode="auto">
            <a:xfrm flipH="1">
              <a:off x="827631" y="4941980"/>
              <a:ext cx="4763" cy="647260"/>
            </a:xfrm>
            <a:prstGeom prst="line">
              <a:avLst/>
            </a:prstGeom>
            <a:noFill/>
            <a:ln w="9525">
              <a:solidFill>
                <a:schemeClr val="accent2">
                  <a:lumMod val="7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140" name="文本框 33"/>
            <p:cNvSpPr txBox="1">
              <a:spLocks noChangeArrowheads="1"/>
            </p:cNvSpPr>
            <p:nvPr/>
          </p:nvSpPr>
          <p:spPr bwMode="auto">
            <a:xfrm>
              <a:off x="832394" y="5063778"/>
              <a:ext cx="753732"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ltLang="zh-CN" sz="1400" dirty="0" smtClean="0">
                  <a:latin typeface="Verdana" pitchFamily="34" charset="0"/>
                  <a:ea typeface="宋体" pitchFamily="2" charset="-122"/>
                </a:rPr>
                <a:t>&lt;10%</a:t>
              </a:r>
              <a:endParaRPr lang="en-US" altLang="zh-CN" sz="1400" dirty="0">
                <a:latin typeface="Verdana" pitchFamily="34" charset="0"/>
                <a:ea typeface="宋体" pitchFamily="2" charset="-122"/>
              </a:endParaRPr>
            </a:p>
          </p:txBody>
        </p:sp>
      </p:grpSp>
      <p:grpSp>
        <p:nvGrpSpPr>
          <p:cNvPr id="5" name="组合 4"/>
          <p:cNvGrpSpPr/>
          <p:nvPr/>
        </p:nvGrpSpPr>
        <p:grpSpPr>
          <a:xfrm>
            <a:off x="2699792" y="4991770"/>
            <a:ext cx="5400600" cy="576064"/>
            <a:chOff x="2699792" y="4991770"/>
            <a:chExt cx="5400600" cy="576064"/>
          </a:xfrm>
        </p:grpSpPr>
        <p:sp>
          <p:nvSpPr>
            <p:cNvPr id="127" name="梯形 126"/>
            <p:cNvSpPr/>
            <p:nvPr/>
          </p:nvSpPr>
          <p:spPr>
            <a:xfrm>
              <a:off x="2699792" y="4991770"/>
              <a:ext cx="5400600" cy="576064"/>
            </a:xfrm>
            <a:prstGeom prst="trapezoid">
              <a:avLst>
                <a:gd name="adj" fmla="val 64683"/>
              </a:avLst>
            </a:prstGeom>
            <a:solidFill>
              <a:srgbClr val="00B050"/>
            </a:solidFill>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33"/>
            <p:cNvSpPr txBox="1">
              <a:spLocks noChangeArrowheads="1"/>
            </p:cNvSpPr>
            <p:nvPr/>
          </p:nvSpPr>
          <p:spPr bwMode="auto">
            <a:xfrm>
              <a:off x="4427984" y="5127402"/>
              <a:ext cx="1980029"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zh-CN" altLang="en-US" sz="1400" dirty="0" smtClean="0">
                  <a:latin typeface="Verdana" pitchFamily="34" charset="0"/>
                  <a:ea typeface="宋体" pitchFamily="2" charset="-122"/>
                </a:rPr>
                <a:t>农业生产资料交易利润</a:t>
              </a:r>
              <a:endParaRPr lang="en-US" altLang="zh-CN" sz="1400" dirty="0">
                <a:latin typeface="Verdana" pitchFamily="34" charset="0"/>
                <a:ea typeface="宋体" pitchFamily="2" charset="-122"/>
              </a:endParaRPr>
            </a:p>
          </p:txBody>
        </p:sp>
      </p:grpSp>
      <p:grpSp>
        <p:nvGrpSpPr>
          <p:cNvPr id="6" name="组合 5"/>
          <p:cNvGrpSpPr/>
          <p:nvPr/>
        </p:nvGrpSpPr>
        <p:grpSpPr>
          <a:xfrm>
            <a:off x="3131840" y="4177464"/>
            <a:ext cx="4536504" cy="742298"/>
            <a:chOff x="3131840" y="4177464"/>
            <a:chExt cx="4536504" cy="742298"/>
          </a:xfrm>
        </p:grpSpPr>
        <p:sp>
          <p:nvSpPr>
            <p:cNvPr id="126" name="梯形 125"/>
            <p:cNvSpPr/>
            <p:nvPr/>
          </p:nvSpPr>
          <p:spPr>
            <a:xfrm>
              <a:off x="3131840" y="4177464"/>
              <a:ext cx="4536504" cy="742298"/>
            </a:xfrm>
            <a:prstGeom prst="trapezoid">
              <a:avLst>
                <a:gd name="adj" fmla="val 64683"/>
              </a:avLst>
            </a:prstGeom>
            <a:solidFill>
              <a:srgbClr val="E6AF00"/>
            </a:solidFill>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33"/>
            <p:cNvSpPr txBox="1">
              <a:spLocks noChangeArrowheads="1"/>
            </p:cNvSpPr>
            <p:nvPr/>
          </p:nvSpPr>
          <p:spPr bwMode="auto">
            <a:xfrm>
              <a:off x="4499992" y="4396213"/>
              <a:ext cx="1800493"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zh-CN" altLang="en-US" sz="1400" dirty="0" smtClean="0">
                  <a:latin typeface="Verdana" pitchFamily="34" charset="0"/>
                  <a:ea typeface="宋体" pitchFamily="2" charset="-122"/>
                </a:rPr>
                <a:t>网站信息化服务费用</a:t>
              </a:r>
              <a:endParaRPr lang="en-US" altLang="zh-CN" sz="1400" dirty="0">
                <a:latin typeface="Verdana" pitchFamily="34" charset="0"/>
                <a:ea typeface="宋体" pitchFamily="2" charset="-122"/>
              </a:endParaRPr>
            </a:p>
          </p:txBody>
        </p:sp>
      </p:grpSp>
      <p:grpSp>
        <p:nvGrpSpPr>
          <p:cNvPr id="7" name="组合 6"/>
          <p:cNvGrpSpPr/>
          <p:nvPr/>
        </p:nvGrpSpPr>
        <p:grpSpPr>
          <a:xfrm>
            <a:off x="3635896" y="3169352"/>
            <a:ext cx="3528392" cy="958322"/>
            <a:chOff x="3635896" y="3169352"/>
            <a:chExt cx="3528392" cy="958322"/>
          </a:xfrm>
        </p:grpSpPr>
        <p:sp>
          <p:nvSpPr>
            <p:cNvPr id="3" name="梯形 2"/>
            <p:cNvSpPr/>
            <p:nvPr/>
          </p:nvSpPr>
          <p:spPr>
            <a:xfrm>
              <a:off x="3635896" y="3169352"/>
              <a:ext cx="3528392" cy="958322"/>
            </a:xfrm>
            <a:prstGeom prst="trapezoid">
              <a:avLst>
                <a:gd name="adj" fmla="val 64683"/>
              </a:avLst>
            </a:prstGeom>
            <a:solidFill>
              <a:srgbClr val="FB6FC2"/>
            </a:solidFill>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33"/>
            <p:cNvSpPr txBox="1">
              <a:spLocks noChangeArrowheads="1"/>
            </p:cNvSpPr>
            <p:nvPr/>
          </p:nvSpPr>
          <p:spPr bwMode="auto">
            <a:xfrm>
              <a:off x="4642748" y="3520418"/>
              <a:ext cx="1441420"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zh-CN" altLang="en-US" sz="1400" dirty="0" smtClean="0">
                  <a:latin typeface="Verdana" pitchFamily="34" charset="0"/>
                  <a:ea typeface="宋体" pitchFamily="2" charset="-122"/>
                </a:rPr>
                <a:t>供应链服务利润</a:t>
              </a:r>
              <a:endParaRPr lang="en-US" altLang="zh-CN" sz="1400" dirty="0">
                <a:latin typeface="Verdana" pitchFamily="34" charset="0"/>
                <a:ea typeface="宋体" pitchFamily="2" charset="-122"/>
              </a:endParaRPr>
            </a:p>
          </p:txBody>
        </p:sp>
      </p:grpSp>
      <p:grpSp>
        <p:nvGrpSpPr>
          <p:cNvPr id="8" name="组合 7"/>
          <p:cNvGrpSpPr/>
          <p:nvPr/>
        </p:nvGrpSpPr>
        <p:grpSpPr>
          <a:xfrm>
            <a:off x="4283968" y="1339206"/>
            <a:ext cx="2232248" cy="1780356"/>
            <a:chOff x="4283968" y="1339206"/>
            <a:chExt cx="2232248" cy="1780356"/>
          </a:xfrm>
        </p:grpSpPr>
        <p:sp>
          <p:nvSpPr>
            <p:cNvPr id="2" name="等腰三角形 1"/>
            <p:cNvSpPr/>
            <p:nvPr/>
          </p:nvSpPr>
          <p:spPr>
            <a:xfrm>
              <a:off x="4283968" y="1339206"/>
              <a:ext cx="2232248" cy="1780356"/>
            </a:xfrm>
            <a:prstGeom prst="triangle">
              <a:avLst/>
            </a:prstGeom>
            <a:solidFill>
              <a:srgbClr val="00B0F0"/>
            </a:solidFill>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33"/>
            <p:cNvSpPr txBox="1">
              <a:spLocks noChangeArrowheads="1"/>
            </p:cNvSpPr>
            <p:nvPr/>
          </p:nvSpPr>
          <p:spPr bwMode="auto">
            <a:xfrm>
              <a:off x="4572000" y="2467943"/>
              <a:ext cx="1620957"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zh-CN" altLang="en-US" sz="1400" dirty="0" smtClean="0">
                  <a:latin typeface="Verdana" pitchFamily="34" charset="0"/>
                  <a:ea typeface="宋体" pitchFamily="2" charset="-122"/>
                </a:rPr>
                <a:t>全程服务增值费用</a:t>
              </a:r>
              <a:endParaRPr lang="en-US" altLang="zh-CN" sz="1400" dirty="0">
                <a:latin typeface="Verdana" pitchFamily="34" charset="0"/>
                <a:ea typeface="宋体" pitchFamily="2" charset="-122"/>
              </a:endParaRPr>
            </a:p>
          </p:txBody>
        </p:sp>
      </p:grpSp>
    </p:spTree>
    <p:extLst>
      <p:ext uri="{BB962C8B-B14F-4D97-AF65-F5344CB8AC3E}">
        <p14:creationId xmlns:p14="http://schemas.microsoft.com/office/powerpoint/2010/main" val="373818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电子商务的赢利模式分析</a:t>
            </a:r>
          </a:p>
        </p:txBody>
      </p:sp>
      <p:sp>
        <p:nvSpPr>
          <p:cNvPr id="6" name="矩形 5"/>
          <p:cNvSpPr/>
          <p:nvPr/>
        </p:nvSpPr>
        <p:spPr bwMode="auto">
          <a:xfrm>
            <a:off x="6146800" y="1244600"/>
            <a:ext cx="1809576" cy="474982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lgn="ctr">
              <a:defRPr/>
            </a:pPr>
            <a:endParaRPr lang="zh-CN" altLang="en-US" sz="1400">
              <a:solidFill>
                <a:schemeClr val="accent2"/>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7" name="矩形 14"/>
          <p:cNvSpPr/>
          <p:nvPr/>
        </p:nvSpPr>
        <p:spPr bwMode="auto">
          <a:xfrm>
            <a:off x="4483100" y="2348879"/>
            <a:ext cx="1663700" cy="364554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lgn="ctr">
              <a:defRPr/>
            </a:pPr>
            <a:endParaRPr lang="zh-CN" altLang="en-US" sz="1400">
              <a:solidFill>
                <a:schemeClr val="accent2"/>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8" name="矩形 7"/>
          <p:cNvSpPr/>
          <p:nvPr/>
        </p:nvSpPr>
        <p:spPr bwMode="auto">
          <a:xfrm>
            <a:off x="1193800" y="4556944"/>
            <a:ext cx="1644650" cy="143748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a:defRPr/>
            </a:pPr>
            <a:endParaRPr lang="zh-CN" altLang="en-US" sz="1400">
              <a:solidFill>
                <a:schemeClr val="accent2"/>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9" name="矩形 8"/>
          <p:cNvSpPr/>
          <p:nvPr/>
        </p:nvSpPr>
        <p:spPr bwMode="auto">
          <a:xfrm>
            <a:off x="2838450" y="3625081"/>
            <a:ext cx="1644650" cy="2369344"/>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a:defRPr/>
            </a:pPr>
            <a:endParaRPr lang="zh-CN" altLang="en-US" sz="1400">
              <a:solidFill>
                <a:schemeClr val="accent2"/>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10" name="TextBox 20"/>
          <p:cNvSpPr txBox="1">
            <a:spLocks noChangeArrowheads="1"/>
          </p:cNvSpPr>
          <p:nvPr/>
        </p:nvSpPr>
        <p:spPr bwMode="auto">
          <a:xfrm>
            <a:off x="1193800" y="5282624"/>
            <a:ext cx="1644650" cy="738664"/>
          </a:xfrm>
          <a:prstGeom prst="rect">
            <a:avLst/>
          </a:prstGeom>
          <a:noFill/>
          <a:ln w="9525">
            <a:noFill/>
            <a:miter lim="800000"/>
            <a:headEnd/>
            <a:tailEnd/>
          </a:ln>
        </p:spPr>
        <p:txBody>
          <a:bodyPr wrap="square">
            <a:spAutoFit/>
          </a:bodyPr>
          <a:lstStyle/>
          <a:p>
            <a:pPr algn="ctr">
              <a:defRPr/>
            </a:pPr>
            <a:r>
              <a:rPr lang="en-US" altLang="zh-CN" sz="1400" dirty="0" smtClean="0">
                <a:latin typeface="Arial" pitchFamily="34" charset="0"/>
                <a:ea typeface="+mj-ea"/>
                <a:cs typeface="Arial" pitchFamily="34" charset="0"/>
              </a:rPr>
              <a:t>B2C</a:t>
            </a:r>
            <a:r>
              <a:rPr lang="zh-CN" altLang="en-US" sz="1400" dirty="0" smtClean="0">
                <a:latin typeface="Arial" pitchFamily="34" charset="0"/>
                <a:ea typeface="+mj-ea"/>
                <a:cs typeface="Arial" pitchFamily="34" charset="0"/>
              </a:rPr>
              <a:t>销售利润</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交易提成</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渠道销售利润</a:t>
            </a:r>
            <a:endParaRPr lang="zh-CN" altLang="en-US" sz="1400" dirty="0">
              <a:latin typeface="Arial" pitchFamily="34" charset="0"/>
              <a:ea typeface="+mj-ea"/>
              <a:cs typeface="Arial" pitchFamily="34" charset="0"/>
            </a:endParaRPr>
          </a:p>
        </p:txBody>
      </p:sp>
      <p:sp>
        <p:nvSpPr>
          <p:cNvPr id="12" name="TextBox 23"/>
          <p:cNvSpPr txBox="1">
            <a:spLocks noChangeArrowheads="1"/>
          </p:cNvSpPr>
          <p:nvPr/>
        </p:nvSpPr>
        <p:spPr bwMode="auto">
          <a:xfrm>
            <a:off x="2195736" y="6093296"/>
            <a:ext cx="4978400" cy="307975"/>
          </a:xfrm>
          <a:prstGeom prst="rect">
            <a:avLst/>
          </a:prstGeom>
          <a:noFill/>
          <a:ln w="9525">
            <a:noFill/>
            <a:miter lim="800000"/>
            <a:headEnd/>
            <a:tailEnd/>
          </a:ln>
        </p:spPr>
        <p:txBody>
          <a:bodyPr>
            <a:spAutoFit/>
          </a:bodyPr>
          <a:lstStyle/>
          <a:p>
            <a:pPr algn="ctr">
              <a:defRPr/>
            </a:pPr>
            <a:r>
              <a:rPr lang="zh-CN" altLang="en-US" sz="1400" b="1" dirty="0" smtClean="0">
                <a:latin typeface="Arial" pitchFamily="34" charset="0"/>
                <a:ea typeface="+mj-ea"/>
                <a:cs typeface="Arial" pitchFamily="34" charset="0"/>
              </a:rPr>
              <a:t>企业型电子商务</a:t>
            </a:r>
            <a:r>
              <a:rPr lang="zh-CN" altLang="en-US" sz="1400" b="1" dirty="0">
                <a:latin typeface="Arial" pitchFamily="34" charset="0"/>
                <a:ea typeface="+mj-ea"/>
                <a:cs typeface="Arial" pitchFamily="34" charset="0"/>
              </a:rPr>
              <a:t>盈利模式分析</a:t>
            </a:r>
          </a:p>
        </p:txBody>
      </p:sp>
      <p:sp>
        <p:nvSpPr>
          <p:cNvPr id="14" name="TextBox 13"/>
          <p:cNvSpPr txBox="1"/>
          <p:nvPr/>
        </p:nvSpPr>
        <p:spPr>
          <a:xfrm>
            <a:off x="1193800" y="4797152"/>
            <a:ext cx="1644650" cy="307975"/>
          </a:xfrm>
          <a:prstGeom prst="rect">
            <a:avLst/>
          </a:prstGeom>
          <a:noFill/>
        </p:spPr>
        <p:txBody>
          <a:bodyPr>
            <a:spAutoFit/>
          </a:bodyPr>
          <a:lstStyle/>
          <a:p>
            <a:pPr algn="ctr">
              <a:defRPr/>
            </a:pPr>
            <a:r>
              <a:rPr lang="zh-CN" altLang="en-US" sz="1400" b="1" dirty="0" smtClean="0">
                <a:latin typeface="Arial" pitchFamily="34" charset="0"/>
                <a:ea typeface="+mj-ea"/>
                <a:cs typeface="Arial" pitchFamily="34" charset="0"/>
              </a:rPr>
              <a:t>销售利润</a:t>
            </a:r>
            <a:endParaRPr lang="zh-CN" altLang="en-US" sz="1400" b="1" dirty="0">
              <a:latin typeface="Arial" pitchFamily="34" charset="0"/>
              <a:ea typeface="+mj-ea"/>
              <a:cs typeface="Arial" pitchFamily="34" charset="0"/>
            </a:endParaRPr>
          </a:p>
        </p:txBody>
      </p:sp>
      <p:sp>
        <p:nvSpPr>
          <p:cNvPr id="15" name="TextBox 14"/>
          <p:cNvSpPr txBox="1"/>
          <p:nvPr/>
        </p:nvSpPr>
        <p:spPr>
          <a:xfrm>
            <a:off x="2838450" y="3625081"/>
            <a:ext cx="1644650" cy="307975"/>
          </a:xfrm>
          <a:prstGeom prst="rect">
            <a:avLst/>
          </a:prstGeom>
          <a:noFill/>
        </p:spPr>
        <p:txBody>
          <a:bodyPr>
            <a:spAutoFit/>
          </a:bodyPr>
          <a:lstStyle/>
          <a:p>
            <a:pPr algn="ctr">
              <a:defRPr/>
            </a:pPr>
            <a:r>
              <a:rPr lang="zh-CN" altLang="en-US" sz="1400" b="1" dirty="0" smtClean="0">
                <a:latin typeface="Arial" pitchFamily="34" charset="0"/>
                <a:ea typeface="+mj-ea"/>
                <a:cs typeface="Arial" pitchFamily="34" charset="0"/>
              </a:rPr>
              <a:t>网站服务利润</a:t>
            </a:r>
            <a:endParaRPr lang="zh-CN" altLang="en-US" sz="1400" b="1" dirty="0">
              <a:latin typeface="Arial" pitchFamily="34" charset="0"/>
              <a:ea typeface="+mj-ea"/>
              <a:cs typeface="Arial" pitchFamily="34" charset="0"/>
            </a:endParaRPr>
          </a:p>
        </p:txBody>
      </p:sp>
      <p:sp>
        <p:nvSpPr>
          <p:cNvPr id="16" name="TextBox 15"/>
          <p:cNvSpPr txBox="1"/>
          <p:nvPr/>
        </p:nvSpPr>
        <p:spPr>
          <a:xfrm>
            <a:off x="4481513" y="2438425"/>
            <a:ext cx="1644650" cy="304800"/>
          </a:xfrm>
          <a:prstGeom prst="rect">
            <a:avLst/>
          </a:prstGeom>
          <a:noFill/>
        </p:spPr>
        <p:txBody>
          <a:bodyPr>
            <a:spAutoFit/>
          </a:bodyPr>
          <a:lstStyle/>
          <a:p>
            <a:pPr algn="ctr">
              <a:defRPr/>
            </a:pPr>
            <a:r>
              <a:rPr lang="zh-CN" altLang="en-US" sz="1400" b="1" dirty="0" smtClean="0">
                <a:latin typeface="Arial" pitchFamily="34" charset="0"/>
                <a:ea typeface="+mj-ea"/>
                <a:cs typeface="Arial" pitchFamily="34" charset="0"/>
              </a:rPr>
              <a:t>供应链服务利润</a:t>
            </a:r>
            <a:endParaRPr lang="zh-CN" altLang="en-US" sz="1400" b="1" dirty="0">
              <a:latin typeface="Arial" pitchFamily="34" charset="0"/>
              <a:ea typeface="+mj-ea"/>
              <a:cs typeface="Arial" pitchFamily="34" charset="0"/>
            </a:endParaRPr>
          </a:p>
        </p:txBody>
      </p:sp>
      <p:cxnSp>
        <p:nvCxnSpPr>
          <p:cNvPr id="17" name="直接连接符 16"/>
          <p:cNvCxnSpPr/>
          <p:nvPr/>
        </p:nvCxnSpPr>
        <p:spPr bwMode="auto">
          <a:xfrm>
            <a:off x="1193800" y="5206826"/>
            <a:ext cx="6762576" cy="22374"/>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直接箭头连接符 18"/>
          <p:cNvCxnSpPr>
            <a:cxnSpLocks noChangeShapeType="1"/>
          </p:cNvCxnSpPr>
          <p:nvPr/>
        </p:nvCxnSpPr>
        <p:spPr bwMode="auto">
          <a:xfrm rot="16200000" flipV="1">
            <a:off x="4761980" y="2590948"/>
            <a:ext cx="3104012" cy="27587"/>
          </a:xfrm>
          <a:prstGeom prst="straightConnector1">
            <a:avLst/>
          </a:prstGeom>
          <a:noFill/>
          <a:ln w="25400" algn="ctr">
            <a:solidFill>
              <a:srgbClr val="F79646"/>
            </a:solidFill>
            <a:round/>
            <a:headEnd/>
            <a:tailEnd type="arrow" w="med" len="med"/>
          </a:ln>
          <a:effectLst>
            <a:outerShdw dist="20000" dir="5400000" rotWithShape="0">
              <a:srgbClr val="000000">
                <a:alpha val="37999"/>
              </a:srgbClr>
            </a:outerShdw>
          </a:effectLst>
        </p:spPr>
      </p:cxnSp>
      <p:sp>
        <p:nvSpPr>
          <p:cNvPr id="20" name="TextBox 19"/>
          <p:cNvSpPr txBox="1"/>
          <p:nvPr/>
        </p:nvSpPr>
        <p:spPr>
          <a:xfrm>
            <a:off x="6527800" y="939800"/>
            <a:ext cx="1333500" cy="304800"/>
          </a:xfrm>
          <a:prstGeom prst="rect">
            <a:avLst/>
          </a:prstGeom>
          <a:noFill/>
        </p:spPr>
        <p:txBody>
          <a:bodyPr>
            <a:spAutoFit/>
          </a:bodyPr>
          <a:lstStyle/>
          <a:p>
            <a:pPr algn="ctr">
              <a:defRPr/>
            </a:pPr>
            <a:r>
              <a:rPr lang="zh-CN" altLang="en-US" sz="1400" dirty="0">
                <a:latin typeface="+mj-ea"/>
                <a:ea typeface="+mj-ea"/>
              </a:rPr>
              <a:t>持续创新服务</a:t>
            </a:r>
          </a:p>
        </p:txBody>
      </p:sp>
      <p:cxnSp>
        <p:nvCxnSpPr>
          <p:cNvPr id="21" name="直接连接符 36"/>
          <p:cNvCxnSpPr/>
          <p:nvPr/>
        </p:nvCxnSpPr>
        <p:spPr bwMode="auto">
          <a:xfrm>
            <a:off x="4504010" y="3618756"/>
            <a:ext cx="3474863" cy="26268"/>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3" name="TextBox 20"/>
          <p:cNvSpPr txBox="1"/>
          <p:nvPr/>
        </p:nvSpPr>
        <p:spPr>
          <a:xfrm>
            <a:off x="6239718" y="1340768"/>
            <a:ext cx="1644650" cy="307777"/>
          </a:xfrm>
          <a:prstGeom prst="rect">
            <a:avLst/>
          </a:prstGeom>
          <a:noFill/>
        </p:spPr>
        <p:txBody>
          <a:bodyPr>
            <a:spAutoFit/>
          </a:bodyPr>
          <a:lstStyle/>
          <a:p>
            <a:pPr algn="ctr"/>
            <a:r>
              <a:rPr lang="zh-CN" altLang="en-US" sz="1400" b="1" dirty="0" smtClean="0">
                <a:ea typeface="微软雅黑" pitchFamily="34" charset="-122"/>
                <a:cs typeface="Arial" charset="0"/>
              </a:rPr>
              <a:t>全程服务增值利润</a:t>
            </a:r>
            <a:endParaRPr lang="zh-CN" altLang="en-US" sz="1400" b="1" dirty="0">
              <a:ea typeface="微软雅黑" pitchFamily="34" charset="-122"/>
              <a:cs typeface="Arial" charset="0"/>
            </a:endParaRPr>
          </a:p>
        </p:txBody>
      </p:sp>
      <p:sp>
        <p:nvSpPr>
          <p:cNvPr id="24" name="右箭头 23"/>
          <p:cNvSpPr/>
          <p:nvPr/>
        </p:nvSpPr>
        <p:spPr bwMode="auto">
          <a:xfrm rot="19987198">
            <a:off x="1331273" y="2098229"/>
            <a:ext cx="4975580" cy="200121"/>
          </a:xfrm>
          <a:prstGeom prst="rightArrow">
            <a:avLst>
              <a:gd name="adj1" fmla="val 50000"/>
              <a:gd name="adj2" fmla="val 246842"/>
            </a:avLst>
          </a:prstGeom>
          <a:solidFill>
            <a:schemeClr val="accent1"/>
          </a:solidFill>
          <a:ln w="28575" algn="ctr">
            <a:solidFill>
              <a:srgbClr val="008CC6"/>
            </a:solidFill>
            <a:round/>
            <a:headEnd/>
            <a:tailEnd/>
          </a:ln>
        </p:spPr>
        <p:txBody>
          <a:bodyPr wrap="square" lIns="90000" tIns="46800" rIns="90000" bIns="46800" rtlCol="0" anchor="ctr">
            <a:noAutofit/>
          </a:bodyPr>
          <a:lstStyle/>
          <a:p>
            <a:pPr algn="ctr"/>
            <a:endParaRPr lang="zh-CN" altLang="en-US" sz="1400"/>
          </a:p>
        </p:txBody>
      </p:sp>
      <p:cxnSp>
        <p:nvCxnSpPr>
          <p:cNvPr id="25" name="直接连接符 24"/>
          <p:cNvCxnSpPr/>
          <p:nvPr/>
        </p:nvCxnSpPr>
        <p:spPr bwMode="auto">
          <a:xfrm>
            <a:off x="2838450" y="4546302"/>
            <a:ext cx="5117926" cy="34826"/>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6" name="TextBox 20"/>
          <p:cNvSpPr txBox="1">
            <a:spLocks noChangeArrowheads="1"/>
          </p:cNvSpPr>
          <p:nvPr/>
        </p:nvSpPr>
        <p:spPr bwMode="auto">
          <a:xfrm>
            <a:off x="2836863" y="3989963"/>
            <a:ext cx="1644650" cy="2031325"/>
          </a:xfrm>
          <a:prstGeom prst="rect">
            <a:avLst/>
          </a:prstGeom>
          <a:noFill/>
          <a:ln w="9525">
            <a:noFill/>
            <a:miter lim="800000"/>
            <a:headEnd/>
            <a:tailEnd/>
          </a:ln>
        </p:spPr>
        <p:txBody>
          <a:bodyPr wrap="square">
            <a:spAutoFit/>
          </a:bodyPr>
          <a:lstStyle/>
          <a:p>
            <a:pPr algn="ctr">
              <a:defRPr/>
            </a:pPr>
            <a:r>
              <a:rPr lang="zh-CN" altLang="en-US" sz="1400" dirty="0" smtClean="0">
                <a:latin typeface="Arial" pitchFamily="34" charset="0"/>
                <a:ea typeface="+mj-ea"/>
                <a:cs typeface="Arial" pitchFamily="34" charset="0"/>
              </a:rPr>
              <a:t>会员费</a:t>
            </a:r>
            <a:endParaRPr lang="en-US" altLang="zh-CN" sz="1400" dirty="0" smtClean="0">
              <a:latin typeface="Arial" pitchFamily="34" charset="0"/>
              <a:ea typeface="+mj-ea"/>
              <a:cs typeface="Arial" pitchFamily="34" charset="0"/>
            </a:endParaRPr>
          </a:p>
          <a:p>
            <a:pPr algn="ctr">
              <a:defRPr/>
            </a:pPr>
            <a:r>
              <a:rPr lang="zh-CN" altLang="en-US" sz="1400" dirty="0">
                <a:latin typeface="Arial" pitchFamily="34" charset="0"/>
                <a:ea typeface="+mj-ea"/>
                <a:cs typeface="Arial" pitchFamily="34" charset="0"/>
              </a:rPr>
              <a:t>供应</a:t>
            </a:r>
            <a:r>
              <a:rPr lang="zh-CN" altLang="en-US" sz="1400" dirty="0" smtClean="0">
                <a:latin typeface="Arial" pitchFamily="34" charset="0"/>
                <a:ea typeface="+mj-ea"/>
                <a:cs typeface="Arial" pitchFamily="34" charset="0"/>
              </a:rPr>
              <a:t>商加盟费</a:t>
            </a:r>
            <a:endParaRPr lang="en-US" altLang="zh-CN" sz="1400" dirty="0" smtClean="0">
              <a:latin typeface="Arial" pitchFamily="34" charset="0"/>
              <a:ea typeface="+mj-ea"/>
              <a:cs typeface="Arial" pitchFamily="34" charset="0"/>
            </a:endParaRPr>
          </a:p>
          <a:p>
            <a:pPr algn="ctr">
              <a:defRPr/>
            </a:pPr>
            <a:endParaRPr lang="en-US" altLang="zh-CN" sz="1400" dirty="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广告费</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信息服务费</a:t>
            </a:r>
            <a:endParaRPr lang="en-US" altLang="zh-CN" sz="1400" dirty="0">
              <a:latin typeface="Arial" pitchFamily="34" charset="0"/>
              <a:ea typeface="+mj-ea"/>
              <a:cs typeface="Arial" pitchFamily="34" charset="0"/>
            </a:endParaRPr>
          </a:p>
          <a:p>
            <a:pPr algn="ctr">
              <a:defRPr/>
            </a:pPr>
            <a:endParaRPr lang="en-US" altLang="zh-CN" sz="1400" dirty="0" smtClean="0">
              <a:latin typeface="Arial" pitchFamily="34" charset="0"/>
              <a:ea typeface="+mj-ea"/>
              <a:cs typeface="Arial" pitchFamily="34" charset="0"/>
            </a:endParaRPr>
          </a:p>
          <a:p>
            <a:pPr algn="ctr">
              <a:defRPr/>
            </a:pPr>
            <a:r>
              <a:rPr lang="en-US" altLang="zh-CN" sz="1400" dirty="0" smtClean="0">
                <a:latin typeface="Arial" pitchFamily="34" charset="0"/>
                <a:ea typeface="+mj-ea"/>
                <a:cs typeface="Arial" pitchFamily="34" charset="0"/>
              </a:rPr>
              <a:t>B2C</a:t>
            </a:r>
            <a:r>
              <a:rPr lang="zh-CN" altLang="en-US" sz="1400" dirty="0" smtClean="0">
                <a:latin typeface="Arial" pitchFamily="34" charset="0"/>
                <a:ea typeface="+mj-ea"/>
                <a:cs typeface="Arial" pitchFamily="34" charset="0"/>
              </a:rPr>
              <a:t>销售利润</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交易提成</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渠道销售利润</a:t>
            </a:r>
            <a:endParaRPr lang="zh-CN" altLang="en-US" sz="1400" dirty="0">
              <a:latin typeface="Arial" pitchFamily="34" charset="0"/>
              <a:ea typeface="+mj-ea"/>
              <a:cs typeface="Arial" pitchFamily="34" charset="0"/>
            </a:endParaRPr>
          </a:p>
        </p:txBody>
      </p:sp>
      <p:sp>
        <p:nvSpPr>
          <p:cNvPr id="27" name="TextBox 20"/>
          <p:cNvSpPr txBox="1">
            <a:spLocks noChangeArrowheads="1"/>
          </p:cNvSpPr>
          <p:nvPr/>
        </p:nvSpPr>
        <p:spPr bwMode="auto">
          <a:xfrm>
            <a:off x="4499992" y="2697301"/>
            <a:ext cx="1644650" cy="3323987"/>
          </a:xfrm>
          <a:prstGeom prst="rect">
            <a:avLst/>
          </a:prstGeom>
          <a:noFill/>
          <a:ln w="9525">
            <a:noFill/>
            <a:miter lim="800000"/>
            <a:headEnd/>
            <a:tailEnd/>
          </a:ln>
        </p:spPr>
        <p:txBody>
          <a:bodyPr wrap="square">
            <a:spAutoFit/>
          </a:bodyPr>
          <a:lstStyle/>
          <a:p>
            <a:pPr algn="ctr">
              <a:defRPr/>
            </a:pPr>
            <a:r>
              <a:rPr lang="zh-CN" altLang="en-US" sz="1400" dirty="0" smtClean="0">
                <a:latin typeface="Arial" pitchFamily="34" charset="0"/>
                <a:ea typeface="+mj-ea"/>
                <a:cs typeface="Arial" pitchFamily="34" charset="0"/>
              </a:rPr>
              <a:t>物流费</a:t>
            </a:r>
            <a:endParaRPr lang="en-US" altLang="zh-CN" sz="1400" dirty="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融资与信贷利息</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供应商返点</a:t>
            </a:r>
            <a:endParaRPr lang="en-US" altLang="zh-CN" sz="1400" dirty="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平台信息服务费</a:t>
            </a:r>
            <a:endParaRPr lang="en-US" altLang="zh-CN" sz="1400" dirty="0" smtClean="0">
              <a:latin typeface="Arial" pitchFamily="34" charset="0"/>
              <a:ea typeface="+mj-ea"/>
              <a:cs typeface="Arial" pitchFamily="34" charset="0"/>
            </a:endParaRPr>
          </a:p>
          <a:p>
            <a:pPr algn="ctr">
              <a:defRPr/>
            </a:pPr>
            <a:endParaRPr lang="en-US" altLang="zh-CN" sz="1400" dirty="0" smtClean="0">
              <a:latin typeface="Arial" pitchFamily="34" charset="0"/>
              <a:ea typeface="+mj-ea"/>
              <a:cs typeface="Arial" pitchFamily="34" charset="0"/>
            </a:endParaRPr>
          </a:p>
          <a:p>
            <a:pPr algn="ctr">
              <a:defRPr/>
            </a:pP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会员费</a:t>
            </a:r>
            <a:endParaRPr lang="en-US" altLang="zh-CN" sz="1400" dirty="0" smtClean="0">
              <a:latin typeface="Arial" pitchFamily="34" charset="0"/>
              <a:ea typeface="+mj-ea"/>
              <a:cs typeface="Arial" pitchFamily="34" charset="0"/>
            </a:endParaRPr>
          </a:p>
          <a:p>
            <a:pPr algn="ctr">
              <a:defRPr/>
            </a:pPr>
            <a:r>
              <a:rPr lang="zh-CN" altLang="en-US" sz="1400" dirty="0">
                <a:latin typeface="Arial" pitchFamily="34" charset="0"/>
                <a:ea typeface="+mj-ea"/>
                <a:cs typeface="Arial" pitchFamily="34" charset="0"/>
              </a:rPr>
              <a:t>供应</a:t>
            </a:r>
            <a:r>
              <a:rPr lang="zh-CN" altLang="en-US" sz="1400" dirty="0" smtClean="0">
                <a:latin typeface="Arial" pitchFamily="34" charset="0"/>
                <a:ea typeface="+mj-ea"/>
                <a:cs typeface="Arial" pitchFamily="34" charset="0"/>
              </a:rPr>
              <a:t>商加盟费</a:t>
            </a:r>
            <a:endParaRPr lang="en-US" altLang="zh-CN" sz="1400" dirty="0" smtClean="0">
              <a:latin typeface="Arial" pitchFamily="34" charset="0"/>
              <a:ea typeface="+mj-ea"/>
              <a:cs typeface="Arial" pitchFamily="34" charset="0"/>
            </a:endParaRPr>
          </a:p>
          <a:p>
            <a:pPr algn="ctr">
              <a:defRPr/>
            </a:pPr>
            <a:endParaRPr lang="en-US" altLang="zh-CN" sz="1400" dirty="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广告费</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信息服务费</a:t>
            </a:r>
            <a:endParaRPr lang="en-US" altLang="zh-CN" sz="1400" dirty="0">
              <a:latin typeface="Arial" pitchFamily="34" charset="0"/>
              <a:ea typeface="+mj-ea"/>
              <a:cs typeface="Arial" pitchFamily="34" charset="0"/>
            </a:endParaRPr>
          </a:p>
          <a:p>
            <a:pPr algn="ctr">
              <a:defRPr/>
            </a:pPr>
            <a:endParaRPr lang="en-US" altLang="zh-CN" sz="1400" dirty="0" smtClean="0">
              <a:latin typeface="Arial" pitchFamily="34" charset="0"/>
              <a:ea typeface="+mj-ea"/>
              <a:cs typeface="Arial" pitchFamily="34" charset="0"/>
            </a:endParaRPr>
          </a:p>
          <a:p>
            <a:pPr algn="ctr">
              <a:defRPr/>
            </a:pPr>
            <a:r>
              <a:rPr lang="en-US" altLang="zh-CN" sz="1400" dirty="0" smtClean="0">
                <a:latin typeface="Arial" pitchFamily="34" charset="0"/>
                <a:ea typeface="+mj-ea"/>
                <a:cs typeface="Arial" pitchFamily="34" charset="0"/>
              </a:rPr>
              <a:t>B2C</a:t>
            </a:r>
            <a:r>
              <a:rPr lang="zh-CN" altLang="en-US" sz="1400" dirty="0" smtClean="0">
                <a:latin typeface="Arial" pitchFamily="34" charset="0"/>
                <a:ea typeface="+mj-ea"/>
                <a:cs typeface="Arial" pitchFamily="34" charset="0"/>
              </a:rPr>
              <a:t>销售利润</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交易提成</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渠道销售利润</a:t>
            </a:r>
            <a:endParaRPr lang="zh-CN" altLang="en-US" sz="1400" dirty="0">
              <a:latin typeface="Arial" pitchFamily="34" charset="0"/>
              <a:ea typeface="+mj-ea"/>
              <a:cs typeface="Arial" pitchFamily="34" charset="0"/>
            </a:endParaRPr>
          </a:p>
        </p:txBody>
      </p:sp>
      <p:sp>
        <p:nvSpPr>
          <p:cNvPr id="28" name="TextBox 20"/>
          <p:cNvSpPr txBox="1">
            <a:spLocks noChangeArrowheads="1"/>
          </p:cNvSpPr>
          <p:nvPr/>
        </p:nvSpPr>
        <p:spPr bwMode="auto">
          <a:xfrm>
            <a:off x="6327780" y="1628800"/>
            <a:ext cx="1644650" cy="4401205"/>
          </a:xfrm>
          <a:prstGeom prst="rect">
            <a:avLst/>
          </a:prstGeom>
          <a:noFill/>
          <a:ln w="9525">
            <a:noFill/>
            <a:miter lim="800000"/>
            <a:headEnd/>
            <a:tailEnd/>
          </a:ln>
        </p:spPr>
        <p:txBody>
          <a:bodyPr wrap="square">
            <a:spAutoFit/>
          </a:bodyPr>
          <a:lstStyle/>
          <a:p>
            <a:pPr algn="ctr">
              <a:defRPr/>
            </a:pPr>
            <a:r>
              <a:rPr lang="zh-CN" altLang="en-US" sz="1400" dirty="0" smtClean="0">
                <a:latin typeface="Arial" pitchFamily="34" charset="0"/>
                <a:ea typeface="+mj-ea"/>
                <a:cs typeface="Arial" pitchFamily="34" charset="0"/>
              </a:rPr>
              <a:t>服务商接入费</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数据分析费</a:t>
            </a:r>
            <a:endParaRPr lang="en-US" altLang="zh-CN" sz="1400" dirty="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增值服务费</a:t>
            </a:r>
            <a:endParaRPr lang="en-US" altLang="zh-CN" sz="1400" dirty="0" smtClean="0">
              <a:latin typeface="Arial" pitchFamily="34" charset="0"/>
              <a:ea typeface="+mj-ea"/>
              <a:cs typeface="Arial" pitchFamily="34" charset="0"/>
            </a:endParaRPr>
          </a:p>
          <a:p>
            <a:pPr algn="ctr">
              <a:defRPr/>
            </a:pPr>
            <a:endParaRPr lang="en-US" altLang="zh-CN" sz="1400" dirty="0" smtClean="0">
              <a:latin typeface="Arial" pitchFamily="34" charset="0"/>
              <a:ea typeface="+mj-ea"/>
              <a:cs typeface="Arial" pitchFamily="34" charset="0"/>
            </a:endParaRPr>
          </a:p>
          <a:p>
            <a:pPr algn="ctr">
              <a:defRPr/>
            </a:pPr>
            <a:endParaRPr lang="en-US" altLang="zh-CN" sz="1400" dirty="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物流费</a:t>
            </a:r>
            <a:endParaRPr lang="en-US" altLang="zh-CN" sz="1400" dirty="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融资与信贷利息</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供应商返点</a:t>
            </a:r>
            <a:endParaRPr lang="en-US" altLang="zh-CN" sz="1400" dirty="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平台信息服务费</a:t>
            </a:r>
            <a:endParaRPr lang="en-US" altLang="zh-CN" sz="1400" dirty="0" smtClean="0">
              <a:latin typeface="Arial" pitchFamily="34" charset="0"/>
              <a:ea typeface="+mj-ea"/>
              <a:cs typeface="Arial" pitchFamily="34" charset="0"/>
            </a:endParaRPr>
          </a:p>
          <a:p>
            <a:pPr algn="ctr">
              <a:defRPr/>
            </a:pPr>
            <a:endParaRPr lang="en-US" altLang="zh-CN" sz="1400" dirty="0" smtClean="0">
              <a:latin typeface="Arial" pitchFamily="34" charset="0"/>
              <a:ea typeface="+mj-ea"/>
              <a:cs typeface="Arial" pitchFamily="34" charset="0"/>
            </a:endParaRPr>
          </a:p>
          <a:p>
            <a:pPr algn="ctr">
              <a:defRPr/>
            </a:pP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会员费</a:t>
            </a:r>
            <a:endParaRPr lang="en-US" altLang="zh-CN" sz="1400" dirty="0" smtClean="0">
              <a:latin typeface="Arial" pitchFamily="34" charset="0"/>
              <a:ea typeface="+mj-ea"/>
              <a:cs typeface="Arial" pitchFamily="34" charset="0"/>
            </a:endParaRPr>
          </a:p>
          <a:p>
            <a:pPr algn="ctr">
              <a:defRPr/>
            </a:pPr>
            <a:r>
              <a:rPr lang="zh-CN" altLang="en-US" sz="1400" dirty="0">
                <a:latin typeface="Arial" pitchFamily="34" charset="0"/>
                <a:ea typeface="+mj-ea"/>
                <a:cs typeface="Arial" pitchFamily="34" charset="0"/>
              </a:rPr>
              <a:t>供应</a:t>
            </a:r>
            <a:r>
              <a:rPr lang="zh-CN" altLang="en-US" sz="1400" dirty="0" smtClean="0">
                <a:latin typeface="Arial" pitchFamily="34" charset="0"/>
                <a:ea typeface="+mj-ea"/>
                <a:cs typeface="Arial" pitchFamily="34" charset="0"/>
              </a:rPr>
              <a:t>商加盟费</a:t>
            </a:r>
            <a:endParaRPr lang="en-US" altLang="zh-CN" sz="1400" dirty="0" smtClean="0">
              <a:latin typeface="Arial" pitchFamily="34" charset="0"/>
              <a:ea typeface="+mj-ea"/>
              <a:cs typeface="Arial" pitchFamily="34" charset="0"/>
            </a:endParaRPr>
          </a:p>
          <a:p>
            <a:pPr algn="ctr">
              <a:defRPr/>
            </a:pPr>
            <a:endParaRPr lang="en-US" altLang="zh-CN" sz="1400" dirty="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广告费</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信息服务费</a:t>
            </a:r>
            <a:endParaRPr lang="en-US" altLang="zh-CN" sz="1400" dirty="0">
              <a:latin typeface="Arial" pitchFamily="34" charset="0"/>
              <a:ea typeface="+mj-ea"/>
              <a:cs typeface="Arial" pitchFamily="34" charset="0"/>
            </a:endParaRPr>
          </a:p>
          <a:p>
            <a:pPr algn="ctr">
              <a:defRPr/>
            </a:pPr>
            <a:endParaRPr lang="en-US" altLang="zh-CN" sz="1400" dirty="0" smtClean="0">
              <a:latin typeface="Arial" pitchFamily="34" charset="0"/>
              <a:ea typeface="+mj-ea"/>
              <a:cs typeface="Arial" pitchFamily="34" charset="0"/>
            </a:endParaRPr>
          </a:p>
          <a:p>
            <a:pPr algn="ctr">
              <a:defRPr/>
            </a:pPr>
            <a:r>
              <a:rPr lang="en-US" altLang="zh-CN" sz="1400" dirty="0" smtClean="0">
                <a:latin typeface="Arial" pitchFamily="34" charset="0"/>
                <a:ea typeface="+mj-ea"/>
                <a:cs typeface="Arial" pitchFamily="34" charset="0"/>
              </a:rPr>
              <a:t>B2C</a:t>
            </a:r>
            <a:r>
              <a:rPr lang="zh-CN" altLang="en-US" sz="1400" dirty="0" smtClean="0">
                <a:latin typeface="Arial" pitchFamily="34" charset="0"/>
                <a:ea typeface="+mj-ea"/>
                <a:cs typeface="Arial" pitchFamily="34" charset="0"/>
              </a:rPr>
              <a:t>销售利润</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交易提成</a:t>
            </a:r>
            <a:endParaRPr lang="en-US" altLang="zh-CN" sz="1400" dirty="0" smtClean="0">
              <a:latin typeface="Arial" pitchFamily="34" charset="0"/>
              <a:ea typeface="+mj-ea"/>
              <a:cs typeface="Arial" pitchFamily="34" charset="0"/>
            </a:endParaRPr>
          </a:p>
          <a:p>
            <a:pPr algn="ctr">
              <a:defRPr/>
            </a:pPr>
            <a:r>
              <a:rPr lang="zh-CN" altLang="en-US" sz="1400" dirty="0" smtClean="0">
                <a:latin typeface="Arial" pitchFamily="34" charset="0"/>
                <a:ea typeface="+mj-ea"/>
                <a:cs typeface="Arial" pitchFamily="34" charset="0"/>
              </a:rPr>
              <a:t>渠道销售利润</a:t>
            </a:r>
            <a:endParaRPr lang="zh-CN" altLang="en-US" sz="1400" dirty="0">
              <a:latin typeface="Arial" pitchFamily="34" charset="0"/>
              <a:ea typeface="+mj-ea"/>
              <a:cs typeface="Arial" pitchFamily="34" charset="0"/>
            </a:endParaRPr>
          </a:p>
        </p:txBody>
      </p:sp>
      <p:cxnSp>
        <p:nvCxnSpPr>
          <p:cNvPr id="31" name="直接连接符 36"/>
          <p:cNvCxnSpPr/>
          <p:nvPr/>
        </p:nvCxnSpPr>
        <p:spPr bwMode="auto">
          <a:xfrm>
            <a:off x="6170364" y="2335745"/>
            <a:ext cx="1786012" cy="13134"/>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11386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业务解决方案</a:t>
            </a:r>
            <a:r>
              <a:rPr lang="en-US" altLang="zh-CN" dirty="0" smtClean="0"/>
              <a:t>-</a:t>
            </a:r>
            <a:r>
              <a:rPr lang="zh-CN" altLang="en-US" dirty="0" smtClean="0"/>
              <a:t>业务架构</a:t>
            </a:r>
            <a:endParaRPr lang="zh-CN" altLang="en-US" dirty="0"/>
          </a:p>
        </p:txBody>
      </p:sp>
      <p:sp>
        <p:nvSpPr>
          <p:cNvPr id="6" name="AutoShape 3"/>
          <p:cNvSpPr>
            <a:spLocks noChangeArrowheads="1"/>
          </p:cNvSpPr>
          <p:nvPr/>
        </p:nvSpPr>
        <p:spPr bwMode="auto">
          <a:xfrm>
            <a:off x="250824" y="2159472"/>
            <a:ext cx="8713663" cy="3888432"/>
          </a:xfrm>
          <a:prstGeom prst="roundRect">
            <a:avLst>
              <a:gd name="adj" fmla="val 2491"/>
            </a:avLst>
          </a:prstGeom>
          <a:noFill/>
          <a:ln w="28575" algn="ctr">
            <a:solidFill>
              <a:srgbClr val="008CC6"/>
            </a:solidFill>
            <a:round/>
            <a:headEnd/>
            <a:tailEnd/>
          </a:ln>
        </p:spPr>
        <p:txBody>
          <a:bodyPr lIns="90000" tIns="46800" rIns="90000" bIns="46800" anchor="ctr">
            <a:noAutofit/>
          </a:bodyPr>
          <a:lstStyle/>
          <a:p>
            <a:pPr algn="ctr"/>
            <a:endParaRPr lang="zh-CN" altLang="en-US">
              <a:ea typeface="楷体_GB2312" pitchFamily="49" charset="-122"/>
            </a:endParaRPr>
          </a:p>
        </p:txBody>
      </p:sp>
      <p:sp>
        <p:nvSpPr>
          <p:cNvPr id="7" name="AutoShape 4"/>
          <p:cNvSpPr>
            <a:spLocks noChangeArrowheads="1"/>
          </p:cNvSpPr>
          <p:nvPr/>
        </p:nvSpPr>
        <p:spPr bwMode="auto">
          <a:xfrm>
            <a:off x="755576" y="2518297"/>
            <a:ext cx="5129213" cy="936625"/>
          </a:xfrm>
          <a:prstGeom prst="flowChartAlternateProcess">
            <a:avLst/>
          </a:prstGeom>
          <a:solidFill>
            <a:srgbClr val="F8F8F8"/>
          </a:solidFill>
          <a:ln w="28575" algn="ctr">
            <a:solidFill>
              <a:srgbClr val="008CC6"/>
            </a:solidFill>
            <a:miter lim="800000"/>
            <a:headEnd/>
            <a:tailEnd/>
          </a:ln>
        </p:spPr>
        <p:txBody>
          <a:bodyPr wrap="none" anchor="ctr"/>
          <a:lstStyle/>
          <a:p>
            <a:pPr algn="ctr"/>
            <a:endParaRPr lang="zh-CN" altLang="zh-CN" b="1">
              <a:latin typeface="微软雅黑" pitchFamily="34" charset="-122"/>
              <a:ea typeface="楷体_GB2312" pitchFamily="49" charset="-122"/>
            </a:endParaRPr>
          </a:p>
        </p:txBody>
      </p:sp>
      <p:sp>
        <p:nvSpPr>
          <p:cNvPr id="8" name="AutoShape 5"/>
          <p:cNvSpPr>
            <a:spLocks noChangeArrowheads="1"/>
          </p:cNvSpPr>
          <p:nvPr/>
        </p:nvSpPr>
        <p:spPr bwMode="auto">
          <a:xfrm>
            <a:off x="800026" y="2223831"/>
            <a:ext cx="2159180" cy="863600"/>
          </a:xfrm>
          <a:prstGeom prst="flowChartAlternateProcess">
            <a:avLst/>
          </a:prstGeom>
          <a:solidFill>
            <a:srgbClr val="F8F8F8"/>
          </a:solidFill>
          <a:ln w="9525" algn="ctr">
            <a:solidFill>
              <a:srgbClr val="008CC6"/>
            </a:solidFill>
            <a:miter lim="800000"/>
            <a:headEnd/>
            <a:tailEnd/>
          </a:ln>
        </p:spPr>
        <p:txBody>
          <a:bodyPr wrap="none" anchor="ctr"/>
          <a:lstStyle/>
          <a:p>
            <a:pPr algn="ctr">
              <a:defRPr/>
            </a:pPr>
            <a:endParaRPr lang="zh-CN" altLang="zh-CN" b="1">
              <a:latin typeface="+mj-ea"/>
              <a:ea typeface="+mj-ea"/>
            </a:endParaRPr>
          </a:p>
        </p:txBody>
      </p:sp>
      <p:sp>
        <p:nvSpPr>
          <p:cNvPr id="9" name="Rectangle 18"/>
          <p:cNvSpPr>
            <a:spLocks noChangeArrowheads="1"/>
          </p:cNvSpPr>
          <p:nvPr/>
        </p:nvSpPr>
        <p:spPr bwMode="auto">
          <a:xfrm>
            <a:off x="1295828" y="2747192"/>
            <a:ext cx="1303338" cy="340735"/>
          </a:xfrm>
          <a:prstGeom prst="rect">
            <a:avLst/>
          </a:prstGeom>
          <a:noFill/>
          <a:ln w="9525" algn="ctr">
            <a:noFill/>
            <a:miter lim="800000"/>
            <a:headEnd/>
            <a:tailEnd/>
          </a:ln>
        </p:spPr>
        <p:txBody>
          <a:bodyPr lIns="90000" tIns="46800" rIns="90000" bIns="46800">
            <a:spAutoFit/>
          </a:bodyPr>
          <a:lstStyle/>
          <a:p>
            <a:pPr marL="342900" indent="-342900" algn="ctr">
              <a:defRPr/>
            </a:pPr>
            <a:r>
              <a:rPr lang="zh-CN" altLang="en-US" sz="1600" b="1" dirty="0" smtClean="0">
                <a:latin typeface="+mj-ea"/>
                <a:ea typeface="+mj-ea"/>
              </a:rPr>
              <a:t>资讯</a:t>
            </a:r>
            <a:r>
              <a:rPr lang="zh-CN" altLang="en-US" sz="1600" b="1" dirty="0">
                <a:latin typeface="+mj-ea"/>
                <a:ea typeface="+mj-ea"/>
              </a:rPr>
              <a:t>门户</a:t>
            </a:r>
          </a:p>
        </p:txBody>
      </p:sp>
      <p:sp>
        <p:nvSpPr>
          <p:cNvPr id="10" name="圆角矩形 9"/>
          <p:cNvSpPr/>
          <p:nvPr/>
        </p:nvSpPr>
        <p:spPr bwMode="auto">
          <a:xfrm>
            <a:off x="4662488" y="1124744"/>
            <a:ext cx="4275137" cy="674688"/>
          </a:xfrm>
          <a:prstGeom prst="roundRect">
            <a:avLst/>
          </a:prstGeom>
          <a:solidFill>
            <a:schemeClr val="accent1"/>
          </a:solidFill>
          <a:ln w="28575" cap="flat" cmpd="sng" algn="ctr">
            <a:solidFill>
              <a:srgbClr val="00549A"/>
            </a:solidFill>
            <a:prstDash val="solid"/>
            <a:round/>
            <a:headEnd type="none" w="med" len="med"/>
            <a:tailEnd type="none" w="med" len="med"/>
          </a:ln>
          <a:effectLst/>
        </p:spPr>
        <p:txBody>
          <a:bodyPr/>
          <a:lstStyle/>
          <a:p>
            <a:pPr algn="ctr">
              <a:defRPr/>
            </a:pPr>
            <a:endParaRPr lang="zh-CN" altLang="en-US" sz="1400" b="1">
              <a:solidFill>
                <a:schemeClr val="accent2"/>
              </a:solidFill>
              <a:effectLst>
                <a:outerShdw blurRad="38100" dist="38100" dir="2700000" algn="tl">
                  <a:srgbClr val="000000">
                    <a:alpha val="43137"/>
                  </a:srgbClr>
                </a:outerShdw>
              </a:effectLst>
              <a:ea typeface="黑体" pitchFamily="2" charset="-122"/>
            </a:endParaRPr>
          </a:p>
        </p:txBody>
      </p:sp>
      <p:sp>
        <p:nvSpPr>
          <p:cNvPr id="11" name="圆角矩形 10"/>
          <p:cNvSpPr/>
          <p:nvPr/>
        </p:nvSpPr>
        <p:spPr bwMode="auto">
          <a:xfrm>
            <a:off x="206375" y="1124744"/>
            <a:ext cx="4275138" cy="674688"/>
          </a:xfrm>
          <a:prstGeom prst="roundRect">
            <a:avLst/>
          </a:prstGeom>
          <a:solidFill>
            <a:schemeClr val="accent1"/>
          </a:solidFill>
          <a:ln w="28575" cap="flat" cmpd="sng" algn="ctr">
            <a:solidFill>
              <a:srgbClr val="00549A"/>
            </a:solidFill>
            <a:prstDash val="solid"/>
            <a:round/>
            <a:headEnd type="none" w="med" len="med"/>
            <a:tailEnd type="none" w="med" len="med"/>
          </a:ln>
          <a:effectLst/>
        </p:spPr>
        <p:txBody>
          <a:bodyPr/>
          <a:lstStyle/>
          <a:p>
            <a:pPr algn="ctr">
              <a:defRPr/>
            </a:pPr>
            <a:endParaRPr lang="zh-CN" altLang="en-US" sz="1400" b="1">
              <a:solidFill>
                <a:schemeClr val="accent2"/>
              </a:solidFill>
              <a:effectLst>
                <a:outerShdw blurRad="38100" dist="38100" dir="2700000" algn="tl">
                  <a:srgbClr val="000000">
                    <a:alpha val="43137"/>
                  </a:srgbClr>
                </a:outerShdw>
              </a:effectLst>
              <a:ea typeface="黑体" pitchFamily="2" charset="-122"/>
            </a:endParaRPr>
          </a:p>
        </p:txBody>
      </p:sp>
      <p:sp>
        <p:nvSpPr>
          <p:cNvPr id="12" name="Rectangle 19"/>
          <p:cNvSpPr>
            <a:spLocks noChangeArrowheads="1"/>
          </p:cNvSpPr>
          <p:nvPr/>
        </p:nvSpPr>
        <p:spPr bwMode="auto">
          <a:xfrm>
            <a:off x="888926" y="3077097"/>
            <a:ext cx="4895850" cy="371513"/>
          </a:xfrm>
          <a:prstGeom prst="rect">
            <a:avLst/>
          </a:prstGeom>
          <a:noFill/>
          <a:ln w="9525" algn="ctr">
            <a:noFill/>
            <a:miter lim="800000"/>
            <a:headEnd/>
            <a:tailEnd/>
          </a:ln>
        </p:spPr>
        <p:txBody>
          <a:bodyPr lIns="90000" tIns="46800" rIns="90000" bIns="46800">
            <a:spAutoFit/>
          </a:bodyPr>
          <a:lstStyle/>
          <a:p>
            <a:pPr marL="342900" indent="-342900" algn="ctr"/>
            <a:r>
              <a:rPr lang="zh-CN" altLang="en-US" b="1" dirty="0" smtClean="0">
                <a:latin typeface="微软雅黑" pitchFamily="34" charset="-122"/>
                <a:ea typeface="微软雅黑" pitchFamily="34" charset="-122"/>
              </a:rPr>
              <a:t>电子商务服务</a:t>
            </a:r>
            <a:r>
              <a:rPr lang="zh-CN" altLang="en-US" b="1" dirty="0">
                <a:latin typeface="微软雅黑" pitchFamily="34" charset="-122"/>
                <a:ea typeface="微软雅黑" pitchFamily="34" charset="-122"/>
              </a:rPr>
              <a:t>平台</a:t>
            </a:r>
          </a:p>
        </p:txBody>
      </p:sp>
      <p:sp>
        <p:nvSpPr>
          <p:cNvPr id="13" name="AutoShape 23"/>
          <p:cNvSpPr>
            <a:spLocks noChangeArrowheads="1"/>
          </p:cNvSpPr>
          <p:nvPr/>
        </p:nvSpPr>
        <p:spPr bwMode="auto">
          <a:xfrm>
            <a:off x="5273829" y="5165806"/>
            <a:ext cx="3508375" cy="792162"/>
          </a:xfrm>
          <a:prstGeom prst="flowChartAlternateProcess">
            <a:avLst/>
          </a:prstGeom>
          <a:solidFill>
            <a:srgbClr val="F8F8F8"/>
          </a:solidFill>
          <a:ln w="28575" algn="ctr">
            <a:solidFill>
              <a:srgbClr val="FF9900"/>
            </a:solidFill>
            <a:miter lim="800000"/>
            <a:headEnd/>
            <a:tailEnd/>
          </a:ln>
        </p:spPr>
        <p:txBody>
          <a:bodyPr wrap="none" anchor="ctr"/>
          <a:lstStyle/>
          <a:p>
            <a:pPr algn="ctr"/>
            <a:endParaRPr lang="zh-CN" altLang="zh-CN" sz="1600" b="1" dirty="0">
              <a:latin typeface="微软雅黑" pitchFamily="34" charset="-122"/>
              <a:ea typeface="楷体_GB2312" pitchFamily="49" charset="-122"/>
            </a:endParaRPr>
          </a:p>
        </p:txBody>
      </p:sp>
      <p:sp>
        <p:nvSpPr>
          <p:cNvPr id="14" name="AutoShape 33"/>
          <p:cNvSpPr>
            <a:spLocks noChangeArrowheads="1"/>
          </p:cNvSpPr>
          <p:nvPr/>
        </p:nvSpPr>
        <p:spPr bwMode="auto">
          <a:xfrm>
            <a:off x="5800477" y="3887664"/>
            <a:ext cx="2965450" cy="864046"/>
          </a:xfrm>
          <a:prstGeom prst="flowChartAlternateProcess">
            <a:avLst/>
          </a:prstGeom>
          <a:solidFill>
            <a:srgbClr val="F8F8F8"/>
          </a:solidFill>
          <a:ln w="28575" algn="ctr">
            <a:solidFill>
              <a:srgbClr val="FF9900"/>
            </a:solidFill>
            <a:miter lim="800000"/>
            <a:headEnd/>
            <a:tailEnd/>
          </a:ln>
        </p:spPr>
        <p:txBody>
          <a:bodyPr wrap="none" anchor="ctr"/>
          <a:lstStyle/>
          <a:p>
            <a:pPr algn="ctr">
              <a:defRPr/>
            </a:pPr>
            <a:endParaRPr lang="zh-CN" altLang="zh-CN" b="1">
              <a:latin typeface="+mj-ea"/>
              <a:ea typeface="+mj-ea"/>
            </a:endParaRPr>
          </a:p>
        </p:txBody>
      </p:sp>
      <p:sp>
        <p:nvSpPr>
          <p:cNvPr id="15" name="AutoShape 34"/>
          <p:cNvSpPr>
            <a:spLocks noChangeArrowheads="1"/>
          </p:cNvSpPr>
          <p:nvPr/>
        </p:nvSpPr>
        <p:spPr bwMode="auto">
          <a:xfrm>
            <a:off x="5867151" y="3960490"/>
            <a:ext cx="504825" cy="503238"/>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a:latin typeface="+mj-ea"/>
                <a:ea typeface="+mj-ea"/>
              </a:rPr>
              <a:t>担保</a:t>
            </a:r>
            <a:br>
              <a:rPr lang="zh-CN" altLang="en-US" sz="1200" b="1" dirty="0">
                <a:latin typeface="+mj-ea"/>
                <a:ea typeface="+mj-ea"/>
              </a:rPr>
            </a:br>
            <a:r>
              <a:rPr lang="zh-CN" altLang="en-US" sz="1200" b="1" dirty="0">
                <a:latin typeface="+mj-ea"/>
                <a:ea typeface="+mj-ea"/>
              </a:rPr>
              <a:t>认证</a:t>
            </a:r>
            <a:endParaRPr lang="zh-CN" altLang="en-US" sz="1200" dirty="0">
              <a:latin typeface="+mj-ea"/>
              <a:ea typeface="+mj-ea"/>
            </a:endParaRPr>
          </a:p>
        </p:txBody>
      </p:sp>
      <p:sp>
        <p:nvSpPr>
          <p:cNvPr id="16" name="Rectangle 35"/>
          <p:cNvSpPr>
            <a:spLocks noChangeArrowheads="1"/>
          </p:cNvSpPr>
          <p:nvPr/>
        </p:nvSpPr>
        <p:spPr bwMode="auto">
          <a:xfrm>
            <a:off x="5795714" y="4391348"/>
            <a:ext cx="2952750" cy="309562"/>
          </a:xfrm>
          <a:prstGeom prst="rect">
            <a:avLst/>
          </a:prstGeom>
          <a:noFill/>
          <a:ln w="9525" algn="ctr">
            <a:noFill/>
            <a:miter lim="800000"/>
            <a:headEnd/>
            <a:tailEnd/>
          </a:ln>
        </p:spPr>
        <p:txBody>
          <a:bodyPr lIns="90000" tIns="46800" rIns="90000" bIns="46800">
            <a:spAutoFit/>
          </a:bodyPr>
          <a:lstStyle/>
          <a:p>
            <a:pPr marL="342900" indent="-342900" algn="ctr">
              <a:defRPr/>
            </a:pPr>
            <a:r>
              <a:rPr lang="zh-CN" altLang="en-US" b="1" dirty="0">
                <a:latin typeface="+mj-ea"/>
                <a:ea typeface="+mj-ea"/>
              </a:rPr>
              <a:t>服务集成与增值</a:t>
            </a:r>
          </a:p>
        </p:txBody>
      </p:sp>
      <p:sp>
        <p:nvSpPr>
          <p:cNvPr id="17" name="AutoShape 36"/>
          <p:cNvSpPr>
            <a:spLocks noChangeArrowheads="1"/>
          </p:cNvSpPr>
          <p:nvPr/>
        </p:nvSpPr>
        <p:spPr bwMode="auto">
          <a:xfrm>
            <a:off x="6443414" y="3960490"/>
            <a:ext cx="504825" cy="503238"/>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a:latin typeface="+mj-ea"/>
                <a:ea typeface="+mj-ea"/>
              </a:rPr>
              <a:t>法律</a:t>
            </a:r>
          </a:p>
          <a:p>
            <a:pPr algn="ctr">
              <a:defRPr/>
            </a:pPr>
            <a:r>
              <a:rPr lang="zh-CN" altLang="en-US" sz="1200" b="1" dirty="0">
                <a:latin typeface="+mj-ea"/>
                <a:ea typeface="+mj-ea"/>
              </a:rPr>
              <a:t>仲裁</a:t>
            </a:r>
            <a:endParaRPr lang="zh-CN" altLang="en-US" sz="1200" dirty="0">
              <a:latin typeface="+mj-ea"/>
              <a:ea typeface="+mj-ea"/>
            </a:endParaRPr>
          </a:p>
        </p:txBody>
      </p:sp>
      <p:sp>
        <p:nvSpPr>
          <p:cNvPr id="18" name="AutoShape 37"/>
          <p:cNvSpPr>
            <a:spLocks noChangeArrowheads="1"/>
          </p:cNvSpPr>
          <p:nvPr/>
        </p:nvSpPr>
        <p:spPr bwMode="auto">
          <a:xfrm>
            <a:off x="7019676" y="3960490"/>
            <a:ext cx="504825" cy="503238"/>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a:latin typeface="+mj-ea"/>
                <a:ea typeface="+mj-ea"/>
              </a:rPr>
              <a:t>融资</a:t>
            </a:r>
            <a:endParaRPr lang="en-US" altLang="zh-CN" sz="1200" b="1" dirty="0">
              <a:latin typeface="+mj-ea"/>
              <a:ea typeface="+mj-ea"/>
            </a:endParaRPr>
          </a:p>
          <a:p>
            <a:pPr algn="ctr">
              <a:defRPr/>
            </a:pPr>
            <a:r>
              <a:rPr lang="zh-CN" altLang="en-US" sz="1200" b="1" dirty="0">
                <a:latin typeface="+mj-ea"/>
                <a:ea typeface="+mj-ea"/>
              </a:rPr>
              <a:t>信贷</a:t>
            </a:r>
          </a:p>
        </p:txBody>
      </p:sp>
      <p:sp>
        <p:nvSpPr>
          <p:cNvPr id="19" name="AutoShape 38"/>
          <p:cNvSpPr>
            <a:spLocks noChangeArrowheads="1"/>
          </p:cNvSpPr>
          <p:nvPr/>
        </p:nvSpPr>
        <p:spPr bwMode="auto">
          <a:xfrm>
            <a:off x="7595939" y="3960490"/>
            <a:ext cx="504825" cy="503238"/>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a:latin typeface="+mj-ea"/>
                <a:ea typeface="+mj-ea"/>
              </a:rPr>
              <a:t>信息</a:t>
            </a:r>
          </a:p>
          <a:p>
            <a:pPr algn="ctr">
              <a:defRPr/>
            </a:pPr>
            <a:r>
              <a:rPr lang="zh-CN" altLang="en-US" sz="1200" b="1">
                <a:latin typeface="+mj-ea"/>
                <a:ea typeface="+mj-ea"/>
              </a:rPr>
              <a:t>咨询</a:t>
            </a:r>
            <a:endParaRPr lang="zh-CN" altLang="en-US" sz="1200">
              <a:latin typeface="+mj-ea"/>
              <a:ea typeface="+mj-ea"/>
            </a:endParaRPr>
          </a:p>
        </p:txBody>
      </p:sp>
      <p:sp>
        <p:nvSpPr>
          <p:cNvPr id="20" name="AutoShape 39"/>
          <p:cNvSpPr>
            <a:spLocks noChangeArrowheads="1"/>
          </p:cNvSpPr>
          <p:nvPr/>
        </p:nvSpPr>
        <p:spPr bwMode="auto">
          <a:xfrm>
            <a:off x="8172201" y="3960490"/>
            <a:ext cx="504825" cy="503238"/>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en-US" altLang="zh-CN" sz="1200" dirty="0" smtClean="0">
                <a:latin typeface="+mj-ea"/>
                <a:ea typeface="+mj-ea"/>
              </a:rPr>
              <a:t>…</a:t>
            </a:r>
            <a:endParaRPr lang="en-US" altLang="zh-CN" sz="1200" dirty="0">
              <a:latin typeface="+mj-ea"/>
              <a:ea typeface="+mj-ea"/>
            </a:endParaRPr>
          </a:p>
          <a:p>
            <a:pPr algn="ctr">
              <a:defRPr/>
            </a:pPr>
            <a:r>
              <a:rPr lang="en-US" altLang="zh-CN" sz="1200" dirty="0">
                <a:latin typeface="+mj-ea"/>
                <a:ea typeface="+mj-ea"/>
              </a:rPr>
              <a:t>…</a:t>
            </a:r>
          </a:p>
        </p:txBody>
      </p:sp>
      <p:grpSp>
        <p:nvGrpSpPr>
          <p:cNvPr id="21" name="组合 111"/>
          <p:cNvGrpSpPr>
            <a:grpSpLocks/>
          </p:cNvGrpSpPr>
          <p:nvPr/>
        </p:nvGrpSpPr>
        <p:grpSpPr bwMode="auto">
          <a:xfrm>
            <a:off x="863922" y="3887667"/>
            <a:ext cx="2970212" cy="881509"/>
            <a:chOff x="5517105" y="5640794"/>
            <a:chExt cx="2970330" cy="866498"/>
          </a:xfrm>
        </p:grpSpPr>
        <p:sp>
          <p:nvSpPr>
            <p:cNvPr id="22" name="AutoShape 24"/>
            <p:cNvSpPr>
              <a:spLocks noChangeArrowheads="1"/>
            </p:cNvSpPr>
            <p:nvPr/>
          </p:nvSpPr>
          <p:spPr bwMode="auto">
            <a:xfrm>
              <a:off x="5521867" y="5640794"/>
              <a:ext cx="2965568" cy="866498"/>
            </a:xfrm>
            <a:prstGeom prst="flowChartAlternateProcess">
              <a:avLst/>
            </a:prstGeom>
            <a:solidFill>
              <a:srgbClr val="F8F8F8"/>
            </a:solidFill>
            <a:ln w="28575" algn="ctr">
              <a:solidFill>
                <a:srgbClr val="FF9900"/>
              </a:solidFill>
              <a:miter lim="800000"/>
              <a:headEnd/>
              <a:tailEnd/>
            </a:ln>
          </p:spPr>
          <p:txBody>
            <a:bodyPr wrap="none" anchor="ctr"/>
            <a:lstStyle/>
            <a:p>
              <a:pPr algn="ctr">
                <a:defRPr/>
              </a:pPr>
              <a:endParaRPr lang="zh-CN" altLang="zh-CN" b="1">
                <a:latin typeface="+mj-ea"/>
                <a:ea typeface="+mj-ea"/>
              </a:endParaRPr>
            </a:p>
          </p:txBody>
        </p:sp>
        <p:grpSp>
          <p:nvGrpSpPr>
            <p:cNvPr id="23" name="组合 109"/>
            <p:cNvGrpSpPr>
              <a:grpSpLocks/>
            </p:cNvGrpSpPr>
            <p:nvPr/>
          </p:nvGrpSpPr>
          <p:grpSpPr bwMode="auto">
            <a:xfrm>
              <a:off x="5517105" y="5698611"/>
              <a:ext cx="2952867" cy="776931"/>
              <a:chOff x="827088" y="4401971"/>
              <a:chExt cx="2952867" cy="776931"/>
            </a:xfrm>
          </p:grpSpPr>
          <p:sp>
            <p:nvSpPr>
              <p:cNvPr id="24" name="AutoShape 29"/>
              <p:cNvSpPr>
                <a:spLocks noChangeArrowheads="1"/>
              </p:cNvSpPr>
              <p:nvPr/>
            </p:nvSpPr>
            <p:spPr bwMode="auto">
              <a:xfrm>
                <a:off x="900116" y="4401971"/>
                <a:ext cx="504845" cy="503236"/>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smtClean="0">
                    <a:latin typeface="+mj-ea"/>
                    <a:ea typeface="+mj-ea"/>
                  </a:rPr>
                  <a:t>团购</a:t>
                </a:r>
                <a:endParaRPr lang="zh-CN" altLang="en-US" sz="1200" b="1" dirty="0">
                  <a:latin typeface="+mj-ea"/>
                  <a:ea typeface="+mj-ea"/>
                </a:endParaRPr>
              </a:p>
            </p:txBody>
          </p:sp>
          <p:sp>
            <p:nvSpPr>
              <p:cNvPr id="25" name="Rectangle 30"/>
              <p:cNvSpPr>
                <a:spLocks noChangeArrowheads="1"/>
              </p:cNvSpPr>
              <p:nvPr/>
            </p:nvSpPr>
            <p:spPr bwMode="auto">
              <a:xfrm>
                <a:off x="827088" y="4869339"/>
                <a:ext cx="2952867" cy="309563"/>
              </a:xfrm>
              <a:prstGeom prst="rect">
                <a:avLst/>
              </a:prstGeom>
              <a:noFill/>
              <a:ln w="9525" algn="ctr">
                <a:noFill/>
                <a:miter lim="800000"/>
                <a:headEnd/>
                <a:tailEnd/>
              </a:ln>
            </p:spPr>
            <p:txBody>
              <a:bodyPr lIns="90000" tIns="46800" rIns="90000" bIns="46800">
                <a:spAutoFit/>
              </a:bodyPr>
              <a:lstStyle/>
              <a:p>
                <a:pPr marL="342900" indent="-342900" algn="ctr">
                  <a:defRPr/>
                </a:pPr>
                <a:r>
                  <a:rPr lang="zh-CN" altLang="en-US" b="1" dirty="0">
                    <a:latin typeface="+mj-ea"/>
                    <a:ea typeface="+mj-ea"/>
                  </a:rPr>
                  <a:t>平台业务扩展</a:t>
                </a:r>
              </a:p>
            </p:txBody>
          </p:sp>
          <p:sp>
            <p:nvSpPr>
              <p:cNvPr id="26" name="AutoShape 31"/>
              <p:cNvSpPr>
                <a:spLocks noChangeArrowheads="1"/>
              </p:cNvSpPr>
              <p:nvPr/>
            </p:nvSpPr>
            <p:spPr bwMode="auto">
              <a:xfrm>
                <a:off x="1476401" y="4401971"/>
                <a:ext cx="504845" cy="503236"/>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en-US" altLang="zh-CN" sz="1200" b="1" dirty="0" smtClean="0">
                    <a:latin typeface="+mj-ea"/>
                    <a:ea typeface="+mj-ea"/>
                  </a:rPr>
                  <a:t>VMI</a:t>
                </a:r>
                <a:endParaRPr lang="zh-CN" altLang="en-US" sz="1200" dirty="0">
                  <a:latin typeface="+mj-ea"/>
                  <a:ea typeface="+mj-ea"/>
                </a:endParaRPr>
              </a:p>
            </p:txBody>
          </p:sp>
          <p:sp>
            <p:nvSpPr>
              <p:cNvPr id="27" name="AutoShape 32"/>
              <p:cNvSpPr>
                <a:spLocks noChangeArrowheads="1"/>
              </p:cNvSpPr>
              <p:nvPr/>
            </p:nvSpPr>
            <p:spPr bwMode="auto">
              <a:xfrm>
                <a:off x="2052687" y="4401971"/>
                <a:ext cx="504845" cy="503236"/>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smtClean="0">
                    <a:latin typeface="+mj-ea"/>
                    <a:ea typeface="+mj-ea"/>
                  </a:rPr>
                  <a:t>分销</a:t>
                </a:r>
                <a:endParaRPr lang="zh-CN" altLang="en-US" sz="1200" b="1" dirty="0">
                  <a:latin typeface="+mj-ea"/>
                  <a:ea typeface="+mj-ea"/>
                </a:endParaRPr>
              </a:p>
            </p:txBody>
          </p:sp>
          <p:sp>
            <p:nvSpPr>
              <p:cNvPr id="28" name="AutoShape 40"/>
              <p:cNvSpPr>
                <a:spLocks noChangeArrowheads="1"/>
              </p:cNvSpPr>
              <p:nvPr/>
            </p:nvSpPr>
            <p:spPr bwMode="auto">
              <a:xfrm>
                <a:off x="2628971" y="4401971"/>
                <a:ext cx="504845" cy="503236"/>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smtClean="0">
                    <a:latin typeface="+mj-ea"/>
                    <a:ea typeface="+mj-ea"/>
                  </a:rPr>
                  <a:t>中介</a:t>
                </a:r>
                <a:endParaRPr lang="en-US" altLang="zh-CN" sz="1200" b="1" dirty="0" smtClean="0">
                  <a:latin typeface="+mj-ea"/>
                  <a:ea typeface="+mj-ea"/>
                </a:endParaRPr>
              </a:p>
              <a:p>
                <a:pPr algn="ctr">
                  <a:defRPr/>
                </a:pPr>
                <a:r>
                  <a:rPr lang="zh-CN" altLang="en-US" sz="1200" b="1" dirty="0" smtClean="0">
                    <a:latin typeface="+mj-ea"/>
                    <a:ea typeface="+mj-ea"/>
                  </a:rPr>
                  <a:t>服务</a:t>
                </a:r>
                <a:endParaRPr lang="zh-CN" altLang="en-US" sz="1200" b="1" dirty="0">
                  <a:latin typeface="+mj-ea"/>
                  <a:ea typeface="+mj-ea"/>
                </a:endParaRPr>
              </a:p>
            </p:txBody>
          </p:sp>
          <p:sp>
            <p:nvSpPr>
              <p:cNvPr id="29" name="AutoShape 41"/>
              <p:cNvSpPr>
                <a:spLocks noChangeArrowheads="1"/>
              </p:cNvSpPr>
              <p:nvPr/>
            </p:nvSpPr>
            <p:spPr bwMode="auto">
              <a:xfrm>
                <a:off x="3205257" y="4401971"/>
                <a:ext cx="504845" cy="503236"/>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en-US" altLang="zh-CN" sz="1200" b="1" dirty="0">
                    <a:latin typeface="+mj-ea"/>
                    <a:ea typeface="+mj-ea"/>
                  </a:rPr>
                  <a:t>…</a:t>
                </a:r>
              </a:p>
              <a:p>
                <a:pPr algn="ctr">
                  <a:defRPr/>
                </a:pPr>
                <a:r>
                  <a:rPr lang="en-US" altLang="zh-CN" sz="1200" b="1" dirty="0">
                    <a:latin typeface="+mj-ea"/>
                    <a:ea typeface="+mj-ea"/>
                  </a:rPr>
                  <a:t>…</a:t>
                </a:r>
                <a:endParaRPr lang="en-US" altLang="zh-CN" sz="1200" dirty="0">
                  <a:latin typeface="+mj-ea"/>
                  <a:ea typeface="+mj-ea"/>
                </a:endParaRPr>
              </a:p>
            </p:txBody>
          </p:sp>
        </p:grpSp>
      </p:grpSp>
      <p:sp>
        <p:nvSpPr>
          <p:cNvPr id="30" name="AutoShape 42"/>
          <p:cNvSpPr>
            <a:spLocks noChangeArrowheads="1"/>
          </p:cNvSpPr>
          <p:nvPr/>
        </p:nvSpPr>
        <p:spPr bwMode="auto">
          <a:xfrm>
            <a:off x="5362729" y="5238831"/>
            <a:ext cx="790575" cy="36036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en-US" altLang="zh-CN" sz="1200" b="1" dirty="0" smtClean="0">
                <a:latin typeface="+mj-ea"/>
                <a:ea typeface="+mj-ea"/>
              </a:rPr>
              <a:t>SCM</a:t>
            </a:r>
            <a:r>
              <a:rPr lang="zh-CN" altLang="en-US" sz="1200" b="1" dirty="0" smtClean="0">
                <a:latin typeface="+mj-ea"/>
                <a:ea typeface="+mj-ea"/>
              </a:rPr>
              <a:t>协同</a:t>
            </a:r>
            <a:endParaRPr lang="zh-CN" altLang="en-US" sz="1200" b="1" dirty="0">
              <a:latin typeface="+mj-ea"/>
              <a:ea typeface="+mj-ea"/>
            </a:endParaRPr>
          </a:p>
        </p:txBody>
      </p:sp>
      <p:sp>
        <p:nvSpPr>
          <p:cNvPr id="31" name="Rectangle 43"/>
          <p:cNvSpPr>
            <a:spLocks noChangeArrowheads="1"/>
          </p:cNvSpPr>
          <p:nvPr/>
        </p:nvSpPr>
        <p:spPr bwMode="auto">
          <a:xfrm>
            <a:off x="5451629" y="5607131"/>
            <a:ext cx="3106738" cy="340735"/>
          </a:xfrm>
          <a:prstGeom prst="rect">
            <a:avLst/>
          </a:prstGeom>
          <a:noFill/>
          <a:ln w="9525" algn="ctr">
            <a:noFill/>
            <a:miter lim="800000"/>
            <a:headEnd/>
            <a:tailEnd/>
          </a:ln>
        </p:spPr>
        <p:txBody>
          <a:bodyPr lIns="90000" tIns="46800" rIns="90000" bIns="46800">
            <a:spAutoFit/>
          </a:bodyPr>
          <a:lstStyle/>
          <a:p>
            <a:pPr marL="342900" indent="-342900" algn="ctr">
              <a:defRPr/>
            </a:pPr>
            <a:r>
              <a:rPr lang="zh-CN" altLang="en-US" sz="1600" b="1" dirty="0">
                <a:latin typeface="+mj-ea"/>
                <a:ea typeface="+mj-ea"/>
              </a:rPr>
              <a:t>供应链服务集成与整合</a:t>
            </a:r>
          </a:p>
        </p:txBody>
      </p:sp>
      <p:sp>
        <p:nvSpPr>
          <p:cNvPr id="32" name="AutoShape 44"/>
          <p:cNvSpPr>
            <a:spLocks noChangeArrowheads="1"/>
          </p:cNvSpPr>
          <p:nvPr/>
        </p:nvSpPr>
        <p:spPr bwMode="auto">
          <a:xfrm>
            <a:off x="6216804" y="5238831"/>
            <a:ext cx="790575" cy="36036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a:latin typeface="+mj-ea"/>
                <a:ea typeface="+mj-ea"/>
              </a:rPr>
              <a:t>物流配送</a:t>
            </a:r>
          </a:p>
        </p:txBody>
      </p:sp>
      <p:sp>
        <p:nvSpPr>
          <p:cNvPr id="33" name="AutoShape 45"/>
          <p:cNvSpPr>
            <a:spLocks noChangeArrowheads="1"/>
          </p:cNvSpPr>
          <p:nvPr/>
        </p:nvSpPr>
        <p:spPr bwMode="auto">
          <a:xfrm>
            <a:off x="7072467" y="5238831"/>
            <a:ext cx="819150" cy="36036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smtClean="0">
                <a:latin typeface="+mj-ea"/>
                <a:ea typeface="+mj-ea"/>
              </a:rPr>
              <a:t>生产加工</a:t>
            </a:r>
            <a:endParaRPr lang="zh-CN" altLang="en-US" sz="1200" b="1" dirty="0">
              <a:latin typeface="+mj-ea"/>
              <a:ea typeface="+mj-ea"/>
            </a:endParaRPr>
          </a:p>
        </p:txBody>
      </p:sp>
      <p:sp>
        <p:nvSpPr>
          <p:cNvPr id="34" name="AutoShape 49"/>
          <p:cNvSpPr>
            <a:spLocks noChangeArrowheads="1"/>
          </p:cNvSpPr>
          <p:nvPr/>
        </p:nvSpPr>
        <p:spPr bwMode="auto">
          <a:xfrm>
            <a:off x="322263" y="1213644"/>
            <a:ext cx="919162" cy="503238"/>
          </a:xfrm>
          <a:prstGeom prst="flowChartAlternateProcess">
            <a:avLst/>
          </a:prstGeom>
          <a:solidFill>
            <a:srgbClr val="F8F8F8"/>
          </a:solidFill>
          <a:ln w="9525" algn="ctr">
            <a:solidFill>
              <a:srgbClr val="008CC6"/>
            </a:solidFill>
            <a:miter lim="800000"/>
            <a:headEnd/>
            <a:tailEnd/>
          </a:ln>
        </p:spPr>
        <p:txBody>
          <a:bodyPr wrap="none" anchor="ctr"/>
          <a:lstStyle/>
          <a:p>
            <a:pPr algn="ctr"/>
            <a:r>
              <a:rPr lang="zh-CN" altLang="en-US" sz="1400" b="1">
                <a:latin typeface="微软雅黑" pitchFamily="34" charset="-122"/>
                <a:ea typeface="微软雅黑" pitchFamily="34" charset="-122"/>
              </a:rPr>
              <a:t>供应商</a:t>
            </a:r>
          </a:p>
        </p:txBody>
      </p:sp>
      <p:sp>
        <p:nvSpPr>
          <p:cNvPr id="35" name="AutoShape 56"/>
          <p:cNvSpPr>
            <a:spLocks noChangeArrowheads="1"/>
          </p:cNvSpPr>
          <p:nvPr/>
        </p:nvSpPr>
        <p:spPr bwMode="auto">
          <a:xfrm>
            <a:off x="6996039" y="3505077"/>
            <a:ext cx="373062" cy="382587"/>
          </a:xfrm>
          <a:prstGeom prst="upDownArrow">
            <a:avLst>
              <a:gd name="adj1" fmla="val 50000"/>
              <a:gd name="adj2" fmla="val 20069"/>
            </a:avLst>
          </a:prstGeom>
          <a:solidFill>
            <a:schemeClr val="accent1"/>
          </a:solidFill>
          <a:ln w="9525" algn="ctr">
            <a:solidFill>
              <a:srgbClr val="008CC6"/>
            </a:solidFill>
            <a:miter lim="800000"/>
            <a:headEnd/>
            <a:tailEnd/>
          </a:ln>
        </p:spPr>
        <p:txBody>
          <a:bodyPr lIns="90000" tIns="46800" rIns="90000" bIns="46800" anchor="ctr">
            <a:noAutofit/>
          </a:bodyPr>
          <a:lstStyle/>
          <a:p>
            <a:pPr algn="ctr"/>
            <a:endParaRPr lang="zh-CN" altLang="en-US">
              <a:ea typeface="楷体_GB2312" pitchFamily="49" charset="-122"/>
            </a:endParaRPr>
          </a:p>
        </p:txBody>
      </p:sp>
      <p:sp>
        <p:nvSpPr>
          <p:cNvPr id="36" name="AutoShape 58"/>
          <p:cNvSpPr>
            <a:spLocks noChangeArrowheads="1"/>
          </p:cNvSpPr>
          <p:nvPr/>
        </p:nvSpPr>
        <p:spPr bwMode="auto">
          <a:xfrm>
            <a:off x="250825" y="2159472"/>
            <a:ext cx="433388" cy="3888432"/>
          </a:xfrm>
          <a:prstGeom prst="roundRect">
            <a:avLst>
              <a:gd name="adj" fmla="val 17583"/>
            </a:avLst>
          </a:prstGeom>
          <a:solidFill>
            <a:schemeClr val="accent1"/>
          </a:solidFill>
          <a:ln w="28575" algn="ctr">
            <a:solidFill>
              <a:srgbClr val="008CC6"/>
            </a:solidFill>
            <a:round/>
            <a:headEnd/>
            <a:tailEnd/>
          </a:ln>
        </p:spPr>
        <p:txBody>
          <a:bodyPr wrap="square" lIns="90000" tIns="46800" rIns="90000" bIns="46800" anchor="ctr">
            <a:noAutofit/>
          </a:bodyPr>
          <a:lstStyle/>
          <a:p>
            <a:pPr algn="ctr"/>
            <a:endParaRPr lang="zh-CN" altLang="en-US">
              <a:ea typeface="楷体_GB2312" pitchFamily="49" charset="-122"/>
            </a:endParaRPr>
          </a:p>
        </p:txBody>
      </p:sp>
      <p:sp>
        <p:nvSpPr>
          <p:cNvPr id="37" name="Text Box 59"/>
          <p:cNvSpPr txBox="1">
            <a:spLocks noChangeArrowheads="1"/>
          </p:cNvSpPr>
          <p:nvPr/>
        </p:nvSpPr>
        <p:spPr bwMode="auto">
          <a:xfrm>
            <a:off x="256234" y="2159472"/>
            <a:ext cx="427979" cy="3888432"/>
          </a:xfrm>
          <a:prstGeom prst="rect">
            <a:avLst/>
          </a:prstGeom>
          <a:noFill/>
          <a:ln w="9525" algn="ctr">
            <a:noFill/>
            <a:miter lim="800000"/>
            <a:headEnd/>
            <a:tailEnd/>
          </a:ln>
        </p:spPr>
        <p:txBody>
          <a:bodyPr vert="eaVert" wrap="square" lIns="90000" tIns="46800" rIns="90000" bIns="46800">
            <a:spAutoFit/>
          </a:bodyPr>
          <a:lstStyle/>
          <a:p>
            <a:pPr marL="342900" indent="-342900" algn="ctr">
              <a:spcBef>
                <a:spcPct val="50000"/>
              </a:spcBef>
              <a:buFont typeface="Wingdings" pitchFamily="2" charset="2"/>
              <a:buNone/>
            </a:pPr>
            <a:r>
              <a:rPr lang="zh-CN" altLang="en-US" sz="1600" b="1" dirty="0">
                <a:latin typeface="微软雅黑" pitchFamily="34" charset="-122"/>
                <a:ea typeface="微软雅黑" pitchFamily="34" charset="-122"/>
              </a:rPr>
              <a:t>供应链集成与服务整合的电子商务平台</a:t>
            </a:r>
          </a:p>
        </p:txBody>
      </p:sp>
      <p:sp>
        <p:nvSpPr>
          <p:cNvPr id="38" name="AutoShape 5"/>
          <p:cNvSpPr>
            <a:spLocks noChangeArrowheads="1"/>
          </p:cNvSpPr>
          <p:nvPr/>
        </p:nvSpPr>
        <p:spPr bwMode="auto">
          <a:xfrm>
            <a:off x="3094221" y="2223831"/>
            <a:ext cx="2720719" cy="863600"/>
          </a:xfrm>
          <a:prstGeom prst="flowChartAlternateProcess">
            <a:avLst/>
          </a:prstGeom>
          <a:solidFill>
            <a:srgbClr val="F8F8F8"/>
          </a:solidFill>
          <a:ln w="9525" algn="ctr">
            <a:solidFill>
              <a:srgbClr val="008CC6"/>
            </a:solidFill>
            <a:miter lim="800000"/>
            <a:headEnd/>
            <a:tailEnd/>
          </a:ln>
        </p:spPr>
        <p:txBody>
          <a:bodyPr wrap="none" anchor="ctr"/>
          <a:lstStyle/>
          <a:p>
            <a:pPr algn="ctr">
              <a:defRPr/>
            </a:pPr>
            <a:endParaRPr lang="zh-CN" altLang="zh-CN" b="1">
              <a:latin typeface="+mj-ea"/>
              <a:ea typeface="+mj-ea"/>
            </a:endParaRPr>
          </a:p>
        </p:txBody>
      </p:sp>
      <p:sp>
        <p:nvSpPr>
          <p:cNvPr id="39" name="AutoShape 7"/>
          <p:cNvSpPr>
            <a:spLocks noChangeArrowheads="1"/>
          </p:cNvSpPr>
          <p:nvPr/>
        </p:nvSpPr>
        <p:spPr bwMode="auto">
          <a:xfrm>
            <a:off x="3139225" y="2331794"/>
            <a:ext cx="808038" cy="4953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tLang="zh-CN" sz="1200" b="1" dirty="0" smtClean="0">
                <a:latin typeface="+mj-ea"/>
                <a:ea typeface="+mj-ea"/>
              </a:rPr>
              <a:t>B2C</a:t>
            </a:r>
            <a:r>
              <a:rPr lang="zh-CN" altLang="en-US" sz="1200" b="1" dirty="0" smtClean="0">
                <a:latin typeface="+mj-ea"/>
                <a:ea typeface="+mj-ea"/>
              </a:rPr>
              <a:t>销售</a:t>
            </a:r>
            <a:endParaRPr lang="zh-CN" altLang="en-US" sz="1200" b="1" dirty="0">
              <a:latin typeface="+mj-ea"/>
              <a:ea typeface="+mj-ea"/>
            </a:endParaRPr>
          </a:p>
        </p:txBody>
      </p:sp>
      <p:sp>
        <p:nvSpPr>
          <p:cNvPr id="40" name="AutoShape 8"/>
          <p:cNvSpPr>
            <a:spLocks noChangeArrowheads="1"/>
          </p:cNvSpPr>
          <p:nvPr/>
        </p:nvSpPr>
        <p:spPr bwMode="auto">
          <a:xfrm>
            <a:off x="1980754" y="2301941"/>
            <a:ext cx="808038" cy="495300"/>
          </a:xfrm>
          <a:prstGeom prst="roundRect">
            <a:avLst>
              <a:gd name="adj" fmla="val 16667"/>
            </a:avLst>
          </a:prstGeom>
          <a:solidFill>
            <a:schemeClr val="bg1"/>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200" b="1" dirty="0">
                <a:latin typeface="+mj-ea"/>
                <a:ea typeface="+mj-ea"/>
              </a:rPr>
              <a:t>网上商铺</a:t>
            </a:r>
            <a:endParaRPr lang="en-US" altLang="zh-CN" sz="1200" b="1" dirty="0">
              <a:latin typeface="+mj-ea"/>
              <a:ea typeface="+mj-ea"/>
            </a:endParaRPr>
          </a:p>
          <a:p>
            <a:pPr algn="ctr">
              <a:defRPr/>
            </a:pPr>
            <a:r>
              <a:rPr lang="zh-CN" altLang="en-US" sz="1200" b="1" dirty="0">
                <a:latin typeface="+mj-ea"/>
                <a:ea typeface="+mj-ea"/>
              </a:rPr>
              <a:t>企业推广</a:t>
            </a:r>
          </a:p>
        </p:txBody>
      </p:sp>
      <p:sp>
        <p:nvSpPr>
          <p:cNvPr id="41" name="AutoShape 9"/>
          <p:cNvSpPr>
            <a:spLocks noChangeArrowheads="1"/>
          </p:cNvSpPr>
          <p:nvPr/>
        </p:nvSpPr>
        <p:spPr bwMode="auto">
          <a:xfrm>
            <a:off x="4014714" y="2301618"/>
            <a:ext cx="808037" cy="4953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200" b="1" dirty="0" smtClean="0">
                <a:latin typeface="+mj-ea"/>
                <a:ea typeface="+mj-ea"/>
              </a:rPr>
              <a:t>合同</a:t>
            </a:r>
            <a:endParaRPr lang="en-US" altLang="zh-CN" sz="1200" b="1" dirty="0" smtClean="0">
              <a:latin typeface="+mj-ea"/>
              <a:ea typeface="+mj-ea"/>
            </a:endParaRPr>
          </a:p>
          <a:p>
            <a:pPr algn="ctr">
              <a:defRPr/>
            </a:pPr>
            <a:r>
              <a:rPr lang="zh-CN" altLang="en-US" sz="1200" b="1" dirty="0" smtClean="0">
                <a:latin typeface="+mj-ea"/>
                <a:ea typeface="+mj-ea"/>
              </a:rPr>
              <a:t>担保、融资</a:t>
            </a:r>
            <a:endParaRPr lang="en-US" altLang="zh-CN" sz="1200" b="1" dirty="0">
              <a:latin typeface="+mj-ea"/>
              <a:ea typeface="+mj-ea"/>
            </a:endParaRPr>
          </a:p>
        </p:txBody>
      </p:sp>
      <p:sp>
        <p:nvSpPr>
          <p:cNvPr id="42" name="Rectangle 18"/>
          <p:cNvSpPr>
            <a:spLocks noChangeArrowheads="1"/>
          </p:cNvSpPr>
          <p:nvPr/>
        </p:nvSpPr>
        <p:spPr bwMode="auto">
          <a:xfrm>
            <a:off x="3274241" y="2826849"/>
            <a:ext cx="2160240" cy="340735"/>
          </a:xfrm>
          <a:prstGeom prst="rect">
            <a:avLst/>
          </a:prstGeom>
          <a:noFill/>
          <a:ln w="9525" algn="ctr">
            <a:noFill/>
            <a:miter lim="800000"/>
            <a:headEnd/>
            <a:tailEnd/>
          </a:ln>
        </p:spPr>
        <p:txBody>
          <a:bodyPr wrap="square" lIns="90000" tIns="46800" rIns="90000" bIns="46800">
            <a:spAutoFit/>
          </a:bodyPr>
          <a:lstStyle/>
          <a:p>
            <a:pPr marL="342900" indent="-342900" algn="ctr"/>
            <a:r>
              <a:rPr lang="zh-CN" altLang="en-US" sz="1600" b="1" dirty="0">
                <a:latin typeface="微软雅黑" pitchFamily="34" charset="-122"/>
                <a:ea typeface="微软雅黑" pitchFamily="34" charset="-122"/>
              </a:rPr>
              <a:t>电子交易</a:t>
            </a:r>
          </a:p>
        </p:txBody>
      </p:sp>
      <p:sp>
        <p:nvSpPr>
          <p:cNvPr id="43" name="AutoShape 9"/>
          <p:cNvSpPr>
            <a:spLocks noChangeArrowheads="1"/>
          </p:cNvSpPr>
          <p:nvPr/>
        </p:nvSpPr>
        <p:spPr bwMode="auto">
          <a:xfrm>
            <a:off x="4916415" y="2301617"/>
            <a:ext cx="808037" cy="4953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tLang="zh-CN" sz="1200" b="1" dirty="0" smtClean="0">
                <a:latin typeface="+mj-ea"/>
                <a:ea typeface="+mj-ea"/>
              </a:rPr>
              <a:t>B2B</a:t>
            </a:r>
            <a:r>
              <a:rPr lang="zh-CN" altLang="en-US" sz="1200" b="1" dirty="0">
                <a:latin typeface="+mj-ea"/>
                <a:ea typeface="+mj-ea"/>
              </a:rPr>
              <a:t>交易</a:t>
            </a:r>
          </a:p>
        </p:txBody>
      </p:sp>
      <p:sp>
        <p:nvSpPr>
          <p:cNvPr id="44" name="AutoShape 7"/>
          <p:cNvSpPr>
            <a:spLocks noChangeArrowheads="1"/>
          </p:cNvSpPr>
          <p:nvPr/>
        </p:nvSpPr>
        <p:spPr bwMode="auto">
          <a:xfrm>
            <a:off x="960984" y="2295839"/>
            <a:ext cx="900113" cy="495300"/>
          </a:xfrm>
          <a:prstGeom prst="roundRect">
            <a:avLst>
              <a:gd name="adj" fmla="val 16667"/>
            </a:avLst>
          </a:prstGeom>
          <a:solidFill>
            <a:schemeClr val="bg1"/>
          </a:solidFill>
          <a:ln w="9525" algn="ctr">
            <a:solidFill>
              <a:srgbClr val="008CC6"/>
            </a:solidFill>
            <a:round/>
            <a:headEnd/>
            <a:tailEnd/>
          </a:ln>
        </p:spPr>
        <p:txBody>
          <a:bodyPr wrap="none" anchor="ctr"/>
          <a:lstStyle/>
          <a:p>
            <a:pPr algn="ctr">
              <a:defRPr/>
            </a:pPr>
            <a:r>
              <a:rPr lang="zh-CN" altLang="en-US" sz="1200" b="1" dirty="0">
                <a:latin typeface="+mj-ea"/>
                <a:ea typeface="+mj-ea"/>
              </a:rPr>
              <a:t>信息服务</a:t>
            </a:r>
            <a:endParaRPr lang="en-US" altLang="zh-CN" sz="1200" b="1" dirty="0">
              <a:latin typeface="+mj-ea"/>
              <a:ea typeface="+mj-ea"/>
            </a:endParaRPr>
          </a:p>
          <a:p>
            <a:pPr algn="ctr">
              <a:defRPr/>
            </a:pPr>
            <a:r>
              <a:rPr lang="zh-CN" altLang="en-US" sz="1200" b="1" dirty="0">
                <a:latin typeface="+mj-ea"/>
                <a:ea typeface="+mj-ea"/>
              </a:rPr>
              <a:t>广告</a:t>
            </a:r>
          </a:p>
        </p:txBody>
      </p:sp>
      <p:sp>
        <p:nvSpPr>
          <p:cNvPr id="45" name="AutoShape 25"/>
          <p:cNvSpPr>
            <a:spLocks noChangeArrowheads="1"/>
          </p:cNvSpPr>
          <p:nvPr/>
        </p:nvSpPr>
        <p:spPr bwMode="auto">
          <a:xfrm>
            <a:off x="5786438" y="1213644"/>
            <a:ext cx="1035050" cy="503238"/>
          </a:xfrm>
          <a:prstGeom prst="flowChartAlternateProcess">
            <a:avLst/>
          </a:prstGeom>
          <a:solidFill>
            <a:srgbClr val="F8F8F8"/>
          </a:solidFill>
          <a:ln w="9525" algn="ctr">
            <a:solidFill>
              <a:srgbClr val="008CC6"/>
            </a:solidFill>
            <a:miter lim="800000"/>
            <a:headEnd/>
            <a:tailEnd/>
          </a:ln>
        </p:spPr>
        <p:txBody>
          <a:bodyPr wrap="none" anchor="ctr"/>
          <a:lstStyle/>
          <a:p>
            <a:pPr algn="ctr">
              <a:defRPr/>
            </a:pPr>
            <a:r>
              <a:rPr lang="zh-CN" altLang="en-US" sz="1400" b="1" dirty="0" smtClean="0">
                <a:latin typeface="+mj-ea"/>
                <a:ea typeface="+mj-ea"/>
              </a:rPr>
              <a:t>政府</a:t>
            </a:r>
            <a:endParaRPr lang="en-US" altLang="zh-CN" sz="1400" b="1" dirty="0">
              <a:latin typeface="+mj-ea"/>
              <a:ea typeface="+mj-ea"/>
            </a:endParaRPr>
          </a:p>
          <a:p>
            <a:pPr algn="ctr">
              <a:defRPr/>
            </a:pPr>
            <a:r>
              <a:rPr lang="zh-CN" altLang="en-US" sz="1400" b="1" dirty="0" smtClean="0">
                <a:latin typeface="+mj-ea"/>
                <a:ea typeface="+mj-ea"/>
              </a:rPr>
              <a:t>行业协会</a:t>
            </a:r>
            <a:endParaRPr lang="zh-CN" altLang="en-US" sz="1400" b="1" dirty="0">
              <a:latin typeface="+mj-ea"/>
              <a:ea typeface="+mj-ea"/>
            </a:endParaRPr>
          </a:p>
        </p:txBody>
      </p:sp>
      <p:sp>
        <p:nvSpPr>
          <p:cNvPr id="46" name="AutoShape 26"/>
          <p:cNvSpPr>
            <a:spLocks noChangeArrowheads="1"/>
          </p:cNvSpPr>
          <p:nvPr/>
        </p:nvSpPr>
        <p:spPr bwMode="auto">
          <a:xfrm>
            <a:off x="6889750" y="1213644"/>
            <a:ext cx="922338" cy="503238"/>
          </a:xfrm>
          <a:prstGeom prst="flowChartAlternateProcess">
            <a:avLst/>
          </a:prstGeom>
          <a:solidFill>
            <a:srgbClr val="F8F8F8"/>
          </a:solidFill>
          <a:ln w="9525" algn="ctr">
            <a:solidFill>
              <a:srgbClr val="008CC6"/>
            </a:solidFill>
            <a:miter lim="800000"/>
            <a:headEnd/>
            <a:tailEnd/>
          </a:ln>
        </p:spPr>
        <p:txBody>
          <a:bodyPr wrap="none" anchor="ctr"/>
          <a:lstStyle/>
          <a:p>
            <a:pPr algn="ctr">
              <a:defRPr/>
            </a:pPr>
            <a:r>
              <a:rPr lang="zh-CN" altLang="en-US" sz="1400" b="1" dirty="0">
                <a:latin typeface="+mj-ea"/>
                <a:ea typeface="+mj-ea"/>
              </a:rPr>
              <a:t>中介</a:t>
            </a:r>
            <a:endParaRPr lang="en-US" altLang="zh-CN" sz="1400" b="1" dirty="0">
              <a:latin typeface="+mj-ea"/>
              <a:ea typeface="+mj-ea"/>
            </a:endParaRPr>
          </a:p>
          <a:p>
            <a:pPr algn="ctr">
              <a:defRPr/>
            </a:pPr>
            <a:r>
              <a:rPr lang="zh-CN" altLang="en-US" sz="1400" b="1" dirty="0">
                <a:latin typeface="+mj-ea"/>
                <a:ea typeface="+mj-ea"/>
              </a:rPr>
              <a:t>服务商</a:t>
            </a:r>
          </a:p>
        </p:txBody>
      </p:sp>
      <p:sp>
        <p:nvSpPr>
          <p:cNvPr id="47" name="AutoShape 49"/>
          <p:cNvSpPr>
            <a:spLocks noChangeArrowheads="1"/>
          </p:cNvSpPr>
          <p:nvPr/>
        </p:nvSpPr>
        <p:spPr bwMode="auto">
          <a:xfrm>
            <a:off x="4778375" y="1213644"/>
            <a:ext cx="919163" cy="503238"/>
          </a:xfrm>
          <a:prstGeom prst="flowChartAlternateProcess">
            <a:avLst/>
          </a:prstGeom>
          <a:solidFill>
            <a:srgbClr val="F8F8F8"/>
          </a:solidFill>
          <a:ln w="9525" algn="ctr">
            <a:solidFill>
              <a:srgbClr val="008CC6"/>
            </a:solidFill>
            <a:miter lim="800000"/>
            <a:headEnd/>
            <a:tailEnd/>
          </a:ln>
        </p:spPr>
        <p:txBody>
          <a:bodyPr wrap="none" anchor="ctr"/>
          <a:lstStyle/>
          <a:p>
            <a:pPr algn="ctr"/>
            <a:r>
              <a:rPr lang="zh-CN" altLang="en-US" sz="1400" b="1" dirty="0">
                <a:latin typeface="微软雅黑" pitchFamily="34" charset="-122"/>
                <a:ea typeface="微软雅黑" pitchFamily="34" charset="-122"/>
              </a:rPr>
              <a:t>物流服务</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提供商</a:t>
            </a:r>
          </a:p>
        </p:txBody>
      </p:sp>
      <p:sp>
        <p:nvSpPr>
          <p:cNvPr id="48" name="AutoShape 49"/>
          <p:cNvSpPr>
            <a:spLocks noChangeArrowheads="1"/>
          </p:cNvSpPr>
          <p:nvPr/>
        </p:nvSpPr>
        <p:spPr bwMode="auto">
          <a:xfrm>
            <a:off x="1357313" y="1205707"/>
            <a:ext cx="919162" cy="503237"/>
          </a:xfrm>
          <a:prstGeom prst="flowChartAlternateProcess">
            <a:avLst/>
          </a:prstGeom>
          <a:solidFill>
            <a:srgbClr val="F8F8F8"/>
          </a:solidFill>
          <a:ln w="9525" algn="ctr">
            <a:solidFill>
              <a:srgbClr val="008CC6"/>
            </a:solidFill>
            <a:miter lim="800000"/>
            <a:headEnd/>
            <a:tailEnd/>
          </a:ln>
        </p:spPr>
        <p:txBody>
          <a:bodyPr wrap="none" anchor="ctr"/>
          <a:lstStyle/>
          <a:p>
            <a:pPr algn="ctr"/>
            <a:r>
              <a:rPr lang="zh-CN" altLang="en-US" sz="1400" b="1" dirty="0" smtClean="0">
                <a:latin typeface="微软雅黑" pitchFamily="34" charset="-122"/>
                <a:ea typeface="微软雅黑" pitchFamily="34" charset="-122"/>
              </a:rPr>
              <a:t>终端客户</a:t>
            </a:r>
            <a:endParaRPr lang="zh-CN" altLang="en-US" sz="1400" b="1" dirty="0">
              <a:latin typeface="微软雅黑" pitchFamily="34" charset="-122"/>
              <a:ea typeface="微软雅黑" pitchFamily="34" charset="-122"/>
            </a:endParaRPr>
          </a:p>
        </p:txBody>
      </p:sp>
      <p:sp>
        <p:nvSpPr>
          <p:cNvPr id="49" name="AutoShape 49"/>
          <p:cNvSpPr>
            <a:spLocks noChangeArrowheads="1"/>
          </p:cNvSpPr>
          <p:nvPr/>
        </p:nvSpPr>
        <p:spPr bwMode="auto">
          <a:xfrm>
            <a:off x="2366755" y="1206131"/>
            <a:ext cx="919162" cy="503238"/>
          </a:xfrm>
          <a:prstGeom prst="flowChartAlternateProcess">
            <a:avLst/>
          </a:prstGeom>
          <a:solidFill>
            <a:srgbClr val="F8F8F8"/>
          </a:solidFill>
          <a:ln w="9525" algn="ctr">
            <a:solidFill>
              <a:srgbClr val="008CC6"/>
            </a:solidFill>
            <a:miter lim="800000"/>
            <a:headEnd/>
            <a:tailEnd/>
          </a:ln>
        </p:spPr>
        <p:txBody>
          <a:bodyPr wrap="none" anchor="ctr"/>
          <a:lstStyle/>
          <a:p>
            <a:pPr algn="ctr"/>
            <a:r>
              <a:rPr lang="zh-CN" altLang="en-US" sz="1400" b="1" dirty="0">
                <a:latin typeface="微软雅黑" pitchFamily="34" charset="-122"/>
                <a:ea typeface="微软雅黑" pitchFamily="34" charset="-122"/>
              </a:rPr>
              <a:t>直营</a:t>
            </a:r>
            <a:r>
              <a:rPr lang="zh-CN" altLang="en-US" sz="1400" b="1" dirty="0" smtClean="0">
                <a:latin typeface="微软雅黑" pitchFamily="34" charset="-122"/>
                <a:ea typeface="微软雅黑" pitchFamily="34" charset="-122"/>
              </a:rPr>
              <a:t>店</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专营店</a:t>
            </a:r>
          </a:p>
        </p:txBody>
      </p:sp>
      <p:sp>
        <p:nvSpPr>
          <p:cNvPr id="50" name="AutoShape 49"/>
          <p:cNvSpPr>
            <a:spLocks noChangeArrowheads="1"/>
          </p:cNvSpPr>
          <p:nvPr/>
        </p:nvSpPr>
        <p:spPr bwMode="auto">
          <a:xfrm>
            <a:off x="3427413" y="1213644"/>
            <a:ext cx="919162" cy="503238"/>
          </a:xfrm>
          <a:prstGeom prst="flowChartAlternateProcess">
            <a:avLst/>
          </a:prstGeom>
          <a:solidFill>
            <a:srgbClr val="F8F8F8"/>
          </a:solidFill>
          <a:ln w="9525" algn="ctr">
            <a:solidFill>
              <a:srgbClr val="008CC6"/>
            </a:solidFill>
            <a:miter lim="800000"/>
            <a:headEnd/>
            <a:tailEnd/>
          </a:ln>
        </p:spPr>
        <p:txBody>
          <a:bodyPr wrap="none" anchor="ctr"/>
          <a:lstStyle/>
          <a:p>
            <a:pPr algn="ctr"/>
            <a:r>
              <a:rPr lang="zh-CN" altLang="en-US" sz="1400" b="1" dirty="0" smtClean="0">
                <a:latin typeface="微软雅黑" pitchFamily="34" charset="-122"/>
                <a:ea typeface="微软雅黑" pitchFamily="34" charset="-122"/>
              </a:rPr>
              <a:t>加盟</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销售商</a:t>
            </a:r>
            <a:endParaRPr lang="zh-CN" altLang="en-US" sz="1400" b="1" dirty="0">
              <a:latin typeface="微软雅黑" pitchFamily="34" charset="-122"/>
              <a:ea typeface="微软雅黑" pitchFamily="34" charset="-122"/>
            </a:endParaRPr>
          </a:p>
        </p:txBody>
      </p:sp>
      <p:sp>
        <p:nvSpPr>
          <p:cNvPr id="51" name="AutoShape 26"/>
          <p:cNvSpPr>
            <a:spLocks noChangeArrowheads="1"/>
          </p:cNvSpPr>
          <p:nvPr/>
        </p:nvSpPr>
        <p:spPr bwMode="auto">
          <a:xfrm>
            <a:off x="7902575" y="1213644"/>
            <a:ext cx="922338" cy="503238"/>
          </a:xfrm>
          <a:prstGeom prst="flowChartAlternateProcess">
            <a:avLst/>
          </a:prstGeom>
          <a:solidFill>
            <a:srgbClr val="F8F8F8"/>
          </a:solidFill>
          <a:ln w="9525" algn="ctr">
            <a:solidFill>
              <a:srgbClr val="008CC6"/>
            </a:solidFill>
            <a:miter lim="800000"/>
            <a:headEnd/>
            <a:tailEnd/>
          </a:ln>
        </p:spPr>
        <p:txBody>
          <a:bodyPr wrap="none" anchor="ctr"/>
          <a:lstStyle/>
          <a:p>
            <a:pPr algn="ctr">
              <a:defRPr/>
            </a:pPr>
            <a:r>
              <a:rPr lang="zh-CN" altLang="en-US" sz="1400" b="1" dirty="0" smtClean="0">
                <a:latin typeface="+mj-ea"/>
                <a:ea typeface="+mj-ea"/>
              </a:rPr>
              <a:t>应用服务</a:t>
            </a:r>
            <a:endParaRPr lang="en-US" altLang="zh-CN" sz="1400" b="1" dirty="0" smtClean="0">
              <a:latin typeface="+mj-ea"/>
              <a:ea typeface="+mj-ea"/>
            </a:endParaRPr>
          </a:p>
          <a:p>
            <a:pPr algn="ctr">
              <a:defRPr/>
            </a:pPr>
            <a:r>
              <a:rPr lang="zh-CN" altLang="en-US" sz="1400" b="1" dirty="0" smtClean="0">
                <a:latin typeface="+mj-ea"/>
                <a:ea typeface="+mj-ea"/>
              </a:rPr>
              <a:t>提供商</a:t>
            </a:r>
            <a:endParaRPr lang="zh-CN" altLang="en-US" sz="1400" b="1" dirty="0">
              <a:latin typeface="+mj-ea"/>
              <a:ea typeface="+mj-ea"/>
            </a:endParaRPr>
          </a:p>
        </p:txBody>
      </p:sp>
      <p:sp>
        <p:nvSpPr>
          <p:cNvPr id="52" name="AutoShape 4"/>
          <p:cNvSpPr>
            <a:spLocks noChangeArrowheads="1"/>
          </p:cNvSpPr>
          <p:nvPr/>
        </p:nvSpPr>
        <p:spPr bwMode="auto">
          <a:xfrm>
            <a:off x="5929239" y="2492897"/>
            <a:ext cx="2891233" cy="962719"/>
          </a:xfrm>
          <a:prstGeom prst="flowChartAlternateProcess">
            <a:avLst/>
          </a:prstGeom>
          <a:solidFill>
            <a:srgbClr val="F8F8F8"/>
          </a:solidFill>
          <a:ln w="28575" algn="ctr">
            <a:solidFill>
              <a:srgbClr val="008CC6"/>
            </a:solidFill>
            <a:miter lim="800000"/>
            <a:headEnd/>
            <a:tailEnd/>
          </a:ln>
        </p:spPr>
        <p:txBody>
          <a:bodyPr wrap="none" anchor="ctr"/>
          <a:lstStyle/>
          <a:p>
            <a:pPr algn="ctr"/>
            <a:endParaRPr lang="zh-CN" altLang="zh-CN" b="1">
              <a:latin typeface="微软雅黑" pitchFamily="34" charset="-122"/>
              <a:ea typeface="楷体_GB2312" pitchFamily="49" charset="-122"/>
            </a:endParaRPr>
          </a:p>
        </p:txBody>
      </p:sp>
      <p:sp>
        <p:nvSpPr>
          <p:cNvPr id="53" name="AutoShape 5"/>
          <p:cNvSpPr>
            <a:spLocks noChangeArrowheads="1"/>
          </p:cNvSpPr>
          <p:nvPr/>
        </p:nvSpPr>
        <p:spPr bwMode="auto">
          <a:xfrm>
            <a:off x="5975276" y="2224451"/>
            <a:ext cx="2789238" cy="863600"/>
          </a:xfrm>
          <a:prstGeom prst="flowChartAlternateProcess">
            <a:avLst/>
          </a:prstGeom>
          <a:solidFill>
            <a:srgbClr val="F8F8F8"/>
          </a:solidFill>
          <a:ln w="9525" algn="ctr">
            <a:solidFill>
              <a:srgbClr val="008CC6"/>
            </a:solidFill>
            <a:miter lim="800000"/>
            <a:headEnd/>
            <a:tailEnd/>
          </a:ln>
        </p:spPr>
        <p:txBody>
          <a:bodyPr wrap="none" anchor="ctr"/>
          <a:lstStyle/>
          <a:p>
            <a:pPr algn="ctr">
              <a:defRPr/>
            </a:pPr>
            <a:endParaRPr lang="zh-CN" altLang="zh-CN" b="1">
              <a:latin typeface="+mj-ea"/>
              <a:ea typeface="+mj-ea"/>
            </a:endParaRPr>
          </a:p>
        </p:txBody>
      </p:sp>
      <p:sp>
        <p:nvSpPr>
          <p:cNvPr id="54" name="AutoShape 7"/>
          <p:cNvSpPr>
            <a:spLocks noChangeArrowheads="1"/>
          </p:cNvSpPr>
          <p:nvPr/>
        </p:nvSpPr>
        <p:spPr bwMode="auto">
          <a:xfrm>
            <a:off x="6064176" y="2302239"/>
            <a:ext cx="808038" cy="4953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200" b="1" dirty="0">
                <a:latin typeface="+mj-ea"/>
                <a:ea typeface="+mj-ea"/>
              </a:rPr>
              <a:t>信用模型</a:t>
            </a:r>
            <a:endParaRPr lang="en-US" altLang="zh-CN" sz="1200" b="1" dirty="0">
              <a:latin typeface="+mj-ea"/>
              <a:ea typeface="+mj-ea"/>
            </a:endParaRPr>
          </a:p>
        </p:txBody>
      </p:sp>
      <p:sp>
        <p:nvSpPr>
          <p:cNvPr id="55" name="AutoShape 8"/>
          <p:cNvSpPr>
            <a:spLocks noChangeArrowheads="1"/>
          </p:cNvSpPr>
          <p:nvPr/>
        </p:nvSpPr>
        <p:spPr bwMode="auto">
          <a:xfrm>
            <a:off x="6938889" y="2302239"/>
            <a:ext cx="808037" cy="4953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200" b="1" dirty="0">
                <a:latin typeface="+mj-ea"/>
                <a:ea typeface="+mj-ea"/>
              </a:rPr>
              <a:t>企业管控</a:t>
            </a:r>
          </a:p>
        </p:txBody>
      </p:sp>
      <p:sp>
        <p:nvSpPr>
          <p:cNvPr id="56" name="AutoShape 9"/>
          <p:cNvSpPr>
            <a:spLocks noChangeArrowheads="1"/>
          </p:cNvSpPr>
          <p:nvPr/>
        </p:nvSpPr>
        <p:spPr bwMode="auto">
          <a:xfrm>
            <a:off x="7839001" y="2302239"/>
            <a:ext cx="808038" cy="4953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tLang="zh-CN" sz="1200" b="1" dirty="0" smtClean="0">
                <a:latin typeface="+mj-ea"/>
                <a:ea typeface="+mj-ea"/>
              </a:rPr>
              <a:t>SLA</a:t>
            </a:r>
            <a:endParaRPr lang="en-US" altLang="zh-CN" sz="1200" b="1" dirty="0">
              <a:latin typeface="+mj-ea"/>
              <a:ea typeface="+mj-ea"/>
            </a:endParaRPr>
          </a:p>
        </p:txBody>
      </p:sp>
      <p:sp>
        <p:nvSpPr>
          <p:cNvPr id="57" name="Rectangle 18"/>
          <p:cNvSpPr>
            <a:spLocks noChangeArrowheads="1"/>
          </p:cNvSpPr>
          <p:nvPr/>
        </p:nvSpPr>
        <p:spPr bwMode="auto">
          <a:xfrm>
            <a:off x="6064176" y="2783251"/>
            <a:ext cx="2520950" cy="340735"/>
          </a:xfrm>
          <a:prstGeom prst="rect">
            <a:avLst/>
          </a:prstGeom>
          <a:noFill/>
          <a:ln w="9525" algn="ctr">
            <a:noFill/>
            <a:miter lim="800000"/>
            <a:headEnd/>
            <a:tailEnd/>
          </a:ln>
        </p:spPr>
        <p:txBody>
          <a:bodyPr lIns="90000" tIns="46800" rIns="90000" bIns="46800">
            <a:spAutoFit/>
          </a:bodyPr>
          <a:lstStyle/>
          <a:p>
            <a:pPr marL="342900" indent="-342900" algn="ctr"/>
            <a:r>
              <a:rPr lang="zh-CN" altLang="en-US" sz="1600" b="1" dirty="0">
                <a:latin typeface="微软雅黑" pitchFamily="34" charset="-122"/>
                <a:ea typeface="微软雅黑" pitchFamily="34" charset="-122"/>
              </a:rPr>
              <a:t>企业平台</a:t>
            </a:r>
          </a:p>
        </p:txBody>
      </p:sp>
      <p:sp>
        <p:nvSpPr>
          <p:cNvPr id="58" name="Rectangle 19"/>
          <p:cNvSpPr>
            <a:spLocks noChangeArrowheads="1"/>
          </p:cNvSpPr>
          <p:nvPr/>
        </p:nvSpPr>
        <p:spPr bwMode="auto">
          <a:xfrm>
            <a:off x="6199114" y="3084103"/>
            <a:ext cx="2430462" cy="371513"/>
          </a:xfrm>
          <a:prstGeom prst="rect">
            <a:avLst/>
          </a:prstGeom>
          <a:noFill/>
          <a:ln w="9525" algn="ctr">
            <a:noFill/>
            <a:miter lim="800000"/>
            <a:headEnd/>
            <a:tailEnd/>
          </a:ln>
        </p:spPr>
        <p:txBody>
          <a:bodyPr lIns="90000" tIns="46800" rIns="90000" bIns="46800">
            <a:spAutoFit/>
          </a:bodyPr>
          <a:lstStyle/>
          <a:p>
            <a:pPr marL="342900" indent="-342900" algn="ctr"/>
            <a:r>
              <a:rPr lang="zh-CN" altLang="en-US" b="1" dirty="0">
                <a:latin typeface="微软雅黑" pitchFamily="34" charset="-122"/>
                <a:ea typeface="微软雅黑" pitchFamily="34" charset="-122"/>
              </a:rPr>
              <a:t>电子商务管控平台</a:t>
            </a:r>
          </a:p>
        </p:txBody>
      </p:sp>
      <p:sp>
        <p:nvSpPr>
          <p:cNvPr id="59" name="AutoShape 56"/>
          <p:cNvSpPr>
            <a:spLocks noChangeArrowheads="1"/>
          </p:cNvSpPr>
          <p:nvPr/>
        </p:nvSpPr>
        <p:spPr bwMode="auto">
          <a:xfrm>
            <a:off x="2058914" y="3505077"/>
            <a:ext cx="373062" cy="381000"/>
          </a:xfrm>
          <a:prstGeom prst="upDownArrow">
            <a:avLst>
              <a:gd name="adj1" fmla="val 50000"/>
              <a:gd name="adj2" fmla="val 19986"/>
            </a:avLst>
          </a:prstGeom>
          <a:solidFill>
            <a:schemeClr val="accent1"/>
          </a:solidFill>
          <a:ln w="9525" algn="ctr">
            <a:solidFill>
              <a:srgbClr val="008CC6"/>
            </a:solidFill>
            <a:miter lim="800000"/>
            <a:headEnd/>
            <a:tailEnd/>
          </a:ln>
        </p:spPr>
        <p:txBody>
          <a:bodyPr lIns="90000" tIns="46800" rIns="90000" bIns="46800" anchor="ctr">
            <a:noAutofit/>
          </a:bodyPr>
          <a:lstStyle/>
          <a:p>
            <a:pPr algn="ctr"/>
            <a:endParaRPr lang="zh-CN" altLang="en-US">
              <a:ea typeface="楷体_GB2312" pitchFamily="49" charset="-122"/>
            </a:endParaRPr>
          </a:p>
        </p:txBody>
      </p:sp>
      <p:sp>
        <p:nvSpPr>
          <p:cNvPr id="60" name="AutoShape 56"/>
          <p:cNvSpPr>
            <a:spLocks noChangeArrowheads="1"/>
          </p:cNvSpPr>
          <p:nvPr/>
        </p:nvSpPr>
        <p:spPr bwMode="auto">
          <a:xfrm>
            <a:off x="7209159" y="4751760"/>
            <a:ext cx="315169" cy="382588"/>
          </a:xfrm>
          <a:prstGeom prst="upDownArrow">
            <a:avLst>
              <a:gd name="adj1" fmla="val 50000"/>
              <a:gd name="adj2" fmla="val 20069"/>
            </a:avLst>
          </a:prstGeom>
          <a:solidFill>
            <a:schemeClr val="accent1"/>
          </a:solidFill>
          <a:ln w="9525" algn="ctr">
            <a:solidFill>
              <a:srgbClr val="008CC6"/>
            </a:solidFill>
            <a:miter lim="800000"/>
            <a:headEnd/>
            <a:tailEnd/>
          </a:ln>
        </p:spPr>
        <p:txBody>
          <a:bodyPr lIns="90000" tIns="46800" rIns="90000" bIns="46800" anchor="ctr">
            <a:noAutofit/>
          </a:bodyPr>
          <a:lstStyle/>
          <a:p>
            <a:pPr algn="ctr"/>
            <a:endParaRPr lang="zh-CN" altLang="en-US">
              <a:ea typeface="楷体_GB2312" pitchFamily="49" charset="-122"/>
            </a:endParaRPr>
          </a:p>
        </p:txBody>
      </p:sp>
      <p:sp>
        <p:nvSpPr>
          <p:cNvPr id="61" name="上下箭头 60"/>
          <p:cNvSpPr/>
          <p:nvPr/>
        </p:nvSpPr>
        <p:spPr bwMode="auto">
          <a:xfrm rot="5400000">
            <a:off x="4547469" y="3244378"/>
            <a:ext cx="488950" cy="2024063"/>
          </a:xfrm>
          <a:prstGeom prst="upDownArrow">
            <a:avLst/>
          </a:prstGeom>
          <a:solidFill>
            <a:schemeClr val="accent1"/>
          </a:solidFill>
          <a:ln w="9525" cap="flat" cmpd="sng" algn="ctr">
            <a:solidFill>
              <a:srgbClr val="008CC6"/>
            </a:solidFill>
            <a:prstDash val="solid"/>
            <a:round/>
            <a:headEnd type="none" w="med" len="med"/>
            <a:tailEnd type="none" w="med" len="med"/>
          </a:ln>
          <a:effectLst/>
        </p:spPr>
        <p:txBody>
          <a:bodyPr/>
          <a:lstStyle/>
          <a:p>
            <a:pPr algn="ctr">
              <a:defRPr/>
            </a:pPr>
            <a:endParaRPr lang="zh-CN" altLang="en-US" sz="2000" b="1">
              <a:solidFill>
                <a:schemeClr val="accent2"/>
              </a:solidFill>
              <a:effectLst>
                <a:outerShdw blurRad="38100" dist="38100" dir="2700000" algn="tl">
                  <a:srgbClr val="C0C0C0"/>
                </a:outerShdw>
              </a:effectLst>
              <a:ea typeface="黑体" pitchFamily="2" charset="-122"/>
            </a:endParaRPr>
          </a:p>
        </p:txBody>
      </p:sp>
      <p:sp>
        <p:nvSpPr>
          <p:cNvPr id="62" name="上下箭头 61"/>
          <p:cNvSpPr/>
          <p:nvPr/>
        </p:nvSpPr>
        <p:spPr bwMode="auto">
          <a:xfrm>
            <a:off x="4499992" y="3455616"/>
            <a:ext cx="488950" cy="1656184"/>
          </a:xfrm>
          <a:prstGeom prst="upDownArrow">
            <a:avLst/>
          </a:prstGeom>
          <a:solidFill>
            <a:schemeClr val="accent1"/>
          </a:solidFill>
          <a:ln w="9525" cap="flat" cmpd="sng" algn="ctr">
            <a:solidFill>
              <a:srgbClr val="008CC6"/>
            </a:solidFill>
            <a:prstDash val="solid"/>
            <a:round/>
            <a:headEnd type="none" w="med" len="med"/>
            <a:tailEnd type="none" w="med" len="med"/>
          </a:ln>
          <a:effectLst/>
        </p:spPr>
        <p:txBody>
          <a:bodyPr/>
          <a:lstStyle/>
          <a:p>
            <a:pPr algn="ctr">
              <a:defRPr/>
            </a:pPr>
            <a:endParaRPr lang="zh-CN" altLang="en-US" sz="2000" b="1">
              <a:solidFill>
                <a:schemeClr val="accent2"/>
              </a:solidFill>
              <a:effectLst>
                <a:outerShdw blurRad="38100" dist="38100" dir="2700000" algn="tl">
                  <a:srgbClr val="C0C0C0"/>
                </a:outerShdw>
              </a:effectLst>
              <a:ea typeface="黑体" pitchFamily="2" charset="-122"/>
            </a:endParaRPr>
          </a:p>
        </p:txBody>
      </p:sp>
      <p:sp>
        <p:nvSpPr>
          <p:cNvPr id="63" name="AutoShape 60"/>
          <p:cNvSpPr>
            <a:spLocks noChangeArrowheads="1"/>
          </p:cNvSpPr>
          <p:nvPr/>
        </p:nvSpPr>
        <p:spPr bwMode="auto">
          <a:xfrm>
            <a:off x="4139952" y="3887664"/>
            <a:ext cx="1349375" cy="864046"/>
          </a:xfrm>
          <a:prstGeom prst="flowChartAlternateProcess">
            <a:avLst/>
          </a:prstGeom>
          <a:solidFill>
            <a:srgbClr val="F8F8F8"/>
          </a:solidFill>
          <a:ln w="28575" algn="ctr">
            <a:solidFill>
              <a:srgbClr val="FF9900"/>
            </a:solidFill>
            <a:miter lim="800000"/>
            <a:headEnd/>
            <a:tailEnd/>
          </a:ln>
        </p:spPr>
        <p:txBody>
          <a:bodyPr wrap="none" anchor="ctr"/>
          <a:lstStyle/>
          <a:p>
            <a:pPr algn="ctr">
              <a:defRPr/>
            </a:pPr>
            <a:endParaRPr lang="zh-CN" altLang="zh-CN" b="1">
              <a:latin typeface="+mj-ea"/>
              <a:ea typeface="+mj-ea"/>
            </a:endParaRPr>
          </a:p>
        </p:txBody>
      </p:sp>
      <p:sp>
        <p:nvSpPr>
          <p:cNvPr id="64" name="Rectangle 61"/>
          <p:cNvSpPr>
            <a:spLocks noChangeArrowheads="1"/>
          </p:cNvSpPr>
          <p:nvPr/>
        </p:nvSpPr>
        <p:spPr bwMode="auto">
          <a:xfrm>
            <a:off x="4295526" y="4411025"/>
            <a:ext cx="1009650" cy="340735"/>
          </a:xfrm>
          <a:prstGeom prst="rect">
            <a:avLst/>
          </a:prstGeom>
          <a:noFill/>
          <a:ln w="9525" algn="ctr">
            <a:noFill/>
            <a:miter lim="800000"/>
            <a:headEnd/>
            <a:tailEnd/>
          </a:ln>
        </p:spPr>
        <p:txBody>
          <a:bodyPr lIns="90000" tIns="46800" rIns="90000" bIns="46800">
            <a:spAutoFit/>
          </a:bodyPr>
          <a:lstStyle/>
          <a:p>
            <a:pPr marL="342900" indent="-342900" algn="ctr">
              <a:defRPr/>
            </a:pPr>
            <a:r>
              <a:rPr lang="zh-CN" altLang="en-US" sz="1600" b="1" dirty="0">
                <a:latin typeface="+mj-ea"/>
                <a:ea typeface="+mj-ea"/>
              </a:rPr>
              <a:t>结算中心</a:t>
            </a:r>
          </a:p>
        </p:txBody>
      </p:sp>
      <p:sp>
        <p:nvSpPr>
          <p:cNvPr id="65" name="AutoShape 62"/>
          <p:cNvSpPr>
            <a:spLocks noChangeArrowheads="1"/>
          </p:cNvSpPr>
          <p:nvPr/>
        </p:nvSpPr>
        <p:spPr bwMode="auto">
          <a:xfrm>
            <a:off x="4224089" y="3952553"/>
            <a:ext cx="539750" cy="49371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a:latin typeface="+mj-ea"/>
                <a:ea typeface="+mj-ea"/>
              </a:rPr>
              <a:t>资金</a:t>
            </a:r>
            <a:br>
              <a:rPr lang="zh-CN" altLang="en-US" sz="1200" b="1" dirty="0">
                <a:latin typeface="+mj-ea"/>
                <a:ea typeface="+mj-ea"/>
              </a:rPr>
            </a:br>
            <a:r>
              <a:rPr lang="zh-CN" altLang="en-US" sz="1200" b="1" dirty="0">
                <a:latin typeface="+mj-ea"/>
                <a:ea typeface="+mj-ea"/>
              </a:rPr>
              <a:t>结算</a:t>
            </a:r>
            <a:endParaRPr lang="zh-CN" altLang="en-US" sz="1200" dirty="0">
              <a:latin typeface="+mj-ea"/>
              <a:ea typeface="+mj-ea"/>
            </a:endParaRPr>
          </a:p>
        </p:txBody>
      </p:sp>
      <p:sp>
        <p:nvSpPr>
          <p:cNvPr id="66" name="AutoShape 62"/>
          <p:cNvSpPr>
            <a:spLocks noChangeArrowheads="1"/>
          </p:cNvSpPr>
          <p:nvPr/>
        </p:nvSpPr>
        <p:spPr bwMode="auto">
          <a:xfrm>
            <a:off x="4854326" y="3952553"/>
            <a:ext cx="539750" cy="49371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a:latin typeface="+mj-ea"/>
                <a:ea typeface="+mj-ea"/>
              </a:rPr>
              <a:t>第三方</a:t>
            </a:r>
            <a:endParaRPr lang="en-US" altLang="zh-CN" sz="1200" b="1" dirty="0">
              <a:latin typeface="+mj-ea"/>
              <a:ea typeface="+mj-ea"/>
            </a:endParaRPr>
          </a:p>
          <a:p>
            <a:pPr algn="ctr">
              <a:defRPr/>
            </a:pPr>
            <a:r>
              <a:rPr lang="zh-CN" altLang="en-US" sz="1200" b="1" dirty="0">
                <a:latin typeface="+mj-ea"/>
                <a:ea typeface="+mj-ea"/>
              </a:rPr>
              <a:t>支付</a:t>
            </a:r>
          </a:p>
        </p:txBody>
      </p:sp>
      <p:sp>
        <p:nvSpPr>
          <p:cNvPr id="67" name="AutoShape 46"/>
          <p:cNvSpPr>
            <a:spLocks noChangeArrowheads="1"/>
          </p:cNvSpPr>
          <p:nvPr/>
        </p:nvSpPr>
        <p:spPr bwMode="auto">
          <a:xfrm>
            <a:off x="7972579" y="5248356"/>
            <a:ext cx="585788" cy="36036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en-US" altLang="zh-CN" sz="1200" b="1" dirty="0">
                <a:latin typeface="+mj-ea"/>
                <a:ea typeface="+mj-ea"/>
              </a:rPr>
              <a:t>……</a:t>
            </a:r>
            <a:endParaRPr lang="zh-CN" altLang="en-US" sz="1200" b="1" dirty="0">
              <a:latin typeface="+mj-ea"/>
              <a:ea typeface="+mj-ea"/>
            </a:endParaRPr>
          </a:p>
        </p:txBody>
      </p:sp>
      <p:sp>
        <p:nvSpPr>
          <p:cNvPr id="68" name="AutoShape 23"/>
          <p:cNvSpPr>
            <a:spLocks noChangeArrowheads="1"/>
          </p:cNvSpPr>
          <p:nvPr/>
        </p:nvSpPr>
        <p:spPr bwMode="auto">
          <a:xfrm>
            <a:off x="863339" y="5183734"/>
            <a:ext cx="3735388" cy="792162"/>
          </a:xfrm>
          <a:prstGeom prst="flowChartAlternateProcess">
            <a:avLst/>
          </a:prstGeom>
          <a:solidFill>
            <a:srgbClr val="F8F8F8"/>
          </a:solidFill>
          <a:ln w="28575" algn="ctr">
            <a:solidFill>
              <a:srgbClr val="FF9900"/>
            </a:solidFill>
            <a:miter lim="800000"/>
            <a:headEnd/>
            <a:tailEnd/>
          </a:ln>
        </p:spPr>
        <p:txBody>
          <a:bodyPr wrap="none" anchor="ctr"/>
          <a:lstStyle/>
          <a:p>
            <a:pPr algn="ctr"/>
            <a:endParaRPr lang="zh-CN" altLang="zh-CN" b="1">
              <a:latin typeface="微软雅黑" pitchFamily="34" charset="-122"/>
              <a:ea typeface="楷体_GB2312" pitchFamily="49" charset="-122"/>
            </a:endParaRPr>
          </a:p>
        </p:txBody>
      </p:sp>
      <p:sp>
        <p:nvSpPr>
          <p:cNvPr id="69" name="Rectangle 43"/>
          <p:cNvSpPr>
            <a:spLocks noChangeArrowheads="1"/>
          </p:cNvSpPr>
          <p:nvPr/>
        </p:nvSpPr>
        <p:spPr bwMode="auto">
          <a:xfrm>
            <a:off x="1584064" y="5625059"/>
            <a:ext cx="2454275" cy="340735"/>
          </a:xfrm>
          <a:prstGeom prst="rect">
            <a:avLst/>
          </a:prstGeom>
          <a:noFill/>
          <a:ln w="9525" algn="ctr">
            <a:noFill/>
            <a:miter lim="800000"/>
            <a:headEnd/>
            <a:tailEnd/>
          </a:ln>
        </p:spPr>
        <p:txBody>
          <a:bodyPr lIns="90000" tIns="46800" rIns="90000" bIns="46800">
            <a:spAutoFit/>
          </a:bodyPr>
          <a:lstStyle/>
          <a:p>
            <a:pPr marL="342900" indent="-342900" algn="ctr">
              <a:defRPr/>
            </a:pPr>
            <a:r>
              <a:rPr lang="zh-CN" altLang="en-US" sz="1600" b="1" dirty="0">
                <a:latin typeface="+mj-ea"/>
                <a:ea typeface="+mj-ea"/>
              </a:rPr>
              <a:t>信息系统服务集成与整合</a:t>
            </a:r>
          </a:p>
        </p:txBody>
      </p:sp>
      <p:sp>
        <p:nvSpPr>
          <p:cNvPr id="70" name="AutoShape 44"/>
          <p:cNvSpPr>
            <a:spLocks noChangeArrowheads="1"/>
          </p:cNvSpPr>
          <p:nvPr/>
        </p:nvSpPr>
        <p:spPr bwMode="auto">
          <a:xfrm>
            <a:off x="2638164" y="5256759"/>
            <a:ext cx="790575" cy="36036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a:latin typeface="+mj-ea"/>
                <a:ea typeface="+mj-ea"/>
              </a:rPr>
              <a:t>标准化服务</a:t>
            </a:r>
          </a:p>
        </p:txBody>
      </p:sp>
      <p:sp>
        <p:nvSpPr>
          <p:cNvPr id="71" name="AutoShape 45"/>
          <p:cNvSpPr>
            <a:spLocks noChangeArrowheads="1"/>
          </p:cNvSpPr>
          <p:nvPr/>
        </p:nvSpPr>
        <p:spPr bwMode="auto">
          <a:xfrm>
            <a:off x="3555739" y="5256759"/>
            <a:ext cx="908050" cy="36036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en-US" altLang="zh-CN" sz="1200" b="1" dirty="0" smtClean="0">
                <a:latin typeface="+mj-ea"/>
                <a:ea typeface="+mj-ea"/>
              </a:rPr>
              <a:t>Saas</a:t>
            </a:r>
            <a:r>
              <a:rPr lang="zh-CN" altLang="en-US" sz="1200" b="1" dirty="0" smtClean="0">
                <a:latin typeface="+mj-ea"/>
                <a:ea typeface="+mj-ea"/>
              </a:rPr>
              <a:t>平台</a:t>
            </a:r>
            <a:endParaRPr lang="zh-CN" altLang="en-US" sz="1200" b="1" dirty="0">
              <a:latin typeface="+mj-ea"/>
              <a:ea typeface="+mj-ea"/>
            </a:endParaRPr>
          </a:p>
        </p:txBody>
      </p:sp>
      <p:sp>
        <p:nvSpPr>
          <p:cNvPr id="72" name="AutoShape 44"/>
          <p:cNvSpPr>
            <a:spLocks noChangeArrowheads="1"/>
          </p:cNvSpPr>
          <p:nvPr/>
        </p:nvSpPr>
        <p:spPr bwMode="auto">
          <a:xfrm>
            <a:off x="953827" y="5298034"/>
            <a:ext cx="790575" cy="36036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zh-CN" altLang="en-US" sz="1200" b="1" dirty="0">
                <a:latin typeface="+mj-ea"/>
                <a:ea typeface="+mj-ea"/>
              </a:rPr>
              <a:t>数据挖掘</a:t>
            </a:r>
            <a:endParaRPr lang="en-US" altLang="zh-CN" sz="1200" b="1" dirty="0">
              <a:latin typeface="+mj-ea"/>
              <a:ea typeface="+mj-ea"/>
            </a:endParaRPr>
          </a:p>
          <a:p>
            <a:pPr algn="ctr">
              <a:defRPr/>
            </a:pPr>
            <a:r>
              <a:rPr lang="zh-CN" altLang="en-US" sz="1200" b="1" dirty="0">
                <a:latin typeface="+mj-ea"/>
                <a:ea typeface="+mj-ea"/>
              </a:rPr>
              <a:t>商业智能</a:t>
            </a:r>
          </a:p>
        </p:txBody>
      </p:sp>
      <p:sp>
        <p:nvSpPr>
          <p:cNvPr id="73" name="AutoShape 44"/>
          <p:cNvSpPr>
            <a:spLocks noChangeArrowheads="1"/>
          </p:cNvSpPr>
          <p:nvPr/>
        </p:nvSpPr>
        <p:spPr bwMode="auto">
          <a:xfrm>
            <a:off x="1808999" y="5252836"/>
            <a:ext cx="790575" cy="360362"/>
          </a:xfrm>
          <a:prstGeom prst="roundRect">
            <a:avLst>
              <a:gd name="adj" fmla="val 16667"/>
            </a:avLst>
          </a:prstGeom>
          <a:solidFill>
            <a:schemeClr val="bg1"/>
          </a:solidFill>
          <a:ln w="9525" algn="ctr">
            <a:solidFill>
              <a:srgbClr val="FF9900"/>
            </a:solidFill>
            <a:round/>
            <a:headEnd/>
            <a:tailEnd/>
          </a:ln>
        </p:spPr>
        <p:txBody>
          <a:bodyPr wrap="none" anchor="ctr"/>
          <a:lstStyle/>
          <a:p>
            <a:pPr algn="ctr">
              <a:defRPr/>
            </a:pPr>
            <a:r>
              <a:rPr lang="en-US" altLang="zh-CN" sz="1200" b="1" dirty="0" smtClean="0">
                <a:latin typeface="+mj-ea"/>
                <a:ea typeface="+mj-ea"/>
              </a:rPr>
              <a:t>ERP</a:t>
            </a:r>
            <a:r>
              <a:rPr lang="zh-CN" altLang="en-US" sz="1200" b="1" dirty="0" smtClean="0">
                <a:latin typeface="+mj-ea"/>
                <a:ea typeface="+mj-ea"/>
              </a:rPr>
              <a:t>集成</a:t>
            </a:r>
            <a:endParaRPr lang="zh-CN" altLang="en-US" sz="1200" b="1" dirty="0">
              <a:latin typeface="+mj-ea"/>
              <a:ea typeface="+mj-ea"/>
            </a:endParaRPr>
          </a:p>
        </p:txBody>
      </p:sp>
      <p:sp>
        <p:nvSpPr>
          <p:cNvPr id="74" name="AutoShape 56"/>
          <p:cNvSpPr>
            <a:spLocks noChangeArrowheads="1"/>
          </p:cNvSpPr>
          <p:nvPr/>
        </p:nvSpPr>
        <p:spPr bwMode="auto">
          <a:xfrm rot="5400000">
            <a:off x="4719985" y="5345826"/>
            <a:ext cx="373062" cy="381000"/>
          </a:xfrm>
          <a:prstGeom prst="upDownArrow">
            <a:avLst>
              <a:gd name="adj1" fmla="val 50000"/>
              <a:gd name="adj2" fmla="val 19986"/>
            </a:avLst>
          </a:prstGeom>
          <a:solidFill>
            <a:schemeClr val="accent1"/>
          </a:solidFill>
          <a:ln w="9525" algn="ctr">
            <a:solidFill>
              <a:srgbClr val="008CC6"/>
            </a:solidFill>
            <a:miter lim="800000"/>
            <a:headEnd/>
            <a:tailEnd/>
          </a:ln>
        </p:spPr>
        <p:txBody>
          <a:bodyPr lIns="90000" tIns="46800" rIns="90000" bIns="46800" anchor="ctr">
            <a:spAutoFit/>
          </a:bodyPr>
          <a:lstStyle/>
          <a:p>
            <a:pPr algn="ctr"/>
            <a:endParaRPr lang="zh-CN" altLang="en-US">
              <a:ea typeface="楷体_GB2312" pitchFamily="49" charset="-122"/>
            </a:endParaRPr>
          </a:p>
        </p:txBody>
      </p:sp>
      <p:sp>
        <p:nvSpPr>
          <p:cNvPr id="75" name="上下箭头 74"/>
          <p:cNvSpPr/>
          <p:nvPr/>
        </p:nvSpPr>
        <p:spPr bwMode="auto">
          <a:xfrm>
            <a:off x="6588224" y="1799432"/>
            <a:ext cx="288032" cy="341309"/>
          </a:xfrm>
          <a:prstGeom prst="upDownArrow">
            <a:avLst/>
          </a:prstGeom>
          <a:solidFill>
            <a:schemeClr val="accent1"/>
          </a:solidFill>
          <a:ln w="9525" cap="flat" cmpd="sng" algn="ctr">
            <a:solidFill>
              <a:srgbClr val="008CC6"/>
            </a:solidFill>
            <a:prstDash val="solid"/>
            <a:round/>
            <a:headEnd type="none" w="med" len="med"/>
            <a:tailEnd type="none" w="med" len="med"/>
          </a:ln>
          <a:effectLst/>
        </p:spPr>
        <p:txBody>
          <a:bodyPr/>
          <a:lstStyle/>
          <a:p>
            <a:pPr algn="ctr">
              <a:defRPr/>
            </a:pPr>
            <a:endParaRPr lang="zh-CN" altLang="en-US" sz="2000" b="1" dirty="0">
              <a:solidFill>
                <a:schemeClr val="accent2"/>
              </a:solidFill>
              <a:effectLst>
                <a:outerShdw blurRad="38100" dist="38100" dir="2700000" algn="tl">
                  <a:srgbClr val="C0C0C0"/>
                </a:outerShdw>
              </a:effectLst>
              <a:ea typeface="黑体" pitchFamily="2" charset="-122"/>
            </a:endParaRPr>
          </a:p>
        </p:txBody>
      </p:sp>
      <p:sp>
        <p:nvSpPr>
          <p:cNvPr id="76" name="AutoShape 56"/>
          <p:cNvSpPr>
            <a:spLocks noChangeArrowheads="1"/>
          </p:cNvSpPr>
          <p:nvPr/>
        </p:nvSpPr>
        <p:spPr bwMode="auto">
          <a:xfrm>
            <a:off x="2411760" y="4801220"/>
            <a:ext cx="315169" cy="382588"/>
          </a:xfrm>
          <a:prstGeom prst="upDownArrow">
            <a:avLst>
              <a:gd name="adj1" fmla="val 50000"/>
              <a:gd name="adj2" fmla="val 20069"/>
            </a:avLst>
          </a:prstGeom>
          <a:solidFill>
            <a:schemeClr val="accent1"/>
          </a:solidFill>
          <a:ln w="9525" algn="ctr">
            <a:solidFill>
              <a:srgbClr val="008CC6"/>
            </a:solidFill>
            <a:miter lim="800000"/>
            <a:headEnd/>
            <a:tailEnd/>
          </a:ln>
        </p:spPr>
        <p:txBody>
          <a:bodyPr lIns="90000" tIns="46800" rIns="90000" bIns="46800" anchor="ctr">
            <a:noAutofit/>
          </a:bodyPr>
          <a:lstStyle/>
          <a:p>
            <a:pPr algn="ctr"/>
            <a:endParaRPr lang="zh-CN" altLang="en-US">
              <a:ea typeface="楷体_GB2312" pitchFamily="49" charset="-122"/>
            </a:endParaRPr>
          </a:p>
        </p:txBody>
      </p:sp>
      <p:sp>
        <p:nvSpPr>
          <p:cNvPr id="78" name="上下箭头 77"/>
          <p:cNvSpPr/>
          <p:nvPr/>
        </p:nvSpPr>
        <p:spPr bwMode="auto">
          <a:xfrm>
            <a:off x="2051720" y="1799432"/>
            <a:ext cx="288032" cy="341309"/>
          </a:xfrm>
          <a:prstGeom prst="upDownArrow">
            <a:avLst/>
          </a:prstGeom>
          <a:solidFill>
            <a:schemeClr val="accent1"/>
          </a:solidFill>
          <a:ln w="9525" cap="flat" cmpd="sng" algn="ctr">
            <a:solidFill>
              <a:srgbClr val="008CC6"/>
            </a:solidFill>
            <a:prstDash val="solid"/>
            <a:round/>
            <a:headEnd type="none" w="med" len="med"/>
            <a:tailEnd type="none" w="med" len="med"/>
          </a:ln>
          <a:effectLst/>
        </p:spPr>
        <p:txBody>
          <a:bodyPr/>
          <a:lstStyle/>
          <a:p>
            <a:pPr algn="ctr">
              <a:defRPr/>
            </a:pPr>
            <a:endParaRPr lang="zh-CN" altLang="en-US" sz="2000" b="1" dirty="0">
              <a:solidFill>
                <a:schemeClr val="accent2"/>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25696859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业务解决方案</a:t>
            </a:r>
            <a:r>
              <a:rPr lang="en-US" altLang="zh-CN" dirty="0" smtClean="0"/>
              <a:t>-</a:t>
            </a:r>
            <a:r>
              <a:rPr lang="zh-CN" altLang="en-US" dirty="0" smtClean="0"/>
              <a:t>业务架构的演化</a:t>
            </a:r>
            <a:endParaRPr lang="zh-CN" altLang="en-US" dirty="0"/>
          </a:p>
        </p:txBody>
      </p:sp>
      <p:sp>
        <p:nvSpPr>
          <p:cNvPr id="5" name="文本占位符 4"/>
          <p:cNvSpPr>
            <a:spLocks noGrp="1"/>
          </p:cNvSpPr>
          <p:nvPr>
            <p:ph type="body" sz="quarter" idx="11"/>
          </p:nvPr>
        </p:nvSpPr>
        <p:spPr/>
        <p:txBody>
          <a:bodyPr/>
          <a:lstStyle/>
          <a:p>
            <a:r>
              <a:rPr lang="zh-CN" altLang="en-US" dirty="0" smtClean="0"/>
              <a:t>构建电子商务展示平台及在线零售商管理</a:t>
            </a:r>
            <a:endParaRPr lang="en-US" altLang="zh-CN" dirty="0"/>
          </a:p>
          <a:p>
            <a:pPr lvl="1"/>
            <a:r>
              <a:rPr lang="zh-CN" altLang="en-US" dirty="0" smtClean="0"/>
              <a:t>目的：快速上线、积累经验</a:t>
            </a:r>
            <a:endParaRPr lang="en-US" altLang="zh-CN" dirty="0" smtClean="0"/>
          </a:p>
          <a:p>
            <a:pPr lvl="2"/>
            <a:r>
              <a:rPr lang="zh-CN" altLang="en-US" dirty="0" smtClean="0"/>
              <a:t>面向现有分销渠道资源，重点面向直营店、专营店，并着手培养终端消费市场</a:t>
            </a:r>
            <a:endParaRPr lang="en-US" altLang="zh-CN" dirty="0" smtClean="0"/>
          </a:p>
          <a:p>
            <a:pPr lvl="2"/>
            <a:r>
              <a:rPr lang="zh-CN" altLang="en-US" dirty="0" smtClean="0"/>
              <a:t>完善组织团队，积累电子商务运营经验</a:t>
            </a:r>
            <a:endParaRPr lang="en-US" altLang="zh-CN" dirty="0" smtClean="0"/>
          </a:p>
          <a:p>
            <a:pPr lvl="2"/>
            <a:r>
              <a:rPr lang="zh-CN" altLang="en-US" dirty="0" smtClean="0"/>
              <a:t>逐步制定电子商务运营规则</a:t>
            </a:r>
            <a:endParaRPr lang="en-US" altLang="zh-CN" dirty="0" smtClean="0"/>
          </a:p>
          <a:p>
            <a:pPr lvl="1"/>
            <a:r>
              <a:rPr lang="zh-CN" altLang="en-US" dirty="0" smtClean="0"/>
              <a:t>主要工作：</a:t>
            </a:r>
            <a:endParaRPr lang="en-US" altLang="zh-CN" dirty="0" smtClean="0"/>
          </a:p>
          <a:p>
            <a:pPr lvl="2"/>
            <a:r>
              <a:rPr lang="zh-CN" altLang="en-US" dirty="0" smtClean="0"/>
              <a:t>实现产品的在线展示、企业宣传和资讯信息发布</a:t>
            </a:r>
            <a:endParaRPr lang="en-US" altLang="zh-CN" dirty="0" smtClean="0"/>
          </a:p>
          <a:p>
            <a:pPr lvl="2"/>
            <a:r>
              <a:rPr lang="zh-CN" altLang="en-US" dirty="0" smtClean="0"/>
              <a:t>针对下级零售商（直营店、专营店）实现在线订单</a:t>
            </a:r>
            <a:endParaRPr lang="en-US" altLang="zh-CN" dirty="0" smtClean="0"/>
          </a:p>
          <a:p>
            <a:pPr lvl="2"/>
            <a:r>
              <a:rPr lang="zh-CN" altLang="en-US" dirty="0" smtClean="0"/>
              <a:t>实现会员信息管理、分销商管理</a:t>
            </a:r>
            <a:endParaRPr lang="en-US" altLang="zh-CN" dirty="0" smtClean="0"/>
          </a:p>
          <a:p>
            <a:pPr lvl="2"/>
            <a:r>
              <a:rPr lang="zh-CN" altLang="en-US" dirty="0" smtClean="0"/>
              <a:t>建立初步信用体系、结算体系等</a:t>
            </a:r>
            <a:endParaRPr lang="en-US" altLang="zh-CN" dirty="0" smtClean="0"/>
          </a:p>
          <a:p>
            <a:pPr lvl="2"/>
            <a:r>
              <a:rPr lang="zh-CN" altLang="en-US" dirty="0" smtClean="0"/>
              <a:t>建立客服中心（电话支持、在线支持）</a:t>
            </a:r>
            <a:endParaRPr lang="en-US" altLang="zh-CN" dirty="0" smtClean="0"/>
          </a:p>
          <a:p>
            <a:pPr lvl="1"/>
            <a:r>
              <a:rPr lang="zh-CN" altLang="en-US" dirty="0" smtClean="0"/>
              <a:t>预计周期：半年左右</a:t>
            </a:r>
            <a:endParaRPr lang="en-US" altLang="zh-CN" dirty="0" smtClean="0"/>
          </a:p>
          <a:p>
            <a:pPr lvl="1"/>
            <a:endParaRPr lang="en-US" altLang="zh-CN" dirty="0" smtClean="0"/>
          </a:p>
        </p:txBody>
      </p:sp>
    </p:spTree>
    <p:extLst>
      <p:ext uri="{BB962C8B-B14F-4D97-AF65-F5344CB8AC3E}">
        <p14:creationId xmlns:p14="http://schemas.microsoft.com/office/powerpoint/2010/main" val="1460055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业务解决方案</a:t>
            </a:r>
            <a:r>
              <a:rPr lang="en-US" altLang="zh-CN" dirty="0" smtClean="0"/>
              <a:t>-</a:t>
            </a:r>
            <a:r>
              <a:rPr lang="zh-CN" altLang="en-US" dirty="0" smtClean="0"/>
              <a:t>业务架构的演化</a:t>
            </a:r>
            <a:endParaRPr lang="zh-CN" altLang="en-US" dirty="0"/>
          </a:p>
        </p:txBody>
      </p:sp>
      <p:sp>
        <p:nvSpPr>
          <p:cNvPr id="5" name="文本占位符 4"/>
          <p:cNvSpPr>
            <a:spLocks noGrp="1"/>
          </p:cNvSpPr>
          <p:nvPr>
            <p:ph type="body" sz="quarter" idx="11"/>
          </p:nvPr>
        </p:nvSpPr>
        <p:spPr/>
        <p:txBody>
          <a:bodyPr/>
          <a:lstStyle/>
          <a:p>
            <a:r>
              <a:rPr lang="zh-CN" altLang="en-US" dirty="0" smtClean="0"/>
              <a:t>构建电子商务交易及管控平台</a:t>
            </a:r>
            <a:endParaRPr lang="en-US" altLang="zh-CN" dirty="0" smtClean="0"/>
          </a:p>
          <a:p>
            <a:pPr lvl="1"/>
            <a:r>
              <a:rPr lang="zh-CN" altLang="en-US" dirty="0" smtClean="0"/>
              <a:t>目的：将电子商务向终端用户推进</a:t>
            </a:r>
            <a:endParaRPr lang="en-US" altLang="zh-CN" dirty="0" smtClean="0"/>
          </a:p>
          <a:p>
            <a:pPr lvl="2"/>
            <a:r>
              <a:rPr lang="zh-CN" altLang="en-US" dirty="0" smtClean="0"/>
              <a:t>通过在线销售，扩大交易量和市场份额</a:t>
            </a:r>
            <a:endParaRPr lang="en-US" altLang="zh-CN" dirty="0" smtClean="0"/>
          </a:p>
          <a:p>
            <a:pPr lvl="2"/>
            <a:r>
              <a:rPr lang="zh-CN" altLang="en-US" dirty="0" smtClean="0"/>
              <a:t>逐步了解和掌握农村消费市场电子商务消费习惯</a:t>
            </a:r>
            <a:endParaRPr lang="en-US" altLang="zh-CN" dirty="0" smtClean="0"/>
          </a:p>
          <a:p>
            <a:pPr lvl="2"/>
            <a:r>
              <a:rPr lang="zh-CN" altLang="en-US" dirty="0" smtClean="0"/>
              <a:t>引入加盟商，</a:t>
            </a:r>
            <a:r>
              <a:rPr lang="zh-CN" altLang="en-US" dirty="0"/>
              <a:t>到终端实体服务由加盟商</a:t>
            </a:r>
            <a:r>
              <a:rPr lang="zh-CN" altLang="en-US" dirty="0" smtClean="0"/>
              <a:t>提供，降低企业运营成本</a:t>
            </a:r>
            <a:endParaRPr lang="en-US" altLang="zh-CN" dirty="0" smtClean="0"/>
          </a:p>
          <a:p>
            <a:pPr lvl="2"/>
            <a:r>
              <a:rPr lang="zh-CN" altLang="en-US" dirty="0" smtClean="0"/>
              <a:t>完善企业电子商务运营能力</a:t>
            </a:r>
            <a:endParaRPr lang="en-US" altLang="zh-CN" dirty="0" smtClean="0"/>
          </a:p>
          <a:p>
            <a:pPr lvl="1"/>
            <a:r>
              <a:rPr lang="zh-CN" altLang="en-US" dirty="0" smtClean="0"/>
              <a:t>主要工作：</a:t>
            </a:r>
            <a:endParaRPr lang="en-US" altLang="zh-CN" dirty="0" smtClean="0"/>
          </a:p>
          <a:p>
            <a:pPr lvl="2"/>
            <a:r>
              <a:rPr lang="zh-CN" altLang="en-US" dirty="0" smtClean="0"/>
              <a:t>解决传统渠道和电子商务销售的冲突，可参考苏宁易购模式</a:t>
            </a:r>
            <a:endParaRPr lang="en-US" altLang="zh-CN" dirty="0" smtClean="0"/>
          </a:p>
          <a:p>
            <a:pPr lvl="2"/>
            <a:r>
              <a:rPr lang="zh-CN" altLang="en-US" dirty="0" smtClean="0"/>
              <a:t>建立完善的客服体系，</a:t>
            </a:r>
            <a:endParaRPr lang="en-US" altLang="zh-CN" dirty="0" smtClean="0"/>
          </a:p>
          <a:p>
            <a:pPr lvl="2"/>
            <a:r>
              <a:rPr lang="zh-CN" altLang="en-US" dirty="0" smtClean="0"/>
              <a:t>建立电子商务交易平台，支持多种交易模式，服务分销商、加盟商和终端用户</a:t>
            </a:r>
            <a:endParaRPr lang="en-US" altLang="zh-CN" dirty="0" smtClean="0"/>
          </a:p>
          <a:p>
            <a:pPr lvl="2"/>
            <a:r>
              <a:rPr lang="zh-CN" altLang="en-US" dirty="0" smtClean="0"/>
              <a:t>建立完善的电子商务管控平台，实现企业的有效管理</a:t>
            </a:r>
            <a:endParaRPr lang="en-US" altLang="zh-CN" dirty="0" smtClean="0"/>
          </a:p>
          <a:p>
            <a:pPr lvl="1"/>
            <a:r>
              <a:rPr lang="zh-CN" altLang="en-US" dirty="0" smtClean="0"/>
              <a:t>预计周期：半年到</a:t>
            </a:r>
            <a:r>
              <a:rPr lang="en-US" altLang="zh-CN" dirty="0" smtClean="0"/>
              <a:t>1</a:t>
            </a:r>
            <a:r>
              <a:rPr lang="zh-CN" altLang="en-US" dirty="0" smtClean="0"/>
              <a:t>年左右</a:t>
            </a:r>
            <a:endParaRPr lang="zh-CN" altLang="en-US" dirty="0"/>
          </a:p>
        </p:txBody>
      </p:sp>
    </p:spTree>
    <p:extLst>
      <p:ext uri="{BB962C8B-B14F-4D97-AF65-F5344CB8AC3E}">
        <p14:creationId xmlns:p14="http://schemas.microsoft.com/office/powerpoint/2010/main" val="3584634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业务解决方案</a:t>
            </a:r>
            <a:r>
              <a:rPr lang="en-US" altLang="zh-CN" dirty="0" smtClean="0"/>
              <a:t>-</a:t>
            </a:r>
            <a:r>
              <a:rPr lang="zh-CN" altLang="en-US" dirty="0" smtClean="0"/>
              <a:t>业务架构的演化</a:t>
            </a:r>
            <a:endParaRPr lang="zh-CN" altLang="en-US" dirty="0"/>
          </a:p>
        </p:txBody>
      </p:sp>
      <p:sp>
        <p:nvSpPr>
          <p:cNvPr id="5" name="文本占位符 4"/>
          <p:cNvSpPr>
            <a:spLocks noGrp="1"/>
          </p:cNvSpPr>
          <p:nvPr>
            <p:ph type="body" sz="quarter" idx="11"/>
          </p:nvPr>
        </p:nvSpPr>
        <p:spPr/>
        <p:txBody>
          <a:bodyPr/>
          <a:lstStyle/>
          <a:p>
            <a:r>
              <a:rPr lang="zh-CN" altLang="en-US" dirty="0" smtClean="0"/>
              <a:t>建立</a:t>
            </a:r>
            <a:r>
              <a:rPr lang="en-US" altLang="zh-CN" dirty="0" smtClean="0"/>
              <a:t>B2B2C</a:t>
            </a:r>
            <a:r>
              <a:rPr lang="zh-CN" altLang="en-US" dirty="0" smtClean="0"/>
              <a:t>平台型电子商务体系</a:t>
            </a:r>
            <a:endParaRPr lang="en-US" altLang="zh-CN" dirty="0"/>
          </a:p>
          <a:p>
            <a:pPr lvl="1"/>
            <a:r>
              <a:rPr lang="zh-CN" altLang="en-US" dirty="0" smtClean="0"/>
              <a:t>目的：实现平台型电子商务，初步打造电子商务生态圈</a:t>
            </a:r>
            <a:endParaRPr lang="en-US" altLang="zh-CN" dirty="0" smtClean="0"/>
          </a:p>
          <a:p>
            <a:pPr lvl="2"/>
            <a:r>
              <a:rPr lang="zh-CN" altLang="en-US" dirty="0" smtClean="0"/>
              <a:t>实现</a:t>
            </a:r>
            <a:r>
              <a:rPr lang="en-US" altLang="zh-CN" dirty="0" smtClean="0"/>
              <a:t>B2B2C</a:t>
            </a:r>
            <a:r>
              <a:rPr lang="zh-CN" altLang="en-US" dirty="0" smtClean="0"/>
              <a:t>电子商务平台，引入其他销售商，扩大产品范畴，以终端用户为核心提供全范围服务。</a:t>
            </a:r>
            <a:endParaRPr lang="en-US" altLang="zh-CN" dirty="0"/>
          </a:p>
          <a:p>
            <a:pPr lvl="2"/>
            <a:r>
              <a:rPr lang="zh-CN" altLang="en-US" dirty="0" smtClean="0"/>
              <a:t>有步骤推进多项增值服务，增强平台黏性</a:t>
            </a:r>
            <a:endParaRPr lang="en-US" altLang="zh-CN" dirty="0" smtClean="0"/>
          </a:p>
          <a:p>
            <a:pPr lvl="1"/>
            <a:r>
              <a:rPr lang="zh-CN" altLang="en-US" dirty="0" smtClean="0"/>
              <a:t>主要工作：</a:t>
            </a:r>
            <a:endParaRPr lang="en-US" altLang="zh-CN" dirty="0" smtClean="0"/>
          </a:p>
          <a:p>
            <a:pPr lvl="2"/>
            <a:r>
              <a:rPr lang="zh-CN" altLang="en-US" dirty="0" smtClean="0"/>
              <a:t>在</a:t>
            </a:r>
            <a:r>
              <a:rPr lang="zh-CN" altLang="en-US" dirty="0"/>
              <a:t>交易平台基础上，</a:t>
            </a:r>
            <a:r>
              <a:rPr lang="zh-CN" altLang="en-US" dirty="0" smtClean="0"/>
              <a:t>由</a:t>
            </a:r>
            <a:r>
              <a:rPr lang="en-US" altLang="zh-CN" dirty="0" smtClean="0"/>
              <a:t>B2C</a:t>
            </a:r>
            <a:r>
              <a:rPr lang="zh-CN" altLang="en-US" dirty="0"/>
              <a:t>向</a:t>
            </a:r>
            <a:r>
              <a:rPr lang="en-US" altLang="zh-CN" dirty="0" smtClean="0"/>
              <a:t>B2B2C</a:t>
            </a:r>
            <a:r>
              <a:rPr lang="zh-CN" altLang="en-US" dirty="0" smtClean="0"/>
              <a:t>演化</a:t>
            </a:r>
            <a:r>
              <a:rPr lang="zh-CN" altLang="en-US" dirty="0"/>
              <a:t>，实现企业与平台的价值对接。初步降低企业信息化的再投入成本。</a:t>
            </a:r>
            <a:endParaRPr lang="en-US" altLang="zh-CN" dirty="0"/>
          </a:p>
          <a:p>
            <a:pPr lvl="2"/>
            <a:r>
              <a:rPr lang="zh-CN" altLang="en-US" dirty="0" smtClean="0"/>
              <a:t>增值</a:t>
            </a:r>
            <a:r>
              <a:rPr lang="zh-CN" altLang="en-US" dirty="0"/>
              <a:t>服务的接入，实现基于服务的盈利</a:t>
            </a:r>
            <a:endParaRPr lang="en-US" altLang="zh-CN" dirty="0"/>
          </a:p>
          <a:p>
            <a:pPr lvl="2"/>
            <a:r>
              <a:rPr lang="zh-CN" altLang="en-US" dirty="0" smtClean="0"/>
              <a:t>建设服务扩展应用及集成平台，实现多种电子商务应用模式和服务集成</a:t>
            </a:r>
            <a:endParaRPr lang="en-US" altLang="zh-CN" dirty="0" smtClean="0"/>
          </a:p>
          <a:p>
            <a:pPr lvl="2"/>
            <a:r>
              <a:rPr lang="zh-CN" altLang="en-US" dirty="0" smtClean="0"/>
              <a:t>在</a:t>
            </a:r>
            <a:r>
              <a:rPr lang="zh-CN" altLang="en-US" dirty="0"/>
              <a:t>企业管控的基础上，逐渐增加信息的挖掘和处理</a:t>
            </a:r>
            <a:endParaRPr lang="en-US" altLang="zh-CN" dirty="0"/>
          </a:p>
          <a:p>
            <a:pPr lvl="2"/>
            <a:r>
              <a:rPr lang="zh-CN" altLang="en-US" dirty="0" smtClean="0"/>
              <a:t>对</a:t>
            </a:r>
            <a:r>
              <a:rPr lang="zh-CN" altLang="en-US" dirty="0"/>
              <a:t>交易的意向性进行分析，从而实现目标营销</a:t>
            </a:r>
            <a:endParaRPr lang="en-US" altLang="zh-CN" dirty="0"/>
          </a:p>
          <a:p>
            <a:pPr lvl="1"/>
            <a:r>
              <a:rPr lang="zh-CN" altLang="en-US" dirty="0" smtClean="0"/>
              <a:t>预计周期：</a:t>
            </a:r>
            <a:r>
              <a:rPr lang="en-US" altLang="zh-CN" dirty="0" smtClean="0"/>
              <a:t>1-2</a:t>
            </a:r>
            <a:r>
              <a:rPr lang="zh-CN" altLang="en-US" dirty="0" smtClean="0"/>
              <a:t>年</a:t>
            </a:r>
            <a:endParaRPr lang="zh-CN" altLang="en-US" dirty="0"/>
          </a:p>
        </p:txBody>
      </p:sp>
    </p:spTree>
    <p:extLst>
      <p:ext uri="{BB962C8B-B14F-4D97-AF65-F5344CB8AC3E}">
        <p14:creationId xmlns:p14="http://schemas.microsoft.com/office/powerpoint/2010/main" val="8155913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业务解决方案</a:t>
            </a:r>
            <a:r>
              <a:rPr lang="en-US" altLang="zh-CN" dirty="0" smtClean="0"/>
              <a:t>-</a:t>
            </a:r>
            <a:r>
              <a:rPr lang="zh-CN" altLang="en-US" dirty="0" smtClean="0"/>
              <a:t>业务架构的演化</a:t>
            </a:r>
            <a:endParaRPr lang="zh-CN" altLang="en-US" dirty="0"/>
          </a:p>
        </p:txBody>
      </p:sp>
      <p:sp>
        <p:nvSpPr>
          <p:cNvPr id="5" name="文本占位符 4"/>
          <p:cNvSpPr>
            <a:spLocks noGrp="1"/>
          </p:cNvSpPr>
          <p:nvPr>
            <p:ph type="body" sz="quarter" idx="11"/>
          </p:nvPr>
        </p:nvSpPr>
        <p:spPr/>
        <p:txBody>
          <a:bodyPr/>
          <a:lstStyle/>
          <a:p>
            <a:r>
              <a:rPr lang="zh-CN" altLang="en-US" dirty="0"/>
              <a:t>实现</a:t>
            </a:r>
            <a:r>
              <a:rPr lang="zh-CN" altLang="en-US" dirty="0" smtClean="0"/>
              <a:t>供应</a:t>
            </a:r>
            <a:r>
              <a:rPr lang="zh-CN" altLang="en-US" dirty="0"/>
              <a:t>链整合与</a:t>
            </a:r>
            <a:r>
              <a:rPr lang="zh-CN" altLang="en-US" dirty="0" smtClean="0"/>
              <a:t>优化</a:t>
            </a:r>
            <a:endParaRPr lang="en-US" altLang="zh-CN" dirty="0"/>
          </a:p>
          <a:p>
            <a:pPr lvl="1"/>
            <a:r>
              <a:rPr lang="zh-CN" altLang="en-US" dirty="0" smtClean="0"/>
              <a:t>目的：整合优化供应链，降低成本，提高价值</a:t>
            </a:r>
            <a:endParaRPr lang="en-US" altLang="zh-CN" dirty="0" smtClean="0"/>
          </a:p>
          <a:p>
            <a:pPr lvl="2"/>
            <a:r>
              <a:rPr lang="zh-CN" altLang="en-US" dirty="0" smtClean="0"/>
              <a:t>引入供应商管理，实现</a:t>
            </a:r>
            <a:r>
              <a:rPr lang="en-US" altLang="zh-CN" dirty="0" smtClean="0"/>
              <a:t>VMI</a:t>
            </a:r>
            <a:endParaRPr lang="en-US" altLang="zh-CN" dirty="0"/>
          </a:p>
          <a:p>
            <a:pPr lvl="2"/>
            <a:r>
              <a:rPr lang="zh-CN" altLang="en-US" dirty="0" smtClean="0"/>
              <a:t>实现物流服务接入，降低库存及配送管理成本</a:t>
            </a:r>
            <a:endParaRPr lang="en-US" altLang="zh-CN" dirty="0" smtClean="0"/>
          </a:p>
          <a:p>
            <a:pPr lvl="2"/>
            <a:r>
              <a:rPr lang="zh-CN" altLang="en-US" dirty="0" smtClean="0"/>
              <a:t>打破</a:t>
            </a:r>
            <a:r>
              <a:rPr lang="zh-CN" altLang="en-US" dirty="0"/>
              <a:t>原有企业供应链边界，构造以平台为价值核心的供应链。</a:t>
            </a:r>
            <a:endParaRPr lang="en-US" altLang="zh-CN" dirty="0"/>
          </a:p>
          <a:p>
            <a:pPr lvl="2"/>
            <a:r>
              <a:rPr lang="zh-CN" altLang="en-US" dirty="0"/>
              <a:t>与企业的供应链系统整合，降低长鞭效应对生产末端的影响</a:t>
            </a:r>
            <a:r>
              <a:rPr lang="zh-CN" altLang="en-US" dirty="0" smtClean="0"/>
              <a:t>。</a:t>
            </a:r>
            <a:endParaRPr lang="en-US" altLang="zh-CN" dirty="0" smtClean="0"/>
          </a:p>
          <a:p>
            <a:pPr lvl="1"/>
            <a:r>
              <a:rPr lang="zh-CN" altLang="en-US" dirty="0" smtClean="0"/>
              <a:t>主要工作：</a:t>
            </a:r>
            <a:endParaRPr lang="en-US" altLang="zh-CN" dirty="0" smtClean="0"/>
          </a:p>
          <a:p>
            <a:pPr lvl="2"/>
            <a:r>
              <a:rPr lang="zh-CN" altLang="en-US" dirty="0"/>
              <a:t>全面集成企业信息化系统，打破系统孤岛，由</a:t>
            </a:r>
            <a:r>
              <a:rPr lang="en-US" altLang="zh-CN" dirty="0"/>
              <a:t>e-commerce</a:t>
            </a:r>
            <a:r>
              <a:rPr lang="zh-CN" altLang="en-US" dirty="0"/>
              <a:t>向</a:t>
            </a:r>
            <a:r>
              <a:rPr lang="en-US" altLang="zh-CN" dirty="0"/>
              <a:t>e-business</a:t>
            </a:r>
            <a:r>
              <a:rPr lang="zh-CN" altLang="en-US" dirty="0"/>
              <a:t>转变。</a:t>
            </a:r>
            <a:endParaRPr lang="en-US" altLang="zh-CN" dirty="0" smtClean="0"/>
          </a:p>
          <a:p>
            <a:pPr lvl="2"/>
            <a:r>
              <a:rPr lang="zh-CN" altLang="en-US" dirty="0" smtClean="0"/>
              <a:t>提供供应链操作协同平台，实现供应链上下游企业的工作协同</a:t>
            </a:r>
            <a:endParaRPr lang="en-US" altLang="zh-CN" dirty="0" smtClean="0"/>
          </a:p>
          <a:p>
            <a:pPr lvl="2"/>
            <a:r>
              <a:rPr lang="zh-CN" altLang="en-US" dirty="0" smtClean="0"/>
              <a:t>提供整合</a:t>
            </a:r>
            <a:r>
              <a:rPr lang="zh-CN" altLang="en-US" dirty="0"/>
              <a:t>核心企业</a:t>
            </a:r>
            <a:r>
              <a:rPr lang="en-US" altLang="zh-CN" dirty="0"/>
              <a:t>ERP</a:t>
            </a:r>
            <a:r>
              <a:rPr lang="zh-CN" altLang="en-US" dirty="0"/>
              <a:t>、</a:t>
            </a:r>
            <a:r>
              <a:rPr lang="en-US" altLang="zh-CN" dirty="0"/>
              <a:t>SCM</a:t>
            </a:r>
            <a:r>
              <a:rPr lang="zh-CN" altLang="en-US" dirty="0"/>
              <a:t>、物流系统，实现基于</a:t>
            </a:r>
            <a:r>
              <a:rPr lang="en-US" altLang="zh-CN" dirty="0"/>
              <a:t>IT</a:t>
            </a:r>
            <a:r>
              <a:rPr lang="zh-CN" altLang="en-US" dirty="0"/>
              <a:t>的服务</a:t>
            </a:r>
            <a:r>
              <a:rPr lang="zh-CN" altLang="en-US" dirty="0" smtClean="0"/>
              <a:t>增值</a:t>
            </a:r>
            <a:endParaRPr lang="en-US" altLang="zh-CN" dirty="0" smtClean="0"/>
          </a:p>
          <a:p>
            <a:pPr lvl="1"/>
            <a:r>
              <a:rPr lang="zh-CN" altLang="en-US" dirty="0" smtClean="0"/>
              <a:t>预计周期：</a:t>
            </a:r>
            <a:r>
              <a:rPr lang="en-US" altLang="zh-CN" dirty="0" smtClean="0"/>
              <a:t>1-3</a:t>
            </a:r>
            <a:r>
              <a:rPr lang="zh-CN" altLang="en-US" dirty="0" smtClean="0"/>
              <a:t>年</a:t>
            </a:r>
            <a:endParaRPr lang="zh-CN" altLang="en-US" dirty="0"/>
          </a:p>
          <a:p>
            <a:endParaRPr lang="zh-CN" altLang="en-US" dirty="0"/>
          </a:p>
        </p:txBody>
      </p:sp>
    </p:spTree>
    <p:extLst>
      <p:ext uri="{BB962C8B-B14F-4D97-AF65-F5344CB8AC3E}">
        <p14:creationId xmlns:p14="http://schemas.microsoft.com/office/powerpoint/2010/main" val="24561469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业务解决方案</a:t>
            </a:r>
            <a:r>
              <a:rPr lang="en-US" altLang="zh-CN" dirty="0" smtClean="0"/>
              <a:t>-</a:t>
            </a:r>
            <a:r>
              <a:rPr lang="zh-CN" altLang="en-US" dirty="0" smtClean="0"/>
              <a:t>业务架构的演化</a:t>
            </a:r>
            <a:endParaRPr lang="zh-CN" altLang="en-US" dirty="0"/>
          </a:p>
        </p:txBody>
      </p:sp>
      <p:sp>
        <p:nvSpPr>
          <p:cNvPr id="5" name="文本占位符 4"/>
          <p:cNvSpPr>
            <a:spLocks noGrp="1"/>
          </p:cNvSpPr>
          <p:nvPr>
            <p:ph type="body" sz="quarter" idx="11"/>
          </p:nvPr>
        </p:nvSpPr>
        <p:spPr/>
        <p:txBody>
          <a:bodyPr/>
          <a:lstStyle/>
          <a:p>
            <a:r>
              <a:rPr lang="zh-CN" altLang="en-US" dirty="0"/>
              <a:t>系统集成与服务应用扩展平台</a:t>
            </a:r>
            <a:endParaRPr lang="en-US" altLang="zh-CN" dirty="0"/>
          </a:p>
          <a:p>
            <a:pPr lvl="1"/>
            <a:r>
              <a:rPr lang="zh-CN" altLang="en-US" dirty="0" smtClean="0"/>
              <a:t>目的：将电子商务作为企业核心竞争力，并通过平台形成主要的商业盈利模式</a:t>
            </a:r>
            <a:endParaRPr lang="en-US" altLang="zh-CN" dirty="0" smtClean="0"/>
          </a:p>
          <a:p>
            <a:pPr lvl="2"/>
            <a:r>
              <a:rPr lang="zh-CN" altLang="en-US" dirty="0" smtClean="0"/>
              <a:t>建立农村电子商务服务标准化</a:t>
            </a:r>
            <a:r>
              <a:rPr lang="zh-CN" altLang="en-US" dirty="0"/>
              <a:t>，提供标准化数据接入、信息接入、服务接入。</a:t>
            </a:r>
            <a:endParaRPr lang="en-US" altLang="zh-CN" dirty="0"/>
          </a:p>
          <a:p>
            <a:pPr lvl="2"/>
            <a:r>
              <a:rPr lang="zh-CN" altLang="en-US" dirty="0" smtClean="0"/>
              <a:t>准确把握农村消费市场特性及需求分布，组合并发布服务产品，将服务价值</a:t>
            </a:r>
            <a:r>
              <a:rPr lang="zh-CN" altLang="en-US" dirty="0"/>
              <a:t>化。</a:t>
            </a:r>
            <a:endParaRPr lang="en-US" altLang="zh-CN" dirty="0"/>
          </a:p>
          <a:p>
            <a:pPr lvl="2"/>
            <a:r>
              <a:rPr lang="zh-CN" altLang="en-US" dirty="0"/>
              <a:t>将每一项有价值的服务信息化，也就是构建软件即服务（</a:t>
            </a:r>
            <a:r>
              <a:rPr lang="en-US" altLang="zh-CN" dirty="0" err="1"/>
              <a:t>Saas</a:t>
            </a:r>
            <a:r>
              <a:rPr lang="zh-CN" altLang="en-US" dirty="0"/>
              <a:t>）。</a:t>
            </a:r>
            <a:endParaRPr lang="en-US" altLang="zh-CN" dirty="0"/>
          </a:p>
          <a:p>
            <a:pPr lvl="2"/>
            <a:r>
              <a:rPr lang="zh-CN" altLang="en-US" dirty="0" smtClean="0"/>
              <a:t>建立</a:t>
            </a:r>
            <a:r>
              <a:rPr lang="zh-CN" altLang="en-US" dirty="0"/>
              <a:t>第三方服务平台支持，实现面向服务的集成与整合，既可以提升平台的价值，并可以平台为核心打造行业的生态链，实现软件平台即服务</a:t>
            </a:r>
            <a:r>
              <a:rPr lang="zh-CN" altLang="en-US" dirty="0" smtClean="0"/>
              <a:t>。</a:t>
            </a:r>
            <a:endParaRPr lang="en-US" altLang="zh-CN" dirty="0" smtClean="0"/>
          </a:p>
          <a:p>
            <a:pPr lvl="1"/>
            <a:r>
              <a:rPr lang="zh-CN" altLang="en-US" dirty="0" smtClean="0"/>
              <a:t>主要工作：</a:t>
            </a:r>
            <a:endParaRPr lang="en-US" altLang="zh-CN" dirty="0" smtClean="0"/>
          </a:p>
          <a:p>
            <a:pPr lvl="2"/>
            <a:r>
              <a:rPr lang="zh-CN" altLang="en-US" dirty="0" smtClean="0"/>
              <a:t>建立企业</a:t>
            </a:r>
            <a:r>
              <a:rPr lang="en-US" altLang="zh-CN" dirty="0" smtClean="0"/>
              <a:t>BI</a:t>
            </a:r>
            <a:r>
              <a:rPr lang="zh-CN" altLang="en-US" dirty="0" smtClean="0"/>
              <a:t>系统，实现数据分析和挖掘</a:t>
            </a:r>
            <a:endParaRPr lang="en-US" altLang="zh-CN" dirty="0" smtClean="0"/>
          </a:p>
          <a:p>
            <a:pPr lvl="2"/>
            <a:r>
              <a:rPr lang="zh-CN" altLang="en-US" dirty="0" smtClean="0"/>
              <a:t>建立增值服务平台及服务扩展平台，作为服务集成及资源整合提供商</a:t>
            </a:r>
            <a:endParaRPr lang="en-US" altLang="zh-CN" dirty="0" smtClean="0"/>
          </a:p>
          <a:p>
            <a:pPr lvl="1"/>
            <a:r>
              <a:rPr lang="zh-CN" altLang="en-US" dirty="0" smtClean="0"/>
              <a:t>预计周期：未定</a:t>
            </a:r>
            <a:endParaRPr lang="en-US" altLang="zh-CN" dirty="0" smtClean="0"/>
          </a:p>
          <a:p>
            <a:pPr lvl="2"/>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37250955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组合 124"/>
          <p:cNvGrpSpPr/>
          <p:nvPr/>
        </p:nvGrpSpPr>
        <p:grpSpPr>
          <a:xfrm>
            <a:off x="5390593" y="3629608"/>
            <a:ext cx="2323150" cy="1371116"/>
            <a:chOff x="5390593" y="3629608"/>
            <a:chExt cx="2323150" cy="1371116"/>
          </a:xfrm>
        </p:grpSpPr>
        <p:grpSp>
          <p:nvGrpSpPr>
            <p:cNvPr id="124" name="组合 123"/>
            <p:cNvGrpSpPr/>
            <p:nvPr/>
          </p:nvGrpSpPr>
          <p:grpSpPr>
            <a:xfrm>
              <a:off x="5390593" y="3629609"/>
              <a:ext cx="2237716" cy="1371115"/>
              <a:chOff x="5390593" y="3629609"/>
              <a:chExt cx="2237716" cy="1371115"/>
            </a:xfrm>
          </p:grpSpPr>
          <p:sp>
            <p:nvSpPr>
              <p:cNvPr id="115" name="AutoShape 27"/>
              <p:cNvSpPr>
                <a:spLocks noChangeArrowheads="1"/>
              </p:cNvSpPr>
              <p:nvPr/>
            </p:nvSpPr>
            <p:spPr bwMode="auto">
              <a:xfrm>
                <a:off x="5390593" y="3629609"/>
                <a:ext cx="2237716" cy="1371115"/>
              </a:xfrm>
              <a:prstGeom prst="roundRect">
                <a:avLst>
                  <a:gd name="adj" fmla="val 4841"/>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endParaRPr lang="zh-CN" altLang="en-US" dirty="0">
                  <a:solidFill>
                    <a:schemeClr val="tx1"/>
                  </a:solidFill>
                  <a:latin typeface="微软雅黑" pitchFamily="34" charset="-122"/>
                  <a:ea typeface="微软雅黑" pitchFamily="34" charset="-122"/>
                </a:endParaRPr>
              </a:p>
            </p:txBody>
          </p:sp>
          <p:sp>
            <p:nvSpPr>
              <p:cNvPr id="73" name="AutoShape 27"/>
              <p:cNvSpPr>
                <a:spLocks noChangeArrowheads="1"/>
              </p:cNvSpPr>
              <p:nvPr/>
            </p:nvSpPr>
            <p:spPr bwMode="auto">
              <a:xfrm>
                <a:off x="5985988" y="3960770"/>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信贷</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服务</a:t>
                </a:r>
                <a:endParaRPr lang="en-US" altLang="zh-CN" sz="1200" dirty="0">
                  <a:latin typeface="微软雅黑" pitchFamily="34" charset="-122"/>
                  <a:ea typeface="微软雅黑" pitchFamily="34" charset="-122"/>
                </a:endParaRPr>
              </a:p>
            </p:txBody>
          </p:sp>
          <p:sp>
            <p:nvSpPr>
              <p:cNvPr id="79" name="AutoShape 27"/>
              <p:cNvSpPr>
                <a:spLocks noChangeArrowheads="1"/>
              </p:cNvSpPr>
              <p:nvPr/>
            </p:nvSpPr>
            <p:spPr bwMode="auto">
              <a:xfrm>
                <a:off x="5437182" y="3960770"/>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a:latin typeface="微软雅黑" pitchFamily="34" charset="-122"/>
                    <a:ea typeface="微软雅黑" pitchFamily="34" charset="-122"/>
                  </a:rPr>
                  <a:t>服务商</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117" name="AutoShape 27"/>
              <p:cNvSpPr>
                <a:spLocks noChangeArrowheads="1"/>
              </p:cNvSpPr>
              <p:nvPr/>
            </p:nvSpPr>
            <p:spPr bwMode="auto">
              <a:xfrm>
                <a:off x="6552272" y="3960770"/>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收割</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服务</a:t>
                </a:r>
                <a:endParaRPr lang="en-US" altLang="zh-CN" sz="1200" dirty="0">
                  <a:latin typeface="微软雅黑" pitchFamily="34" charset="-122"/>
                  <a:ea typeface="微软雅黑" pitchFamily="34" charset="-122"/>
                </a:endParaRPr>
              </a:p>
            </p:txBody>
          </p:sp>
          <p:sp>
            <p:nvSpPr>
              <p:cNvPr id="118" name="AutoShape 27"/>
              <p:cNvSpPr>
                <a:spLocks noChangeArrowheads="1"/>
              </p:cNvSpPr>
              <p:nvPr/>
            </p:nvSpPr>
            <p:spPr bwMode="auto">
              <a:xfrm>
                <a:off x="7092332" y="3960770"/>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融资</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服务</a:t>
                </a:r>
                <a:endParaRPr lang="en-US" altLang="zh-CN" sz="1200" dirty="0">
                  <a:latin typeface="微软雅黑" pitchFamily="34" charset="-122"/>
                  <a:ea typeface="微软雅黑" pitchFamily="34" charset="-122"/>
                </a:endParaRPr>
              </a:p>
            </p:txBody>
          </p:sp>
          <p:sp>
            <p:nvSpPr>
              <p:cNvPr id="119" name="AutoShape 27"/>
              <p:cNvSpPr>
                <a:spLocks noChangeArrowheads="1"/>
              </p:cNvSpPr>
              <p:nvPr/>
            </p:nvSpPr>
            <p:spPr bwMode="auto">
              <a:xfrm>
                <a:off x="5437182" y="447316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保险</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服务</a:t>
                </a:r>
                <a:endParaRPr lang="en-US" altLang="zh-CN" sz="1200" dirty="0">
                  <a:latin typeface="微软雅黑" pitchFamily="34" charset="-122"/>
                  <a:ea typeface="微软雅黑" pitchFamily="34" charset="-122"/>
                </a:endParaRPr>
              </a:p>
            </p:txBody>
          </p:sp>
          <p:sp>
            <p:nvSpPr>
              <p:cNvPr id="120" name="AutoShape 27"/>
              <p:cNvSpPr>
                <a:spLocks noChangeArrowheads="1"/>
              </p:cNvSpPr>
              <p:nvPr/>
            </p:nvSpPr>
            <p:spPr bwMode="auto">
              <a:xfrm>
                <a:off x="5985988" y="447316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法律</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服务</a:t>
                </a:r>
                <a:endParaRPr lang="en-US" altLang="zh-CN" sz="1200" dirty="0">
                  <a:latin typeface="微软雅黑" pitchFamily="34" charset="-122"/>
                  <a:ea typeface="微软雅黑" pitchFamily="34" charset="-122"/>
                </a:endParaRPr>
              </a:p>
            </p:txBody>
          </p:sp>
          <p:sp>
            <p:nvSpPr>
              <p:cNvPr id="121" name="AutoShape 27"/>
              <p:cNvSpPr>
                <a:spLocks noChangeArrowheads="1"/>
              </p:cNvSpPr>
              <p:nvPr/>
            </p:nvSpPr>
            <p:spPr bwMode="auto">
              <a:xfrm>
                <a:off x="6552272" y="447316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设备</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租借</a:t>
                </a:r>
                <a:endParaRPr lang="en-US" altLang="zh-CN" sz="1200" dirty="0">
                  <a:latin typeface="微软雅黑" pitchFamily="34" charset="-122"/>
                  <a:ea typeface="微软雅黑" pitchFamily="34" charset="-122"/>
                </a:endParaRPr>
              </a:p>
            </p:txBody>
          </p:sp>
          <p:sp>
            <p:nvSpPr>
              <p:cNvPr id="122" name="AutoShape 27"/>
              <p:cNvSpPr>
                <a:spLocks noChangeArrowheads="1"/>
              </p:cNvSpPr>
              <p:nvPr/>
            </p:nvSpPr>
            <p:spPr bwMode="auto">
              <a:xfrm>
                <a:off x="7092332" y="447316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信息</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服务</a:t>
                </a:r>
                <a:endParaRPr lang="en-US" altLang="zh-CN" sz="1200" dirty="0">
                  <a:latin typeface="微软雅黑" pitchFamily="34" charset="-122"/>
                  <a:ea typeface="微软雅黑" pitchFamily="34" charset="-122"/>
                </a:endParaRPr>
              </a:p>
            </p:txBody>
          </p:sp>
        </p:grpSp>
        <p:sp>
          <p:nvSpPr>
            <p:cNvPr id="116" name="矩形 22"/>
            <p:cNvSpPr>
              <a:spLocks noChangeArrowheads="1"/>
            </p:cNvSpPr>
            <p:nvPr/>
          </p:nvSpPr>
          <p:spPr bwMode="auto">
            <a:xfrm>
              <a:off x="5390593" y="3629608"/>
              <a:ext cx="2323150" cy="369332"/>
            </a:xfrm>
            <a:prstGeom prst="rect">
              <a:avLst/>
            </a:prstGeom>
            <a:noFill/>
            <a:ln w="9525">
              <a:noFill/>
              <a:miter lim="800000"/>
              <a:headEnd/>
              <a:tailEnd/>
            </a:ln>
          </p:spPr>
          <p:txBody>
            <a:bodyPr wrap="square">
              <a:spAutoFit/>
            </a:bodyPr>
            <a:lstStyle/>
            <a:p>
              <a:pPr algn="ctr"/>
              <a:r>
                <a:rPr lang="zh-CN" altLang="en-US" b="1" dirty="0" smtClean="0">
                  <a:latin typeface="微软雅黑" pitchFamily="34" charset="-122"/>
                  <a:ea typeface="微软雅黑" pitchFamily="34" charset="-122"/>
                </a:rPr>
                <a:t>增值服务平台</a:t>
              </a:r>
              <a:endParaRPr lang="zh-CN" altLang="en-US" b="1" dirty="0">
                <a:latin typeface="微软雅黑" pitchFamily="34" charset="-122"/>
                <a:ea typeface="微软雅黑" pitchFamily="34" charset="-122"/>
              </a:endParaRPr>
            </a:p>
          </p:txBody>
        </p:sp>
      </p:grpSp>
      <p:sp>
        <p:nvSpPr>
          <p:cNvPr id="4" name="文本占位符 3"/>
          <p:cNvSpPr>
            <a:spLocks noGrp="1"/>
          </p:cNvSpPr>
          <p:nvPr>
            <p:ph type="body" sz="quarter" idx="10"/>
          </p:nvPr>
        </p:nvSpPr>
        <p:spPr/>
        <p:txBody>
          <a:bodyPr/>
          <a:lstStyle/>
          <a:p>
            <a:r>
              <a:rPr lang="en-US" altLang="zh-CN" dirty="0" smtClean="0"/>
              <a:t>IT</a:t>
            </a:r>
            <a:r>
              <a:rPr lang="zh-CN" altLang="en-US" dirty="0" smtClean="0"/>
              <a:t>解决方案</a:t>
            </a:r>
            <a:r>
              <a:rPr lang="en-US" altLang="zh-CN" dirty="0" smtClean="0"/>
              <a:t>-</a:t>
            </a:r>
            <a:r>
              <a:rPr lang="zh-CN" altLang="en-US" dirty="0" smtClean="0"/>
              <a:t>应用架构</a:t>
            </a:r>
            <a:endParaRPr lang="zh-CN" altLang="en-US" dirty="0"/>
          </a:p>
        </p:txBody>
      </p:sp>
      <p:sp>
        <p:nvSpPr>
          <p:cNvPr id="8" name="AutoShape 27"/>
          <p:cNvSpPr>
            <a:spLocks noChangeArrowheads="1"/>
          </p:cNvSpPr>
          <p:nvPr/>
        </p:nvSpPr>
        <p:spPr bwMode="auto">
          <a:xfrm>
            <a:off x="1880046" y="2155924"/>
            <a:ext cx="2711450" cy="2844800"/>
          </a:xfrm>
          <a:prstGeom prst="roundRect">
            <a:avLst>
              <a:gd name="adj" fmla="val 4841"/>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endParaRPr lang="zh-CN" altLang="en-US" dirty="0">
              <a:solidFill>
                <a:schemeClr val="tx1"/>
              </a:solidFill>
              <a:latin typeface="微软雅黑" pitchFamily="34" charset="-122"/>
              <a:ea typeface="微软雅黑" pitchFamily="34" charset="-122"/>
            </a:endParaRPr>
          </a:p>
        </p:txBody>
      </p:sp>
      <p:sp>
        <p:nvSpPr>
          <p:cNvPr id="9" name="AutoShape 27"/>
          <p:cNvSpPr>
            <a:spLocks noChangeArrowheads="1"/>
          </p:cNvSpPr>
          <p:nvPr/>
        </p:nvSpPr>
        <p:spPr bwMode="auto">
          <a:xfrm>
            <a:off x="2581721" y="5756324"/>
            <a:ext cx="942975" cy="674687"/>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a:solidFill>
                  <a:srgbClr val="000000"/>
                </a:solidFill>
                <a:latin typeface="微软雅黑" pitchFamily="34" charset="-122"/>
                <a:ea typeface="微软雅黑" pitchFamily="34" charset="-122"/>
              </a:rPr>
              <a:t>财务</a:t>
            </a:r>
            <a:endParaRPr lang="en-US" altLang="zh-CN" sz="1400" dirty="0">
              <a:solidFill>
                <a:srgbClr val="000000"/>
              </a:solidFill>
              <a:latin typeface="微软雅黑" pitchFamily="34" charset="-122"/>
              <a:ea typeface="微软雅黑" pitchFamily="34" charset="-122"/>
            </a:endParaRPr>
          </a:p>
          <a:p>
            <a:pPr algn="ctr">
              <a:defRPr/>
            </a:pPr>
            <a:r>
              <a:rPr lang="zh-CN" altLang="en-US" sz="1400" dirty="0">
                <a:solidFill>
                  <a:srgbClr val="000000"/>
                </a:solidFill>
                <a:latin typeface="微软雅黑" pitchFamily="34" charset="-122"/>
                <a:ea typeface="微软雅黑" pitchFamily="34" charset="-122"/>
              </a:rPr>
              <a:t>管理系统</a:t>
            </a:r>
          </a:p>
        </p:txBody>
      </p:sp>
      <p:sp>
        <p:nvSpPr>
          <p:cNvPr id="10" name="AutoShape 27"/>
          <p:cNvSpPr>
            <a:spLocks noChangeArrowheads="1"/>
          </p:cNvSpPr>
          <p:nvPr/>
        </p:nvSpPr>
        <p:spPr bwMode="auto">
          <a:xfrm>
            <a:off x="502096" y="5756324"/>
            <a:ext cx="977900" cy="674687"/>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HR</a:t>
            </a:r>
            <a:r>
              <a:rPr lang="zh-CN" altLang="en-US" sz="1400" dirty="0" smtClean="0">
                <a:solidFill>
                  <a:srgbClr val="000000"/>
                </a:solidFill>
                <a:latin typeface="微软雅黑" pitchFamily="34" charset="-122"/>
                <a:ea typeface="微软雅黑" pitchFamily="34" charset="-122"/>
              </a:rPr>
              <a:t>系统</a:t>
            </a:r>
            <a:endParaRPr lang="en-US" altLang="zh-CN" sz="1400" dirty="0" smtClean="0">
              <a:solidFill>
                <a:srgbClr val="000000"/>
              </a:solidFill>
              <a:latin typeface="微软雅黑" pitchFamily="34" charset="-122"/>
              <a:ea typeface="微软雅黑" pitchFamily="34" charset="-122"/>
            </a:endParaRPr>
          </a:p>
        </p:txBody>
      </p:sp>
      <p:sp>
        <p:nvSpPr>
          <p:cNvPr id="11" name="AutoShape 27"/>
          <p:cNvSpPr>
            <a:spLocks noChangeArrowheads="1"/>
          </p:cNvSpPr>
          <p:nvPr/>
        </p:nvSpPr>
        <p:spPr bwMode="auto">
          <a:xfrm>
            <a:off x="1541909" y="5756324"/>
            <a:ext cx="960437" cy="674687"/>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70C0"/>
                </a:solidFill>
                <a:latin typeface="微软雅黑" pitchFamily="34" charset="-122"/>
                <a:ea typeface="微软雅黑" pitchFamily="34" charset="-122"/>
              </a:rPr>
              <a:t>企业</a:t>
            </a:r>
            <a:r>
              <a:rPr lang="en-US" altLang="zh-CN" sz="1400" dirty="0" smtClean="0">
                <a:solidFill>
                  <a:srgbClr val="0070C0"/>
                </a:solidFill>
                <a:latin typeface="微软雅黑" pitchFamily="34" charset="-122"/>
                <a:ea typeface="微软雅黑" pitchFamily="34" charset="-122"/>
              </a:rPr>
              <a:t>ERP</a:t>
            </a:r>
            <a:endParaRPr lang="zh-CN" altLang="en-US" sz="1400" dirty="0">
              <a:solidFill>
                <a:srgbClr val="0070C0"/>
              </a:solidFill>
              <a:latin typeface="微软雅黑" pitchFamily="34" charset="-122"/>
              <a:ea typeface="微软雅黑" pitchFamily="34" charset="-122"/>
            </a:endParaRPr>
          </a:p>
        </p:txBody>
      </p:sp>
      <p:sp>
        <p:nvSpPr>
          <p:cNvPr id="12" name="AutoShape 27"/>
          <p:cNvSpPr>
            <a:spLocks noChangeArrowheads="1"/>
          </p:cNvSpPr>
          <p:nvPr/>
        </p:nvSpPr>
        <p:spPr bwMode="auto">
          <a:xfrm>
            <a:off x="6369496" y="5756324"/>
            <a:ext cx="1289050" cy="674687"/>
          </a:xfrm>
          <a:prstGeom prst="roundRect">
            <a:avLst>
              <a:gd name="adj" fmla="val 12236"/>
            </a:avLst>
          </a:prstGeom>
          <a:solidFill>
            <a:schemeClr val="accent2">
              <a:lumMod val="60000"/>
              <a:lumOff val="40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第三方</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服务接入</a:t>
            </a:r>
            <a:endParaRPr lang="zh-CN" altLang="en-US" sz="1400" dirty="0">
              <a:solidFill>
                <a:srgbClr val="000000"/>
              </a:solidFill>
              <a:latin typeface="微软雅黑" pitchFamily="34" charset="-122"/>
              <a:ea typeface="微软雅黑" pitchFamily="34" charset="-122"/>
            </a:endParaRPr>
          </a:p>
        </p:txBody>
      </p:sp>
      <p:cxnSp>
        <p:nvCxnSpPr>
          <p:cNvPr id="13" name="直接连接符 12"/>
          <p:cNvCxnSpPr/>
          <p:nvPr/>
        </p:nvCxnSpPr>
        <p:spPr bwMode="auto">
          <a:xfrm>
            <a:off x="235396" y="5682728"/>
            <a:ext cx="4356100" cy="1588"/>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4" name="AutoShape 27"/>
          <p:cNvSpPr>
            <a:spLocks noChangeArrowheads="1"/>
          </p:cNvSpPr>
          <p:nvPr/>
        </p:nvSpPr>
        <p:spPr bwMode="auto">
          <a:xfrm>
            <a:off x="457646" y="5078908"/>
            <a:ext cx="8614854" cy="533400"/>
          </a:xfrm>
          <a:prstGeom prst="roundRect">
            <a:avLst>
              <a:gd name="adj" fmla="val 9506"/>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1400" b="1" dirty="0" smtClean="0">
                <a:solidFill>
                  <a:schemeClr val="tx1"/>
                </a:solidFill>
                <a:latin typeface="微软雅黑" pitchFamily="34" charset="-122"/>
                <a:ea typeface="微软雅黑" pitchFamily="34" charset="-122"/>
              </a:rPr>
              <a:t>SOA</a:t>
            </a:r>
            <a:r>
              <a:rPr lang="zh-CN" altLang="en-US" sz="1400" b="1" dirty="0" smtClean="0">
                <a:solidFill>
                  <a:schemeClr val="tx1"/>
                </a:solidFill>
                <a:latin typeface="微软雅黑" pitchFamily="34" charset="-122"/>
                <a:ea typeface="微软雅黑" pitchFamily="34" charset="-122"/>
              </a:rPr>
              <a:t>应用服务支撑平台</a:t>
            </a:r>
            <a:endParaRPr lang="en-US" altLang="zh-CN" sz="1400" b="1" dirty="0">
              <a:solidFill>
                <a:schemeClr val="tx1"/>
              </a:solidFill>
              <a:latin typeface="微软雅黑" pitchFamily="34" charset="-122"/>
              <a:ea typeface="微软雅黑" pitchFamily="34" charset="-122"/>
            </a:endParaRPr>
          </a:p>
        </p:txBody>
      </p:sp>
      <p:sp>
        <p:nvSpPr>
          <p:cNvPr id="15" name="AutoShape 27"/>
          <p:cNvSpPr>
            <a:spLocks noChangeArrowheads="1"/>
          </p:cNvSpPr>
          <p:nvPr/>
        </p:nvSpPr>
        <p:spPr bwMode="auto">
          <a:xfrm>
            <a:off x="457646" y="3622774"/>
            <a:ext cx="1333500" cy="622300"/>
          </a:xfrm>
          <a:prstGeom prst="roundRect">
            <a:avLst>
              <a:gd name="adj" fmla="val 9506"/>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b="1" dirty="0" smtClean="0">
                <a:solidFill>
                  <a:schemeClr val="tx1"/>
                </a:solidFill>
                <a:latin typeface="微软雅黑" pitchFamily="34" charset="-122"/>
                <a:ea typeface="微软雅黑" pitchFamily="34" charset="-122"/>
              </a:rPr>
              <a:t>供应商关系</a:t>
            </a:r>
            <a:endParaRPr lang="en-US" altLang="zh-CN" b="1" dirty="0">
              <a:solidFill>
                <a:schemeClr val="tx1"/>
              </a:solidFill>
              <a:latin typeface="微软雅黑" pitchFamily="34" charset="-122"/>
              <a:ea typeface="微软雅黑" pitchFamily="34" charset="-122"/>
            </a:endParaRPr>
          </a:p>
          <a:p>
            <a:pPr algn="ctr">
              <a:defRPr/>
            </a:pPr>
            <a:r>
              <a:rPr lang="zh-CN" altLang="en-US" b="1" dirty="0">
                <a:solidFill>
                  <a:schemeClr val="tx1"/>
                </a:solidFill>
                <a:latin typeface="微软雅黑" pitchFamily="34" charset="-122"/>
                <a:ea typeface="微软雅黑" pitchFamily="34" charset="-122"/>
              </a:rPr>
              <a:t>管理系统</a:t>
            </a:r>
            <a:endParaRPr lang="en-US" altLang="zh-CN" b="1" dirty="0">
              <a:solidFill>
                <a:schemeClr val="tx1"/>
              </a:solidFill>
              <a:latin typeface="微软雅黑" pitchFamily="34" charset="-122"/>
              <a:ea typeface="微软雅黑" pitchFamily="34" charset="-122"/>
            </a:endParaRPr>
          </a:p>
        </p:txBody>
      </p:sp>
      <p:sp>
        <p:nvSpPr>
          <p:cNvPr id="16" name="AutoShape 27"/>
          <p:cNvSpPr>
            <a:spLocks noChangeArrowheads="1"/>
          </p:cNvSpPr>
          <p:nvPr/>
        </p:nvSpPr>
        <p:spPr bwMode="auto">
          <a:xfrm>
            <a:off x="457646" y="2155924"/>
            <a:ext cx="622300" cy="1377950"/>
          </a:xfrm>
          <a:prstGeom prst="roundRect">
            <a:avLst>
              <a:gd name="adj" fmla="val 9506"/>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sz="1600" dirty="0">
                <a:solidFill>
                  <a:schemeClr val="tx1"/>
                </a:solidFill>
                <a:latin typeface="微软雅黑" pitchFamily="34" charset="-122"/>
                <a:ea typeface="微软雅黑" pitchFamily="34" charset="-122"/>
              </a:rPr>
              <a:t>呼叫</a:t>
            </a:r>
            <a:endParaRPr lang="en-US" altLang="zh-CN" sz="1600" dirty="0">
              <a:solidFill>
                <a:schemeClr val="tx1"/>
              </a:solidFill>
              <a:latin typeface="微软雅黑" pitchFamily="34" charset="-122"/>
              <a:ea typeface="微软雅黑" pitchFamily="34" charset="-122"/>
            </a:endParaRPr>
          </a:p>
          <a:p>
            <a:pPr algn="ctr">
              <a:defRPr/>
            </a:pPr>
            <a:r>
              <a:rPr lang="zh-CN" altLang="en-US" sz="1600" dirty="0">
                <a:solidFill>
                  <a:schemeClr val="tx1"/>
                </a:solidFill>
                <a:latin typeface="微软雅黑" pitchFamily="34" charset="-122"/>
                <a:ea typeface="微软雅黑" pitchFamily="34" charset="-122"/>
              </a:rPr>
              <a:t>中心</a:t>
            </a:r>
            <a:endParaRPr lang="en-US" altLang="zh-CN" sz="1600" dirty="0">
              <a:solidFill>
                <a:schemeClr val="tx1"/>
              </a:solidFill>
              <a:latin typeface="微软雅黑" pitchFamily="34" charset="-122"/>
              <a:ea typeface="微软雅黑" pitchFamily="34" charset="-122"/>
            </a:endParaRPr>
          </a:p>
          <a:p>
            <a:pPr algn="ctr">
              <a:defRPr/>
            </a:pPr>
            <a:r>
              <a:rPr lang="zh-CN" altLang="en-US" sz="1600" dirty="0">
                <a:solidFill>
                  <a:schemeClr val="tx1"/>
                </a:solidFill>
                <a:latin typeface="微软雅黑" pitchFamily="34" charset="-122"/>
                <a:ea typeface="微软雅黑" pitchFamily="34" charset="-122"/>
              </a:rPr>
              <a:t>运营</a:t>
            </a:r>
            <a:endParaRPr lang="en-US" altLang="zh-CN" sz="1600" dirty="0">
              <a:solidFill>
                <a:schemeClr val="tx1"/>
              </a:solidFill>
              <a:latin typeface="微软雅黑" pitchFamily="34" charset="-122"/>
              <a:ea typeface="微软雅黑" pitchFamily="34" charset="-122"/>
            </a:endParaRPr>
          </a:p>
          <a:p>
            <a:pPr algn="ctr">
              <a:defRPr/>
            </a:pPr>
            <a:r>
              <a:rPr lang="zh-CN" altLang="en-US" sz="1600" dirty="0">
                <a:solidFill>
                  <a:schemeClr val="tx1"/>
                </a:solidFill>
                <a:latin typeface="微软雅黑" pitchFamily="34" charset="-122"/>
                <a:ea typeface="微软雅黑" pitchFamily="34" charset="-122"/>
              </a:rPr>
              <a:t>管理</a:t>
            </a:r>
            <a:endParaRPr lang="en-US" altLang="zh-CN" sz="1600" dirty="0">
              <a:solidFill>
                <a:schemeClr val="tx1"/>
              </a:solidFill>
              <a:latin typeface="微软雅黑" pitchFamily="34" charset="-122"/>
              <a:ea typeface="微软雅黑" pitchFamily="34" charset="-122"/>
            </a:endParaRPr>
          </a:p>
          <a:p>
            <a:pPr algn="ctr">
              <a:defRPr/>
            </a:pPr>
            <a:r>
              <a:rPr lang="zh-CN" altLang="en-US" sz="1600" dirty="0">
                <a:solidFill>
                  <a:schemeClr val="tx1"/>
                </a:solidFill>
                <a:latin typeface="微软雅黑" pitchFamily="34" charset="-122"/>
                <a:ea typeface="微软雅黑" pitchFamily="34" charset="-122"/>
              </a:rPr>
              <a:t>系统</a:t>
            </a:r>
            <a:endParaRPr lang="en-US" altLang="zh-CN" sz="1600" dirty="0">
              <a:solidFill>
                <a:schemeClr val="tx1"/>
              </a:solidFill>
              <a:latin typeface="微软雅黑" pitchFamily="34" charset="-122"/>
              <a:ea typeface="微软雅黑" pitchFamily="34" charset="-122"/>
            </a:endParaRPr>
          </a:p>
        </p:txBody>
      </p:sp>
      <p:sp>
        <p:nvSpPr>
          <p:cNvPr id="17" name="AutoShape 27"/>
          <p:cNvSpPr>
            <a:spLocks noChangeArrowheads="1"/>
          </p:cNvSpPr>
          <p:nvPr/>
        </p:nvSpPr>
        <p:spPr bwMode="auto">
          <a:xfrm>
            <a:off x="1168846" y="2155924"/>
            <a:ext cx="622300" cy="1377950"/>
          </a:xfrm>
          <a:prstGeom prst="roundRect">
            <a:avLst>
              <a:gd name="adj" fmla="val 9506"/>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a:solidFill>
                  <a:schemeClr val="tx1"/>
                </a:solidFill>
                <a:latin typeface="微软雅黑"/>
                <a:ea typeface="微软雅黑"/>
                <a:cs typeface="微软雅黑"/>
              </a:rPr>
              <a:t>在线</a:t>
            </a:r>
            <a:endParaRPr lang="en-US" altLang="zh-CN">
              <a:solidFill>
                <a:schemeClr val="tx1"/>
              </a:solidFill>
              <a:latin typeface="微软雅黑"/>
              <a:ea typeface="微软雅黑"/>
              <a:cs typeface="微软雅黑"/>
            </a:endParaRPr>
          </a:p>
          <a:p>
            <a:pPr algn="ctr">
              <a:defRPr/>
            </a:pPr>
            <a:r>
              <a:rPr lang="zh-CN" altLang="en-US">
                <a:solidFill>
                  <a:schemeClr val="tx1"/>
                </a:solidFill>
                <a:latin typeface="微软雅黑"/>
                <a:ea typeface="微软雅黑"/>
                <a:cs typeface="微软雅黑"/>
              </a:rPr>
              <a:t>客服</a:t>
            </a:r>
            <a:endParaRPr lang="en-US" altLang="zh-CN">
              <a:solidFill>
                <a:schemeClr val="tx1"/>
              </a:solidFill>
              <a:latin typeface="微软雅黑"/>
              <a:ea typeface="微软雅黑"/>
              <a:cs typeface="微软雅黑"/>
            </a:endParaRPr>
          </a:p>
          <a:p>
            <a:pPr algn="ctr">
              <a:defRPr/>
            </a:pPr>
            <a:r>
              <a:rPr lang="zh-CN" altLang="en-US">
                <a:solidFill>
                  <a:schemeClr val="tx1"/>
                </a:solidFill>
                <a:latin typeface="微软雅黑"/>
                <a:ea typeface="微软雅黑"/>
                <a:cs typeface="微软雅黑"/>
              </a:rPr>
              <a:t>管理</a:t>
            </a:r>
            <a:endParaRPr lang="en-US" altLang="zh-CN">
              <a:solidFill>
                <a:schemeClr val="tx1"/>
              </a:solidFill>
              <a:latin typeface="微软雅黑"/>
              <a:ea typeface="微软雅黑"/>
              <a:cs typeface="微软雅黑"/>
            </a:endParaRPr>
          </a:p>
          <a:p>
            <a:pPr algn="ctr">
              <a:defRPr/>
            </a:pPr>
            <a:r>
              <a:rPr lang="zh-CN" altLang="en-US">
                <a:solidFill>
                  <a:schemeClr val="tx1"/>
                </a:solidFill>
                <a:latin typeface="微软雅黑"/>
                <a:ea typeface="微软雅黑"/>
                <a:cs typeface="微软雅黑"/>
              </a:rPr>
              <a:t>系统</a:t>
            </a:r>
            <a:endParaRPr lang="en-US" altLang="zh-CN">
              <a:solidFill>
                <a:schemeClr val="tx1"/>
              </a:solidFill>
              <a:latin typeface="微软雅黑"/>
              <a:ea typeface="微软雅黑"/>
              <a:cs typeface="微软雅黑"/>
            </a:endParaRPr>
          </a:p>
        </p:txBody>
      </p:sp>
      <p:sp>
        <p:nvSpPr>
          <p:cNvPr id="18" name="AutoShape 27"/>
          <p:cNvSpPr>
            <a:spLocks noChangeArrowheads="1"/>
          </p:cNvSpPr>
          <p:nvPr/>
        </p:nvSpPr>
        <p:spPr bwMode="auto">
          <a:xfrm>
            <a:off x="5496136" y="989558"/>
            <a:ext cx="3576364" cy="102235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endParaRPr lang="zh-CN" altLang="en-US" dirty="0">
              <a:solidFill>
                <a:schemeClr val="tx1"/>
              </a:solidFill>
              <a:latin typeface="微软雅黑" pitchFamily="34" charset="-122"/>
              <a:ea typeface="微软雅黑" pitchFamily="34" charset="-122"/>
            </a:endParaRPr>
          </a:p>
        </p:txBody>
      </p:sp>
      <p:sp>
        <p:nvSpPr>
          <p:cNvPr id="19" name="矩形 65"/>
          <p:cNvSpPr>
            <a:spLocks noChangeArrowheads="1"/>
          </p:cNvSpPr>
          <p:nvPr/>
        </p:nvSpPr>
        <p:spPr bwMode="auto">
          <a:xfrm>
            <a:off x="1880046" y="2155924"/>
            <a:ext cx="2667000" cy="369332"/>
          </a:xfrm>
          <a:prstGeom prst="rect">
            <a:avLst/>
          </a:prstGeom>
          <a:noFill/>
          <a:ln w="9525">
            <a:noFill/>
            <a:miter lim="800000"/>
            <a:headEnd/>
            <a:tailEnd/>
          </a:ln>
        </p:spPr>
        <p:txBody>
          <a:bodyPr wrap="square">
            <a:spAutoFit/>
          </a:bodyPr>
          <a:lstStyle/>
          <a:p>
            <a:pPr algn="ctr"/>
            <a:r>
              <a:rPr lang="zh-CN" altLang="en-US" b="1" dirty="0">
                <a:latin typeface="微软雅黑" pitchFamily="34" charset="-122"/>
                <a:ea typeface="微软雅黑" pitchFamily="34" charset="-122"/>
              </a:rPr>
              <a:t>电子商务</a:t>
            </a:r>
            <a:r>
              <a:rPr lang="zh-CN" altLang="en-US" b="1" dirty="0" smtClean="0">
                <a:latin typeface="微软雅黑" pitchFamily="34" charset="-122"/>
                <a:ea typeface="微软雅黑" pitchFamily="34" charset="-122"/>
              </a:rPr>
              <a:t>运营与支撑</a:t>
            </a:r>
            <a:endParaRPr lang="zh-CN" altLang="en-US" b="1" dirty="0">
              <a:latin typeface="微软雅黑" pitchFamily="34" charset="-122"/>
              <a:ea typeface="微软雅黑" pitchFamily="34" charset="-122"/>
            </a:endParaRPr>
          </a:p>
        </p:txBody>
      </p:sp>
      <p:sp>
        <p:nvSpPr>
          <p:cNvPr id="20" name="矩形 43"/>
          <p:cNvSpPr>
            <a:spLocks noChangeArrowheads="1"/>
          </p:cNvSpPr>
          <p:nvPr/>
        </p:nvSpPr>
        <p:spPr bwMode="auto">
          <a:xfrm>
            <a:off x="5428034" y="989558"/>
            <a:ext cx="4400550" cy="369332"/>
          </a:xfrm>
          <a:prstGeom prst="rect">
            <a:avLst/>
          </a:prstGeom>
          <a:noFill/>
          <a:ln w="9525">
            <a:noFill/>
            <a:miter lim="800000"/>
            <a:headEnd/>
            <a:tailEnd/>
          </a:ln>
        </p:spPr>
        <p:txBody>
          <a:bodyPr wrap="square">
            <a:spAutoFit/>
          </a:bodyPr>
          <a:lstStyle/>
          <a:p>
            <a:pPr algn="ctr"/>
            <a:r>
              <a:rPr lang="zh-CN" altLang="en-US" b="1" dirty="0" smtClean="0">
                <a:latin typeface="微软雅黑" pitchFamily="34" charset="-122"/>
                <a:ea typeface="微软雅黑" pitchFamily="34" charset="-122"/>
              </a:rPr>
              <a:t>电子商务</a:t>
            </a:r>
            <a:r>
              <a:rPr lang="zh-CN" altLang="en-US" b="1" dirty="0">
                <a:latin typeface="微软雅黑" pitchFamily="34" charset="-122"/>
                <a:ea typeface="微软雅黑" pitchFamily="34" charset="-122"/>
              </a:rPr>
              <a:t>平台</a:t>
            </a:r>
          </a:p>
        </p:txBody>
      </p:sp>
      <p:sp>
        <p:nvSpPr>
          <p:cNvPr id="21" name="AutoShape 27"/>
          <p:cNvSpPr>
            <a:spLocks noChangeArrowheads="1"/>
          </p:cNvSpPr>
          <p:nvPr/>
        </p:nvSpPr>
        <p:spPr bwMode="auto">
          <a:xfrm>
            <a:off x="457646" y="4315166"/>
            <a:ext cx="1333500" cy="685558"/>
          </a:xfrm>
          <a:prstGeom prst="roundRect">
            <a:avLst>
              <a:gd name="adj" fmla="val 9506"/>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sz="1600" dirty="0">
                <a:solidFill>
                  <a:schemeClr val="tx1"/>
                </a:solidFill>
                <a:latin typeface="微软雅黑" pitchFamily="34" charset="-122"/>
                <a:ea typeface="微软雅黑" pitchFamily="34" charset="-122"/>
              </a:rPr>
              <a:t>市场管理系统</a:t>
            </a:r>
            <a:endParaRPr lang="en-US" altLang="zh-CN" sz="1600" dirty="0">
              <a:solidFill>
                <a:schemeClr val="tx1"/>
              </a:solidFill>
              <a:latin typeface="微软雅黑" pitchFamily="34" charset="-122"/>
              <a:ea typeface="微软雅黑" pitchFamily="34" charset="-122"/>
            </a:endParaRPr>
          </a:p>
        </p:txBody>
      </p:sp>
      <p:sp>
        <p:nvSpPr>
          <p:cNvPr id="22" name="AutoShape 27"/>
          <p:cNvSpPr>
            <a:spLocks noChangeArrowheads="1"/>
          </p:cNvSpPr>
          <p:nvPr/>
        </p:nvSpPr>
        <p:spPr bwMode="auto">
          <a:xfrm>
            <a:off x="7713743" y="2155924"/>
            <a:ext cx="1358757" cy="2844800"/>
          </a:xfrm>
          <a:prstGeom prst="roundRect">
            <a:avLst>
              <a:gd name="adj" fmla="val 9506"/>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b="1">
                <a:solidFill>
                  <a:schemeClr val="tx1"/>
                </a:solidFill>
                <a:latin typeface="微软雅黑"/>
                <a:ea typeface="微软雅黑"/>
                <a:cs typeface="微软雅黑"/>
              </a:rPr>
              <a:t>门户</a:t>
            </a:r>
            <a:endParaRPr lang="en-US" altLang="zh-CN" b="1">
              <a:solidFill>
                <a:schemeClr val="tx1"/>
              </a:solidFill>
              <a:latin typeface="微软雅黑"/>
              <a:ea typeface="微软雅黑"/>
              <a:cs typeface="微软雅黑"/>
            </a:endParaRPr>
          </a:p>
          <a:p>
            <a:pPr algn="ctr">
              <a:defRPr/>
            </a:pPr>
            <a:r>
              <a:rPr lang="zh-CN" altLang="en-US" b="1">
                <a:solidFill>
                  <a:schemeClr val="tx1"/>
                </a:solidFill>
                <a:latin typeface="微软雅黑"/>
                <a:ea typeface="微软雅黑"/>
                <a:cs typeface="微软雅黑"/>
              </a:rPr>
              <a:t>内容</a:t>
            </a:r>
            <a:endParaRPr lang="en-US" altLang="zh-CN" b="1">
              <a:solidFill>
                <a:schemeClr val="tx1"/>
              </a:solidFill>
              <a:latin typeface="微软雅黑"/>
              <a:ea typeface="微软雅黑"/>
              <a:cs typeface="微软雅黑"/>
            </a:endParaRPr>
          </a:p>
          <a:p>
            <a:pPr algn="ctr">
              <a:defRPr/>
            </a:pPr>
            <a:r>
              <a:rPr lang="zh-CN" altLang="en-US" b="1">
                <a:solidFill>
                  <a:schemeClr val="tx1"/>
                </a:solidFill>
                <a:latin typeface="微软雅黑"/>
                <a:ea typeface="微软雅黑"/>
                <a:cs typeface="微软雅黑"/>
              </a:rPr>
              <a:t>管理</a:t>
            </a:r>
            <a:endParaRPr lang="en-US" altLang="zh-CN" b="1">
              <a:solidFill>
                <a:schemeClr val="tx1"/>
              </a:solidFill>
              <a:latin typeface="微软雅黑"/>
              <a:ea typeface="微软雅黑"/>
              <a:cs typeface="微软雅黑"/>
            </a:endParaRPr>
          </a:p>
          <a:p>
            <a:pPr algn="ctr">
              <a:defRPr/>
            </a:pPr>
            <a:r>
              <a:rPr lang="zh-CN" altLang="en-US" b="1">
                <a:solidFill>
                  <a:schemeClr val="tx1"/>
                </a:solidFill>
                <a:latin typeface="微软雅黑"/>
                <a:ea typeface="微软雅黑"/>
                <a:cs typeface="微软雅黑"/>
              </a:rPr>
              <a:t>系统</a:t>
            </a:r>
            <a:endParaRPr lang="en-US" altLang="zh-CN" b="1">
              <a:solidFill>
                <a:schemeClr val="tx1"/>
              </a:solidFill>
              <a:latin typeface="微软雅黑"/>
              <a:ea typeface="微软雅黑"/>
              <a:cs typeface="微软雅黑"/>
            </a:endParaRPr>
          </a:p>
        </p:txBody>
      </p:sp>
      <p:sp>
        <p:nvSpPr>
          <p:cNvPr id="23" name="AutoShape 27"/>
          <p:cNvSpPr>
            <a:spLocks noChangeArrowheads="1"/>
          </p:cNvSpPr>
          <p:nvPr/>
        </p:nvSpPr>
        <p:spPr bwMode="auto">
          <a:xfrm>
            <a:off x="3623121" y="5756324"/>
            <a:ext cx="923925" cy="674687"/>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OA</a:t>
            </a:r>
            <a:r>
              <a:rPr lang="zh-CN" altLang="en-US" sz="1400" dirty="0" smtClean="0">
                <a:solidFill>
                  <a:srgbClr val="000000"/>
                </a:solidFill>
                <a:latin typeface="微软雅黑" pitchFamily="34" charset="-122"/>
                <a:ea typeface="微软雅黑" pitchFamily="34" charset="-122"/>
              </a:rPr>
              <a:t>系统</a:t>
            </a:r>
            <a:endParaRPr lang="zh-CN" altLang="en-US" sz="1400" dirty="0">
              <a:solidFill>
                <a:srgbClr val="000000"/>
              </a:solidFill>
              <a:latin typeface="微软雅黑" pitchFamily="34" charset="-122"/>
              <a:ea typeface="微软雅黑" pitchFamily="34" charset="-122"/>
            </a:endParaRPr>
          </a:p>
        </p:txBody>
      </p:sp>
      <p:sp>
        <p:nvSpPr>
          <p:cNvPr id="25" name="AutoShape 27"/>
          <p:cNvSpPr>
            <a:spLocks noChangeArrowheads="1"/>
          </p:cNvSpPr>
          <p:nvPr/>
        </p:nvSpPr>
        <p:spPr bwMode="auto">
          <a:xfrm>
            <a:off x="5545319"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6600"/>
                </a:solidFill>
                <a:latin typeface="微软雅黑" pitchFamily="34" charset="-122"/>
                <a:ea typeface="微软雅黑" pitchFamily="34" charset="-122"/>
              </a:rPr>
              <a:t>在线</a:t>
            </a:r>
            <a:endParaRPr lang="en-US" altLang="zh-CN" sz="1200" b="1" dirty="0" smtClean="0">
              <a:solidFill>
                <a:srgbClr val="FF6600"/>
              </a:solidFill>
              <a:latin typeface="微软雅黑" pitchFamily="34" charset="-122"/>
              <a:ea typeface="微软雅黑" pitchFamily="34" charset="-122"/>
            </a:endParaRPr>
          </a:p>
          <a:p>
            <a:pPr algn="ctr"/>
            <a:r>
              <a:rPr lang="zh-CN" altLang="en-US" sz="1200" b="1" dirty="0">
                <a:solidFill>
                  <a:srgbClr val="FF6600"/>
                </a:solidFill>
                <a:latin typeface="微软雅黑" pitchFamily="34" charset="-122"/>
                <a:ea typeface="微软雅黑" pitchFamily="34" charset="-122"/>
              </a:rPr>
              <a:t>交易</a:t>
            </a:r>
          </a:p>
        </p:txBody>
      </p:sp>
      <p:sp>
        <p:nvSpPr>
          <p:cNvPr id="27" name="AutoShape 27"/>
          <p:cNvSpPr>
            <a:spLocks noChangeArrowheads="1"/>
          </p:cNvSpPr>
          <p:nvPr/>
        </p:nvSpPr>
        <p:spPr bwMode="auto">
          <a:xfrm>
            <a:off x="457646" y="989558"/>
            <a:ext cx="622300" cy="1022350"/>
          </a:xfrm>
          <a:prstGeom prst="roundRect">
            <a:avLst>
              <a:gd name="adj" fmla="val 9506"/>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sz="1600" dirty="0" smtClean="0">
                <a:solidFill>
                  <a:schemeClr val="tx1"/>
                </a:solidFill>
                <a:latin typeface="微软雅黑" pitchFamily="34" charset="-122"/>
                <a:ea typeface="微软雅黑" pitchFamily="34" charset="-122"/>
              </a:rPr>
              <a:t>电话</a:t>
            </a:r>
            <a:endParaRPr lang="en-US" altLang="zh-CN" sz="1600" dirty="0" smtClean="0">
              <a:solidFill>
                <a:schemeClr val="tx1"/>
              </a:solidFill>
              <a:latin typeface="微软雅黑" pitchFamily="34" charset="-122"/>
              <a:ea typeface="微软雅黑" pitchFamily="34" charset="-122"/>
            </a:endParaRPr>
          </a:p>
          <a:p>
            <a:pPr algn="ctr">
              <a:defRPr/>
            </a:pPr>
            <a:r>
              <a:rPr lang="zh-CN" altLang="en-US" sz="1600" dirty="0" smtClean="0">
                <a:solidFill>
                  <a:schemeClr val="tx1"/>
                </a:solidFill>
                <a:latin typeface="微软雅黑" pitchFamily="34" charset="-122"/>
                <a:ea typeface="微软雅黑" pitchFamily="34" charset="-122"/>
              </a:rPr>
              <a:t>系统</a:t>
            </a:r>
            <a:endParaRPr lang="en-US" altLang="zh-CN" sz="1600" dirty="0">
              <a:solidFill>
                <a:schemeClr val="tx1"/>
              </a:solidFill>
              <a:latin typeface="微软雅黑" pitchFamily="34" charset="-122"/>
              <a:ea typeface="微软雅黑" pitchFamily="34" charset="-122"/>
            </a:endParaRPr>
          </a:p>
        </p:txBody>
      </p:sp>
      <p:sp>
        <p:nvSpPr>
          <p:cNvPr id="29" name="TextBox 28"/>
          <p:cNvSpPr txBox="1"/>
          <p:nvPr/>
        </p:nvSpPr>
        <p:spPr>
          <a:xfrm>
            <a:off x="101986" y="5691460"/>
            <a:ext cx="400110" cy="844550"/>
          </a:xfrm>
          <a:prstGeom prst="rect">
            <a:avLst/>
          </a:prstGeom>
          <a:noFill/>
        </p:spPr>
        <p:txBody>
          <a:bodyPr vert="eaVert">
            <a:spAutoFit/>
          </a:bodyPr>
          <a:lstStyle/>
          <a:p>
            <a:pPr algn="ctr">
              <a:defRPr/>
            </a:pPr>
            <a:r>
              <a:rPr lang="zh-CN" altLang="en-US" sz="1400" b="1" dirty="0">
                <a:latin typeface="+mj-ea"/>
                <a:ea typeface="+mj-ea"/>
              </a:rPr>
              <a:t>企业管理</a:t>
            </a:r>
          </a:p>
        </p:txBody>
      </p:sp>
      <p:sp>
        <p:nvSpPr>
          <p:cNvPr id="30" name="TextBox 29"/>
          <p:cNvSpPr txBox="1"/>
          <p:nvPr/>
        </p:nvSpPr>
        <p:spPr>
          <a:xfrm>
            <a:off x="101988" y="1957660"/>
            <a:ext cx="400110" cy="3778250"/>
          </a:xfrm>
          <a:prstGeom prst="rect">
            <a:avLst/>
          </a:prstGeom>
          <a:noFill/>
        </p:spPr>
        <p:txBody>
          <a:bodyPr vert="eaVert">
            <a:spAutoFit/>
          </a:bodyPr>
          <a:lstStyle/>
          <a:p>
            <a:pPr algn="ctr">
              <a:defRPr/>
            </a:pPr>
            <a:r>
              <a:rPr lang="zh-CN" altLang="en-US" sz="1400" b="1" dirty="0" smtClean="0">
                <a:latin typeface="+mj-ea"/>
                <a:ea typeface="+mj-ea"/>
              </a:rPr>
              <a:t>运营平台</a:t>
            </a:r>
            <a:endParaRPr lang="zh-CN" altLang="en-US" sz="1400" b="1" dirty="0">
              <a:latin typeface="+mj-ea"/>
              <a:ea typeface="+mj-ea"/>
            </a:endParaRPr>
          </a:p>
        </p:txBody>
      </p:sp>
      <p:sp>
        <p:nvSpPr>
          <p:cNvPr id="31" name="TextBox 30"/>
          <p:cNvSpPr txBox="1"/>
          <p:nvPr/>
        </p:nvSpPr>
        <p:spPr>
          <a:xfrm>
            <a:off x="101989" y="1078458"/>
            <a:ext cx="400110" cy="933450"/>
          </a:xfrm>
          <a:prstGeom prst="rect">
            <a:avLst/>
          </a:prstGeom>
          <a:noFill/>
        </p:spPr>
        <p:txBody>
          <a:bodyPr vert="eaVert">
            <a:spAutoFit/>
          </a:bodyPr>
          <a:lstStyle/>
          <a:p>
            <a:pPr algn="ctr">
              <a:defRPr/>
            </a:pPr>
            <a:r>
              <a:rPr lang="zh-CN" altLang="en-US" sz="1400" b="1" dirty="0" smtClean="0">
                <a:latin typeface="+mj-ea"/>
                <a:ea typeface="+mj-ea"/>
              </a:rPr>
              <a:t>商务平台</a:t>
            </a:r>
            <a:endParaRPr lang="zh-CN" altLang="en-US" sz="1400" b="1" dirty="0">
              <a:latin typeface="+mj-ea"/>
              <a:ea typeface="+mj-ea"/>
            </a:endParaRPr>
          </a:p>
        </p:txBody>
      </p:sp>
      <p:sp>
        <p:nvSpPr>
          <p:cNvPr id="33" name="AutoShape 27"/>
          <p:cNvSpPr>
            <a:spLocks noChangeArrowheads="1"/>
          </p:cNvSpPr>
          <p:nvPr/>
        </p:nvSpPr>
        <p:spPr bwMode="auto">
          <a:xfrm>
            <a:off x="1943708" y="264043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a:latin typeface="微软雅黑" pitchFamily="34" charset="-122"/>
                <a:ea typeface="微软雅黑" pitchFamily="34" charset="-122"/>
              </a:rPr>
              <a:t>会员</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34" name="AutoShape 27"/>
          <p:cNvSpPr>
            <a:spLocks noChangeArrowheads="1"/>
          </p:cNvSpPr>
          <p:nvPr/>
        </p:nvSpPr>
        <p:spPr bwMode="auto">
          <a:xfrm>
            <a:off x="2458530" y="264043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加盟商</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35" name="AutoShape 27"/>
          <p:cNvSpPr>
            <a:spLocks noChangeArrowheads="1"/>
          </p:cNvSpPr>
          <p:nvPr/>
        </p:nvSpPr>
        <p:spPr bwMode="auto">
          <a:xfrm>
            <a:off x="2979964" y="264043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a:latin typeface="微软雅黑" pitchFamily="34" charset="-122"/>
                <a:ea typeface="微软雅黑" pitchFamily="34" charset="-122"/>
              </a:rPr>
              <a:t>商铺</a:t>
            </a:r>
            <a:endParaRPr lang="en-US" altLang="zh-CN" sz="1200">
              <a:latin typeface="微软雅黑" pitchFamily="34" charset="-122"/>
              <a:ea typeface="微软雅黑" pitchFamily="34" charset="-122"/>
            </a:endParaRPr>
          </a:p>
          <a:p>
            <a:pPr algn="ctr"/>
            <a:r>
              <a:rPr lang="zh-CN" altLang="en-US" sz="1200">
                <a:latin typeface="微软雅黑" pitchFamily="34" charset="-122"/>
                <a:ea typeface="微软雅黑" pitchFamily="34" charset="-122"/>
              </a:rPr>
              <a:t>管理</a:t>
            </a:r>
            <a:endParaRPr lang="en-US" altLang="zh-CN" sz="1200">
              <a:latin typeface="微软雅黑" pitchFamily="34" charset="-122"/>
              <a:ea typeface="微软雅黑" pitchFamily="34" charset="-122"/>
            </a:endParaRPr>
          </a:p>
        </p:txBody>
      </p:sp>
      <p:sp>
        <p:nvSpPr>
          <p:cNvPr id="36" name="AutoShape 27"/>
          <p:cNvSpPr>
            <a:spLocks noChangeArrowheads="1"/>
          </p:cNvSpPr>
          <p:nvPr/>
        </p:nvSpPr>
        <p:spPr bwMode="auto">
          <a:xfrm>
            <a:off x="3502698" y="264043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a:solidFill>
                  <a:srgbClr val="FF6600"/>
                </a:solidFill>
                <a:latin typeface="微软雅黑" pitchFamily="34" charset="-122"/>
                <a:ea typeface="微软雅黑" pitchFamily="34" charset="-122"/>
              </a:rPr>
              <a:t>竞价</a:t>
            </a:r>
            <a:endParaRPr lang="en-US" altLang="zh-CN" sz="1200" b="1" dirty="0">
              <a:solidFill>
                <a:srgbClr val="FF6600"/>
              </a:solidFill>
              <a:latin typeface="微软雅黑" pitchFamily="34" charset="-122"/>
              <a:ea typeface="微软雅黑" pitchFamily="34" charset="-122"/>
            </a:endParaRPr>
          </a:p>
          <a:p>
            <a:pPr algn="ctr"/>
            <a:r>
              <a:rPr lang="zh-CN" altLang="en-US" sz="1200" b="1" dirty="0">
                <a:solidFill>
                  <a:srgbClr val="FF6600"/>
                </a:solidFill>
                <a:latin typeface="微软雅黑" pitchFamily="34" charset="-122"/>
                <a:ea typeface="微软雅黑" pitchFamily="34" charset="-122"/>
              </a:rPr>
              <a:t>排名</a:t>
            </a:r>
            <a:endParaRPr lang="en-US" altLang="zh-CN" sz="1200" b="1" dirty="0">
              <a:solidFill>
                <a:srgbClr val="FF6600"/>
              </a:solidFill>
              <a:latin typeface="微软雅黑" pitchFamily="34" charset="-122"/>
              <a:ea typeface="微软雅黑" pitchFamily="34" charset="-122"/>
            </a:endParaRPr>
          </a:p>
        </p:txBody>
      </p:sp>
      <p:sp>
        <p:nvSpPr>
          <p:cNvPr id="37" name="AutoShape 27"/>
          <p:cNvSpPr>
            <a:spLocks noChangeArrowheads="1"/>
          </p:cNvSpPr>
          <p:nvPr/>
        </p:nvSpPr>
        <p:spPr bwMode="auto">
          <a:xfrm>
            <a:off x="2458530" y="3178287"/>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分销商</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38" name="AutoShape 27"/>
          <p:cNvSpPr>
            <a:spLocks noChangeArrowheads="1"/>
          </p:cNvSpPr>
          <p:nvPr/>
        </p:nvSpPr>
        <p:spPr bwMode="auto">
          <a:xfrm>
            <a:off x="2979964" y="3178287"/>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交易</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监控</a:t>
            </a:r>
            <a:endParaRPr lang="en-US" altLang="zh-CN" sz="1200" dirty="0">
              <a:latin typeface="微软雅黑" pitchFamily="34" charset="-122"/>
              <a:ea typeface="微软雅黑" pitchFamily="34" charset="-122"/>
            </a:endParaRPr>
          </a:p>
        </p:txBody>
      </p:sp>
      <p:sp>
        <p:nvSpPr>
          <p:cNvPr id="39" name="AutoShape 27"/>
          <p:cNvSpPr>
            <a:spLocks noChangeArrowheads="1"/>
          </p:cNvSpPr>
          <p:nvPr/>
        </p:nvSpPr>
        <p:spPr bwMode="auto">
          <a:xfrm>
            <a:off x="3502698" y="3178287"/>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6600"/>
                </a:solidFill>
                <a:latin typeface="微软雅黑" pitchFamily="34" charset="-122"/>
                <a:ea typeface="微软雅黑" pitchFamily="34" charset="-122"/>
              </a:rPr>
              <a:t>流程</a:t>
            </a:r>
            <a:endParaRPr lang="en-US" altLang="zh-CN" sz="1200" b="1" dirty="0" smtClean="0">
              <a:solidFill>
                <a:srgbClr val="FF6600"/>
              </a:solidFill>
              <a:latin typeface="微软雅黑" pitchFamily="34" charset="-122"/>
              <a:ea typeface="微软雅黑" pitchFamily="34" charset="-122"/>
            </a:endParaRPr>
          </a:p>
          <a:p>
            <a:pPr algn="ctr"/>
            <a:r>
              <a:rPr lang="zh-CN" altLang="en-US" sz="1200" b="1" dirty="0">
                <a:solidFill>
                  <a:srgbClr val="FF6600"/>
                </a:solidFill>
                <a:latin typeface="微软雅黑" pitchFamily="34" charset="-122"/>
                <a:ea typeface="微软雅黑" pitchFamily="34" charset="-122"/>
              </a:rPr>
              <a:t>审批</a:t>
            </a:r>
            <a:endParaRPr lang="en-US" altLang="zh-CN" sz="1200" b="1" dirty="0">
              <a:solidFill>
                <a:srgbClr val="FF6600"/>
              </a:solidFill>
              <a:latin typeface="微软雅黑" pitchFamily="34" charset="-122"/>
              <a:ea typeface="微软雅黑" pitchFamily="34" charset="-122"/>
            </a:endParaRPr>
          </a:p>
        </p:txBody>
      </p:sp>
      <p:sp>
        <p:nvSpPr>
          <p:cNvPr id="40" name="AutoShape 27"/>
          <p:cNvSpPr>
            <a:spLocks noChangeArrowheads="1"/>
          </p:cNvSpPr>
          <p:nvPr/>
        </p:nvSpPr>
        <p:spPr bwMode="auto">
          <a:xfrm>
            <a:off x="1943708" y="3718347"/>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a:latin typeface="微软雅黑" pitchFamily="34" charset="-122"/>
                <a:ea typeface="微软雅黑" pitchFamily="34" charset="-122"/>
              </a:rPr>
              <a:t>基础数</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据管理</a:t>
            </a:r>
            <a:endParaRPr lang="en-US" altLang="zh-CN" sz="1200" dirty="0">
              <a:latin typeface="微软雅黑" pitchFamily="34" charset="-122"/>
              <a:ea typeface="微软雅黑" pitchFamily="34" charset="-122"/>
            </a:endParaRPr>
          </a:p>
        </p:txBody>
      </p:sp>
      <p:sp>
        <p:nvSpPr>
          <p:cNvPr id="41" name="AutoShape 27"/>
          <p:cNvSpPr>
            <a:spLocks noChangeArrowheads="1"/>
          </p:cNvSpPr>
          <p:nvPr/>
        </p:nvSpPr>
        <p:spPr bwMode="auto">
          <a:xfrm>
            <a:off x="2458530" y="3718347"/>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a:solidFill>
                  <a:srgbClr val="FF6600"/>
                </a:solidFill>
                <a:latin typeface="微软雅黑" pitchFamily="34" charset="-122"/>
                <a:ea typeface="微软雅黑" pitchFamily="34" charset="-122"/>
              </a:rPr>
              <a:t>运营</a:t>
            </a:r>
            <a:endParaRPr lang="en-US" altLang="zh-CN" sz="1200" b="1" dirty="0">
              <a:solidFill>
                <a:srgbClr val="FF6600"/>
              </a:solidFill>
              <a:latin typeface="微软雅黑" pitchFamily="34" charset="-122"/>
              <a:ea typeface="微软雅黑" pitchFamily="34" charset="-122"/>
            </a:endParaRPr>
          </a:p>
          <a:p>
            <a:pPr algn="ctr"/>
            <a:r>
              <a:rPr lang="zh-CN" altLang="en-US" sz="1200" b="1" dirty="0">
                <a:solidFill>
                  <a:srgbClr val="FF6600"/>
                </a:solidFill>
                <a:latin typeface="微软雅黑" pitchFamily="34" charset="-122"/>
                <a:ea typeface="微软雅黑" pitchFamily="34" charset="-122"/>
              </a:rPr>
              <a:t>管控</a:t>
            </a:r>
            <a:endParaRPr lang="en-US" altLang="zh-CN" sz="1200" b="1" dirty="0">
              <a:solidFill>
                <a:srgbClr val="FF6600"/>
              </a:solidFill>
              <a:latin typeface="微软雅黑" pitchFamily="34" charset="-122"/>
              <a:ea typeface="微软雅黑" pitchFamily="34" charset="-122"/>
            </a:endParaRPr>
          </a:p>
        </p:txBody>
      </p:sp>
      <p:sp>
        <p:nvSpPr>
          <p:cNvPr id="42" name="AutoShape 27"/>
          <p:cNvSpPr>
            <a:spLocks noChangeArrowheads="1"/>
          </p:cNvSpPr>
          <p:nvPr/>
        </p:nvSpPr>
        <p:spPr bwMode="auto">
          <a:xfrm>
            <a:off x="2979964" y="3718347"/>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6600"/>
                </a:solidFill>
                <a:latin typeface="微软雅黑" pitchFamily="34" charset="-122"/>
                <a:ea typeface="微软雅黑" pitchFamily="34" charset="-122"/>
              </a:rPr>
              <a:t>规则</a:t>
            </a:r>
            <a:endParaRPr lang="en-US" altLang="zh-CN" sz="1200" b="1" dirty="0" smtClean="0">
              <a:solidFill>
                <a:srgbClr val="FF6600"/>
              </a:solidFill>
              <a:latin typeface="微软雅黑" pitchFamily="34" charset="-122"/>
              <a:ea typeface="微软雅黑" pitchFamily="34" charset="-122"/>
            </a:endParaRPr>
          </a:p>
          <a:p>
            <a:pPr algn="ctr"/>
            <a:r>
              <a:rPr lang="zh-CN" altLang="en-US" sz="1200" b="1" dirty="0">
                <a:solidFill>
                  <a:srgbClr val="FF6600"/>
                </a:solidFill>
                <a:latin typeface="微软雅黑" pitchFamily="34" charset="-122"/>
                <a:ea typeface="微软雅黑" pitchFamily="34" charset="-122"/>
              </a:rPr>
              <a:t>定义</a:t>
            </a:r>
            <a:endParaRPr lang="en-US" altLang="zh-CN" sz="1200" b="1" dirty="0">
              <a:solidFill>
                <a:srgbClr val="FF6600"/>
              </a:solidFill>
              <a:latin typeface="微软雅黑" pitchFamily="34" charset="-122"/>
              <a:ea typeface="微软雅黑" pitchFamily="34" charset="-122"/>
            </a:endParaRPr>
          </a:p>
        </p:txBody>
      </p:sp>
      <p:sp>
        <p:nvSpPr>
          <p:cNvPr id="43" name="AutoShape 27"/>
          <p:cNvSpPr>
            <a:spLocks noChangeArrowheads="1"/>
          </p:cNvSpPr>
          <p:nvPr/>
        </p:nvSpPr>
        <p:spPr bwMode="auto">
          <a:xfrm>
            <a:off x="2458530" y="425714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0000"/>
                </a:solidFill>
                <a:latin typeface="微软雅黑" pitchFamily="34" charset="-122"/>
                <a:ea typeface="微软雅黑" pitchFamily="34" charset="-122"/>
              </a:rPr>
              <a:t>定向</a:t>
            </a:r>
            <a:endParaRPr lang="en-US" altLang="zh-CN" sz="1200" b="1" dirty="0" smtClean="0">
              <a:solidFill>
                <a:srgbClr val="FF0000"/>
              </a:solidFill>
              <a:latin typeface="微软雅黑" pitchFamily="34" charset="-122"/>
              <a:ea typeface="微软雅黑" pitchFamily="34" charset="-122"/>
            </a:endParaRPr>
          </a:p>
          <a:p>
            <a:pPr algn="ctr"/>
            <a:r>
              <a:rPr lang="zh-CN" altLang="en-US" sz="1200" b="1" dirty="0">
                <a:solidFill>
                  <a:srgbClr val="FF0000"/>
                </a:solidFill>
                <a:latin typeface="微软雅黑" pitchFamily="34" charset="-122"/>
                <a:ea typeface="微软雅黑" pitchFamily="34" charset="-122"/>
              </a:rPr>
              <a:t>推荐</a:t>
            </a:r>
            <a:endParaRPr lang="en-US" altLang="zh-CN" sz="1200" b="1" dirty="0">
              <a:solidFill>
                <a:srgbClr val="FF0000"/>
              </a:solidFill>
              <a:latin typeface="微软雅黑" pitchFamily="34" charset="-122"/>
              <a:ea typeface="微软雅黑" pitchFamily="34" charset="-122"/>
            </a:endParaRPr>
          </a:p>
        </p:txBody>
      </p:sp>
      <p:sp>
        <p:nvSpPr>
          <p:cNvPr id="44" name="AutoShape 27"/>
          <p:cNvSpPr>
            <a:spLocks noChangeArrowheads="1"/>
          </p:cNvSpPr>
          <p:nvPr/>
        </p:nvSpPr>
        <p:spPr bwMode="auto">
          <a:xfrm>
            <a:off x="2979964" y="425714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0000"/>
                </a:solidFill>
                <a:latin typeface="微软雅黑" pitchFamily="34" charset="-122"/>
                <a:ea typeface="微软雅黑" pitchFamily="34" charset="-122"/>
              </a:rPr>
              <a:t>行为</a:t>
            </a:r>
            <a:endParaRPr lang="en-US" altLang="zh-CN" sz="1200" b="1" dirty="0" smtClean="0">
              <a:solidFill>
                <a:srgbClr val="FF0000"/>
              </a:solidFill>
              <a:latin typeface="微软雅黑" pitchFamily="34" charset="-122"/>
              <a:ea typeface="微软雅黑" pitchFamily="34" charset="-122"/>
            </a:endParaRPr>
          </a:p>
          <a:p>
            <a:pPr algn="ctr"/>
            <a:r>
              <a:rPr lang="zh-CN" altLang="en-US" sz="1200" b="1" dirty="0">
                <a:solidFill>
                  <a:srgbClr val="FF0000"/>
                </a:solidFill>
                <a:latin typeface="微软雅黑" pitchFamily="34" charset="-122"/>
                <a:ea typeface="微软雅黑" pitchFamily="34" charset="-122"/>
              </a:rPr>
              <a:t>分析</a:t>
            </a:r>
            <a:endParaRPr lang="en-US" altLang="zh-CN" sz="1200" b="1" dirty="0">
              <a:solidFill>
                <a:srgbClr val="FF0000"/>
              </a:solidFill>
              <a:latin typeface="微软雅黑" pitchFamily="34" charset="-122"/>
              <a:ea typeface="微软雅黑" pitchFamily="34" charset="-122"/>
            </a:endParaRPr>
          </a:p>
        </p:txBody>
      </p:sp>
      <p:sp>
        <p:nvSpPr>
          <p:cNvPr id="45" name="AutoShape 27"/>
          <p:cNvSpPr>
            <a:spLocks noChangeArrowheads="1"/>
          </p:cNvSpPr>
          <p:nvPr/>
        </p:nvSpPr>
        <p:spPr bwMode="auto">
          <a:xfrm>
            <a:off x="1943708" y="425714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0000"/>
                </a:solidFill>
                <a:latin typeface="微软雅黑" pitchFamily="34" charset="-122"/>
                <a:ea typeface="微软雅黑" pitchFamily="34" charset="-122"/>
              </a:rPr>
              <a:t>信用</a:t>
            </a:r>
            <a:endParaRPr lang="en-US" altLang="zh-CN" sz="1200" b="1" dirty="0" smtClean="0">
              <a:solidFill>
                <a:srgbClr val="FF0000"/>
              </a:solidFill>
              <a:latin typeface="微软雅黑" pitchFamily="34" charset="-122"/>
              <a:ea typeface="微软雅黑" pitchFamily="34" charset="-122"/>
            </a:endParaRPr>
          </a:p>
          <a:p>
            <a:pPr algn="ctr"/>
            <a:r>
              <a:rPr lang="zh-CN" altLang="en-US" sz="1200" b="1" dirty="0" smtClean="0">
                <a:solidFill>
                  <a:srgbClr val="FF0000"/>
                </a:solidFill>
                <a:latin typeface="微软雅黑" pitchFamily="34" charset="-122"/>
                <a:ea typeface="微软雅黑" pitchFamily="34" charset="-122"/>
              </a:rPr>
              <a:t>模型</a:t>
            </a:r>
            <a:endParaRPr lang="en-US" altLang="zh-CN" sz="1200" b="1" dirty="0">
              <a:solidFill>
                <a:srgbClr val="FF0000"/>
              </a:solidFill>
              <a:latin typeface="微软雅黑" pitchFamily="34" charset="-122"/>
              <a:ea typeface="微软雅黑" pitchFamily="34" charset="-122"/>
            </a:endParaRPr>
          </a:p>
        </p:txBody>
      </p:sp>
      <p:sp>
        <p:nvSpPr>
          <p:cNvPr id="46" name="AutoShape 27"/>
          <p:cNvSpPr>
            <a:spLocks noChangeArrowheads="1"/>
          </p:cNvSpPr>
          <p:nvPr/>
        </p:nvSpPr>
        <p:spPr bwMode="auto">
          <a:xfrm>
            <a:off x="3502698" y="3718347"/>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区域</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47" name="AutoShape 27"/>
          <p:cNvSpPr>
            <a:spLocks noChangeArrowheads="1"/>
          </p:cNvSpPr>
          <p:nvPr/>
        </p:nvSpPr>
        <p:spPr bwMode="auto">
          <a:xfrm>
            <a:off x="3502698" y="425714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0000"/>
                </a:solidFill>
                <a:latin typeface="微软雅黑" pitchFamily="34" charset="-122"/>
                <a:ea typeface="微软雅黑" pitchFamily="34" charset="-122"/>
              </a:rPr>
              <a:t>搜索</a:t>
            </a:r>
            <a:endParaRPr lang="en-US" altLang="zh-CN" sz="1200" b="1" dirty="0" smtClean="0">
              <a:solidFill>
                <a:srgbClr val="FF0000"/>
              </a:solidFill>
              <a:latin typeface="微软雅黑" pitchFamily="34" charset="-122"/>
              <a:ea typeface="微软雅黑" pitchFamily="34" charset="-122"/>
            </a:endParaRPr>
          </a:p>
          <a:p>
            <a:pPr algn="ctr"/>
            <a:r>
              <a:rPr lang="zh-CN" altLang="en-US" sz="1200" b="1" dirty="0">
                <a:solidFill>
                  <a:srgbClr val="FF0000"/>
                </a:solidFill>
                <a:latin typeface="微软雅黑" pitchFamily="34" charset="-122"/>
                <a:ea typeface="微软雅黑" pitchFamily="34" charset="-122"/>
              </a:rPr>
              <a:t>引擎</a:t>
            </a:r>
            <a:endParaRPr lang="en-US" altLang="zh-CN" sz="1200" b="1" dirty="0">
              <a:solidFill>
                <a:srgbClr val="FF0000"/>
              </a:solidFill>
              <a:latin typeface="微软雅黑" pitchFamily="34" charset="-122"/>
              <a:ea typeface="微软雅黑" pitchFamily="34" charset="-122"/>
            </a:endParaRPr>
          </a:p>
        </p:txBody>
      </p:sp>
      <p:sp>
        <p:nvSpPr>
          <p:cNvPr id="48" name="AutoShape 27"/>
          <p:cNvSpPr>
            <a:spLocks noChangeArrowheads="1"/>
          </p:cNvSpPr>
          <p:nvPr/>
        </p:nvSpPr>
        <p:spPr bwMode="auto">
          <a:xfrm>
            <a:off x="4624830" y="2155924"/>
            <a:ext cx="712668" cy="2844800"/>
          </a:xfrm>
          <a:prstGeom prst="roundRect">
            <a:avLst>
              <a:gd name="adj" fmla="val 9506"/>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endParaRPr lang="en-US" altLang="zh-CN" b="1" dirty="0">
              <a:solidFill>
                <a:schemeClr val="tx1"/>
              </a:solidFill>
              <a:latin typeface="微软雅黑" pitchFamily="34" charset="-122"/>
              <a:ea typeface="微软雅黑" pitchFamily="34" charset="-122"/>
            </a:endParaRPr>
          </a:p>
        </p:txBody>
      </p:sp>
      <p:sp>
        <p:nvSpPr>
          <p:cNvPr id="49" name="AutoShape 27"/>
          <p:cNvSpPr>
            <a:spLocks noChangeArrowheads="1"/>
          </p:cNvSpPr>
          <p:nvPr/>
        </p:nvSpPr>
        <p:spPr bwMode="auto">
          <a:xfrm>
            <a:off x="1943708" y="3178287"/>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6600"/>
                </a:solidFill>
                <a:latin typeface="微软雅黑" pitchFamily="34" charset="-122"/>
                <a:ea typeface="微软雅黑" pitchFamily="34" charset="-122"/>
              </a:rPr>
              <a:t>投诉</a:t>
            </a:r>
            <a:endParaRPr lang="en-US" altLang="zh-CN" sz="1200" b="1" dirty="0" smtClean="0">
              <a:solidFill>
                <a:srgbClr val="FF6600"/>
              </a:solidFill>
              <a:latin typeface="微软雅黑" pitchFamily="34" charset="-122"/>
              <a:ea typeface="微软雅黑" pitchFamily="34" charset="-122"/>
            </a:endParaRPr>
          </a:p>
          <a:p>
            <a:pPr algn="ctr"/>
            <a:r>
              <a:rPr lang="zh-CN" altLang="en-US" sz="1200" b="1" dirty="0" smtClean="0">
                <a:solidFill>
                  <a:srgbClr val="FF6600"/>
                </a:solidFill>
                <a:latin typeface="微软雅黑" pitchFamily="34" charset="-122"/>
                <a:ea typeface="微软雅黑" pitchFamily="34" charset="-122"/>
              </a:rPr>
              <a:t>处理</a:t>
            </a:r>
            <a:endParaRPr lang="en-US" altLang="zh-CN" sz="1200" b="1" dirty="0">
              <a:solidFill>
                <a:srgbClr val="FF6600"/>
              </a:solidFill>
              <a:latin typeface="微软雅黑" pitchFamily="34" charset="-122"/>
              <a:ea typeface="微软雅黑" pitchFamily="34" charset="-122"/>
            </a:endParaRPr>
          </a:p>
        </p:txBody>
      </p:sp>
      <p:grpSp>
        <p:nvGrpSpPr>
          <p:cNvPr id="2" name="组合 1"/>
          <p:cNvGrpSpPr/>
          <p:nvPr/>
        </p:nvGrpSpPr>
        <p:grpSpPr>
          <a:xfrm>
            <a:off x="2790046" y="989558"/>
            <a:ext cx="2646050" cy="1022350"/>
            <a:chOff x="2433810" y="989558"/>
            <a:chExt cx="2646050" cy="1022350"/>
          </a:xfrm>
        </p:grpSpPr>
        <p:sp>
          <p:nvSpPr>
            <p:cNvPr id="6" name="AutoShape 27"/>
            <p:cNvSpPr>
              <a:spLocks noChangeArrowheads="1"/>
            </p:cNvSpPr>
            <p:nvPr/>
          </p:nvSpPr>
          <p:spPr bwMode="auto">
            <a:xfrm>
              <a:off x="2433810" y="989558"/>
              <a:ext cx="2646050" cy="102235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endParaRPr lang="zh-CN" altLang="en-US" dirty="0">
                <a:solidFill>
                  <a:schemeClr val="tx1"/>
                </a:solidFill>
                <a:latin typeface="微软雅黑" pitchFamily="34" charset="-122"/>
                <a:ea typeface="微软雅黑" pitchFamily="34" charset="-122"/>
              </a:endParaRPr>
            </a:p>
          </p:txBody>
        </p:sp>
        <p:sp>
          <p:nvSpPr>
            <p:cNvPr id="24" name="AutoShape 27"/>
            <p:cNvSpPr>
              <a:spLocks noChangeArrowheads="1"/>
            </p:cNvSpPr>
            <p:nvPr/>
          </p:nvSpPr>
          <p:spPr bwMode="auto">
            <a:xfrm>
              <a:off x="2478260" y="137682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价格</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行情</a:t>
              </a:r>
              <a:endParaRPr lang="zh-CN" altLang="en-US" sz="1200" dirty="0">
                <a:latin typeface="微软雅黑" pitchFamily="34" charset="-122"/>
                <a:ea typeface="微软雅黑" pitchFamily="34" charset="-122"/>
              </a:endParaRPr>
            </a:p>
          </p:txBody>
        </p:sp>
        <p:sp>
          <p:nvSpPr>
            <p:cNvPr id="50" name="矩形 43"/>
            <p:cNvSpPr>
              <a:spLocks noChangeArrowheads="1"/>
            </p:cNvSpPr>
            <p:nvPr/>
          </p:nvSpPr>
          <p:spPr bwMode="auto">
            <a:xfrm>
              <a:off x="2567160" y="1034008"/>
              <a:ext cx="2414102" cy="369332"/>
            </a:xfrm>
            <a:prstGeom prst="rect">
              <a:avLst/>
            </a:prstGeom>
            <a:noFill/>
            <a:ln w="9525">
              <a:noFill/>
              <a:miter lim="800000"/>
              <a:headEnd/>
              <a:tailEnd/>
            </a:ln>
          </p:spPr>
          <p:txBody>
            <a:bodyPr wrap="square">
              <a:spAutoFit/>
            </a:bodyPr>
            <a:lstStyle/>
            <a:p>
              <a:pPr algn="ctr"/>
              <a:r>
                <a:rPr lang="zh-CN" altLang="en-US" b="1" dirty="0" smtClean="0">
                  <a:latin typeface="微软雅黑" pitchFamily="34" charset="-122"/>
                  <a:ea typeface="微软雅黑" pitchFamily="34" charset="-122"/>
                </a:rPr>
                <a:t>资讯平台</a:t>
              </a:r>
              <a:endParaRPr lang="zh-CN" altLang="en-US" b="1" dirty="0">
                <a:latin typeface="微软雅黑" pitchFamily="34" charset="-122"/>
                <a:ea typeface="微软雅黑" pitchFamily="34" charset="-122"/>
              </a:endParaRPr>
            </a:p>
          </p:txBody>
        </p:sp>
        <p:sp>
          <p:nvSpPr>
            <p:cNvPr id="51" name="AutoShape 27"/>
            <p:cNvSpPr>
              <a:spLocks noChangeArrowheads="1"/>
            </p:cNvSpPr>
            <p:nvPr/>
          </p:nvSpPr>
          <p:spPr bwMode="auto">
            <a:xfrm>
              <a:off x="3001094" y="137682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市场</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动态</a:t>
              </a:r>
              <a:endParaRPr lang="zh-CN" altLang="en-US" sz="1200" dirty="0">
                <a:latin typeface="微软雅黑" pitchFamily="34" charset="-122"/>
                <a:ea typeface="微软雅黑" pitchFamily="34" charset="-122"/>
              </a:endParaRPr>
            </a:p>
          </p:txBody>
        </p:sp>
        <p:sp>
          <p:nvSpPr>
            <p:cNvPr id="52" name="AutoShape 27"/>
            <p:cNvSpPr>
              <a:spLocks noChangeArrowheads="1"/>
            </p:cNvSpPr>
            <p:nvPr/>
          </p:nvSpPr>
          <p:spPr bwMode="auto">
            <a:xfrm>
              <a:off x="3505150" y="137682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加盟</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商铺</a:t>
              </a:r>
              <a:endParaRPr lang="zh-CN" altLang="en-US" sz="1200" dirty="0">
                <a:latin typeface="微软雅黑" pitchFamily="34" charset="-122"/>
                <a:ea typeface="微软雅黑" pitchFamily="34" charset="-122"/>
              </a:endParaRPr>
            </a:p>
          </p:txBody>
        </p:sp>
        <p:sp>
          <p:nvSpPr>
            <p:cNvPr id="53" name="AutoShape 27"/>
            <p:cNvSpPr>
              <a:spLocks noChangeArrowheads="1"/>
            </p:cNvSpPr>
            <p:nvPr/>
          </p:nvSpPr>
          <p:spPr bwMode="auto">
            <a:xfrm>
              <a:off x="4009206" y="137682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在线</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广告</a:t>
              </a:r>
            </a:p>
          </p:txBody>
        </p:sp>
        <p:sp>
          <p:nvSpPr>
            <p:cNvPr id="54" name="AutoShape 27"/>
            <p:cNvSpPr>
              <a:spLocks noChangeArrowheads="1"/>
            </p:cNvSpPr>
            <p:nvPr/>
          </p:nvSpPr>
          <p:spPr bwMode="auto">
            <a:xfrm>
              <a:off x="4513262" y="137682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信息</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搜索</a:t>
              </a:r>
              <a:endParaRPr lang="en-US" altLang="zh-CN" sz="1200" dirty="0" smtClean="0">
                <a:latin typeface="微软雅黑" pitchFamily="34" charset="-122"/>
                <a:ea typeface="微软雅黑" pitchFamily="34" charset="-122"/>
              </a:endParaRPr>
            </a:p>
          </p:txBody>
        </p:sp>
      </p:grpSp>
      <p:sp>
        <p:nvSpPr>
          <p:cNvPr id="55" name="AutoShape 27"/>
          <p:cNvSpPr>
            <a:spLocks noChangeArrowheads="1"/>
          </p:cNvSpPr>
          <p:nvPr/>
        </p:nvSpPr>
        <p:spPr bwMode="auto">
          <a:xfrm>
            <a:off x="6049375"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资料</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维护</a:t>
            </a:r>
            <a:endParaRPr lang="zh-CN" altLang="en-US" sz="1200" dirty="0">
              <a:latin typeface="微软雅黑" pitchFamily="34" charset="-122"/>
              <a:ea typeface="微软雅黑" pitchFamily="34" charset="-122"/>
            </a:endParaRPr>
          </a:p>
        </p:txBody>
      </p:sp>
      <p:sp>
        <p:nvSpPr>
          <p:cNvPr id="56" name="AutoShape 27"/>
          <p:cNvSpPr>
            <a:spLocks noChangeArrowheads="1"/>
          </p:cNvSpPr>
          <p:nvPr/>
        </p:nvSpPr>
        <p:spPr bwMode="auto">
          <a:xfrm>
            <a:off x="7560332"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6600"/>
                </a:solidFill>
                <a:latin typeface="微软雅黑" pitchFamily="34" charset="-122"/>
                <a:ea typeface="微软雅黑" pitchFamily="34" charset="-122"/>
              </a:rPr>
              <a:t>在线</a:t>
            </a:r>
            <a:endParaRPr lang="en-US" altLang="zh-CN" sz="1200" b="1" dirty="0" smtClean="0">
              <a:solidFill>
                <a:srgbClr val="FF6600"/>
              </a:solidFill>
              <a:latin typeface="微软雅黑" pitchFamily="34" charset="-122"/>
              <a:ea typeface="微软雅黑" pitchFamily="34" charset="-122"/>
            </a:endParaRPr>
          </a:p>
          <a:p>
            <a:pPr algn="ctr"/>
            <a:r>
              <a:rPr lang="zh-CN" altLang="en-US" sz="1200" b="1" dirty="0" smtClean="0">
                <a:solidFill>
                  <a:srgbClr val="FF6600"/>
                </a:solidFill>
                <a:latin typeface="微软雅黑" pitchFamily="34" charset="-122"/>
                <a:ea typeface="微软雅黑" pitchFamily="34" charset="-122"/>
              </a:rPr>
              <a:t>进销存</a:t>
            </a:r>
            <a:endParaRPr lang="zh-CN" altLang="en-US" sz="1200" b="1" dirty="0">
              <a:solidFill>
                <a:srgbClr val="FF6600"/>
              </a:solidFill>
              <a:latin typeface="微软雅黑" pitchFamily="34" charset="-122"/>
              <a:ea typeface="微软雅黑" pitchFamily="34" charset="-122"/>
            </a:endParaRPr>
          </a:p>
        </p:txBody>
      </p:sp>
      <p:sp>
        <p:nvSpPr>
          <p:cNvPr id="57" name="AutoShape 27"/>
          <p:cNvSpPr>
            <a:spLocks noChangeArrowheads="1"/>
          </p:cNvSpPr>
          <p:nvPr/>
        </p:nvSpPr>
        <p:spPr bwMode="auto">
          <a:xfrm>
            <a:off x="6553379"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积分</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优惠</a:t>
            </a:r>
          </a:p>
        </p:txBody>
      </p:sp>
      <p:sp>
        <p:nvSpPr>
          <p:cNvPr id="58" name="AutoShape 27"/>
          <p:cNvSpPr>
            <a:spLocks noChangeArrowheads="1"/>
          </p:cNvSpPr>
          <p:nvPr/>
        </p:nvSpPr>
        <p:spPr bwMode="auto">
          <a:xfrm>
            <a:off x="7056276"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结算</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支付</a:t>
            </a:r>
          </a:p>
        </p:txBody>
      </p:sp>
      <p:sp>
        <p:nvSpPr>
          <p:cNvPr id="59" name="AutoShape 27"/>
          <p:cNvSpPr>
            <a:spLocks noChangeArrowheads="1"/>
          </p:cNvSpPr>
          <p:nvPr/>
        </p:nvSpPr>
        <p:spPr bwMode="auto">
          <a:xfrm>
            <a:off x="8555992"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6600"/>
                </a:solidFill>
                <a:latin typeface="微软雅黑" pitchFamily="34" charset="-122"/>
                <a:ea typeface="微软雅黑" pitchFamily="34" charset="-122"/>
              </a:rPr>
              <a:t>数据</a:t>
            </a:r>
            <a:endParaRPr lang="en-US" altLang="zh-CN" sz="1200" b="1" dirty="0" smtClean="0">
              <a:solidFill>
                <a:srgbClr val="FF6600"/>
              </a:solidFill>
              <a:latin typeface="微软雅黑" pitchFamily="34" charset="-122"/>
              <a:ea typeface="微软雅黑" pitchFamily="34" charset="-122"/>
            </a:endParaRPr>
          </a:p>
          <a:p>
            <a:pPr algn="ctr"/>
            <a:r>
              <a:rPr lang="zh-CN" altLang="en-US" sz="1200" b="1" dirty="0">
                <a:solidFill>
                  <a:srgbClr val="FF6600"/>
                </a:solidFill>
                <a:latin typeface="微软雅黑" pitchFamily="34" charset="-122"/>
                <a:ea typeface="微软雅黑" pitchFamily="34" charset="-122"/>
              </a:rPr>
              <a:t>分析</a:t>
            </a:r>
          </a:p>
        </p:txBody>
      </p:sp>
      <p:sp>
        <p:nvSpPr>
          <p:cNvPr id="60" name="AutoShape 27"/>
          <p:cNvSpPr>
            <a:spLocks noChangeArrowheads="1"/>
          </p:cNvSpPr>
          <p:nvPr/>
        </p:nvSpPr>
        <p:spPr bwMode="auto">
          <a:xfrm>
            <a:off x="7747446" y="5756324"/>
            <a:ext cx="1325054" cy="674687"/>
          </a:xfrm>
          <a:prstGeom prst="roundRect">
            <a:avLst>
              <a:gd name="adj" fmla="val 12236"/>
            </a:avLst>
          </a:prstGeom>
          <a:solidFill>
            <a:schemeClr val="accent2">
              <a:lumMod val="60000"/>
              <a:lumOff val="40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供应链企业</a:t>
            </a:r>
            <a:endParaRPr lang="en-US" altLang="zh-CN" sz="1400" dirty="0">
              <a:solidFill>
                <a:srgbClr val="000000"/>
              </a:solidFill>
              <a:latin typeface="微软雅黑" pitchFamily="34" charset="-122"/>
              <a:ea typeface="微软雅黑" pitchFamily="34" charset="-122"/>
            </a:endParaRPr>
          </a:p>
          <a:p>
            <a:pPr algn="ctr">
              <a:defRPr/>
            </a:pPr>
            <a:r>
              <a:rPr lang="zh-CN" altLang="en-US" sz="1400" dirty="0">
                <a:solidFill>
                  <a:srgbClr val="000000"/>
                </a:solidFill>
                <a:latin typeface="微软雅黑" pitchFamily="34" charset="-122"/>
                <a:ea typeface="微软雅黑" pitchFamily="34" charset="-122"/>
              </a:rPr>
              <a:t>内部管理系统</a:t>
            </a:r>
          </a:p>
        </p:txBody>
      </p:sp>
      <p:cxnSp>
        <p:nvCxnSpPr>
          <p:cNvPr id="61" name="直接连接符 60"/>
          <p:cNvCxnSpPr/>
          <p:nvPr/>
        </p:nvCxnSpPr>
        <p:spPr bwMode="auto">
          <a:xfrm>
            <a:off x="4724846" y="5682728"/>
            <a:ext cx="4347654" cy="1588"/>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62" name="AutoShape 27"/>
          <p:cNvSpPr>
            <a:spLocks noChangeArrowheads="1"/>
          </p:cNvSpPr>
          <p:nvPr/>
        </p:nvSpPr>
        <p:spPr bwMode="auto">
          <a:xfrm>
            <a:off x="4991546" y="5764261"/>
            <a:ext cx="1289050" cy="674687"/>
          </a:xfrm>
          <a:prstGeom prst="roundRect">
            <a:avLst>
              <a:gd name="adj" fmla="val 12236"/>
            </a:avLst>
          </a:prstGeom>
          <a:solidFill>
            <a:schemeClr val="accent2">
              <a:lumMod val="60000"/>
              <a:lumOff val="40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服务应用扩展</a:t>
            </a:r>
            <a:endParaRPr lang="zh-CN" altLang="en-US" sz="1400" dirty="0">
              <a:solidFill>
                <a:srgbClr val="000000"/>
              </a:solidFill>
              <a:latin typeface="微软雅黑" pitchFamily="34" charset="-122"/>
              <a:ea typeface="微软雅黑" pitchFamily="34" charset="-122"/>
            </a:endParaRPr>
          </a:p>
        </p:txBody>
      </p:sp>
      <p:sp>
        <p:nvSpPr>
          <p:cNvPr id="63" name="TextBox 62"/>
          <p:cNvSpPr txBox="1"/>
          <p:nvPr/>
        </p:nvSpPr>
        <p:spPr>
          <a:xfrm>
            <a:off x="4591445" y="5647010"/>
            <a:ext cx="400110" cy="1022350"/>
          </a:xfrm>
          <a:prstGeom prst="rect">
            <a:avLst/>
          </a:prstGeom>
          <a:noFill/>
        </p:spPr>
        <p:txBody>
          <a:bodyPr vert="eaVert" wrap="square">
            <a:spAutoFit/>
          </a:bodyPr>
          <a:lstStyle/>
          <a:p>
            <a:pPr algn="ctr">
              <a:defRPr/>
            </a:pPr>
            <a:r>
              <a:rPr lang="zh-CN" altLang="en-US" sz="1400" b="1" dirty="0" smtClean="0">
                <a:latin typeface="+mj-ea"/>
                <a:ea typeface="+mj-ea"/>
              </a:rPr>
              <a:t>服务平台</a:t>
            </a:r>
            <a:endParaRPr lang="zh-CN" altLang="en-US" sz="1400" b="1" dirty="0">
              <a:latin typeface="+mj-ea"/>
              <a:ea typeface="+mj-ea"/>
            </a:endParaRPr>
          </a:p>
        </p:txBody>
      </p:sp>
      <p:grpSp>
        <p:nvGrpSpPr>
          <p:cNvPr id="3" name="组合 2"/>
          <p:cNvGrpSpPr/>
          <p:nvPr/>
        </p:nvGrpSpPr>
        <p:grpSpPr>
          <a:xfrm>
            <a:off x="5391596" y="2155924"/>
            <a:ext cx="2236713" cy="1422401"/>
            <a:chOff x="5391596" y="2155924"/>
            <a:chExt cx="2236713" cy="1422401"/>
          </a:xfrm>
        </p:grpSpPr>
        <p:sp>
          <p:nvSpPr>
            <p:cNvPr id="7" name="AutoShape 27"/>
            <p:cNvSpPr>
              <a:spLocks noChangeArrowheads="1"/>
            </p:cNvSpPr>
            <p:nvPr/>
          </p:nvSpPr>
          <p:spPr bwMode="auto">
            <a:xfrm>
              <a:off x="5391596" y="2155925"/>
              <a:ext cx="2236713" cy="1422400"/>
            </a:xfrm>
            <a:prstGeom prst="roundRect">
              <a:avLst>
                <a:gd name="adj" fmla="val 4841"/>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endParaRPr lang="zh-CN" altLang="en-US" dirty="0">
                <a:solidFill>
                  <a:schemeClr val="tx1"/>
                </a:solidFill>
                <a:latin typeface="微软雅黑" pitchFamily="34" charset="-122"/>
                <a:ea typeface="微软雅黑" pitchFamily="34" charset="-122"/>
              </a:endParaRPr>
            </a:p>
          </p:txBody>
        </p:sp>
        <p:sp>
          <p:nvSpPr>
            <p:cNvPr id="32" name="矩形 22"/>
            <p:cNvSpPr>
              <a:spLocks noChangeArrowheads="1"/>
            </p:cNvSpPr>
            <p:nvPr/>
          </p:nvSpPr>
          <p:spPr bwMode="auto">
            <a:xfrm>
              <a:off x="5391596" y="2155924"/>
              <a:ext cx="2236713" cy="369332"/>
            </a:xfrm>
            <a:prstGeom prst="rect">
              <a:avLst/>
            </a:prstGeom>
            <a:noFill/>
            <a:ln w="9525">
              <a:noFill/>
              <a:miter lim="800000"/>
              <a:headEnd/>
              <a:tailEnd/>
            </a:ln>
          </p:spPr>
          <p:txBody>
            <a:bodyPr wrap="square">
              <a:spAutoFit/>
            </a:bodyPr>
            <a:lstStyle/>
            <a:p>
              <a:pPr algn="ctr"/>
              <a:r>
                <a:rPr lang="zh-CN" altLang="en-US" b="1" dirty="0" smtClean="0">
                  <a:latin typeface="微软雅黑" pitchFamily="34" charset="-122"/>
                  <a:ea typeface="微软雅黑" pitchFamily="34" charset="-122"/>
                </a:rPr>
                <a:t>供应</a:t>
              </a:r>
              <a:r>
                <a:rPr lang="zh-CN" altLang="en-US" b="1" dirty="0">
                  <a:latin typeface="微软雅黑" pitchFamily="34" charset="-122"/>
                  <a:ea typeface="微软雅黑" pitchFamily="34" charset="-122"/>
                </a:rPr>
                <a:t>链与</a:t>
              </a:r>
              <a:r>
                <a:rPr lang="zh-CN" altLang="en-US" b="1" dirty="0" smtClean="0">
                  <a:latin typeface="微软雅黑" pitchFamily="34" charset="-122"/>
                  <a:ea typeface="微软雅黑" pitchFamily="34" charset="-122"/>
                </a:rPr>
                <a:t>物流系统</a:t>
              </a:r>
              <a:endParaRPr lang="zh-CN" altLang="en-US" b="1" dirty="0">
                <a:latin typeface="微软雅黑" pitchFamily="34" charset="-122"/>
                <a:ea typeface="微软雅黑" pitchFamily="34" charset="-122"/>
              </a:endParaRPr>
            </a:p>
          </p:txBody>
        </p:sp>
        <p:sp>
          <p:nvSpPr>
            <p:cNvPr id="64" name="AutoShape 27"/>
            <p:cNvSpPr>
              <a:spLocks noChangeArrowheads="1"/>
            </p:cNvSpPr>
            <p:nvPr/>
          </p:nvSpPr>
          <p:spPr bwMode="auto">
            <a:xfrm>
              <a:off x="5437182" y="252895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a:latin typeface="微软雅黑" pitchFamily="34" charset="-122"/>
                  <a:ea typeface="微软雅黑" pitchFamily="34" charset="-122"/>
                </a:rPr>
                <a:t>采购</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65" name="AutoShape 27"/>
            <p:cNvSpPr>
              <a:spLocks noChangeArrowheads="1"/>
            </p:cNvSpPr>
            <p:nvPr/>
          </p:nvSpPr>
          <p:spPr bwMode="auto">
            <a:xfrm>
              <a:off x="6552272" y="252895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库存</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管理</a:t>
              </a:r>
              <a:endParaRPr lang="en-US" altLang="zh-CN" sz="1200" dirty="0" smtClean="0">
                <a:latin typeface="微软雅黑" pitchFamily="34" charset="-122"/>
                <a:ea typeface="微软雅黑" pitchFamily="34" charset="-122"/>
              </a:endParaRPr>
            </a:p>
          </p:txBody>
        </p:sp>
        <p:sp>
          <p:nvSpPr>
            <p:cNvPr id="67" name="AutoShape 27"/>
            <p:cNvSpPr>
              <a:spLocks noChangeArrowheads="1"/>
            </p:cNvSpPr>
            <p:nvPr/>
          </p:nvSpPr>
          <p:spPr bwMode="auto">
            <a:xfrm>
              <a:off x="5985988" y="252895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仓储</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68" name="AutoShape 27"/>
            <p:cNvSpPr>
              <a:spLocks noChangeArrowheads="1"/>
            </p:cNvSpPr>
            <p:nvPr/>
          </p:nvSpPr>
          <p:spPr bwMode="auto">
            <a:xfrm>
              <a:off x="6552272" y="306901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en-US" altLang="zh-CN" sz="1200" dirty="0" smtClean="0">
                  <a:latin typeface="微软雅黑" pitchFamily="34" charset="-122"/>
                  <a:ea typeface="微软雅黑" pitchFamily="34" charset="-122"/>
                </a:rPr>
                <a:t>GPS</a:t>
              </a:r>
            </a:p>
            <a:p>
              <a:pPr algn="ctr"/>
              <a:r>
                <a:rPr lang="zh-CN" altLang="en-US" sz="1200" dirty="0" smtClean="0">
                  <a:latin typeface="微软雅黑" pitchFamily="34" charset="-122"/>
                  <a:ea typeface="微软雅黑" pitchFamily="34" charset="-122"/>
                </a:rPr>
                <a:t>跟踪</a:t>
              </a:r>
              <a:endParaRPr lang="en-US" altLang="zh-CN" sz="1200" dirty="0">
                <a:latin typeface="微软雅黑" pitchFamily="34" charset="-122"/>
                <a:ea typeface="微软雅黑" pitchFamily="34" charset="-122"/>
              </a:endParaRPr>
            </a:p>
          </p:txBody>
        </p:sp>
        <p:sp>
          <p:nvSpPr>
            <p:cNvPr id="75" name="AutoShape 27"/>
            <p:cNvSpPr>
              <a:spLocks noChangeArrowheads="1"/>
            </p:cNvSpPr>
            <p:nvPr/>
          </p:nvSpPr>
          <p:spPr bwMode="auto">
            <a:xfrm>
              <a:off x="7092332" y="252895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运输</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76" name="AutoShape 27"/>
            <p:cNvSpPr>
              <a:spLocks noChangeArrowheads="1"/>
            </p:cNvSpPr>
            <p:nvPr/>
          </p:nvSpPr>
          <p:spPr bwMode="auto">
            <a:xfrm>
              <a:off x="7092332" y="306901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a:latin typeface="微软雅黑" pitchFamily="34" charset="-122"/>
                  <a:ea typeface="微软雅黑" pitchFamily="34" charset="-122"/>
                </a:rPr>
                <a:t>物流计</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划管理</a:t>
              </a:r>
              <a:endParaRPr lang="en-US" altLang="zh-CN" sz="1200" dirty="0">
                <a:latin typeface="微软雅黑" pitchFamily="34" charset="-122"/>
                <a:ea typeface="微软雅黑" pitchFamily="34" charset="-122"/>
              </a:endParaRPr>
            </a:p>
          </p:txBody>
        </p:sp>
        <p:sp>
          <p:nvSpPr>
            <p:cNvPr id="77" name="AutoShape 27"/>
            <p:cNvSpPr>
              <a:spLocks noChangeArrowheads="1"/>
            </p:cNvSpPr>
            <p:nvPr/>
          </p:nvSpPr>
          <p:spPr bwMode="auto">
            <a:xfrm>
              <a:off x="5437182" y="306901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加工</a:t>
              </a:r>
              <a:endParaRPr lang="zh-CN" altLang="en-US"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78" name="AutoShape 27"/>
            <p:cNvSpPr>
              <a:spLocks noChangeArrowheads="1"/>
            </p:cNvSpPr>
            <p:nvPr/>
          </p:nvSpPr>
          <p:spPr bwMode="auto">
            <a:xfrm>
              <a:off x="5985988" y="306901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a:latin typeface="微软雅黑" pitchFamily="34" charset="-122"/>
                  <a:ea typeface="微软雅黑" pitchFamily="34" charset="-122"/>
                </a:rPr>
                <a:t>检验</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grpSp>
      <p:sp>
        <p:nvSpPr>
          <p:cNvPr id="82" name="AutoShape 27"/>
          <p:cNvSpPr>
            <a:spLocks noChangeArrowheads="1"/>
          </p:cNvSpPr>
          <p:nvPr/>
        </p:nvSpPr>
        <p:spPr bwMode="auto">
          <a:xfrm>
            <a:off x="4752072" y="3401469"/>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smtClean="0">
                <a:solidFill>
                  <a:srgbClr val="FF0000"/>
                </a:solidFill>
                <a:latin typeface="微软雅黑" pitchFamily="34" charset="-122"/>
                <a:ea typeface="微软雅黑" pitchFamily="34" charset="-122"/>
              </a:rPr>
              <a:t>信用</a:t>
            </a:r>
            <a:endParaRPr lang="en-US" altLang="zh-CN" sz="1200" b="1" dirty="0" smtClean="0">
              <a:solidFill>
                <a:srgbClr val="FF0000"/>
              </a:solidFill>
              <a:latin typeface="微软雅黑" pitchFamily="34" charset="-122"/>
              <a:ea typeface="微软雅黑" pitchFamily="34" charset="-122"/>
            </a:endParaRPr>
          </a:p>
          <a:p>
            <a:pPr algn="ctr"/>
            <a:r>
              <a:rPr lang="zh-CN" altLang="en-US" sz="1200" b="1" dirty="0">
                <a:solidFill>
                  <a:srgbClr val="FF0000"/>
                </a:solidFill>
                <a:latin typeface="微软雅黑" pitchFamily="34" charset="-122"/>
                <a:ea typeface="微软雅黑" pitchFamily="34" charset="-122"/>
              </a:rPr>
              <a:t>支付</a:t>
            </a:r>
          </a:p>
        </p:txBody>
      </p:sp>
      <p:sp>
        <p:nvSpPr>
          <p:cNvPr id="101" name="AutoShape 27"/>
          <p:cNvSpPr>
            <a:spLocks noChangeArrowheads="1"/>
          </p:cNvSpPr>
          <p:nvPr/>
        </p:nvSpPr>
        <p:spPr bwMode="auto">
          <a:xfrm>
            <a:off x="1115616" y="989558"/>
            <a:ext cx="1602000" cy="102235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endParaRPr lang="zh-CN" altLang="en-US" dirty="0">
              <a:solidFill>
                <a:schemeClr val="tx1"/>
              </a:solidFill>
              <a:latin typeface="微软雅黑" pitchFamily="34" charset="-122"/>
              <a:ea typeface="微软雅黑" pitchFamily="34" charset="-122"/>
            </a:endParaRPr>
          </a:p>
        </p:txBody>
      </p:sp>
      <p:sp>
        <p:nvSpPr>
          <p:cNvPr id="102" name="矩形 43"/>
          <p:cNvSpPr>
            <a:spLocks noChangeArrowheads="1"/>
          </p:cNvSpPr>
          <p:nvPr/>
        </p:nvSpPr>
        <p:spPr bwMode="auto">
          <a:xfrm>
            <a:off x="1184256" y="1039316"/>
            <a:ext cx="1451440" cy="369332"/>
          </a:xfrm>
          <a:prstGeom prst="rect">
            <a:avLst/>
          </a:prstGeom>
          <a:noFill/>
          <a:ln w="9525">
            <a:noFill/>
            <a:miter lim="800000"/>
            <a:headEnd/>
            <a:tailEnd/>
          </a:ln>
        </p:spPr>
        <p:txBody>
          <a:bodyPr wrap="square">
            <a:spAutoFit/>
          </a:bodyPr>
          <a:lstStyle/>
          <a:p>
            <a:pPr algn="ctr"/>
            <a:r>
              <a:rPr lang="zh-CN" altLang="en-US" b="1" dirty="0" smtClean="0">
                <a:latin typeface="微软雅黑" pitchFamily="34" charset="-122"/>
                <a:ea typeface="微软雅黑" pitchFamily="34" charset="-122"/>
              </a:rPr>
              <a:t>移动互联</a:t>
            </a:r>
            <a:endParaRPr lang="zh-CN" altLang="en-US" b="1" dirty="0">
              <a:latin typeface="微软雅黑" pitchFamily="34" charset="-122"/>
              <a:ea typeface="微软雅黑" pitchFamily="34" charset="-122"/>
            </a:endParaRPr>
          </a:p>
        </p:txBody>
      </p:sp>
      <p:sp>
        <p:nvSpPr>
          <p:cNvPr id="103" name="AutoShape 27"/>
          <p:cNvSpPr>
            <a:spLocks noChangeArrowheads="1"/>
          </p:cNvSpPr>
          <p:nvPr/>
        </p:nvSpPr>
        <p:spPr bwMode="auto">
          <a:xfrm>
            <a:off x="1145455"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en-US" altLang="zh-CN" sz="1200" dirty="0" smtClean="0">
                <a:latin typeface="微软雅黑" pitchFamily="34" charset="-122"/>
                <a:ea typeface="微软雅黑" pitchFamily="34" charset="-122"/>
              </a:rPr>
              <a:t>SMS</a:t>
            </a:r>
          </a:p>
          <a:p>
            <a:pPr algn="ctr"/>
            <a:r>
              <a:rPr lang="zh-CN" altLang="en-US" sz="1200" dirty="0" smtClean="0">
                <a:latin typeface="微软雅黑" pitchFamily="34" charset="-122"/>
                <a:ea typeface="微软雅黑" pitchFamily="34" charset="-122"/>
              </a:rPr>
              <a:t>通知</a:t>
            </a:r>
            <a:endParaRPr lang="zh-CN" altLang="en-US" sz="1200" dirty="0">
              <a:latin typeface="微软雅黑" pitchFamily="34" charset="-122"/>
              <a:ea typeface="微软雅黑" pitchFamily="34" charset="-122"/>
            </a:endParaRPr>
          </a:p>
        </p:txBody>
      </p:sp>
      <p:sp>
        <p:nvSpPr>
          <p:cNvPr id="104" name="AutoShape 27"/>
          <p:cNvSpPr>
            <a:spLocks noChangeArrowheads="1"/>
          </p:cNvSpPr>
          <p:nvPr/>
        </p:nvSpPr>
        <p:spPr bwMode="auto">
          <a:xfrm>
            <a:off x="1655728"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移动</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客户端</a:t>
            </a:r>
          </a:p>
        </p:txBody>
      </p:sp>
      <p:sp>
        <p:nvSpPr>
          <p:cNvPr id="105" name="AutoShape 27"/>
          <p:cNvSpPr>
            <a:spLocks noChangeArrowheads="1"/>
          </p:cNvSpPr>
          <p:nvPr/>
        </p:nvSpPr>
        <p:spPr bwMode="auto">
          <a:xfrm>
            <a:off x="2179446"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短信</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应用</a:t>
            </a:r>
          </a:p>
        </p:txBody>
      </p:sp>
      <p:sp>
        <p:nvSpPr>
          <p:cNvPr id="106" name="AutoShape 27"/>
          <p:cNvSpPr>
            <a:spLocks noChangeArrowheads="1"/>
          </p:cNvSpPr>
          <p:nvPr/>
        </p:nvSpPr>
        <p:spPr bwMode="auto">
          <a:xfrm>
            <a:off x="8064388" y="1389608"/>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在线</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财务</a:t>
            </a:r>
            <a:endParaRPr lang="zh-CN" altLang="en-US" sz="1200" dirty="0">
              <a:latin typeface="微软雅黑" pitchFamily="34" charset="-122"/>
              <a:ea typeface="微软雅黑" pitchFamily="34" charset="-122"/>
            </a:endParaRPr>
          </a:p>
        </p:txBody>
      </p:sp>
      <p:sp>
        <p:nvSpPr>
          <p:cNvPr id="107" name="AutoShape 27"/>
          <p:cNvSpPr>
            <a:spLocks noChangeArrowheads="1"/>
          </p:cNvSpPr>
          <p:nvPr/>
        </p:nvSpPr>
        <p:spPr bwMode="auto">
          <a:xfrm>
            <a:off x="4031992" y="2639119"/>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广告</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发布</a:t>
            </a:r>
            <a:endParaRPr lang="en-US" altLang="zh-CN" sz="1200" dirty="0">
              <a:latin typeface="微软雅黑" pitchFamily="34" charset="-122"/>
              <a:ea typeface="微软雅黑" pitchFamily="34" charset="-122"/>
            </a:endParaRPr>
          </a:p>
        </p:txBody>
      </p:sp>
      <p:sp>
        <p:nvSpPr>
          <p:cNvPr id="108" name="AutoShape 27"/>
          <p:cNvSpPr>
            <a:spLocks noChangeArrowheads="1"/>
          </p:cNvSpPr>
          <p:nvPr/>
        </p:nvSpPr>
        <p:spPr bwMode="auto">
          <a:xfrm>
            <a:off x="4031992" y="317697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a:latin typeface="微软雅黑" pitchFamily="34" charset="-122"/>
                <a:ea typeface="微软雅黑" pitchFamily="34" charset="-122"/>
              </a:rPr>
              <a:t>招标拍</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卖管理</a:t>
            </a:r>
            <a:endParaRPr lang="en-US" altLang="zh-CN" sz="1200" dirty="0">
              <a:latin typeface="微软雅黑" pitchFamily="34" charset="-122"/>
              <a:ea typeface="微软雅黑" pitchFamily="34" charset="-122"/>
            </a:endParaRPr>
          </a:p>
        </p:txBody>
      </p:sp>
      <p:sp>
        <p:nvSpPr>
          <p:cNvPr id="109" name="AutoShape 27"/>
          <p:cNvSpPr>
            <a:spLocks noChangeArrowheads="1"/>
          </p:cNvSpPr>
          <p:nvPr/>
        </p:nvSpPr>
        <p:spPr bwMode="auto">
          <a:xfrm>
            <a:off x="4031992" y="3717032"/>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a:latin typeface="微软雅黑" pitchFamily="34" charset="-122"/>
                <a:ea typeface="微软雅黑" pitchFamily="34" charset="-122"/>
              </a:rPr>
              <a:t>资金</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管理</a:t>
            </a:r>
            <a:endParaRPr lang="en-US" altLang="zh-CN" sz="1200" dirty="0">
              <a:latin typeface="微软雅黑" pitchFamily="34" charset="-122"/>
              <a:ea typeface="微软雅黑" pitchFamily="34" charset="-122"/>
            </a:endParaRPr>
          </a:p>
        </p:txBody>
      </p:sp>
      <p:sp>
        <p:nvSpPr>
          <p:cNvPr id="110" name="AutoShape 27"/>
          <p:cNvSpPr>
            <a:spLocks noChangeArrowheads="1"/>
          </p:cNvSpPr>
          <p:nvPr/>
        </p:nvSpPr>
        <p:spPr bwMode="auto">
          <a:xfrm>
            <a:off x="4031992" y="4255829"/>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b="1" dirty="0">
                <a:solidFill>
                  <a:srgbClr val="FF0000"/>
                </a:solidFill>
                <a:latin typeface="微软雅黑" pitchFamily="34" charset="-122"/>
                <a:ea typeface="微软雅黑" pitchFamily="34" charset="-122"/>
              </a:rPr>
              <a:t>服务</a:t>
            </a:r>
            <a:endParaRPr lang="en-US" altLang="zh-CN" sz="1200" b="1" dirty="0">
              <a:solidFill>
                <a:srgbClr val="FF0000"/>
              </a:solidFill>
              <a:latin typeface="微软雅黑" pitchFamily="34" charset="-122"/>
              <a:ea typeface="微软雅黑" pitchFamily="34" charset="-122"/>
            </a:endParaRPr>
          </a:p>
          <a:p>
            <a:pPr algn="ctr"/>
            <a:r>
              <a:rPr lang="zh-CN" altLang="en-US" sz="1200" b="1" dirty="0">
                <a:solidFill>
                  <a:srgbClr val="FF0000"/>
                </a:solidFill>
                <a:latin typeface="微软雅黑" pitchFamily="34" charset="-122"/>
                <a:ea typeface="微软雅黑" pitchFamily="34" charset="-122"/>
              </a:rPr>
              <a:t>质量</a:t>
            </a:r>
            <a:endParaRPr lang="en-US" altLang="zh-CN" sz="1200" b="1" dirty="0">
              <a:solidFill>
                <a:srgbClr val="FF0000"/>
              </a:solidFill>
              <a:latin typeface="微软雅黑" pitchFamily="34" charset="-122"/>
              <a:ea typeface="微软雅黑" pitchFamily="34" charset="-122"/>
            </a:endParaRPr>
          </a:p>
        </p:txBody>
      </p:sp>
      <p:sp>
        <p:nvSpPr>
          <p:cNvPr id="111" name="AutoShape 27"/>
          <p:cNvSpPr>
            <a:spLocks noChangeArrowheads="1"/>
          </p:cNvSpPr>
          <p:nvPr/>
        </p:nvSpPr>
        <p:spPr bwMode="auto">
          <a:xfrm>
            <a:off x="4752072" y="3911441"/>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在线</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支付</a:t>
            </a:r>
          </a:p>
        </p:txBody>
      </p:sp>
      <p:sp>
        <p:nvSpPr>
          <p:cNvPr id="114" name="矩形 65"/>
          <p:cNvSpPr>
            <a:spLocks noChangeArrowheads="1"/>
          </p:cNvSpPr>
          <p:nvPr/>
        </p:nvSpPr>
        <p:spPr bwMode="auto">
          <a:xfrm>
            <a:off x="4679819" y="2204864"/>
            <a:ext cx="612261" cy="830997"/>
          </a:xfrm>
          <a:prstGeom prst="rect">
            <a:avLst/>
          </a:prstGeom>
          <a:noFill/>
          <a:ln w="9525">
            <a:noFill/>
            <a:miter lim="800000"/>
            <a:headEnd/>
            <a:tailEnd/>
          </a:ln>
        </p:spPr>
        <p:txBody>
          <a:bodyPr wrap="square">
            <a:spAutoFit/>
          </a:bodyPr>
          <a:lstStyle/>
          <a:p>
            <a:pPr algn="ctr"/>
            <a:r>
              <a:rPr lang="zh-CN" altLang="en-US" sz="1600" b="1" dirty="0" smtClean="0">
                <a:latin typeface="微软雅黑" pitchFamily="34" charset="-122"/>
                <a:ea typeface="微软雅黑" pitchFamily="34" charset="-122"/>
              </a:rPr>
              <a:t>电子支付平台</a:t>
            </a:r>
            <a:endParaRPr lang="zh-CN" altLang="en-US" sz="1600" b="1" dirty="0">
              <a:latin typeface="微软雅黑" pitchFamily="34" charset="-122"/>
              <a:ea typeface="微软雅黑" pitchFamily="34" charset="-122"/>
            </a:endParaRPr>
          </a:p>
        </p:txBody>
      </p:sp>
      <p:sp>
        <p:nvSpPr>
          <p:cNvPr id="123" name="AutoShape 27"/>
          <p:cNvSpPr>
            <a:spLocks noChangeArrowheads="1"/>
          </p:cNvSpPr>
          <p:nvPr/>
        </p:nvSpPr>
        <p:spPr bwMode="auto">
          <a:xfrm>
            <a:off x="4752072" y="4448554"/>
            <a:ext cx="468000" cy="468000"/>
          </a:xfrm>
          <a:prstGeom prst="roundRect">
            <a:avLst>
              <a:gd name="adj" fmla="val 12236"/>
            </a:avLst>
          </a:prstGeom>
          <a:solidFill>
            <a:schemeClr val="bg1"/>
          </a:solidFill>
          <a:ln w="9525" algn="ctr">
            <a:solidFill>
              <a:srgbClr val="008CC6"/>
            </a:solidFill>
            <a:round/>
            <a:headEnd/>
            <a:tailEnd/>
          </a:ln>
        </p:spPr>
        <p:txBody>
          <a:bodyPr wrap="none" anchor="ctr"/>
          <a:lstStyle/>
          <a:p>
            <a:pPr algn="ctr"/>
            <a:r>
              <a:rPr lang="zh-CN" altLang="en-US" sz="1200" dirty="0" smtClean="0">
                <a:latin typeface="微软雅黑" pitchFamily="34" charset="-122"/>
                <a:ea typeface="微软雅黑" pitchFamily="34" charset="-122"/>
              </a:rPr>
              <a:t>银企</a:t>
            </a:r>
            <a:endParaRPr lang="en-US" altLang="zh-CN" sz="1200" dirty="0" smtClean="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直连</a:t>
            </a:r>
          </a:p>
        </p:txBody>
      </p:sp>
    </p:spTree>
    <p:extLst>
      <p:ext uri="{BB962C8B-B14F-4D97-AF65-F5344CB8AC3E}">
        <p14:creationId xmlns:p14="http://schemas.microsoft.com/office/powerpoint/2010/main" val="1765572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t>B2C</a:t>
            </a:r>
            <a:r>
              <a:rPr lang="zh-CN" altLang="en-US" dirty="0" smtClean="0"/>
              <a:t>电子商务企业能力分析</a:t>
            </a:r>
            <a:endParaRPr lang="zh-CN" altLang="en-US" dirty="0"/>
          </a:p>
        </p:txBody>
      </p:sp>
      <p:pic>
        <p:nvPicPr>
          <p:cNvPr id="5" name="Picture 3"/>
          <p:cNvPicPr>
            <a:picLocks noChangeAspect="1" noChangeArrowheads="1"/>
          </p:cNvPicPr>
          <p:nvPr/>
        </p:nvPicPr>
        <p:blipFill>
          <a:blip r:embed="rId2" cstate="print"/>
          <a:srcRect/>
          <a:stretch>
            <a:fillRect/>
          </a:stretch>
        </p:blipFill>
        <p:spPr bwMode="auto">
          <a:xfrm>
            <a:off x="431540" y="1016731"/>
            <a:ext cx="8244916" cy="5120287"/>
          </a:xfrm>
          <a:prstGeom prst="rect">
            <a:avLst/>
          </a:prstGeom>
          <a:noFill/>
          <a:ln w="9525">
            <a:noFill/>
            <a:miter lim="800000"/>
            <a:headEnd/>
            <a:tailEnd/>
          </a:ln>
        </p:spPr>
      </p:pic>
    </p:spTree>
    <p:extLst>
      <p:ext uri="{BB962C8B-B14F-4D97-AF65-F5344CB8AC3E}">
        <p14:creationId xmlns:p14="http://schemas.microsoft.com/office/powerpoint/2010/main" val="20916225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IT</a:t>
            </a:r>
            <a:r>
              <a:rPr lang="zh-CN" altLang="en-US" dirty="0" smtClean="0"/>
              <a:t>解决方案</a:t>
            </a:r>
            <a:r>
              <a:rPr lang="en-US" altLang="zh-CN" dirty="0" smtClean="0"/>
              <a:t>-</a:t>
            </a:r>
            <a:r>
              <a:rPr lang="zh-CN" altLang="en-US" dirty="0" smtClean="0"/>
              <a:t>技术架构</a:t>
            </a:r>
            <a:endParaRPr lang="zh-CN" altLang="en-US" dirty="0"/>
          </a:p>
        </p:txBody>
      </p:sp>
      <p:sp>
        <p:nvSpPr>
          <p:cNvPr id="6" name="圆角矩形 5"/>
          <p:cNvSpPr/>
          <p:nvPr/>
        </p:nvSpPr>
        <p:spPr>
          <a:xfrm>
            <a:off x="1016000" y="5740400"/>
            <a:ext cx="4889500" cy="6667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网络层</a:t>
            </a:r>
          </a:p>
        </p:txBody>
      </p:sp>
      <p:sp>
        <p:nvSpPr>
          <p:cNvPr id="7" name="圆角矩形 6"/>
          <p:cNvSpPr/>
          <p:nvPr/>
        </p:nvSpPr>
        <p:spPr>
          <a:xfrm>
            <a:off x="1016000" y="5073650"/>
            <a:ext cx="4889500" cy="6667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操作系统</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硬件服务器层</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硬储存设备层</a:t>
            </a:r>
          </a:p>
        </p:txBody>
      </p:sp>
      <p:sp>
        <p:nvSpPr>
          <p:cNvPr id="8" name="圆角矩形 7"/>
          <p:cNvSpPr/>
          <p:nvPr/>
        </p:nvSpPr>
        <p:spPr>
          <a:xfrm>
            <a:off x="1016000" y="4421188"/>
            <a:ext cx="4889500" cy="6667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基础软件架构层</a:t>
            </a:r>
            <a:endParaRPr lang="en-US" altLang="zh-CN" dirty="0">
              <a:solidFill>
                <a:schemeClr val="tx1"/>
              </a:solidFill>
              <a:latin typeface="微软雅黑" pitchFamily="34" charset="-122"/>
              <a:ea typeface="微软雅黑" pitchFamily="34" charset="-122"/>
            </a:endParaRPr>
          </a:p>
          <a:p>
            <a:pPr algn="ctr">
              <a:defRPr/>
            </a:pPr>
            <a:r>
              <a:rPr lang="zh-CN" altLang="en-US" dirty="0">
                <a:solidFill>
                  <a:schemeClr val="tx1"/>
                </a:solidFill>
                <a:latin typeface="微软雅黑" pitchFamily="34" charset="-122"/>
                <a:ea typeface="微软雅黑" pitchFamily="34" charset="-122"/>
              </a:rPr>
              <a:t>（中间件</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应用服务器</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数据库服务器等）</a:t>
            </a:r>
          </a:p>
        </p:txBody>
      </p:sp>
      <p:sp>
        <p:nvSpPr>
          <p:cNvPr id="9" name="圆角矩形 8"/>
          <p:cNvSpPr/>
          <p:nvPr/>
        </p:nvSpPr>
        <p:spPr>
          <a:xfrm>
            <a:off x="1016000" y="3754438"/>
            <a:ext cx="4889500" cy="6667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smtClean="0">
                <a:solidFill>
                  <a:schemeClr val="tx1"/>
                </a:solidFill>
                <a:latin typeface="微软雅黑" pitchFamily="34" charset="-122"/>
                <a:ea typeface="微软雅黑" pitchFamily="34" charset="-122"/>
              </a:rPr>
              <a:t>应用服务架构层</a:t>
            </a:r>
            <a:endParaRPr lang="en-US" altLang="zh-CN" dirty="0" smtClean="0">
              <a:solidFill>
                <a:schemeClr val="tx1"/>
              </a:solidFill>
              <a:latin typeface="微软雅黑" pitchFamily="34" charset="-122"/>
              <a:ea typeface="微软雅黑" pitchFamily="34" charset="-122"/>
            </a:endParaRPr>
          </a:p>
          <a:p>
            <a:pPr algn="ctr">
              <a:defRPr/>
            </a:pPr>
            <a:r>
              <a:rPr lang="zh-CN" altLang="en-US" dirty="0" smtClean="0">
                <a:solidFill>
                  <a:schemeClr val="tx1"/>
                </a:solidFill>
                <a:latin typeface="微软雅黑" pitchFamily="34" charset="-122"/>
                <a:ea typeface="微软雅黑" pitchFamily="34" charset="-122"/>
              </a:rPr>
              <a:t>（电子商务行业套件、服务编排、整合）</a:t>
            </a:r>
            <a:endParaRPr lang="zh-CN" altLang="en-US" dirty="0">
              <a:solidFill>
                <a:schemeClr val="tx1"/>
              </a:solidFill>
              <a:latin typeface="微软雅黑" pitchFamily="34" charset="-122"/>
              <a:ea typeface="微软雅黑" pitchFamily="34" charset="-122"/>
            </a:endParaRPr>
          </a:p>
        </p:txBody>
      </p:sp>
      <p:sp>
        <p:nvSpPr>
          <p:cNvPr id="10" name="圆角矩形 9"/>
          <p:cNvSpPr/>
          <p:nvPr/>
        </p:nvSpPr>
        <p:spPr>
          <a:xfrm>
            <a:off x="1016000" y="3087688"/>
            <a:ext cx="4889500" cy="6667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smtClean="0">
                <a:solidFill>
                  <a:schemeClr val="tx1"/>
                </a:solidFill>
                <a:latin typeface="微软雅黑" pitchFamily="34" charset="-122"/>
                <a:ea typeface="微软雅黑" pitchFamily="34" charset="-122"/>
              </a:rPr>
              <a:t>业务架构层</a:t>
            </a:r>
            <a:endParaRPr lang="zh-CN" altLang="en-US" dirty="0">
              <a:solidFill>
                <a:schemeClr val="tx1"/>
              </a:solidFill>
              <a:latin typeface="微软雅黑" pitchFamily="34" charset="-122"/>
              <a:ea typeface="微软雅黑" pitchFamily="34" charset="-122"/>
            </a:endParaRPr>
          </a:p>
        </p:txBody>
      </p:sp>
      <p:sp>
        <p:nvSpPr>
          <p:cNvPr id="11" name="TextBox 14"/>
          <p:cNvSpPr txBox="1">
            <a:spLocks noChangeArrowheads="1"/>
          </p:cNvSpPr>
          <p:nvPr/>
        </p:nvSpPr>
        <p:spPr bwMode="auto">
          <a:xfrm>
            <a:off x="6172200" y="3176588"/>
            <a:ext cx="400050" cy="1169551"/>
          </a:xfrm>
          <a:prstGeom prst="rect">
            <a:avLst/>
          </a:prstGeom>
          <a:noFill/>
          <a:ln w="9525">
            <a:noFill/>
            <a:miter lim="800000"/>
            <a:headEnd/>
            <a:tailEnd/>
          </a:ln>
        </p:spPr>
        <p:txBody>
          <a:bodyPr>
            <a:spAutoFit/>
          </a:bodyPr>
          <a:lstStyle/>
          <a:p>
            <a:pPr algn="ctr"/>
            <a:r>
              <a:rPr lang="en-US" altLang="zh-CN" sz="1400" b="1">
                <a:latin typeface="微软雅黑" pitchFamily="34" charset="-122"/>
                <a:ea typeface="微软雅黑" pitchFamily="34" charset="-122"/>
              </a:rPr>
              <a:t>S</a:t>
            </a:r>
          </a:p>
          <a:p>
            <a:pPr algn="ctr"/>
            <a:r>
              <a:rPr lang="en-US" altLang="zh-CN" sz="1400" b="1">
                <a:latin typeface="微软雅黑" pitchFamily="34" charset="-122"/>
                <a:ea typeface="微软雅黑" pitchFamily="34" charset="-122"/>
              </a:rPr>
              <a:t>O</a:t>
            </a:r>
          </a:p>
          <a:p>
            <a:pPr algn="ctr"/>
            <a:r>
              <a:rPr lang="en-US" altLang="zh-CN" sz="1400" b="1">
                <a:latin typeface="微软雅黑" pitchFamily="34" charset="-122"/>
                <a:ea typeface="微软雅黑" pitchFamily="34" charset="-122"/>
              </a:rPr>
              <a:t>A</a:t>
            </a:r>
            <a:r>
              <a:rPr lang="zh-CN" altLang="en-US" sz="1400" b="1">
                <a:latin typeface="微软雅黑" pitchFamily="34" charset="-122"/>
                <a:ea typeface="微软雅黑" pitchFamily="34" charset="-122"/>
              </a:rPr>
              <a:t>架构</a:t>
            </a:r>
          </a:p>
        </p:txBody>
      </p:sp>
      <p:sp>
        <p:nvSpPr>
          <p:cNvPr id="12" name="TextBox 15"/>
          <p:cNvSpPr txBox="1">
            <a:spLocks noChangeArrowheads="1"/>
          </p:cNvSpPr>
          <p:nvPr/>
        </p:nvSpPr>
        <p:spPr bwMode="auto">
          <a:xfrm>
            <a:off x="6750050" y="3309938"/>
            <a:ext cx="400050" cy="1600200"/>
          </a:xfrm>
          <a:prstGeom prst="rect">
            <a:avLst/>
          </a:prstGeom>
          <a:noFill/>
          <a:ln w="9525">
            <a:noFill/>
            <a:miter lim="800000"/>
            <a:headEnd/>
            <a:tailEnd/>
          </a:ln>
        </p:spPr>
        <p:txBody>
          <a:bodyPr>
            <a:spAutoFit/>
          </a:bodyPr>
          <a:lstStyle/>
          <a:p>
            <a:pPr algn="ctr">
              <a:defRPr/>
            </a:pPr>
            <a:r>
              <a:rPr lang="zh-CN" altLang="en-US" sz="1400" b="1" dirty="0">
                <a:latin typeface="+mj-ea"/>
                <a:ea typeface="+mj-ea"/>
              </a:rPr>
              <a:t>云计算</a:t>
            </a:r>
            <a:endParaRPr lang="en-US" altLang="zh-CN" sz="1400" b="1" dirty="0">
              <a:latin typeface="+mj-ea"/>
              <a:ea typeface="+mj-ea"/>
            </a:endParaRPr>
          </a:p>
          <a:p>
            <a:pPr algn="ctr">
              <a:defRPr/>
            </a:pPr>
            <a:r>
              <a:rPr lang="zh-CN" altLang="en-US" sz="1400" b="1" dirty="0">
                <a:latin typeface="+mj-ea"/>
                <a:ea typeface="+mj-ea"/>
              </a:rPr>
              <a:t>解决方案</a:t>
            </a:r>
          </a:p>
        </p:txBody>
      </p:sp>
      <p:grpSp>
        <p:nvGrpSpPr>
          <p:cNvPr id="13" name="组合 20"/>
          <p:cNvGrpSpPr>
            <a:grpSpLocks/>
          </p:cNvGrpSpPr>
          <p:nvPr/>
        </p:nvGrpSpPr>
        <p:grpSpPr bwMode="auto">
          <a:xfrm>
            <a:off x="1238250" y="1162050"/>
            <a:ext cx="1511300" cy="844550"/>
            <a:chOff x="1371600" y="762000"/>
            <a:chExt cx="1511300" cy="844550"/>
          </a:xfrm>
          <a:noFill/>
        </p:grpSpPr>
        <p:sp>
          <p:nvSpPr>
            <p:cNvPr id="14" name="圆角矩形 13"/>
            <p:cNvSpPr/>
            <p:nvPr/>
          </p:nvSpPr>
          <p:spPr>
            <a:xfrm>
              <a:off x="1371600" y="1089025"/>
              <a:ext cx="1511300" cy="517525"/>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外部用户</a:t>
              </a:r>
            </a:p>
          </p:txBody>
        </p:sp>
        <p:pic>
          <p:nvPicPr>
            <p:cNvPr id="15" name="Picture 424" descr="People Chat buddies icon"/>
            <p:cNvPicPr>
              <a:picLocks noChangeAspect="1" noChangeArrowheads="1"/>
            </p:cNvPicPr>
            <p:nvPr/>
          </p:nvPicPr>
          <p:blipFill>
            <a:blip r:embed="rId2" cstate="print"/>
            <a:srcRect/>
            <a:stretch>
              <a:fillRect/>
            </a:stretch>
          </p:blipFill>
          <p:spPr bwMode="auto">
            <a:xfrm>
              <a:off x="1816100" y="762000"/>
              <a:ext cx="615950" cy="459697"/>
            </a:xfrm>
            <a:prstGeom prst="rect">
              <a:avLst/>
            </a:prstGeom>
            <a:grpFill/>
            <a:ln w="9525">
              <a:noFill/>
              <a:miter lim="800000"/>
              <a:headEnd/>
              <a:tailEnd/>
            </a:ln>
          </p:spPr>
        </p:pic>
      </p:grpSp>
      <p:sp>
        <p:nvSpPr>
          <p:cNvPr id="16" name="右大括号 15"/>
          <p:cNvSpPr/>
          <p:nvPr/>
        </p:nvSpPr>
        <p:spPr bwMode="auto">
          <a:xfrm>
            <a:off x="5905500" y="2465388"/>
            <a:ext cx="355600" cy="2622550"/>
          </a:xfrm>
          <a:prstGeom prst="rightBrace">
            <a:avLst>
              <a:gd name="adj1" fmla="val 51190"/>
              <a:gd name="adj2" fmla="val 50000"/>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a:lstStyle/>
          <a:p>
            <a:pPr algn="ctr">
              <a:defRPr/>
            </a:pPr>
            <a:endParaRPr lang="zh-CN" altLang="en-US" sz="1400" b="1">
              <a:solidFill>
                <a:schemeClr val="accent2"/>
              </a:solidFill>
              <a:effectLst>
                <a:outerShdw blurRad="38100" dist="38100" dir="2700000" algn="tl">
                  <a:srgbClr val="000000">
                    <a:alpha val="43137"/>
                  </a:srgbClr>
                </a:outerShdw>
              </a:effectLst>
              <a:latin typeface="+mj-ea"/>
              <a:ea typeface="+mj-ea"/>
            </a:endParaRPr>
          </a:p>
        </p:txBody>
      </p:sp>
      <p:sp>
        <p:nvSpPr>
          <p:cNvPr id="17" name="右大括号 16"/>
          <p:cNvSpPr/>
          <p:nvPr/>
        </p:nvSpPr>
        <p:spPr bwMode="auto">
          <a:xfrm>
            <a:off x="6438900" y="2465388"/>
            <a:ext cx="355600" cy="3289300"/>
          </a:xfrm>
          <a:prstGeom prst="rightBrace">
            <a:avLst>
              <a:gd name="adj1" fmla="val 51190"/>
              <a:gd name="adj2" fmla="val 50000"/>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a:lstStyle/>
          <a:p>
            <a:pPr algn="ctr">
              <a:defRPr/>
            </a:pPr>
            <a:endParaRPr lang="zh-CN" altLang="en-US" sz="1400" b="1">
              <a:solidFill>
                <a:schemeClr val="accent2"/>
              </a:solidFill>
              <a:effectLst>
                <a:outerShdw blurRad="38100" dist="38100" dir="2700000" algn="tl">
                  <a:srgbClr val="000000">
                    <a:alpha val="43137"/>
                  </a:srgbClr>
                </a:outerShdw>
              </a:effectLst>
              <a:latin typeface="+mj-ea"/>
              <a:ea typeface="+mj-ea"/>
            </a:endParaRPr>
          </a:p>
        </p:txBody>
      </p:sp>
      <p:sp>
        <p:nvSpPr>
          <p:cNvPr id="18" name="圆角矩形 17"/>
          <p:cNvSpPr/>
          <p:nvPr/>
        </p:nvSpPr>
        <p:spPr>
          <a:xfrm>
            <a:off x="1016000" y="2420938"/>
            <a:ext cx="4889500" cy="6667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用户交互层</a:t>
            </a:r>
          </a:p>
        </p:txBody>
      </p:sp>
      <p:sp>
        <p:nvSpPr>
          <p:cNvPr id="19" name="圆角矩形 18"/>
          <p:cNvSpPr/>
          <p:nvPr/>
        </p:nvSpPr>
        <p:spPr>
          <a:xfrm>
            <a:off x="438150" y="2420938"/>
            <a:ext cx="622300" cy="400050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dirty="0">
                <a:solidFill>
                  <a:schemeClr val="tx1"/>
                </a:solidFill>
                <a:latin typeface="微软雅黑" pitchFamily="34" charset="-122"/>
                <a:ea typeface="微软雅黑" pitchFamily="34" charset="-122"/>
              </a:rPr>
              <a:t>IT</a:t>
            </a:r>
          </a:p>
          <a:p>
            <a:pPr algn="ctr">
              <a:defRPr/>
            </a:pPr>
            <a:r>
              <a:rPr lang="zh-CN" altLang="en-US" dirty="0">
                <a:solidFill>
                  <a:schemeClr val="tx1"/>
                </a:solidFill>
                <a:latin typeface="微软雅黑" pitchFamily="34" charset="-122"/>
                <a:ea typeface="微软雅黑" pitchFamily="34" charset="-122"/>
              </a:rPr>
              <a:t>治理</a:t>
            </a:r>
          </a:p>
        </p:txBody>
      </p:sp>
      <p:grpSp>
        <p:nvGrpSpPr>
          <p:cNvPr id="20" name="组合 21"/>
          <p:cNvGrpSpPr>
            <a:grpSpLocks/>
          </p:cNvGrpSpPr>
          <p:nvPr/>
        </p:nvGrpSpPr>
        <p:grpSpPr bwMode="auto">
          <a:xfrm>
            <a:off x="4216400" y="1162050"/>
            <a:ext cx="1511300" cy="844550"/>
            <a:chOff x="1371600" y="762000"/>
            <a:chExt cx="1511300" cy="844550"/>
          </a:xfrm>
          <a:noFill/>
        </p:grpSpPr>
        <p:sp>
          <p:nvSpPr>
            <p:cNvPr id="21" name="圆角矩形 20"/>
            <p:cNvSpPr/>
            <p:nvPr/>
          </p:nvSpPr>
          <p:spPr>
            <a:xfrm>
              <a:off x="1371600" y="1089025"/>
              <a:ext cx="1511300" cy="517525"/>
            </a:xfrm>
            <a:prstGeom prst="round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微软雅黑" pitchFamily="34" charset="-122"/>
                  <a:ea typeface="微软雅黑" pitchFamily="34" charset="-122"/>
                </a:rPr>
                <a:t>内部用户</a:t>
              </a:r>
            </a:p>
          </p:txBody>
        </p:sp>
        <p:pic>
          <p:nvPicPr>
            <p:cNvPr id="22" name="Picture 424" descr="People Chat buddies icon"/>
            <p:cNvPicPr>
              <a:picLocks noChangeAspect="1" noChangeArrowheads="1"/>
            </p:cNvPicPr>
            <p:nvPr/>
          </p:nvPicPr>
          <p:blipFill>
            <a:blip r:embed="rId2" cstate="print"/>
            <a:srcRect/>
            <a:stretch>
              <a:fillRect/>
            </a:stretch>
          </p:blipFill>
          <p:spPr bwMode="auto">
            <a:xfrm>
              <a:off x="1816100" y="762000"/>
              <a:ext cx="615950" cy="459697"/>
            </a:xfrm>
            <a:prstGeom prst="rect">
              <a:avLst/>
            </a:prstGeom>
            <a:grpFill/>
            <a:ln w="9525">
              <a:noFill/>
              <a:miter lim="800000"/>
              <a:headEnd/>
              <a:tailEnd/>
            </a:ln>
          </p:spPr>
        </p:pic>
      </p:grpSp>
      <p:sp>
        <p:nvSpPr>
          <p:cNvPr id="23" name="TextBox 15"/>
          <p:cNvSpPr txBox="1">
            <a:spLocks noChangeArrowheads="1"/>
          </p:cNvSpPr>
          <p:nvPr/>
        </p:nvSpPr>
        <p:spPr bwMode="auto">
          <a:xfrm>
            <a:off x="7327900" y="3748088"/>
            <a:ext cx="400050" cy="1384300"/>
          </a:xfrm>
          <a:prstGeom prst="rect">
            <a:avLst/>
          </a:prstGeom>
          <a:noFill/>
          <a:ln w="9525">
            <a:noFill/>
            <a:miter lim="800000"/>
            <a:headEnd/>
            <a:tailEnd/>
          </a:ln>
        </p:spPr>
        <p:txBody>
          <a:bodyPr>
            <a:spAutoFit/>
          </a:bodyPr>
          <a:lstStyle/>
          <a:p>
            <a:pPr algn="ctr">
              <a:defRPr/>
            </a:pPr>
            <a:r>
              <a:rPr lang="zh-CN" altLang="en-US" sz="1400" b="1" dirty="0">
                <a:latin typeface="+mj-ea"/>
                <a:ea typeface="+mj-ea"/>
              </a:rPr>
              <a:t>安全解决方案</a:t>
            </a:r>
          </a:p>
        </p:txBody>
      </p:sp>
      <p:sp>
        <p:nvSpPr>
          <p:cNvPr id="24" name="右大括号 23"/>
          <p:cNvSpPr/>
          <p:nvPr/>
        </p:nvSpPr>
        <p:spPr bwMode="auto">
          <a:xfrm>
            <a:off x="7016750" y="2465388"/>
            <a:ext cx="355600" cy="3986212"/>
          </a:xfrm>
          <a:prstGeom prst="rightBrace">
            <a:avLst>
              <a:gd name="adj1" fmla="val 51190"/>
              <a:gd name="adj2" fmla="val 50000"/>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a:lstStyle/>
          <a:p>
            <a:pPr algn="ctr">
              <a:defRPr/>
            </a:pPr>
            <a:endParaRPr lang="zh-CN" altLang="en-US" sz="1400" b="1">
              <a:solidFill>
                <a:schemeClr val="accent2"/>
              </a:solidFill>
              <a:effectLst>
                <a:outerShdw blurRad="38100" dist="38100" dir="2700000" algn="tl">
                  <a:srgbClr val="000000">
                    <a:alpha val="43137"/>
                  </a:srgbClr>
                </a:outerShdw>
              </a:effectLst>
              <a:latin typeface="+mj-ea"/>
              <a:ea typeface="+mj-ea"/>
            </a:endParaRPr>
          </a:p>
        </p:txBody>
      </p:sp>
      <p:sp>
        <p:nvSpPr>
          <p:cNvPr id="25" name="TextBox 15"/>
          <p:cNvSpPr txBox="1">
            <a:spLocks noChangeArrowheads="1"/>
          </p:cNvSpPr>
          <p:nvPr/>
        </p:nvSpPr>
        <p:spPr bwMode="auto">
          <a:xfrm>
            <a:off x="7861300" y="3248025"/>
            <a:ext cx="400050" cy="2462213"/>
          </a:xfrm>
          <a:prstGeom prst="rect">
            <a:avLst/>
          </a:prstGeom>
          <a:noFill/>
          <a:ln w="9525">
            <a:noFill/>
            <a:miter lim="800000"/>
            <a:headEnd/>
            <a:tailEnd/>
          </a:ln>
        </p:spPr>
        <p:txBody>
          <a:bodyPr>
            <a:spAutoFit/>
          </a:bodyPr>
          <a:lstStyle/>
          <a:p>
            <a:pPr algn="ctr">
              <a:defRPr/>
            </a:pPr>
            <a:r>
              <a:rPr lang="zh-CN" altLang="en-US" sz="1400" b="1" dirty="0">
                <a:latin typeface="+mj-ea"/>
                <a:ea typeface="+mj-ea"/>
              </a:rPr>
              <a:t>遵守国际通用规范和标准</a:t>
            </a:r>
          </a:p>
        </p:txBody>
      </p:sp>
      <p:sp>
        <p:nvSpPr>
          <p:cNvPr id="26" name="右大括号 25"/>
          <p:cNvSpPr/>
          <p:nvPr/>
        </p:nvSpPr>
        <p:spPr bwMode="auto">
          <a:xfrm>
            <a:off x="7550150" y="2465388"/>
            <a:ext cx="355600" cy="3986212"/>
          </a:xfrm>
          <a:prstGeom prst="rightBrace">
            <a:avLst>
              <a:gd name="adj1" fmla="val 51190"/>
              <a:gd name="adj2" fmla="val 50000"/>
            </a:avLst>
          </a:prstGeom>
          <a:noFill/>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a:lstStyle/>
          <a:p>
            <a:pPr algn="ctr">
              <a:defRPr/>
            </a:pPr>
            <a:endParaRPr lang="zh-CN" altLang="en-US" sz="1400" b="1">
              <a:solidFill>
                <a:schemeClr val="accent2"/>
              </a:solidFill>
              <a:effectLst>
                <a:outerShdw blurRad="38100" dist="38100" dir="2700000" algn="tl">
                  <a:srgbClr val="000000">
                    <a:alpha val="43137"/>
                  </a:srgbClr>
                </a:outerShdw>
              </a:effectLst>
              <a:latin typeface="+mj-ea"/>
              <a:ea typeface="+mj-ea"/>
            </a:endParaRPr>
          </a:p>
        </p:txBody>
      </p:sp>
      <p:sp>
        <p:nvSpPr>
          <p:cNvPr id="27" name="TextBox 15"/>
          <p:cNvSpPr txBox="1">
            <a:spLocks noChangeArrowheads="1"/>
          </p:cNvSpPr>
          <p:nvPr/>
        </p:nvSpPr>
        <p:spPr bwMode="auto">
          <a:xfrm>
            <a:off x="8439150" y="2732088"/>
            <a:ext cx="400050" cy="3108543"/>
          </a:xfrm>
          <a:prstGeom prst="rect">
            <a:avLst/>
          </a:prstGeom>
          <a:noFill/>
          <a:ln w="9525">
            <a:noFill/>
            <a:miter lim="800000"/>
            <a:headEnd/>
            <a:tailEnd/>
          </a:ln>
        </p:spPr>
        <p:txBody>
          <a:bodyPr>
            <a:spAutoFit/>
          </a:bodyPr>
          <a:lstStyle/>
          <a:p>
            <a:pPr algn="ctr">
              <a:defRPr/>
            </a:pPr>
            <a:r>
              <a:rPr lang="en-US" altLang="zh-CN" sz="1400" b="1" dirty="0">
                <a:latin typeface="+mj-ea"/>
                <a:ea typeface="+mj-ea"/>
              </a:rPr>
              <a:t>TOGAF</a:t>
            </a:r>
            <a:r>
              <a:rPr lang="zh-CN" altLang="en-US" sz="1400" b="1" dirty="0">
                <a:latin typeface="+mj-ea"/>
                <a:ea typeface="+mj-ea"/>
              </a:rPr>
              <a:t>企业架构方法论指导实现</a:t>
            </a:r>
          </a:p>
        </p:txBody>
      </p:sp>
      <p:sp>
        <p:nvSpPr>
          <p:cNvPr id="28" name="右大括号 27"/>
          <p:cNvSpPr/>
          <p:nvPr/>
        </p:nvSpPr>
        <p:spPr bwMode="auto">
          <a:xfrm>
            <a:off x="8128000" y="2465388"/>
            <a:ext cx="355600" cy="3986212"/>
          </a:xfrm>
          <a:prstGeom prst="rightBrace">
            <a:avLst>
              <a:gd name="adj1" fmla="val 51190"/>
              <a:gd name="adj2" fmla="val 50000"/>
            </a:avLst>
          </a:prstGeom>
          <a:noFill/>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a:lstStyle/>
          <a:p>
            <a:pPr algn="ctr">
              <a:defRPr/>
            </a:pPr>
            <a:endParaRPr lang="zh-CN" altLang="en-US" sz="1400" b="1">
              <a:solidFill>
                <a:schemeClr val="accent2"/>
              </a:solidFill>
              <a:effectLst>
                <a:outerShdw blurRad="38100" dist="38100" dir="2700000" algn="tl">
                  <a:srgbClr val="000000">
                    <a:alpha val="43137"/>
                  </a:srgbClr>
                </a:outerShdw>
              </a:effectLst>
              <a:latin typeface="+mj-ea"/>
              <a:ea typeface="+mj-ea"/>
            </a:endParaRPr>
          </a:p>
        </p:txBody>
      </p:sp>
      <p:sp>
        <p:nvSpPr>
          <p:cNvPr id="29" name="TextBox 28"/>
          <p:cNvSpPr txBox="1"/>
          <p:nvPr/>
        </p:nvSpPr>
        <p:spPr>
          <a:xfrm>
            <a:off x="5861050" y="2020888"/>
            <a:ext cx="1111250" cy="307777"/>
          </a:xfrm>
          <a:prstGeom prst="rect">
            <a:avLst/>
          </a:prstGeom>
          <a:noFill/>
        </p:spPr>
        <p:txBody>
          <a:bodyPr>
            <a:spAutoFit/>
          </a:bodyPr>
          <a:lstStyle/>
          <a:p>
            <a:pPr algn="ctr">
              <a:defRPr/>
            </a:pPr>
            <a:r>
              <a:rPr lang="zh-CN" altLang="en-US" sz="1400" b="1" dirty="0">
                <a:solidFill>
                  <a:srgbClr val="FF9900"/>
                </a:solidFill>
                <a:latin typeface="+mj-ea"/>
                <a:ea typeface="+mj-ea"/>
              </a:rPr>
              <a:t>思想</a:t>
            </a:r>
          </a:p>
        </p:txBody>
      </p:sp>
      <p:sp>
        <p:nvSpPr>
          <p:cNvPr id="30" name="TextBox 29"/>
          <p:cNvSpPr txBox="1"/>
          <p:nvPr/>
        </p:nvSpPr>
        <p:spPr>
          <a:xfrm>
            <a:off x="6483350" y="2020888"/>
            <a:ext cx="1111250" cy="307777"/>
          </a:xfrm>
          <a:prstGeom prst="rect">
            <a:avLst/>
          </a:prstGeom>
          <a:noFill/>
        </p:spPr>
        <p:txBody>
          <a:bodyPr>
            <a:spAutoFit/>
          </a:bodyPr>
          <a:lstStyle/>
          <a:p>
            <a:pPr algn="ctr">
              <a:defRPr/>
            </a:pPr>
            <a:r>
              <a:rPr lang="zh-CN" altLang="en-US" sz="1400" b="1" dirty="0">
                <a:solidFill>
                  <a:srgbClr val="FF9900"/>
                </a:solidFill>
                <a:latin typeface="+mj-ea"/>
                <a:ea typeface="+mj-ea"/>
              </a:rPr>
              <a:t>安全</a:t>
            </a:r>
          </a:p>
        </p:txBody>
      </p:sp>
      <p:sp>
        <p:nvSpPr>
          <p:cNvPr id="31" name="TextBox 30"/>
          <p:cNvSpPr txBox="1"/>
          <p:nvPr/>
        </p:nvSpPr>
        <p:spPr>
          <a:xfrm>
            <a:off x="7061200" y="2020888"/>
            <a:ext cx="1111250" cy="307777"/>
          </a:xfrm>
          <a:prstGeom prst="rect">
            <a:avLst/>
          </a:prstGeom>
          <a:noFill/>
        </p:spPr>
        <p:txBody>
          <a:bodyPr>
            <a:spAutoFit/>
          </a:bodyPr>
          <a:lstStyle/>
          <a:p>
            <a:pPr algn="ctr">
              <a:defRPr/>
            </a:pPr>
            <a:r>
              <a:rPr lang="zh-CN" altLang="en-US" sz="1400" b="1" dirty="0">
                <a:solidFill>
                  <a:srgbClr val="FF9900"/>
                </a:solidFill>
                <a:latin typeface="+mj-ea"/>
                <a:ea typeface="+mj-ea"/>
              </a:rPr>
              <a:t>标准</a:t>
            </a:r>
          </a:p>
        </p:txBody>
      </p:sp>
      <p:sp>
        <p:nvSpPr>
          <p:cNvPr id="32" name="TextBox 31"/>
          <p:cNvSpPr txBox="1"/>
          <p:nvPr/>
        </p:nvSpPr>
        <p:spPr>
          <a:xfrm>
            <a:off x="7683500" y="2020888"/>
            <a:ext cx="1111250" cy="307777"/>
          </a:xfrm>
          <a:prstGeom prst="rect">
            <a:avLst/>
          </a:prstGeom>
          <a:noFill/>
        </p:spPr>
        <p:txBody>
          <a:bodyPr>
            <a:spAutoFit/>
          </a:bodyPr>
          <a:lstStyle/>
          <a:p>
            <a:pPr algn="ctr">
              <a:defRPr/>
            </a:pPr>
            <a:r>
              <a:rPr lang="zh-CN" altLang="en-US" sz="1400" b="1" dirty="0">
                <a:solidFill>
                  <a:srgbClr val="FF9900"/>
                </a:solidFill>
                <a:latin typeface="+mj-ea"/>
                <a:ea typeface="+mj-ea"/>
              </a:rPr>
              <a:t>方法</a:t>
            </a:r>
          </a:p>
        </p:txBody>
      </p:sp>
      <p:sp>
        <p:nvSpPr>
          <p:cNvPr id="33" name="上下箭头 32"/>
          <p:cNvSpPr/>
          <p:nvPr/>
        </p:nvSpPr>
        <p:spPr bwMode="auto">
          <a:xfrm>
            <a:off x="1771650" y="1828800"/>
            <a:ext cx="400050" cy="577850"/>
          </a:xfrm>
          <a:prstGeom prst="upDown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a:defRPr/>
            </a:pPr>
            <a:endParaRPr lang="zh-CN" altLang="en-US" sz="2000" b="1">
              <a:solidFill>
                <a:schemeClr val="accent2"/>
              </a:solidFill>
              <a:effectLst>
                <a:outerShdw blurRad="38100" dist="38100" dir="2700000" algn="tl">
                  <a:srgbClr val="000000"/>
                </a:outerShdw>
              </a:effectLst>
              <a:latin typeface="Arial" charset="0"/>
            </a:endParaRPr>
          </a:p>
        </p:txBody>
      </p:sp>
      <p:sp>
        <p:nvSpPr>
          <p:cNvPr id="34" name="上下箭头 33"/>
          <p:cNvSpPr/>
          <p:nvPr/>
        </p:nvSpPr>
        <p:spPr bwMode="auto">
          <a:xfrm>
            <a:off x="4705350" y="1828800"/>
            <a:ext cx="400050" cy="577850"/>
          </a:xfrm>
          <a:prstGeom prst="upDown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a:defRPr/>
            </a:pPr>
            <a:endParaRPr lang="zh-CN" altLang="en-US" sz="2000" b="1">
              <a:solidFill>
                <a:schemeClr val="accent2"/>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3647667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IT</a:t>
            </a:r>
            <a:r>
              <a:rPr lang="zh-CN" altLang="en-US" dirty="0" smtClean="0"/>
              <a:t>解决方案</a:t>
            </a:r>
            <a:r>
              <a:rPr lang="en-US" altLang="zh-CN" dirty="0" smtClean="0"/>
              <a:t>-</a:t>
            </a:r>
            <a:r>
              <a:rPr lang="zh-CN" altLang="en-US" dirty="0" smtClean="0"/>
              <a:t>技术架构组件模型</a:t>
            </a:r>
            <a:endParaRPr lang="zh-CN" altLang="en-US" dirty="0"/>
          </a:p>
        </p:txBody>
      </p:sp>
      <p:sp>
        <p:nvSpPr>
          <p:cNvPr id="3" name="AutoShape 27"/>
          <p:cNvSpPr>
            <a:spLocks noChangeArrowheads="1"/>
          </p:cNvSpPr>
          <p:nvPr/>
        </p:nvSpPr>
        <p:spPr bwMode="auto">
          <a:xfrm>
            <a:off x="393700" y="5877272"/>
            <a:ext cx="2089150" cy="563662"/>
          </a:xfrm>
          <a:prstGeom prst="roundRect">
            <a:avLst>
              <a:gd name="adj" fmla="val 12236"/>
            </a:avLst>
          </a:prstGeom>
          <a:solidFill>
            <a:srgbClr val="008CC6"/>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JEE </a:t>
            </a:r>
            <a:r>
              <a:rPr lang="zh-CN" altLang="en-US" sz="1400" dirty="0" smtClean="0">
                <a:solidFill>
                  <a:srgbClr val="000000"/>
                </a:solidFill>
                <a:latin typeface="微软雅黑" pitchFamily="34" charset="-122"/>
                <a:ea typeface="微软雅黑" pitchFamily="34" charset="-122"/>
              </a:rPr>
              <a:t>认证应用服务器</a:t>
            </a:r>
            <a:endParaRPr lang="en-US" altLang="zh-CN" sz="1400" dirty="0" smtClean="0">
              <a:solidFill>
                <a:srgbClr val="000000"/>
              </a:solidFill>
              <a:latin typeface="微软雅黑" pitchFamily="34" charset="-122"/>
              <a:ea typeface="微软雅黑" pitchFamily="34" charset="-122"/>
            </a:endParaRPr>
          </a:p>
        </p:txBody>
      </p:sp>
      <p:sp>
        <p:nvSpPr>
          <p:cNvPr id="5" name="AutoShape 27"/>
          <p:cNvSpPr>
            <a:spLocks noChangeArrowheads="1"/>
          </p:cNvSpPr>
          <p:nvPr/>
        </p:nvSpPr>
        <p:spPr bwMode="auto">
          <a:xfrm>
            <a:off x="5300663" y="5877272"/>
            <a:ext cx="1627187" cy="563662"/>
          </a:xfrm>
          <a:prstGeom prst="roundRect">
            <a:avLst>
              <a:gd name="adj" fmla="val 12236"/>
            </a:avLst>
          </a:prstGeom>
          <a:solidFill>
            <a:srgbClr val="008CC6"/>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数据库集群</a:t>
            </a:r>
            <a:endParaRPr lang="zh-CN" altLang="en-US" sz="1400" dirty="0">
              <a:solidFill>
                <a:srgbClr val="000000"/>
              </a:solidFill>
              <a:latin typeface="微软雅黑" pitchFamily="34" charset="-122"/>
              <a:ea typeface="微软雅黑" pitchFamily="34" charset="-122"/>
            </a:endParaRPr>
          </a:p>
        </p:txBody>
      </p:sp>
      <p:cxnSp>
        <p:nvCxnSpPr>
          <p:cNvPr id="6" name="直接连接符 5"/>
          <p:cNvCxnSpPr/>
          <p:nvPr/>
        </p:nvCxnSpPr>
        <p:spPr bwMode="auto">
          <a:xfrm>
            <a:off x="260350" y="5227612"/>
            <a:ext cx="8712200" cy="1588"/>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7" name="AutoShape 27"/>
          <p:cNvSpPr>
            <a:spLocks noChangeArrowheads="1"/>
          </p:cNvSpPr>
          <p:nvPr/>
        </p:nvSpPr>
        <p:spPr bwMode="auto">
          <a:xfrm>
            <a:off x="438150" y="5301208"/>
            <a:ext cx="7512050" cy="456084"/>
          </a:xfrm>
          <a:prstGeom prst="roundRect">
            <a:avLst>
              <a:gd name="adj" fmla="val 9506"/>
            </a:avLst>
          </a:prstGeom>
          <a:solidFill>
            <a:srgbClr val="92D050"/>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1400" b="1" dirty="0" err="1" smtClean="0">
                <a:solidFill>
                  <a:srgbClr val="000000"/>
                </a:solidFill>
                <a:latin typeface="微软雅黑" pitchFamily="34" charset="-122"/>
                <a:ea typeface="微软雅黑" pitchFamily="34" charset="-122"/>
              </a:rPr>
              <a:t>PaaS</a:t>
            </a:r>
            <a:r>
              <a:rPr lang="en-US" altLang="zh-CN" sz="1400" b="1" dirty="0" smtClean="0">
                <a:solidFill>
                  <a:srgbClr val="000000"/>
                </a:solidFill>
                <a:latin typeface="微软雅黑" pitchFamily="34" charset="-122"/>
                <a:ea typeface="微软雅黑" pitchFamily="34" charset="-122"/>
              </a:rPr>
              <a:t> </a:t>
            </a:r>
            <a:r>
              <a:rPr lang="zh-CN" altLang="en-US" sz="1400" b="1" dirty="0" smtClean="0">
                <a:solidFill>
                  <a:srgbClr val="000000"/>
                </a:solidFill>
                <a:latin typeface="微软雅黑" pitchFamily="34" charset="-122"/>
                <a:ea typeface="微软雅黑" pitchFamily="34" charset="-122"/>
              </a:rPr>
              <a:t>云计算平台</a:t>
            </a:r>
            <a:endParaRPr lang="en-US" altLang="zh-CN" sz="1400" b="1" dirty="0">
              <a:solidFill>
                <a:srgbClr val="000000"/>
              </a:solidFill>
              <a:latin typeface="微软雅黑" pitchFamily="34" charset="-122"/>
              <a:ea typeface="微软雅黑" pitchFamily="34" charset="-122"/>
            </a:endParaRPr>
          </a:p>
        </p:txBody>
      </p:sp>
      <p:sp>
        <p:nvSpPr>
          <p:cNvPr id="8" name="AutoShape 27"/>
          <p:cNvSpPr>
            <a:spLocks noChangeArrowheads="1"/>
          </p:cNvSpPr>
          <p:nvPr/>
        </p:nvSpPr>
        <p:spPr bwMode="auto">
          <a:xfrm>
            <a:off x="393700" y="1072282"/>
            <a:ext cx="1733550" cy="75565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Rich Client</a:t>
            </a:r>
            <a:r>
              <a:rPr lang="zh-CN" altLang="en-US" sz="1400" dirty="0" smtClean="0">
                <a:solidFill>
                  <a:srgbClr val="000000"/>
                </a:solidFill>
                <a:latin typeface="微软雅黑" pitchFamily="34" charset="-122"/>
                <a:ea typeface="微软雅黑" pitchFamily="34" charset="-122"/>
              </a:rPr>
              <a:t>本地优化</a:t>
            </a:r>
            <a:endParaRPr lang="en-US" altLang="zh-CN" sz="1400" dirty="0" smtClean="0">
              <a:solidFill>
                <a:srgbClr val="000000"/>
              </a:solidFill>
              <a:latin typeface="微软雅黑" pitchFamily="34" charset="-122"/>
              <a:ea typeface="微软雅黑" pitchFamily="34" charset="-122"/>
            </a:endParaRPr>
          </a:p>
          <a:p>
            <a:pPr algn="ctr">
              <a:defRPr/>
            </a:pP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浏览器插件</a:t>
            </a:r>
            <a:r>
              <a:rPr lang="en-US" altLang="zh-CN" sz="1400" dirty="0" smtClean="0">
                <a:solidFill>
                  <a:srgbClr val="000000"/>
                </a:solidFill>
                <a:latin typeface="微软雅黑" pitchFamily="34" charset="-122"/>
                <a:ea typeface="微软雅黑" pitchFamily="34" charset="-122"/>
              </a:rPr>
              <a:t>)</a:t>
            </a:r>
            <a:endParaRPr lang="zh-CN" altLang="en-US" sz="1400" dirty="0">
              <a:solidFill>
                <a:srgbClr val="000000"/>
              </a:solidFill>
              <a:latin typeface="微软雅黑" pitchFamily="34" charset="-122"/>
              <a:ea typeface="微软雅黑" pitchFamily="34" charset="-122"/>
            </a:endParaRPr>
          </a:p>
        </p:txBody>
      </p:sp>
      <p:sp>
        <p:nvSpPr>
          <p:cNvPr id="9" name="AutoShape 27"/>
          <p:cNvSpPr>
            <a:spLocks noChangeArrowheads="1"/>
          </p:cNvSpPr>
          <p:nvPr/>
        </p:nvSpPr>
        <p:spPr bwMode="auto">
          <a:xfrm>
            <a:off x="8048625" y="5301207"/>
            <a:ext cx="923925" cy="1152129"/>
          </a:xfrm>
          <a:prstGeom prst="roundRect">
            <a:avLst>
              <a:gd name="adj" fmla="val 12236"/>
            </a:avLst>
          </a:prstGeom>
          <a:solidFill>
            <a:srgbClr val="008CC6"/>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数据仓库</a:t>
            </a:r>
            <a:endParaRPr lang="zh-CN" altLang="en-US" sz="1400" dirty="0">
              <a:solidFill>
                <a:srgbClr val="000000"/>
              </a:solidFill>
              <a:latin typeface="微软雅黑" pitchFamily="34" charset="-122"/>
              <a:ea typeface="微软雅黑" pitchFamily="34" charset="-122"/>
            </a:endParaRPr>
          </a:p>
        </p:txBody>
      </p:sp>
      <p:cxnSp>
        <p:nvCxnSpPr>
          <p:cNvPr id="10" name="直接连接符 9"/>
          <p:cNvCxnSpPr/>
          <p:nvPr/>
        </p:nvCxnSpPr>
        <p:spPr bwMode="auto">
          <a:xfrm>
            <a:off x="215900" y="1909688"/>
            <a:ext cx="8712200" cy="1588"/>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38043" y="5223892"/>
            <a:ext cx="400110" cy="1022350"/>
          </a:xfrm>
          <a:prstGeom prst="rect">
            <a:avLst/>
          </a:prstGeom>
          <a:noFill/>
        </p:spPr>
        <p:txBody>
          <a:bodyPr vert="eaVert" wrap="square">
            <a:spAutoFit/>
          </a:bodyPr>
          <a:lstStyle/>
          <a:p>
            <a:pPr algn="ctr">
              <a:defRPr/>
            </a:pPr>
            <a:r>
              <a:rPr lang="zh-CN" altLang="en-US" sz="1400" b="1" dirty="0" smtClean="0">
                <a:latin typeface="+mj-ea"/>
                <a:ea typeface="+mj-ea"/>
              </a:rPr>
              <a:t>基础架构层</a:t>
            </a:r>
            <a:endParaRPr lang="zh-CN" altLang="en-US" sz="1400" b="1" dirty="0">
              <a:latin typeface="+mj-ea"/>
              <a:ea typeface="+mj-ea"/>
            </a:endParaRPr>
          </a:p>
        </p:txBody>
      </p:sp>
      <p:sp>
        <p:nvSpPr>
          <p:cNvPr id="12" name="TextBox 11"/>
          <p:cNvSpPr txBox="1"/>
          <p:nvPr/>
        </p:nvSpPr>
        <p:spPr>
          <a:xfrm>
            <a:off x="38100" y="1909688"/>
            <a:ext cx="400110" cy="1911350"/>
          </a:xfrm>
          <a:prstGeom prst="rect">
            <a:avLst/>
          </a:prstGeom>
          <a:noFill/>
        </p:spPr>
        <p:txBody>
          <a:bodyPr vert="eaVert" wrap="square">
            <a:spAutoFit/>
          </a:bodyPr>
          <a:lstStyle/>
          <a:p>
            <a:pPr algn="ctr">
              <a:defRPr/>
            </a:pPr>
            <a:r>
              <a:rPr lang="zh-CN" altLang="en-US" sz="1400" b="1" dirty="0" smtClean="0">
                <a:latin typeface="+mj-ea"/>
                <a:ea typeface="+mj-ea"/>
              </a:rPr>
              <a:t>业务架构层</a:t>
            </a:r>
            <a:endParaRPr lang="zh-CN" altLang="en-US" sz="1400" b="1" dirty="0">
              <a:latin typeface="+mj-ea"/>
              <a:ea typeface="+mj-ea"/>
            </a:endParaRPr>
          </a:p>
        </p:txBody>
      </p:sp>
      <p:sp>
        <p:nvSpPr>
          <p:cNvPr id="13" name="TextBox 12"/>
          <p:cNvSpPr txBox="1"/>
          <p:nvPr/>
        </p:nvSpPr>
        <p:spPr>
          <a:xfrm>
            <a:off x="38040" y="983382"/>
            <a:ext cx="400110" cy="933450"/>
          </a:xfrm>
          <a:prstGeom prst="rect">
            <a:avLst/>
          </a:prstGeom>
          <a:noFill/>
        </p:spPr>
        <p:txBody>
          <a:bodyPr vert="eaVert">
            <a:spAutoFit/>
          </a:bodyPr>
          <a:lstStyle/>
          <a:p>
            <a:pPr algn="ctr">
              <a:defRPr/>
            </a:pPr>
            <a:r>
              <a:rPr lang="zh-CN" altLang="en-US" sz="1400" b="1" dirty="0" smtClean="0">
                <a:latin typeface="+mj-ea"/>
                <a:ea typeface="+mj-ea"/>
              </a:rPr>
              <a:t>用户交互</a:t>
            </a:r>
            <a:endParaRPr lang="zh-CN" altLang="en-US" sz="1400" b="1" dirty="0">
              <a:latin typeface="+mj-ea"/>
              <a:ea typeface="+mj-ea"/>
            </a:endParaRPr>
          </a:p>
        </p:txBody>
      </p:sp>
      <p:sp>
        <p:nvSpPr>
          <p:cNvPr id="14" name="AutoShape 27"/>
          <p:cNvSpPr>
            <a:spLocks noChangeArrowheads="1"/>
          </p:cNvSpPr>
          <p:nvPr/>
        </p:nvSpPr>
        <p:spPr bwMode="auto">
          <a:xfrm>
            <a:off x="2171700" y="1072282"/>
            <a:ext cx="1422400" cy="75565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RIA </a:t>
            </a:r>
            <a:r>
              <a:rPr lang="zh-CN" altLang="en-US" sz="1400" dirty="0" smtClean="0">
                <a:solidFill>
                  <a:srgbClr val="000000"/>
                </a:solidFill>
                <a:latin typeface="微软雅黑" pitchFamily="34" charset="-122"/>
                <a:ea typeface="微软雅黑" pitchFamily="34" charset="-122"/>
              </a:rPr>
              <a:t>应用技术</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a:t>
            </a:r>
            <a:r>
              <a:rPr lang="en-US" altLang="zh-CN" sz="1400" dirty="0" smtClean="0">
                <a:solidFill>
                  <a:srgbClr val="000000"/>
                </a:solidFill>
                <a:latin typeface="微软雅黑" pitchFamily="34" charset="-122"/>
                <a:ea typeface="微软雅黑" pitchFamily="34" charset="-122"/>
              </a:rPr>
              <a:t>JSF</a:t>
            </a:r>
            <a:r>
              <a:rPr lang="zh-CN" altLang="en-US" sz="1400" dirty="0" smtClean="0">
                <a:solidFill>
                  <a:srgbClr val="000000"/>
                </a:solidFill>
                <a:latin typeface="微软雅黑" pitchFamily="34" charset="-122"/>
                <a:ea typeface="微软雅黑" pitchFamily="34" charset="-122"/>
              </a:rPr>
              <a:t>，</a:t>
            </a:r>
            <a:r>
              <a:rPr lang="en-US" altLang="zh-CN" sz="1400" dirty="0" smtClean="0">
                <a:solidFill>
                  <a:srgbClr val="000000"/>
                </a:solidFill>
                <a:latin typeface="微软雅黑" pitchFamily="34" charset="-122"/>
                <a:ea typeface="微软雅黑" pitchFamily="34" charset="-122"/>
              </a:rPr>
              <a:t>Ajax</a:t>
            </a:r>
            <a:r>
              <a:rPr lang="zh-CN" altLang="en-US" sz="1400" dirty="0" smtClean="0">
                <a:solidFill>
                  <a:srgbClr val="000000"/>
                </a:solidFill>
                <a:latin typeface="微软雅黑" pitchFamily="34" charset="-122"/>
                <a:ea typeface="微软雅黑" pitchFamily="34" charset="-122"/>
              </a:rPr>
              <a:t>）</a:t>
            </a:r>
            <a:endParaRPr lang="zh-CN" altLang="en-US" sz="1400" dirty="0">
              <a:solidFill>
                <a:srgbClr val="000000"/>
              </a:solidFill>
              <a:latin typeface="微软雅黑" pitchFamily="34" charset="-122"/>
              <a:ea typeface="微软雅黑" pitchFamily="34" charset="-122"/>
            </a:endParaRPr>
          </a:p>
        </p:txBody>
      </p:sp>
      <p:sp>
        <p:nvSpPr>
          <p:cNvPr id="15" name="AutoShape 27"/>
          <p:cNvSpPr>
            <a:spLocks noChangeArrowheads="1"/>
          </p:cNvSpPr>
          <p:nvPr/>
        </p:nvSpPr>
        <p:spPr bwMode="auto">
          <a:xfrm>
            <a:off x="3638550" y="1072282"/>
            <a:ext cx="1333500" cy="75565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网页模板技术</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a:t>
            </a:r>
            <a:r>
              <a:rPr lang="en-US" altLang="zh-CN" sz="1400" dirty="0" smtClean="0">
                <a:solidFill>
                  <a:srgbClr val="000000"/>
                </a:solidFill>
                <a:latin typeface="微软雅黑" pitchFamily="34" charset="-122"/>
                <a:ea typeface="微软雅黑" pitchFamily="34" charset="-122"/>
              </a:rPr>
              <a:t>Velocity</a:t>
            </a:r>
            <a:r>
              <a:rPr lang="zh-CN" altLang="en-US" sz="1400" dirty="0" smtClean="0">
                <a:solidFill>
                  <a:srgbClr val="000000"/>
                </a:solidFill>
                <a:latin typeface="微软雅黑" pitchFamily="34" charset="-122"/>
                <a:ea typeface="微软雅黑" pitchFamily="34" charset="-122"/>
              </a:rPr>
              <a:t>）</a:t>
            </a:r>
            <a:endParaRPr lang="zh-CN" altLang="en-US" sz="1400" dirty="0">
              <a:solidFill>
                <a:srgbClr val="000000"/>
              </a:solidFill>
              <a:latin typeface="微软雅黑" pitchFamily="34" charset="-122"/>
              <a:ea typeface="微软雅黑" pitchFamily="34" charset="-122"/>
            </a:endParaRPr>
          </a:p>
        </p:txBody>
      </p:sp>
      <p:sp>
        <p:nvSpPr>
          <p:cNvPr id="16" name="AutoShape 27"/>
          <p:cNvSpPr>
            <a:spLocks noChangeArrowheads="1"/>
          </p:cNvSpPr>
          <p:nvPr/>
        </p:nvSpPr>
        <p:spPr bwMode="auto">
          <a:xfrm>
            <a:off x="5416550" y="1072282"/>
            <a:ext cx="1022350" cy="75565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Web</a:t>
            </a:r>
            <a:r>
              <a:rPr lang="zh-CN" altLang="en-US" sz="1400" dirty="0" smtClean="0">
                <a:solidFill>
                  <a:srgbClr val="000000"/>
                </a:solidFill>
                <a:latin typeface="微软雅黑" pitchFamily="34" charset="-122"/>
                <a:ea typeface="微软雅黑" pitchFamily="34" charset="-122"/>
              </a:rPr>
              <a:t>服务</a:t>
            </a:r>
            <a:endParaRPr lang="en-US" altLang="zh-CN" sz="1400" dirty="0" smtClean="0">
              <a:solidFill>
                <a:srgbClr val="000000"/>
              </a:solidFill>
              <a:latin typeface="微软雅黑" pitchFamily="34" charset="-122"/>
              <a:ea typeface="微软雅黑" pitchFamily="34" charset="-122"/>
            </a:endParaRPr>
          </a:p>
        </p:txBody>
      </p:sp>
      <p:sp>
        <p:nvSpPr>
          <p:cNvPr id="17" name="TextBox 16"/>
          <p:cNvSpPr txBox="1"/>
          <p:nvPr/>
        </p:nvSpPr>
        <p:spPr>
          <a:xfrm>
            <a:off x="5016440" y="983382"/>
            <a:ext cx="400110" cy="933450"/>
          </a:xfrm>
          <a:prstGeom prst="rect">
            <a:avLst/>
          </a:prstGeom>
          <a:noFill/>
        </p:spPr>
        <p:txBody>
          <a:bodyPr vert="eaVert">
            <a:spAutoFit/>
          </a:bodyPr>
          <a:lstStyle/>
          <a:p>
            <a:pPr algn="ctr">
              <a:defRPr/>
            </a:pPr>
            <a:r>
              <a:rPr lang="zh-CN" altLang="en-US" sz="1400" b="1" dirty="0" smtClean="0">
                <a:latin typeface="+mj-ea"/>
                <a:ea typeface="+mj-ea"/>
              </a:rPr>
              <a:t>系统交互</a:t>
            </a:r>
            <a:endParaRPr lang="zh-CN" altLang="en-US" sz="1400" b="1" dirty="0">
              <a:latin typeface="+mj-ea"/>
              <a:ea typeface="+mj-ea"/>
            </a:endParaRPr>
          </a:p>
        </p:txBody>
      </p:sp>
      <p:sp>
        <p:nvSpPr>
          <p:cNvPr id="18" name="AutoShape 27"/>
          <p:cNvSpPr>
            <a:spLocks noChangeArrowheads="1"/>
          </p:cNvSpPr>
          <p:nvPr/>
        </p:nvSpPr>
        <p:spPr bwMode="auto">
          <a:xfrm>
            <a:off x="6483350" y="1072282"/>
            <a:ext cx="1244600" cy="75565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标准化</a:t>
            </a:r>
            <a:endParaRPr lang="en-US" altLang="zh-CN" sz="1400" dirty="0" smtClean="0">
              <a:solidFill>
                <a:srgbClr val="000000"/>
              </a:solidFill>
              <a:latin typeface="微软雅黑" pitchFamily="34" charset="-122"/>
              <a:ea typeface="微软雅黑" pitchFamily="34" charset="-122"/>
            </a:endParaRPr>
          </a:p>
          <a:p>
            <a:pPr algn="ctr">
              <a:defRPr/>
            </a:pPr>
            <a:r>
              <a:rPr lang="en-US" altLang="zh-CN" sz="1400" dirty="0" err="1" smtClean="0">
                <a:solidFill>
                  <a:srgbClr val="000000"/>
                </a:solidFill>
                <a:latin typeface="微软雅黑" pitchFamily="34" charset="-122"/>
                <a:ea typeface="微软雅黑" pitchFamily="34" charset="-122"/>
              </a:rPr>
              <a:t>ebXML</a:t>
            </a:r>
            <a:r>
              <a:rPr lang="en-US" altLang="zh-CN" sz="1400" dirty="0" smtClean="0">
                <a:solidFill>
                  <a:srgbClr val="000000"/>
                </a:solidFill>
                <a:latin typeface="微软雅黑" pitchFamily="34" charset="-122"/>
                <a:ea typeface="微软雅黑" pitchFamily="34" charset="-122"/>
              </a:rPr>
              <a:t>/EDI</a:t>
            </a:r>
          </a:p>
        </p:txBody>
      </p:sp>
      <p:sp>
        <p:nvSpPr>
          <p:cNvPr id="19" name="AutoShape 27"/>
          <p:cNvSpPr>
            <a:spLocks noChangeArrowheads="1"/>
          </p:cNvSpPr>
          <p:nvPr/>
        </p:nvSpPr>
        <p:spPr bwMode="auto">
          <a:xfrm>
            <a:off x="7772400" y="1072282"/>
            <a:ext cx="1155700" cy="75565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REST</a:t>
            </a:r>
            <a:r>
              <a:rPr lang="zh-CN" altLang="en-US" sz="1400" dirty="0" smtClean="0">
                <a:solidFill>
                  <a:srgbClr val="000000"/>
                </a:solidFill>
                <a:latin typeface="微软雅黑" pitchFamily="34" charset="-122"/>
                <a:ea typeface="微软雅黑" pitchFamily="34" charset="-122"/>
              </a:rPr>
              <a:t>风格</a:t>
            </a:r>
            <a:endParaRPr lang="en-US" altLang="zh-CN" sz="1400" dirty="0" smtClean="0">
              <a:solidFill>
                <a:srgbClr val="000000"/>
              </a:solidFill>
              <a:latin typeface="微软雅黑" pitchFamily="34" charset="-122"/>
              <a:ea typeface="微软雅黑" pitchFamily="34" charset="-122"/>
            </a:endParaRPr>
          </a:p>
          <a:p>
            <a:pPr algn="ctr">
              <a:defRPr/>
            </a:pPr>
            <a:r>
              <a:rPr lang="en-US" altLang="zh-CN" sz="1400" dirty="0" smtClean="0">
                <a:solidFill>
                  <a:srgbClr val="000000"/>
                </a:solidFill>
                <a:latin typeface="微软雅黑" pitchFamily="34" charset="-122"/>
                <a:ea typeface="微软雅黑" pitchFamily="34" charset="-122"/>
              </a:rPr>
              <a:t>HTTP</a:t>
            </a:r>
          </a:p>
        </p:txBody>
      </p:sp>
      <p:sp>
        <p:nvSpPr>
          <p:cNvPr id="20" name="TextBox 19"/>
          <p:cNvSpPr txBox="1"/>
          <p:nvPr/>
        </p:nvSpPr>
        <p:spPr>
          <a:xfrm>
            <a:off x="38049" y="3890392"/>
            <a:ext cx="400110" cy="1244600"/>
          </a:xfrm>
          <a:prstGeom prst="rect">
            <a:avLst/>
          </a:prstGeom>
          <a:noFill/>
        </p:spPr>
        <p:txBody>
          <a:bodyPr vert="eaVert" wrap="square">
            <a:spAutoFit/>
          </a:bodyPr>
          <a:lstStyle/>
          <a:p>
            <a:pPr algn="ctr">
              <a:defRPr/>
            </a:pPr>
            <a:r>
              <a:rPr lang="zh-CN" altLang="en-US" sz="1400" b="1" dirty="0">
                <a:latin typeface="+mj-ea"/>
                <a:ea typeface="+mj-ea"/>
              </a:rPr>
              <a:t>应用</a:t>
            </a:r>
            <a:r>
              <a:rPr lang="zh-CN" altLang="en-US" sz="1400" b="1" dirty="0" smtClean="0">
                <a:latin typeface="+mj-ea"/>
                <a:ea typeface="+mj-ea"/>
              </a:rPr>
              <a:t>架构层</a:t>
            </a:r>
            <a:endParaRPr lang="zh-CN" altLang="en-US" sz="1400" b="1" dirty="0">
              <a:latin typeface="+mj-ea"/>
              <a:ea typeface="+mj-ea"/>
            </a:endParaRPr>
          </a:p>
        </p:txBody>
      </p:sp>
      <p:sp>
        <p:nvSpPr>
          <p:cNvPr id="21" name="AutoShape 27"/>
          <p:cNvSpPr>
            <a:spLocks noChangeArrowheads="1"/>
          </p:cNvSpPr>
          <p:nvPr/>
        </p:nvSpPr>
        <p:spPr bwMode="auto">
          <a:xfrm>
            <a:off x="2571750" y="5877272"/>
            <a:ext cx="1066799" cy="571599"/>
          </a:xfrm>
          <a:prstGeom prst="roundRect">
            <a:avLst>
              <a:gd name="adj" fmla="val 12236"/>
            </a:avLst>
          </a:prstGeom>
          <a:solidFill>
            <a:srgbClr val="008CC6"/>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消息队列</a:t>
            </a:r>
            <a:endParaRPr lang="zh-CN" altLang="en-US" sz="1400" dirty="0">
              <a:solidFill>
                <a:srgbClr val="000000"/>
              </a:solidFill>
              <a:latin typeface="微软雅黑" pitchFamily="34" charset="-122"/>
              <a:ea typeface="微软雅黑" pitchFamily="34" charset="-122"/>
            </a:endParaRPr>
          </a:p>
        </p:txBody>
      </p:sp>
      <p:sp>
        <p:nvSpPr>
          <p:cNvPr id="22" name="AutoShape 27"/>
          <p:cNvSpPr>
            <a:spLocks noChangeArrowheads="1"/>
          </p:cNvSpPr>
          <p:nvPr/>
        </p:nvSpPr>
        <p:spPr bwMode="auto">
          <a:xfrm>
            <a:off x="3727450" y="5877272"/>
            <a:ext cx="1511300" cy="571599"/>
          </a:xfrm>
          <a:prstGeom prst="roundRect">
            <a:avLst>
              <a:gd name="adj" fmla="val 12236"/>
            </a:avLst>
          </a:prstGeom>
          <a:solidFill>
            <a:srgbClr val="008CC6"/>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分布式数据缓存</a:t>
            </a:r>
            <a:endParaRPr lang="zh-CN" altLang="en-US" sz="1400" dirty="0">
              <a:solidFill>
                <a:srgbClr val="000000"/>
              </a:solidFill>
              <a:latin typeface="微软雅黑" pitchFamily="34" charset="-122"/>
              <a:ea typeface="微软雅黑" pitchFamily="34" charset="-122"/>
            </a:endParaRPr>
          </a:p>
        </p:txBody>
      </p:sp>
      <p:sp>
        <p:nvSpPr>
          <p:cNvPr id="23" name="AutoShape 27"/>
          <p:cNvSpPr>
            <a:spLocks noChangeArrowheads="1"/>
          </p:cNvSpPr>
          <p:nvPr/>
        </p:nvSpPr>
        <p:spPr bwMode="auto">
          <a:xfrm>
            <a:off x="7016751" y="5877272"/>
            <a:ext cx="977900" cy="571599"/>
          </a:xfrm>
          <a:prstGeom prst="roundRect">
            <a:avLst>
              <a:gd name="adj" fmla="val 12236"/>
            </a:avLst>
          </a:prstGeom>
          <a:solidFill>
            <a:srgbClr val="008CC6"/>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OLAP</a:t>
            </a:r>
            <a:endParaRPr lang="zh-CN" altLang="en-US" sz="1400" dirty="0">
              <a:solidFill>
                <a:srgbClr val="000000"/>
              </a:solidFill>
              <a:latin typeface="微软雅黑" pitchFamily="34" charset="-122"/>
              <a:ea typeface="微软雅黑" pitchFamily="34" charset="-122"/>
            </a:endParaRPr>
          </a:p>
        </p:txBody>
      </p:sp>
      <p:sp>
        <p:nvSpPr>
          <p:cNvPr id="24" name="AutoShape 27"/>
          <p:cNvSpPr>
            <a:spLocks noChangeArrowheads="1"/>
          </p:cNvSpPr>
          <p:nvPr/>
        </p:nvSpPr>
        <p:spPr bwMode="auto">
          <a:xfrm>
            <a:off x="393700" y="1998588"/>
            <a:ext cx="8534400" cy="355600"/>
          </a:xfrm>
          <a:prstGeom prst="roundRect">
            <a:avLst>
              <a:gd name="adj" fmla="val 8154"/>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互联网负载均衡技术（</a:t>
            </a:r>
            <a:r>
              <a:rPr lang="en-US" altLang="zh-CN" sz="1400" dirty="0" err="1" smtClean="0">
                <a:solidFill>
                  <a:srgbClr val="000000"/>
                </a:solidFill>
                <a:latin typeface="微软雅黑" pitchFamily="34" charset="-122"/>
                <a:ea typeface="微软雅黑" pitchFamily="34" charset="-122"/>
              </a:rPr>
              <a:t>BigIP</a:t>
            </a:r>
            <a:r>
              <a:rPr lang="en-US" altLang="zh-CN" sz="1400" dirty="0" smtClean="0">
                <a:solidFill>
                  <a:srgbClr val="000000"/>
                </a:solidFill>
                <a:latin typeface="微软雅黑" pitchFamily="34" charset="-122"/>
                <a:ea typeface="微软雅黑" pitchFamily="34" charset="-122"/>
              </a:rPr>
              <a:t>/F5/AHS/</a:t>
            </a:r>
            <a:r>
              <a:rPr lang="en-US" altLang="zh-CN" sz="1400" dirty="0" err="1" smtClean="0">
                <a:solidFill>
                  <a:srgbClr val="000000"/>
                </a:solidFill>
                <a:latin typeface="微软雅黑" pitchFamily="34" charset="-122"/>
                <a:ea typeface="微软雅黑" pitchFamily="34" charset="-122"/>
              </a:rPr>
              <a:t>Ngix</a:t>
            </a:r>
            <a:r>
              <a:rPr lang="en-US" altLang="zh-CN" sz="1400" dirty="0" smtClean="0">
                <a:solidFill>
                  <a:srgbClr val="000000"/>
                </a:solidFill>
                <a:latin typeface="微软雅黑" pitchFamily="34" charset="-122"/>
                <a:ea typeface="微软雅黑" pitchFamily="34" charset="-122"/>
              </a:rPr>
              <a:t> + Squid</a:t>
            </a:r>
            <a:r>
              <a:rPr lang="zh-CN" altLang="en-US" sz="1400" dirty="0" smtClean="0">
                <a:solidFill>
                  <a:srgbClr val="000000"/>
                </a:solidFill>
                <a:latin typeface="微软雅黑" pitchFamily="34" charset="-122"/>
                <a:ea typeface="微软雅黑" pitchFamily="34" charset="-122"/>
              </a:rPr>
              <a:t>）</a:t>
            </a:r>
            <a:endParaRPr lang="zh-CN" altLang="en-US" sz="1400" dirty="0">
              <a:solidFill>
                <a:srgbClr val="000000"/>
              </a:solidFill>
              <a:latin typeface="微软雅黑" pitchFamily="34" charset="-122"/>
              <a:ea typeface="微软雅黑" pitchFamily="34" charset="-122"/>
            </a:endParaRPr>
          </a:p>
        </p:txBody>
      </p:sp>
      <p:sp>
        <p:nvSpPr>
          <p:cNvPr id="25" name="AutoShape 27"/>
          <p:cNvSpPr>
            <a:spLocks noChangeArrowheads="1"/>
          </p:cNvSpPr>
          <p:nvPr/>
        </p:nvSpPr>
        <p:spPr bwMode="auto">
          <a:xfrm>
            <a:off x="393700" y="2443088"/>
            <a:ext cx="3378200" cy="311150"/>
          </a:xfrm>
          <a:prstGeom prst="roundRect">
            <a:avLst>
              <a:gd name="adj" fmla="val 9506"/>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sz="1400" b="1" dirty="0" smtClean="0">
                <a:solidFill>
                  <a:srgbClr val="000000"/>
                </a:solidFill>
                <a:latin typeface="微软雅黑" pitchFamily="34" charset="-122"/>
                <a:ea typeface="微软雅黑" pitchFamily="34" charset="-122"/>
              </a:rPr>
              <a:t>业务应用套件</a:t>
            </a:r>
            <a:endParaRPr lang="en-US" altLang="zh-CN" sz="1400" b="1" dirty="0">
              <a:solidFill>
                <a:srgbClr val="000000"/>
              </a:solidFill>
              <a:latin typeface="微软雅黑" pitchFamily="34" charset="-122"/>
              <a:ea typeface="微软雅黑" pitchFamily="34" charset="-122"/>
            </a:endParaRPr>
          </a:p>
        </p:txBody>
      </p:sp>
      <p:sp>
        <p:nvSpPr>
          <p:cNvPr id="26" name="AutoShape 27"/>
          <p:cNvSpPr>
            <a:spLocks noChangeArrowheads="1"/>
          </p:cNvSpPr>
          <p:nvPr/>
        </p:nvSpPr>
        <p:spPr bwMode="auto">
          <a:xfrm>
            <a:off x="1282700" y="3821038"/>
            <a:ext cx="97790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信用模型</a:t>
            </a:r>
            <a:endParaRPr lang="zh-CN" altLang="en-US" sz="1400" dirty="0">
              <a:solidFill>
                <a:srgbClr val="000000"/>
              </a:solidFill>
              <a:latin typeface="微软雅黑" pitchFamily="34" charset="-122"/>
              <a:ea typeface="微软雅黑" pitchFamily="34" charset="-122"/>
            </a:endParaRPr>
          </a:p>
        </p:txBody>
      </p:sp>
      <p:sp>
        <p:nvSpPr>
          <p:cNvPr id="27" name="AutoShape 27"/>
          <p:cNvSpPr>
            <a:spLocks noChangeArrowheads="1"/>
          </p:cNvSpPr>
          <p:nvPr/>
        </p:nvSpPr>
        <p:spPr bwMode="auto">
          <a:xfrm>
            <a:off x="5994400" y="2843138"/>
            <a:ext cx="124460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a:solidFill>
                  <a:srgbClr val="000000"/>
                </a:solidFill>
                <a:latin typeface="微软雅黑" pitchFamily="34" charset="-122"/>
                <a:ea typeface="微软雅黑" pitchFamily="34" charset="-122"/>
              </a:rPr>
              <a:t>全文检索引擎</a:t>
            </a:r>
          </a:p>
        </p:txBody>
      </p:sp>
      <p:sp>
        <p:nvSpPr>
          <p:cNvPr id="28" name="AutoShape 27"/>
          <p:cNvSpPr>
            <a:spLocks noChangeArrowheads="1"/>
          </p:cNvSpPr>
          <p:nvPr/>
        </p:nvSpPr>
        <p:spPr bwMode="auto">
          <a:xfrm>
            <a:off x="393700" y="3821038"/>
            <a:ext cx="84455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表单定义</a:t>
            </a:r>
            <a:endParaRPr lang="zh-CN" altLang="en-US" sz="1400" dirty="0">
              <a:solidFill>
                <a:srgbClr val="000000"/>
              </a:solidFill>
              <a:latin typeface="微软雅黑" pitchFamily="34" charset="-122"/>
              <a:ea typeface="微软雅黑" pitchFamily="34" charset="-122"/>
            </a:endParaRPr>
          </a:p>
        </p:txBody>
      </p:sp>
      <p:sp>
        <p:nvSpPr>
          <p:cNvPr id="29" name="AutoShape 27"/>
          <p:cNvSpPr>
            <a:spLocks noChangeArrowheads="1"/>
          </p:cNvSpPr>
          <p:nvPr/>
        </p:nvSpPr>
        <p:spPr bwMode="auto">
          <a:xfrm>
            <a:off x="3771900" y="2843138"/>
            <a:ext cx="84455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a:solidFill>
                  <a:srgbClr val="000000"/>
                </a:solidFill>
                <a:latin typeface="微软雅黑" pitchFamily="34" charset="-122"/>
                <a:ea typeface="微软雅黑" pitchFamily="34" charset="-122"/>
              </a:rPr>
              <a:t>银企互联</a:t>
            </a:r>
          </a:p>
        </p:txBody>
      </p:sp>
      <p:sp>
        <p:nvSpPr>
          <p:cNvPr id="30" name="AutoShape 27"/>
          <p:cNvSpPr>
            <a:spLocks noChangeArrowheads="1"/>
          </p:cNvSpPr>
          <p:nvPr/>
        </p:nvSpPr>
        <p:spPr bwMode="auto">
          <a:xfrm>
            <a:off x="4660900" y="2843138"/>
            <a:ext cx="128905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网页生成引擎</a:t>
            </a:r>
            <a:endParaRPr lang="zh-CN" altLang="en-US" sz="1400" dirty="0">
              <a:solidFill>
                <a:srgbClr val="000000"/>
              </a:solidFill>
              <a:latin typeface="微软雅黑" pitchFamily="34" charset="-122"/>
              <a:ea typeface="微软雅黑" pitchFamily="34" charset="-122"/>
            </a:endParaRPr>
          </a:p>
        </p:txBody>
      </p:sp>
      <p:sp>
        <p:nvSpPr>
          <p:cNvPr id="31" name="AutoShape 27"/>
          <p:cNvSpPr>
            <a:spLocks noChangeArrowheads="1"/>
          </p:cNvSpPr>
          <p:nvPr/>
        </p:nvSpPr>
        <p:spPr bwMode="auto">
          <a:xfrm>
            <a:off x="5994400" y="3332088"/>
            <a:ext cx="124460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作业调度引擎</a:t>
            </a:r>
            <a:endParaRPr lang="zh-CN" altLang="en-US" sz="1400" dirty="0">
              <a:solidFill>
                <a:srgbClr val="000000"/>
              </a:solidFill>
              <a:latin typeface="微软雅黑" pitchFamily="34" charset="-122"/>
              <a:ea typeface="微软雅黑" pitchFamily="34" charset="-122"/>
            </a:endParaRPr>
          </a:p>
        </p:txBody>
      </p:sp>
      <p:sp>
        <p:nvSpPr>
          <p:cNvPr id="32" name="AutoShape 27"/>
          <p:cNvSpPr>
            <a:spLocks noChangeArrowheads="1"/>
          </p:cNvSpPr>
          <p:nvPr/>
        </p:nvSpPr>
        <p:spPr bwMode="auto">
          <a:xfrm>
            <a:off x="4660900" y="3332088"/>
            <a:ext cx="128905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意向分析组件</a:t>
            </a:r>
            <a:endParaRPr lang="zh-CN" altLang="en-US" sz="1400" dirty="0">
              <a:solidFill>
                <a:srgbClr val="000000"/>
              </a:solidFill>
              <a:latin typeface="微软雅黑" pitchFamily="34" charset="-122"/>
              <a:ea typeface="微软雅黑" pitchFamily="34" charset="-122"/>
            </a:endParaRPr>
          </a:p>
        </p:txBody>
      </p:sp>
      <p:sp>
        <p:nvSpPr>
          <p:cNvPr id="33" name="AutoShape 27"/>
          <p:cNvSpPr>
            <a:spLocks noChangeArrowheads="1"/>
          </p:cNvSpPr>
          <p:nvPr/>
        </p:nvSpPr>
        <p:spPr bwMode="auto">
          <a:xfrm>
            <a:off x="3771900" y="3332088"/>
            <a:ext cx="84455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规则引擎</a:t>
            </a:r>
            <a:endParaRPr lang="zh-CN" altLang="en-US" sz="1400" dirty="0">
              <a:solidFill>
                <a:srgbClr val="000000"/>
              </a:solidFill>
              <a:latin typeface="微软雅黑" pitchFamily="34" charset="-122"/>
              <a:ea typeface="微软雅黑" pitchFamily="34" charset="-122"/>
            </a:endParaRPr>
          </a:p>
        </p:txBody>
      </p:sp>
      <p:sp>
        <p:nvSpPr>
          <p:cNvPr id="34" name="AutoShape 27"/>
          <p:cNvSpPr>
            <a:spLocks noChangeArrowheads="1"/>
          </p:cNvSpPr>
          <p:nvPr/>
        </p:nvSpPr>
        <p:spPr bwMode="auto">
          <a:xfrm>
            <a:off x="3816350" y="2443088"/>
            <a:ext cx="3422650" cy="311150"/>
          </a:xfrm>
          <a:prstGeom prst="roundRect">
            <a:avLst>
              <a:gd name="adj" fmla="val 9506"/>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sz="1400" b="1" dirty="0" smtClean="0">
                <a:solidFill>
                  <a:srgbClr val="000000"/>
                </a:solidFill>
                <a:latin typeface="微软雅黑" pitchFamily="34" charset="-122"/>
                <a:ea typeface="微软雅黑" pitchFamily="34" charset="-122"/>
              </a:rPr>
              <a:t>业务基础中间件</a:t>
            </a:r>
            <a:endParaRPr lang="en-US" altLang="zh-CN" sz="1400" b="1" dirty="0">
              <a:solidFill>
                <a:srgbClr val="000000"/>
              </a:solidFill>
              <a:latin typeface="微软雅黑" pitchFamily="34" charset="-122"/>
              <a:ea typeface="微软雅黑" pitchFamily="34" charset="-122"/>
            </a:endParaRPr>
          </a:p>
        </p:txBody>
      </p:sp>
      <p:sp>
        <p:nvSpPr>
          <p:cNvPr id="35" name="AutoShape 27"/>
          <p:cNvSpPr>
            <a:spLocks noChangeArrowheads="1"/>
          </p:cNvSpPr>
          <p:nvPr/>
        </p:nvSpPr>
        <p:spPr bwMode="auto">
          <a:xfrm>
            <a:off x="393700" y="4365104"/>
            <a:ext cx="1778000" cy="792088"/>
          </a:xfrm>
          <a:prstGeom prst="roundRect">
            <a:avLst>
              <a:gd name="adj" fmla="val 12236"/>
            </a:avLst>
          </a:prstGeom>
          <a:solidFill>
            <a:srgbClr val="92D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业务流程管理</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a:t>
            </a:r>
            <a:r>
              <a:rPr lang="en-US" altLang="zh-CN" sz="1400" dirty="0" smtClean="0">
                <a:solidFill>
                  <a:srgbClr val="000000"/>
                </a:solidFill>
                <a:latin typeface="微软雅黑" pitchFamily="34" charset="-122"/>
                <a:ea typeface="微软雅黑" pitchFamily="34" charset="-122"/>
              </a:rPr>
              <a:t>BPM/BPEL</a:t>
            </a:r>
            <a:r>
              <a:rPr lang="zh-CN" altLang="en-US" sz="1400" dirty="0" smtClean="0">
                <a:solidFill>
                  <a:srgbClr val="000000"/>
                </a:solidFill>
                <a:latin typeface="微软雅黑" pitchFamily="34" charset="-122"/>
                <a:ea typeface="微软雅黑" pitchFamily="34" charset="-122"/>
              </a:rPr>
              <a:t>）</a:t>
            </a:r>
            <a:endParaRPr lang="en-US" altLang="zh-CN" sz="1400" dirty="0" smtClean="0">
              <a:solidFill>
                <a:srgbClr val="000000"/>
              </a:solidFill>
              <a:latin typeface="微软雅黑" pitchFamily="34" charset="-122"/>
              <a:ea typeface="微软雅黑" pitchFamily="34" charset="-122"/>
            </a:endParaRPr>
          </a:p>
        </p:txBody>
      </p:sp>
      <p:cxnSp>
        <p:nvCxnSpPr>
          <p:cNvPr id="36" name="直接连接符 35"/>
          <p:cNvCxnSpPr/>
          <p:nvPr/>
        </p:nvCxnSpPr>
        <p:spPr bwMode="auto">
          <a:xfrm>
            <a:off x="438150" y="4291508"/>
            <a:ext cx="6798146" cy="1588"/>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37" name="AutoShape 27"/>
          <p:cNvSpPr>
            <a:spLocks noChangeArrowheads="1"/>
          </p:cNvSpPr>
          <p:nvPr/>
        </p:nvSpPr>
        <p:spPr bwMode="auto">
          <a:xfrm>
            <a:off x="2260600" y="4365104"/>
            <a:ext cx="1600200" cy="792088"/>
          </a:xfrm>
          <a:prstGeom prst="roundRect">
            <a:avLst>
              <a:gd name="adj" fmla="val 12236"/>
            </a:avLst>
          </a:prstGeom>
          <a:solidFill>
            <a:srgbClr val="92D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业务整合编排</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a:t>
            </a:r>
            <a:r>
              <a:rPr lang="en-US" altLang="zh-CN" sz="1400" dirty="0" smtClean="0">
                <a:solidFill>
                  <a:srgbClr val="000000"/>
                </a:solidFill>
                <a:latin typeface="微软雅黑" pitchFamily="34" charset="-122"/>
                <a:ea typeface="微软雅黑" pitchFamily="34" charset="-122"/>
              </a:rPr>
              <a:t>ESB</a:t>
            </a:r>
            <a:r>
              <a:rPr lang="zh-CN" altLang="en-US" sz="1400" dirty="0" smtClean="0">
                <a:solidFill>
                  <a:srgbClr val="000000"/>
                </a:solidFill>
                <a:latin typeface="微软雅黑" pitchFamily="34" charset="-122"/>
                <a:ea typeface="微软雅黑" pitchFamily="34" charset="-122"/>
              </a:rPr>
              <a:t>）</a:t>
            </a:r>
            <a:endParaRPr lang="en-US" altLang="zh-CN" sz="1400" dirty="0" smtClean="0">
              <a:solidFill>
                <a:srgbClr val="000000"/>
              </a:solidFill>
              <a:latin typeface="微软雅黑" pitchFamily="34" charset="-122"/>
              <a:ea typeface="微软雅黑" pitchFamily="34" charset="-122"/>
            </a:endParaRPr>
          </a:p>
        </p:txBody>
      </p:sp>
      <p:sp>
        <p:nvSpPr>
          <p:cNvPr id="38" name="AutoShape 27"/>
          <p:cNvSpPr>
            <a:spLocks noChangeArrowheads="1"/>
          </p:cNvSpPr>
          <p:nvPr/>
        </p:nvSpPr>
        <p:spPr bwMode="auto">
          <a:xfrm>
            <a:off x="3949700" y="4357092"/>
            <a:ext cx="1733550" cy="800100"/>
          </a:xfrm>
          <a:prstGeom prst="roundRect">
            <a:avLst>
              <a:gd name="adj" fmla="val 12236"/>
            </a:avLst>
          </a:prstGeom>
          <a:solidFill>
            <a:srgbClr val="92D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中央数据管理协同</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（主数据管理</a:t>
            </a:r>
            <a:r>
              <a:rPr lang="en-US" altLang="zh-CN" sz="1400" dirty="0" smtClean="0">
                <a:solidFill>
                  <a:srgbClr val="000000"/>
                </a:solidFill>
                <a:latin typeface="微软雅黑" pitchFamily="34" charset="-122"/>
                <a:ea typeface="微软雅黑" pitchFamily="34" charset="-122"/>
              </a:rPr>
              <a:t>MDM</a:t>
            </a:r>
            <a:r>
              <a:rPr lang="zh-CN" altLang="en-US" sz="1400" dirty="0" smtClean="0">
                <a:solidFill>
                  <a:srgbClr val="000000"/>
                </a:solidFill>
                <a:latin typeface="微软雅黑" pitchFamily="34" charset="-122"/>
                <a:ea typeface="微软雅黑" pitchFamily="34" charset="-122"/>
              </a:rPr>
              <a:t>）</a:t>
            </a:r>
            <a:endParaRPr lang="en-US" altLang="zh-CN" sz="1400" dirty="0" smtClean="0">
              <a:solidFill>
                <a:srgbClr val="000000"/>
              </a:solidFill>
              <a:latin typeface="微软雅黑" pitchFamily="34" charset="-122"/>
              <a:ea typeface="微软雅黑" pitchFamily="34" charset="-122"/>
            </a:endParaRPr>
          </a:p>
        </p:txBody>
      </p:sp>
      <p:sp>
        <p:nvSpPr>
          <p:cNvPr id="39" name="AutoShape 27"/>
          <p:cNvSpPr>
            <a:spLocks noChangeArrowheads="1"/>
          </p:cNvSpPr>
          <p:nvPr/>
        </p:nvSpPr>
        <p:spPr bwMode="auto">
          <a:xfrm>
            <a:off x="7327900" y="2420888"/>
            <a:ext cx="800100" cy="1872208"/>
          </a:xfrm>
          <a:prstGeom prst="roundRect">
            <a:avLst>
              <a:gd name="adj" fmla="val 12236"/>
            </a:avLst>
          </a:prstGeom>
          <a:solidFill>
            <a:srgbClr val="92D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安全控制</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身份管理</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a:t>
            </a:r>
            <a:r>
              <a:rPr lang="en-US" altLang="zh-CN" sz="1400" dirty="0" smtClean="0">
                <a:solidFill>
                  <a:srgbClr val="000000"/>
                </a:solidFill>
                <a:latin typeface="微软雅黑" pitchFamily="34" charset="-122"/>
                <a:ea typeface="微软雅黑" pitchFamily="34" charset="-122"/>
              </a:rPr>
              <a:t>SSO</a:t>
            </a:r>
            <a:r>
              <a:rPr lang="zh-CN" altLang="en-US" sz="1400" dirty="0" smtClean="0">
                <a:solidFill>
                  <a:srgbClr val="000000"/>
                </a:solidFill>
                <a:latin typeface="微软雅黑" pitchFamily="34" charset="-122"/>
                <a:ea typeface="微软雅黑" pitchFamily="34" charset="-122"/>
              </a:rPr>
              <a:t>）</a:t>
            </a:r>
            <a:endParaRPr lang="en-US" altLang="zh-CN" sz="1400" dirty="0" smtClean="0">
              <a:solidFill>
                <a:srgbClr val="000000"/>
              </a:solidFill>
              <a:latin typeface="微软雅黑" pitchFamily="34" charset="-122"/>
              <a:ea typeface="微软雅黑" pitchFamily="34" charset="-122"/>
            </a:endParaRPr>
          </a:p>
        </p:txBody>
      </p:sp>
      <p:sp>
        <p:nvSpPr>
          <p:cNvPr id="40" name="AutoShape 27"/>
          <p:cNvSpPr>
            <a:spLocks noChangeArrowheads="1"/>
          </p:cNvSpPr>
          <p:nvPr/>
        </p:nvSpPr>
        <p:spPr bwMode="auto">
          <a:xfrm>
            <a:off x="393700" y="2843138"/>
            <a:ext cx="124460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B2C</a:t>
            </a:r>
            <a:r>
              <a:rPr lang="zh-CN" altLang="en-US" sz="1400" dirty="0" smtClean="0">
                <a:solidFill>
                  <a:srgbClr val="000000"/>
                </a:solidFill>
                <a:latin typeface="微软雅黑" pitchFamily="34" charset="-122"/>
                <a:ea typeface="微软雅黑" pitchFamily="34" charset="-122"/>
              </a:rPr>
              <a:t>领域模型</a:t>
            </a:r>
            <a:endParaRPr lang="zh-CN" altLang="en-US" sz="1400" dirty="0">
              <a:solidFill>
                <a:srgbClr val="000000"/>
              </a:solidFill>
              <a:latin typeface="微软雅黑" pitchFamily="34" charset="-122"/>
              <a:ea typeface="微软雅黑" pitchFamily="34" charset="-122"/>
            </a:endParaRPr>
          </a:p>
        </p:txBody>
      </p:sp>
      <p:sp>
        <p:nvSpPr>
          <p:cNvPr id="41" name="AutoShape 27"/>
          <p:cNvSpPr>
            <a:spLocks noChangeArrowheads="1"/>
          </p:cNvSpPr>
          <p:nvPr/>
        </p:nvSpPr>
        <p:spPr bwMode="auto">
          <a:xfrm>
            <a:off x="393700" y="3332088"/>
            <a:ext cx="124460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B2B</a:t>
            </a:r>
            <a:r>
              <a:rPr lang="zh-CN" altLang="en-US" sz="1400" dirty="0" smtClean="0">
                <a:solidFill>
                  <a:srgbClr val="000000"/>
                </a:solidFill>
                <a:latin typeface="微软雅黑" pitchFamily="34" charset="-122"/>
                <a:ea typeface="微软雅黑" pitchFamily="34" charset="-122"/>
              </a:rPr>
              <a:t>领域模型</a:t>
            </a:r>
            <a:endParaRPr lang="zh-CN" altLang="en-US" sz="1400" dirty="0">
              <a:solidFill>
                <a:srgbClr val="000000"/>
              </a:solidFill>
              <a:latin typeface="微软雅黑" pitchFamily="34" charset="-122"/>
              <a:ea typeface="微软雅黑" pitchFamily="34" charset="-122"/>
            </a:endParaRPr>
          </a:p>
        </p:txBody>
      </p:sp>
      <p:sp>
        <p:nvSpPr>
          <p:cNvPr id="42" name="AutoShape 27"/>
          <p:cNvSpPr>
            <a:spLocks noChangeArrowheads="1"/>
          </p:cNvSpPr>
          <p:nvPr/>
        </p:nvSpPr>
        <p:spPr bwMode="auto">
          <a:xfrm>
            <a:off x="8172450" y="2420888"/>
            <a:ext cx="755650" cy="2736304"/>
          </a:xfrm>
          <a:prstGeom prst="roundRect">
            <a:avLst>
              <a:gd name="adj" fmla="val 12236"/>
            </a:avLst>
          </a:prstGeom>
          <a:solidFill>
            <a:srgbClr val="92D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系统</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健康</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与监控</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管理</a:t>
            </a:r>
            <a:endParaRPr lang="en-US" altLang="zh-CN" sz="1400" dirty="0" smtClean="0">
              <a:solidFill>
                <a:srgbClr val="000000"/>
              </a:solidFill>
              <a:latin typeface="微软雅黑" pitchFamily="34" charset="-122"/>
              <a:ea typeface="微软雅黑" pitchFamily="34" charset="-122"/>
            </a:endParaRPr>
          </a:p>
        </p:txBody>
      </p:sp>
      <p:sp>
        <p:nvSpPr>
          <p:cNvPr id="43" name="AutoShape 27"/>
          <p:cNvSpPr>
            <a:spLocks noChangeArrowheads="1"/>
          </p:cNvSpPr>
          <p:nvPr/>
        </p:nvSpPr>
        <p:spPr bwMode="auto">
          <a:xfrm>
            <a:off x="2305050" y="3821038"/>
            <a:ext cx="142240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结算与支付模型</a:t>
            </a:r>
            <a:endParaRPr lang="zh-CN" altLang="en-US" sz="1400" dirty="0">
              <a:solidFill>
                <a:srgbClr val="000000"/>
              </a:solidFill>
              <a:latin typeface="微软雅黑" pitchFamily="34" charset="-122"/>
              <a:ea typeface="微软雅黑" pitchFamily="34" charset="-122"/>
            </a:endParaRPr>
          </a:p>
        </p:txBody>
      </p:sp>
      <p:sp>
        <p:nvSpPr>
          <p:cNvPr id="44" name="AutoShape 27"/>
          <p:cNvSpPr>
            <a:spLocks noChangeArrowheads="1"/>
          </p:cNvSpPr>
          <p:nvPr/>
        </p:nvSpPr>
        <p:spPr bwMode="auto">
          <a:xfrm>
            <a:off x="1682750" y="2843138"/>
            <a:ext cx="204470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可重用</a:t>
            </a:r>
            <a:r>
              <a:rPr lang="en-US" altLang="zh-CN" sz="1400" dirty="0" smtClean="0">
                <a:solidFill>
                  <a:srgbClr val="000000"/>
                </a:solidFill>
                <a:latin typeface="微软雅黑" pitchFamily="34" charset="-122"/>
                <a:ea typeface="微软雅黑" pitchFamily="34" charset="-122"/>
              </a:rPr>
              <a:t>Widget UI</a:t>
            </a:r>
            <a:r>
              <a:rPr lang="zh-CN" altLang="en-US" sz="1400" dirty="0" smtClean="0">
                <a:solidFill>
                  <a:srgbClr val="000000"/>
                </a:solidFill>
                <a:latin typeface="微软雅黑" pitchFamily="34" charset="-122"/>
                <a:ea typeface="微软雅黑" pitchFamily="34" charset="-122"/>
              </a:rPr>
              <a:t>组件</a:t>
            </a:r>
            <a:endParaRPr lang="zh-CN" altLang="en-US" sz="1400" dirty="0">
              <a:solidFill>
                <a:srgbClr val="000000"/>
              </a:solidFill>
              <a:latin typeface="微软雅黑" pitchFamily="34" charset="-122"/>
              <a:ea typeface="微软雅黑" pitchFamily="34" charset="-122"/>
            </a:endParaRPr>
          </a:p>
        </p:txBody>
      </p:sp>
      <p:sp>
        <p:nvSpPr>
          <p:cNvPr id="45" name="AutoShape 27"/>
          <p:cNvSpPr>
            <a:spLocks noChangeArrowheads="1"/>
          </p:cNvSpPr>
          <p:nvPr/>
        </p:nvSpPr>
        <p:spPr bwMode="auto">
          <a:xfrm>
            <a:off x="5994400" y="3821038"/>
            <a:ext cx="124460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性能分析组件</a:t>
            </a:r>
            <a:endParaRPr lang="zh-CN" altLang="en-US" sz="1400" dirty="0">
              <a:solidFill>
                <a:srgbClr val="000000"/>
              </a:solidFill>
              <a:latin typeface="微软雅黑" pitchFamily="34" charset="-122"/>
              <a:ea typeface="微软雅黑" pitchFamily="34" charset="-122"/>
            </a:endParaRPr>
          </a:p>
        </p:txBody>
      </p:sp>
      <p:sp>
        <p:nvSpPr>
          <p:cNvPr id="46" name="AutoShape 27"/>
          <p:cNvSpPr>
            <a:spLocks noChangeArrowheads="1"/>
          </p:cNvSpPr>
          <p:nvPr/>
        </p:nvSpPr>
        <p:spPr bwMode="auto">
          <a:xfrm>
            <a:off x="3771900" y="3821038"/>
            <a:ext cx="84455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日志组件</a:t>
            </a:r>
            <a:endParaRPr lang="zh-CN" altLang="en-US" sz="1400" dirty="0">
              <a:solidFill>
                <a:srgbClr val="000000"/>
              </a:solidFill>
              <a:latin typeface="微软雅黑" pitchFamily="34" charset="-122"/>
              <a:ea typeface="微软雅黑" pitchFamily="34" charset="-122"/>
            </a:endParaRPr>
          </a:p>
        </p:txBody>
      </p:sp>
      <p:sp>
        <p:nvSpPr>
          <p:cNvPr id="47" name="AutoShape 27"/>
          <p:cNvSpPr>
            <a:spLocks noChangeArrowheads="1"/>
          </p:cNvSpPr>
          <p:nvPr/>
        </p:nvSpPr>
        <p:spPr bwMode="auto">
          <a:xfrm>
            <a:off x="4660900" y="3821038"/>
            <a:ext cx="128905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应用开发框架</a:t>
            </a:r>
            <a:endParaRPr lang="zh-CN" altLang="en-US" sz="1400" dirty="0">
              <a:solidFill>
                <a:srgbClr val="000000"/>
              </a:solidFill>
              <a:latin typeface="微软雅黑" pitchFamily="34" charset="-122"/>
              <a:ea typeface="微软雅黑" pitchFamily="34" charset="-122"/>
            </a:endParaRPr>
          </a:p>
        </p:txBody>
      </p:sp>
      <p:sp>
        <p:nvSpPr>
          <p:cNvPr id="48" name="AutoShape 27"/>
          <p:cNvSpPr>
            <a:spLocks noChangeArrowheads="1"/>
          </p:cNvSpPr>
          <p:nvPr/>
        </p:nvSpPr>
        <p:spPr bwMode="auto">
          <a:xfrm>
            <a:off x="5772150" y="4357092"/>
            <a:ext cx="2355850" cy="800100"/>
          </a:xfrm>
          <a:prstGeom prst="roundRect">
            <a:avLst>
              <a:gd name="adj" fmla="val 12236"/>
            </a:avLst>
          </a:prstGeom>
          <a:solidFill>
            <a:srgbClr val="92D05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400" dirty="0" smtClean="0">
                <a:solidFill>
                  <a:srgbClr val="000000"/>
                </a:solidFill>
                <a:latin typeface="微软雅黑" pitchFamily="34" charset="-122"/>
                <a:ea typeface="微软雅黑" pitchFamily="34" charset="-122"/>
              </a:rPr>
              <a:t>Portal</a:t>
            </a:r>
            <a:r>
              <a:rPr lang="zh-CN" altLang="en-US" sz="1400" dirty="0" smtClean="0">
                <a:solidFill>
                  <a:srgbClr val="000000"/>
                </a:solidFill>
                <a:latin typeface="微软雅黑" pitchFamily="34" charset="-122"/>
                <a:ea typeface="微软雅黑" pitchFamily="34" charset="-122"/>
              </a:rPr>
              <a:t>门户</a:t>
            </a:r>
            <a:endParaRPr lang="en-US" altLang="zh-CN" sz="1400" dirty="0" smtClean="0">
              <a:solidFill>
                <a:srgbClr val="000000"/>
              </a:solidFill>
              <a:latin typeface="微软雅黑" pitchFamily="34" charset="-122"/>
              <a:ea typeface="微软雅黑" pitchFamily="34" charset="-122"/>
            </a:endParaRPr>
          </a:p>
          <a:p>
            <a:pPr algn="ctr">
              <a:defRPr/>
            </a:pPr>
            <a:r>
              <a:rPr lang="zh-CN" altLang="en-US" sz="1400" dirty="0" smtClean="0">
                <a:solidFill>
                  <a:srgbClr val="000000"/>
                </a:solidFill>
                <a:latin typeface="微软雅黑" pitchFamily="34" charset="-122"/>
                <a:ea typeface="微软雅黑" pitchFamily="34" charset="-122"/>
              </a:rPr>
              <a:t>（</a:t>
            </a:r>
            <a:r>
              <a:rPr lang="en-US" altLang="zh-CN" sz="1400" dirty="0" err="1" smtClean="0">
                <a:solidFill>
                  <a:srgbClr val="000000"/>
                </a:solidFill>
                <a:latin typeface="微软雅黑" pitchFamily="34" charset="-122"/>
                <a:ea typeface="微软雅黑" pitchFamily="34" charset="-122"/>
              </a:rPr>
              <a:t>Porlet</a:t>
            </a:r>
            <a:r>
              <a:rPr lang="zh-CN" altLang="en-US" sz="1400" dirty="0" smtClean="0">
                <a:solidFill>
                  <a:srgbClr val="000000"/>
                </a:solidFill>
                <a:latin typeface="微软雅黑" pitchFamily="34" charset="-122"/>
                <a:ea typeface="微软雅黑" pitchFamily="34" charset="-122"/>
              </a:rPr>
              <a:t>引擎与容器）</a:t>
            </a:r>
            <a:endParaRPr lang="en-US" altLang="zh-CN" sz="1400" dirty="0" smtClean="0">
              <a:solidFill>
                <a:srgbClr val="000000"/>
              </a:solidFill>
              <a:latin typeface="微软雅黑" pitchFamily="34" charset="-122"/>
              <a:ea typeface="微软雅黑" pitchFamily="34" charset="-122"/>
            </a:endParaRPr>
          </a:p>
        </p:txBody>
      </p:sp>
      <p:sp>
        <p:nvSpPr>
          <p:cNvPr id="49" name="AutoShape 27"/>
          <p:cNvSpPr>
            <a:spLocks noChangeArrowheads="1"/>
          </p:cNvSpPr>
          <p:nvPr/>
        </p:nvSpPr>
        <p:spPr bwMode="auto">
          <a:xfrm>
            <a:off x="1682750" y="3332088"/>
            <a:ext cx="2044700" cy="400050"/>
          </a:xfrm>
          <a:prstGeom prst="roundRect">
            <a:avLst>
              <a:gd name="adj" fmla="val 1223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400" dirty="0" smtClean="0">
                <a:solidFill>
                  <a:srgbClr val="000000"/>
                </a:solidFill>
                <a:latin typeface="微软雅黑" pitchFamily="34" charset="-122"/>
                <a:ea typeface="微软雅黑" pitchFamily="34" charset="-122"/>
              </a:rPr>
              <a:t>网站模板及框架</a:t>
            </a:r>
            <a:endParaRPr lang="zh-CN" altLang="en-US" sz="1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688189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IT</a:t>
            </a:r>
            <a:r>
              <a:rPr lang="zh-CN" altLang="en-US" dirty="0" smtClean="0"/>
              <a:t>解决方案</a:t>
            </a:r>
            <a:r>
              <a:rPr lang="en-US" altLang="zh-CN" dirty="0" smtClean="0"/>
              <a:t>-</a:t>
            </a:r>
            <a:r>
              <a:rPr lang="zh-CN" altLang="en-US" dirty="0" smtClean="0"/>
              <a:t>中间件产品架构</a:t>
            </a:r>
            <a:endParaRPr lang="zh-CN" altLang="en-US" dirty="0"/>
          </a:p>
        </p:txBody>
      </p:sp>
      <p:sp>
        <p:nvSpPr>
          <p:cNvPr id="26" name="圆角矩形 25"/>
          <p:cNvSpPr/>
          <p:nvPr/>
        </p:nvSpPr>
        <p:spPr bwMode="auto">
          <a:xfrm>
            <a:off x="196220" y="5956040"/>
            <a:ext cx="8723484" cy="571503"/>
          </a:xfrm>
          <a:prstGeom prst="roundRect">
            <a:avLst/>
          </a:prstGeom>
          <a:solidFill>
            <a:schemeClr val="bg1">
              <a:lumMod val="85000"/>
            </a:schemeClr>
          </a:solidFill>
          <a:ln>
            <a:solidFill>
              <a:schemeClr val="bg1">
                <a:lumMod val="50000"/>
              </a:schemeClr>
            </a:solidFill>
          </a:ln>
          <a:scene3d>
            <a:camera prst="orthographicFront"/>
            <a:lightRig rig="balanced" dir="t"/>
          </a:scene3d>
          <a:sp3d/>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2000" dirty="0">
                <a:solidFill>
                  <a:srgbClr val="7F7F7F"/>
                </a:solidFill>
                <a:latin typeface="微软雅黑" pitchFamily="34" charset="-122"/>
                <a:ea typeface="微软雅黑" pitchFamily="34" charset="-122"/>
              </a:rPr>
              <a:t>操作系统</a:t>
            </a:r>
            <a:r>
              <a:rPr lang="en-US" altLang="zh-CN" sz="2000" dirty="0">
                <a:solidFill>
                  <a:srgbClr val="7F7F7F"/>
                </a:solidFill>
                <a:latin typeface="微软雅黑" pitchFamily="34" charset="-122"/>
                <a:ea typeface="微软雅黑" pitchFamily="34" charset="-122"/>
              </a:rPr>
              <a:t>/</a:t>
            </a:r>
            <a:r>
              <a:rPr lang="zh-CN" altLang="en-US" sz="2000" dirty="0">
                <a:solidFill>
                  <a:srgbClr val="7F7F7F"/>
                </a:solidFill>
                <a:latin typeface="微软雅黑" pitchFamily="34" charset="-122"/>
                <a:ea typeface="微软雅黑" pitchFamily="34" charset="-122"/>
              </a:rPr>
              <a:t>数据库</a:t>
            </a:r>
          </a:p>
        </p:txBody>
      </p:sp>
      <p:sp>
        <p:nvSpPr>
          <p:cNvPr id="27" name="圆角矩形 26"/>
          <p:cNvSpPr/>
          <p:nvPr/>
        </p:nvSpPr>
        <p:spPr bwMode="auto">
          <a:xfrm>
            <a:off x="1223963" y="5013994"/>
            <a:ext cx="2859087" cy="849313"/>
          </a:xfrm>
          <a:prstGeom prst="roundRect">
            <a:avLst>
              <a:gd name="adj" fmla="val 12190"/>
            </a:avLst>
          </a:prstGeom>
          <a:gradFill>
            <a:gsLst>
              <a:gs pos="0">
                <a:srgbClr val="0053B8"/>
              </a:gs>
              <a:gs pos="100000">
                <a:srgbClr val="0165DD"/>
              </a:gs>
            </a:gsLst>
            <a:lin ang="2700000" scaled="0"/>
          </a:gradFill>
          <a:ln w="9525">
            <a:solidFill>
              <a:srgbClr val="0033A4"/>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effectLst>
                  <a:outerShdw blurRad="38100" dist="38100" dir="2700000" algn="tl">
                    <a:srgbClr val="000000">
                      <a:alpha val="43137"/>
                    </a:srgbClr>
                  </a:outerShdw>
                </a:effectLst>
                <a:latin typeface="微软雅黑" pitchFamily="34" charset="-122"/>
                <a:ea typeface="微软雅黑" pitchFamily="34" charset="-122"/>
              </a:rPr>
              <a:t>应用服务器</a:t>
            </a:r>
          </a:p>
          <a:p>
            <a:pPr algn="ctr">
              <a:defRPr/>
            </a:pPr>
            <a:r>
              <a:rPr lang="en-US" altLang="zh-CN" sz="1600" b="1" dirty="0">
                <a:effectLst>
                  <a:outerShdw blurRad="38100" dist="38100" dir="2700000" algn="tl">
                    <a:srgbClr val="000000">
                      <a:alpha val="43137"/>
                    </a:srgbClr>
                  </a:outerShdw>
                </a:effectLst>
              </a:rPr>
              <a:t>Apusic Application Server (AAS)</a:t>
            </a:r>
            <a:endParaRPr lang="zh-CN" altLang="en-US" sz="1600" b="1" dirty="0">
              <a:effectLst>
                <a:outerShdw blurRad="38100" dist="38100" dir="2700000" algn="tl">
                  <a:srgbClr val="000000">
                    <a:alpha val="43137"/>
                  </a:srgbClr>
                </a:outerShdw>
              </a:effectLst>
            </a:endParaRPr>
          </a:p>
        </p:txBody>
      </p:sp>
      <p:sp>
        <p:nvSpPr>
          <p:cNvPr id="28" name="圆角矩形 27"/>
          <p:cNvSpPr/>
          <p:nvPr/>
        </p:nvSpPr>
        <p:spPr bwMode="auto">
          <a:xfrm>
            <a:off x="1223963" y="3967832"/>
            <a:ext cx="6589712" cy="928687"/>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effectLst>
                  <a:outerShdw blurRad="38100" dist="38100" dir="2700000" algn="tl">
                    <a:srgbClr val="000000">
                      <a:alpha val="43137"/>
                    </a:srgbClr>
                  </a:outerShdw>
                </a:effectLst>
                <a:latin typeface="微软雅黑" pitchFamily="34" charset="-122"/>
                <a:ea typeface="微软雅黑" pitchFamily="34" charset="-122"/>
              </a:rPr>
              <a:t>企业服务总线</a:t>
            </a:r>
          </a:p>
          <a:p>
            <a:pPr algn="ctr">
              <a:defRPr/>
            </a:pPr>
            <a:r>
              <a:rPr lang="en-US" altLang="zh-CN" sz="1600" dirty="0">
                <a:effectLst>
                  <a:outerShdw blurRad="38100" dist="38100" dir="2700000" algn="tl">
                    <a:srgbClr val="000000">
                      <a:alpha val="43137"/>
                    </a:srgbClr>
                  </a:outerShdw>
                </a:effectLst>
                <a:latin typeface="微软雅黑" pitchFamily="34" charset="-122"/>
                <a:ea typeface="微软雅黑" pitchFamily="34" charset="-122"/>
              </a:rPr>
              <a:t>Apusic Enterprise Service Bus (AESB)</a:t>
            </a:r>
          </a:p>
        </p:txBody>
      </p:sp>
      <p:sp>
        <p:nvSpPr>
          <p:cNvPr id="29" name="圆角矩形 10"/>
          <p:cNvSpPr/>
          <p:nvPr/>
        </p:nvSpPr>
        <p:spPr bwMode="auto">
          <a:xfrm>
            <a:off x="1223963" y="2983582"/>
            <a:ext cx="1481137" cy="866775"/>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effectLst>
                  <a:outerShdw blurRad="38100" dist="38100" dir="2700000" algn="tl">
                    <a:srgbClr val="000000">
                      <a:alpha val="43137"/>
                    </a:srgbClr>
                  </a:outerShdw>
                </a:effectLst>
                <a:latin typeface="微软雅黑" pitchFamily="34" charset="-122"/>
                <a:ea typeface="微软雅黑" pitchFamily="34" charset="-122"/>
              </a:rPr>
              <a:t>业务流程管理</a:t>
            </a:r>
          </a:p>
          <a:p>
            <a:pPr algn="ctr">
              <a:defRPr/>
            </a:pPr>
            <a:r>
              <a:rPr lang="en-US" altLang="zh-CN" sz="1600" b="1" dirty="0">
                <a:effectLst>
                  <a:outerShdw blurRad="38100" dist="38100" dir="2700000" algn="tl">
                    <a:srgbClr val="000000">
                      <a:alpha val="43137"/>
                    </a:srgbClr>
                  </a:outerShdw>
                </a:effectLst>
              </a:rPr>
              <a:t>Apusic BPM</a:t>
            </a:r>
          </a:p>
          <a:p>
            <a:pPr algn="ctr">
              <a:defRPr/>
            </a:pPr>
            <a:r>
              <a:rPr lang="en-US" altLang="zh-CN" sz="1600" b="1" dirty="0">
                <a:effectLst>
                  <a:outerShdw blurRad="38100" dist="38100" dir="2700000" algn="tl">
                    <a:srgbClr val="000000">
                      <a:alpha val="43137"/>
                    </a:srgbClr>
                  </a:outerShdw>
                </a:effectLst>
              </a:rPr>
              <a:t>(ABPM)</a:t>
            </a:r>
          </a:p>
        </p:txBody>
      </p:sp>
      <p:sp>
        <p:nvSpPr>
          <p:cNvPr id="30" name="圆角矩形 10"/>
          <p:cNvSpPr/>
          <p:nvPr/>
        </p:nvSpPr>
        <p:spPr bwMode="auto">
          <a:xfrm>
            <a:off x="2749550" y="2997869"/>
            <a:ext cx="1866900" cy="866775"/>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effectLst>
                  <a:outerShdw blurRad="38100" dist="38100" dir="2700000" algn="tl">
                    <a:srgbClr val="000000">
                      <a:alpha val="43137"/>
                    </a:srgbClr>
                  </a:outerShdw>
                </a:effectLst>
                <a:latin typeface="微软雅黑" pitchFamily="34" charset="-122"/>
                <a:ea typeface="微软雅黑" pitchFamily="34" charset="-122"/>
              </a:rPr>
              <a:t>数据交换与集成</a:t>
            </a:r>
          </a:p>
          <a:p>
            <a:pPr algn="ctr">
              <a:defRPr/>
            </a:pPr>
            <a:r>
              <a:rPr lang="en-US" altLang="zh-CN" sz="1600" b="1" dirty="0">
                <a:effectLst>
                  <a:outerShdw blurRad="38100" dist="38100" dir="2700000" algn="tl">
                    <a:srgbClr val="000000">
                      <a:alpha val="43137"/>
                    </a:srgbClr>
                  </a:outerShdw>
                </a:effectLst>
              </a:rPr>
              <a:t>Apusic Exchange &amp; Integrator (AEI)</a:t>
            </a:r>
          </a:p>
        </p:txBody>
      </p:sp>
      <p:sp>
        <p:nvSpPr>
          <p:cNvPr id="31" name="圆角矩形 24"/>
          <p:cNvSpPr/>
          <p:nvPr/>
        </p:nvSpPr>
        <p:spPr bwMode="auto">
          <a:xfrm>
            <a:off x="169404" y="908720"/>
            <a:ext cx="8710128" cy="1005550"/>
          </a:xfrm>
          <a:prstGeom prst="roundRect">
            <a:avLst/>
          </a:prstGeom>
          <a:solidFill>
            <a:schemeClr val="bg1">
              <a:lumMod val="85000"/>
            </a:schemeClr>
          </a:solidFill>
          <a:ln>
            <a:solidFill>
              <a:schemeClr val="bg1">
                <a:lumMod val="50000"/>
              </a:schemeClr>
            </a:solidFill>
          </a:ln>
          <a:scene3d>
            <a:camera prst="orthographicFront"/>
            <a:lightRig rig="balanced" dir="t"/>
          </a:scene3d>
          <a:sp3d/>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2000" dirty="0">
                <a:solidFill>
                  <a:srgbClr val="7F7F7F"/>
                </a:solidFill>
                <a:latin typeface="Arial" charset="0"/>
                <a:ea typeface="微软雅黑" pitchFamily="34" charset="-122"/>
              </a:rPr>
              <a:t>领域及行业应用</a:t>
            </a:r>
          </a:p>
        </p:txBody>
      </p:sp>
      <p:sp>
        <p:nvSpPr>
          <p:cNvPr id="32" name="圆角矩形 31"/>
          <p:cNvSpPr/>
          <p:nvPr/>
        </p:nvSpPr>
        <p:spPr>
          <a:xfrm rot="5400000">
            <a:off x="-1300956" y="3470150"/>
            <a:ext cx="3867150" cy="928688"/>
          </a:xfrm>
          <a:prstGeom prst="roundRect">
            <a:avLst>
              <a:gd name="adj" fmla="val 6608"/>
            </a:avLst>
          </a:prstGeom>
          <a:gradFill>
            <a:gsLst>
              <a:gs pos="0">
                <a:srgbClr val="019D62"/>
              </a:gs>
              <a:gs pos="100000">
                <a:srgbClr val="02C65B"/>
              </a:gs>
            </a:gsLst>
            <a:lin ang="2700000" scaled="0"/>
          </a:gradFill>
          <a:ln w="9525">
            <a:solidFill>
              <a:srgbClr val="007A26"/>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effectLst>
                  <a:outerShdw blurRad="38100" dist="38100" dir="2700000" algn="tl">
                    <a:srgbClr val="000000">
                      <a:alpha val="43137"/>
                    </a:srgbClr>
                  </a:outerShdw>
                </a:effectLst>
                <a:latin typeface="微软雅黑" pitchFamily="34" charset="-122"/>
                <a:ea typeface="微软雅黑" pitchFamily="34" charset="-122"/>
              </a:rPr>
              <a:t>开发工具</a:t>
            </a:r>
            <a:endParaRPr lang="en-US" altLang="zh-CN" sz="1600" dirty="0">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en-US" altLang="zh-CN" sz="1600" b="1" dirty="0">
                <a:effectLst>
                  <a:outerShdw blurRad="38100" dist="38100" dir="2700000" algn="tl">
                    <a:srgbClr val="000000">
                      <a:alpha val="43137"/>
                    </a:srgbClr>
                  </a:outerShdw>
                </a:effectLst>
              </a:rPr>
              <a:t>Apusic </a:t>
            </a:r>
            <a:r>
              <a:rPr lang="en-US" altLang="zh-CN" sz="1600" b="1" dirty="0" err="1">
                <a:effectLst>
                  <a:outerShdw blurRad="38100" dist="38100" dir="2700000" algn="tl">
                    <a:srgbClr val="000000">
                      <a:alpha val="43137"/>
                    </a:srgbClr>
                  </a:outerShdw>
                </a:effectLst>
              </a:rPr>
              <a:t>OperaMasks</a:t>
            </a:r>
            <a:r>
              <a:rPr lang="en-US" altLang="zh-CN" sz="1600" b="1" dirty="0">
                <a:effectLst>
                  <a:outerShdw blurRad="38100" dist="38100" dir="2700000" algn="tl">
                    <a:srgbClr val="000000">
                      <a:alpha val="43137"/>
                    </a:srgbClr>
                  </a:outerShdw>
                </a:effectLst>
              </a:rPr>
              <a:t> (AOM)</a:t>
            </a:r>
          </a:p>
          <a:p>
            <a:pPr algn="ctr">
              <a:defRPr/>
            </a:pPr>
            <a:r>
              <a:rPr lang="en-US" altLang="zh-CN" sz="1600" b="1" dirty="0">
                <a:effectLst>
                  <a:outerShdw blurRad="38100" dist="38100" dir="2700000" algn="tl">
                    <a:srgbClr val="000000">
                      <a:alpha val="43137"/>
                    </a:srgbClr>
                  </a:outerShdw>
                </a:effectLst>
              </a:rPr>
              <a:t>(</a:t>
            </a:r>
            <a:r>
              <a:rPr lang="en-US" altLang="zh-CN" sz="1600" b="1" dirty="0" err="1">
                <a:effectLst>
                  <a:outerShdw blurRad="38100" dist="38100" dir="2700000" algn="tl">
                    <a:srgbClr val="000000">
                      <a:alpha val="43137"/>
                    </a:srgbClr>
                  </a:outerShdw>
                </a:effectLst>
              </a:rPr>
              <a:t>Studio,AppFrame,BizModeler</a:t>
            </a:r>
            <a:r>
              <a:rPr lang="en-US" altLang="zh-CN" sz="1600" b="1" dirty="0">
                <a:effectLst>
                  <a:outerShdw blurRad="38100" dist="38100" dir="2700000" algn="tl">
                    <a:srgbClr val="000000">
                      <a:alpha val="43137"/>
                    </a:srgbClr>
                  </a:outerShdw>
                </a:effectLst>
              </a:rPr>
              <a:t>)</a:t>
            </a:r>
          </a:p>
        </p:txBody>
      </p:sp>
      <p:sp>
        <p:nvSpPr>
          <p:cNvPr id="33" name="圆角矩形 32"/>
          <p:cNvSpPr/>
          <p:nvPr/>
        </p:nvSpPr>
        <p:spPr bwMode="auto">
          <a:xfrm>
            <a:off x="4127500" y="5013994"/>
            <a:ext cx="1704975" cy="849313"/>
          </a:xfrm>
          <a:prstGeom prst="roundRect">
            <a:avLst>
              <a:gd name="adj" fmla="val 12190"/>
            </a:avLst>
          </a:prstGeom>
          <a:gradFill>
            <a:gsLst>
              <a:gs pos="0">
                <a:srgbClr val="0053B8"/>
              </a:gs>
              <a:gs pos="100000">
                <a:srgbClr val="0165DD"/>
              </a:gs>
            </a:gsLst>
            <a:lin ang="2700000" scaled="0"/>
          </a:gradFill>
          <a:ln w="9525">
            <a:solidFill>
              <a:srgbClr val="0033A4"/>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r>
              <a:rPr lang="zh-CN" altLang="en-US" sz="1600" dirty="0">
                <a:effectLst>
                  <a:outerShdw blurRad="38100" dist="38100" dir="2700000" algn="tl">
                    <a:srgbClr val="000000">
                      <a:alpha val="43137"/>
                    </a:srgbClr>
                  </a:outerShdw>
                </a:effectLst>
                <a:latin typeface="微软雅黑" pitchFamily="34" charset="-122"/>
                <a:ea typeface="微软雅黑" pitchFamily="34" charset="-122"/>
              </a:rPr>
              <a:t>消息中间件</a:t>
            </a:r>
          </a:p>
          <a:p>
            <a:pPr algn="ctr">
              <a:lnSpc>
                <a:spcPct val="95000"/>
              </a:lnSpc>
              <a:defRPr/>
            </a:pPr>
            <a:r>
              <a:rPr lang="en-US" altLang="zh-CN" sz="1600" b="1" dirty="0" err="1">
                <a:effectLst>
                  <a:outerShdw blurRad="38100" dist="38100" dir="2700000" algn="tl">
                    <a:srgbClr val="000000">
                      <a:alpha val="43137"/>
                    </a:srgbClr>
                  </a:outerShdw>
                </a:effectLst>
              </a:rPr>
              <a:t>Apusic</a:t>
            </a:r>
            <a:r>
              <a:rPr lang="en-US" altLang="zh-CN" sz="1600" b="1" dirty="0">
                <a:effectLst>
                  <a:outerShdw blurRad="38100" dist="38100" dir="2700000" algn="tl">
                    <a:srgbClr val="000000">
                      <a:alpha val="43137"/>
                    </a:srgbClr>
                  </a:outerShdw>
                </a:effectLst>
              </a:rPr>
              <a:t> </a:t>
            </a:r>
            <a:r>
              <a:rPr lang="en-US" altLang="zh-CN" sz="1600" b="1" dirty="0" smtClean="0">
                <a:effectLst>
                  <a:outerShdw blurRad="38100" dist="38100" dir="2700000" algn="tl">
                    <a:srgbClr val="000000">
                      <a:alpha val="43137"/>
                    </a:srgbClr>
                  </a:outerShdw>
                </a:effectLst>
              </a:rPr>
              <a:t>MQ(AMQ</a:t>
            </a:r>
            <a:r>
              <a:rPr lang="en-US" altLang="zh-CN" sz="1600" b="1" dirty="0">
                <a:effectLst>
                  <a:outerShdw blurRad="38100" dist="38100" dir="2700000" algn="tl">
                    <a:srgbClr val="000000">
                      <a:alpha val="43137"/>
                    </a:srgbClr>
                  </a:outerShdw>
                </a:effectLst>
              </a:rPr>
              <a:t>)</a:t>
            </a:r>
            <a:endParaRPr lang="zh-CN" altLang="en-US" sz="1600" b="1" dirty="0">
              <a:effectLst>
                <a:outerShdw blurRad="38100" dist="38100" dir="2700000" algn="tl">
                  <a:srgbClr val="000000">
                    <a:alpha val="43137"/>
                  </a:srgbClr>
                </a:outerShdw>
              </a:effectLst>
            </a:endParaRPr>
          </a:p>
        </p:txBody>
      </p:sp>
      <p:sp>
        <p:nvSpPr>
          <p:cNvPr id="34" name="圆角矩形 10"/>
          <p:cNvSpPr/>
          <p:nvPr/>
        </p:nvSpPr>
        <p:spPr bwMode="auto">
          <a:xfrm>
            <a:off x="4660900" y="2997869"/>
            <a:ext cx="1590675" cy="866775"/>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effectLst>
                  <a:outerShdw blurRad="38100" dist="38100" dir="2700000" algn="tl">
                    <a:srgbClr val="000000">
                      <a:alpha val="43137"/>
                    </a:srgbClr>
                  </a:outerShdw>
                </a:effectLst>
                <a:latin typeface="微软雅黑" pitchFamily="34" charset="-122"/>
                <a:ea typeface="微软雅黑" pitchFamily="34" charset="-122"/>
              </a:rPr>
              <a:t>身份管理</a:t>
            </a:r>
          </a:p>
          <a:p>
            <a:pPr algn="ctr">
              <a:defRPr/>
            </a:pPr>
            <a:r>
              <a:rPr lang="en-US" altLang="zh-CN" sz="1600" b="1" dirty="0">
                <a:effectLst>
                  <a:outerShdw blurRad="38100" dist="38100" dir="2700000" algn="tl">
                    <a:srgbClr val="000000">
                      <a:alpha val="43137"/>
                    </a:srgbClr>
                  </a:outerShdw>
                </a:effectLst>
              </a:rPr>
              <a:t>Apusic Identity Server (AIS)</a:t>
            </a:r>
          </a:p>
        </p:txBody>
      </p:sp>
      <p:sp>
        <p:nvSpPr>
          <p:cNvPr id="35" name="圆角矩形 10"/>
          <p:cNvSpPr/>
          <p:nvPr/>
        </p:nvSpPr>
        <p:spPr bwMode="auto">
          <a:xfrm>
            <a:off x="1223963" y="2000919"/>
            <a:ext cx="6605587" cy="865188"/>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dirty="0">
                <a:solidFill>
                  <a:srgbClr val="FFFFFF"/>
                </a:solidFill>
                <a:effectLst>
                  <a:outerShdw blurRad="38100" dist="38100" dir="2700000" algn="tl">
                    <a:srgbClr val="000000"/>
                  </a:outerShdw>
                </a:effectLst>
                <a:latin typeface="Arial" pitchFamily="34" charset="0"/>
                <a:ea typeface="微软雅黑" pitchFamily="34" charset="-122"/>
              </a:rPr>
              <a:t>门户平台</a:t>
            </a:r>
          </a:p>
          <a:p>
            <a:pPr algn="ctr"/>
            <a:r>
              <a:rPr lang="en-US" altLang="zh-CN" sz="1600" b="1" dirty="0" err="1">
                <a:solidFill>
                  <a:srgbClr val="FFFFFF"/>
                </a:solidFill>
                <a:effectLst>
                  <a:outerShdw blurRad="38100" dist="38100" dir="2700000" algn="tl">
                    <a:srgbClr val="000000"/>
                  </a:outerShdw>
                </a:effectLst>
                <a:latin typeface="Arial" pitchFamily="34" charset="0"/>
                <a:ea typeface="宋体" pitchFamily="2" charset="-122"/>
                <a:cs typeface="Arial" pitchFamily="34" charset="0"/>
              </a:rPr>
              <a:t>Apusic</a:t>
            </a:r>
            <a:r>
              <a:rPr lang="en-US" altLang="zh-CN" sz="1600" b="1" dirty="0">
                <a:solidFill>
                  <a:srgbClr val="FFFFFF"/>
                </a:solidFill>
                <a:effectLst>
                  <a:outerShdw blurRad="38100" dist="38100" dir="2700000" algn="tl">
                    <a:srgbClr val="000000"/>
                  </a:outerShdw>
                </a:effectLst>
                <a:latin typeface="Arial" pitchFamily="34" charset="0"/>
                <a:ea typeface="宋体" pitchFamily="2" charset="-122"/>
                <a:cs typeface="Arial" pitchFamily="34" charset="0"/>
              </a:rPr>
              <a:t> Portal Server(APS)</a:t>
            </a:r>
          </a:p>
        </p:txBody>
      </p:sp>
      <p:sp>
        <p:nvSpPr>
          <p:cNvPr id="36" name="圆角矩形 35"/>
          <p:cNvSpPr/>
          <p:nvPr/>
        </p:nvSpPr>
        <p:spPr>
          <a:xfrm rot="5400000">
            <a:off x="6480969" y="3470150"/>
            <a:ext cx="3867150" cy="928688"/>
          </a:xfrm>
          <a:prstGeom prst="roundRect">
            <a:avLst>
              <a:gd name="adj" fmla="val 6608"/>
            </a:avLst>
          </a:prstGeom>
          <a:gradFill>
            <a:gsLst>
              <a:gs pos="0">
                <a:srgbClr val="805DFF"/>
              </a:gs>
              <a:gs pos="100000">
                <a:srgbClr val="9789FF"/>
              </a:gs>
            </a:gsLst>
            <a:lin ang="2700000" scaled="0"/>
          </a:gradFill>
          <a:ln w="9525">
            <a:solidFill>
              <a:srgbClr val="5815FF"/>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effectLst>
                  <a:outerShdw blurRad="38100" dist="38100" dir="2700000" algn="tl">
                    <a:srgbClr val="000000">
                      <a:alpha val="43137"/>
                    </a:srgbClr>
                  </a:outerShdw>
                </a:effectLst>
                <a:latin typeface="微软雅黑" pitchFamily="34" charset="-122"/>
                <a:ea typeface="微软雅黑" pitchFamily="34" charset="-122"/>
              </a:rPr>
              <a:t>统一系统管理</a:t>
            </a:r>
          </a:p>
          <a:p>
            <a:pPr algn="ctr">
              <a:defRPr/>
            </a:pPr>
            <a:r>
              <a:rPr lang="en-US" altLang="zh-CN" sz="1600" b="1" dirty="0">
                <a:effectLst>
                  <a:outerShdw blurRad="38100" dist="38100" dir="2700000" algn="tl">
                    <a:srgbClr val="000000">
                      <a:alpha val="43137"/>
                    </a:srgbClr>
                  </a:outerShdw>
                </a:effectLst>
              </a:rPr>
              <a:t>Apusic Universal Manager</a:t>
            </a:r>
          </a:p>
          <a:p>
            <a:pPr algn="ctr">
              <a:defRPr/>
            </a:pPr>
            <a:r>
              <a:rPr lang="en-US" altLang="zh-CN" sz="1600" b="1" dirty="0">
                <a:effectLst>
                  <a:outerShdw blurRad="38100" dist="38100" dir="2700000" algn="tl">
                    <a:srgbClr val="000000">
                      <a:alpha val="43137"/>
                    </a:srgbClr>
                  </a:outerShdw>
                </a:effectLst>
              </a:rPr>
              <a:t>(AUM)</a:t>
            </a:r>
            <a:endParaRPr lang="zh-CN" altLang="en-US" sz="1600" b="1" dirty="0">
              <a:effectLst>
                <a:outerShdw blurRad="38100" dist="38100" dir="2700000" algn="tl">
                  <a:srgbClr val="000000">
                    <a:alpha val="43137"/>
                  </a:srgbClr>
                </a:outerShdw>
              </a:effectLst>
            </a:endParaRPr>
          </a:p>
        </p:txBody>
      </p:sp>
      <p:sp>
        <p:nvSpPr>
          <p:cNvPr id="37" name="圆角矩形 10"/>
          <p:cNvSpPr/>
          <p:nvPr/>
        </p:nvSpPr>
        <p:spPr bwMode="auto">
          <a:xfrm>
            <a:off x="6305550" y="2997869"/>
            <a:ext cx="1511299" cy="866775"/>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smtClean="0">
                <a:effectLst>
                  <a:outerShdw blurRad="38100" dist="38100" dir="2700000" algn="tl">
                    <a:srgbClr val="000000">
                      <a:alpha val="43137"/>
                    </a:srgbClr>
                  </a:outerShdw>
                </a:effectLst>
                <a:latin typeface="微软雅黑" pitchFamily="34" charset="-122"/>
                <a:ea typeface="微软雅黑" pitchFamily="34" charset="-122"/>
              </a:rPr>
              <a:t>主数据管理</a:t>
            </a:r>
            <a:endParaRPr lang="zh-CN" altLang="en-US" sz="1600" dirty="0">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en-US" altLang="zh-CN" sz="1600" b="1" dirty="0" err="1">
                <a:effectLst>
                  <a:outerShdw blurRad="38100" dist="38100" dir="2700000" algn="tl">
                    <a:srgbClr val="000000">
                      <a:alpha val="43137"/>
                    </a:srgbClr>
                  </a:outerShdw>
                </a:effectLst>
              </a:rPr>
              <a:t>Apusic</a:t>
            </a:r>
            <a:r>
              <a:rPr lang="en-US" altLang="zh-CN" sz="1600" b="1" dirty="0">
                <a:effectLst>
                  <a:outerShdw blurRad="38100" dist="38100" dir="2700000" algn="tl">
                    <a:srgbClr val="000000">
                      <a:alpha val="43137"/>
                    </a:srgbClr>
                  </a:outerShdw>
                </a:effectLst>
              </a:rPr>
              <a:t> </a:t>
            </a:r>
            <a:r>
              <a:rPr lang="en-US" altLang="zh-CN" sz="1600" b="1" dirty="0" smtClean="0">
                <a:effectLst>
                  <a:outerShdw blurRad="38100" dist="38100" dir="2700000" algn="tl">
                    <a:srgbClr val="000000">
                      <a:alpha val="43137"/>
                    </a:srgbClr>
                  </a:outerShdw>
                </a:effectLst>
              </a:rPr>
              <a:t>MDM </a:t>
            </a:r>
            <a:r>
              <a:rPr lang="en-US" altLang="zh-CN" sz="1600" b="1" dirty="0">
                <a:effectLst>
                  <a:outerShdw blurRad="38100" dist="38100" dir="2700000" algn="tl">
                    <a:srgbClr val="000000">
                      <a:alpha val="43137"/>
                    </a:srgbClr>
                  </a:outerShdw>
                </a:effectLst>
              </a:rPr>
              <a:t>(</a:t>
            </a:r>
            <a:r>
              <a:rPr lang="en-US" altLang="zh-CN" sz="1600" b="1" dirty="0" smtClean="0">
                <a:effectLst>
                  <a:outerShdw blurRad="38100" dist="38100" dir="2700000" algn="tl">
                    <a:srgbClr val="000000">
                      <a:alpha val="43137"/>
                    </a:srgbClr>
                  </a:outerShdw>
                </a:effectLst>
              </a:rPr>
              <a:t>AMDM)</a:t>
            </a:r>
            <a:endParaRPr lang="en-US" altLang="zh-CN" sz="1600" b="1" dirty="0">
              <a:effectLst>
                <a:outerShdw blurRad="38100" dist="38100" dir="2700000" algn="tl">
                  <a:srgbClr val="000000">
                    <a:alpha val="43137"/>
                  </a:srgbClr>
                </a:outerShdw>
              </a:effectLst>
            </a:endParaRPr>
          </a:p>
        </p:txBody>
      </p:sp>
      <p:sp>
        <p:nvSpPr>
          <p:cNvPr id="38" name="圆角矩形 37"/>
          <p:cNvSpPr/>
          <p:nvPr/>
        </p:nvSpPr>
        <p:spPr bwMode="auto">
          <a:xfrm>
            <a:off x="5861050" y="4998119"/>
            <a:ext cx="2016125" cy="849313"/>
          </a:xfrm>
          <a:prstGeom prst="roundRect">
            <a:avLst>
              <a:gd name="adj" fmla="val 12190"/>
            </a:avLst>
          </a:prstGeom>
          <a:gradFill>
            <a:gsLst>
              <a:gs pos="0">
                <a:srgbClr val="0053B8"/>
              </a:gs>
              <a:gs pos="100000">
                <a:srgbClr val="0165DD"/>
              </a:gs>
            </a:gsLst>
            <a:lin ang="2700000" scaled="0"/>
          </a:gradFill>
          <a:ln w="9525">
            <a:solidFill>
              <a:srgbClr val="0033A4"/>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r>
              <a:rPr lang="zh-CN" altLang="en-US" sz="1600" b="1" dirty="0" smtClean="0">
                <a:effectLst>
                  <a:outerShdw blurRad="38100" dist="38100" dir="2700000" algn="tl">
                    <a:srgbClr val="000000">
                      <a:alpha val="43137"/>
                    </a:srgbClr>
                  </a:outerShdw>
                </a:effectLst>
              </a:rPr>
              <a:t>云计算平台</a:t>
            </a:r>
            <a:endParaRPr lang="en-US" altLang="zh-CN" sz="1600" b="1" dirty="0" smtClean="0">
              <a:effectLst>
                <a:outerShdw blurRad="38100" dist="38100" dir="2700000" algn="tl">
                  <a:srgbClr val="000000">
                    <a:alpha val="43137"/>
                  </a:srgbClr>
                </a:outerShdw>
              </a:effectLst>
            </a:endParaRPr>
          </a:p>
          <a:p>
            <a:pPr algn="ctr">
              <a:lnSpc>
                <a:spcPct val="95000"/>
              </a:lnSpc>
              <a:defRPr/>
            </a:pPr>
            <a:r>
              <a:rPr lang="en-US" altLang="zh-CN" sz="1600" b="1" dirty="0" err="1" smtClean="0">
                <a:effectLst>
                  <a:outerShdw blurRad="38100" dist="38100" dir="2700000" algn="tl">
                    <a:srgbClr val="000000">
                      <a:alpha val="43137"/>
                    </a:srgbClr>
                  </a:outerShdw>
                </a:effectLst>
              </a:rPr>
              <a:t>Apusic</a:t>
            </a:r>
            <a:r>
              <a:rPr lang="en-US" altLang="zh-CN" sz="1600" b="1" dirty="0" smtClean="0">
                <a:effectLst>
                  <a:outerShdw blurRad="38100" dist="38100" dir="2700000" algn="tl">
                    <a:srgbClr val="000000">
                      <a:alpha val="43137"/>
                    </a:srgbClr>
                  </a:outerShdw>
                </a:effectLst>
              </a:rPr>
              <a:t> Cloud Platform (ACP)</a:t>
            </a:r>
            <a:endParaRPr lang="zh-CN" altLang="en-US" sz="1600" b="1" dirty="0">
              <a:effectLst>
                <a:outerShdw blurRad="38100" dist="38100" dir="2700000" algn="tl">
                  <a:srgbClr val="000000">
                    <a:alpha val="43137"/>
                  </a:srgbClr>
                </a:outerShdw>
              </a:effectLst>
            </a:endParaRPr>
          </a:p>
        </p:txBody>
      </p:sp>
      <p:sp>
        <p:nvSpPr>
          <p:cNvPr id="39" name="AutoShape 5"/>
          <p:cNvSpPr>
            <a:spLocks noChangeArrowheads="1"/>
          </p:cNvSpPr>
          <p:nvPr/>
        </p:nvSpPr>
        <p:spPr bwMode="auto">
          <a:xfrm>
            <a:off x="304800" y="997619"/>
            <a:ext cx="1466850" cy="800100"/>
          </a:xfrm>
          <a:prstGeom prst="flowChartAlternateProcess">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600" b="1" dirty="0" smtClean="0">
                <a:solidFill>
                  <a:schemeClr val="tx1"/>
                </a:solidFill>
                <a:latin typeface="Arial" pitchFamily="34" charset="0"/>
                <a:ea typeface="微软雅黑" pitchFamily="34" charset="-122"/>
              </a:rPr>
              <a:t>互联网</a:t>
            </a:r>
            <a:endParaRPr lang="en-US" altLang="zh-CN" sz="1600" b="1" dirty="0" smtClean="0">
              <a:solidFill>
                <a:schemeClr val="tx1"/>
              </a:solidFill>
              <a:latin typeface="Arial" pitchFamily="34" charset="0"/>
              <a:ea typeface="微软雅黑" pitchFamily="34" charset="-122"/>
            </a:endParaRPr>
          </a:p>
          <a:p>
            <a:pPr algn="ctr">
              <a:defRPr/>
            </a:pPr>
            <a:r>
              <a:rPr lang="zh-CN" altLang="en-US" sz="1600" b="1" dirty="0" smtClean="0">
                <a:solidFill>
                  <a:schemeClr val="tx1"/>
                </a:solidFill>
                <a:latin typeface="Arial" pitchFamily="34" charset="0"/>
                <a:ea typeface="微软雅黑" pitchFamily="34" charset="-122"/>
              </a:rPr>
              <a:t>应用组件</a:t>
            </a:r>
            <a:endParaRPr lang="zh-CN" altLang="zh-CN" sz="1600" b="1" dirty="0">
              <a:solidFill>
                <a:schemeClr val="tx1"/>
              </a:solidFill>
              <a:latin typeface="Arial" pitchFamily="34" charset="0"/>
              <a:ea typeface="微软雅黑" pitchFamily="34" charset="-122"/>
            </a:endParaRPr>
          </a:p>
        </p:txBody>
      </p:sp>
      <p:sp>
        <p:nvSpPr>
          <p:cNvPr id="40" name="AutoShape 5"/>
          <p:cNvSpPr>
            <a:spLocks noChangeArrowheads="1"/>
          </p:cNvSpPr>
          <p:nvPr/>
        </p:nvSpPr>
        <p:spPr bwMode="auto">
          <a:xfrm>
            <a:off x="1860550" y="997619"/>
            <a:ext cx="1466850" cy="800100"/>
          </a:xfrm>
          <a:prstGeom prst="flowChartAlternateProcess">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600" b="1" dirty="0" smtClean="0">
                <a:solidFill>
                  <a:schemeClr val="tx1"/>
                </a:solidFill>
                <a:latin typeface="Arial" pitchFamily="34" charset="0"/>
                <a:ea typeface="微软雅黑" pitchFamily="34" charset="-122"/>
              </a:rPr>
              <a:t>电子商务</a:t>
            </a:r>
            <a:endParaRPr lang="en-US" altLang="zh-CN" sz="1600" b="1" dirty="0" smtClean="0">
              <a:solidFill>
                <a:schemeClr val="tx1"/>
              </a:solidFill>
              <a:latin typeface="Arial" pitchFamily="34" charset="0"/>
              <a:ea typeface="微软雅黑" pitchFamily="34" charset="-122"/>
            </a:endParaRPr>
          </a:p>
          <a:p>
            <a:pPr algn="ctr">
              <a:defRPr/>
            </a:pPr>
            <a:r>
              <a:rPr lang="zh-CN" altLang="en-US" sz="1600" b="1" dirty="0" smtClean="0">
                <a:solidFill>
                  <a:schemeClr val="tx1"/>
                </a:solidFill>
                <a:latin typeface="Arial" pitchFamily="34" charset="0"/>
                <a:ea typeface="微软雅黑" pitchFamily="34" charset="-122"/>
              </a:rPr>
              <a:t>业务套件</a:t>
            </a:r>
            <a:endParaRPr lang="zh-CN" altLang="zh-CN" sz="1600" b="1" dirty="0">
              <a:solidFill>
                <a:schemeClr val="tx1"/>
              </a:solidFill>
              <a:latin typeface="Arial" pitchFamily="34" charset="0"/>
              <a:ea typeface="微软雅黑" pitchFamily="34" charset="-122"/>
            </a:endParaRPr>
          </a:p>
        </p:txBody>
      </p:sp>
      <p:sp>
        <p:nvSpPr>
          <p:cNvPr id="41" name="AutoShape 5"/>
          <p:cNvSpPr>
            <a:spLocks noChangeArrowheads="1"/>
          </p:cNvSpPr>
          <p:nvPr/>
        </p:nvSpPr>
        <p:spPr bwMode="auto">
          <a:xfrm>
            <a:off x="5594350" y="997619"/>
            <a:ext cx="1466850" cy="800100"/>
          </a:xfrm>
          <a:prstGeom prst="flowChartAlternateProcess">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600" b="1" dirty="0" smtClean="0">
                <a:solidFill>
                  <a:schemeClr val="tx1"/>
                </a:solidFill>
                <a:latin typeface="Arial" pitchFamily="34" charset="0"/>
                <a:ea typeface="微软雅黑" pitchFamily="34" charset="-122"/>
              </a:rPr>
              <a:t>物流行业</a:t>
            </a:r>
            <a:endParaRPr lang="en-US" altLang="zh-CN" sz="1600" b="1" dirty="0" smtClean="0">
              <a:solidFill>
                <a:schemeClr val="tx1"/>
              </a:solidFill>
              <a:latin typeface="Arial" pitchFamily="34" charset="0"/>
              <a:ea typeface="微软雅黑" pitchFamily="34" charset="-122"/>
            </a:endParaRPr>
          </a:p>
          <a:p>
            <a:pPr algn="ctr">
              <a:defRPr/>
            </a:pPr>
            <a:r>
              <a:rPr lang="zh-CN" altLang="en-US" sz="1600" b="1" dirty="0" smtClean="0">
                <a:solidFill>
                  <a:schemeClr val="tx1"/>
                </a:solidFill>
                <a:latin typeface="Arial" pitchFamily="34" charset="0"/>
                <a:ea typeface="微软雅黑" pitchFamily="34" charset="-122"/>
              </a:rPr>
              <a:t>业务套件</a:t>
            </a:r>
            <a:endParaRPr lang="zh-CN" altLang="zh-CN" sz="1600" b="1" dirty="0">
              <a:solidFill>
                <a:schemeClr val="tx1"/>
              </a:solidFill>
              <a:latin typeface="Arial" pitchFamily="34" charset="0"/>
              <a:ea typeface="微软雅黑" pitchFamily="34" charset="-122"/>
            </a:endParaRPr>
          </a:p>
        </p:txBody>
      </p:sp>
      <p:sp>
        <p:nvSpPr>
          <p:cNvPr id="42" name="AutoShape 5"/>
          <p:cNvSpPr>
            <a:spLocks noChangeArrowheads="1"/>
          </p:cNvSpPr>
          <p:nvPr/>
        </p:nvSpPr>
        <p:spPr bwMode="auto">
          <a:xfrm>
            <a:off x="7239000" y="997619"/>
            <a:ext cx="1466850" cy="800100"/>
          </a:xfrm>
          <a:prstGeom prst="flowChartAlternateProcess">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600" b="1" dirty="0" smtClean="0">
                <a:solidFill>
                  <a:schemeClr val="tx1"/>
                </a:solidFill>
                <a:latin typeface="Arial" pitchFamily="34" charset="0"/>
                <a:ea typeface="微软雅黑" pitchFamily="34" charset="-122"/>
              </a:rPr>
              <a:t>其他行业</a:t>
            </a:r>
            <a:endParaRPr lang="en-US" altLang="zh-CN" sz="1600" b="1" dirty="0" smtClean="0">
              <a:solidFill>
                <a:schemeClr val="tx1"/>
              </a:solidFill>
              <a:latin typeface="Arial" pitchFamily="34" charset="0"/>
              <a:ea typeface="微软雅黑" pitchFamily="34" charset="-122"/>
            </a:endParaRPr>
          </a:p>
          <a:p>
            <a:pPr algn="ctr">
              <a:defRPr/>
            </a:pPr>
            <a:r>
              <a:rPr lang="zh-CN" altLang="en-US" sz="1600" b="1" dirty="0" smtClean="0">
                <a:solidFill>
                  <a:schemeClr val="tx1"/>
                </a:solidFill>
                <a:latin typeface="Arial" pitchFamily="34" charset="0"/>
                <a:ea typeface="微软雅黑" pitchFamily="34" charset="-122"/>
              </a:rPr>
              <a:t>业务套件</a:t>
            </a:r>
            <a:endParaRPr lang="zh-CN" altLang="zh-CN" sz="1600" b="1" dirty="0">
              <a:solidFill>
                <a:schemeClr val="tx1"/>
              </a:solidFill>
              <a:latin typeface="Arial" pitchFamily="34" charset="0"/>
              <a:ea typeface="微软雅黑" pitchFamily="34" charset="-122"/>
            </a:endParaRPr>
          </a:p>
        </p:txBody>
      </p:sp>
    </p:spTree>
    <p:extLst>
      <p:ext uri="{BB962C8B-B14F-4D97-AF65-F5344CB8AC3E}">
        <p14:creationId xmlns:p14="http://schemas.microsoft.com/office/powerpoint/2010/main" val="900318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IT</a:t>
            </a:r>
            <a:r>
              <a:rPr lang="zh-CN" altLang="en-US" dirty="0" smtClean="0"/>
              <a:t>解决方案</a:t>
            </a:r>
            <a:r>
              <a:rPr lang="en-US" altLang="zh-CN" dirty="0" smtClean="0"/>
              <a:t>-</a:t>
            </a:r>
            <a:r>
              <a:rPr lang="zh-CN" altLang="en-US" dirty="0" smtClean="0"/>
              <a:t>中间件产品架构</a:t>
            </a:r>
            <a:endParaRPr lang="zh-CN" altLang="en-US" dirty="0"/>
          </a:p>
        </p:txBody>
      </p:sp>
      <p:sp>
        <p:nvSpPr>
          <p:cNvPr id="3" name="圆角矩形 2"/>
          <p:cNvSpPr/>
          <p:nvPr/>
        </p:nvSpPr>
        <p:spPr>
          <a:xfrm>
            <a:off x="1808163" y="5805488"/>
            <a:ext cx="6076950" cy="601662"/>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网络层</a:t>
            </a:r>
          </a:p>
        </p:txBody>
      </p:sp>
      <p:sp>
        <p:nvSpPr>
          <p:cNvPr id="5" name="圆角矩形 4"/>
          <p:cNvSpPr/>
          <p:nvPr/>
        </p:nvSpPr>
        <p:spPr>
          <a:xfrm>
            <a:off x="1808163" y="5157788"/>
            <a:ext cx="6076950" cy="593725"/>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操作系统</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硬件服务器层</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硬储存设备层</a:t>
            </a:r>
          </a:p>
        </p:txBody>
      </p:sp>
      <p:sp>
        <p:nvSpPr>
          <p:cNvPr id="6" name="圆角矩形 5"/>
          <p:cNvSpPr/>
          <p:nvPr/>
        </p:nvSpPr>
        <p:spPr>
          <a:xfrm>
            <a:off x="1808163" y="4149725"/>
            <a:ext cx="6076950" cy="9715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r">
              <a:defRPr/>
            </a:pPr>
            <a:r>
              <a:rPr lang="zh-CN" altLang="en-US" dirty="0">
                <a:solidFill>
                  <a:schemeClr val="tx1"/>
                </a:solidFill>
                <a:latin typeface="微软雅黑" pitchFamily="34" charset="-122"/>
                <a:ea typeface="微软雅黑" pitchFamily="34" charset="-122"/>
              </a:rPr>
              <a:t>基础软件架构层</a:t>
            </a:r>
            <a:endParaRPr lang="en-US" altLang="zh-CN" dirty="0">
              <a:solidFill>
                <a:schemeClr val="tx1"/>
              </a:solidFill>
              <a:latin typeface="微软雅黑" pitchFamily="34" charset="-122"/>
              <a:ea typeface="微软雅黑" pitchFamily="34" charset="-122"/>
            </a:endParaRPr>
          </a:p>
        </p:txBody>
      </p:sp>
      <p:sp>
        <p:nvSpPr>
          <p:cNvPr id="7" name="圆角矩形 6"/>
          <p:cNvSpPr/>
          <p:nvPr/>
        </p:nvSpPr>
        <p:spPr>
          <a:xfrm>
            <a:off x="1808163" y="3141663"/>
            <a:ext cx="6076950" cy="9715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r">
              <a:defRPr/>
            </a:pPr>
            <a:r>
              <a:rPr lang="zh-CN" altLang="en-US" dirty="0">
                <a:solidFill>
                  <a:schemeClr val="tx1"/>
                </a:solidFill>
                <a:latin typeface="微软雅黑" pitchFamily="34" charset="-122"/>
                <a:ea typeface="微软雅黑" pitchFamily="34" charset="-122"/>
              </a:rPr>
              <a:t>应用服务架构层</a:t>
            </a:r>
            <a:endParaRPr lang="en-US" altLang="zh-CN" dirty="0">
              <a:solidFill>
                <a:schemeClr val="tx1"/>
              </a:solidFill>
              <a:latin typeface="微软雅黑" pitchFamily="34" charset="-122"/>
              <a:ea typeface="微软雅黑" pitchFamily="34" charset="-122"/>
            </a:endParaRPr>
          </a:p>
        </p:txBody>
      </p:sp>
      <p:sp>
        <p:nvSpPr>
          <p:cNvPr id="8" name="圆角矩形 7"/>
          <p:cNvSpPr/>
          <p:nvPr/>
        </p:nvSpPr>
        <p:spPr>
          <a:xfrm>
            <a:off x="1808163" y="2133600"/>
            <a:ext cx="6076950" cy="9715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r">
              <a:defRPr/>
            </a:pPr>
            <a:r>
              <a:rPr lang="zh-CN" altLang="en-US" dirty="0">
                <a:solidFill>
                  <a:schemeClr val="tx1"/>
                </a:solidFill>
                <a:latin typeface="微软雅黑" pitchFamily="34" charset="-122"/>
                <a:ea typeface="微软雅黑" pitchFamily="34" charset="-122"/>
              </a:rPr>
              <a:t>业务架构层</a:t>
            </a:r>
          </a:p>
        </p:txBody>
      </p:sp>
      <p:sp>
        <p:nvSpPr>
          <p:cNvPr id="9" name="右大括号 8"/>
          <p:cNvSpPr/>
          <p:nvPr/>
        </p:nvSpPr>
        <p:spPr bwMode="auto">
          <a:xfrm>
            <a:off x="8032750" y="1484313"/>
            <a:ext cx="355600" cy="3603625"/>
          </a:xfrm>
          <a:prstGeom prst="rightBrace">
            <a:avLst>
              <a:gd name="adj1" fmla="val 51190"/>
              <a:gd name="adj2" fmla="val 50000"/>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a:lstStyle/>
          <a:p>
            <a:pPr algn="ctr">
              <a:defRPr/>
            </a:pPr>
            <a:endParaRPr lang="zh-CN" altLang="en-US" sz="1400" b="1">
              <a:solidFill>
                <a:schemeClr val="accent2"/>
              </a:solidFill>
              <a:effectLst>
                <a:outerShdw blurRad="38100" dist="38100" dir="2700000" algn="tl">
                  <a:srgbClr val="000000">
                    <a:alpha val="43137"/>
                  </a:srgbClr>
                </a:outerShdw>
              </a:effectLst>
              <a:latin typeface="+mj-ea"/>
              <a:ea typeface="+mj-ea"/>
            </a:endParaRPr>
          </a:p>
        </p:txBody>
      </p:sp>
      <p:sp>
        <p:nvSpPr>
          <p:cNvPr id="10" name="圆角矩形 9"/>
          <p:cNvSpPr/>
          <p:nvPr/>
        </p:nvSpPr>
        <p:spPr>
          <a:xfrm>
            <a:off x="1808163" y="1106488"/>
            <a:ext cx="6076950" cy="971550"/>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r">
              <a:defRPr/>
            </a:pPr>
            <a:r>
              <a:rPr lang="zh-CN" altLang="en-US" dirty="0">
                <a:solidFill>
                  <a:schemeClr val="tx1"/>
                </a:solidFill>
                <a:latin typeface="微软雅黑" pitchFamily="34" charset="-122"/>
                <a:ea typeface="微软雅黑" pitchFamily="34" charset="-122"/>
              </a:rPr>
              <a:t>         用户交互层</a:t>
            </a:r>
          </a:p>
        </p:txBody>
      </p:sp>
      <p:sp>
        <p:nvSpPr>
          <p:cNvPr id="11" name="圆角矩形 10"/>
          <p:cNvSpPr/>
          <p:nvPr/>
        </p:nvSpPr>
        <p:spPr>
          <a:xfrm>
            <a:off x="395288" y="1125538"/>
            <a:ext cx="1385887" cy="5295900"/>
          </a:xfrm>
          <a:prstGeom prst="roundRect">
            <a:avLst/>
          </a:prstGeom>
          <a:ln/>
        </p:spPr>
        <p:style>
          <a:lnRef idx="1">
            <a:schemeClr val="dk1"/>
          </a:lnRef>
          <a:fillRef idx="2">
            <a:schemeClr val="dk1"/>
          </a:fillRef>
          <a:effectRef idx="1">
            <a:schemeClr val="dk1"/>
          </a:effectRef>
          <a:fontRef idx="minor">
            <a:schemeClr val="dk1"/>
          </a:fontRef>
        </p:style>
        <p:txBody>
          <a:bodyPr vert="eaVert" anchor="ctr"/>
          <a:lstStyle/>
          <a:p>
            <a:pPr algn="r">
              <a:defRPr/>
            </a:pPr>
            <a:r>
              <a:rPr lang="en-US" altLang="zh-CN" dirty="0">
                <a:solidFill>
                  <a:schemeClr val="tx1"/>
                </a:solidFill>
                <a:latin typeface="微软雅黑" pitchFamily="34" charset="-122"/>
                <a:ea typeface="微软雅黑" pitchFamily="34" charset="-122"/>
              </a:rPr>
              <a:t>SOA</a:t>
            </a:r>
            <a:r>
              <a:rPr lang="zh-CN" altLang="en-US" dirty="0">
                <a:solidFill>
                  <a:schemeClr val="tx1"/>
                </a:solidFill>
                <a:latin typeface="微软雅黑" pitchFamily="34" charset="-122"/>
                <a:ea typeface="微软雅黑" pitchFamily="34" charset="-122"/>
              </a:rPr>
              <a:t>服务治理</a:t>
            </a:r>
          </a:p>
        </p:txBody>
      </p:sp>
      <p:sp>
        <p:nvSpPr>
          <p:cNvPr id="12" name="TextBox 14"/>
          <p:cNvSpPr txBox="1">
            <a:spLocks noChangeArrowheads="1"/>
          </p:cNvSpPr>
          <p:nvPr/>
        </p:nvSpPr>
        <p:spPr bwMode="auto">
          <a:xfrm>
            <a:off x="8348663" y="2349500"/>
            <a:ext cx="40005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400" b="1">
                <a:latin typeface="微软雅黑" pitchFamily="34" charset="-122"/>
                <a:ea typeface="微软雅黑" pitchFamily="34" charset="-122"/>
              </a:rPr>
              <a:t>S</a:t>
            </a:r>
          </a:p>
          <a:p>
            <a:pPr algn="ctr" eaLnBrk="1" hangingPunct="1"/>
            <a:r>
              <a:rPr lang="en-US" altLang="zh-CN" sz="1400" b="1">
                <a:latin typeface="微软雅黑" pitchFamily="34" charset="-122"/>
                <a:ea typeface="微软雅黑" pitchFamily="34" charset="-122"/>
              </a:rPr>
              <a:t>O</a:t>
            </a:r>
          </a:p>
          <a:p>
            <a:pPr algn="ctr" eaLnBrk="1" hangingPunct="1"/>
            <a:r>
              <a:rPr lang="en-US" altLang="zh-CN" sz="1400" b="1">
                <a:latin typeface="微软雅黑" pitchFamily="34" charset="-122"/>
                <a:ea typeface="微软雅黑" pitchFamily="34" charset="-122"/>
              </a:rPr>
              <a:t>A</a:t>
            </a:r>
            <a:r>
              <a:rPr lang="zh-CN" altLang="en-US" sz="1400" b="1">
                <a:latin typeface="微软雅黑" pitchFamily="34" charset="-122"/>
                <a:ea typeface="微软雅黑" pitchFamily="34" charset="-122"/>
              </a:rPr>
              <a:t>架构层堆栈</a:t>
            </a:r>
          </a:p>
        </p:txBody>
      </p:sp>
      <p:sp>
        <p:nvSpPr>
          <p:cNvPr id="13" name="圆角矩形 10"/>
          <p:cNvSpPr/>
          <p:nvPr/>
        </p:nvSpPr>
        <p:spPr bwMode="auto">
          <a:xfrm>
            <a:off x="1908175" y="1268413"/>
            <a:ext cx="1258888" cy="647700"/>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rgbClr val="FFFFFF"/>
                </a:solidFill>
                <a:effectLst>
                  <a:outerShdw blurRad="38100" dist="38100" dir="2700000" algn="tl">
                    <a:srgbClr val="000000"/>
                  </a:outerShdw>
                </a:effectLst>
                <a:latin typeface="Arial" pitchFamily="34" charset="0"/>
                <a:ea typeface="微软雅黑" pitchFamily="34" charset="-122"/>
              </a:rPr>
              <a:t>门户平台</a:t>
            </a:r>
          </a:p>
          <a:p>
            <a:pPr algn="ctr">
              <a:defRPr/>
            </a:pPr>
            <a:r>
              <a:rPr lang="en-US" altLang="zh-CN" sz="1200" b="1" dirty="0">
                <a:solidFill>
                  <a:srgbClr val="FFFFFF"/>
                </a:solidFill>
                <a:effectLst>
                  <a:outerShdw blurRad="38100" dist="38100" dir="2700000" algn="tl">
                    <a:srgbClr val="000000"/>
                  </a:outerShdw>
                </a:effectLst>
                <a:latin typeface="Arial" pitchFamily="34" charset="0"/>
                <a:cs typeface="Arial" pitchFamily="34" charset="0"/>
              </a:rPr>
              <a:t>Apusic Portal Server</a:t>
            </a:r>
          </a:p>
        </p:txBody>
      </p:sp>
      <p:sp>
        <p:nvSpPr>
          <p:cNvPr id="14" name="AutoShape 5"/>
          <p:cNvSpPr>
            <a:spLocks noChangeArrowheads="1"/>
          </p:cNvSpPr>
          <p:nvPr/>
        </p:nvSpPr>
        <p:spPr bwMode="auto">
          <a:xfrm>
            <a:off x="4716463" y="1268413"/>
            <a:ext cx="1439862" cy="288925"/>
          </a:xfrm>
          <a:prstGeom prst="flowChartAlternateProcess">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200" b="1" dirty="0" smtClean="0">
                <a:solidFill>
                  <a:schemeClr val="tx1"/>
                </a:solidFill>
                <a:latin typeface="Verdana" pitchFamily="34" charset="0"/>
                <a:ea typeface="微软雅黑" pitchFamily="34" charset="-122"/>
                <a:cs typeface="Verdana" pitchFamily="34" charset="0"/>
              </a:rPr>
              <a:t>互联网应用组件</a:t>
            </a:r>
            <a:endParaRPr lang="zh-CN" altLang="zh-CN" sz="1200" b="1" dirty="0">
              <a:solidFill>
                <a:schemeClr val="tx1"/>
              </a:solidFill>
              <a:latin typeface="Verdana" pitchFamily="34" charset="0"/>
              <a:ea typeface="微软雅黑" pitchFamily="34" charset="-122"/>
              <a:cs typeface="Verdana" pitchFamily="34" charset="0"/>
            </a:endParaRPr>
          </a:p>
        </p:txBody>
      </p:sp>
      <p:sp>
        <p:nvSpPr>
          <p:cNvPr id="15" name="AutoShape 5"/>
          <p:cNvSpPr>
            <a:spLocks noChangeArrowheads="1"/>
          </p:cNvSpPr>
          <p:nvPr/>
        </p:nvSpPr>
        <p:spPr bwMode="auto">
          <a:xfrm>
            <a:off x="4716463" y="1628775"/>
            <a:ext cx="1439862" cy="287338"/>
          </a:xfrm>
          <a:prstGeom prst="flowChartAlternateProcess">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zh-CN" altLang="en-US" sz="1200" b="1" dirty="0">
                <a:solidFill>
                  <a:schemeClr val="tx1"/>
                </a:solidFill>
                <a:latin typeface="Verdana" pitchFamily="34" charset="0"/>
                <a:ea typeface="微软雅黑" pitchFamily="34" charset="-122"/>
                <a:cs typeface="Verdana" pitchFamily="34" charset="0"/>
              </a:rPr>
              <a:t>电子商务服务套件</a:t>
            </a:r>
            <a:endParaRPr lang="zh-CN" altLang="zh-CN" sz="1200" b="1" dirty="0">
              <a:solidFill>
                <a:schemeClr val="tx1"/>
              </a:solidFill>
              <a:latin typeface="Verdana" pitchFamily="34" charset="0"/>
              <a:ea typeface="微软雅黑" pitchFamily="34" charset="-122"/>
              <a:cs typeface="Verdana" pitchFamily="34" charset="0"/>
            </a:endParaRPr>
          </a:p>
        </p:txBody>
      </p:sp>
      <p:sp>
        <p:nvSpPr>
          <p:cNvPr id="16" name="圆角矩形 10"/>
          <p:cNvSpPr/>
          <p:nvPr/>
        </p:nvSpPr>
        <p:spPr bwMode="auto">
          <a:xfrm>
            <a:off x="3240088" y="1268413"/>
            <a:ext cx="1260475" cy="647700"/>
          </a:xfrm>
          <a:prstGeom prst="roundRect">
            <a:avLst>
              <a:gd name="adj" fmla="val 12190"/>
            </a:avLst>
          </a:prstGeom>
          <a:solidFill>
            <a:srgbClr val="00B050"/>
          </a:soli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rgbClr val="FFFFFF"/>
                </a:solidFill>
                <a:effectLst>
                  <a:outerShdw blurRad="38100" dist="38100" dir="2700000" algn="tl">
                    <a:srgbClr val="000000"/>
                  </a:outerShdw>
                </a:effectLst>
                <a:latin typeface="Arial" pitchFamily="34" charset="0"/>
                <a:cs typeface="Arial" pitchFamily="34" charset="0"/>
              </a:rPr>
              <a:t>用户展现</a:t>
            </a:r>
            <a:endParaRPr lang="en-US" altLang="zh-CN" sz="1200" b="1" dirty="0">
              <a:solidFill>
                <a:srgbClr val="FFFFFF"/>
              </a:solidFill>
              <a:effectLst>
                <a:outerShdw blurRad="38100" dist="38100" dir="2700000" algn="tl">
                  <a:srgbClr val="000000"/>
                </a:outerShdw>
              </a:effectLst>
              <a:latin typeface="Arial" pitchFamily="34" charset="0"/>
              <a:cs typeface="Arial" pitchFamily="34" charset="0"/>
            </a:endParaRPr>
          </a:p>
          <a:p>
            <a:pPr algn="ctr">
              <a:defRPr/>
            </a:pPr>
            <a:r>
              <a:rPr lang="en-US" altLang="zh-CN" sz="1200" b="1" dirty="0">
                <a:solidFill>
                  <a:srgbClr val="FFFFFF"/>
                </a:solidFill>
                <a:effectLst>
                  <a:outerShdw blurRad="38100" dist="38100" dir="2700000" algn="tl">
                    <a:srgbClr val="000000"/>
                  </a:outerShdw>
                </a:effectLst>
                <a:latin typeface="Arial" pitchFamily="34" charset="0"/>
                <a:cs typeface="Arial" pitchFamily="34" charset="0"/>
              </a:rPr>
              <a:t>Apusic </a:t>
            </a:r>
            <a:r>
              <a:rPr lang="en-US" altLang="zh-CN" sz="1200" b="1" dirty="0" err="1">
                <a:solidFill>
                  <a:srgbClr val="FFFFFF"/>
                </a:solidFill>
                <a:effectLst>
                  <a:outerShdw blurRad="38100" dist="38100" dir="2700000" algn="tl">
                    <a:srgbClr val="000000"/>
                  </a:outerShdw>
                </a:effectLst>
                <a:latin typeface="Arial" pitchFamily="34" charset="0"/>
                <a:cs typeface="Arial" pitchFamily="34" charset="0"/>
              </a:rPr>
              <a:t>OperaMask</a:t>
            </a:r>
            <a:endParaRPr lang="en-US" altLang="zh-CN" sz="1200" b="1" dirty="0">
              <a:solidFill>
                <a:srgbClr val="FFFFFF"/>
              </a:solidFill>
              <a:effectLst>
                <a:outerShdw blurRad="38100" dist="38100" dir="2700000" algn="tl">
                  <a:srgbClr val="000000"/>
                </a:outerShdw>
              </a:effectLst>
              <a:latin typeface="Arial" pitchFamily="34" charset="0"/>
              <a:cs typeface="Arial" pitchFamily="34" charset="0"/>
            </a:endParaRPr>
          </a:p>
        </p:txBody>
      </p:sp>
      <p:sp>
        <p:nvSpPr>
          <p:cNvPr id="17" name="圆角矩形 10"/>
          <p:cNvSpPr/>
          <p:nvPr/>
        </p:nvSpPr>
        <p:spPr bwMode="auto">
          <a:xfrm>
            <a:off x="1908175" y="2276475"/>
            <a:ext cx="1258888" cy="647700"/>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业务流程管理</a:t>
            </a:r>
          </a:p>
          <a:p>
            <a:pPr algn="ctr">
              <a:defRPr/>
            </a:pPr>
            <a:r>
              <a:rPr lang="en-US" altLang="zh-CN" sz="1200" b="1" dirty="0">
                <a:effectLst>
                  <a:outerShdw blurRad="38100" dist="38100" dir="2700000" algn="tl">
                    <a:srgbClr val="000000">
                      <a:alpha val="43137"/>
                    </a:srgbClr>
                  </a:outerShdw>
                </a:effectLst>
              </a:rPr>
              <a:t>Apusic BPM</a:t>
            </a:r>
          </a:p>
        </p:txBody>
      </p:sp>
      <p:sp>
        <p:nvSpPr>
          <p:cNvPr id="18" name="圆角矩形 10"/>
          <p:cNvSpPr/>
          <p:nvPr/>
        </p:nvSpPr>
        <p:spPr bwMode="auto">
          <a:xfrm>
            <a:off x="3276600" y="2276475"/>
            <a:ext cx="1258888" cy="647700"/>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身份管理</a:t>
            </a:r>
          </a:p>
          <a:p>
            <a:pPr algn="ctr">
              <a:defRPr/>
            </a:pPr>
            <a:r>
              <a:rPr lang="en-US" altLang="zh-CN" sz="1200" b="1" dirty="0">
                <a:effectLst>
                  <a:outerShdw blurRad="38100" dist="38100" dir="2700000" algn="tl">
                    <a:srgbClr val="000000">
                      <a:alpha val="43137"/>
                    </a:srgbClr>
                  </a:outerShdw>
                </a:effectLst>
              </a:rPr>
              <a:t>Apusic Identity Server</a:t>
            </a:r>
          </a:p>
        </p:txBody>
      </p:sp>
      <p:sp>
        <p:nvSpPr>
          <p:cNvPr id="19" name="圆角矩形 10"/>
          <p:cNvSpPr/>
          <p:nvPr/>
        </p:nvSpPr>
        <p:spPr bwMode="auto">
          <a:xfrm>
            <a:off x="4643438" y="2276475"/>
            <a:ext cx="1260475" cy="647700"/>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主数据管理</a:t>
            </a:r>
          </a:p>
          <a:p>
            <a:pPr algn="ctr">
              <a:defRPr/>
            </a:pPr>
            <a:r>
              <a:rPr lang="en-US" altLang="zh-CN" sz="1200" b="1" dirty="0">
                <a:effectLst>
                  <a:outerShdw blurRad="38100" dist="38100" dir="2700000" algn="tl">
                    <a:srgbClr val="000000">
                      <a:alpha val="43137"/>
                    </a:srgbClr>
                  </a:outerShdw>
                </a:effectLst>
              </a:rPr>
              <a:t>Apusic MDM</a:t>
            </a:r>
          </a:p>
        </p:txBody>
      </p:sp>
      <p:sp>
        <p:nvSpPr>
          <p:cNvPr id="20" name="圆角矩形 19"/>
          <p:cNvSpPr/>
          <p:nvPr/>
        </p:nvSpPr>
        <p:spPr bwMode="auto">
          <a:xfrm>
            <a:off x="1908175" y="3284538"/>
            <a:ext cx="1619250" cy="720725"/>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企业服务总线</a:t>
            </a:r>
          </a:p>
          <a:p>
            <a:pPr algn="ctr">
              <a:defRPr/>
            </a:pPr>
            <a:r>
              <a:rPr lang="en-US" altLang="zh-CN" sz="1200" dirty="0">
                <a:effectLst>
                  <a:outerShdw blurRad="38100" dist="38100" dir="2700000" algn="tl">
                    <a:srgbClr val="000000">
                      <a:alpha val="43137"/>
                    </a:srgbClr>
                  </a:outerShdw>
                </a:effectLst>
                <a:latin typeface="微软雅黑" pitchFamily="34" charset="-122"/>
                <a:ea typeface="微软雅黑" pitchFamily="34" charset="-122"/>
              </a:rPr>
              <a:t>Apusic Enterprise Service Bus</a:t>
            </a:r>
          </a:p>
        </p:txBody>
      </p:sp>
      <p:sp>
        <p:nvSpPr>
          <p:cNvPr id="21" name="圆角矩形 10"/>
          <p:cNvSpPr/>
          <p:nvPr/>
        </p:nvSpPr>
        <p:spPr bwMode="auto">
          <a:xfrm>
            <a:off x="3708400" y="3284538"/>
            <a:ext cx="1619250" cy="720725"/>
          </a:xfrm>
          <a:prstGeom prst="roundRect">
            <a:avLst>
              <a:gd name="adj" fmla="val 12190"/>
            </a:avLst>
          </a:prstGeom>
          <a:gradFill>
            <a:gsLst>
              <a:gs pos="0">
                <a:srgbClr val="00789E"/>
              </a:gs>
              <a:gs pos="100000">
                <a:srgbClr val="0098C8"/>
              </a:gs>
            </a:gsLst>
            <a:lin ang="2700000" scaled="0"/>
          </a:gradFill>
          <a:ln w="9525">
            <a:solidFill>
              <a:srgbClr val="0071A4"/>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数据交换与集成</a:t>
            </a:r>
          </a:p>
          <a:p>
            <a:pPr algn="ctr">
              <a:defRPr/>
            </a:pPr>
            <a:r>
              <a:rPr lang="en-US" altLang="zh-CN" sz="1200" b="1" dirty="0">
                <a:effectLst>
                  <a:outerShdw blurRad="38100" dist="38100" dir="2700000" algn="tl">
                    <a:srgbClr val="000000">
                      <a:alpha val="43137"/>
                    </a:srgbClr>
                  </a:outerShdw>
                </a:effectLst>
              </a:rPr>
              <a:t>Apusic Exchange &amp; Integrator </a:t>
            </a:r>
          </a:p>
        </p:txBody>
      </p:sp>
      <p:sp>
        <p:nvSpPr>
          <p:cNvPr id="22" name="圆角矩形 21"/>
          <p:cNvSpPr/>
          <p:nvPr/>
        </p:nvSpPr>
        <p:spPr bwMode="auto">
          <a:xfrm>
            <a:off x="1884363" y="4292600"/>
            <a:ext cx="1439862" cy="649288"/>
          </a:xfrm>
          <a:prstGeom prst="roundRect">
            <a:avLst>
              <a:gd name="adj" fmla="val 12190"/>
            </a:avLst>
          </a:prstGeom>
          <a:gradFill>
            <a:gsLst>
              <a:gs pos="0">
                <a:srgbClr val="0053B8"/>
              </a:gs>
              <a:gs pos="100000">
                <a:srgbClr val="0165DD"/>
              </a:gs>
            </a:gsLst>
            <a:lin ang="2700000" scaled="0"/>
          </a:gradFill>
          <a:ln w="9525">
            <a:solidFill>
              <a:srgbClr val="0033A4"/>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应用服务器</a:t>
            </a:r>
          </a:p>
          <a:p>
            <a:pPr algn="ctr">
              <a:defRPr/>
            </a:pPr>
            <a:r>
              <a:rPr lang="en-US" altLang="zh-CN" sz="1200" b="1" dirty="0">
                <a:effectLst>
                  <a:outerShdw blurRad="38100" dist="38100" dir="2700000" algn="tl">
                    <a:srgbClr val="000000">
                      <a:alpha val="43137"/>
                    </a:srgbClr>
                  </a:outerShdw>
                </a:effectLst>
              </a:rPr>
              <a:t>Apusic Application Server</a:t>
            </a:r>
            <a:endParaRPr lang="zh-CN" altLang="en-US" sz="1200" b="1" dirty="0">
              <a:effectLst>
                <a:outerShdw blurRad="38100" dist="38100" dir="2700000" algn="tl">
                  <a:srgbClr val="000000">
                    <a:alpha val="43137"/>
                  </a:srgbClr>
                </a:outerShdw>
              </a:effectLst>
            </a:endParaRPr>
          </a:p>
        </p:txBody>
      </p:sp>
      <p:sp>
        <p:nvSpPr>
          <p:cNvPr id="23" name="圆角矩形 22"/>
          <p:cNvSpPr/>
          <p:nvPr/>
        </p:nvSpPr>
        <p:spPr bwMode="auto">
          <a:xfrm>
            <a:off x="3384550" y="4292600"/>
            <a:ext cx="1258888" cy="649288"/>
          </a:xfrm>
          <a:prstGeom prst="roundRect">
            <a:avLst>
              <a:gd name="adj" fmla="val 12190"/>
            </a:avLst>
          </a:prstGeom>
          <a:gradFill>
            <a:gsLst>
              <a:gs pos="0">
                <a:srgbClr val="0053B8"/>
              </a:gs>
              <a:gs pos="100000">
                <a:srgbClr val="0165DD"/>
              </a:gs>
            </a:gsLst>
            <a:lin ang="2700000" scaled="0"/>
          </a:gradFill>
          <a:ln w="9525">
            <a:solidFill>
              <a:srgbClr val="0033A4"/>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消息中间件</a:t>
            </a:r>
          </a:p>
          <a:p>
            <a:pPr algn="ctr">
              <a:lnSpc>
                <a:spcPct val="95000"/>
              </a:lnSpc>
              <a:defRPr/>
            </a:pPr>
            <a:r>
              <a:rPr lang="en-US" altLang="zh-CN" sz="1200" b="1" dirty="0">
                <a:effectLst>
                  <a:outerShdw blurRad="38100" dist="38100" dir="2700000" algn="tl">
                    <a:srgbClr val="000000">
                      <a:alpha val="43137"/>
                    </a:srgbClr>
                  </a:outerShdw>
                </a:effectLst>
              </a:rPr>
              <a:t>Apusic MQ</a:t>
            </a:r>
            <a:endParaRPr lang="zh-CN" altLang="en-US" sz="1200" b="1" dirty="0">
              <a:effectLst>
                <a:outerShdw blurRad="38100" dist="38100" dir="2700000" algn="tl">
                  <a:srgbClr val="000000">
                    <a:alpha val="43137"/>
                  </a:srgbClr>
                </a:outerShdw>
              </a:effectLst>
            </a:endParaRPr>
          </a:p>
        </p:txBody>
      </p:sp>
      <p:sp>
        <p:nvSpPr>
          <p:cNvPr id="24" name="圆角矩形 23"/>
          <p:cNvSpPr/>
          <p:nvPr/>
        </p:nvSpPr>
        <p:spPr bwMode="auto">
          <a:xfrm>
            <a:off x="4679950" y="4292600"/>
            <a:ext cx="1260475" cy="649288"/>
          </a:xfrm>
          <a:prstGeom prst="roundRect">
            <a:avLst>
              <a:gd name="adj" fmla="val 12190"/>
            </a:avLst>
          </a:prstGeom>
          <a:gradFill>
            <a:gsLst>
              <a:gs pos="0">
                <a:srgbClr val="0053B8"/>
              </a:gs>
              <a:gs pos="100000">
                <a:srgbClr val="0165DD"/>
              </a:gs>
            </a:gsLst>
            <a:lin ang="2700000" scaled="0"/>
          </a:gradFill>
          <a:ln w="9525">
            <a:solidFill>
              <a:srgbClr val="0033A4"/>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r>
              <a:rPr lang="zh-CN" altLang="en-US" sz="1200" b="1" dirty="0">
                <a:effectLst>
                  <a:outerShdw blurRad="38100" dist="38100" dir="2700000" algn="tl">
                    <a:srgbClr val="000000">
                      <a:alpha val="43137"/>
                    </a:srgbClr>
                  </a:outerShdw>
                </a:effectLst>
              </a:rPr>
              <a:t>云计算平台</a:t>
            </a:r>
            <a:endParaRPr lang="en-US" altLang="zh-CN" sz="1200" b="1" dirty="0">
              <a:effectLst>
                <a:outerShdw blurRad="38100" dist="38100" dir="2700000" algn="tl">
                  <a:srgbClr val="000000">
                    <a:alpha val="43137"/>
                  </a:srgbClr>
                </a:outerShdw>
              </a:effectLst>
            </a:endParaRPr>
          </a:p>
          <a:p>
            <a:pPr algn="ctr">
              <a:lnSpc>
                <a:spcPct val="95000"/>
              </a:lnSpc>
              <a:defRPr/>
            </a:pPr>
            <a:r>
              <a:rPr lang="en-US" altLang="zh-CN" sz="1200" b="1" dirty="0">
                <a:effectLst>
                  <a:outerShdw blurRad="38100" dist="38100" dir="2700000" algn="tl">
                    <a:srgbClr val="000000">
                      <a:alpha val="43137"/>
                    </a:srgbClr>
                  </a:outerShdw>
                </a:effectLst>
              </a:rPr>
              <a:t>Apusic Cloud Platform </a:t>
            </a:r>
            <a:endParaRPr lang="zh-CN" altLang="en-US" sz="1200" b="1" dirty="0">
              <a:effectLst>
                <a:outerShdw blurRad="38100" dist="38100" dir="2700000" algn="tl">
                  <a:srgbClr val="000000">
                    <a:alpha val="43137"/>
                  </a:srgbClr>
                </a:outerShdw>
              </a:effectLst>
            </a:endParaRPr>
          </a:p>
        </p:txBody>
      </p:sp>
      <p:sp>
        <p:nvSpPr>
          <p:cNvPr id="25" name="圆角矩形 24"/>
          <p:cNvSpPr/>
          <p:nvPr/>
        </p:nvSpPr>
        <p:spPr>
          <a:xfrm>
            <a:off x="468313" y="1484313"/>
            <a:ext cx="1223962" cy="2881312"/>
          </a:xfrm>
          <a:prstGeom prst="roundRect">
            <a:avLst>
              <a:gd name="adj" fmla="val 6608"/>
            </a:avLst>
          </a:prstGeom>
          <a:gradFill>
            <a:gsLst>
              <a:gs pos="0">
                <a:srgbClr val="805DFF"/>
              </a:gs>
              <a:gs pos="100000">
                <a:srgbClr val="9789FF"/>
              </a:gs>
            </a:gsLst>
            <a:lin ang="2700000" scaled="0"/>
          </a:gradFill>
          <a:ln w="9525">
            <a:solidFill>
              <a:srgbClr val="5815FF"/>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统一系统管理</a:t>
            </a:r>
          </a:p>
          <a:p>
            <a:pPr algn="ctr">
              <a:defRPr/>
            </a:pPr>
            <a:r>
              <a:rPr lang="en-US" altLang="zh-CN" sz="1200" b="1" dirty="0">
                <a:effectLst>
                  <a:outerShdw blurRad="38100" dist="38100" dir="2700000" algn="tl">
                    <a:srgbClr val="000000">
                      <a:alpha val="43137"/>
                    </a:srgbClr>
                  </a:outerShdw>
                </a:effectLst>
              </a:rPr>
              <a:t>Apusic Universal Manager</a:t>
            </a:r>
          </a:p>
        </p:txBody>
      </p:sp>
    </p:spTree>
    <p:extLst>
      <p:ext uri="{BB962C8B-B14F-4D97-AF65-F5344CB8AC3E}">
        <p14:creationId xmlns:p14="http://schemas.microsoft.com/office/powerpoint/2010/main" val="20265467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t>电子商务简介</a:t>
            </a:r>
            <a:endParaRPr lang="en-US" altLang="zh-CN" dirty="0"/>
          </a:p>
          <a:p>
            <a:r>
              <a:rPr lang="zh-CN" altLang="en-US" dirty="0"/>
              <a:t>巨龙电子商务的分析</a:t>
            </a:r>
            <a:endParaRPr lang="en-US" altLang="zh-CN" dirty="0"/>
          </a:p>
          <a:p>
            <a:r>
              <a:rPr lang="zh-CN" altLang="en-US" dirty="0" smtClean="0"/>
              <a:t>企业化</a:t>
            </a:r>
            <a:r>
              <a:rPr lang="zh-CN" altLang="en-US" dirty="0"/>
              <a:t>电子商务</a:t>
            </a:r>
            <a:endParaRPr lang="en-US" altLang="zh-CN" dirty="0"/>
          </a:p>
          <a:p>
            <a:r>
              <a:rPr lang="zh-CN" altLang="en-US" dirty="0" smtClean="0"/>
              <a:t>电子商务</a:t>
            </a:r>
            <a:r>
              <a:rPr lang="zh-CN" altLang="en-US" dirty="0"/>
              <a:t>建设方案</a:t>
            </a:r>
            <a:endParaRPr lang="en-US" altLang="zh-CN" dirty="0"/>
          </a:p>
          <a:p>
            <a:r>
              <a:rPr lang="zh-CN" altLang="en-US" b="1" dirty="0">
                <a:solidFill>
                  <a:srgbClr val="FF0000"/>
                </a:solidFill>
              </a:rPr>
              <a:t>关于运营的一些</a:t>
            </a:r>
            <a:r>
              <a:rPr lang="zh-CN" altLang="en-US" b="1" dirty="0" smtClean="0">
                <a:solidFill>
                  <a:srgbClr val="FF0000"/>
                </a:solidFill>
              </a:rPr>
              <a:t>建议</a:t>
            </a:r>
            <a:endParaRPr lang="zh-CN" altLang="en-US" b="1" dirty="0">
              <a:solidFill>
                <a:srgbClr val="FF0000"/>
              </a:solidFill>
            </a:endParaRPr>
          </a:p>
        </p:txBody>
      </p:sp>
    </p:spTree>
    <p:extLst>
      <p:ext uri="{BB962C8B-B14F-4D97-AF65-F5344CB8AC3E}">
        <p14:creationId xmlns:p14="http://schemas.microsoft.com/office/powerpoint/2010/main" val="2603806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如何开始第一步</a:t>
            </a:r>
            <a:endParaRPr lang="zh-CN" altLang="en-US" dirty="0"/>
          </a:p>
        </p:txBody>
      </p:sp>
      <p:grpSp>
        <p:nvGrpSpPr>
          <p:cNvPr id="5" name="Group 140"/>
          <p:cNvGrpSpPr>
            <a:grpSpLocks/>
          </p:cNvGrpSpPr>
          <p:nvPr/>
        </p:nvGrpSpPr>
        <p:grpSpPr bwMode="auto">
          <a:xfrm>
            <a:off x="781050" y="3983038"/>
            <a:ext cx="7551738" cy="1427162"/>
            <a:chOff x="664" y="1951"/>
            <a:chExt cx="4308" cy="2120"/>
          </a:xfrm>
        </p:grpSpPr>
        <p:sp>
          <p:nvSpPr>
            <p:cNvPr id="6" name="Freeform 141"/>
            <p:cNvSpPr>
              <a:spLocks/>
            </p:cNvSpPr>
            <p:nvPr/>
          </p:nvSpPr>
          <p:spPr bwMode="gray">
            <a:xfrm>
              <a:off x="743" y="2045"/>
              <a:ext cx="1267" cy="1938"/>
            </a:xfrm>
            <a:custGeom>
              <a:avLst/>
              <a:gdLst>
                <a:gd name="T0" fmla="*/ 49 w 1692"/>
                <a:gd name="T1" fmla="*/ 109 h 2586"/>
                <a:gd name="T2" fmla="*/ 135 w 1692"/>
                <a:gd name="T3" fmla="*/ 88 h 2586"/>
                <a:gd name="T4" fmla="*/ 182 w 1692"/>
                <a:gd name="T5" fmla="*/ 101 h 2586"/>
                <a:gd name="T6" fmla="*/ 175 w 1692"/>
                <a:gd name="T7" fmla="*/ 187 h 2586"/>
                <a:gd name="T8" fmla="*/ 115 w 1692"/>
                <a:gd name="T9" fmla="*/ 245 h 2586"/>
                <a:gd name="T10" fmla="*/ 91 w 1692"/>
                <a:gd name="T11" fmla="*/ 301 h 2586"/>
                <a:gd name="T12" fmla="*/ 119 w 1692"/>
                <a:gd name="T13" fmla="*/ 405 h 2586"/>
                <a:gd name="T14" fmla="*/ 133 w 1692"/>
                <a:gd name="T15" fmla="*/ 404 h 2586"/>
                <a:gd name="T16" fmla="*/ 138 w 1692"/>
                <a:gd name="T17" fmla="*/ 381 h 2586"/>
                <a:gd name="T18" fmla="*/ 201 w 1692"/>
                <a:gd name="T19" fmla="*/ 486 h 2586"/>
                <a:gd name="T20" fmla="*/ 273 w 1692"/>
                <a:gd name="T21" fmla="*/ 505 h 2586"/>
                <a:gd name="T22" fmla="*/ 334 w 1692"/>
                <a:gd name="T23" fmla="*/ 568 h 2586"/>
                <a:gd name="T24" fmla="*/ 358 w 1692"/>
                <a:gd name="T25" fmla="*/ 599 h 2586"/>
                <a:gd name="T26" fmla="*/ 323 w 1692"/>
                <a:gd name="T27" fmla="*/ 677 h 2586"/>
                <a:gd name="T28" fmla="*/ 385 w 1692"/>
                <a:gd name="T29" fmla="*/ 749 h 2586"/>
                <a:gd name="T30" fmla="*/ 434 w 1692"/>
                <a:gd name="T31" fmla="*/ 851 h 2586"/>
                <a:gd name="T32" fmla="*/ 459 w 1692"/>
                <a:gd name="T33" fmla="*/ 972 h 2586"/>
                <a:gd name="T34" fmla="*/ 501 w 1692"/>
                <a:gd name="T35" fmla="*/ 1069 h 2586"/>
                <a:gd name="T36" fmla="*/ 537 w 1692"/>
                <a:gd name="T37" fmla="*/ 1061 h 2586"/>
                <a:gd name="T38" fmla="*/ 523 w 1692"/>
                <a:gd name="T39" fmla="*/ 1007 h 2586"/>
                <a:gd name="T40" fmla="*/ 541 w 1692"/>
                <a:gd name="T41" fmla="*/ 970 h 2586"/>
                <a:gd name="T42" fmla="*/ 574 w 1692"/>
                <a:gd name="T43" fmla="*/ 938 h 2586"/>
                <a:gd name="T44" fmla="*/ 608 w 1692"/>
                <a:gd name="T45" fmla="*/ 874 h 2586"/>
                <a:gd name="T46" fmla="*/ 658 w 1692"/>
                <a:gd name="T47" fmla="*/ 821 h 2586"/>
                <a:gd name="T48" fmla="*/ 681 w 1692"/>
                <a:gd name="T49" fmla="*/ 734 h 2586"/>
                <a:gd name="T50" fmla="*/ 651 w 1692"/>
                <a:gd name="T51" fmla="*/ 647 h 2586"/>
                <a:gd name="T52" fmla="*/ 577 w 1692"/>
                <a:gd name="T53" fmla="*/ 594 h 2586"/>
                <a:gd name="T54" fmla="*/ 464 w 1692"/>
                <a:gd name="T55" fmla="*/ 539 h 2586"/>
                <a:gd name="T56" fmla="*/ 409 w 1692"/>
                <a:gd name="T57" fmla="*/ 530 h 2586"/>
                <a:gd name="T58" fmla="*/ 380 w 1692"/>
                <a:gd name="T59" fmla="*/ 534 h 2586"/>
                <a:gd name="T60" fmla="*/ 334 w 1692"/>
                <a:gd name="T61" fmla="*/ 550 h 2586"/>
                <a:gd name="T62" fmla="*/ 318 w 1692"/>
                <a:gd name="T63" fmla="*/ 494 h 2586"/>
                <a:gd name="T64" fmla="*/ 309 w 1692"/>
                <a:gd name="T65" fmla="*/ 447 h 2586"/>
                <a:gd name="T66" fmla="*/ 265 w 1692"/>
                <a:gd name="T67" fmla="*/ 465 h 2586"/>
                <a:gd name="T68" fmla="*/ 238 w 1692"/>
                <a:gd name="T69" fmla="*/ 400 h 2586"/>
                <a:gd name="T70" fmla="*/ 311 w 1692"/>
                <a:gd name="T71" fmla="*/ 384 h 2586"/>
                <a:gd name="T72" fmla="*/ 354 w 1692"/>
                <a:gd name="T73" fmla="*/ 381 h 2586"/>
                <a:gd name="T74" fmla="*/ 376 w 1692"/>
                <a:gd name="T75" fmla="*/ 378 h 2586"/>
                <a:gd name="T76" fmla="*/ 444 w 1692"/>
                <a:gd name="T77" fmla="*/ 316 h 2586"/>
                <a:gd name="T78" fmla="*/ 497 w 1692"/>
                <a:gd name="T79" fmla="*/ 286 h 2586"/>
                <a:gd name="T80" fmla="*/ 537 w 1692"/>
                <a:gd name="T81" fmla="*/ 268 h 2586"/>
                <a:gd name="T82" fmla="*/ 562 w 1692"/>
                <a:gd name="T83" fmla="*/ 226 h 2586"/>
                <a:gd name="T84" fmla="*/ 541 w 1692"/>
                <a:gd name="T85" fmla="*/ 216 h 2586"/>
                <a:gd name="T86" fmla="*/ 641 w 1692"/>
                <a:gd name="T87" fmla="*/ 192 h 2586"/>
                <a:gd name="T88" fmla="*/ 591 w 1692"/>
                <a:gd name="T89" fmla="*/ 144 h 2586"/>
                <a:gd name="T90" fmla="*/ 557 w 1692"/>
                <a:gd name="T91" fmla="*/ 111 h 2586"/>
                <a:gd name="T92" fmla="*/ 513 w 1692"/>
                <a:gd name="T93" fmla="*/ 154 h 2586"/>
                <a:gd name="T94" fmla="*/ 466 w 1692"/>
                <a:gd name="T95" fmla="*/ 187 h 2586"/>
                <a:gd name="T96" fmla="*/ 429 w 1692"/>
                <a:gd name="T97" fmla="*/ 128 h 2586"/>
                <a:gd name="T98" fmla="*/ 509 w 1692"/>
                <a:gd name="T99" fmla="*/ 101 h 2586"/>
                <a:gd name="T100" fmla="*/ 532 w 1692"/>
                <a:gd name="T101" fmla="*/ 83 h 2586"/>
                <a:gd name="T102" fmla="*/ 557 w 1692"/>
                <a:gd name="T103" fmla="*/ 73 h 2586"/>
                <a:gd name="T104" fmla="*/ 540 w 1692"/>
                <a:gd name="T105" fmla="*/ 61 h 2586"/>
                <a:gd name="T106" fmla="*/ 530 w 1692"/>
                <a:gd name="T107" fmla="*/ 50 h 2586"/>
                <a:gd name="T108" fmla="*/ 505 w 1692"/>
                <a:gd name="T109" fmla="*/ 43 h 2586"/>
                <a:gd name="T110" fmla="*/ 464 w 1692"/>
                <a:gd name="T111" fmla="*/ 57 h 2586"/>
                <a:gd name="T112" fmla="*/ 398 w 1692"/>
                <a:gd name="T113" fmla="*/ 50 h 2586"/>
                <a:gd name="T114" fmla="*/ 231 w 1692"/>
                <a:gd name="T115" fmla="*/ 0 h 2586"/>
                <a:gd name="T116" fmla="*/ 145 w 1692"/>
                <a:gd name="T117" fmla="*/ 13 h 2586"/>
                <a:gd name="T118" fmla="*/ 121 w 1692"/>
                <a:gd name="T119" fmla="*/ 43 h 2586"/>
                <a:gd name="T120" fmla="*/ 54 w 1692"/>
                <a:gd name="T121" fmla="*/ 73 h 2586"/>
                <a:gd name="T122" fmla="*/ 54 w 1692"/>
                <a:gd name="T123" fmla="*/ 91 h 2586"/>
                <a:gd name="T124" fmla="*/ 1 w 1692"/>
                <a:gd name="T125" fmla="*/ 106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92"/>
                <a:gd name="T190" fmla="*/ 0 h 2586"/>
                <a:gd name="T191" fmla="*/ 1692 w 1692"/>
                <a:gd name="T192" fmla="*/ 2586 h 25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 name="Freeform 142"/>
            <p:cNvSpPr>
              <a:spLocks/>
            </p:cNvSpPr>
            <p:nvPr/>
          </p:nvSpPr>
          <p:spPr bwMode="gray">
            <a:xfrm>
              <a:off x="703" y="2230"/>
              <a:ext cx="34" cy="28"/>
            </a:xfrm>
            <a:custGeom>
              <a:avLst/>
              <a:gdLst>
                <a:gd name="T0" fmla="*/ 7 w 46"/>
                <a:gd name="T1" fmla="*/ 1 h 38"/>
                <a:gd name="T2" fmla="*/ 0 w 46"/>
                <a:gd name="T3" fmla="*/ 9 h 38"/>
                <a:gd name="T4" fmla="*/ 9 w 46"/>
                <a:gd name="T5" fmla="*/ 15 h 38"/>
                <a:gd name="T6" fmla="*/ 18 w 46"/>
                <a:gd name="T7" fmla="*/ 10 h 38"/>
                <a:gd name="T8" fmla="*/ 12 w 46"/>
                <a:gd name="T9" fmla="*/ 0 h 38"/>
                <a:gd name="T10" fmla="*/ 7 w 46"/>
                <a:gd name="T11" fmla="*/ 1 h 38"/>
                <a:gd name="T12" fmla="*/ 0 60000 65536"/>
                <a:gd name="T13" fmla="*/ 0 60000 65536"/>
                <a:gd name="T14" fmla="*/ 0 60000 65536"/>
                <a:gd name="T15" fmla="*/ 0 60000 65536"/>
                <a:gd name="T16" fmla="*/ 0 60000 65536"/>
                <a:gd name="T17" fmla="*/ 0 60000 65536"/>
                <a:gd name="T18" fmla="*/ 0 w 46"/>
                <a:gd name="T19" fmla="*/ 0 h 38"/>
                <a:gd name="T20" fmla="*/ 46 w 46"/>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6" h="38">
                  <a:moveTo>
                    <a:pt x="16" y="4"/>
                  </a:moveTo>
                  <a:lnTo>
                    <a:pt x="0" y="22"/>
                  </a:lnTo>
                  <a:lnTo>
                    <a:pt x="22" y="38"/>
                  </a:lnTo>
                  <a:lnTo>
                    <a:pt x="46" y="26"/>
                  </a:lnTo>
                  <a:lnTo>
                    <a:pt x="30" y="0"/>
                  </a:lnTo>
                  <a:lnTo>
                    <a:pt x="16" y="4"/>
                  </a:ln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 name="Freeform 143"/>
            <p:cNvSpPr>
              <a:spLocks/>
            </p:cNvSpPr>
            <p:nvPr/>
          </p:nvSpPr>
          <p:spPr bwMode="gray">
            <a:xfrm>
              <a:off x="1010" y="2353"/>
              <a:ext cx="39" cy="32"/>
            </a:xfrm>
            <a:custGeom>
              <a:avLst/>
              <a:gdLst>
                <a:gd name="T0" fmla="*/ 5 w 52"/>
                <a:gd name="T1" fmla="*/ 0 h 44"/>
                <a:gd name="T2" fmla="*/ 11 w 52"/>
                <a:gd name="T3" fmla="*/ 17 h 44"/>
                <a:gd name="T4" fmla="*/ 18 w 52"/>
                <a:gd name="T5" fmla="*/ 17 h 44"/>
                <a:gd name="T6" fmla="*/ 17 w 52"/>
                <a:gd name="T7" fmla="*/ 7 h 44"/>
                <a:gd name="T8" fmla="*/ 11 w 52"/>
                <a:gd name="T9" fmla="*/ 1 h 44"/>
                <a:gd name="T10" fmla="*/ 5 w 52"/>
                <a:gd name="T11" fmla="*/ 0 h 44"/>
                <a:gd name="T12" fmla="*/ 0 60000 65536"/>
                <a:gd name="T13" fmla="*/ 0 60000 65536"/>
                <a:gd name="T14" fmla="*/ 0 60000 65536"/>
                <a:gd name="T15" fmla="*/ 0 60000 65536"/>
                <a:gd name="T16" fmla="*/ 0 60000 65536"/>
                <a:gd name="T17" fmla="*/ 0 60000 65536"/>
                <a:gd name="T18" fmla="*/ 0 w 52"/>
                <a:gd name="T19" fmla="*/ 0 h 44"/>
                <a:gd name="T20" fmla="*/ 52 w 5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 name="Freeform 144"/>
            <p:cNvSpPr>
              <a:spLocks/>
            </p:cNvSpPr>
            <p:nvPr/>
          </p:nvSpPr>
          <p:spPr bwMode="gray">
            <a:xfrm>
              <a:off x="1792" y="2409"/>
              <a:ext cx="98" cy="74"/>
            </a:xfrm>
            <a:custGeom>
              <a:avLst/>
              <a:gdLst>
                <a:gd name="T0" fmla="*/ 41 w 131"/>
                <a:gd name="T1" fmla="*/ 0 h 98"/>
                <a:gd name="T2" fmla="*/ 33 w 131"/>
                <a:gd name="T3" fmla="*/ 4 h 98"/>
                <a:gd name="T4" fmla="*/ 22 w 131"/>
                <a:gd name="T5" fmla="*/ 11 h 98"/>
                <a:gd name="T6" fmla="*/ 16 w 131"/>
                <a:gd name="T7" fmla="*/ 17 h 98"/>
                <a:gd name="T8" fmla="*/ 9 w 131"/>
                <a:gd name="T9" fmla="*/ 22 h 98"/>
                <a:gd name="T10" fmla="*/ 26 w 131"/>
                <a:gd name="T11" fmla="*/ 35 h 98"/>
                <a:gd name="T12" fmla="*/ 33 w 131"/>
                <a:gd name="T13" fmla="*/ 41 h 98"/>
                <a:gd name="T14" fmla="*/ 36 w 131"/>
                <a:gd name="T15" fmla="*/ 39 h 98"/>
                <a:gd name="T16" fmla="*/ 37 w 131"/>
                <a:gd name="T17" fmla="*/ 37 h 98"/>
                <a:gd name="T18" fmla="*/ 41 w 131"/>
                <a:gd name="T19" fmla="*/ 42 h 98"/>
                <a:gd name="T20" fmla="*/ 52 w 131"/>
                <a:gd name="T21" fmla="*/ 37 h 98"/>
                <a:gd name="T22" fmla="*/ 55 w 131"/>
                <a:gd name="T23" fmla="*/ 32 h 98"/>
                <a:gd name="T24" fmla="*/ 43 w 131"/>
                <a:gd name="T25" fmla="*/ 17 h 98"/>
                <a:gd name="T26" fmla="*/ 48 w 131"/>
                <a:gd name="T27" fmla="*/ 11 h 98"/>
                <a:gd name="T28" fmla="*/ 46 w 131"/>
                <a:gd name="T29" fmla="*/ 2 h 98"/>
                <a:gd name="T30" fmla="*/ 41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1"/>
                <a:gd name="T49" fmla="*/ 0 h 98"/>
                <a:gd name="T50" fmla="*/ 131 w 131"/>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 name="Freeform 145"/>
            <p:cNvSpPr>
              <a:spLocks/>
            </p:cNvSpPr>
            <p:nvPr/>
          </p:nvSpPr>
          <p:spPr bwMode="gray">
            <a:xfrm>
              <a:off x="1318" y="2793"/>
              <a:ext cx="158" cy="84"/>
            </a:xfrm>
            <a:custGeom>
              <a:avLst/>
              <a:gdLst>
                <a:gd name="T0" fmla="*/ 19 w 212"/>
                <a:gd name="T1" fmla="*/ 5 h 112"/>
                <a:gd name="T2" fmla="*/ 7 w 212"/>
                <a:gd name="T3" fmla="*/ 5 h 112"/>
                <a:gd name="T4" fmla="*/ 2 w 212"/>
                <a:gd name="T5" fmla="*/ 7 h 112"/>
                <a:gd name="T6" fmla="*/ 10 w 212"/>
                <a:gd name="T7" fmla="*/ 22 h 112"/>
                <a:gd name="T8" fmla="*/ 21 w 212"/>
                <a:gd name="T9" fmla="*/ 19 h 112"/>
                <a:gd name="T10" fmla="*/ 38 w 212"/>
                <a:gd name="T11" fmla="*/ 23 h 112"/>
                <a:gd name="T12" fmla="*/ 46 w 212"/>
                <a:gd name="T13" fmla="*/ 26 h 112"/>
                <a:gd name="T14" fmla="*/ 55 w 212"/>
                <a:gd name="T15" fmla="*/ 38 h 112"/>
                <a:gd name="T16" fmla="*/ 58 w 212"/>
                <a:gd name="T17" fmla="*/ 47 h 112"/>
                <a:gd name="T18" fmla="*/ 65 w 212"/>
                <a:gd name="T19" fmla="*/ 42 h 112"/>
                <a:gd name="T20" fmla="*/ 70 w 212"/>
                <a:gd name="T21" fmla="*/ 41 h 112"/>
                <a:gd name="T22" fmla="*/ 78 w 212"/>
                <a:gd name="T23" fmla="*/ 44 h 112"/>
                <a:gd name="T24" fmla="*/ 80 w 212"/>
                <a:gd name="T25" fmla="*/ 34 h 112"/>
                <a:gd name="T26" fmla="*/ 63 w 212"/>
                <a:gd name="T27" fmla="*/ 23 h 112"/>
                <a:gd name="T28" fmla="*/ 43 w 212"/>
                <a:gd name="T29" fmla="*/ 8 h 112"/>
                <a:gd name="T30" fmla="*/ 22 w 212"/>
                <a:gd name="T31" fmla="*/ 11 h 112"/>
                <a:gd name="T32" fmla="*/ 19 w 212"/>
                <a:gd name="T33" fmla="*/ 5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12"/>
                <a:gd name="T53" fmla="*/ 212 w 212"/>
                <a:gd name="T54" fmla="*/ 112 h 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1" name="Freeform 146"/>
            <p:cNvSpPr>
              <a:spLocks/>
            </p:cNvSpPr>
            <p:nvPr/>
          </p:nvSpPr>
          <p:spPr bwMode="gray">
            <a:xfrm>
              <a:off x="1448" y="2857"/>
              <a:ext cx="99" cy="41"/>
            </a:xfrm>
            <a:custGeom>
              <a:avLst/>
              <a:gdLst>
                <a:gd name="T0" fmla="*/ 23 w 133"/>
                <a:gd name="T1" fmla="*/ 0 h 54"/>
                <a:gd name="T2" fmla="*/ 18 w 133"/>
                <a:gd name="T3" fmla="*/ 3 h 54"/>
                <a:gd name="T4" fmla="*/ 13 w 133"/>
                <a:gd name="T5" fmla="*/ 13 h 54"/>
                <a:gd name="T6" fmla="*/ 6 w 133"/>
                <a:gd name="T7" fmla="*/ 15 h 54"/>
                <a:gd name="T8" fmla="*/ 1 w 133"/>
                <a:gd name="T9" fmla="*/ 18 h 54"/>
                <a:gd name="T10" fmla="*/ 5 w 133"/>
                <a:gd name="T11" fmla="*/ 24 h 54"/>
                <a:gd name="T12" fmla="*/ 55 w 133"/>
                <a:gd name="T13" fmla="*/ 15 h 54"/>
                <a:gd name="T14" fmla="*/ 51 w 133"/>
                <a:gd name="T15" fmla="*/ 7 h 54"/>
                <a:gd name="T16" fmla="*/ 43 w 133"/>
                <a:gd name="T17" fmla="*/ 4 h 54"/>
                <a:gd name="T18" fmla="*/ 42 w 133"/>
                <a:gd name="T19" fmla="*/ 11 h 54"/>
                <a:gd name="T20" fmla="*/ 36 w 133"/>
                <a:gd name="T21" fmla="*/ 8 h 54"/>
                <a:gd name="T22" fmla="*/ 28 w 133"/>
                <a:gd name="T23" fmla="*/ 6 h 54"/>
                <a:gd name="T24" fmla="*/ 23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54"/>
                <a:gd name="T41" fmla="*/ 133 w 133"/>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2" name="Freeform 147"/>
            <p:cNvSpPr>
              <a:spLocks/>
            </p:cNvSpPr>
            <p:nvPr/>
          </p:nvSpPr>
          <p:spPr bwMode="gray">
            <a:xfrm>
              <a:off x="1553" y="2883"/>
              <a:ext cx="38" cy="18"/>
            </a:xfrm>
            <a:custGeom>
              <a:avLst/>
              <a:gdLst>
                <a:gd name="T0" fmla="*/ 5 w 51"/>
                <a:gd name="T1" fmla="*/ 0 h 24"/>
                <a:gd name="T2" fmla="*/ 3 w 51"/>
                <a:gd name="T3" fmla="*/ 8 h 24"/>
                <a:gd name="T4" fmla="*/ 11 w 51"/>
                <a:gd name="T5" fmla="*/ 11 h 24"/>
                <a:gd name="T6" fmla="*/ 14 w 51"/>
                <a:gd name="T7" fmla="*/ 2 h 24"/>
                <a:gd name="T8" fmla="*/ 5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3" name="Freeform 148"/>
            <p:cNvSpPr>
              <a:spLocks/>
            </p:cNvSpPr>
            <p:nvPr/>
          </p:nvSpPr>
          <p:spPr bwMode="gray">
            <a:xfrm>
              <a:off x="1609" y="2886"/>
              <a:ext cx="12" cy="25"/>
            </a:xfrm>
            <a:custGeom>
              <a:avLst/>
              <a:gdLst>
                <a:gd name="T0" fmla="*/ 5 w 16"/>
                <a:gd name="T1" fmla="*/ 0 h 34"/>
                <a:gd name="T2" fmla="*/ 0 w 16"/>
                <a:gd name="T3" fmla="*/ 5 h 34"/>
                <a:gd name="T4" fmla="*/ 7 w 16"/>
                <a:gd name="T5" fmla="*/ 13 h 34"/>
                <a:gd name="T6" fmla="*/ 5 w 16"/>
                <a:gd name="T7" fmla="*/ 7 h 34"/>
                <a:gd name="T8" fmla="*/ 7 w 16"/>
                <a:gd name="T9" fmla="*/ 2 h 34"/>
                <a:gd name="T10" fmla="*/ 5 w 16"/>
                <a:gd name="T11" fmla="*/ 0 h 34"/>
                <a:gd name="T12" fmla="*/ 0 60000 65536"/>
                <a:gd name="T13" fmla="*/ 0 60000 65536"/>
                <a:gd name="T14" fmla="*/ 0 60000 65536"/>
                <a:gd name="T15" fmla="*/ 0 60000 65536"/>
                <a:gd name="T16" fmla="*/ 0 60000 65536"/>
                <a:gd name="T17" fmla="*/ 0 60000 65536"/>
                <a:gd name="T18" fmla="*/ 0 w 16"/>
                <a:gd name="T19" fmla="*/ 0 h 34"/>
                <a:gd name="T20" fmla="*/ 16 w 16"/>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4" name="Freeform 149"/>
            <p:cNvSpPr>
              <a:spLocks/>
            </p:cNvSpPr>
            <p:nvPr/>
          </p:nvSpPr>
          <p:spPr bwMode="gray">
            <a:xfrm>
              <a:off x="1426" y="2040"/>
              <a:ext cx="180" cy="88"/>
            </a:xfrm>
            <a:custGeom>
              <a:avLst/>
              <a:gdLst>
                <a:gd name="T0" fmla="*/ 27 w 240"/>
                <a:gd name="T1" fmla="*/ 1 h 117"/>
                <a:gd name="T2" fmla="*/ 11 w 240"/>
                <a:gd name="T3" fmla="*/ 13 h 117"/>
                <a:gd name="T4" fmla="*/ 3 w 240"/>
                <a:gd name="T5" fmla="*/ 16 h 117"/>
                <a:gd name="T6" fmla="*/ 0 w 240"/>
                <a:gd name="T7" fmla="*/ 17 h 117"/>
                <a:gd name="T8" fmla="*/ 11 w 240"/>
                <a:gd name="T9" fmla="*/ 25 h 117"/>
                <a:gd name="T10" fmla="*/ 17 w 240"/>
                <a:gd name="T11" fmla="*/ 26 h 117"/>
                <a:gd name="T12" fmla="*/ 29 w 240"/>
                <a:gd name="T13" fmla="*/ 20 h 117"/>
                <a:gd name="T14" fmla="*/ 34 w 240"/>
                <a:gd name="T15" fmla="*/ 18 h 117"/>
                <a:gd name="T16" fmla="*/ 35 w 240"/>
                <a:gd name="T17" fmla="*/ 23 h 117"/>
                <a:gd name="T18" fmla="*/ 27 w 240"/>
                <a:gd name="T19" fmla="*/ 26 h 117"/>
                <a:gd name="T20" fmla="*/ 31 w 240"/>
                <a:gd name="T21" fmla="*/ 31 h 117"/>
                <a:gd name="T22" fmla="*/ 17 w 240"/>
                <a:gd name="T23" fmla="*/ 37 h 117"/>
                <a:gd name="T24" fmla="*/ 30 w 240"/>
                <a:gd name="T25" fmla="*/ 47 h 117"/>
                <a:gd name="T26" fmla="*/ 35 w 240"/>
                <a:gd name="T27" fmla="*/ 48 h 117"/>
                <a:gd name="T28" fmla="*/ 50 w 240"/>
                <a:gd name="T29" fmla="*/ 44 h 117"/>
                <a:gd name="T30" fmla="*/ 64 w 240"/>
                <a:gd name="T31" fmla="*/ 44 h 117"/>
                <a:gd name="T32" fmla="*/ 71 w 240"/>
                <a:gd name="T33" fmla="*/ 50 h 117"/>
                <a:gd name="T34" fmla="*/ 86 w 240"/>
                <a:gd name="T35" fmla="*/ 47 h 117"/>
                <a:gd name="T36" fmla="*/ 95 w 240"/>
                <a:gd name="T37" fmla="*/ 44 h 117"/>
                <a:gd name="T38" fmla="*/ 94 w 240"/>
                <a:gd name="T39" fmla="*/ 33 h 117"/>
                <a:gd name="T40" fmla="*/ 99 w 240"/>
                <a:gd name="T41" fmla="*/ 29 h 117"/>
                <a:gd name="T42" fmla="*/ 101 w 240"/>
                <a:gd name="T43" fmla="*/ 20 h 117"/>
                <a:gd name="T44" fmla="*/ 89 w 240"/>
                <a:gd name="T45" fmla="*/ 24 h 117"/>
                <a:gd name="T46" fmla="*/ 85 w 240"/>
                <a:gd name="T47" fmla="*/ 18 h 117"/>
                <a:gd name="T48" fmla="*/ 73 w 240"/>
                <a:gd name="T49" fmla="*/ 20 h 117"/>
                <a:gd name="T50" fmla="*/ 57 w 240"/>
                <a:gd name="T51" fmla="*/ 4 h 117"/>
                <a:gd name="T52" fmla="*/ 40 w 240"/>
                <a:gd name="T53" fmla="*/ 5 h 117"/>
                <a:gd name="T54" fmla="*/ 35 w 240"/>
                <a:gd name="T55" fmla="*/ 1 h 117"/>
                <a:gd name="T56" fmla="*/ 27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0"/>
                <a:gd name="T88" fmla="*/ 0 h 117"/>
                <a:gd name="T89" fmla="*/ 240 w 240"/>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5" name="Freeform 150"/>
            <p:cNvSpPr>
              <a:spLocks/>
            </p:cNvSpPr>
            <p:nvPr/>
          </p:nvSpPr>
          <p:spPr bwMode="gray">
            <a:xfrm>
              <a:off x="1506" y="1999"/>
              <a:ext cx="146" cy="60"/>
            </a:xfrm>
            <a:custGeom>
              <a:avLst/>
              <a:gdLst>
                <a:gd name="T0" fmla="*/ 41 w 194"/>
                <a:gd name="T1" fmla="*/ 5 h 80"/>
                <a:gd name="T2" fmla="*/ 6 w 194"/>
                <a:gd name="T3" fmla="*/ 11 h 80"/>
                <a:gd name="T4" fmla="*/ 4 w 194"/>
                <a:gd name="T5" fmla="*/ 14 h 80"/>
                <a:gd name="T6" fmla="*/ 24 w 194"/>
                <a:gd name="T7" fmla="*/ 22 h 80"/>
                <a:gd name="T8" fmla="*/ 58 w 194"/>
                <a:gd name="T9" fmla="*/ 32 h 80"/>
                <a:gd name="T10" fmla="*/ 75 w 194"/>
                <a:gd name="T11" fmla="*/ 29 h 80"/>
                <a:gd name="T12" fmla="*/ 80 w 194"/>
                <a:gd name="T13" fmla="*/ 27 h 80"/>
                <a:gd name="T14" fmla="*/ 75 w 194"/>
                <a:gd name="T15" fmla="*/ 19 h 80"/>
                <a:gd name="T16" fmla="*/ 70 w 194"/>
                <a:gd name="T17" fmla="*/ 15 h 80"/>
                <a:gd name="T18" fmla="*/ 55 w 194"/>
                <a:gd name="T19" fmla="*/ 11 h 80"/>
                <a:gd name="T20" fmla="*/ 41 w 194"/>
                <a:gd name="T21" fmla="*/ 5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4"/>
                <a:gd name="T34" fmla="*/ 0 h 80"/>
                <a:gd name="T35" fmla="*/ 194 w 194"/>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6" name="Freeform 151"/>
            <p:cNvSpPr>
              <a:spLocks/>
            </p:cNvSpPr>
            <p:nvPr/>
          </p:nvSpPr>
          <p:spPr bwMode="gray">
            <a:xfrm>
              <a:off x="1711" y="2069"/>
              <a:ext cx="233" cy="190"/>
            </a:xfrm>
            <a:custGeom>
              <a:avLst/>
              <a:gdLst>
                <a:gd name="T0" fmla="*/ 29 w 310"/>
                <a:gd name="T1" fmla="*/ 4 h 254"/>
                <a:gd name="T2" fmla="*/ 22 w 310"/>
                <a:gd name="T3" fmla="*/ 10 h 254"/>
                <a:gd name="T4" fmla="*/ 9 w 310"/>
                <a:gd name="T5" fmla="*/ 16 h 254"/>
                <a:gd name="T6" fmla="*/ 23 w 310"/>
                <a:gd name="T7" fmla="*/ 32 h 254"/>
                <a:gd name="T8" fmla="*/ 33 w 310"/>
                <a:gd name="T9" fmla="*/ 36 h 254"/>
                <a:gd name="T10" fmla="*/ 44 w 310"/>
                <a:gd name="T11" fmla="*/ 41 h 254"/>
                <a:gd name="T12" fmla="*/ 53 w 310"/>
                <a:gd name="T13" fmla="*/ 36 h 254"/>
                <a:gd name="T14" fmla="*/ 60 w 310"/>
                <a:gd name="T15" fmla="*/ 43 h 254"/>
                <a:gd name="T16" fmla="*/ 63 w 310"/>
                <a:gd name="T17" fmla="*/ 53 h 254"/>
                <a:gd name="T18" fmla="*/ 49 w 310"/>
                <a:gd name="T19" fmla="*/ 64 h 254"/>
                <a:gd name="T20" fmla="*/ 38 w 310"/>
                <a:gd name="T21" fmla="*/ 72 h 254"/>
                <a:gd name="T22" fmla="*/ 29 w 310"/>
                <a:gd name="T23" fmla="*/ 70 h 254"/>
                <a:gd name="T24" fmla="*/ 24 w 310"/>
                <a:gd name="T25" fmla="*/ 69 h 254"/>
                <a:gd name="T26" fmla="*/ 18 w 310"/>
                <a:gd name="T27" fmla="*/ 79 h 254"/>
                <a:gd name="T28" fmla="*/ 17 w 310"/>
                <a:gd name="T29" fmla="*/ 83 h 254"/>
                <a:gd name="T30" fmla="*/ 31 w 310"/>
                <a:gd name="T31" fmla="*/ 85 h 254"/>
                <a:gd name="T32" fmla="*/ 40 w 310"/>
                <a:gd name="T33" fmla="*/ 85 h 254"/>
                <a:gd name="T34" fmla="*/ 49 w 310"/>
                <a:gd name="T35" fmla="*/ 96 h 254"/>
                <a:gd name="T36" fmla="*/ 53 w 310"/>
                <a:gd name="T37" fmla="*/ 99 h 254"/>
                <a:gd name="T38" fmla="*/ 59 w 310"/>
                <a:gd name="T39" fmla="*/ 100 h 254"/>
                <a:gd name="T40" fmla="*/ 66 w 310"/>
                <a:gd name="T41" fmla="*/ 105 h 254"/>
                <a:gd name="T42" fmla="*/ 77 w 310"/>
                <a:gd name="T43" fmla="*/ 99 h 254"/>
                <a:gd name="T44" fmla="*/ 86 w 310"/>
                <a:gd name="T45" fmla="*/ 99 h 254"/>
                <a:gd name="T46" fmla="*/ 97 w 310"/>
                <a:gd name="T47" fmla="*/ 89 h 254"/>
                <a:gd name="T48" fmla="*/ 95 w 310"/>
                <a:gd name="T49" fmla="*/ 77 h 254"/>
                <a:gd name="T50" fmla="*/ 92 w 310"/>
                <a:gd name="T51" fmla="*/ 72 h 254"/>
                <a:gd name="T52" fmla="*/ 99 w 310"/>
                <a:gd name="T53" fmla="*/ 70 h 254"/>
                <a:gd name="T54" fmla="*/ 104 w 310"/>
                <a:gd name="T55" fmla="*/ 76 h 254"/>
                <a:gd name="T56" fmla="*/ 105 w 310"/>
                <a:gd name="T57" fmla="*/ 82 h 254"/>
                <a:gd name="T58" fmla="*/ 110 w 310"/>
                <a:gd name="T59" fmla="*/ 81 h 254"/>
                <a:gd name="T60" fmla="*/ 129 w 310"/>
                <a:gd name="T61" fmla="*/ 70 h 254"/>
                <a:gd name="T62" fmla="*/ 124 w 310"/>
                <a:gd name="T63" fmla="*/ 61 h 254"/>
                <a:gd name="T64" fmla="*/ 110 w 310"/>
                <a:gd name="T65" fmla="*/ 52 h 254"/>
                <a:gd name="T66" fmla="*/ 113 w 310"/>
                <a:gd name="T67" fmla="*/ 45 h 254"/>
                <a:gd name="T68" fmla="*/ 117 w 310"/>
                <a:gd name="T69" fmla="*/ 43 h 254"/>
                <a:gd name="T70" fmla="*/ 107 w 310"/>
                <a:gd name="T71" fmla="*/ 26 h 254"/>
                <a:gd name="T72" fmla="*/ 99 w 310"/>
                <a:gd name="T73" fmla="*/ 25 h 254"/>
                <a:gd name="T74" fmla="*/ 94 w 310"/>
                <a:gd name="T75" fmla="*/ 23 h 254"/>
                <a:gd name="T76" fmla="*/ 85 w 310"/>
                <a:gd name="T77" fmla="*/ 14 h 254"/>
                <a:gd name="T78" fmla="*/ 66 w 310"/>
                <a:gd name="T79" fmla="*/ 19 h 254"/>
                <a:gd name="T80" fmla="*/ 71 w 310"/>
                <a:gd name="T81" fmla="*/ 10 h 254"/>
                <a:gd name="T82" fmla="*/ 59 w 310"/>
                <a:gd name="T83" fmla="*/ 7 h 254"/>
                <a:gd name="T84" fmla="*/ 50 w 310"/>
                <a:gd name="T85" fmla="*/ 7 h 254"/>
                <a:gd name="T86" fmla="*/ 29 w 310"/>
                <a:gd name="T87" fmla="*/ 4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0"/>
                <a:gd name="T133" fmla="*/ 0 h 254"/>
                <a:gd name="T134" fmla="*/ 310 w 310"/>
                <a:gd name="T135" fmla="*/ 254 h 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7" name="Freeform 152"/>
            <p:cNvSpPr>
              <a:spLocks/>
            </p:cNvSpPr>
            <p:nvPr/>
          </p:nvSpPr>
          <p:spPr bwMode="gray">
            <a:xfrm>
              <a:off x="1709" y="1987"/>
              <a:ext cx="44" cy="37"/>
            </a:xfrm>
            <a:custGeom>
              <a:avLst/>
              <a:gdLst>
                <a:gd name="T0" fmla="*/ 10 w 59"/>
                <a:gd name="T1" fmla="*/ 0 h 50"/>
                <a:gd name="T2" fmla="*/ 0 w 59"/>
                <a:gd name="T3" fmla="*/ 4 h 50"/>
                <a:gd name="T4" fmla="*/ 12 w 59"/>
                <a:gd name="T5" fmla="*/ 16 h 50"/>
                <a:gd name="T6" fmla="*/ 20 w 59"/>
                <a:gd name="T7" fmla="*/ 20 h 50"/>
                <a:gd name="T8" fmla="*/ 24 w 59"/>
                <a:gd name="T9" fmla="*/ 12 h 50"/>
                <a:gd name="T10" fmla="*/ 19 w 59"/>
                <a:gd name="T11" fmla="*/ 3 h 50"/>
                <a:gd name="T12" fmla="*/ 10 w 59"/>
                <a:gd name="T13" fmla="*/ 0 h 50"/>
                <a:gd name="T14" fmla="*/ 0 60000 65536"/>
                <a:gd name="T15" fmla="*/ 0 60000 65536"/>
                <a:gd name="T16" fmla="*/ 0 60000 65536"/>
                <a:gd name="T17" fmla="*/ 0 60000 65536"/>
                <a:gd name="T18" fmla="*/ 0 60000 65536"/>
                <a:gd name="T19" fmla="*/ 0 60000 65536"/>
                <a:gd name="T20" fmla="*/ 0 60000 65536"/>
                <a:gd name="T21" fmla="*/ 0 w 59"/>
                <a:gd name="T22" fmla="*/ 0 h 50"/>
                <a:gd name="T23" fmla="*/ 59 w 59"/>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8" name="Freeform 153"/>
            <p:cNvSpPr>
              <a:spLocks/>
            </p:cNvSpPr>
            <p:nvPr/>
          </p:nvSpPr>
          <p:spPr bwMode="gray">
            <a:xfrm>
              <a:off x="1625" y="2057"/>
              <a:ext cx="65" cy="42"/>
            </a:xfrm>
            <a:custGeom>
              <a:avLst/>
              <a:gdLst>
                <a:gd name="T0" fmla="*/ 19 w 86"/>
                <a:gd name="T1" fmla="*/ 3 h 57"/>
                <a:gd name="T2" fmla="*/ 11 w 86"/>
                <a:gd name="T3" fmla="*/ 10 h 57"/>
                <a:gd name="T4" fmla="*/ 2 w 86"/>
                <a:gd name="T5" fmla="*/ 11 h 57"/>
                <a:gd name="T6" fmla="*/ 7 w 86"/>
                <a:gd name="T7" fmla="*/ 23 h 57"/>
                <a:gd name="T8" fmla="*/ 32 w 86"/>
                <a:gd name="T9" fmla="*/ 14 h 57"/>
                <a:gd name="T10" fmla="*/ 37 w 86"/>
                <a:gd name="T11" fmla="*/ 7 h 57"/>
                <a:gd name="T12" fmla="*/ 24 w 86"/>
                <a:gd name="T13" fmla="*/ 3 h 57"/>
                <a:gd name="T14" fmla="*/ 19 w 86"/>
                <a:gd name="T15" fmla="*/ 3 h 57"/>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57"/>
                <a:gd name="T26" fmla="*/ 86 w 8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9" name="Freeform 154"/>
            <p:cNvSpPr>
              <a:spLocks/>
            </p:cNvSpPr>
            <p:nvPr/>
          </p:nvSpPr>
          <p:spPr bwMode="gray">
            <a:xfrm>
              <a:off x="1693" y="2065"/>
              <a:ext cx="54" cy="25"/>
            </a:xfrm>
            <a:custGeom>
              <a:avLst/>
              <a:gdLst>
                <a:gd name="T0" fmla="*/ 16 w 73"/>
                <a:gd name="T1" fmla="*/ 0 h 34"/>
                <a:gd name="T2" fmla="*/ 4 w 73"/>
                <a:gd name="T3" fmla="*/ 7 h 34"/>
                <a:gd name="T4" fmla="*/ 10 w 73"/>
                <a:gd name="T5" fmla="*/ 13 h 34"/>
                <a:gd name="T6" fmla="*/ 21 w 73"/>
                <a:gd name="T7" fmla="*/ 11 h 34"/>
                <a:gd name="T8" fmla="*/ 26 w 73"/>
                <a:gd name="T9" fmla="*/ 8 h 34"/>
                <a:gd name="T10" fmla="*/ 16 w 73"/>
                <a:gd name="T11" fmla="*/ 0 h 34"/>
                <a:gd name="T12" fmla="*/ 0 60000 65536"/>
                <a:gd name="T13" fmla="*/ 0 60000 65536"/>
                <a:gd name="T14" fmla="*/ 0 60000 65536"/>
                <a:gd name="T15" fmla="*/ 0 60000 65536"/>
                <a:gd name="T16" fmla="*/ 0 60000 65536"/>
                <a:gd name="T17" fmla="*/ 0 60000 65536"/>
                <a:gd name="T18" fmla="*/ 0 w 73"/>
                <a:gd name="T19" fmla="*/ 0 h 34"/>
                <a:gd name="T20" fmla="*/ 73 w 7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0" name="Freeform 155"/>
            <p:cNvSpPr>
              <a:spLocks/>
            </p:cNvSpPr>
            <p:nvPr/>
          </p:nvSpPr>
          <p:spPr bwMode="gray">
            <a:xfrm>
              <a:off x="1664" y="2029"/>
              <a:ext cx="64" cy="34"/>
            </a:xfrm>
            <a:custGeom>
              <a:avLst/>
              <a:gdLst>
                <a:gd name="T0" fmla="*/ 25 w 85"/>
                <a:gd name="T1" fmla="*/ 5 h 45"/>
                <a:gd name="T2" fmla="*/ 12 w 85"/>
                <a:gd name="T3" fmla="*/ 2 h 45"/>
                <a:gd name="T4" fmla="*/ 0 w 85"/>
                <a:gd name="T5" fmla="*/ 8 h 45"/>
                <a:gd name="T6" fmla="*/ 17 w 85"/>
                <a:gd name="T7" fmla="*/ 14 h 45"/>
                <a:gd name="T8" fmla="*/ 27 w 85"/>
                <a:gd name="T9" fmla="*/ 17 h 45"/>
                <a:gd name="T10" fmla="*/ 35 w 85"/>
                <a:gd name="T11" fmla="*/ 8 h 45"/>
                <a:gd name="T12" fmla="*/ 35 w 85"/>
                <a:gd name="T13" fmla="*/ 3 h 45"/>
                <a:gd name="T14" fmla="*/ 27 w 85"/>
                <a:gd name="T15" fmla="*/ 0 h 45"/>
                <a:gd name="T16" fmla="*/ 25 w 85"/>
                <a:gd name="T17" fmla="*/ 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45"/>
                <a:gd name="T29" fmla="*/ 85 w 85"/>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1" name="Freeform 156"/>
            <p:cNvSpPr>
              <a:spLocks/>
            </p:cNvSpPr>
            <p:nvPr/>
          </p:nvSpPr>
          <p:spPr bwMode="gray">
            <a:xfrm>
              <a:off x="1637" y="1997"/>
              <a:ext cx="44" cy="24"/>
            </a:xfrm>
            <a:custGeom>
              <a:avLst/>
              <a:gdLst>
                <a:gd name="T0" fmla="*/ 7 w 58"/>
                <a:gd name="T1" fmla="*/ 2 h 31"/>
                <a:gd name="T2" fmla="*/ 0 w 58"/>
                <a:gd name="T3" fmla="*/ 9 h 31"/>
                <a:gd name="T4" fmla="*/ 8 w 58"/>
                <a:gd name="T5" fmla="*/ 13 h 31"/>
                <a:gd name="T6" fmla="*/ 12 w 58"/>
                <a:gd name="T7" fmla="*/ 9 h 31"/>
                <a:gd name="T8" fmla="*/ 23 w 58"/>
                <a:gd name="T9" fmla="*/ 5 h 31"/>
                <a:gd name="T10" fmla="*/ 19 w 58"/>
                <a:gd name="T11" fmla="*/ 0 h 31"/>
                <a:gd name="T12" fmla="*/ 7 w 58"/>
                <a:gd name="T13" fmla="*/ 2 h 31"/>
                <a:gd name="T14" fmla="*/ 0 60000 65536"/>
                <a:gd name="T15" fmla="*/ 0 60000 65536"/>
                <a:gd name="T16" fmla="*/ 0 60000 65536"/>
                <a:gd name="T17" fmla="*/ 0 60000 65536"/>
                <a:gd name="T18" fmla="*/ 0 60000 65536"/>
                <a:gd name="T19" fmla="*/ 0 60000 65536"/>
                <a:gd name="T20" fmla="*/ 0 60000 65536"/>
                <a:gd name="T21" fmla="*/ 0 w 58"/>
                <a:gd name="T22" fmla="*/ 0 h 31"/>
                <a:gd name="T23" fmla="*/ 58 w 5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2" name="Freeform 157"/>
            <p:cNvSpPr>
              <a:spLocks/>
            </p:cNvSpPr>
            <p:nvPr/>
          </p:nvSpPr>
          <p:spPr bwMode="gray">
            <a:xfrm>
              <a:off x="1751" y="2000"/>
              <a:ext cx="114" cy="77"/>
            </a:xfrm>
            <a:custGeom>
              <a:avLst/>
              <a:gdLst>
                <a:gd name="T0" fmla="*/ 17 w 152"/>
                <a:gd name="T1" fmla="*/ 0 h 102"/>
                <a:gd name="T2" fmla="*/ 5 w 152"/>
                <a:gd name="T3" fmla="*/ 3 h 102"/>
                <a:gd name="T4" fmla="*/ 2 w 152"/>
                <a:gd name="T5" fmla="*/ 17 h 102"/>
                <a:gd name="T6" fmla="*/ 5 w 152"/>
                <a:gd name="T7" fmla="*/ 24 h 102"/>
                <a:gd name="T8" fmla="*/ 0 w 152"/>
                <a:gd name="T9" fmla="*/ 31 h 102"/>
                <a:gd name="T10" fmla="*/ 23 w 152"/>
                <a:gd name="T11" fmla="*/ 37 h 102"/>
                <a:gd name="T12" fmla="*/ 35 w 152"/>
                <a:gd name="T13" fmla="*/ 39 h 102"/>
                <a:gd name="T14" fmla="*/ 64 w 152"/>
                <a:gd name="T15" fmla="*/ 37 h 102"/>
                <a:gd name="T16" fmla="*/ 32 w 152"/>
                <a:gd name="T17" fmla="*/ 30 h 102"/>
                <a:gd name="T18" fmla="*/ 23 w 152"/>
                <a:gd name="T19" fmla="*/ 26 h 102"/>
                <a:gd name="T20" fmla="*/ 19 w 152"/>
                <a:gd name="T21" fmla="*/ 22 h 102"/>
                <a:gd name="T22" fmla="*/ 21 w 152"/>
                <a:gd name="T23" fmla="*/ 15 h 102"/>
                <a:gd name="T24" fmla="*/ 17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102"/>
                <a:gd name="T41" fmla="*/ 152 w 152"/>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3" name="Freeform 158"/>
            <p:cNvSpPr>
              <a:spLocks/>
            </p:cNvSpPr>
            <p:nvPr/>
          </p:nvSpPr>
          <p:spPr bwMode="gray">
            <a:xfrm>
              <a:off x="664" y="2245"/>
              <a:ext cx="25" cy="15"/>
            </a:xfrm>
            <a:custGeom>
              <a:avLst/>
              <a:gdLst>
                <a:gd name="T0" fmla="*/ 13 w 34"/>
                <a:gd name="T1" fmla="*/ 0 h 20"/>
                <a:gd name="T2" fmla="*/ 10 w 34"/>
                <a:gd name="T3" fmla="*/ 8 h 20"/>
                <a:gd name="T4" fmla="*/ 1 w 34"/>
                <a:gd name="T5" fmla="*/ 8 h 20"/>
                <a:gd name="T6" fmla="*/ 1 w 34"/>
                <a:gd name="T7" fmla="*/ 2 h 20"/>
                <a:gd name="T8" fmla="*/ 13 w 34"/>
                <a:gd name="T9" fmla="*/ 0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4" name="Freeform 159"/>
            <p:cNvSpPr>
              <a:spLocks/>
            </p:cNvSpPr>
            <p:nvPr/>
          </p:nvSpPr>
          <p:spPr bwMode="gray">
            <a:xfrm>
              <a:off x="1421" y="2756"/>
              <a:ext cx="16" cy="12"/>
            </a:xfrm>
            <a:custGeom>
              <a:avLst/>
              <a:gdLst>
                <a:gd name="T0" fmla="*/ 2 w 21"/>
                <a:gd name="T1" fmla="*/ 0 h 16"/>
                <a:gd name="T2" fmla="*/ 6 w 21"/>
                <a:gd name="T3" fmla="*/ 7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5" name="Freeform 160"/>
            <p:cNvSpPr>
              <a:spLocks/>
            </p:cNvSpPr>
            <p:nvPr/>
          </p:nvSpPr>
          <p:spPr bwMode="gray">
            <a:xfrm>
              <a:off x="1424" y="2781"/>
              <a:ext cx="16" cy="12"/>
            </a:xfrm>
            <a:custGeom>
              <a:avLst/>
              <a:gdLst>
                <a:gd name="T0" fmla="*/ 2 w 21"/>
                <a:gd name="T1" fmla="*/ 0 h 16"/>
                <a:gd name="T2" fmla="*/ 6 w 21"/>
                <a:gd name="T3" fmla="*/ 7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6" name="Freeform 161"/>
            <p:cNvSpPr>
              <a:spLocks/>
            </p:cNvSpPr>
            <p:nvPr/>
          </p:nvSpPr>
          <p:spPr bwMode="gray">
            <a:xfrm>
              <a:off x="1628" y="2913"/>
              <a:ext cx="15" cy="12"/>
            </a:xfrm>
            <a:custGeom>
              <a:avLst/>
              <a:gdLst>
                <a:gd name="T0" fmla="*/ 1 w 21"/>
                <a:gd name="T1" fmla="*/ 0 h 16"/>
                <a:gd name="T2" fmla="*/ 4 w 21"/>
                <a:gd name="T3" fmla="*/ 7 h 16"/>
                <a:gd name="T4" fmla="*/ 1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7" name="Freeform 162"/>
            <p:cNvSpPr>
              <a:spLocks/>
            </p:cNvSpPr>
            <p:nvPr/>
          </p:nvSpPr>
          <p:spPr bwMode="gray">
            <a:xfrm>
              <a:off x="1752" y="2429"/>
              <a:ext cx="38" cy="18"/>
            </a:xfrm>
            <a:custGeom>
              <a:avLst/>
              <a:gdLst>
                <a:gd name="T0" fmla="*/ 5 w 51"/>
                <a:gd name="T1" fmla="*/ 0 h 24"/>
                <a:gd name="T2" fmla="*/ 3 w 51"/>
                <a:gd name="T3" fmla="*/ 8 h 24"/>
                <a:gd name="T4" fmla="*/ 11 w 51"/>
                <a:gd name="T5" fmla="*/ 11 h 24"/>
                <a:gd name="T6" fmla="*/ 14 w 51"/>
                <a:gd name="T7" fmla="*/ 2 h 24"/>
                <a:gd name="T8" fmla="*/ 5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8" name="Freeform 163"/>
            <p:cNvSpPr>
              <a:spLocks/>
            </p:cNvSpPr>
            <p:nvPr/>
          </p:nvSpPr>
          <p:spPr bwMode="gray">
            <a:xfrm>
              <a:off x="1652" y="2224"/>
              <a:ext cx="38" cy="18"/>
            </a:xfrm>
            <a:custGeom>
              <a:avLst/>
              <a:gdLst>
                <a:gd name="T0" fmla="*/ 5 w 51"/>
                <a:gd name="T1" fmla="*/ 0 h 24"/>
                <a:gd name="T2" fmla="*/ 3 w 51"/>
                <a:gd name="T3" fmla="*/ 8 h 24"/>
                <a:gd name="T4" fmla="*/ 11 w 51"/>
                <a:gd name="T5" fmla="*/ 11 h 24"/>
                <a:gd name="T6" fmla="*/ 14 w 51"/>
                <a:gd name="T7" fmla="*/ 2 h 24"/>
                <a:gd name="T8" fmla="*/ 5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29" name="Freeform 164"/>
            <p:cNvSpPr>
              <a:spLocks/>
            </p:cNvSpPr>
            <p:nvPr/>
          </p:nvSpPr>
          <p:spPr bwMode="gray">
            <a:xfrm>
              <a:off x="1717" y="2045"/>
              <a:ext cx="39" cy="18"/>
            </a:xfrm>
            <a:custGeom>
              <a:avLst/>
              <a:gdLst>
                <a:gd name="T0" fmla="*/ 6 w 51"/>
                <a:gd name="T1" fmla="*/ 0 h 24"/>
                <a:gd name="T2" fmla="*/ 3 w 51"/>
                <a:gd name="T3" fmla="*/ 8 h 24"/>
                <a:gd name="T4" fmla="*/ 12 w 51"/>
                <a:gd name="T5" fmla="*/ 11 h 24"/>
                <a:gd name="T6" fmla="*/ 15 w 51"/>
                <a:gd name="T7" fmla="*/ 2 h 24"/>
                <a:gd name="T8" fmla="*/ 6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0" name="Freeform 165"/>
            <p:cNvSpPr>
              <a:spLocks/>
            </p:cNvSpPr>
            <p:nvPr/>
          </p:nvSpPr>
          <p:spPr bwMode="gray">
            <a:xfrm>
              <a:off x="1780" y="2153"/>
              <a:ext cx="38" cy="18"/>
            </a:xfrm>
            <a:custGeom>
              <a:avLst/>
              <a:gdLst>
                <a:gd name="T0" fmla="*/ 5 w 51"/>
                <a:gd name="T1" fmla="*/ 0 h 24"/>
                <a:gd name="T2" fmla="*/ 3 w 51"/>
                <a:gd name="T3" fmla="*/ 8 h 24"/>
                <a:gd name="T4" fmla="*/ 11 w 51"/>
                <a:gd name="T5" fmla="*/ 11 h 24"/>
                <a:gd name="T6" fmla="*/ 14 w 51"/>
                <a:gd name="T7" fmla="*/ 2 h 24"/>
                <a:gd name="T8" fmla="*/ 5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1" name="Freeform 166"/>
            <p:cNvSpPr>
              <a:spLocks/>
            </p:cNvSpPr>
            <p:nvPr/>
          </p:nvSpPr>
          <p:spPr bwMode="gray">
            <a:xfrm>
              <a:off x="1796" y="1951"/>
              <a:ext cx="696" cy="346"/>
            </a:xfrm>
            <a:custGeom>
              <a:avLst/>
              <a:gdLst>
                <a:gd name="T0" fmla="*/ 12 w 929"/>
                <a:gd name="T1" fmla="*/ 23 h 462"/>
                <a:gd name="T2" fmla="*/ 2 w 929"/>
                <a:gd name="T3" fmla="*/ 39 h 462"/>
                <a:gd name="T4" fmla="*/ 15 w 929"/>
                <a:gd name="T5" fmla="*/ 42 h 462"/>
                <a:gd name="T6" fmla="*/ 7 w 929"/>
                <a:gd name="T7" fmla="*/ 49 h 462"/>
                <a:gd name="T8" fmla="*/ 43 w 929"/>
                <a:gd name="T9" fmla="*/ 57 h 462"/>
                <a:gd name="T10" fmla="*/ 59 w 929"/>
                <a:gd name="T11" fmla="*/ 55 h 462"/>
                <a:gd name="T12" fmla="*/ 105 w 929"/>
                <a:gd name="T13" fmla="*/ 32 h 462"/>
                <a:gd name="T14" fmla="*/ 127 w 929"/>
                <a:gd name="T15" fmla="*/ 28 h 462"/>
                <a:gd name="T16" fmla="*/ 136 w 929"/>
                <a:gd name="T17" fmla="*/ 34 h 462"/>
                <a:gd name="T18" fmla="*/ 115 w 929"/>
                <a:gd name="T19" fmla="*/ 37 h 462"/>
                <a:gd name="T20" fmla="*/ 102 w 929"/>
                <a:gd name="T21" fmla="*/ 47 h 462"/>
                <a:gd name="T22" fmla="*/ 106 w 929"/>
                <a:gd name="T23" fmla="*/ 50 h 462"/>
                <a:gd name="T24" fmla="*/ 109 w 929"/>
                <a:gd name="T25" fmla="*/ 66 h 462"/>
                <a:gd name="T26" fmla="*/ 147 w 929"/>
                <a:gd name="T27" fmla="*/ 81 h 462"/>
                <a:gd name="T28" fmla="*/ 142 w 929"/>
                <a:gd name="T29" fmla="*/ 88 h 462"/>
                <a:gd name="T30" fmla="*/ 155 w 929"/>
                <a:gd name="T31" fmla="*/ 103 h 462"/>
                <a:gd name="T32" fmla="*/ 147 w 929"/>
                <a:gd name="T33" fmla="*/ 112 h 462"/>
                <a:gd name="T34" fmla="*/ 136 w 929"/>
                <a:gd name="T35" fmla="*/ 124 h 462"/>
                <a:gd name="T36" fmla="*/ 124 w 929"/>
                <a:gd name="T37" fmla="*/ 136 h 462"/>
                <a:gd name="T38" fmla="*/ 123 w 929"/>
                <a:gd name="T39" fmla="*/ 177 h 462"/>
                <a:gd name="T40" fmla="*/ 140 w 929"/>
                <a:gd name="T41" fmla="*/ 187 h 462"/>
                <a:gd name="T42" fmla="*/ 163 w 929"/>
                <a:gd name="T43" fmla="*/ 189 h 462"/>
                <a:gd name="T44" fmla="*/ 174 w 929"/>
                <a:gd name="T45" fmla="*/ 177 h 462"/>
                <a:gd name="T46" fmla="*/ 213 w 929"/>
                <a:gd name="T47" fmla="*/ 150 h 462"/>
                <a:gd name="T48" fmla="*/ 240 w 929"/>
                <a:gd name="T49" fmla="*/ 140 h 462"/>
                <a:gd name="T50" fmla="*/ 272 w 929"/>
                <a:gd name="T51" fmla="*/ 130 h 462"/>
                <a:gd name="T52" fmla="*/ 303 w 929"/>
                <a:gd name="T53" fmla="*/ 122 h 462"/>
                <a:gd name="T54" fmla="*/ 321 w 929"/>
                <a:gd name="T55" fmla="*/ 109 h 462"/>
                <a:gd name="T56" fmla="*/ 336 w 929"/>
                <a:gd name="T57" fmla="*/ 84 h 462"/>
                <a:gd name="T58" fmla="*/ 337 w 929"/>
                <a:gd name="T59" fmla="*/ 64 h 462"/>
                <a:gd name="T60" fmla="*/ 337 w 929"/>
                <a:gd name="T61" fmla="*/ 52 h 462"/>
                <a:gd name="T62" fmla="*/ 350 w 929"/>
                <a:gd name="T63" fmla="*/ 37 h 462"/>
                <a:gd name="T64" fmla="*/ 368 w 929"/>
                <a:gd name="T65" fmla="*/ 39 h 462"/>
                <a:gd name="T66" fmla="*/ 388 w 929"/>
                <a:gd name="T67" fmla="*/ 22 h 462"/>
                <a:gd name="T68" fmla="*/ 373 w 929"/>
                <a:gd name="T69" fmla="*/ 23 h 462"/>
                <a:gd name="T70" fmla="*/ 357 w 929"/>
                <a:gd name="T71" fmla="*/ 19 h 462"/>
                <a:gd name="T72" fmla="*/ 334 w 929"/>
                <a:gd name="T73" fmla="*/ 9 h 462"/>
                <a:gd name="T74" fmla="*/ 270 w 929"/>
                <a:gd name="T75" fmla="*/ 10 h 462"/>
                <a:gd name="T76" fmla="*/ 246 w 929"/>
                <a:gd name="T77" fmla="*/ 16 h 462"/>
                <a:gd name="T78" fmla="*/ 234 w 929"/>
                <a:gd name="T79" fmla="*/ 16 h 462"/>
                <a:gd name="T80" fmla="*/ 217 w 929"/>
                <a:gd name="T81" fmla="*/ 22 h 462"/>
                <a:gd name="T82" fmla="*/ 201 w 929"/>
                <a:gd name="T83" fmla="*/ 12 h 462"/>
                <a:gd name="T84" fmla="*/ 182 w 929"/>
                <a:gd name="T85" fmla="*/ 16 h 462"/>
                <a:gd name="T86" fmla="*/ 154 w 929"/>
                <a:gd name="T87" fmla="*/ 22 h 462"/>
                <a:gd name="T88" fmla="*/ 172 w 929"/>
                <a:gd name="T89" fmla="*/ 16 h 462"/>
                <a:gd name="T90" fmla="*/ 148 w 929"/>
                <a:gd name="T91" fmla="*/ 3 h 462"/>
                <a:gd name="T92" fmla="*/ 140 w 929"/>
                <a:gd name="T93" fmla="*/ 1 h 462"/>
                <a:gd name="T94" fmla="*/ 132 w 929"/>
                <a:gd name="T95" fmla="*/ 3 h 462"/>
                <a:gd name="T96" fmla="*/ 101 w 929"/>
                <a:gd name="T97" fmla="*/ 7 h 462"/>
                <a:gd name="T98" fmla="*/ 67 w 929"/>
                <a:gd name="T99" fmla="*/ 12 h 462"/>
                <a:gd name="T100" fmla="*/ 46 w 929"/>
                <a:gd name="T101" fmla="*/ 10 h 462"/>
                <a:gd name="T102" fmla="*/ 48 w 929"/>
                <a:gd name="T103" fmla="*/ 28 h 462"/>
                <a:gd name="T104" fmla="*/ 43 w 929"/>
                <a:gd name="T105" fmla="*/ 22 h 462"/>
                <a:gd name="T106" fmla="*/ 25 w 929"/>
                <a:gd name="T107" fmla="*/ 17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29"/>
                <a:gd name="T163" fmla="*/ 0 h 462"/>
                <a:gd name="T164" fmla="*/ 929 w 929"/>
                <a:gd name="T165" fmla="*/ 462 h 4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2" name="Freeform 167"/>
            <p:cNvSpPr>
              <a:spLocks/>
            </p:cNvSpPr>
            <p:nvPr/>
          </p:nvSpPr>
          <p:spPr bwMode="gray">
            <a:xfrm>
              <a:off x="2009" y="2135"/>
              <a:ext cx="39" cy="24"/>
            </a:xfrm>
            <a:custGeom>
              <a:avLst/>
              <a:gdLst>
                <a:gd name="T0" fmla="*/ 15 w 52"/>
                <a:gd name="T1" fmla="*/ 0 h 32"/>
                <a:gd name="T2" fmla="*/ 4 w 52"/>
                <a:gd name="T3" fmla="*/ 8 h 32"/>
                <a:gd name="T4" fmla="*/ 11 w 52"/>
                <a:gd name="T5" fmla="*/ 14 h 32"/>
                <a:gd name="T6" fmla="*/ 18 w 52"/>
                <a:gd name="T7" fmla="*/ 12 h 32"/>
                <a:gd name="T8" fmla="*/ 15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3" name="Freeform 168"/>
            <p:cNvSpPr>
              <a:spLocks/>
            </p:cNvSpPr>
            <p:nvPr/>
          </p:nvSpPr>
          <p:spPr bwMode="gray">
            <a:xfrm>
              <a:off x="2292" y="2201"/>
              <a:ext cx="128" cy="54"/>
            </a:xfrm>
            <a:custGeom>
              <a:avLst/>
              <a:gdLst>
                <a:gd name="T0" fmla="*/ 42 w 172"/>
                <a:gd name="T1" fmla="*/ 3 h 72"/>
                <a:gd name="T2" fmla="*/ 27 w 172"/>
                <a:gd name="T3" fmla="*/ 2 h 72"/>
                <a:gd name="T4" fmla="*/ 22 w 172"/>
                <a:gd name="T5" fmla="*/ 0 h 72"/>
                <a:gd name="T6" fmla="*/ 0 w 172"/>
                <a:gd name="T7" fmla="*/ 12 h 72"/>
                <a:gd name="T8" fmla="*/ 12 w 172"/>
                <a:gd name="T9" fmla="*/ 17 h 72"/>
                <a:gd name="T10" fmla="*/ 17 w 172"/>
                <a:gd name="T11" fmla="*/ 26 h 72"/>
                <a:gd name="T12" fmla="*/ 27 w 172"/>
                <a:gd name="T13" fmla="*/ 29 h 72"/>
                <a:gd name="T14" fmla="*/ 32 w 172"/>
                <a:gd name="T15" fmla="*/ 30 h 72"/>
                <a:gd name="T16" fmla="*/ 54 w 172"/>
                <a:gd name="T17" fmla="*/ 26 h 72"/>
                <a:gd name="T18" fmla="*/ 71 w 172"/>
                <a:gd name="T19" fmla="*/ 19 h 72"/>
                <a:gd name="T20" fmla="*/ 61 w 172"/>
                <a:gd name="T21" fmla="*/ 8 h 72"/>
                <a:gd name="T22" fmla="*/ 56 w 172"/>
                <a:gd name="T23" fmla="*/ 2 h 72"/>
                <a:gd name="T24" fmla="*/ 42 w 172"/>
                <a:gd name="T25" fmla="*/ 3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2"/>
                <a:gd name="T41" fmla="*/ 172 w 172"/>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4" name="Freeform 169"/>
            <p:cNvSpPr>
              <a:spLocks/>
            </p:cNvSpPr>
            <p:nvPr/>
          </p:nvSpPr>
          <p:spPr bwMode="gray">
            <a:xfrm>
              <a:off x="2393" y="2038"/>
              <a:ext cx="39" cy="24"/>
            </a:xfrm>
            <a:custGeom>
              <a:avLst/>
              <a:gdLst>
                <a:gd name="T0" fmla="*/ 15 w 52"/>
                <a:gd name="T1" fmla="*/ 0 h 32"/>
                <a:gd name="T2" fmla="*/ 4 w 52"/>
                <a:gd name="T3" fmla="*/ 8 h 32"/>
                <a:gd name="T4" fmla="*/ 11 w 52"/>
                <a:gd name="T5" fmla="*/ 14 h 32"/>
                <a:gd name="T6" fmla="*/ 18 w 52"/>
                <a:gd name="T7" fmla="*/ 12 h 32"/>
                <a:gd name="T8" fmla="*/ 15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5" name="Freeform 170"/>
            <p:cNvSpPr>
              <a:spLocks/>
            </p:cNvSpPr>
            <p:nvPr/>
          </p:nvSpPr>
          <p:spPr bwMode="gray">
            <a:xfrm>
              <a:off x="2662" y="2006"/>
              <a:ext cx="155" cy="63"/>
            </a:xfrm>
            <a:custGeom>
              <a:avLst/>
              <a:gdLst>
                <a:gd name="T0" fmla="*/ 81 w 206"/>
                <a:gd name="T1" fmla="*/ 3 h 85"/>
                <a:gd name="T2" fmla="*/ 44 w 206"/>
                <a:gd name="T3" fmla="*/ 4 h 85"/>
                <a:gd name="T4" fmla="*/ 47 w 206"/>
                <a:gd name="T5" fmla="*/ 10 h 85"/>
                <a:gd name="T6" fmla="*/ 46 w 206"/>
                <a:gd name="T7" fmla="*/ 13 h 85"/>
                <a:gd name="T8" fmla="*/ 38 w 206"/>
                <a:gd name="T9" fmla="*/ 11 h 85"/>
                <a:gd name="T10" fmla="*/ 33 w 206"/>
                <a:gd name="T11" fmla="*/ 7 h 85"/>
                <a:gd name="T12" fmla="*/ 10 w 206"/>
                <a:gd name="T13" fmla="*/ 11 h 85"/>
                <a:gd name="T14" fmla="*/ 13 w 206"/>
                <a:gd name="T15" fmla="*/ 20 h 85"/>
                <a:gd name="T16" fmla="*/ 23 w 206"/>
                <a:gd name="T17" fmla="*/ 21 h 85"/>
                <a:gd name="T18" fmla="*/ 32 w 206"/>
                <a:gd name="T19" fmla="*/ 30 h 85"/>
                <a:gd name="T20" fmla="*/ 38 w 206"/>
                <a:gd name="T21" fmla="*/ 35 h 85"/>
                <a:gd name="T22" fmla="*/ 47 w 206"/>
                <a:gd name="T23" fmla="*/ 27 h 85"/>
                <a:gd name="T24" fmla="*/ 51 w 206"/>
                <a:gd name="T25" fmla="*/ 24 h 85"/>
                <a:gd name="T26" fmla="*/ 54 w 206"/>
                <a:gd name="T27" fmla="*/ 19 h 85"/>
                <a:gd name="T28" fmla="*/ 71 w 206"/>
                <a:gd name="T29" fmla="*/ 14 h 85"/>
                <a:gd name="T30" fmla="*/ 80 w 206"/>
                <a:gd name="T31" fmla="*/ 13 h 85"/>
                <a:gd name="T32" fmla="*/ 85 w 206"/>
                <a:gd name="T33" fmla="*/ 11 h 85"/>
                <a:gd name="T34" fmla="*/ 81 w 206"/>
                <a:gd name="T35" fmla="*/ 3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6"/>
                <a:gd name="T55" fmla="*/ 0 h 85"/>
                <a:gd name="T56" fmla="*/ 206 w 206"/>
                <a:gd name="T57" fmla="*/ 85 h 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6" name="Freeform 171"/>
            <p:cNvSpPr>
              <a:spLocks/>
            </p:cNvSpPr>
            <p:nvPr/>
          </p:nvSpPr>
          <p:spPr bwMode="gray">
            <a:xfrm>
              <a:off x="2759" y="2039"/>
              <a:ext cx="48" cy="21"/>
            </a:xfrm>
            <a:custGeom>
              <a:avLst/>
              <a:gdLst>
                <a:gd name="T0" fmla="*/ 15 w 64"/>
                <a:gd name="T1" fmla="*/ 3 h 28"/>
                <a:gd name="T2" fmla="*/ 3 w 64"/>
                <a:gd name="T3" fmla="*/ 2 h 28"/>
                <a:gd name="T4" fmla="*/ 10 w 64"/>
                <a:gd name="T5" fmla="*/ 12 h 28"/>
                <a:gd name="T6" fmla="*/ 23 w 64"/>
                <a:gd name="T7" fmla="*/ 6 h 28"/>
                <a:gd name="T8" fmla="*/ 15 w 64"/>
                <a:gd name="T9" fmla="*/ 3 h 28"/>
                <a:gd name="T10" fmla="*/ 0 60000 65536"/>
                <a:gd name="T11" fmla="*/ 0 60000 65536"/>
                <a:gd name="T12" fmla="*/ 0 60000 65536"/>
                <a:gd name="T13" fmla="*/ 0 60000 65536"/>
                <a:gd name="T14" fmla="*/ 0 60000 65536"/>
                <a:gd name="T15" fmla="*/ 0 w 64"/>
                <a:gd name="T16" fmla="*/ 0 h 28"/>
                <a:gd name="T17" fmla="*/ 64 w 64"/>
                <a:gd name="T18" fmla="*/ 28 h 28"/>
              </a:gdLst>
              <a:ahLst/>
              <a:cxnLst>
                <a:cxn ang="T10">
                  <a:pos x="T0" y="T1"/>
                </a:cxn>
                <a:cxn ang="T11">
                  <a:pos x="T2" y="T3"/>
                </a:cxn>
                <a:cxn ang="T12">
                  <a:pos x="T4" y="T5"/>
                </a:cxn>
                <a:cxn ang="T13">
                  <a:pos x="T6" y="T7"/>
                </a:cxn>
                <a:cxn ang="T14">
                  <a:pos x="T8" y="T9"/>
                </a:cxn>
              </a:cxnLst>
              <a:rect l="T15" t="T16" r="T17" b="T18"/>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7" name="Freeform 172"/>
            <p:cNvSpPr>
              <a:spLocks/>
            </p:cNvSpPr>
            <p:nvPr/>
          </p:nvSpPr>
          <p:spPr bwMode="gray">
            <a:xfrm>
              <a:off x="2467" y="2311"/>
              <a:ext cx="109" cy="132"/>
            </a:xfrm>
            <a:custGeom>
              <a:avLst/>
              <a:gdLst>
                <a:gd name="T0" fmla="*/ 10 w 146"/>
                <a:gd name="T1" fmla="*/ 8 h 176"/>
                <a:gd name="T2" fmla="*/ 0 w 146"/>
                <a:gd name="T3" fmla="*/ 11 h 176"/>
                <a:gd name="T4" fmla="*/ 5 w 146"/>
                <a:gd name="T5" fmla="*/ 18 h 176"/>
                <a:gd name="T6" fmla="*/ 14 w 146"/>
                <a:gd name="T7" fmla="*/ 37 h 176"/>
                <a:gd name="T8" fmla="*/ 22 w 146"/>
                <a:gd name="T9" fmla="*/ 38 h 176"/>
                <a:gd name="T10" fmla="*/ 21 w 146"/>
                <a:gd name="T11" fmla="*/ 45 h 176"/>
                <a:gd name="T12" fmla="*/ 12 w 146"/>
                <a:gd name="T13" fmla="*/ 48 h 176"/>
                <a:gd name="T14" fmla="*/ 7 w 146"/>
                <a:gd name="T15" fmla="*/ 55 h 176"/>
                <a:gd name="T16" fmla="*/ 7 w 146"/>
                <a:gd name="T17" fmla="*/ 58 h 176"/>
                <a:gd name="T18" fmla="*/ 12 w 146"/>
                <a:gd name="T19" fmla="*/ 59 h 176"/>
                <a:gd name="T20" fmla="*/ 7 w 146"/>
                <a:gd name="T21" fmla="*/ 71 h 176"/>
                <a:gd name="T22" fmla="*/ 8 w 146"/>
                <a:gd name="T23" fmla="*/ 74 h 176"/>
                <a:gd name="T24" fmla="*/ 14 w 146"/>
                <a:gd name="T25" fmla="*/ 72 h 176"/>
                <a:gd name="T26" fmla="*/ 24 w 146"/>
                <a:gd name="T27" fmla="*/ 71 h 176"/>
                <a:gd name="T28" fmla="*/ 39 w 146"/>
                <a:gd name="T29" fmla="*/ 72 h 176"/>
                <a:gd name="T30" fmla="*/ 46 w 146"/>
                <a:gd name="T31" fmla="*/ 71 h 176"/>
                <a:gd name="T32" fmla="*/ 51 w 146"/>
                <a:gd name="T33" fmla="*/ 70 h 176"/>
                <a:gd name="T34" fmla="*/ 54 w 146"/>
                <a:gd name="T35" fmla="*/ 59 h 176"/>
                <a:gd name="T36" fmla="*/ 60 w 146"/>
                <a:gd name="T37" fmla="*/ 56 h 176"/>
                <a:gd name="T38" fmla="*/ 46 w 146"/>
                <a:gd name="T39" fmla="*/ 47 h 176"/>
                <a:gd name="T40" fmla="*/ 37 w 146"/>
                <a:gd name="T41" fmla="*/ 35 h 176"/>
                <a:gd name="T42" fmla="*/ 34 w 146"/>
                <a:gd name="T43" fmla="*/ 29 h 176"/>
                <a:gd name="T44" fmla="*/ 27 w 146"/>
                <a:gd name="T45" fmla="*/ 26 h 176"/>
                <a:gd name="T46" fmla="*/ 36 w 146"/>
                <a:gd name="T47" fmla="*/ 20 h 176"/>
                <a:gd name="T48" fmla="*/ 27 w 146"/>
                <a:gd name="T49" fmla="*/ 13 h 176"/>
                <a:gd name="T50" fmla="*/ 29 w 146"/>
                <a:gd name="T51" fmla="*/ 6 h 176"/>
                <a:gd name="T52" fmla="*/ 19 w 146"/>
                <a:gd name="T53" fmla="*/ 1 h 176"/>
                <a:gd name="T54" fmla="*/ 12 w 146"/>
                <a:gd name="T55" fmla="*/ 4 h 176"/>
                <a:gd name="T56" fmla="*/ 10 w 146"/>
                <a:gd name="T57" fmla="*/ 8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176"/>
                <a:gd name="T89" fmla="*/ 146 w 146"/>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8" name="Freeform 173"/>
            <p:cNvSpPr>
              <a:spLocks/>
            </p:cNvSpPr>
            <p:nvPr/>
          </p:nvSpPr>
          <p:spPr bwMode="gray">
            <a:xfrm>
              <a:off x="2413" y="2359"/>
              <a:ext cx="69" cy="68"/>
            </a:xfrm>
            <a:custGeom>
              <a:avLst/>
              <a:gdLst>
                <a:gd name="T0" fmla="*/ 24 w 92"/>
                <a:gd name="T1" fmla="*/ 2 h 92"/>
                <a:gd name="T2" fmla="*/ 35 w 92"/>
                <a:gd name="T3" fmla="*/ 3 h 92"/>
                <a:gd name="T4" fmla="*/ 39 w 92"/>
                <a:gd name="T5" fmla="*/ 10 h 92"/>
                <a:gd name="T6" fmla="*/ 33 w 92"/>
                <a:gd name="T7" fmla="*/ 19 h 92"/>
                <a:gd name="T8" fmla="*/ 20 w 92"/>
                <a:gd name="T9" fmla="*/ 30 h 92"/>
                <a:gd name="T10" fmla="*/ 8 w 92"/>
                <a:gd name="T11" fmla="*/ 37 h 92"/>
                <a:gd name="T12" fmla="*/ 3 w 92"/>
                <a:gd name="T13" fmla="*/ 29 h 92"/>
                <a:gd name="T14" fmla="*/ 8 w 92"/>
                <a:gd name="T15" fmla="*/ 26 h 92"/>
                <a:gd name="T16" fmla="*/ 6 w 92"/>
                <a:gd name="T17" fmla="*/ 18 h 92"/>
                <a:gd name="T18" fmla="*/ 17 w 92"/>
                <a:gd name="T19" fmla="*/ 12 h 92"/>
                <a:gd name="T20" fmla="*/ 24 w 92"/>
                <a:gd name="T21" fmla="*/ 2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
                <a:gd name="T34" fmla="*/ 0 h 92"/>
                <a:gd name="T35" fmla="*/ 92 w 9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39" name="Freeform 174"/>
            <p:cNvSpPr>
              <a:spLocks/>
            </p:cNvSpPr>
            <p:nvPr/>
          </p:nvSpPr>
          <p:spPr bwMode="gray">
            <a:xfrm>
              <a:off x="4099" y="3502"/>
              <a:ext cx="474" cy="495"/>
            </a:xfrm>
            <a:custGeom>
              <a:avLst/>
              <a:gdLst>
                <a:gd name="T0" fmla="*/ 89 w 633"/>
                <a:gd name="T1" fmla="*/ 5 h 660"/>
                <a:gd name="T2" fmla="*/ 74 w 633"/>
                <a:gd name="T3" fmla="*/ 8 h 660"/>
                <a:gd name="T4" fmla="*/ 61 w 633"/>
                <a:gd name="T5" fmla="*/ 22 h 660"/>
                <a:gd name="T6" fmla="*/ 43 w 633"/>
                <a:gd name="T7" fmla="*/ 25 h 660"/>
                <a:gd name="T8" fmla="*/ 35 w 633"/>
                <a:gd name="T9" fmla="*/ 32 h 660"/>
                <a:gd name="T10" fmla="*/ 28 w 633"/>
                <a:gd name="T11" fmla="*/ 48 h 660"/>
                <a:gd name="T12" fmla="*/ 15 w 633"/>
                <a:gd name="T13" fmla="*/ 71 h 660"/>
                <a:gd name="T14" fmla="*/ 0 w 633"/>
                <a:gd name="T15" fmla="*/ 76 h 660"/>
                <a:gd name="T16" fmla="*/ 30 w 633"/>
                <a:gd name="T17" fmla="*/ 136 h 660"/>
                <a:gd name="T18" fmla="*/ 50 w 633"/>
                <a:gd name="T19" fmla="*/ 180 h 660"/>
                <a:gd name="T20" fmla="*/ 61 w 633"/>
                <a:gd name="T21" fmla="*/ 187 h 660"/>
                <a:gd name="T22" fmla="*/ 70 w 633"/>
                <a:gd name="T23" fmla="*/ 190 h 660"/>
                <a:gd name="T24" fmla="*/ 96 w 633"/>
                <a:gd name="T25" fmla="*/ 182 h 660"/>
                <a:gd name="T26" fmla="*/ 106 w 633"/>
                <a:gd name="T27" fmla="*/ 179 h 660"/>
                <a:gd name="T28" fmla="*/ 126 w 633"/>
                <a:gd name="T29" fmla="*/ 190 h 660"/>
                <a:gd name="T30" fmla="*/ 136 w 633"/>
                <a:gd name="T31" fmla="*/ 222 h 660"/>
                <a:gd name="T32" fmla="*/ 142 w 633"/>
                <a:gd name="T33" fmla="*/ 221 h 660"/>
                <a:gd name="T34" fmla="*/ 145 w 633"/>
                <a:gd name="T35" fmla="*/ 215 h 660"/>
                <a:gd name="T36" fmla="*/ 155 w 633"/>
                <a:gd name="T37" fmla="*/ 230 h 660"/>
                <a:gd name="T38" fmla="*/ 170 w 633"/>
                <a:gd name="T39" fmla="*/ 241 h 660"/>
                <a:gd name="T40" fmla="*/ 183 w 633"/>
                <a:gd name="T41" fmla="*/ 254 h 660"/>
                <a:gd name="T42" fmla="*/ 186 w 633"/>
                <a:gd name="T43" fmla="*/ 260 h 660"/>
                <a:gd name="T44" fmla="*/ 191 w 633"/>
                <a:gd name="T45" fmla="*/ 263 h 660"/>
                <a:gd name="T46" fmla="*/ 203 w 633"/>
                <a:gd name="T47" fmla="*/ 276 h 660"/>
                <a:gd name="T48" fmla="*/ 207 w 633"/>
                <a:gd name="T49" fmla="*/ 266 h 660"/>
                <a:gd name="T50" fmla="*/ 227 w 633"/>
                <a:gd name="T51" fmla="*/ 278 h 660"/>
                <a:gd name="T52" fmla="*/ 246 w 633"/>
                <a:gd name="T53" fmla="*/ 276 h 660"/>
                <a:gd name="T54" fmla="*/ 258 w 633"/>
                <a:gd name="T55" fmla="*/ 224 h 660"/>
                <a:gd name="T56" fmla="*/ 265 w 633"/>
                <a:gd name="T57" fmla="*/ 195 h 660"/>
                <a:gd name="T58" fmla="*/ 260 w 633"/>
                <a:gd name="T59" fmla="*/ 155 h 660"/>
                <a:gd name="T60" fmla="*/ 225 w 633"/>
                <a:gd name="T61" fmla="*/ 114 h 660"/>
                <a:gd name="T62" fmla="*/ 222 w 633"/>
                <a:gd name="T63" fmla="*/ 99 h 660"/>
                <a:gd name="T64" fmla="*/ 193 w 633"/>
                <a:gd name="T65" fmla="*/ 76 h 660"/>
                <a:gd name="T66" fmla="*/ 198 w 633"/>
                <a:gd name="T67" fmla="*/ 65 h 660"/>
                <a:gd name="T68" fmla="*/ 191 w 633"/>
                <a:gd name="T69" fmla="*/ 55 h 660"/>
                <a:gd name="T70" fmla="*/ 175 w 633"/>
                <a:gd name="T71" fmla="*/ 33 h 660"/>
                <a:gd name="T72" fmla="*/ 165 w 633"/>
                <a:gd name="T73" fmla="*/ 13 h 660"/>
                <a:gd name="T74" fmla="*/ 163 w 633"/>
                <a:gd name="T75" fmla="*/ 8 h 660"/>
                <a:gd name="T76" fmla="*/ 153 w 633"/>
                <a:gd name="T77" fmla="*/ 64 h 660"/>
                <a:gd name="T78" fmla="*/ 136 w 633"/>
                <a:gd name="T79" fmla="*/ 48 h 660"/>
                <a:gd name="T80" fmla="*/ 123 w 633"/>
                <a:gd name="T81" fmla="*/ 47 h 660"/>
                <a:gd name="T82" fmla="*/ 115 w 633"/>
                <a:gd name="T83" fmla="*/ 37 h 660"/>
                <a:gd name="T84" fmla="*/ 111 w 633"/>
                <a:gd name="T85" fmla="*/ 26 h 660"/>
                <a:gd name="T86" fmla="*/ 116 w 633"/>
                <a:gd name="T87" fmla="*/ 23 h 660"/>
                <a:gd name="T88" fmla="*/ 101 w 633"/>
                <a:gd name="T89" fmla="*/ 8 h 660"/>
                <a:gd name="T90" fmla="*/ 91 w 633"/>
                <a:gd name="T91" fmla="*/ 5 h 660"/>
                <a:gd name="T92" fmla="*/ 86 w 633"/>
                <a:gd name="T93" fmla="*/ 3 h 660"/>
                <a:gd name="T94" fmla="*/ 89 w 633"/>
                <a:gd name="T95" fmla="*/ 5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3"/>
                <a:gd name="T145" fmla="*/ 0 h 660"/>
                <a:gd name="T146" fmla="*/ 633 w 633"/>
                <a:gd name="T147" fmla="*/ 660 h 6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0" name="Freeform 175"/>
            <p:cNvSpPr>
              <a:spLocks/>
            </p:cNvSpPr>
            <p:nvPr/>
          </p:nvSpPr>
          <p:spPr bwMode="gray">
            <a:xfrm>
              <a:off x="4246" y="3241"/>
              <a:ext cx="319" cy="210"/>
            </a:xfrm>
            <a:custGeom>
              <a:avLst/>
              <a:gdLst>
                <a:gd name="T0" fmla="*/ 35 w 426"/>
                <a:gd name="T1" fmla="*/ 26 h 280"/>
                <a:gd name="T2" fmla="*/ 28 w 426"/>
                <a:gd name="T3" fmla="*/ 15 h 280"/>
                <a:gd name="T4" fmla="*/ 27 w 426"/>
                <a:gd name="T5" fmla="*/ 7 h 280"/>
                <a:gd name="T6" fmla="*/ 22 w 426"/>
                <a:gd name="T7" fmla="*/ 5 h 280"/>
                <a:gd name="T8" fmla="*/ 7 w 426"/>
                <a:gd name="T9" fmla="*/ 7 h 280"/>
                <a:gd name="T10" fmla="*/ 19 w 426"/>
                <a:gd name="T11" fmla="*/ 17 h 280"/>
                <a:gd name="T12" fmla="*/ 20 w 426"/>
                <a:gd name="T13" fmla="*/ 22 h 280"/>
                <a:gd name="T14" fmla="*/ 10 w 426"/>
                <a:gd name="T15" fmla="*/ 29 h 280"/>
                <a:gd name="T16" fmla="*/ 37 w 426"/>
                <a:gd name="T17" fmla="*/ 39 h 280"/>
                <a:gd name="T18" fmla="*/ 52 w 426"/>
                <a:gd name="T19" fmla="*/ 47 h 280"/>
                <a:gd name="T20" fmla="*/ 54 w 426"/>
                <a:gd name="T21" fmla="*/ 53 h 280"/>
                <a:gd name="T22" fmla="*/ 59 w 426"/>
                <a:gd name="T23" fmla="*/ 56 h 280"/>
                <a:gd name="T24" fmla="*/ 62 w 426"/>
                <a:gd name="T25" fmla="*/ 66 h 280"/>
                <a:gd name="T26" fmla="*/ 55 w 426"/>
                <a:gd name="T27" fmla="*/ 83 h 280"/>
                <a:gd name="T28" fmla="*/ 76 w 426"/>
                <a:gd name="T29" fmla="*/ 80 h 280"/>
                <a:gd name="T30" fmla="*/ 81 w 426"/>
                <a:gd name="T31" fmla="*/ 91 h 280"/>
                <a:gd name="T32" fmla="*/ 91 w 426"/>
                <a:gd name="T33" fmla="*/ 95 h 280"/>
                <a:gd name="T34" fmla="*/ 96 w 426"/>
                <a:gd name="T35" fmla="*/ 96 h 280"/>
                <a:gd name="T36" fmla="*/ 106 w 426"/>
                <a:gd name="T37" fmla="*/ 95 h 280"/>
                <a:gd name="T38" fmla="*/ 116 w 426"/>
                <a:gd name="T39" fmla="*/ 83 h 280"/>
                <a:gd name="T40" fmla="*/ 142 w 426"/>
                <a:gd name="T41" fmla="*/ 107 h 280"/>
                <a:gd name="T42" fmla="*/ 153 w 426"/>
                <a:gd name="T43" fmla="*/ 118 h 280"/>
                <a:gd name="T44" fmla="*/ 151 w 426"/>
                <a:gd name="T45" fmla="*/ 95 h 280"/>
                <a:gd name="T46" fmla="*/ 142 w 426"/>
                <a:gd name="T47" fmla="*/ 84 h 280"/>
                <a:gd name="T48" fmla="*/ 157 w 426"/>
                <a:gd name="T49" fmla="*/ 71 h 280"/>
                <a:gd name="T50" fmla="*/ 171 w 426"/>
                <a:gd name="T51" fmla="*/ 66 h 280"/>
                <a:gd name="T52" fmla="*/ 177 w 426"/>
                <a:gd name="T53" fmla="*/ 64 h 280"/>
                <a:gd name="T54" fmla="*/ 178 w 426"/>
                <a:gd name="T55" fmla="*/ 59 h 280"/>
                <a:gd name="T56" fmla="*/ 150 w 426"/>
                <a:gd name="T57" fmla="*/ 62 h 280"/>
                <a:gd name="T58" fmla="*/ 128 w 426"/>
                <a:gd name="T59" fmla="*/ 59 h 280"/>
                <a:gd name="T60" fmla="*/ 126 w 426"/>
                <a:gd name="T61" fmla="*/ 54 h 280"/>
                <a:gd name="T62" fmla="*/ 123 w 426"/>
                <a:gd name="T63" fmla="*/ 49 h 280"/>
                <a:gd name="T64" fmla="*/ 93 w 426"/>
                <a:gd name="T65" fmla="*/ 34 h 280"/>
                <a:gd name="T66" fmla="*/ 67 w 426"/>
                <a:gd name="T67" fmla="*/ 26 h 280"/>
                <a:gd name="T68" fmla="*/ 57 w 426"/>
                <a:gd name="T69" fmla="*/ 22 h 280"/>
                <a:gd name="T70" fmla="*/ 34 w 426"/>
                <a:gd name="T71" fmla="*/ 22 h 280"/>
                <a:gd name="T72" fmla="*/ 28 w 426"/>
                <a:gd name="T73" fmla="*/ 14 h 280"/>
                <a:gd name="T74" fmla="*/ 2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6"/>
                <a:gd name="T115" fmla="*/ 0 h 280"/>
                <a:gd name="T116" fmla="*/ 426 w 426"/>
                <a:gd name="T117" fmla="*/ 280 h 2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1" name="Freeform 176"/>
            <p:cNvSpPr>
              <a:spLocks/>
            </p:cNvSpPr>
            <p:nvPr/>
          </p:nvSpPr>
          <p:spPr bwMode="gray">
            <a:xfrm>
              <a:off x="4255" y="3243"/>
              <a:ext cx="311" cy="211"/>
            </a:xfrm>
            <a:custGeom>
              <a:avLst/>
              <a:gdLst>
                <a:gd name="T0" fmla="*/ 0 w 416"/>
                <a:gd name="T1" fmla="*/ 1 h 282"/>
                <a:gd name="T2" fmla="*/ 8 w 416"/>
                <a:gd name="T3" fmla="*/ 16 h 282"/>
                <a:gd name="T4" fmla="*/ 12 w 416"/>
                <a:gd name="T5" fmla="*/ 21 h 282"/>
                <a:gd name="T6" fmla="*/ 35 w 416"/>
                <a:gd name="T7" fmla="*/ 37 h 282"/>
                <a:gd name="T8" fmla="*/ 50 w 416"/>
                <a:gd name="T9" fmla="*/ 48 h 282"/>
                <a:gd name="T10" fmla="*/ 55 w 416"/>
                <a:gd name="T11" fmla="*/ 51 h 282"/>
                <a:gd name="T12" fmla="*/ 57 w 416"/>
                <a:gd name="T13" fmla="*/ 70 h 282"/>
                <a:gd name="T14" fmla="*/ 49 w 416"/>
                <a:gd name="T15" fmla="*/ 84 h 282"/>
                <a:gd name="T16" fmla="*/ 57 w 416"/>
                <a:gd name="T17" fmla="*/ 82 h 282"/>
                <a:gd name="T18" fmla="*/ 62 w 416"/>
                <a:gd name="T19" fmla="*/ 79 h 282"/>
                <a:gd name="T20" fmla="*/ 67 w 416"/>
                <a:gd name="T21" fmla="*/ 84 h 282"/>
                <a:gd name="T22" fmla="*/ 77 w 416"/>
                <a:gd name="T23" fmla="*/ 91 h 282"/>
                <a:gd name="T24" fmla="*/ 87 w 416"/>
                <a:gd name="T25" fmla="*/ 97 h 282"/>
                <a:gd name="T26" fmla="*/ 100 w 416"/>
                <a:gd name="T27" fmla="*/ 92 h 282"/>
                <a:gd name="T28" fmla="*/ 103 w 416"/>
                <a:gd name="T29" fmla="*/ 82 h 282"/>
                <a:gd name="T30" fmla="*/ 112 w 416"/>
                <a:gd name="T31" fmla="*/ 84 h 282"/>
                <a:gd name="T32" fmla="*/ 122 w 416"/>
                <a:gd name="T33" fmla="*/ 88 h 282"/>
                <a:gd name="T34" fmla="*/ 142 w 416"/>
                <a:gd name="T35" fmla="*/ 117 h 282"/>
                <a:gd name="T36" fmla="*/ 149 w 416"/>
                <a:gd name="T37" fmla="*/ 116 h 282"/>
                <a:gd name="T38" fmla="*/ 147 w 416"/>
                <a:gd name="T39" fmla="*/ 106 h 282"/>
                <a:gd name="T40" fmla="*/ 132 w 416"/>
                <a:gd name="T41" fmla="*/ 82 h 282"/>
                <a:gd name="T42" fmla="*/ 150 w 416"/>
                <a:gd name="T43" fmla="*/ 73 h 282"/>
                <a:gd name="T44" fmla="*/ 170 w 416"/>
                <a:gd name="T45" fmla="*/ 61 h 282"/>
                <a:gd name="T46" fmla="*/ 171 w 416"/>
                <a:gd name="T47" fmla="*/ 50 h 282"/>
                <a:gd name="T48" fmla="*/ 153 w 416"/>
                <a:gd name="T49" fmla="*/ 58 h 282"/>
                <a:gd name="T50" fmla="*/ 129 w 416"/>
                <a:gd name="T51" fmla="*/ 58 h 282"/>
                <a:gd name="T52" fmla="*/ 110 w 416"/>
                <a:gd name="T53" fmla="*/ 41 h 282"/>
                <a:gd name="T54" fmla="*/ 76 w 416"/>
                <a:gd name="T55" fmla="*/ 25 h 282"/>
                <a:gd name="T56" fmla="*/ 55 w 416"/>
                <a:gd name="T57" fmla="*/ 14 h 282"/>
                <a:gd name="T58" fmla="*/ 39 w 416"/>
                <a:gd name="T59" fmla="*/ 17 h 282"/>
                <a:gd name="T60" fmla="*/ 32 w 416"/>
                <a:gd name="T61" fmla="*/ 24 h 282"/>
                <a:gd name="T62" fmla="*/ 23 w 416"/>
                <a:gd name="T63" fmla="*/ 7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6"/>
                <a:gd name="T100" fmla="*/ 0 h 282"/>
                <a:gd name="T101" fmla="*/ 416 w 416"/>
                <a:gd name="T102" fmla="*/ 282 h 2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2" name="Freeform 177"/>
            <p:cNvSpPr>
              <a:spLocks/>
            </p:cNvSpPr>
            <p:nvPr/>
          </p:nvSpPr>
          <p:spPr bwMode="gray">
            <a:xfrm>
              <a:off x="4485" y="4013"/>
              <a:ext cx="45" cy="58"/>
            </a:xfrm>
            <a:custGeom>
              <a:avLst/>
              <a:gdLst>
                <a:gd name="T0" fmla="*/ 14 w 60"/>
                <a:gd name="T1" fmla="*/ 7 h 78"/>
                <a:gd name="T2" fmla="*/ 0 w 60"/>
                <a:gd name="T3" fmla="*/ 7 h 78"/>
                <a:gd name="T4" fmla="*/ 8 w 60"/>
                <a:gd name="T5" fmla="*/ 17 h 78"/>
                <a:gd name="T6" fmla="*/ 12 w 60"/>
                <a:gd name="T7" fmla="*/ 27 h 78"/>
                <a:gd name="T8" fmla="*/ 14 w 60"/>
                <a:gd name="T9" fmla="*/ 32 h 78"/>
                <a:gd name="T10" fmla="*/ 26 w 60"/>
                <a:gd name="T11" fmla="*/ 21 h 78"/>
                <a:gd name="T12" fmla="*/ 14 w 60"/>
                <a:gd name="T13" fmla="*/ 7 h 78"/>
                <a:gd name="T14" fmla="*/ 0 60000 65536"/>
                <a:gd name="T15" fmla="*/ 0 60000 65536"/>
                <a:gd name="T16" fmla="*/ 0 60000 65536"/>
                <a:gd name="T17" fmla="*/ 0 60000 65536"/>
                <a:gd name="T18" fmla="*/ 0 60000 65536"/>
                <a:gd name="T19" fmla="*/ 0 60000 65536"/>
                <a:gd name="T20" fmla="*/ 0 60000 65536"/>
                <a:gd name="T21" fmla="*/ 0 w 60"/>
                <a:gd name="T22" fmla="*/ 0 h 78"/>
                <a:gd name="T23" fmla="*/ 60 w 60"/>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3" name="Freeform 178"/>
            <p:cNvSpPr>
              <a:spLocks/>
            </p:cNvSpPr>
            <p:nvPr/>
          </p:nvSpPr>
          <p:spPr bwMode="gray">
            <a:xfrm>
              <a:off x="4621" y="3923"/>
              <a:ext cx="164" cy="85"/>
            </a:xfrm>
            <a:custGeom>
              <a:avLst/>
              <a:gdLst>
                <a:gd name="T0" fmla="*/ 19 w 219"/>
                <a:gd name="T1" fmla="*/ 31 h 113"/>
                <a:gd name="T2" fmla="*/ 16 w 219"/>
                <a:gd name="T3" fmla="*/ 26 h 113"/>
                <a:gd name="T4" fmla="*/ 6 w 219"/>
                <a:gd name="T5" fmla="*/ 29 h 113"/>
                <a:gd name="T6" fmla="*/ 16 w 219"/>
                <a:gd name="T7" fmla="*/ 48 h 113"/>
                <a:gd name="T8" fmla="*/ 52 w 219"/>
                <a:gd name="T9" fmla="*/ 38 h 113"/>
                <a:gd name="T10" fmla="*/ 61 w 219"/>
                <a:gd name="T11" fmla="*/ 31 h 113"/>
                <a:gd name="T12" fmla="*/ 72 w 219"/>
                <a:gd name="T13" fmla="*/ 28 h 113"/>
                <a:gd name="T14" fmla="*/ 92 w 219"/>
                <a:gd name="T15" fmla="*/ 8 h 113"/>
                <a:gd name="T16" fmla="*/ 88 w 219"/>
                <a:gd name="T17" fmla="*/ 0 h 113"/>
                <a:gd name="T18" fmla="*/ 75 w 219"/>
                <a:gd name="T19" fmla="*/ 8 h 113"/>
                <a:gd name="T20" fmla="*/ 45 w 219"/>
                <a:gd name="T21" fmla="*/ 17 h 113"/>
                <a:gd name="T22" fmla="*/ 34 w 219"/>
                <a:gd name="T23" fmla="*/ 20 h 113"/>
                <a:gd name="T24" fmla="*/ 25 w 219"/>
                <a:gd name="T25" fmla="*/ 23 h 113"/>
                <a:gd name="T26" fmla="*/ 19 w 219"/>
                <a:gd name="T27" fmla="*/ 3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9"/>
                <a:gd name="T43" fmla="*/ 0 h 113"/>
                <a:gd name="T44" fmla="*/ 219 w 219"/>
                <a:gd name="T45" fmla="*/ 113 h 1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4" name="Freeform 179"/>
            <p:cNvSpPr>
              <a:spLocks/>
            </p:cNvSpPr>
            <p:nvPr/>
          </p:nvSpPr>
          <p:spPr bwMode="gray">
            <a:xfrm>
              <a:off x="4791" y="3873"/>
              <a:ext cx="104" cy="92"/>
            </a:xfrm>
            <a:custGeom>
              <a:avLst/>
              <a:gdLst>
                <a:gd name="T0" fmla="*/ 5 w 139"/>
                <a:gd name="T1" fmla="*/ 26 h 122"/>
                <a:gd name="T2" fmla="*/ 3 w 139"/>
                <a:gd name="T3" fmla="*/ 36 h 122"/>
                <a:gd name="T4" fmla="*/ 0 w 139"/>
                <a:gd name="T5" fmla="*/ 46 h 122"/>
                <a:gd name="T6" fmla="*/ 15 w 139"/>
                <a:gd name="T7" fmla="*/ 50 h 122"/>
                <a:gd name="T8" fmla="*/ 22 w 139"/>
                <a:gd name="T9" fmla="*/ 41 h 122"/>
                <a:gd name="T10" fmla="*/ 52 w 139"/>
                <a:gd name="T11" fmla="*/ 29 h 122"/>
                <a:gd name="T12" fmla="*/ 57 w 139"/>
                <a:gd name="T13" fmla="*/ 19 h 122"/>
                <a:gd name="T14" fmla="*/ 47 w 139"/>
                <a:gd name="T15" fmla="*/ 12 h 122"/>
                <a:gd name="T16" fmla="*/ 42 w 139"/>
                <a:gd name="T17" fmla="*/ 8 h 122"/>
                <a:gd name="T18" fmla="*/ 27 w 139"/>
                <a:gd name="T19" fmla="*/ 5 h 122"/>
                <a:gd name="T20" fmla="*/ 22 w 139"/>
                <a:gd name="T21" fmla="*/ 15 h 122"/>
                <a:gd name="T22" fmla="*/ 5 w 139"/>
                <a:gd name="T23" fmla="*/ 26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122"/>
                <a:gd name="T38" fmla="*/ 139 w 139"/>
                <a:gd name="T39" fmla="*/ 122 h 1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5" name="Freeform 180"/>
            <p:cNvSpPr>
              <a:spLocks/>
            </p:cNvSpPr>
            <p:nvPr/>
          </p:nvSpPr>
          <p:spPr bwMode="gray">
            <a:xfrm>
              <a:off x="4846" y="3832"/>
              <a:ext cx="37" cy="26"/>
            </a:xfrm>
            <a:custGeom>
              <a:avLst/>
              <a:gdLst>
                <a:gd name="T0" fmla="*/ 13 w 49"/>
                <a:gd name="T1" fmla="*/ 0 h 35"/>
                <a:gd name="T2" fmla="*/ 4 w 49"/>
                <a:gd name="T3" fmla="*/ 4 h 35"/>
                <a:gd name="T4" fmla="*/ 11 w 49"/>
                <a:gd name="T5" fmla="*/ 14 h 35"/>
                <a:gd name="T6" fmla="*/ 17 w 49"/>
                <a:gd name="T7" fmla="*/ 10 h 35"/>
                <a:gd name="T8" fmla="*/ 13 w 49"/>
                <a:gd name="T9" fmla="*/ 0 h 35"/>
                <a:gd name="T10" fmla="*/ 0 60000 65536"/>
                <a:gd name="T11" fmla="*/ 0 60000 65536"/>
                <a:gd name="T12" fmla="*/ 0 60000 65536"/>
                <a:gd name="T13" fmla="*/ 0 60000 65536"/>
                <a:gd name="T14" fmla="*/ 0 60000 65536"/>
                <a:gd name="T15" fmla="*/ 0 w 49"/>
                <a:gd name="T16" fmla="*/ 0 h 35"/>
                <a:gd name="T17" fmla="*/ 49 w 49"/>
                <a:gd name="T18" fmla="*/ 35 h 35"/>
              </a:gdLst>
              <a:ahLst/>
              <a:cxnLst>
                <a:cxn ang="T10">
                  <a:pos x="T0" y="T1"/>
                </a:cxn>
                <a:cxn ang="T11">
                  <a:pos x="T2" y="T3"/>
                </a:cxn>
                <a:cxn ang="T12">
                  <a:pos x="T4" y="T5"/>
                </a:cxn>
                <a:cxn ang="T13">
                  <a:pos x="T6" y="T7"/>
                </a:cxn>
                <a:cxn ang="T14">
                  <a:pos x="T8" y="T9"/>
                </a:cxn>
              </a:cxnLst>
              <a:rect l="T15" t="T16" r="T17" b="T18"/>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6" name="Freeform 181"/>
            <p:cNvSpPr>
              <a:spLocks/>
            </p:cNvSpPr>
            <p:nvPr/>
          </p:nvSpPr>
          <p:spPr bwMode="gray">
            <a:xfrm>
              <a:off x="3123" y="3346"/>
              <a:ext cx="123" cy="201"/>
            </a:xfrm>
            <a:custGeom>
              <a:avLst/>
              <a:gdLst>
                <a:gd name="T0" fmla="*/ 54 w 164"/>
                <a:gd name="T1" fmla="*/ 0 h 268"/>
                <a:gd name="T2" fmla="*/ 44 w 164"/>
                <a:gd name="T3" fmla="*/ 12 h 268"/>
                <a:gd name="T4" fmla="*/ 38 w 164"/>
                <a:gd name="T5" fmla="*/ 27 h 268"/>
                <a:gd name="T6" fmla="*/ 15 w 164"/>
                <a:gd name="T7" fmla="*/ 35 h 268"/>
                <a:gd name="T8" fmla="*/ 12 w 164"/>
                <a:gd name="T9" fmla="*/ 41 h 268"/>
                <a:gd name="T10" fmla="*/ 7 w 164"/>
                <a:gd name="T11" fmla="*/ 42 h 268"/>
                <a:gd name="T12" fmla="*/ 8 w 164"/>
                <a:gd name="T13" fmla="*/ 56 h 268"/>
                <a:gd name="T14" fmla="*/ 12 w 164"/>
                <a:gd name="T15" fmla="*/ 66 h 268"/>
                <a:gd name="T16" fmla="*/ 0 w 164"/>
                <a:gd name="T17" fmla="*/ 84 h 268"/>
                <a:gd name="T18" fmla="*/ 12 w 164"/>
                <a:gd name="T19" fmla="*/ 110 h 268"/>
                <a:gd name="T20" fmla="*/ 22 w 164"/>
                <a:gd name="T21" fmla="*/ 113 h 268"/>
                <a:gd name="T22" fmla="*/ 38 w 164"/>
                <a:gd name="T23" fmla="*/ 91 h 268"/>
                <a:gd name="T24" fmla="*/ 44 w 164"/>
                <a:gd name="T25" fmla="*/ 81 h 268"/>
                <a:gd name="T26" fmla="*/ 54 w 164"/>
                <a:gd name="T27" fmla="*/ 49 h 268"/>
                <a:gd name="T28" fmla="*/ 59 w 164"/>
                <a:gd name="T29" fmla="*/ 32 h 268"/>
                <a:gd name="T30" fmla="*/ 69 w 164"/>
                <a:gd name="T31" fmla="*/ 30 h 268"/>
                <a:gd name="T32" fmla="*/ 54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268"/>
                <a:gd name="T53" fmla="*/ 164 w 164"/>
                <a:gd name="T54" fmla="*/ 268 h 2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7" name="Freeform 182"/>
            <p:cNvSpPr>
              <a:spLocks/>
            </p:cNvSpPr>
            <p:nvPr/>
          </p:nvSpPr>
          <p:spPr bwMode="gray">
            <a:xfrm>
              <a:off x="3655" y="3034"/>
              <a:ext cx="49" cy="61"/>
            </a:xfrm>
            <a:custGeom>
              <a:avLst/>
              <a:gdLst>
                <a:gd name="T0" fmla="*/ 12 w 66"/>
                <a:gd name="T1" fmla="*/ 0 h 81"/>
                <a:gd name="T2" fmla="*/ 10 w 66"/>
                <a:gd name="T3" fmla="*/ 26 h 81"/>
                <a:gd name="T4" fmla="*/ 12 w 66"/>
                <a:gd name="T5" fmla="*/ 32 h 81"/>
                <a:gd name="T6" fmla="*/ 16 w 66"/>
                <a:gd name="T7" fmla="*/ 34 h 81"/>
                <a:gd name="T8" fmla="*/ 23 w 66"/>
                <a:gd name="T9" fmla="*/ 32 h 81"/>
                <a:gd name="T10" fmla="*/ 12 w 66"/>
                <a:gd name="T11" fmla="*/ 0 h 81"/>
                <a:gd name="T12" fmla="*/ 0 60000 65536"/>
                <a:gd name="T13" fmla="*/ 0 60000 65536"/>
                <a:gd name="T14" fmla="*/ 0 60000 65536"/>
                <a:gd name="T15" fmla="*/ 0 60000 65536"/>
                <a:gd name="T16" fmla="*/ 0 60000 65536"/>
                <a:gd name="T17" fmla="*/ 0 60000 65536"/>
                <a:gd name="T18" fmla="*/ 0 w 66"/>
                <a:gd name="T19" fmla="*/ 0 h 81"/>
                <a:gd name="T20" fmla="*/ 66 w 66"/>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8" name="Freeform 183"/>
            <p:cNvSpPr>
              <a:spLocks/>
            </p:cNvSpPr>
            <p:nvPr/>
          </p:nvSpPr>
          <p:spPr bwMode="gray">
            <a:xfrm>
              <a:off x="3988" y="3100"/>
              <a:ext cx="111" cy="183"/>
            </a:xfrm>
            <a:custGeom>
              <a:avLst/>
              <a:gdLst>
                <a:gd name="T0" fmla="*/ 41 w 148"/>
                <a:gd name="T1" fmla="*/ 0 h 244"/>
                <a:gd name="T2" fmla="*/ 26 w 148"/>
                <a:gd name="T3" fmla="*/ 35 h 244"/>
                <a:gd name="T4" fmla="*/ 15 w 148"/>
                <a:gd name="T5" fmla="*/ 39 h 244"/>
                <a:gd name="T6" fmla="*/ 5 w 148"/>
                <a:gd name="T7" fmla="*/ 46 h 244"/>
                <a:gd name="T8" fmla="*/ 17 w 148"/>
                <a:gd name="T9" fmla="*/ 80 h 244"/>
                <a:gd name="T10" fmla="*/ 22 w 148"/>
                <a:gd name="T11" fmla="*/ 95 h 244"/>
                <a:gd name="T12" fmla="*/ 26 w 148"/>
                <a:gd name="T13" fmla="*/ 100 h 244"/>
                <a:gd name="T14" fmla="*/ 35 w 148"/>
                <a:gd name="T15" fmla="*/ 103 h 244"/>
                <a:gd name="T16" fmla="*/ 41 w 148"/>
                <a:gd name="T17" fmla="*/ 83 h 244"/>
                <a:gd name="T18" fmla="*/ 53 w 148"/>
                <a:gd name="T19" fmla="*/ 71 h 244"/>
                <a:gd name="T20" fmla="*/ 47 w 148"/>
                <a:gd name="T21" fmla="*/ 29 h 244"/>
                <a:gd name="T22" fmla="*/ 59 w 148"/>
                <a:gd name="T23" fmla="*/ 20 h 244"/>
                <a:gd name="T24" fmla="*/ 47 w 148"/>
                <a:gd name="T25" fmla="*/ 8 h 244"/>
                <a:gd name="T26" fmla="*/ 41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244"/>
                <a:gd name="T44" fmla="*/ 148 w 148"/>
                <a:gd name="T45" fmla="*/ 244 h 2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49" name="Freeform 184"/>
            <p:cNvSpPr>
              <a:spLocks/>
            </p:cNvSpPr>
            <p:nvPr/>
          </p:nvSpPr>
          <p:spPr bwMode="gray">
            <a:xfrm>
              <a:off x="3894" y="3043"/>
              <a:ext cx="72" cy="137"/>
            </a:xfrm>
            <a:custGeom>
              <a:avLst/>
              <a:gdLst>
                <a:gd name="T0" fmla="*/ 20 w 96"/>
                <a:gd name="T1" fmla="*/ 1 h 183"/>
                <a:gd name="T2" fmla="*/ 22 w 96"/>
                <a:gd name="T3" fmla="*/ 14 h 183"/>
                <a:gd name="T4" fmla="*/ 26 w 96"/>
                <a:gd name="T5" fmla="*/ 25 h 183"/>
                <a:gd name="T6" fmla="*/ 26 w 96"/>
                <a:gd name="T7" fmla="*/ 39 h 183"/>
                <a:gd name="T8" fmla="*/ 29 w 96"/>
                <a:gd name="T9" fmla="*/ 44 h 183"/>
                <a:gd name="T10" fmla="*/ 30 w 96"/>
                <a:gd name="T11" fmla="*/ 52 h 183"/>
                <a:gd name="T12" fmla="*/ 24 w 96"/>
                <a:gd name="T13" fmla="*/ 39 h 183"/>
                <a:gd name="T14" fmla="*/ 14 w 96"/>
                <a:gd name="T15" fmla="*/ 32 h 183"/>
                <a:gd name="T16" fmla="*/ 2 w 96"/>
                <a:gd name="T17" fmla="*/ 34 h 183"/>
                <a:gd name="T18" fmla="*/ 4 w 96"/>
                <a:gd name="T19" fmla="*/ 43 h 183"/>
                <a:gd name="T20" fmla="*/ 17 w 96"/>
                <a:gd name="T21" fmla="*/ 48 h 183"/>
                <a:gd name="T22" fmla="*/ 24 w 96"/>
                <a:gd name="T23" fmla="*/ 57 h 183"/>
                <a:gd name="T24" fmla="*/ 30 w 96"/>
                <a:gd name="T25" fmla="*/ 57 h 183"/>
                <a:gd name="T26" fmla="*/ 33 w 96"/>
                <a:gd name="T27" fmla="*/ 63 h 183"/>
                <a:gd name="T28" fmla="*/ 41 w 96"/>
                <a:gd name="T29" fmla="*/ 75 h 183"/>
                <a:gd name="T30" fmla="*/ 35 w 96"/>
                <a:gd name="T31" fmla="*/ 52 h 183"/>
                <a:gd name="T32" fmla="*/ 34 w 96"/>
                <a:gd name="T33" fmla="*/ 39 h 183"/>
                <a:gd name="T34" fmla="*/ 30 w 96"/>
                <a:gd name="T35" fmla="*/ 26 h 183"/>
                <a:gd name="T36" fmla="*/ 26 w 96"/>
                <a:gd name="T37" fmla="*/ 17 h 183"/>
                <a:gd name="T38" fmla="*/ 24 w 96"/>
                <a:gd name="T39" fmla="*/ 8 h 183"/>
                <a:gd name="T40" fmla="*/ 20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83"/>
                <a:gd name="T65" fmla="*/ 96 w 96"/>
                <a:gd name="T66" fmla="*/ 183 h 1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0" name="Freeform 185"/>
            <p:cNvSpPr>
              <a:spLocks/>
            </p:cNvSpPr>
            <p:nvPr/>
          </p:nvSpPr>
          <p:spPr bwMode="gray">
            <a:xfrm>
              <a:off x="3943" y="3153"/>
              <a:ext cx="40" cy="131"/>
            </a:xfrm>
            <a:custGeom>
              <a:avLst/>
              <a:gdLst>
                <a:gd name="T0" fmla="*/ 2 w 54"/>
                <a:gd name="T1" fmla="*/ 0 h 175"/>
                <a:gd name="T2" fmla="*/ 0 w 54"/>
                <a:gd name="T3" fmla="*/ 10 h 175"/>
                <a:gd name="T4" fmla="*/ 4 w 54"/>
                <a:gd name="T5" fmla="*/ 22 h 175"/>
                <a:gd name="T6" fmla="*/ 7 w 54"/>
                <a:gd name="T7" fmla="*/ 39 h 175"/>
                <a:gd name="T8" fmla="*/ 14 w 54"/>
                <a:gd name="T9" fmla="*/ 55 h 175"/>
                <a:gd name="T10" fmla="*/ 22 w 54"/>
                <a:gd name="T11" fmla="*/ 73 h 175"/>
                <a:gd name="T12" fmla="*/ 16 w 54"/>
                <a:gd name="T13" fmla="*/ 48 h 175"/>
                <a:gd name="T14" fmla="*/ 14 w 54"/>
                <a:gd name="T15" fmla="*/ 39 h 175"/>
                <a:gd name="T16" fmla="*/ 12 w 54"/>
                <a:gd name="T17" fmla="*/ 25 h 175"/>
                <a:gd name="T18" fmla="*/ 10 w 54"/>
                <a:gd name="T19" fmla="*/ 19 h 175"/>
                <a:gd name="T20" fmla="*/ 7 w 54"/>
                <a:gd name="T21" fmla="*/ 16 h 175"/>
                <a:gd name="T22" fmla="*/ 2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175"/>
                <a:gd name="T38" fmla="*/ 54 w 54"/>
                <a:gd name="T39" fmla="*/ 175 h 1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1" name="Freeform 186"/>
            <p:cNvSpPr>
              <a:spLocks/>
            </p:cNvSpPr>
            <p:nvPr/>
          </p:nvSpPr>
          <p:spPr bwMode="gray">
            <a:xfrm>
              <a:off x="3988" y="3290"/>
              <a:ext cx="65" cy="54"/>
            </a:xfrm>
            <a:custGeom>
              <a:avLst/>
              <a:gdLst>
                <a:gd name="T0" fmla="*/ 2 w 86"/>
                <a:gd name="T1" fmla="*/ 0 h 73"/>
                <a:gd name="T2" fmla="*/ 4 w 86"/>
                <a:gd name="T3" fmla="*/ 13 h 73"/>
                <a:gd name="T4" fmla="*/ 10 w 86"/>
                <a:gd name="T5" fmla="*/ 18 h 73"/>
                <a:gd name="T6" fmla="*/ 20 w 86"/>
                <a:gd name="T7" fmla="*/ 20 h 73"/>
                <a:gd name="T8" fmla="*/ 27 w 86"/>
                <a:gd name="T9" fmla="*/ 23 h 73"/>
                <a:gd name="T10" fmla="*/ 32 w 86"/>
                <a:gd name="T11" fmla="*/ 27 h 73"/>
                <a:gd name="T12" fmla="*/ 37 w 86"/>
                <a:gd name="T13" fmla="*/ 28 h 73"/>
                <a:gd name="T14" fmla="*/ 31 w 86"/>
                <a:gd name="T15" fmla="*/ 16 h 73"/>
                <a:gd name="T16" fmla="*/ 27 w 86"/>
                <a:gd name="T17" fmla="*/ 9 h 73"/>
                <a:gd name="T18" fmla="*/ 15 w 86"/>
                <a:gd name="T19" fmla="*/ 10 h 73"/>
                <a:gd name="T20" fmla="*/ 11 w 86"/>
                <a:gd name="T21" fmla="*/ 7 h 73"/>
                <a:gd name="T22" fmla="*/ 3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3"/>
                <a:gd name="T41" fmla="*/ 86 w 86"/>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2" name="Freeform 187"/>
            <p:cNvSpPr>
              <a:spLocks/>
            </p:cNvSpPr>
            <p:nvPr/>
          </p:nvSpPr>
          <p:spPr bwMode="gray">
            <a:xfrm>
              <a:off x="4092" y="3195"/>
              <a:ext cx="83" cy="117"/>
            </a:xfrm>
            <a:custGeom>
              <a:avLst/>
              <a:gdLst>
                <a:gd name="T0" fmla="*/ 41 w 111"/>
                <a:gd name="T1" fmla="*/ 0 h 156"/>
                <a:gd name="T2" fmla="*/ 31 w 111"/>
                <a:gd name="T3" fmla="*/ 4 h 156"/>
                <a:gd name="T4" fmla="*/ 10 w 111"/>
                <a:gd name="T5" fmla="*/ 6 h 156"/>
                <a:gd name="T6" fmla="*/ 5 w 111"/>
                <a:gd name="T7" fmla="*/ 14 h 156"/>
                <a:gd name="T8" fmla="*/ 4 w 111"/>
                <a:gd name="T9" fmla="*/ 26 h 156"/>
                <a:gd name="T10" fmla="*/ 5 w 111"/>
                <a:gd name="T11" fmla="*/ 32 h 156"/>
                <a:gd name="T12" fmla="*/ 1 w 111"/>
                <a:gd name="T13" fmla="*/ 38 h 156"/>
                <a:gd name="T14" fmla="*/ 5 w 111"/>
                <a:gd name="T15" fmla="*/ 46 h 156"/>
                <a:gd name="T16" fmla="*/ 10 w 111"/>
                <a:gd name="T17" fmla="*/ 53 h 156"/>
                <a:gd name="T18" fmla="*/ 6 w 111"/>
                <a:gd name="T19" fmla="*/ 61 h 156"/>
                <a:gd name="T20" fmla="*/ 10 w 111"/>
                <a:gd name="T21" fmla="*/ 66 h 156"/>
                <a:gd name="T22" fmla="*/ 17 w 111"/>
                <a:gd name="T23" fmla="*/ 61 h 156"/>
                <a:gd name="T24" fmla="*/ 21 w 111"/>
                <a:gd name="T25" fmla="*/ 40 h 156"/>
                <a:gd name="T26" fmla="*/ 23 w 111"/>
                <a:gd name="T27" fmla="*/ 53 h 156"/>
                <a:gd name="T28" fmla="*/ 28 w 111"/>
                <a:gd name="T29" fmla="*/ 62 h 156"/>
                <a:gd name="T30" fmla="*/ 25 w 111"/>
                <a:gd name="T31" fmla="*/ 47 h 156"/>
                <a:gd name="T32" fmla="*/ 30 w 111"/>
                <a:gd name="T33" fmla="*/ 31 h 156"/>
                <a:gd name="T34" fmla="*/ 29 w 111"/>
                <a:gd name="T35" fmla="*/ 22 h 156"/>
                <a:gd name="T36" fmla="*/ 22 w 111"/>
                <a:gd name="T37" fmla="*/ 26 h 156"/>
                <a:gd name="T38" fmla="*/ 14 w 111"/>
                <a:gd name="T39" fmla="*/ 23 h 156"/>
                <a:gd name="T40" fmla="*/ 17 w 111"/>
                <a:gd name="T41" fmla="*/ 15 h 156"/>
                <a:gd name="T42" fmla="*/ 25 w 111"/>
                <a:gd name="T43" fmla="*/ 14 h 156"/>
                <a:gd name="T44" fmla="*/ 32 w 111"/>
                <a:gd name="T45" fmla="*/ 17 h 156"/>
                <a:gd name="T46" fmla="*/ 41 w 111"/>
                <a:gd name="T47" fmla="*/ 12 h 156"/>
                <a:gd name="T48" fmla="*/ 46 w 111"/>
                <a:gd name="T49" fmla="*/ 5 h 156"/>
                <a:gd name="T50" fmla="*/ 41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1"/>
                <a:gd name="T79" fmla="*/ 0 h 156"/>
                <a:gd name="T80" fmla="*/ 111 w 111"/>
                <a:gd name="T81" fmla="*/ 156 h 1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3" name="Freeform 188"/>
            <p:cNvSpPr>
              <a:spLocks/>
            </p:cNvSpPr>
            <p:nvPr/>
          </p:nvSpPr>
          <p:spPr bwMode="gray">
            <a:xfrm>
              <a:off x="4064" y="2777"/>
              <a:ext cx="22" cy="71"/>
            </a:xfrm>
            <a:custGeom>
              <a:avLst/>
              <a:gdLst>
                <a:gd name="T0" fmla="*/ 5 w 30"/>
                <a:gd name="T1" fmla="*/ 0 h 94"/>
                <a:gd name="T2" fmla="*/ 0 w 30"/>
                <a:gd name="T3" fmla="*/ 7 h 94"/>
                <a:gd name="T4" fmla="*/ 2 w 30"/>
                <a:gd name="T5" fmla="*/ 16 h 94"/>
                <a:gd name="T6" fmla="*/ 1 w 30"/>
                <a:gd name="T7" fmla="*/ 26 h 94"/>
                <a:gd name="T8" fmla="*/ 7 w 30"/>
                <a:gd name="T9" fmla="*/ 41 h 94"/>
                <a:gd name="T10" fmla="*/ 12 w 30"/>
                <a:gd name="T11" fmla="*/ 36 h 94"/>
                <a:gd name="T12" fmla="*/ 9 w 30"/>
                <a:gd name="T13" fmla="*/ 26 h 94"/>
                <a:gd name="T14" fmla="*/ 5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94"/>
                <a:gd name="T26" fmla="*/ 30 w 30"/>
                <a:gd name="T27" fmla="*/ 94 h 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4" name="Freeform 189"/>
            <p:cNvSpPr>
              <a:spLocks/>
            </p:cNvSpPr>
            <p:nvPr/>
          </p:nvSpPr>
          <p:spPr bwMode="gray">
            <a:xfrm>
              <a:off x="4078" y="2896"/>
              <a:ext cx="61" cy="118"/>
            </a:xfrm>
            <a:custGeom>
              <a:avLst/>
              <a:gdLst>
                <a:gd name="T0" fmla="*/ 5 w 81"/>
                <a:gd name="T1" fmla="*/ 1 h 158"/>
                <a:gd name="T2" fmla="*/ 0 w 81"/>
                <a:gd name="T3" fmla="*/ 8 h 158"/>
                <a:gd name="T4" fmla="*/ 4 w 81"/>
                <a:gd name="T5" fmla="*/ 21 h 158"/>
                <a:gd name="T6" fmla="*/ 3 w 81"/>
                <a:gd name="T7" fmla="*/ 45 h 158"/>
                <a:gd name="T8" fmla="*/ 8 w 81"/>
                <a:gd name="T9" fmla="*/ 43 h 158"/>
                <a:gd name="T10" fmla="*/ 8 w 81"/>
                <a:gd name="T11" fmla="*/ 48 h 158"/>
                <a:gd name="T12" fmla="*/ 13 w 81"/>
                <a:gd name="T13" fmla="*/ 51 h 158"/>
                <a:gd name="T14" fmla="*/ 17 w 81"/>
                <a:gd name="T15" fmla="*/ 58 h 158"/>
                <a:gd name="T16" fmla="*/ 20 w 81"/>
                <a:gd name="T17" fmla="*/ 54 h 158"/>
                <a:gd name="T18" fmla="*/ 28 w 81"/>
                <a:gd name="T19" fmla="*/ 56 h 158"/>
                <a:gd name="T20" fmla="*/ 26 w 81"/>
                <a:gd name="T21" fmla="*/ 45 h 158"/>
                <a:gd name="T22" fmla="*/ 20 w 81"/>
                <a:gd name="T23" fmla="*/ 43 h 158"/>
                <a:gd name="T24" fmla="*/ 17 w 81"/>
                <a:gd name="T25" fmla="*/ 38 h 158"/>
                <a:gd name="T26" fmla="*/ 14 w 81"/>
                <a:gd name="T27" fmla="*/ 31 h 158"/>
                <a:gd name="T28" fmla="*/ 17 w 81"/>
                <a:gd name="T29" fmla="*/ 22 h 158"/>
                <a:gd name="T30" fmla="*/ 15 w 81"/>
                <a:gd name="T31" fmla="*/ 14 h 158"/>
                <a:gd name="T32" fmla="*/ 18 w 81"/>
                <a:gd name="T33" fmla="*/ 8 h 158"/>
                <a:gd name="T34" fmla="*/ 13 w 81"/>
                <a:gd name="T35" fmla="*/ 1 h 158"/>
                <a:gd name="T36" fmla="*/ 8 w 81"/>
                <a:gd name="T37" fmla="*/ 3 h 158"/>
                <a:gd name="T38" fmla="*/ 5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158"/>
                <a:gd name="T62" fmla="*/ 81 w 81"/>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5" name="Freeform 190"/>
            <p:cNvSpPr>
              <a:spLocks/>
            </p:cNvSpPr>
            <p:nvPr/>
          </p:nvSpPr>
          <p:spPr bwMode="gray">
            <a:xfrm>
              <a:off x="4121" y="3052"/>
              <a:ext cx="64" cy="79"/>
            </a:xfrm>
            <a:custGeom>
              <a:avLst/>
              <a:gdLst>
                <a:gd name="T0" fmla="*/ 22 w 85"/>
                <a:gd name="T1" fmla="*/ 0 h 105"/>
                <a:gd name="T2" fmla="*/ 19 w 85"/>
                <a:gd name="T3" fmla="*/ 8 h 105"/>
                <a:gd name="T4" fmla="*/ 14 w 85"/>
                <a:gd name="T5" fmla="*/ 13 h 105"/>
                <a:gd name="T6" fmla="*/ 7 w 85"/>
                <a:gd name="T7" fmla="*/ 15 h 105"/>
                <a:gd name="T8" fmla="*/ 4 w 85"/>
                <a:gd name="T9" fmla="*/ 20 h 105"/>
                <a:gd name="T10" fmla="*/ 2 w 85"/>
                <a:gd name="T11" fmla="*/ 32 h 105"/>
                <a:gd name="T12" fmla="*/ 6 w 85"/>
                <a:gd name="T13" fmla="*/ 30 h 105"/>
                <a:gd name="T14" fmla="*/ 11 w 85"/>
                <a:gd name="T15" fmla="*/ 26 h 105"/>
                <a:gd name="T16" fmla="*/ 15 w 85"/>
                <a:gd name="T17" fmla="*/ 29 h 105"/>
                <a:gd name="T18" fmla="*/ 25 w 85"/>
                <a:gd name="T19" fmla="*/ 42 h 105"/>
                <a:gd name="T20" fmla="*/ 30 w 85"/>
                <a:gd name="T21" fmla="*/ 31 h 105"/>
                <a:gd name="T22" fmla="*/ 36 w 85"/>
                <a:gd name="T23" fmla="*/ 29 h 105"/>
                <a:gd name="T24" fmla="*/ 32 w 85"/>
                <a:gd name="T25" fmla="*/ 17 h 105"/>
                <a:gd name="T26" fmla="*/ 22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
                <a:gd name="T43" fmla="*/ 0 h 105"/>
                <a:gd name="T44" fmla="*/ 85 w 85"/>
                <a:gd name="T45" fmla="*/ 105 h 1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6" name="Freeform 191"/>
            <p:cNvSpPr>
              <a:spLocks/>
            </p:cNvSpPr>
            <p:nvPr/>
          </p:nvSpPr>
          <p:spPr bwMode="gray">
            <a:xfrm>
              <a:off x="4197" y="3193"/>
              <a:ext cx="29" cy="49"/>
            </a:xfrm>
            <a:custGeom>
              <a:avLst/>
              <a:gdLst>
                <a:gd name="T0" fmla="*/ 3 w 38"/>
                <a:gd name="T1" fmla="*/ 11 h 66"/>
                <a:gd name="T2" fmla="*/ 11 w 38"/>
                <a:gd name="T3" fmla="*/ 27 h 66"/>
                <a:gd name="T4" fmla="*/ 14 w 38"/>
                <a:gd name="T5" fmla="*/ 22 h 66"/>
                <a:gd name="T6" fmla="*/ 17 w 38"/>
                <a:gd name="T7" fmla="*/ 16 h 66"/>
                <a:gd name="T8" fmla="*/ 14 w 38"/>
                <a:gd name="T9" fmla="*/ 10 h 66"/>
                <a:gd name="T10" fmla="*/ 8 w 38"/>
                <a:gd name="T11" fmla="*/ 5 h 66"/>
                <a:gd name="T12" fmla="*/ 5 w 38"/>
                <a:gd name="T13" fmla="*/ 1 h 66"/>
                <a:gd name="T14" fmla="*/ 2 w 38"/>
                <a:gd name="T15" fmla="*/ 5 h 66"/>
                <a:gd name="T16" fmla="*/ 3 w 38"/>
                <a:gd name="T17" fmla="*/ 11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66"/>
                <a:gd name="T29" fmla="*/ 38 w 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7" name="Freeform 192"/>
            <p:cNvSpPr>
              <a:spLocks/>
            </p:cNvSpPr>
            <p:nvPr/>
          </p:nvSpPr>
          <p:spPr bwMode="gray">
            <a:xfrm>
              <a:off x="4181" y="3275"/>
              <a:ext cx="18" cy="17"/>
            </a:xfrm>
            <a:custGeom>
              <a:avLst/>
              <a:gdLst>
                <a:gd name="T0" fmla="*/ 0 w 24"/>
                <a:gd name="T1" fmla="*/ 0 h 23"/>
                <a:gd name="T2" fmla="*/ 3 w 24"/>
                <a:gd name="T3" fmla="*/ 10 h 23"/>
                <a:gd name="T4" fmla="*/ 11 w 24"/>
                <a:gd name="T5" fmla="*/ 4 h 23"/>
                <a:gd name="T6" fmla="*/ 0 w 24"/>
                <a:gd name="T7" fmla="*/ 0 h 23"/>
                <a:gd name="T8" fmla="*/ 0 60000 65536"/>
                <a:gd name="T9" fmla="*/ 0 60000 65536"/>
                <a:gd name="T10" fmla="*/ 0 60000 65536"/>
                <a:gd name="T11" fmla="*/ 0 60000 65536"/>
                <a:gd name="T12" fmla="*/ 0 w 24"/>
                <a:gd name="T13" fmla="*/ 0 h 23"/>
                <a:gd name="T14" fmla="*/ 24 w 24"/>
                <a:gd name="T15" fmla="*/ 23 h 23"/>
              </a:gdLst>
              <a:ahLst/>
              <a:cxnLst>
                <a:cxn ang="T8">
                  <a:pos x="T0" y="T1"/>
                </a:cxn>
                <a:cxn ang="T9">
                  <a:pos x="T2" y="T3"/>
                </a:cxn>
                <a:cxn ang="T10">
                  <a:pos x="T4" y="T5"/>
                </a:cxn>
                <a:cxn ang="T11">
                  <a:pos x="T6" y="T7"/>
                </a:cxn>
              </a:cxnLst>
              <a:rect l="T12" t="T13" r="T14" b="T15"/>
              <a:pathLst>
                <a:path w="24" h="23">
                  <a:moveTo>
                    <a:pt x="0" y="0"/>
                  </a:moveTo>
                  <a:cubicBezTo>
                    <a:pt x="1" y="8"/>
                    <a:pt x="3" y="16"/>
                    <a:pt x="6" y="23"/>
                  </a:cubicBezTo>
                  <a:cubicBezTo>
                    <a:pt x="19" y="20"/>
                    <a:pt x="19" y="22"/>
                    <a:pt x="24" y="11"/>
                  </a:cubicBezTo>
                  <a:cubicBezTo>
                    <a:pt x="20" y="0"/>
                    <a:pt x="4" y="8"/>
                    <a:pt x="0"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8" name="Freeform 193"/>
            <p:cNvSpPr>
              <a:spLocks/>
            </p:cNvSpPr>
            <p:nvPr/>
          </p:nvSpPr>
          <p:spPr bwMode="gray">
            <a:xfrm>
              <a:off x="4208" y="3265"/>
              <a:ext cx="45" cy="37"/>
            </a:xfrm>
            <a:custGeom>
              <a:avLst/>
              <a:gdLst>
                <a:gd name="T0" fmla="*/ 4 w 60"/>
                <a:gd name="T1" fmla="*/ 0 h 49"/>
                <a:gd name="T2" fmla="*/ 0 w 60"/>
                <a:gd name="T3" fmla="*/ 8 h 49"/>
                <a:gd name="T4" fmla="*/ 12 w 60"/>
                <a:gd name="T5" fmla="*/ 14 h 49"/>
                <a:gd name="T6" fmla="*/ 18 w 60"/>
                <a:gd name="T7" fmla="*/ 20 h 49"/>
                <a:gd name="T8" fmla="*/ 26 w 60"/>
                <a:gd name="T9" fmla="*/ 18 h 49"/>
                <a:gd name="T10" fmla="*/ 21 w 60"/>
                <a:gd name="T11" fmla="*/ 11 h 49"/>
                <a:gd name="T12" fmla="*/ 12 w 60"/>
                <a:gd name="T13" fmla="*/ 2 h 49"/>
                <a:gd name="T14" fmla="*/ 8 w 60"/>
                <a:gd name="T15" fmla="*/ 7 h 49"/>
                <a:gd name="T16" fmla="*/ 4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49"/>
                <a:gd name="T29" fmla="*/ 60 w 6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59" name="Freeform 194"/>
            <p:cNvSpPr>
              <a:spLocks/>
            </p:cNvSpPr>
            <p:nvPr/>
          </p:nvSpPr>
          <p:spPr bwMode="gray">
            <a:xfrm>
              <a:off x="4277" y="3335"/>
              <a:ext cx="24" cy="33"/>
            </a:xfrm>
            <a:custGeom>
              <a:avLst/>
              <a:gdLst>
                <a:gd name="T0" fmla="*/ 12 w 32"/>
                <a:gd name="T1" fmla="*/ 0 h 44"/>
                <a:gd name="T2" fmla="*/ 4 w 32"/>
                <a:gd name="T3" fmla="*/ 5 h 44"/>
                <a:gd name="T4" fmla="*/ 5 w 32"/>
                <a:gd name="T5" fmla="*/ 14 h 44"/>
                <a:gd name="T6" fmla="*/ 10 w 32"/>
                <a:gd name="T7" fmla="*/ 15 h 44"/>
                <a:gd name="T8" fmla="*/ 12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0" name="Freeform 195"/>
            <p:cNvSpPr>
              <a:spLocks/>
            </p:cNvSpPr>
            <p:nvPr/>
          </p:nvSpPr>
          <p:spPr bwMode="gray">
            <a:xfrm>
              <a:off x="4544" y="3293"/>
              <a:ext cx="46" cy="47"/>
            </a:xfrm>
            <a:custGeom>
              <a:avLst/>
              <a:gdLst>
                <a:gd name="T0" fmla="*/ 3 w 61"/>
                <a:gd name="T1" fmla="*/ 0 h 63"/>
                <a:gd name="T2" fmla="*/ 0 w 61"/>
                <a:gd name="T3" fmla="*/ 5 h 63"/>
                <a:gd name="T4" fmla="*/ 11 w 61"/>
                <a:gd name="T5" fmla="*/ 14 h 63"/>
                <a:gd name="T6" fmla="*/ 15 w 61"/>
                <a:gd name="T7" fmla="*/ 22 h 63"/>
                <a:gd name="T8" fmla="*/ 20 w 61"/>
                <a:gd name="T9" fmla="*/ 26 h 63"/>
                <a:gd name="T10" fmla="*/ 26 w 61"/>
                <a:gd name="T11" fmla="*/ 23 h 63"/>
                <a:gd name="T12" fmla="*/ 14 w 61"/>
                <a:gd name="T13" fmla="*/ 7 h 63"/>
                <a:gd name="T14" fmla="*/ 3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63"/>
                <a:gd name="T26" fmla="*/ 61 w 61"/>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1" name="Freeform 196"/>
            <p:cNvSpPr>
              <a:spLocks/>
            </p:cNvSpPr>
            <p:nvPr/>
          </p:nvSpPr>
          <p:spPr bwMode="gray">
            <a:xfrm>
              <a:off x="4147" y="3352"/>
              <a:ext cx="46" cy="50"/>
            </a:xfrm>
            <a:custGeom>
              <a:avLst/>
              <a:gdLst>
                <a:gd name="T0" fmla="*/ 12 w 61"/>
                <a:gd name="T1" fmla="*/ 3 h 67"/>
                <a:gd name="T2" fmla="*/ 13 w 61"/>
                <a:gd name="T3" fmla="*/ 14 h 67"/>
                <a:gd name="T4" fmla="*/ 7 w 61"/>
                <a:gd name="T5" fmla="*/ 18 h 67"/>
                <a:gd name="T6" fmla="*/ 10 w 61"/>
                <a:gd name="T7" fmla="*/ 28 h 67"/>
                <a:gd name="T8" fmla="*/ 20 w 61"/>
                <a:gd name="T9" fmla="*/ 24 h 67"/>
                <a:gd name="T10" fmla="*/ 26 w 61"/>
                <a:gd name="T11" fmla="*/ 19 h 67"/>
                <a:gd name="T12" fmla="*/ 22 w 61"/>
                <a:gd name="T13" fmla="*/ 12 h 67"/>
                <a:gd name="T14" fmla="*/ 24 w 61"/>
                <a:gd name="T15" fmla="*/ 5 h 67"/>
                <a:gd name="T16" fmla="*/ 23 w 61"/>
                <a:gd name="T17" fmla="*/ 1 h 67"/>
                <a:gd name="T18" fmla="*/ 20 w 61"/>
                <a:gd name="T19" fmla="*/ 1 h 67"/>
                <a:gd name="T20" fmla="*/ 22 w 61"/>
                <a:gd name="T21" fmla="*/ 2 h 67"/>
                <a:gd name="T22" fmla="*/ 21 w 61"/>
                <a:gd name="T23" fmla="*/ 7 h 67"/>
                <a:gd name="T24" fmla="*/ 18 w 61"/>
                <a:gd name="T25" fmla="*/ 10 h 67"/>
                <a:gd name="T26" fmla="*/ 12 w 61"/>
                <a:gd name="T27" fmla="*/ 3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67"/>
                <a:gd name="T44" fmla="*/ 61 w 61"/>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2" name="Freeform 197"/>
            <p:cNvSpPr>
              <a:spLocks/>
            </p:cNvSpPr>
            <p:nvPr/>
          </p:nvSpPr>
          <p:spPr bwMode="gray">
            <a:xfrm>
              <a:off x="4098" y="3371"/>
              <a:ext cx="32" cy="27"/>
            </a:xfrm>
            <a:custGeom>
              <a:avLst/>
              <a:gdLst>
                <a:gd name="T0" fmla="*/ 9 w 43"/>
                <a:gd name="T1" fmla="*/ 2 h 36"/>
                <a:gd name="T2" fmla="*/ 2 w 43"/>
                <a:gd name="T3" fmla="*/ 2 h 36"/>
                <a:gd name="T4" fmla="*/ 14 w 43"/>
                <a:gd name="T5" fmla="*/ 15 h 36"/>
                <a:gd name="T6" fmla="*/ 17 w 43"/>
                <a:gd name="T7" fmla="*/ 12 h 36"/>
                <a:gd name="T8" fmla="*/ 9 w 43"/>
                <a:gd name="T9" fmla="*/ 2 h 36"/>
                <a:gd name="T10" fmla="*/ 0 60000 65536"/>
                <a:gd name="T11" fmla="*/ 0 60000 65536"/>
                <a:gd name="T12" fmla="*/ 0 60000 65536"/>
                <a:gd name="T13" fmla="*/ 0 60000 65536"/>
                <a:gd name="T14" fmla="*/ 0 60000 65536"/>
                <a:gd name="T15" fmla="*/ 0 w 43"/>
                <a:gd name="T16" fmla="*/ 0 h 36"/>
                <a:gd name="T17" fmla="*/ 43 w 43"/>
                <a:gd name="T18" fmla="*/ 36 h 36"/>
              </a:gdLst>
              <a:ahLst/>
              <a:cxnLst>
                <a:cxn ang="T10">
                  <a:pos x="T0" y="T1"/>
                </a:cxn>
                <a:cxn ang="T11">
                  <a:pos x="T2" y="T3"/>
                </a:cxn>
                <a:cxn ang="T12">
                  <a:pos x="T4" y="T5"/>
                </a:cxn>
                <a:cxn ang="T13">
                  <a:pos x="T6" y="T7"/>
                </a:cxn>
                <a:cxn ang="T14">
                  <a:pos x="T8" y="T9"/>
                </a:cxn>
              </a:cxnLst>
              <a:rect l="T15" t="T16" r="T17" b="T18"/>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3" name="Freeform 198"/>
            <p:cNvSpPr>
              <a:spLocks/>
            </p:cNvSpPr>
            <p:nvPr/>
          </p:nvSpPr>
          <p:spPr bwMode="gray">
            <a:xfrm>
              <a:off x="4077" y="3342"/>
              <a:ext cx="24" cy="31"/>
            </a:xfrm>
            <a:custGeom>
              <a:avLst/>
              <a:gdLst>
                <a:gd name="T0" fmla="*/ 9 w 32"/>
                <a:gd name="T1" fmla="*/ 0 h 41"/>
                <a:gd name="T2" fmla="*/ 0 w 32"/>
                <a:gd name="T3" fmla="*/ 11 h 41"/>
                <a:gd name="T4" fmla="*/ 7 w 32"/>
                <a:gd name="T5" fmla="*/ 11 h 41"/>
                <a:gd name="T6" fmla="*/ 8 w 32"/>
                <a:gd name="T7" fmla="*/ 13 h 41"/>
                <a:gd name="T8" fmla="*/ 7 w 32"/>
                <a:gd name="T9" fmla="*/ 15 h 41"/>
                <a:gd name="T10" fmla="*/ 12 w 32"/>
                <a:gd name="T11" fmla="*/ 9 h 41"/>
                <a:gd name="T12" fmla="*/ 10 w 32"/>
                <a:gd name="T13" fmla="*/ 4 h 41"/>
                <a:gd name="T14" fmla="*/ 9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1"/>
                <a:gd name="T26" fmla="*/ 32 w 32"/>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4" name="Freeform 199"/>
            <p:cNvSpPr>
              <a:spLocks/>
            </p:cNvSpPr>
            <p:nvPr/>
          </p:nvSpPr>
          <p:spPr bwMode="gray">
            <a:xfrm>
              <a:off x="4111" y="3353"/>
              <a:ext cx="34" cy="24"/>
            </a:xfrm>
            <a:custGeom>
              <a:avLst/>
              <a:gdLst>
                <a:gd name="T0" fmla="*/ 9 w 45"/>
                <a:gd name="T1" fmla="*/ 0 h 32"/>
                <a:gd name="T2" fmla="*/ 0 w 45"/>
                <a:gd name="T3" fmla="*/ 3 h 32"/>
                <a:gd name="T4" fmla="*/ 11 w 45"/>
                <a:gd name="T5" fmla="*/ 13 h 32"/>
                <a:gd name="T6" fmla="*/ 20 w 45"/>
                <a:gd name="T7" fmla="*/ 10 h 32"/>
                <a:gd name="T8" fmla="*/ 10 w 45"/>
                <a:gd name="T9" fmla="*/ 4 h 32"/>
                <a:gd name="T10" fmla="*/ 9 w 45"/>
                <a:gd name="T11" fmla="*/ 0 h 32"/>
                <a:gd name="T12" fmla="*/ 0 60000 65536"/>
                <a:gd name="T13" fmla="*/ 0 60000 65536"/>
                <a:gd name="T14" fmla="*/ 0 60000 65536"/>
                <a:gd name="T15" fmla="*/ 0 60000 65536"/>
                <a:gd name="T16" fmla="*/ 0 60000 65536"/>
                <a:gd name="T17" fmla="*/ 0 60000 65536"/>
                <a:gd name="T18" fmla="*/ 0 w 45"/>
                <a:gd name="T19" fmla="*/ 0 h 32"/>
                <a:gd name="T20" fmla="*/ 45 w 4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5" name="Freeform 200"/>
            <p:cNvSpPr>
              <a:spLocks/>
            </p:cNvSpPr>
            <p:nvPr/>
          </p:nvSpPr>
          <p:spPr bwMode="gray">
            <a:xfrm>
              <a:off x="4062" y="3021"/>
              <a:ext cx="27" cy="55"/>
            </a:xfrm>
            <a:custGeom>
              <a:avLst/>
              <a:gdLst>
                <a:gd name="T0" fmla="*/ 14 w 35"/>
                <a:gd name="T1" fmla="*/ 0 h 74"/>
                <a:gd name="T2" fmla="*/ 9 w 35"/>
                <a:gd name="T3" fmla="*/ 6 h 74"/>
                <a:gd name="T4" fmla="*/ 4 w 35"/>
                <a:gd name="T5" fmla="*/ 15 h 74"/>
                <a:gd name="T6" fmla="*/ 0 w 35"/>
                <a:gd name="T7" fmla="*/ 25 h 74"/>
                <a:gd name="T8" fmla="*/ 4 w 35"/>
                <a:gd name="T9" fmla="*/ 30 h 74"/>
                <a:gd name="T10" fmla="*/ 9 w 35"/>
                <a:gd name="T11" fmla="*/ 25 h 74"/>
                <a:gd name="T12" fmla="*/ 16 w 35"/>
                <a:gd name="T13" fmla="*/ 13 h 74"/>
                <a:gd name="T14" fmla="*/ 14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74"/>
                <a:gd name="T26" fmla="*/ 35 w 35"/>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6" name="Freeform 201"/>
            <p:cNvSpPr>
              <a:spLocks/>
            </p:cNvSpPr>
            <p:nvPr/>
          </p:nvSpPr>
          <p:spPr bwMode="gray">
            <a:xfrm>
              <a:off x="4113" y="3012"/>
              <a:ext cx="19" cy="55"/>
            </a:xfrm>
            <a:custGeom>
              <a:avLst/>
              <a:gdLst>
                <a:gd name="T0" fmla="*/ 6 w 25"/>
                <a:gd name="T1" fmla="*/ 3 h 73"/>
                <a:gd name="T2" fmla="*/ 2 w 25"/>
                <a:gd name="T3" fmla="*/ 4 h 73"/>
                <a:gd name="T4" fmla="*/ 0 w 25"/>
                <a:gd name="T5" fmla="*/ 10 h 73"/>
                <a:gd name="T6" fmla="*/ 6 w 25"/>
                <a:gd name="T7" fmla="*/ 17 h 73"/>
                <a:gd name="T8" fmla="*/ 11 w 25"/>
                <a:gd name="T9" fmla="*/ 24 h 73"/>
                <a:gd name="T10" fmla="*/ 7 w 25"/>
                <a:gd name="T11" fmla="*/ 8 h 73"/>
                <a:gd name="T12" fmla="*/ 6 w 25"/>
                <a:gd name="T13" fmla="*/ 3 h 73"/>
                <a:gd name="T14" fmla="*/ 0 60000 65536"/>
                <a:gd name="T15" fmla="*/ 0 60000 65536"/>
                <a:gd name="T16" fmla="*/ 0 60000 65536"/>
                <a:gd name="T17" fmla="*/ 0 60000 65536"/>
                <a:gd name="T18" fmla="*/ 0 60000 65536"/>
                <a:gd name="T19" fmla="*/ 0 60000 65536"/>
                <a:gd name="T20" fmla="*/ 0 60000 65536"/>
                <a:gd name="T21" fmla="*/ 0 w 25"/>
                <a:gd name="T22" fmla="*/ 0 h 73"/>
                <a:gd name="T23" fmla="*/ 25 w 25"/>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7" name="Freeform 202"/>
            <p:cNvSpPr>
              <a:spLocks/>
            </p:cNvSpPr>
            <p:nvPr/>
          </p:nvSpPr>
          <p:spPr bwMode="gray">
            <a:xfrm>
              <a:off x="4135" y="2995"/>
              <a:ext cx="10" cy="25"/>
            </a:xfrm>
            <a:custGeom>
              <a:avLst/>
              <a:gdLst>
                <a:gd name="T0" fmla="*/ 4 w 14"/>
                <a:gd name="T1" fmla="*/ 0 h 33"/>
                <a:gd name="T2" fmla="*/ 1 w 14"/>
                <a:gd name="T3" fmla="*/ 5 h 33"/>
                <a:gd name="T4" fmla="*/ 4 w 14"/>
                <a:gd name="T5" fmla="*/ 11 h 33"/>
                <a:gd name="T6" fmla="*/ 4 w 14"/>
                <a:gd name="T7" fmla="*/ 0 h 33"/>
                <a:gd name="T8" fmla="*/ 0 60000 65536"/>
                <a:gd name="T9" fmla="*/ 0 60000 65536"/>
                <a:gd name="T10" fmla="*/ 0 60000 65536"/>
                <a:gd name="T11" fmla="*/ 0 60000 65536"/>
                <a:gd name="T12" fmla="*/ 0 w 14"/>
                <a:gd name="T13" fmla="*/ 0 h 33"/>
                <a:gd name="T14" fmla="*/ 14 w 14"/>
                <a:gd name="T15" fmla="*/ 33 h 33"/>
              </a:gdLst>
              <a:ahLst/>
              <a:cxnLst>
                <a:cxn ang="T8">
                  <a:pos x="T0" y="T1"/>
                </a:cxn>
                <a:cxn ang="T9">
                  <a:pos x="T2" y="T3"/>
                </a:cxn>
                <a:cxn ang="T10">
                  <a:pos x="T4" y="T5"/>
                </a:cxn>
                <a:cxn ang="T11">
                  <a:pos x="T6" y="T7"/>
                </a:cxn>
              </a:cxnLst>
              <a:rect l="T12" t="T13" r="T14" b="T15"/>
              <a:pathLst>
                <a:path w="14" h="33">
                  <a:moveTo>
                    <a:pt x="11" y="0"/>
                  </a:moveTo>
                  <a:cubicBezTo>
                    <a:pt x="7" y="3"/>
                    <a:pt x="5" y="7"/>
                    <a:pt x="1" y="10"/>
                  </a:cubicBezTo>
                  <a:cubicBezTo>
                    <a:pt x="2" y="18"/>
                    <a:pt x="0" y="33"/>
                    <a:pt x="11" y="25"/>
                  </a:cubicBezTo>
                  <a:cubicBezTo>
                    <a:pt x="14" y="15"/>
                    <a:pt x="5" y="4"/>
                    <a:pt x="11"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8" name="Freeform 203"/>
            <p:cNvSpPr>
              <a:spLocks/>
            </p:cNvSpPr>
            <p:nvPr/>
          </p:nvSpPr>
          <p:spPr bwMode="gray">
            <a:xfrm>
              <a:off x="4145" y="3007"/>
              <a:ext cx="21" cy="48"/>
            </a:xfrm>
            <a:custGeom>
              <a:avLst/>
              <a:gdLst>
                <a:gd name="T0" fmla="*/ 2 w 28"/>
                <a:gd name="T1" fmla="*/ 0 h 64"/>
                <a:gd name="T2" fmla="*/ 5 w 28"/>
                <a:gd name="T3" fmla="*/ 5 h 64"/>
                <a:gd name="T4" fmla="*/ 8 w 28"/>
                <a:gd name="T5" fmla="*/ 9 h 64"/>
                <a:gd name="T6" fmla="*/ 4 w 28"/>
                <a:gd name="T7" fmla="*/ 17 h 64"/>
                <a:gd name="T8" fmla="*/ 0 w 28"/>
                <a:gd name="T9" fmla="*/ 23 h 64"/>
                <a:gd name="T10" fmla="*/ 5 w 28"/>
                <a:gd name="T11" fmla="*/ 24 h 64"/>
                <a:gd name="T12" fmla="*/ 11 w 28"/>
                <a:gd name="T13" fmla="*/ 11 h 64"/>
                <a:gd name="T14" fmla="*/ 2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4"/>
                <a:gd name="T26" fmla="*/ 28 w 28"/>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69" name="Freeform 204"/>
            <p:cNvSpPr>
              <a:spLocks/>
            </p:cNvSpPr>
            <p:nvPr/>
          </p:nvSpPr>
          <p:spPr bwMode="gray">
            <a:xfrm>
              <a:off x="3876" y="3076"/>
              <a:ext cx="12" cy="27"/>
            </a:xfrm>
            <a:custGeom>
              <a:avLst/>
              <a:gdLst>
                <a:gd name="T0" fmla="*/ 5 w 16"/>
                <a:gd name="T1" fmla="*/ 2 h 36"/>
                <a:gd name="T2" fmla="*/ 0 w 16"/>
                <a:gd name="T3" fmla="*/ 3 h 36"/>
                <a:gd name="T4" fmla="*/ 3 w 16"/>
                <a:gd name="T5" fmla="*/ 9 h 36"/>
                <a:gd name="T6" fmla="*/ 5 w 16"/>
                <a:gd name="T7" fmla="*/ 2 h 36"/>
                <a:gd name="T8" fmla="*/ 0 60000 65536"/>
                <a:gd name="T9" fmla="*/ 0 60000 65536"/>
                <a:gd name="T10" fmla="*/ 0 60000 65536"/>
                <a:gd name="T11" fmla="*/ 0 60000 65536"/>
                <a:gd name="T12" fmla="*/ 0 w 16"/>
                <a:gd name="T13" fmla="*/ 0 h 36"/>
                <a:gd name="T14" fmla="*/ 16 w 16"/>
                <a:gd name="T15" fmla="*/ 36 h 36"/>
              </a:gdLst>
              <a:ahLst/>
              <a:cxnLst>
                <a:cxn ang="T8">
                  <a:pos x="T0" y="T1"/>
                </a:cxn>
                <a:cxn ang="T9">
                  <a:pos x="T2" y="T3"/>
                </a:cxn>
                <a:cxn ang="T10">
                  <a:pos x="T4" y="T5"/>
                </a:cxn>
                <a:cxn ang="T11">
                  <a:pos x="T6" y="T7"/>
                </a:cxn>
              </a:cxnLst>
              <a:rect l="T12" t="T13" r="T14" b="T15"/>
              <a:pathLst>
                <a:path w="16" h="36">
                  <a:moveTo>
                    <a:pt x="14" y="3"/>
                  </a:moveTo>
                  <a:cubicBezTo>
                    <a:pt x="7" y="0"/>
                    <a:pt x="4" y="1"/>
                    <a:pt x="0" y="7"/>
                  </a:cubicBezTo>
                  <a:cubicBezTo>
                    <a:pt x="3" y="14"/>
                    <a:pt x="2" y="17"/>
                    <a:pt x="8" y="22"/>
                  </a:cubicBezTo>
                  <a:cubicBezTo>
                    <a:pt x="16" y="36"/>
                    <a:pt x="11" y="7"/>
                    <a:pt x="14" y="3"/>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0" name="Freeform 205"/>
            <p:cNvSpPr>
              <a:spLocks/>
            </p:cNvSpPr>
            <p:nvPr/>
          </p:nvSpPr>
          <p:spPr bwMode="gray">
            <a:xfrm>
              <a:off x="3866" y="3053"/>
              <a:ext cx="10" cy="15"/>
            </a:xfrm>
            <a:custGeom>
              <a:avLst/>
              <a:gdLst>
                <a:gd name="T0" fmla="*/ 5 w 13"/>
                <a:gd name="T1" fmla="*/ 2 h 20"/>
                <a:gd name="T2" fmla="*/ 1 w 13"/>
                <a:gd name="T3" fmla="*/ 5 h 20"/>
                <a:gd name="T4" fmla="*/ 4 w 13"/>
                <a:gd name="T5" fmla="*/ 8 h 20"/>
                <a:gd name="T6" fmla="*/ 5 w 13"/>
                <a:gd name="T7" fmla="*/ 2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1" name="Freeform 206"/>
            <p:cNvSpPr>
              <a:spLocks/>
            </p:cNvSpPr>
            <p:nvPr/>
          </p:nvSpPr>
          <p:spPr bwMode="gray">
            <a:xfrm>
              <a:off x="3862" y="3035"/>
              <a:ext cx="12" cy="14"/>
            </a:xfrm>
            <a:custGeom>
              <a:avLst/>
              <a:gdLst>
                <a:gd name="T0" fmla="*/ 4 w 16"/>
                <a:gd name="T1" fmla="*/ 2 h 19"/>
                <a:gd name="T2" fmla="*/ 0 w 16"/>
                <a:gd name="T3" fmla="*/ 4 h 19"/>
                <a:gd name="T4" fmla="*/ 5 w 16"/>
                <a:gd name="T5" fmla="*/ 7 h 19"/>
                <a:gd name="T6" fmla="*/ 4 w 16"/>
                <a:gd name="T7" fmla="*/ 2 h 19"/>
                <a:gd name="T8" fmla="*/ 0 60000 65536"/>
                <a:gd name="T9" fmla="*/ 0 60000 65536"/>
                <a:gd name="T10" fmla="*/ 0 60000 65536"/>
                <a:gd name="T11" fmla="*/ 0 60000 65536"/>
                <a:gd name="T12" fmla="*/ 0 w 16"/>
                <a:gd name="T13" fmla="*/ 0 h 19"/>
                <a:gd name="T14" fmla="*/ 16 w 16"/>
                <a:gd name="T15" fmla="*/ 19 h 19"/>
              </a:gdLst>
              <a:ahLst/>
              <a:cxnLst>
                <a:cxn ang="T8">
                  <a:pos x="T0" y="T1"/>
                </a:cxn>
                <a:cxn ang="T9">
                  <a:pos x="T2" y="T3"/>
                </a:cxn>
                <a:cxn ang="T10">
                  <a:pos x="T4" y="T5"/>
                </a:cxn>
                <a:cxn ang="T11">
                  <a:pos x="T6" y="T7"/>
                </a:cxn>
              </a:cxnLst>
              <a:rect l="T12" t="T13" r="T14" b="T15"/>
              <a:pathLst>
                <a:path w="16" h="19">
                  <a:moveTo>
                    <a:pt x="10" y="5"/>
                  </a:moveTo>
                  <a:cubicBezTo>
                    <a:pt x="4" y="0"/>
                    <a:pt x="1" y="3"/>
                    <a:pt x="0" y="10"/>
                  </a:cubicBezTo>
                  <a:cubicBezTo>
                    <a:pt x="4" y="15"/>
                    <a:pt x="7" y="16"/>
                    <a:pt x="12" y="19"/>
                  </a:cubicBezTo>
                  <a:cubicBezTo>
                    <a:pt x="16" y="12"/>
                    <a:pt x="14" y="12"/>
                    <a:pt x="10" y="5"/>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2" name="Freeform 207"/>
            <p:cNvSpPr>
              <a:spLocks/>
            </p:cNvSpPr>
            <p:nvPr/>
          </p:nvSpPr>
          <p:spPr bwMode="gray">
            <a:xfrm>
              <a:off x="3850" y="2995"/>
              <a:ext cx="11" cy="19"/>
            </a:xfrm>
            <a:custGeom>
              <a:avLst/>
              <a:gdLst>
                <a:gd name="T0" fmla="*/ 3 w 14"/>
                <a:gd name="T1" fmla="*/ 0 h 25"/>
                <a:gd name="T2" fmla="*/ 0 w 14"/>
                <a:gd name="T3" fmla="*/ 6 h 25"/>
                <a:gd name="T4" fmla="*/ 6 w 14"/>
                <a:gd name="T5" fmla="*/ 11 h 25"/>
                <a:gd name="T6" fmla="*/ 3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3" name="Freeform 208"/>
            <p:cNvSpPr>
              <a:spLocks/>
            </p:cNvSpPr>
            <p:nvPr/>
          </p:nvSpPr>
          <p:spPr bwMode="gray">
            <a:xfrm>
              <a:off x="3852" y="3020"/>
              <a:ext cx="16" cy="13"/>
            </a:xfrm>
            <a:custGeom>
              <a:avLst/>
              <a:gdLst>
                <a:gd name="T0" fmla="*/ 5 w 22"/>
                <a:gd name="T1" fmla="*/ 0 h 18"/>
                <a:gd name="T2" fmla="*/ 7 w 22"/>
                <a:gd name="T3" fmla="*/ 7 h 18"/>
                <a:gd name="T4" fmla="*/ 5 w 22"/>
                <a:gd name="T5" fmla="*/ 2 h 18"/>
                <a:gd name="T6" fmla="*/ 5 w 22"/>
                <a:gd name="T7" fmla="*/ 0 h 18"/>
                <a:gd name="T8" fmla="*/ 0 60000 65536"/>
                <a:gd name="T9" fmla="*/ 0 60000 65536"/>
                <a:gd name="T10" fmla="*/ 0 60000 65536"/>
                <a:gd name="T11" fmla="*/ 0 60000 65536"/>
                <a:gd name="T12" fmla="*/ 0 w 22"/>
                <a:gd name="T13" fmla="*/ 0 h 18"/>
                <a:gd name="T14" fmla="*/ 22 w 22"/>
                <a:gd name="T15" fmla="*/ 18 h 18"/>
              </a:gdLst>
              <a:ahLst/>
              <a:cxnLst>
                <a:cxn ang="T8">
                  <a:pos x="T0" y="T1"/>
                </a:cxn>
                <a:cxn ang="T9">
                  <a:pos x="T2" y="T3"/>
                </a:cxn>
                <a:cxn ang="T10">
                  <a:pos x="T4" y="T5"/>
                </a:cxn>
                <a:cxn ang="T11">
                  <a:pos x="T6" y="T7"/>
                </a:cxn>
              </a:cxnLst>
              <a:rect l="T12" t="T13" r="T14" b="T15"/>
              <a:pathLst>
                <a:path w="22" h="18">
                  <a:moveTo>
                    <a:pt x="13" y="0"/>
                  </a:moveTo>
                  <a:cubicBezTo>
                    <a:pt x="0" y="8"/>
                    <a:pt x="9" y="12"/>
                    <a:pt x="19" y="18"/>
                  </a:cubicBezTo>
                  <a:cubicBezTo>
                    <a:pt x="20" y="11"/>
                    <a:pt x="22" y="8"/>
                    <a:pt x="14" y="6"/>
                  </a:cubicBezTo>
                  <a:cubicBezTo>
                    <a:pt x="9" y="3"/>
                    <a:pt x="9" y="5"/>
                    <a:pt x="13"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4" name="Freeform 209"/>
            <p:cNvSpPr>
              <a:spLocks/>
            </p:cNvSpPr>
            <p:nvPr/>
          </p:nvSpPr>
          <p:spPr bwMode="gray">
            <a:xfrm>
              <a:off x="4688" y="3643"/>
              <a:ext cx="45" cy="60"/>
            </a:xfrm>
            <a:custGeom>
              <a:avLst/>
              <a:gdLst>
                <a:gd name="T0" fmla="*/ 5 w 60"/>
                <a:gd name="T1" fmla="*/ 3 h 81"/>
                <a:gd name="T2" fmla="*/ 2 w 60"/>
                <a:gd name="T3" fmla="*/ 7 h 81"/>
                <a:gd name="T4" fmla="*/ 6 w 60"/>
                <a:gd name="T5" fmla="*/ 16 h 81"/>
                <a:gd name="T6" fmla="*/ 11 w 60"/>
                <a:gd name="T7" fmla="*/ 22 h 81"/>
                <a:gd name="T8" fmla="*/ 17 w 60"/>
                <a:gd name="T9" fmla="*/ 26 h 81"/>
                <a:gd name="T10" fmla="*/ 22 w 60"/>
                <a:gd name="T11" fmla="*/ 33 h 81"/>
                <a:gd name="T12" fmla="*/ 22 w 60"/>
                <a:gd name="T13" fmla="*/ 23 h 81"/>
                <a:gd name="T14" fmla="*/ 18 w 60"/>
                <a:gd name="T15" fmla="*/ 15 h 81"/>
                <a:gd name="T16" fmla="*/ 11 w 60"/>
                <a:gd name="T17" fmla="*/ 7 h 81"/>
                <a:gd name="T18" fmla="*/ 5 w 60"/>
                <a:gd name="T19" fmla="*/ 3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81"/>
                <a:gd name="T32" fmla="*/ 60 w 6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5" name="Freeform 210"/>
            <p:cNvSpPr>
              <a:spLocks/>
            </p:cNvSpPr>
            <p:nvPr/>
          </p:nvSpPr>
          <p:spPr bwMode="gray">
            <a:xfrm>
              <a:off x="4919" y="3594"/>
              <a:ext cx="53" cy="46"/>
            </a:xfrm>
            <a:custGeom>
              <a:avLst/>
              <a:gdLst>
                <a:gd name="T0" fmla="*/ 12 w 71"/>
                <a:gd name="T1" fmla="*/ 10 h 61"/>
                <a:gd name="T2" fmla="*/ 5 w 71"/>
                <a:gd name="T3" fmla="*/ 14 h 61"/>
                <a:gd name="T4" fmla="*/ 1 w 71"/>
                <a:gd name="T5" fmla="*/ 19 h 61"/>
                <a:gd name="T6" fmla="*/ 5 w 71"/>
                <a:gd name="T7" fmla="*/ 25 h 61"/>
                <a:gd name="T8" fmla="*/ 12 w 71"/>
                <a:gd name="T9" fmla="*/ 19 h 61"/>
                <a:gd name="T10" fmla="*/ 16 w 71"/>
                <a:gd name="T11" fmla="*/ 10 h 61"/>
                <a:gd name="T12" fmla="*/ 23 w 71"/>
                <a:gd name="T13" fmla="*/ 0 h 61"/>
                <a:gd name="T14" fmla="*/ 30 w 71"/>
                <a:gd name="T15" fmla="*/ 5 h 61"/>
                <a:gd name="T16" fmla="*/ 14 w 71"/>
                <a:gd name="T17" fmla="*/ 10 h 61"/>
                <a:gd name="T18" fmla="*/ 12 w 71"/>
                <a:gd name="T19" fmla="*/ 1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61"/>
                <a:gd name="T32" fmla="*/ 71 w 71"/>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6" name="Freeform 211"/>
            <p:cNvSpPr>
              <a:spLocks/>
            </p:cNvSpPr>
            <p:nvPr/>
          </p:nvSpPr>
          <p:spPr bwMode="gray">
            <a:xfrm>
              <a:off x="4759" y="3569"/>
              <a:ext cx="17" cy="23"/>
            </a:xfrm>
            <a:custGeom>
              <a:avLst/>
              <a:gdLst>
                <a:gd name="T0" fmla="*/ 4 w 23"/>
                <a:gd name="T1" fmla="*/ 0 h 30"/>
                <a:gd name="T2" fmla="*/ 0 w 23"/>
                <a:gd name="T3" fmla="*/ 6 h 30"/>
                <a:gd name="T4" fmla="*/ 5 w 23"/>
                <a:gd name="T5" fmla="*/ 14 h 30"/>
                <a:gd name="T6" fmla="*/ 4 w 23"/>
                <a:gd name="T7" fmla="*/ 0 h 30"/>
                <a:gd name="T8" fmla="*/ 0 60000 65536"/>
                <a:gd name="T9" fmla="*/ 0 60000 65536"/>
                <a:gd name="T10" fmla="*/ 0 60000 65536"/>
                <a:gd name="T11" fmla="*/ 0 60000 65536"/>
                <a:gd name="T12" fmla="*/ 0 w 23"/>
                <a:gd name="T13" fmla="*/ 0 h 30"/>
                <a:gd name="T14" fmla="*/ 23 w 23"/>
                <a:gd name="T15" fmla="*/ 30 h 30"/>
              </a:gdLst>
              <a:ahLst/>
              <a:cxnLst>
                <a:cxn ang="T8">
                  <a:pos x="T0" y="T1"/>
                </a:cxn>
                <a:cxn ang="T9">
                  <a:pos x="T2" y="T3"/>
                </a:cxn>
                <a:cxn ang="T10">
                  <a:pos x="T4" y="T5"/>
                </a:cxn>
                <a:cxn ang="T11">
                  <a:pos x="T6" y="T7"/>
                </a:cxn>
              </a:cxnLst>
              <a:rect l="T12" t="T13" r="T14" b="T15"/>
              <a:pathLst>
                <a:path w="23" h="30">
                  <a:moveTo>
                    <a:pt x="9" y="0"/>
                  </a:moveTo>
                  <a:cubicBezTo>
                    <a:pt x="8" y="7"/>
                    <a:pt x="3" y="8"/>
                    <a:pt x="0" y="14"/>
                  </a:cubicBezTo>
                  <a:cubicBezTo>
                    <a:pt x="3" y="21"/>
                    <a:pt x="8" y="24"/>
                    <a:pt x="12" y="30"/>
                  </a:cubicBezTo>
                  <a:cubicBezTo>
                    <a:pt x="23" y="15"/>
                    <a:pt x="4" y="9"/>
                    <a:pt x="9"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7" name="Freeform 212"/>
            <p:cNvSpPr>
              <a:spLocks/>
            </p:cNvSpPr>
            <p:nvPr/>
          </p:nvSpPr>
          <p:spPr bwMode="gray">
            <a:xfrm>
              <a:off x="4751" y="3547"/>
              <a:ext cx="20" cy="17"/>
            </a:xfrm>
            <a:custGeom>
              <a:avLst/>
              <a:gdLst>
                <a:gd name="T0" fmla="*/ 9 w 26"/>
                <a:gd name="T1" fmla="*/ 0 h 23"/>
                <a:gd name="T2" fmla="*/ 0 w 26"/>
                <a:gd name="T3" fmla="*/ 5 h 23"/>
                <a:gd name="T4" fmla="*/ 9 w 26"/>
                <a:gd name="T5" fmla="*/ 8 h 23"/>
                <a:gd name="T6" fmla="*/ 9 w 26"/>
                <a:gd name="T7" fmla="*/ 0 h 23"/>
                <a:gd name="T8" fmla="*/ 0 60000 65536"/>
                <a:gd name="T9" fmla="*/ 0 60000 65536"/>
                <a:gd name="T10" fmla="*/ 0 60000 65536"/>
                <a:gd name="T11" fmla="*/ 0 60000 65536"/>
                <a:gd name="T12" fmla="*/ 0 w 26"/>
                <a:gd name="T13" fmla="*/ 0 h 23"/>
                <a:gd name="T14" fmla="*/ 26 w 26"/>
                <a:gd name="T15" fmla="*/ 23 h 23"/>
              </a:gdLst>
              <a:ahLst/>
              <a:cxnLst>
                <a:cxn ang="T8">
                  <a:pos x="T0" y="T1"/>
                </a:cxn>
                <a:cxn ang="T9">
                  <a:pos x="T2" y="T3"/>
                </a:cxn>
                <a:cxn ang="T10">
                  <a:pos x="T4" y="T5"/>
                </a:cxn>
                <a:cxn ang="T11">
                  <a:pos x="T6" y="T7"/>
                </a:cxn>
              </a:cxnLst>
              <a:rect l="T12" t="T13" r="T14" b="T15"/>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8" name="Freeform 213"/>
            <p:cNvSpPr>
              <a:spLocks/>
            </p:cNvSpPr>
            <p:nvPr/>
          </p:nvSpPr>
          <p:spPr bwMode="gray">
            <a:xfrm>
              <a:off x="4598" y="3353"/>
              <a:ext cx="24" cy="33"/>
            </a:xfrm>
            <a:custGeom>
              <a:avLst/>
              <a:gdLst>
                <a:gd name="T0" fmla="*/ 12 w 32"/>
                <a:gd name="T1" fmla="*/ 0 h 44"/>
                <a:gd name="T2" fmla="*/ 4 w 32"/>
                <a:gd name="T3" fmla="*/ 5 h 44"/>
                <a:gd name="T4" fmla="*/ 5 w 32"/>
                <a:gd name="T5" fmla="*/ 14 h 44"/>
                <a:gd name="T6" fmla="*/ 10 w 32"/>
                <a:gd name="T7" fmla="*/ 15 h 44"/>
                <a:gd name="T8" fmla="*/ 12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79" name="Freeform 214"/>
            <p:cNvSpPr>
              <a:spLocks/>
            </p:cNvSpPr>
            <p:nvPr/>
          </p:nvSpPr>
          <p:spPr bwMode="gray">
            <a:xfrm>
              <a:off x="4632" y="3396"/>
              <a:ext cx="26" cy="33"/>
            </a:xfrm>
            <a:custGeom>
              <a:avLst/>
              <a:gdLst>
                <a:gd name="T0" fmla="*/ 14 w 34"/>
                <a:gd name="T1" fmla="*/ 0 h 44"/>
                <a:gd name="T2" fmla="*/ 5 w 34"/>
                <a:gd name="T3" fmla="*/ 4 h 44"/>
                <a:gd name="T4" fmla="*/ 6 w 34"/>
                <a:gd name="T5" fmla="*/ 14 h 44"/>
                <a:gd name="T6" fmla="*/ 11 w 34"/>
                <a:gd name="T7" fmla="*/ 15 h 44"/>
                <a:gd name="T8" fmla="*/ 14 w 34"/>
                <a:gd name="T9" fmla="*/ 0 h 44"/>
                <a:gd name="T10" fmla="*/ 0 60000 65536"/>
                <a:gd name="T11" fmla="*/ 0 60000 65536"/>
                <a:gd name="T12" fmla="*/ 0 60000 65536"/>
                <a:gd name="T13" fmla="*/ 0 60000 65536"/>
                <a:gd name="T14" fmla="*/ 0 60000 65536"/>
                <a:gd name="T15" fmla="*/ 0 w 34"/>
                <a:gd name="T16" fmla="*/ 0 h 44"/>
                <a:gd name="T17" fmla="*/ 34 w 34"/>
                <a:gd name="T18" fmla="*/ 44 h 44"/>
              </a:gdLst>
              <a:ahLst/>
              <a:cxnLst>
                <a:cxn ang="T10">
                  <a:pos x="T0" y="T1"/>
                </a:cxn>
                <a:cxn ang="T11">
                  <a:pos x="T2" y="T3"/>
                </a:cxn>
                <a:cxn ang="T12">
                  <a:pos x="T4" y="T5"/>
                </a:cxn>
                <a:cxn ang="T13">
                  <a:pos x="T6" y="T7"/>
                </a:cxn>
                <a:cxn ang="T14">
                  <a:pos x="T8" y="T9"/>
                </a:cxn>
              </a:cxnLst>
              <a:rect l="T15" t="T16" r="T17" b="T18"/>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0" name="Freeform 215"/>
            <p:cNvSpPr>
              <a:spLocks/>
            </p:cNvSpPr>
            <p:nvPr/>
          </p:nvSpPr>
          <p:spPr bwMode="gray">
            <a:xfrm>
              <a:off x="4659" y="3459"/>
              <a:ext cx="28" cy="28"/>
            </a:xfrm>
            <a:custGeom>
              <a:avLst/>
              <a:gdLst>
                <a:gd name="T0" fmla="*/ 13 w 38"/>
                <a:gd name="T1" fmla="*/ 2 h 37"/>
                <a:gd name="T2" fmla="*/ 4 w 38"/>
                <a:gd name="T3" fmla="*/ 2 h 37"/>
                <a:gd name="T4" fmla="*/ 5 w 38"/>
                <a:gd name="T5" fmla="*/ 11 h 37"/>
                <a:gd name="T6" fmla="*/ 10 w 38"/>
                <a:gd name="T7" fmla="*/ 13 h 37"/>
                <a:gd name="T8" fmla="*/ 13 w 38"/>
                <a:gd name="T9" fmla="*/ 2 h 37"/>
                <a:gd name="T10" fmla="*/ 0 60000 65536"/>
                <a:gd name="T11" fmla="*/ 0 60000 65536"/>
                <a:gd name="T12" fmla="*/ 0 60000 65536"/>
                <a:gd name="T13" fmla="*/ 0 60000 65536"/>
                <a:gd name="T14" fmla="*/ 0 60000 65536"/>
                <a:gd name="T15" fmla="*/ 0 w 38"/>
                <a:gd name="T16" fmla="*/ 0 h 37"/>
                <a:gd name="T17" fmla="*/ 38 w 38"/>
                <a:gd name="T18" fmla="*/ 37 h 37"/>
              </a:gdLst>
              <a:ahLst/>
              <a:cxnLst>
                <a:cxn ang="T10">
                  <a:pos x="T0" y="T1"/>
                </a:cxn>
                <a:cxn ang="T11">
                  <a:pos x="T2" y="T3"/>
                </a:cxn>
                <a:cxn ang="T12">
                  <a:pos x="T4" y="T5"/>
                </a:cxn>
                <a:cxn ang="T13">
                  <a:pos x="T6" y="T7"/>
                </a:cxn>
                <a:cxn ang="T14">
                  <a:pos x="T8" y="T9"/>
                </a:cxn>
              </a:cxnLst>
              <a:rect l="T15" t="T16" r="T17" b="T18"/>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1" name="Freeform 216"/>
            <p:cNvSpPr>
              <a:spLocks/>
            </p:cNvSpPr>
            <p:nvPr/>
          </p:nvSpPr>
          <p:spPr bwMode="gray">
            <a:xfrm>
              <a:off x="4693" y="3449"/>
              <a:ext cx="28" cy="26"/>
            </a:xfrm>
            <a:custGeom>
              <a:avLst/>
              <a:gdLst>
                <a:gd name="T0" fmla="*/ 13 w 38"/>
                <a:gd name="T1" fmla="*/ 2 h 34"/>
                <a:gd name="T2" fmla="*/ 4 w 38"/>
                <a:gd name="T3" fmla="*/ 2 h 34"/>
                <a:gd name="T4" fmla="*/ 7 w 38"/>
                <a:gd name="T5" fmla="*/ 10 h 34"/>
                <a:gd name="T6" fmla="*/ 11 w 38"/>
                <a:gd name="T7" fmla="*/ 10 h 34"/>
                <a:gd name="T8" fmla="*/ 13 w 38"/>
                <a:gd name="T9" fmla="*/ 2 h 34"/>
                <a:gd name="T10" fmla="*/ 0 60000 65536"/>
                <a:gd name="T11" fmla="*/ 0 60000 65536"/>
                <a:gd name="T12" fmla="*/ 0 60000 65536"/>
                <a:gd name="T13" fmla="*/ 0 60000 65536"/>
                <a:gd name="T14" fmla="*/ 0 60000 65536"/>
                <a:gd name="T15" fmla="*/ 0 w 38"/>
                <a:gd name="T16" fmla="*/ 0 h 34"/>
                <a:gd name="T17" fmla="*/ 38 w 38"/>
                <a:gd name="T18" fmla="*/ 34 h 34"/>
              </a:gdLst>
              <a:ahLst/>
              <a:cxnLst>
                <a:cxn ang="T10">
                  <a:pos x="T0" y="T1"/>
                </a:cxn>
                <a:cxn ang="T11">
                  <a:pos x="T2" y="T3"/>
                </a:cxn>
                <a:cxn ang="T12">
                  <a:pos x="T4" y="T5"/>
                </a:cxn>
                <a:cxn ang="T13">
                  <a:pos x="T6" y="T7"/>
                </a:cxn>
                <a:cxn ang="T14">
                  <a:pos x="T8" y="T9"/>
                </a:cxn>
              </a:cxnLst>
              <a:rect l="T15" t="T16" r="T17" b="T18"/>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2" name="Freeform 217"/>
            <p:cNvSpPr>
              <a:spLocks/>
            </p:cNvSpPr>
            <p:nvPr/>
          </p:nvSpPr>
          <p:spPr bwMode="gray">
            <a:xfrm>
              <a:off x="4683" y="3413"/>
              <a:ext cx="26" cy="20"/>
            </a:xfrm>
            <a:custGeom>
              <a:avLst/>
              <a:gdLst>
                <a:gd name="T0" fmla="*/ 13 w 35"/>
                <a:gd name="T1" fmla="*/ 1 h 27"/>
                <a:gd name="T2" fmla="*/ 4 w 35"/>
                <a:gd name="T3" fmla="*/ 1 h 27"/>
                <a:gd name="T4" fmla="*/ 5 w 35"/>
                <a:gd name="T5" fmla="*/ 6 h 27"/>
                <a:gd name="T6" fmla="*/ 10 w 35"/>
                <a:gd name="T7" fmla="*/ 7 h 27"/>
                <a:gd name="T8" fmla="*/ 13 w 35"/>
                <a:gd name="T9" fmla="*/ 1 h 27"/>
                <a:gd name="T10" fmla="*/ 0 60000 65536"/>
                <a:gd name="T11" fmla="*/ 0 60000 65536"/>
                <a:gd name="T12" fmla="*/ 0 60000 65536"/>
                <a:gd name="T13" fmla="*/ 0 60000 65536"/>
                <a:gd name="T14" fmla="*/ 0 60000 65536"/>
                <a:gd name="T15" fmla="*/ 0 w 35"/>
                <a:gd name="T16" fmla="*/ 0 h 27"/>
                <a:gd name="T17" fmla="*/ 35 w 35"/>
                <a:gd name="T18" fmla="*/ 27 h 27"/>
              </a:gdLst>
              <a:ahLst/>
              <a:cxnLst>
                <a:cxn ang="T10">
                  <a:pos x="T0" y="T1"/>
                </a:cxn>
                <a:cxn ang="T11">
                  <a:pos x="T2" y="T3"/>
                </a:cxn>
                <a:cxn ang="T12">
                  <a:pos x="T4" y="T5"/>
                </a:cxn>
                <a:cxn ang="T13">
                  <a:pos x="T6" y="T7"/>
                </a:cxn>
                <a:cxn ang="T14">
                  <a:pos x="T8" y="T9"/>
                </a:cxn>
              </a:cxnLst>
              <a:rect l="T15" t="T16" r="T17" b="T18"/>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3" name="Freeform 218"/>
            <p:cNvSpPr>
              <a:spLocks/>
            </p:cNvSpPr>
            <p:nvPr/>
          </p:nvSpPr>
          <p:spPr bwMode="gray">
            <a:xfrm>
              <a:off x="4657" y="3388"/>
              <a:ext cx="26" cy="35"/>
            </a:xfrm>
            <a:custGeom>
              <a:avLst/>
              <a:gdLst>
                <a:gd name="T0" fmla="*/ 12 w 35"/>
                <a:gd name="T1" fmla="*/ 7 h 47"/>
                <a:gd name="T2" fmla="*/ 7 w 35"/>
                <a:gd name="T3" fmla="*/ 1 h 47"/>
                <a:gd name="T4" fmla="*/ 4 w 35"/>
                <a:gd name="T5" fmla="*/ 10 h 47"/>
                <a:gd name="T6" fmla="*/ 7 w 35"/>
                <a:gd name="T7" fmla="*/ 14 h 47"/>
                <a:gd name="T8" fmla="*/ 11 w 35"/>
                <a:gd name="T9" fmla="*/ 12 h 47"/>
                <a:gd name="T10" fmla="*/ 12 w 35"/>
                <a:gd name="T11" fmla="*/ 7 h 47"/>
                <a:gd name="T12" fmla="*/ 0 60000 65536"/>
                <a:gd name="T13" fmla="*/ 0 60000 65536"/>
                <a:gd name="T14" fmla="*/ 0 60000 65536"/>
                <a:gd name="T15" fmla="*/ 0 60000 65536"/>
                <a:gd name="T16" fmla="*/ 0 60000 65536"/>
                <a:gd name="T17" fmla="*/ 0 60000 65536"/>
                <a:gd name="T18" fmla="*/ 0 w 35"/>
                <a:gd name="T19" fmla="*/ 0 h 47"/>
                <a:gd name="T20" fmla="*/ 35 w 35"/>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4" name="Freeform 219"/>
            <p:cNvSpPr>
              <a:spLocks/>
            </p:cNvSpPr>
            <p:nvPr/>
          </p:nvSpPr>
          <p:spPr bwMode="gray">
            <a:xfrm>
              <a:off x="4625" y="3372"/>
              <a:ext cx="24" cy="26"/>
            </a:xfrm>
            <a:custGeom>
              <a:avLst/>
              <a:gdLst>
                <a:gd name="T0" fmla="*/ 9 w 32"/>
                <a:gd name="T1" fmla="*/ 4 h 35"/>
                <a:gd name="T2" fmla="*/ 4 w 32"/>
                <a:gd name="T3" fmla="*/ 1 h 35"/>
                <a:gd name="T4" fmla="*/ 5 w 32"/>
                <a:gd name="T5" fmla="*/ 10 h 35"/>
                <a:gd name="T6" fmla="*/ 10 w 32"/>
                <a:gd name="T7" fmla="*/ 11 h 35"/>
                <a:gd name="T8" fmla="*/ 9 w 32"/>
                <a:gd name="T9" fmla="*/ 4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5" name="Freeform 220"/>
            <p:cNvSpPr>
              <a:spLocks/>
            </p:cNvSpPr>
            <p:nvPr/>
          </p:nvSpPr>
          <p:spPr bwMode="gray">
            <a:xfrm>
              <a:off x="4665" y="3425"/>
              <a:ext cx="24" cy="26"/>
            </a:xfrm>
            <a:custGeom>
              <a:avLst/>
              <a:gdLst>
                <a:gd name="T0" fmla="*/ 9 w 32"/>
                <a:gd name="T1" fmla="*/ 4 h 35"/>
                <a:gd name="T2" fmla="*/ 4 w 32"/>
                <a:gd name="T3" fmla="*/ 1 h 35"/>
                <a:gd name="T4" fmla="*/ 5 w 32"/>
                <a:gd name="T5" fmla="*/ 10 h 35"/>
                <a:gd name="T6" fmla="*/ 10 w 32"/>
                <a:gd name="T7" fmla="*/ 11 h 35"/>
                <a:gd name="T8" fmla="*/ 9 w 32"/>
                <a:gd name="T9" fmla="*/ 4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6" name="Freeform 221"/>
            <p:cNvSpPr>
              <a:spLocks/>
            </p:cNvSpPr>
            <p:nvPr/>
          </p:nvSpPr>
          <p:spPr bwMode="gray">
            <a:xfrm>
              <a:off x="3055" y="2051"/>
              <a:ext cx="141" cy="108"/>
            </a:xfrm>
            <a:custGeom>
              <a:avLst/>
              <a:gdLst>
                <a:gd name="T0" fmla="*/ 71 w 189"/>
                <a:gd name="T1" fmla="*/ 2 h 144"/>
                <a:gd name="T2" fmla="*/ 77 w 189"/>
                <a:gd name="T3" fmla="*/ 2 h 144"/>
                <a:gd name="T4" fmla="*/ 78 w 189"/>
                <a:gd name="T5" fmla="*/ 7 h 144"/>
                <a:gd name="T6" fmla="*/ 78 w 189"/>
                <a:gd name="T7" fmla="*/ 11 h 144"/>
                <a:gd name="T8" fmla="*/ 54 w 189"/>
                <a:gd name="T9" fmla="*/ 19 h 144"/>
                <a:gd name="T10" fmla="*/ 45 w 189"/>
                <a:gd name="T11" fmla="*/ 24 h 144"/>
                <a:gd name="T12" fmla="*/ 40 w 189"/>
                <a:gd name="T13" fmla="*/ 26 h 144"/>
                <a:gd name="T14" fmla="*/ 30 w 189"/>
                <a:gd name="T15" fmla="*/ 35 h 144"/>
                <a:gd name="T16" fmla="*/ 31 w 189"/>
                <a:gd name="T17" fmla="*/ 39 h 144"/>
                <a:gd name="T18" fmla="*/ 34 w 189"/>
                <a:gd name="T19" fmla="*/ 49 h 144"/>
                <a:gd name="T20" fmla="*/ 45 w 189"/>
                <a:gd name="T21" fmla="*/ 53 h 144"/>
                <a:gd name="T22" fmla="*/ 38 w 189"/>
                <a:gd name="T23" fmla="*/ 59 h 144"/>
                <a:gd name="T24" fmla="*/ 34 w 189"/>
                <a:gd name="T25" fmla="*/ 55 h 144"/>
                <a:gd name="T26" fmla="*/ 30 w 189"/>
                <a:gd name="T27" fmla="*/ 57 h 144"/>
                <a:gd name="T28" fmla="*/ 9 w 189"/>
                <a:gd name="T29" fmla="*/ 51 h 144"/>
                <a:gd name="T30" fmla="*/ 7 w 189"/>
                <a:gd name="T31" fmla="*/ 44 h 144"/>
                <a:gd name="T32" fmla="*/ 19 w 189"/>
                <a:gd name="T33" fmla="*/ 38 h 144"/>
                <a:gd name="T34" fmla="*/ 21 w 189"/>
                <a:gd name="T35" fmla="*/ 32 h 144"/>
                <a:gd name="T36" fmla="*/ 19 w 189"/>
                <a:gd name="T37" fmla="*/ 27 h 144"/>
                <a:gd name="T38" fmla="*/ 30 w 189"/>
                <a:gd name="T39" fmla="*/ 20 h 144"/>
                <a:gd name="T40" fmla="*/ 40 w 189"/>
                <a:gd name="T41" fmla="*/ 15 h 144"/>
                <a:gd name="T42" fmla="*/ 47 w 189"/>
                <a:gd name="T43" fmla="*/ 11 h 144"/>
                <a:gd name="T44" fmla="*/ 71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9"/>
                <a:gd name="T70" fmla="*/ 0 h 144"/>
                <a:gd name="T71" fmla="*/ 189 w 189"/>
                <a:gd name="T72" fmla="*/ 144 h 1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7" name="Freeform 222"/>
            <p:cNvSpPr>
              <a:spLocks/>
            </p:cNvSpPr>
            <p:nvPr/>
          </p:nvSpPr>
          <p:spPr bwMode="gray">
            <a:xfrm>
              <a:off x="3139" y="2155"/>
              <a:ext cx="40" cy="12"/>
            </a:xfrm>
            <a:custGeom>
              <a:avLst/>
              <a:gdLst>
                <a:gd name="T0" fmla="*/ 11 w 53"/>
                <a:gd name="T1" fmla="*/ 0 h 17"/>
                <a:gd name="T2" fmla="*/ 5 w 53"/>
                <a:gd name="T3" fmla="*/ 1 h 17"/>
                <a:gd name="T4" fmla="*/ 14 w 53"/>
                <a:gd name="T5" fmla="*/ 6 h 17"/>
                <a:gd name="T6" fmla="*/ 19 w 53"/>
                <a:gd name="T7" fmla="*/ 5 h 17"/>
                <a:gd name="T8" fmla="*/ 11 w 53"/>
                <a:gd name="T9" fmla="*/ 0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8" name="Freeform 223"/>
            <p:cNvSpPr>
              <a:spLocks/>
            </p:cNvSpPr>
            <p:nvPr/>
          </p:nvSpPr>
          <p:spPr bwMode="gray">
            <a:xfrm>
              <a:off x="3344" y="1999"/>
              <a:ext cx="42" cy="28"/>
            </a:xfrm>
            <a:custGeom>
              <a:avLst/>
              <a:gdLst>
                <a:gd name="T0" fmla="*/ 23 w 57"/>
                <a:gd name="T1" fmla="*/ 2 h 37"/>
                <a:gd name="T2" fmla="*/ 10 w 57"/>
                <a:gd name="T3" fmla="*/ 11 h 37"/>
                <a:gd name="T4" fmla="*/ 4 w 57"/>
                <a:gd name="T5" fmla="*/ 15 h 37"/>
                <a:gd name="T6" fmla="*/ 4 w 57"/>
                <a:gd name="T7" fmla="*/ 2 h 37"/>
                <a:gd name="T8" fmla="*/ 8 w 57"/>
                <a:gd name="T9" fmla="*/ 0 h 37"/>
                <a:gd name="T10" fmla="*/ 23 w 57"/>
                <a:gd name="T11" fmla="*/ 2 h 37"/>
                <a:gd name="T12" fmla="*/ 0 60000 65536"/>
                <a:gd name="T13" fmla="*/ 0 60000 65536"/>
                <a:gd name="T14" fmla="*/ 0 60000 65536"/>
                <a:gd name="T15" fmla="*/ 0 60000 65536"/>
                <a:gd name="T16" fmla="*/ 0 60000 65536"/>
                <a:gd name="T17" fmla="*/ 0 60000 65536"/>
                <a:gd name="T18" fmla="*/ 0 w 57"/>
                <a:gd name="T19" fmla="*/ 0 h 37"/>
                <a:gd name="T20" fmla="*/ 57 w 5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89" name="Freeform 224"/>
            <p:cNvSpPr>
              <a:spLocks/>
            </p:cNvSpPr>
            <p:nvPr/>
          </p:nvSpPr>
          <p:spPr bwMode="gray">
            <a:xfrm>
              <a:off x="3374" y="2012"/>
              <a:ext cx="50" cy="20"/>
            </a:xfrm>
            <a:custGeom>
              <a:avLst/>
              <a:gdLst>
                <a:gd name="T0" fmla="*/ 11 w 68"/>
                <a:gd name="T1" fmla="*/ 0 h 26"/>
                <a:gd name="T2" fmla="*/ 4 w 68"/>
                <a:gd name="T3" fmla="*/ 3 h 26"/>
                <a:gd name="T4" fmla="*/ 23 w 68"/>
                <a:gd name="T5" fmla="*/ 12 h 26"/>
                <a:gd name="T6" fmla="*/ 25 w 68"/>
                <a:gd name="T7" fmla="*/ 11 h 26"/>
                <a:gd name="T8" fmla="*/ 11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0" name="Freeform 225"/>
            <p:cNvSpPr>
              <a:spLocks/>
            </p:cNvSpPr>
            <p:nvPr/>
          </p:nvSpPr>
          <p:spPr bwMode="gray">
            <a:xfrm>
              <a:off x="3428" y="2015"/>
              <a:ext cx="50" cy="32"/>
            </a:xfrm>
            <a:custGeom>
              <a:avLst/>
              <a:gdLst>
                <a:gd name="T0" fmla="*/ 22 w 66"/>
                <a:gd name="T1" fmla="*/ 4 h 43"/>
                <a:gd name="T2" fmla="*/ 11 w 66"/>
                <a:gd name="T3" fmla="*/ 4 h 43"/>
                <a:gd name="T4" fmla="*/ 5 w 66"/>
                <a:gd name="T5" fmla="*/ 4 h 43"/>
                <a:gd name="T6" fmla="*/ 4 w 66"/>
                <a:gd name="T7" fmla="*/ 14 h 43"/>
                <a:gd name="T8" fmla="*/ 14 w 66"/>
                <a:gd name="T9" fmla="*/ 18 h 43"/>
                <a:gd name="T10" fmla="*/ 27 w 66"/>
                <a:gd name="T11" fmla="*/ 11 h 43"/>
                <a:gd name="T12" fmla="*/ 22 w 66"/>
                <a:gd name="T13" fmla="*/ 4 h 43"/>
                <a:gd name="T14" fmla="*/ 0 60000 65536"/>
                <a:gd name="T15" fmla="*/ 0 60000 65536"/>
                <a:gd name="T16" fmla="*/ 0 60000 65536"/>
                <a:gd name="T17" fmla="*/ 0 60000 65536"/>
                <a:gd name="T18" fmla="*/ 0 60000 65536"/>
                <a:gd name="T19" fmla="*/ 0 60000 65536"/>
                <a:gd name="T20" fmla="*/ 0 60000 65536"/>
                <a:gd name="T21" fmla="*/ 0 w 66"/>
                <a:gd name="T22" fmla="*/ 0 h 43"/>
                <a:gd name="T23" fmla="*/ 66 w 66"/>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1" name="Freeform 226"/>
            <p:cNvSpPr>
              <a:spLocks/>
            </p:cNvSpPr>
            <p:nvPr/>
          </p:nvSpPr>
          <p:spPr bwMode="gray">
            <a:xfrm>
              <a:off x="3777" y="2042"/>
              <a:ext cx="88" cy="31"/>
            </a:xfrm>
            <a:custGeom>
              <a:avLst/>
              <a:gdLst>
                <a:gd name="T0" fmla="*/ 6 w 117"/>
                <a:gd name="T1" fmla="*/ 0 h 41"/>
                <a:gd name="T2" fmla="*/ 4 w 117"/>
                <a:gd name="T3" fmla="*/ 7 h 41"/>
                <a:gd name="T4" fmla="*/ 22 w 117"/>
                <a:gd name="T5" fmla="*/ 13 h 41"/>
                <a:gd name="T6" fmla="*/ 32 w 117"/>
                <a:gd name="T7" fmla="*/ 15 h 41"/>
                <a:gd name="T8" fmla="*/ 47 w 117"/>
                <a:gd name="T9" fmla="*/ 10 h 41"/>
                <a:gd name="T10" fmla="*/ 33 w 117"/>
                <a:gd name="T11" fmla="*/ 2 h 41"/>
                <a:gd name="T12" fmla="*/ 6 w 117"/>
                <a:gd name="T13" fmla="*/ 0 h 41"/>
                <a:gd name="T14" fmla="*/ 0 60000 65536"/>
                <a:gd name="T15" fmla="*/ 0 60000 65536"/>
                <a:gd name="T16" fmla="*/ 0 60000 65536"/>
                <a:gd name="T17" fmla="*/ 0 60000 65536"/>
                <a:gd name="T18" fmla="*/ 0 60000 65536"/>
                <a:gd name="T19" fmla="*/ 0 60000 65536"/>
                <a:gd name="T20" fmla="*/ 0 60000 65536"/>
                <a:gd name="T21" fmla="*/ 0 w 117"/>
                <a:gd name="T22" fmla="*/ 0 h 41"/>
                <a:gd name="T23" fmla="*/ 117 w 117"/>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2" name="Freeform 227"/>
            <p:cNvSpPr>
              <a:spLocks/>
            </p:cNvSpPr>
            <p:nvPr/>
          </p:nvSpPr>
          <p:spPr bwMode="gray">
            <a:xfrm>
              <a:off x="3867" y="2041"/>
              <a:ext cx="46" cy="24"/>
            </a:xfrm>
            <a:custGeom>
              <a:avLst/>
              <a:gdLst>
                <a:gd name="T0" fmla="*/ 13 w 62"/>
                <a:gd name="T1" fmla="*/ 2 h 32"/>
                <a:gd name="T2" fmla="*/ 25 w 62"/>
                <a:gd name="T3" fmla="*/ 4 h 32"/>
                <a:gd name="T4" fmla="*/ 12 w 62"/>
                <a:gd name="T5" fmla="*/ 14 h 32"/>
                <a:gd name="T6" fmla="*/ 2 w 62"/>
                <a:gd name="T7" fmla="*/ 9 h 32"/>
                <a:gd name="T8" fmla="*/ 13 w 62"/>
                <a:gd name="T9" fmla="*/ 2 h 32"/>
                <a:gd name="T10" fmla="*/ 0 60000 65536"/>
                <a:gd name="T11" fmla="*/ 0 60000 65536"/>
                <a:gd name="T12" fmla="*/ 0 60000 65536"/>
                <a:gd name="T13" fmla="*/ 0 60000 65536"/>
                <a:gd name="T14" fmla="*/ 0 60000 65536"/>
                <a:gd name="T15" fmla="*/ 0 w 62"/>
                <a:gd name="T16" fmla="*/ 0 h 32"/>
                <a:gd name="T17" fmla="*/ 62 w 62"/>
                <a:gd name="T18" fmla="*/ 32 h 32"/>
              </a:gdLst>
              <a:ahLst/>
              <a:cxnLst>
                <a:cxn ang="T10">
                  <a:pos x="T0" y="T1"/>
                </a:cxn>
                <a:cxn ang="T11">
                  <a:pos x="T2" y="T3"/>
                </a:cxn>
                <a:cxn ang="T12">
                  <a:pos x="T4" y="T5"/>
                </a:cxn>
                <a:cxn ang="T13">
                  <a:pos x="T6" y="T7"/>
                </a:cxn>
                <a:cxn ang="T14">
                  <a:pos x="T8" y="T9"/>
                </a:cxn>
              </a:cxnLst>
              <a:rect l="T15" t="T16" r="T17" b="T18"/>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3" name="Freeform 228"/>
            <p:cNvSpPr>
              <a:spLocks/>
            </p:cNvSpPr>
            <p:nvPr/>
          </p:nvSpPr>
          <p:spPr bwMode="gray">
            <a:xfrm>
              <a:off x="3846" y="2070"/>
              <a:ext cx="37" cy="17"/>
            </a:xfrm>
            <a:custGeom>
              <a:avLst/>
              <a:gdLst>
                <a:gd name="T0" fmla="*/ 8 w 49"/>
                <a:gd name="T1" fmla="*/ 1 h 23"/>
                <a:gd name="T2" fmla="*/ 3 w 49"/>
                <a:gd name="T3" fmla="*/ 2 h 23"/>
                <a:gd name="T4" fmla="*/ 17 w 49"/>
                <a:gd name="T5" fmla="*/ 10 h 23"/>
                <a:gd name="T6" fmla="*/ 8 w 49"/>
                <a:gd name="T7" fmla="*/ 1 h 23"/>
                <a:gd name="T8" fmla="*/ 0 60000 65536"/>
                <a:gd name="T9" fmla="*/ 0 60000 65536"/>
                <a:gd name="T10" fmla="*/ 0 60000 65536"/>
                <a:gd name="T11" fmla="*/ 0 60000 65536"/>
                <a:gd name="T12" fmla="*/ 0 w 49"/>
                <a:gd name="T13" fmla="*/ 0 h 23"/>
                <a:gd name="T14" fmla="*/ 49 w 49"/>
                <a:gd name="T15" fmla="*/ 23 h 23"/>
              </a:gdLst>
              <a:ahLst/>
              <a:cxnLst>
                <a:cxn ang="T8">
                  <a:pos x="T0" y="T1"/>
                </a:cxn>
                <a:cxn ang="T9">
                  <a:pos x="T2" y="T3"/>
                </a:cxn>
                <a:cxn ang="T10">
                  <a:pos x="T4" y="T5"/>
                </a:cxn>
                <a:cxn ang="T11">
                  <a:pos x="T6" y="T7"/>
                </a:cxn>
              </a:cxnLst>
              <a:rect l="T12" t="T13" r="T14" b="T15"/>
              <a:pathLst>
                <a:path w="49" h="23">
                  <a:moveTo>
                    <a:pt x="20" y="1"/>
                  </a:moveTo>
                  <a:cubicBezTo>
                    <a:pt x="15" y="2"/>
                    <a:pt x="8" y="0"/>
                    <a:pt x="6" y="5"/>
                  </a:cubicBezTo>
                  <a:cubicBezTo>
                    <a:pt x="0" y="19"/>
                    <a:pt x="32" y="21"/>
                    <a:pt x="38" y="23"/>
                  </a:cubicBezTo>
                  <a:cubicBezTo>
                    <a:pt x="49" y="6"/>
                    <a:pt x="35" y="3"/>
                    <a:pt x="20" y="1"/>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4" name="Freeform 229"/>
            <p:cNvSpPr>
              <a:spLocks/>
            </p:cNvSpPr>
            <p:nvPr/>
          </p:nvSpPr>
          <p:spPr bwMode="gray">
            <a:xfrm>
              <a:off x="4098" y="2294"/>
              <a:ext cx="76" cy="114"/>
            </a:xfrm>
            <a:custGeom>
              <a:avLst/>
              <a:gdLst>
                <a:gd name="T0" fmla="*/ 2 w 102"/>
                <a:gd name="T1" fmla="*/ 0 h 152"/>
                <a:gd name="T2" fmla="*/ 0 w 102"/>
                <a:gd name="T3" fmla="*/ 8 h 152"/>
                <a:gd name="T4" fmla="*/ 5 w 102"/>
                <a:gd name="T5" fmla="*/ 17 h 152"/>
                <a:gd name="T6" fmla="*/ 13 w 102"/>
                <a:gd name="T7" fmla="*/ 30 h 152"/>
                <a:gd name="T8" fmla="*/ 15 w 102"/>
                <a:gd name="T9" fmla="*/ 44 h 152"/>
                <a:gd name="T10" fmla="*/ 34 w 102"/>
                <a:gd name="T11" fmla="*/ 64 h 152"/>
                <a:gd name="T12" fmla="*/ 36 w 102"/>
                <a:gd name="T13" fmla="*/ 53 h 152"/>
                <a:gd name="T14" fmla="*/ 31 w 102"/>
                <a:gd name="T15" fmla="*/ 43 h 152"/>
                <a:gd name="T16" fmla="*/ 25 w 102"/>
                <a:gd name="T17" fmla="*/ 39 h 152"/>
                <a:gd name="T18" fmla="*/ 22 w 102"/>
                <a:gd name="T19" fmla="*/ 32 h 152"/>
                <a:gd name="T20" fmla="*/ 17 w 102"/>
                <a:gd name="T21" fmla="*/ 19 h 152"/>
                <a:gd name="T22" fmla="*/ 1 w 102"/>
                <a:gd name="T23" fmla="*/ 5 h 152"/>
                <a:gd name="T24" fmla="*/ 2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52"/>
                <a:gd name="T41" fmla="*/ 102 w 102"/>
                <a:gd name="T42" fmla="*/ 152 h 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5" name="Freeform 230"/>
            <p:cNvSpPr>
              <a:spLocks/>
            </p:cNvSpPr>
            <p:nvPr/>
          </p:nvSpPr>
          <p:spPr bwMode="gray">
            <a:xfrm>
              <a:off x="4159" y="2412"/>
              <a:ext cx="55" cy="78"/>
            </a:xfrm>
            <a:custGeom>
              <a:avLst/>
              <a:gdLst>
                <a:gd name="T0" fmla="*/ 27 w 74"/>
                <a:gd name="T1" fmla="*/ 10 h 103"/>
                <a:gd name="T2" fmla="*/ 30 w 74"/>
                <a:gd name="T3" fmla="*/ 17 h 103"/>
                <a:gd name="T4" fmla="*/ 12 w 74"/>
                <a:gd name="T5" fmla="*/ 36 h 103"/>
                <a:gd name="T6" fmla="*/ 13 w 74"/>
                <a:gd name="T7" fmla="*/ 44 h 103"/>
                <a:gd name="T8" fmla="*/ 8 w 74"/>
                <a:gd name="T9" fmla="*/ 41 h 103"/>
                <a:gd name="T10" fmla="*/ 2 w 74"/>
                <a:gd name="T11" fmla="*/ 36 h 103"/>
                <a:gd name="T12" fmla="*/ 0 w 74"/>
                <a:gd name="T13" fmla="*/ 36 h 103"/>
                <a:gd name="T14" fmla="*/ 4 w 74"/>
                <a:gd name="T15" fmla="*/ 25 h 103"/>
                <a:gd name="T16" fmla="*/ 5 w 74"/>
                <a:gd name="T17" fmla="*/ 23 h 103"/>
                <a:gd name="T18" fmla="*/ 1 w 74"/>
                <a:gd name="T19" fmla="*/ 11 h 103"/>
                <a:gd name="T20" fmla="*/ 1 w 74"/>
                <a:gd name="T21" fmla="*/ 6 h 103"/>
                <a:gd name="T22" fmla="*/ 10 w 74"/>
                <a:gd name="T23" fmla="*/ 10 h 103"/>
                <a:gd name="T24" fmla="*/ 15 w 74"/>
                <a:gd name="T25" fmla="*/ 15 h 103"/>
                <a:gd name="T26" fmla="*/ 27 w 74"/>
                <a:gd name="T27" fmla="*/ 10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4"/>
                <a:gd name="T43" fmla="*/ 0 h 103"/>
                <a:gd name="T44" fmla="*/ 74 w 74"/>
                <a:gd name="T45" fmla="*/ 103 h 1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6" name="Freeform 231"/>
            <p:cNvSpPr>
              <a:spLocks/>
            </p:cNvSpPr>
            <p:nvPr/>
          </p:nvSpPr>
          <p:spPr bwMode="gray">
            <a:xfrm>
              <a:off x="4123" y="2492"/>
              <a:ext cx="109" cy="189"/>
            </a:xfrm>
            <a:custGeom>
              <a:avLst/>
              <a:gdLst>
                <a:gd name="T0" fmla="*/ 34 w 146"/>
                <a:gd name="T1" fmla="*/ 42 h 252"/>
                <a:gd name="T2" fmla="*/ 28 w 146"/>
                <a:gd name="T3" fmla="*/ 45 h 252"/>
                <a:gd name="T4" fmla="*/ 27 w 146"/>
                <a:gd name="T5" fmla="*/ 56 h 252"/>
                <a:gd name="T6" fmla="*/ 9 w 146"/>
                <a:gd name="T7" fmla="*/ 62 h 252"/>
                <a:gd name="T8" fmla="*/ 3 w 146"/>
                <a:gd name="T9" fmla="*/ 71 h 252"/>
                <a:gd name="T10" fmla="*/ 8 w 146"/>
                <a:gd name="T11" fmla="*/ 77 h 252"/>
                <a:gd name="T12" fmla="*/ 3 w 146"/>
                <a:gd name="T13" fmla="*/ 84 h 252"/>
                <a:gd name="T14" fmla="*/ 10 w 146"/>
                <a:gd name="T15" fmla="*/ 107 h 252"/>
                <a:gd name="T16" fmla="*/ 12 w 146"/>
                <a:gd name="T17" fmla="*/ 91 h 252"/>
                <a:gd name="T18" fmla="*/ 9 w 146"/>
                <a:gd name="T19" fmla="*/ 81 h 252"/>
                <a:gd name="T20" fmla="*/ 17 w 146"/>
                <a:gd name="T21" fmla="*/ 74 h 252"/>
                <a:gd name="T22" fmla="*/ 22 w 146"/>
                <a:gd name="T23" fmla="*/ 67 h 252"/>
                <a:gd name="T24" fmla="*/ 28 w 146"/>
                <a:gd name="T25" fmla="*/ 74 h 252"/>
                <a:gd name="T26" fmla="*/ 19 w 146"/>
                <a:gd name="T27" fmla="*/ 80 h 252"/>
                <a:gd name="T28" fmla="*/ 23 w 146"/>
                <a:gd name="T29" fmla="*/ 85 h 252"/>
                <a:gd name="T30" fmla="*/ 28 w 146"/>
                <a:gd name="T31" fmla="*/ 76 h 252"/>
                <a:gd name="T32" fmla="*/ 35 w 146"/>
                <a:gd name="T33" fmla="*/ 78 h 252"/>
                <a:gd name="T34" fmla="*/ 43 w 146"/>
                <a:gd name="T35" fmla="*/ 62 h 252"/>
                <a:gd name="T36" fmla="*/ 47 w 146"/>
                <a:gd name="T37" fmla="*/ 66 h 252"/>
                <a:gd name="T38" fmla="*/ 57 w 146"/>
                <a:gd name="T39" fmla="*/ 62 h 252"/>
                <a:gd name="T40" fmla="*/ 60 w 146"/>
                <a:gd name="T41" fmla="*/ 56 h 252"/>
                <a:gd name="T42" fmla="*/ 59 w 146"/>
                <a:gd name="T43" fmla="*/ 47 h 252"/>
                <a:gd name="T44" fmla="*/ 56 w 146"/>
                <a:gd name="T45" fmla="*/ 42 h 252"/>
                <a:gd name="T46" fmla="*/ 51 w 146"/>
                <a:gd name="T47" fmla="*/ 17 h 252"/>
                <a:gd name="T48" fmla="*/ 39 w 146"/>
                <a:gd name="T49" fmla="*/ 0 h 252"/>
                <a:gd name="T50" fmla="*/ 32 w 146"/>
                <a:gd name="T51" fmla="*/ 5 h 252"/>
                <a:gd name="T52" fmla="*/ 40 w 146"/>
                <a:gd name="T53" fmla="*/ 15 h 252"/>
                <a:gd name="T54" fmla="*/ 40 w 146"/>
                <a:gd name="T55" fmla="*/ 27 h 252"/>
                <a:gd name="T56" fmla="*/ 34 w 146"/>
                <a:gd name="T57" fmla="*/ 42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252"/>
                <a:gd name="T89" fmla="*/ 146 w 146"/>
                <a:gd name="T90" fmla="*/ 252 h 2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7" name="Freeform 232"/>
            <p:cNvSpPr>
              <a:spLocks/>
            </p:cNvSpPr>
            <p:nvPr/>
          </p:nvSpPr>
          <p:spPr bwMode="gray">
            <a:xfrm>
              <a:off x="3062" y="1988"/>
              <a:ext cx="52" cy="30"/>
            </a:xfrm>
            <a:custGeom>
              <a:avLst/>
              <a:gdLst>
                <a:gd name="T0" fmla="*/ 25 w 70"/>
                <a:gd name="T1" fmla="*/ 0 h 40"/>
                <a:gd name="T2" fmla="*/ 27 w 70"/>
                <a:gd name="T3" fmla="*/ 8 h 40"/>
                <a:gd name="T4" fmla="*/ 16 w 70"/>
                <a:gd name="T5" fmla="*/ 11 h 40"/>
                <a:gd name="T6" fmla="*/ 13 w 70"/>
                <a:gd name="T7" fmla="*/ 17 h 40"/>
                <a:gd name="T8" fmla="*/ 3 w 70"/>
                <a:gd name="T9" fmla="*/ 17 h 40"/>
                <a:gd name="T10" fmla="*/ 1 w 70"/>
                <a:gd name="T11" fmla="*/ 15 h 40"/>
                <a:gd name="T12" fmla="*/ 14 w 70"/>
                <a:gd name="T13" fmla="*/ 8 h 40"/>
                <a:gd name="T14" fmla="*/ 25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40"/>
                <a:gd name="T26" fmla="*/ 70 w 70"/>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8" name="Freeform 233"/>
            <p:cNvSpPr>
              <a:spLocks/>
            </p:cNvSpPr>
            <p:nvPr/>
          </p:nvSpPr>
          <p:spPr bwMode="gray">
            <a:xfrm>
              <a:off x="2955" y="1997"/>
              <a:ext cx="19" cy="22"/>
            </a:xfrm>
            <a:custGeom>
              <a:avLst/>
              <a:gdLst>
                <a:gd name="T0" fmla="*/ 7 w 26"/>
                <a:gd name="T1" fmla="*/ 0 h 29"/>
                <a:gd name="T2" fmla="*/ 0 w 26"/>
                <a:gd name="T3" fmla="*/ 8 h 29"/>
                <a:gd name="T4" fmla="*/ 7 w 26"/>
                <a:gd name="T5" fmla="*/ 11 h 29"/>
                <a:gd name="T6" fmla="*/ 7 w 26"/>
                <a:gd name="T7" fmla="*/ 0 h 29"/>
                <a:gd name="T8" fmla="*/ 0 60000 65536"/>
                <a:gd name="T9" fmla="*/ 0 60000 65536"/>
                <a:gd name="T10" fmla="*/ 0 60000 65536"/>
                <a:gd name="T11" fmla="*/ 0 60000 65536"/>
                <a:gd name="T12" fmla="*/ 0 w 26"/>
                <a:gd name="T13" fmla="*/ 0 h 29"/>
                <a:gd name="T14" fmla="*/ 26 w 26"/>
                <a:gd name="T15" fmla="*/ 29 h 29"/>
              </a:gdLst>
              <a:ahLst/>
              <a:cxnLst>
                <a:cxn ang="T8">
                  <a:pos x="T0" y="T1"/>
                </a:cxn>
                <a:cxn ang="T9">
                  <a:pos x="T2" y="T3"/>
                </a:cxn>
                <a:cxn ang="T10">
                  <a:pos x="T4" y="T5"/>
                </a:cxn>
                <a:cxn ang="T11">
                  <a:pos x="T6" y="T7"/>
                </a:cxn>
              </a:cxnLst>
              <a:rect l="T12" t="T13" r="T14" b="T15"/>
              <a:pathLst>
                <a:path w="26" h="29">
                  <a:moveTo>
                    <a:pt x="18" y="0"/>
                  </a:moveTo>
                  <a:cubicBezTo>
                    <a:pt x="9" y="6"/>
                    <a:pt x="4" y="7"/>
                    <a:pt x="0" y="18"/>
                  </a:cubicBezTo>
                  <a:cubicBezTo>
                    <a:pt x="7" y="25"/>
                    <a:pt x="9" y="29"/>
                    <a:pt x="18" y="26"/>
                  </a:cubicBezTo>
                  <a:cubicBezTo>
                    <a:pt x="22" y="14"/>
                    <a:pt x="26" y="12"/>
                    <a:pt x="18"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99" name="Freeform 234"/>
            <p:cNvSpPr>
              <a:spLocks/>
            </p:cNvSpPr>
            <p:nvPr/>
          </p:nvSpPr>
          <p:spPr bwMode="gray">
            <a:xfrm>
              <a:off x="2979" y="1996"/>
              <a:ext cx="37" cy="27"/>
            </a:xfrm>
            <a:custGeom>
              <a:avLst/>
              <a:gdLst>
                <a:gd name="T0" fmla="*/ 6 w 49"/>
                <a:gd name="T1" fmla="*/ 2 h 36"/>
                <a:gd name="T2" fmla="*/ 0 w 49"/>
                <a:gd name="T3" fmla="*/ 8 h 36"/>
                <a:gd name="T4" fmla="*/ 3 w 49"/>
                <a:gd name="T5" fmla="*/ 14 h 36"/>
                <a:gd name="T6" fmla="*/ 8 w 49"/>
                <a:gd name="T7" fmla="*/ 15 h 36"/>
                <a:gd name="T8" fmla="*/ 17 w 49"/>
                <a:gd name="T9" fmla="*/ 11 h 36"/>
                <a:gd name="T10" fmla="*/ 6 w 49"/>
                <a:gd name="T11" fmla="*/ 2 h 36"/>
                <a:gd name="T12" fmla="*/ 0 60000 65536"/>
                <a:gd name="T13" fmla="*/ 0 60000 65536"/>
                <a:gd name="T14" fmla="*/ 0 60000 65536"/>
                <a:gd name="T15" fmla="*/ 0 60000 65536"/>
                <a:gd name="T16" fmla="*/ 0 60000 65536"/>
                <a:gd name="T17" fmla="*/ 0 60000 65536"/>
                <a:gd name="T18" fmla="*/ 0 w 49"/>
                <a:gd name="T19" fmla="*/ 0 h 36"/>
                <a:gd name="T20" fmla="*/ 49 w 49"/>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0" name="Freeform 235"/>
            <p:cNvSpPr>
              <a:spLocks/>
            </p:cNvSpPr>
            <p:nvPr/>
          </p:nvSpPr>
          <p:spPr bwMode="gray">
            <a:xfrm>
              <a:off x="3040" y="1987"/>
              <a:ext cx="20" cy="16"/>
            </a:xfrm>
            <a:custGeom>
              <a:avLst/>
              <a:gdLst>
                <a:gd name="T0" fmla="*/ 4 w 27"/>
                <a:gd name="T1" fmla="*/ 0 h 22"/>
                <a:gd name="T2" fmla="*/ 1 w 27"/>
                <a:gd name="T3" fmla="*/ 5 h 22"/>
                <a:gd name="T4" fmla="*/ 7 w 27"/>
                <a:gd name="T5" fmla="*/ 9 h 22"/>
                <a:gd name="T6" fmla="*/ 4 w 27"/>
                <a:gd name="T7" fmla="*/ 0 h 22"/>
                <a:gd name="T8" fmla="*/ 0 60000 65536"/>
                <a:gd name="T9" fmla="*/ 0 60000 65536"/>
                <a:gd name="T10" fmla="*/ 0 60000 65536"/>
                <a:gd name="T11" fmla="*/ 0 60000 65536"/>
                <a:gd name="T12" fmla="*/ 0 w 27"/>
                <a:gd name="T13" fmla="*/ 0 h 22"/>
                <a:gd name="T14" fmla="*/ 27 w 27"/>
                <a:gd name="T15" fmla="*/ 22 h 22"/>
              </a:gdLst>
              <a:ahLst/>
              <a:cxnLst>
                <a:cxn ang="T8">
                  <a:pos x="T0" y="T1"/>
                </a:cxn>
                <a:cxn ang="T9">
                  <a:pos x="T2" y="T3"/>
                </a:cxn>
                <a:cxn ang="T10">
                  <a:pos x="T4" y="T5"/>
                </a:cxn>
                <a:cxn ang="T11">
                  <a:pos x="T6" y="T7"/>
                </a:cxn>
              </a:cxnLst>
              <a:rect l="T12" t="T13" r="T14" b="T15"/>
              <a:pathLst>
                <a:path w="27" h="22">
                  <a:moveTo>
                    <a:pt x="11" y="0"/>
                  </a:moveTo>
                  <a:cubicBezTo>
                    <a:pt x="8" y="4"/>
                    <a:pt x="0" y="8"/>
                    <a:pt x="3" y="12"/>
                  </a:cubicBezTo>
                  <a:cubicBezTo>
                    <a:pt x="6" y="17"/>
                    <a:pt x="19" y="22"/>
                    <a:pt x="19" y="22"/>
                  </a:cubicBezTo>
                  <a:cubicBezTo>
                    <a:pt x="27" y="10"/>
                    <a:pt x="15" y="11"/>
                    <a:pt x="11"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1" name="Freeform 236"/>
            <p:cNvSpPr>
              <a:spLocks/>
            </p:cNvSpPr>
            <p:nvPr/>
          </p:nvSpPr>
          <p:spPr bwMode="gray">
            <a:xfrm>
              <a:off x="3022" y="2005"/>
              <a:ext cx="15" cy="13"/>
            </a:xfrm>
            <a:custGeom>
              <a:avLst/>
              <a:gdLst>
                <a:gd name="T0" fmla="*/ 5 w 20"/>
                <a:gd name="T1" fmla="*/ 0 h 18"/>
                <a:gd name="T2" fmla="*/ 4 w 20"/>
                <a:gd name="T3" fmla="*/ 7 h 18"/>
                <a:gd name="T4" fmla="*/ 5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11" y="0"/>
                  </a:moveTo>
                  <a:cubicBezTo>
                    <a:pt x="1" y="14"/>
                    <a:pt x="0" y="9"/>
                    <a:pt x="9" y="18"/>
                  </a:cubicBezTo>
                  <a:cubicBezTo>
                    <a:pt x="20" y="14"/>
                    <a:pt x="16" y="18"/>
                    <a:pt x="11"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2" name="Freeform 237"/>
            <p:cNvSpPr>
              <a:spLocks/>
            </p:cNvSpPr>
            <p:nvPr/>
          </p:nvSpPr>
          <p:spPr bwMode="gray">
            <a:xfrm>
              <a:off x="4162" y="2021"/>
              <a:ext cx="18" cy="33"/>
            </a:xfrm>
            <a:custGeom>
              <a:avLst/>
              <a:gdLst>
                <a:gd name="T0" fmla="*/ 11 w 24"/>
                <a:gd name="T1" fmla="*/ 0 h 44"/>
                <a:gd name="T2" fmla="*/ 4 w 24"/>
                <a:gd name="T3" fmla="*/ 7 h 44"/>
                <a:gd name="T4" fmla="*/ 0 w 24"/>
                <a:gd name="T5" fmla="*/ 14 h 44"/>
                <a:gd name="T6" fmla="*/ 7 w 24"/>
                <a:gd name="T7" fmla="*/ 17 h 44"/>
                <a:gd name="T8" fmla="*/ 11 w 24"/>
                <a:gd name="T9" fmla="*/ 0 h 44"/>
                <a:gd name="T10" fmla="*/ 0 60000 65536"/>
                <a:gd name="T11" fmla="*/ 0 60000 65536"/>
                <a:gd name="T12" fmla="*/ 0 60000 65536"/>
                <a:gd name="T13" fmla="*/ 0 60000 65536"/>
                <a:gd name="T14" fmla="*/ 0 60000 65536"/>
                <a:gd name="T15" fmla="*/ 0 w 24"/>
                <a:gd name="T16" fmla="*/ 0 h 44"/>
                <a:gd name="T17" fmla="*/ 24 w 24"/>
                <a:gd name="T18" fmla="*/ 44 h 44"/>
              </a:gdLst>
              <a:ahLst/>
              <a:cxnLst>
                <a:cxn ang="T10">
                  <a:pos x="T0" y="T1"/>
                </a:cxn>
                <a:cxn ang="T11">
                  <a:pos x="T2" y="T3"/>
                </a:cxn>
                <a:cxn ang="T12">
                  <a:pos x="T4" y="T5"/>
                </a:cxn>
                <a:cxn ang="T13">
                  <a:pos x="T6" y="T7"/>
                </a:cxn>
                <a:cxn ang="T14">
                  <a:pos x="T8" y="T9"/>
                </a:cxn>
              </a:cxnLst>
              <a:rect l="T15" t="T16" r="T17" b="T18"/>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3" name="Freeform 238"/>
            <p:cNvSpPr>
              <a:spLocks/>
            </p:cNvSpPr>
            <p:nvPr/>
          </p:nvSpPr>
          <p:spPr bwMode="gray">
            <a:xfrm>
              <a:off x="3278" y="3473"/>
              <a:ext cx="31" cy="18"/>
            </a:xfrm>
            <a:custGeom>
              <a:avLst/>
              <a:gdLst>
                <a:gd name="T0" fmla="*/ 13 w 41"/>
                <a:gd name="T1" fmla="*/ 0 h 24"/>
                <a:gd name="T2" fmla="*/ 11 w 41"/>
                <a:gd name="T3" fmla="*/ 11 h 24"/>
                <a:gd name="T4" fmla="*/ 13 w 41"/>
                <a:gd name="T5" fmla="*/ 0 h 24"/>
                <a:gd name="T6" fmla="*/ 0 60000 65536"/>
                <a:gd name="T7" fmla="*/ 0 60000 65536"/>
                <a:gd name="T8" fmla="*/ 0 60000 65536"/>
                <a:gd name="T9" fmla="*/ 0 w 41"/>
                <a:gd name="T10" fmla="*/ 0 h 24"/>
                <a:gd name="T11" fmla="*/ 41 w 41"/>
                <a:gd name="T12" fmla="*/ 24 h 24"/>
              </a:gdLst>
              <a:ahLst/>
              <a:cxnLst>
                <a:cxn ang="T6">
                  <a:pos x="T0" y="T1"/>
                </a:cxn>
                <a:cxn ang="T7">
                  <a:pos x="T2" y="T3"/>
                </a:cxn>
                <a:cxn ang="T8">
                  <a:pos x="T4" y="T5"/>
                </a:cxn>
              </a:cxnLst>
              <a:rect l="T9" t="T10" r="T11" b="T12"/>
              <a:pathLst>
                <a:path w="41" h="24">
                  <a:moveTo>
                    <a:pt x="30" y="0"/>
                  </a:moveTo>
                  <a:cubicBezTo>
                    <a:pt x="4" y="4"/>
                    <a:pt x="0" y="17"/>
                    <a:pt x="26" y="24"/>
                  </a:cubicBezTo>
                  <a:cubicBezTo>
                    <a:pt x="41" y="19"/>
                    <a:pt x="38" y="10"/>
                    <a:pt x="30"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4" name="Freeform 239"/>
            <p:cNvSpPr>
              <a:spLocks/>
            </p:cNvSpPr>
            <p:nvPr/>
          </p:nvSpPr>
          <p:spPr bwMode="gray">
            <a:xfrm>
              <a:off x="3318" y="3466"/>
              <a:ext cx="10" cy="15"/>
            </a:xfrm>
            <a:custGeom>
              <a:avLst/>
              <a:gdLst>
                <a:gd name="T0" fmla="*/ 5 w 13"/>
                <a:gd name="T1" fmla="*/ 2 h 20"/>
                <a:gd name="T2" fmla="*/ 1 w 13"/>
                <a:gd name="T3" fmla="*/ 5 h 20"/>
                <a:gd name="T4" fmla="*/ 4 w 13"/>
                <a:gd name="T5" fmla="*/ 8 h 20"/>
                <a:gd name="T6" fmla="*/ 5 w 13"/>
                <a:gd name="T7" fmla="*/ 2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5" name="Freeform 240"/>
            <p:cNvSpPr>
              <a:spLocks/>
            </p:cNvSpPr>
            <p:nvPr/>
          </p:nvSpPr>
          <p:spPr bwMode="gray">
            <a:xfrm>
              <a:off x="3251" y="3312"/>
              <a:ext cx="9" cy="15"/>
            </a:xfrm>
            <a:custGeom>
              <a:avLst/>
              <a:gdLst>
                <a:gd name="T0" fmla="*/ 3 w 13"/>
                <a:gd name="T1" fmla="*/ 2 h 20"/>
                <a:gd name="T2" fmla="*/ 1 w 13"/>
                <a:gd name="T3" fmla="*/ 5 h 20"/>
                <a:gd name="T4" fmla="*/ 3 w 13"/>
                <a:gd name="T5" fmla="*/ 8 h 20"/>
                <a:gd name="T6" fmla="*/ 3 w 13"/>
                <a:gd name="T7" fmla="*/ 2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6" name="Freeform 241"/>
            <p:cNvSpPr>
              <a:spLocks/>
            </p:cNvSpPr>
            <p:nvPr/>
          </p:nvSpPr>
          <p:spPr bwMode="gray">
            <a:xfrm>
              <a:off x="3311" y="3239"/>
              <a:ext cx="11" cy="19"/>
            </a:xfrm>
            <a:custGeom>
              <a:avLst/>
              <a:gdLst>
                <a:gd name="T0" fmla="*/ 3 w 14"/>
                <a:gd name="T1" fmla="*/ 0 h 25"/>
                <a:gd name="T2" fmla="*/ 0 w 14"/>
                <a:gd name="T3" fmla="*/ 6 h 25"/>
                <a:gd name="T4" fmla="*/ 6 w 14"/>
                <a:gd name="T5" fmla="*/ 11 h 25"/>
                <a:gd name="T6" fmla="*/ 3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7" name="Freeform 242"/>
            <p:cNvSpPr>
              <a:spLocks/>
            </p:cNvSpPr>
            <p:nvPr/>
          </p:nvSpPr>
          <p:spPr bwMode="gray">
            <a:xfrm>
              <a:off x="3287" y="3238"/>
              <a:ext cx="11" cy="19"/>
            </a:xfrm>
            <a:custGeom>
              <a:avLst/>
              <a:gdLst>
                <a:gd name="T0" fmla="*/ 3 w 14"/>
                <a:gd name="T1" fmla="*/ 0 h 25"/>
                <a:gd name="T2" fmla="*/ 0 w 14"/>
                <a:gd name="T3" fmla="*/ 6 h 25"/>
                <a:gd name="T4" fmla="*/ 6 w 14"/>
                <a:gd name="T5" fmla="*/ 11 h 25"/>
                <a:gd name="T6" fmla="*/ 3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8" name="Freeform 243"/>
            <p:cNvSpPr>
              <a:spLocks/>
            </p:cNvSpPr>
            <p:nvPr/>
          </p:nvSpPr>
          <p:spPr bwMode="gray">
            <a:xfrm>
              <a:off x="3276" y="3260"/>
              <a:ext cx="10" cy="15"/>
            </a:xfrm>
            <a:custGeom>
              <a:avLst/>
              <a:gdLst>
                <a:gd name="T0" fmla="*/ 5 w 13"/>
                <a:gd name="T1" fmla="*/ 2 h 20"/>
                <a:gd name="T2" fmla="*/ 1 w 13"/>
                <a:gd name="T3" fmla="*/ 5 h 20"/>
                <a:gd name="T4" fmla="*/ 4 w 13"/>
                <a:gd name="T5" fmla="*/ 8 h 20"/>
                <a:gd name="T6" fmla="*/ 5 w 13"/>
                <a:gd name="T7" fmla="*/ 2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09" name="Freeform 244"/>
            <p:cNvSpPr>
              <a:spLocks/>
            </p:cNvSpPr>
            <p:nvPr/>
          </p:nvSpPr>
          <p:spPr bwMode="gray">
            <a:xfrm>
              <a:off x="3251" y="3294"/>
              <a:ext cx="9" cy="15"/>
            </a:xfrm>
            <a:custGeom>
              <a:avLst/>
              <a:gdLst>
                <a:gd name="T0" fmla="*/ 3 w 13"/>
                <a:gd name="T1" fmla="*/ 2 h 20"/>
                <a:gd name="T2" fmla="*/ 1 w 13"/>
                <a:gd name="T3" fmla="*/ 5 h 20"/>
                <a:gd name="T4" fmla="*/ 3 w 13"/>
                <a:gd name="T5" fmla="*/ 8 h 20"/>
                <a:gd name="T6" fmla="*/ 3 w 13"/>
                <a:gd name="T7" fmla="*/ 2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10" name="Freeform 245"/>
            <p:cNvSpPr>
              <a:spLocks/>
            </p:cNvSpPr>
            <p:nvPr/>
          </p:nvSpPr>
          <p:spPr bwMode="gray">
            <a:xfrm>
              <a:off x="3270" y="3281"/>
              <a:ext cx="10" cy="15"/>
            </a:xfrm>
            <a:custGeom>
              <a:avLst/>
              <a:gdLst>
                <a:gd name="T0" fmla="*/ 5 w 13"/>
                <a:gd name="T1" fmla="*/ 2 h 20"/>
                <a:gd name="T2" fmla="*/ 1 w 13"/>
                <a:gd name="T3" fmla="*/ 5 h 20"/>
                <a:gd name="T4" fmla="*/ 4 w 13"/>
                <a:gd name="T5" fmla="*/ 8 h 20"/>
                <a:gd name="T6" fmla="*/ 5 w 13"/>
                <a:gd name="T7" fmla="*/ 2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11" name="Freeform 246"/>
            <p:cNvSpPr>
              <a:spLocks/>
            </p:cNvSpPr>
            <p:nvPr/>
          </p:nvSpPr>
          <p:spPr bwMode="gray">
            <a:xfrm>
              <a:off x="2537" y="2293"/>
              <a:ext cx="10" cy="15"/>
            </a:xfrm>
            <a:custGeom>
              <a:avLst/>
              <a:gdLst>
                <a:gd name="T0" fmla="*/ 5 w 13"/>
                <a:gd name="T1" fmla="*/ 2 h 20"/>
                <a:gd name="T2" fmla="*/ 1 w 13"/>
                <a:gd name="T3" fmla="*/ 5 h 20"/>
                <a:gd name="T4" fmla="*/ 4 w 13"/>
                <a:gd name="T5" fmla="*/ 8 h 20"/>
                <a:gd name="T6" fmla="*/ 5 w 13"/>
                <a:gd name="T7" fmla="*/ 2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12" name="Freeform 247"/>
            <p:cNvSpPr>
              <a:spLocks/>
            </p:cNvSpPr>
            <p:nvPr/>
          </p:nvSpPr>
          <p:spPr bwMode="gray">
            <a:xfrm>
              <a:off x="2476" y="2259"/>
              <a:ext cx="10" cy="15"/>
            </a:xfrm>
            <a:custGeom>
              <a:avLst/>
              <a:gdLst>
                <a:gd name="T0" fmla="*/ 5 w 13"/>
                <a:gd name="T1" fmla="*/ 2 h 20"/>
                <a:gd name="T2" fmla="*/ 1 w 13"/>
                <a:gd name="T3" fmla="*/ 5 h 20"/>
                <a:gd name="T4" fmla="*/ 4 w 13"/>
                <a:gd name="T5" fmla="*/ 8 h 20"/>
                <a:gd name="T6" fmla="*/ 5 w 13"/>
                <a:gd name="T7" fmla="*/ 2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sp>
          <p:nvSpPr>
            <p:cNvPr id="113" name="Freeform 248"/>
            <p:cNvSpPr>
              <a:spLocks/>
            </p:cNvSpPr>
            <p:nvPr/>
          </p:nvSpPr>
          <p:spPr bwMode="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60"/>
                <a:gd name="T175" fmla="*/ 0 h 1644"/>
                <a:gd name="T176" fmla="*/ 2060 w 2060"/>
                <a:gd name="T177" fmla="*/ 1644 h 16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000000">
                <a:alpha val="20000"/>
              </a:srgbClr>
            </a:solidFill>
            <a:ln>
              <a:noFill/>
            </a:ln>
            <a:extLst>
              <a:ext uri="{91240B29-F687-4F45-9708-019B960494DF}">
                <a14:hiddenLine xmlns:a14="http://schemas.microsoft.com/office/drawing/2010/main" w="6350">
                  <a:solidFill>
                    <a:srgbClr val="000000"/>
                  </a:solidFill>
                  <a:prstDash val="dash"/>
                  <a:round/>
                  <a:headEnd/>
                  <a:tailEnd/>
                </a14:hiddenLine>
              </a:ext>
            </a:extLst>
          </p:spPr>
          <p:txBody>
            <a:bodyPr/>
            <a:lstStyle/>
            <a:p>
              <a:endParaRPr lang="zh-CN" altLang="en-US">
                <a:latin typeface="微软雅黑" pitchFamily="34" charset="-122"/>
                <a:ea typeface="微软雅黑" pitchFamily="34" charset="-122"/>
              </a:endParaRPr>
            </a:p>
          </p:txBody>
        </p:sp>
      </p:grpSp>
      <p:sp>
        <p:nvSpPr>
          <p:cNvPr id="114" name="Line 2"/>
          <p:cNvSpPr>
            <a:spLocks noChangeShapeType="1"/>
          </p:cNvSpPr>
          <p:nvPr/>
        </p:nvSpPr>
        <p:spPr bwMode="auto">
          <a:xfrm flipH="1" flipV="1">
            <a:off x="1887538" y="4344988"/>
            <a:ext cx="2228850" cy="1450975"/>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itchFamily="34" charset="-122"/>
              <a:ea typeface="微软雅黑" pitchFamily="34" charset="-122"/>
            </a:endParaRPr>
          </a:p>
        </p:txBody>
      </p:sp>
      <p:sp>
        <p:nvSpPr>
          <p:cNvPr id="115" name="Line 3"/>
          <p:cNvSpPr>
            <a:spLocks noChangeShapeType="1"/>
          </p:cNvSpPr>
          <p:nvPr/>
        </p:nvSpPr>
        <p:spPr bwMode="auto">
          <a:xfrm flipH="1" flipV="1">
            <a:off x="4587875" y="4168775"/>
            <a:ext cx="0" cy="1468438"/>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itchFamily="34" charset="-122"/>
              <a:ea typeface="微软雅黑" pitchFamily="34" charset="-122"/>
            </a:endParaRPr>
          </a:p>
        </p:txBody>
      </p:sp>
      <p:sp>
        <p:nvSpPr>
          <p:cNvPr id="116" name="Line 4"/>
          <p:cNvSpPr>
            <a:spLocks noChangeShapeType="1"/>
          </p:cNvSpPr>
          <p:nvPr/>
        </p:nvSpPr>
        <p:spPr bwMode="auto">
          <a:xfrm flipV="1">
            <a:off x="4935538" y="4302125"/>
            <a:ext cx="2179637" cy="15494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itchFamily="34" charset="-122"/>
              <a:ea typeface="微软雅黑" pitchFamily="34" charset="-122"/>
            </a:endParaRPr>
          </a:p>
        </p:txBody>
      </p:sp>
      <p:sp>
        <p:nvSpPr>
          <p:cNvPr id="117" name="Freeform 7"/>
          <p:cNvSpPr>
            <a:spLocks/>
          </p:cNvSpPr>
          <p:nvPr/>
        </p:nvSpPr>
        <p:spPr bwMode="gray">
          <a:xfrm>
            <a:off x="593725" y="1239838"/>
            <a:ext cx="2574925" cy="2768600"/>
          </a:xfrm>
          <a:custGeom>
            <a:avLst/>
            <a:gdLst>
              <a:gd name="T0" fmla="*/ 0 w 1622"/>
              <a:gd name="T1" fmla="*/ 0 h 1744"/>
              <a:gd name="T2" fmla="*/ 2147483647 w 1622"/>
              <a:gd name="T3" fmla="*/ 2147483647 h 1744"/>
              <a:gd name="T4" fmla="*/ 2147483647 w 1622"/>
              <a:gd name="T5" fmla="*/ 2147483647 h 1744"/>
              <a:gd name="T6" fmla="*/ 2147483647 w 1622"/>
              <a:gd name="T7" fmla="*/ 2147483647 h 1744"/>
              <a:gd name="T8" fmla="*/ 0 w 1622"/>
              <a:gd name="T9" fmla="*/ 0 h 1744"/>
              <a:gd name="T10" fmla="*/ 0 60000 65536"/>
              <a:gd name="T11" fmla="*/ 0 60000 65536"/>
              <a:gd name="T12" fmla="*/ 0 60000 65536"/>
              <a:gd name="T13" fmla="*/ 0 60000 65536"/>
              <a:gd name="T14" fmla="*/ 0 60000 65536"/>
              <a:gd name="T15" fmla="*/ 0 w 1622"/>
              <a:gd name="T16" fmla="*/ 0 h 1744"/>
              <a:gd name="T17" fmla="*/ 1622 w 1622"/>
              <a:gd name="T18" fmla="*/ 1744 h 1744"/>
            </a:gdLst>
            <a:ahLst/>
            <a:cxnLst>
              <a:cxn ang="T10">
                <a:pos x="T0" y="T1"/>
              </a:cxn>
              <a:cxn ang="T11">
                <a:pos x="T2" y="T3"/>
              </a:cxn>
              <a:cxn ang="T12">
                <a:pos x="T4" y="T5"/>
              </a:cxn>
              <a:cxn ang="T13">
                <a:pos x="T6" y="T7"/>
              </a:cxn>
              <a:cxn ang="T14">
                <a:pos x="T8" y="T9"/>
              </a:cxn>
            </a:cxnLst>
            <a:rect l="T15" t="T16" r="T17" b="T18"/>
            <a:pathLst>
              <a:path w="1622" h="1744">
                <a:moveTo>
                  <a:pt x="0" y="0"/>
                </a:moveTo>
                <a:lnTo>
                  <a:pt x="4" y="1744"/>
                </a:lnTo>
                <a:lnTo>
                  <a:pt x="1622" y="1705"/>
                </a:lnTo>
                <a:lnTo>
                  <a:pt x="1622" y="130"/>
                </a:lnTo>
                <a:lnTo>
                  <a:pt x="0" y="0"/>
                </a:lnTo>
                <a:close/>
              </a:path>
            </a:pathLst>
          </a:custGeom>
          <a:solidFill>
            <a:schemeClr val="accent2">
              <a:alpha val="96861"/>
            </a:schemeClr>
          </a:solidFill>
          <a:ln w="9525">
            <a:round/>
            <a:headEnd/>
            <a:tailEnd/>
          </a:ln>
          <a:scene3d>
            <a:camera prst="legacyPerspectiveTopLeft">
              <a:rot lat="21299992" lon="0" rev="0"/>
            </a:camera>
            <a:lightRig rig="legacyFlat3" dir="r"/>
          </a:scene3d>
          <a:sp3d extrusionH="430200" prstMaterial="legacyMatte">
            <a:bevelT w="13500" h="13500" prst="angle"/>
            <a:bevelB w="13500" h="13500" prst="angle"/>
            <a:extrusionClr>
              <a:schemeClr val="accent2"/>
            </a:extrusionClr>
          </a:sp3d>
        </p:spPr>
        <p:txBody>
          <a:bodyPr wrap="none" anchor="ctr">
            <a:flatTx/>
          </a:bodyPr>
          <a:lstStyle/>
          <a:p>
            <a:endParaRPr lang="zh-CN" altLang="en-US">
              <a:solidFill>
                <a:schemeClr val="bg1"/>
              </a:solidFill>
              <a:latin typeface="微软雅黑" pitchFamily="34" charset="-122"/>
              <a:ea typeface="微软雅黑" pitchFamily="34" charset="-122"/>
            </a:endParaRPr>
          </a:p>
        </p:txBody>
      </p:sp>
      <p:sp>
        <p:nvSpPr>
          <p:cNvPr id="118" name="Rectangle 8"/>
          <p:cNvSpPr>
            <a:spLocks noChangeArrowheads="1"/>
          </p:cNvSpPr>
          <p:nvPr/>
        </p:nvSpPr>
        <p:spPr bwMode="gray">
          <a:xfrm>
            <a:off x="3267075" y="1454150"/>
            <a:ext cx="2565400" cy="2489200"/>
          </a:xfrm>
          <a:prstGeom prst="rect">
            <a:avLst/>
          </a:prstGeom>
          <a:solidFill>
            <a:schemeClr val="accent2"/>
          </a:solidFill>
          <a:ln w="9525">
            <a:miter lim="800000"/>
            <a:headEnd/>
            <a:tailEnd/>
          </a:ln>
          <a:scene3d>
            <a:camera prst="legacyPerspectiveTop">
              <a:rot lat="21299992" lon="0" rev="0"/>
            </a:camera>
            <a:lightRig rig="legacyFlat3" dir="r"/>
          </a:scene3d>
          <a:sp3d extrusionH="430200" prstMaterial="legacyMatte">
            <a:bevelT w="13500" h="13500" prst="angle"/>
            <a:bevelB w="13500" h="13500" prst="angle"/>
            <a:extrusionClr>
              <a:schemeClr val="accent2"/>
            </a:extrusionClr>
          </a:sp3d>
        </p:spPr>
        <p:txBody>
          <a:bodyPr wrap="none" anchor="ctr">
            <a:flatTx/>
          </a:bodyPr>
          <a:lstStyle/>
          <a:p>
            <a:endParaRPr lang="zh-CN" altLang="en-US">
              <a:solidFill>
                <a:schemeClr val="bg1"/>
              </a:solidFill>
              <a:latin typeface="微软雅黑" pitchFamily="34" charset="-122"/>
              <a:ea typeface="微软雅黑" pitchFamily="34" charset="-122"/>
            </a:endParaRPr>
          </a:p>
        </p:txBody>
      </p:sp>
      <p:sp>
        <p:nvSpPr>
          <p:cNvPr id="119" name="Freeform 9"/>
          <p:cNvSpPr>
            <a:spLocks/>
          </p:cNvSpPr>
          <p:nvPr/>
        </p:nvSpPr>
        <p:spPr bwMode="gray">
          <a:xfrm>
            <a:off x="5937250" y="1258888"/>
            <a:ext cx="2568575" cy="2749550"/>
          </a:xfrm>
          <a:custGeom>
            <a:avLst/>
            <a:gdLst>
              <a:gd name="T0" fmla="*/ 2147483647 w 1618"/>
              <a:gd name="T1" fmla="*/ 0 h 1732"/>
              <a:gd name="T2" fmla="*/ 2147483647 w 1618"/>
              <a:gd name="T3" fmla="*/ 2147483647 h 1732"/>
              <a:gd name="T4" fmla="*/ 0 w 1618"/>
              <a:gd name="T5" fmla="*/ 2147483647 h 1732"/>
              <a:gd name="T6" fmla="*/ 0 w 1618"/>
              <a:gd name="T7" fmla="*/ 2147483647 h 1732"/>
              <a:gd name="T8" fmla="*/ 2147483647 w 1618"/>
              <a:gd name="T9" fmla="*/ 0 h 1732"/>
              <a:gd name="T10" fmla="*/ 0 60000 65536"/>
              <a:gd name="T11" fmla="*/ 0 60000 65536"/>
              <a:gd name="T12" fmla="*/ 0 60000 65536"/>
              <a:gd name="T13" fmla="*/ 0 60000 65536"/>
              <a:gd name="T14" fmla="*/ 0 60000 65536"/>
              <a:gd name="T15" fmla="*/ 0 w 1618"/>
              <a:gd name="T16" fmla="*/ 0 h 1732"/>
              <a:gd name="T17" fmla="*/ 1618 w 1618"/>
              <a:gd name="T18" fmla="*/ 1732 h 1732"/>
            </a:gdLst>
            <a:ahLst/>
            <a:cxnLst>
              <a:cxn ang="T10">
                <a:pos x="T0" y="T1"/>
              </a:cxn>
              <a:cxn ang="T11">
                <a:pos x="T2" y="T3"/>
              </a:cxn>
              <a:cxn ang="T12">
                <a:pos x="T4" y="T5"/>
              </a:cxn>
              <a:cxn ang="T13">
                <a:pos x="T6" y="T7"/>
              </a:cxn>
              <a:cxn ang="T14">
                <a:pos x="T8" y="T9"/>
              </a:cxn>
            </a:cxnLst>
            <a:rect l="T15" t="T16" r="T17" b="T18"/>
            <a:pathLst>
              <a:path w="1618" h="1732">
                <a:moveTo>
                  <a:pt x="1616" y="0"/>
                </a:moveTo>
                <a:lnTo>
                  <a:pt x="1618" y="1732"/>
                </a:lnTo>
                <a:lnTo>
                  <a:pt x="0" y="1693"/>
                </a:lnTo>
                <a:lnTo>
                  <a:pt x="0" y="118"/>
                </a:lnTo>
                <a:lnTo>
                  <a:pt x="1616" y="0"/>
                </a:lnTo>
                <a:close/>
              </a:path>
            </a:pathLst>
          </a:custGeom>
          <a:solidFill>
            <a:schemeClr val="accent2"/>
          </a:solidFill>
          <a:ln w="9525">
            <a:round/>
            <a:headEnd/>
            <a:tailEnd/>
          </a:ln>
          <a:scene3d>
            <a:camera prst="legacyPerspectiveTopRight">
              <a:rot lat="21299992" lon="0" rev="0"/>
            </a:camera>
            <a:lightRig rig="legacyFlat3" dir="r"/>
          </a:scene3d>
          <a:sp3d extrusionH="430200" prstMaterial="legacyMatte">
            <a:bevelT w="13500" h="13500" prst="angle"/>
            <a:bevelB w="13500" h="13500" prst="angle"/>
            <a:extrusionClr>
              <a:schemeClr val="accent2"/>
            </a:extrusionClr>
          </a:sp3d>
        </p:spPr>
        <p:txBody>
          <a:bodyPr wrap="none" anchor="ctr">
            <a:flatTx/>
          </a:bodyPr>
          <a:lstStyle/>
          <a:p>
            <a:endParaRPr lang="zh-CN" altLang="en-US">
              <a:solidFill>
                <a:schemeClr val="bg1"/>
              </a:solidFill>
              <a:latin typeface="微软雅黑" pitchFamily="34" charset="-122"/>
              <a:ea typeface="微软雅黑" pitchFamily="34" charset="-122"/>
            </a:endParaRPr>
          </a:p>
        </p:txBody>
      </p:sp>
      <p:sp>
        <p:nvSpPr>
          <p:cNvPr id="120" name="Rectangle 11"/>
          <p:cNvSpPr>
            <a:spLocks noChangeArrowheads="1"/>
          </p:cNvSpPr>
          <p:nvPr/>
        </p:nvSpPr>
        <p:spPr bwMode="gray">
          <a:xfrm>
            <a:off x="3321050" y="1492250"/>
            <a:ext cx="2463800" cy="2443163"/>
          </a:xfrm>
          <a:prstGeom prst="rect">
            <a:avLst/>
          </a:prstGeom>
          <a:blipFill dpi="0" rotWithShape="1">
            <a:blip r:embed="rId2">
              <a:lum bright="-36000" contrast="-48000"/>
              <a:grayscl/>
              <a:alphaModFix amt="99000"/>
            </a:blip>
            <a:srcRect/>
            <a:stretch>
              <a:fillRect/>
            </a:stretch>
          </a:blip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solidFill>
                <a:schemeClr val="bg1"/>
              </a:solidFill>
              <a:latin typeface="微软雅黑" pitchFamily="34" charset="-122"/>
              <a:ea typeface="微软雅黑" pitchFamily="34" charset="-122"/>
            </a:endParaRPr>
          </a:p>
        </p:txBody>
      </p:sp>
      <p:grpSp>
        <p:nvGrpSpPr>
          <p:cNvPr id="121" name="Group 22"/>
          <p:cNvGrpSpPr>
            <a:grpSpLocks/>
          </p:cNvGrpSpPr>
          <p:nvPr/>
        </p:nvGrpSpPr>
        <p:grpSpPr bwMode="auto">
          <a:xfrm>
            <a:off x="2746375" y="4813300"/>
            <a:ext cx="3722688" cy="1208088"/>
            <a:chOff x="3098" y="249"/>
            <a:chExt cx="1959" cy="629"/>
          </a:xfrm>
        </p:grpSpPr>
        <p:sp>
          <p:nvSpPr>
            <p:cNvPr id="122" name="Oval 23"/>
            <p:cNvSpPr>
              <a:spLocks noChangeArrowheads="1"/>
            </p:cNvSpPr>
            <p:nvPr/>
          </p:nvSpPr>
          <p:spPr bwMode="ltGray">
            <a:xfrm>
              <a:off x="3099" y="297"/>
              <a:ext cx="1958" cy="581"/>
            </a:xfrm>
            <a:prstGeom prst="ellipse">
              <a:avLst/>
            </a:prstGeom>
            <a:gradFill rotWithShape="1">
              <a:gsLst>
                <a:gs pos="0">
                  <a:srgbClr val="575757"/>
                </a:gs>
                <a:gs pos="50000">
                  <a:srgbClr val="C0C0C0"/>
                </a:gs>
                <a:gs pos="100000">
                  <a:srgbClr val="575757"/>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123" name="Oval 24"/>
            <p:cNvSpPr>
              <a:spLocks noChangeArrowheads="1"/>
            </p:cNvSpPr>
            <p:nvPr/>
          </p:nvSpPr>
          <p:spPr bwMode="ltGray">
            <a:xfrm>
              <a:off x="3098" y="249"/>
              <a:ext cx="1959" cy="581"/>
            </a:xfrm>
            <a:prstGeom prst="ellipse">
              <a:avLst/>
            </a:prstGeom>
            <a:gradFill rotWithShape="1">
              <a:gsLst>
                <a:gs pos="0">
                  <a:srgbClr val="C0C0C0"/>
                </a:gs>
                <a:gs pos="100000">
                  <a:srgbClr val="EAEAEA"/>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sp>
        <p:nvSpPr>
          <p:cNvPr id="124" name="Text Box 25"/>
          <p:cNvSpPr txBox="1">
            <a:spLocks noChangeArrowheads="1"/>
          </p:cNvSpPr>
          <p:nvPr/>
        </p:nvSpPr>
        <p:spPr bwMode="auto">
          <a:xfrm>
            <a:off x="2798763" y="5102225"/>
            <a:ext cx="35861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3200" dirty="0" smtClean="0">
                <a:solidFill>
                  <a:srgbClr val="1C1C1C"/>
                </a:solidFill>
                <a:latin typeface="微软雅黑" pitchFamily="34" charset="-122"/>
                <a:ea typeface="微软雅黑" pitchFamily="34" charset="-122"/>
              </a:rPr>
              <a:t>如何开始第一步</a:t>
            </a:r>
            <a:endParaRPr lang="en-US" altLang="zh-CN" sz="3200" dirty="0">
              <a:solidFill>
                <a:srgbClr val="1C1C1C"/>
              </a:solidFill>
              <a:latin typeface="微软雅黑" pitchFamily="34" charset="-122"/>
              <a:ea typeface="微软雅黑" pitchFamily="34" charset="-122"/>
            </a:endParaRPr>
          </a:p>
        </p:txBody>
      </p:sp>
      <p:sp>
        <p:nvSpPr>
          <p:cNvPr id="125" name="Freeform 138"/>
          <p:cNvSpPr>
            <a:spLocks/>
          </p:cNvSpPr>
          <p:nvPr/>
        </p:nvSpPr>
        <p:spPr bwMode="ltGray">
          <a:xfrm>
            <a:off x="644525" y="1277938"/>
            <a:ext cx="2514600" cy="2724150"/>
          </a:xfrm>
          <a:custGeom>
            <a:avLst/>
            <a:gdLst/>
            <a:ahLst/>
            <a:cxnLst>
              <a:cxn ang="0">
                <a:pos x="0" y="0"/>
              </a:cxn>
              <a:cxn ang="0">
                <a:pos x="30" y="1716"/>
              </a:cxn>
              <a:cxn ang="0">
                <a:pos x="1584" y="1686"/>
              </a:cxn>
              <a:cxn ang="0">
                <a:pos x="1524" y="120"/>
              </a:cxn>
              <a:cxn ang="0">
                <a:pos x="0" y="0"/>
              </a:cxn>
            </a:cxnLst>
            <a:rect l="0" t="0" r="r" b="b"/>
            <a:pathLst>
              <a:path w="1584" h="1716">
                <a:moveTo>
                  <a:pt x="0" y="0"/>
                </a:moveTo>
                <a:lnTo>
                  <a:pt x="30" y="1716"/>
                </a:lnTo>
                <a:lnTo>
                  <a:pt x="1584" y="1686"/>
                </a:lnTo>
                <a:lnTo>
                  <a:pt x="1524" y="120"/>
                </a:lnTo>
                <a:lnTo>
                  <a:pt x="0" y="0"/>
                </a:lnTo>
                <a:close/>
              </a:path>
            </a:pathLst>
          </a:custGeom>
          <a:gradFill rotWithShape="1">
            <a:gsLst>
              <a:gs pos="0">
                <a:schemeClr val="accent2">
                  <a:gamma/>
                  <a:tint val="43529"/>
                  <a:invGamma/>
                </a:schemeClr>
              </a:gs>
              <a:gs pos="50000">
                <a:schemeClr val="accent2"/>
              </a:gs>
              <a:gs pos="100000">
                <a:schemeClr val="accent2">
                  <a:gamma/>
                  <a:tint val="43529"/>
                  <a:invGamma/>
                </a:schemeClr>
              </a:gs>
            </a:gsLst>
            <a:lin ang="5400000" scaled="1"/>
          </a:gradFill>
          <a:ln w="12700" cap="flat" cmpd="sng">
            <a:solidFill>
              <a:srgbClr val="FFFFFF"/>
            </a:solidFill>
            <a:prstDash val="solid"/>
            <a:round/>
            <a:headEnd/>
            <a:tailEnd/>
          </a:ln>
          <a:effectLst/>
        </p:spPr>
        <p:txBody>
          <a:bodyPr wrap="none" anchor="ctr"/>
          <a:lstStyle/>
          <a:p>
            <a:pPr>
              <a:defRPr/>
            </a:pPr>
            <a:endParaRPr lang="zh-CN" altLang="en-US">
              <a:solidFill>
                <a:schemeClr val="bg1"/>
              </a:solidFill>
              <a:latin typeface="微软雅黑" pitchFamily="34" charset="-122"/>
              <a:ea typeface="微软雅黑" pitchFamily="34" charset="-122"/>
            </a:endParaRPr>
          </a:p>
        </p:txBody>
      </p:sp>
      <p:sp>
        <p:nvSpPr>
          <p:cNvPr id="126" name="Freeform 139"/>
          <p:cNvSpPr>
            <a:spLocks/>
          </p:cNvSpPr>
          <p:nvPr/>
        </p:nvSpPr>
        <p:spPr bwMode="ltGray">
          <a:xfrm flipH="1">
            <a:off x="5951538" y="1289050"/>
            <a:ext cx="2514600" cy="2724150"/>
          </a:xfrm>
          <a:custGeom>
            <a:avLst/>
            <a:gdLst/>
            <a:ahLst/>
            <a:cxnLst>
              <a:cxn ang="0">
                <a:pos x="0" y="0"/>
              </a:cxn>
              <a:cxn ang="0">
                <a:pos x="30" y="1716"/>
              </a:cxn>
              <a:cxn ang="0">
                <a:pos x="1584" y="1686"/>
              </a:cxn>
              <a:cxn ang="0">
                <a:pos x="1524" y="120"/>
              </a:cxn>
              <a:cxn ang="0">
                <a:pos x="0" y="0"/>
              </a:cxn>
            </a:cxnLst>
            <a:rect l="0" t="0" r="r" b="b"/>
            <a:pathLst>
              <a:path w="1584" h="1716">
                <a:moveTo>
                  <a:pt x="0" y="0"/>
                </a:moveTo>
                <a:lnTo>
                  <a:pt x="30" y="1716"/>
                </a:lnTo>
                <a:lnTo>
                  <a:pt x="1584" y="1686"/>
                </a:lnTo>
                <a:lnTo>
                  <a:pt x="1524" y="120"/>
                </a:lnTo>
                <a:lnTo>
                  <a:pt x="0" y="0"/>
                </a:lnTo>
                <a:close/>
              </a:path>
            </a:pathLst>
          </a:custGeom>
          <a:gradFill rotWithShape="1">
            <a:gsLst>
              <a:gs pos="0">
                <a:schemeClr val="accent2">
                  <a:gamma/>
                  <a:tint val="45490"/>
                  <a:invGamma/>
                </a:schemeClr>
              </a:gs>
              <a:gs pos="50000">
                <a:schemeClr val="accent2"/>
              </a:gs>
              <a:gs pos="100000">
                <a:schemeClr val="accent2">
                  <a:gamma/>
                  <a:tint val="45490"/>
                  <a:invGamma/>
                </a:schemeClr>
              </a:gs>
            </a:gsLst>
            <a:lin ang="5400000" scaled="1"/>
          </a:gradFill>
          <a:ln w="12700" cap="flat" cmpd="sng">
            <a:solidFill>
              <a:schemeClr val="bg1"/>
            </a:solidFill>
            <a:prstDash val="solid"/>
            <a:round/>
            <a:headEnd/>
            <a:tailEnd/>
          </a:ln>
          <a:effectLst/>
        </p:spPr>
        <p:txBody>
          <a:bodyPr wrap="none" anchor="ctr"/>
          <a:lstStyle/>
          <a:p>
            <a:pPr>
              <a:defRPr/>
            </a:pPr>
            <a:endParaRPr lang="zh-CN" altLang="en-US">
              <a:solidFill>
                <a:schemeClr val="bg1"/>
              </a:solidFill>
              <a:latin typeface="微软雅黑" pitchFamily="34" charset="-122"/>
              <a:ea typeface="微软雅黑" pitchFamily="34" charset="-122"/>
            </a:endParaRPr>
          </a:p>
        </p:txBody>
      </p:sp>
      <p:sp>
        <p:nvSpPr>
          <p:cNvPr id="127" name="Text Box 19"/>
          <p:cNvSpPr txBox="1">
            <a:spLocks noChangeArrowheads="1"/>
          </p:cNvSpPr>
          <p:nvPr/>
        </p:nvSpPr>
        <p:spPr bwMode="gray">
          <a:xfrm>
            <a:off x="802962" y="2028825"/>
            <a:ext cx="2266950" cy="1446550"/>
          </a:xfrm>
          <a:prstGeom prst="rect">
            <a:avLst/>
          </a:prstGeom>
          <a:noFill/>
          <a:ln w="9525">
            <a:noFill/>
            <a:miter lim="800000"/>
            <a:headEnd/>
            <a:tailEnd/>
          </a:ln>
          <a:effectLst/>
        </p:spPr>
        <p:txBody>
          <a:bodyPr>
            <a:spAutoFit/>
          </a:bodyPr>
          <a:lstStyle/>
          <a:p>
            <a:pPr marL="120650" indent="-120650" algn="ctr">
              <a:spcBef>
                <a:spcPct val="50000"/>
              </a:spcBef>
              <a:defRPr/>
            </a:pPr>
            <a:r>
              <a:rPr lang="en-US" altLang="zh-CN" sz="1600" dirty="0">
                <a:solidFill>
                  <a:schemeClr val="bg1"/>
                </a:solidFill>
                <a:latin typeface="微软雅黑" pitchFamily="34" charset="-122"/>
                <a:ea typeface="微软雅黑" pitchFamily="34" charset="-122"/>
              </a:rPr>
              <a:t>   </a:t>
            </a:r>
            <a:r>
              <a:rPr lang="zh-CN" altLang="en-US" b="1" dirty="0" smtClean="0">
                <a:solidFill>
                  <a:schemeClr val="bg1"/>
                </a:solidFill>
                <a:effectLst>
                  <a:outerShdw blurRad="38100" dist="38100" dir="2700000" algn="tl">
                    <a:srgbClr val="C0C0C0"/>
                  </a:outerShdw>
                </a:effectLst>
                <a:latin typeface="微软雅黑" pitchFamily="34" charset="-122"/>
                <a:ea typeface="微软雅黑" pitchFamily="34" charset="-122"/>
              </a:rPr>
              <a:t>调研</a:t>
            </a:r>
            <a:endParaRPr lang="en-US" altLang="zh-CN" b="1" dirty="0">
              <a:solidFill>
                <a:schemeClr val="bg1"/>
              </a:solidFill>
              <a:effectLst>
                <a:outerShdw blurRad="38100" dist="38100" dir="2700000" algn="tl">
                  <a:srgbClr val="C0C0C0"/>
                </a:outerShdw>
              </a:effectLst>
              <a:latin typeface="微软雅黑" pitchFamily="34" charset="-122"/>
              <a:ea typeface="微软雅黑" pitchFamily="34" charset="-122"/>
            </a:endParaRPr>
          </a:p>
          <a:p>
            <a:pPr marL="285750" lvl="1" indent="-285750">
              <a:buFont typeface="Arial" pitchFamily="34" charset="0"/>
              <a:buChar char="•"/>
            </a:pPr>
            <a:r>
              <a:rPr lang="zh-CN" altLang="en-US" sz="1400" b="1" dirty="0">
                <a:solidFill>
                  <a:schemeClr val="bg1"/>
                </a:solidFill>
                <a:latin typeface="微软雅黑" pitchFamily="34" charset="-122"/>
                <a:ea typeface="微软雅黑" pitchFamily="34" charset="-122"/>
              </a:rPr>
              <a:t>电子商务市场的特点</a:t>
            </a:r>
            <a:endParaRPr lang="en-US" altLang="zh-CN" sz="1400" b="1" dirty="0">
              <a:solidFill>
                <a:schemeClr val="bg1"/>
              </a:solidFill>
              <a:latin typeface="微软雅黑" pitchFamily="34" charset="-122"/>
              <a:ea typeface="微软雅黑" pitchFamily="34" charset="-122"/>
            </a:endParaRPr>
          </a:p>
          <a:p>
            <a:pPr marL="285750" lvl="1" indent="-285750">
              <a:buFont typeface="Arial" pitchFamily="34" charset="0"/>
              <a:buChar char="•"/>
            </a:pPr>
            <a:r>
              <a:rPr lang="zh-CN" altLang="en-US" sz="1400" b="1" dirty="0">
                <a:solidFill>
                  <a:schemeClr val="bg1"/>
                </a:solidFill>
                <a:latin typeface="微软雅黑" pitchFamily="34" charset="-122"/>
                <a:ea typeface="微软雅黑" pitchFamily="34" charset="-122"/>
              </a:rPr>
              <a:t>传统</a:t>
            </a:r>
            <a:r>
              <a:rPr lang="zh-CN" altLang="en-US" sz="1400" b="1" dirty="0" smtClean="0">
                <a:solidFill>
                  <a:schemeClr val="bg1"/>
                </a:solidFill>
                <a:latin typeface="微软雅黑" pitchFamily="34" charset="-122"/>
                <a:ea typeface="微软雅黑" pitchFamily="34" charset="-122"/>
              </a:rPr>
              <a:t>渠道能力</a:t>
            </a:r>
            <a:endParaRPr lang="en-US" altLang="zh-CN" sz="1400" b="1" dirty="0">
              <a:solidFill>
                <a:schemeClr val="bg1"/>
              </a:solidFill>
              <a:latin typeface="微软雅黑" pitchFamily="34" charset="-122"/>
              <a:ea typeface="微软雅黑" pitchFamily="34" charset="-122"/>
            </a:endParaRPr>
          </a:p>
          <a:p>
            <a:pPr marL="285750" lvl="1" indent="-285750">
              <a:buFont typeface="Arial" pitchFamily="34" charset="0"/>
              <a:buChar char="•"/>
            </a:pPr>
            <a:r>
              <a:rPr lang="zh-CN" altLang="en-US" sz="1400" b="1" dirty="0">
                <a:solidFill>
                  <a:schemeClr val="bg1"/>
                </a:solidFill>
                <a:latin typeface="微软雅黑" pitchFamily="34" charset="-122"/>
                <a:ea typeface="微软雅黑" pitchFamily="34" charset="-122"/>
              </a:rPr>
              <a:t>农户、分销零售商需求</a:t>
            </a:r>
            <a:r>
              <a:rPr lang="zh-CN" altLang="en-US" sz="1400" b="1" dirty="0" smtClean="0">
                <a:solidFill>
                  <a:schemeClr val="bg1"/>
                </a:solidFill>
                <a:latin typeface="微软雅黑" pitchFamily="34" charset="-122"/>
                <a:ea typeface="微软雅黑" pitchFamily="34" charset="-122"/>
              </a:rPr>
              <a:t>特异性</a:t>
            </a:r>
            <a:endParaRPr lang="en-US" altLang="zh-CN" sz="1400" b="1" dirty="0">
              <a:solidFill>
                <a:schemeClr val="bg1"/>
              </a:solidFill>
              <a:latin typeface="微软雅黑" pitchFamily="34" charset="-122"/>
              <a:ea typeface="微软雅黑" pitchFamily="34" charset="-122"/>
            </a:endParaRPr>
          </a:p>
          <a:p>
            <a:pPr marL="285750" lvl="1" indent="-285750">
              <a:buFont typeface="Arial" pitchFamily="34" charset="0"/>
              <a:buChar char="•"/>
            </a:pPr>
            <a:r>
              <a:rPr lang="zh-CN" altLang="en-US" sz="1400" b="1" dirty="0" smtClean="0">
                <a:solidFill>
                  <a:schemeClr val="bg1"/>
                </a:solidFill>
                <a:latin typeface="微软雅黑" pitchFamily="34" charset="-122"/>
                <a:ea typeface="微软雅黑" pitchFamily="34" charset="-122"/>
              </a:rPr>
              <a:t>用户体验</a:t>
            </a:r>
            <a:endParaRPr lang="en-US" altLang="zh-CN" sz="1400" b="1" dirty="0">
              <a:solidFill>
                <a:schemeClr val="bg1"/>
              </a:solidFill>
              <a:latin typeface="微软雅黑" pitchFamily="34" charset="-122"/>
              <a:ea typeface="微软雅黑" pitchFamily="34" charset="-122"/>
            </a:endParaRPr>
          </a:p>
        </p:txBody>
      </p:sp>
      <p:sp>
        <p:nvSpPr>
          <p:cNvPr id="128" name="Text Box 20"/>
          <p:cNvSpPr txBox="1">
            <a:spLocks noChangeArrowheads="1"/>
          </p:cNvSpPr>
          <p:nvPr/>
        </p:nvSpPr>
        <p:spPr bwMode="gray">
          <a:xfrm>
            <a:off x="6073775" y="2028825"/>
            <a:ext cx="2266950" cy="1080296"/>
          </a:xfrm>
          <a:prstGeom prst="rect">
            <a:avLst/>
          </a:prstGeom>
          <a:noFill/>
          <a:ln w="9525">
            <a:noFill/>
            <a:miter lim="800000"/>
            <a:headEnd/>
            <a:tailEnd/>
          </a:ln>
          <a:effectLst/>
        </p:spPr>
        <p:txBody>
          <a:bodyPr>
            <a:spAutoFit/>
          </a:bodyPr>
          <a:lstStyle/>
          <a:p>
            <a:pPr marL="120650" indent="-120650" algn="ctr">
              <a:spcBef>
                <a:spcPct val="50000"/>
              </a:spcBef>
              <a:defRPr/>
            </a:pPr>
            <a:r>
              <a:rPr lang="zh-CN" altLang="en-US" b="1" dirty="0" smtClean="0">
                <a:solidFill>
                  <a:schemeClr val="bg1"/>
                </a:solidFill>
                <a:effectLst>
                  <a:outerShdw blurRad="38100" dist="38100" dir="2700000" algn="tl">
                    <a:srgbClr val="C0C0C0"/>
                  </a:outerShdw>
                </a:effectLst>
                <a:latin typeface="微软雅黑" pitchFamily="34" charset="-122"/>
                <a:ea typeface="微软雅黑" pitchFamily="34" charset="-122"/>
              </a:rPr>
              <a:t>规划与能力建设</a:t>
            </a:r>
            <a:endParaRPr lang="en-US" altLang="zh-CN" b="1" dirty="0" smtClean="0">
              <a:solidFill>
                <a:schemeClr val="bg1"/>
              </a:solidFill>
              <a:effectLst>
                <a:outerShdw blurRad="38100" dist="38100" dir="2700000" algn="tl">
                  <a:srgbClr val="C0C0C0"/>
                </a:outerShdw>
              </a:effectLst>
              <a:latin typeface="微软雅黑" pitchFamily="34" charset="-122"/>
              <a:ea typeface="微软雅黑" pitchFamily="34" charset="-122"/>
            </a:endParaRPr>
          </a:p>
          <a:p>
            <a:pPr marL="120650" indent="-120650">
              <a:lnSpc>
                <a:spcPct val="60000"/>
              </a:lnSpc>
              <a:spcBef>
                <a:spcPct val="50000"/>
              </a:spcBef>
              <a:buFontTx/>
              <a:buChar char="•"/>
              <a:defRPr/>
            </a:pPr>
            <a:r>
              <a:rPr lang="zh-CN" altLang="en-US" sz="1400" b="1" dirty="0" smtClean="0">
                <a:solidFill>
                  <a:schemeClr val="bg1"/>
                </a:solidFill>
                <a:latin typeface="微软雅黑" pitchFamily="34" charset="-122"/>
                <a:ea typeface="微软雅黑" pitchFamily="34" charset="-122"/>
              </a:rPr>
              <a:t>战略规划与分解</a:t>
            </a:r>
            <a:endParaRPr lang="en-US" altLang="zh-CN" sz="1400" b="1" dirty="0">
              <a:solidFill>
                <a:schemeClr val="bg1"/>
              </a:solidFill>
              <a:latin typeface="微软雅黑" pitchFamily="34" charset="-122"/>
              <a:ea typeface="微软雅黑" pitchFamily="34" charset="-122"/>
            </a:endParaRPr>
          </a:p>
          <a:p>
            <a:pPr marL="120650" indent="-120650">
              <a:lnSpc>
                <a:spcPct val="60000"/>
              </a:lnSpc>
              <a:spcBef>
                <a:spcPct val="50000"/>
              </a:spcBef>
              <a:buFontTx/>
              <a:buChar char="•"/>
              <a:defRPr/>
            </a:pPr>
            <a:r>
              <a:rPr lang="zh-CN" altLang="en-US" sz="1400" b="1" dirty="0" smtClean="0">
                <a:solidFill>
                  <a:schemeClr val="bg1"/>
                </a:solidFill>
                <a:latin typeface="微软雅黑" pitchFamily="34" charset="-122"/>
                <a:ea typeface="微软雅黑" pitchFamily="34" charset="-122"/>
              </a:rPr>
              <a:t>能力建设</a:t>
            </a:r>
            <a:endParaRPr lang="en-US" altLang="zh-CN" sz="1400" b="1" dirty="0">
              <a:solidFill>
                <a:schemeClr val="bg1"/>
              </a:solidFill>
              <a:latin typeface="微软雅黑" pitchFamily="34" charset="-122"/>
              <a:ea typeface="微软雅黑" pitchFamily="34" charset="-122"/>
            </a:endParaRPr>
          </a:p>
          <a:p>
            <a:pPr marL="120650" indent="-120650">
              <a:lnSpc>
                <a:spcPct val="60000"/>
              </a:lnSpc>
              <a:spcBef>
                <a:spcPct val="50000"/>
              </a:spcBef>
              <a:buFontTx/>
              <a:buChar char="•"/>
              <a:defRPr/>
            </a:pPr>
            <a:r>
              <a:rPr lang="zh-CN" altLang="en-US" sz="1400" b="1" dirty="0" smtClean="0">
                <a:solidFill>
                  <a:schemeClr val="bg1"/>
                </a:solidFill>
                <a:latin typeface="微软雅黑" pitchFamily="34" charset="-122"/>
                <a:ea typeface="微软雅黑" pitchFamily="34" charset="-122"/>
              </a:rPr>
              <a:t>商业模式分析、寻找价值</a:t>
            </a:r>
            <a:endParaRPr lang="en-US" altLang="zh-CN" sz="1400" b="1" dirty="0">
              <a:solidFill>
                <a:schemeClr val="bg1"/>
              </a:solidFill>
              <a:latin typeface="微软雅黑" pitchFamily="34" charset="-122"/>
              <a:ea typeface="微软雅黑" pitchFamily="34" charset="-122"/>
            </a:endParaRPr>
          </a:p>
        </p:txBody>
      </p:sp>
      <p:sp>
        <p:nvSpPr>
          <p:cNvPr id="129" name="Text Box 21"/>
          <p:cNvSpPr txBox="1">
            <a:spLocks noChangeArrowheads="1"/>
          </p:cNvSpPr>
          <p:nvPr/>
        </p:nvSpPr>
        <p:spPr bwMode="gray">
          <a:xfrm>
            <a:off x="3321050" y="2028825"/>
            <a:ext cx="24638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b="1" dirty="0" smtClean="0">
                <a:solidFill>
                  <a:schemeClr val="bg1"/>
                </a:solidFill>
                <a:latin typeface="微软雅黑" pitchFamily="34" charset="-122"/>
                <a:ea typeface="微软雅黑" pitchFamily="34" charset="-122"/>
              </a:rPr>
              <a:t>试点实施</a:t>
            </a:r>
            <a:endParaRPr lang="en-US" altLang="zh-CN" b="1" dirty="0" smtClean="0">
              <a:solidFill>
                <a:schemeClr val="bg1"/>
              </a:solidFill>
              <a:latin typeface="微软雅黑" pitchFamily="34" charset="-122"/>
              <a:ea typeface="微软雅黑" pitchFamily="34" charset="-122"/>
            </a:endParaRPr>
          </a:p>
          <a:p>
            <a:pPr marL="285750" indent="-285750">
              <a:buFont typeface="Arial" pitchFamily="34" charset="0"/>
              <a:buChar char="•"/>
            </a:pPr>
            <a:r>
              <a:rPr lang="zh-CN" altLang="en-US" sz="1400" b="1" dirty="0" smtClean="0">
                <a:solidFill>
                  <a:schemeClr val="bg1"/>
                </a:solidFill>
                <a:latin typeface="微软雅黑" pitchFamily="34" charset="-122"/>
                <a:ea typeface="微软雅黑" pitchFamily="34" charset="-122"/>
              </a:rPr>
              <a:t>成熟区域试行推广</a:t>
            </a:r>
            <a:endParaRPr lang="en-US" altLang="zh-CN" sz="1400" b="1" dirty="0" smtClean="0">
              <a:solidFill>
                <a:schemeClr val="bg1"/>
              </a:solidFill>
              <a:latin typeface="微软雅黑" pitchFamily="34" charset="-122"/>
              <a:ea typeface="微软雅黑" pitchFamily="34" charset="-122"/>
            </a:endParaRPr>
          </a:p>
          <a:p>
            <a:pPr marL="285750" indent="-285750">
              <a:buFont typeface="Arial" pitchFamily="34" charset="0"/>
              <a:buChar char="•"/>
            </a:pPr>
            <a:r>
              <a:rPr lang="zh-CN" altLang="en-US" sz="1400" b="1" dirty="0" smtClean="0">
                <a:solidFill>
                  <a:schemeClr val="bg1"/>
                </a:solidFill>
                <a:latin typeface="微软雅黑" pitchFamily="34" charset="-122"/>
                <a:ea typeface="微软雅黑" pitchFamily="34" charset="-122"/>
              </a:rPr>
              <a:t>协调各个环节和利益相关者的利益</a:t>
            </a:r>
            <a:endParaRPr lang="en-US" altLang="zh-CN" sz="1400" b="1" dirty="0" smtClean="0">
              <a:solidFill>
                <a:schemeClr val="bg1"/>
              </a:solidFill>
              <a:latin typeface="微软雅黑" pitchFamily="34" charset="-122"/>
              <a:ea typeface="微软雅黑" pitchFamily="34" charset="-122"/>
            </a:endParaRPr>
          </a:p>
          <a:p>
            <a:endParaRPr lang="en-US" altLang="zh-CN" sz="1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59373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电子商务业务能力分析</a:t>
            </a:r>
            <a:endParaRPr lang="zh-CN" altLang="en-US" dirty="0"/>
          </a:p>
        </p:txBody>
      </p:sp>
      <p:sp>
        <p:nvSpPr>
          <p:cNvPr id="5" name="Line 3"/>
          <p:cNvSpPr>
            <a:spLocks noChangeShapeType="1"/>
          </p:cNvSpPr>
          <p:nvPr/>
        </p:nvSpPr>
        <p:spPr bwMode="black">
          <a:xfrm>
            <a:off x="4549775" y="1598613"/>
            <a:ext cx="0" cy="2560637"/>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4"/>
          <p:cNvSpPr>
            <a:spLocks noChangeShapeType="1"/>
          </p:cNvSpPr>
          <p:nvPr/>
        </p:nvSpPr>
        <p:spPr bwMode="black">
          <a:xfrm>
            <a:off x="3338513" y="2198688"/>
            <a:ext cx="2428875" cy="1398587"/>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5"/>
          <p:cNvGrpSpPr>
            <a:grpSpLocks/>
          </p:cNvGrpSpPr>
          <p:nvPr/>
        </p:nvGrpSpPr>
        <p:grpSpPr bwMode="auto">
          <a:xfrm>
            <a:off x="3538538" y="1863725"/>
            <a:ext cx="2009775" cy="2008188"/>
            <a:chOff x="1955" y="1224"/>
            <a:chExt cx="1911" cy="1911"/>
          </a:xfrm>
        </p:grpSpPr>
        <p:sp>
          <p:nvSpPr>
            <p:cNvPr id="8" name="Oval 6"/>
            <p:cNvSpPr>
              <a:spLocks noChangeArrowheads="1"/>
            </p:cNvSpPr>
            <p:nvPr/>
          </p:nvSpPr>
          <p:spPr bwMode="black">
            <a:xfrm>
              <a:off x="1955" y="1224"/>
              <a:ext cx="1911" cy="1911"/>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Oval 7"/>
            <p:cNvSpPr>
              <a:spLocks noChangeArrowheads="1"/>
            </p:cNvSpPr>
            <p:nvPr/>
          </p:nvSpPr>
          <p:spPr bwMode="black">
            <a:xfrm>
              <a:off x="2080" y="1355"/>
              <a:ext cx="1660" cy="1660"/>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Oval 8"/>
            <p:cNvSpPr>
              <a:spLocks noChangeArrowheads="1"/>
            </p:cNvSpPr>
            <p:nvPr/>
          </p:nvSpPr>
          <p:spPr bwMode="black">
            <a:xfrm>
              <a:off x="2218" y="1499"/>
              <a:ext cx="1396" cy="1396"/>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Oval 9"/>
            <p:cNvSpPr>
              <a:spLocks noChangeArrowheads="1"/>
            </p:cNvSpPr>
            <p:nvPr/>
          </p:nvSpPr>
          <p:spPr bwMode="black">
            <a:xfrm>
              <a:off x="2338" y="1643"/>
              <a:ext cx="1132" cy="1132"/>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Oval 10"/>
            <p:cNvSpPr>
              <a:spLocks noChangeArrowheads="1"/>
            </p:cNvSpPr>
            <p:nvPr/>
          </p:nvSpPr>
          <p:spPr bwMode="black">
            <a:xfrm>
              <a:off x="2476" y="1781"/>
              <a:ext cx="868" cy="86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Oval 11"/>
            <p:cNvSpPr>
              <a:spLocks noChangeArrowheads="1"/>
            </p:cNvSpPr>
            <p:nvPr/>
          </p:nvSpPr>
          <p:spPr bwMode="black">
            <a:xfrm>
              <a:off x="2602" y="1901"/>
              <a:ext cx="616" cy="616"/>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Oval 12"/>
            <p:cNvSpPr>
              <a:spLocks noChangeArrowheads="1"/>
            </p:cNvSpPr>
            <p:nvPr/>
          </p:nvSpPr>
          <p:spPr bwMode="black">
            <a:xfrm>
              <a:off x="2716" y="2021"/>
              <a:ext cx="388" cy="38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 name="Line 13"/>
          <p:cNvSpPr>
            <a:spLocks noChangeShapeType="1"/>
          </p:cNvSpPr>
          <p:nvPr/>
        </p:nvSpPr>
        <p:spPr bwMode="black">
          <a:xfrm flipV="1">
            <a:off x="3330575" y="2224088"/>
            <a:ext cx="2432050" cy="1355725"/>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Freeform 14"/>
          <p:cNvSpPr>
            <a:spLocks/>
          </p:cNvSpPr>
          <p:nvPr/>
        </p:nvSpPr>
        <p:spPr bwMode="gray">
          <a:xfrm>
            <a:off x="3697288" y="2236788"/>
            <a:ext cx="1622425" cy="1165225"/>
          </a:xfrm>
          <a:custGeom>
            <a:avLst/>
            <a:gdLst>
              <a:gd name="T0" fmla="*/ 2147483647 w 1542"/>
              <a:gd name="T1" fmla="*/ 0 h 1110"/>
              <a:gd name="T2" fmla="*/ 2147483647 w 1542"/>
              <a:gd name="T3" fmla="*/ 2147483647 h 1110"/>
              <a:gd name="T4" fmla="*/ 0 w 1542"/>
              <a:gd name="T5" fmla="*/ 2147483647 h 1110"/>
              <a:gd name="T6" fmla="*/ 2147483647 w 1542"/>
              <a:gd name="T7" fmla="*/ 2147483647 h 1110"/>
              <a:gd name="T8" fmla="*/ 2147483647 w 1542"/>
              <a:gd name="T9" fmla="*/ 2147483647 h 1110"/>
              <a:gd name="T10" fmla="*/ 2147483647 w 1542"/>
              <a:gd name="T11" fmla="*/ 2147483647 h 1110"/>
              <a:gd name="T12" fmla="*/ 2147483647 w 1542"/>
              <a:gd name="T13" fmla="*/ 0 h 1110"/>
              <a:gd name="T14" fmla="*/ 0 60000 65536"/>
              <a:gd name="T15" fmla="*/ 0 60000 65536"/>
              <a:gd name="T16" fmla="*/ 0 60000 65536"/>
              <a:gd name="T17" fmla="*/ 0 60000 65536"/>
              <a:gd name="T18" fmla="*/ 0 60000 65536"/>
              <a:gd name="T19" fmla="*/ 0 60000 65536"/>
              <a:gd name="T20" fmla="*/ 0 60000 65536"/>
              <a:gd name="T21" fmla="*/ 0 w 1542"/>
              <a:gd name="T22" fmla="*/ 0 h 1110"/>
              <a:gd name="T23" fmla="*/ 1542 w 1542"/>
              <a:gd name="T24" fmla="*/ 1110 h 1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2" h="1110">
                <a:moveTo>
                  <a:pt x="804" y="0"/>
                </a:moveTo>
                <a:lnTo>
                  <a:pt x="54" y="198"/>
                </a:lnTo>
                <a:lnTo>
                  <a:pt x="0" y="1110"/>
                </a:lnTo>
                <a:lnTo>
                  <a:pt x="804" y="1098"/>
                </a:lnTo>
                <a:lnTo>
                  <a:pt x="960" y="714"/>
                </a:lnTo>
                <a:lnTo>
                  <a:pt x="1542" y="204"/>
                </a:lnTo>
                <a:lnTo>
                  <a:pt x="804" y="0"/>
                </a:lnTo>
                <a:close/>
              </a:path>
            </a:pathLst>
          </a:custGeom>
          <a:solidFill>
            <a:srgbClr val="FF9900">
              <a:alpha val="50195"/>
            </a:srgbClr>
          </a:solidFill>
          <a:ln w="12700">
            <a:solidFill>
              <a:srgbClr val="1C1C1C"/>
            </a:solidFill>
            <a:round/>
            <a:headEnd/>
            <a:tailEnd/>
          </a:ln>
        </p:spPr>
        <p:txBody>
          <a:bodyPr/>
          <a:lstStyle/>
          <a:p>
            <a:endParaRPr lang="zh-CN" altLang="en-US"/>
          </a:p>
        </p:txBody>
      </p:sp>
      <p:pic>
        <p:nvPicPr>
          <p:cNvPr id="17" name="Picture 15" descr="box_crom_f0001"/>
          <p:cNvPicPr>
            <a:picLocks noChangeAspect="1" noChangeArrowheads="1"/>
          </p:cNvPicPr>
          <p:nvPr/>
        </p:nvPicPr>
        <p:blipFill>
          <a:blip r:embed="rId2">
            <a:lum bright="-18000" contrast="48000"/>
            <a:extLst>
              <a:ext uri="{28A0092B-C50C-407E-A947-70E740481C1C}">
                <a14:useLocalDpi xmlns:a14="http://schemas.microsoft.com/office/drawing/2010/main" val="0"/>
              </a:ext>
            </a:extLst>
          </a:blip>
          <a:srcRect l="37891" t="32813" r="31250" b="24480"/>
          <a:stretch>
            <a:fillRect/>
          </a:stretch>
        </p:blipFill>
        <p:spPr bwMode="auto">
          <a:xfrm rot="40833" flipH="1">
            <a:off x="4686300" y="2954338"/>
            <a:ext cx="6985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6" descr="box_crom_f0001"/>
          <p:cNvPicPr>
            <a:picLocks noChangeAspect="1" noChangeArrowheads="1"/>
          </p:cNvPicPr>
          <p:nvPr/>
        </p:nvPicPr>
        <p:blipFill>
          <a:blip r:embed="rId3">
            <a:lum bright="-18000" contrast="48000"/>
            <a:extLst>
              <a:ext uri="{28A0092B-C50C-407E-A947-70E740481C1C}">
                <a14:useLocalDpi xmlns:a14="http://schemas.microsoft.com/office/drawing/2010/main" val="0"/>
              </a:ext>
            </a:extLst>
          </a:blip>
          <a:srcRect l="37891" t="32813" r="31250" b="24480"/>
          <a:stretch>
            <a:fillRect/>
          </a:stretch>
        </p:blipFill>
        <p:spPr bwMode="auto">
          <a:xfrm rot="40833" flipH="1">
            <a:off x="4468813" y="2162175"/>
            <a:ext cx="150812"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descr="box_crom_f0001"/>
          <p:cNvPicPr>
            <a:picLocks noChangeAspect="1" noChangeArrowheads="1"/>
          </p:cNvPicPr>
          <p:nvPr/>
        </p:nvPicPr>
        <p:blipFill>
          <a:blip r:embed="rId4">
            <a:lum bright="-18000" contrast="48000"/>
            <a:extLst>
              <a:ext uri="{28A0092B-C50C-407E-A947-70E740481C1C}">
                <a14:useLocalDpi xmlns:a14="http://schemas.microsoft.com/office/drawing/2010/main" val="0"/>
              </a:ext>
            </a:extLst>
          </a:blip>
          <a:srcRect l="37891" t="32813" r="31250" b="24480"/>
          <a:stretch>
            <a:fillRect/>
          </a:stretch>
        </p:blipFill>
        <p:spPr bwMode="auto">
          <a:xfrm rot="40833" flipH="1">
            <a:off x="3667125" y="2339975"/>
            <a:ext cx="2016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descr="box_crom_f0001"/>
          <p:cNvPicPr>
            <a:picLocks noChangeAspect="1" noChangeArrowheads="1"/>
          </p:cNvPicPr>
          <p:nvPr/>
        </p:nvPicPr>
        <p:blipFill>
          <a:blip r:embed="rId5">
            <a:lum bright="-18000" contrast="48000"/>
            <a:extLst>
              <a:ext uri="{28A0092B-C50C-407E-A947-70E740481C1C}">
                <a14:useLocalDpi xmlns:a14="http://schemas.microsoft.com/office/drawing/2010/main" val="0"/>
              </a:ext>
            </a:extLst>
          </a:blip>
          <a:srcRect l="37891" t="32813" r="31250" b="24480"/>
          <a:stretch>
            <a:fillRect/>
          </a:stretch>
        </p:blipFill>
        <p:spPr bwMode="auto">
          <a:xfrm rot="40833" flipH="1">
            <a:off x="3536950" y="3259138"/>
            <a:ext cx="2714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9" descr="box_crom_f0001"/>
          <p:cNvPicPr>
            <a:picLocks noChangeAspect="1" noChangeArrowheads="1"/>
          </p:cNvPicPr>
          <p:nvPr/>
        </p:nvPicPr>
        <p:blipFill>
          <a:blip r:embed="rId6">
            <a:lum bright="-18000" contrast="48000"/>
            <a:extLst>
              <a:ext uri="{28A0092B-C50C-407E-A947-70E740481C1C}">
                <a14:useLocalDpi xmlns:a14="http://schemas.microsoft.com/office/drawing/2010/main" val="0"/>
              </a:ext>
            </a:extLst>
          </a:blip>
          <a:srcRect l="37891" t="32813" r="31250" b="24480"/>
          <a:stretch>
            <a:fillRect/>
          </a:stretch>
        </p:blipFill>
        <p:spPr bwMode="auto">
          <a:xfrm rot="40833" flipH="1">
            <a:off x="4479925" y="3314700"/>
            <a:ext cx="128588"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0" descr="box_crom_f0001"/>
          <p:cNvPicPr>
            <a:picLocks noChangeAspect="1" noChangeArrowheads="1"/>
          </p:cNvPicPr>
          <p:nvPr/>
        </p:nvPicPr>
        <p:blipFill>
          <a:blip r:embed="rId7" cstate="print">
            <a:lum bright="-18000" contrast="48000"/>
            <a:extLst>
              <a:ext uri="{28A0092B-C50C-407E-A947-70E740481C1C}">
                <a14:useLocalDpi xmlns:a14="http://schemas.microsoft.com/office/drawing/2010/main" val="0"/>
              </a:ext>
            </a:extLst>
          </a:blip>
          <a:srcRect l="37891" t="32813" r="31250" b="24480"/>
          <a:stretch>
            <a:fillRect/>
          </a:stretch>
        </p:blipFill>
        <p:spPr bwMode="auto">
          <a:xfrm rot="40833" flipH="1">
            <a:off x="5221288" y="2370138"/>
            <a:ext cx="1984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1"/>
          <p:cNvSpPr>
            <a:spLocks noChangeArrowheads="1"/>
          </p:cNvSpPr>
          <p:nvPr/>
        </p:nvSpPr>
        <p:spPr bwMode="auto">
          <a:xfrm>
            <a:off x="3910895" y="1314450"/>
            <a:ext cx="1261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000000"/>
                </a:solidFill>
              </a:rPr>
              <a:t>信息技术能力</a:t>
            </a:r>
            <a:endParaRPr lang="en-US" altLang="zh-CN" sz="1400" b="1" dirty="0">
              <a:solidFill>
                <a:srgbClr val="000000"/>
              </a:solidFill>
            </a:endParaRPr>
          </a:p>
        </p:txBody>
      </p:sp>
      <p:sp>
        <p:nvSpPr>
          <p:cNvPr id="24" name="Rectangle 22"/>
          <p:cNvSpPr>
            <a:spLocks noChangeArrowheads="1"/>
          </p:cNvSpPr>
          <p:nvPr/>
        </p:nvSpPr>
        <p:spPr bwMode="gray">
          <a:xfrm>
            <a:off x="3910895" y="4252912"/>
            <a:ext cx="1261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000000"/>
                </a:solidFill>
              </a:rPr>
              <a:t>资源整合能力</a:t>
            </a:r>
            <a:endParaRPr lang="en-US" altLang="zh-CN" sz="1400" b="1" dirty="0">
              <a:solidFill>
                <a:srgbClr val="000000"/>
              </a:solidFill>
            </a:endParaRPr>
          </a:p>
        </p:txBody>
      </p:sp>
      <p:sp>
        <p:nvSpPr>
          <p:cNvPr id="25" name="Rectangle 23"/>
          <p:cNvSpPr>
            <a:spLocks noChangeArrowheads="1"/>
          </p:cNvSpPr>
          <p:nvPr/>
        </p:nvSpPr>
        <p:spPr bwMode="auto">
          <a:xfrm>
            <a:off x="5342819" y="3616325"/>
            <a:ext cx="1261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000000"/>
                </a:solidFill>
              </a:rPr>
              <a:t>团队组织能力</a:t>
            </a:r>
            <a:endParaRPr lang="en-US" altLang="zh-CN" sz="1400" b="1" dirty="0">
              <a:solidFill>
                <a:srgbClr val="000000"/>
              </a:solidFill>
            </a:endParaRPr>
          </a:p>
        </p:txBody>
      </p:sp>
      <p:sp>
        <p:nvSpPr>
          <p:cNvPr id="26" name="Rectangle 24"/>
          <p:cNvSpPr>
            <a:spLocks noChangeArrowheads="1"/>
          </p:cNvSpPr>
          <p:nvPr/>
        </p:nvSpPr>
        <p:spPr bwMode="auto">
          <a:xfrm>
            <a:off x="2309828" y="3616325"/>
            <a:ext cx="14414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000000"/>
                </a:solidFill>
              </a:rPr>
              <a:t>市场及服务能力</a:t>
            </a:r>
            <a:endParaRPr lang="en-US" altLang="zh-CN" sz="1400" b="1" dirty="0">
              <a:solidFill>
                <a:srgbClr val="000000"/>
              </a:solidFill>
            </a:endParaRPr>
          </a:p>
        </p:txBody>
      </p:sp>
      <p:sp>
        <p:nvSpPr>
          <p:cNvPr id="28" name="Rectangle 26"/>
          <p:cNvSpPr>
            <a:spLocks noChangeArrowheads="1"/>
          </p:cNvSpPr>
          <p:nvPr/>
        </p:nvSpPr>
        <p:spPr bwMode="auto">
          <a:xfrm>
            <a:off x="5452358" y="1931988"/>
            <a:ext cx="1261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000000"/>
                </a:solidFill>
              </a:rPr>
              <a:t>战略执行能力</a:t>
            </a:r>
            <a:endParaRPr lang="en-US" altLang="zh-CN" sz="1400" b="1" dirty="0">
              <a:solidFill>
                <a:srgbClr val="000000"/>
              </a:solidFill>
            </a:endParaRPr>
          </a:p>
        </p:txBody>
      </p:sp>
      <p:sp>
        <p:nvSpPr>
          <p:cNvPr id="29" name="Rectangle 27"/>
          <p:cNvSpPr>
            <a:spLocks noChangeArrowheads="1"/>
          </p:cNvSpPr>
          <p:nvPr/>
        </p:nvSpPr>
        <p:spPr bwMode="gray">
          <a:xfrm>
            <a:off x="1066800" y="4135438"/>
            <a:ext cx="2519363" cy="603250"/>
          </a:xfrm>
          <a:prstGeom prst="rect">
            <a:avLst/>
          </a:prstGeom>
          <a:solidFill>
            <a:srgbClr val="DDDDDD"/>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a:p>
        </p:txBody>
      </p:sp>
      <p:pic>
        <p:nvPicPr>
          <p:cNvPr id="30" name="Picture 28" descr="box_crom_f0001"/>
          <p:cNvPicPr>
            <a:picLocks noChangeAspect="1" noChangeArrowheads="1"/>
          </p:cNvPicPr>
          <p:nvPr/>
        </p:nvPicPr>
        <p:blipFill>
          <a:blip r:embed="rId8">
            <a:lum bright="-18000" contrast="48000"/>
            <a:extLst>
              <a:ext uri="{28A0092B-C50C-407E-A947-70E740481C1C}">
                <a14:useLocalDpi xmlns:a14="http://schemas.microsoft.com/office/drawing/2010/main" val="0"/>
              </a:ext>
            </a:extLst>
          </a:blip>
          <a:srcRect l="37891" t="32813" r="31250" b="24480"/>
          <a:stretch>
            <a:fillRect/>
          </a:stretch>
        </p:blipFill>
        <p:spPr bwMode="gray">
          <a:xfrm rot="40833" flipH="1">
            <a:off x="1270000" y="3975100"/>
            <a:ext cx="3651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29"/>
          <p:cNvSpPr>
            <a:spLocks noChangeArrowheads="1"/>
          </p:cNvSpPr>
          <p:nvPr/>
        </p:nvSpPr>
        <p:spPr bwMode="gray">
          <a:xfrm>
            <a:off x="1073150" y="4359275"/>
            <a:ext cx="760413" cy="377825"/>
          </a:xfrm>
          <a:prstGeom prst="rect">
            <a:avLst/>
          </a:prstGeom>
          <a:solidFill>
            <a:schemeClr val="accent2"/>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a:p>
        </p:txBody>
      </p:sp>
      <p:sp>
        <p:nvSpPr>
          <p:cNvPr id="32" name="Rectangle 30"/>
          <p:cNvSpPr>
            <a:spLocks noChangeArrowheads="1"/>
          </p:cNvSpPr>
          <p:nvPr/>
        </p:nvSpPr>
        <p:spPr bwMode="gray">
          <a:xfrm>
            <a:off x="1833563" y="4137025"/>
            <a:ext cx="1751012" cy="231775"/>
          </a:xfrm>
          <a:prstGeom prst="rect">
            <a:avLst/>
          </a:prstGeom>
          <a:solidFill>
            <a:schemeClr val="folHlink"/>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b="1">
              <a:latin typeface="微软雅黑" pitchFamily="34" charset="-122"/>
              <a:ea typeface="微软雅黑" pitchFamily="34" charset="-122"/>
            </a:endParaRPr>
          </a:p>
        </p:txBody>
      </p:sp>
      <p:sp>
        <p:nvSpPr>
          <p:cNvPr id="33" name="Text Box 31"/>
          <p:cNvSpPr txBox="1">
            <a:spLocks noChangeArrowheads="1"/>
          </p:cNvSpPr>
          <p:nvPr/>
        </p:nvSpPr>
        <p:spPr bwMode="gray">
          <a:xfrm>
            <a:off x="1076325" y="4352925"/>
            <a:ext cx="73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000" b="1" dirty="0" smtClean="0">
                <a:solidFill>
                  <a:srgbClr val="111111"/>
                </a:solidFill>
                <a:latin typeface="Arial Unicode MS" pitchFamily="34" charset="-122"/>
                <a:ea typeface="Arial Unicode MS" pitchFamily="34" charset="-122"/>
                <a:cs typeface="Arial Unicode MS" pitchFamily="34" charset="-122"/>
              </a:rPr>
              <a:t>？</a:t>
            </a:r>
            <a:endParaRPr lang="en-US" altLang="zh-CN" sz="2000" b="1" dirty="0">
              <a:solidFill>
                <a:srgbClr val="111111"/>
              </a:solidFill>
              <a:latin typeface="Arial Unicode MS" pitchFamily="34" charset="-122"/>
              <a:ea typeface="Arial Unicode MS" pitchFamily="34" charset="-122"/>
              <a:cs typeface="Arial Unicode MS" pitchFamily="34" charset="-122"/>
            </a:endParaRPr>
          </a:p>
        </p:txBody>
      </p:sp>
      <p:sp>
        <p:nvSpPr>
          <p:cNvPr id="34" name="Rectangle 32"/>
          <p:cNvSpPr>
            <a:spLocks noChangeArrowheads="1"/>
          </p:cNvSpPr>
          <p:nvPr/>
        </p:nvSpPr>
        <p:spPr bwMode="gray">
          <a:xfrm>
            <a:off x="2089238" y="4119563"/>
            <a:ext cx="1261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FFFFFF"/>
                </a:solidFill>
                <a:latin typeface="微软雅黑" pitchFamily="34" charset="-122"/>
                <a:ea typeface="微软雅黑" pitchFamily="34" charset="-122"/>
              </a:rPr>
              <a:t>战略执行能力</a:t>
            </a:r>
            <a:endParaRPr lang="en-US" altLang="zh-CN" sz="1400" b="1" dirty="0">
              <a:solidFill>
                <a:srgbClr val="FFFFFF"/>
              </a:solidFill>
              <a:latin typeface="微软雅黑" pitchFamily="34" charset="-122"/>
              <a:ea typeface="微软雅黑" pitchFamily="34" charset="-122"/>
            </a:endParaRPr>
          </a:p>
        </p:txBody>
      </p:sp>
      <p:sp>
        <p:nvSpPr>
          <p:cNvPr id="36" name="Rectangle 34"/>
          <p:cNvSpPr>
            <a:spLocks noChangeArrowheads="1"/>
          </p:cNvSpPr>
          <p:nvPr/>
        </p:nvSpPr>
        <p:spPr bwMode="gray">
          <a:xfrm>
            <a:off x="1066800" y="4905375"/>
            <a:ext cx="2519363" cy="604838"/>
          </a:xfrm>
          <a:prstGeom prst="rect">
            <a:avLst/>
          </a:prstGeom>
          <a:solidFill>
            <a:srgbClr val="DDDDDD"/>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a:p>
        </p:txBody>
      </p:sp>
      <p:sp>
        <p:nvSpPr>
          <p:cNvPr id="37" name="Rectangle 35"/>
          <p:cNvSpPr>
            <a:spLocks noChangeArrowheads="1"/>
          </p:cNvSpPr>
          <p:nvPr/>
        </p:nvSpPr>
        <p:spPr bwMode="gray">
          <a:xfrm>
            <a:off x="1073150" y="5129213"/>
            <a:ext cx="760413" cy="377825"/>
          </a:xfrm>
          <a:prstGeom prst="rect">
            <a:avLst/>
          </a:prstGeom>
          <a:solidFill>
            <a:schemeClr val="accent2"/>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a:p>
        </p:txBody>
      </p:sp>
      <p:sp>
        <p:nvSpPr>
          <p:cNvPr id="38" name="Rectangle 36"/>
          <p:cNvSpPr>
            <a:spLocks noChangeArrowheads="1"/>
          </p:cNvSpPr>
          <p:nvPr/>
        </p:nvSpPr>
        <p:spPr bwMode="gray">
          <a:xfrm>
            <a:off x="1833563" y="4906963"/>
            <a:ext cx="1751012" cy="231775"/>
          </a:xfrm>
          <a:prstGeom prst="rect">
            <a:avLst/>
          </a:prstGeom>
          <a:solidFill>
            <a:schemeClr val="folHlink"/>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b="1">
              <a:latin typeface="微软雅黑" pitchFamily="34" charset="-122"/>
              <a:ea typeface="微软雅黑" pitchFamily="34" charset="-122"/>
            </a:endParaRPr>
          </a:p>
        </p:txBody>
      </p:sp>
      <p:sp>
        <p:nvSpPr>
          <p:cNvPr id="40" name="Rectangle 38"/>
          <p:cNvSpPr>
            <a:spLocks noChangeArrowheads="1"/>
          </p:cNvSpPr>
          <p:nvPr/>
        </p:nvSpPr>
        <p:spPr bwMode="gray">
          <a:xfrm>
            <a:off x="2089239" y="4891088"/>
            <a:ext cx="1261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FFFFFF"/>
                </a:solidFill>
                <a:latin typeface="微软雅黑" pitchFamily="34" charset="-122"/>
                <a:ea typeface="微软雅黑" pitchFamily="34" charset="-122"/>
              </a:rPr>
              <a:t>团队组织能力</a:t>
            </a:r>
            <a:endParaRPr lang="en-US" altLang="zh-CN" sz="1400" b="1" dirty="0">
              <a:solidFill>
                <a:srgbClr val="FFFFFF"/>
              </a:solidFill>
              <a:latin typeface="微软雅黑" pitchFamily="34" charset="-122"/>
              <a:ea typeface="微软雅黑" pitchFamily="34" charset="-122"/>
            </a:endParaRPr>
          </a:p>
        </p:txBody>
      </p:sp>
      <p:sp>
        <p:nvSpPr>
          <p:cNvPr id="42" name="Rectangle 40"/>
          <p:cNvSpPr>
            <a:spLocks noChangeArrowheads="1"/>
          </p:cNvSpPr>
          <p:nvPr/>
        </p:nvSpPr>
        <p:spPr bwMode="gray">
          <a:xfrm>
            <a:off x="1066800" y="5661025"/>
            <a:ext cx="2519363" cy="603250"/>
          </a:xfrm>
          <a:prstGeom prst="rect">
            <a:avLst/>
          </a:prstGeom>
          <a:solidFill>
            <a:srgbClr val="DDDDDD"/>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a:p>
        </p:txBody>
      </p:sp>
      <p:sp>
        <p:nvSpPr>
          <p:cNvPr id="43" name="Rectangle 41"/>
          <p:cNvSpPr>
            <a:spLocks noChangeArrowheads="1"/>
          </p:cNvSpPr>
          <p:nvPr/>
        </p:nvSpPr>
        <p:spPr bwMode="gray">
          <a:xfrm>
            <a:off x="1073150" y="5884863"/>
            <a:ext cx="760413" cy="376237"/>
          </a:xfrm>
          <a:prstGeom prst="rect">
            <a:avLst/>
          </a:prstGeom>
          <a:solidFill>
            <a:schemeClr val="accent2"/>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pPr algn="ctr" eaLnBrk="1" hangingPunct="1">
              <a:spcBef>
                <a:spcPct val="50000"/>
              </a:spcBef>
            </a:pPr>
            <a:r>
              <a:rPr lang="zh-CN" altLang="en-US" b="1" dirty="0">
                <a:solidFill>
                  <a:srgbClr val="111111"/>
                </a:solidFill>
                <a:latin typeface="Arial Unicode MS" pitchFamily="34" charset="-122"/>
                <a:ea typeface="Arial Unicode MS" pitchFamily="34" charset="-122"/>
                <a:cs typeface="Arial Unicode MS" pitchFamily="34" charset="-122"/>
              </a:rPr>
              <a:t>？</a:t>
            </a:r>
            <a:endParaRPr lang="en-US" altLang="zh-CN" b="1" dirty="0">
              <a:solidFill>
                <a:srgbClr val="111111"/>
              </a:solidFill>
              <a:latin typeface="Arial Unicode MS" pitchFamily="34" charset="-122"/>
              <a:ea typeface="Arial Unicode MS" pitchFamily="34" charset="-122"/>
              <a:cs typeface="Arial Unicode MS" pitchFamily="34" charset="-122"/>
            </a:endParaRPr>
          </a:p>
        </p:txBody>
      </p:sp>
      <p:sp>
        <p:nvSpPr>
          <p:cNvPr id="44" name="Rectangle 42"/>
          <p:cNvSpPr>
            <a:spLocks noChangeArrowheads="1"/>
          </p:cNvSpPr>
          <p:nvPr/>
        </p:nvSpPr>
        <p:spPr bwMode="gray">
          <a:xfrm>
            <a:off x="1833563" y="5662613"/>
            <a:ext cx="1751012" cy="231775"/>
          </a:xfrm>
          <a:prstGeom prst="rect">
            <a:avLst/>
          </a:prstGeom>
          <a:solidFill>
            <a:schemeClr val="folHlink"/>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b="1">
              <a:latin typeface="微软雅黑" pitchFamily="34" charset="-122"/>
              <a:ea typeface="微软雅黑" pitchFamily="34" charset="-122"/>
            </a:endParaRPr>
          </a:p>
        </p:txBody>
      </p:sp>
      <p:sp>
        <p:nvSpPr>
          <p:cNvPr id="46" name="Rectangle 44"/>
          <p:cNvSpPr>
            <a:spLocks noChangeArrowheads="1"/>
          </p:cNvSpPr>
          <p:nvPr/>
        </p:nvSpPr>
        <p:spPr bwMode="gray">
          <a:xfrm>
            <a:off x="1999472" y="5645150"/>
            <a:ext cx="14414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FFFFFF"/>
                </a:solidFill>
                <a:latin typeface="微软雅黑" pitchFamily="34" charset="-122"/>
                <a:ea typeface="微软雅黑" pitchFamily="34" charset="-122"/>
              </a:rPr>
              <a:t>市场及服务能力</a:t>
            </a:r>
            <a:endParaRPr lang="en-US" altLang="zh-CN" sz="1400" b="1" dirty="0">
              <a:solidFill>
                <a:srgbClr val="FFFFFF"/>
              </a:solidFill>
              <a:latin typeface="微软雅黑" pitchFamily="34" charset="-122"/>
              <a:ea typeface="微软雅黑" pitchFamily="34" charset="-122"/>
            </a:endParaRPr>
          </a:p>
        </p:txBody>
      </p:sp>
      <p:sp>
        <p:nvSpPr>
          <p:cNvPr id="48" name="Rectangle 46"/>
          <p:cNvSpPr>
            <a:spLocks noChangeArrowheads="1"/>
          </p:cNvSpPr>
          <p:nvPr/>
        </p:nvSpPr>
        <p:spPr bwMode="gray">
          <a:xfrm>
            <a:off x="5430838" y="4117975"/>
            <a:ext cx="2517775" cy="604838"/>
          </a:xfrm>
          <a:prstGeom prst="rect">
            <a:avLst/>
          </a:prstGeom>
          <a:solidFill>
            <a:srgbClr val="DDDDDD"/>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a:p>
        </p:txBody>
      </p:sp>
      <p:sp>
        <p:nvSpPr>
          <p:cNvPr id="49" name="Rectangle 47"/>
          <p:cNvSpPr>
            <a:spLocks noChangeArrowheads="1"/>
          </p:cNvSpPr>
          <p:nvPr/>
        </p:nvSpPr>
        <p:spPr bwMode="gray">
          <a:xfrm>
            <a:off x="5435600" y="4341813"/>
            <a:ext cx="762000" cy="377825"/>
          </a:xfrm>
          <a:prstGeom prst="rect">
            <a:avLst/>
          </a:prstGeom>
          <a:solidFill>
            <a:schemeClr val="accent2"/>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pPr algn="ctr" eaLnBrk="1" hangingPunct="1">
              <a:spcBef>
                <a:spcPct val="50000"/>
              </a:spcBef>
            </a:pPr>
            <a:r>
              <a:rPr lang="zh-CN" altLang="en-US" b="1" dirty="0">
                <a:solidFill>
                  <a:srgbClr val="111111"/>
                </a:solidFill>
                <a:latin typeface="Arial Unicode MS" pitchFamily="34" charset="-122"/>
                <a:ea typeface="Arial Unicode MS" pitchFamily="34" charset="-122"/>
                <a:cs typeface="Arial Unicode MS" pitchFamily="34" charset="-122"/>
              </a:rPr>
              <a:t>？</a:t>
            </a:r>
            <a:endParaRPr lang="en-US" altLang="zh-CN" b="1" dirty="0">
              <a:solidFill>
                <a:srgbClr val="111111"/>
              </a:solidFill>
              <a:latin typeface="Arial Unicode MS" pitchFamily="34" charset="-122"/>
              <a:ea typeface="Arial Unicode MS" pitchFamily="34" charset="-122"/>
              <a:cs typeface="Arial Unicode MS" pitchFamily="34" charset="-122"/>
            </a:endParaRPr>
          </a:p>
        </p:txBody>
      </p:sp>
      <p:sp>
        <p:nvSpPr>
          <p:cNvPr id="50" name="Rectangle 48"/>
          <p:cNvSpPr>
            <a:spLocks noChangeArrowheads="1"/>
          </p:cNvSpPr>
          <p:nvPr/>
        </p:nvSpPr>
        <p:spPr bwMode="gray">
          <a:xfrm>
            <a:off x="6197600" y="4119563"/>
            <a:ext cx="1751013" cy="231775"/>
          </a:xfrm>
          <a:prstGeom prst="rect">
            <a:avLst/>
          </a:prstGeom>
          <a:solidFill>
            <a:schemeClr val="folHlink"/>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b="1">
              <a:latin typeface="微软雅黑" pitchFamily="34" charset="-122"/>
              <a:ea typeface="微软雅黑" pitchFamily="34" charset="-122"/>
            </a:endParaRPr>
          </a:p>
        </p:txBody>
      </p:sp>
      <p:sp>
        <p:nvSpPr>
          <p:cNvPr id="52" name="Rectangle 50"/>
          <p:cNvSpPr>
            <a:spLocks noChangeArrowheads="1"/>
          </p:cNvSpPr>
          <p:nvPr/>
        </p:nvSpPr>
        <p:spPr bwMode="gray">
          <a:xfrm>
            <a:off x="6453277" y="4103688"/>
            <a:ext cx="1261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FFFFFF"/>
                </a:solidFill>
                <a:latin typeface="微软雅黑" pitchFamily="34" charset="-122"/>
                <a:ea typeface="微软雅黑" pitchFamily="34" charset="-122"/>
              </a:rPr>
              <a:t>信息技术能力</a:t>
            </a:r>
            <a:endParaRPr lang="en-US" altLang="zh-CN" sz="1400" b="1" dirty="0">
              <a:solidFill>
                <a:srgbClr val="FFFFFF"/>
              </a:solidFill>
              <a:latin typeface="微软雅黑" pitchFamily="34" charset="-122"/>
              <a:ea typeface="微软雅黑" pitchFamily="34" charset="-122"/>
            </a:endParaRPr>
          </a:p>
        </p:txBody>
      </p:sp>
      <p:sp>
        <p:nvSpPr>
          <p:cNvPr id="54" name="Rectangle 52"/>
          <p:cNvSpPr>
            <a:spLocks noChangeArrowheads="1"/>
          </p:cNvSpPr>
          <p:nvPr/>
        </p:nvSpPr>
        <p:spPr bwMode="gray">
          <a:xfrm>
            <a:off x="5430838" y="4878388"/>
            <a:ext cx="2517775" cy="603250"/>
          </a:xfrm>
          <a:prstGeom prst="rect">
            <a:avLst/>
          </a:prstGeom>
          <a:solidFill>
            <a:srgbClr val="DDDDDD"/>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a:p>
        </p:txBody>
      </p:sp>
      <p:sp>
        <p:nvSpPr>
          <p:cNvPr id="55" name="Rectangle 53"/>
          <p:cNvSpPr>
            <a:spLocks noChangeArrowheads="1"/>
          </p:cNvSpPr>
          <p:nvPr/>
        </p:nvSpPr>
        <p:spPr bwMode="gray">
          <a:xfrm>
            <a:off x="5435600" y="5100638"/>
            <a:ext cx="762000" cy="377825"/>
          </a:xfrm>
          <a:prstGeom prst="rect">
            <a:avLst/>
          </a:prstGeom>
          <a:solidFill>
            <a:schemeClr val="accent2"/>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pPr algn="ctr" eaLnBrk="1" hangingPunct="1">
              <a:spcBef>
                <a:spcPct val="50000"/>
              </a:spcBef>
            </a:pPr>
            <a:r>
              <a:rPr lang="zh-CN" altLang="en-US" b="1" dirty="0">
                <a:solidFill>
                  <a:srgbClr val="111111"/>
                </a:solidFill>
                <a:latin typeface="Arial Unicode MS" pitchFamily="34" charset="-122"/>
                <a:ea typeface="Arial Unicode MS" pitchFamily="34" charset="-122"/>
                <a:cs typeface="Arial Unicode MS" pitchFamily="34" charset="-122"/>
              </a:rPr>
              <a:t>？</a:t>
            </a:r>
            <a:endParaRPr lang="en-US" altLang="zh-CN" b="1" dirty="0">
              <a:solidFill>
                <a:srgbClr val="111111"/>
              </a:solidFill>
              <a:latin typeface="Arial Unicode MS" pitchFamily="34" charset="-122"/>
              <a:ea typeface="Arial Unicode MS" pitchFamily="34" charset="-122"/>
              <a:cs typeface="Arial Unicode MS" pitchFamily="34" charset="-122"/>
            </a:endParaRPr>
          </a:p>
        </p:txBody>
      </p:sp>
      <p:sp>
        <p:nvSpPr>
          <p:cNvPr id="56" name="Rectangle 54"/>
          <p:cNvSpPr>
            <a:spLocks noChangeArrowheads="1"/>
          </p:cNvSpPr>
          <p:nvPr/>
        </p:nvSpPr>
        <p:spPr bwMode="gray">
          <a:xfrm>
            <a:off x="6197600" y="4879975"/>
            <a:ext cx="1751013" cy="231775"/>
          </a:xfrm>
          <a:prstGeom prst="rect">
            <a:avLst/>
          </a:prstGeom>
          <a:solidFill>
            <a:schemeClr val="folHlink"/>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b="1">
              <a:latin typeface="微软雅黑" pitchFamily="34" charset="-122"/>
              <a:ea typeface="微软雅黑" pitchFamily="34" charset="-122"/>
            </a:endParaRPr>
          </a:p>
        </p:txBody>
      </p:sp>
      <p:sp>
        <p:nvSpPr>
          <p:cNvPr id="58" name="Rectangle 56"/>
          <p:cNvSpPr>
            <a:spLocks noChangeArrowheads="1"/>
          </p:cNvSpPr>
          <p:nvPr/>
        </p:nvSpPr>
        <p:spPr bwMode="gray">
          <a:xfrm>
            <a:off x="6632814" y="4864100"/>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FFFFFF"/>
                </a:solidFill>
                <a:latin typeface="微软雅黑" pitchFamily="34" charset="-122"/>
                <a:ea typeface="微软雅黑" pitchFamily="34" charset="-122"/>
              </a:rPr>
              <a:t>产品能力</a:t>
            </a:r>
            <a:endParaRPr lang="en-US" altLang="zh-CN" sz="1400" b="1" dirty="0">
              <a:solidFill>
                <a:srgbClr val="FFFFFF"/>
              </a:solidFill>
              <a:latin typeface="微软雅黑" pitchFamily="34" charset="-122"/>
              <a:ea typeface="微软雅黑" pitchFamily="34" charset="-122"/>
            </a:endParaRPr>
          </a:p>
        </p:txBody>
      </p:sp>
      <p:sp>
        <p:nvSpPr>
          <p:cNvPr id="60" name="Rectangle 58"/>
          <p:cNvSpPr>
            <a:spLocks noChangeArrowheads="1"/>
          </p:cNvSpPr>
          <p:nvPr/>
        </p:nvSpPr>
        <p:spPr bwMode="gray">
          <a:xfrm>
            <a:off x="5430838" y="5640388"/>
            <a:ext cx="2517775" cy="604837"/>
          </a:xfrm>
          <a:prstGeom prst="rect">
            <a:avLst/>
          </a:prstGeom>
          <a:solidFill>
            <a:srgbClr val="DDDDDD"/>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a:p>
        </p:txBody>
      </p:sp>
      <p:sp>
        <p:nvSpPr>
          <p:cNvPr id="61" name="Rectangle 59"/>
          <p:cNvSpPr>
            <a:spLocks noChangeArrowheads="1"/>
          </p:cNvSpPr>
          <p:nvPr/>
        </p:nvSpPr>
        <p:spPr bwMode="gray">
          <a:xfrm>
            <a:off x="5435600" y="5864225"/>
            <a:ext cx="762000" cy="377825"/>
          </a:xfrm>
          <a:prstGeom prst="rect">
            <a:avLst/>
          </a:prstGeom>
          <a:solidFill>
            <a:schemeClr val="accent2"/>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pPr algn="ctr" eaLnBrk="1" hangingPunct="1">
              <a:spcBef>
                <a:spcPct val="50000"/>
              </a:spcBef>
            </a:pPr>
            <a:r>
              <a:rPr lang="zh-CN" altLang="en-US" b="1" dirty="0">
                <a:solidFill>
                  <a:srgbClr val="111111"/>
                </a:solidFill>
                <a:latin typeface="Arial Unicode MS" pitchFamily="34" charset="-122"/>
                <a:ea typeface="Arial Unicode MS" pitchFamily="34" charset="-122"/>
                <a:cs typeface="Arial Unicode MS" pitchFamily="34" charset="-122"/>
              </a:rPr>
              <a:t>？</a:t>
            </a:r>
            <a:endParaRPr lang="en-US" altLang="zh-CN" b="1" dirty="0">
              <a:solidFill>
                <a:srgbClr val="111111"/>
              </a:solidFill>
              <a:latin typeface="Arial Unicode MS" pitchFamily="34" charset="-122"/>
              <a:ea typeface="Arial Unicode MS" pitchFamily="34" charset="-122"/>
              <a:cs typeface="Arial Unicode MS" pitchFamily="34" charset="-122"/>
            </a:endParaRPr>
          </a:p>
        </p:txBody>
      </p:sp>
      <p:sp>
        <p:nvSpPr>
          <p:cNvPr id="62" name="Rectangle 60"/>
          <p:cNvSpPr>
            <a:spLocks noChangeArrowheads="1"/>
          </p:cNvSpPr>
          <p:nvPr/>
        </p:nvSpPr>
        <p:spPr bwMode="gray">
          <a:xfrm>
            <a:off x="6197600" y="5641975"/>
            <a:ext cx="1751013" cy="231775"/>
          </a:xfrm>
          <a:prstGeom prst="rect">
            <a:avLst/>
          </a:prstGeom>
          <a:solidFill>
            <a:schemeClr val="folHlink"/>
          </a:solidFill>
          <a:ln>
            <a:noFill/>
          </a:ln>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endParaRPr lang="zh-CN" altLang="en-US"/>
          </a:p>
        </p:txBody>
      </p:sp>
      <p:sp>
        <p:nvSpPr>
          <p:cNvPr id="64" name="Rectangle 62"/>
          <p:cNvSpPr>
            <a:spLocks noChangeArrowheads="1"/>
          </p:cNvSpPr>
          <p:nvPr/>
        </p:nvSpPr>
        <p:spPr bwMode="gray">
          <a:xfrm>
            <a:off x="6453277" y="5624513"/>
            <a:ext cx="1261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FFFFFF"/>
                </a:solidFill>
                <a:latin typeface="微软雅黑" pitchFamily="34" charset="-122"/>
                <a:ea typeface="微软雅黑" pitchFamily="34" charset="-122"/>
              </a:rPr>
              <a:t>资源整合能力</a:t>
            </a:r>
            <a:endParaRPr lang="en-US" altLang="zh-CN" sz="1400" b="1" dirty="0">
              <a:solidFill>
                <a:srgbClr val="FFFFFF"/>
              </a:solidFill>
              <a:latin typeface="微软雅黑" pitchFamily="34" charset="-122"/>
              <a:ea typeface="微软雅黑" pitchFamily="34" charset="-122"/>
            </a:endParaRPr>
          </a:p>
        </p:txBody>
      </p:sp>
      <p:pic>
        <p:nvPicPr>
          <p:cNvPr id="66" name="Picture 64" descr="box_crom_f0001"/>
          <p:cNvPicPr>
            <a:picLocks noChangeAspect="1" noChangeArrowheads="1"/>
          </p:cNvPicPr>
          <p:nvPr/>
        </p:nvPicPr>
        <p:blipFill>
          <a:blip r:embed="rId9" cstate="print">
            <a:lum bright="-18000" contrast="48000"/>
            <a:extLst>
              <a:ext uri="{28A0092B-C50C-407E-A947-70E740481C1C}">
                <a14:useLocalDpi xmlns:a14="http://schemas.microsoft.com/office/drawing/2010/main" val="0"/>
              </a:ext>
            </a:extLst>
          </a:blip>
          <a:srcRect l="37891" t="32813" r="31250" b="24480"/>
          <a:stretch>
            <a:fillRect/>
          </a:stretch>
        </p:blipFill>
        <p:spPr bwMode="gray">
          <a:xfrm rot="40833" flipH="1">
            <a:off x="1277938" y="4813300"/>
            <a:ext cx="2889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65" descr="box_crom_f0001"/>
          <p:cNvPicPr>
            <a:picLocks noChangeAspect="1" noChangeArrowheads="1"/>
          </p:cNvPicPr>
          <p:nvPr/>
        </p:nvPicPr>
        <p:blipFill>
          <a:blip r:embed="rId10" cstate="print">
            <a:lum bright="-18000" contrast="48000"/>
            <a:extLst>
              <a:ext uri="{28A0092B-C50C-407E-A947-70E740481C1C}">
                <a14:useLocalDpi xmlns:a14="http://schemas.microsoft.com/office/drawing/2010/main" val="0"/>
              </a:ext>
            </a:extLst>
          </a:blip>
          <a:srcRect l="37891" t="32813" r="31250" b="24480"/>
          <a:stretch>
            <a:fillRect/>
          </a:stretch>
        </p:blipFill>
        <p:spPr bwMode="gray">
          <a:xfrm rot="40833" flipH="1">
            <a:off x="1304925" y="5626100"/>
            <a:ext cx="2349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66" descr="box_crom_f0001"/>
          <p:cNvPicPr>
            <a:picLocks noChangeAspect="1" noChangeArrowheads="1"/>
          </p:cNvPicPr>
          <p:nvPr/>
        </p:nvPicPr>
        <p:blipFill>
          <a:blip r:embed="rId3">
            <a:lum bright="-18000" contrast="48000"/>
            <a:extLst>
              <a:ext uri="{28A0092B-C50C-407E-A947-70E740481C1C}">
                <a14:useLocalDpi xmlns:a14="http://schemas.microsoft.com/office/drawing/2010/main" val="0"/>
              </a:ext>
            </a:extLst>
          </a:blip>
          <a:srcRect l="37891" t="32813" r="31250" b="24480"/>
          <a:stretch>
            <a:fillRect/>
          </a:stretch>
        </p:blipFill>
        <p:spPr bwMode="gray">
          <a:xfrm rot="40833" flipH="1">
            <a:off x="5710238" y="4129088"/>
            <a:ext cx="150812"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7" descr="box_crom_f0001"/>
          <p:cNvPicPr>
            <a:picLocks noChangeAspect="1" noChangeArrowheads="1"/>
          </p:cNvPicPr>
          <p:nvPr/>
        </p:nvPicPr>
        <p:blipFill>
          <a:blip r:embed="rId6">
            <a:lum bright="-18000" contrast="48000"/>
            <a:extLst>
              <a:ext uri="{28A0092B-C50C-407E-A947-70E740481C1C}">
                <a14:useLocalDpi xmlns:a14="http://schemas.microsoft.com/office/drawing/2010/main" val="0"/>
              </a:ext>
            </a:extLst>
          </a:blip>
          <a:srcRect l="37891" t="32813" r="31250" b="24480"/>
          <a:stretch>
            <a:fillRect/>
          </a:stretch>
        </p:blipFill>
        <p:spPr bwMode="gray">
          <a:xfrm rot="40833" flipH="1">
            <a:off x="5721350" y="4918075"/>
            <a:ext cx="128588"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68" descr="box_crom_f0001"/>
          <p:cNvPicPr>
            <a:picLocks noChangeAspect="1" noChangeArrowheads="1"/>
          </p:cNvPicPr>
          <p:nvPr/>
        </p:nvPicPr>
        <p:blipFill>
          <a:blip r:embed="rId11">
            <a:lum bright="-18000" contrast="48000"/>
            <a:extLst>
              <a:ext uri="{28A0092B-C50C-407E-A947-70E740481C1C}">
                <a14:useLocalDpi xmlns:a14="http://schemas.microsoft.com/office/drawing/2010/main" val="0"/>
              </a:ext>
            </a:extLst>
          </a:blip>
          <a:srcRect l="37891" t="32813" r="31250" b="24480"/>
          <a:stretch>
            <a:fillRect/>
          </a:stretch>
        </p:blipFill>
        <p:spPr bwMode="gray">
          <a:xfrm rot="40833" flipH="1">
            <a:off x="5753100" y="5705475"/>
            <a:ext cx="6826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21"/>
          <p:cNvSpPr>
            <a:spLocks noChangeArrowheads="1"/>
          </p:cNvSpPr>
          <p:nvPr/>
        </p:nvSpPr>
        <p:spPr bwMode="auto">
          <a:xfrm>
            <a:off x="2685583" y="184749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zh-CN" altLang="en-US" sz="1400" b="1" dirty="0" smtClean="0">
                <a:solidFill>
                  <a:srgbClr val="000000"/>
                </a:solidFill>
              </a:rPr>
              <a:t>产品能力</a:t>
            </a:r>
            <a:endParaRPr lang="en-US" altLang="zh-CN" sz="1400" b="1" dirty="0">
              <a:solidFill>
                <a:srgbClr val="000000"/>
              </a:solidFill>
            </a:endParaRPr>
          </a:p>
        </p:txBody>
      </p:sp>
      <p:sp>
        <p:nvSpPr>
          <p:cNvPr id="72" name="Text Box 31"/>
          <p:cNvSpPr txBox="1">
            <a:spLocks noChangeArrowheads="1"/>
          </p:cNvSpPr>
          <p:nvPr/>
        </p:nvSpPr>
        <p:spPr bwMode="gray">
          <a:xfrm>
            <a:off x="1076325" y="5126038"/>
            <a:ext cx="73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000" b="1" dirty="0" smtClean="0">
                <a:solidFill>
                  <a:srgbClr val="111111"/>
                </a:solidFill>
                <a:latin typeface="Arial Unicode MS" pitchFamily="34" charset="-122"/>
                <a:ea typeface="Arial Unicode MS" pitchFamily="34" charset="-122"/>
                <a:cs typeface="Arial Unicode MS" pitchFamily="34" charset="-122"/>
              </a:rPr>
              <a:t>？</a:t>
            </a:r>
            <a:endParaRPr lang="en-US" altLang="zh-CN" sz="2000" b="1" dirty="0">
              <a:solidFill>
                <a:srgbClr val="11111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288046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运营团队的</a:t>
            </a:r>
            <a:r>
              <a:rPr lang="zh-CN" altLang="en-US" dirty="0" smtClean="0"/>
              <a:t>建设</a:t>
            </a:r>
            <a:endParaRPr lang="zh-CN" altLang="en-US" dirty="0"/>
          </a:p>
        </p:txBody>
      </p:sp>
      <p:grpSp>
        <p:nvGrpSpPr>
          <p:cNvPr id="5" name="Group 20"/>
          <p:cNvGrpSpPr>
            <a:grpSpLocks/>
          </p:cNvGrpSpPr>
          <p:nvPr/>
        </p:nvGrpSpPr>
        <p:grpSpPr bwMode="auto">
          <a:xfrm>
            <a:off x="2214563" y="2114550"/>
            <a:ext cx="4610100" cy="665163"/>
            <a:chOff x="1395" y="1332"/>
            <a:chExt cx="2904" cy="419"/>
          </a:xfrm>
        </p:grpSpPr>
        <p:cxnSp>
          <p:nvCxnSpPr>
            <p:cNvPr id="6" name="AutoShape 21"/>
            <p:cNvCxnSpPr>
              <a:cxnSpLocks noChangeShapeType="1"/>
              <a:stCxn id="63" idx="2"/>
            </p:cNvCxnSpPr>
            <p:nvPr/>
          </p:nvCxnSpPr>
          <p:spPr bwMode="auto">
            <a:xfrm>
              <a:off x="2878" y="1332"/>
              <a:ext cx="2" cy="414"/>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7" name="AutoShape 22"/>
            <p:cNvCxnSpPr>
              <a:cxnSpLocks noChangeShapeType="1"/>
              <a:stCxn id="63" idx="2"/>
              <a:endCxn id="69" idx="0"/>
            </p:cNvCxnSpPr>
            <p:nvPr/>
          </p:nvCxnSpPr>
          <p:spPr bwMode="auto">
            <a:xfrm rot="16200000" flipH="1">
              <a:off x="3383" y="827"/>
              <a:ext cx="411" cy="1421"/>
            </a:xfrm>
            <a:prstGeom prst="bentConnector3">
              <a:avLst>
                <a:gd name="adj1" fmla="val 49880"/>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8" name="AutoShape 23"/>
            <p:cNvCxnSpPr>
              <a:cxnSpLocks noChangeShapeType="1"/>
              <a:stCxn id="63" idx="2"/>
            </p:cNvCxnSpPr>
            <p:nvPr/>
          </p:nvCxnSpPr>
          <p:spPr bwMode="auto">
            <a:xfrm rot="5400000">
              <a:off x="1927" y="800"/>
              <a:ext cx="419" cy="1483"/>
            </a:xfrm>
            <a:prstGeom prst="bentConnector3">
              <a:avLst>
                <a:gd name="adj1" fmla="val 49880"/>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grpSp>
      <p:grpSp>
        <p:nvGrpSpPr>
          <p:cNvPr id="25" name="Group 56"/>
          <p:cNvGrpSpPr>
            <a:grpSpLocks/>
          </p:cNvGrpSpPr>
          <p:nvPr/>
        </p:nvGrpSpPr>
        <p:grpSpPr bwMode="auto">
          <a:xfrm>
            <a:off x="906463" y="3233738"/>
            <a:ext cx="7313612" cy="541337"/>
            <a:chOff x="571" y="2037"/>
            <a:chExt cx="4607" cy="341"/>
          </a:xfrm>
        </p:grpSpPr>
        <p:cxnSp>
          <p:nvCxnSpPr>
            <p:cNvPr id="26" name="AutoShape 57"/>
            <p:cNvCxnSpPr>
              <a:cxnSpLocks noChangeShapeType="1"/>
              <a:stCxn id="66" idx="2"/>
            </p:cNvCxnSpPr>
            <p:nvPr/>
          </p:nvCxnSpPr>
          <p:spPr bwMode="auto">
            <a:xfrm rot="5400000">
              <a:off x="2537" y="2045"/>
              <a:ext cx="341" cy="325"/>
            </a:xfrm>
            <a:prstGeom prst="bentConnector3">
              <a:avLst>
                <a:gd name="adj1" fmla="val 49852"/>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27" name="AutoShape 58"/>
            <p:cNvCxnSpPr>
              <a:cxnSpLocks noChangeShapeType="1"/>
              <a:stCxn id="66" idx="2"/>
            </p:cNvCxnSpPr>
            <p:nvPr/>
          </p:nvCxnSpPr>
          <p:spPr bwMode="auto">
            <a:xfrm rot="16200000" flipH="1">
              <a:off x="2863" y="2044"/>
              <a:ext cx="341" cy="328"/>
            </a:xfrm>
            <a:prstGeom prst="bentConnector3">
              <a:avLst>
                <a:gd name="adj1" fmla="val 49852"/>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28" name="AutoShape 59"/>
            <p:cNvCxnSpPr>
              <a:cxnSpLocks noChangeShapeType="1"/>
              <a:stCxn id="69" idx="2"/>
            </p:cNvCxnSpPr>
            <p:nvPr/>
          </p:nvCxnSpPr>
          <p:spPr bwMode="auto">
            <a:xfrm rot="5400000">
              <a:off x="3909" y="1989"/>
              <a:ext cx="341" cy="438"/>
            </a:xfrm>
            <a:prstGeom prst="bentConnector3">
              <a:avLst>
                <a:gd name="adj1" fmla="val 49852"/>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29" name="AutoShape 60"/>
            <p:cNvCxnSpPr>
              <a:cxnSpLocks noChangeShapeType="1"/>
              <a:stCxn id="69" idx="2"/>
            </p:cNvCxnSpPr>
            <p:nvPr/>
          </p:nvCxnSpPr>
          <p:spPr bwMode="auto">
            <a:xfrm rot="16200000" flipH="1">
              <a:off x="4238" y="2098"/>
              <a:ext cx="341" cy="220"/>
            </a:xfrm>
            <a:prstGeom prst="bentConnector3">
              <a:avLst>
                <a:gd name="adj1" fmla="val 49852"/>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30" name="AutoShape 61"/>
            <p:cNvCxnSpPr>
              <a:cxnSpLocks noChangeShapeType="1"/>
              <a:stCxn id="69" idx="2"/>
            </p:cNvCxnSpPr>
            <p:nvPr/>
          </p:nvCxnSpPr>
          <p:spPr bwMode="auto">
            <a:xfrm rot="16200000" flipH="1">
              <a:off x="4568" y="1768"/>
              <a:ext cx="341" cy="879"/>
            </a:xfrm>
            <a:prstGeom prst="bentConnector3">
              <a:avLst>
                <a:gd name="adj1" fmla="val 49852"/>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31" name="AutoShape 62"/>
            <p:cNvCxnSpPr>
              <a:cxnSpLocks noChangeShapeType="1"/>
              <a:stCxn id="60" idx="2"/>
            </p:cNvCxnSpPr>
            <p:nvPr/>
          </p:nvCxnSpPr>
          <p:spPr bwMode="auto">
            <a:xfrm rot="5400000">
              <a:off x="813" y="1795"/>
              <a:ext cx="341" cy="825"/>
            </a:xfrm>
            <a:prstGeom prst="bentConnector3">
              <a:avLst>
                <a:gd name="adj1" fmla="val 49852"/>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32" name="AutoShape 63"/>
            <p:cNvCxnSpPr>
              <a:cxnSpLocks noChangeShapeType="1"/>
              <a:stCxn id="60" idx="2"/>
            </p:cNvCxnSpPr>
            <p:nvPr/>
          </p:nvCxnSpPr>
          <p:spPr bwMode="auto">
            <a:xfrm rot="5400000">
              <a:off x="1128" y="2111"/>
              <a:ext cx="341" cy="194"/>
            </a:xfrm>
            <a:prstGeom prst="bentConnector3">
              <a:avLst>
                <a:gd name="adj1" fmla="val 49852"/>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33" name="AutoShape 64"/>
            <p:cNvCxnSpPr>
              <a:cxnSpLocks noChangeShapeType="1"/>
              <a:stCxn id="60" idx="2"/>
            </p:cNvCxnSpPr>
            <p:nvPr/>
          </p:nvCxnSpPr>
          <p:spPr bwMode="auto">
            <a:xfrm rot="16200000" flipH="1">
              <a:off x="1471" y="1962"/>
              <a:ext cx="341" cy="491"/>
            </a:xfrm>
            <a:prstGeom prst="bentConnector3">
              <a:avLst>
                <a:gd name="adj1" fmla="val 49852"/>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grpSp>
      <p:grpSp>
        <p:nvGrpSpPr>
          <p:cNvPr id="34" name="Group 116"/>
          <p:cNvGrpSpPr>
            <a:grpSpLocks/>
          </p:cNvGrpSpPr>
          <p:nvPr/>
        </p:nvGrpSpPr>
        <p:grpSpPr bwMode="auto">
          <a:xfrm>
            <a:off x="425450" y="3825044"/>
            <a:ext cx="962025" cy="1112838"/>
            <a:chOff x="268" y="2696"/>
            <a:chExt cx="606" cy="701"/>
          </a:xfr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p:grpSpPr>
        <p:pic>
          <p:nvPicPr>
            <p:cNvPr id="35" name="Picture 100"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 y="3311"/>
              <a:ext cx="514" cy="86"/>
            </a:xfrm>
            <a:prstGeom prst="rect">
              <a:avLst/>
            </a:prstGeom>
            <a:grpFill/>
            <a:extLst/>
          </p:spPr>
        </p:pic>
        <p:sp>
          <p:nvSpPr>
            <p:cNvPr id="36" name="AutoShape 65"/>
            <p:cNvSpPr>
              <a:spLocks noChangeArrowheads="1"/>
            </p:cNvSpPr>
            <p:nvPr/>
          </p:nvSpPr>
          <p:spPr bwMode="auto">
            <a:xfrm>
              <a:off x="268" y="2696"/>
              <a:ext cx="606" cy="664"/>
            </a:xfrm>
            <a:prstGeom prst="roundRect">
              <a:avLst>
                <a:gd name="adj" fmla="val 5630"/>
              </a:avLst>
            </a:prstGeom>
            <a:grpFill/>
            <a:ln>
              <a:noFill/>
            </a:ln>
            <a:effectLst>
              <a:prstShdw prst="shdw18" dist="17961" dir="13500000">
                <a:srgbClr val="FFFFFF">
                  <a:gamma/>
                  <a:shade val="60000"/>
                  <a:invGamma/>
                </a:srgb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sz="1400" b="1" dirty="0" smtClean="0">
                  <a:latin typeface="微软雅黑" pitchFamily="34" charset="-122"/>
                  <a:ea typeface="微软雅黑" pitchFamily="34" charset="-122"/>
                </a:rPr>
                <a:t>运营管理</a:t>
              </a:r>
              <a:endParaRPr lang="zh-CN" altLang="en-US" sz="1400" b="1" dirty="0">
                <a:latin typeface="微软雅黑" pitchFamily="34" charset="-122"/>
                <a:ea typeface="微软雅黑" pitchFamily="34" charset="-122"/>
              </a:endParaRPr>
            </a:p>
          </p:txBody>
        </p:sp>
      </p:grpSp>
      <p:grpSp>
        <p:nvGrpSpPr>
          <p:cNvPr id="37" name="Group 115"/>
          <p:cNvGrpSpPr>
            <a:grpSpLocks/>
          </p:cNvGrpSpPr>
          <p:nvPr/>
        </p:nvGrpSpPr>
        <p:grpSpPr bwMode="auto">
          <a:xfrm>
            <a:off x="1470025" y="3825044"/>
            <a:ext cx="962025" cy="1112838"/>
            <a:chOff x="926" y="2696"/>
            <a:chExt cx="606" cy="701"/>
          </a:xfr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p:grpSpPr>
        <p:pic>
          <p:nvPicPr>
            <p:cNvPr id="38" name="Picture 99"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 y="3311"/>
              <a:ext cx="514" cy="86"/>
            </a:xfrm>
            <a:prstGeom prst="rect">
              <a:avLst/>
            </a:prstGeom>
            <a:grpFill/>
            <a:extLst/>
          </p:spPr>
        </p:pic>
        <p:sp>
          <p:nvSpPr>
            <p:cNvPr id="39" name="AutoShape 67"/>
            <p:cNvSpPr>
              <a:spLocks noChangeArrowheads="1"/>
            </p:cNvSpPr>
            <p:nvPr/>
          </p:nvSpPr>
          <p:spPr bwMode="auto">
            <a:xfrm>
              <a:off x="926" y="2696"/>
              <a:ext cx="606" cy="664"/>
            </a:xfrm>
            <a:prstGeom prst="roundRect">
              <a:avLst>
                <a:gd name="adj" fmla="val 5630"/>
              </a:avLst>
            </a:prstGeom>
            <a:grpFill/>
            <a:ln>
              <a:noFill/>
            </a:ln>
            <a:effectLst>
              <a:prstShdw prst="shdw18" dist="17961" dir="13500000">
                <a:srgbClr val="FFFFFF">
                  <a:gamma/>
                  <a:shade val="60000"/>
                  <a:invGamma/>
                </a:srgb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sz="1400" b="1" dirty="0">
                  <a:latin typeface="微软雅黑" pitchFamily="34" charset="-122"/>
                  <a:ea typeface="微软雅黑" pitchFamily="34" charset="-122"/>
                </a:rPr>
                <a:t>采购销售</a:t>
              </a:r>
            </a:p>
          </p:txBody>
        </p:sp>
      </p:grpSp>
      <p:grpSp>
        <p:nvGrpSpPr>
          <p:cNvPr id="40" name="Group 114"/>
          <p:cNvGrpSpPr>
            <a:grpSpLocks/>
          </p:cNvGrpSpPr>
          <p:nvPr/>
        </p:nvGrpSpPr>
        <p:grpSpPr bwMode="auto">
          <a:xfrm>
            <a:off x="2514600" y="3825044"/>
            <a:ext cx="962025" cy="1112838"/>
            <a:chOff x="1584" y="2696"/>
            <a:chExt cx="606" cy="701"/>
          </a:xfr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p:grpSpPr>
        <p:pic>
          <p:nvPicPr>
            <p:cNvPr id="41" name="Picture 98"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0" y="3311"/>
              <a:ext cx="514" cy="86"/>
            </a:xfrm>
            <a:prstGeom prst="rect">
              <a:avLst/>
            </a:prstGeom>
            <a:grpFill/>
            <a:extLst/>
          </p:spPr>
        </p:pic>
        <p:sp>
          <p:nvSpPr>
            <p:cNvPr id="42" name="AutoShape 69"/>
            <p:cNvSpPr>
              <a:spLocks noChangeArrowheads="1"/>
            </p:cNvSpPr>
            <p:nvPr/>
          </p:nvSpPr>
          <p:spPr bwMode="auto">
            <a:xfrm>
              <a:off x="1584" y="2696"/>
              <a:ext cx="606" cy="664"/>
            </a:xfrm>
            <a:prstGeom prst="roundRect">
              <a:avLst>
                <a:gd name="adj" fmla="val 5630"/>
              </a:avLst>
            </a:prstGeom>
            <a:grpFill/>
            <a:ln>
              <a:noFill/>
            </a:ln>
            <a:effectLst>
              <a:prstShdw prst="shdw18" dist="17961" dir="13500000">
                <a:srgbClr val="FFFFFF">
                  <a:gamma/>
                  <a:shade val="60000"/>
                  <a:invGamma/>
                </a:srgb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sz="1400" b="1" dirty="0">
                  <a:latin typeface="微软雅黑" pitchFamily="34" charset="-122"/>
                  <a:ea typeface="微软雅黑" pitchFamily="34" charset="-122"/>
                </a:rPr>
                <a:t>产品设计</a:t>
              </a:r>
            </a:p>
          </p:txBody>
        </p:sp>
      </p:grpSp>
      <p:grpSp>
        <p:nvGrpSpPr>
          <p:cNvPr id="43" name="Group 113"/>
          <p:cNvGrpSpPr>
            <a:grpSpLocks/>
          </p:cNvGrpSpPr>
          <p:nvPr/>
        </p:nvGrpSpPr>
        <p:grpSpPr bwMode="auto">
          <a:xfrm>
            <a:off x="3562350" y="3825044"/>
            <a:ext cx="962025" cy="1112838"/>
            <a:chOff x="2244" y="2696"/>
            <a:chExt cx="606" cy="701"/>
          </a:xfr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p:grpSpPr>
        <p:pic>
          <p:nvPicPr>
            <p:cNvPr id="44" name="Picture 97"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0" y="3311"/>
              <a:ext cx="514" cy="86"/>
            </a:xfrm>
            <a:prstGeom prst="rect">
              <a:avLst/>
            </a:prstGeom>
            <a:grpFill/>
            <a:extLst/>
          </p:spPr>
        </p:pic>
        <p:sp>
          <p:nvSpPr>
            <p:cNvPr id="45" name="AutoShape 71"/>
            <p:cNvSpPr>
              <a:spLocks noChangeArrowheads="1"/>
            </p:cNvSpPr>
            <p:nvPr/>
          </p:nvSpPr>
          <p:spPr bwMode="auto">
            <a:xfrm>
              <a:off x="2244" y="2696"/>
              <a:ext cx="606" cy="664"/>
            </a:xfrm>
            <a:prstGeom prst="roundRect">
              <a:avLst>
                <a:gd name="adj" fmla="val 5630"/>
              </a:avLst>
            </a:prstGeom>
            <a:grpFill/>
            <a:ln>
              <a:noFill/>
            </a:ln>
            <a:effectLst>
              <a:prstShdw prst="shdw18" dist="17961" dir="13500000">
                <a:srgbClr val="FFFFFF">
                  <a:gamma/>
                  <a:shade val="60000"/>
                  <a:invGamma/>
                </a:srgb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sz="1400" b="1" dirty="0">
                  <a:latin typeface="微软雅黑" pitchFamily="34" charset="-122"/>
                  <a:ea typeface="微软雅黑" pitchFamily="34" charset="-122"/>
                </a:rPr>
                <a:t>运维支持</a:t>
              </a:r>
            </a:p>
          </p:txBody>
        </p:sp>
      </p:grpSp>
      <p:grpSp>
        <p:nvGrpSpPr>
          <p:cNvPr id="46" name="Group 112"/>
          <p:cNvGrpSpPr>
            <a:grpSpLocks/>
          </p:cNvGrpSpPr>
          <p:nvPr/>
        </p:nvGrpSpPr>
        <p:grpSpPr bwMode="auto">
          <a:xfrm>
            <a:off x="4603750" y="3825044"/>
            <a:ext cx="962025" cy="1112838"/>
            <a:chOff x="2900" y="2696"/>
            <a:chExt cx="606" cy="701"/>
          </a:xfr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p:grpSpPr>
        <p:pic>
          <p:nvPicPr>
            <p:cNvPr id="47" name="Picture 96"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6" y="3311"/>
              <a:ext cx="514" cy="86"/>
            </a:xfrm>
            <a:prstGeom prst="rect">
              <a:avLst/>
            </a:prstGeom>
            <a:grpFill/>
            <a:extLst/>
          </p:spPr>
        </p:pic>
        <p:sp>
          <p:nvSpPr>
            <p:cNvPr id="48" name="AutoShape 73"/>
            <p:cNvSpPr>
              <a:spLocks noChangeArrowheads="1"/>
            </p:cNvSpPr>
            <p:nvPr/>
          </p:nvSpPr>
          <p:spPr bwMode="auto">
            <a:xfrm>
              <a:off x="2900" y="2696"/>
              <a:ext cx="606" cy="664"/>
            </a:xfrm>
            <a:prstGeom prst="roundRect">
              <a:avLst>
                <a:gd name="adj" fmla="val 5630"/>
              </a:avLst>
            </a:prstGeom>
            <a:grpFill/>
            <a:ln>
              <a:noFill/>
            </a:ln>
            <a:effectLst>
              <a:prstShdw prst="shdw18" dist="17961" dir="13500000">
                <a:srgbClr val="FFFFFF">
                  <a:gamma/>
                  <a:shade val="60000"/>
                  <a:invGamma/>
                </a:srgb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sz="1400" b="1" dirty="0">
                  <a:latin typeface="微软雅黑" pitchFamily="34" charset="-122"/>
                  <a:ea typeface="微软雅黑" pitchFamily="34" charset="-122"/>
                </a:rPr>
                <a:t>视觉设计</a:t>
              </a:r>
            </a:p>
          </p:txBody>
        </p:sp>
      </p:grpSp>
      <p:grpSp>
        <p:nvGrpSpPr>
          <p:cNvPr id="49" name="Group 111"/>
          <p:cNvGrpSpPr>
            <a:grpSpLocks/>
          </p:cNvGrpSpPr>
          <p:nvPr/>
        </p:nvGrpSpPr>
        <p:grpSpPr bwMode="auto">
          <a:xfrm>
            <a:off x="5648325" y="3825044"/>
            <a:ext cx="962025" cy="1112838"/>
            <a:chOff x="3558" y="2696"/>
            <a:chExt cx="606" cy="701"/>
          </a:xfr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p:grpSpPr>
        <p:pic>
          <p:nvPicPr>
            <p:cNvPr id="50" name="Picture 95"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4" y="3311"/>
              <a:ext cx="514" cy="86"/>
            </a:xfrm>
            <a:prstGeom prst="rect">
              <a:avLst/>
            </a:prstGeom>
            <a:grpFill/>
            <a:extLst/>
          </p:spPr>
        </p:pic>
        <p:sp>
          <p:nvSpPr>
            <p:cNvPr id="51" name="AutoShape 75"/>
            <p:cNvSpPr>
              <a:spLocks noChangeArrowheads="1"/>
            </p:cNvSpPr>
            <p:nvPr/>
          </p:nvSpPr>
          <p:spPr bwMode="auto">
            <a:xfrm>
              <a:off x="3558" y="2696"/>
              <a:ext cx="606" cy="664"/>
            </a:xfrm>
            <a:prstGeom prst="roundRect">
              <a:avLst>
                <a:gd name="adj" fmla="val 5630"/>
              </a:avLst>
            </a:prstGeom>
            <a:grpFill/>
            <a:ln>
              <a:noFill/>
            </a:ln>
            <a:effectLst>
              <a:prstShdw prst="shdw18" dist="17961" dir="13500000">
                <a:srgbClr val="FFFFFF">
                  <a:gamma/>
                  <a:shade val="60000"/>
                  <a:invGamma/>
                </a:srgb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sz="1400" b="1" dirty="0">
                  <a:latin typeface="微软雅黑" pitchFamily="34" charset="-122"/>
                  <a:ea typeface="微软雅黑" pitchFamily="34" charset="-122"/>
                </a:rPr>
                <a:t>客户服务</a:t>
              </a:r>
            </a:p>
          </p:txBody>
        </p:sp>
      </p:grpSp>
      <p:grpSp>
        <p:nvGrpSpPr>
          <p:cNvPr id="52" name="Group 110"/>
          <p:cNvGrpSpPr>
            <a:grpSpLocks/>
          </p:cNvGrpSpPr>
          <p:nvPr/>
        </p:nvGrpSpPr>
        <p:grpSpPr bwMode="auto">
          <a:xfrm>
            <a:off x="6692900" y="3825044"/>
            <a:ext cx="962025" cy="1112838"/>
            <a:chOff x="4216" y="2696"/>
            <a:chExt cx="606" cy="701"/>
          </a:xfr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p:grpSpPr>
        <p:pic>
          <p:nvPicPr>
            <p:cNvPr id="53" name="Picture 94"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2" y="3311"/>
              <a:ext cx="514" cy="86"/>
            </a:xfrm>
            <a:prstGeom prst="rect">
              <a:avLst/>
            </a:prstGeom>
            <a:grpFill/>
            <a:extLst/>
          </p:spPr>
        </p:pic>
        <p:sp>
          <p:nvSpPr>
            <p:cNvPr id="54" name="AutoShape 77"/>
            <p:cNvSpPr>
              <a:spLocks noChangeArrowheads="1"/>
            </p:cNvSpPr>
            <p:nvPr/>
          </p:nvSpPr>
          <p:spPr bwMode="auto">
            <a:xfrm>
              <a:off x="4216" y="2696"/>
              <a:ext cx="606" cy="664"/>
            </a:xfrm>
            <a:prstGeom prst="roundRect">
              <a:avLst>
                <a:gd name="adj" fmla="val 5630"/>
              </a:avLst>
            </a:prstGeom>
            <a:grpFill/>
            <a:ln>
              <a:noFill/>
            </a:ln>
            <a:effectLst>
              <a:prstShdw prst="shdw18" dist="17961" dir="13500000">
                <a:srgbClr val="FFFFFF">
                  <a:gamma/>
                  <a:shade val="60000"/>
                  <a:invGamma/>
                </a:srgb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sz="1400" b="1" dirty="0">
                  <a:latin typeface="微软雅黑" pitchFamily="34" charset="-122"/>
                  <a:ea typeface="微软雅黑" pitchFamily="34" charset="-122"/>
                </a:rPr>
                <a:t>网址编辑</a:t>
              </a:r>
            </a:p>
          </p:txBody>
        </p:sp>
      </p:grpSp>
      <p:grpSp>
        <p:nvGrpSpPr>
          <p:cNvPr id="55" name="Group 109"/>
          <p:cNvGrpSpPr>
            <a:grpSpLocks/>
          </p:cNvGrpSpPr>
          <p:nvPr/>
        </p:nvGrpSpPr>
        <p:grpSpPr bwMode="auto">
          <a:xfrm>
            <a:off x="7739063" y="3825044"/>
            <a:ext cx="962025" cy="1112838"/>
            <a:chOff x="4875" y="2696"/>
            <a:chExt cx="606" cy="701"/>
          </a:xfr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p:grpSpPr>
        <p:pic>
          <p:nvPicPr>
            <p:cNvPr id="56" name="Picture 93" descr="阴影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1" y="3311"/>
              <a:ext cx="514" cy="86"/>
            </a:xfrm>
            <a:prstGeom prst="rect">
              <a:avLst/>
            </a:prstGeom>
            <a:grpFill/>
            <a:extLst/>
          </p:spPr>
        </p:pic>
        <p:sp>
          <p:nvSpPr>
            <p:cNvPr id="57" name="AutoShape 79"/>
            <p:cNvSpPr>
              <a:spLocks noChangeArrowheads="1"/>
            </p:cNvSpPr>
            <p:nvPr/>
          </p:nvSpPr>
          <p:spPr bwMode="auto">
            <a:xfrm>
              <a:off x="4875" y="2696"/>
              <a:ext cx="606" cy="664"/>
            </a:xfrm>
            <a:prstGeom prst="roundRect">
              <a:avLst>
                <a:gd name="adj" fmla="val 5630"/>
              </a:avLst>
            </a:prstGeom>
            <a:grpFill/>
            <a:ln>
              <a:noFill/>
            </a:ln>
            <a:effectLst>
              <a:prstShdw prst="shdw18" dist="17961" dir="13500000">
                <a:srgbClr val="FFFFFF">
                  <a:gamma/>
                  <a:shade val="60000"/>
                  <a:invGamma/>
                </a:srgb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sz="1400" b="1" dirty="0">
                  <a:latin typeface="微软雅黑" pitchFamily="34" charset="-122"/>
                  <a:ea typeface="微软雅黑" pitchFamily="34" charset="-122"/>
                </a:rPr>
                <a:t>市场策划</a:t>
              </a:r>
            </a:p>
          </p:txBody>
        </p:sp>
      </p:grpSp>
      <p:grpSp>
        <p:nvGrpSpPr>
          <p:cNvPr id="58" name="Group 133"/>
          <p:cNvGrpSpPr>
            <a:grpSpLocks/>
          </p:cNvGrpSpPr>
          <p:nvPr/>
        </p:nvGrpSpPr>
        <p:grpSpPr bwMode="auto">
          <a:xfrm>
            <a:off x="1206500" y="2767013"/>
            <a:ext cx="2017713" cy="549275"/>
            <a:chOff x="760" y="1743"/>
            <a:chExt cx="1271" cy="346"/>
          </a:xfr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5400000" scaled="1"/>
            <a:tileRect/>
          </a:gradFill>
        </p:grpSpPr>
        <p:pic>
          <p:nvPicPr>
            <p:cNvPr id="59" name="Picture 92"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 y="1984"/>
              <a:ext cx="1242" cy="105"/>
            </a:xfrm>
            <a:prstGeom prst="rect">
              <a:avLst/>
            </a:prstGeom>
            <a:grpFill/>
            <a:extLst/>
          </p:spPr>
        </p:pic>
        <p:sp>
          <p:nvSpPr>
            <p:cNvPr id="60" name="AutoShape 5"/>
            <p:cNvSpPr>
              <a:spLocks noChangeArrowheads="1"/>
            </p:cNvSpPr>
            <p:nvPr/>
          </p:nvSpPr>
          <p:spPr bwMode="auto">
            <a:xfrm>
              <a:off x="760" y="1743"/>
              <a:ext cx="1271" cy="294"/>
            </a:xfrm>
            <a:prstGeom prst="roundRect">
              <a:avLst>
                <a:gd name="adj" fmla="val 5630"/>
              </a:avLst>
            </a:prstGeom>
            <a:grpFill/>
            <a:ln>
              <a:noFill/>
            </a:ln>
            <a:effectLst>
              <a:prstShdw prst="shdw18" dist="17961" dir="13500000">
                <a:schemeClr val="accent1">
                  <a:gamma/>
                  <a:shade val="60000"/>
                  <a:invGamma/>
                </a:scheme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b="1" dirty="0" smtClean="0">
                  <a:solidFill>
                    <a:schemeClr val="bg1"/>
                  </a:solidFill>
                  <a:effectLst>
                    <a:outerShdw blurRad="38100" dist="38100" dir="2700000" algn="tl">
                      <a:srgbClr val="000000"/>
                    </a:outerShdw>
                  </a:effectLst>
                  <a:latin typeface="微软雅黑" pitchFamily="34" charset="-122"/>
                  <a:ea typeface="微软雅黑" pitchFamily="34" charset="-122"/>
                </a:rPr>
                <a:t>业务类</a:t>
              </a:r>
              <a:endParaRPr lang="zh-CN" altLang="en-US"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grpSp>
        <p:nvGrpSpPr>
          <p:cNvPr id="61" name="Group 130"/>
          <p:cNvGrpSpPr>
            <a:grpSpLocks/>
          </p:cNvGrpSpPr>
          <p:nvPr/>
        </p:nvGrpSpPr>
        <p:grpSpPr bwMode="auto">
          <a:xfrm>
            <a:off x="3517900" y="1471613"/>
            <a:ext cx="2100263" cy="733425"/>
            <a:chOff x="2216" y="927"/>
            <a:chExt cx="1323" cy="462"/>
          </a:xfr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5400000" scaled="1"/>
            <a:tileRect/>
          </a:gradFill>
        </p:grpSpPr>
        <p:pic>
          <p:nvPicPr>
            <p:cNvPr id="62" name="Picture 84" descr="阴影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8" y="1279"/>
              <a:ext cx="1299" cy="110"/>
            </a:xfrm>
            <a:prstGeom prst="rect">
              <a:avLst/>
            </a:prstGeom>
            <a:grpFill/>
            <a:extLst/>
          </p:spPr>
        </p:pic>
        <p:sp>
          <p:nvSpPr>
            <p:cNvPr id="63" name="AutoShape 9"/>
            <p:cNvSpPr>
              <a:spLocks noChangeArrowheads="1"/>
            </p:cNvSpPr>
            <p:nvPr/>
          </p:nvSpPr>
          <p:spPr bwMode="auto">
            <a:xfrm>
              <a:off x="2216" y="927"/>
              <a:ext cx="1323" cy="405"/>
            </a:xfrm>
            <a:prstGeom prst="roundRect">
              <a:avLst>
                <a:gd name="adj" fmla="val 5630"/>
              </a:avLst>
            </a:prstGeom>
            <a:grpFill/>
            <a:ln>
              <a:noFill/>
            </a:ln>
            <a:effectLst>
              <a:prstShdw prst="shdw18" dist="17961" dir="13500000">
                <a:schemeClr val="accent1">
                  <a:gamma/>
                  <a:shade val="60000"/>
                  <a:invGamma/>
                </a:scheme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sz="2400" b="1" dirty="0" smtClean="0">
                  <a:solidFill>
                    <a:srgbClr val="FFFFFF"/>
                  </a:solidFill>
                  <a:effectLst>
                    <a:outerShdw blurRad="38100" dist="38100" dir="2700000" algn="tl">
                      <a:srgbClr val="000000"/>
                    </a:outerShdw>
                  </a:effectLst>
                  <a:latin typeface="微软雅黑" pitchFamily="34" charset="-122"/>
                  <a:ea typeface="微软雅黑" pitchFamily="34" charset="-122"/>
                </a:rPr>
                <a:t>巨龙农网</a:t>
              </a:r>
              <a:endParaRPr lang="zh-CN" altLang="en-US" sz="2400" b="1" dirty="0">
                <a:solidFill>
                  <a:srgbClr val="FFFFFF"/>
                </a:solidFill>
                <a:effectLst>
                  <a:outerShdw blurRad="38100" dist="38100" dir="2700000" algn="tl">
                    <a:srgbClr val="000000"/>
                  </a:outerShdw>
                </a:effectLst>
                <a:latin typeface="微软雅黑" pitchFamily="34" charset="-122"/>
                <a:ea typeface="微软雅黑" pitchFamily="34" charset="-122"/>
              </a:endParaRPr>
            </a:p>
          </p:txBody>
        </p:sp>
      </p:grpSp>
      <p:grpSp>
        <p:nvGrpSpPr>
          <p:cNvPr id="64" name="Group 132"/>
          <p:cNvGrpSpPr>
            <a:grpSpLocks/>
          </p:cNvGrpSpPr>
          <p:nvPr/>
        </p:nvGrpSpPr>
        <p:grpSpPr bwMode="auto">
          <a:xfrm>
            <a:off x="3546475" y="2767013"/>
            <a:ext cx="2017713" cy="549275"/>
            <a:chOff x="2234" y="1743"/>
            <a:chExt cx="1271" cy="346"/>
          </a:xfr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5400000" scaled="1"/>
            <a:tileRect/>
          </a:gradFill>
        </p:grpSpPr>
        <p:pic>
          <p:nvPicPr>
            <p:cNvPr id="65" name="Picture 90"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9" y="1984"/>
              <a:ext cx="1242" cy="105"/>
            </a:xfrm>
            <a:prstGeom prst="rect">
              <a:avLst/>
            </a:prstGeom>
            <a:grpFill/>
            <a:extLst/>
          </p:spPr>
        </p:pic>
        <p:sp>
          <p:nvSpPr>
            <p:cNvPr id="66" name="AutoShape 14"/>
            <p:cNvSpPr>
              <a:spLocks noChangeArrowheads="1"/>
            </p:cNvSpPr>
            <p:nvPr/>
          </p:nvSpPr>
          <p:spPr bwMode="auto">
            <a:xfrm>
              <a:off x="2234" y="1743"/>
              <a:ext cx="1271" cy="294"/>
            </a:xfrm>
            <a:prstGeom prst="roundRect">
              <a:avLst>
                <a:gd name="adj" fmla="val 5630"/>
              </a:avLst>
            </a:prstGeom>
            <a:grpFill/>
            <a:ln>
              <a:noFill/>
            </a:ln>
            <a:effectLst>
              <a:prstShdw prst="shdw18" dist="17961" dir="13500000">
                <a:schemeClr val="accent1">
                  <a:gamma/>
                  <a:shade val="60000"/>
                  <a:invGamma/>
                </a:scheme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b="1" dirty="0" smtClean="0">
                  <a:solidFill>
                    <a:schemeClr val="bg1"/>
                  </a:solidFill>
                  <a:effectLst>
                    <a:outerShdw blurRad="38100" dist="38100" dir="2700000" algn="tl">
                      <a:srgbClr val="000000"/>
                    </a:outerShdw>
                  </a:effectLst>
                  <a:latin typeface="微软雅黑" pitchFamily="34" charset="-122"/>
                  <a:ea typeface="微软雅黑" pitchFamily="34" charset="-122"/>
                </a:rPr>
                <a:t>技术类</a:t>
              </a:r>
              <a:endParaRPr lang="zh-CN" altLang="en-US"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grpSp>
        <p:nvGrpSpPr>
          <p:cNvPr id="67" name="Group 131"/>
          <p:cNvGrpSpPr>
            <a:grpSpLocks/>
          </p:cNvGrpSpPr>
          <p:nvPr/>
        </p:nvGrpSpPr>
        <p:grpSpPr bwMode="auto">
          <a:xfrm>
            <a:off x="5815013" y="2767013"/>
            <a:ext cx="2017712" cy="549275"/>
            <a:chOff x="3663" y="1743"/>
            <a:chExt cx="1271" cy="346"/>
          </a:xfr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5400000" scaled="1"/>
            <a:tileRect/>
          </a:gradFill>
        </p:grpSpPr>
        <p:pic>
          <p:nvPicPr>
            <p:cNvPr id="68" name="Picture 91"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 y="1984"/>
              <a:ext cx="1242" cy="105"/>
            </a:xfrm>
            <a:prstGeom prst="rect">
              <a:avLst/>
            </a:prstGeom>
            <a:grpFill/>
            <a:extLst/>
          </p:spPr>
        </p:pic>
        <p:sp>
          <p:nvSpPr>
            <p:cNvPr id="69" name="AutoShape 18"/>
            <p:cNvSpPr>
              <a:spLocks noChangeArrowheads="1"/>
            </p:cNvSpPr>
            <p:nvPr/>
          </p:nvSpPr>
          <p:spPr bwMode="auto">
            <a:xfrm>
              <a:off x="3663" y="1743"/>
              <a:ext cx="1271" cy="294"/>
            </a:xfrm>
            <a:prstGeom prst="roundRect">
              <a:avLst>
                <a:gd name="adj" fmla="val 5630"/>
              </a:avLst>
            </a:prstGeom>
            <a:grpFill/>
            <a:ln>
              <a:noFill/>
            </a:ln>
            <a:effectLst>
              <a:prstShdw prst="shdw18" dist="17961" dir="13500000">
                <a:schemeClr val="accent1">
                  <a:gamma/>
                  <a:shade val="60000"/>
                  <a:invGamma/>
                </a:schemeClr>
              </a:prstShdw>
            </a:effectLst>
            <a:extLst>
              <a:ext uri="{91240B29-F687-4F45-9708-019B960494DF}">
                <a14:hiddenLine xmlns:a14="http://schemas.microsoft.com/office/drawing/2010/main" w="6350" algn="ctr">
                  <a:solidFill>
                    <a:schemeClr val="bg1"/>
                  </a:solidFill>
                  <a:round/>
                  <a:headEnd/>
                  <a:tailEnd/>
                </a14:hiddenLine>
              </a:ext>
            </a:extLst>
          </p:spPr>
          <p:txBody>
            <a:bodyPr wrap="none" anchor="ctr"/>
            <a:lstStyle/>
            <a:p>
              <a:pPr algn="ctr">
                <a:buSzTx/>
                <a:buFont typeface="Wingdings" pitchFamily="2" charset="2"/>
                <a:buNone/>
              </a:pPr>
              <a:r>
                <a:rPr lang="zh-CN" altLang="en-US" b="1" dirty="0">
                  <a:solidFill>
                    <a:schemeClr val="bg1"/>
                  </a:solidFill>
                  <a:effectLst>
                    <a:outerShdw blurRad="38100" dist="38100" dir="2700000" algn="tl">
                      <a:srgbClr val="000000"/>
                    </a:outerShdw>
                  </a:effectLst>
                  <a:latin typeface="微软雅黑" pitchFamily="34" charset="-122"/>
                  <a:ea typeface="微软雅黑" pitchFamily="34" charset="-122"/>
                </a:rPr>
                <a:t>文职</a:t>
              </a:r>
              <a:r>
                <a:rPr lang="zh-CN" altLang="en-US" b="1" dirty="0" smtClean="0">
                  <a:solidFill>
                    <a:schemeClr val="bg1"/>
                  </a:solidFill>
                  <a:effectLst>
                    <a:outerShdw blurRad="38100" dist="38100" dir="2700000" algn="tl">
                      <a:srgbClr val="000000"/>
                    </a:outerShdw>
                  </a:effectLst>
                  <a:latin typeface="微软雅黑" pitchFamily="34" charset="-122"/>
                  <a:ea typeface="微软雅黑" pitchFamily="34" charset="-122"/>
                </a:rPr>
                <a:t>类</a:t>
              </a:r>
              <a:endParaRPr lang="zh-CN" altLang="en-US"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spTree>
    <p:extLst>
      <p:ext uri="{BB962C8B-B14F-4D97-AF65-F5344CB8AC3E}">
        <p14:creationId xmlns:p14="http://schemas.microsoft.com/office/powerpoint/2010/main" val="1298526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运营建设</a:t>
            </a:r>
            <a:endParaRPr lang="zh-CN" alt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636" y="1523673"/>
            <a:ext cx="6331768" cy="496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占位符 4"/>
          <p:cNvSpPr>
            <a:spLocks noGrp="1"/>
          </p:cNvSpPr>
          <p:nvPr>
            <p:ph type="body" sz="quarter" idx="11"/>
          </p:nvPr>
        </p:nvSpPr>
        <p:spPr>
          <a:xfrm>
            <a:off x="450000" y="1080000"/>
            <a:ext cx="8286750" cy="5143500"/>
          </a:xfrm>
        </p:spPr>
        <p:txBody>
          <a:bodyPr/>
          <a:lstStyle/>
          <a:p>
            <a:r>
              <a:rPr lang="zh-CN" altLang="en-US" dirty="0" smtClean="0"/>
              <a:t>商业模式分解</a:t>
            </a:r>
            <a:endParaRPr lang="en-US" altLang="zh-CN" dirty="0" smtClean="0"/>
          </a:p>
        </p:txBody>
      </p:sp>
    </p:spTree>
    <p:extLst>
      <p:ext uri="{BB962C8B-B14F-4D97-AF65-F5344CB8AC3E}">
        <p14:creationId xmlns:p14="http://schemas.microsoft.com/office/powerpoint/2010/main" val="12177316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运营建设</a:t>
            </a:r>
          </a:p>
        </p:txBody>
      </p:sp>
      <p:sp>
        <p:nvSpPr>
          <p:cNvPr id="5" name="文本占位符 4"/>
          <p:cNvSpPr>
            <a:spLocks noGrp="1"/>
          </p:cNvSpPr>
          <p:nvPr>
            <p:ph type="body" sz="quarter" idx="11"/>
          </p:nvPr>
        </p:nvSpPr>
        <p:spPr/>
        <p:txBody>
          <a:bodyPr/>
          <a:lstStyle/>
          <a:p>
            <a:r>
              <a:rPr lang="zh-CN" altLang="en-US" dirty="0" smtClean="0"/>
              <a:t>细化的商业模式分解</a:t>
            </a:r>
            <a:endParaRPr lang="en-US" altLang="zh-CN" dirty="0"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4" y="1880828"/>
            <a:ext cx="7974134" cy="378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799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t>B2C</a:t>
            </a:r>
            <a:r>
              <a:rPr lang="zh-CN" altLang="en-US" dirty="0" smtClean="0"/>
              <a:t>电子商务模式分析</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04" y="944724"/>
            <a:ext cx="6264696" cy="5482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503548" y="4869160"/>
            <a:ext cx="7704856" cy="165618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421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运营建设</a:t>
            </a:r>
          </a:p>
        </p:txBody>
      </p:sp>
      <p:sp>
        <p:nvSpPr>
          <p:cNvPr id="5" name="文本占位符 4"/>
          <p:cNvSpPr>
            <a:spLocks noGrp="1"/>
          </p:cNvSpPr>
          <p:nvPr>
            <p:ph type="body" sz="quarter" idx="11"/>
          </p:nvPr>
        </p:nvSpPr>
        <p:spPr/>
        <p:txBody>
          <a:bodyPr/>
          <a:lstStyle/>
          <a:p>
            <a:r>
              <a:rPr lang="zh-CN" altLang="en-US" dirty="0" smtClean="0"/>
              <a:t>运营计划</a:t>
            </a:r>
            <a:endParaRPr lang="en-US" altLang="zh-CN" dirty="0" smtClean="0"/>
          </a:p>
          <a:p>
            <a:pPr lvl="1"/>
            <a:r>
              <a:rPr lang="zh-CN" altLang="en-US" dirty="0" smtClean="0"/>
              <a:t>投资回报计算分解</a:t>
            </a:r>
            <a:endParaRPr lang="en-US" altLang="zh-CN" dirty="0" smtClean="0"/>
          </a:p>
        </p:txBody>
      </p:sp>
      <p:pic>
        <p:nvPicPr>
          <p:cNvPr id="9218"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00" y="2204864"/>
            <a:ext cx="8784484" cy="334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734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能力</a:t>
            </a:r>
            <a:r>
              <a:rPr lang="zh-CN" altLang="en-US" dirty="0" smtClean="0"/>
              <a:t>布局</a:t>
            </a:r>
            <a:endParaRPr lang="zh-CN" altLang="en-US" dirty="0"/>
          </a:p>
        </p:txBody>
      </p:sp>
      <p:sp>
        <p:nvSpPr>
          <p:cNvPr id="5" name="AutoShape 69"/>
          <p:cNvSpPr>
            <a:spLocks noChangeArrowheads="1"/>
          </p:cNvSpPr>
          <p:nvPr/>
        </p:nvSpPr>
        <p:spPr bwMode="gray">
          <a:xfrm>
            <a:off x="1352550" y="3114675"/>
            <a:ext cx="6572250" cy="1076325"/>
          </a:xfrm>
          <a:prstGeom prst="roundRect">
            <a:avLst>
              <a:gd name="adj" fmla="val 16667"/>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0800000" scaled="1"/>
            <a:tileRect/>
          </a:gradFill>
          <a:ln>
            <a:noFill/>
          </a:ln>
        </p:spPr>
        <p:txBody>
          <a:bodyPr wrap="none" anchor="ctr"/>
          <a:lstStyle/>
          <a:p>
            <a:endParaRPr lang="zh-CN" altLang="en-US"/>
          </a:p>
        </p:txBody>
      </p:sp>
      <p:sp>
        <p:nvSpPr>
          <p:cNvPr id="6" name="AutoShape 43"/>
          <p:cNvSpPr>
            <a:spLocks noChangeArrowheads="1"/>
          </p:cNvSpPr>
          <p:nvPr/>
        </p:nvSpPr>
        <p:spPr bwMode="gray">
          <a:xfrm>
            <a:off x="1322388" y="4562475"/>
            <a:ext cx="6572250" cy="1076325"/>
          </a:xfrm>
          <a:prstGeom prst="roundRect">
            <a:avLst>
              <a:gd name="adj" fmla="val 16667"/>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txBody>
          <a:bodyPr wrap="none" anchor="ctr"/>
          <a:lstStyle/>
          <a:p>
            <a:endParaRPr lang="zh-CN" altLang="en-US"/>
          </a:p>
        </p:txBody>
      </p:sp>
      <p:sp>
        <p:nvSpPr>
          <p:cNvPr id="7" name="AutoShape 44"/>
          <p:cNvSpPr>
            <a:spLocks noChangeArrowheads="1"/>
          </p:cNvSpPr>
          <p:nvPr/>
        </p:nvSpPr>
        <p:spPr bwMode="gray">
          <a:xfrm>
            <a:off x="1287463" y="3190875"/>
            <a:ext cx="6572250" cy="1076325"/>
          </a:xfrm>
          <a:prstGeom prst="roundRect">
            <a:avLst>
              <a:gd name="adj" fmla="val 16667"/>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0800000" scaled="1"/>
            <a:tileRect/>
          </a:gradFill>
          <a:ln>
            <a:noFill/>
          </a:ln>
        </p:spPr>
        <p:txBody>
          <a:bodyPr wrap="none" anchor="ctr"/>
          <a:lstStyle/>
          <a:p>
            <a:endParaRPr lang="zh-CN" altLang="en-US"/>
          </a:p>
        </p:txBody>
      </p:sp>
      <p:sp>
        <p:nvSpPr>
          <p:cNvPr id="8" name="AutoShape 45"/>
          <p:cNvSpPr>
            <a:spLocks noChangeArrowheads="1"/>
          </p:cNvSpPr>
          <p:nvPr/>
        </p:nvSpPr>
        <p:spPr bwMode="gray">
          <a:xfrm>
            <a:off x="1322388" y="1720850"/>
            <a:ext cx="6572250" cy="1076325"/>
          </a:xfrm>
          <a:prstGeom prst="roundRect">
            <a:avLst>
              <a:gd name="adj" fmla="val 16667"/>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ln>
            <a:noFill/>
          </a:ln>
        </p:spPr>
        <p:txBody>
          <a:bodyPr wrap="none" anchor="ctr"/>
          <a:lstStyle/>
          <a:p>
            <a:endParaRPr lang="zh-CN" altLang="en-US"/>
          </a:p>
        </p:txBody>
      </p:sp>
      <p:sp>
        <p:nvSpPr>
          <p:cNvPr id="9" name="AutoShape 46"/>
          <p:cNvSpPr>
            <a:spLocks noChangeArrowheads="1"/>
          </p:cNvSpPr>
          <p:nvPr/>
        </p:nvSpPr>
        <p:spPr bwMode="gray">
          <a:xfrm>
            <a:off x="1212850" y="4638675"/>
            <a:ext cx="6616700" cy="1076325"/>
          </a:xfrm>
          <a:prstGeom prst="roundRect">
            <a:avLst>
              <a:gd name="adj" fmla="val 16667"/>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txBody>
          <a:bodyPr wrap="none" anchor="ctr"/>
          <a:lstStyle/>
          <a:p>
            <a:endParaRPr lang="zh-CN" altLang="en-US"/>
          </a:p>
        </p:txBody>
      </p:sp>
      <p:sp>
        <p:nvSpPr>
          <p:cNvPr id="10" name="AutoShape 47"/>
          <p:cNvSpPr>
            <a:spLocks noChangeArrowheads="1"/>
          </p:cNvSpPr>
          <p:nvPr/>
        </p:nvSpPr>
        <p:spPr bwMode="gray">
          <a:xfrm>
            <a:off x="1212850" y="1809750"/>
            <a:ext cx="6616700" cy="1076325"/>
          </a:xfrm>
          <a:prstGeom prst="roundRect">
            <a:avLst>
              <a:gd name="adj" fmla="val 16667"/>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ln>
            <a:noFill/>
          </a:ln>
        </p:spPr>
        <p:txBody>
          <a:bodyPr wrap="none" anchor="ctr"/>
          <a:lstStyle/>
          <a:p>
            <a:endParaRPr lang="zh-CN" altLang="en-US"/>
          </a:p>
        </p:txBody>
      </p:sp>
      <p:grpSp>
        <p:nvGrpSpPr>
          <p:cNvPr id="11" name="Group 48"/>
          <p:cNvGrpSpPr>
            <a:grpSpLocks/>
          </p:cNvGrpSpPr>
          <p:nvPr/>
        </p:nvGrpSpPr>
        <p:grpSpPr bwMode="auto">
          <a:xfrm>
            <a:off x="1168400" y="3059113"/>
            <a:ext cx="3319463" cy="401637"/>
            <a:chOff x="720" y="1392"/>
            <a:chExt cx="4058" cy="480"/>
          </a:xfr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0800000" scaled="1"/>
            <a:tileRect/>
          </a:gradFill>
        </p:grpSpPr>
        <p:sp>
          <p:nvSpPr>
            <p:cNvPr id="12" name="AutoShape 49"/>
            <p:cNvSpPr>
              <a:spLocks noChangeArrowheads="1"/>
            </p:cNvSpPr>
            <p:nvPr/>
          </p:nvSpPr>
          <p:spPr bwMode="gray">
            <a:xfrm>
              <a:off x="720" y="1392"/>
              <a:ext cx="4058" cy="480"/>
            </a:xfrm>
            <a:prstGeom prst="roundRect">
              <a:avLst>
                <a:gd name="adj" fmla="val 17509"/>
              </a:avLst>
            </a:prstGeom>
            <a:grpFill/>
            <a:ln w="9525">
              <a:noFill/>
              <a:round/>
              <a:headEnd/>
              <a:tailEnd/>
            </a:ln>
            <a:effectLst/>
          </p:spPr>
          <p:txBody>
            <a:bodyPr wrap="none" anchor="ctr"/>
            <a:lstStyle/>
            <a:p>
              <a:pPr>
                <a:defRPr/>
              </a:pPr>
              <a:endParaRPr lang="zh-CN" altLang="en-US"/>
            </a:p>
          </p:txBody>
        </p:sp>
        <p:grpSp>
          <p:nvGrpSpPr>
            <p:cNvPr id="13" name="Group 50"/>
            <p:cNvGrpSpPr>
              <a:grpSpLocks/>
            </p:cNvGrpSpPr>
            <p:nvPr/>
          </p:nvGrpSpPr>
          <p:grpSpPr bwMode="auto">
            <a:xfrm>
              <a:off x="730" y="1407"/>
              <a:ext cx="4043" cy="444"/>
              <a:chOff x="744" y="1407"/>
              <a:chExt cx="3988" cy="444"/>
            </a:xfrm>
            <a:grpFill/>
          </p:grpSpPr>
          <p:sp>
            <p:nvSpPr>
              <p:cNvPr id="14" name="AutoShape 51"/>
              <p:cNvSpPr>
                <a:spLocks noChangeArrowheads="1"/>
              </p:cNvSpPr>
              <p:nvPr/>
            </p:nvSpPr>
            <p:spPr bwMode="gray">
              <a:xfrm>
                <a:off x="744" y="1735"/>
                <a:ext cx="3986" cy="116"/>
              </a:xfrm>
              <a:prstGeom prst="roundRect">
                <a:avLst>
                  <a:gd name="adj" fmla="val 50000"/>
                </a:avLst>
              </a:prstGeom>
              <a:grpFill/>
              <a:ln w="9525">
                <a:noFill/>
                <a:round/>
                <a:headEnd/>
                <a:tailEnd/>
              </a:ln>
              <a:effectLst/>
            </p:spPr>
            <p:txBody>
              <a:bodyPr wrap="none" anchor="ctr"/>
              <a:lstStyle/>
              <a:p>
                <a:pPr>
                  <a:defRPr/>
                </a:pPr>
                <a:endParaRPr lang="zh-CN" altLang="en-US"/>
              </a:p>
            </p:txBody>
          </p:sp>
          <p:sp>
            <p:nvSpPr>
              <p:cNvPr id="15" name="AutoShape 52"/>
              <p:cNvSpPr>
                <a:spLocks noChangeArrowheads="1"/>
              </p:cNvSpPr>
              <p:nvPr/>
            </p:nvSpPr>
            <p:spPr bwMode="gray">
              <a:xfrm>
                <a:off x="744" y="1407"/>
                <a:ext cx="3986" cy="116"/>
              </a:xfrm>
              <a:prstGeom prst="roundRect">
                <a:avLst>
                  <a:gd name="adj" fmla="val 50000"/>
                </a:avLst>
              </a:prstGeom>
              <a:grpFill/>
              <a:ln w="9525">
                <a:noFill/>
                <a:round/>
                <a:headEnd/>
                <a:tailEnd/>
              </a:ln>
              <a:effectLst/>
            </p:spPr>
            <p:txBody>
              <a:bodyPr wrap="none" anchor="ctr"/>
              <a:lstStyle/>
              <a:p>
                <a:pPr>
                  <a:defRPr/>
                </a:pPr>
                <a:endParaRPr lang="zh-CN" altLang="en-US"/>
              </a:p>
            </p:txBody>
          </p:sp>
        </p:grpSp>
      </p:grpSp>
      <p:grpSp>
        <p:nvGrpSpPr>
          <p:cNvPr id="16" name="Group 53"/>
          <p:cNvGrpSpPr>
            <a:grpSpLocks/>
          </p:cNvGrpSpPr>
          <p:nvPr/>
        </p:nvGrpSpPr>
        <p:grpSpPr bwMode="auto">
          <a:xfrm>
            <a:off x="1176338" y="4451350"/>
            <a:ext cx="3319462" cy="401638"/>
            <a:chOff x="720" y="1392"/>
            <a:chExt cx="4058" cy="480"/>
          </a:xfr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p:grpSpPr>
        <p:sp>
          <p:nvSpPr>
            <p:cNvPr id="17" name="AutoShape 54"/>
            <p:cNvSpPr>
              <a:spLocks noChangeArrowheads="1"/>
            </p:cNvSpPr>
            <p:nvPr/>
          </p:nvSpPr>
          <p:spPr bwMode="gray">
            <a:xfrm>
              <a:off x="720" y="1392"/>
              <a:ext cx="4058" cy="480"/>
            </a:xfrm>
            <a:prstGeom prst="roundRect">
              <a:avLst>
                <a:gd name="adj" fmla="val 17509"/>
              </a:avLst>
            </a:prstGeom>
            <a:grpFill/>
            <a:ln w="9525">
              <a:noFill/>
              <a:round/>
              <a:headEnd/>
              <a:tailEnd/>
            </a:ln>
            <a:effectLst/>
          </p:spPr>
          <p:txBody>
            <a:bodyPr wrap="none" anchor="ctr"/>
            <a:lstStyle/>
            <a:p>
              <a:pPr>
                <a:defRPr/>
              </a:pPr>
              <a:endParaRPr lang="zh-CN" altLang="en-US"/>
            </a:p>
          </p:txBody>
        </p:sp>
        <p:grpSp>
          <p:nvGrpSpPr>
            <p:cNvPr id="18" name="Group 55"/>
            <p:cNvGrpSpPr>
              <a:grpSpLocks/>
            </p:cNvGrpSpPr>
            <p:nvPr/>
          </p:nvGrpSpPr>
          <p:grpSpPr bwMode="auto">
            <a:xfrm>
              <a:off x="730" y="1407"/>
              <a:ext cx="4043" cy="444"/>
              <a:chOff x="744" y="1407"/>
              <a:chExt cx="3988" cy="444"/>
            </a:xfrm>
            <a:grpFill/>
          </p:grpSpPr>
          <p:sp>
            <p:nvSpPr>
              <p:cNvPr id="19" name="AutoShape 56"/>
              <p:cNvSpPr>
                <a:spLocks noChangeArrowheads="1"/>
              </p:cNvSpPr>
              <p:nvPr/>
            </p:nvSpPr>
            <p:spPr bwMode="gray">
              <a:xfrm>
                <a:off x="744" y="1735"/>
                <a:ext cx="3986" cy="116"/>
              </a:xfrm>
              <a:prstGeom prst="roundRect">
                <a:avLst>
                  <a:gd name="adj" fmla="val 50000"/>
                </a:avLst>
              </a:prstGeom>
              <a:grpFill/>
              <a:ln w="9525">
                <a:noFill/>
                <a:round/>
                <a:headEnd/>
                <a:tailEnd/>
              </a:ln>
              <a:effectLst/>
            </p:spPr>
            <p:txBody>
              <a:bodyPr wrap="none" anchor="ctr"/>
              <a:lstStyle/>
              <a:p>
                <a:pPr>
                  <a:defRPr/>
                </a:pPr>
                <a:endParaRPr lang="zh-CN" altLang="en-US"/>
              </a:p>
            </p:txBody>
          </p:sp>
          <p:sp>
            <p:nvSpPr>
              <p:cNvPr id="20" name="AutoShape 57"/>
              <p:cNvSpPr>
                <a:spLocks noChangeArrowheads="1"/>
              </p:cNvSpPr>
              <p:nvPr/>
            </p:nvSpPr>
            <p:spPr bwMode="gray">
              <a:xfrm>
                <a:off x="744" y="1407"/>
                <a:ext cx="3986" cy="116"/>
              </a:xfrm>
              <a:prstGeom prst="roundRect">
                <a:avLst>
                  <a:gd name="adj" fmla="val 50000"/>
                </a:avLst>
              </a:prstGeom>
              <a:grpFill/>
              <a:ln w="9525">
                <a:noFill/>
                <a:round/>
                <a:headEnd/>
                <a:tailEnd/>
              </a:ln>
              <a:effectLst/>
            </p:spPr>
            <p:txBody>
              <a:bodyPr wrap="none" anchor="ctr"/>
              <a:lstStyle/>
              <a:p>
                <a:pPr>
                  <a:defRPr/>
                </a:pPr>
                <a:endParaRPr lang="zh-CN" altLang="en-US"/>
              </a:p>
            </p:txBody>
          </p:sp>
        </p:grpSp>
      </p:grpSp>
      <p:grpSp>
        <p:nvGrpSpPr>
          <p:cNvPr id="21" name="Group 58"/>
          <p:cNvGrpSpPr>
            <a:grpSpLocks/>
          </p:cNvGrpSpPr>
          <p:nvPr/>
        </p:nvGrpSpPr>
        <p:grpSpPr bwMode="auto">
          <a:xfrm>
            <a:off x="1206500" y="1606550"/>
            <a:ext cx="3319463" cy="401638"/>
            <a:chOff x="720" y="1392"/>
            <a:chExt cx="4058" cy="480"/>
          </a:xfr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p:grpSpPr>
        <p:sp>
          <p:nvSpPr>
            <p:cNvPr id="22" name="AutoShape 59"/>
            <p:cNvSpPr>
              <a:spLocks noChangeArrowheads="1"/>
            </p:cNvSpPr>
            <p:nvPr/>
          </p:nvSpPr>
          <p:spPr bwMode="gray">
            <a:xfrm>
              <a:off x="720" y="1392"/>
              <a:ext cx="4058" cy="480"/>
            </a:xfrm>
            <a:prstGeom prst="roundRect">
              <a:avLst>
                <a:gd name="adj" fmla="val 17509"/>
              </a:avLst>
            </a:prstGeom>
            <a:grpFill/>
            <a:ln w="9525">
              <a:noFill/>
              <a:round/>
              <a:headEnd/>
              <a:tailEnd/>
            </a:ln>
            <a:effectLst/>
          </p:spPr>
          <p:txBody>
            <a:bodyPr wrap="none" anchor="ctr"/>
            <a:lstStyle/>
            <a:p>
              <a:pPr>
                <a:defRPr/>
              </a:pPr>
              <a:endParaRPr lang="zh-CN" altLang="en-US"/>
            </a:p>
          </p:txBody>
        </p:sp>
        <p:grpSp>
          <p:nvGrpSpPr>
            <p:cNvPr id="23" name="Group 60"/>
            <p:cNvGrpSpPr>
              <a:grpSpLocks/>
            </p:cNvGrpSpPr>
            <p:nvPr/>
          </p:nvGrpSpPr>
          <p:grpSpPr bwMode="auto">
            <a:xfrm>
              <a:off x="730" y="1407"/>
              <a:ext cx="4043" cy="444"/>
              <a:chOff x="744" y="1407"/>
              <a:chExt cx="3988" cy="444"/>
            </a:xfrm>
            <a:grpFill/>
          </p:grpSpPr>
          <p:sp>
            <p:nvSpPr>
              <p:cNvPr id="24" name="AutoShape 61"/>
              <p:cNvSpPr>
                <a:spLocks noChangeArrowheads="1"/>
              </p:cNvSpPr>
              <p:nvPr/>
            </p:nvSpPr>
            <p:spPr bwMode="gray">
              <a:xfrm>
                <a:off x="744" y="1735"/>
                <a:ext cx="3986" cy="116"/>
              </a:xfrm>
              <a:prstGeom prst="roundRect">
                <a:avLst>
                  <a:gd name="adj" fmla="val 50000"/>
                </a:avLst>
              </a:prstGeom>
              <a:grpFill/>
              <a:ln w="9525">
                <a:noFill/>
                <a:round/>
                <a:headEnd/>
                <a:tailEnd/>
              </a:ln>
              <a:effectLst/>
            </p:spPr>
            <p:txBody>
              <a:bodyPr wrap="none" anchor="ctr"/>
              <a:lstStyle/>
              <a:p>
                <a:pPr>
                  <a:defRPr/>
                </a:pPr>
                <a:endParaRPr lang="zh-CN" altLang="en-US"/>
              </a:p>
            </p:txBody>
          </p:sp>
          <p:sp>
            <p:nvSpPr>
              <p:cNvPr id="25" name="AutoShape 62"/>
              <p:cNvSpPr>
                <a:spLocks noChangeArrowheads="1"/>
              </p:cNvSpPr>
              <p:nvPr/>
            </p:nvSpPr>
            <p:spPr bwMode="gray">
              <a:xfrm>
                <a:off x="744" y="1407"/>
                <a:ext cx="3986" cy="116"/>
              </a:xfrm>
              <a:prstGeom prst="roundRect">
                <a:avLst>
                  <a:gd name="adj" fmla="val 50000"/>
                </a:avLst>
              </a:prstGeom>
              <a:grpFill/>
              <a:ln w="9525">
                <a:noFill/>
                <a:round/>
                <a:headEnd/>
                <a:tailEnd/>
              </a:ln>
              <a:effectLst/>
            </p:spPr>
            <p:txBody>
              <a:bodyPr wrap="none" anchor="ctr"/>
              <a:lstStyle/>
              <a:p>
                <a:pPr>
                  <a:defRPr/>
                </a:pPr>
                <a:endParaRPr lang="zh-CN" altLang="en-US"/>
              </a:p>
            </p:txBody>
          </p:sp>
        </p:grpSp>
      </p:grpSp>
      <p:sp>
        <p:nvSpPr>
          <p:cNvPr id="26" name="Rectangle 63"/>
          <p:cNvSpPr>
            <a:spLocks noChangeArrowheads="1"/>
          </p:cNvSpPr>
          <p:nvPr/>
        </p:nvSpPr>
        <p:spPr bwMode="gray">
          <a:xfrm>
            <a:off x="1650684" y="1619250"/>
            <a:ext cx="2331087" cy="369332"/>
          </a:xfrm>
          <a:prstGeom prst="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ln>
            <a:noFill/>
          </a:ln>
        </p:spPr>
        <p:txBody>
          <a:bodyPr wrap="none">
            <a:spAutoFit/>
          </a:bodyPr>
          <a:lstStyle/>
          <a:p>
            <a:pPr algn="ctr">
              <a:spcBef>
                <a:spcPct val="50000"/>
              </a:spcBef>
              <a:buClr>
                <a:srgbClr val="1F3F5F"/>
              </a:buClr>
            </a:pPr>
            <a:r>
              <a:rPr lang="en-US" altLang="zh-CN" b="1" dirty="0">
                <a:solidFill>
                  <a:srgbClr val="FFFFFF"/>
                </a:solidFill>
                <a:latin typeface="微软雅黑" pitchFamily="34" charset="-122"/>
                <a:ea typeface="微软雅黑" pitchFamily="34" charset="-122"/>
              </a:rPr>
              <a:t> </a:t>
            </a:r>
            <a:r>
              <a:rPr lang="zh-CN" altLang="en-US" b="1" dirty="0" smtClean="0">
                <a:solidFill>
                  <a:srgbClr val="FFFFFF"/>
                </a:solidFill>
                <a:latin typeface="微软雅黑" pitchFamily="34" charset="-122"/>
                <a:ea typeface="微软雅黑" pitchFamily="34" charset="-122"/>
              </a:rPr>
              <a:t>运营与支持能力建设</a:t>
            </a:r>
            <a:endParaRPr lang="en-US" altLang="zh-CN" b="1" dirty="0">
              <a:solidFill>
                <a:srgbClr val="FFFFFF"/>
              </a:solidFill>
              <a:latin typeface="微软雅黑" pitchFamily="34" charset="-122"/>
              <a:ea typeface="微软雅黑" pitchFamily="34" charset="-122"/>
            </a:endParaRPr>
          </a:p>
        </p:txBody>
      </p:sp>
      <p:sp>
        <p:nvSpPr>
          <p:cNvPr id="27" name="Rectangle 64"/>
          <p:cNvSpPr>
            <a:spLocks noChangeArrowheads="1"/>
          </p:cNvSpPr>
          <p:nvPr/>
        </p:nvSpPr>
        <p:spPr bwMode="gray">
          <a:xfrm>
            <a:off x="1962007" y="3086100"/>
            <a:ext cx="1638590" cy="369332"/>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0800000" scaled="1"/>
            <a:tileRect/>
          </a:gradFill>
          <a:ln>
            <a:noFill/>
          </a:ln>
        </p:spPr>
        <p:txBody>
          <a:bodyPr wrap="none">
            <a:spAutoFit/>
          </a:bodyPr>
          <a:lstStyle/>
          <a:p>
            <a:pPr algn="ctr">
              <a:spcBef>
                <a:spcPct val="50000"/>
              </a:spcBef>
              <a:buClr>
                <a:srgbClr val="1F3F5F"/>
              </a:buClr>
            </a:pPr>
            <a:r>
              <a:rPr lang="en-US" altLang="zh-CN" b="1" dirty="0">
                <a:solidFill>
                  <a:srgbClr val="FFFFFF"/>
                </a:solidFill>
                <a:latin typeface="微软雅黑" pitchFamily="34" charset="-122"/>
                <a:ea typeface="微软雅黑" pitchFamily="34" charset="-122"/>
              </a:rPr>
              <a:t> </a:t>
            </a:r>
            <a:r>
              <a:rPr lang="zh-CN" altLang="en-US" b="1" dirty="0" smtClean="0">
                <a:solidFill>
                  <a:srgbClr val="FFFFFF"/>
                </a:solidFill>
                <a:latin typeface="微软雅黑" pitchFamily="34" charset="-122"/>
                <a:ea typeface="微软雅黑" pitchFamily="34" charset="-122"/>
              </a:rPr>
              <a:t>物流能力建设</a:t>
            </a:r>
            <a:endParaRPr lang="en-US" altLang="zh-CN" b="1" dirty="0">
              <a:solidFill>
                <a:srgbClr val="FFFFFF"/>
              </a:solidFill>
              <a:latin typeface="微软雅黑" pitchFamily="34" charset="-122"/>
              <a:ea typeface="微软雅黑" pitchFamily="34" charset="-122"/>
            </a:endParaRPr>
          </a:p>
        </p:txBody>
      </p:sp>
      <p:sp>
        <p:nvSpPr>
          <p:cNvPr id="28" name="Rectangle 65"/>
          <p:cNvSpPr>
            <a:spLocks noChangeArrowheads="1"/>
          </p:cNvSpPr>
          <p:nvPr/>
        </p:nvSpPr>
        <p:spPr bwMode="gray">
          <a:xfrm>
            <a:off x="1881515" y="4475163"/>
            <a:ext cx="1869423" cy="369332"/>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txBody>
          <a:bodyPr wrap="none">
            <a:spAutoFit/>
          </a:bodyPr>
          <a:lstStyle/>
          <a:p>
            <a:pPr algn="ctr">
              <a:spcBef>
                <a:spcPct val="50000"/>
              </a:spcBef>
              <a:buClr>
                <a:srgbClr val="1F3F5F"/>
              </a:buClr>
            </a:pPr>
            <a:r>
              <a:rPr lang="en-US" altLang="zh-CN" b="1" dirty="0">
                <a:solidFill>
                  <a:srgbClr val="FFFFFF"/>
                </a:solidFill>
                <a:latin typeface="微软雅黑" pitchFamily="34" charset="-122"/>
                <a:ea typeface="微软雅黑" pitchFamily="34" charset="-122"/>
              </a:rPr>
              <a:t> </a:t>
            </a:r>
            <a:r>
              <a:rPr lang="zh-CN" altLang="en-US" b="1" dirty="0" smtClean="0">
                <a:solidFill>
                  <a:srgbClr val="FFFFFF"/>
                </a:solidFill>
                <a:latin typeface="微软雅黑" pitchFamily="34" charset="-122"/>
                <a:ea typeface="微软雅黑" pitchFamily="34" charset="-122"/>
              </a:rPr>
              <a:t>信息化能力建设</a:t>
            </a:r>
            <a:endParaRPr lang="en-US" altLang="zh-CN" b="1" dirty="0">
              <a:solidFill>
                <a:srgbClr val="FFFFFF"/>
              </a:solidFill>
              <a:latin typeface="微软雅黑" pitchFamily="34" charset="-122"/>
              <a:ea typeface="微软雅黑" pitchFamily="34" charset="-122"/>
            </a:endParaRPr>
          </a:p>
        </p:txBody>
      </p:sp>
      <p:sp>
        <p:nvSpPr>
          <p:cNvPr id="29" name="Rectangle 66"/>
          <p:cNvSpPr>
            <a:spLocks noChangeArrowheads="1"/>
          </p:cNvSpPr>
          <p:nvPr/>
        </p:nvSpPr>
        <p:spPr bwMode="auto">
          <a:xfrm>
            <a:off x="1401763" y="2092325"/>
            <a:ext cx="5781675" cy="584775"/>
          </a:xfrm>
          <a:prstGeom prst="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ln>
            <a:noFill/>
          </a:ln>
        </p:spPr>
        <p:txBody>
          <a:bodyPr>
            <a:spAutoFit/>
          </a:bodyPr>
          <a:lstStyle/>
          <a:p>
            <a:pPr marL="285750" lvl="1" indent="-285750">
              <a:buFont typeface="Wingdings" pitchFamily="2" charset="2"/>
              <a:buChar char="Ø"/>
            </a:pPr>
            <a:r>
              <a:rPr lang="zh-CN" altLang="en-US" sz="1600" dirty="0">
                <a:latin typeface="微软雅黑" pitchFamily="34" charset="-122"/>
                <a:ea typeface="微软雅黑" pitchFamily="34" charset="-122"/>
              </a:rPr>
              <a:t>组织结构的调整，适合电子商务的运营</a:t>
            </a:r>
            <a:endParaRPr lang="en-US" altLang="zh-CN" sz="1600" dirty="0">
              <a:latin typeface="微软雅黑" pitchFamily="34" charset="-122"/>
              <a:ea typeface="微软雅黑" pitchFamily="34" charset="-122"/>
            </a:endParaRPr>
          </a:p>
          <a:p>
            <a:pPr marL="285750" lvl="1" indent="-285750">
              <a:buFont typeface="Wingdings" pitchFamily="2" charset="2"/>
              <a:buChar char="Ø"/>
            </a:pPr>
            <a:r>
              <a:rPr lang="zh-CN" altLang="en-US" sz="1600" dirty="0">
                <a:latin typeface="微软雅黑" pitchFamily="34" charset="-122"/>
                <a:ea typeface="微软雅黑" pitchFamily="34" charset="-122"/>
              </a:rPr>
              <a:t>逐步建立产品设计、用户体验、市场推广相关角色</a:t>
            </a:r>
            <a:endParaRPr lang="en-US" altLang="zh-CN" sz="1600" dirty="0">
              <a:latin typeface="微软雅黑" pitchFamily="34" charset="-122"/>
              <a:ea typeface="微软雅黑" pitchFamily="34" charset="-122"/>
            </a:endParaRPr>
          </a:p>
        </p:txBody>
      </p:sp>
      <p:sp>
        <p:nvSpPr>
          <p:cNvPr id="30" name="Rectangle 67"/>
          <p:cNvSpPr>
            <a:spLocks noChangeArrowheads="1"/>
          </p:cNvSpPr>
          <p:nvPr/>
        </p:nvSpPr>
        <p:spPr bwMode="auto">
          <a:xfrm>
            <a:off x="1466850" y="4930775"/>
            <a:ext cx="6129486" cy="830997"/>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txBody>
          <a:bodyPr wrap="square">
            <a:spAutoFit/>
          </a:bodyPr>
          <a:lstStyle/>
          <a:p>
            <a:pPr marL="285750" lvl="1" indent="-285750">
              <a:buFont typeface="Wingdings" pitchFamily="2" charset="2"/>
              <a:buChar char="Ø"/>
            </a:pPr>
            <a:r>
              <a:rPr lang="zh-CN" altLang="en-US" sz="1600" dirty="0">
                <a:latin typeface="微软雅黑" pitchFamily="34" charset="-122"/>
                <a:ea typeface="微软雅黑" pitchFamily="34" charset="-122"/>
              </a:rPr>
              <a:t>不能只考虑单纯电子商务网站的建设，应该整体化规划</a:t>
            </a:r>
            <a:r>
              <a:rPr lang="en-US" altLang="zh-CN" sz="1600" dirty="0">
                <a:latin typeface="微软雅黑" pitchFamily="34" charset="-122"/>
                <a:ea typeface="微软雅黑" pitchFamily="34" charset="-122"/>
              </a:rPr>
              <a:t>IT</a:t>
            </a:r>
            <a:r>
              <a:rPr lang="zh-CN" altLang="en-US" sz="1600" dirty="0">
                <a:latin typeface="微软雅黑" pitchFamily="34" charset="-122"/>
                <a:ea typeface="微软雅黑" pitchFamily="34" charset="-122"/>
              </a:rPr>
              <a:t>能力</a:t>
            </a:r>
            <a:endParaRPr lang="en-US" altLang="zh-CN" sz="1600" dirty="0">
              <a:latin typeface="微软雅黑" pitchFamily="34" charset="-122"/>
              <a:ea typeface="微软雅黑" pitchFamily="34" charset="-122"/>
            </a:endParaRPr>
          </a:p>
          <a:p>
            <a:pPr marL="285750" lvl="1" indent="-285750">
              <a:buFont typeface="Wingdings" pitchFamily="2" charset="2"/>
              <a:buChar char="Ø"/>
            </a:pPr>
            <a:r>
              <a:rPr lang="zh-CN" altLang="en-US" sz="1600" dirty="0">
                <a:latin typeface="微软雅黑" pitchFamily="34" charset="-122"/>
                <a:ea typeface="微软雅黑" pitchFamily="34" charset="-122"/>
              </a:rPr>
              <a:t>不能一味复制现有模式，应该考虑市场的独特性</a:t>
            </a:r>
            <a:endParaRPr lang="en-US" altLang="zh-CN" sz="1600" dirty="0">
              <a:latin typeface="微软雅黑" pitchFamily="34" charset="-122"/>
              <a:ea typeface="微软雅黑" pitchFamily="34" charset="-122"/>
            </a:endParaRPr>
          </a:p>
          <a:p>
            <a:pPr marL="285750" lvl="1" indent="-285750">
              <a:buFont typeface="Wingdings" pitchFamily="2" charset="2"/>
              <a:buChar char="Ø"/>
            </a:pPr>
            <a:r>
              <a:rPr lang="zh-CN" altLang="en-US" sz="1600" dirty="0">
                <a:latin typeface="微软雅黑" pitchFamily="34" charset="-122"/>
                <a:ea typeface="微软雅黑" pitchFamily="34" charset="-122"/>
              </a:rPr>
              <a:t>引入能提供整体规划到逐步实施的</a:t>
            </a:r>
            <a:r>
              <a:rPr lang="en-US" altLang="zh-CN" sz="1600" dirty="0">
                <a:latin typeface="微软雅黑" pitchFamily="34" charset="-122"/>
                <a:ea typeface="微软雅黑" pitchFamily="34" charset="-122"/>
              </a:rPr>
              <a:t>IT</a:t>
            </a:r>
            <a:r>
              <a:rPr lang="zh-CN" altLang="en-US" sz="1600" dirty="0">
                <a:latin typeface="微软雅黑" pitchFamily="34" charset="-122"/>
                <a:ea typeface="微软雅黑" pitchFamily="34" charset="-122"/>
              </a:rPr>
              <a:t>合作伙伴</a:t>
            </a:r>
          </a:p>
        </p:txBody>
      </p:sp>
      <p:sp>
        <p:nvSpPr>
          <p:cNvPr id="31" name="Rectangle 68"/>
          <p:cNvSpPr>
            <a:spLocks noChangeArrowheads="1"/>
          </p:cNvSpPr>
          <p:nvPr/>
        </p:nvSpPr>
        <p:spPr bwMode="auto">
          <a:xfrm>
            <a:off x="1438275" y="3544888"/>
            <a:ext cx="5781675" cy="584775"/>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0800000" scaled="1"/>
            <a:tileRect/>
          </a:gradFill>
          <a:ln>
            <a:noFill/>
          </a:ln>
        </p:spPr>
        <p:txBody>
          <a:bodyPr>
            <a:spAutoFit/>
          </a:bodyPr>
          <a:lstStyle/>
          <a:p>
            <a:pPr marL="285750" lvl="1" indent="-285750">
              <a:buFont typeface="Wingdings" pitchFamily="2" charset="2"/>
              <a:buChar char="Ø"/>
            </a:pPr>
            <a:r>
              <a:rPr lang="zh-CN" altLang="en-US" sz="1600" dirty="0">
                <a:latin typeface="微软雅黑" pitchFamily="34" charset="-122"/>
                <a:ea typeface="微软雅黑" pitchFamily="34" charset="-122"/>
              </a:rPr>
              <a:t>应该同步引入物流合作伙伴。</a:t>
            </a:r>
            <a:endParaRPr lang="en-US" altLang="zh-CN" sz="1600" dirty="0">
              <a:latin typeface="微软雅黑" pitchFamily="34" charset="-122"/>
              <a:ea typeface="微软雅黑" pitchFamily="34" charset="-122"/>
            </a:endParaRPr>
          </a:p>
          <a:p>
            <a:pPr marL="285750" lvl="1" indent="-285750">
              <a:buFont typeface="Wingdings" pitchFamily="2" charset="2"/>
              <a:buChar char="Ø"/>
            </a:pPr>
            <a:r>
              <a:rPr lang="zh-CN" altLang="en-US" sz="1600" dirty="0">
                <a:latin typeface="微软雅黑" pitchFamily="34" charset="-122"/>
                <a:ea typeface="微软雅黑" pitchFamily="34" charset="-122"/>
              </a:rPr>
              <a:t>应该设置中心城市及仓储布局</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11435763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需要面对和解决的问题</a:t>
            </a:r>
            <a:endParaRPr lang="zh-CN" altLang="en-US" dirty="0"/>
          </a:p>
        </p:txBody>
      </p:sp>
      <p:grpSp>
        <p:nvGrpSpPr>
          <p:cNvPr id="3" name="组合 2"/>
          <p:cNvGrpSpPr/>
          <p:nvPr/>
        </p:nvGrpSpPr>
        <p:grpSpPr>
          <a:xfrm>
            <a:off x="791646" y="1052736"/>
            <a:ext cx="6984206" cy="5112569"/>
            <a:chOff x="791646" y="1052736"/>
            <a:chExt cx="6984206" cy="5112569"/>
          </a:xfrm>
        </p:grpSpPr>
        <p:pic>
          <p:nvPicPr>
            <p:cNvPr id="20" name="Picture 2" descr="gak_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rot="1909582">
              <a:off x="2800627" y="2421732"/>
              <a:ext cx="28956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5"/>
            <p:cNvSpPr txBox="1">
              <a:spLocks noChangeArrowheads="1"/>
            </p:cNvSpPr>
            <p:nvPr/>
          </p:nvSpPr>
          <p:spPr bwMode="gray">
            <a:xfrm rot="19202547">
              <a:off x="3207910" y="2852044"/>
              <a:ext cx="1261885" cy="307777"/>
            </a:xfrm>
            <a:prstGeom prst="rect">
              <a:avLst/>
            </a:prstGeom>
            <a:noFill/>
            <a:ln w="25400"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latin typeface="微软雅黑" pitchFamily="34" charset="-122"/>
                  <a:ea typeface="微软雅黑" pitchFamily="34" charset="-122"/>
                </a:rPr>
                <a:t>投资回报预期</a:t>
              </a:r>
              <a:endParaRPr lang="en-US" altLang="ko-KR" sz="1400" b="1" dirty="0">
                <a:solidFill>
                  <a:schemeClr val="bg1"/>
                </a:solidFill>
                <a:effectLst>
                  <a:outerShdw blurRad="38100" dist="38100" dir="2700000" algn="tl">
                    <a:srgbClr val="C0C0C0"/>
                  </a:outerShdw>
                </a:effectLst>
                <a:latin typeface="微软雅黑" pitchFamily="34" charset="-122"/>
                <a:ea typeface="微软雅黑" pitchFamily="34" charset="-122"/>
              </a:endParaRPr>
            </a:p>
          </p:txBody>
        </p:sp>
        <p:sp>
          <p:nvSpPr>
            <p:cNvPr id="23" name="Text Box 6"/>
            <p:cNvSpPr txBox="1">
              <a:spLocks noChangeArrowheads="1"/>
            </p:cNvSpPr>
            <p:nvPr/>
          </p:nvSpPr>
          <p:spPr bwMode="gray">
            <a:xfrm rot="2376069">
              <a:off x="3423960" y="3715644"/>
              <a:ext cx="902811" cy="307777"/>
            </a:xfrm>
            <a:prstGeom prst="rect">
              <a:avLst/>
            </a:prstGeom>
            <a:noFill/>
            <a:ln w="25400"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latin typeface="微软雅黑" pitchFamily="34" charset="-122"/>
                  <a:ea typeface="微软雅黑" pitchFamily="34" charset="-122"/>
                </a:rPr>
                <a:t>市场状况</a:t>
              </a:r>
              <a:endParaRPr lang="en-US" altLang="ko-KR" sz="1400" b="1" dirty="0">
                <a:solidFill>
                  <a:schemeClr val="bg1"/>
                </a:solidFill>
                <a:effectLst>
                  <a:outerShdw blurRad="38100" dist="38100" dir="2700000" algn="tl">
                    <a:srgbClr val="C0C0C0"/>
                  </a:outerShdw>
                </a:effectLst>
                <a:latin typeface="微软雅黑" pitchFamily="34" charset="-122"/>
                <a:ea typeface="微软雅黑" pitchFamily="34" charset="-122"/>
              </a:endParaRPr>
            </a:p>
          </p:txBody>
        </p:sp>
        <p:sp>
          <p:nvSpPr>
            <p:cNvPr id="24" name="Text Box 7"/>
            <p:cNvSpPr txBox="1">
              <a:spLocks noChangeArrowheads="1"/>
            </p:cNvSpPr>
            <p:nvPr/>
          </p:nvSpPr>
          <p:spPr bwMode="gray">
            <a:xfrm rot="18900794">
              <a:off x="4576485" y="3788669"/>
              <a:ext cx="902811" cy="307777"/>
            </a:xfrm>
            <a:prstGeom prst="rect">
              <a:avLst/>
            </a:prstGeom>
            <a:noFill/>
            <a:ln w="25400" algn="ctr">
              <a:noFill/>
              <a:miter lim="800000"/>
              <a:headEnd/>
              <a:tailEnd/>
            </a:ln>
            <a:effectLst/>
          </p:spPr>
          <p:txBody>
            <a:bodyPr wrap="none">
              <a:spAutoFit/>
            </a:bodyPr>
            <a:lstStyle/>
            <a:p>
              <a:pPr algn="ctr" eaLnBrk="0" hangingPunct="0">
                <a:defRPr/>
              </a:pPr>
              <a:r>
                <a:rPr lang="zh-CN" altLang="en-US" sz="1400" b="1" dirty="0" smtClean="0">
                  <a:solidFill>
                    <a:schemeClr val="bg1"/>
                  </a:solidFill>
                  <a:effectLst>
                    <a:outerShdw blurRad="38100" dist="38100" dir="2700000" algn="tl">
                      <a:srgbClr val="C0C0C0"/>
                    </a:outerShdw>
                  </a:effectLst>
                  <a:latin typeface="微软雅黑" pitchFamily="34" charset="-122"/>
                  <a:ea typeface="微软雅黑" pitchFamily="34" charset="-122"/>
                </a:rPr>
                <a:t>企业转型</a:t>
              </a:r>
              <a:endParaRPr lang="en-US" altLang="ko-KR" sz="1400" b="1" dirty="0">
                <a:solidFill>
                  <a:schemeClr val="bg1"/>
                </a:solidFill>
                <a:effectLst>
                  <a:outerShdw blurRad="38100" dist="38100" dir="2700000" algn="tl">
                    <a:srgbClr val="C0C0C0"/>
                  </a:outerShdw>
                </a:effectLst>
                <a:latin typeface="微软雅黑" pitchFamily="34" charset="-122"/>
                <a:ea typeface="微软雅黑" pitchFamily="34" charset="-122"/>
              </a:endParaRPr>
            </a:p>
          </p:txBody>
        </p:sp>
        <p:sp>
          <p:nvSpPr>
            <p:cNvPr id="25" name="Text Box 8"/>
            <p:cNvSpPr txBox="1">
              <a:spLocks noChangeArrowheads="1"/>
            </p:cNvSpPr>
            <p:nvPr/>
          </p:nvSpPr>
          <p:spPr bwMode="gray">
            <a:xfrm rot="2169491">
              <a:off x="4432020" y="2852044"/>
              <a:ext cx="902812" cy="307777"/>
            </a:xfrm>
            <a:prstGeom prst="rect">
              <a:avLst/>
            </a:prstGeom>
            <a:noFill/>
            <a:ln w="25400" algn="ctr">
              <a:noFill/>
              <a:miter lim="800000"/>
              <a:headEnd/>
              <a:tailEnd/>
            </a:ln>
            <a:effectLst/>
          </p:spPr>
          <p:txBody>
            <a:bodyPr wrap="none">
              <a:spAutoFit/>
            </a:bodyPr>
            <a:lstStyle/>
            <a:p>
              <a:pPr algn="ctr" eaLnBrk="0" hangingPunct="0">
                <a:defRPr/>
              </a:pPr>
              <a:r>
                <a:rPr lang="zh-CN" altLang="en-US" sz="1400" b="1" dirty="0">
                  <a:solidFill>
                    <a:schemeClr val="bg1"/>
                  </a:solidFill>
                  <a:effectLst>
                    <a:outerShdw blurRad="38100" dist="38100" dir="2700000" algn="tl">
                      <a:srgbClr val="C0C0C0"/>
                    </a:outerShdw>
                  </a:effectLst>
                  <a:latin typeface="微软雅黑" pitchFamily="34" charset="-122"/>
                  <a:ea typeface="微软雅黑" pitchFamily="34" charset="-122"/>
                </a:rPr>
                <a:t>竞争对手</a:t>
              </a:r>
              <a:endParaRPr lang="en-US" altLang="ko-KR" sz="1400" b="1" dirty="0">
                <a:solidFill>
                  <a:schemeClr val="bg1"/>
                </a:solidFill>
                <a:effectLst>
                  <a:outerShdw blurRad="38100" dist="38100" dir="2700000" algn="tl">
                    <a:srgbClr val="C0C0C0"/>
                  </a:outerShdw>
                </a:effectLst>
                <a:latin typeface="微软雅黑" pitchFamily="34" charset="-122"/>
                <a:ea typeface="微软雅黑" pitchFamily="34" charset="-122"/>
              </a:endParaRPr>
            </a:p>
          </p:txBody>
        </p:sp>
        <p:sp>
          <p:nvSpPr>
            <p:cNvPr id="26" name="Line 9"/>
            <p:cNvSpPr>
              <a:spLocks noChangeShapeType="1"/>
            </p:cNvSpPr>
            <p:nvPr/>
          </p:nvSpPr>
          <p:spPr bwMode="gray">
            <a:xfrm flipH="1">
              <a:off x="5904190" y="3466307"/>
              <a:ext cx="1871662" cy="0"/>
            </a:xfrm>
            <a:prstGeom prst="line">
              <a:avLst/>
            </a:prstGeom>
            <a:noFill/>
            <a:ln w="2540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1"/>
            <p:cNvSpPr>
              <a:spLocks noChangeShapeType="1"/>
            </p:cNvSpPr>
            <p:nvPr/>
          </p:nvSpPr>
          <p:spPr bwMode="gray">
            <a:xfrm>
              <a:off x="4713898" y="4690270"/>
              <a:ext cx="313991" cy="1475035"/>
            </a:xfrm>
            <a:prstGeom prst="line">
              <a:avLst/>
            </a:prstGeom>
            <a:noFill/>
            <a:ln w="2540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2"/>
            <p:cNvSpPr>
              <a:spLocks noChangeShapeType="1"/>
            </p:cNvSpPr>
            <p:nvPr/>
          </p:nvSpPr>
          <p:spPr bwMode="gray">
            <a:xfrm flipH="1">
              <a:off x="791646" y="3393282"/>
              <a:ext cx="1800225" cy="0"/>
            </a:xfrm>
            <a:prstGeom prst="line">
              <a:avLst/>
            </a:prstGeom>
            <a:noFill/>
            <a:ln w="2540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3"/>
            <p:cNvSpPr>
              <a:spLocks noChangeShapeType="1"/>
            </p:cNvSpPr>
            <p:nvPr/>
          </p:nvSpPr>
          <p:spPr bwMode="gray">
            <a:xfrm flipH="1" flipV="1">
              <a:off x="4104013" y="1052736"/>
              <a:ext cx="207430" cy="1421865"/>
            </a:xfrm>
            <a:prstGeom prst="line">
              <a:avLst/>
            </a:prstGeom>
            <a:noFill/>
            <a:ln w="2540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 name="Text Box 15"/>
          <p:cNvSpPr txBox="1">
            <a:spLocks noChangeArrowheads="1"/>
          </p:cNvSpPr>
          <p:nvPr/>
        </p:nvSpPr>
        <p:spPr bwMode="gray">
          <a:xfrm>
            <a:off x="745919" y="1541289"/>
            <a:ext cx="2804932" cy="1077218"/>
          </a:xfrm>
          <a:prstGeom prst="rect">
            <a:avLst/>
          </a:prstGeom>
          <a:noFill/>
          <a:ln w="25400" algn="ctr">
            <a:noFill/>
            <a:miter lim="800000"/>
            <a:headEnd/>
            <a:tailEnd/>
          </a:ln>
          <a:effectLst/>
        </p:spPr>
        <p:txBody>
          <a:bodyPr wrap="square">
            <a:spAutoFit/>
          </a:bodyPr>
          <a:lstStyle/>
          <a:p>
            <a:pPr eaLnBrk="0" hangingPunct="0">
              <a:defRPr/>
            </a:pPr>
            <a:r>
              <a:rPr lang="zh-CN" altLang="en-US" sz="1600" dirty="0" smtClean="0">
                <a:effectLst>
                  <a:outerShdw blurRad="38100" dist="38100" dir="2700000" algn="tl">
                    <a:srgbClr val="C0C0C0"/>
                  </a:outerShdw>
                </a:effectLst>
                <a:latin typeface="微软雅黑" pitchFamily="34" charset="-122"/>
                <a:ea typeface="微软雅黑" pitchFamily="34" charset="-122"/>
              </a:rPr>
              <a:t>一般来说，电商的投资回报周期比较长，企业领导的心态</a:t>
            </a:r>
            <a:r>
              <a:rPr lang="zh-CN" altLang="en-US" sz="1600" dirty="0">
                <a:effectLst>
                  <a:outerShdw blurRad="38100" dist="38100" dir="2700000" algn="tl">
                    <a:srgbClr val="C0C0C0"/>
                  </a:outerShdw>
                </a:effectLst>
                <a:latin typeface="微软雅黑" pitchFamily="34" charset="-122"/>
                <a:ea typeface="微软雅黑" pitchFamily="34" charset="-122"/>
              </a:rPr>
              <a:t>以及</a:t>
            </a:r>
            <a:r>
              <a:rPr lang="zh-CN" altLang="en-US" sz="1600" dirty="0" smtClean="0">
                <a:effectLst>
                  <a:outerShdw blurRad="38100" dist="38100" dir="2700000" algn="tl">
                    <a:srgbClr val="C0C0C0"/>
                  </a:outerShdw>
                </a:effectLst>
                <a:latin typeface="微软雅黑" pitchFamily="34" charset="-122"/>
                <a:ea typeface="微软雅黑" pitchFamily="34" charset="-122"/>
              </a:rPr>
              <a:t>对短期收益与中长期收益往往决定成功与否</a:t>
            </a:r>
            <a:endParaRPr lang="en-US" altLang="ko-KR" sz="1600" dirty="0">
              <a:effectLst>
                <a:outerShdw blurRad="38100" dist="38100" dir="2700000" algn="tl">
                  <a:srgbClr val="C0C0C0"/>
                </a:outerShdw>
              </a:effectLst>
              <a:latin typeface="微软雅黑" pitchFamily="34" charset="-122"/>
              <a:ea typeface="微软雅黑" pitchFamily="34" charset="-122"/>
            </a:endParaRPr>
          </a:p>
        </p:txBody>
      </p:sp>
      <p:sp>
        <p:nvSpPr>
          <p:cNvPr id="33" name="Text Box 16"/>
          <p:cNvSpPr txBox="1">
            <a:spLocks noChangeArrowheads="1"/>
          </p:cNvSpPr>
          <p:nvPr/>
        </p:nvSpPr>
        <p:spPr bwMode="gray">
          <a:xfrm>
            <a:off x="772538" y="4293395"/>
            <a:ext cx="2778313" cy="1323439"/>
          </a:xfrm>
          <a:prstGeom prst="rect">
            <a:avLst/>
          </a:prstGeom>
          <a:noFill/>
          <a:ln w="25400" algn="ctr">
            <a:noFill/>
            <a:miter lim="800000"/>
            <a:headEnd/>
            <a:tailEnd/>
          </a:ln>
          <a:effectLst/>
        </p:spPr>
        <p:txBody>
          <a:bodyPr wrap="square">
            <a:spAutoFit/>
          </a:bodyPr>
          <a:lstStyle/>
          <a:p>
            <a:pPr eaLnBrk="0" hangingPunct="0">
              <a:defRPr/>
            </a:pPr>
            <a:r>
              <a:rPr lang="zh-CN" altLang="en-US" sz="1600" dirty="0" smtClean="0">
                <a:effectLst>
                  <a:outerShdw blurRad="38100" dist="38100" dir="2700000" algn="tl">
                    <a:srgbClr val="C0C0C0"/>
                  </a:outerShdw>
                </a:effectLst>
                <a:latin typeface="微软雅黑" pitchFamily="34" charset="-122"/>
                <a:ea typeface="微软雅黑" pitchFamily="34" charset="-122"/>
              </a:rPr>
              <a:t>对传统营销渠道的冲击以及无序化混乱的市场竞争容易让人无法坚持，所以合理选择市场进入时机以及培育市场尤为重要。</a:t>
            </a:r>
            <a:endParaRPr lang="en-US" altLang="ko-KR" sz="1600" dirty="0">
              <a:effectLst>
                <a:outerShdw blurRad="38100" dist="38100" dir="2700000" algn="tl">
                  <a:srgbClr val="C0C0C0"/>
                </a:outerShdw>
              </a:effectLst>
              <a:latin typeface="微软雅黑" pitchFamily="34" charset="-122"/>
              <a:ea typeface="微软雅黑" pitchFamily="34" charset="-122"/>
            </a:endParaRPr>
          </a:p>
        </p:txBody>
      </p:sp>
      <p:sp>
        <p:nvSpPr>
          <p:cNvPr id="35" name="Text Box 18"/>
          <p:cNvSpPr txBox="1">
            <a:spLocks noChangeArrowheads="1"/>
          </p:cNvSpPr>
          <p:nvPr/>
        </p:nvSpPr>
        <p:spPr bwMode="gray">
          <a:xfrm>
            <a:off x="5628690" y="4170284"/>
            <a:ext cx="2543710" cy="1569660"/>
          </a:xfrm>
          <a:prstGeom prst="rect">
            <a:avLst/>
          </a:prstGeom>
          <a:noFill/>
          <a:ln w="25400" algn="ctr">
            <a:noFill/>
            <a:miter lim="800000"/>
            <a:headEnd/>
            <a:tailEnd/>
          </a:ln>
          <a:effectLst/>
        </p:spPr>
        <p:txBody>
          <a:bodyPr wrap="square">
            <a:spAutoFit/>
          </a:bodyPr>
          <a:lstStyle/>
          <a:p>
            <a:pPr eaLnBrk="0" hangingPunct="0">
              <a:defRPr/>
            </a:pPr>
            <a:r>
              <a:rPr lang="zh-CN" altLang="en-US" sz="1600" dirty="0" smtClean="0">
                <a:effectLst>
                  <a:outerShdw blurRad="38100" dist="38100" dir="2700000" algn="tl">
                    <a:srgbClr val="C0C0C0"/>
                  </a:outerShdw>
                </a:effectLst>
                <a:latin typeface="微软雅黑" pitchFamily="34" charset="-122"/>
                <a:ea typeface="微软雅黑" pitchFamily="34" charset="-122"/>
              </a:rPr>
              <a:t>经营方式和行为理念的转变将对现有组织和文化带来巨大冲击。合理的机构重组，文化传递，经验理念转型决定着电商的运营能力。</a:t>
            </a:r>
            <a:endParaRPr lang="en-US" altLang="ko-KR" sz="1600" dirty="0">
              <a:effectLst>
                <a:outerShdw blurRad="38100" dist="38100" dir="2700000" algn="tl">
                  <a:srgbClr val="C0C0C0"/>
                </a:outerShdw>
              </a:effectLst>
              <a:latin typeface="微软雅黑" pitchFamily="34" charset="-122"/>
              <a:ea typeface="微软雅黑" pitchFamily="34" charset="-122"/>
            </a:endParaRPr>
          </a:p>
        </p:txBody>
      </p:sp>
      <p:sp>
        <p:nvSpPr>
          <p:cNvPr id="36" name="Text Box 19"/>
          <p:cNvSpPr txBox="1">
            <a:spLocks noChangeArrowheads="1"/>
          </p:cNvSpPr>
          <p:nvPr/>
        </p:nvSpPr>
        <p:spPr bwMode="gray">
          <a:xfrm>
            <a:off x="5593765" y="1541289"/>
            <a:ext cx="2578635" cy="1077218"/>
          </a:xfrm>
          <a:prstGeom prst="rect">
            <a:avLst/>
          </a:prstGeom>
          <a:noFill/>
          <a:ln w="25400" algn="ctr">
            <a:noFill/>
            <a:miter lim="800000"/>
            <a:headEnd/>
            <a:tailEnd/>
          </a:ln>
          <a:effectLst/>
        </p:spPr>
        <p:txBody>
          <a:bodyPr wrap="square">
            <a:spAutoFit/>
          </a:bodyPr>
          <a:lstStyle/>
          <a:p>
            <a:pPr eaLnBrk="0" hangingPunct="0">
              <a:defRPr/>
            </a:pPr>
            <a:r>
              <a:rPr lang="zh-CN" altLang="en-US" sz="1600" dirty="0" smtClean="0">
                <a:effectLst>
                  <a:outerShdw blurRad="38100" dist="38100" dir="2700000" algn="tl">
                    <a:srgbClr val="C0C0C0"/>
                  </a:outerShdw>
                </a:effectLst>
                <a:latin typeface="微软雅黑" pitchFamily="34" charset="-122"/>
                <a:ea typeface="微软雅黑" pitchFamily="34" charset="-122"/>
              </a:rPr>
              <a:t>竞争对手的抄袭。所以决定竞争的是电子商务网站背后的一系列构成元素，而这些元素应不可复制。</a:t>
            </a:r>
            <a:endParaRPr lang="en-US" altLang="ko-KR" sz="1600" dirty="0">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01020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P spid="3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01700" y="1448780"/>
            <a:ext cx="7416800" cy="2711747"/>
            <a:chOff x="901700" y="1448780"/>
            <a:chExt cx="7416800" cy="2711747"/>
          </a:xfrm>
        </p:grpSpPr>
        <p:sp>
          <p:nvSpPr>
            <p:cNvPr id="5" name="AutoShape 45"/>
            <p:cNvSpPr>
              <a:spLocks noChangeArrowheads="1"/>
            </p:cNvSpPr>
            <p:nvPr/>
          </p:nvSpPr>
          <p:spPr bwMode="gray">
            <a:xfrm>
              <a:off x="901700" y="1450367"/>
              <a:ext cx="7404100" cy="2710160"/>
            </a:xfrm>
            <a:prstGeom prst="roundRect">
              <a:avLst>
                <a:gd name="adj" fmla="val 5722"/>
              </a:avLst>
            </a:prstGeom>
            <a:gradFill rotWithShape="1">
              <a:gsLst>
                <a:gs pos="0">
                  <a:srgbClr val="B2B2B2"/>
                </a:gs>
                <a:gs pos="100000">
                  <a:srgbClr val="FFFFFF"/>
                </a:gs>
              </a:gsLst>
              <a:lin ang="5400000" scaled="1"/>
            </a:gradFill>
            <a:ln w="38100" algn="ctr">
              <a:solidFill>
                <a:srgbClr val="F8F8F8"/>
              </a:solidFill>
              <a:round/>
              <a:headEnd/>
              <a:tailEnd/>
            </a:ln>
            <a:effectLst>
              <a:outerShdw dist="81320" dir="3080412" algn="ctr" rotWithShape="0">
                <a:srgbClr val="080808">
                  <a:alpha val="39998"/>
                </a:srgbClr>
              </a:outerShdw>
            </a:effectLst>
          </p:spPr>
          <p:txBody>
            <a:bodyPr wrap="none" anchor="ctr"/>
            <a:lstStyle/>
            <a:p>
              <a:endParaRPr lang="zh-CN" altLang="en-US"/>
            </a:p>
          </p:txBody>
        </p:sp>
        <p:pic>
          <p:nvPicPr>
            <p:cNvPr id="6" name="Picture 46" descr="high_line"/>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t="12500"/>
            <a:stretch>
              <a:fillRect/>
            </a:stretch>
          </p:blipFill>
          <p:spPr bwMode="gray">
            <a:xfrm>
              <a:off x="914400" y="1448780"/>
              <a:ext cx="7404100" cy="5334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8"/>
            <p:cNvSpPr>
              <a:spLocks noChangeArrowheads="1"/>
            </p:cNvSpPr>
            <p:nvPr/>
          </p:nvSpPr>
          <p:spPr bwMode="black">
            <a:xfrm>
              <a:off x="990600" y="2058380"/>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0" hangingPunct="0">
                <a:buClr>
                  <a:srgbClr val="FF3300"/>
                </a:buClr>
                <a:buSzPct val="115000"/>
                <a:buFont typeface="Wingdings" pitchFamily="2" charset="2"/>
                <a:buNone/>
              </a:pPr>
              <a:r>
                <a:rPr lang="en-US" altLang="zh-CN" sz="2800" b="1" dirty="0">
                  <a:solidFill>
                    <a:srgbClr val="CC0000"/>
                  </a:solidFill>
                  <a:latin typeface="微软雅黑" pitchFamily="34" charset="-122"/>
                  <a:ea typeface="微软雅黑" pitchFamily="34" charset="-122"/>
                </a:rPr>
                <a:t> </a:t>
              </a:r>
              <a:r>
                <a:rPr lang="zh-CN" altLang="en-US" sz="2800" b="1" dirty="0" smtClean="0">
                  <a:solidFill>
                    <a:srgbClr val="CC0000"/>
                  </a:solidFill>
                  <a:latin typeface="微软雅黑" pitchFamily="34" charset="-122"/>
                  <a:ea typeface="微软雅黑" pitchFamily="34" charset="-122"/>
                </a:rPr>
                <a:t>电子商务给企业带来了什么</a:t>
              </a:r>
              <a:endParaRPr lang="en-US" altLang="zh-CN" sz="2800" b="1" dirty="0">
                <a:solidFill>
                  <a:srgbClr val="CC0000"/>
                </a:solidFill>
                <a:latin typeface="微软雅黑" pitchFamily="34" charset="-122"/>
                <a:ea typeface="微软雅黑" pitchFamily="34" charset="-122"/>
              </a:endParaRPr>
            </a:p>
          </p:txBody>
        </p:sp>
        <p:pic>
          <p:nvPicPr>
            <p:cNvPr id="9" name="Picture 56" descr="0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075" y="2282217"/>
              <a:ext cx="2168525"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占位符 2"/>
          <p:cNvSpPr>
            <a:spLocks noGrp="1"/>
          </p:cNvSpPr>
          <p:nvPr>
            <p:ph type="body" sz="quarter" idx="10"/>
          </p:nvPr>
        </p:nvSpPr>
        <p:spPr/>
        <p:txBody>
          <a:bodyPr/>
          <a:lstStyle/>
          <a:p>
            <a:r>
              <a:rPr lang="zh-CN" altLang="en-US" dirty="0" smtClean="0"/>
              <a:t>最后，我们还欠缺什么？</a:t>
            </a:r>
            <a:endParaRPr lang="zh-CN" altLang="en-US" dirty="0"/>
          </a:p>
        </p:txBody>
      </p:sp>
      <p:sp>
        <p:nvSpPr>
          <p:cNvPr id="8" name="Text Box 55"/>
          <p:cNvSpPr txBox="1">
            <a:spLocks noChangeArrowheads="1"/>
          </p:cNvSpPr>
          <p:nvPr/>
        </p:nvSpPr>
        <p:spPr bwMode="gray">
          <a:xfrm>
            <a:off x="1142999" y="2667980"/>
            <a:ext cx="497717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dirty="0" smtClean="0">
                <a:solidFill>
                  <a:srgbClr val="080808"/>
                </a:solidFill>
                <a:latin typeface="微软雅黑" pitchFamily="34" charset="-122"/>
                <a:ea typeface="微软雅黑" pitchFamily="34" charset="-122"/>
              </a:rPr>
              <a:t>理念的转变</a:t>
            </a:r>
            <a:endParaRPr lang="en-US" altLang="zh-CN" sz="2400" b="1" dirty="0" smtClean="0">
              <a:solidFill>
                <a:srgbClr val="080808"/>
              </a:solidFill>
              <a:latin typeface="微软雅黑" pitchFamily="34" charset="-122"/>
              <a:ea typeface="微软雅黑" pitchFamily="34" charset="-122"/>
            </a:endParaRPr>
          </a:p>
          <a:p>
            <a:pPr>
              <a:buFontTx/>
              <a:buChar char="-"/>
            </a:pPr>
            <a:r>
              <a:rPr lang="zh-CN" altLang="en-US" dirty="0" smtClean="0">
                <a:solidFill>
                  <a:srgbClr val="080808"/>
                </a:solidFill>
                <a:latin typeface="微软雅黑" pitchFamily="34" charset="-122"/>
                <a:ea typeface="微软雅黑" pitchFamily="34" charset="-122"/>
              </a:rPr>
              <a:t>经营模式的转变，不再是摊派的销售计划</a:t>
            </a:r>
            <a:endParaRPr lang="en-US" altLang="zh-CN" dirty="0" smtClean="0">
              <a:solidFill>
                <a:srgbClr val="080808"/>
              </a:solidFill>
              <a:latin typeface="微软雅黑" pitchFamily="34" charset="-122"/>
              <a:ea typeface="微软雅黑" pitchFamily="34" charset="-122"/>
            </a:endParaRPr>
          </a:p>
          <a:p>
            <a:pPr>
              <a:buFontTx/>
              <a:buChar char="-"/>
            </a:pPr>
            <a:r>
              <a:rPr lang="zh-CN" altLang="en-US" dirty="0" smtClean="0">
                <a:solidFill>
                  <a:srgbClr val="080808"/>
                </a:solidFill>
                <a:latin typeface="微软雅黑" pitchFamily="34" charset="-122"/>
                <a:ea typeface="微软雅黑" pitchFamily="34" charset="-122"/>
              </a:rPr>
              <a:t>价值获取的转变，生态的共赢才是关键</a:t>
            </a:r>
            <a:endParaRPr lang="en-US" altLang="zh-CN" dirty="0" smtClean="0">
              <a:solidFill>
                <a:srgbClr val="080808"/>
              </a:solidFill>
              <a:latin typeface="微软雅黑" pitchFamily="34" charset="-122"/>
              <a:ea typeface="微软雅黑" pitchFamily="34" charset="-122"/>
            </a:endParaRPr>
          </a:p>
          <a:p>
            <a:pPr>
              <a:buFontTx/>
              <a:buChar char="-"/>
            </a:pPr>
            <a:r>
              <a:rPr lang="zh-CN" altLang="en-US" dirty="0" smtClean="0">
                <a:solidFill>
                  <a:srgbClr val="080808"/>
                </a:solidFill>
                <a:latin typeface="微软雅黑" pitchFamily="34" charset="-122"/>
                <a:ea typeface="微软雅黑" pitchFamily="34" charset="-122"/>
              </a:rPr>
              <a:t>发展方式的转变，信息化是企业的核心竞争力</a:t>
            </a:r>
            <a:endParaRPr lang="en-US" altLang="zh-CN" dirty="0">
              <a:solidFill>
                <a:srgbClr val="080808"/>
              </a:solidFill>
              <a:latin typeface="微软雅黑" pitchFamily="34" charset="-122"/>
              <a:ea typeface="微软雅黑" pitchFamily="34" charset="-122"/>
            </a:endParaRPr>
          </a:p>
        </p:txBody>
      </p:sp>
      <p:sp>
        <p:nvSpPr>
          <p:cNvPr id="10" name="矩形 9"/>
          <p:cNvSpPr/>
          <p:nvPr/>
        </p:nvSpPr>
        <p:spPr>
          <a:xfrm>
            <a:off x="347172" y="2906113"/>
            <a:ext cx="8513156" cy="830997"/>
          </a:xfrm>
          <a:prstGeom prst="rect">
            <a:avLst/>
          </a:prstGeom>
          <a:noFill/>
        </p:spPr>
        <p:txBody>
          <a:bodyPr wrap="square" lIns="91440" tIns="45720" rIns="91440" bIns="45720">
            <a:spAutoFit/>
          </a:bodyPr>
          <a:lstStyle/>
          <a:p>
            <a:pPr algn="ctr"/>
            <a:r>
              <a:rPr lang="zh-CN" altLang="en-US" sz="4800" b="1" cap="none" spc="300" dirty="0" smtClean="0">
                <a:ln w="11430" cmpd="sng">
                  <a:solidFill>
                    <a:schemeClr val="accent1">
                      <a:tint val="10000"/>
                    </a:schemeClr>
                  </a:solidFill>
                  <a:prstDash val="solid"/>
                  <a:miter lim="800000"/>
                </a:ln>
                <a:effectLst>
                  <a:glow rad="45500">
                    <a:schemeClr val="accent1">
                      <a:satMod val="220000"/>
                      <a:alpha val="35000"/>
                    </a:schemeClr>
                  </a:glow>
                </a:effectLst>
                <a:latin typeface="方正静蕾简体" pitchFamily="2" charset="-122"/>
                <a:ea typeface="方正静蕾简体" pitchFamily="2" charset="-122"/>
              </a:rPr>
              <a:t>您和您的团队，准备好了么？</a:t>
            </a:r>
            <a:endParaRPr lang="zh-CN" altLang="en-US" sz="4800" b="1" cap="none" spc="300" dirty="0">
              <a:ln w="11430" cmpd="sng">
                <a:solidFill>
                  <a:schemeClr val="accent1">
                    <a:tint val="10000"/>
                  </a:schemeClr>
                </a:solidFill>
                <a:prstDash val="solid"/>
                <a:miter lim="800000"/>
              </a:ln>
              <a:effectLst>
                <a:glow rad="45500">
                  <a:schemeClr val="accent1">
                    <a:satMod val="220000"/>
                    <a:alpha val="35000"/>
                  </a:schemeClr>
                </a:glow>
              </a:effectLst>
              <a:latin typeface="方正静蕾简体" pitchFamily="2" charset="-122"/>
              <a:ea typeface="方正静蕾简体" pitchFamily="2" charset="-122"/>
            </a:endParaRPr>
          </a:p>
        </p:txBody>
      </p:sp>
    </p:spTree>
    <p:extLst>
      <p:ext uri="{BB962C8B-B14F-4D97-AF65-F5344CB8AC3E}">
        <p14:creationId xmlns:p14="http://schemas.microsoft.com/office/powerpoint/2010/main" val="322837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grpId="1" nodeType="clickEffect">
                                  <p:stCondLst>
                                    <p:cond delay="0"/>
                                  </p:stCondLst>
                                  <p:childTnLst>
                                    <p:animClr clrSpc="rgb" dir="cw">
                                      <p:cBhvr override="childStyle">
                                        <p:cTn id="21" dur="500" fill="hold"/>
                                        <p:tgtEl>
                                          <p:spTgt spid="10"/>
                                        </p:tgtEl>
                                        <p:attrNameLst>
                                          <p:attrName>style.color</p:attrName>
                                        </p:attrNameLst>
                                      </p:cBhvr>
                                      <p:to>
                                        <a:schemeClr val="folHlink"/>
                                      </p:to>
                                    </p:animClr>
                                    <p:animClr clrSpc="rgb" dir="cw">
                                      <p:cBhvr>
                                        <p:cTn id="22" dur="500" fill="hold"/>
                                        <p:tgtEl>
                                          <p:spTgt spid="10"/>
                                        </p:tgtEl>
                                        <p:attrNameLst>
                                          <p:attrName>fillcolor</p:attrName>
                                        </p:attrNameLst>
                                      </p:cBhvr>
                                      <p:to>
                                        <a:schemeClr val="folHlink"/>
                                      </p:to>
                                    </p:animClr>
                                    <p:set>
                                      <p:cBhvr>
                                        <p:cTn id="23" dur="500" fill="hold"/>
                                        <p:tgtEl>
                                          <p:spTgt spid="10"/>
                                        </p:tgtEl>
                                        <p:attrNameLst>
                                          <p:attrName>fill.type</p:attrName>
                                        </p:attrNameLst>
                                      </p:cBhvr>
                                      <p:to>
                                        <p:strVal val="solid"/>
                                      </p:to>
                                    </p:set>
                                    <p:set>
                                      <p:cBhvr>
                                        <p:cTn id="24" dur="500" fill="hold"/>
                                        <p:tgtEl>
                                          <p:spTgt spid="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3.05556E-6 7.40741E-7 L -3.05556E-6 0.29398 " pathEditMode="relative" rAng="0" ptsTypes="AA">
                                      <p:cBhvr>
                                        <p:cTn id="28" dur="2000" fill="hold"/>
                                        <p:tgtEl>
                                          <p:spTgt spid="10"/>
                                        </p:tgtEl>
                                        <p:attrNameLst>
                                          <p:attrName>ppt_x</p:attrName>
                                          <p:attrName>ppt_y</p:attrName>
                                        </p:attrNameLst>
                                      </p:cBhvr>
                                      <p:rCtr x="0" y="1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P spid="10" grpId="2"/>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北方国际案例</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65" y="1052736"/>
            <a:ext cx="8334375"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9077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北方国际案例</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408935" cy="482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0147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北方国际案例</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8649303" cy="522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9630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北方国际案例</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04181"/>
            <a:ext cx="8207465" cy="5146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0978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北方国际案例</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604448" cy="5059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6817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86" y="895127"/>
            <a:ext cx="8306270" cy="268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573016"/>
            <a:ext cx="8280920" cy="2965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占位符 2"/>
          <p:cNvSpPr>
            <a:spLocks noGrp="1"/>
          </p:cNvSpPr>
          <p:nvPr>
            <p:ph type="body" sz="quarter" idx="10"/>
          </p:nvPr>
        </p:nvSpPr>
        <p:spPr>
          <a:xfrm>
            <a:off x="144000" y="142852"/>
            <a:ext cx="7928462" cy="642942"/>
          </a:xfrm>
        </p:spPr>
        <p:txBody>
          <a:bodyPr/>
          <a:lstStyle/>
          <a:p>
            <a:pPr marL="342900" indent="-342900">
              <a:lnSpc>
                <a:spcPct val="100000"/>
              </a:lnSpc>
              <a:buClr>
                <a:srgbClr val="FF6600"/>
              </a:buClr>
              <a:buNone/>
            </a:pPr>
            <a:r>
              <a:rPr kumimoji="0" lang="zh-CN" altLang="en-US" sz="3600" b="1" kern="0" dirty="0">
                <a:solidFill>
                  <a:schemeClr val="bg1"/>
                </a:solidFill>
              </a:rPr>
              <a:t>北方国际案例</a:t>
            </a:r>
          </a:p>
        </p:txBody>
      </p:sp>
    </p:spTree>
    <p:extLst>
      <p:ext uri="{BB962C8B-B14F-4D97-AF65-F5344CB8AC3E}">
        <p14:creationId xmlns:p14="http://schemas.microsoft.com/office/powerpoint/2010/main" val="34332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smtClean="0"/>
              <a:t>电子商务简介</a:t>
            </a:r>
            <a:endParaRPr lang="en-US" altLang="zh-CN" dirty="0"/>
          </a:p>
          <a:p>
            <a:r>
              <a:rPr lang="zh-CN" altLang="en-US" b="1" dirty="0">
                <a:solidFill>
                  <a:srgbClr val="FF0000"/>
                </a:solidFill>
              </a:rPr>
              <a:t>巨龙电子商务</a:t>
            </a:r>
            <a:r>
              <a:rPr lang="zh-CN" altLang="en-US" b="1" dirty="0" smtClean="0">
                <a:solidFill>
                  <a:srgbClr val="FF0000"/>
                </a:solidFill>
              </a:rPr>
              <a:t>的分析</a:t>
            </a:r>
            <a:endParaRPr lang="en-US" altLang="zh-CN" b="1" dirty="0">
              <a:solidFill>
                <a:srgbClr val="FF0000"/>
              </a:solidFill>
            </a:endParaRPr>
          </a:p>
          <a:p>
            <a:r>
              <a:rPr lang="zh-CN" altLang="en-US" dirty="0" smtClean="0"/>
              <a:t>企业化电子商务</a:t>
            </a:r>
            <a:endParaRPr lang="en-US" altLang="zh-CN" dirty="0" smtClean="0"/>
          </a:p>
          <a:p>
            <a:r>
              <a:rPr lang="zh-CN" altLang="en-US" dirty="0" smtClean="0"/>
              <a:t>电子商务</a:t>
            </a:r>
            <a:r>
              <a:rPr lang="zh-CN" altLang="en-US" dirty="0"/>
              <a:t>建设方案</a:t>
            </a:r>
            <a:endParaRPr lang="en-US" altLang="zh-CN" dirty="0"/>
          </a:p>
          <a:p>
            <a:r>
              <a:rPr lang="zh-CN" altLang="en-US" dirty="0"/>
              <a:t>关于运营的一些</a:t>
            </a:r>
            <a:r>
              <a:rPr lang="zh-CN" altLang="en-US" dirty="0" smtClean="0"/>
              <a:t>建议</a:t>
            </a:r>
            <a:endParaRPr lang="zh-CN" altLang="en-US" dirty="0"/>
          </a:p>
        </p:txBody>
      </p:sp>
    </p:spTree>
    <p:extLst>
      <p:ext uri="{BB962C8B-B14F-4D97-AF65-F5344CB8AC3E}">
        <p14:creationId xmlns:p14="http://schemas.microsoft.com/office/powerpoint/2010/main" val="2603806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8"/>
          <p:cNvSpPr txBox="1">
            <a:spLocks noChangeArrowheads="1"/>
          </p:cNvSpPr>
          <p:nvPr/>
        </p:nvSpPr>
        <p:spPr bwMode="auto">
          <a:xfrm>
            <a:off x="2357422" y="4714884"/>
            <a:ext cx="4264950" cy="1422954"/>
          </a:xfrm>
          <a:prstGeom prst="rect">
            <a:avLst/>
          </a:prstGeom>
          <a:noFill/>
          <a:ln w="9525">
            <a:noFill/>
            <a:miter lim="800000"/>
            <a:headEnd/>
            <a:tailEnd/>
          </a:ln>
          <a:effectLst/>
        </p:spPr>
        <p:txBody>
          <a:bodyPr wrap="none">
            <a:spAutoFit/>
          </a:bodyPr>
          <a:lstStyle/>
          <a:p>
            <a:pPr>
              <a:lnSpc>
                <a:spcPct val="150000"/>
              </a:lnSpc>
            </a:pPr>
            <a:r>
              <a:rPr lang="zh-CN" altLang="en-US" sz="2000">
                <a:latin typeface="微软雅黑" pitchFamily="34" charset="-122"/>
                <a:ea typeface="微软雅黑" pitchFamily="34" charset="-122"/>
              </a:rPr>
              <a:t>联系方式：</a:t>
            </a:r>
            <a:r>
              <a:rPr lang="en-US" altLang="zh-CN" sz="2000">
                <a:latin typeface="微软雅黑" pitchFamily="34" charset="-122"/>
                <a:ea typeface="微软雅黑" pitchFamily="34" charset="-122"/>
              </a:rPr>
              <a:t>name@apusic.com</a:t>
            </a:r>
          </a:p>
          <a:p>
            <a:pPr>
              <a:lnSpc>
                <a:spcPct val="150000"/>
              </a:lnSpc>
            </a:pPr>
            <a:r>
              <a:rPr lang="zh-CN" altLang="en-US" sz="2000">
                <a:latin typeface="微软雅黑" pitchFamily="34" charset="-122"/>
                <a:ea typeface="微软雅黑" pitchFamily="34" charset="-122"/>
              </a:rPr>
              <a:t>业务咨询热线：</a:t>
            </a:r>
            <a:r>
              <a:rPr lang="en-US" altLang="zh-CN" sz="2000">
                <a:latin typeface="微软雅黑" pitchFamily="34" charset="-122"/>
                <a:ea typeface="微软雅黑" pitchFamily="34" charset="-122"/>
              </a:rPr>
              <a:t>4008-830-830</a:t>
            </a:r>
          </a:p>
          <a:p>
            <a:pPr>
              <a:lnSpc>
                <a:spcPct val="150000"/>
              </a:lnSpc>
            </a:pPr>
            <a:r>
              <a:rPr lang="zh-CN" altLang="en-US" sz="2000">
                <a:latin typeface="微软雅黑" pitchFamily="34" charset="-122"/>
                <a:ea typeface="微软雅黑" pitchFamily="34" charset="-122"/>
              </a:rPr>
              <a:t>金蝶中间件网站：</a:t>
            </a:r>
            <a:r>
              <a:rPr lang="en-US" altLang="zh-CN" sz="2000">
                <a:latin typeface="微软雅黑" pitchFamily="34" charset="-122"/>
                <a:ea typeface="微软雅黑" pitchFamily="34" charset="-122"/>
              </a:rPr>
              <a:t>www.apusic.com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061" y="3861048"/>
            <a:ext cx="426131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196752"/>
            <a:ext cx="405749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占位符 3"/>
          <p:cNvSpPr>
            <a:spLocks noGrp="1"/>
          </p:cNvSpPr>
          <p:nvPr>
            <p:ph type="body" sz="quarter" idx="10"/>
          </p:nvPr>
        </p:nvSpPr>
        <p:spPr/>
        <p:txBody>
          <a:bodyPr/>
          <a:lstStyle/>
          <a:p>
            <a:r>
              <a:rPr lang="zh-CN" altLang="en-US" dirty="0" smtClean="0"/>
              <a:t>巨龙的业务现状</a:t>
            </a:r>
            <a:endParaRPr lang="zh-CN" altLang="en-US" dirty="0"/>
          </a:p>
        </p:txBody>
      </p:sp>
      <p:sp>
        <p:nvSpPr>
          <p:cNvPr id="5" name="文本占位符 4"/>
          <p:cNvSpPr>
            <a:spLocks noGrp="1"/>
          </p:cNvSpPr>
          <p:nvPr>
            <p:ph type="body" sz="quarter" idx="11"/>
          </p:nvPr>
        </p:nvSpPr>
        <p:spPr/>
        <p:txBody>
          <a:bodyPr/>
          <a:lstStyle/>
          <a:p>
            <a:r>
              <a:rPr lang="zh-CN" altLang="en-US" dirty="0" smtClean="0"/>
              <a:t>业务领域</a:t>
            </a:r>
            <a:endParaRPr lang="en-US" altLang="zh-CN" dirty="0" smtClean="0"/>
          </a:p>
          <a:p>
            <a:pPr lvl="1"/>
            <a:r>
              <a:rPr lang="zh-CN" altLang="en-US" dirty="0" smtClean="0"/>
              <a:t>棉花加工销售</a:t>
            </a:r>
            <a:endParaRPr lang="en-US" altLang="zh-CN" dirty="0" smtClean="0"/>
          </a:p>
          <a:p>
            <a:pPr lvl="1"/>
            <a:r>
              <a:rPr lang="zh-CN" altLang="en-US" dirty="0" smtClean="0"/>
              <a:t>农业生产资料供应</a:t>
            </a:r>
            <a:endParaRPr lang="en-US" altLang="zh-CN" dirty="0" smtClean="0"/>
          </a:p>
          <a:p>
            <a:pPr lvl="2"/>
            <a:r>
              <a:rPr lang="zh-CN" altLang="en-US" dirty="0" smtClean="0"/>
              <a:t>巨龙农业生产资料公司</a:t>
            </a:r>
            <a:endParaRPr lang="en-US" altLang="zh-CN" dirty="0" smtClean="0"/>
          </a:p>
          <a:p>
            <a:pPr lvl="2"/>
            <a:r>
              <a:rPr lang="zh-CN" altLang="en-US" dirty="0" smtClean="0"/>
              <a:t>销售</a:t>
            </a:r>
            <a:r>
              <a:rPr lang="en-US" altLang="zh-CN" dirty="0" smtClean="0"/>
              <a:t>5.6</a:t>
            </a:r>
            <a:r>
              <a:rPr lang="zh-CN" altLang="en-US" dirty="0" smtClean="0"/>
              <a:t>亿，利润</a:t>
            </a:r>
            <a:r>
              <a:rPr lang="en-US" altLang="zh-CN" dirty="0" smtClean="0"/>
              <a:t>768</a:t>
            </a:r>
            <a:r>
              <a:rPr lang="zh-CN" altLang="en-US" dirty="0" smtClean="0"/>
              <a:t>万，约为</a:t>
            </a:r>
            <a:r>
              <a:rPr lang="en-US" altLang="zh-CN" dirty="0" smtClean="0"/>
              <a:t>1.3%</a:t>
            </a:r>
          </a:p>
          <a:p>
            <a:pPr lvl="1"/>
            <a:r>
              <a:rPr lang="zh-CN" altLang="en-US" dirty="0" smtClean="0"/>
              <a:t>白酒生产销售</a:t>
            </a:r>
            <a:endParaRPr lang="en-US" altLang="zh-CN" dirty="0" smtClean="0"/>
          </a:p>
          <a:p>
            <a:pPr lvl="1"/>
            <a:r>
              <a:rPr lang="zh-CN" altLang="en-US" dirty="0" smtClean="0"/>
              <a:t>酱油、食醋加工销售</a:t>
            </a:r>
            <a:endParaRPr lang="en-US" altLang="zh-CN" dirty="0" smtClean="0"/>
          </a:p>
          <a:p>
            <a:pPr lvl="1"/>
            <a:r>
              <a:rPr lang="zh-CN" altLang="en-US" dirty="0" smtClean="0"/>
              <a:t>房地产销售</a:t>
            </a:r>
            <a:endParaRPr lang="en-US" altLang="zh-CN" dirty="0" smtClean="0"/>
          </a:p>
          <a:p>
            <a:pPr lvl="1"/>
            <a:r>
              <a:rPr lang="zh-CN" altLang="en-US" dirty="0" smtClean="0"/>
              <a:t>小额信贷</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巨龙电子商务的定位探讨</a:t>
            </a:r>
            <a:endParaRPr lang="zh-CN" altLang="en-US" dirty="0"/>
          </a:p>
        </p:txBody>
      </p:sp>
      <p:sp>
        <p:nvSpPr>
          <p:cNvPr id="6" name="AutoShape 12"/>
          <p:cNvSpPr>
            <a:spLocks noChangeArrowheads="1"/>
          </p:cNvSpPr>
          <p:nvPr/>
        </p:nvSpPr>
        <p:spPr bwMode="ltGray">
          <a:xfrm>
            <a:off x="1978025" y="4941888"/>
            <a:ext cx="4826000" cy="530225"/>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sp>
        <p:nvSpPr>
          <p:cNvPr id="7" name="Text Box 13"/>
          <p:cNvSpPr txBox="1">
            <a:spLocks noChangeArrowheads="1"/>
          </p:cNvSpPr>
          <p:nvPr/>
        </p:nvSpPr>
        <p:spPr bwMode="black">
          <a:xfrm>
            <a:off x="2332260" y="5013325"/>
            <a:ext cx="447198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latinLnBrk="1" hangingPunct="1">
              <a:lnSpc>
                <a:spcPct val="90000"/>
              </a:lnSpc>
              <a:spcBef>
                <a:spcPct val="20000"/>
              </a:spcBef>
            </a:pPr>
            <a:r>
              <a:rPr kumimoji="1" lang="zh-CN" altLang="en-US" sz="1600" dirty="0" smtClean="0">
                <a:latin typeface="微软雅黑" pitchFamily="34" charset="-122"/>
                <a:ea typeface="微软雅黑" pitchFamily="34" charset="-122"/>
              </a:rPr>
              <a:t>网络直销与区域分销结合，</a:t>
            </a:r>
            <a:endParaRPr kumimoji="1" lang="en-US" altLang="zh-CN" sz="1600" dirty="0">
              <a:latin typeface="微软雅黑" pitchFamily="34" charset="-122"/>
              <a:ea typeface="微软雅黑" pitchFamily="34" charset="-122"/>
            </a:endParaRPr>
          </a:p>
        </p:txBody>
      </p:sp>
      <p:sp>
        <p:nvSpPr>
          <p:cNvPr id="8" name="Oval 14"/>
          <p:cNvSpPr>
            <a:spLocks noChangeArrowheads="1"/>
          </p:cNvSpPr>
          <p:nvPr/>
        </p:nvSpPr>
        <p:spPr bwMode="auto">
          <a:xfrm rot="18733514">
            <a:off x="468313" y="2422525"/>
            <a:ext cx="4341812" cy="2566988"/>
          </a:xfrm>
          <a:prstGeom prst="ellipse">
            <a:avLst/>
          </a:prstGeom>
          <a:noFill/>
          <a:ln w="46101">
            <a:solidFill>
              <a:srgbClr val="80808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AutoShape 16"/>
          <p:cNvSpPr>
            <a:spLocks noChangeArrowheads="1"/>
          </p:cNvSpPr>
          <p:nvPr/>
        </p:nvSpPr>
        <p:spPr bwMode="ltGray">
          <a:xfrm>
            <a:off x="2082800" y="2924175"/>
            <a:ext cx="4826000" cy="530225"/>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sz="1600">
              <a:latin typeface="微软雅黑" pitchFamily="34" charset="-122"/>
              <a:ea typeface="微软雅黑" pitchFamily="34" charset="-122"/>
            </a:endParaRPr>
          </a:p>
        </p:txBody>
      </p:sp>
      <p:sp>
        <p:nvSpPr>
          <p:cNvPr id="10" name="Text Box 17"/>
          <p:cNvSpPr txBox="1">
            <a:spLocks noChangeArrowheads="1"/>
          </p:cNvSpPr>
          <p:nvPr/>
        </p:nvSpPr>
        <p:spPr bwMode="black">
          <a:xfrm>
            <a:off x="2365375" y="3017838"/>
            <a:ext cx="447198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latinLnBrk="1" hangingPunct="1">
              <a:lnSpc>
                <a:spcPct val="90000"/>
              </a:lnSpc>
              <a:spcBef>
                <a:spcPct val="20000"/>
              </a:spcBef>
            </a:pPr>
            <a:r>
              <a:rPr kumimoji="1" lang="zh-CN" altLang="en-US" sz="1600" dirty="0" smtClean="0">
                <a:latin typeface="微软雅黑" pitchFamily="34" charset="-122"/>
                <a:ea typeface="微软雅黑" pitchFamily="34" charset="-122"/>
              </a:rPr>
              <a:t>农户以及相关产品零售商</a:t>
            </a:r>
            <a:endParaRPr kumimoji="1" lang="zh-CN" altLang="en-US" sz="1600" dirty="0">
              <a:latin typeface="微软雅黑" pitchFamily="34" charset="-122"/>
              <a:ea typeface="微软雅黑" pitchFamily="34" charset="-122"/>
            </a:endParaRPr>
          </a:p>
        </p:txBody>
      </p:sp>
      <p:sp>
        <p:nvSpPr>
          <p:cNvPr id="11" name="AutoShape 18"/>
          <p:cNvSpPr>
            <a:spLocks noChangeArrowheads="1"/>
          </p:cNvSpPr>
          <p:nvPr/>
        </p:nvSpPr>
        <p:spPr bwMode="ltGray">
          <a:xfrm>
            <a:off x="3919538" y="1901825"/>
            <a:ext cx="4608512" cy="530225"/>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sp>
        <p:nvSpPr>
          <p:cNvPr id="12" name="Text Box 19"/>
          <p:cNvSpPr txBox="1">
            <a:spLocks noChangeArrowheads="1"/>
          </p:cNvSpPr>
          <p:nvPr/>
        </p:nvSpPr>
        <p:spPr bwMode="black">
          <a:xfrm>
            <a:off x="4202113" y="1987550"/>
            <a:ext cx="447198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latinLnBrk="1" hangingPunct="1">
              <a:lnSpc>
                <a:spcPct val="90000"/>
              </a:lnSpc>
              <a:spcBef>
                <a:spcPct val="20000"/>
              </a:spcBef>
            </a:pPr>
            <a:r>
              <a:rPr kumimoji="1" lang="zh-CN" altLang="en-US" sz="1600" dirty="0" smtClean="0">
                <a:latin typeface="微软雅黑" pitchFamily="34" charset="-122"/>
                <a:ea typeface="微软雅黑" pitchFamily="34" charset="-122"/>
              </a:rPr>
              <a:t>西部农村市场、三级城镇</a:t>
            </a:r>
            <a:endParaRPr kumimoji="1" lang="zh-CN" altLang="en-US" sz="1600" dirty="0">
              <a:latin typeface="微软雅黑" pitchFamily="34" charset="-122"/>
              <a:ea typeface="微软雅黑" pitchFamily="34" charset="-122"/>
            </a:endParaRPr>
          </a:p>
        </p:txBody>
      </p:sp>
      <p:grpSp>
        <p:nvGrpSpPr>
          <p:cNvPr id="13" name="Group 20"/>
          <p:cNvGrpSpPr>
            <a:grpSpLocks/>
          </p:cNvGrpSpPr>
          <p:nvPr/>
        </p:nvGrpSpPr>
        <p:grpSpPr bwMode="auto">
          <a:xfrm>
            <a:off x="915990" y="2413000"/>
            <a:ext cx="1570038" cy="1447800"/>
            <a:chOff x="2339" y="1200"/>
            <a:chExt cx="989" cy="912"/>
          </a:xfrm>
        </p:grpSpPr>
        <p:sp>
          <p:nvSpPr>
            <p:cNvPr id="14" name="Oval 21"/>
            <p:cNvSpPr>
              <a:spLocks noChangeArrowheads="1"/>
            </p:cNvSpPr>
            <p:nvPr/>
          </p:nvSpPr>
          <p:spPr bwMode="gray">
            <a:xfrm>
              <a:off x="2373" y="1200"/>
              <a:ext cx="912" cy="912"/>
            </a:xfrm>
            <a:prstGeom prst="ellipse">
              <a:avLst/>
            </a:prstGeom>
            <a:gradFill rotWithShape="0">
              <a:gsLst>
                <a:gs pos="0">
                  <a:schemeClr val="bg1"/>
                </a:gs>
                <a:gs pos="100000">
                  <a:schemeClr val="accent1"/>
                </a:gs>
              </a:gsLst>
              <a:path path="rect">
                <a:fillToRect r="100000" b="100000"/>
              </a:path>
            </a:gradFill>
            <a:ln w="9525">
              <a:round/>
              <a:headEnd/>
              <a:tailEnd/>
            </a:ln>
            <a:scene3d>
              <a:camera prst="legacyPerspectiveFront">
                <a:rot lat="20099976" lon="20099976" rev="0"/>
              </a:camera>
              <a:lightRig rig="legacyFlat2" dir="t"/>
            </a:scene3d>
            <a:sp3d extrusionH="430200" prstMaterial="legacyMatte">
              <a:bevelT w="13500" h="13500" prst="angle"/>
              <a:bevelB w="13500" h="13500" prst="angle"/>
              <a:extrusionClr>
                <a:schemeClr val="bg1"/>
              </a:extrusionClr>
            </a:sp3d>
          </p:spPr>
          <p:txBody>
            <a:bodyPr wrap="none" anchor="ctr">
              <a:flatTx/>
            </a:bodyPr>
            <a:lstStyle/>
            <a:p>
              <a:pPr algn="ctr" latinLnBrk="1"/>
              <a:endParaRPr kumimoji="1" lang="ko-KR" altLang="en-US">
                <a:latin typeface="微软雅黑" pitchFamily="34" charset="-122"/>
                <a:ea typeface="Gulim" pitchFamily="34" charset="-127"/>
              </a:endParaRPr>
            </a:p>
          </p:txBody>
        </p:sp>
        <p:sp>
          <p:nvSpPr>
            <p:cNvPr id="15" name="Text Box 22"/>
            <p:cNvSpPr txBox="1">
              <a:spLocks noChangeArrowheads="1"/>
            </p:cNvSpPr>
            <p:nvPr/>
          </p:nvSpPr>
          <p:spPr bwMode="auto">
            <a:xfrm>
              <a:off x="2339" y="1526"/>
              <a:ext cx="9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latinLnBrk="1" hangingPunct="1"/>
              <a:r>
                <a:rPr kumimoji="1" lang="zh-CN" altLang="en-US" b="1" dirty="0" smtClean="0">
                  <a:latin typeface="微软雅黑" pitchFamily="34" charset="-122"/>
                  <a:ea typeface="微软雅黑" pitchFamily="34" charset="-122"/>
                </a:rPr>
                <a:t>目标客户定位</a:t>
              </a:r>
              <a:endParaRPr kumimoji="1" lang="en-US" altLang="zh-CN" b="1" dirty="0">
                <a:latin typeface="微软雅黑" pitchFamily="34" charset="-122"/>
                <a:ea typeface="微软雅黑" pitchFamily="34" charset="-122"/>
              </a:endParaRPr>
            </a:p>
          </p:txBody>
        </p:sp>
      </p:grpSp>
      <p:grpSp>
        <p:nvGrpSpPr>
          <p:cNvPr id="16" name="Group 23"/>
          <p:cNvGrpSpPr>
            <a:grpSpLocks/>
          </p:cNvGrpSpPr>
          <p:nvPr/>
        </p:nvGrpSpPr>
        <p:grpSpPr bwMode="auto">
          <a:xfrm>
            <a:off x="911226" y="4286250"/>
            <a:ext cx="1570038" cy="1447800"/>
            <a:chOff x="1676" y="2193"/>
            <a:chExt cx="989" cy="912"/>
          </a:xfrm>
        </p:grpSpPr>
        <p:sp>
          <p:nvSpPr>
            <p:cNvPr id="17" name="Oval 24"/>
            <p:cNvSpPr>
              <a:spLocks noChangeArrowheads="1"/>
            </p:cNvSpPr>
            <p:nvPr/>
          </p:nvSpPr>
          <p:spPr bwMode="gray">
            <a:xfrm>
              <a:off x="1713" y="2193"/>
              <a:ext cx="912" cy="912"/>
            </a:xfrm>
            <a:prstGeom prst="ellipse">
              <a:avLst/>
            </a:prstGeom>
            <a:gradFill rotWithShape="0">
              <a:gsLst>
                <a:gs pos="0">
                  <a:schemeClr val="bg1"/>
                </a:gs>
                <a:gs pos="100000">
                  <a:schemeClr val="accent1"/>
                </a:gs>
              </a:gsLst>
              <a:path path="rect">
                <a:fillToRect r="100000" b="100000"/>
              </a:path>
            </a:gradFill>
            <a:ln w="9525">
              <a:round/>
              <a:headEnd/>
              <a:tailEnd/>
            </a:ln>
            <a:scene3d>
              <a:camera prst="legacyPerspectiveFront">
                <a:rot lat="20099976" lon="20099976" rev="0"/>
              </a:camera>
              <a:lightRig rig="legacyFlat2" dir="t"/>
            </a:scene3d>
            <a:sp3d extrusionH="430200" prstMaterial="legacyMatte">
              <a:bevelT w="13500" h="13500" prst="angle"/>
              <a:bevelB w="13500" h="13500" prst="angle"/>
              <a:extrusionClr>
                <a:schemeClr val="bg1"/>
              </a:extrusionClr>
            </a:sp3d>
          </p:spPr>
          <p:txBody>
            <a:bodyPr wrap="none" anchor="ctr">
              <a:flatTx/>
            </a:bodyPr>
            <a:lstStyle/>
            <a:p>
              <a:pPr algn="ctr" latinLnBrk="1"/>
              <a:endParaRPr kumimoji="1" lang="ko-KR" altLang="en-US">
                <a:latin typeface="微软雅黑" pitchFamily="34" charset="-122"/>
                <a:ea typeface="Gulim" pitchFamily="34" charset="-127"/>
              </a:endParaRPr>
            </a:p>
          </p:txBody>
        </p:sp>
        <p:sp>
          <p:nvSpPr>
            <p:cNvPr id="18" name="Text Box 25"/>
            <p:cNvSpPr txBox="1">
              <a:spLocks noChangeArrowheads="1"/>
            </p:cNvSpPr>
            <p:nvPr/>
          </p:nvSpPr>
          <p:spPr bwMode="auto">
            <a:xfrm>
              <a:off x="1676" y="2595"/>
              <a:ext cx="9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latinLnBrk="1" hangingPunct="1"/>
              <a:r>
                <a:rPr kumimoji="1" lang="zh-CN" altLang="en-US" b="1" dirty="0" smtClean="0">
                  <a:latin typeface="微软雅黑" pitchFamily="34" charset="-122"/>
                  <a:ea typeface="微软雅黑" pitchFamily="34" charset="-122"/>
                </a:rPr>
                <a:t>经营方式定位</a:t>
              </a:r>
              <a:endParaRPr kumimoji="1" lang="en-US" altLang="zh-CN" b="1" dirty="0">
                <a:latin typeface="微软雅黑" pitchFamily="34" charset="-122"/>
                <a:ea typeface="微软雅黑" pitchFamily="34" charset="-122"/>
              </a:endParaRPr>
            </a:p>
          </p:txBody>
        </p:sp>
      </p:grpSp>
      <p:grpSp>
        <p:nvGrpSpPr>
          <p:cNvPr id="19" name="Group 26"/>
          <p:cNvGrpSpPr>
            <a:grpSpLocks/>
          </p:cNvGrpSpPr>
          <p:nvPr/>
        </p:nvGrpSpPr>
        <p:grpSpPr bwMode="auto">
          <a:xfrm>
            <a:off x="2916238" y="1333500"/>
            <a:ext cx="1447800" cy="1447800"/>
            <a:chOff x="1713" y="2193"/>
            <a:chExt cx="912" cy="912"/>
          </a:xfrm>
        </p:grpSpPr>
        <p:sp>
          <p:nvSpPr>
            <p:cNvPr id="20" name="Oval 27"/>
            <p:cNvSpPr>
              <a:spLocks noChangeArrowheads="1"/>
            </p:cNvSpPr>
            <p:nvPr/>
          </p:nvSpPr>
          <p:spPr bwMode="gray">
            <a:xfrm>
              <a:off x="1713" y="2193"/>
              <a:ext cx="912" cy="912"/>
            </a:xfrm>
            <a:prstGeom prst="ellipse">
              <a:avLst/>
            </a:prstGeom>
            <a:gradFill rotWithShape="0">
              <a:gsLst>
                <a:gs pos="0">
                  <a:schemeClr val="bg1"/>
                </a:gs>
                <a:gs pos="100000">
                  <a:schemeClr val="accent1"/>
                </a:gs>
              </a:gsLst>
              <a:path path="rect">
                <a:fillToRect r="100000" b="100000"/>
              </a:path>
            </a:gradFill>
            <a:ln w="9525">
              <a:round/>
              <a:headEnd/>
              <a:tailEnd/>
            </a:ln>
            <a:scene3d>
              <a:camera prst="legacyPerspectiveFront">
                <a:rot lat="20099976" lon="20099976" rev="0"/>
              </a:camera>
              <a:lightRig rig="legacyFlat2" dir="t"/>
            </a:scene3d>
            <a:sp3d extrusionH="430200" prstMaterial="legacyMatte">
              <a:bevelT w="13500" h="13500" prst="angle"/>
              <a:bevelB w="13500" h="13500" prst="angle"/>
              <a:extrusionClr>
                <a:schemeClr val="bg1"/>
              </a:extrusionClr>
            </a:sp3d>
          </p:spPr>
          <p:txBody>
            <a:bodyPr wrap="none" anchor="ctr">
              <a:flatTx/>
            </a:bodyPr>
            <a:lstStyle/>
            <a:p>
              <a:pPr algn="ctr" latinLnBrk="1"/>
              <a:endParaRPr kumimoji="1" lang="ko-KR" altLang="en-US">
                <a:latin typeface="微软雅黑" pitchFamily="34" charset="-122"/>
                <a:ea typeface="Gulim" pitchFamily="34" charset="-127"/>
              </a:endParaRPr>
            </a:p>
          </p:txBody>
        </p:sp>
        <p:sp>
          <p:nvSpPr>
            <p:cNvPr id="21" name="Text Box 28"/>
            <p:cNvSpPr txBox="1">
              <a:spLocks noChangeArrowheads="1"/>
            </p:cNvSpPr>
            <p:nvPr/>
          </p:nvSpPr>
          <p:spPr bwMode="auto">
            <a:xfrm>
              <a:off x="1834" y="2542"/>
              <a:ext cx="6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latinLnBrk="1" hangingPunct="1"/>
              <a:r>
                <a:rPr kumimoji="1" lang="zh-CN" altLang="en-US" b="1" dirty="0" smtClean="0">
                  <a:latin typeface="微软雅黑" pitchFamily="34" charset="-122"/>
                  <a:ea typeface="微软雅黑" pitchFamily="34" charset="-122"/>
                </a:rPr>
                <a:t>市场定位</a:t>
              </a:r>
              <a:endParaRPr kumimoji="1" lang="en-US" altLang="zh-CN" b="1" dirty="0">
                <a:latin typeface="微软雅黑" pitchFamily="34" charset="-122"/>
                <a:ea typeface="微软雅黑" pitchFamily="34" charset="-122"/>
              </a:endParaRPr>
            </a:p>
          </p:txBody>
        </p:sp>
      </p:grpSp>
      <p:sp>
        <p:nvSpPr>
          <p:cNvPr id="22" name="AutoShape 29"/>
          <p:cNvSpPr>
            <a:spLocks noChangeArrowheads="1"/>
          </p:cNvSpPr>
          <p:nvPr/>
        </p:nvSpPr>
        <p:spPr bwMode="ltGray">
          <a:xfrm>
            <a:off x="4067175" y="4051300"/>
            <a:ext cx="4608513" cy="530225"/>
          </a:xfrm>
          <a:prstGeom prst="roundRect">
            <a:avLst>
              <a:gd name="adj" fmla="val 50000"/>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latinLnBrk="1"/>
            <a:r>
              <a:rPr kumimoji="1" lang="zh-CN" altLang="en-US" sz="1600" dirty="0">
                <a:latin typeface="微软雅黑" pitchFamily="34" charset="-122"/>
                <a:ea typeface="微软雅黑" pitchFamily="34" charset="-122"/>
              </a:rPr>
              <a:t>  </a:t>
            </a:r>
            <a:r>
              <a:rPr kumimoji="1" lang="zh-CN" altLang="en-US" sz="1600" dirty="0" smtClean="0">
                <a:latin typeface="微软雅黑" pitchFamily="34" charset="-122"/>
                <a:ea typeface="微软雅黑" pitchFamily="34" charset="-122"/>
              </a:rPr>
              <a:t>农业生产资料、农副产品购销</a:t>
            </a:r>
            <a:endParaRPr kumimoji="1" lang="zh-CN" altLang="en-US" sz="1600" dirty="0">
              <a:latin typeface="微软雅黑" pitchFamily="34" charset="-122"/>
              <a:ea typeface="微软雅黑" pitchFamily="34" charset="-122"/>
            </a:endParaRPr>
          </a:p>
        </p:txBody>
      </p:sp>
      <p:grpSp>
        <p:nvGrpSpPr>
          <p:cNvPr id="23" name="Group 30"/>
          <p:cNvGrpSpPr>
            <a:grpSpLocks/>
          </p:cNvGrpSpPr>
          <p:nvPr/>
        </p:nvGrpSpPr>
        <p:grpSpPr bwMode="auto">
          <a:xfrm>
            <a:off x="2865438" y="3479800"/>
            <a:ext cx="1570038" cy="1447800"/>
            <a:chOff x="1636" y="2193"/>
            <a:chExt cx="989" cy="912"/>
          </a:xfrm>
        </p:grpSpPr>
        <p:sp>
          <p:nvSpPr>
            <p:cNvPr id="24" name="Oval 31"/>
            <p:cNvSpPr>
              <a:spLocks noChangeArrowheads="1"/>
            </p:cNvSpPr>
            <p:nvPr/>
          </p:nvSpPr>
          <p:spPr bwMode="gray">
            <a:xfrm>
              <a:off x="1713" y="2193"/>
              <a:ext cx="912" cy="912"/>
            </a:xfrm>
            <a:prstGeom prst="ellipse">
              <a:avLst/>
            </a:prstGeom>
            <a:gradFill rotWithShape="0">
              <a:gsLst>
                <a:gs pos="0">
                  <a:schemeClr val="bg1"/>
                </a:gs>
                <a:gs pos="100000">
                  <a:schemeClr val="accent1"/>
                </a:gs>
              </a:gsLst>
              <a:path path="rect">
                <a:fillToRect r="100000" b="100000"/>
              </a:path>
            </a:gradFill>
            <a:ln w="9525">
              <a:round/>
              <a:headEnd/>
              <a:tailEnd/>
            </a:ln>
            <a:scene3d>
              <a:camera prst="legacyPerspectiveFront">
                <a:rot lat="20099976" lon="20099976" rev="0"/>
              </a:camera>
              <a:lightRig rig="legacyFlat2" dir="t"/>
            </a:scene3d>
            <a:sp3d extrusionH="430200" prstMaterial="legacyMatte">
              <a:bevelT w="13500" h="13500" prst="angle"/>
              <a:bevelB w="13500" h="13500" prst="angle"/>
              <a:extrusionClr>
                <a:schemeClr val="bg1"/>
              </a:extrusionClr>
            </a:sp3d>
          </p:spPr>
          <p:txBody>
            <a:bodyPr wrap="none" anchor="ctr">
              <a:flatTx/>
            </a:bodyPr>
            <a:lstStyle/>
            <a:p>
              <a:pPr algn="ctr" latinLnBrk="1"/>
              <a:endParaRPr kumimoji="1" lang="ko-KR" altLang="en-US">
                <a:latin typeface="微软雅黑" pitchFamily="34" charset="-122"/>
                <a:ea typeface="Gulim" pitchFamily="34" charset="-127"/>
              </a:endParaRPr>
            </a:p>
          </p:txBody>
        </p:sp>
        <p:sp>
          <p:nvSpPr>
            <p:cNvPr id="25" name="Text Box 32"/>
            <p:cNvSpPr txBox="1">
              <a:spLocks noChangeArrowheads="1"/>
            </p:cNvSpPr>
            <p:nvPr/>
          </p:nvSpPr>
          <p:spPr bwMode="auto">
            <a:xfrm>
              <a:off x="1636" y="2584"/>
              <a:ext cx="9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latinLnBrk="1" hangingPunct="1"/>
              <a:r>
                <a:rPr kumimoji="1" lang="zh-CN" altLang="en-US" b="1" dirty="0" smtClean="0">
                  <a:latin typeface="微软雅黑" pitchFamily="34" charset="-122"/>
                  <a:ea typeface="微软雅黑" pitchFamily="34" charset="-122"/>
                </a:rPr>
                <a:t>经营范围定位</a:t>
              </a:r>
              <a:endParaRPr kumimoji="1" lang="en-US" altLang="zh-CN" b="1" dirty="0">
                <a:latin typeface="微软雅黑" pitchFamily="34" charset="-122"/>
                <a:ea typeface="微软雅黑" pitchFamily="34" charset="-122"/>
              </a:endParaRPr>
            </a:p>
          </p:txBody>
        </p:sp>
      </p:grpSp>
    </p:spTree>
    <p:extLst>
      <p:ext uri="{BB962C8B-B14F-4D97-AF65-F5344CB8AC3E}">
        <p14:creationId xmlns:p14="http://schemas.microsoft.com/office/powerpoint/2010/main" val="210147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arn(inVertical)">
                                      <p:cBhvr>
                                        <p:cTn id="29" dur="500"/>
                                        <p:tgtEl>
                                          <p:spTgt spid="2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arn(inVertic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par>
                                <p:cTn id="38" presetID="16" presetClass="entr" presetSubtype="2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inVertical)">
                                      <p:cBhvr>
                                        <p:cTn id="40" dur="500"/>
                                        <p:tgtEl>
                                          <p:spTgt spid="1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arn(inVertical)">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1" grpId="0" animBg="1"/>
      <p:bldP spid="12" grpId="0"/>
      <p:bldP spid="22" grpId="0" animBg="1"/>
    </p:bldLst>
  </p:timing>
</p:sld>
</file>

<file path=ppt/theme/theme1.xml><?xml version="1.0" encoding="utf-8"?>
<a:theme xmlns:a="http://schemas.openxmlformats.org/drawingml/2006/main" name="金蝶中间件PPT_标准模板_v4">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pusic目录">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pusic内容页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pusic封底">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金蝶中间件PPT_标准模板_v4</Template>
  <TotalTime>1633</TotalTime>
  <Words>4972</Words>
  <Application>Microsoft Office PowerPoint</Application>
  <PresentationFormat>全屏显示(4:3)</PresentationFormat>
  <Paragraphs>970</Paragraphs>
  <Slides>70</Slides>
  <Notes>1</Notes>
  <HiddenSlides>0</HiddenSlides>
  <MMClips>0</MMClips>
  <ScaleCrop>false</ScaleCrop>
  <HeadingPairs>
    <vt:vector size="4" baseType="variant">
      <vt:variant>
        <vt:lpstr>主题</vt:lpstr>
      </vt:variant>
      <vt:variant>
        <vt:i4>4</vt:i4>
      </vt:variant>
      <vt:variant>
        <vt:lpstr>幻灯片标题</vt:lpstr>
      </vt:variant>
      <vt:variant>
        <vt:i4>70</vt:i4>
      </vt:variant>
    </vt:vector>
  </HeadingPairs>
  <TitlesOfParts>
    <vt:vector size="74" baseType="lpstr">
      <vt:lpstr>金蝶中间件PPT_标准模板_v4</vt:lpstr>
      <vt:lpstr>Apusic目录</vt:lpstr>
      <vt:lpstr>Apusic内容页面</vt:lpstr>
      <vt:lpstr>Apusic封底</vt:lpstr>
      <vt:lpstr>巨龙农网电子商务方案交流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方案的发展与演化</vt:lpstr>
      <vt:lpstr>其他电商所处的位置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Apusic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巨龙集团电子商务方案交流</dc:title>
  <dc:creator>黄浩</dc:creator>
  <cp:lastModifiedBy>黄浩</cp:lastModifiedBy>
  <cp:revision>105</cp:revision>
  <dcterms:created xsi:type="dcterms:W3CDTF">2011-09-06T07:30:47Z</dcterms:created>
  <dcterms:modified xsi:type="dcterms:W3CDTF">2011-09-08T04:21:29Z</dcterms:modified>
</cp:coreProperties>
</file>