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48" r:id="rId3"/>
    <p:sldMasterId id="2147483655" r:id="rId4"/>
  </p:sldMasterIdLst>
  <p:notesMasterIdLst>
    <p:notesMasterId r:id="rId27"/>
  </p:notesMasterIdLst>
  <p:sldIdLst>
    <p:sldId id="271" r:id="rId5"/>
    <p:sldId id="265" r:id="rId6"/>
    <p:sldId id="272" r:id="rId7"/>
    <p:sldId id="273" r:id="rId8"/>
    <p:sldId id="284" r:id="rId9"/>
    <p:sldId id="290" r:id="rId10"/>
    <p:sldId id="291" r:id="rId11"/>
    <p:sldId id="277" r:id="rId12"/>
    <p:sldId id="285" r:id="rId13"/>
    <p:sldId id="279" r:id="rId14"/>
    <p:sldId id="280" r:id="rId15"/>
    <p:sldId id="281" r:id="rId16"/>
    <p:sldId id="282" r:id="rId17"/>
    <p:sldId id="283" r:id="rId18"/>
    <p:sldId id="286" r:id="rId19"/>
    <p:sldId id="287" r:id="rId20"/>
    <p:sldId id="288" r:id="rId21"/>
    <p:sldId id="292" r:id="rId22"/>
    <p:sldId id="293" r:id="rId23"/>
    <p:sldId id="289" r:id="rId24"/>
    <p:sldId id="294" r:id="rId25"/>
    <p:sldId id="26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8"/>
    <a:srgbClr val="FF6600"/>
    <a:srgbClr val="FF9900"/>
    <a:srgbClr val="FF5198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1" autoAdjust="0"/>
  </p:normalViewPr>
  <p:slideViewPr>
    <p:cSldViewPr>
      <p:cViewPr>
        <p:scale>
          <a:sx n="66" d="100"/>
          <a:sy n="66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EA0EF-26C1-46BE-96D5-AF9BAE5B106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CE200C0-EB0C-496E-93A6-31EA967E1772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BC78E9B3-A256-4370-A075-B8F5621090B1}" type="parTrans" cxnId="{0E4E7982-902B-4ADA-8544-7AAED0CF8CC9}">
      <dgm:prSet/>
      <dgm:spPr/>
      <dgm:t>
        <a:bodyPr/>
        <a:lstStyle/>
        <a:p>
          <a:endParaRPr lang="zh-CN" altLang="en-US"/>
        </a:p>
      </dgm:t>
    </dgm:pt>
    <dgm:pt modelId="{A042C585-9447-4B68-8F11-7FB4C0C6E6E2}" type="sibTrans" cxnId="{0E4E7982-902B-4ADA-8544-7AAED0CF8CC9}">
      <dgm:prSet/>
      <dgm:spPr/>
      <dgm:t>
        <a:bodyPr/>
        <a:lstStyle/>
        <a:p>
          <a:endParaRPr lang="zh-CN" altLang="en-US"/>
        </a:p>
      </dgm:t>
    </dgm:pt>
    <dgm:pt modelId="{8F4D9620-9686-49A0-B3A1-22B758238AFF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度量参考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7DBBD068-0D4B-4A73-8177-D7359FB25842}" type="parTrans" cxnId="{AF1502FB-D141-4471-8DEF-CBED91B6A49F}">
      <dgm:prSet/>
      <dgm:spPr/>
      <dgm:t>
        <a:bodyPr/>
        <a:lstStyle/>
        <a:p>
          <a:endParaRPr lang="zh-CN" altLang="en-US"/>
        </a:p>
      </dgm:t>
    </dgm:pt>
    <dgm:pt modelId="{9728ADE5-7C87-405C-9CB7-61F9BDEC2CEB}" type="sibTrans" cxnId="{AF1502FB-D141-4471-8DEF-CBED91B6A49F}">
      <dgm:prSet/>
      <dgm:spPr/>
      <dgm:t>
        <a:bodyPr/>
        <a:lstStyle/>
        <a:p>
          <a:endParaRPr lang="zh-CN" altLang="en-US"/>
        </a:p>
      </dgm:t>
    </dgm:pt>
    <dgm:pt modelId="{99E10DB8-D59A-49AA-9DAB-E6694BE0C135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业务指标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D2B17A3E-4074-4813-9AFC-909B7C41569E}" type="parTrans" cxnId="{783E95A7-23CB-4571-9A4E-BFFA83623D84}">
      <dgm:prSet/>
      <dgm:spPr/>
      <dgm:t>
        <a:bodyPr/>
        <a:lstStyle/>
        <a:p>
          <a:endParaRPr lang="zh-CN" altLang="en-US"/>
        </a:p>
      </dgm:t>
    </dgm:pt>
    <dgm:pt modelId="{274C7A0F-9DFD-4A53-BD7F-D6E381D979E7}" type="sibTrans" cxnId="{783E95A7-23CB-4571-9A4E-BFFA83623D84}">
      <dgm:prSet/>
      <dgm:spPr/>
      <dgm:t>
        <a:bodyPr/>
        <a:lstStyle/>
        <a:p>
          <a:endParaRPr lang="zh-CN" altLang="en-US"/>
        </a:p>
      </dgm:t>
    </dgm:pt>
    <dgm:pt modelId="{0653AC03-B060-4F43-BEBA-B0DE786B20B6}" type="pres">
      <dgm:prSet presAssocID="{B3CEA0EF-26C1-46BE-96D5-AF9BAE5B1064}" presName="compositeShape" presStyleCnt="0">
        <dgm:presLayoutVars>
          <dgm:chMax val="7"/>
          <dgm:dir/>
          <dgm:resizeHandles val="exact"/>
        </dgm:presLayoutVars>
      </dgm:prSet>
      <dgm:spPr/>
    </dgm:pt>
    <dgm:pt modelId="{4FEA0282-42CE-44F3-B688-2B1866B5EB2E}" type="pres">
      <dgm:prSet presAssocID="{ECE200C0-EB0C-496E-93A6-31EA967E1772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C26502A-6A07-4670-9B33-569407F486A7}" type="pres">
      <dgm:prSet presAssocID="{ECE200C0-EB0C-496E-93A6-31EA967E177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2467F-CE8A-45B1-A7FF-1518C5020F89}" type="pres">
      <dgm:prSet presAssocID="{8F4D9620-9686-49A0-B3A1-22B758238AFF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F8F4DAF3-1728-4805-81DF-9F3387C9C4FD}" type="pres">
      <dgm:prSet presAssocID="{8F4D9620-9686-49A0-B3A1-22B758238AF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2D235-41DC-4C68-B377-9A41C0821D42}" type="pres">
      <dgm:prSet presAssocID="{99E10DB8-D59A-49AA-9DAB-E6694BE0C135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9F868902-FCBB-4B3C-87A3-D04CE5C6B2D2}" type="pres">
      <dgm:prSet presAssocID="{99E10DB8-D59A-49AA-9DAB-E6694BE0C13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A19B16-E5DB-4969-B7DF-A7A550BCE23C}" type="presOf" srcId="{8F4D9620-9686-49A0-B3A1-22B758238AFF}" destId="{6532467F-CE8A-45B1-A7FF-1518C5020F89}" srcOrd="0" destOrd="0" presId="urn:microsoft.com/office/officeart/2005/8/layout/venn1"/>
    <dgm:cxn modelId="{AF1502FB-D141-4471-8DEF-CBED91B6A49F}" srcId="{B3CEA0EF-26C1-46BE-96D5-AF9BAE5B1064}" destId="{8F4D9620-9686-49A0-B3A1-22B758238AFF}" srcOrd="1" destOrd="0" parTransId="{7DBBD068-0D4B-4A73-8177-D7359FB25842}" sibTransId="{9728ADE5-7C87-405C-9CB7-61F9BDEC2CEB}"/>
    <dgm:cxn modelId="{783E95A7-23CB-4571-9A4E-BFFA83623D84}" srcId="{B3CEA0EF-26C1-46BE-96D5-AF9BAE5B1064}" destId="{99E10DB8-D59A-49AA-9DAB-E6694BE0C135}" srcOrd="2" destOrd="0" parTransId="{D2B17A3E-4074-4813-9AFC-909B7C41569E}" sibTransId="{274C7A0F-9DFD-4A53-BD7F-D6E381D979E7}"/>
    <dgm:cxn modelId="{D63F2F0E-43BE-4F4C-BAA2-37744BCF1F7B}" type="presOf" srcId="{B3CEA0EF-26C1-46BE-96D5-AF9BAE5B1064}" destId="{0653AC03-B060-4F43-BEBA-B0DE786B20B6}" srcOrd="0" destOrd="0" presId="urn:microsoft.com/office/officeart/2005/8/layout/venn1"/>
    <dgm:cxn modelId="{31595A63-D1D5-44F8-A3F0-246E211815A0}" type="presOf" srcId="{99E10DB8-D59A-49AA-9DAB-E6694BE0C135}" destId="{A342D235-41DC-4C68-B377-9A41C0821D42}" srcOrd="0" destOrd="0" presId="urn:microsoft.com/office/officeart/2005/8/layout/venn1"/>
    <dgm:cxn modelId="{94FC2170-8FAD-4C33-B07D-B5BBCAA10009}" type="presOf" srcId="{ECE200C0-EB0C-496E-93A6-31EA967E1772}" destId="{7C26502A-6A07-4670-9B33-569407F486A7}" srcOrd="1" destOrd="0" presId="urn:microsoft.com/office/officeart/2005/8/layout/venn1"/>
    <dgm:cxn modelId="{0E4E7982-902B-4ADA-8544-7AAED0CF8CC9}" srcId="{B3CEA0EF-26C1-46BE-96D5-AF9BAE5B1064}" destId="{ECE200C0-EB0C-496E-93A6-31EA967E1772}" srcOrd="0" destOrd="0" parTransId="{BC78E9B3-A256-4370-A075-B8F5621090B1}" sibTransId="{A042C585-9447-4B68-8F11-7FB4C0C6E6E2}"/>
    <dgm:cxn modelId="{B8C99DA2-C2F1-44C7-88ED-2BB7A8B41F56}" type="presOf" srcId="{ECE200C0-EB0C-496E-93A6-31EA967E1772}" destId="{4FEA0282-42CE-44F3-B688-2B1866B5EB2E}" srcOrd="0" destOrd="0" presId="urn:microsoft.com/office/officeart/2005/8/layout/venn1"/>
    <dgm:cxn modelId="{816C9AD0-7DED-415E-A841-45A2326353E7}" type="presOf" srcId="{8F4D9620-9686-49A0-B3A1-22B758238AFF}" destId="{F8F4DAF3-1728-4805-81DF-9F3387C9C4FD}" srcOrd="1" destOrd="0" presId="urn:microsoft.com/office/officeart/2005/8/layout/venn1"/>
    <dgm:cxn modelId="{94D92883-7756-44D5-A494-6223E40F6D45}" type="presOf" srcId="{99E10DB8-D59A-49AA-9DAB-E6694BE0C135}" destId="{9F868902-FCBB-4B3C-87A3-D04CE5C6B2D2}" srcOrd="1" destOrd="0" presId="urn:microsoft.com/office/officeart/2005/8/layout/venn1"/>
    <dgm:cxn modelId="{3AD6FFE0-8EE6-46D0-ABA2-F84D39C3790D}" type="presParOf" srcId="{0653AC03-B060-4F43-BEBA-B0DE786B20B6}" destId="{4FEA0282-42CE-44F3-B688-2B1866B5EB2E}" srcOrd="0" destOrd="0" presId="urn:microsoft.com/office/officeart/2005/8/layout/venn1"/>
    <dgm:cxn modelId="{FBCD3023-EB0B-4D01-BF6C-68452D1B19E2}" type="presParOf" srcId="{0653AC03-B060-4F43-BEBA-B0DE786B20B6}" destId="{7C26502A-6A07-4670-9B33-569407F486A7}" srcOrd="1" destOrd="0" presId="urn:microsoft.com/office/officeart/2005/8/layout/venn1"/>
    <dgm:cxn modelId="{D1ECF397-6765-46B3-B65D-B9AA09E423C7}" type="presParOf" srcId="{0653AC03-B060-4F43-BEBA-B0DE786B20B6}" destId="{6532467F-CE8A-45B1-A7FF-1518C5020F89}" srcOrd="2" destOrd="0" presId="urn:microsoft.com/office/officeart/2005/8/layout/venn1"/>
    <dgm:cxn modelId="{568B846D-BA2B-4A1A-A19F-AEC16B048C43}" type="presParOf" srcId="{0653AC03-B060-4F43-BEBA-B0DE786B20B6}" destId="{F8F4DAF3-1728-4805-81DF-9F3387C9C4FD}" srcOrd="3" destOrd="0" presId="urn:microsoft.com/office/officeart/2005/8/layout/venn1"/>
    <dgm:cxn modelId="{898B42C3-3DFF-463D-96F7-CA322F1C2CC6}" type="presParOf" srcId="{0653AC03-B060-4F43-BEBA-B0DE786B20B6}" destId="{A342D235-41DC-4C68-B377-9A41C0821D42}" srcOrd="4" destOrd="0" presId="urn:microsoft.com/office/officeart/2005/8/layout/venn1"/>
    <dgm:cxn modelId="{E5BCDF5F-9497-425E-9E59-966E40B2E3B3}" type="presParOf" srcId="{0653AC03-B060-4F43-BEBA-B0DE786B20B6}" destId="{9F868902-FCBB-4B3C-87A3-D04CE5C6B2D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A0282-42CE-44F3-B688-2B1866B5EB2E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153920" y="477519"/>
        <a:ext cx="1788160" cy="1097280"/>
      </dsp:txXfrm>
    </dsp:sp>
    <dsp:sp modelId="{6532467F-CE8A-45B1-A7FF-1518C5020F89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度量参考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54400" y="2204720"/>
        <a:ext cx="1463040" cy="1341120"/>
      </dsp:txXfrm>
    </dsp:sp>
    <dsp:sp modelId="{A342D235-41DC-4C68-B377-9A41C0821D42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业务指标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ADE5D-35F6-4631-8BFC-CDD700D550D6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FF84C-8037-4B4F-B7B7-C6CEAC3ADE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6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000100" y="3286124"/>
            <a:ext cx="7572428" cy="1224000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5198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000100" y="4929198"/>
            <a:ext cx="75724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演讲：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fld id="{6462725E-AC7F-42FA-9E0B-16604B5DC6DD}" type="datetime1"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lnSpc>
                  <a:spcPct val="150000"/>
                </a:lnSpc>
              </a:pPr>
              <a:t>2011/8/29</a:t>
            </a:fld>
            <a:endParaRPr lang="en-US" altLang="zh-CN" sz="2400">
              <a:solidFill>
                <a:srgbClr val="00519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5583" y="5057558"/>
            <a:ext cx="5808251" cy="42863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单击此处添加姓名或部门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提纲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</a:t>
            </a:r>
            <a:r>
              <a:rPr lang="en-US" altLang="zh-CN" smtClean="0"/>
              <a:t>PPT</a:t>
            </a:r>
            <a:r>
              <a:rPr lang="zh-CN" altLang="en-US" smtClean="0"/>
              <a:t>页面标题</a:t>
            </a:r>
            <a:endParaRPr lang="zh-CN" altLang="en-US"/>
          </a:p>
        </p:txBody>
      </p:sp>
      <p:sp>
        <p:nvSpPr>
          <p:cNvPr id="7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单击此处添加页面内容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048125" y="6568167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t>P</a:t>
            </a:r>
            <a:fld id="{4F415E2D-293C-4D50-B4B7-A9575454DCFA}" type="slidenum"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DDDDDD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317505" y="2924175"/>
            <a:ext cx="4968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0" b="1">
                <a:solidFill>
                  <a:srgbClr val="005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  <p:pic>
        <p:nvPicPr>
          <p:cNvPr id="11" name="图片 14" descr="中间件PPT母版_2009_v3_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5" descr="kingdee_apusic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中间件PPT母版_2009_v2_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图片 6" descr="kingdee_apusic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6629400"/>
            <a:ext cx="152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Box 8"/>
          <p:cNvSpPr txBox="1">
            <a:spLocks noChangeArrowheads="1"/>
          </p:cNvSpPr>
          <p:nvPr/>
        </p:nvSpPr>
        <p:spPr bwMode="auto">
          <a:xfrm>
            <a:off x="1843088" y="6588125"/>
            <a:ext cx="1108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基础架构平台专家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1740694" y="6700044"/>
            <a:ext cx="1428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中间件PPT母版_2009_v3_3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黑体" pitchFamily="2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3" descr="中间件PPT母版_2009_v3_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 descr="kingdee_apusic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性能测试与性能分析报告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咨询</a:t>
            </a:r>
            <a:r>
              <a:rPr lang="zh-CN" altLang="en-US" dirty="0" smtClean="0"/>
              <a:t>服务部 黄浩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有哪些业务指标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从交互角度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并发数</a:t>
            </a:r>
            <a:endParaRPr lang="en-US" altLang="zh-CN" dirty="0" smtClean="0"/>
          </a:p>
          <a:p>
            <a:pPr lvl="1"/>
            <a:r>
              <a:rPr lang="zh-CN" altLang="en-US" dirty="0"/>
              <a:t>强</a:t>
            </a:r>
            <a:r>
              <a:rPr lang="zh-CN" altLang="en-US" dirty="0" smtClean="0"/>
              <a:t>并发情况（并发同时访问同一功能）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弱并发情况（并发同时访问不同功能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在线用户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End-to-End </a:t>
            </a:r>
            <a:r>
              <a:rPr lang="zh-CN" altLang="en-US" dirty="0" smtClean="0"/>
              <a:t>性能日志</a:t>
            </a:r>
            <a:endParaRPr lang="en-US" altLang="zh-CN" dirty="0" smtClean="0"/>
          </a:p>
          <a:p>
            <a:r>
              <a:rPr lang="zh-CN" altLang="en-US" dirty="0" smtClean="0"/>
              <a:t>客户端指标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  4XX, 5XX</a:t>
            </a:r>
            <a:r>
              <a:rPr lang="zh-CN" altLang="en-US" dirty="0" smtClean="0"/>
              <a:t>错误情况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页面交互次数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页面装载时间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页面大小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247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有哪些业务指标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从业务角度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事务运行情况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事务成功率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事务执行时间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lang="zh-CN" altLang="en-US" dirty="0" smtClean="0"/>
              <a:t>功能异常</a:t>
            </a:r>
            <a:endParaRPr lang="en-US" altLang="zh-CN" dirty="0" smtClean="0"/>
          </a:p>
          <a:p>
            <a:pPr lvl="1"/>
            <a:r>
              <a:rPr lang="zh-CN" altLang="en-US" dirty="0"/>
              <a:t>异常</a:t>
            </a:r>
            <a:r>
              <a:rPr lang="zh-CN" altLang="en-US" dirty="0" smtClean="0"/>
              <a:t>率、功能异常分布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异常类型</a:t>
            </a:r>
            <a:endParaRPr lang="en-US" altLang="zh-CN" dirty="0" smtClean="0"/>
          </a:p>
          <a:p>
            <a:r>
              <a:rPr lang="zh-CN" altLang="en-US" dirty="0" smtClean="0"/>
              <a:t>功能访问分布</a:t>
            </a:r>
            <a:endParaRPr lang="en-US" altLang="zh-CN" dirty="0" smtClean="0"/>
          </a:p>
          <a:p>
            <a:r>
              <a:rPr lang="zh-CN" altLang="en-US" dirty="0"/>
              <a:t>数据量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289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有哪些业务指标</a:t>
            </a:r>
            <a:r>
              <a:rPr lang="en-US" altLang="zh-CN" dirty="0" smtClean="0"/>
              <a:t>-</a:t>
            </a:r>
            <a:r>
              <a:rPr lang="zh-CN" altLang="en-US" dirty="0" smtClean="0"/>
              <a:t>从系统角度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服务器硬件数据指标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占用率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</a:t>
            </a:r>
            <a:r>
              <a:rPr lang="zh-CN" altLang="en-US" dirty="0" smtClean="0"/>
              <a:t>读写情况</a:t>
            </a:r>
            <a:endParaRPr lang="en-US" altLang="zh-CN" dirty="0" smtClean="0"/>
          </a:p>
          <a:p>
            <a:r>
              <a:rPr lang="zh-CN" altLang="en-US" dirty="0" smtClean="0"/>
              <a:t>网络数据指标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吞吐量、带宽利用率</a:t>
            </a:r>
            <a:endParaRPr lang="en-US" altLang="zh-CN" dirty="0" smtClean="0"/>
          </a:p>
          <a:p>
            <a:pPr lvl="1"/>
            <a:r>
              <a:rPr lang="zh-CN" altLang="en-US" dirty="0"/>
              <a:t>服务</a:t>
            </a:r>
            <a:r>
              <a:rPr lang="zh-CN" altLang="en-US" dirty="0" smtClean="0"/>
              <a:t>端局域网堵塞情况</a:t>
            </a:r>
            <a:endParaRPr lang="en-US" altLang="zh-CN" dirty="0" smtClean="0"/>
          </a:p>
          <a:p>
            <a:r>
              <a:rPr lang="zh-CN" altLang="en-US" dirty="0" smtClean="0"/>
              <a:t>运行环境数据指标（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堆</a:t>
            </a:r>
            <a:r>
              <a:rPr lang="zh-CN" altLang="en-US" dirty="0" smtClean="0"/>
              <a:t>内存情况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</a:t>
            </a:r>
            <a:r>
              <a:rPr lang="zh-CN" altLang="en-US" dirty="0" smtClean="0"/>
              <a:t>后内存占用情况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并发线程情况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线程数、线程死锁情况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情况（</a:t>
            </a:r>
            <a:r>
              <a:rPr lang="en-US" altLang="zh-CN" dirty="0" smtClean="0"/>
              <a:t>GC</a:t>
            </a:r>
            <a:r>
              <a:rPr lang="zh-CN" altLang="en-US" dirty="0" smtClean="0"/>
              <a:t>次数、消耗时间，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间隔时间）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58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如何获取性能数据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性能测试工具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Load Runner</a:t>
            </a:r>
            <a:r>
              <a:rPr lang="zh-CN" altLang="en-US" dirty="0" smtClean="0"/>
              <a:t>测试数据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测试数据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Http Analyzer</a:t>
            </a:r>
          </a:p>
          <a:p>
            <a:pPr lvl="2"/>
            <a:r>
              <a:rPr lang="en-US" altLang="zh-CN" dirty="0" smtClean="0"/>
              <a:t>Firebug/</a:t>
            </a:r>
            <a:r>
              <a:rPr lang="en-US" altLang="zh-CN" dirty="0" err="1" smtClean="0"/>
              <a:t>Yslow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Fiddler</a:t>
            </a:r>
          </a:p>
          <a:p>
            <a:pPr lvl="1"/>
            <a:r>
              <a:rPr lang="zh-CN" altLang="en-US" dirty="0" smtClean="0"/>
              <a:t>互联网网络测试： </a:t>
            </a:r>
            <a:r>
              <a:rPr lang="en-US" altLang="zh-CN" dirty="0" err="1" smtClean="0"/>
              <a:t>WANem</a:t>
            </a:r>
            <a:endParaRPr lang="en-US" altLang="zh-CN" dirty="0" smtClean="0"/>
          </a:p>
          <a:p>
            <a:r>
              <a:rPr lang="zh-CN" altLang="en-US" dirty="0" smtClean="0"/>
              <a:t>监控工具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JConsole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性能数据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特定服务器的监控工具，如</a:t>
            </a:r>
            <a:r>
              <a:rPr lang="en-US" altLang="zh-CN" dirty="0" smtClean="0"/>
              <a:t>OEM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AUM?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JMX</a:t>
            </a:r>
            <a:r>
              <a:rPr lang="zh-CN" altLang="en-US" dirty="0" smtClean="0"/>
              <a:t>定义扩展性能记录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局域网网络流量监控软件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322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如何获取性能数据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定制分析工具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日志分析工具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GC</a:t>
            </a:r>
            <a:r>
              <a:rPr lang="zh-CN" altLang="en-US" dirty="0" smtClean="0"/>
              <a:t>日志的分析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Apache Http Server</a:t>
            </a:r>
            <a:r>
              <a:rPr lang="zh-CN" altLang="en-US" dirty="0" smtClean="0"/>
              <a:t>日志的分析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应用程序异常日志的分析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Application Runtime Tracking</a:t>
            </a:r>
          </a:p>
          <a:p>
            <a:pPr lvl="2"/>
            <a:r>
              <a:rPr lang="en-US" altLang="zh-CN" dirty="0" smtClean="0"/>
              <a:t>AOP</a:t>
            </a:r>
            <a:r>
              <a:rPr lang="zh-CN" altLang="en-US" dirty="0" smtClean="0"/>
              <a:t>，异步机制，对服务端应用记录响应性能日志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Behavior Survey</a:t>
            </a:r>
          </a:p>
          <a:p>
            <a:pPr lvl="2"/>
            <a:r>
              <a:rPr lang="zh-CN" altLang="en-US" dirty="0" smtClean="0"/>
              <a:t>记录用户访问的分布及每个功能的压力分布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End-to-End Performance Logging</a:t>
            </a:r>
          </a:p>
          <a:p>
            <a:pPr lvl="2"/>
            <a:r>
              <a:rPr lang="zh-CN" altLang="en-US" dirty="0"/>
              <a:t>页面请求及网络传递时间</a:t>
            </a:r>
            <a:endParaRPr lang="en-US" altLang="zh-CN" dirty="0"/>
          </a:p>
          <a:p>
            <a:pPr lvl="2"/>
            <a:r>
              <a:rPr lang="zh-CN" altLang="en-US" dirty="0"/>
              <a:t>服务端数据处理时间</a:t>
            </a:r>
            <a:endParaRPr lang="en-US" altLang="zh-CN" dirty="0"/>
          </a:p>
          <a:p>
            <a:pPr lvl="2"/>
            <a:r>
              <a:rPr lang="zh-CN" altLang="en-US" dirty="0"/>
              <a:t>服务端应用事务调用时间</a:t>
            </a:r>
            <a:endParaRPr lang="en-US" altLang="zh-CN" dirty="0"/>
          </a:p>
          <a:p>
            <a:pPr lvl="2"/>
            <a:r>
              <a:rPr lang="zh-CN" altLang="en-US" dirty="0"/>
              <a:t>页面装载及渲染时间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2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什么是度量参考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阈值（</a:t>
            </a:r>
            <a:r>
              <a:rPr lang="en-US" altLang="zh-CN" dirty="0" smtClean="0"/>
              <a:t>Yu </a:t>
            </a:r>
            <a:r>
              <a:rPr lang="en-US" altLang="zh-CN" dirty="0" err="1" smtClean="0"/>
              <a:t>Zhi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过去我们所谓的“经验”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“抄袭”其他类似产品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系统的测试值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”网上相关的设定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拍脑袋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</a:t>
            </a:r>
            <a:r>
              <a:rPr lang="zh-CN" altLang="en-US" dirty="0" smtClean="0"/>
              <a:t>访问响应应在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设计</a:t>
            </a:r>
            <a:r>
              <a:rPr lang="zh-CN" altLang="en-US" dirty="0" smtClean="0"/>
              <a:t>度量参考（测出什么性能就是什么性能）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765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如何设定度量参考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能力估算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根据以往的测试值，估计单个节点的性能指标，从而估算多应用场景下的指标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简单测试单个访问下的相关数据从而估算整体指标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比如根据用户访问一些功能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的大小，估算每个节点可以支撑的用户数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比如根据消息大小，估算一定范围网络吞吐下消息可以发送的数量</a:t>
            </a:r>
            <a:endParaRPr lang="en-US" altLang="zh-CN" dirty="0" smtClean="0"/>
          </a:p>
          <a:p>
            <a:r>
              <a:rPr lang="zh-CN" altLang="en-US" dirty="0" smtClean="0"/>
              <a:t>基于经验的相关性估算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通过以往实际情况，估算一定的业务比值</a:t>
            </a:r>
            <a:endParaRPr lang="en-US" altLang="zh-CN" dirty="0" smtClean="0"/>
          </a:p>
          <a:p>
            <a:pPr lvl="2"/>
            <a:r>
              <a:rPr lang="zh-CN" altLang="en-US" dirty="0"/>
              <a:t>弱</a:t>
            </a:r>
            <a:r>
              <a:rPr lang="zh-CN" altLang="en-US" dirty="0" smtClean="0"/>
              <a:t>并发与强并发的比值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在线用户与强并发的比值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业务比值：订单数与货物数据比值，订单数与消息数比值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估算误差系数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2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如何设定度量参考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业务目标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现有业务运行环境（用户量、数据量、访问量）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未来一段时间业务量的合理估计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往年的增长率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合适的时间段（一年，两年或三年）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安全调整系数</a:t>
            </a:r>
            <a:endParaRPr lang="en-US" altLang="zh-CN" dirty="0" smtClean="0"/>
          </a:p>
          <a:p>
            <a:r>
              <a:rPr lang="zh-CN" altLang="en-US" dirty="0" smtClean="0"/>
              <a:t>调查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在生产环境增加调查机制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功能使用分布调查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客户端运行环境调查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实际运行压力调查（确定波峰、波谷）</a:t>
            </a:r>
            <a:endParaRPr lang="en-US" altLang="zh-CN" dirty="0" smtClean="0"/>
          </a:p>
          <a:p>
            <a:r>
              <a:rPr lang="zh-CN" altLang="en-US" dirty="0" smtClean="0"/>
              <a:t>数学方法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曲线拐点、标准方差（分布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27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如何进行性能测试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选择固定的业务参考指标</a:t>
            </a:r>
            <a:endParaRPr lang="en-US" altLang="zh-CN" dirty="0" smtClean="0"/>
          </a:p>
          <a:p>
            <a:pPr lvl="1"/>
            <a:r>
              <a:rPr lang="zh-CN" altLang="en-US" dirty="0"/>
              <a:t>业务背景 （</a:t>
            </a:r>
            <a:r>
              <a:rPr lang="en-US" altLang="zh-CN" dirty="0"/>
              <a:t>Business Background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明确真实的用户量、数据量，确定性能估计标准</a:t>
            </a:r>
            <a:endParaRPr lang="en-US" altLang="zh-CN" dirty="0"/>
          </a:p>
          <a:p>
            <a:pPr lvl="1"/>
            <a:r>
              <a:rPr lang="zh-CN" altLang="en-US" dirty="0"/>
              <a:t>物理部署架构 （</a:t>
            </a:r>
            <a:r>
              <a:rPr lang="en-US" altLang="zh-CN" dirty="0"/>
              <a:t>Deployment Architecture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明确每个部署节点的作用和压力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明确节点所在服务器的伸缩能力</a:t>
            </a:r>
            <a:endParaRPr lang="en-US" altLang="zh-CN" dirty="0"/>
          </a:p>
          <a:p>
            <a:pPr lvl="1"/>
            <a:r>
              <a:rPr lang="zh-CN" altLang="en-US" dirty="0" smtClean="0"/>
              <a:t>核心业务功能（</a:t>
            </a:r>
            <a:r>
              <a:rPr lang="en-US" altLang="zh-CN" dirty="0" smtClean="0"/>
              <a:t>Core 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找到性能测试的价值点</a:t>
            </a:r>
            <a:endParaRPr lang="en-US" altLang="zh-CN" dirty="0" smtClean="0"/>
          </a:p>
          <a:p>
            <a:pPr lvl="1"/>
            <a:r>
              <a:rPr lang="zh-CN" altLang="en-US" dirty="0"/>
              <a:t>服务</a:t>
            </a:r>
            <a:r>
              <a:rPr lang="zh-CN" altLang="en-US" dirty="0" smtClean="0"/>
              <a:t>质量标准 （</a:t>
            </a:r>
            <a:r>
              <a:rPr lang="en-US" altLang="zh-CN" dirty="0" smtClean="0"/>
              <a:t>Quality of 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确定成功率，测试可接受率、响应时间等标准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用户体验（</a:t>
            </a:r>
            <a:r>
              <a:rPr lang="en-US" altLang="zh-CN" dirty="0" smtClean="0"/>
              <a:t>User Ability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确定响应时间标准、</a:t>
            </a:r>
            <a:r>
              <a:rPr lang="en-US" altLang="zh-CN" dirty="0" smtClean="0"/>
              <a:t>HTTP4xx,5xx</a:t>
            </a:r>
            <a:r>
              <a:rPr lang="zh-CN" altLang="en-US" dirty="0" smtClean="0"/>
              <a:t>错误可接受率。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8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如何进行性能测试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选择固定的测试环境指标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局域网络测试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2"/>
            <a:r>
              <a:rPr lang="zh-CN" altLang="en-US" dirty="0"/>
              <a:t>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互联网络测试环境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模拟带宽（</a:t>
            </a:r>
            <a:r>
              <a:rPr lang="en-US" altLang="zh-CN" dirty="0" smtClean="0"/>
              <a:t>Bandwidth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往返</a:t>
            </a:r>
            <a:r>
              <a:rPr lang="zh-CN" altLang="en-US" dirty="0" smtClean="0"/>
              <a:t>延迟 （</a:t>
            </a:r>
            <a:r>
              <a:rPr lang="en-US" altLang="zh-CN" dirty="0" smtClean="0"/>
              <a:t>Round Trip Latency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丢包</a:t>
            </a:r>
            <a:r>
              <a:rPr lang="zh-CN" altLang="en-US" dirty="0" smtClean="0"/>
              <a:t>率 （</a:t>
            </a:r>
            <a:r>
              <a:rPr lang="en-US" altLang="zh-CN" dirty="0" smtClean="0"/>
              <a:t>Loss Rate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67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性能测试的误区</a:t>
            </a:r>
            <a:endParaRPr lang="en-US" altLang="zh-CN" dirty="0"/>
          </a:p>
          <a:p>
            <a:r>
              <a:rPr lang="zh-CN" altLang="en-US" dirty="0" smtClean="0"/>
              <a:t>性能测试与性能分析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dirty="0" smtClean="0"/>
              <a:t>测试数据分析报告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测试环境与约定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度量参考</a:t>
            </a:r>
            <a:endParaRPr lang="en-US" altLang="zh-CN" dirty="0" smtClean="0"/>
          </a:p>
          <a:p>
            <a:r>
              <a:rPr lang="zh-CN" altLang="en-US" dirty="0" smtClean="0"/>
              <a:t>测试数据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从客户的角度：关注业务与用户体验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从架构师的角度：关注功能瓶颈和架构</a:t>
            </a:r>
            <a:endParaRPr lang="en-US" altLang="zh-CN" dirty="0" smtClean="0"/>
          </a:p>
          <a:p>
            <a:r>
              <a:rPr lang="zh-CN" altLang="en-US" dirty="0" smtClean="0"/>
              <a:t>分析及建议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瓶颈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性能曲线的拐点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突破性能阈值的关键测试点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影响性能的关键因素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785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经验分享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事务响应时间在</a:t>
            </a:r>
            <a:r>
              <a:rPr lang="en-US" altLang="zh-CN" dirty="0" smtClean="0"/>
              <a:t>3s</a:t>
            </a:r>
            <a:r>
              <a:rPr lang="zh-CN" altLang="en-US" dirty="0" smtClean="0"/>
              <a:t>以内时，存在以下经验值</a:t>
            </a:r>
            <a:endParaRPr lang="en-US" altLang="zh-CN" dirty="0" smtClean="0"/>
          </a:p>
          <a:p>
            <a:pPr lvl="1"/>
            <a:r>
              <a:rPr lang="zh-CN" altLang="en-US" dirty="0"/>
              <a:t>强</a:t>
            </a:r>
            <a:r>
              <a:rPr lang="zh-CN" altLang="en-US" dirty="0" smtClean="0"/>
              <a:t>并发与弱并发比例大约在</a:t>
            </a:r>
            <a:r>
              <a:rPr lang="en-US" altLang="zh-CN" dirty="0" smtClean="0"/>
              <a:t>1:6-9</a:t>
            </a:r>
            <a:r>
              <a:rPr lang="zh-CN" altLang="en-US" dirty="0" smtClean="0"/>
              <a:t>之间，我们设定为</a:t>
            </a:r>
            <a:r>
              <a:rPr lang="en-US" altLang="zh-CN" dirty="0" smtClean="0"/>
              <a:t>7</a:t>
            </a:r>
          </a:p>
          <a:p>
            <a:pPr lvl="1"/>
            <a:r>
              <a:rPr lang="zh-CN" altLang="en-US" dirty="0"/>
              <a:t>强</a:t>
            </a:r>
            <a:r>
              <a:rPr lang="zh-CN" altLang="en-US" dirty="0" smtClean="0"/>
              <a:t>并发与在线用户比值大约在</a:t>
            </a:r>
            <a:r>
              <a:rPr lang="en-US" altLang="zh-CN" dirty="0" smtClean="0"/>
              <a:t>1:14-22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用户访问功能响应分布阈值：</a:t>
            </a:r>
            <a:r>
              <a:rPr lang="en-US" altLang="zh-CN" dirty="0"/>
              <a:t> </a:t>
            </a:r>
            <a:r>
              <a:rPr lang="en-US" altLang="zh-CN" dirty="0" smtClean="0"/>
              <a:t>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2σ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3σ</a:t>
            </a:r>
          </a:p>
          <a:p>
            <a:pPr marL="800100" lvl="1"/>
            <a:r>
              <a:rPr lang="zh-CN" altLang="en-US" dirty="0" smtClean="0"/>
              <a:t>重要功能曲线拐点一般设置为</a:t>
            </a:r>
            <a:r>
              <a:rPr lang="en-US" altLang="zh-CN" dirty="0" smtClean="0"/>
              <a:t>2σ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77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57422" y="4714884"/>
            <a:ext cx="4264950" cy="14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联系方式：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name@apusic.com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业务咨询热线：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4008-830-830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金蝶中间件网站：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www.apusic.com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大家所理解的性能测试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使用压力测试工具</a:t>
            </a:r>
            <a:endParaRPr lang="en-US" altLang="zh-CN" dirty="0" smtClean="0"/>
          </a:p>
          <a:p>
            <a:r>
              <a:rPr lang="zh-CN" altLang="en-US" dirty="0" smtClean="0"/>
              <a:t>总是测试那些指标看上去很好的功能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静态页面、查询页面、登陆等</a:t>
            </a:r>
            <a:endParaRPr lang="en-US" altLang="zh-CN" dirty="0" smtClean="0"/>
          </a:p>
          <a:p>
            <a:r>
              <a:rPr lang="zh-CN" altLang="en-US" dirty="0" smtClean="0"/>
              <a:t>为了和其他产品进行比较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给客户看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给第三方受众看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对性能测试理解的误区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性能测试是可有可无的东西</a:t>
            </a:r>
            <a:endParaRPr lang="en-US" altLang="zh-CN" dirty="0"/>
          </a:p>
          <a:p>
            <a:pPr lvl="1"/>
            <a:r>
              <a:rPr lang="zh-CN" altLang="en-US" dirty="0"/>
              <a:t>不到必要时刻不做性能测试</a:t>
            </a:r>
            <a:endParaRPr lang="en-US" altLang="zh-CN" dirty="0"/>
          </a:p>
          <a:p>
            <a:pPr lvl="1"/>
            <a:r>
              <a:rPr lang="zh-CN" altLang="en-US" dirty="0"/>
              <a:t>不到必要时刻不做性能分析</a:t>
            </a:r>
            <a:endParaRPr lang="en-US" altLang="zh-CN" dirty="0"/>
          </a:p>
          <a:p>
            <a:r>
              <a:rPr lang="zh-CN" altLang="en-US" dirty="0" smtClean="0"/>
              <a:t>把</a:t>
            </a:r>
            <a:r>
              <a:rPr lang="zh-CN" altLang="en-US" dirty="0" smtClean="0"/>
              <a:t>性能测试的受众认为是客户或者第三方（如质量监督）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仅仅测试指标比较好的功能</a:t>
            </a:r>
            <a:endParaRPr lang="en-US" altLang="zh-CN" dirty="0" smtClean="0"/>
          </a:p>
          <a:p>
            <a:r>
              <a:rPr lang="zh-CN" altLang="en-US" dirty="0" smtClean="0"/>
              <a:t>对性能测试指标或参考的不正确设定</a:t>
            </a:r>
            <a:endParaRPr lang="en-US" altLang="zh-CN" dirty="0" smtClean="0"/>
          </a:p>
          <a:p>
            <a:pPr lvl="1"/>
            <a:r>
              <a:rPr lang="zh-CN" altLang="en-US" dirty="0"/>
              <a:t>对性能指标的过高估计，往往设定不合理的指标</a:t>
            </a:r>
            <a:endParaRPr lang="en-US" altLang="zh-CN" dirty="0"/>
          </a:p>
          <a:p>
            <a:pPr lvl="1"/>
            <a:r>
              <a:rPr lang="zh-CN" altLang="en-US" dirty="0" smtClean="0"/>
              <a:t>参考</a:t>
            </a:r>
            <a:r>
              <a:rPr lang="zh-CN" altLang="en-US" dirty="0" smtClean="0"/>
              <a:t>值大多来源于拍脑袋或者竞争产品的值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从来没有从客户角度从业务角度看待</a:t>
            </a:r>
            <a:r>
              <a:rPr lang="zh-CN" altLang="en-US" dirty="0" smtClean="0"/>
              <a:t>性能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1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对性能测试理解的误区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性能测试只需要模拟即可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模拟测试是性能测试的一个重要手段，但不是唯一手段</a:t>
            </a:r>
            <a:endParaRPr lang="en-US" altLang="zh-CN" dirty="0" smtClean="0"/>
          </a:p>
          <a:p>
            <a:r>
              <a:rPr lang="zh-CN" altLang="en-US" dirty="0"/>
              <a:t>仅仅关注前端的数据结果</a:t>
            </a:r>
            <a:endParaRPr lang="en-US" altLang="zh-CN" dirty="0"/>
          </a:p>
          <a:p>
            <a:pPr lvl="1"/>
            <a:r>
              <a:rPr lang="zh-CN" altLang="en-US" dirty="0"/>
              <a:t>比如说只考虑</a:t>
            </a:r>
            <a:r>
              <a:rPr lang="en-US" altLang="zh-CN" dirty="0"/>
              <a:t>Load Runner</a:t>
            </a:r>
            <a:r>
              <a:rPr lang="zh-CN" altLang="en-US" dirty="0"/>
              <a:t>的数据报告</a:t>
            </a:r>
            <a:endParaRPr lang="en-US" altLang="zh-CN" dirty="0"/>
          </a:p>
          <a:p>
            <a:pPr lvl="1"/>
            <a:r>
              <a:rPr lang="zh-CN" altLang="en-US" dirty="0"/>
              <a:t>没有或者不懂得如何区分测试系统与测试环境</a:t>
            </a:r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 smtClean="0"/>
              <a:t>理解数据的作用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不清楚需要提供哪些数据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不清楚从哪里获取数据</a:t>
            </a:r>
            <a:endParaRPr lang="en-US" altLang="zh-CN" dirty="0"/>
          </a:p>
          <a:p>
            <a:pPr lvl="1"/>
            <a:r>
              <a:rPr lang="zh-CN" altLang="en-US" dirty="0" smtClean="0"/>
              <a:t>基本</a:t>
            </a:r>
            <a:r>
              <a:rPr lang="zh-CN" altLang="en-US" dirty="0"/>
              <a:t>没有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833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性能测试的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什么（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）是性能测试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性能测试的目的是对产品、系统的性能有进一步了解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评估架构、设计是否恰当合适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评估产品系统是否符合客户、市场需要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获知产品系统的性能瓶颈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性能测试不同于压力测试，需要有度量标准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C00000"/>
                </a:solidFill>
              </a:rPr>
              <a:t>性能测试只是过程，目的是为了出具一份有价值的性能分析报告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谁（</a:t>
            </a:r>
            <a:r>
              <a:rPr lang="en-US" altLang="zh-CN" dirty="0"/>
              <a:t>Who</a:t>
            </a:r>
            <a:r>
              <a:rPr lang="zh-CN" altLang="en-US" dirty="0"/>
              <a:t>）进行性能测试</a:t>
            </a:r>
            <a:endParaRPr lang="en-US" altLang="zh-CN" dirty="0"/>
          </a:p>
          <a:p>
            <a:pPr lvl="1"/>
            <a:r>
              <a:rPr lang="zh-CN" altLang="en-US" dirty="0"/>
              <a:t>架构师</a:t>
            </a:r>
            <a:endParaRPr lang="en-US" altLang="zh-CN" dirty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人员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33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性能测试的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谁（</a:t>
            </a:r>
            <a:r>
              <a:rPr lang="en-US" altLang="zh-CN" dirty="0"/>
              <a:t>to Whom</a:t>
            </a:r>
            <a:r>
              <a:rPr lang="zh-CN" altLang="en-US" dirty="0"/>
              <a:t>）需要关心性能测试</a:t>
            </a:r>
            <a:endParaRPr lang="en-US" altLang="zh-CN" dirty="0"/>
          </a:p>
          <a:p>
            <a:pPr lvl="1"/>
            <a:r>
              <a:rPr lang="zh-CN" altLang="en-US" dirty="0"/>
              <a:t>客户或者代表客户利益的评估方</a:t>
            </a:r>
            <a:endParaRPr lang="en-US" altLang="zh-CN" dirty="0"/>
          </a:p>
          <a:p>
            <a:pPr lvl="1"/>
            <a:r>
              <a:rPr lang="zh-CN" altLang="en-US" dirty="0"/>
              <a:t>架构</a:t>
            </a:r>
            <a:r>
              <a:rPr lang="zh-CN" altLang="en-US" dirty="0" smtClean="0"/>
              <a:t>师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C00000"/>
                </a:solidFill>
              </a:rPr>
              <a:t>性能要求决定架构设计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产品经理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性能状况决定系统、产品是否能给客户带来价值</a:t>
            </a:r>
            <a:endParaRPr lang="en-US" altLang="zh-CN" dirty="0" smtClean="0"/>
          </a:p>
          <a:p>
            <a:r>
              <a:rPr lang="zh-CN" altLang="en-US" dirty="0" smtClean="0"/>
              <a:t>什么</a:t>
            </a:r>
            <a:r>
              <a:rPr lang="zh-CN" altLang="en-US" dirty="0"/>
              <a:t>时候（</a:t>
            </a:r>
            <a:r>
              <a:rPr lang="en-US" altLang="zh-CN" dirty="0"/>
              <a:t>When</a:t>
            </a:r>
            <a:r>
              <a:rPr lang="zh-CN" altLang="en-US" dirty="0"/>
              <a:t>）进行性能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在系统、产品研发前确定业务性能指标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在架构设计时，确定性能参考度量标准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关键</a:t>
            </a:r>
            <a:r>
              <a:rPr lang="zh-CN" altLang="en-US" dirty="0" smtClean="0"/>
              <a:t>里程碑发布之前进行性能测试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隔一段时间进行一次性能评估</a:t>
            </a:r>
            <a:endParaRPr lang="en-US" altLang="zh-CN" dirty="0" smtClean="0"/>
          </a:p>
          <a:p>
            <a:r>
              <a:rPr lang="zh-CN" altLang="en-US" dirty="0"/>
              <a:t>怎样（</a:t>
            </a:r>
            <a:r>
              <a:rPr lang="en-US" altLang="zh-CN" dirty="0" err="1"/>
              <a:t>hoW</a:t>
            </a:r>
            <a:r>
              <a:rPr lang="zh-CN" altLang="en-US" dirty="0"/>
              <a:t>）进行性能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3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性能测试和压力测试的异同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目标的差别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性能测试的目的是检查系统是否符合业务性目标设定，并为系统架构的整体优化提供参考。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压力测试的目的是检查系统是否可以支撑一定压力。</a:t>
            </a:r>
            <a:endParaRPr lang="en-US" altLang="zh-CN" dirty="0" smtClean="0"/>
          </a:p>
          <a:p>
            <a:pPr marL="457200"/>
            <a:r>
              <a:rPr lang="zh-CN" altLang="en-US" dirty="0" smtClean="0"/>
              <a:t>测试方法的相似性</a:t>
            </a:r>
            <a:endParaRPr lang="en-US" altLang="zh-CN" dirty="0" smtClean="0"/>
          </a:p>
          <a:p>
            <a:pPr marL="857250" lvl="1"/>
            <a:r>
              <a:rPr lang="zh-CN" altLang="en-US" dirty="0" smtClean="0"/>
              <a:t>大都通过压力测试工具，尤其是并发压力测试工具进行测试</a:t>
            </a:r>
            <a:endParaRPr lang="en-US" altLang="zh-CN" dirty="0" smtClean="0"/>
          </a:p>
          <a:p>
            <a:pPr marL="457200"/>
            <a:r>
              <a:rPr lang="zh-CN" altLang="en-US" dirty="0" smtClean="0"/>
              <a:t>测试参与人员</a:t>
            </a:r>
            <a:endParaRPr lang="en-US" altLang="zh-CN" dirty="0" smtClean="0"/>
          </a:p>
          <a:p>
            <a:pPr marL="857250" lvl="1"/>
            <a:r>
              <a:rPr lang="zh-CN" altLang="en-US" dirty="0" smtClean="0"/>
              <a:t>性能测试需要架构师的参与</a:t>
            </a:r>
            <a:endParaRPr lang="en-US" altLang="zh-CN" dirty="0" smtClean="0"/>
          </a:p>
          <a:p>
            <a:pPr marL="457200"/>
            <a:r>
              <a:rPr lang="zh-CN" altLang="en-US" dirty="0" smtClean="0"/>
              <a:t>测试数据分析的差异</a:t>
            </a:r>
            <a:endParaRPr lang="en-US" altLang="zh-CN" dirty="0" smtClean="0"/>
          </a:p>
          <a:p>
            <a:pPr marL="857250" lvl="1"/>
            <a:r>
              <a:rPr lang="zh-CN" altLang="en-US" dirty="0" smtClean="0"/>
              <a:t>性能测试更加关注数据后面的业务价值</a:t>
            </a:r>
            <a:endParaRPr lang="en-US" altLang="zh-CN" dirty="0" smtClean="0"/>
          </a:p>
          <a:p>
            <a:pPr marL="1257300" lvl="2"/>
            <a:r>
              <a:rPr lang="zh-CN" altLang="en-US" dirty="0" smtClean="0"/>
              <a:t>性能测试数据是为了帮助架构师找到性能的拐点</a:t>
            </a:r>
            <a:endParaRPr lang="en-US" altLang="zh-CN" dirty="0" smtClean="0"/>
          </a:p>
          <a:p>
            <a:pPr marL="857250" lvl="1"/>
            <a:r>
              <a:rPr lang="zh-CN" altLang="en-US" dirty="0" smtClean="0"/>
              <a:t>压力测试不需要对数据进行分析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61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如何编写一个好的性能分析报告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406013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665653"/>
      </p:ext>
    </p:extLst>
  </p:cSld>
  <p:clrMapOvr>
    <a:masterClrMapping/>
  </p:clrMapOvr>
</p:sld>
</file>

<file path=ppt/theme/theme1.xml><?xml version="1.0" encoding="utf-8"?>
<a:theme xmlns:a="http://schemas.openxmlformats.org/drawingml/2006/main" name="金蝶中间件PPT_标准模板_v4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usic内容页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金蝶中间件PPT_标准模板_v4</Template>
  <TotalTime>1864</TotalTime>
  <Words>1330</Words>
  <Application>Microsoft Office PowerPoint</Application>
  <PresentationFormat>全屏显示(4:3)</PresentationFormat>
  <Paragraphs>212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金蝶中间件PPT_标准模板_v4</vt:lpstr>
      <vt:lpstr>Apusic目录</vt:lpstr>
      <vt:lpstr>Apusic内容页面</vt:lpstr>
      <vt:lpstr>Apusic封底</vt:lpstr>
      <vt:lpstr>性能测试与性能分析报告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Apusic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性能测试与性能分析报告</dc:title>
  <dc:creator>黄浩</dc:creator>
  <cp:lastModifiedBy>黄浩</cp:lastModifiedBy>
  <cp:revision>17</cp:revision>
  <dcterms:created xsi:type="dcterms:W3CDTF">2011-08-15T05:46:14Z</dcterms:created>
  <dcterms:modified xsi:type="dcterms:W3CDTF">2011-08-29T06:10:16Z</dcterms:modified>
</cp:coreProperties>
</file>