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theme/theme5.xml" ContentType="application/vnd.openxmlformats-officedocument.them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Layouts/slideLayout13.xml" ContentType="application/vnd.openxmlformats-officedocument.presentationml.slideLayout+xml"/>
  <Override PartName="/ppt/theme/themeOverride1.xml" ContentType="application/vnd.openxmlformats-officedocument.themeOverride+xml"/>
  <Override PartName="/ppt/slideLayouts/slideLayout24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Masters/slideMaster8.xml" ContentType="application/vnd.openxmlformats-officedocument.presentationml.slideMaster+xml"/>
  <Override PartName="/ppt/slideMasters/slideMaster6.xml" ContentType="application/vnd.openxmlformats-officedocument.presentationml.slideMaster+xml"/>
  <Override PartName="/ppt/theme/theme8.xml" ContentType="application/vnd.openxmlformats-officedocument.theme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heme/theme6.xml" ContentType="application/vnd.openxmlformats-officedocument.theme+xml"/>
  <Override PartName="/ppt/theme/theme10.xml" ContentType="application/vnd.openxmlformats-officedocument.them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theme/theme4.xml" ContentType="application/vnd.openxmlformats-officedocument.theme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Override2.xml" ContentType="application/vnd.openxmlformats-officedocument.themeOverride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Masters/slideMaster9.xml" ContentType="application/vnd.openxmlformats-officedocument.presentationml.slideMaster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Masters/slideMaster7.xml" ContentType="application/vnd.openxmlformats-officedocument.presentationml.slideMaster+xml"/>
  <Override PartName="/ppt/theme/theme9.xml" ContentType="application/vnd.openxmlformats-officedocument.theme+xml"/>
  <Override PartName="/ppt/slideMasters/slideMaster5.xml" ContentType="application/vnd.openxmlformats-officedocument.presentationml.slideMaster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theme/theme7.xml" ContentType="application/vnd.openxmlformats-officedocument.them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Layouts/slideLayout15.xml" ContentType="application/vnd.openxmlformats-officedocument.presentationml.slideLayout+xml"/>
  <Default Extension="wmf" ContentType="image/x-wmf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Layouts/slideLayout22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82" r:id="rId2"/>
    <p:sldMasterId id="2147483686" r:id="rId3"/>
    <p:sldMasterId id="2147483688" r:id="rId4"/>
    <p:sldMasterId id="2147483690" r:id="rId5"/>
    <p:sldMasterId id="2147483692" r:id="rId6"/>
    <p:sldMasterId id="2147483694" r:id="rId7"/>
    <p:sldMasterId id="2147483696" r:id="rId8"/>
    <p:sldMasterId id="2147483698" r:id="rId9"/>
  </p:sldMasterIdLst>
  <p:handoutMasterIdLst>
    <p:handoutMasterId r:id="rId65"/>
  </p:handoutMasterIdLst>
  <p:sldIdLst>
    <p:sldId id="256" r:id="rId10"/>
    <p:sldId id="257" r:id="rId11"/>
    <p:sldId id="258" r:id="rId12"/>
    <p:sldId id="292" r:id="rId13"/>
    <p:sldId id="295" r:id="rId14"/>
    <p:sldId id="296" r:id="rId15"/>
    <p:sldId id="324" r:id="rId16"/>
    <p:sldId id="297" r:id="rId17"/>
    <p:sldId id="298" r:id="rId18"/>
    <p:sldId id="318" r:id="rId19"/>
    <p:sldId id="299" r:id="rId20"/>
    <p:sldId id="300" r:id="rId21"/>
    <p:sldId id="304" r:id="rId22"/>
    <p:sldId id="301" r:id="rId23"/>
    <p:sldId id="337" r:id="rId24"/>
    <p:sldId id="306" r:id="rId25"/>
    <p:sldId id="302" r:id="rId26"/>
    <p:sldId id="303" r:id="rId27"/>
    <p:sldId id="260" r:id="rId28"/>
    <p:sldId id="307" r:id="rId29"/>
    <p:sldId id="308" r:id="rId30"/>
    <p:sldId id="320" r:id="rId31"/>
    <p:sldId id="321" r:id="rId32"/>
    <p:sldId id="323" r:id="rId33"/>
    <p:sldId id="322" r:id="rId34"/>
    <p:sldId id="309" r:id="rId35"/>
    <p:sldId id="312" r:id="rId36"/>
    <p:sldId id="311" r:id="rId37"/>
    <p:sldId id="314" r:id="rId38"/>
    <p:sldId id="316" r:id="rId39"/>
    <p:sldId id="315" r:id="rId40"/>
    <p:sldId id="313" r:id="rId41"/>
    <p:sldId id="325" r:id="rId42"/>
    <p:sldId id="326" r:id="rId43"/>
    <p:sldId id="327" r:id="rId44"/>
    <p:sldId id="328" r:id="rId45"/>
    <p:sldId id="291" r:id="rId46"/>
    <p:sldId id="329" r:id="rId47"/>
    <p:sldId id="330" r:id="rId48"/>
    <p:sldId id="331" r:id="rId49"/>
    <p:sldId id="332" r:id="rId50"/>
    <p:sldId id="333" r:id="rId51"/>
    <p:sldId id="334" r:id="rId52"/>
    <p:sldId id="335" r:id="rId53"/>
    <p:sldId id="336" r:id="rId54"/>
    <p:sldId id="338" r:id="rId55"/>
    <p:sldId id="339" r:id="rId56"/>
    <p:sldId id="340" r:id="rId57"/>
    <p:sldId id="341" r:id="rId58"/>
    <p:sldId id="342" r:id="rId59"/>
    <p:sldId id="343" r:id="rId60"/>
    <p:sldId id="344" r:id="rId61"/>
    <p:sldId id="293" r:id="rId62"/>
    <p:sldId id="294" r:id="rId63"/>
    <p:sldId id="290" r:id="rId6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90" autoAdjust="0"/>
    <p:restoredTop sz="94660"/>
  </p:normalViewPr>
  <p:slideViewPr>
    <p:cSldViewPr>
      <p:cViewPr varScale="1">
        <p:scale>
          <a:sx n="85" d="100"/>
          <a:sy n="85" d="100"/>
        </p:scale>
        <p:origin x="-11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slide" Target="slides/slide17.xml"/><Relationship Id="rId39" Type="http://schemas.openxmlformats.org/officeDocument/2006/relationships/slide" Target="slides/slide30.xml"/><Relationship Id="rId21" Type="http://schemas.openxmlformats.org/officeDocument/2006/relationships/slide" Target="slides/slide12.xml"/><Relationship Id="rId34" Type="http://schemas.openxmlformats.org/officeDocument/2006/relationships/slide" Target="slides/slide25.xml"/><Relationship Id="rId42" Type="http://schemas.openxmlformats.org/officeDocument/2006/relationships/slide" Target="slides/slide33.xml"/><Relationship Id="rId47" Type="http://schemas.openxmlformats.org/officeDocument/2006/relationships/slide" Target="slides/slide38.xml"/><Relationship Id="rId50" Type="http://schemas.openxmlformats.org/officeDocument/2006/relationships/slide" Target="slides/slide41.xml"/><Relationship Id="rId55" Type="http://schemas.openxmlformats.org/officeDocument/2006/relationships/slide" Target="slides/slide46.xml"/><Relationship Id="rId63" Type="http://schemas.openxmlformats.org/officeDocument/2006/relationships/slide" Target="slides/slide54.xml"/><Relationship Id="rId68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9" Type="http://schemas.openxmlformats.org/officeDocument/2006/relationships/slide" Target="slides/slide20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32" Type="http://schemas.openxmlformats.org/officeDocument/2006/relationships/slide" Target="slides/slide23.xml"/><Relationship Id="rId37" Type="http://schemas.openxmlformats.org/officeDocument/2006/relationships/slide" Target="slides/slide28.xml"/><Relationship Id="rId40" Type="http://schemas.openxmlformats.org/officeDocument/2006/relationships/slide" Target="slides/slide31.xml"/><Relationship Id="rId45" Type="http://schemas.openxmlformats.org/officeDocument/2006/relationships/slide" Target="slides/slide36.xml"/><Relationship Id="rId53" Type="http://schemas.openxmlformats.org/officeDocument/2006/relationships/slide" Target="slides/slide44.xml"/><Relationship Id="rId58" Type="http://schemas.openxmlformats.org/officeDocument/2006/relationships/slide" Target="slides/slide49.xml"/><Relationship Id="rId66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slide" Target="slides/slide19.xml"/><Relationship Id="rId36" Type="http://schemas.openxmlformats.org/officeDocument/2006/relationships/slide" Target="slides/slide27.xml"/><Relationship Id="rId49" Type="http://schemas.openxmlformats.org/officeDocument/2006/relationships/slide" Target="slides/slide40.xml"/><Relationship Id="rId57" Type="http://schemas.openxmlformats.org/officeDocument/2006/relationships/slide" Target="slides/slide48.xml"/><Relationship Id="rId61" Type="http://schemas.openxmlformats.org/officeDocument/2006/relationships/slide" Target="slides/slide52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31" Type="http://schemas.openxmlformats.org/officeDocument/2006/relationships/slide" Target="slides/slide22.xml"/><Relationship Id="rId44" Type="http://schemas.openxmlformats.org/officeDocument/2006/relationships/slide" Target="slides/slide35.xml"/><Relationship Id="rId52" Type="http://schemas.openxmlformats.org/officeDocument/2006/relationships/slide" Target="slides/slide43.xml"/><Relationship Id="rId60" Type="http://schemas.openxmlformats.org/officeDocument/2006/relationships/slide" Target="slides/slide51.xml"/><Relationship Id="rId65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slide" Target="slides/slide18.xml"/><Relationship Id="rId30" Type="http://schemas.openxmlformats.org/officeDocument/2006/relationships/slide" Target="slides/slide21.xml"/><Relationship Id="rId35" Type="http://schemas.openxmlformats.org/officeDocument/2006/relationships/slide" Target="slides/slide26.xml"/><Relationship Id="rId43" Type="http://schemas.openxmlformats.org/officeDocument/2006/relationships/slide" Target="slides/slide34.xml"/><Relationship Id="rId48" Type="http://schemas.openxmlformats.org/officeDocument/2006/relationships/slide" Target="slides/slide39.xml"/><Relationship Id="rId56" Type="http://schemas.openxmlformats.org/officeDocument/2006/relationships/slide" Target="slides/slide47.xml"/><Relationship Id="rId64" Type="http://schemas.openxmlformats.org/officeDocument/2006/relationships/slide" Target="slides/slide55.xml"/><Relationship Id="rId69" Type="http://schemas.openxmlformats.org/officeDocument/2006/relationships/tableStyles" Target="tableStyles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42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33" Type="http://schemas.openxmlformats.org/officeDocument/2006/relationships/slide" Target="slides/slide24.xml"/><Relationship Id="rId38" Type="http://schemas.openxmlformats.org/officeDocument/2006/relationships/slide" Target="slides/slide29.xml"/><Relationship Id="rId46" Type="http://schemas.openxmlformats.org/officeDocument/2006/relationships/slide" Target="slides/slide37.xml"/><Relationship Id="rId59" Type="http://schemas.openxmlformats.org/officeDocument/2006/relationships/slide" Target="slides/slide50.xml"/><Relationship Id="rId67" Type="http://schemas.openxmlformats.org/officeDocument/2006/relationships/viewProps" Target="viewProps.xml"/><Relationship Id="rId20" Type="http://schemas.openxmlformats.org/officeDocument/2006/relationships/slide" Target="slides/slide11.xml"/><Relationship Id="rId41" Type="http://schemas.openxmlformats.org/officeDocument/2006/relationships/slide" Target="slides/slide32.xml"/><Relationship Id="rId54" Type="http://schemas.openxmlformats.org/officeDocument/2006/relationships/slide" Target="slides/slide45.xml"/><Relationship Id="rId62" Type="http://schemas.openxmlformats.org/officeDocument/2006/relationships/slide" Target="slides/slide5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3FD8CF53-C092-42C4-8BB5-FFFB748E0297}" type="datetimeFigureOut">
              <a:rPr lang="zh-CN" altLang="en-US"/>
              <a:pPr>
                <a:defRPr/>
              </a:pPr>
              <a:t>2010/8/10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E53FB0DD-2230-48F6-85F0-1BE3C4F2D74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1" descr="PPT封面员工大会abc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42"/>
          <p:cNvSpPr txBox="1">
            <a:spLocks noChangeArrowheads="1"/>
          </p:cNvSpPr>
          <p:nvPr/>
        </p:nvSpPr>
        <p:spPr bwMode="auto">
          <a:xfrm>
            <a:off x="6011863" y="6564313"/>
            <a:ext cx="2916237" cy="2460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sz="1000" dirty="0">
                <a:solidFill>
                  <a:srgbClr val="B2B2B2"/>
                </a:solidFill>
                <a:latin typeface="+mn-lt"/>
              </a:rPr>
              <a:t> </a:t>
            </a:r>
            <a:r>
              <a:rPr lang="zh-CN" altLang="en-US" sz="1000" dirty="0">
                <a:solidFill>
                  <a:srgbClr val="B2B2B2"/>
                </a:solidFill>
                <a:latin typeface="+mn-lt"/>
              </a:rPr>
              <a:t>版权所有 </a:t>
            </a:r>
            <a:r>
              <a:rPr lang="en-US" altLang="zh-CN" sz="1000" dirty="0">
                <a:solidFill>
                  <a:srgbClr val="B2B2B2"/>
                </a:solidFill>
                <a:latin typeface="+mn-lt"/>
              </a:rPr>
              <a:t>©1993-2010 </a:t>
            </a:r>
            <a:r>
              <a:rPr lang="zh-CN" altLang="en-US" sz="1000" dirty="0">
                <a:solidFill>
                  <a:srgbClr val="B2B2B2"/>
                </a:solidFill>
                <a:latin typeface="+mn-lt"/>
              </a:rPr>
              <a:t>深圳金蝶中间件有限公司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63713" y="1700213"/>
            <a:ext cx="5940425" cy="863600"/>
          </a:xfrm>
        </p:spPr>
        <p:txBody>
          <a:bodyPr/>
          <a:lstStyle>
            <a:lvl1pPr algn="ctr">
              <a:defRPr sz="4100">
                <a:solidFill>
                  <a:srgbClr val="FF9900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987675" y="2852738"/>
            <a:ext cx="4692650" cy="557212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2900" b="1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fontAlgn="auto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sz="1400" smtClean="0"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fld id="{03091D7A-603F-4D0F-A755-608715E7D5B4}" type="datetime5">
              <a:rPr lang="zh-CN" altLang="en-US"/>
              <a:pPr>
                <a:defRPr/>
              </a:pPr>
              <a:t>2010/8/10</a:t>
            </a:fld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32138" y="6245225"/>
            <a:ext cx="2895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fontAlgn="auto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sz="1400" smtClean="0"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fontAlgn="auto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sz="1400" smtClean="0"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fld id="{77018265-E859-4D70-B11D-5D148345E69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96075" y="44450"/>
            <a:ext cx="2124075" cy="58928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23850" y="44450"/>
            <a:ext cx="6219825" cy="58928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50" y="44450"/>
            <a:ext cx="7056438" cy="60801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395288" y="836613"/>
            <a:ext cx="8424862" cy="5100637"/>
          </a:xfrm>
        </p:spPr>
        <p:txBody>
          <a:bodyPr/>
          <a:lstStyle/>
          <a:p>
            <a:pPr lvl="0"/>
            <a:r>
              <a:rPr lang="zh-CN" altLang="en-US" noProof="0" smtClean="0"/>
              <a:t>单击图标添加表格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VertTx" preserve="1">
  <p:cSld name="标题，剪贴画与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50" y="44450"/>
            <a:ext cx="7056438" cy="60801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剪贴画占位符 2"/>
          <p:cNvSpPr>
            <a:spLocks noGrp="1"/>
          </p:cNvSpPr>
          <p:nvPr>
            <p:ph type="clipArt" sz="half" idx="1"/>
          </p:nvPr>
        </p:nvSpPr>
        <p:spPr>
          <a:xfrm>
            <a:off x="395288" y="836613"/>
            <a:ext cx="4135437" cy="5100637"/>
          </a:xfrm>
        </p:spPr>
        <p:txBody>
          <a:bodyPr/>
          <a:lstStyle/>
          <a:p>
            <a:pPr lvl="0"/>
            <a:r>
              <a:rPr lang="zh-CN" altLang="en-US" noProof="0" smtClean="0"/>
              <a:t>单击图标添加剪 贴画</a:t>
            </a:r>
          </a:p>
        </p:txBody>
      </p:sp>
      <p:sp>
        <p:nvSpPr>
          <p:cNvPr id="4" name="竖排文字占位符 3"/>
          <p:cNvSpPr>
            <a:spLocks noGrp="1"/>
          </p:cNvSpPr>
          <p:nvPr>
            <p:ph type="body" orient="vert" sz="half" idx="2"/>
          </p:nvPr>
        </p:nvSpPr>
        <p:spPr>
          <a:xfrm>
            <a:off x="4683125" y="836613"/>
            <a:ext cx="4137025" cy="510063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50" y="44450"/>
            <a:ext cx="7056438" cy="60801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SmartArt 占位符 2"/>
          <p:cNvSpPr>
            <a:spLocks noGrp="1"/>
          </p:cNvSpPr>
          <p:nvPr>
            <p:ph type="dgm" idx="1"/>
          </p:nvPr>
        </p:nvSpPr>
        <p:spPr>
          <a:xfrm>
            <a:off x="395288" y="836613"/>
            <a:ext cx="8424862" cy="5100637"/>
          </a:xfrm>
        </p:spPr>
        <p:txBody>
          <a:bodyPr/>
          <a:lstStyle/>
          <a:p>
            <a:pPr lvl="0"/>
            <a:r>
              <a:rPr lang="zh-CN" altLang="en-US" noProof="0" smtClean="0"/>
              <a:t>单击图标添加 </a:t>
            </a:r>
            <a:r>
              <a:rPr lang="en-US" altLang="zh-CN" noProof="0" smtClean="0"/>
              <a:t>SmartArt </a:t>
            </a:r>
            <a:r>
              <a:rPr lang="zh-CN" altLang="en-US" noProof="0" smtClean="0"/>
              <a:t>图形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50" y="44450"/>
            <a:ext cx="7056438" cy="60801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表占位符 2"/>
          <p:cNvSpPr>
            <a:spLocks noGrp="1"/>
          </p:cNvSpPr>
          <p:nvPr>
            <p:ph type="chart" idx="1"/>
          </p:nvPr>
        </p:nvSpPr>
        <p:spPr>
          <a:xfrm>
            <a:off x="395288" y="836613"/>
            <a:ext cx="8424862" cy="5100637"/>
          </a:xfrm>
        </p:spPr>
        <p:txBody>
          <a:bodyPr/>
          <a:lstStyle/>
          <a:p>
            <a:pPr lvl="0"/>
            <a:r>
              <a:rPr lang="zh-CN" altLang="en-US" noProof="0" smtClean="0"/>
              <a:t>单击图标添加图表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封面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 hasCustomPrompt="1"/>
          </p:nvPr>
        </p:nvSpPr>
        <p:spPr>
          <a:xfrm>
            <a:off x="2988000" y="1440000"/>
            <a:ext cx="6064123" cy="1224000"/>
          </a:xfrm>
          <a:prstGeom prst="rect">
            <a:avLst/>
          </a:prstGeom>
        </p:spPr>
        <p:txBody>
          <a:bodyPr/>
          <a:lstStyle>
            <a:lvl1pPr algn="l">
              <a:defRPr sz="4400" b="1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defRPr>
            </a:lvl1pPr>
          </a:lstStyle>
          <a:p>
            <a:r>
              <a:rPr lang="zh-CN" altLang="en-US" smtClean="0"/>
              <a:t>单击此处添加</a:t>
            </a:r>
            <a:r>
              <a:rPr lang="en-US" altLang="zh-CN" smtClean="0"/>
              <a:t>PPT</a:t>
            </a:r>
            <a:r>
              <a:rPr lang="zh-CN" altLang="en-US" smtClean="0"/>
              <a:t>标题</a:t>
            </a:r>
            <a:endParaRPr lang="zh-CN" altLang="en-US"/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3071802" y="3026631"/>
            <a:ext cx="507209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smtClean="0">
                <a:solidFill>
                  <a:schemeClr val="bg1"/>
                </a:solidFill>
                <a:latin typeface="+mj-lt"/>
                <a:ea typeface="黑体" pitchFamily="2" charset="-122"/>
              </a:rPr>
              <a:t>演讲：</a:t>
            </a:r>
          </a:p>
          <a:p>
            <a:pPr>
              <a:lnSpc>
                <a:spcPct val="150000"/>
              </a:lnSpc>
            </a:pPr>
            <a:r>
              <a:rPr lang="zh-CN" altLang="en-US" sz="1600" smtClean="0">
                <a:solidFill>
                  <a:schemeClr val="bg1"/>
                </a:solidFill>
                <a:latin typeface="+mj-lt"/>
                <a:ea typeface="黑体" pitchFamily="2" charset="-122"/>
              </a:rPr>
              <a:t>时间：</a:t>
            </a:r>
            <a:fld id="{6462725E-AC7F-42FA-9E0B-16604B5DC6DD}" type="datetime1">
              <a:rPr lang="zh-CN" altLang="en-US" sz="1600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pPr>
                <a:lnSpc>
                  <a:spcPct val="150000"/>
                </a:lnSpc>
              </a:pPr>
              <a:t>2010/8/10</a:t>
            </a:fld>
            <a:endParaRPr lang="en-US" altLang="zh-CN" sz="160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sp>
        <p:nvSpPr>
          <p:cNvPr id="5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3692972" y="3095414"/>
            <a:ext cx="3593672" cy="428630"/>
          </a:xfrm>
          <a:prstGeom prst="rect">
            <a:avLst/>
          </a:prstGeom>
        </p:spPr>
        <p:txBody>
          <a:bodyPr/>
          <a:lstStyle>
            <a:lvl1pPr>
              <a:buNone/>
              <a:defRPr sz="160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defRPr>
            </a:lvl1pPr>
          </a:lstStyle>
          <a:p>
            <a:pPr lvl="0"/>
            <a:r>
              <a:rPr lang="zh-CN" altLang="en-US" smtClean="0"/>
              <a:t>单击此处添加演讲人姓名或部门名称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63713" y="1700213"/>
            <a:ext cx="5940425" cy="863600"/>
          </a:xfrm>
          <a:prstGeom prst="rect">
            <a:avLst/>
          </a:prstGeom>
        </p:spPr>
        <p:txBody>
          <a:bodyPr/>
          <a:lstStyle>
            <a:lvl1pPr algn="ctr">
              <a:defRPr sz="4100">
                <a:solidFill>
                  <a:srgbClr val="FF9900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987675" y="2852738"/>
            <a:ext cx="4692650" cy="557212"/>
          </a:xfrm>
          <a:prstGeom prst="rect">
            <a:avLst/>
          </a:prstGeom>
        </p:spPr>
        <p:txBody>
          <a:bodyPr/>
          <a:lstStyle>
            <a:lvl1pPr marL="0" indent="0" algn="r">
              <a:buFont typeface="Wingdings" pitchFamily="2" charset="2"/>
              <a:buNone/>
              <a:defRPr sz="2900" b="1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fontAlgn="auto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sz="1400" smtClean="0"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fld id="{03091D7A-603F-4D0F-A755-608715E7D5B4}" type="datetime5">
              <a:rPr lang="zh-CN" altLang="en-US"/>
              <a:pPr>
                <a:defRPr/>
              </a:pPr>
              <a:t>2010/8/10</a:t>
            </a:fld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32138" y="6245225"/>
            <a:ext cx="2895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fontAlgn="auto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sz="1400" smtClean="0"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fontAlgn="auto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sz="1400" smtClean="0"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fld id="{77018265-E859-4D70-B11D-5D148345E69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50" y="44450"/>
            <a:ext cx="7056438" cy="60801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288" y="836613"/>
            <a:ext cx="8424862" cy="51006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 userDrawn="1"/>
        </p:nvSpPr>
        <p:spPr bwMode="auto">
          <a:xfrm>
            <a:off x="1692275" y="5300663"/>
            <a:ext cx="647700" cy="97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  <a:defRPr/>
            </a:pPr>
            <a:r>
              <a:rPr lang="zh-CN" altLang="en-US" sz="3600">
                <a:solidFill>
                  <a:srgbClr val="FFFFFF"/>
                </a:solidFill>
                <a:ea typeface="黑体" pitchFamily="2" charset="-122"/>
              </a:rPr>
              <a:t>提</a:t>
            </a:r>
          </a:p>
          <a:p>
            <a:pPr>
              <a:lnSpc>
                <a:spcPct val="80000"/>
              </a:lnSpc>
              <a:defRPr/>
            </a:pPr>
            <a:r>
              <a:rPr lang="zh-CN" altLang="en-US" sz="3600">
                <a:solidFill>
                  <a:srgbClr val="FFFFFF"/>
                </a:solidFill>
                <a:ea typeface="黑体" pitchFamily="2" charset="-122"/>
              </a:rPr>
              <a:t>纲</a:t>
            </a:r>
          </a:p>
        </p:txBody>
      </p:sp>
      <p:sp>
        <p:nvSpPr>
          <p:cNvPr id="3" name="Text Box 5"/>
          <p:cNvSpPr txBox="1">
            <a:spLocks noChangeArrowheads="1"/>
          </p:cNvSpPr>
          <p:nvPr userDrawn="1"/>
        </p:nvSpPr>
        <p:spPr bwMode="auto">
          <a:xfrm>
            <a:off x="668338" y="4968875"/>
            <a:ext cx="118586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>
                <a:solidFill>
                  <a:srgbClr val="FFFFFF"/>
                </a:solidFill>
                <a:ea typeface="黑体" pitchFamily="2" charset="-122"/>
              </a:rPr>
              <a:t>Contents</a:t>
            </a:r>
          </a:p>
        </p:txBody>
      </p:sp>
      <p:sp>
        <p:nvSpPr>
          <p:cNvPr id="4" name="Line 6"/>
          <p:cNvSpPr>
            <a:spLocks noChangeShapeType="1"/>
          </p:cNvSpPr>
          <p:nvPr userDrawn="1"/>
        </p:nvSpPr>
        <p:spPr bwMode="auto">
          <a:xfrm>
            <a:off x="1763713" y="5048250"/>
            <a:ext cx="0" cy="1152525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4140000" y="900000"/>
            <a:ext cx="4286277" cy="4286265"/>
          </a:xfrm>
          <a:prstGeom prst="rect">
            <a:avLst/>
          </a:prstGeom>
        </p:spPr>
        <p:txBody>
          <a:bodyPr/>
          <a:lstStyle>
            <a:lvl1pPr marL="0" indent="358775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rgbClr val="FF9933"/>
              </a:buClr>
              <a:buSzPct val="95000"/>
              <a:buFont typeface="Wingdings" pitchFamily="2" charset="2"/>
              <a:buChar char="n"/>
              <a:tabLst>
                <a:tab pos="84138" algn="l"/>
                <a:tab pos="179388" algn="l"/>
                <a:tab pos="263525" algn="l"/>
                <a:tab pos="631825" algn="l"/>
              </a:tabLst>
              <a:defRPr kumimoji="1" lang="zh-CN" altLang="en-US" sz="2400" b="0" i="0" kern="1200" smtClean="0">
                <a:solidFill>
                  <a:schemeClr val="tx1"/>
                </a:solidFill>
                <a:latin typeface="+mn-lt"/>
                <a:ea typeface="黑体" pitchFamily="2" charset="-122"/>
                <a:cs typeface="+mn-cs"/>
              </a:defRPr>
            </a:lvl1pPr>
          </a:lstStyle>
          <a:p>
            <a:pPr lvl="0"/>
            <a:r>
              <a:rPr lang="zh-CN" altLang="en-US" smtClean="0"/>
              <a:t>单击此处添加</a:t>
            </a:r>
            <a:r>
              <a:rPr lang="en-US" altLang="zh-CN" smtClean="0"/>
              <a:t>PPT</a:t>
            </a:r>
            <a:r>
              <a:rPr lang="zh-CN" altLang="en-US" smtClean="0"/>
              <a:t>提纲</a:t>
            </a:r>
            <a:endParaRPr lang="en-US" altLang="zh-CN" smtClean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页面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144000" y="142852"/>
            <a:ext cx="7928462" cy="642942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zh-CN" altLang="en-US" sz="3600" b="0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黑体" pitchFamily="2" charset="-122"/>
                <a:cs typeface="+mj-cs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单击此处编辑</a:t>
            </a:r>
            <a:r>
              <a:rPr lang="en-US" altLang="zh-CN" smtClean="0"/>
              <a:t>PPT</a:t>
            </a:r>
            <a:r>
              <a:rPr lang="zh-CN" altLang="en-US" smtClean="0"/>
              <a:t>页面标题</a:t>
            </a:r>
            <a:endParaRPr lang="zh-CN" altLang="en-US"/>
          </a:p>
        </p:txBody>
      </p:sp>
      <p:sp>
        <p:nvSpPr>
          <p:cNvPr id="20" name="文本占位符 19"/>
          <p:cNvSpPr>
            <a:spLocks noGrp="1"/>
          </p:cNvSpPr>
          <p:nvPr>
            <p:ph type="body" sz="quarter" idx="11" hasCustomPrompt="1"/>
          </p:nvPr>
        </p:nvSpPr>
        <p:spPr>
          <a:xfrm>
            <a:off x="450000" y="1080000"/>
            <a:ext cx="8286750" cy="51435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spcAft>
                <a:spcPts val="900"/>
              </a:spcAft>
              <a:buClr>
                <a:srgbClr val="FF9933"/>
              </a:buClr>
              <a:buSzPct val="95000"/>
              <a:buFont typeface="Wingdings" pitchFamily="2" charset="2"/>
              <a:buChar char="n"/>
              <a:defRPr lang="zh-CN" altLang="en-US" sz="2400" kern="0" smtClean="0">
                <a:solidFill>
                  <a:schemeClr val="tx1"/>
                </a:solidFill>
                <a:latin typeface="+mn-lt"/>
                <a:ea typeface="黑体" pitchFamily="2" charset="-122"/>
                <a:cs typeface="+mn-cs"/>
              </a:defRPr>
            </a:lvl1pPr>
            <a:lvl2pPr>
              <a:spcAft>
                <a:spcPts val="500"/>
              </a:spcAft>
              <a:buClr>
                <a:srgbClr val="FF9933"/>
              </a:buClr>
              <a:buFont typeface="Wingdings" pitchFamily="2" charset="2"/>
              <a:buChar char="Ø"/>
              <a:defRPr sz="2000">
                <a:latin typeface="+mn-lt"/>
                <a:ea typeface="黑体" pitchFamily="2" charset="-122"/>
              </a:defRPr>
            </a:lvl2pPr>
            <a:lvl3pPr>
              <a:spcAft>
                <a:spcPts val="500"/>
              </a:spcAft>
              <a:buClr>
                <a:srgbClr val="FF9933"/>
              </a:buClr>
              <a:buFont typeface="Wingdings" pitchFamily="2" charset="2"/>
              <a:buChar char="ü"/>
              <a:defRPr sz="1600">
                <a:latin typeface="+mn-lt"/>
                <a:ea typeface="黑体" pitchFamily="2" charset="-122"/>
              </a:defRPr>
            </a:lvl3pPr>
            <a:lvl4pPr>
              <a:spcAft>
                <a:spcPts val="500"/>
              </a:spcAft>
              <a:buClr>
                <a:srgbClr val="FF9933"/>
              </a:buClr>
              <a:buFont typeface="Arial" pitchFamily="34" charset="0"/>
              <a:buChar char="•"/>
              <a:defRPr sz="1200">
                <a:latin typeface="+mn-lt"/>
                <a:ea typeface="黑体" pitchFamily="2" charset="-122"/>
              </a:defRPr>
            </a:lvl4pPr>
            <a:lvl5pPr>
              <a:defRPr>
                <a:latin typeface="+mn-lt"/>
                <a:ea typeface="黑体" pitchFamily="2" charset="-122"/>
              </a:defRPr>
            </a:lvl5pPr>
          </a:lstStyle>
          <a:p>
            <a:pPr lvl="0"/>
            <a:r>
              <a:rPr lang="zh-CN" altLang="en-US" smtClean="0"/>
              <a:t>单击此处添加页面内容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 userDrawn="1"/>
        </p:nvSpPr>
        <p:spPr bwMode="auto">
          <a:xfrm>
            <a:off x="2984516" y="3929066"/>
            <a:ext cx="380206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8000" b="1" smtClean="0">
                <a:solidFill>
                  <a:srgbClr val="FF88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谢 谢</a:t>
            </a:r>
            <a:r>
              <a:rPr lang="zh-CN" altLang="en-US" sz="8000" b="1" dirty="0">
                <a:solidFill>
                  <a:srgbClr val="FF88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！</a:t>
            </a:r>
            <a:endParaRPr lang="en-US" altLang="zh-CN" sz="8000" b="1" dirty="0">
              <a:solidFill>
                <a:srgbClr val="FF881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封面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 hasCustomPrompt="1"/>
          </p:nvPr>
        </p:nvSpPr>
        <p:spPr>
          <a:xfrm>
            <a:off x="1000100" y="3286124"/>
            <a:ext cx="7572428" cy="1224000"/>
          </a:xfrm>
          <a:prstGeom prst="rect">
            <a:avLst/>
          </a:prstGeom>
        </p:spPr>
        <p:txBody>
          <a:bodyPr/>
          <a:lstStyle>
            <a:lvl1pPr algn="ctr">
              <a:defRPr sz="4800" b="1">
                <a:solidFill>
                  <a:srgbClr val="005198"/>
                </a:solidFill>
                <a:effectLst/>
                <a:latin typeface="微软雅黑" pitchFamily="34" charset="-122"/>
                <a:ea typeface="微软雅黑" pitchFamily="34" charset="-122"/>
                <a:cs typeface="Arial" pitchFamily="34" charset="0"/>
              </a:defRPr>
            </a:lvl1pPr>
          </a:lstStyle>
          <a:p>
            <a:r>
              <a:rPr lang="zh-CN" altLang="en-US" smtClean="0"/>
              <a:t>单击此处添加</a:t>
            </a:r>
            <a:r>
              <a:rPr lang="en-US" altLang="zh-CN" smtClean="0"/>
              <a:t>PPT</a:t>
            </a:r>
            <a:r>
              <a:rPr lang="zh-CN" altLang="en-US" smtClean="0"/>
              <a:t>标题</a:t>
            </a:r>
            <a:endParaRPr lang="zh-CN" altLang="en-US"/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1000100" y="4929198"/>
            <a:ext cx="7572428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smtClean="0">
                <a:solidFill>
                  <a:srgbClr val="005198"/>
                </a:solidFill>
                <a:latin typeface="微软雅黑" pitchFamily="34" charset="-122"/>
                <a:ea typeface="微软雅黑" pitchFamily="34" charset="-122"/>
              </a:rPr>
              <a:t>演讲：</a:t>
            </a:r>
          </a:p>
          <a:p>
            <a:pPr>
              <a:lnSpc>
                <a:spcPct val="150000"/>
              </a:lnSpc>
            </a:pPr>
            <a:r>
              <a:rPr lang="zh-CN" altLang="en-US" sz="2400" smtClean="0">
                <a:solidFill>
                  <a:srgbClr val="005198"/>
                </a:solidFill>
                <a:latin typeface="微软雅黑" pitchFamily="34" charset="-122"/>
                <a:ea typeface="微软雅黑" pitchFamily="34" charset="-122"/>
              </a:rPr>
              <a:t>时间：</a:t>
            </a:r>
            <a:fld id="{6462725E-AC7F-42FA-9E0B-16604B5DC6DD}" type="datetime1">
              <a:rPr lang="zh-CN" altLang="en-US" sz="2400" smtClean="0">
                <a:solidFill>
                  <a:srgbClr val="005198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pPr>
                <a:lnSpc>
                  <a:spcPct val="150000"/>
                </a:lnSpc>
              </a:pPr>
              <a:t>2010/8/10</a:t>
            </a:fld>
            <a:endParaRPr lang="en-US" altLang="zh-CN" sz="2400">
              <a:solidFill>
                <a:srgbClr val="005198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5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1835583" y="5057558"/>
            <a:ext cx="5808251" cy="428630"/>
          </a:xfrm>
          <a:prstGeom prst="rect">
            <a:avLst/>
          </a:prstGeom>
        </p:spPr>
        <p:txBody>
          <a:bodyPr/>
          <a:lstStyle>
            <a:lvl1pPr>
              <a:buNone/>
              <a:defRPr sz="2400">
                <a:solidFill>
                  <a:srgbClr val="005198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defRPr>
            </a:lvl1pPr>
          </a:lstStyle>
          <a:p>
            <a:pPr lvl="0"/>
            <a:r>
              <a:rPr lang="zh-CN" altLang="en-US" smtClean="0"/>
              <a:t>单击此处添加姓名或部门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 userDrawn="1"/>
        </p:nvSpPr>
        <p:spPr bwMode="auto">
          <a:xfrm>
            <a:off x="1692275" y="5300663"/>
            <a:ext cx="647700" cy="97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  <a:defRPr/>
            </a:pPr>
            <a:r>
              <a:rPr lang="zh-CN" altLang="en-US" sz="3600">
                <a:solidFill>
                  <a:srgbClr val="FFFFFF"/>
                </a:solidFill>
                <a:ea typeface="黑体" pitchFamily="2" charset="-122"/>
              </a:rPr>
              <a:t>提</a:t>
            </a:r>
          </a:p>
          <a:p>
            <a:pPr>
              <a:lnSpc>
                <a:spcPct val="80000"/>
              </a:lnSpc>
              <a:defRPr/>
            </a:pPr>
            <a:r>
              <a:rPr lang="zh-CN" altLang="en-US" sz="3600">
                <a:solidFill>
                  <a:srgbClr val="FFFFFF"/>
                </a:solidFill>
                <a:ea typeface="黑体" pitchFamily="2" charset="-122"/>
              </a:rPr>
              <a:t>纲</a:t>
            </a:r>
          </a:p>
        </p:txBody>
      </p:sp>
      <p:sp>
        <p:nvSpPr>
          <p:cNvPr id="3" name="Text Box 5"/>
          <p:cNvSpPr txBox="1">
            <a:spLocks noChangeArrowheads="1"/>
          </p:cNvSpPr>
          <p:nvPr userDrawn="1"/>
        </p:nvSpPr>
        <p:spPr bwMode="auto">
          <a:xfrm>
            <a:off x="668338" y="4968875"/>
            <a:ext cx="118586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>
                <a:solidFill>
                  <a:srgbClr val="FFFFFF"/>
                </a:solidFill>
                <a:ea typeface="黑体" pitchFamily="2" charset="-122"/>
              </a:rPr>
              <a:t>Contents</a:t>
            </a:r>
          </a:p>
        </p:txBody>
      </p:sp>
      <p:sp>
        <p:nvSpPr>
          <p:cNvPr id="4" name="Line 6"/>
          <p:cNvSpPr>
            <a:spLocks noChangeShapeType="1"/>
          </p:cNvSpPr>
          <p:nvPr userDrawn="1"/>
        </p:nvSpPr>
        <p:spPr bwMode="auto">
          <a:xfrm>
            <a:off x="1763713" y="5048250"/>
            <a:ext cx="0" cy="1152525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4140000" y="900000"/>
            <a:ext cx="4286277" cy="4286265"/>
          </a:xfrm>
          <a:prstGeom prst="rect">
            <a:avLst/>
          </a:prstGeom>
        </p:spPr>
        <p:txBody>
          <a:bodyPr/>
          <a:lstStyle>
            <a:lvl1pPr marL="0" indent="358775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rgbClr val="FF9933"/>
              </a:buClr>
              <a:buSzPct val="95000"/>
              <a:buFont typeface="Wingdings" pitchFamily="2" charset="2"/>
              <a:buChar char="n"/>
              <a:tabLst>
                <a:tab pos="84138" algn="l"/>
                <a:tab pos="179388" algn="l"/>
                <a:tab pos="263525" algn="l"/>
                <a:tab pos="631825" algn="l"/>
              </a:tabLst>
              <a:defRPr kumimoji="1" lang="zh-CN" altLang="en-US" sz="2400" b="0" i="0" kern="12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defRPr>
            </a:lvl1pPr>
          </a:lstStyle>
          <a:p>
            <a:pPr lvl="0"/>
            <a:r>
              <a:rPr lang="zh-CN" altLang="en-US" smtClean="0"/>
              <a:t>单击此处添加</a:t>
            </a:r>
            <a:r>
              <a:rPr lang="en-US" altLang="zh-CN" smtClean="0"/>
              <a:t>PPT</a:t>
            </a:r>
            <a:r>
              <a:rPr lang="zh-CN" altLang="en-US" smtClean="0"/>
              <a:t>提纲</a:t>
            </a:r>
            <a:endParaRPr lang="en-US" altLang="zh-CN" smtClean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页面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144000" y="142852"/>
            <a:ext cx="7928462" cy="642942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zh-CN" altLang="en-US" sz="3600" b="1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Arial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单击此处编辑</a:t>
            </a:r>
            <a:r>
              <a:rPr lang="en-US" altLang="zh-CN" smtClean="0"/>
              <a:t>PPT</a:t>
            </a:r>
            <a:r>
              <a:rPr lang="zh-CN" altLang="en-US" smtClean="0"/>
              <a:t>页面标题</a:t>
            </a:r>
            <a:endParaRPr lang="zh-CN" altLang="en-US"/>
          </a:p>
        </p:txBody>
      </p:sp>
      <p:sp>
        <p:nvSpPr>
          <p:cNvPr id="7" name="文本占位符 19"/>
          <p:cNvSpPr>
            <a:spLocks noGrp="1"/>
          </p:cNvSpPr>
          <p:nvPr>
            <p:ph type="body" sz="quarter" idx="11" hasCustomPrompt="1"/>
          </p:nvPr>
        </p:nvSpPr>
        <p:spPr>
          <a:xfrm>
            <a:off x="450000" y="1080000"/>
            <a:ext cx="8286750" cy="51435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spcAft>
                <a:spcPts val="900"/>
              </a:spcAft>
              <a:buClr>
                <a:srgbClr val="FF9933"/>
              </a:buClr>
              <a:buSzPct val="95000"/>
              <a:buFont typeface="Wingdings" pitchFamily="2" charset="2"/>
              <a:buChar char="n"/>
              <a:defRPr lang="zh-CN" altLang="en-US" sz="2400" kern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defRPr>
            </a:lvl1pPr>
            <a:lvl2pPr>
              <a:spcAft>
                <a:spcPts val="500"/>
              </a:spcAft>
              <a:buClr>
                <a:srgbClr val="FF9933"/>
              </a:buClr>
              <a:buFont typeface="Wingdings" pitchFamily="2" charset="2"/>
              <a:buChar char="Ø"/>
              <a:defRPr sz="2000">
                <a:latin typeface="微软雅黑" pitchFamily="34" charset="-122"/>
                <a:ea typeface="微软雅黑" pitchFamily="34" charset="-122"/>
                <a:cs typeface="Arial" pitchFamily="34" charset="0"/>
              </a:defRPr>
            </a:lvl2pPr>
            <a:lvl3pPr>
              <a:spcAft>
                <a:spcPts val="500"/>
              </a:spcAft>
              <a:buClr>
                <a:srgbClr val="FF9933"/>
              </a:buClr>
              <a:buFont typeface="Wingdings" pitchFamily="2" charset="2"/>
              <a:buChar char="ü"/>
              <a:defRPr sz="1600">
                <a:latin typeface="微软雅黑" pitchFamily="34" charset="-122"/>
                <a:ea typeface="微软雅黑" pitchFamily="34" charset="-122"/>
                <a:cs typeface="Arial" pitchFamily="34" charset="0"/>
              </a:defRPr>
            </a:lvl3pPr>
            <a:lvl4pPr>
              <a:spcAft>
                <a:spcPts val="500"/>
              </a:spcAft>
              <a:buClr>
                <a:srgbClr val="FF9933"/>
              </a:buClr>
              <a:buFont typeface="Arial" pitchFamily="34" charset="0"/>
              <a:buChar char="•"/>
              <a:defRPr sz="1200">
                <a:latin typeface="微软雅黑" pitchFamily="34" charset="-122"/>
                <a:ea typeface="微软雅黑" pitchFamily="34" charset="-122"/>
                <a:cs typeface="Arial" pitchFamily="34" charset="0"/>
              </a:defRPr>
            </a:lvl4pPr>
            <a:lvl5pPr>
              <a:defRPr>
                <a:latin typeface="+mn-lt"/>
                <a:ea typeface="黑体" pitchFamily="2" charset="-122"/>
              </a:defRPr>
            </a:lvl5pPr>
          </a:lstStyle>
          <a:p>
            <a:pPr lvl="0"/>
            <a:r>
              <a:rPr lang="zh-CN" altLang="en-US" smtClean="0"/>
              <a:t>单击此处添加页面内容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</p:txBody>
      </p:sp>
      <p:sp>
        <p:nvSpPr>
          <p:cNvPr id="5" name="Text Box 10"/>
          <p:cNvSpPr txBox="1">
            <a:spLocks noChangeArrowheads="1"/>
          </p:cNvSpPr>
          <p:nvPr userDrawn="1"/>
        </p:nvSpPr>
        <p:spPr bwMode="auto">
          <a:xfrm>
            <a:off x="4048125" y="6568167"/>
            <a:ext cx="5191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smtClean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</a:rPr>
              <a:t>P</a:t>
            </a:r>
            <a:fld id="{4F415E2D-293C-4D50-B4B7-A9575454DCFA}" type="slidenum">
              <a:rPr kumimoji="0" lang="en-US" altLang="zh-CN" sz="1400" b="0" i="0" u="none" strike="noStrike" kern="0" cap="none" spc="0" normalizeH="0" baseline="0" noProof="0" smtClean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0" cap="none" spc="0" normalizeH="0" baseline="0" noProof="0" smtClean="0">
              <a:ln>
                <a:noFill/>
              </a:ln>
              <a:solidFill>
                <a:srgbClr val="DDDDDD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0"/>
          <p:cNvSpPr txBox="1">
            <a:spLocks noChangeArrowheads="1"/>
          </p:cNvSpPr>
          <p:nvPr userDrawn="1"/>
        </p:nvSpPr>
        <p:spPr bwMode="auto">
          <a:xfrm>
            <a:off x="317505" y="2924175"/>
            <a:ext cx="4968875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8000" b="1">
                <a:solidFill>
                  <a:srgbClr val="00569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谢谢！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95288" y="836613"/>
            <a:ext cx="4135437" cy="51006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3125" y="836613"/>
            <a:ext cx="4137025" cy="51006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3.jpeg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9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20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21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23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1.jpeg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56" descr="PPTlogo"/>
          <p:cNvPicPr>
            <a:picLocks noChangeAspect="1" noChangeArrowheads="1"/>
          </p:cNvPicPr>
          <p:nvPr/>
        </p:nvPicPr>
        <p:blipFill>
          <a:blip r:embed="rId17"/>
          <a:srcRect/>
          <a:stretch>
            <a:fillRect/>
          </a:stretch>
        </p:blipFill>
        <p:spPr bwMode="auto">
          <a:xfrm>
            <a:off x="0" y="0"/>
            <a:ext cx="9144000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3850" y="44450"/>
            <a:ext cx="7056438" cy="608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5288" y="836613"/>
            <a:ext cx="8424862" cy="5100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</p:txBody>
      </p:sp>
      <p:sp>
        <p:nvSpPr>
          <p:cNvPr id="1081" name="Text Box 57"/>
          <p:cNvSpPr txBox="1">
            <a:spLocks noChangeArrowheads="1"/>
          </p:cNvSpPr>
          <p:nvPr/>
        </p:nvSpPr>
        <p:spPr bwMode="auto">
          <a:xfrm>
            <a:off x="250825" y="6453188"/>
            <a:ext cx="3030538" cy="2460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sz="1000" b="1" dirty="0">
                <a:solidFill>
                  <a:srgbClr val="777777"/>
                </a:solidFill>
                <a:latin typeface="微软雅黑" pitchFamily="34" charset="-122"/>
                <a:ea typeface="+mn-ea"/>
              </a:rPr>
              <a:t> </a:t>
            </a:r>
            <a:r>
              <a:rPr lang="zh-CN" altLang="en-US" sz="1000" b="1" dirty="0">
                <a:solidFill>
                  <a:srgbClr val="777777"/>
                </a:solidFill>
                <a:latin typeface="微软雅黑" pitchFamily="34" charset="-122"/>
                <a:ea typeface="+mn-ea"/>
              </a:rPr>
              <a:t>版权所有 </a:t>
            </a:r>
            <a:r>
              <a:rPr lang="en-US" altLang="zh-CN" sz="1000" b="1" dirty="0">
                <a:solidFill>
                  <a:srgbClr val="777777"/>
                </a:solidFill>
                <a:latin typeface="微软雅黑" pitchFamily="34" charset="-122"/>
                <a:ea typeface="+mn-ea"/>
              </a:rPr>
              <a:t>©1993-2010 </a:t>
            </a:r>
            <a:r>
              <a:rPr lang="zh-CN" altLang="en-US" sz="1000" b="1" dirty="0">
                <a:solidFill>
                  <a:srgbClr val="777777"/>
                </a:solidFill>
                <a:latin typeface="微软雅黑" pitchFamily="34" charset="-122"/>
                <a:ea typeface="+mn-ea"/>
              </a:rPr>
              <a:t>深圳金蝶中间件有限公司</a:t>
            </a:r>
          </a:p>
        </p:txBody>
      </p:sp>
      <p:sp>
        <p:nvSpPr>
          <p:cNvPr id="1082" name="Line 58"/>
          <p:cNvSpPr>
            <a:spLocks noChangeShapeType="1"/>
          </p:cNvSpPr>
          <p:nvPr/>
        </p:nvSpPr>
        <p:spPr bwMode="auto">
          <a:xfrm>
            <a:off x="395288" y="6381750"/>
            <a:ext cx="8340725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1083" name="Rectangle 59"/>
          <p:cNvSpPr>
            <a:spLocks noChangeArrowheads="1"/>
          </p:cNvSpPr>
          <p:nvPr/>
        </p:nvSpPr>
        <p:spPr bwMode="auto">
          <a:xfrm>
            <a:off x="8315325" y="6453188"/>
            <a:ext cx="577850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kumimoji="1" lang="en-US" altLang="zh-CN" sz="1200" b="1">
                <a:solidFill>
                  <a:srgbClr val="777777"/>
                </a:solidFill>
                <a:latin typeface="微软雅黑" pitchFamily="34" charset="-122"/>
                <a:ea typeface="+mn-ea"/>
              </a:rPr>
              <a:t>P</a:t>
            </a:r>
            <a:fld id="{7E285475-B790-4958-9509-1F33DBEAD3E2}" type="slidenum">
              <a:rPr kumimoji="1" lang="en-US" altLang="zh-TW" sz="1200" b="1">
                <a:solidFill>
                  <a:srgbClr val="777777"/>
                </a:solidFill>
                <a:latin typeface="微软雅黑" pitchFamily="34" charset="-122"/>
                <a:ea typeface="+mn-ea"/>
              </a:rPr>
              <a:pPr algn="ctr" fontAlgn="auto">
                <a:spcAft>
                  <a:spcPts val="0"/>
                </a:spcAft>
                <a:defRPr/>
              </a:pPr>
              <a:t>‹#›</a:t>
            </a:fld>
            <a:endParaRPr kumimoji="1" lang="en-US" altLang="zh-TW" sz="1200" b="1">
              <a:solidFill>
                <a:srgbClr val="777777"/>
              </a:solidFill>
              <a:latin typeface="微软雅黑" pitchFamily="34" charset="-122"/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549A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549A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微软雅黑" pitchFamily="34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549A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微软雅黑" pitchFamily="34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549A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微软雅黑" pitchFamily="34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549A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微软雅黑" pitchFamily="34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549A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微软雅黑" pitchFamily="34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549A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微软雅黑" pitchFamily="34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549A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微软雅黑" pitchFamily="34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549A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微软雅黑" pitchFamily="34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E1B40C"/>
        </a:buClr>
        <a:buSzPct val="80000"/>
        <a:buFont typeface="Wingdings" pitchFamily="2" charset="2"/>
        <a:defRPr sz="2000">
          <a:solidFill>
            <a:schemeClr val="tx1"/>
          </a:solidFill>
          <a:latin typeface="+mn-lt"/>
          <a:ea typeface="黑体" pitchFamily="2" charset="-122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E1B40C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黑体" pitchFamily="2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E1B40C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黑体" pitchFamily="2" charset="-122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E1B40C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黑体" pitchFamily="2" charset="-122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E1B40C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黑体" pitchFamily="2" charset="-122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E1B40C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黑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3" descr="核高基母版4-A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8001024" y="6187188"/>
            <a:ext cx="954087" cy="258763"/>
            <a:chOff x="602" y="2126"/>
            <a:chExt cx="1402" cy="380"/>
          </a:xfrm>
          <a:solidFill>
            <a:schemeClr val="bg1"/>
          </a:solidFill>
        </p:grpSpPr>
        <p:sp>
          <p:nvSpPr>
            <p:cNvPr id="21" name="Rectangle 13"/>
            <p:cNvSpPr>
              <a:spLocks noChangeArrowheads="1"/>
            </p:cNvSpPr>
            <p:nvPr/>
          </p:nvSpPr>
          <p:spPr bwMode="auto">
            <a:xfrm>
              <a:off x="1736" y="2126"/>
              <a:ext cx="54" cy="7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spcAft>
                  <a:spcPct val="50000"/>
                </a:spcAft>
                <a:buClr>
                  <a:srgbClr val="FF9900"/>
                </a:buClr>
                <a:buSzPct val="95000"/>
                <a:buFontTx/>
                <a:buChar char="•"/>
              </a:pPr>
              <a:endParaRPr lang="zh-CN" altLang="zh-CN">
                <a:ea typeface="黑体" pitchFamily="2" charset="-122"/>
              </a:endParaRPr>
            </a:p>
          </p:txBody>
        </p:sp>
        <p:sp>
          <p:nvSpPr>
            <p:cNvPr id="22" name="Freeform 14"/>
            <p:cNvSpPr>
              <a:spLocks/>
            </p:cNvSpPr>
            <p:nvPr/>
          </p:nvSpPr>
          <p:spPr bwMode="auto">
            <a:xfrm>
              <a:off x="1229" y="2196"/>
              <a:ext cx="236" cy="233"/>
            </a:xfrm>
            <a:custGeom>
              <a:avLst/>
              <a:gdLst>
                <a:gd name="T0" fmla="*/ 0 w 1016"/>
                <a:gd name="T1" fmla="*/ 0 h 1017"/>
                <a:gd name="T2" fmla="*/ 0 w 1016"/>
                <a:gd name="T3" fmla="*/ 0 h 1017"/>
                <a:gd name="T4" fmla="*/ 0 w 1016"/>
                <a:gd name="T5" fmla="*/ 1 h 1017"/>
                <a:gd name="T6" fmla="*/ 1 w 1016"/>
                <a:gd name="T7" fmla="*/ 1 h 1017"/>
                <a:gd name="T8" fmla="*/ 1 w 1016"/>
                <a:gd name="T9" fmla="*/ 0 h 1017"/>
                <a:gd name="T10" fmla="*/ 1 w 1016"/>
                <a:gd name="T11" fmla="*/ 0 h 1017"/>
                <a:gd name="T12" fmla="*/ 1 w 1016"/>
                <a:gd name="T13" fmla="*/ 1 h 1017"/>
                <a:gd name="T14" fmla="*/ 1 w 1016"/>
                <a:gd name="T15" fmla="*/ 1 h 1017"/>
                <a:gd name="T16" fmla="*/ 1 w 1016"/>
                <a:gd name="T17" fmla="*/ 1 h 1017"/>
                <a:gd name="T18" fmla="*/ 1 w 1016"/>
                <a:gd name="T19" fmla="*/ 1 h 1017"/>
                <a:gd name="T20" fmla="*/ 1 w 1016"/>
                <a:gd name="T21" fmla="*/ 1 h 1017"/>
                <a:gd name="T22" fmla="*/ 1 w 1016"/>
                <a:gd name="T23" fmla="*/ 1 h 1017"/>
                <a:gd name="T24" fmla="*/ 1 w 1016"/>
                <a:gd name="T25" fmla="*/ 1 h 1017"/>
                <a:gd name="T26" fmla="*/ 1 w 1016"/>
                <a:gd name="T27" fmla="*/ 1 h 1017"/>
                <a:gd name="T28" fmla="*/ 1 w 1016"/>
                <a:gd name="T29" fmla="*/ 1 h 1017"/>
                <a:gd name="T30" fmla="*/ 1 w 1016"/>
                <a:gd name="T31" fmla="*/ 1 h 1017"/>
                <a:gd name="T32" fmla="*/ 1 w 1016"/>
                <a:gd name="T33" fmla="*/ 1 h 1017"/>
                <a:gd name="T34" fmla="*/ 1 w 1016"/>
                <a:gd name="T35" fmla="*/ 1 h 1017"/>
                <a:gd name="T36" fmla="*/ 1 w 1016"/>
                <a:gd name="T37" fmla="*/ 1 h 1017"/>
                <a:gd name="T38" fmla="*/ 1 w 1016"/>
                <a:gd name="T39" fmla="*/ 1 h 1017"/>
                <a:gd name="T40" fmla="*/ 1 w 1016"/>
                <a:gd name="T41" fmla="*/ 1 h 1017"/>
                <a:gd name="T42" fmla="*/ 1 w 1016"/>
                <a:gd name="T43" fmla="*/ 1 h 1017"/>
                <a:gd name="T44" fmla="*/ 1 w 1016"/>
                <a:gd name="T45" fmla="*/ 1 h 1017"/>
                <a:gd name="T46" fmla="*/ 0 w 1016"/>
                <a:gd name="T47" fmla="*/ 1 h 1017"/>
                <a:gd name="T48" fmla="*/ 0 w 1016"/>
                <a:gd name="T49" fmla="*/ 1 h 1017"/>
                <a:gd name="T50" fmla="*/ 0 w 1016"/>
                <a:gd name="T51" fmla="*/ 1 h 1017"/>
                <a:gd name="T52" fmla="*/ 0 w 1016"/>
                <a:gd name="T53" fmla="*/ 1 h 1017"/>
                <a:gd name="T54" fmla="*/ 0 w 1016"/>
                <a:gd name="T55" fmla="*/ 1 h 1017"/>
                <a:gd name="T56" fmla="*/ 0 w 1016"/>
                <a:gd name="T57" fmla="*/ 1 h 1017"/>
                <a:gd name="T58" fmla="*/ 0 w 1016"/>
                <a:gd name="T59" fmla="*/ 1 h 1017"/>
                <a:gd name="T60" fmla="*/ 0 w 1016"/>
                <a:gd name="T61" fmla="*/ 1 h 1017"/>
                <a:gd name="T62" fmla="*/ 0 w 1016"/>
                <a:gd name="T63" fmla="*/ 1 h 1017"/>
                <a:gd name="T64" fmla="*/ 0 w 1016"/>
                <a:gd name="T65" fmla="*/ 1 h 1017"/>
                <a:gd name="T66" fmla="*/ 0 w 1016"/>
                <a:gd name="T67" fmla="*/ 1 h 1017"/>
                <a:gd name="T68" fmla="*/ 0 w 1016"/>
                <a:gd name="T69" fmla="*/ 1 h 1017"/>
                <a:gd name="T70" fmla="*/ 0 w 1016"/>
                <a:gd name="T71" fmla="*/ 1 h 1017"/>
                <a:gd name="T72" fmla="*/ 0 w 1016"/>
                <a:gd name="T73" fmla="*/ 1 h 1017"/>
                <a:gd name="T74" fmla="*/ 0 w 1016"/>
                <a:gd name="T75" fmla="*/ 1 h 1017"/>
                <a:gd name="T76" fmla="*/ 0 w 1016"/>
                <a:gd name="T77" fmla="*/ 1 h 1017"/>
                <a:gd name="T78" fmla="*/ 0 w 1016"/>
                <a:gd name="T79" fmla="*/ 1 h 1017"/>
                <a:gd name="T80" fmla="*/ 0 w 1016"/>
                <a:gd name="T81" fmla="*/ 0 h 1017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016"/>
                <a:gd name="T124" fmla="*/ 0 h 1017"/>
                <a:gd name="T125" fmla="*/ 1016 w 1016"/>
                <a:gd name="T126" fmla="*/ 1017 h 1017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016" h="1017">
                  <a:moveTo>
                    <a:pt x="0" y="0"/>
                  </a:moveTo>
                  <a:lnTo>
                    <a:pt x="239" y="0"/>
                  </a:lnTo>
                  <a:lnTo>
                    <a:pt x="239" y="727"/>
                  </a:lnTo>
                  <a:lnTo>
                    <a:pt x="796" y="726"/>
                  </a:lnTo>
                  <a:lnTo>
                    <a:pt x="787" y="0"/>
                  </a:lnTo>
                  <a:lnTo>
                    <a:pt x="1016" y="0"/>
                  </a:lnTo>
                  <a:lnTo>
                    <a:pt x="1016" y="889"/>
                  </a:lnTo>
                  <a:lnTo>
                    <a:pt x="1016" y="902"/>
                  </a:lnTo>
                  <a:lnTo>
                    <a:pt x="1015" y="915"/>
                  </a:lnTo>
                  <a:lnTo>
                    <a:pt x="1013" y="928"/>
                  </a:lnTo>
                  <a:lnTo>
                    <a:pt x="1011" y="940"/>
                  </a:lnTo>
                  <a:lnTo>
                    <a:pt x="1007" y="951"/>
                  </a:lnTo>
                  <a:lnTo>
                    <a:pt x="1003" y="961"/>
                  </a:lnTo>
                  <a:lnTo>
                    <a:pt x="999" y="971"/>
                  </a:lnTo>
                  <a:lnTo>
                    <a:pt x="993" y="980"/>
                  </a:lnTo>
                  <a:lnTo>
                    <a:pt x="985" y="988"/>
                  </a:lnTo>
                  <a:lnTo>
                    <a:pt x="978" y="995"/>
                  </a:lnTo>
                  <a:lnTo>
                    <a:pt x="970" y="1001"/>
                  </a:lnTo>
                  <a:lnTo>
                    <a:pt x="961" y="1006"/>
                  </a:lnTo>
                  <a:lnTo>
                    <a:pt x="951" y="1010"/>
                  </a:lnTo>
                  <a:lnTo>
                    <a:pt x="939" y="1014"/>
                  </a:lnTo>
                  <a:lnTo>
                    <a:pt x="927" y="1016"/>
                  </a:lnTo>
                  <a:lnTo>
                    <a:pt x="914" y="1017"/>
                  </a:lnTo>
                  <a:lnTo>
                    <a:pt x="136" y="1017"/>
                  </a:lnTo>
                  <a:lnTo>
                    <a:pt x="122" y="1016"/>
                  </a:lnTo>
                  <a:lnTo>
                    <a:pt x="109" y="1014"/>
                  </a:lnTo>
                  <a:lnTo>
                    <a:pt x="96" y="1010"/>
                  </a:lnTo>
                  <a:lnTo>
                    <a:pt x="84" y="1006"/>
                  </a:lnTo>
                  <a:lnTo>
                    <a:pt x="72" y="1001"/>
                  </a:lnTo>
                  <a:lnTo>
                    <a:pt x="61" y="995"/>
                  </a:lnTo>
                  <a:lnTo>
                    <a:pt x="50" y="988"/>
                  </a:lnTo>
                  <a:lnTo>
                    <a:pt x="41" y="980"/>
                  </a:lnTo>
                  <a:lnTo>
                    <a:pt x="31" y="972"/>
                  </a:lnTo>
                  <a:lnTo>
                    <a:pt x="23" y="961"/>
                  </a:lnTo>
                  <a:lnTo>
                    <a:pt x="17" y="951"/>
                  </a:lnTo>
                  <a:lnTo>
                    <a:pt x="11" y="940"/>
                  </a:lnTo>
                  <a:lnTo>
                    <a:pt x="6" y="928"/>
                  </a:lnTo>
                  <a:lnTo>
                    <a:pt x="3" y="915"/>
                  </a:lnTo>
                  <a:lnTo>
                    <a:pt x="1" y="902"/>
                  </a:lnTo>
                  <a:lnTo>
                    <a:pt x="0" y="8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spcAft>
                  <a:spcPct val="50000"/>
                </a:spcAft>
                <a:buClr>
                  <a:srgbClr val="FF9900"/>
                </a:buClr>
                <a:buSzPct val="95000"/>
                <a:buFontTx/>
                <a:buChar char="•"/>
              </a:pPr>
              <a:endParaRPr lang="zh-CN" altLang="zh-CN">
                <a:ea typeface="黑体" pitchFamily="2" charset="-122"/>
              </a:endParaRPr>
            </a:p>
          </p:txBody>
        </p:sp>
        <p:sp>
          <p:nvSpPr>
            <p:cNvPr id="23" name="Rectangle 15"/>
            <p:cNvSpPr>
              <a:spLocks noChangeArrowheads="1"/>
            </p:cNvSpPr>
            <p:nvPr/>
          </p:nvSpPr>
          <p:spPr bwMode="auto">
            <a:xfrm>
              <a:off x="1736" y="2258"/>
              <a:ext cx="54" cy="24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spcAft>
                  <a:spcPct val="50000"/>
                </a:spcAft>
                <a:buClr>
                  <a:srgbClr val="FF9900"/>
                </a:buClr>
                <a:buSzPct val="95000"/>
                <a:buFontTx/>
                <a:buChar char="•"/>
              </a:pPr>
              <a:endParaRPr lang="zh-CN" altLang="zh-CN">
                <a:ea typeface="黑体" pitchFamily="2" charset="-122"/>
              </a:endParaRPr>
            </a:p>
          </p:txBody>
        </p:sp>
        <p:sp>
          <p:nvSpPr>
            <p:cNvPr id="24" name="Freeform 16"/>
            <p:cNvSpPr>
              <a:spLocks noEditPoints="1"/>
            </p:cNvSpPr>
            <p:nvPr/>
          </p:nvSpPr>
          <p:spPr bwMode="auto">
            <a:xfrm>
              <a:off x="602" y="2126"/>
              <a:ext cx="373" cy="380"/>
            </a:xfrm>
            <a:custGeom>
              <a:avLst/>
              <a:gdLst>
                <a:gd name="T0" fmla="*/ 1 w 1600"/>
                <a:gd name="T1" fmla="*/ 0 h 1658"/>
                <a:gd name="T2" fmla="*/ 1 w 1600"/>
                <a:gd name="T3" fmla="*/ 0 h 1658"/>
                <a:gd name="T4" fmla="*/ 0 w 1600"/>
                <a:gd name="T5" fmla="*/ 2 h 1658"/>
                <a:gd name="T6" fmla="*/ 0 w 1600"/>
                <a:gd name="T7" fmla="*/ 2 h 1658"/>
                <a:gd name="T8" fmla="*/ 0 w 1600"/>
                <a:gd name="T9" fmla="*/ 2 h 1658"/>
                <a:gd name="T10" fmla="*/ 1 w 1600"/>
                <a:gd name="T11" fmla="*/ 2 h 1658"/>
                <a:gd name="T12" fmla="*/ 1 w 1600"/>
                <a:gd name="T13" fmla="*/ 2 h 1658"/>
                <a:gd name="T14" fmla="*/ 2 w 1600"/>
                <a:gd name="T15" fmla="*/ 2 h 1658"/>
                <a:gd name="T16" fmla="*/ 1 w 1600"/>
                <a:gd name="T17" fmla="*/ 0 h 1658"/>
                <a:gd name="T18" fmla="*/ 1 w 1600"/>
                <a:gd name="T19" fmla="*/ 1 h 1658"/>
                <a:gd name="T20" fmla="*/ 1 w 1600"/>
                <a:gd name="T21" fmla="*/ 1 h 1658"/>
                <a:gd name="T22" fmla="*/ 1 w 1600"/>
                <a:gd name="T23" fmla="*/ 0 h 1658"/>
                <a:gd name="T24" fmla="*/ 1 w 1600"/>
                <a:gd name="T25" fmla="*/ 1 h 165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600"/>
                <a:gd name="T40" fmla="*/ 0 h 1658"/>
                <a:gd name="T41" fmla="*/ 1600 w 1600"/>
                <a:gd name="T42" fmla="*/ 1658 h 165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600" h="1658">
                  <a:moveTo>
                    <a:pt x="927" y="0"/>
                  </a:moveTo>
                  <a:lnTo>
                    <a:pt x="651" y="1"/>
                  </a:lnTo>
                  <a:lnTo>
                    <a:pt x="0" y="1658"/>
                  </a:lnTo>
                  <a:lnTo>
                    <a:pt x="276" y="1658"/>
                  </a:lnTo>
                  <a:lnTo>
                    <a:pt x="406" y="1320"/>
                  </a:lnTo>
                  <a:lnTo>
                    <a:pt x="1149" y="1320"/>
                  </a:lnTo>
                  <a:lnTo>
                    <a:pt x="1276" y="1658"/>
                  </a:lnTo>
                  <a:lnTo>
                    <a:pt x="1600" y="1658"/>
                  </a:lnTo>
                  <a:lnTo>
                    <a:pt x="927" y="0"/>
                  </a:lnTo>
                  <a:close/>
                  <a:moveTo>
                    <a:pt x="509" y="1051"/>
                  </a:moveTo>
                  <a:lnTo>
                    <a:pt x="1048" y="1051"/>
                  </a:lnTo>
                  <a:lnTo>
                    <a:pt x="781" y="338"/>
                  </a:lnTo>
                  <a:lnTo>
                    <a:pt x="509" y="105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spcAft>
                  <a:spcPct val="50000"/>
                </a:spcAft>
                <a:buClr>
                  <a:srgbClr val="FF9900"/>
                </a:buClr>
                <a:buSzPct val="95000"/>
                <a:buFontTx/>
                <a:buChar char="•"/>
              </a:pPr>
              <a:endParaRPr lang="zh-CN" altLang="zh-CN">
                <a:ea typeface="黑体" pitchFamily="2" charset="-122"/>
              </a:endParaRPr>
            </a:p>
          </p:txBody>
        </p:sp>
        <p:sp>
          <p:nvSpPr>
            <p:cNvPr id="25" name="Freeform 17"/>
            <p:cNvSpPr>
              <a:spLocks/>
            </p:cNvSpPr>
            <p:nvPr/>
          </p:nvSpPr>
          <p:spPr bwMode="auto">
            <a:xfrm>
              <a:off x="1054" y="2196"/>
              <a:ext cx="682" cy="310"/>
            </a:xfrm>
            <a:custGeom>
              <a:avLst/>
              <a:gdLst>
                <a:gd name="T0" fmla="*/ 3 w 2920"/>
                <a:gd name="T1" fmla="*/ 0 h 1355"/>
                <a:gd name="T2" fmla="*/ 2 w 2920"/>
                <a:gd name="T3" fmla="*/ 0 h 1355"/>
                <a:gd name="T4" fmla="*/ 3 w 2920"/>
                <a:gd name="T5" fmla="*/ 1 h 1355"/>
                <a:gd name="T6" fmla="*/ 3 w 2920"/>
                <a:gd name="T7" fmla="*/ 1 h 1355"/>
                <a:gd name="T8" fmla="*/ 3 w 2920"/>
                <a:gd name="T9" fmla="*/ 1 h 1355"/>
                <a:gd name="T10" fmla="*/ 3 w 2920"/>
                <a:gd name="T11" fmla="*/ 1 h 1355"/>
                <a:gd name="T12" fmla="*/ 3 w 2920"/>
                <a:gd name="T13" fmla="*/ 1 h 1355"/>
                <a:gd name="T14" fmla="*/ 3 w 2920"/>
                <a:gd name="T15" fmla="*/ 1 h 1355"/>
                <a:gd name="T16" fmla="*/ 3 w 2920"/>
                <a:gd name="T17" fmla="*/ 1 h 1355"/>
                <a:gd name="T18" fmla="*/ 3 w 2920"/>
                <a:gd name="T19" fmla="*/ 1 h 1355"/>
                <a:gd name="T20" fmla="*/ 3 w 2920"/>
                <a:gd name="T21" fmla="*/ 1 h 1355"/>
                <a:gd name="T22" fmla="*/ 3 w 2920"/>
                <a:gd name="T23" fmla="*/ 2 h 1355"/>
                <a:gd name="T24" fmla="*/ 3 w 2920"/>
                <a:gd name="T25" fmla="*/ 2 h 1355"/>
                <a:gd name="T26" fmla="*/ 3 w 2920"/>
                <a:gd name="T27" fmla="*/ 2 h 1355"/>
                <a:gd name="T28" fmla="*/ 3 w 2920"/>
                <a:gd name="T29" fmla="*/ 2 h 1355"/>
                <a:gd name="T30" fmla="*/ 3 w 2920"/>
                <a:gd name="T31" fmla="*/ 2 h 1355"/>
                <a:gd name="T32" fmla="*/ 3 w 2920"/>
                <a:gd name="T33" fmla="*/ 2 h 1355"/>
                <a:gd name="T34" fmla="*/ 3 w 2920"/>
                <a:gd name="T35" fmla="*/ 2 h 1355"/>
                <a:gd name="T36" fmla="*/ 3 w 2920"/>
                <a:gd name="T37" fmla="*/ 2 h 1355"/>
                <a:gd name="T38" fmla="*/ 3 w 2920"/>
                <a:gd name="T39" fmla="*/ 2 h 1355"/>
                <a:gd name="T40" fmla="*/ 0 w 2920"/>
                <a:gd name="T41" fmla="*/ 2 h 1355"/>
                <a:gd name="T42" fmla="*/ 3 w 2920"/>
                <a:gd name="T43" fmla="*/ 2 h 1355"/>
                <a:gd name="T44" fmla="*/ 2 w 2920"/>
                <a:gd name="T45" fmla="*/ 1 h 1355"/>
                <a:gd name="T46" fmla="*/ 2 w 2920"/>
                <a:gd name="T47" fmla="*/ 1 h 1355"/>
                <a:gd name="T48" fmla="*/ 2 w 2920"/>
                <a:gd name="T49" fmla="*/ 1 h 1355"/>
                <a:gd name="T50" fmla="*/ 2 w 2920"/>
                <a:gd name="T51" fmla="*/ 1 h 1355"/>
                <a:gd name="T52" fmla="*/ 2 w 2920"/>
                <a:gd name="T53" fmla="*/ 1 h 1355"/>
                <a:gd name="T54" fmla="*/ 2 w 2920"/>
                <a:gd name="T55" fmla="*/ 1 h 1355"/>
                <a:gd name="T56" fmla="*/ 2 w 2920"/>
                <a:gd name="T57" fmla="*/ 1 h 1355"/>
                <a:gd name="T58" fmla="*/ 2 w 2920"/>
                <a:gd name="T59" fmla="*/ 1 h 1355"/>
                <a:gd name="T60" fmla="*/ 2 w 2920"/>
                <a:gd name="T61" fmla="*/ 1 h 1355"/>
                <a:gd name="T62" fmla="*/ 2 w 2920"/>
                <a:gd name="T63" fmla="*/ 1 h 1355"/>
                <a:gd name="T64" fmla="*/ 2 w 2920"/>
                <a:gd name="T65" fmla="*/ 0 h 1355"/>
                <a:gd name="T66" fmla="*/ 2 w 2920"/>
                <a:gd name="T67" fmla="*/ 0 h 1355"/>
                <a:gd name="T68" fmla="*/ 2 w 2920"/>
                <a:gd name="T69" fmla="*/ 0 h 1355"/>
                <a:gd name="T70" fmla="*/ 2 w 2920"/>
                <a:gd name="T71" fmla="*/ 0 h 1355"/>
                <a:gd name="T72" fmla="*/ 2 w 2920"/>
                <a:gd name="T73" fmla="*/ 0 h 1355"/>
                <a:gd name="T74" fmla="*/ 2 w 2920"/>
                <a:gd name="T75" fmla="*/ 0 h 1355"/>
                <a:gd name="T76" fmla="*/ 2 w 2920"/>
                <a:gd name="T77" fmla="*/ 0 h 1355"/>
                <a:gd name="T78" fmla="*/ 2 w 2920"/>
                <a:gd name="T79" fmla="*/ 0 h 1355"/>
                <a:gd name="T80" fmla="*/ 2 w 2920"/>
                <a:gd name="T81" fmla="*/ 0 h 1355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2920"/>
                <a:gd name="T124" fmla="*/ 0 h 1355"/>
                <a:gd name="T125" fmla="*/ 2920 w 2920"/>
                <a:gd name="T126" fmla="*/ 1355 h 1355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2920" h="1355">
                  <a:moveTo>
                    <a:pt x="1943" y="0"/>
                  </a:moveTo>
                  <a:lnTo>
                    <a:pt x="2920" y="0"/>
                  </a:lnTo>
                  <a:lnTo>
                    <a:pt x="2657" y="279"/>
                  </a:lnTo>
                  <a:lnTo>
                    <a:pt x="2072" y="279"/>
                  </a:lnTo>
                  <a:lnTo>
                    <a:pt x="2071" y="538"/>
                  </a:lnTo>
                  <a:lnTo>
                    <a:pt x="2732" y="538"/>
                  </a:lnTo>
                  <a:lnTo>
                    <a:pt x="2745" y="539"/>
                  </a:lnTo>
                  <a:lnTo>
                    <a:pt x="2757" y="541"/>
                  </a:lnTo>
                  <a:lnTo>
                    <a:pt x="2768" y="544"/>
                  </a:lnTo>
                  <a:lnTo>
                    <a:pt x="2781" y="548"/>
                  </a:lnTo>
                  <a:lnTo>
                    <a:pt x="2791" y="552"/>
                  </a:lnTo>
                  <a:lnTo>
                    <a:pt x="2802" y="558"/>
                  </a:lnTo>
                  <a:lnTo>
                    <a:pt x="2811" y="566"/>
                  </a:lnTo>
                  <a:lnTo>
                    <a:pt x="2820" y="573"/>
                  </a:lnTo>
                  <a:lnTo>
                    <a:pt x="2829" y="582"/>
                  </a:lnTo>
                  <a:lnTo>
                    <a:pt x="2837" y="591"/>
                  </a:lnTo>
                  <a:lnTo>
                    <a:pt x="2843" y="600"/>
                  </a:lnTo>
                  <a:lnTo>
                    <a:pt x="2849" y="612"/>
                  </a:lnTo>
                  <a:lnTo>
                    <a:pt x="2853" y="622"/>
                  </a:lnTo>
                  <a:lnTo>
                    <a:pt x="2856" y="633"/>
                  </a:lnTo>
                  <a:lnTo>
                    <a:pt x="2858" y="645"/>
                  </a:lnTo>
                  <a:lnTo>
                    <a:pt x="2859" y="658"/>
                  </a:lnTo>
                  <a:lnTo>
                    <a:pt x="2859" y="748"/>
                  </a:lnTo>
                  <a:lnTo>
                    <a:pt x="2859" y="1234"/>
                  </a:lnTo>
                  <a:lnTo>
                    <a:pt x="2858" y="1247"/>
                  </a:lnTo>
                  <a:lnTo>
                    <a:pt x="2857" y="1259"/>
                  </a:lnTo>
                  <a:lnTo>
                    <a:pt x="2854" y="1270"/>
                  </a:lnTo>
                  <a:lnTo>
                    <a:pt x="2850" y="1282"/>
                  </a:lnTo>
                  <a:lnTo>
                    <a:pt x="2845" y="1292"/>
                  </a:lnTo>
                  <a:lnTo>
                    <a:pt x="2839" y="1302"/>
                  </a:lnTo>
                  <a:lnTo>
                    <a:pt x="2832" y="1311"/>
                  </a:lnTo>
                  <a:lnTo>
                    <a:pt x="2823" y="1319"/>
                  </a:lnTo>
                  <a:lnTo>
                    <a:pt x="2815" y="1328"/>
                  </a:lnTo>
                  <a:lnTo>
                    <a:pt x="2806" y="1335"/>
                  </a:lnTo>
                  <a:lnTo>
                    <a:pt x="2797" y="1341"/>
                  </a:lnTo>
                  <a:lnTo>
                    <a:pt x="2787" y="1346"/>
                  </a:lnTo>
                  <a:lnTo>
                    <a:pt x="2775" y="1350"/>
                  </a:lnTo>
                  <a:lnTo>
                    <a:pt x="2765" y="1353"/>
                  </a:lnTo>
                  <a:lnTo>
                    <a:pt x="2754" y="1354"/>
                  </a:lnTo>
                  <a:lnTo>
                    <a:pt x="2742" y="1355"/>
                  </a:lnTo>
                  <a:lnTo>
                    <a:pt x="2620" y="1355"/>
                  </a:lnTo>
                  <a:lnTo>
                    <a:pt x="0" y="1355"/>
                  </a:lnTo>
                  <a:lnTo>
                    <a:pt x="200" y="1126"/>
                  </a:lnTo>
                  <a:lnTo>
                    <a:pt x="2620" y="1126"/>
                  </a:lnTo>
                  <a:lnTo>
                    <a:pt x="2620" y="817"/>
                  </a:lnTo>
                  <a:lnTo>
                    <a:pt x="1949" y="817"/>
                  </a:lnTo>
                  <a:lnTo>
                    <a:pt x="1937" y="816"/>
                  </a:lnTo>
                  <a:lnTo>
                    <a:pt x="1925" y="815"/>
                  </a:lnTo>
                  <a:lnTo>
                    <a:pt x="1913" y="813"/>
                  </a:lnTo>
                  <a:lnTo>
                    <a:pt x="1902" y="811"/>
                  </a:lnTo>
                  <a:lnTo>
                    <a:pt x="1892" y="807"/>
                  </a:lnTo>
                  <a:lnTo>
                    <a:pt x="1883" y="803"/>
                  </a:lnTo>
                  <a:lnTo>
                    <a:pt x="1874" y="798"/>
                  </a:lnTo>
                  <a:lnTo>
                    <a:pt x="1865" y="792"/>
                  </a:lnTo>
                  <a:lnTo>
                    <a:pt x="1858" y="785"/>
                  </a:lnTo>
                  <a:lnTo>
                    <a:pt x="1852" y="777"/>
                  </a:lnTo>
                  <a:lnTo>
                    <a:pt x="1846" y="769"/>
                  </a:lnTo>
                  <a:lnTo>
                    <a:pt x="1842" y="760"/>
                  </a:lnTo>
                  <a:lnTo>
                    <a:pt x="1838" y="750"/>
                  </a:lnTo>
                  <a:lnTo>
                    <a:pt x="1835" y="739"/>
                  </a:lnTo>
                  <a:lnTo>
                    <a:pt x="1834" y="728"/>
                  </a:lnTo>
                  <a:lnTo>
                    <a:pt x="1833" y="716"/>
                  </a:lnTo>
                  <a:lnTo>
                    <a:pt x="1833" y="264"/>
                  </a:lnTo>
                  <a:lnTo>
                    <a:pt x="1833" y="114"/>
                  </a:lnTo>
                  <a:lnTo>
                    <a:pt x="1834" y="102"/>
                  </a:lnTo>
                  <a:lnTo>
                    <a:pt x="1836" y="92"/>
                  </a:lnTo>
                  <a:lnTo>
                    <a:pt x="1839" y="82"/>
                  </a:lnTo>
                  <a:lnTo>
                    <a:pt x="1842" y="72"/>
                  </a:lnTo>
                  <a:lnTo>
                    <a:pt x="1847" y="62"/>
                  </a:lnTo>
                  <a:lnTo>
                    <a:pt x="1853" y="53"/>
                  </a:lnTo>
                  <a:lnTo>
                    <a:pt x="1860" y="44"/>
                  </a:lnTo>
                  <a:lnTo>
                    <a:pt x="1867" y="36"/>
                  </a:lnTo>
                  <a:lnTo>
                    <a:pt x="1876" y="28"/>
                  </a:lnTo>
                  <a:lnTo>
                    <a:pt x="1884" y="21"/>
                  </a:lnTo>
                  <a:lnTo>
                    <a:pt x="1893" y="15"/>
                  </a:lnTo>
                  <a:lnTo>
                    <a:pt x="1902" y="10"/>
                  </a:lnTo>
                  <a:lnTo>
                    <a:pt x="1912" y="6"/>
                  </a:lnTo>
                  <a:lnTo>
                    <a:pt x="1923" y="3"/>
                  </a:lnTo>
                  <a:lnTo>
                    <a:pt x="1933" y="1"/>
                  </a:lnTo>
                  <a:lnTo>
                    <a:pt x="1943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spcAft>
                  <a:spcPct val="50000"/>
                </a:spcAft>
                <a:buClr>
                  <a:srgbClr val="FF9900"/>
                </a:buClr>
                <a:buSzPct val="95000"/>
                <a:buFontTx/>
                <a:buChar char="•"/>
              </a:pPr>
              <a:endParaRPr lang="zh-CN" altLang="zh-CN">
                <a:ea typeface="黑体" pitchFamily="2" charset="-122"/>
              </a:endParaRPr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auto">
            <a:xfrm>
              <a:off x="1806" y="2196"/>
              <a:ext cx="198" cy="310"/>
            </a:xfrm>
            <a:custGeom>
              <a:avLst/>
              <a:gdLst>
                <a:gd name="T0" fmla="*/ 0 w 848"/>
                <a:gd name="T1" fmla="*/ 0 h 1355"/>
                <a:gd name="T2" fmla="*/ 1 w 848"/>
                <a:gd name="T3" fmla="*/ 0 h 1355"/>
                <a:gd name="T4" fmla="*/ 1 w 848"/>
                <a:gd name="T5" fmla="*/ 0 h 1355"/>
                <a:gd name="T6" fmla="*/ 0 w 848"/>
                <a:gd name="T7" fmla="*/ 0 h 1355"/>
                <a:gd name="T8" fmla="*/ 0 w 848"/>
                <a:gd name="T9" fmla="*/ 1 h 1355"/>
                <a:gd name="T10" fmla="*/ 1 w 848"/>
                <a:gd name="T11" fmla="*/ 1 h 1355"/>
                <a:gd name="T12" fmla="*/ 1 w 848"/>
                <a:gd name="T13" fmla="*/ 2 h 1355"/>
                <a:gd name="T14" fmla="*/ 0 w 848"/>
                <a:gd name="T15" fmla="*/ 2 h 1355"/>
                <a:gd name="T16" fmla="*/ 0 w 848"/>
                <a:gd name="T17" fmla="*/ 2 h 1355"/>
                <a:gd name="T18" fmla="*/ 0 w 848"/>
                <a:gd name="T19" fmla="*/ 2 h 1355"/>
                <a:gd name="T20" fmla="*/ 0 w 848"/>
                <a:gd name="T21" fmla="*/ 2 h 1355"/>
                <a:gd name="T22" fmla="*/ 0 w 848"/>
                <a:gd name="T23" fmla="*/ 2 h 1355"/>
                <a:gd name="T24" fmla="*/ 0 w 848"/>
                <a:gd name="T25" fmla="*/ 2 h 1355"/>
                <a:gd name="T26" fmla="*/ 0 w 848"/>
                <a:gd name="T27" fmla="*/ 2 h 1355"/>
                <a:gd name="T28" fmla="*/ 0 w 848"/>
                <a:gd name="T29" fmla="*/ 2 h 1355"/>
                <a:gd name="T30" fmla="*/ 0 w 848"/>
                <a:gd name="T31" fmla="*/ 2 h 1355"/>
                <a:gd name="T32" fmla="*/ 0 w 848"/>
                <a:gd name="T33" fmla="*/ 2 h 1355"/>
                <a:gd name="T34" fmla="*/ 0 w 848"/>
                <a:gd name="T35" fmla="*/ 2 h 1355"/>
                <a:gd name="T36" fmla="*/ 0 w 848"/>
                <a:gd name="T37" fmla="*/ 2 h 1355"/>
                <a:gd name="T38" fmla="*/ 0 w 848"/>
                <a:gd name="T39" fmla="*/ 2 h 1355"/>
                <a:gd name="T40" fmla="*/ 0 w 848"/>
                <a:gd name="T41" fmla="*/ 2 h 1355"/>
                <a:gd name="T42" fmla="*/ 0 w 848"/>
                <a:gd name="T43" fmla="*/ 2 h 1355"/>
                <a:gd name="T44" fmla="*/ 0 w 848"/>
                <a:gd name="T45" fmla="*/ 2 h 1355"/>
                <a:gd name="T46" fmla="*/ 0 w 848"/>
                <a:gd name="T47" fmla="*/ 2 h 1355"/>
                <a:gd name="T48" fmla="*/ 0 w 848"/>
                <a:gd name="T49" fmla="*/ 2 h 1355"/>
                <a:gd name="T50" fmla="*/ 0 w 848"/>
                <a:gd name="T51" fmla="*/ 2 h 1355"/>
                <a:gd name="T52" fmla="*/ 0 w 848"/>
                <a:gd name="T53" fmla="*/ 0 h 1355"/>
                <a:gd name="T54" fmla="*/ 0 w 848"/>
                <a:gd name="T55" fmla="*/ 0 h 1355"/>
                <a:gd name="T56" fmla="*/ 0 w 848"/>
                <a:gd name="T57" fmla="*/ 0 h 1355"/>
                <a:gd name="T58" fmla="*/ 0 w 848"/>
                <a:gd name="T59" fmla="*/ 0 h 1355"/>
                <a:gd name="T60" fmla="*/ 0 w 848"/>
                <a:gd name="T61" fmla="*/ 0 h 1355"/>
                <a:gd name="T62" fmla="*/ 0 w 848"/>
                <a:gd name="T63" fmla="*/ 0 h 1355"/>
                <a:gd name="T64" fmla="*/ 0 w 848"/>
                <a:gd name="T65" fmla="*/ 0 h 1355"/>
                <a:gd name="T66" fmla="*/ 0 w 848"/>
                <a:gd name="T67" fmla="*/ 0 h 1355"/>
                <a:gd name="T68" fmla="*/ 0 w 848"/>
                <a:gd name="T69" fmla="*/ 0 h 1355"/>
                <a:gd name="T70" fmla="*/ 0 w 848"/>
                <a:gd name="T71" fmla="*/ 0 h 1355"/>
                <a:gd name="T72" fmla="*/ 0 w 848"/>
                <a:gd name="T73" fmla="*/ 0 h 1355"/>
                <a:gd name="T74" fmla="*/ 0 w 848"/>
                <a:gd name="T75" fmla="*/ 0 h 1355"/>
                <a:gd name="T76" fmla="*/ 0 w 848"/>
                <a:gd name="T77" fmla="*/ 0 h 1355"/>
                <a:gd name="T78" fmla="*/ 0 w 848"/>
                <a:gd name="T79" fmla="*/ 0 h 1355"/>
                <a:gd name="T80" fmla="*/ 0 w 848"/>
                <a:gd name="T81" fmla="*/ 0 h 1355"/>
                <a:gd name="T82" fmla="*/ 0 w 848"/>
                <a:gd name="T83" fmla="*/ 0 h 1355"/>
                <a:gd name="T84" fmla="*/ 0 w 848"/>
                <a:gd name="T85" fmla="*/ 0 h 1355"/>
                <a:gd name="T86" fmla="*/ 0 w 848"/>
                <a:gd name="T87" fmla="*/ 0 h 1355"/>
                <a:gd name="T88" fmla="*/ 0 w 848"/>
                <a:gd name="T89" fmla="*/ 0 h 1355"/>
                <a:gd name="T90" fmla="*/ 0 w 848"/>
                <a:gd name="T91" fmla="*/ 0 h 1355"/>
                <a:gd name="T92" fmla="*/ 0 w 848"/>
                <a:gd name="T93" fmla="*/ 0 h 1355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848"/>
                <a:gd name="T142" fmla="*/ 0 h 1355"/>
                <a:gd name="T143" fmla="*/ 848 w 848"/>
                <a:gd name="T144" fmla="*/ 1355 h 1355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848" h="1355">
                  <a:moveTo>
                    <a:pt x="118" y="1"/>
                  </a:moveTo>
                  <a:lnTo>
                    <a:pt x="848" y="0"/>
                  </a:lnTo>
                  <a:lnTo>
                    <a:pt x="689" y="279"/>
                  </a:lnTo>
                  <a:lnTo>
                    <a:pt x="229" y="279"/>
                  </a:lnTo>
                  <a:lnTo>
                    <a:pt x="229" y="1067"/>
                  </a:lnTo>
                  <a:lnTo>
                    <a:pt x="827" y="1067"/>
                  </a:lnTo>
                  <a:lnTo>
                    <a:pt x="827" y="1355"/>
                  </a:lnTo>
                  <a:lnTo>
                    <a:pt x="229" y="1355"/>
                  </a:lnTo>
                  <a:lnTo>
                    <a:pt x="87" y="1355"/>
                  </a:lnTo>
                  <a:lnTo>
                    <a:pt x="79" y="1355"/>
                  </a:lnTo>
                  <a:lnTo>
                    <a:pt x="70" y="1353"/>
                  </a:lnTo>
                  <a:lnTo>
                    <a:pt x="61" y="1351"/>
                  </a:lnTo>
                  <a:lnTo>
                    <a:pt x="53" y="1349"/>
                  </a:lnTo>
                  <a:lnTo>
                    <a:pt x="46" y="1346"/>
                  </a:lnTo>
                  <a:lnTo>
                    <a:pt x="39" y="1342"/>
                  </a:lnTo>
                  <a:lnTo>
                    <a:pt x="32" y="1337"/>
                  </a:lnTo>
                  <a:lnTo>
                    <a:pt x="26" y="1332"/>
                  </a:lnTo>
                  <a:lnTo>
                    <a:pt x="21" y="1326"/>
                  </a:lnTo>
                  <a:lnTo>
                    <a:pt x="15" y="1319"/>
                  </a:lnTo>
                  <a:lnTo>
                    <a:pt x="11" y="1312"/>
                  </a:lnTo>
                  <a:lnTo>
                    <a:pt x="7" y="1305"/>
                  </a:lnTo>
                  <a:lnTo>
                    <a:pt x="4" y="1297"/>
                  </a:lnTo>
                  <a:lnTo>
                    <a:pt x="2" y="1289"/>
                  </a:lnTo>
                  <a:lnTo>
                    <a:pt x="1" y="1281"/>
                  </a:lnTo>
                  <a:lnTo>
                    <a:pt x="0" y="1272"/>
                  </a:lnTo>
                  <a:lnTo>
                    <a:pt x="1" y="279"/>
                  </a:lnTo>
                  <a:lnTo>
                    <a:pt x="1" y="278"/>
                  </a:lnTo>
                  <a:lnTo>
                    <a:pt x="1" y="269"/>
                  </a:lnTo>
                  <a:lnTo>
                    <a:pt x="1" y="112"/>
                  </a:lnTo>
                  <a:lnTo>
                    <a:pt x="2" y="101"/>
                  </a:lnTo>
                  <a:lnTo>
                    <a:pt x="4" y="90"/>
                  </a:lnTo>
                  <a:lnTo>
                    <a:pt x="7" y="80"/>
                  </a:lnTo>
                  <a:lnTo>
                    <a:pt x="11" y="70"/>
                  </a:lnTo>
                  <a:lnTo>
                    <a:pt x="16" y="59"/>
                  </a:lnTo>
                  <a:lnTo>
                    <a:pt x="23" y="50"/>
                  </a:lnTo>
                  <a:lnTo>
                    <a:pt x="30" y="42"/>
                  </a:lnTo>
                  <a:lnTo>
                    <a:pt x="37" y="34"/>
                  </a:lnTo>
                  <a:lnTo>
                    <a:pt x="45" y="27"/>
                  </a:lnTo>
                  <a:lnTo>
                    <a:pt x="54" y="20"/>
                  </a:lnTo>
                  <a:lnTo>
                    <a:pt x="64" y="15"/>
                  </a:lnTo>
                  <a:lnTo>
                    <a:pt x="74" y="10"/>
                  </a:lnTo>
                  <a:lnTo>
                    <a:pt x="85" y="6"/>
                  </a:lnTo>
                  <a:lnTo>
                    <a:pt x="95" y="4"/>
                  </a:lnTo>
                  <a:lnTo>
                    <a:pt x="106" y="2"/>
                  </a:lnTo>
                  <a:lnTo>
                    <a:pt x="118" y="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spcAft>
                  <a:spcPct val="50000"/>
                </a:spcAft>
                <a:buClr>
                  <a:srgbClr val="FF9900"/>
                </a:buClr>
                <a:buSzPct val="95000"/>
                <a:buFontTx/>
                <a:buChar char="•"/>
              </a:pPr>
              <a:endParaRPr lang="zh-CN" altLang="zh-CN">
                <a:ea typeface="黑体" pitchFamily="2" charset="-122"/>
              </a:endParaRPr>
            </a:p>
          </p:txBody>
        </p:sp>
        <p:sp>
          <p:nvSpPr>
            <p:cNvPr id="27" name="Freeform 19"/>
            <p:cNvSpPr>
              <a:spLocks noEditPoints="1"/>
            </p:cNvSpPr>
            <p:nvPr/>
          </p:nvSpPr>
          <p:spPr bwMode="auto">
            <a:xfrm>
              <a:off x="977" y="2194"/>
              <a:ext cx="238" cy="312"/>
            </a:xfrm>
            <a:custGeom>
              <a:avLst/>
              <a:gdLst>
                <a:gd name="T0" fmla="*/ 0 w 1016"/>
                <a:gd name="T1" fmla="*/ 1 h 1358"/>
                <a:gd name="T2" fmla="*/ 0 w 1016"/>
                <a:gd name="T3" fmla="*/ 2 h 1358"/>
                <a:gd name="T4" fmla="*/ 0 w 1016"/>
                <a:gd name="T5" fmla="*/ 2 h 1358"/>
                <a:gd name="T6" fmla="*/ 0 w 1016"/>
                <a:gd name="T7" fmla="*/ 1 h 1358"/>
                <a:gd name="T8" fmla="*/ 0 w 1016"/>
                <a:gd name="T9" fmla="*/ 1 h 1358"/>
                <a:gd name="T10" fmla="*/ 0 w 1016"/>
                <a:gd name="T11" fmla="*/ 1 h 1358"/>
                <a:gd name="T12" fmla="*/ 0 w 1016"/>
                <a:gd name="T13" fmla="*/ 0 h 1358"/>
                <a:gd name="T14" fmla="*/ 1 w 1016"/>
                <a:gd name="T15" fmla="*/ 0 h 1358"/>
                <a:gd name="T16" fmla="*/ 1 w 1016"/>
                <a:gd name="T17" fmla="*/ 0 h 1358"/>
                <a:gd name="T18" fmla="*/ 1 w 1016"/>
                <a:gd name="T19" fmla="*/ 0 h 1358"/>
                <a:gd name="T20" fmla="*/ 1 w 1016"/>
                <a:gd name="T21" fmla="*/ 0 h 1358"/>
                <a:gd name="T22" fmla="*/ 1 w 1016"/>
                <a:gd name="T23" fmla="*/ 0 h 1358"/>
                <a:gd name="T24" fmla="*/ 1 w 1016"/>
                <a:gd name="T25" fmla="*/ 0 h 1358"/>
                <a:gd name="T26" fmla="*/ 1 w 1016"/>
                <a:gd name="T27" fmla="*/ 0 h 1358"/>
                <a:gd name="T28" fmla="*/ 1 w 1016"/>
                <a:gd name="T29" fmla="*/ 0 h 1358"/>
                <a:gd name="T30" fmla="*/ 1 w 1016"/>
                <a:gd name="T31" fmla="*/ 0 h 1358"/>
                <a:gd name="T32" fmla="*/ 1 w 1016"/>
                <a:gd name="T33" fmla="*/ 0 h 1358"/>
                <a:gd name="T34" fmla="*/ 1 w 1016"/>
                <a:gd name="T35" fmla="*/ 0 h 1358"/>
                <a:gd name="T36" fmla="*/ 1 w 1016"/>
                <a:gd name="T37" fmla="*/ 0 h 1358"/>
                <a:gd name="T38" fmla="*/ 1 w 1016"/>
                <a:gd name="T39" fmla="*/ 0 h 1358"/>
                <a:gd name="T40" fmla="*/ 1 w 1016"/>
                <a:gd name="T41" fmla="*/ 0 h 1358"/>
                <a:gd name="T42" fmla="*/ 1 w 1016"/>
                <a:gd name="T43" fmla="*/ 0 h 1358"/>
                <a:gd name="T44" fmla="*/ 1 w 1016"/>
                <a:gd name="T45" fmla="*/ 0 h 1358"/>
                <a:gd name="T46" fmla="*/ 1 w 1016"/>
                <a:gd name="T47" fmla="*/ 0 h 1358"/>
                <a:gd name="T48" fmla="*/ 1 w 1016"/>
                <a:gd name="T49" fmla="*/ 1 h 1358"/>
                <a:gd name="T50" fmla="*/ 1 w 1016"/>
                <a:gd name="T51" fmla="*/ 1 h 1358"/>
                <a:gd name="T52" fmla="*/ 1 w 1016"/>
                <a:gd name="T53" fmla="*/ 1 h 1358"/>
                <a:gd name="T54" fmla="*/ 1 w 1016"/>
                <a:gd name="T55" fmla="*/ 1 h 1358"/>
                <a:gd name="T56" fmla="*/ 1 w 1016"/>
                <a:gd name="T57" fmla="*/ 1 h 1358"/>
                <a:gd name="T58" fmla="*/ 1 w 1016"/>
                <a:gd name="T59" fmla="*/ 1 h 1358"/>
                <a:gd name="T60" fmla="*/ 1 w 1016"/>
                <a:gd name="T61" fmla="*/ 1 h 1358"/>
                <a:gd name="T62" fmla="*/ 1 w 1016"/>
                <a:gd name="T63" fmla="*/ 1 h 1358"/>
                <a:gd name="T64" fmla="*/ 1 w 1016"/>
                <a:gd name="T65" fmla="*/ 1 h 1358"/>
                <a:gd name="T66" fmla="*/ 1 w 1016"/>
                <a:gd name="T67" fmla="*/ 1 h 1358"/>
                <a:gd name="T68" fmla="*/ 1 w 1016"/>
                <a:gd name="T69" fmla="*/ 1 h 1358"/>
                <a:gd name="T70" fmla="*/ 1 w 1016"/>
                <a:gd name="T71" fmla="*/ 1 h 1358"/>
                <a:gd name="T72" fmla="*/ 1 w 1016"/>
                <a:gd name="T73" fmla="*/ 1 h 1358"/>
                <a:gd name="T74" fmla="*/ 1 w 1016"/>
                <a:gd name="T75" fmla="*/ 1 h 1358"/>
                <a:gd name="T76" fmla="*/ 1 w 1016"/>
                <a:gd name="T77" fmla="*/ 1 h 1358"/>
                <a:gd name="T78" fmla="*/ 1 w 1016"/>
                <a:gd name="T79" fmla="*/ 1 h 1358"/>
                <a:gd name="T80" fmla="*/ 1 w 1016"/>
                <a:gd name="T81" fmla="*/ 1 h 1358"/>
                <a:gd name="T82" fmla="*/ 0 w 1016"/>
                <a:gd name="T83" fmla="*/ 1 h 1358"/>
                <a:gd name="T84" fmla="*/ 0 w 1016"/>
                <a:gd name="T85" fmla="*/ 0 h 1358"/>
                <a:gd name="T86" fmla="*/ 1 w 1016"/>
                <a:gd name="T87" fmla="*/ 0 h 1358"/>
                <a:gd name="T88" fmla="*/ 1 w 1016"/>
                <a:gd name="T89" fmla="*/ 1 h 1358"/>
                <a:gd name="T90" fmla="*/ 0 w 1016"/>
                <a:gd name="T91" fmla="*/ 1 h 1358"/>
                <a:gd name="T92" fmla="*/ 0 w 1016"/>
                <a:gd name="T93" fmla="*/ 0 h 1358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1016"/>
                <a:gd name="T142" fmla="*/ 0 h 1358"/>
                <a:gd name="T143" fmla="*/ 1016 w 1016"/>
                <a:gd name="T144" fmla="*/ 1358 h 1358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1016" h="1358">
                  <a:moveTo>
                    <a:pt x="239" y="1021"/>
                  </a:moveTo>
                  <a:lnTo>
                    <a:pt x="239" y="1358"/>
                  </a:lnTo>
                  <a:lnTo>
                    <a:pt x="1" y="1358"/>
                  </a:lnTo>
                  <a:lnTo>
                    <a:pt x="0" y="1020"/>
                  </a:lnTo>
                  <a:lnTo>
                    <a:pt x="0" y="579"/>
                  </a:lnTo>
                  <a:lnTo>
                    <a:pt x="0" y="3"/>
                  </a:lnTo>
                  <a:lnTo>
                    <a:pt x="894" y="0"/>
                  </a:lnTo>
                  <a:lnTo>
                    <a:pt x="909" y="1"/>
                  </a:lnTo>
                  <a:lnTo>
                    <a:pt x="923" y="3"/>
                  </a:lnTo>
                  <a:lnTo>
                    <a:pt x="937" y="7"/>
                  </a:lnTo>
                  <a:lnTo>
                    <a:pt x="949" y="11"/>
                  </a:lnTo>
                  <a:lnTo>
                    <a:pt x="960" y="17"/>
                  </a:lnTo>
                  <a:lnTo>
                    <a:pt x="970" y="24"/>
                  </a:lnTo>
                  <a:lnTo>
                    <a:pt x="979" y="33"/>
                  </a:lnTo>
                  <a:lnTo>
                    <a:pt x="987" y="43"/>
                  </a:lnTo>
                  <a:lnTo>
                    <a:pt x="994" y="53"/>
                  </a:lnTo>
                  <a:lnTo>
                    <a:pt x="1000" y="64"/>
                  </a:lnTo>
                  <a:lnTo>
                    <a:pt x="1005" y="77"/>
                  </a:lnTo>
                  <a:lnTo>
                    <a:pt x="1009" y="90"/>
                  </a:lnTo>
                  <a:lnTo>
                    <a:pt x="1012" y="103"/>
                  </a:lnTo>
                  <a:lnTo>
                    <a:pt x="1014" y="118"/>
                  </a:lnTo>
                  <a:lnTo>
                    <a:pt x="1016" y="133"/>
                  </a:lnTo>
                  <a:lnTo>
                    <a:pt x="1016" y="148"/>
                  </a:lnTo>
                  <a:lnTo>
                    <a:pt x="1016" y="868"/>
                  </a:lnTo>
                  <a:lnTo>
                    <a:pt x="1016" y="885"/>
                  </a:lnTo>
                  <a:lnTo>
                    <a:pt x="1014" y="899"/>
                  </a:lnTo>
                  <a:lnTo>
                    <a:pt x="1012" y="914"/>
                  </a:lnTo>
                  <a:lnTo>
                    <a:pt x="1009" y="929"/>
                  </a:lnTo>
                  <a:lnTo>
                    <a:pt x="1005" y="942"/>
                  </a:lnTo>
                  <a:lnTo>
                    <a:pt x="1000" y="954"/>
                  </a:lnTo>
                  <a:lnTo>
                    <a:pt x="994" y="966"/>
                  </a:lnTo>
                  <a:lnTo>
                    <a:pt x="987" y="978"/>
                  </a:lnTo>
                  <a:lnTo>
                    <a:pt x="979" y="988"/>
                  </a:lnTo>
                  <a:lnTo>
                    <a:pt x="970" y="996"/>
                  </a:lnTo>
                  <a:lnTo>
                    <a:pt x="960" y="1004"/>
                  </a:lnTo>
                  <a:lnTo>
                    <a:pt x="949" y="1010"/>
                  </a:lnTo>
                  <a:lnTo>
                    <a:pt x="937" y="1016"/>
                  </a:lnTo>
                  <a:lnTo>
                    <a:pt x="923" y="1020"/>
                  </a:lnTo>
                  <a:lnTo>
                    <a:pt x="909" y="1022"/>
                  </a:lnTo>
                  <a:lnTo>
                    <a:pt x="894" y="1023"/>
                  </a:lnTo>
                  <a:lnTo>
                    <a:pt x="239" y="1021"/>
                  </a:lnTo>
                  <a:close/>
                  <a:moveTo>
                    <a:pt x="239" y="282"/>
                  </a:moveTo>
                  <a:lnTo>
                    <a:pt x="777" y="282"/>
                  </a:lnTo>
                  <a:lnTo>
                    <a:pt x="777" y="730"/>
                  </a:lnTo>
                  <a:lnTo>
                    <a:pt x="239" y="730"/>
                  </a:lnTo>
                  <a:lnTo>
                    <a:pt x="239" y="28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spcAft>
                  <a:spcPct val="50000"/>
                </a:spcAft>
                <a:buClr>
                  <a:srgbClr val="FF9900"/>
                </a:buClr>
                <a:buSzPct val="95000"/>
                <a:buFontTx/>
                <a:buChar char="•"/>
              </a:pPr>
              <a:endParaRPr lang="zh-CN" altLang="zh-CN">
                <a:ea typeface="黑体" pitchFamily="2" charset="-122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1" descr="核高基母版4-B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8" descr="核高基母版4-C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0" descr="核高基母版4-D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142844" y="142852"/>
            <a:ext cx="954087" cy="258763"/>
            <a:chOff x="602" y="2126"/>
            <a:chExt cx="1402" cy="380"/>
          </a:xfrm>
          <a:solidFill>
            <a:schemeClr val="bg1"/>
          </a:solidFill>
        </p:grpSpPr>
        <p:sp>
          <p:nvSpPr>
            <p:cNvPr id="12" name="Rectangle 13"/>
            <p:cNvSpPr>
              <a:spLocks noChangeArrowheads="1"/>
            </p:cNvSpPr>
            <p:nvPr/>
          </p:nvSpPr>
          <p:spPr bwMode="auto">
            <a:xfrm>
              <a:off x="1736" y="2126"/>
              <a:ext cx="54" cy="7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spcAft>
                  <a:spcPct val="50000"/>
                </a:spcAft>
                <a:buClr>
                  <a:srgbClr val="FF9900"/>
                </a:buClr>
                <a:buSzPct val="95000"/>
                <a:buFontTx/>
                <a:buChar char="•"/>
              </a:pPr>
              <a:endParaRPr lang="zh-CN" altLang="zh-CN">
                <a:ea typeface="黑体" pitchFamily="2" charset="-122"/>
              </a:endParaRPr>
            </a:p>
          </p:txBody>
        </p:sp>
        <p:sp>
          <p:nvSpPr>
            <p:cNvPr id="13" name="Freeform 14"/>
            <p:cNvSpPr>
              <a:spLocks/>
            </p:cNvSpPr>
            <p:nvPr/>
          </p:nvSpPr>
          <p:spPr bwMode="auto">
            <a:xfrm>
              <a:off x="1229" y="2196"/>
              <a:ext cx="236" cy="233"/>
            </a:xfrm>
            <a:custGeom>
              <a:avLst/>
              <a:gdLst>
                <a:gd name="T0" fmla="*/ 0 w 1016"/>
                <a:gd name="T1" fmla="*/ 0 h 1017"/>
                <a:gd name="T2" fmla="*/ 0 w 1016"/>
                <a:gd name="T3" fmla="*/ 0 h 1017"/>
                <a:gd name="T4" fmla="*/ 0 w 1016"/>
                <a:gd name="T5" fmla="*/ 1 h 1017"/>
                <a:gd name="T6" fmla="*/ 1 w 1016"/>
                <a:gd name="T7" fmla="*/ 1 h 1017"/>
                <a:gd name="T8" fmla="*/ 1 w 1016"/>
                <a:gd name="T9" fmla="*/ 0 h 1017"/>
                <a:gd name="T10" fmla="*/ 1 w 1016"/>
                <a:gd name="T11" fmla="*/ 0 h 1017"/>
                <a:gd name="T12" fmla="*/ 1 w 1016"/>
                <a:gd name="T13" fmla="*/ 1 h 1017"/>
                <a:gd name="T14" fmla="*/ 1 w 1016"/>
                <a:gd name="T15" fmla="*/ 1 h 1017"/>
                <a:gd name="T16" fmla="*/ 1 w 1016"/>
                <a:gd name="T17" fmla="*/ 1 h 1017"/>
                <a:gd name="T18" fmla="*/ 1 w 1016"/>
                <a:gd name="T19" fmla="*/ 1 h 1017"/>
                <a:gd name="T20" fmla="*/ 1 w 1016"/>
                <a:gd name="T21" fmla="*/ 1 h 1017"/>
                <a:gd name="T22" fmla="*/ 1 w 1016"/>
                <a:gd name="T23" fmla="*/ 1 h 1017"/>
                <a:gd name="T24" fmla="*/ 1 w 1016"/>
                <a:gd name="T25" fmla="*/ 1 h 1017"/>
                <a:gd name="T26" fmla="*/ 1 w 1016"/>
                <a:gd name="T27" fmla="*/ 1 h 1017"/>
                <a:gd name="T28" fmla="*/ 1 w 1016"/>
                <a:gd name="T29" fmla="*/ 1 h 1017"/>
                <a:gd name="T30" fmla="*/ 1 w 1016"/>
                <a:gd name="T31" fmla="*/ 1 h 1017"/>
                <a:gd name="T32" fmla="*/ 1 w 1016"/>
                <a:gd name="T33" fmla="*/ 1 h 1017"/>
                <a:gd name="T34" fmla="*/ 1 w 1016"/>
                <a:gd name="T35" fmla="*/ 1 h 1017"/>
                <a:gd name="T36" fmla="*/ 1 w 1016"/>
                <a:gd name="T37" fmla="*/ 1 h 1017"/>
                <a:gd name="T38" fmla="*/ 1 w 1016"/>
                <a:gd name="T39" fmla="*/ 1 h 1017"/>
                <a:gd name="T40" fmla="*/ 1 w 1016"/>
                <a:gd name="T41" fmla="*/ 1 h 1017"/>
                <a:gd name="T42" fmla="*/ 1 w 1016"/>
                <a:gd name="T43" fmla="*/ 1 h 1017"/>
                <a:gd name="T44" fmla="*/ 1 w 1016"/>
                <a:gd name="T45" fmla="*/ 1 h 1017"/>
                <a:gd name="T46" fmla="*/ 0 w 1016"/>
                <a:gd name="T47" fmla="*/ 1 h 1017"/>
                <a:gd name="T48" fmla="*/ 0 w 1016"/>
                <a:gd name="T49" fmla="*/ 1 h 1017"/>
                <a:gd name="T50" fmla="*/ 0 w 1016"/>
                <a:gd name="T51" fmla="*/ 1 h 1017"/>
                <a:gd name="T52" fmla="*/ 0 w 1016"/>
                <a:gd name="T53" fmla="*/ 1 h 1017"/>
                <a:gd name="T54" fmla="*/ 0 w 1016"/>
                <a:gd name="T55" fmla="*/ 1 h 1017"/>
                <a:gd name="T56" fmla="*/ 0 w 1016"/>
                <a:gd name="T57" fmla="*/ 1 h 1017"/>
                <a:gd name="T58" fmla="*/ 0 w 1016"/>
                <a:gd name="T59" fmla="*/ 1 h 1017"/>
                <a:gd name="T60" fmla="*/ 0 w 1016"/>
                <a:gd name="T61" fmla="*/ 1 h 1017"/>
                <a:gd name="T62" fmla="*/ 0 w 1016"/>
                <a:gd name="T63" fmla="*/ 1 h 1017"/>
                <a:gd name="T64" fmla="*/ 0 w 1016"/>
                <a:gd name="T65" fmla="*/ 1 h 1017"/>
                <a:gd name="T66" fmla="*/ 0 w 1016"/>
                <a:gd name="T67" fmla="*/ 1 h 1017"/>
                <a:gd name="T68" fmla="*/ 0 w 1016"/>
                <a:gd name="T69" fmla="*/ 1 h 1017"/>
                <a:gd name="T70" fmla="*/ 0 w 1016"/>
                <a:gd name="T71" fmla="*/ 1 h 1017"/>
                <a:gd name="T72" fmla="*/ 0 w 1016"/>
                <a:gd name="T73" fmla="*/ 1 h 1017"/>
                <a:gd name="T74" fmla="*/ 0 w 1016"/>
                <a:gd name="T75" fmla="*/ 1 h 1017"/>
                <a:gd name="T76" fmla="*/ 0 w 1016"/>
                <a:gd name="T77" fmla="*/ 1 h 1017"/>
                <a:gd name="T78" fmla="*/ 0 w 1016"/>
                <a:gd name="T79" fmla="*/ 1 h 1017"/>
                <a:gd name="T80" fmla="*/ 0 w 1016"/>
                <a:gd name="T81" fmla="*/ 0 h 1017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016"/>
                <a:gd name="T124" fmla="*/ 0 h 1017"/>
                <a:gd name="T125" fmla="*/ 1016 w 1016"/>
                <a:gd name="T126" fmla="*/ 1017 h 1017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016" h="1017">
                  <a:moveTo>
                    <a:pt x="0" y="0"/>
                  </a:moveTo>
                  <a:lnTo>
                    <a:pt x="239" y="0"/>
                  </a:lnTo>
                  <a:lnTo>
                    <a:pt x="239" y="727"/>
                  </a:lnTo>
                  <a:lnTo>
                    <a:pt x="796" y="726"/>
                  </a:lnTo>
                  <a:lnTo>
                    <a:pt x="787" y="0"/>
                  </a:lnTo>
                  <a:lnTo>
                    <a:pt x="1016" y="0"/>
                  </a:lnTo>
                  <a:lnTo>
                    <a:pt x="1016" y="889"/>
                  </a:lnTo>
                  <a:lnTo>
                    <a:pt x="1016" y="902"/>
                  </a:lnTo>
                  <a:lnTo>
                    <a:pt x="1015" y="915"/>
                  </a:lnTo>
                  <a:lnTo>
                    <a:pt x="1013" y="928"/>
                  </a:lnTo>
                  <a:lnTo>
                    <a:pt x="1011" y="940"/>
                  </a:lnTo>
                  <a:lnTo>
                    <a:pt x="1007" y="951"/>
                  </a:lnTo>
                  <a:lnTo>
                    <a:pt x="1003" y="961"/>
                  </a:lnTo>
                  <a:lnTo>
                    <a:pt x="999" y="971"/>
                  </a:lnTo>
                  <a:lnTo>
                    <a:pt x="993" y="980"/>
                  </a:lnTo>
                  <a:lnTo>
                    <a:pt x="985" y="988"/>
                  </a:lnTo>
                  <a:lnTo>
                    <a:pt x="978" y="995"/>
                  </a:lnTo>
                  <a:lnTo>
                    <a:pt x="970" y="1001"/>
                  </a:lnTo>
                  <a:lnTo>
                    <a:pt x="961" y="1006"/>
                  </a:lnTo>
                  <a:lnTo>
                    <a:pt x="951" y="1010"/>
                  </a:lnTo>
                  <a:lnTo>
                    <a:pt x="939" y="1014"/>
                  </a:lnTo>
                  <a:lnTo>
                    <a:pt x="927" y="1016"/>
                  </a:lnTo>
                  <a:lnTo>
                    <a:pt x="914" y="1017"/>
                  </a:lnTo>
                  <a:lnTo>
                    <a:pt x="136" y="1017"/>
                  </a:lnTo>
                  <a:lnTo>
                    <a:pt x="122" y="1016"/>
                  </a:lnTo>
                  <a:lnTo>
                    <a:pt x="109" y="1014"/>
                  </a:lnTo>
                  <a:lnTo>
                    <a:pt x="96" y="1010"/>
                  </a:lnTo>
                  <a:lnTo>
                    <a:pt x="84" y="1006"/>
                  </a:lnTo>
                  <a:lnTo>
                    <a:pt x="72" y="1001"/>
                  </a:lnTo>
                  <a:lnTo>
                    <a:pt x="61" y="995"/>
                  </a:lnTo>
                  <a:lnTo>
                    <a:pt x="50" y="988"/>
                  </a:lnTo>
                  <a:lnTo>
                    <a:pt x="41" y="980"/>
                  </a:lnTo>
                  <a:lnTo>
                    <a:pt x="31" y="972"/>
                  </a:lnTo>
                  <a:lnTo>
                    <a:pt x="23" y="961"/>
                  </a:lnTo>
                  <a:lnTo>
                    <a:pt x="17" y="951"/>
                  </a:lnTo>
                  <a:lnTo>
                    <a:pt x="11" y="940"/>
                  </a:lnTo>
                  <a:lnTo>
                    <a:pt x="6" y="928"/>
                  </a:lnTo>
                  <a:lnTo>
                    <a:pt x="3" y="915"/>
                  </a:lnTo>
                  <a:lnTo>
                    <a:pt x="1" y="902"/>
                  </a:lnTo>
                  <a:lnTo>
                    <a:pt x="0" y="8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spcAft>
                  <a:spcPct val="50000"/>
                </a:spcAft>
                <a:buClr>
                  <a:srgbClr val="FF9900"/>
                </a:buClr>
                <a:buSzPct val="95000"/>
                <a:buFontTx/>
                <a:buChar char="•"/>
              </a:pPr>
              <a:endParaRPr lang="zh-CN" altLang="zh-CN">
                <a:ea typeface="黑体" pitchFamily="2" charset="-122"/>
              </a:endParaRPr>
            </a:p>
          </p:txBody>
        </p:sp>
        <p:sp>
          <p:nvSpPr>
            <p:cNvPr id="15" name="Rectangle 15"/>
            <p:cNvSpPr>
              <a:spLocks noChangeArrowheads="1"/>
            </p:cNvSpPr>
            <p:nvPr/>
          </p:nvSpPr>
          <p:spPr bwMode="auto">
            <a:xfrm>
              <a:off x="1736" y="2258"/>
              <a:ext cx="54" cy="24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spcAft>
                  <a:spcPct val="50000"/>
                </a:spcAft>
                <a:buClr>
                  <a:srgbClr val="FF9900"/>
                </a:buClr>
                <a:buSzPct val="95000"/>
                <a:buFontTx/>
                <a:buChar char="•"/>
              </a:pPr>
              <a:endParaRPr lang="zh-CN" altLang="zh-CN">
                <a:ea typeface="黑体" pitchFamily="2" charset="-122"/>
              </a:endParaRPr>
            </a:p>
          </p:txBody>
        </p:sp>
        <p:sp>
          <p:nvSpPr>
            <p:cNvPr id="16" name="Freeform 16"/>
            <p:cNvSpPr>
              <a:spLocks noEditPoints="1"/>
            </p:cNvSpPr>
            <p:nvPr/>
          </p:nvSpPr>
          <p:spPr bwMode="auto">
            <a:xfrm>
              <a:off x="602" y="2126"/>
              <a:ext cx="373" cy="380"/>
            </a:xfrm>
            <a:custGeom>
              <a:avLst/>
              <a:gdLst>
                <a:gd name="T0" fmla="*/ 1 w 1600"/>
                <a:gd name="T1" fmla="*/ 0 h 1658"/>
                <a:gd name="T2" fmla="*/ 1 w 1600"/>
                <a:gd name="T3" fmla="*/ 0 h 1658"/>
                <a:gd name="T4" fmla="*/ 0 w 1600"/>
                <a:gd name="T5" fmla="*/ 2 h 1658"/>
                <a:gd name="T6" fmla="*/ 0 w 1600"/>
                <a:gd name="T7" fmla="*/ 2 h 1658"/>
                <a:gd name="T8" fmla="*/ 0 w 1600"/>
                <a:gd name="T9" fmla="*/ 2 h 1658"/>
                <a:gd name="T10" fmla="*/ 1 w 1600"/>
                <a:gd name="T11" fmla="*/ 2 h 1658"/>
                <a:gd name="T12" fmla="*/ 1 w 1600"/>
                <a:gd name="T13" fmla="*/ 2 h 1658"/>
                <a:gd name="T14" fmla="*/ 2 w 1600"/>
                <a:gd name="T15" fmla="*/ 2 h 1658"/>
                <a:gd name="T16" fmla="*/ 1 w 1600"/>
                <a:gd name="T17" fmla="*/ 0 h 1658"/>
                <a:gd name="T18" fmla="*/ 1 w 1600"/>
                <a:gd name="T19" fmla="*/ 1 h 1658"/>
                <a:gd name="T20" fmla="*/ 1 w 1600"/>
                <a:gd name="T21" fmla="*/ 1 h 1658"/>
                <a:gd name="T22" fmla="*/ 1 w 1600"/>
                <a:gd name="T23" fmla="*/ 0 h 1658"/>
                <a:gd name="T24" fmla="*/ 1 w 1600"/>
                <a:gd name="T25" fmla="*/ 1 h 165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600"/>
                <a:gd name="T40" fmla="*/ 0 h 1658"/>
                <a:gd name="T41" fmla="*/ 1600 w 1600"/>
                <a:gd name="T42" fmla="*/ 1658 h 165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600" h="1658">
                  <a:moveTo>
                    <a:pt x="927" y="0"/>
                  </a:moveTo>
                  <a:lnTo>
                    <a:pt x="651" y="1"/>
                  </a:lnTo>
                  <a:lnTo>
                    <a:pt x="0" y="1658"/>
                  </a:lnTo>
                  <a:lnTo>
                    <a:pt x="276" y="1658"/>
                  </a:lnTo>
                  <a:lnTo>
                    <a:pt x="406" y="1320"/>
                  </a:lnTo>
                  <a:lnTo>
                    <a:pt x="1149" y="1320"/>
                  </a:lnTo>
                  <a:lnTo>
                    <a:pt x="1276" y="1658"/>
                  </a:lnTo>
                  <a:lnTo>
                    <a:pt x="1600" y="1658"/>
                  </a:lnTo>
                  <a:lnTo>
                    <a:pt x="927" y="0"/>
                  </a:lnTo>
                  <a:close/>
                  <a:moveTo>
                    <a:pt x="509" y="1051"/>
                  </a:moveTo>
                  <a:lnTo>
                    <a:pt x="1048" y="1051"/>
                  </a:lnTo>
                  <a:lnTo>
                    <a:pt x="781" y="338"/>
                  </a:lnTo>
                  <a:lnTo>
                    <a:pt x="509" y="105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spcAft>
                  <a:spcPct val="50000"/>
                </a:spcAft>
                <a:buClr>
                  <a:srgbClr val="FF9900"/>
                </a:buClr>
                <a:buSzPct val="95000"/>
                <a:buFontTx/>
                <a:buChar char="•"/>
              </a:pPr>
              <a:endParaRPr lang="zh-CN" altLang="zh-CN">
                <a:ea typeface="黑体" pitchFamily="2" charset="-122"/>
              </a:endParaRPr>
            </a:p>
          </p:txBody>
        </p:sp>
        <p:sp>
          <p:nvSpPr>
            <p:cNvPr id="17" name="Freeform 17"/>
            <p:cNvSpPr>
              <a:spLocks/>
            </p:cNvSpPr>
            <p:nvPr/>
          </p:nvSpPr>
          <p:spPr bwMode="auto">
            <a:xfrm>
              <a:off x="1054" y="2196"/>
              <a:ext cx="682" cy="310"/>
            </a:xfrm>
            <a:custGeom>
              <a:avLst/>
              <a:gdLst>
                <a:gd name="T0" fmla="*/ 3 w 2920"/>
                <a:gd name="T1" fmla="*/ 0 h 1355"/>
                <a:gd name="T2" fmla="*/ 2 w 2920"/>
                <a:gd name="T3" fmla="*/ 0 h 1355"/>
                <a:gd name="T4" fmla="*/ 3 w 2920"/>
                <a:gd name="T5" fmla="*/ 1 h 1355"/>
                <a:gd name="T6" fmla="*/ 3 w 2920"/>
                <a:gd name="T7" fmla="*/ 1 h 1355"/>
                <a:gd name="T8" fmla="*/ 3 w 2920"/>
                <a:gd name="T9" fmla="*/ 1 h 1355"/>
                <a:gd name="T10" fmla="*/ 3 w 2920"/>
                <a:gd name="T11" fmla="*/ 1 h 1355"/>
                <a:gd name="T12" fmla="*/ 3 w 2920"/>
                <a:gd name="T13" fmla="*/ 1 h 1355"/>
                <a:gd name="T14" fmla="*/ 3 w 2920"/>
                <a:gd name="T15" fmla="*/ 1 h 1355"/>
                <a:gd name="T16" fmla="*/ 3 w 2920"/>
                <a:gd name="T17" fmla="*/ 1 h 1355"/>
                <a:gd name="T18" fmla="*/ 3 w 2920"/>
                <a:gd name="T19" fmla="*/ 1 h 1355"/>
                <a:gd name="T20" fmla="*/ 3 w 2920"/>
                <a:gd name="T21" fmla="*/ 1 h 1355"/>
                <a:gd name="T22" fmla="*/ 3 w 2920"/>
                <a:gd name="T23" fmla="*/ 2 h 1355"/>
                <a:gd name="T24" fmla="*/ 3 w 2920"/>
                <a:gd name="T25" fmla="*/ 2 h 1355"/>
                <a:gd name="T26" fmla="*/ 3 w 2920"/>
                <a:gd name="T27" fmla="*/ 2 h 1355"/>
                <a:gd name="T28" fmla="*/ 3 w 2920"/>
                <a:gd name="T29" fmla="*/ 2 h 1355"/>
                <a:gd name="T30" fmla="*/ 3 w 2920"/>
                <a:gd name="T31" fmla="*/ 2 h 1355"/>
                <a:gd name="T32" fmla="*/ 3 w 2920"/>
                <a:gd name="T33" fmla="*/ 2 h 1355"/>
                <a:gd name="T34" fmla="*/ 3 w 2920"/>
                <a:gd name="T35" fmla="*/ 2 h 1355"/>
                <a:gd name="T36" fmla="*/ 3 w 2920"/>
                <a:gd name="T37" fmla="*/ 2 h 1355"/>
                <a:gd name="T38" fmla="*/ 3 w 2920"/>
                <a:gd name="T39" fmla="*/ 2 h 1355"/>
                <a:gd name="T40" fmla="*/ 0 w 2920"/>
                <a:gd name="T41" fmla="*/ 2 h 1355"/>
                <a:gd name="T42" fmla="*/ 3 w 2920"/>
                <a:gd name="T43" fmla="*/ 2 h 1355"/>
                <a:gd name="T44" fmla="*/ 2 w 2920"/>
                <a:gd name="T45" fmla="*/ 1 h 1355"/>
                <a:gd name="T46" fmla="*/ 2 w 2920"/>
                <a:gd name="T47" fmla="*/ 1 h 1355"/>
                <a:gd name="T48" fmla="*/ 2 w 2920"/>
                <a:gd name="T49" fmla="*/ 1 h 1355"/>
                <a:gd name="T50" fmla="*/ 2 w 2920"/>
                <a:gd name="T51" fmla="*/ 1 h 1355"/>
                <a:gd name="T52" fmla="*/ 2 w 2920"/>
                <a:gd name="T53" fmla="*/ 1 h 1355"/>
                <a:gd name="T54" fmla="*/ 2 w 2920"/>
                <a:gd name="T55" fmla="*/ 1 h 1355"/>
                <a:gd name="T56" fmla="*/ 2 w 2920"/>
                <a:gd name="T57" fmla="*/ 1 h 1355"/>
                <a:gd name="T58" fmla="*/ 2 w 2920"/>
                <a:gd name="T59" fmla="*/ 1 h 1355"/>
                <a:gd name="T60" fmla="*/ 2 w 2920"/>
                <a:gd name="T61" fmla="*/ 1 h 1355"/>
                <a:gd name="T62" fmla="*/ 2 w 2920"/>
                <a:gd name="T63" fmla="*/ 1 h 1355"/>
                <a:gd name="T64" fmla="*/ 2 w 2920"/>
                <a:gd name="T65" fmla="*/ 0 h 1355"/>
                <a:gd name="T66" fmla="*/ 2 w 2920"/>
                <a:gd name="T67" fmla="*/ 0 h 1355"/>
                <a:gd name="T68" fmla="*/ 2 w 2920"/>
                <a:gd name="T69" fmla="*/ 0 h 1355"/>
                <a:gd name="T70" fmla="*/ 2 w 2920"/>
                <a:gd name="T71" fmla="*/ 0 h 1355"/>
                <a:gd name="T72" fmla="*/ 2 w 2920"/>
                <a:gd name="T73" fmla="*/ 0 h 1355"/>
                <a:gd name="T74" fmla="*/ 2 w 2920"/>
                <a:gd name="T75" fmla="*/ 0 h 1355"/>
                <a:gd name="T76" fmla="*/ 2 w 2920"/>
                <a:gd name="T77" fmla="*/ 0 h 1355"/>
                <a:gd name="T78" fmla="*/ 2 w 2920"/>
                <a:gd name="T79" fmla="*/ 0 h 1355"/>
                <a:gd name="T80" fmla="*/ 2 w 2920"/>
                <a:gd name="T81" fmla="*/ 0 h 1355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2920"/>
                <a:gd name="T124" fmla="*/ 0 h 1355"/>
                <a:gd name="T125" fmla="*/ 2920 w 2920"/>
                <a:gd name="T126" fmla="*/ 1355 h 1355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2920" h="1355">
                  <a:moveTo>
                    <a:pt x="1943" y="0"/>
                  </a:moveTo>
                  <a:lnTo>
                    <a:pt x="2920" y="0"/>
                  </a:lnTo>
                  <a:lnTo>
                    <a:pt x="2657" y="279"/>
                  </a:lnTo>
                  <a:lnTo>
                    <a:pt x="2072" y="279"/>
                  </a:lnTo>
                  <a:lnTo>
                    <a:pt x="2071" y="538"/>
                  </a:lnTo>
                  <a:lnTo>
                    <a:pt x="2732" y="538"/>
                  </a:lnTo>
                  <a:lnTo>
                    <a:pt x="2745" y="539"/>
                  </a:lnTo>
                  <a:lnTo>
                    <a:pt x="2757" y="541"/>
                  </a:lnTo>
                  <a:lnTo>
                    <a:pt x="2768" y="544"/>
                  </a:lnTo>
                  <a:lnTo>
                    <a:pt x="2781" y="548"/>
                  </a:lnTo>
                  <a:lnTo>
                    <a:pt x="2791" y="552"/>
                  </a:lnTo>
                  <a:lnTo>
                    <a:pt x="2802" y="558"/>
                  </a:lnTo>
                  <a:lnTo>
                    <a:pt x="2811" y="566"/>
                  </a:lnTo>
                  <a:lnTo>
                    <a:pt x="2820" y="573"/>
                  </a:lnTo>
                  <a:lnTo>
                    <a:pt x="2829" y="582"/>
                  </a:lnTo>
                  <a:lnTo>
                    <a:pt x="2837" y="591"/>
                  </a:lnTo>
                  <a:lnTo>
                    <a:pt x="2843" y="600"/>
                  </a:lnTo>
                  <a:lnTo>
                    <a:pt x="2849" y="612"/>
                  </a:lnTo>
                  <a:lnTo>
                    <a:pt x="2853" y="622"/>
                  </a:lnTo>
                  <a:lnTo>
                    <a:pt x="2856" y="633"/>
                  </a:lnTo>
                  <a:lnTo>
                    <a:pt x="2858" y="645"/>
                  </a:lnTo>
                  <a:lnTo>
                    <a:pt x="2859" y="658"/>
                  </a:lnTo>
                  <a:lnTo>
                    <a:pt x="2859" y="748"/>
                  </a:lnTo>
                  <a:lnTo>
                    <a:pt x="2859" y="1234"/>
                  </a:lnTo>
                  <a:lnTo>
                    <a:pt x="2858" y="1247"/>
                  </a:lnTo>
                  <a:lnTo>
                    <a:pt x="2857" y="1259"/>
                  </a:lnTo>
                  <a:lnTo>
                    <a:pt x="2854" y="1270"/>
                  </a:lnTo>
                  <a:lnTo>
                    <a:pt x="2850" y="1282"/>
                  </a:lnTo>
                  <a:lnTo>
                    <a:pt x="2845" y="1292"/>
                  </a:lnTo>
                  <a:lnTo>
                    <a:pt x="2839" y="1302"/>
                  </a:lnTo>
                  <a:lnTo>
                    <a:pt x="2832" y="1311"/>
                  </a:lnTo>
                  <a:lnTo>
                    <a:pt x="2823" y="1319"/>
                  </a:lnTo>
                  <a:lnTo>
                    <a:pt x="2815" y="1328"/>
                  </a:lnTo>
                  <a:lnTo>
                    <a:pt x="2806" y="1335"/>
                  </a:lnTo>
                  <a:lnTo>
                    <a:pt x="2797" y="1341"/>
                  </a:lnTo>
                  <a:lnTo>
                    <a:pt x="2787" y="1346"/>
                  </a:lnTo>
                  <a:lnTo>
                    <a:pt x="2775" y="1350"/>
                  </a:lnTo>
                  <a:lnTo>
                    <a:pt x="2765" y="1353"/>
                  </a:lnTo>
                  <a:lnTo>
                    <a:pt x="2754" y="1354"/>
                  </a:lnTo>
                  <a:lnTo>
                    <a:pt x="2742" y="1355"/>
                  </a:lnTo>
                  <a:lnTo>
                    <a:pt x="2620" y="1355"/>
                  </a:lnTo>
                  <a:lnTo>
                    <a:pt x="0" y="1355"/>
                  </a:lnTo>
                  <a:lnTo>
                    <a:pt x="200" y="1126"/>
                  </a:lnTo>
                  <a:lnTo>
                    <a:pt x="2620" y="1126"/>
                  </a:lnTo>
                  <a:lnTo>
                    <a:pt x="2620" y="817"/>
                  </a:lnTo>
                  <a:lnTo>
                    <a:pt x="1949" y="817"/>
                  </a:lnTo>
                  <a:lnTo>
                    <a:pt x="1937" y="816"/>
                  </a:lnTo>
                  <a:lnTo>
                    <a:pt x="1925" y="815"/>
                  </a:lnTo>
                  <a:lnTo>
                    <a:pt x="1913" y="813"/>
                  </a:lnTo>
                  <a:lnTo>
                    <a:pt x="1902" y="811"/>
                  </a:lnTo>
                  <a:lnTo>
                    <a:pt x="1892" y="807"/>
                  </a:lnTo>
                  <a:lnTo>
                    <a:pt x="1883" y="803"/>
                  </a:lnTo>
                  <a:lnTo>
                    <a:pt x="1874" y="798"/>
                  </a:lnTo>
                  <a:lnTo>
                    <a:pt x="1865" y="792"/>
                  </a:lnTo>
                  <a:lnTo>
                    <a:pt x="1858" y="785"/>
                  </a:lnTo>
                  <a:lnTo>
                    <a:pt x="1852" y="777"/>
                  </a:lnTo>
                  <a:lnTo>
                    <a:pt x="1846" y="769"/>
                  </a:lnTo>
                  <a:lnTo>
                    <a:pt x="1842" y="760"/>
                  </a:lnTo>
                  <a:lnTo>
                    <a:pt x="1838" y="750"/>
                  </a:lnTo>
                  <a:lnTo>
                    <a:pt x="1835" y="739"/>
                  </a:lnTo>
                  <a:lnTo>
                    <a:pt x="1834" y="728"/>
                  </a:lnTo>
                  <a:lnTo>
                    <a:pt x="1833" y="716"/>
                  </a:lnTo>
                  <a:lnTo>
                    <a:pt x="1833" y="264"/>
                  </a:lnTo>
                  <a:lnTo>
                    <a:pt x="1833" y="114"/>
                  </a:lnTo>
                  <a:lnTo>
                    <a:pt x="1834" y="102"/>
                  </a:lnTo>
                  <a:lnTo>
                    <a:pt x="1836" y="92"/>
                  </a:lnTo>
                  <a:lnTo>
                    <a:pt x="1839" y="82"/>
                  </a:lnTo>
                  <a:lnTo>
                    <a:pt x="1842" y="72"/>
                  </a:lnTo>
                  <a:lnTo>
                    <a:pt x="1847" y="62"/>
                  </a:lnTo>
                  <a:lnTo>
                    <a:pt x="1853" y="53"/>
                  </a:lnTo>
                  <a:lnTo>
                    <a:pt x="1860" y="44"/>
                  </a:lnTo>
                  <a:lnTo>
                    <a:pt x="1867" y="36"/>
                  </a:lnTo>
                  <a:lnTo>
                    <a:pt x="1876" y="28"/>
                  </a:lnTo>
                  <a:lnTo>
                    <a:pt x="1884" y="21"/>
                  </a:lnTo>
                  <a:lnTo>
                    <a:pt x="1893" y="15"/>
                  </a:lnTo>
                  <a:lnTo>
                    <a:pt x="1902" y="10"/>
                  </a:lnTo>
                  <a:lnTo>
                    <a:pt x="1912" y="6"/>
                  </a:lnTo>
                  <a:lnTo>
                    <a:pt x="1923" y="3"/>
                  </a:lnTo>
                  <a:lnTo>
                    <a:pt x="1933" y="1"/>
                  </a:lnTo>
                  <a:lnTo>
                    <a:pt x="1943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spcAft>
                  <a:spcPct val="50000"/>
                </a:spcAft>
                <a:buClr>
                  <a:srgbClr val="FF9900"/>
                </a:buClr>
                <a:buSzPct val="95000"/>
                <a:buFontTx/>
                <a:buChar char="•"/>
              </a:pPr>
              <a:endParaRPr lang="zh-CN" altLang="zh-CN">
                <a:ea typeface="黑体" pitchFamily="2" charset="-122"/>
              </a:endParaRPr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auto">
            <a:xfrm>
              <a:off x="1806" y="2196"/>
              <a:ext cx="198" cy="310"/>
            </a:xfrm>
            <a:custGeom>
              <a:avLst/>
              <a:gdLst>
                <a:gd name="T0" fmla="*/ 0 w 848"/>
                <a:gd name="T1" fmla="*/ 0 h 1355"/>
                <a:gd name="T2" fmla="*/ 1 w 848"/>
                <a:gd name="T3" fmla="*/ 0 h 1355"/>
                <a:gd name="T4" fmla="*/ 1 w 848"/>
                <a:gd name="T5" fmla="*/ 0 h 1355"/>
                <a:gd name="T6" fmla="*/ 0 w 848"/>
                <a:gd name="T7" fmla="*/ 0 h 1355"/>
                <a:gd name="T8" fmla="*/ 0 w 848"/>
                <a:gd name="T9" fmla="*/ 1 h 1355"/>
                <a:gd name="T10" fmla="*/ 1 w 848"/>
                <a:gd name="T11" fmla="*/ 1 h 1355"/>
                <a:gd name="T12" fmla="*/ 1 w 848"/>
                <a:gd name="T13" fmla="*/ 2 h 1355"/>
                <a:gd name="T14" fmla="*/ 0 w 848"/>
                <a:gd name="T15" fmla="*/ 2 h 1355"/>
                <a:gd name="T16" fmla="*/ 0 w 848"/>
                <a:gd name="T17" fmla="*/ 2 h 1355"/>
                <a:gd name="T18" fmla="*/ 0 w 848"/>
                <a:gd name="T19" fmla="*/ 2 h 1355"/>
                <a:gd name="T20" fmla="*/ 0 w 848"/>
                <a:gd name="T21" fmla="*/ 2 h 1355"/>
                <a:gd name="T22" fmla="*/ 0 w 848"/>
                <a:gd name="T23" fmla="*/ 2 h 1355"/>
                <a:gd name="T24" fmla="*/ 0 w 848"/>
                <a:gd name="T25" fmla="*/ 2 h 1355"/>
                <a:gd name="T26" fmla="*/ 0 w 848"/>
                <a:gd name="T27" fmla="*/ 2 h 1355"/>
                <a:gd name="T28" fmla="*/ 0 w 848"/>
                <a:gd name="T29" fmla="*/ 2 h 1355"/>
                <a:gd name="T30" fmla="*/ 0 w 848"/>
                <a:gd name="T31" fmla="*/ 2 h 1355"/>
                <a:gd name="T32" fmla="*/ 0 w 848"/>
                <a:gd name="T33" fmla="*/ 2 h 1355"/>
                <a:gd name="T34" fmla="*/ 0 w 848"/>
                <a:gd name="T35" fmla="*/ 2 h 1355"/>
                <a:gd name="T36" fmla="*/ 0 w 848"/>
                <a:gd name="T37" fmla="*/ 2 h 1355"/>
                <a:gd name="T38" fmla="*/ 0 w 848"/>
                <a:gd name="T39" fmla="*/ 2 h 1355"/>
                <a:gd name="T40" fmla="*/ 0 w 848"/>
                <a:gd name="T41" fmla="*/ 2 h 1355"/>
                <a:gd name="T42" fmla="*/ 0 w 848"/>
                <a:gd name="T43" fmla="*/ 2 h 1355"/>
                <a:gd name="T44" fmla="*/ 0 w 848"/>
                <a:gd name="T45" fmla="*/ 2 h 1355"/>
                <a:gd name="T46" fmla="*/ 0 w 848"/>
                <a:gd name="T47" fmla="*/ 2 h 1355"/>
                <a:gd name="T48" fmla="*/ 0 w 848"/>
                <a:gd name="T49" fmla="*/ 2 h 1355"/>
                <a:gd name="T50" fmla="*/ 0 w 848"/>
                <a:gd name="T51" fmla="*/ 2 h 1355"/>
                <a:gd name="T52" fmla="*/ 0 w 848"/>
                <a:gd name="T53" fmla="*/ 0 h 1355"/>
                <a:gd name="T54" fmla="*/ 0 w 848"/>
                <a:gd name="T55" fmla="*/ 0 h 1355"/>
                <a:gd name="T56" fmla="*/ 0 w 848"/>
                <a:gd name="T57" fmla="*/ 0 h 1355"/>
                <a:gd name="T58" fmla="*/ 0 w 848"/>
                <a:gd name="T59" fmla="*/ 0 h 1355"/>
                <a:gd name="T60" fmla="*/ 0 w 848"/>
                <a:gd name="T61" fmla="*/ 0 h 1355"/>
                <a:gd name="T62" fmla="*/ 0 w 848"/>
                <a:gd name="T63" fmla="*/ 0 h 1355"/>
                <a:gd name="T64" fmla="*/ 0 w 848"/>
                <a:gd name="T65" fmla="*/ 0 h 1355"/>
                <a:gd name="T66" fmla="*/ 0 w 848"/>
                <a:gd name="T67" fmla="*/ 0 h 1355"/>
                <a:gd name="T68" fmla="*/ 0 w 848"/>
                <a:gd name="T69" fmla="*/ 0 h 1355"/>
                <a:gd name="T70" fmla="*/ 0 w 848"/>
                <a:gd name="T71" fmla="*/ 0 h 1355"/>
                <a:gd name="T72" fmla="*/ 0 w 848"/>
                <a:gd name="T73" fmla="*/ 0 h 1355"/>
                <a:gd name="T74" fmla="*/ 0 w 848"/>
                <a:gd name="T75" fmla="*/ 0 h 1355"/>
                <a:gd name="T76" fmla="*/ 0 w 848"/>
                <a:gd name="T77" fmla="*/ 0 h 1355"/>
                <a:gd name="T78" fmla="*/ 0 w 848"/>
                <a:gd name="T79" fmla="*/ 0 h 1355"/>
                <a:gd name="T80" fmla="*/ 0 w 848"/>
                <a:gd name="T81" fmla="*/ 0 h 1355"/>
                <a:gd name="T82" fmla="*/ 0 w 848"/>
                <a:gd name="T83" fmla="*/ 0 h 1355"/>
                <a:gd name="T84" fmla="*/ 0 w 848"/>
                <a:gd name="T85" fmla="*/ 0 h 1355"/>
                <a:gd name="T86" fmla="*/ 0 w 848"/>
                <a:gd name="T87" fmla="*/ 0 h 1355"/>
                <a:gd name="T88" fmla="*/ 0 w 848"/>
                <a:gd name="T89" fmla="*/ 0 h 1355"/>
                <a:gd name="T90" fmla="*/ 0 w 848"/>
                <a:gd name="T91" fmla="*/ 0 h 1355"/>
                <a:gd name="T92" fmla="*/ 0 w 848"/>
                <a:gd name="T93" fmla="*/ 0 h 1355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848"/>
                <a:gd name="T142" fmla="*/ 0 h 1355"/>
                <a:gd name="T143" fmla="*/ 848 w 848"/>
                <a:gd name="T144" fmla="*/ 1355 h 1355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848" h="1355">
                  <a:moveTo>
                    <a:pt x="118" y="1"/>
                  </a:moveTo>
                  <a:lnTo>
                    <a:pt x="848" y="0"/>
                  </a:lnTo>
                  <a:lnTo>
                    <a:pt x="689" y="279"/>
                  </a:lnTo>
                  <a:lnTo>
                    <a:pt x="229" y="279"/>
                  </a:lnTo>
                  <a:lnTo>
                    <a:pt x="229" y="1067"/>
                  </a:lnTo>
                  <a:lnTo>
                    <a:pt x="827" y="1067"/>
                  </a:lnTo>
                  <a:lnTo>
                    <a:pt x="827" y="1355"/>
                  </a:lnTo>
                  <a:lnTo>
                    <a:pt x="229" y="1355"/>
                  </a:lnTo>
                  <a:lnTo>
                    <a:pt x="87" y="1355"/>
                  </a:lnTo>
                  <a:lnTo>
                    <a:pt x="79" y="1355"/>
                  </a:lnTo>
                  <a:lnTo>
                    <a:pt x="70" y="1353"/>
                  </a:lnTo>
                  <a:lnTo>
                    <a:pt x="61" y="1351"/>
                  </a:lnTo>
                  <a:lnTo>
                    <a:pt x="53" y="1349"/>
                  </a:lnTo>
                  <a:lnTo>
                    <a:pt x="46" y="1346"/>
                  </a:lnTo>
                  <a:lnTo>
                    <a:pt x="39" y="1342"/>
                  </a:lnTo>
                  <a:lnTo>
                    <a:pt x="32" y="1337"/>
                  </a:lnTo>
                  <a:lnTo>
                    <a:pt x="26" y="1332"/>
                  </a:lnTo>
                  <a:lnTo>
                    <a:pt x="21" y="1326"/>
                  </a:lnTo>
                  <a:lnTo>
                    <a:pt x="15" y="1319"/>
                  </a:lnTo>
                  <a:lnTo>
                    <a:pt x="11" y="1312"/>
                  </a:lnTo>
                  <a:lnTo>
                    <a:pt x="7" y="1305"/>
                  </a:lnTo>
                  <a:lnTo>
                    <a:pt x="4" y="1297"/>
                  </a:lnTo>
                  <a:lnTo>
                    <a:pt x="2" y="1289"/>
                  </a:lnTo>
                  <a:lnTo>
                    <a:pt x="1" y="1281"/>
                  </a:lnTo>
                  <a:lnTo>
                    <a:pt x="0" y="1272"/>
                  </a:lnTo>
                  <a:lnTo>
                    <a:pt x="1" y="279"/>
                  </a:lnTo>
                  <a:lnTo>
                    <a:pt x="1" y="278"/>
                  </a:lnTo>
                  <a:lnTo>
                    <a:pt x="1" y="269"/>
                  </a:lnTo>
                  <a:lnTo>
                    <a:pt x="1" y="112"/>
                  </a:lnTo>
                  <a:lnTo>
                    <a:pt x="2" y="101"/>
                  </a:lnTo>
                  <a:lnTo>
                    <a:pt x="4" y="90"/>
                  </a:lnTo>
                  <a:lnTo>
                    <a:pt x="7" y="80"/>
                  </a:lnTo>
                  <a:lnTo>
                    <a:pt x="11" y="70"/>
                  </a:lnTo>
                  <a:lnTo>
                    <a:pt x="16" y="59"/>
                  </a:lnTo>
                  <a:lnTo>
                    <a:pt x="23" y="50"/>
                  </a:lnTo>
                  <a:lnTo>
                    <a:pt x="30" y="42"/>
                  </a:lnTo>
                  <a:lnTo>
                    <a:pt x="37" y="34"/>
                  </a:lnTo>
                  <a:lnTo>
                    <a:pt x="45" y="27"/>
                  </a:lnTo>
                  <a:lnTo>
                    <a:pt x="54" y="20"/>
                  </a:lnTo>
                  <a:lnTo>
                    <a:pt x="64" y="15"/>
                  </a:lnTo>
                  <a:lnTo>
                    <a:pt x="74" y="10"/>
                  </a:lnTo>
                  <a:lnTo>
                    <a:pt x="85" y="6"/>
                  </a:lnTo>
                  <a:lnTo>
                    <a:pt x="95" y="4"/>
                  </a:lnTo>
                  <a:lnTo>
                    <a:pt x="106" y="2"/>
                  </a:lnTo>
                  <a:lnTo>
                    <a:pt x="118" y="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spcAft>
                  <a:spcPct val="50000"/>
                </a:spcAft>
                <a:buClr>
                  <a:srgbClr val="FF9900"/>
                </a:buClr>
                <a:buSzPct val="95000"/>
                <a:buFontTx/>
                <a:buChar char="•"/>
              </a:pPr>
              <a:endParaRPr lang="zh-CN" altLang="zh-CN">
                <a:ea typeface="黑体" pitchFamily="2" charset="-122"/>
              </a:endParaRPr>
            </a:p>
          </p:txBody>
        </p:sp>
        <p:sp>
          <p:nvSpPr>
            <p:cNvPr id="19" name="Freeform 19"/>
            <p:cNvSpPr>
              <a:spLocks noEditPoints="1"/>
            </p:cNvSpPr>
            <p:nvPr/>
          </p:nvSpPr>
          <p:spPr bwMode="auto">
            <a:xfrm>
              <a:off x="977" y="2194"/>
              <a:ext cx="238" cy="312"/>
            </a:xfrm>
            <a:custGeom>
              <a:avLst/>
              <a:gdLst>
                <a:gd name="T0" fmla="*/ 0 w 1016"/>
                <a:gd name="T1" fmla="*/ 1 h 1358"/>
                <a:gd name="T2" fmla="*/ 0 w 1016"/>
                <a:gd name="T3" fmla="*/ 2 h 1358"/>
                <a:gd name="T4" fmla="*/ 0 w 1016"/>
                <a:gd name="T5" fmla="*/ 2 h 1358"/>
                <a:gd name="T6" fmla="*/ 0 w 1016"/>
                <a:gd name="T7" fmla="*/ 1 h 1358"/>
                <a:gd name="T8" fmla="*/ 0 w 1016"/>
                <a:gd name="T9" fmla="*/ 1 h 1358"/>
                <a:gd name="T10" fmla="*/ 0 w 1016"/>
                <a:gd name="T11" fmla="*/ 1 h 1358"/>
                <a:gd name="T12" fmla="*/ 0 w 1016"/>
                <a:gd name="T13" fmla="*/ 0 h 1358"/>
                <a:gd name="T14" fmla="*/ 1 w 1016"/>
                <a:gd name="T15" fmla="*/ 0 h 1358"/>
                <a:gd name="T16" fmla="*/ 1 w 1016"/>
                <a:gd name="T17" fmla="*/ 0 h 1358"/>
                <a:gd name="T18" fmla="*/ 1 w 1016"/>
                <a:gd name="T19" fmla="*/ 0 h 1358"/>
                <a:gd name="T20" fmla="*/ 1 w 1016"/>
                <a:gd name="T21" fmla="*/ 0 h 1358"/>
                <a:gd name="T22" fmla="*/ 1 w 1016"/>
                <a:gd name="T23" fmla="*/ 0 h 1358"/>
                <a:gd name="T24" fmla="*/ 1 w 1016"/>
                <a:gd name="T25" fmla="*/ 0 h 1358"/>
                <a:gd name="T26" fmla="*/ 1 w 1016"/>
                <a:gd name="T27" fmla="*/ 0 h 1358"/>
                <a:gd name="T28" fmla="*/ 1 w 1016"/>
                <a:gd name="T29" fmla="*/ 0 h 1358"/>
                <a:gd name="T30" fmla="*/ 1 w 1016"/>
                <a:gd name="T31" fmla="*/ 0 h 1358"/>
                <a:gd name="T32" fmla="*/ 1 w 1016"/>
                <a:gd name="T33" fmla="*/ 0 h 1358"/>
                <a:gd name="T34" fmla="*/ 1 w 1016"/>
                <a:gd name="T35" fmla="*/ 0 h 1358"/>
                <a:gd name="T36" fmla="*/ 1 w 1016"/>
                <a:gd name="T37" fmla="*/ 0 h 1358"/>
                <a:gd name="T38" fmla="*/ 1 w 1016"/>
                <a:gd name="T39" fmla="*/ 0 h 1358"/>
                <a:gd name="T40" fmla="*/ 1 w 1016"/>
                <a:gd name="T41" fmla="*/ 0 h 1358"/>
                <a:gd name="T42" fmla="*/ 1 w 1016"/>
                <a:gd name="T43" fmla="*/ 0 h 1358"/>
                <a:gd name="T44" fmla="*/ 1 w 1016"/>
                <a:gd name="T45" fmla="*/ 0 h 1358"/>
                <a:gd name="T46" fmla="*/ 1 w 1016"/>
                <a:gd name="T47" fmla="*/ 0 h 1358"/>
                <a:gd name="T48" fmla="*/ 1 w 1016"/>
                <a:gd name="T49" fmla="*/ 1 h 1358"/>
                <a:gd name="T50" fmla="*/ 1 w 1016"/>
                <a:gd name="T51" fmla="*/ 1 h 1358"/>
                <a:gd name="T52" fmla="*/ 1 w 1016"/>
                <a:gd name="T53" fmla="*/ 1 h 1358"/>
                <a:gd name="T54" fmla="*/ 1 w 1016"/>
                <a:gd name="T55" fmla="*/ 1 h 1358"/>
                <a:gd name="T56" fmla="*/ 1 w 1016"/>
                <a:gd name="T57" fmla="*/ 1 h 1358"/>
                <a:gd name="T58" fmla="*/ 1 w 1016"/>
                <a:gd name="T59" fmla="*/ 1 h 1358"/>
                <a:gd name="T60" fmla="*/ 1 w 1016"/>
                <a:gd name="T61" fmla="*/ 1 h 1358"/>
                <a:gd name="T62" fmla="*/ 1 w 1016"/>
                <a:gd name="T63" fmla="*/ 1 h 1358"/>
                <a:gd name="T64" fmla="*/ 1 w 1016"/>
                <a:gd name="T65" fmla="*/ 1 h 1358"/>
                <a:gd name="T66" fmla="*/ 1 w 1016"/>
                <a:gd name="T67" fmla="*/ 1 h 1358"/>
                <a:gd name="T68" fmla="*/ 1 w 1016"/>
                <a:gd name="T69" fmla="*/ 1 h 1358"/>
                <a:gd name="T70" fmla="*/ 1 w 1016"/>
                <a:gd name="T71" fmla="*/ 1 h 1358"/>
                <a:gd name="T72" fmla="*/ 1 w 1016"/>
                <a:gd name="T73" fmla="*/ 1 h 1358"/>
                <a:gd name="T74" fmla="*/ 1 w 1016"/>
                <a:gd name="T75" fmla="*/ 1 h 1358"/>
                <a:gd name="T76" fmla="*/ 1 w 1016"/>
                <a:gd name="T77" fmla="*/ 1 h 1358"/>
                <a:gd name="T78" fmla="*/ 1 w 1016"/>
                <a:gd name="T79" fmla="*/ 1 h 1358"/>
                <a:gd name="T80" fmla="*/ 1 w 1016"/>
                <a:gd name="T81" fmla="*/ 1 h 1358"/>
                <a:gd name="T82" fmla="*/ 0 w 1016"/>
                <a:gd name="T83" fmla="*/ 1 h 1358"/>
                <a:gd name="T84" fmla="*/ 0 w 1016"/>
                <a:gd name="T85" fmla="*/ 0 h 1358"/>
                <a:gd name="T86" fmla="*/ 1 w 1016"/>
                <a:gd name="T87" fmla="*/ 0 h 1358"/>
                <a:gd name="T88" fmla="*/ 1 w 1016"/>
                <a:gd name="T89" fmla="*/ 1 h 1358"/>
                <a:gd name="T90" fmla="*/ 0 w 1016"/>
                <a:gd name="T91" fmla="*/ 1 h 1358"/>
                <a:gd name="T92" fmla="*/ 0 w 1016"/>
                <a:gd name="T93" fmla="*/ 0 h 1358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1016"/>
                <a:gd name="T142" fmla="*/ 0 h 1358"/>
                <a:gd name="T143" fmla="*/ 1016 w 1016"/>
                <a:gd name="T144" fmla="*/ 1358 h 1358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1016" h="1358">
                  <a:moveTo>
                    <a:pt x="239" y="1021"/>
                  </a:moveTo>
                  <a:lnTo>
                    <a:pt x="239" y="1358"/>
                  </a:lnTo>
                  <a:lnTo>
                    <a:pt x="1" y="1358"/>
                  </a:lnTo>
                  <a:lnTo>
                    <a:pt x="0" y="1020"/>
                  </a:lnTo>
                  <a:lnTo>
                    <a:pt x="0" y="579"/>
                  </a:lnTo>
                  <a:lnTo>
                    <a:pt x="0" y="3"/>
                  </a:lnTo>
                  <a:lnTo>
                    <a:pt x="894" y="0"/>
                  </a:lnTo>
                  <a:lnTo>
                    <a:pt x="909" y="1"/>
                  </a:lnTo>
                  <a:lnTo>
                    <a:pt x="923" y="3"/>
                  </a:lnTo>
                  <a:lnTo>
                    <a:pt x="937" y="7"/>
                  </a:lnTo>
                  <a:lnTo>
                    <a:pt x="949" y="11"/>
                  </a:lnTo>
                  <a:lnTo>
                    <a:pt x="960" y="17"/>
                  </a:lnTo>
                  <a:lnTo>
                    <a:pt x="970" y="24"/>
                  </a:lnTo>
                  <a:lnTo>
                    <a:pt x="979" y="33"/>
                  </a:lnTo>
                  <a:lnTo>
                    <a:pt x="987" y="43"/>
                  </a:lnTo>
                  <a:lnTo>
                    <a:pt x="994" y="53"/>
                  </a:lnTo>
                  <a:lnTo>
                    <a:pt x="1000" y="64"/>
                  </a:lnTo>
                  <a:lnTo>
                    <a:pt x="1005" y="77"/>
                  </a:lnTo>
                  <a:lnTo>
                    <a:pt x="1009" y="90"/>
                  </a:lnTo>
                  <a:lnTo>
                    <a:pt x="1012" y="103"/>
                  </a:lnTo>
                  <a:lnTo>
                    <a:pt x="1014" y="118"/>
                  </a:lnTo>
                  <a:lnTo>
                    <a:pt x="1016" y="133"/>
                  </a:lnTo>
                  <a:lnTo>
                    <a:pt x="1016" y="148"/>
                  </a:lnTo>
                  <a:lnTo>
                    <a:pt x="1016" y="868"/>
                  </a:lnTo>
                  <a:lnTo>
                    <a:pt x="1016" y="885"/>
                  </a:lnTo>
                  <a:lnTo>
                    <a:pt x="1014" y="899"/>
                  </a:lnTo>
                  <a:lnTo>
                    <a:pt x="1012" y="914"/>
                  </a:lnTo>
                  <a:lnTo>
                    <a:pt x="1009" y="929"/>
                  </a:lnTo>
                  <a:lnTo>
                    <a:pt x="1005" y="942"/>
                  </a:lnTo>
                  <a:lnTo>
                    <a:pt x="1000" y="954"/>
                  </a:lnTo>
                  <a:lnTo>
                    <a:pt x="994" y="966"/>
                  </a:lnTo>
                  <a:lnTo>
                    <a:pt x="987" y="978"/>
                  </a:lnTo>
                  <a:lnTo>
                    <a:pt x="979" y="988"/>
                  </a:lnTo>
                  <a:lnTo>
                    <a:pt x="970" y="996"/>
                  </a:lnTo>
                  <a:lnTo>
                    <a:pt x="960" y="1004"/>
                  </a:lnTo>
                  <a:lnTo>
                    <a:pt x="949" y="1010"/>
                  </a:lnTo>
                  <a:lnTo>
                    <a:pt x="937" y="1016"/>
                  </a:lnTo>
                  <a:lnTo>
                    <a:pt x="923" y="1020"/>
                  </a:lnTo>
                  <a:lnTo>
                    <a:pt x="909" y="1022"/>
                  </a:lnTo>
                  <a:lnTo>
                    <a:pt x="894" y="1023"/>
                  </a:lnTo>
                  <a:lnTo>
                    <a:pt x="239" y="1021"/>
                  </a:lnTo>
                  <a:close/>
                  <a:moveTo>
                    <a:pt x="239" y="282"/>
                  </a:moveTo>
                  <a:lnTo>
                    <a:pt x="777" y="282"/>
                  </a:lnTo>
                  <a:lnTo>
                    <a:pt x="777" y="730"/>
                  </a:lnTo>
                  <a:lnTo>
                    <a:pt x="239" y="730"/>
                  </a:lnTo>
                  <a:lnTo>
                    <a:pt x="239" y="28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spcAft>
                  <a:spcPct val="50000"/>
                </a:spcAft>
                <a:buClr>
                  <a:srgbClr val="FF9900"/>
                </a:buClr>
                <a:buSzPct val="95000"/>
                <a:buFontTx/>
                <a:buChar char="•"/>
              </a:pPr>
              <a:endParaRPr lang="zh-CN" altLang="zh-CN">
                <a:ea typeface="黑体" pitchFamily="2" charset="-122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142844" y="142852"/>
            <a:ext cx="954087" cy="258763"/>
            <a:chOff x="602" y="2126"/>
            <a:chExt cx="1402" cy="380"/>
          </a:xfrm>
          <a:solidFill>
            <a:schemeClr val="bg1"/>
          </a:solidFill>
        </p:grpSpPr>
        <p:sp>
          <p:nvSpPr>
            <p:cNvPr id="12" name="Rectangle 13"/>
            <p:cNvSpPr>
              <a:spLocks noChangeArrowheads="1"/>
            </p:cNvSpPr>
            <p:nvPr/>
          </p:nvSpPr>
          <p:spPr bwMode="auto">
            <a:xfrm>
              <a:off x="1736" y="2126"/>
              <a:ext cx="54" cy="7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spcAft>
                  <a:spcPct val="50000"/>
                </a:spcAft>
                <a:buClr>
                  <a:srgbClr val="FF9900"/>
                </a:buClr>
                <a:buSzPct val="95000"/>
                <a:buFontTx/>
                <a:buChar char="•"/>
              </a:pPr>
              <a:endParaRPr lang="zh-CN" altLang="zh-CN">
                <a:ea typeface="黑体" pitchFamily="2" charset="-122"/>
              </a:endParaRPr>
            </a:p>
          </p:txBody>
        </p:sp>
        <p:sp>
          <p:nvSpPr>
            <p:cNvPr id="13" name="Freeform 14"/>
            <p:cNvSpPr>
              <a:spLocks/>
            </p:cNvSpPr>
            <p:nvPr/>
          </p:nvSpPr>
          <p:spPr bwMode="auto">
            <a:xfrm>
              <a:off x="1229" y="2196"/>
              <a:ext cx="236" cy="233"/>
            </a:xfrm>
            <a:custGeom>
              <a:avLst/>
              <a:gdLst>
                <a:gd name="T0" fmla="*/ 0 w 1016"/>
                <a:gd name="T1" fmla="*/ 0 h 1017"/>
                <a:gd name="T2" fmla="*/ 0 w 1016"/>
                <a:gd name="T3" fmla="*/ 0 h 1017"/>
                <a:gd name="T4" fmla="*/ 0 w 1016"/>
                <a:gd name="T5" fmla="*/ 1 h 1017"/>
                <a:gd name="T6" fmla="*/ 1 w 1016"/>
                <a:gd name="T7" fmla="*/ 1 h 1017"/>
                <a:gd name="T8" fmla="*/ 1 w 1016"/>
                <a:gd name="T9" fmla="*/ 0 h 1017"/>
                <a:gd name="T10" fmla="*/ 1 w 1016"/>
                <a:gd name="T11" fmla="*/ 0 h 1017"/>
                <a:gd name="T12" fmla="*/ 1 w 1016"/>
                <a:gd name="T13" fmla="*/ 1 h 1017"/>
                <a:gd name="T14" fmla="*/ 1 w 1016"/>
                <a:gd name="T15" fmla="*/ 1 h 1017"/>
                <a:gd name="T16" fmla="*/ 1 w 1016"/>
                <a:gd name="T17" fmla="*/ 1 h 1017"/>
                <a:gd name="T18" fmla="*/ 1 w 1016"/>
                <a:gd name="T19" fmla="*/ 1 h 1017"/>
                <a:gd name="T20" fmla="*/ 1 w 1016"/>
                <a:gd name="T21" fmla="*/ 1 h 1017"/>
                <a:gd name="T22" fmla="*/ 1 w 1016"/>
                <a:gd name="T23" fmla="*/ 1 h 1017"/>
                <a:gd name="T24" fmla="*/ 1 w 1016"/>
                <a:gd name="T25" fmla="*/ 1 h 1017"/>
                <a:gd name="T26" fmla="*/ 1 w 1016"/>
                <a:gd name="T27" fmla="*/ 1 h 1017"/>
                <a:gd name="T28" fmla="*/ 1 w 1016"/>
                <a:gd name="T29" fmla="*/ 1 h 1017"/>
                <a:gd name="T30" fmla="*/ 1 w 1016"/>
                <a:gd name="T31" fmla="*/ 1 h 1017"/>
                <a:gd name="T32" fmla="*/ 1 w 1016"/>
                <a:gd name="T33" fmla="*/ 1 h 1017"/>
                <a:gd name="T34" fmla="*/ 1 w 1016"/>
                <a:gd name="T35" fmla="*/ 1 h 1017"/>
                <a:gd name="T36" fmla="*/ 1 w 1016"/>
                <a:gd name="T37" fmla="*/ 1 h 1017"/>
                <a:gd name="T38" fmla="*/ 1 w 1016"/>
                <a:gd name="T39" fmla="*/ 1 h 1017"/>
                <a:gd name="T40" fmla="*/ 1 w 1016"/>
                <a:gd name="T41" fmla="*/ 1 h 1017"/>
                <a:gd name="T42" fmla="*/ 1 w 1016"/>
                <a:gd name="T43" fmla="*/ 1 h 1017"/>
                <a:gd name="T44" fmla="*/ 1 w 1016"/>
                <a:gd name="T45" fmla="*/ 1 h 1017"/>
                <a:gd name="T46" fmla="*/ 0 w 1016"/>
                <a:gd name="T47" fmla="*/ 1 h 1017"/>
                <a:gd name="T48" fmla="*/ 0 w 1016"/>
                <a:gd name="T49" fmla="*/ 1 h 1017"/>
                <a:gd name="T50" fmla="*/ 0 w 1016"/>
                <a:gd name="T51" fmla="*/ 1 h 1017"/>
                <a:gd name="T52" fmla="*/ 0 w 1016"/>
                <a:gd name="T53" fmla="*/ 1 h 1017"/>
                <a:gd name="T54" fmla="*/ 0 w 1016"/>
                <a:gd name="T55" fmla="*/ 1 h 1017"/>
                <a:gd name="T56" fmla="*/ 0 w 1016"/>
                <a:gd name="T57" fmla="*/ 1 h 1017"/>
                <a:gd name="T58" fmla="*/ 0 w 1016"/>
                <a:gd name="T59" fmla="*/ 1 h 1017"/>
                <a:gd name="T60" fmla="*/ 0 w 1016"/>
                <a:gd name="T61" fmla="*/ 1 h 1017"/>
                <a:gd name="T62" fmla="*/ 0 w 1016"/>
                <a:gd name="T63" fmla="*/ 1 h 1017"/>
                <a:gd name="T64" fmla="*/ 0 w 1016"/>
                <a:gd name="T65" fmla="*/ 1 h 1017"/>
                <a:gd name="T66" fmla="*/ 0 w 1016"/>
                <a:gd name="T67" fmla="*/ 1 h 1017"/>
                <a:gd name="T68" fmla="*/ 0 w 1016"/>
                <a:gd name="T69" fmla="*/ 1 h 1017"/>
                <a:gd name="T70" fmla="*/ 0 w 1016"/>
                <a:gd name="T71" fmla="*/ 1 h 1017"/>
                <a:gd name="T72" fmla="*/ 0 w 1016"/>
                <a:gd name="T73" fmla="*/ 1 h 1017"/>
                <a:gd name="T74" fmla="*/ 0 w 1016"/>
                <a:gd name="T75" fmla="*/ 1 h 1017"/>
                <a:gd name="T76" fmla="*/ 0 w 1016"/>
                <a:gd name="T77" fmla="*/ 1 h 1017"/>
                <a:gd name="T78" fmla="*/ 0 w 1016"/>
                <a:gd name="T79" fmla="*/ 1 h 1017"/>
                <a:gd name="T80" fmla="*/ 0 w 1016"/>
                <a:gd name="T81" fmla="*/ 0 h 1017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016"/>
                <a:gd name="T124" fmla="*/ 0 h 1017"/>
                <a:gd name="T125" fmla="*/ 1016 w 1016"/>
                <a:gd name="T126" fmla="*/ 1017 h 1017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016" h="1017">
                  <a:moveTo>
                    <a:pt x="0" y="0"/>
                  </a:moveTo>
                  <a:lnTo>
                    <a:pt x="239" y="0"/>
                  </a:lnTo>
                  <a:lnTo>
                    <a:pt x="239" y="727"/>
                  </a:lnTo>
                  <a:lnTo>
                    <a:pt x="796" y="726"/>
                  </a:lnTo>
                  <a:lnTo>
                    <a:pt x="787" y="0"/>
                  </a:lnTo>
                  <a:lnTo>
                    <a:pt x="1016" y="0"/>
                  </a:lnTo>
                  <a:lnTo>
                    <a:pt x="1016" y="889"/>
                  </a:lnTo>
                  <a:lnTo>
                    <a:pt x="1016" y="902"/>
                  </a:lnTo>
                  <a:lnTo>
                    <a:pt x="1015" y="915"/>
                  </a:lnTo>
                  <a:lnTo>
                    <a:pt x="1013" y="928"/>
                  </a:lnTo>
                  <a:lnTo>
                    <a:pt x="1011" y="940"/>
                  </a:lnTo>
                  <a:lnTo>
                    <a:pt x="1007" y="951"/>
                  </a:lnTo>
                  <a:lnTo>
                    <a:pt x="1003" y="961"/>
                  </a:lnTo>
                  <a:lnTo>
                    <a:pt x="999" y="971"/>
                  </a:lnTo>
                  <a:lnTo>
                    <a:pt x="993" y="980"/>
                  </a:lnTo>
                  <a:lnTo>
                    <a:pt x="985" y="988"/>
                  </a:lnTo>
                  <a:lnTo>
                    <a:pt x="978" y="995"/>
                  </a:lnTo>
                  <a:lnTo>
                    <a:pt x="970" y="1001"/>
                  </a:lnTo>
                  <a:lnTo>
                    <a:pt x="961" y="1006"/>
                  </a:lnTo>
                  <a:lnTo>
                    <a:pt x="951" y="1010"/>
                  </a:lnTo>
                  <a:lnTo>
                    <a:pt x="939" y="1014"/>
                  </a:lnTo>
                  <a:lnTo>
                    <a:pt x="927" y="1016"/>
                  </a:lnTo>
                  <a:lnTo>
                    <a:pt x="914" y="1017"/>
                  </a:lnTo>
                  <a:lnTo>
                    <a:pt x="136" y="1017"/>
                  </a:lnTo>
                  <a:lnTo>
                    <a:pt x="122" y="1016"/>
                  </a:lnTo>
                  <a:lnTo>
                    <a:pt x="109" y="1014"/>
                  </a:lnTo>
                  <a:lnTo>
                    <a:pt x="96" y="1010"/>
                  </a:lnTo>
                  <a:lnTo>
                    <a:pt x="84" y="1006"/>
                  </a:lnTo>
                  <a:lnTo>
                    <a:pt x="72" y="1001"/>
                  </a:lnTo>
                  <a:lnTo>
                    <a:pt x="61" y="995"/>
                  </a:lnTo>
                  <a:lnTo>
                    <a:pt x="50" y="988"/>
                  </a:lnTo>
                  <a:lnTo>
                    <a:pt x="41" y="980"/>
                  </a:lnTo>
                  <a:lnTo>
                    <a:pt x="31" y="972"/>
                  </a:lnTo>
                  <a:lnTo>
                    <a:pt x="23" y="961"/>
                  </a:lnTo>
                  <a:lnTo>
                    <a:pt x="17" y="951"/>
                  </a:lnTo>
                  <a:lnTo>
                    <a:pt x="11" y="940"/>
                  </a:lnTo>
                  <a:lnTo>
                    <a:pt x="6" y="928"/>
                  </a:lnTo>
                  <a:lnTo>
                    <a:pt x="3" y="915"/>
                  </a:lnTo>
                  <a:lnTo>
                    <a:pt x="1" y="902"/>
                  </a:lnTo>
                  <a:lnTo>
                    <a:pt x="0" y="8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spcAft>
                  <a:spcPct val="50000"/>
                </a:spcAft>
                <a:buClr>
                  <a:srgbClr val="FF9900"/>
                </a:buClr>
                <a:buSzPct val="95000"/>
                <a:buFontTx/>
                <a:buChar char="•"/>
              </a:pPr>
              <a:endParaRPr lang="zh-CN" altLang="zh-CN">
                <a:ea typeface="黑体" pitchFamily="2" charset="-122"/>
              </a:endParaRPr>
            </a:p>
          </p:txBody>
        </p:sp>
        <p:sp>
          <p:nvSpPr>
            <p:cNvPr id="15" name="Rectangle 15"/>
            <p:cNvSpPr>
              <a:spLocks noChangeArrowheads="1"/>
            </p:cNvSpPr>
            <p:nvPr/>
          </p:nvSpPr>
          <p:spPr bwMode="auto">
            <a:xfrm>
              <a:off x="1736" y="2258"/>
              <a:ext cx="54" cy="24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spcAft>
                  <a:spcPct val="50000"/>
                </a:spcAft>
                <a:buClr>
                  <a:srgbClr val="FF9900"/>
                </a:buClr>
                <a:buSzPct val="95000"/>
                <a:buFontTx/>
                <a:buChar char="•"/>
              </a:pPr>
              <a:endParaRPr lang="zh-CN" altLang="zh-CN">
                <a:ea typeface="黑体" pitchFamily="2" charset="-122"/>
              </a:endParaRPr>
            </a:p>
          </p:txBody>
        </p:sp>
        <p:sp>
          <p:nvSpPr>
            <p:cNvPr id="16" name="Freeform 16"/>
            <p:cNvSpPr>
              <a:spLocks noEditPoints="1"/>
            </p:cNvSpPr>
            <p:nvPr/>
          </p:nvSpPr>
          <p:spPr bwMode="auto">
            <a:xfrm>
              <a:off x="602" y="2126"/>
              <a:ext cx="373" cy="380"/>
            </a:xfrm>
            <a:custGeom>
              <a:avLst/>
              <a:gdLst>
                <a:gd name="T0" fmla="*/ 1 w 1600"/>
                <a:gd name="T1" fmla="*/ 0 h 1658"/>
                <a:gd name="T2" fmla="*/ 1 w 1600"/>
                <a:gd name="T3" fmla="*/ 0 h 1658"/>
                <a:gd name="T4" fmla="*/ 0 w 1600"/>
                <a:gd name="T5" fmla="*/ 2 h 1658"/>
                <a:gd name="T6" fmla="*/ 0 w 1600"/>
                <a:gd name="T7" fmla="*/ 2 h 1658"/>
                <a:gd name="T8" fmla="*/ 0 w 1600"/>
                <a:gd name="T9" fmla="*/ 2 h 1658"/>
                <a:gd name="T10" fmla="*/ 1 w 1600"/>
                <a:gd name="T11" fmla="*/ 2 h 1658"/>
                <a:gd name="T12" fmla="*/ 1 w 1600"/>
                <a:gd name="T13" fmla="*/ 2 h 1658"/>
                <a:gd name="T14" fmla="*/ 2 w 1600"/>
                <a:gd name="T15" fmla="*/ 2 h 1658"/>
                <a:gd name="T16" fmla="*/ 1 w 1600"/>
                <a:gd name="T17" fmla="*/ 0 h 1658"/>
                <a:gd name="T18" fmla="*/ 1 w 1600"/>
                <a:gd name="T19" fmla="*/ 1 h 1658"/>
                <a:gd name="T20" fmla="*/ 1 w 1600"/>
                <a:gd name="T21" fmla="*/ 1 h 1658"/>
                <a:gd name="T22" fmla="*/ 1 w 1600"/>
                <a:gd name="T23" fmla="*/ 0 h 1658"/>
                <a:gd name="T24" fmla="*/ 1 w 1600"/>
                <a:gd name="T25" fmla="*/ 1 h 165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600"/>
                <a:gd name="T40" fmla="*/ 0 h 1658"/>
                <a:gd name="T41" fmla="*/ 1600 w 1600"/>
                <a:gd name="T42" fmla="*/ 1658 h 165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600" h="1658">
                  <a:moveTo>
                    <a:pt x="927" y="0"/>
                  </a:moveTo>
                  <a:lnTo>
                    <a:pt x="651" y="1"/>
                  </a:lnTo>
                  <a:lnTo>
                    <a:pt x="0" y="1658"/>
                  </a:lnTo>
                  <a:lnTo>
                    <a:pt x="276" y="1658"/>
                  </a:lnTo>
                  <a:lnTo>
                    <a:pt x="406" y="1320"/>
                  </a:lnTo>
                  <a:lnTo>
                    <a:pt x="1149" y="1320"/>
                  </a:lnTo>
                  <a:lnTo>
                    <a:pt x="1276" y="1658"/>
                  </a:lnTo>
                  <a:lnTo>
                    <a:pt x="1600" y="1658"/>
                  </a:lnTo>
                  <a:lnTo>
                    <a:pt x="927" y="0"/>
                  </a:lnTo>
                  <a:close/>
                  <a:moveTo>
                    <a:pt x="509" y="1051"/>
                  </a:moveTo>
                  <a:lnTo>
                    <a:pt x="1048" y="1051"/>
                  </a:lnTo>
                  <a:lnTo>
                    <a:pt x="781" y="338"/>
                  </a:lnTo>
                  <a:lnTo>
                    <a:pt x="509" y="105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spcAft>
                  <a:spcPct val="50000"/>
                </a:spcAft>
                <a:buClr>
                  <a:srgbClr val="FF9900"/>
                </a:buClr>
                <a:buSzPct val="95000"/>
                <a:buFontTx/>
                <a:buChar char="•"/>
              </a:pPr>
              <a:endParaRPr lang="zh-CN" altLang="zh-CN">
                <a:ea typeface="黑体" pitchFamily="2" charset="-122"/>
              </a:endParaRPr>
            </a:p>
          </p:txBody>
        </p:sp>
        <p:sp>
          <p:nvSpPr>
            <p:cNvPr id="17" name="Freeform 17"/>
            <p:cNvSpPr>
              <a:spLocks/>
            </p:cNvSpPr>
            <p:nvPr/>
          </p:nvSpPr>
          <p:spPr bwMode="auto">
            <a:xfrm>
              <a:off x="1054" y="2196"/>
              <a:ext cx="682" cy="310"/>
            </a:xfrm>
            <a:custGeom>
              <a:avLst/>
              <a:gdLst>
                <a:gd name="T0" fmla="*/ 3 w 2920"/>
                <a:gd name="T1" fmla="*/ 0 h 1355"/>
                <a:gd name="T2" fmla="*/ 2 w 2920"/>
                <a:gd name="T3" fmla="*/ 0 h 1355"/>
                <a:gd name="T4" fmla="*/ 3 w 2920"/>
                <a:gd name="T5" fmla="*/ 1 h 1355"/>
                <a:gd name="T6" fmla="*/ 3 w 2920"/>
                <a:gd name="T7" fmla="*/ 1 h 1355"/>
                <a:gd name="T8" fmla="*/ 3 w 2920"/>
                <a:gd name="T9" fmla="*/ 1 h 1355"/>
                <a:gd name="T10" fmla="*/ 3 w 2920"/>
                <a:gd name="T11" fmla="*/ 1 h 1355"/>
                <a:gd name="T12" fmla="*/ 3 w 2920"/>
                <a:gd name="T13" fmla="*/ 1 h 1355"/>
                <a:gd name="T14" fmla="*/ 3 w 2920"/>
                <a:gd name="T15" fmla="*/ 1 h 1355"/>
                <a:gd name="T16" fmla="*/ 3 w 2920"/>
                <a:gd name="T17" fmla="*/ 1 h 1355"/>
                <a:gd name="T18" fmla="*/ 3 w 2920"/>
                <a:gd name="T19" fmla="*/ 1 h 1355"/>
                <a:gd name="T20" fmla="*/ 3 w 2920"/>
                <a:gd name="T21" fmla="*/ 1 h 1355"/>
                <a:gd name="T22" fmla="*/ 3 w 2920"/>
                <a:gd name="T23" fmla="*/ 2 h 1355"/>
                <a:gd name="T24" fmla="*/ 3 w 2920"/>
                <a:gd name="T25" fmla="*/ 2 h 1355"/>
                <a:gd name="T26" fmla="*/ 3 w 2920"/>
                <a:gd name="T27" fmla="*/ 2 h 1355"/>
                <a:gd name="T28" fmla="*/ 3 w 2920"/>
                <a:gd name="T29" fmla="*/ 2 h 1355"/>
                <a:gd name="T30" fmla="*/ 3 w 2920"/>
                <a:gd name="T31" fmla="*/ 2 h 1355"/>
                <a:gd name="T32" fmla="*/ 3 w 2920"/>
                <a:gd name="T33" fmla="*/ 2 h 1355"/>
                <a:gd name="T34" fmla="*/ 3 w 2920"/>
                <a:gd name="T35" fmla="*/ 2 h 1355"/>
                <a:gd name="T36" fmla="*/ 3 w 2920"/>
                <a:gd name="T37" fmla="*/ 2 h 1355"/>
                <a:gd name="T38" fmla="*/ 3 w 2920"/>
                <a:gd name="T39" fmla="*/ 2 h 1355"/>
                <a:gd name="T40" fmla="*/ 0 w 2920"/>
                <a:gd name="T41" fmla="*/ 2 h 1355"/>
                <a:gd name="T42" fmla="*/ 3 w 2920"/>
                <a:gd name="T43" fmla="*/ 2 h 1355"/>
                <a:gd name="T44" fmla="*/ 2 w 2920"/>
                <a:gd name="T45" fmla="*/ 1 h 1355"/>
                <a:gd name="T46" fmla="*/ 2 w 2920"/>
                <a:gd name="T47" fmla="*/ 1 h 1355"/>
                <a:gd name="T48" fmla="*/ 2 w 2920"/>
                <a:gd name="T49" fmla="*/ 1 h 1355"/>
                <a:gd name="T50" fmla="*/ 2 w 2920"/>
                <a:gd name="T51" fmla="*/ 1 h 1355"/>
                <a:gd name="T52" fmla="*/ 2 w 2920"/>
                <a:gd name="T53" fmla="*/ 1 h 1355"/>
                <a:gd name="T54" fmla="*/ 2 w 2920"/>
                <a:gd name="T55" fmla="*/ 1 h 1355"/>
                <a:gd name="T56" fmla="*/ 2 w 2920"/>
                <a:gd name="T57" fmla="*/ 1 h 1355"/>
                <a:gd name="T58" fmla="*/ 2 w 2920"/>
                <a:gd name="T59" fmla="*/ 1 h 1355"/>
                <a:gd name="T60" fmla="*/ 2 w 2920"/>
                <a:gd name="T61" fmla="*/ 1 h 1355"/>
                <a:gd name="T62" fmla="*/ 2 w 2920"/>
                <a:gd name="T63" fmla="*/ 1 h 1355"/>
                <a:gd name="T64" fmla="*/ 2 w 2920"/>
                <a:gd name="T65" fmla="*/ 0 h 1355"/>
                <a:gd name="T66" fmla="*/ 2 w 2920"/>
                <a:gd name="T67" fmla="*/ 0 h 1355"/>
                <a:gd name="T68" fmla="*/ 2 w 2920"/>
                <a:gd name="T69" fmla="*/ 0 h 1355"/>
                <a:gd name="T70" fmla="*/ 2 w 2920"/>
                <a:gd name="T71" fmla="*/ 0 h 1355"/>
                <a:gd name="T72" fmla="*/ 2 w 2920"/>
                <a:gd name="T73" fmla="*/ 0 h 1355"/>
                <a:gd name="T74" fmla="*/ 2 w 2920"/>
                <a:gd name="T75" fmla="*/ 0 h 1355"/>
                <a:gd name="T76" fmla="*/ 2 w 2920"/>
                <a:gd name="T77" fmla="*/ 0 h 1355"/>
                <a:gd name="T78" fmla="*/ 2 w 2920"/>
                <a:gd name="T79" fmla="*/ 0 h 1355"/>
                <a:gd name="T80" fmla="*/ 2 w 2920"/>
                <a:gd name="T81" fmla="*/ 0 h 1355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2920"/>
                <a:gd name="T124" fmla="*/ 0 h 1355"/>
                <a:gd name="T125" fmla="*/ 2920 w 2920"/>
                <a:gd name="T126" fmla="*/ 1355 h 1355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2920" h="1355">
                  <a:moveTo>
                    <a:pt x="1943" y="0"/>
                  </a:moveTo>
                  <a:lnTo>
                    <a:pt x="2920" y="0"/>
                  </a:lnTo>
                  <a:lnTo>
                    <a:pt x="2657" y="279"/>
                  </a:lnTo>
                  <a:lnTo>
                    <a:pt x="2072" y="279"/>
                  </a:lnTo>
                  <a:lnTo>
                    <a:pt x="2071" y="538"/>
                  </a:lnTo>
                  <a:lnTo>
                    <a:pt x="2732" y="538"/>
                  </a:lnTo>
                  <a:lnTo>
                    <a:pt x="2745" y="539"/>
                  </a:lnTo>
                  <a:lnTo>
                    <a:pt x="2757" y="541"/>
                  </a:lnTo>
                  <a:lnTo>
                    <a:pt x="2768" y="544"/>
                  </a:lnTo>
                  <a:lnTo>
                    <a:pt x="2781" y="548"/>
                  </a:lnTo>
                  <a:lnTo>
                    <a:pt x="2791" y="552"/>
                  </a:lnTo>
                  <a:lnTo>
                    <a:pt x="2802" y="558"/>
                  </a:lnTo>
                  <a:lnTo>
                    <a:pt x="2811" y="566"/>
                  </a:lnTo>
                  <a:lnTo>
                    <a:pt x="2820" y="573"/>
                  </a:lnTo>
                  <a:lnTo>
                    <a:pt x="2829" y="582"/>
                  </a:lnTo>
                  <a:lnTo>
                    <a:pt x="2837" y="591"/>
                  </a:lnTo>
                  <a:lnTo>
                    <a:pt x="2843" y="600"/>
                  </a:lnTo>
                  <a:lnTo>
                    <a:pt x="2849" y="612"/>
                  </a:lnTo>
                  <a:lnTo>
                    <a:pt x="2853" y="622"/>
                  </a:lnTo>
                  <a:lnTo>
                    <a:pt x="2856" y="633"/>
                  </a:lnTo>
                  <a:lnTo>
                    <a:pt x="2858" y="645"/>
                  </a:lnTo>
                  <a:lnTo>
                    <a:pt x="2859" y="658"/>
                  </a:lnTo>
                  <a:lnTo>
                    <a:pt x="2859" y="748"/>
                  </a:lnTo>
                  <a:lnTo>
                    <a:pt x="2859" y="1234"/>
                  </a:lnTo>
                  <a:lnTo>
                    <a:pt x="2858" y="1247"/>
                  </a:lnTo>
                  <a:lnTo>
                    <a:pt x="2857" y="1259"/>
                  </a:lnTo>
                  <a:lnTo>
                    <a:pt x="2854" y="1270"/>
                  </a:lnTo>
                  <a:lnTo>
                    <a:pt x="2850" y="1282"/>
                  </a:lnTo>
                  <a:lnTo>
                    <a:pt x="2845" y="1292"/>
                  </a:lnTo>
                  <a:lnTo>
                    <a:pt x="2839" y="1302"/>
                  </a:lnTo>
                  <a:lnTo>
                    <a:pt x="2832" y="1311"/>
                  </a:lnTo>
                  <a:lnTo>
                    <a:pt x="2823" y="1319"/>
                  </a:lnTo>
                  <a:lnTo>
                    <a:pt x="2815" y="1328"/>
                  </a:lnTo>
                  <a:lnTo>
                    <a:pt x="2806" y="1335"/>
                  </a:lnTo>
                  <a:lnTo>
                    <a:pt x="2797" y="1341"/>
                  </a:lnTo>
                  <a:lnTo>
                    <a:pt x="2787" y="1346"/>
                  </a:lnTo>
                  <a:lnTo>
                    <a:pt x="2775" y="1350"/>
                  </a:lnTo>
                  <a:lnTo>
                    <a:pt x="2765" y="1353"/>
                  </a:lnTo>
                  <a:lnTo>
                    <a:pt x="2754" y="1354"/>
                  </a:lnTo>
                  <a:lnTo>
                    <a:pt x="2742" y="1355"/>
                  </a:lnTo>
                  <a:lnTo>
                    <a:pt x="2620" y="1355"/>
                  </a:lnTo>
                  <a:lnTo>
                    <a:pt x="0" y="1355"/>
                  </a:lnTo>
                  <a:lnTo>
                    <a:pt x="200" y="1126"/>
                  </a:lnTo>
                  <a:lnTo>
                    <a:pt x="2620" y="1126"/>
                  </a:lnTo>
                  <a:lnTo>
                    <a:pt x="2620" y="817"/>
                  </a:lnTo>
                  <a:lnTo>
                    <a:pt x="1949" y="817"/>
                  </a:lnTo>
                  <a:lnTo>
                    <a:pt x="1937" y="816"/>
                  </a:lnTo>
                  <a:lnTo>
                    <a:pt x="1925" y="815"/>
                  </a:lnTo>
                  <a:lnTo>
                    <a:pt x="1913" y="813"/>
                  </a:lnTo>
                  <a:lnTo>
                    <a:pt x="1902" y="811"/>
                  </a:lnTo>
                  <a:lnTo>
                    <a:pt x="1892" y="807"/>
                  </a:lnTo>
                  <a:lnTo>
                    <a:pt x="1883" y="803"/>
                  </a:lnTo>
                  <a:lnTo>
                    <a:pt x="1874" y="798"/>
                  </a:lnTo>
                  <a:lnTo>
                    <a:pt x="1865" y="792"/>
                  </a:lnTo>
                  <a:lnTo>
                    <a:pt x="1858" y="785"/>
                  </a:lnTo>
                  <a:lnTo>
                    <a:pt x="1852" y="777"/>
                  </a:lnTo>
                  <a:lnTo>
                    <a:pt x="1846" y="769"/>
                  </a:lnTo>
                  <a:lnTo>
                    <a:pt x="1842" y="760"/>
                  </a:lnTo>
                  <a:lnTo>
                    <a:pt x="1838" y="750"/>
                  </a:lnTo>
                  <a:lnTo>
                    <a:pt x="1835" y="739"/>
                  </a:lnTo>
                  <a:lnTo>
                    <a:pt x="1834" y="728"/>
                  </a:lnTo>
                  <a:lnTo>
                    <a:pt x="1833" y="716"/>
                  </a:lnTo>
                  <a:lnTo>
                    <a:pt x="1833" y="264"/>
                  </a:lnTo>
                  <a:lnTo>
                    <a:pt x="1833" y="114"/>
                  </a:lnTo>
                  <a:lnTo>
                    <a:pt x="1834" y="102"/>
                  </a:lnTo>
                  <a:lnTo>
                    <a:pt x="1836" y="92"/>
                  </a:lnTo>
                  <a:lnTo>
                    <a:pt x="1839" y="82"/>
                  </a:lnTo>
                  <a:lnTo>
                    <a:pt x="1842" y="72"/>
                  </a:lnTo>
                  <a:lnTo>
                    <a:pt x="1847" y="62"/>
                  </a:lnTo>
                  <a:lnTo>
                    <a:pt x="1853" y="53"/>
                  </a:lnTo>
                  <a:lnTo>
                    <a:pt x="1860" y="44"/>
                  </a:lnTo>
                  <a:lnTo>
                    <a:pt x="1867" y="36"/>
                  </a:lnTo>
                  <a:lnTo>
                    <a:pt x="1876" y="28"/>
                  </a:lnTo>
                  <a:lnTo>
                    <a:pt x="1884" y="21"/>
                  </a:lnTo>
                  <a:lnTo>
                    <a:pt x="1893" y="15"/>
                  </a:lnTo>
                  <a:lnTo>
                    <a:pt x="1902" y="10"/>
                  </a:lnTo>
                  <a:lnTo>
                    <a:pt x="1912" y="6"/>
                  </a:lnTo>
                  <a:lnTo>
                    <a:pt x="1923" y="3"/>
                  </a:lnTo>
                  <a:lnTo>
                    <a:pt x="1933" y="1"/>
                  </a:lnTo>
                  <a:lnTo>
                    <a:pt x="1943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spcAft>
                  <a:spcPct val="50000"/>
                </a:spcAft>
                <a:buClr>
                  <a:srgbClr val="FF9900"/>
                </a:buClr>
                <a:buSzPct val="95000"/>
                <a:buFontTx/>
                <a:buChar char="•"/>
              </a:pPr>
              <a:endParaRPr lang="zh-CN" altLang="zh-CN">
                <a:ea typeface="黑体" pitchFamily="2" charset="-122"/>
              </a:endParaRPr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auto">
            <a:xfrm>
              <a:off x="1806" y="2196"/>
              <a:ext cx="198" cy="310"/>
            </a:xfrm>
            <a:custGeom>
              <a:avLst/>
              <a:gdLst>
                <a:gd name="T0" fmla="*/ 0 w 848"/>
                <a:gd name="T1" fmla="*/ 0 h 1355"/>
                <a:gd name="T2" fmla="*/ 1 w 848"/>
                <a:gd name="T3" fmla="*/ 0 h 1355"/>
                <a:gd name="T4" fmla="*/ 1 w 848"/>
                <a:gd name="T5" fmla="*/ 0 h 1355"/>
                <a:gd name="T6" fmla="*/ 0 w 848"/>
                <a:gd name="T7" fmla="*/ 0 h 1355"/>
                <a:gd name="T8" fmla="*/ 0 w 848"/>
                <a:gd name="T9" fmla="*/ 1 h 1355"/>
                <a:gd name="T10" fmla="*/ 1 w 848"/>
                <a:gd name="T11" fmla="*/ 1 h 1355"/>
                <a:gd name="T12" fmla="*/ 1 w 848"/>
                <a:gd name="T13" fmla="*/ 2 h 1355"/>
                <a:gd name="T14" fmla="*/ 0 w 848"/>
                <a:gd name="T15" fmla="*/ 2 h 1355"/>
                <a:gd name="T16" fmla="*/ 0 w 848"/>
                <a:gd name="T17" fmla="*/ 2 h 1355"/>
                <a:gd name="T18" fmla="*/ 0 w 848"/>
                <a:gd name="T19" fmla="*/ 2 h 1355"/>
                <a:gd name="T20" fmla="*/ 0 w 848"/>
                <a:gd name="T21" fmla="*/ 2 h 1355"/>
                <a:gd name="T22" fmla="*/ 0 w 848"/>
                <a:gd name="T23" fmla="*/ 2 h 1355"/>
                <a:gd name="T24" fmla="*/ 0 w 848"/>
                <a:gd name="T25" fmla="*/ 2 h 1355"/>
                <a:gd name="T26" fmla="*/ 0 w 848"/>
                <a:gd name="T27" fmla="*/ 2 h 1355"/>
                <a:gd name="T28" fmla="*/ 0 w 848"/>
                <a:gd name="T29" fmla="*/ 2 h 1355"/>
                <a:gd name="T30" fmla="*/ 0 w 848"/>
                <a:gd name="T31" fmla="*/ 2 h 1355"/>
                <a:gd name="T32" fmla="*/ 0 w 848"/>
                <a:gd name="T33" fmla="*/ 2 h 1355"/>
                <a:gd name="T34" fmla="*/ 0 w 848"/>
                <a:gd name="T35" fmla="*/ 2 h 1355"/>
                <a:gd name="T36" fmla="*/ 0 w 848"/>
                <a:gd name="T37" fmla="*/ 2 h 1355"/>
                <a:gd name="T38" fmla="*/ 0 w 848"/>
                <a:gd name="T39" fmla="*/ 2 h 1355"/>
                <a:gd name="T40" fmla="*/ 0 w 848"/>
                <a:gd name="T41" fmla="*/ 2 h 1355"/>
                <a:gd name="T42" fmla="*/ 0 w 848"/>
                <a:gd name="T43" fmla="*/ 2 h 1355"/>
                <a:gd name="T44" fmla="*/ 0 w 848"/>
                <a:gd name="T45" fmla="*/ 2 h 1355"/>
                <a:gd name="T46" fmla="*/ 0 w 848"/>
                <a:gd name="T47" fmla="*/ 2 h 1355"/>
                <a:gd name="T48" fmla="*/ 0 w 848"/>
                <a:gd name="T49" fmla="*/ 2 h 1355"/>
                <a:gd name="T50" fmla="*/ 0 w 848"/>
                <a:gd name="T51" fmla="*/ 2 h 1355"/>
                <a:gd name="T52" fmla="*/ 0 w 848"/>
                <a:gd name="T53" fmla="*/ 0 h 1355"/>
                <a:gd name="T54" fmla="*/ 0 w 848"/>
                <a:gd name="T55" fmla="*/ 0 h 1355"/>
                <a:gd name="T56" fmla="*/ 0 w 848"/>
                <a:gd name="T57" fmla="*/ 0 h 1355"/>
                <a:gd name="T58" fmla="*/ 0 w 848"/>
                <a:gd name="T59" fmla="*/ 0 h 1355"/>
                <a:gd name="T60" fmla="*/ 0 w 848"/>
                <a:gd name="T61" fmla="*/ 0 h 1355"/>
                <a:gd name="T62" fmla="*/ 0 w 848"/>
                <a:gd name="T63" fmla="*/ 0 h 1355"/>
                <a:gd name="T64" fmla="*/ 0 w 848"/>
                <a:gd name="T65" fmla="*/ 0 h 1355"/>
                <a:gd name="T66" fmla="*/ 0 w 848"/>
                <a:gd name="T67" fmla="*/ 0 h 1355"/>
                <a:gd name="T68" fmla="*/ 0 w 848"/>
                <a:gd name="T69" fmla="*/ 0 h 1355"/>
                <a:gd name="T70" fmla="*/ 0 w 848"/>
                <a:gd name="T71" fmla="*/ 0 h 1355"/>
                <a:gd name="T72" fmla="*/ 0 w 848"/>
                <a:gd name="T73" fmla="*/ 0 h 1355"/>
                <a:gd name="T74" fmla="*/ 0 w 848"/>
                <a:gd name="T75" fmla="*/ 0 h 1355"/>
                <a:gd name="T76" fmla="*/ 0 w 848"/>
                <a:gd name="T77" fmla="*/ 0 h 1355"/>
                <a:gd name="T78" fmla="*/ 0 w 848"/>
                <a:gd name="T79" fmla="*/ 0 h 1355"/>
                <a:gd name="T80" fmla="*/ 0 w 848"/>
                <a:gd name="T81" fmla="*/ 0 h 1355"/>
                <a:gd name="T82" fmla="*/ 0 w 848"/>
                <a:gd name="T83" fmla="*/ 0 h 1355"/>
                <a:gd name="T84" fmla="*/ 0 w 848"/>
                <a:gd name="T85" fmla="*/ 0 h 1355"/>
                <a:gd name="T86" fmla="*/ 0 w 848"/>
                <a:gd name="T87" fmla="*/ 0 h 1355"/>
                <a:gd name="T88" fmla="*/ 0 w 848"/>
                <a:gd name="T89" fmla="*/ 0 h 1355"/>
                <a:gd name="T90" fmla="*/ 0 w 848"/>
                <a:gd name="T91" fmla="*/ 0 h 1355"/>
                <a:gd name="T92" fmla="*/ 0 w 848"/>
                <a:gd name="T93" fmla="*/ 0 h 1355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848"/>
                <a:gd name="T142" fmla="*/ 0 h 1355"/>
                <a:gd name="T143" fmla="*/ 848 w 848"/>
                <a:gd name="T144" fmla="*/ 1355 h 1355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848" h="1355">
                  <a:moveTo>
                    <a:pt x="118" y="1"/>
                  </a:moveTo>
                  <a:lnTo>
                    <a:pt x="848" y="0"/>
                  </a:lnTo>
                  <a:lnTo>
                    <a:pt x="689" y="279"/>
                  </a:lnTo>
                  <a:lnTo>
                    <a:pt x="229" y="279"/>
                  </a:lnTo>
                  <a:lnTo>
                    <a:pt x="229" y="1067"/>
                  </a:lnTo>
                  <a:lnTo>
                    <a:pt x="827" y="1067"/>
                  </a:lnTo>
                  <a:lnTo>
                    <a:pt x="827" y="1355"/>
                  </a:lnTo>
                  <a:lnTo>
                    <a:pt x="229" y="1355"/>
                  </a:lnTo>
                  <a:lnTo>
                    <a:pt x="87" y="1355"/>
                  </a:lnTo>
                  <a:lnTo>
                    <a:pt x="79" y="1355"/>
                  </a:lnTo>
                  <a:lnTo>
                    <a:pt x="70" y="1353"/>
                  </a:lnTo>
                  <a:lnTo>
                    <a:pt x="61" y="1351"/>
                  </a:lnTo>
                  <a:lnTo>
                    <a:pt x="53" y="1349"/>
                  </a:lnTo>
                  <a:lnTo>
                    <a:pt x="46" y="1346"/>
                  </a:lnTo>
                  <a:lnTo>
                    <a:pt x="39" y="1342"/>
                  </a:lnTo>
                  <a:lnTo>
                    <a:pt x="32" y="1337"/>
                  </a:lnTo>
                  <a:lnTo>
                    <a:pt x="26" y="1332"/>
                  </a:lnTo>
                  <a:lnTo>
                    <a:pt x="21" y="1326"/>
                  </a:lnTo>
                  <a:lnTo>
                    <a:pt x="15" y="1319"/>
                  </a:lnTo>
                  <a:lnTo>
                    <a:pt x="11" y="1312"/>
                  </a:lnTo>
                  <a:lnTo>
                    <a:pt x="7" y="1305"/>
                  </a:lnTo>
                  <a:lnTo>
                    <a:pt x="4" y="1297"/>
                  </a:lnTo>
                  <a:lnTo>
                    <a:pt x="2" y="1289"/>
                  </a:lnTo>
                  <a:lnTo>
                    <a:pt x="1" y="1281"/>
                  </a:lnTo>
                  <a:lnTo>
                    <a:pt x="0" y="1272"/>
                  </a:lnTo>
                  <a:lnTo>
                    <a:pt x="1" y="279"/>
                  </a:lnTo>
                  <a:lnTo>
                    <a:pt x="1" y="278"/>
                  </a:lnTo>
                  <a:lnTo>
                    <a:pt x="1" y="269"/>
                  </a:lnTo>
                  <a:lnTo>
                    <a:pt x="1" y="112"/>
                  </a:lnTo>
                  <a:lnTo>
                    <a:pt x="2" y="101"/>
                  </a:lnTo>
                  <a:lnTo>
                    <a:pt x="4" y="90"/>
                  </a:lnTo>
                  <a:lnTo>
                    <a:pt x="7" y="80"/>
                  </a:lnTo>
                  <a:lnTo>
                    <a:pt x="11" y="70"/>
                  </a:lnTo>
                  <a:lnTo>
                    <a:pt x="16" y="59"/>
                  </a:lnTo>
                  <a:lnTo>
                    <a:pt x="23" y="50"/>
                  </a:lnTo>
                  <a:lnTo>
                    <a:pt x="30" y="42"/>
                  </a:lnTo>
                  <a:lnTo>
                    <a:pt x="37" y="34"/>
                  </a:lnTo>
                  <a:lnTo>
                    <a:pt x="45" y="27"/>
                  </a:lnTo>
                  <a:lnTo>
                    <a:pt x="54" y="20"/>
                  </a:lnTo>
                  <a:lnTo>
                    <a:pt x="64" y="15"/>
                  </a:lnTo>
                  <a:lnTo>
                    <a:pt x="74" y="10"/>
                  </a:lnTo>
                  <a:lnTo>
                    <a:pt x="85" y="6"/>
                  </a:lnTo>
                  <a:lnTo>
                    <a:pt x="95" y="4"/>
                  </a:lnTo>
                  <a:lnTo>
                    <a:pt x="106" y="2"/>
                  </a:lnTo>
                  <a:lnTo>
                    <a:pt x="118" y="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spcAft>
                  <a:spcPct val="50000"/>
                </a:spcAft>
                <a:buClr>
                  <a:srgbClr val="FF9900"/>
                </a:buClr>
                <a:buSzPct val="95000"/>
                <a:buFontTx/>
                <a:buChar char="•"/>
              </a:pPr>
              <a:endParaRPr lang="zh-CN" altLang="zh-CN">
                <a:ea typeface="黑体" pitchFamily="2" charset="-122"/>
              </a:endParaRPr>
            </a:p>
          </p:txBody>
        </p:sp>
        <p:sp>
          <p:nvSpPr>
            <p:cNvPr id="19" name="Freeform 19"/>
            <p:cNvSpPr>
              <a:spLocks noEditPoints="1"/>
            </p:cNvSpPr>
            <p:nvPr/>
          </p:nvSpPr>
          <p:spPr bwMode="auto">
            <a:xfrm>
              <a:off x="977" y="2194"/>
              <a:ext cx="238" cy="312"/>
            </a:xfrm>
            <a:custGeom>
              <a:avLst/>
              <a:gdLst>
                <a:gd name="T0" fmla="*/ 0 w 1016"/>
                <a:gd name="T1" fmla="*/ 1 h 1358"/>
                <a:gd name="T2" fmla="*/ 0 w 1016"/>
                <a:gd name="T3" fmla="*/ 2 h 1358"/>
                <a:gd name="T4" fmla="*/ 0 w 1016"/>
                <a:gd name="T5" fmla="*/ 2 h 1358"/>
                <a:gd name="T6" fmla="*/ 0 w 1016"/>
                <a:gd name="T7" fmla="*/ 1 h 1358"/>
                <a:gd name="T8" fmla="*/ 0 w 1016"/>
                <a:gd name="T9" fmla="*/ 1 h 1358"/>
                <a:gd name="T10" fmla="*/ 0 w 1016"/>
                <a:gd name="T11" fmla="*/ 1 h 1358"/>
                <a:gd name="T12" fmla="*/ 0 w 1016"/>
                <a:gd name="T13" fmla="*/ 0 h 1358"/>
                <a:gd name="T14" fmla="*/ 1 w 1016"/>
                <a:gd name="T15" fmla="*/ 0 h 1358"/>
                <a:gd name="T16" fmla="*/ 1 w 1016"/>
                <a:gd name="T17" fmla="*/ 0 h 1358"/>
                <a:gd name="T18" fmla="*/ 1 w 1016"/>
                <a:gd name="T19" fmla="*/ 0 h 1358"/>
                <a:gd name="T20" fmla="*/ 1 w 1016"/>
                <a:gd name="T21" fmla="*/ 0 h 1358"/>
                <a:gd name="T22" fmla="*/ 1 w 1016"/>
                <a:gd name="T23" fmla="*/ 0 h 1358"/>
                <a:gd name="T24" fmla="*/ 1 w 1016"/>
                <a:gd name="T25" fmla="*/ 0 h 1358"/>
                <a:gd name="T26" fmla="*/ 1 w 1016"/>
                <a:gd name="T27" fmla="*/ 0 h 1358"/>
                <a:gd name="T28" fmla="*/ 1 w 1016"/>
                <a:gd name="T29" fmla="*/ 0 h 1358"/>
                <a:gd name="T30" fmla="*/ 1 w 1016"/>
                <a:gd name="T31" fmla="*/ 0 h 1358"/>
                <a:gd name="T32" fmla="*/ 1 w 1016"/>
                <a:gd name="T33" fmla="*/ 0 h 1358"/>
                <a:gd name="T34" fmla="*/ 1 w 1016"/>
                <a:gd name="T35" fmla="*/ 0 h 1358"/>
                <a:gd name="T36" fmla="*/ 1 w 1016"/>
                <a:gd name="T37" fmla="*/ 0 h 1358"/>
                <a:gd name="T38" fmla="*/ 1 w 1016"/>
                <a:gd name="T39" fmla="*/ 0 h 1358"/>
                <a:gd name="T40" fmla="*/ 1 w 1016"/>
                <a:gd name="T41" fmla="*/ 0 h 1358"/>
                <a:gd name="T42" fmla="*/ 1 w 1016"/>
                <a:gd name="T43" fmla="*/ 0 h 1358"/>
                <a:gd name="T44" fmla="*/ 1 w 1016"/>
                <a:gd name="T45" fmla="*/ 0 h 1358"/>
                <a:gd name="T46" fmla="*/ 1 w 1016"/>
                <a:gd name="T47" fmla="*/ 0 h 1358"/>
                <a:gd name="T48" fmla="*/ 1 w 1016"/>
                <a:gd name="T49" fmla="*/ 1 h 1358"/>
                <a:gd name="T50" fmla="*/ 1 w 1016"/>
                <a:gd name="T51" fmla="*/ 1 h 1358"/>
                <a:gd name="T52" fmla="*/ 1 w 1016"/>
                <a:gd name="T53" fmla="*/ 1 h 1358"/>
                <a:gd name="T54" fmla="*/ 1 w 1016"/>
                <a:gd name="T55" fmla="*/ 1 h 1358"/>
                <a:gd name="T56" fmla="*/ 1 w 1016"/>
                <a:gd name="T57" fmla="*/ 1 h 1358"/>
                <a:gd name="T58" fmla="*/ 1 w 1016"/>
                <a:gd name="T59" fmla="*/ 1 h 1358"/>
                <a:gd name="T60" fmla="*/ 1 w 1016"/>
                <a:gd name="T61" fmla="*/ 1 h 1358"/>
                <a:gd name="T62" fmla="*/ 1 w 1016"/>
                <a:gd name="T63" fmla="*/ 1 h 1358"/>
                <a:gd name="T64" fmla="*/ 1 w 1016"/>
                <a:gd name="T65" fmla="*/ 1 h 1358"/>
                <a:gd name="T66" fmla="*/ 1 w 1016"/>
                <a:gd name="T67" fmla="*/ 1 h 1358"/>
                <a:gd name="T68" fmla="*/ 1 w 1016"/>
                <a:gd name="T69" fmla="*/ 1 h 1358"/>
                <a:gd name="T70" fmla="*/ 1 w 1016"/>
                <a:gd name="T71" fmla="*/ 1 h 1358"/>
                <a:gd name="T72" fmla="*/ 1 w 1016"/>
                <a:gd name="T73" fmla="*/ 1 h 1358"/>
                <a:gd name="T74" fmla="*/ 1 w 1016"/>
                <a:gd name="T75" fmla="*/ 1 h 1358"/>
                <a:gd name="T76" fmla="*/ 1 w 1016"/>
                <a:gd name="T77" fmla="*/ 1 h 1358"/>
                <a:gd name="T78" fmla="*/ 1 w 1016"/>
                <a:gd name="T79" fmla="*/ 1 h 1358"/>
                <a:gd name="T80" fmla="*/ 1 w 1016"/>
                <a:gd name="T81" fmla="*/ 1 h 1358"/>
                <a:gd name="T82" fmla="*/ 0 w 1016"/>
                <a:gd name="T83" fmla="*/ 1 h 1358"/>
                <a:gd name="T84" fmla="*/ 0 w 1016"/>
                <a:gd name="T85" fmla="*/ 0 h 1358"/>
                <a:gd name="T86" fmla="*/ 1 w 1016"/>
                <a:gd name="T87" fmla="*/ 0 h 1358"/>
                <a:gd name="T88" fmla="*/ 1 w 1016"/>
                <a:gd name="T89" fmla="*/ 1 h 1358"/>
                <a:gd name="T90" fmla="*/ 0 w 1016"/>
                <a:gd name="T91" fmla="*/ 1 h 1358"/>
                <a:gd name="T92" fmla="*/ 0 w 1016"/>
                <a:gd name="T93" fmla="*/ 0 h 1358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1016"/>
                <a:gd name="T142" fmla="*/ 0 h 1358"/>
                <a:gd name="T143" fmla="*/ 1016 w 1016"/>
                <a:gd name="T144" fmla="*/ 1358 h 1358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1016" h="1358">
                  <a:moveTo>
                    <a:pt x="239" y="1021"/>
                  </a:moveTo>
                  <a:lnTo>
                    <a:pt x="239" y="1358"/>
                  </a:lnTo>
                  <a:lnTo>
                    <a:pt x="1" y="1358"/>
                  </a:lnTo>
                  <a:lnTo>
                    <a:pt x="0" y="1020"/>
                  </a:lnTo>
                  <a:lnTo>
                    <a:pt x="0" y="579"/>
                  </a:lnTo>
                  <a:lnTo>
                    <a:pt x="0" y="3"/>
                  </a:lnTo>
                  <a:lnTo>
                    <a:pt x="894" y="0"/>
                  </a:lnTo>
                  <a:lnTo>
                    <a:pt x="909" y="1"/>
                  </a:lnTo>
                  <a:lnTo>
                    <a:pt x="923" y="3"/>
                  </a:lnTo>
                  <a:lnTo>
                    <a:pt x="937" y="7"/>
                  </a:lnTo>
                  <a:lnTo>
                    <a:pt x="949" y="11"/>
                  </a:lnTo>
                  <a:lnTo>
                    <a:pt x="960" y="17"/>
                  </a:lnTo>
                  <a:lnTo>
                    <a:pt x="970" y="24"/>
                  </a:lnTo>
                  <a:lnTo>
                    <a:pt x="979" y="33"/>
                  </a:lnTo>
                  <a:lnTo>
                    <a:pt x="987" y="43"/>
                  </a:lnTo>
                  <a:lnTo>
                    <a:pt x="994" y="53"/>
                  </a:lnTo>
                  <a:lnTo>
                    <a:pt x="1000" y="64"/>
                  </a:lnTo>
                  <a:lnTo>
                    <a:pt x="1005" y="77"/>
                  </a:lnTo>
                  <a:lnTo>
                    <a:pt x="1009" y="90"/>
                  </a:lnTo>
                  <a:lnTo>
                    <a:pt x="1012" y="103"/>
                  </a:lnTo>
                  <a:lnTo>
                    <a:pt x="1014" y="118"/>
                  </a:lnTo>
                  <a:lnTo>
                    <a:pt x="1016" y="133"/>
                  </a:lnTo>
                  <a:lnTo>
                    <a:pt x="1016" y="148"/>
                  </a:lnTo>
                  <a:lnTo>
                    <a:pt x="1016" y="868"/>
                  </a:lnTo>
                  <a:lnTo>
                    <a:pt x="1016" y="885"/>
                  </a:lnTo>
                  <a:lnTo>
                    <a:pt x="1014" y="899"/>
                  </a:lnTo>
                  <a:lnTo>
                    <a:pt x="1012" y="914"/>
                  </a:lnTo>
                  <a:lnTo>
                    <a:pt x="1009" y="929"/>
                  </a:lnTo>
                  <a:lnTo>
                    <a:pt x="1005" y="942"/>
                  </a:lnTo>
                  <a:lnTo>
                    <a:pt x="1000" y="954"/>
                  </a:lnTo>
                  <a:lnTo>
                    <a:pt x="994" y="966"/>
                  </a:lnTo>
                  <a:lnTo>
                    <a:pt x="987" y="978"/>
                  </a:lnTo>
                  <a:lnTo>
                    <a:pt x="979" y="988"/>
                  </a:lnTo>
                  <a:lnTo>
                    <a:pt x="970" y="996"/>
                  </a:lnTo>
                  <a:lnTo>
                    <a:pt x="960" y="1004"/>
                  </a:lnTo>
                  <a:lnTo>
                    <a:pt x="949" y="1010"/>
                  </a:lnTo>
                  <a:lnTo>
                    <a:pt x="937" y="1016"/>
                  </a:lnTo>
                  <a:lnTo>
                    <a:pt x="923" y="1020"/>
                  </a:lnTo>
                  <a:lnTo>
                    <a:pt x="909" y="1022"/>
                  </a:lnTo>
                  <a:lnTo>
                    <a:pt x="894" y="1023"/>
                  </a:lnTo>
                  <a:lnTo>
                    <a:pt x="239" y="1021"/>
                  </a:lnTo>
                  <a:close/>
                  <a:moveTo>
                    <a:pt x="239" y="282"/>
                  </a:moveTo>
                  <a:lnTo>
                    <a:pt x="777" y="282"/>
                  </a:lnTo>
                  <a:lnTo>
                    <a:pt x="777" y="730"/>
                  </a:lnTo>
                  <a:lnTo>
                    <a:pt x="239" y="730"/>
                  </a:lnTo>
                  <a:lnTo>
                    <a:pt x="239" y="28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spcAft>
                  <a:spcPct val="50000"/>
                </a:spcAft>
                <a:buClr>
                  <a:srgbClr val="FF9900"/>
                </a:buClr>
                <a:buSzPct val="95000"/>
                <a:buFontTx/>
                <a:buChar char="•"/>
              </a:pPr>
              <a:endParaRPr lang="zh-CN" altLang="zh-CN">
                <a:ea typeface="黑体" pitchFamily="2" charset="-122"/>
              </a:endParaRPr>
            </a:p>
          </p:txBody>
        </p:sp>
      </p:grpSp>
      <p:pic>
        <p:nvPicPr>
          <p:cNvPr id="11" name="图片 14" descr="中间件PPT母版_2009_v3_1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图片 5" descr="kingdee_apusic_white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2844" y="1214443"/>
            <a:ext cx="2637551" cy="357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 descr="D:\mywork\presales\200907_公司Logo\green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959600" y="6361200"/>
            <a:ext cx="1008000" cy="380378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8" descr="中间件PPT母版_2009_v2_9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图片 6" descr="kingdee_apusic_white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9075" y="6629400"/>
            <a:ext cx="1528763" cy="20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6" name="TextBox 8"/>
          <p:cNvSpPr txBox="1">
            <a:spLocks noChangeArrowheads="1"/>
          </p:cNvSpPr>
          <p:nvPr/>
        </p:nvSpPr>
        <p:spPr bwMode="auto">
          <a:xfrm>
            <a:off x="1843088" y="6588125"/>
            <a:ext cx="1108075" cy="230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90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基础架构平台专家</a:t>
            </a:r>
          </a:p>
        </p:txBody>
      </p:sp>
      <p:cxnSp>
        <p:nvCxnSpPr>
          <p:cNvPr id="10" name="直接连接符 9"/>
          <p:cNvCxnSpPr/>
          <p:nvPr/>
        </p:nvCxnSpPr>
        <p:spPr>
          <a:xfrm rot="5400000">
            <a:off x="1740694" y="6700044"/>
            <a:ext cx="142875" cy="158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 descr="中间件PPT母版_2009_v3_3(1)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kern="1200">
          <a:solidFill>
            <a:schemeClr val="bg1"/>
          </a:solidFill>
          <a:latin typeface="+mj-lt"/>
          <a:ea typeface="黑体" pitchFamily="2" charset="-122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Calibri" pitchFamily="34" charset="0"/>
          <a:ea typeface="黑体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Calibri" pitchFamily="34" charset="0"/>
          <a:ea typeface="黑体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Calibri" pitchFamily="34" charset="0"/>
          <a:ea typeface="黑体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Calibri" pitchFamily="34" charset="0"/>
          <a:ea typeface="黑体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Calibri" pitchFamily="34" charset="0"/>
          <a:ea typeface="黑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Calibri" pitchFamily="34" charset="0"/>
          <a:ea typeface="黑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Calibri" pitchFamily="34" charset="0"/>
          <a:ea typeface="黑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Calibri" pitchFamily="34" charset="0"/>
          <a:ea typeface="黑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FF6600"/>
        </a:buClr>
        <a:buFont typeface="Wingdings" pitchFamily="2" charset="2"/>
        <a:buChar char="n"/>
        <a:defRPr sz="3200" kern="1200">
          <a:solidFill>
            <a:schemeClr val="tx1"/>
          </a:solidFill>
          <a:latin typeface="+mn-lt"/>
          <a:ea typeface="黑体" pitchFamily="2" charset="-122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800" kern="1200">
          <a:solidFill>
            <a:schemeClr val="tx1"/>
          </a:solidFill>
          <a:latin typeface="+mn-lt"/>
          <a:ea typeface="黑体" pitchFamily="2" charset="-122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华文楷体" pitchFamily="2" charset="-122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3" descr="中间件PPT母版_2009_v3_6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图片 5" descr="kingdee_apusic_white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2844" y="1214443"/>
            <a:ext cx="2637551" cy="357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3" descr="D:\mywork\presales\200907_公司Logo\green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959600" y="6361200"/>
            <a:ext cx="1008000" cy="380378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1.v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file:///\\f2\UserDir\Phenix%20Huang\apache-maven-2.2.1-bin.zip" TargetMode="External"/><Relationship Id="rId2" Type="http://schemas.openxmlformats.org/officeDocument/2006/relationships/hyperlink" Target="http://maven.apache.org/download.html" TargetMode="External"/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m2eclipse.sonatype.org/sites/m2e-extras" TargetMode="External"/><Relationship Id="rId2" Type="http://schemas.openxmlformats.org/officeDocument/2006/relationships/hyperlink" Target="http://m2eclipse.sonatype.org/sites/m2e" TargetMode="External"/><Relationship Id="rId1" Type="http://schemas.openxmlformats.org/officeDocument/2006/relationships/slideLayout" Target="../slideLayouts/slideLayout24.xml"/><Relationship Id="rId4" Type="http://schemas.openxmlformats.org/officeDocument/2006/relationships/hyperlink" Target="file:///\\f2\UserDir\Phenix%20Huang\Eclipse\EclipsePlugins.zip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://192.168.6.88:8081/nexus" TargetMode="External"/><Relationship Id="rId1" Type="http://schemas.openxmlformats.org/officeDocument/2006/relationships/slideLayout" Target="../slideLayouts/slideLayout2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37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9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4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hyperlink" Target="http://juvenshun.javaeye.com/blog/337405" TargetMode="External"/><Relationship Id="rId3" Type="http://schemas.openxmlformats.org/officeDocument/2006/relationships/hyperlink" Target="http://juvenshun.javaeye.com/blog/565240" TargetMode="External"/><Relationship Id="rId7" Type="http://schemas.openxmlformats.org/officeDocument/2006/relationships/hyperlink" Target="http://juvenshun.javaeye.com/blog/359256" TargetMode="External"/><Relationship Id="rId2" Type="http://schemas.openxmlformats.org/officeDocument/2006/relationships/hyperlink" Target="http://www.sonatype.com/books/maven-book/reference_zh/public-book.html" TargetMode="External"/><Relationship Id="rId1" Type="http://schemas.openxmlformats.org/officeDocument/2006/relationships/slideLayout" Target="../slideLayouts/slideLayout24.xml"/><Relationship Id="rId6" Type="http://schemas.openxmlformats.org/officeDocument/2006/relationships/hyperlink" Target="http://juvenshun.javaeye.com/blog/376422" TargetMode="External"/><Relationship Id="rId5" Type="http://schemas.openxmlformats.org/officeDocument/2006/relationships/hyperlink" Target="http://juvenshun.javaeye.com/blog/250855" TargetMode="External"/><Relationship Id="rId10" Type="http://schemas.openxmlformats.org/officeDocument/2006/relationships/hyperlink" Target="http://juvenshun.javaeye.com/blog/293975" TargetMode="External"/><Relationship Id="rId4" Type="http://schemas.openxmlformats.org/officeDocument/2006/relationships/hyperlink" Target="http://juvenshun.javaeye.com/blog/213959" TargetMode="External"/><Relationship Id="rId9" Type="http://schemas.openxmlformats.org/officeDocument/2006/relationships/hyperlink" Target="http://juvenshun.javaeye.com/blog/305865" TargetMode="Externa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hyperlink" Target="http://juvenshun.javaeye.com/blog/322946" TargetMode="External"/><Relationship Id="rId3" Type="http://schemas.openxmlformats.org/officeDocument/2006/relationships/hyperlink" Target="http://www.javaeye.com/topic/41754" TargetMode="External"/><Relationship Id="rId7" Type="http://schemas.openxmlformats.org/officeDocument/2006/relationships/hyperlink" Target="http://juvenshun.javaeye.com/blog/322875" TargetMode="External"/><Relationship Id="rId2" Type="http://schemas.openxmlformats.org/officeDocument/2006/relationships/hyperlink" Target="http://www.javaeye.com/topic/41612" TargetMode="External"/><Relationship Id="rId1" Type="http://schemas.openxmlformats.org/officeDocument/2006/relationships/slideLayout" Target="../slideLayouts/slideLayout24.xml"/><Relationship Id="rId6" Type="http://schemas.openxmlformats.org/officeDocument/2006/relationships/hyperlink" Target="http://www.juvenxu.com/category/m2eclipse/" TargetMode="External"/><Relationship Id="rId5" Type="http://schemas.openxmlformats.org/officeDocument/2006/relationships/hyperlink" Target="http://juvenshun.javaeye.com/blog/349534" TargetMode="External"/><Relationship Id="rId4" Type="http://schemas.openxmlformats.org/officeDocument/2006/relationships/hyperlink" Target="http://www.javaeye.com/topic/41761" TargetMode="Externa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架构平台部技术培训</a:t>
            </a:r>
          </a:p>
        </p:txBody>
      </p:sp>
      <p:sp>
        <p:nvSpPr>
          <p:cNvPr id="3" name="副标题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Maven</a:t>
            </a:r>
            <a:r>
              <a:rPr lang="zh-CN" altLang="en-US" dirty="0" smtClean="0"/>
              <a:t>基础与应用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lvl="2" indent="-342900">
              <a:buClr>
                <a:srgbClr val="FF6600"/>
              </a:buClr>
              <a:buNone/>
            </a:pPr>
            <a:r>
              <a:rPr lang="en-US" altLang="zh-CN" sz="3600" b="1" kern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1.3 Maven</a:t>
            </a:r>
            <a:r>
              <a:rPr lang="zh-CN" altLang="en-US" sz="3600" b="1" kern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的概念、结构与约定</a:t>
            </a:r>
            <a:endParaRPr lang="en-US" altLang="zh-CN" sz="3600" b="1" kern="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Maven</a:t>
            </a:r>
            <a:r>
              <a:rPr lang="zh-CN" altLang="en-US" dirty="0" smtClean="0"/>
              <a:t>的其他概念</a:t>
            </a:r>
            <a:endParaRPr lang="en-US" altLang="zh-CN" dirty="0"/>
          </a:p>
          <a:p>
            <a:pPr lvl="1"/>
            <a:r>
              <a:rPr lang="zh-CN" altLang="en-US" dirty="0" smtClean="0"/>
              <a:t>骨架（</a:t>
            </a:r>
            <a:r>
              <a:rPr lang="en-US" altLang="zh-CN" dirty="0" smtClean="0"/>
              <a:t>Archetype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一种定义项目的初始结构的项目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包括初始化文件、资源、默认源文件夹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项目配置文件</a:t>
            </a:r>
            <a:r>
              <a:rPr lang="en-US" altLang="zh-CN" dirty="0" smtClean="0"/>
              <a:t>pom.xml</a:t>
            </a:r>
          </a:p>
          <a:p>
            <a:pPr lvl="2"/>
            <a:r>
              <a:rPr lang="en-US" altLang="zh-CN" dirty="0" smtClean="0"/>
              <a:t>Maven</a:t>
            </a:r>
            <a:r>
              <a:rPr lang="zh-CN" altLang="en-US" dirty="0" smtClean="0"/>
              <a:t>仓库中有大量的骨架，公司、团队也可以根据自己的情况定制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模板项目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一种将项目配置公共提取的项目，项目类型是</a:t>
            </a:r>
            <a:r>
              <a:rPr lang="en-US" altLang="zh-CN" dirty="0" err="1" smtClean="0"/>
              <a:t>pom</a:t>
            </a:r>
            <a:r>
              <a:rPr lang="en-US" altLang="zh-CN" dirty="0" smtClean="0"/>
              <a:t>, </a:t>
            </a:r>
          </a:p>
          <a:p>
            <a:pPr lvl="2"/>
            <a:r>
              <a:rPr lang="zh-CN" altLang="en-US" dirty="0" smtClean="0"/>
              <a:t>项目只包括一个</a:t>
            </a:r>
            <a:r>
              <a:rPr lang="en-US" altLang="zh-CN" dirty="0" smtClean="0"/>
              <a:t>pom.xml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父项目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上一级项目，当前项目会继承上一级项目的所有配置（并可以覆盖）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项目与模块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当前项目所包含的下一级模块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项目类型是</a:t>
            </a:r>
            <a:r>
              <a:rPr lang="en-US" altLang="zh-CN" dirty="0" err="1" smtClean="0"/>
              <a:t>pom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lvl="2" indent="-342900">
              <a:buClr>
                <a:srgbClr val="FF6600"/>
              </a:buClr>
              <a:buNone/>
            </a:pPr>
            <a:r>
              <a:rPr lang="en-US" altLang="zh-CN" sz="3600" b="1" kern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1.3 Maven</a:t>
            </a:r>
            <a:r>
              <a:rPr lang="zh-CN" altLang="en-US" sz="3600" b="1" kern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的概念、结构与约定</a:t>
            </a:r>
            <a:endParaRPr lang="en-US" altLang="zh-CN" sz="3600" b="1" kern="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Maven</a:t>
            </a:r>
            <a:r>
              <a:rPr lang="zh-CN" altLang="en-US" dirty="0" smtClean="0"/>
              <a:t>配置</a:t>
            </a:r>
            <a:r>
              <a:rPr lang="en-US" altLang="zh-CN" dirty="0" smtClean="0"/>
              <a:t>Settings.xml</a:t>
            </a:r>
          </a:p>
          <a:p>
            <a:pPr lvl="1"/>
            <a:r>
              <a:rPr lang="zh-CN" altLang="en-US" dirty="0" smtClean="0"/>
              <a:t>中间件标准配置文件：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主要结构元素说明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localRepository</a:t>
            </a:r>
            <a:r>
              <a:rPr lang="zh-CN" altLang="en-US" dirty="0" smtClean="0"/>
              <a:t>： 本地库所在位置，默认为用户目录</a:t>
            </a:r>
            <a:r>
              <a:rPr lang="en-US" altLang="zh-CN" dirty="0" smtClean="0"/>
              <a:t>/.m2</a:t>
            </a:r>
            <a:r>
              <a:rPr lang="zh-CN" altLang="en-US" dirty="0" smtClean="0"/>
              <a:t>下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offline</a:t>
            </a:r>
            <a:r>
              <a:rPr lang="zh-CN" altLang="en-US" dirty="0" smtClean="0"/>
              <a:t>：是否联网检查库的依赖，默认为</a:t>
            </a:r>
            <a:r>
              <a:rPr lang="en-US" altLang="zh-CN" dirty="0" smtClean="0"/>
              <a:t>true, </a:t>
            </a:r>
            <a:r>
              <a:rPr lang="zh-CN" altLang="en-US" dirty="0" smtClean="0"/>
              <a:t>当断网情况下，可以改为</a:t>
            </a:r>
            <a:r>
              <a:rPr lang="en-US" altLang="zh-CN" dirty="0" smtClean="0"/>
              <a:t>false</a:t>
            </a:r>
          </a:p>
          <a:p>
            <a:pPr lvl="2"/>
            <a:r>
              <a:rPr lang="en-US" altLang="zh-CN" dirty="0" smtClean="0"/>
              <a:t>servers/server</a:t>
            </a:r>
            <a:r>
              <a:rPr lang="zh-CN" altLang="en-US" dirty="0" smtClean="0"/>
              <a:t>：定义访问服务器的用户名、密码组，项目中使用</a:t>
            </a:r>
            <a:r>
              <a:rPr lang="en-US" altLang="zh-CN" dirty="0" smtClean="0"/>
              <a:t>alias</a:t>
            </a:r>
            <a:r>
              <a:rPr lang="zh-CN" altLang="en-US" dirty="0" smtClean="0"/>
              <a:t>的</a:t>
            </a:r>
            <a:r>
              <a:rPr lang="en-US" altLang="zh-CN" dirty="0" smtClean="0"/>
              <a:t>id</a:t>
            </a:r>
            <a:r>
              <a:rPr lang="zh-CN" altLang="en-US" dirty="0" smtClean="0"/>
              <a:t>即可。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mirrors/mirror</a:t>
            </a:r>
            <a:r>
              <a:rPr lang="zh-CN" altLang="en-US" dirty="0" smtClean="0"/>
              <a:t>：定义远程库的镜像，比如我们使用</a:t>
            </a:r>
            <a:r>
              <a:rPr lang="en-US" altLang="zh-CN" dirty="0" smtClean="0"/>
              <a:t>192.168.6.88</a:t>
            </a:r>
            <a:r>
              <a:rPr lang="zh-CN" altLang="en-US" dirty="0" smtClean="0"/>
              <a:t>镜像服务器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profiles/profile</a:t>
            </a:r>
            <a:r>
              <a:rPr lang="zh-CN" altLang="en-US" dirty="0" smtClean="0"/>
              <a:t>：定义不同的环境声明，在项目中不同的环境（如开发、测试、生产）使用不同的配置。</a:t>
            </a:r>
            <a:endParaRPr lang="en-US" altLang="zh-CN" dirty="0" smtClean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4355976" y="1412776"/>
          <a:ext cx="1092200" cy="712787"/>
        </p:xfrm>
        <a:graphic>
          <a:graphicData uri="http://schemas.openxmlformats.org/presentationml/2006/ole">
            <p:oleObj spid="_x0000_s1026" name="包装程序外壳对象" r:id="rId3" imgW="1092240" imgH="712440" progId="Package">
              <p:embed/>
            </p:oleObj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lvl="2" indent="-342900">
              <a:buClr>
                <a:srgbClr val="FF6600"/>
              </a:buClr>
              <a:buNone/>
            </a:pPr>
            <a:r>
              <a:rPr lang="en-US" altLang="zh-CN" sz="3600" b="1" kern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1.3 Maven</a:t>
            </a:r>
            <a:r>
              <a:rPr lang="zh-CN" altLang="en-US" sz="3600" b="1" kern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的概念、结构与约定</a:t>
            </a:r>
            <a:endParaRPr lang="en-US" altLang="zh-CN" sz="3600" b="1" kern="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Maven</a:t>
            </a:r>
            <a:r>
              <a:rPr lang="zh-CN" altLang="en-US" dirty="0" smtClean="0"/>
              <a:t>的项目配置</a:t>
            </a:r>
            <a:r>
              <a:rPr lang="en-US" altLang="zh-CN" dirty="0" smtClean="0"/>
              <a:t>pom.xml</a:t>
            </a:r>
          </a:p>
          <a:p>
            <a:pPr lvl="1"/>
            <a:r>
              <a:rPr lang="zh-CN" altLang="en-US" dirty="0" smtClean="0"/>
              <a:t>主要结构说明：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项目自身的描述：标识、结构关系（上一级项目、下一级项目）、全局属性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项目类型（</a:t>
            </a:r>
            <a:r>
              <a:rPr lang="en-US" altLang="zh-CN" dirty="0" smtClean="0"/>
              <a:t>packaging</a:t>
            </a:r>
            <a:r>
              <a:rPr lang="zh-CN" altLang="en-US" dirty="0" smtClean="0"/>
              <a:t>）：包括</a:t>
            </a:r>
            <a:r>
              <a:rPr lang="en-US" altLang="zh-CN" dirty="0" smtClean="0"/>
              <a:t>jar, war, ear</a:t>
            </a:r>
            <a:r>
              <a:rPr lang="zh-CN" altLang="en-US" dirty="0" smtClean="0"/>
              <a:t>以及</a:t>
            </a:r>
            <a:r>
              <a:rPr lang="en-US" altLang="zh-CN" dirty="0" err="1" smtClean="0"/>
              <a:t>pom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项目管理信息：</a:t>
            </a:r>
            <a:r>
              <a:rPr lang="en-US" altLang="zh-CN" dirty="0" smtClean="0"/>
              <a:t>SCM</a:t>
            </a:r>
            <a:r>
              <a:rPr lang="zh-CN" altLang="en-US" dirty="0" smtClean="0"/>
              <a:t>，</a:t>
            </a:r>
            <a:r>
              <a:rPr lang="en-US" altLang="zh-CN" dirty="0" smtClean="0"/>
              <a:t>Organization, </a:t>
            </a:r>
            <a:r>
              <a:rPr lang="en-US" altLang="zh-CN" dirty="0" err="1" smtClean="0"/>
              <a:t>IssueManagement</a:t>
            </a:r>
            <a:r>
              <a:rPr lang="en-US" altLang="zh-CN" dirty="0" smtClean="0"/>
              <a:t>, CI</a:t>
            </a:r>
          </a:p>
          <a:p>
            <a:pPr lvl="2"/>
            <a:r>
              <a:rPr lang="zh-CN" altLang="en-US" dirty="0" smtClean="0"/>
              <a:t>项目依赖</a:t>
            </a:r>
            <a:r>
              <a:rPr lang="en-US" altLang="zh-CN" dirty="0" smtClean="0"/>
              <a:t>&lt;dependencies&gt;</a:t>
            </a:r>
            <a:r>
              <a:rPr lang="zh-CN" altLang="en-US" dirty="0" smtClean="0"/>
              <a:t>：当前项目所需要的直接依赖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构建信息：项目的文件结构（程序结构），环境（</a:t>
            </a:r>
            <a:r>
              <a:rPr lang="en-US" altLang="zh-CN" dirty="0" smtClean="0"/>
              <a:t>JDK</a:t>
            </a:r>
            <a:r>
              <a:rPr lang="zh-CN" altLang="en-US" dirty="0" smtClean="0"/>
              <a:t>），插件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项目报告</a:t>
            </a:r>
            <a:r>
              <a:rPr lang="zh-CN" altLang="en-US" dirty="0" smtClean="0"/>
              <a:t>插件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lvl="2" indent="-342900">
              <a:buClr>
                <a:srgbClr val="FF6600"/>
              </a:buClr>
              <a:buNone/>
            </a:pPr>
            <a:r>
              <a:rPr lang="en-US" altLang="zh-CN" sz="3600" b="1" kern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1.3 Maven</a:t>
            </a:r>
            <a:r>
              <a:rPr lang="zh-CN" altLang="en-US" sz="3600" b="1" kern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的概念、结构与约定</a:t>
            </a:r>
            <a:endParaRPr lang="en-US" altLang="zh-CN" sz="3600" b="1" kern="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450000" y="1080000"/>
            <a:ext cx="5418144" cy="5143500"/>
          </a:xfrm>
        </p:spPr>
        <p:txBody>
          <a:bodyPr/>
          <a:lstStyle/>
          <a:p>
            <a:r>
              <a:rPr lang="zh-CN" altLang="en-US" dirty="0" smtClean="0"/>
              <a:t>源程序目录结构约定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可编译源程序部分：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src</a:t>
            </a:r>
            <a:r>
              <a:rPr lang="en-US" altLang="zh-CN" dirty="0" smtClean="0"/>
              <a:t>/main/java</a:t>
            </a:r>
          </a:p>
          <a:p>
            <a:pPr lvl="2"/>
            <a:r>
              <a:rPr lang="en-US" altLang="zh-CN" dirty="0" err="1" smtClean="0"/>
              <a:t>src</a:t>
            </a:r>
            <a:r>
              <a:rPr lang="en-US" altLang="zh-CN" dirty="0" smtClean="0"/>
              <a:t>/main/resources</a:t>
            </a:r>
          </a:p>
          <a:p>
            <a:pPr lvl="2"/>
            <a:r>
              <a:rPr lang="en-US" altLang="zh-CN" dirty="0" err="1" smtClean="0"/>
              <a:t>src</a:t>
            </a:r>
            <a:r>
              <a:rPr lang="en-US" altLang="zh-CN" dirty="0" smtClean="0"/>
              <a:t>/main/</a:t>
            </a:r>
            <a:r>
              <a:rPr lang="en-US" altLang="zh-CN" dirty="0" err="1" smtClean="0"/>
              <a:t>config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可编译测试程序部分：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src</a:t>
            </a:r>
            <a:r>
              <a:rPr lang="en-US" altLang="zh-CN" dirty="0" smtClean="0"/>
              <a:t>/test/java</a:t>
            </a:r>
          </a:p>
          <a:p>
            <a:pPr lvl="2"/>
            <a:r>
              <a:rPr lang="en-US" altLang="zh-CN" dirty="0" err="1" smtClean="0"/>
              <a:t>src</a:t>
            </a:r>
            <a:r>
              <a:rPr lang="en-US" altLang="zh-CN" dirty="0" smtClean="0"/>
              <a:t>/test/resources</a:t>
            </a:r>
          </a:p>
          <a:p>
            <a:pPr lvl="1"/>
            <a:r>
              <a:rPr lang="en-US" altLang="zh-CN" dirty="0" smtClean="0"/>
              <a:t>Web</a:t>
            </a:r>
            <a:r>
              <a:rPr lang="zh-CN" altLang="en-US" dirty="0" smtClean="0"/>
              <a:t>项目文件及资源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src</a:t>
            </a:r>
            <a:r>
              <a:rPr lang="en-US" altLang="zh-CN" dirty="0" smtClean="0"/>
              <a:t>/main/</a:t>
            </a:r>
            <a:r>
              <a:rPr lang="en-US" altLang="zh-CN" dirty="0" err="1" smtClean="0"/>
              <a:t>webapp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项目输出：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target/classes</a:t>
            </a:r>
          </a:p>
          <a:p>
            <a:pPr lvl="2"/>
            <a:r>
              <a:rPr lang="en-US" altLang="zh-CN" dirty="0" smtClean="0"/>
              <a:t>target/test-classes</a:t>
            </a:r>
          </a:p>
          <a:p>
            <a:pPr lvl="1"/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24128" y="980728"/>
            <a:ext cx="3212207" cy="542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lvl="2" indent="-342900">
              <a:buClr>
                <a:srgbClr val="FF6600"/>
              </a:buClr>
              <a:buNone/>
            </a:pPr>
            <a:r>
              <a:rPr lang="en-US" altLang="zh-CN" sz="3600" b="1" kern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1.3 Maven</a:t>
            </a:r>
            <a:r>
              <a:rPr lang="zh-CN" altLang="en-US" sz="3600" b="1" kern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的概念、结构与约定</a:t>
            </a:r>
            <a:endParaRPr lang="en-US" altLang="zh-CN" sz="3600" b="1" kern="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版本声明约定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版本号使用数字和</a:t>
            </a:r>
            <a:r>
              <a:rPr lang="en-US" altLang="zh-CN" dirty="0" smtClean="0"/>
              <a:t>.</a:t>
            </a:r>
            <a:r>
              <a:rPr lang="zh-CN" altLang="en-US" dirty="0" smtClean="0"/>
              <a:t>分割，一般来说，建议</a:t>
            </a:r>
            <a:r>
              <a:rPr lang="en-US" altLang="zh-CN" dirty="0" smtClean="0"/>
              <a:t>2-3</a:t>
            </a:r>
            <a:r>
              <a:rPr lang="zh-CN" altLang="en-US" dirty="0" smtClean="0"/>
              <a:t>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对于固定的版本，不使用额外说明；动态版本加上</a:t>
            </a:r>
            <a:r>
              <a:rPr lang="en-US" altLang="zh-CN" dirty="0" smtClean="0"/>
              <a:t>-SNAPSHOT</a:t>
            </a:r>
          </a:p>
          <a:p>
            <a:pPr lvl="2"/>
            <a:r>
              <a:rPr lang="zh-CN" altLang="en-US" dirty="0" smtClean="0"/>
              <a:t>对于固定（</a:t>
            </a:r>
            <a:r>
              <a:rPr lang="en-US" altLang="zh-CN" dirty="0" smtClean="0"/>
              <a:t>release</a:t>
            </a:r>
            <a:r>
              <a:rPr lang="zh-CN" altLang="en-US" dirty="0" smtClean="0"/>
              <a:t>）版本，</a:t>
            </a:r>
            <a:r>
              <a:rPr lang="en-US" altLang="zh-CN" dirty="0" smtClean="0"/>
              <a:t>maven</a:t>
            </a:r>
            <a:r>
              <a:rPr lang="zh-CN" altLang="en-US" dirty="0" smtClean="0"/>
              <a:t>不会检查区别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对于动态（</a:t>
            </a:r>
            <a:r>
              <a:rPr lang="en-US" altLang="zh-CN" dirty="0" smtClean="0"/>
              <a:t>SNAPSHOT</a:t>
            </a:r>
            <a:r>
              <a:rPr lang="zh-CN" altLang="en-US" dirty="0" smtClean="0"/>
              <a:t>），</a:t>
            </a:r>
            <a:r>
              <a:rPr lang="en-US" altLang="zh-CN" dirty="0" smtClean="0"/>
              <a:t>maven</a:t>
            </a:r>
            <a:r>
              <a:rPr lang="zh-CN" altLang="en-US" dirty="0" smtClean="0"/>
              <a:t>会对其进行</a:t>
            </a:r>
            <a:r>
              <a:rPr lang="en-US" altLang="zh-CN" dirty="0" smtClean="0"/>
              <a:t>checksum</a:t>
            </a:r>
          </a:p>
          <a:p>
            <a:pPr lvl="1"/>
            <a:r>
              <a:rPr lang="zh-CN" altLang="en-US" dirty="0" smtClean="0"/>
              <a:t>版本依赖检查：先检查本地库，再检查远程</a:t>
            </a:r>
            <a:r>
              <a:rPr lang="zh-CN" altLang="en-US" dirty="0" smtClean="0"/>
              <a:t>库</a:t>
            </a:r>
            <a:endParaRPr lang="en-US" altLang="zh-CN" dirty="0" smtClean="0"/>
          </a:p>
          <a:p>
            <a:r>
              <a:rPr lang="zh-CN" altLang="en-US" dirty="0" smtClean="0"/>
              <a:t>插件定义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一般来说，包括两中，一种是支持报表输出，一种是处理活动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所有的插件都可以在</a:t>
            </a:r>
            <a:r>
              <a:rPr lang="en-US" altLang="zh-CN" dirty="0" smtClean="0"/>
              <a:t>build</a:t>
            </a:r>
            <a:r>
              <a:rPr lang="zh-CN" altLang="en-US" dirty="0" smtClean="0"/>
              <a:t>中定义，支持报表的插件可以在</a:t>
            </a:r>
            <a:r>
              <a:rPr lang="en-US" altLang="zh-CN" dirty="0" smtClean="0"/>
              <a:t>&lt;report&gt;</a:t>
            </a:r>
            <a:r>
              <a:rPr lang="zh-CN" altLang="en-US" dirty="0" smtClean="0"/>
              <a:t>中定义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lvl="2" indent="-342900">
              <a:buClr>
                <a:srgbClr val="FF6600"/>
              </a:buClr>
              <a:buNone/>
            </a:pPr>
            <a:r>
              <a:rPr lang="en-US" altLang="zh-CN" sz="3600" b="1" kern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1.3 Maven</a:t>
            </a:r>
            <a:r>
              <a:rPr lang="zh-CN" altLang="en-US" sz="3600" b="1" kern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的概念、结构与约定</a:t>
            </a:r>
            <a:endParaRPr lang="en-US" altLang="zh-CN" sz="3600" b="1" kern="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Apusic</a:t>
            </a:r>
            <a:r>
              <a:rPr lang="zh-CN" altLang="en-US" dirty="0" smtClean="0"/>
              <a:t>的约定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GroupId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公司层面的</a:t>
            </a:r>
            <a:r>
              <a:rPr lang="en-US" altLang="zh-CN" dirty="0" smtClean="0"/>
              <a:t>Jar</a:t>
            </a:r>
            <a:r>
              <a:rPr lang="zh-CN" altLang="en-US" dirty="0" smtClean="0"/>
              <a:t>为</a:t>
            </a:r>
            <a:r>
              <a:rPr lang="en-US" altLang="zh-CN" dirty="0" err="1" smtClean="0"/>
              <a:t>com.apusic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项目团队的因为</a:t>
            </a:r>
            <a:r>
              <a:rPr lang="en-US" altLang="zh-CN" dirty="0" err="1" smtClean="0"/>
              <a:t>com.apusic</a:t>
            </a:r>
            <a:r>
              <a:rPr lang="en-US" altLang="zh-CN" dirty="0" smtClean="0"/>
              <a:t>.</a:t>
            </a:r>
            <a:r>
              <a:rPr lang="zh-CN" altLang="en-US" dirty="0" smtClean="0"/>
              <a:t>项目名， 如</a:t>
            </a:r>
            <a:r>
              <a:rPr lang="en-US" altLang="zh-CN" dirty="0" smtClean="0"/>
              <a:t>com.apusic.mq  </a:t>
            </a:r>
            <a:r>
              <a:rPr lang="en-US" altLang="zh-CN" dirty="0" err="1" smtClean="0"/>
              <a:t>com.apusic.esb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ArtifactId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每个单词应该以</a:t>
            </a:r>
            <a:r>
              <a:rPr lang="en-US" altLang="zh-CN" dirty="0" smtClean="0"/>
              <a:t>-</a:t>
            </a:r>
            <a:r>
              <a:rPr lang="zh-CN" altLang="en-US" dirty="0" smtClean="0"/>
              <a:t>或</a:t>
            </a:r>
            <a:r>
              <a:rPr lang="en-US" altLang="zh-CN" dirty="0" smtClean="0"/>
              <a:t>_</a:t>
            </a:r>
            <a:r>
              <a:rPr lang="zh-CN" altLang="en-US" dirty="0" smtClean="0"/>
              <a:t>进行分割，为字母小写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确保</a:t>
            </a:r>
            <a:r>
              <a:rPr lang="en-US" altLang="zh-CN" dirty="0" smtClean="0"/>
              <a:t>META-INF</a:t>
            </a:r>
            <a:r>
              <a:rPr lang="zh-CN" altLang="en-US" dirty="0" smtClean="0"/>
              <a:t>中的信息是相同的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Version</a:t>
            </a:r>
          </a:p>
          <a:p>
            <a:pPr lvl="2"/>
            <a:r>
              <a:rPr lang="zh-CN" altLang="en-US" dirty="0" smtClean="0"/>
              <a:t>以三级数字表示，第一级表示大的规划版本，第二级表示小的改进版本，第三级表示缺陷改进及迭代发布版本。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1.4 Maven</a:t>
            </a:r>
            <a:r>
              <a:rPr lang="zh-CN" altLang="en-US" dirty="0" smtClean="0"/>
              <a:t>生命周期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清理生命周期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pre-clean</a:t>
            </a:r>
          </a:p>
          <a:p>
            <a:pPr lvl="1"/>
            <a:r>
              <a:rPr lang="en-US" altLang="zh-CN" dirty="0" smtClean="0"/>
              <a:t>clean</a:t>
            </a:r>
            <a:r>
              <a:rPr lang="zh-CN" altLang="en-US" dirty="0" smtClean="0"/>
              <a:t>：清理掉已经编译的文件和生成的文件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post-clean</a:t>
            </a:r>
          </a:p>
          <a:p>
            <a:r>
              <a:rPr lang="zh-CN" altLang="en-US" dirty="0"/>
              <a:t>站点</a:t>
            </a:r>
            <a:r>
              <a:rPr lang="zh-CN" altLang="en-US" dirty="0" smtClean="0"/>
              <a:t>生命周期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pre-site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site: </a:t>
            </a:r>
            <a:r>
              <a:rPr lang="zh-CN" altLang="en-US" dirty="0" smtClean="0"/>
              <a:t>生成项目站点及相关报告文件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post-site:</a:t>
            </a:r>
          </a:p>
          <a:p>
            <a:pPr lvl="1"/>
            <a:r>
              <a:rPr lang="en-US" altLang="zh-CN" dirty="0" smtClean="0"/>
              <a:t>site-deploy: </a:t>
            </a:r>
            <a:r>
              <a:rPr lang="zh-CN" altLang="en-US" dirty="0" smtClean="0"/>
              <a:t>将项目站点及报告文件上传到发布服务器</a:t>
            </a:r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1.4 Maven</a:t>
            </a:r>
            <a:r>
              <a:rPr lang="zh-CN" altLang="en-US" dirty="0" smtClean="0"/>
              <a:t>生命周期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450000" y="1080000"/>
            <a:ext cx="8286750" cy="548800"/>
          </a:xfrm>
        </p:spPr>
        <p:txBody>
          <a:bodyPr/>
          <a:lstStyle/>
          <a:p>
            <a:r>
              <a:rPr lang="zh-CN" altLang="en-US" dirty="0" smtClean="0"/>
              <a:t>默认生命周期</a:t>
            </a: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99592" y="1579652"/>
            <a:ext cx="6912768" cy="48736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圆角矩形 6"/>
          <p:cNvSpPr/>
          <p:nvPr/>
        </p:nvSpPr>
        <p:spPr>
          <a:xfrm>
            <a:off x="827584" y="2852936"/>
            <a:ext cx="720080" cy="21602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827584" y="4221088"/>
            <a:ext cx="1008112" cy="43204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827584" y="5013176"/>
            <a:ext cx="720080" cy="21602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827584" y="6021288"/>
            <a:ext cx="792088" cy="43204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827584" y="5445224"/>
            <a:ext cx="1296144" cy="216024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1.4 Maven</a:t>
            </a:r>
            <a:r>
              <a:rPr lang="zh-CN" altLang="en-US" dirty="0"/>
              <a:t>生命周期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默认生命周期主要目标：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compile</a:t>
            </a:r>
            <a:r>
              <a:rPr lang="zh-CN" altLang="en-US" dirty="0" smtClean="0"/>
              <a:t>：编译源代码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test-compile</a:t>
            </a:r>
            <a:r>
              <a:rPr lang="zh-CN" altLang="en-US" dirty="0" smtClean="0"/>
              <a:t>：编译测试代码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test</a:t>
            </a:r>
            <a:r>
              <a:rPr lang="zh-CN" altLang="en-US" dirty="0" smtClean="0"/>
              <a:t>：运行测试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package</a:t>
            </a:r>
            <a:r>
              <a:rPr lang="zh-CN" altLang="en-US" dirty="0" smtClean="0"/>
              <a:t>：生成打包文件（</a:t>
            </a:r>
            <a:r>
              <a:rPr lang="en-US" altLang="zh-CN" dirty="0" smtClean="0"/>
              <a:t>jar, war, ear…)</a:t>
            </a:r>
          </a:p>
          <a:p>
            <a:pPr lvl="1"/>
            <a:r>
              <a:rPr lang="en-US" altLang="zh-CN" dirty="0" smtClean="0"/>
              <a:t>install</a:t>
            </a:r>
            <a:r>
              <a:rPr lang="zh-CN" altLang="en-US" dirty="0" smtClean="0"/>
              <a:t>：将打包后的文件放入本地库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deploy</a:t>
            </a:r>
            <a:r>
              <a:rPr lang="zh-CN" altLang="en-US" dirty="0" smtClean="0"/>
              <a:t>：将打包后的文件上传到远程库</a:t>
            </a:r>
            <a:endParaRPr lang="zh-CN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占位符 1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Maven</a:t>
            </a:r>
            <a:r>
              <a:rPr lang="zh-CN" altLang="en-US" dirty="0"/>
              <a:t>的基本使用</a:t>
            </a:r>
          </a:p>
        </p:txBody>
      </p:sp>
      <p:sp>
        <p:nvSpPr>
          <p:cNvPr id="22" name="AutoShape 29"/>
          <p:cNvSpPr>
            <a:spLocks noChangeArrowheads="1"/>
          </p:cNvSpPr>
          <p:nvPr/>
        </p:nvSpPr>
        <p:spPr bwMode="auto">
          <a:xfrm>
            <a:off x="1688306" y="2412752"/>
            <a:ext cx="5187950" cy="584200"/>
          </a:xfrm>
          <a:prstGeom prst="roundRect">
            <a:avLst>
              <a:gd name="adj" fmla="val 9917"/>
            </a:avLst>
          </a:prstGeom>
          <a:gradFill rotWithShape="1">
            <a:gsLst>
              <a:gs pos="0">
                <a:srgbClr val="FFFFFF"/>
              </a:gs>
              <a:gs pos="100000">
                <a:srgbClr val="FFFFFF">
                  <a:gamma/>
                  <a:shade val="84706"/>
                  <a:invGamma/>
                </a:srgbClr>
              </a:gs>
            </a:gsLst>
            <a:lin ang="5400000" scaled="1"/>
          </a:gradFill>
          <a:ln w="6350" algn="ctr">
            <a:noFill/>
            <a:round/>
            <a:headEnd/>
            <a:tailEnd/>
          </a:ln>
          <a:effectLst>
            <a:prstShdw prst="shdw18" dist="17961" dir="13500000">
              <a:srgbClr val="FFFFFF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marL="92075">
              <a:buSzTx/>
              <a:buFont typeface="Wingdings" pitchFamily="2" charset="2"/>
              <a:buNone/>
              <a:defRPr/>
            </a:pPr>
            <a:r>
              <a:rPr lang="zh-CN" altLang="en-US" sz="20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运行</a:t>
            </a:r>
            <a:r>
              <a:rPr lang="en-US" altLang="zh-CN" sz="20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Maven</a:t>
            </a:r>
            <a:endParaRPr lang="zh-CN" altLang="en-US" sz="200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</a:endParaRPr>
          </a:p>
        </p:txBody>
      </p:sp>
      <p:sp>
        <p:nvSpPr>
          <p:cNvPr id="24" name="AutoShape 31"/>
          <p:cNvSpPr>
            <a:spLocks noChangeArrowheads="1"/>
          </p:cNvSpPr>
          <p:nvPr/>
        </p:nvSpPr>
        <p:spPr bwMode="auto">
          <a:xfrm>
            <a:off x="967581" y="2406402"/>
            <a:ext cx="633412" cy="587375"/>
          </a:xfrm>
          <a:prstGeom prst="roundRect">
            <a:avLst>
              <a:gd name="adj" fmla="val 8380"/>
            </a:avLst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16200000" scaled="1"/>
            <a:tileRect/>
          </a:gradFill>
          <a:ln w="6350" algn="ctr">
            <a:noFill/>
            <a:round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marL="342900" indent="-342900" algn="ctr">
              <a:buFont typeface="Wingdings" pitchFamily="2" charset="2"/>
              <a:buNone/>
              <a:defRPr/>
            </a:pP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</a:rPr>
              <a:t>2</a:t>
            </a:r>
            <a:endParaRPr lang="en-US" altLang="zh-CN" sz="2400" b="1" dirty="0">
              <a:solidFill>
                <a:schemeClr val="bg1"/>
              </a:solidFill>
              <a:latin typeface="微软雅黑" pitchFamily="34" charset="-122"/>
            </a:endParaRPr>
          </a:p>
        </p:txBody>
      </p:sp>
      <p:sp>
        <p:nvSpPr>
          <p:cNvPr id="26" name="AutoShape 31"/>
          <p:cNvSpPr>
            <a:spLocks noChangeArrowheads="1"/>
          </p:cNvSpPr>
          <p:nvPr/>
        </p:nvSpPr>
        <p:spPr bwMode="auto">
          <a:xfrm>
            <a:off x="963810" y="3270498"/>
            <a:ext cx="633412" cy="587375"/>
          </a:xfrm>
          <a:prstGeom prst="roundRect">
            <a:avLst>
              <a:gd name="adj" fmla="val 8380"/>
            </a:avLst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16200000" scaled="1"/>
            <a:tileRect/>
          </a:gradFill>
          <a:ln w="6350" algn="ctr">
            <a:noFill/>
            <a:round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marL="342900" indent="-342900" algn="ctr">
              <a:buFont typeface="Wingdings" pitchFamily="2" charset="2"/>
              <a:buNone/>
              <a:defRPr/>
            </a:pP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</a:rPr>
              <a:t>3</a:t>
            </a:r>
            <a:endParaRPr lang="en-US" altLang="zh-CN" sz="2400" b="1" dirty="0">
              <a:solidFill>
                <a:schemeClr val="bg1"/>
              </a:solidFill>
              <a:latin typeface="微软雅黑" pitchFamily="34" charset="-122"/>
            </a:endParaRPr>
          </a:p>
        </p:txBody>
      </p:sp>
      <p:sp>
        <p:nvSpPr>
          <p:cNvPr id="27" name="AutoShape 29"/>
          <p:cNvSpPr>
            <a:spLocks noChangeArrowheads="1"/>
          </p:cNvSpPr>
          <p:nvPr/>
        </p:nvSpPr>
        <p:spPr bwMode="auto">
          <a:xfrm>
            <a:off x="1688306" y="1548656"/>
            <a:ext cx="5187950" cy="584200"/>
          </a:xfrm>
          <a:prstGeom prst="roundRect">
            <a:avLst>
              <a:gd name="adj" fmla="val 9917"/>
            </a:avLst>
          </a:prstGeom>
          <a:gradFill rotWithShape="1">
            <a:gsLst>
              <a:gs pos="0">
                <a:srgbClr val="FFFFFF"/>
              </a:gs>
              <a:gs pos="100000">
                <a:srgbClr val="FFFFFF">
                  <a:gamma/>
                  <a:shade val="84706"/>
                  <a:invGamma/>
                </a:srgbClr>
              </a:gs>
            </a:gsLst>
            <a:lin ang="5400000" scaled="1"/>
          </a:gradFill>
          <a:ln w="6350" algn="ctr">
            <a:noFill/>
            <a:round/>
            <a:headEnd/>
            <a:tailEnd/>
          </a:ln>
          <a:effectLst>
            <a:prstShdw prst="shdw18" dist="17961" dir="13500000">
              <a:srgbClr val="FFFFFF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marL="92075">
              <a:buSzTx/>
              <a:buFont typeface="Wingdings" pitchFamily="2" charset="2"/>
              <a:buNone/>
              <a:defRPr/>
            </a:pPr>
            <a:r>
              <a:rPr lang="en-US" altLang="zh-CN" sz="20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Maven</a:t>
            </a:r>
            <a:r>
              <a:rPr lang="zh-CN" altLang="en-US" sz="20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环境的</a:t>
            </a:r>
            <a:r>
              <a:rPr lang="zh-CN" altLang="en-US" sz="20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安装与</a:t>
            </a:r>
            <a:r>
              <a:rPr lang="zh-CN" altLang="en-US" sz="20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配置</a:t>
            </a:r>
            <a:endParaRPr lang="zh-CN" altLang="en-US" sz="200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8" name="AutoShape 31"/>
          <p:cNvSpPr>
            <a:spLocks noChangeArrowheads="1"/>
          </p:cNvSpPr>
          <p:nvPr/>
        </p:nvSpPr>
        <p:spPr bwMode="auto">
          <a:xfrm>
            <a:off x="967581" y="1542306"/>
            <a:ext cx="633412" cy="587375"/>
          </a:xfrm>
          <a:prstGeom prst="roundRect">
            <a:avLst>
              <a:gd name="adj" fmla="val 8380"/>
            </a:avLst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16200000" scaled="1"/>
            <a:tileRect/>
          </a:gradFill>
          <a:ln w="6350" algn="ctr">
            <a:noFill/>
            <a:round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marL="342900" indent="-342900" algn="ctr">
              <a:buFont typeface="Wingdings" pitchFamily="2" charset="2"/>
              <a:buNone/>
              <a:defRPr/>
            </a:pPr>
            <a:r>
              <a:rPr lang="en-US" altLang="zh-CN" sz="2400" b="1" smtClean="0">
                <a:solidFill>
                  <a:schemeClr val="bg1"/>
                </a:solidFill>
                <a:latin typeface="微软雅黑" pitchFamily="34" charset="-122"/>
              </a:rPr>
              <a:t>1</a:t>
            </a:r>
            <a:endParaRPr lang="en-US" altLang="zh-CN" sz="2400" b="1" dirty="0">
              <a:solidFill>
                <a:schemeClr val="bg1"/>
              </a:solidFill>
              <a:latin typeface="微软雅黑" pitchFamily="34" charset="-122"/>
            </a:endParaRPr>
          </a:p>
        </p:txBody>
      </p:sp>
      <p:sp>
        <p:nvSpPr>
          <p:cNvPr id="29" name="AutoShape 29"/>
          <p:cNvSpPr>
            <a:spLocks noChangeArrowheads="1"/>
          </p:cNvSpPr>
          <p:nvPr/>
        </p:nvSpPr>
        <p:spPr bwMode="auto">
          <a:xfrm>
            <a:off x="1688306" y="4140944"/>
            <a:ext cx="5187950" cy="584200"/>
          </a:xfrm>
          <a:prstGeom prst="roundRect">
            <a:avLst>
              <a:gd name="adj" fmla="val 9917"/>
            </a:avLst>
          </a:prstGeom>
          <a:gradFill rotWithShape="1">
            <a:gsLst>
              <a:gs pos="0">
                <a:srgbClr val="FFFFFF"/>
              </a:gs>
              <a:gs pos="100000">
                <a:srgbClr val="FFFFFF">
                  <a:gamma/>
                  <a:shade val="84706"/>
                  <a:invGamma/>
                </a:srgbClr>
              </a:gs>
            </a:gsLst>
            <a:lin ang="5400000" scaled="1"/>
          </a:gradFill>
          <a:ln w="6350" algn="ctr">
            <a:noFill/>
            <a:round/>
            <a:headEnd/>
            <a:tailEnd/>
          </a:ln>
          <a:effectLst>
            <a:prstShdw prst="shdw18" dist="17961" dir="13500000">
              <a:srgbClr val="FFFFFF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marL="92075">
              <a:buSzTx/>
              <a:buFont typeface="Wingdings" pitchFamily="2" charset="2"/>
              <a:buNone/>
              <a:defRPr/>
            </a:pPr>
            <a:r>
              <a:rPr lang="zh-CN" altLang="en-US" sz="20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与</a:t>
            </a:r>
            <a:r>
              <a:rPr lang="en-US" altLang="zh-CN" sz="20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Eclipse</a:t>
            </a:r>
            <a:r>
              <a:rPr lang="zh-CN" altLang="en-US" sz="20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集成的</a:t>
            </a:r>
            <a:r>
              <a:rPr lang="en-US" altLang="zh-CN" sz="20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Maven</a:t>
            </a:r>
            <a:r>
              <a:rPr lang="zh-CN" altLang="en-US" sz="20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应用</a:t>
            </a:r>
            <a:endParaRPr lang="zh-CN" altLang="en-US" sz="200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0" name="AutoShape 31"/>
          <p:cNvSpPr>
            <a:spLocks noChangeArrowheads="1"/>
          </p:cNvSpPr>
          <p:nvPr/>
        </p:nvSpPr>
        <p:spPr bwMode="auto">
          <a:xfrm>
            <a:off x="967581" y="4134594"/>
            <a:ext cx="633412" cy="587375"/>
          </a:xfrm>
          <a:prstGeom prst="roundRect">
            <a:avLst>
              <a:gd name="adj" fmla="val 8380"/>
            </a:avLst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16200000" scaled="1"/>
            <a:tileRect/>
          </a:gradFill>
          <a:ln w="6350" algn="ctr">
            <a:noFill/>
            <a:round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marL="342900" indent="-342900" algn="ctr">
              <a:buFont typeface="Wingdings" pitchFamily="2" charset="2"/>
              <a:buNone/>
              <a:defRPr/>
            </a:pP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</a:rPr>
              <a:t>4</a:t>
            </a:r>
            <a:endParaRPr lang="en-US" altLang="zh-CN" sz="2400" b="1" dirty="0">
              <a:solidFill>
                <a:schemeClr val="bg1"/>
              </a:solidFill>
              <a:latin typeface="微软雅黑" pitchFamily="34" charset="-122"/>
            </a:endParaRPr>
          </a:p>
        </p:txBody>
      </p:sp>
      <p:sp>
        <p:nvSpPr>
          <p:cNvPr id="13" name="AutoShape 29"/>
          <p:cNvSpPr>
            <a:spLocks noChangeArrowheads="1"/>
          </p:cNvSpPr>
          <p:nvPr/>
        </p:nvSpPr>
        <p:spPr bwMode="auto">
          <a:xfrm>
            <a:off x="1687909" y="3276848"/>
            <a:ext cx="5187950" cy="584200"/>
          </a:xfrm>
          <a:prstGeom prst="roundRect">
            <a:avLst>
              <a:gd name="adj" fmla="val 9917"/>
            </a:avLst>
          </a:prstGeom>
          <a:gradFill rotWithShape="1">
            <a:gsLst>
              <a:gs pos="0">
                <a:srgbClr val="FFFFFF"/>
              </a:gs>
              <a:gs pos="100000">
                <a:srgbClr val="FFFFFF">
                  <a:gamma/>
                  <a:shade val="84706"/>
                  <a:invGamma/>
                </a:srgbClr>
              </a:gs>
            </a:gsLst>
            <a:lin ang="5400000" scaled="1"/>
          </a:gradFill>
          <a:ln w="6350" algn="ctr">
            <a:noFill/>
            <a:round/>
            <a:headEnd/>
            <a:tailEnd/>
          </a:ln>
          <a:effectLst>
            <a:prstShdw prst="shdw18" dist="17961" dir="13500000">
              <a:srgbClr val="FFFFFF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marL="92075">
              <a:buSzTx/>
              <a:buFont typeface="Wingdings" pitchFamily="2" charset="2"/>
              <a:buNone/>
              <a:defRPr/>
            </a:pPr>
            <a:r>
              <a:rPr lang="zh-CN" altLang="en-US" sz="20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处理项目依赖</a:t>
            </a:r>
            <a:endParaRPr lang="zh-CN" altLang="en-US" sz="200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文本占位符 3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什么是</a:t>
            </a:r>
            <a:r>
              <a: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Maven</a:t>
            </a:r>
          </a:p>
          <a:p>
            <a:r>
              <a:rPr lang="en-US" altLang="zh-CN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Maven</a:t>
            </a:r>
            <a:r>
              <a:rPr lang="zh-CN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的基本</a:t>
            </a:r>
            <a:r>
              <a:rPr lang="zh-CN" altLang="en-US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使用</a:t>
            </a:r>
            <a:endParaRPr lang="en-US" altLang="zh-CN" dirty="0" smtClean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Maven</a:t>
            </a:r>
            <a:r>
              <a:rPr lang="zh-CN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的扩展应用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44450"/>
            <a:ext cx="7056438" cy="608013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pic>
        <p:nvPicPr>
          <p:cNvPr id="14" name="Picture 33" descr="阴影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47813" y="3080793"/>
            <a:ext cx="1873250" cy="14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2.1 Maven</a:t>
            </a:r>
            <a:r>
              <a:rPr lang="zh-CN" altLang="en-US" dirty="0" smtClean="0"/>
              <a:t>的安装与配置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下载</a:t>
            </a:r>
            <a:r>
              <a:rPr lang="en-US" altLang="zh-CN" dirty="0" smtClean="0"/>
              <a:t>Maven</a:t>
            </a:r>
          </a:p>
          <a:p>
            <a:pPr lvl="1"/>
            <a:r>
              <a:rPr lang="zh-CN" altLang="en-US" dirty="0" smtClean="0"/>
              <a:t>官方网站：</a:t>
            </a:r>
            <a:r>
              <a:rPr lang="en-US" altLang="zh-CN" dirty="0" smtClean="0">
                <a:hlinkClick r:id="rId2"/>
              </a:rPr>
              <a:t>http://maven.apache.org/download.html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公司文件服务器：</a:t>
            </a:r>
            <a:r>
              <a:rPr lang="en-US" altLang="zh-CN" dirty="0" smtClean="0">
                <a:hlinkClick r:id="rId3" action="ppaction://hlinkfile"/>
              </a:rPr>
              <a:t>\\f2\UserDir\Phenix Huang\apache-maven-2.2.1-bin.zip</a:t>
            </a:r>
            <a:endParaRPr lang="en-US" altLang="zh-CN" dirty="0" smtClean="0"/>
          </a:p>
          <a:p>
            <a:r>
              <a:rPr lang="zh-CN" altLang="en-US" dirty="0" smtClean="0"/>
              <a:t>下载公司配置文件</a:t>
            </a:r>
            <a:r>
              <a:rPr lang="en-US" altLang="zh-CN" dirty="0" smtClean="0"/>
              <a:t>settings.xml</a:t>
            </a:r>
          </a:p>
          <a:p>
            <a:pPr lvl="1"/>
            <a:r>
              <a:rPr lang="zh-CN" altLang="en-US" dirty="0" smtClean="0"/>
              <a:t>公司</a:t>
            </a:r>
            <a:r>
              <a:rPr lang="en-US" altLang="zh-CN" dirty="0" smtClean="0"/>
              <a:t>Wiki: http://wiki.apusic.com/download/attachments/7678309/settings.xml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2.1 Maven</a:t>
            </a:r>
            <a:r>
              <a:rPr lang="zh-CN" altLang="en-US" dirty="0" smtClean="0"/>
              <a:t>的安装与配置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450000" y="1080000"/>
            <a:ext cx="8286750" cy="5301328"/>
          </a:xfrm>
        </p:spPr>
        <p:txBody>
          <a:bodyPr/>
          <a:lstStyle/>
          <a:p>
            <a:r>
              <a:rPr lang="zh-CN" altLang="en-US" dirty="0" smtClean="0"/>
              <a:t>安装</a:t>
            </a:r>
            <a:r>
              <a:rPr lang="en-US" altLang="zh-CN" dirty="0" smtClean="0"/>
              <a:t>Maven</a:t>
            </a:r>
          </a:p>
          <a:p>
            <a:pPr lvl="1"/>
            <a:r>
              <a:rPr lang="zh-CN" altLang="en-US" dirty="0" smtClean="0"/>
              <a:t>解压</a:t>
            </a:r>
            <a:r>
              <a:rPr lang="en-US" altLang="zh-CN" dirty="0" smtClean="0"/>
              <a:t>Maven</a:t>
            </a:r>
            <a:r>
              <a:rPr lang="zh-CN" altLang="en-US" dirty="0" smtClean="0"/>
              <a:t>的发布包到任意位置。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将</a:t>
            </a:r>
            <a:r>
              <a:rPr lang="en-US" altLang="zh-CN" dirty="0" smtClean="0"/>
              <a:t>settings.xml</a:t>
            </a:r>
            <a:r>
              <a:rPr lang="zh-CN" altLang="en-US" dirty="0" smtClean="0"/>
              <a:t>文件覆盖掉</a:t>
            </a:r>
            <a:r>
              <a:rPr lang="en-US" altLang="zh-CN" dirty="0" smtClean="0"/>
              <a:t>conf</a:t>
            </a:r>
            <a:r>
              <a:rPr lang="zh-CN" altLang="en-US" dirty="0" smtClean="0"/>
              <a:t>目录下的同名文件。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设置系统环境变量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M2_HOME</a:t>
            </a:r>
            <a:r>
              <a:rPr lang="zh-CN" altLang="en-US" dirty="0" smtClean="0"/>
              <a:t>指向解压的目录（</a:t>
            </a:r>
            <a:r>
              <a:rPr lang="en-US" dirty="0" smtClean="0"/>
              <a:t>note: </a:t>
            </a:r>
            <a:r>
              <a:rPr lang="zh-CN" altLang="en-US" dirty="0" smtClean="0"/>
              <a:t>如解压到</a:t>
            </a:r>
            <a:r>
              <a:rPr lang="en-US" dirty="0" smtClean="0"/>
              <a:t>D</a:t>
            </a:r>
            <a:r>
              <a:rPr lang="zh-CN" altLang="en-US" dirty="0" smtClean="0"/>
              <a:t>盘根目录，则</a:t>
            </a:r>
            <a:r>
              <a:rPr lang="en-US" dirty="0" smtClean="0"/>
              <a:t>M2_HOME</a:t>
            </a:r>
            <a:r>
              <a:rPr lang="zh-CN" altLang="en-US" dirty="0" smtClean="0"/>
              <a:t>的位置为</a:t>
            </a:r>
            <a:r>
              <a:rPr lang="en-US" dirty="0" smtClean="0"/>
              <a:t>d:/apache-maven-2.2.1-bin）</a:t>
            </a:r>
          </a:p>
          <a:p>
            <a:pPr lvl="2"/>
            <a:r>
              <a:rPr lang="zh-CN" altLang="en-US" dirty="0" smtClean="0"/>
              <a:t>将</a:t>
            </a:r>
            <a:r>
              <a:rPr lang="en-US" altLang="zh-CN" dirty="0" smtClean="0"/>
              <a:t>%</a:t>
            </a:r>
            <a:r>
              <a:rPr lang="en-US" dirty="0" smtClean="0"/>
              <a:t>M2_HOME%\bin</a:t>
            </a:r>
            <a:r>
              <a:rPr lang="zh-CN" altLang="en-US" dirty="0" smtClean="0"/>
              <a:t>加入系统环境变量</a:t>
            </a:r>
            <a:r>
              <a:rPr lang="en-US" dirty="0" smtClean="0"/>
              <a:t>PATH</a:t>
            </a:r>
            <a:r>
              <a:rPr lang="zh-CN" altLang="en-US" dirty="0" smtClean="0"/>
              <a:t>中。 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检查是否设置环境变量</a:t>
            </a:r>
            <a:r>
              <a:rPr lang="en-US" dirty="0" smtClean="0"/>
              <a:t>JAVA_HOME, </a:t>
            </a:r>
            <a:r>
              <a:rPr lang="zh-CN" altLang="en-US" dirty="0" smtClean="0"/>
              <a:t>如没有，请先设置指向</a:t>
            </a:r>
            <a:r>
              <a:rPr lang="en-US" b="1" dirty="0" smtClean="0"/>
              <a:t>JDK</a:t>
            </a:r>
            <a:r>
              <a:rPr lang="zh-CN" altLang="en-US" dirty="0" smtClean="0"/>
              <a:t>路径</a:t>
            </a:r>
            <a:endParaRPr lang="en-US" dirty="0" smtClean="0"/>
          </a:p>
          <a:p>
            <a:pPr lvl="1"/>
            <a:r>
              <a:rPr lang="zh-CN" altLang="en-US" dirty="0" smtClean="0"/>
              <a:t>设置本地库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建立一个本地库文件夹（</a:t>
            </a:r>
            <a:r>
              <a:rPr lang="en-US" altLang="zh-CN" dirty="0" smtClean="0"/>
              <a:t>settings.xml</a:t>
            </a:r>
            <a:r>
              <a:rPr lang="zh-CN" altLang="en-US" dirty="0" smtClean="0"/>
              <a:t>中默认配置为</a:t>
            </a:r>
            <a:r>
              <a:rPr lang="en-US" altLang="zh-CN" dirty="0" smtClean="0"/>
              <a:t>d:/localrepository</a:t>
            </a:r>
            <a:r>
              <a:rPr lang="zh-CN" altLang="en-US" dirty="0" smtClean="0"/>
              <a:t>）。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修改</a:t>
            </a:r>
            <a:r>
              <a:rPr lang="en-US" altLang="zh-CN" dirty="0" smtClean="0"/>
              <a:t>conf</a:t>
            </a:r>
            <a:r>
              <a:rPr lang="zh-CN" altLang="en-US" dirty="0" smtClean="0"/>
              <a:t>目录下</a:t>
            </a:r>
            <a:r>
              <a:rPr lang="en-US" altLang="zh-CN" dirty="0" smtClean="0"/>
              <a:t>settings.xml</a:t>
            </a:r>
            <a:r>
              <a:rPr lang="zh-CN" altLang="en-US" dirty="0" smtClean="0"/>
              <a:t>文件中的</a:t>
            </a:r>
            <a:r>
              <a:rPr lang="en-US" altLang="zh-CN" dirty="0" err="1" smtClean="0"/>
              <a:t>localRepository</a:t>
            </a:r>
            <a:r>
              <a:rPr lang="zh-CN" altLang="en-US" dirty="0" smtClean="0"/>
              <a:t>标签的值指向该目录。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检查安装是否正确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打开命令行窗口（可在开始菜单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运行中输入</a:t>
            </a:r>
            <a:r>
              <a:rPr lang="en-US" dirty="0" err="1" smtClean="0"/>
              <a:t>cmd</a:t>
            </a:r>
            <a:r>
              <a:rPr lang="en-US" dirty="0" smtClean="0"/>
              <a:t>），</a:t>
            </a:r>
            <a:r>
              <a:rPr lang="zh-CN" altLang="en-US" dirty="0" smtClean="0"/>
              <a:t>执行</a:t>
            </a:r>
            <a:r>
              <a:rPr lang="en-US" dirty="0" err="1" smtClean="0"/>
              <a:t>mvn</a:t>
            </a:r>
            <a:r>
              <a:rPr lang="en-US" dirty="0" smtClean="0"/>
              <a:t> -version, </a:t>
            </a:r>
            <a:r>
              <a:rPr lang="zh-CN" altLang="en-US" dirty="0" smtClean="0"/>
              <a:t>正确打印</a:t>
            </a:r>
            <a:r>
              <a:rPr lang="en-US" dirty="0" smtClean="0"/>
              <a:t>maven</a:t>
            </a:r>
            <a:r>
              <a:rPr lang="zh-CN" altLang="en-US" dirty="0" smtClean="0"/>
              <a:t>版本和</a:t>
            </a:r>
            <a:r>
              <a:rPr lang="en-US" dirty="0" smtClean="0"/>
              <a:t>JDK</a:t>
            </a:r>
            <a:r>
              <a:rPr lang="zh-CN" altLang="en-US" dirty="0" smtClean="0"/>
              <a:t>版本即可。</a:t>
            </a:r>
            <a:endParaRPr lang="zh-CN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2.2 </a:t>
            </a:r>
            <a:r>
              <a:rPr lang="zh-CN" altLang="en-US" dirty="0" smtClean="0"/>
              <a:t>运行</a:t>
            </a:r>
            <a:r>
              <a:rPr lang="en-US" altLang="zh-CN" dirty="0" smtClean="0"/>
              <a:t>Maven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Maven</a:t>
            </a:r>
            <a:r>
              <a:rPr lang="zh-CN" altLang="en-US" dirty="0"/>
              <a:t>命令的组成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mvn</a:t>
            </a:r>
            <a:r>
              <a:rPr lang="en-US" altLang="zh-CN" dirty="0" smtClean="0"/>
              <a:t> [options] [&lt;goal(s)&gt;] [&lt;phase(s)&gt;] [&lt;parameter(s)&gt;]</a:t>
            </a:r>
          </a:p>
          <a:p>
            <a:pPr lvl="2"/>
            <a:r>
              <a:rPr lang="zh-CN" altLang="en-US" dirty="0" smtClean="0"/>
              <a:t>常用的</a:t>
            </a:r>
            <a:r>
              <a:rPr lang="en-US" altLang="zh-CN" dirty="0" smtClean="0"/>
              <a:t>options</a:t>
            </a:r>
          </a:p>
          <a:p>
            <a:pPr lvl="3"/>
            <a:r>
              <a:rPr lang="en-US" altLang="zh-CN" dirty="0" smtClean="0"/>
              <a:t>-help </a:t>
            </a:r>
            <a:r>
              <a:rPr lang="zh-CN" altLang="en-US" dirty="0" smtClean="0"/>
              <a:t>：打印</a:t>
            </a:r>
            <a:r>
              <a:rPr lang="en-US" altLang="zh-CN" dirty="0" err="1" smtClean="0"/>
              <a:t>mvn</a:t>
            </a:r>
            <a:r>
              <a:rPr lang="zh-CN" altLang="en-US" dirty="0" smtClean="0"/>
              <a:t>命令的帮助信息</a:t>
            </a:r>
            <a:endParaRPr lang="en-US" altLang="zh-CN" dirty="0" smtClean="0"/>
          </a:p>
          <a:p>
            <a:pPr lvl="3"/>
            <a:r>
              <a:rPr lang="en-US" altLang="zh-CN" dirty="0" smtClean="0"/>
              <a:t>-version</a:t>
            </a:r>
            <a:r>
              <a:rPr lang="zh-CN" altLang="en-US" dirty="0" smtClean="0"/>
              <a:t>：检查</a:t>
            </a:r>
            <a:r>
              <a:rPr lang="en-US" altLang="zh-CN" dirty="0" smtClean="0"/>
              <a:t>Maven</a:t>
            </a:r>
            <a:r>
              <a:rPr lang="zh-CN" altLang="en-US" dirty="0" smtClean="0"/>
              <a:t>及环境的版本</a:t>
            </a:r>
            <a:endParaRPr lang="en-US" altLang="zh-CN" dirty="0" smtClean="0"/>
          </a:p>
          <a:p>
            <a:pPr lvl="3"/>
            <a:r>
              <a:rPr lang="en-US" altLang="zh-CN" dirty="0" smtClean="0"/>
              <a:t>-o</a:t>
            </a:r>
            <a:r>
              <a:rPr lang="zh-CN" altLang="en-US" dirty="0" smtClean="0"/>
              <a:t>：在断网环境下使用（</a:t>
            </a:r>
            <a:r>
              <a:rPr lang="en-US" altLang="zh-CN" dirty="0" smtClean="0"/>
              <a:t>Maven</a:t>
            </a:r>
            <a:r>
              <a:rPr lang="zh-CN" altLang="en-US" dirty="0" smtClean="0"/>
              <a:t>将不从远程库中检查依赖）</a:t>
            </a:r>
            <a:endParaRPr lang="en-US" altLang="zh-CN" dirty="0" smtClean="0"/>
          </a:p>
          <a:p>
            <a:pPr lvl="3"/>
            <a:r>
              <a:rPr lang="en-US" altLang="zh-CN" dirty="0" smtClean="0"/>
              <a:t>-U</a:t>
            </a:r>
            <a:r>
              <a:rPr lang="zh-CN" altLang="en-US" dirty="0" smtClean="0"/>
              <a:t>：即使本地库有</a:t>
            </a:r>
            <a:r>
              <a:rPr lang="en-US" altLang="zh-CN" dirty="0" smtClean="0"/>
              <a:t>SNAPSHOT</a:t>
            </a:r>
            <a:r>
              <a:rPr lang="zh-CN" altLang="en-US" dirty="0" smtClean="0"/>
              <a:t>的版本，也强制从远程库下载最新的</a:t>
            </a:r>
            <a:r>
              <a:rPr lang="en-US" altLang="zh-CN" dirty="0" smtClean="0"/>
              <a:t>SNAPSHOT</a:t>
            </a:r>
            <a:r>
              <a:rPr lang="zh-CN" altLang="en-US" dirty="0" smtClean="0"/>
              <a:t>版本</a:t>
            </a:r>
            <a:endParaRPr lang="en-US" altLang="zh-CN" dirty="0" smtClean="0"/>
          </a:p>
          <a:p>
            <a:pPr lvl="3"/>
            <a:r>
              <a:rPr lang="en-US" altLang="zh-CN" dirty="0" smtClean="0"/>
              <a:t>-e</a:t>
            </a:r>
            <a:r>
              <a:rPr lang="zh-CN" altLang="en-US" dirty="0" smtClean="0"/>
              <a:t>：打印</a:t>
            </a:r>
            <a:r>
              <a:rPr lang="en-US" altLang="zh-CN" dirty="0" err="1" smtClean="0"/>
              <a:t>mvn</a:t>
            </a:r>
            <a:r>
              <a:rPr lang="zh-CN" altLang="en-US" dirty="0" smtClean="0"/>
              <a:t>命令运行过程中产生的异常和错误到控制台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目标（</a:t>
            </a:r>
            <a:r>
              <a:rPr lang="en-US" altLang="zh-CN" dirty="0" smtClean="0"/>
              <a:t>goal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3"/>
            <a:r>
              <a:rPr lang="en-US" altLang="zh-CN" dirty="0" smtClean="0"/>
              <a:t>Maven</a:t>
            </a:r>
            <a:r>
              <a:rPr lang="zh-CN" altLang="en-US" dirty="0" smtClean="0"/>
              <a:t>带有的内置插件或者插件说明，使得大部分</a:t>
            </a:r>
            <a:r>
              <a:rPr lang="en-US" altLang="zh-CN" dirty="0" smtClean="0"/>
              <a:t>goal</a:t>
            </a:r>
            <a:r>
              <a:rPr lang="zh-CN" altLang="en-US" dirty="0" smtClean="0"/>
              <a:t>不需要声明插件</a:t>
            </a:r>
            <a:endParaRPr lang="en-US" altLang="zh-CN" dirty="0" smtClean="0"/>
          </a:p>
          <a:p>
            <a:pPr lvl="3"/>
            <a:r>
              <a:rPr lang="en-US" altLang="zh-CN" dirty="0" smtClean="0"/>
              <a:t>Maven</a:t>
            </a:r>
            <a:r>
              <a:rPr lang="zh-CN" altLang="en-US" dirty="0" smtClean="0"/>
              <a:t>会从项目配置文件</a:t>
            </a:r>
            <a:r>
              <a:rPr lang="en-US" altLang="zh-CN" dirty="0" smtClean="0"/>
              <a:t>pom.xml</a:t>
            </a:r>
            <a:r>
              <a:rPr lang="zh-CN" altLang="en-US" dirty="0" smtClean="0"/>
              <a:t>自动识别额外定义的插件，并识别对应的目标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阶段（</a:t>
            </a:r>
            <a:r>
              <a:rPr lang="en-US" altLang="zh-CN" dirty="0" smtClean="0"/>
              <a:t>phase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指定运行特定的生命周期阶段 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参数（</a:t>
            </a:r>
            <a:r>
              <a:rPr lang="en-US" altLang="zh-CN" dirty="0" smtClean="0"/>
              <a:t>parameter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同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命令一样，使用</a:t>
            </a:r>
            <a:r>
              <a:rPr lang="en-US" altLang="zh-CN" b="1" dirty="0" smtClean="0">
                <a:solidFill>
                  <a:srgbClr val="C00000"/>
                </a:solidFill>
              </a:rPr>
              <a:t>-D</a:t>
            </a:r>
            <a:r>
              <a:rPr lang="zh-CN" altLang="en-US" b="1" dirty="0" smtClean="0">
                <a:solidFill>
                  <a:srgbClr val="C00000"/>
                </a:solidFill>
              </a:rPr>
              <a:t>参数名</a:t>
            </a:r>
            <a:r>
              <a:rPr lang="en-US" altLang="zh-CN" b="1" dirty="0" smtClean="0">
                <a:solidFill>
                  <a:srgbClr val="C00000"/>
                </a:solidFill>
              </a:rPr>
              <a:t>=</a:t>
            </a:r>
            <a:r>
              <a:rPr lang="zh-CN" altLang="en-US" b="1" dirty="0" smtClean="0">
                <a:solidFill>
                  <a:srgbClr val="C00000"/>
                </a:solidFill>
              </a:rPr>
              <a:t>参数值</a:t>
            </a:r>
            <a:r>
              <a:rPr lang="zh-CN" altLang="en-US" dirty="0" smtClean="0"/>
              <a:t>的方式，参数直接用空格分开</a:t>
            </a:r>
            <a:endParaRPr lang="zh-CN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2.2 </a:t>
            </a:r>
            <a:r>
              <a:rPr lang="zh-CN" altLang="en-US" dirty="0" smtClean="0"/>
              <a:t>运行的</a:t>
            </a:r>
            <a:r>
              <a:rPr lang="en-US" altLang="zh-CN" dirty="0" smtClean="0"/>
              <a:t>Maven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常用的</a:t>
            </a:r>
            <a:r>
              <a:rPr lang="en-US" altLang="zh-CN" dirty="0" smtClean="0"/>
              <a:t>Maven</a:t>
            </a:r>
            <a:r>
              <a:rPr lang="zh-CN" altLang="en-US" dirty="0" smtClean="0"/>
              <a:t>命令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mvn</a:t>
            </a:r>
            <a:r>
              <a:rPr lang="en-US" altLang="zh-CN" dirty="0" smtClean="0"/>
              <a:t> clean</a:t>
            </a:r>
            <a:r>
              <a:rPr lang="zh-CN" altLang="en-US" dirty="0" smtClean="0"/>
              <a:t>：删除已经编译和生成的类，清理项目环境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mvn</a:t>
            </a:r>
            <a:r>
              <a:rPr lang="en-US" altLang="zh-CN" dirty="0" smtClean="0"/>
              <a:t> compile</a:t>
            </a:r>
            <a:r>
              <a:rPr lang="zh-CN" altLang="en-US" dirty="0" smtClean="0"/>
              <a:t>：编译源文件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mvn</a:t>
            </a:r>
            <a:r>
              <a:rPr lang="en-US" altLang="zh-CN" dirty="0" smtClean="0"/>
              <a:t> test</a:t>
            </a:r>
            <a:r>
              <a:rPr lang="zh-CN" altLang="en-US" dirty="0" smtClean="0"/>
              <a:t>：运行测试（包括</a:t>
            </a:r>
            <a:r>
              <a:rPr lang="en-US" altLang="zh-CN" dirty="0" smtClean="0"/>
              <a:t>compile, test-compile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mvn</a:t>
            </a:r>
            <a:r>
              <a:rPr lang="en-US" altLang="zh-CN" dirty="0" smtClean="0"/>
              <a:t> install</a:t>
            </a:r>
            <a:r>
              <a:rPr lang="zh-CN" altLang="en-US" dirty="0" smtClean="0"/>
              <a:t>：打包，并发布到本地库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mvn</a:t>
            </a:r>
            <a:r>
              <a:rPr lang="en-US" altLang="zh-CN" dirty="0" smtClean="0"/>
              <a:t> deploy</a:t>
            </a:r>
            <a:r>
              <a:rPr lang="zh-CN" altLang="en-US" dirty="0" smtClean="0"/>
              <a:t>：打包，并发布到远程库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mvn</a:t>
            </a:r>
            <a:r>
              <a:rPr lang="en-US" altLang="zh-CN" dirty="0" smtClean="0"/>
              <a:t> site</a:t>
            </a:r>
            <a:r>
              <a:rPr lang="zh-CN" altLang="en-US" dirty="0" smtClean="0"/>
              <a:t>：生成项目报告及网页站点</a:t>
            </a:r>
            <a:endParaRPr lang="en-US" altLang="zh-CN" dirty="0" smtClean="0"/>
          </a:p>
          <a:p>
            <a:r>
              <a:rPr lang="zh-CN" altLang="en-US" dirty="0" smtClean="0"/>
              <a:t>其他的一些命令：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mvn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findbugs:findbug</a:t>
            </a:r>
            <a:r>
              <a:rPr lang="zh-CN" altLang="en-US" dirty="0" smtClean="0"/>
              <a:t>：使用</a:t>
            </a:r>
            <a:r>
              <a:rPr lang="en-US" altLang="zh-CN" dirty="0" err="1" smtClean="0"/>
              <a:t>findbug</a:t>
            </a:r>
            <a:r>
              <a:rPr lang="zh-CN" altLang="en-US" dirty="0" smtClean="0"/>
              <a:t>检查程序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mvn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eclipse:eclipse</a:t>
            </a:r>
            <a:r>
              <a:rPr lang="zh-CN" altLang="en-US" dirty="0" smtClean="0"/>
              <a:t>：生成</a:t>
            </a:r>
            <a:r>
              <a:rPr lang="en-US" altLang="zh-CN" dirty="0" smtClean="0"/>
              <a:t>eclipse</a:t>
            </a:r>
            <a:r>
              <a:rPr lang="zh-CN" altLang="en-US" dirty="0" smtClean="0"/>
              <a:t>项目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2.3 </a:t>
            </a:r>
            <a:r>
              <a:rPr lang="zh-CN" altLang="en-US" dirty="0" smtClean="0"/>
              <a:t>处理项目依赖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450000" y="1080000"/>
            <a:ext cx="8286750" cy="5445344"/>
          </a:xfrm>
        </p:spPr>
        <p:txBody>
          <a:bodyPr/>
          <a:lstStyle/>
          <a:p>
            <a:r>
              <a:rPr lang="zh-CN" altLang="en-US" dirty="0" smtClean="0"/>
              <a:t>项目依赖的关系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依赖的版本：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版本号</a:t>
            </a:r>
            <a:r>
              <a:rPr lang="en-US" altLang="zh-CN" dirty="0" smtClean="0"/>
              <a:t>-SNAPSHOT</a:t>
            </a:r>
            <a:r>
              <a:rPr lang="zh-CN" altLang="en-US" dirty="0" smtClean="0"/>
              <a:t>：</a:t>
            </a:r>
            <a:r>
              <a:rPr lang="en-US" altLang="zh-CN" dirty="0" smtClean="0"/>
              <a:t>Maven</a:t>
            </a:r>
            <a:r>
              <a:rPr lang="zh-CN" altLang="en-US" dirty="0" smtClean="0"/>
              <a:t>每隔一段时间会从远程库获取最新的快照版本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RELEASE</a:t>
            </a:r>
            <a:r>
              <a:rPr lang="zh-CN" altLang="en-US" dirty="0" smtClean="0"/>
              <a:t>：</a:t>
            </a:r>
            <a:r>
              <a:rPr lang="en-US" altLang="zh-CN" dirty="0" smtClean="0"/>
              <a:t>Maven</a:t>
            </a:r>
            <a:r>
              <a:rPr lang="zh-CN" altLang="en-US" dirty="0" smtClean="0"/>
              <a:t>会从远程库获取最新的发布版本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LATEST</a:t>
            </a:r>
            <a:r>
              <a:rPr lang="zh-CN" altLang="en-US" dirty="0" smtClean="0"/>
              <a:t>：</a:t>
            </a:r>
            <a:r>
              <a:rPr lang="en-US" altLang="zh-CN" dirty="0" smtClean="0"/>
              <a:t>Maven</a:t>
            </a:r>
            <a:r>
              <a:rPr lang="zh-CN" altLang="en-US" dirty="0" smtClean="0"/>
              <a:t>始终使用远程库中最新的快照版本</a:t>
            </a:r>
            <a:endParaRPr lang="en-US" altLang="zh-CN" dirty="0" smtClean="0"/>
          </a:p>
          <a:p>
            <a:r>
              <a:rPr lang="zh-CN" altLang="en-US" dirty="0" smtClean="0"/>
              <a:t>动态属性的获取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内嵌支持</a:t>
            </a:r>
            <a:endParaRPr lang="en-US" altLang="zh-CN" dirty="0" smtClean="0"/>
          </a:p>
          <a:p>
            <a:pPr lvl="2"/>
            <a:r>
              <a:rPr lang="en-US" dirty="0"/>
              <a:t>project.* </a:t>
            </a:r>
            <a:r>
              <a:rPr lang="zh-CN" altLang="en-US" dirty="0" smtClean="0"/>
              <a:t>：你</a:t>
            </a:r>
            <a:r>
              <a:rPr lang="zh-CN" altLang="en-US" dirty="0"/>
              <a:t>可以使用该</a:t>
            </a:r>
            <a:r>
              <a:rPr lang="en-US" dirty="0"/>
              <a:t>project.*</a:t>
            </a:r>
            <a:r>
              <a:rPr lang="zh-CN" altLang="en-US" dirty="0"/>
              <a:t>前缀来引用任何在</a:t>
            </a:r>
            <a:r>
              <a:rPr lang="en-US" dirty="0"/>
              <a:t>Maven POM</a:t>
            </a:r>
            <a:r>
              <a:rPr lang="zh-CN" altLang="en-US" dirty="0"/>
              <a:t>中的 值。 </a:t>
            </a:r>
          </a:p>
          <a:p>
            <a:pPr lvl="2"/>
            <a:r>
              <a:rPr lang="en-US" dirty="0"/>
              <a:t>settings</a:t>
            </a:r>
            <a:r>
              <a:rPr lang="en-US" dirty="0" smtClean="0"/>
              <a:t>.*</a:t>
            </a:r>
            <a:r>
              <a:rPr lang="zh-CN" altLang="en-US" dirty="0" smtClean="0"/>
              <a:t>：你</a:t>
            </a:r>
            <a:r>
              <a:rPr lang="zh-CN" altLang="en-US" dirty="0"/>
              <a:t>使用该</a:t>
            </a:r>
            <a:r>
              <a:rPr lang="en-US" dirty="0"/>
              <a:t>settings.*</a:t>
            </a:r>
            <a:r>
              <a:rPr lang="zh-CN" altLang="en-US" dirty="0"/>
              <a:t>前 缀来引用</a:t>
            </a:r>
            <a:r>
              <a:rPr lang="en-US" altLang="zh-CN" dirty="0"/>
              <a:t>~/.</a:t>
            </a:r>
            <a:r>
              <a:rPr lang="en-US" dirty="0"/>
              <a:t>m2/settings.xml</a:t>
            </a:r>
            <a:r>
              <a:rPr lang="zh-CN" altLang="en-US" dirty="0"/>
              <a:t>文件中</a:t>
            </a:r>
            <a:r>
              <a:rPr lang="en-US" dirty="0"/>
              <a:t>Maven Settings</a:t>
            </a:r>
            <a:r>
              <a:rPr lang="zh-CN" altLang="en-US" dirty="0"/>
              <a:t>的值。 </a:t>
            </a:r>
          </a:p>
          <a:p>
            <a:pPr lvl="2"/>
            <a:r>
              <a:rPr lang="en-US" dirty="0"/>
              <a:t>env</a:t>
            </a:r>
            <a:r>
              <a:rPr lang="en-US" dirty="0" smtClean="0"/>
              <a:t>.*</a:t>
            </a:r>
            <a:r>
              <a:rPr lang="zh-CN" altLang="en-US" dirty="0" smtClean="0"/>
              <a:t>：环境</a:t>
            </a:r>
            <a:r>
              <a:rPr lang="zh-CN" altLang="en-US" dirty="0"/>
              <a:t>变量如</a:t>
            </a:r>
            <a:r>
              <a:rPr lang="en-US" dirty="0"/>
              <a:t>PATH</a:t>
            </a:r>
            <a:r>
              <a:rPr lang="zh-CN" altLang="en-US" dirty="0"/>
              <a:t>和</a:t>
            </a:r>
            <a:r>
              <a:rPr lang="en-US" dirty="0"/>
              <a:t>M2_HOME</a:t>
            </a:r>
            <a:r>
              <a:rPr lang="zh-CN" altLang="en-US" dirty="0"/>
              <a:t>可以使用</a:t>
            </a:r>
            <a:r>
              <a:rPr lang="en-US" dirty="0"/>
              <a:t>env.*</a:t>
            </a:r>
            <a:r>
              <a:rPr lang="zh-CN" altLang="en-US" dirty="0"/>
              <a:t>前缀来引 用。 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用户属性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命令行使用</a:t>
            </a:r>
            <a:r>
              <a:rPr lang="en-US" altLang="zh-CN" dirty="0" smtClean="0"/>
              <a:t>-D</a:t>
            </a:r>
            <a:r>
              <a:rPr lang="zh-CN" altLang="en-US" dirty="0" smtClean="0"/>
              <a:t>属性名</a:t>
            </a:r>
            <a:r>
              <a:rPr lang="en-US" altLang="zh-CN" dirty="0" smtClean="0"/>
              <a:t>=</a:t>
            </a:r>
            <a:r>
              <a:rPr lang="zh-CN" altLang="en-US" dirty="0" smtClean="0"/>
              <a:t>属性值加载的属性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常用的属性： 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Dmaven.test.skip</a:t>
            </a:r>
            <a:r>
              <a:rPr lang="en-US" altLang="zh-CN" dirty="0" smtClean="0"/>
              <a:t>=true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2.3 </a:t>
            </a:r>
            <a:r>
              <a:rPr lang="zh-CN" altLang="en-US" dirty="0" smtClean="0"/>
              <a:t>处理项目依赖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项目、模块关系的最佳实践</a:t>
            </a:r>
            <a:endParaRPr lang="zh-CN" altLang="en-US" dirty="0"/>
          </a:p>
        </p:txBody>
      </p:sp>
      <p:pic>
        <p:nvPicPr>
          <p:cNvPr id="522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31640" y="1844824"/>
            <a:ext cx="6120680" cy="4634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2.4 </a:t>
            </a:r>
            <a:r>
              <a:rPr lang="zh-CN" altLang="en-US" dirty="0" smtClean="0"/>
              <a:t>与</a:t>
            </a:r>
            <a:r>
              <a:rPr lang="en-US" altLang="zh-CN" dirty="0"/>
              <a:t>Eclipse</a:t>
            </a:r>
            <a:r>
              <a:rPr lang="zh-CN" altLang="en-US" dirty="0"/>
              <a:t>集成的</a:t>
            </a:r>
            <a:r>
              <a:rPr lang="en-US" altLang="zh-CN" dirty="0"/>
              <a:t>Maven</a:t>
            </a:r>
            <a:r>
              <a:rPr lang="zh-CN" altLang="en-US" dirty="0"/>
              <a:t>应用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450000" y="1080000"/>
            <a:ext cx="8286750" cy="5373336"/>
          </a:xfrm>
        </p:spPr>
        <p:txBody>
          <a:bodyPr/>
          <a:lstStyle/>
          <a:p>
            <a:r>
              <a:rPr lang="zh-CN" altLang="en-US" dirty="0" smtClean="0"/>
              <a:t>安装</a:t>
            </a:r>
            <a:r>
              <a:rPr lang="en-US" altLang="zh-CN" dirty="0" smtClean="0"/>
              <a:t>Maven Eclipse</a:t>
            </a:r>
            <a:r>
              <a:rPr lang="zh-CN" altLang="en-US" dirty="0" smtClean="0"/>
              <a:t>插件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</a:t>
            </a:r>
            <a:r>
              <a:rPr lang="en-US" altLang="zh-CN" dirty="0" smtClean="0"/>
              <a:t>Update Site</a:t>
            </a:r>
          </a:p>
          <a:p>
            <a:pPr lvl="2"/>
            <a:r>
              <a:rPr lang="en-US" altLang="zh-CN" dirty="0" smtClean="0"/>
              <a:t>M2eclipse: </a:t>
            </a:r>
            <a:r>
              <a:rPr lang="en-US" dirty="0" smtClean="0">
                <a:hlinkClick r:id="rId2"/>
              </a:rPr>
              <a:t>http://m2eclipse.sonatype.org/sites/m2e</a:t>
            </a:r>
            <a:endParaRPr lang="en-US" dirty="0" smtClean="0"/>
          </a:p>
          <a:p>
            <a:pPr lvl="2"/>
            <a:r>
              <a:rPr lang="en-US" altLang="zh-CN" dirty="0" smtClean="0"/>
              <a:t>M2eclipse extra: </a:t>
            </a:r>
            <a:r>
              <a:rPr lang="en-US" dirty="0" smtClean="0">
                <a:hlinkClick r:id="rId3"/>
              </a:rPr>
              <a:t>http://m2eclipse.sonatype.org/sites/m2e-extras</a:t>
            </a:r>
            <a:endParaRPr lang="en-US" dirty="0" smtClean="0"/>
          </a:p>
          <a:p>
            <a:pPr lvl="1"/>
            <a:r>
              <a:rPr lang="zh-CN" altLang="en-US" dirty="0" smtClean="0"/>
              <a:t>使用</a:t>
            </a:r>
            <a:r>
              <a:rPr lang="en-US" altLang="zh-CN" dirty="0" smtClean="0"/>
              <a:t>Link</a:t>
            </a:r>
          </a:p>
          <a:p>
            <a:pPr lvl="2"/>
            <a:r>
              <a:rPr lang="zh-CN" altLang="en-US" dirty="0" smtClean="0"/>
              <a:t>复制文件</a:t>
            </a:r>
            <a:r>
              <a:rPr lang="en-US" altLang="zh-CN" dirty="0" smtClean="0">
                <a:hlinkClick r:id="rId4" action="ppaction://hlinkfile"/>
              </a:rPr>
              <a:t>\\f2\UserDir\Phenix Huang\Eclipse\EclipsePlugins.zip</a:t>
            </a:r>
            <a:r>
              <a:rPr lang="zh-CN" altLang="en-US" dirty="0" smtClean="0"/>
              <a:t>到本地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解压，复制</a:t>
            </a:r>
            <a:r>
              <a:rPr lang="en-US" altLang="zh-CN" dirty="0" smtClean="0"/>
              <a:t>eclipse.m2eclipse.link</a:t>
            </a:r>
            <a:r>
              <a:rPr lang="zh-CN" altLang="en-US" dirty="0" smtClean="0"/>
              <a:t>文件到</a:t>
            </a:r>
            <a:r>
              <a:rPr lang="en-US" altLang="zh-CN" dirty="0" smtClean="0"/>
              <a:t>eclipse</a:t>
            </a:r>
            <a:r>
              <a:rPr lang="zh-CN" altLang="en-US" dirty="0" smtClean="0"/>
              <a:t>目录下的</a:t>
            </a:r>
            <a:r>
              <a:rPr lang="en-US" altLang="zh-CN" dirty="0" err="1" smtClean="0"/>
              <a:t>dropins</a:t>
            </a:r>
            <a:r>
              <a:rPr lang="zh-CN" altLang="en-US" dirty="0" smtClean="0"/>
              <a:t>目录中。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打开</a:t>
            </a:r>
            <a:r>
              <a:rPr lang="en-US" altLang="zh-CN" dirty="0" smtClean="0"/>
              <a:t>eclipse.m2eclipse.link</a:t>
            </a:r>
            <a:r>
              <a:rPr lang="zh-CN" altLang="en-US" dirty="0" smtClean="0"/>
              <a:t>文件修改指向的路径（解压的目录）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重启</a:t>
            </a:r>
            <a:r>
              <a:rPr lang="en-US" altLang="zh-CN" dirty="0" smtClean="0"/>
              <a:t>eclipse, </a:t>
            </a:r>
            <a:r>
              <a:rPr lang="zh-CN" altLang="en-US" dirty="0" smtClean="0"/>
              <a:t>以命令行</a:t>
            </a:r>
            <a:r>
              <a:rPr lang="en-US" altLang="zh-CN" dirty="0" smtClean="0"/>
              <a:t>eclipse –clean</a:t>
            </a:r>
            <a:r>
              <a:rPr lang="zh-CN" altLang="en-US" dirty="0" smtClean="0"/>
              <a:t>的方式启动。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注意事项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Eclipse</a:t>
            </a:r>
            <a:r>
              <a:rPr lang="zh-CN" altLang="en-US" dirty="0" smtClean="0"/>
              <a:t>必须以</a:t>
            </a:r>
            <a:r>
              <a:rPr lang="en-US" altLang="zh-CN" dirty="0" smtClean="0"/>
              <a:t>JDK</a:t>
            </a:r>
            <a:r>
              <a:rPr lang="zh-CN" altLang="en-US" dirty="0" smtClean="0"/>
              <a:t>的方式启动，并且默认的编译器应该指向</a:t>
            </a:r>
            <a:r>
              <a:rPr lang="en-US" altLang="zh-CN" dirty="0" smtClean="0"/>
              <a:t>JDK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如果因为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安装导致默认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命令是</a:t>
            </a:r>
            <a:r>
              <a:rPr lang="en-US" altLang="zh-CN" dirty="0" smtClean="0"/>
              <a:t>JRE</a:t>
            </a:r>
            <a:r>
              <a:rPr lang="zh-CN" altLang="en-US" dirty="0" smtClean="0"/>
              <a:t>时，可使用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vm</a:t>
            </a:r>
            <a:r>
              <a:rPr lang="zh-CN" altLang="en-US" dirty="0" smtClean="0"/>
              <a:t>参数指定</a:t>
            </a:r>
            <a:r>
              <a:rPr lang="en-US" altLang="zh-CN" dirty="0" smtClean="0"/>
              <a:t>JDK</a:t>
            </a:r>
            <a:r>
              <a:rPr lang="zh-CN" altLang="en-US" dirty="0" smtClean="0"/>
              <a:t>启动</a:t>
            </a:r>
            <a:r>
              <a:rPr lang="en-US" altLang="zh-CN" dirty="0" smtClean="0"/>
              <a:t>eclipse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2.4 </a:t>
            </a:r>
            <a:r>
              <a:rPr lang="zh-CN" altLang="en-US" dirty="0" smtClean="0"/>
              <a:t>与</a:t>
            </a:r>
            <a:r>
              <a:rPr lang="en-US" altLang="zh-CN" dirty="0"/>
              <a:t>Eclipse</a:t>
            </a:r>
            <a:r>
              <a:rPr lang="zh-CN" altLang="en-US" dirty="0"/>
              <a:t>集成的</a:t>
            </a:r>
            <a:r>
              <a:rPr lang="en-US" altLang="zh-CN" dirty="0"/>
              <a:t>Maven</a:t>
            </a:r>
            <a:r>
              <a:rPr lang="zh-CN" altLang="en-US" dirty="0"/>
              <a:t>应用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450000" y="1080000"/>
            <a:ext cx="8286750" cy="5373336"/>
          </a:xfrm>
        </p:spPr>
        <p:txBody>
          <a:bodyPr/>
          <a:lstStyle/>
          <a:p>
            <a:r>
              <a:rPr lang="zh-CN" altLang="en-US" dirty="0" smtClean="0"/>
              <a:t>配置</a:t>
            </a:r>
            <a:r>
              <a:rPr lang="en-US" altLang="zh-CN" dirty="0" smtClean="0"/>
              <a:t>Eclipse Maven</a:t>
            </a:r>
            <a:r>
              <a:rPr lang="zh-CN" altLang="en-US" dirty="0" smtClean="0"/>
              <a:t>插件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使用外部的</a:t>
            </a:r>
            <a:r>
              <a:rPr lang="en-US" altLang="zh-CN" dirty="0" smtClean="0"/>
              <a:t>Maven</a:t>
            </a:r>
          </a:p>
          <a:p>
            <a:pPr lvl="2"/>
            <a:r>
              <a:rPr lang="zh-CN" altLang="en-US" dirty="0" smtClean="0"/>
              <a:t>在</a:t>
            </a:r>
            <a:r>
              <a:rPr lang="en-US" altLang="zh-CN" dirty="0" smtClean="0"/>
              <a:t>Installations</a:t>
            </a:r>
            <a:r>
              <a:rPr lang="zh-CN" altLang="en-US" dirty="0" smtClean="0"/>
              <a:t>中</a:t>
            </a:r>
            <a:r>
              <a:rPr lang="en-US" altLang="zh-CN" dirty="0" smtClean="0"/>
              <a:t>add</a:t>
            </a:r>
            <a:r>
              <a:rPr lang="zh-CN" altLang="en-US" dirty="0" smtClean="0"/>
              <a:t>外部的</a:t>
            </a:r>
            <a:r>
              <a:rPr lang="en-US" altLang="zh-CN" dirty="0" smtClean="0"/>
              <a:t>maven</a:t>
            </a:r>
            <a:r>
              <a:rPr lang="zh-CN" altLang="en-US" dirty="0" smtClean="0"/>
              <a:t>，指向解压的</a:t>
            </a:r>
            <a:r>
              <a:rPr lang="en-US" altLang="zh-CN" dirty="0" smtClean="0"/>
              <a:t>Maven</a:t>
            </a:r>
            <a:r>
              <a:rPr lang="zh-CN" altLang="en-US" dirty="0" smtClean="0"/>
              <a:t>程序目录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如果有兴趣，也可以考虑使用内置的</a:t>
            </a:r>
            <a:r>
              <a:rPr lang="en-US" altLang="zh-CN" dirty="0" smtClean="0"/>
              <a:t>Maven3</a:t>
            </a:r>
            <a:r>
              <a:rPr lang="zh-CN" altLang="en-US" dirty="0" smtClean="0"/>
              <a:t>版本</a:t>
            </a:r>
            <a:endParaRPr lang="en-US" altLang="zh-CN" dirty="0" smtClean="0"/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7584" y="2636912"/>
            <a:ext cx="7229475" cy="3895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2.4 </a:t>
            </a:r>
            <a:r>
              <a:rPr lang="zh-CN" altLang="en-US" dirty="0" smtClean="0"/>
              <a:t>与</a:t>
            </a:r>
            <a:r>
              <a:rPr lang="en-US" altLang="zh-CN" dirty="0"/>
              <a:t>Eclipse</a:t>
            </a:r>
            <a:r>
              <a:rPr lang="zh-CN" altLang="en-US" dirty="0"/>
              <a:t>集成的</a:t>
            </a:r>
            <a:r>
              <a:rPr lang="en-US" altLang="zh-CN" dirty="0"/>
              <a:t>Maven</a:t>
            </a:r>
            <a:r>
              <a:rPr lang="zh-CN" altLang="en-US" dirty="0"/>
              <a:t>应用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450000" y="1080000"/>
            <a:ext cx="8286750" cy="5373336"/>
          </a:xfrm>
        </p:spPr>
        <p:txBody>
          <a:bodyPr/>
          <a:lstStyle/>
          <a:p>
            <a:r>
              <a:rPr lang="zh-CN" altLang="en-US" dirty="0" smtClean="0"/>
              <a:t>配置</a:t>
            </a:r>
            <a:r>
              <a:rPr lang="en-US" altLang="zh-CN" dirty="0" smtClean="0"/>
              <a:t>Eclipse Maven</a:t>
            </a:r>
            <a:r>
              <a:rPr lang="zh-CN" altLang="en-US" dirty="0" smtClean="0"/>
              <a:t>插件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设置</a:t>
            </a:r>
            <a:r>
              <a:rPr lang="en-US" altLang="zh-CN" dirty="0" smtClean="0"/>
              <a:t>User Settings</a:t>
            </a:r>
          </a:p>
          <a:p>
            <a:pPr lvl="2"/>
            <a:r>
              <a:rPr lang="zh-CN" altLang="en-US" dirty="0" smtClean="0"/>
              <a:t>默认情况下，系统有两个级别的配置，全局是在程序目录</a:t>
            </a:r>
            <a:r>
              <a:rPr lang="en-US" altLang="zh-CN" dirty="0" smtClean="0"/>
              <a:t>/conf/settings.xml</a:t>
            </a:r>
            <a:r>
              <a:rPr lang="zh-CN" altLang="en-US" dirty="0" smtClean="0"/>
              <a:t>，用户设置是在</a:t>
            </a:r>
            <a:r>
              <a:rPr lang="en-US" altLang="zh-CN" dirty="0" smtClean="0"/>
              <a:t>%</a:t>
            </a:r>
            <a:r>
              <a:rPr lang="zh-CN" altLang="en-US" dirty="0" smtClean="0"/>
              <a:t>用户目录</a:t>
            </a:r>
            <a:r>
              <a:rPr lang="en-US" altLang="zh-CN" dirty="0" smtClean="0"/>
              <a:t>%/.m2/settings.xml</a:t>
            </a:r>
            <a:r>
              <a:rPr lang="zh-CN" altLang="en-US" dirty="0" smtClean="0"/>
              <a:t>。但是对于</a:t>
            </a:r>
            <a:r>
              <a:rPr lang="en-US" altLang="zh-CN" dirty="0" smtClean="0"/>
              <a:t>PC</a:t>
            </a:r>
            <a:r>
              <a:rPr lang="zh-CN" altLang="en-US" dirty="0" smtClean="0"/>
              <a:t>，一般只有一个人使用，所以一个全局设置即可。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选择</a:t>
            </a:r>
            <a:r>
              <a:rPr lang="en-US" altLang="zh-CN" dirty="0" smtClean="0"/>
              <a:t>settings.xml</a:t>
            </a:r>
            <a:r>
              <a:rPr lang="zh-CN" altLang="en-US" dirty="0" smtClean="0"/>
              <a:t>文件，并</a:t>
            </a:r>
            <a:r>
              <a:rPr lang="en-US" altLang="zh-CN" dirty="0" smtClean="0"/>
              <a:t>Update Settings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29791" y="3453730"/>
            <a:ext cx="7286625" cy="249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2.4 </a:t>
            </a:r>
            <a:r>
              <a:rPr lang="zh-CN" altLang="en-US" dirty="0" smtClean="0"/>
              <a:t>与</a:t>
            </a:r>
            <a:r>
              <a:rPr lang="en-US" altLang="zh-CN" dirty="0"/>
              <a:t>Eclipse</a:t>
            </a:r>
            <a:r>
              <a:rPr lang="zh-CN" altLang="en-US" dirty="0"/>
              <a:t>集成的</a:t>
            </a:r>
            <a:r>
              <a:rPr lang="en-US" altLang="zh-CN" dirty="0"/>
              <a:t>Maven</a:t>
            </a:r>
            <a:r>
              <a:rPr lang="zh-CN" altLang="en-US" dirty="0"/>
              <a:t>应用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450000" y="1080000"/>
            <a:ext cx="8286750" cy="5373336"/>
          </a:xfrm>
        </p:spPr>
        <p:txBody>
          <a:bodyPr/>
          <a:lstStyle/>
          <a:p>
            <a:r>
              <a:rPr lang="zh-CN" altLang="en-US" dirty="0" smtClean="0"/>
              <a:t>新建</a:t>
            </a:r>
            <a:r>
              <a:rPr lang="en-US" altLang="zh-CN" dirty="0" smtClean="0"/>
              <a:t>Maven</a:t>
            </a:r>
            <a:r>
              <a:rPr lang="zh-CN" altLang="en-US" dirty="0" smtClean="0"/>
              <a:t>项目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新建项目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选择一个骨架（</a:t>
            </a:r>
            <a:r>
              <a:rPr lang="en-US" altLang="zh-CN" dirty="0" smtClean="0"/>
              <a:t>Archetype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3"/>
            <a:r>
              <a:rPr lang="en-US" altLang="zh-CN" dirty="0" smtClean="0"/>
              <a:t>Maven</a:t>
            </a:r>
            <a:r>
              <a:rPr lang="zh-CN" altLang="en-US" dirty="0" smtClean="0"/>
              <a:t>仓库内置了很多项目的骨架</a:t>
            </a:r>
            <a:endParaRPr lang="en-US" altLang="zh-CN" dirty="0" smtClean="0"/>
          </a:p>
          <a:p>
            <a:pPr lvl="2"/>
            <a:endParaRPr lang="en-US" altLang="zh-CN" dirty="0" smtClean="0"/>
          </a:p>
        </p:txBody>
      </p:sp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87624" y="2708920"/>
            <a:ext cx="6120680" cy="3637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占位符 1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什么是</a:t>
            </a:r>
            <a:r>
              <a:rPr lang="en-US" altLang="zh-CN" dirty="0"/>
              <a:t>Maven</a:t>
            </a:r>
            <a:endParaRPr lang="zh-CN" altLang="en-US" dirty="0"/>
          </a:p>
        </p:txBody>
      </p:sp>
      <p:sp>
        <p:nvSpPr>
          <p:cNvPr id="22" name="AutoShape 29"/>
          <p:cNvSpPr>
            <a:spLocks noChangeArrowheads="1"/>
          </p:cNvSpPr>
          <p:nvPr/>
        </p:nvSpPr>
        <p:spPr bwMode="auto">
          <a:xfrm>
            <a:off x="1764085" y="2484760"/>
            <a:ext cx="4248075" cy="584200"/>
          </a:xfrm>
          <a:prstGeom prst="roundRect">
            <a:avLst>
              <a:gd name="adj" fmla="val 9917"/>
            </a:avLst>
          </a:prstGeom>
          <a:gradFill rotWithShape="1">
            <a:gsLst>
              <a:gs pos="0">
                <a:srgbClr val="FFFFFF"/>
              </a:gs>
              <a:gs pos="100000">
                <a:srgbClr val="FFFFFF">
                  <a:gamma/>
                  <a:shade val="84706"/>
                  <a:invGamma/>
                </a:srgbClr>
              </a:gs>
            </a:gsLst>
            <a:lin ang="5400000" scaled="1"/>
          </a:gradFill>
          <a:ln w="6350" algn="ctr">
            <a:noFill/>
            <a:round/>
            <a:headEnd/>
            <a:tailEnd/>
          </a:ln>
          <a:effectLst>
            <a:prstShdw prst="shdw18" dist="17961" dir="13500000">
              <a:srgbClr val="FFFFFF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marL="92075">
              <a:buSzTx/>
              <a:buFont typeface="Wingdings" pitchFamily="2" charset="2"/>
              <a:buNone/>
              <a:defRPr/>
            </a:pPr>
            <a:r>
              <a:rPr lang="en-US" altLang="zh-CN" sz="20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Maven</a:t>
            </a:r>
            <a:r>
              <a:rPr lang="zh-CN" altLang="en-US" sz="20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能做什么</a:t>
            </a:r>
            <a:endParaRPr lang="zh-CN" altLang="en-US" sz="200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</a:endParaRPr>
          </a:p>
        </p:txBody>
      </p:sp>
      <p:sp>
        <p:nvSpPr>
          <p:cNvPr id="24" name="AutoShape 31"/>
          <p:cNvSpPr>
            <a:spLocks noChangeArrowheads="1"/>
          </p:cNvSpPr>
          <p:nvPr/>
        </p:nvSpPr>
        <p:spPr bwMode="auto">
          <a:xfrm>
            <a:off x="1043360" y="2478410"/>
            <a:ext cx="633412" cy="587375"/>
          </a:xfrm>
          <a:prstGeom prst="roundRect">
            <a:avLst>
              <a:gd name="adj" fmla="val 8380"/>
            </a:avLst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16200000" scaled="1"/>
            <a:tileRect/>
          </a:gradFill>
          <a:ln w="6350" algn="ctr">
            <a:noFill/>
            <a:round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marL="342900" indent="-342900" algn="ctr">
              <a:buFont typeface="Wingdings" pitchFamily="2" charset="2"/>
              <a:buNone/>
              <a:defRPr/>
            </a:pP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</a:rPr>
              <a:t>2</a:t>
            </a:r>
            <a:endParaRPr lang="en-US" altLang="zh-CN" sz="2400" b="1" dirty="0">
              <a:solidFill>
                <a:schemeClr val="bg1"/>
              </a:solidFill>
              <a:latin typeface="微软雅黑" pitchFamily="34" charset="-122"/>
            </a:endParaRPr>
          </a:p>
        </p:txBody>
      </p:sp>
      <p:sp>
        <p:nvSpPr>
          <p:cNvPr id="25" name="AutoShape 29"/>
          <p:cNvSpPr>
            <a:spLocks noChangeArrowheads="1"/>
          </p:cNvSpPr>
          <p:nvPr/>
        </p:nvSpPr>
        <p:spPr bwMode="auto">
          <a:xfrm>
            <a:off x="1760314" y="3348856"/>
            <a:ext cx="4251846" cy="584200"/>
          </a:xfrm>
          <a:prstGeom prst="roundRect">
            <a:avLst>
              <a:gd name="adj" fmla="val 9917"/>
            </a:avLst>
          </a:prstGeom>
          <a:gradFill rotWithShape="1">
            <a:gsLst>
              <a:gs pos="0">
                <a:srgbClr val="FFFFFF"/>
              </a:gs>
              <a:gs pos="100000">
                <a:srgbClr val="FFFFFF">
                  <a:gamma/>
                  <a:shade val="84706"/>
                  <a:invGamma/>
                </a:srgbClr>
              </a:gs>
            </a:gsLst>
            <a:lin ang="5400000" scaled="1"/>
          </a:gradFill>
          <a:ln w="6350" algn="ctr">
            <a:noFill/>
            <a:round/>
            <a:headEnd/>
            <a:tailEnd/>
          </a:ln>
          <a:effectLst>
            <a:prstShdw prst="shdw18" dist="17961" dir="13500000">
              <a:srgbClr val="FFFFFF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marL="92075">
              <a:buSzTx/>
              <a:buFont typeface="Wingdings" pitchFamily="2" charset="2"/>
              <a:buNone/>
              <a:defRPr/>
            </a:pPr>
            <a:r>
              <a:rPr lang="en-US" altLang="zh-CN" sz="20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Maven</a:t>
            </a:r>
            <a:r>
              <a:rPr lang="zh-CN" altLang="en-US" sz="20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的概念、结构与约定</a:t>
            </a:r>
            <a:endParaRPr lang="zh-CN" altLang="en-US" sz="200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</a:endParaRPr>
          </a:p>
        </p:txBody>
      </p:sp>
      <p:sp>
        <p:nvSpPr>
          <p:cNvPr id="26" name="AutoShape 31"/>
          <p:cNvSpPr>
            <a:spLocks noChangeArrowheads="1"/>
          </p:cNvSpPr>
          <p:nvPr/>
        </p:nvSpPr>
        <p:spPr bwMode="auto">
          <a:xfrm>
            <a:off x="1039589" y="3342506"/>
            <a:ext cx="633412" cy="587375"/>
          </a:xfrm>
          <a:prstGeom prst="roundRect">
            <a:avLst>
              <a:gd name="adj" fmla="val 8380"/>
            </a:avLst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16200000" scaled="1"/>
            <a:tileRect/>
          </a:gradFill>
          <a:ln w="6350" algn="ctr">
            <a:noFill/>
            <a:round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marL="342900" indent="-342900" algn="ctr">
              <a:buFont typeface="Wingdings" pitchFamily="2" charset="2"/>
              <a:buNone/>
              <a:defRPr/>
            </a:pP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</a:rPr>
              <a:t>3</a:t>
            </a:r>
            <a:endParaRPr lang="en-US" altLang="zh-CN" sz="2400" b="1" dirty="0">
              <a:solidFill>
                <a:schemeClr val="bg1"/>
              </a:solidFill>
              <a:latin typeface="微软雅黑" pitchFamily="34" charset="-122"/>
            </a:endParaRPr>
          </a:p>
        </p:txBody>
      </p:sp>
      <p:sp>
        <p:nvSpPr>
          <p:cNvPr id="27" name="AutoShape 29"/>
          <p:cNvSpPr>
            <a:spLocks noChangeArrowheads="1"/>
          </p:cNvSpPr>
          <p:nvPr/>
        </p:nvSpPr>
        <p:spPr bwMode="auto">
          <a:xfrm>
            <a:off x="1764085" y="1620664"/>
            <a:ext cx="4176067" cy="584200"/>
          </a:xfrm>
          <a:prstGeom prst="roundRect">
            <a:avLst>
              <a:gd name="adj" fmla="val 9917"/>
            </a:avLst>
          </a:prstGeom>
          <a:gradFill rotWithShape="1">
            <a:gsLst>
              <a:gs pos="0">
                <a:srgbClr val="FFFFFF"/>
              </a:gs>
              <a:gs pos="100000">
                <a:srgbClr val="FFFFFF">
                  <a:gamma/>
                  <a:shade val="84706"/>
                  <a:invGamma/>
                </a:srgbClr>
              </a:gs>
            </a:gsLst>
            <a:lin ang="5400000" scaled="1"/>
          </a:gradFill>
          <a:ln w="6350" algn="ctr">
            <a:noFill/>
            <a:round/>
            <a:headEnd/>
            <a:tailEnd/>
          </a:ln>
          <a:effectLst>
            <a:prstShdw prst="shdw18" dist="17961" dir="13500000">
              <a:srgbClr val="FFFFFF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marL="92075">
              <a:buSzTx/>
              <a:buFont typeface="Wingdings" pitchFamily="2" charset="2"/>
              <a:buNone/>
              <a:defRPr/>
            </a:pPr>
            <a:r>
              <a:rPr lang="en-US" altLang="zh-CN" sz="20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Maven</a:t>
            </a:r>
            <a:r>
              <a:rPr lang="zh-CN" altLang="en-US" sz="20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的背景知识</a:t>
            </a:r>
            <a:endParaRPr lang="zh-CN" altLang="en-US" sz="200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8" name="AutoShape 31"/>
          <p:cNvSpPr>
            <a:spLocks noChangeArrowheads="1"/>
          </p:cNvSpPr>
          <p:nvPr/>
        </p:nvSpPr>
        <p:spPr bwMode="auto">
          <a:xfrm>
            <a:off x="1043360" y="1614314"/>
            <a:ext cx="633412" cy="587375"/>
          </a:xfrm>
          <a:prstGeom prst="roundRect">
            <a:avLst>
              <a:gd name="adj" fmla="val 8380"/>
            </a:avLst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16200000" scaled="1"/>
            <a:tileRect/>
          </a:gradFill>
          <a:ln w="6350" algn="ctr">
            <a:solidFill>
              <a:srgbClr val="0070C0"/>
            </a:solidFill>
            <a:round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marL="342900" indent="-342900" algn="ctr">
              <a:buFont typeface="Wingdings" pitchFamily="2" charset="2"/>
              <a:buNone/>
              <a:defRPr/>
            </a:pPr>
            <a:r>
              <a:rPr lang="en-US" altLang="zh-CN" sz="2400" b="1" dirty="0">
                <a:solidFill>
                  <a:schemeClr val="bg1"/>
                </a:solidFill>
                <a:latin typeface="微软雅黑" pitchFamily="34" charset="-122"/>
              </a:rPr>
              <a:t>1</a:t>
            </a:r>
          </a:p>
        </p:txBody>
      </p:sp>
      <p:sp>
        <p:nvSpPr>
          <p:cNvPr id="9" name="AutoShape 29"/>
          <p:cNvSpPr>
            <a:spLocks noChangeArrowheads="1"/>
          </p:cNvSpPr>
          <p:nvPr/>
        </p:nvSpPr>
        <p:spPr bwMode="auto">
          <a:xfrm>
            <a:off x="1764333" y="4140944"/>
            <a:ext cx="4247827" cy="584200"/>
          </a:xfrm>
          <a:prstGeom prst="roundRect">
            <a:avLst>
              <a:gd name="adj" fmla="val 9917"/>
            </a:avLst>
          </a:prstGeom>
          <a:gradFill rotWithShape="1">
            <a:gsLst>
              <a:gs pos="0">
                <a:srgbClr val="FFFFFF"/>
              </a:gs>
              <a:gs pos="100000">
                <a:srgbClr val="FFFFFF">
                  <a:gamma/>
                  <a:shade val="84706"/>
                  <a:invGamma/>
                </a:srgbClr>
              </a:gs>
            </a:gsLst>
            <a:lin ang="5400000" scaled="1"/>
          </a:gradFill>
          <a:ln w="6350" algn="ctr">
            <a:noFill/>
            <a:round/>
            <a:headEnd/>
            <a:tailEnd/>
          </a:ln>
          <a:effectLst>
            <a:prstShdw prst="shdw18" dist="17961" dir="13500000">
              <a:srgbClr val="FFFFFF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marL="92075">
              <a:buSzTx/>
              <a:buFont typeface="Wingdings" pitchFamily="2" charset="2"/>
              <a:buNone/>
              <a:defRPr/>
            </a:pPr>
            <a:r>
              <a:rPr lang="en-US" altLang="zh-CN" sz="20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Maven</a:t>
            </a:r>
            <a:r>
              <a:rPr lang="zh-CN" altLang="en-US" sz="20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的生命周期</a:t>
            </a:r>
            <a:endParaRPr lang="zh-CN" altLang="en-US" sz="200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</a:endParaRPr>
          </a:p>
        </p:txBody>
      </p:sp>
      <p:sp>
        <p:nvSpPr>
          <p:cNvPr id="10" name="AutoShape 31"/>
          <p:cNvSpPr>
            <a:spLocks noChangeArrowheads="1"/>
          </p:cNvSpPr>
          <p:nvPr/>
        </p:nvSpPr>
        <p:spPr bwMode="auto">
          <a:xfrm>
            <a:off x="1043608" y="4134594"/>
            <a:ext cx="633412" cy="587375"/>
          </a:xfrm>
          <a:prstGeom prst="roundRect">
            <a:avLst>
              <a:gd name="adj" fmla="val 8380"/>
            </a:avLst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16200000" scaled="1"/>
            <a:tileRect/>
          </a:gradFill>
          <a:ln w="6350" algn="ctr">
            <a:noFill/>
            <a:round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marL="342900" indent="-342900" algn="ctr">
              <a:buFont typeface="Wingdings" pitchFamily="2" charset="2"/>
              <a:buNone/>
              <a:defRPr/>
            </a:pP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</a:rPr>
              <a:t>4</a:t>
            </a:r>
            <a:endParaRPr lang="en-US" altLang="zh-CN" sz="2400" b="1" dirty="0">
              <a:solidFill>
                <a:schemeClr val="bg1"/>
              </a:solidFill>
              <a:latin typeface="微软雅黑" pitchFamily="34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2.4 </a:t>
            </a:r>
            <a:r>
              <a:rPr lang="zh-CN" altLang="en-US" dirty="0" smtClean="0"/>
              <a:t>与</a:t>
            </a:r>
            <a:r>
              <a:rPr lang="en-US" altLang="zh-CN" dirty="0"/>
              <a:t>Eclipse</a:t>
            </a:r>
            <a:r>
              <a:rPr lang="zh-CN" altLang="en-US" dirty="0"/>
              <a:t>集成的</a:t>
            </a:r>
            <a:r>
              <a:rPr lang="en-US" altLang="zh-CN" dirty="0"/>
              <a:t>Maven</a:t>
            </a:r>
            <a:r>
              <a:rPr lang="zh-CN" altLang="en-US" dirty="0"/>
              <a:t>应用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450000" y="1080000"/>
            <a:ext cx="8286750" cy="5373336"/>
          </a:xfrm>
        </p:spPr>
        <p:txBody>
          <a:bodyPr/>
          <a:lstStyle/>
          <a:p>
            <a:r>
              <a:rPr lang="zh-CN" altLang="en-US" dirty="0" smtClean="0"/>
              <a:t>新建</a:t>
            </a:r>
            <a:r>
              <a:rPr lang="en-US" altLang="zh-CN" dirty="0" smtClean="0"/>
              <a:t>Maven</a:t>
            </a:r>
            <a:r>
              <a:rPr lang="zh-CN" altLang="en-US" dirty="0" smtClean="0"/>
              <a:t>项目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新建项目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填写项目信息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应该慎重填写</a:t>
            </a:r>
            <a:r>
              <a:rPr lang="en-US" altLang="zh-CN" dirty="0" smtClean="0"/>
              <a:t>Group Id, Artifact Id</a:t>
            </a:r>
            <a:r>
              <a:rPr lang="zh-CN" altLang="en-US" dirty="0" smtClean="0"/>
              <a:t>以及</a:t>
            </a:r>
            <a:r>
              <a:rPr lang="en-US" altLang="zh-CN" dirty="0" smtClean="0"/>
              <a:t>Version</a:t>
            </a:r>
          </a:p>
          <a:p>
            <a:pPr lvl="3"/>
            <a:r>
              <a:rPr lang="zh-CN" altLang="en-US" dirty="0" smtClean="0"/>
              <a:t>注意这里的</a:t>
            </a:r>
            <a:r>
              <a:rPr lang="en-US" altLang="zh-CN" dirty="0" smtClean="0"/>
              <a:t>Package</a:t>
            </a:r>
            <a:r>
              <a:rPr lang="zh-CN" altLang="en-US" dirty="0" smtClean="0"/>
              <a:t>是默认的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包，而不是</a:t>
            </a:r>
            <a:r>
              <a:rPr lang="en-US" altLang="zh-CN" dirty="0" smtClean="0"/>
              <a:t>pom.xml</a:t>
            </a:r>
            <a:r>
              <a:rPr lang="zh-CN" altLang="en-US" dirty="0" smtClean="0"/>
              <a:t>中的</a:t>
            </a:r>
            <a:r>
              <a:rPr lang="en-US" altLang="zh-CN" dirty="0" smtClean="0"/>
              <a:t>packaging.</a:t>
            </a:r>
          </a:p>
          <a:p>
            <a:pPr lvl="2"/>
            <a:endParaRPr lang="en-US" altLang="zh-CN" dirty="0" smtClean="0"/>
          </a:p>
        </p:txBody>
      </p:sp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3608" y="3212976"/>
            <a:ext cx="70104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2.4 </a:t>
            </a:r>
            <a:r>
              <a:rPr lang="zh-CN" altLang="en-US" dirty="0" smtClean="0"/>
              <a:t>与</a:t>
            </a:r>
            <a:r>
              <a:rPr lang="en-US" altLang="zh-CN" dirty="0"/>
              <a:t>Eclipse</a:t>
            </a:r>
            <a:r>
              <a:rPr lang="zh-CN" altLang="en-US" dirty="0"/>
              <a:t>集成的</a:t>
            </a:r>
            <a:r>
              <a:rPr lang="en-US" altLang="zh-CN" dirty="0"/>
              <a:t>Maven</a:t>
            </a:r>
            <a:r>
              <a:rPr lang="zh-CN" altLang="en-US" dirty="0"/>
              <a:t>应用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450000" y="1080000"/>
            <a:ext cx="8286750" cy="5373336"/>
          </a:xfrm>
        </p:spPr>
        <p:txBody>
          <a:bodyPr/>
          <a:lstStyle/>
          <a:p>
            <a:r>
              <a:rPr lang="zh-CN" altLang="en-US" dirty="0" smtClean="0"/>
              <a:t>新建</a:t>
            </a:r>
            <a:r>
              <a:rPr lang="en-US" altLang="zh-CN" dirty="0" smtClean="0"/>
              <a:t>Maven</a:t>
            </a:r>
            <a:r>
              <a:rPr lang="zh-CN" altLang="en-US" dirty="0" smtClean="0"/>
              <a:t>项目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新建模块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命名模块并，选择</a:t>
            </a:r>
            <a:r>
              <a:rPr lang="en-US" altLang="zh-CN" dirty="0" smtClean="0"/>
              <a:t>Parent Project</a:t>
            </a:r>
          </a:p>
          <a:p>
            <a:pPr lvl="3"/>
            <a:r>
              <a:rPr lang="zh-CN" altLang="en-US" dirty="0" smtClean="0"/>
              <a:t>这里与实际应用实践有些不同。</a:t>
            </a:r>
            <a:endParaRPr lang="en-US" altLang="zh-CN" dirty="0" smtClean="0"/>
          </a:p>
          <a:p>
            <a:pPr lvl="3"/>
            <a:r>
              <a:rPr lang="en-US" altLang="zh-CN" dirty="0" smtClean="0"/>
              <a:t>Parent Project</a:t>
            </a:r>
            <a:r>
              <a:rPr lang="zh-CN" altLang="en-US" dirty="0" smtClean="0"/>
              <a:t>一般推荐用来做项目模板，而不是项目集合。</a:t>
            </a:r>
            <a:endParaRPr lang="en-US" altLang="zh-CN" dirty="0" smtClean="0"/>
          </a:p>
          <a:p>
            <a:pPr lvl="2"/>
            <a:endParaRPr lang="en-US" altLang="zh-CN" dirty="0" smtClean="0"/>
          </a:p>
        </p:txBody>
      </p:sp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31640" y="2996952"/>
            <a:ext cx="6248400" cy="303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2.4 </a:t>
            </a:r>
            <a:r>
              <a:rPr lang="zh-CN" altLang="en-US" dirty="0" smtClean="0"/>
              <a:t>与</a:t>
            </a:r>
            <a:r>
              <a:rPr lang="en-US" altLang="zh-CN" dirty="0"/>
              <a:t>Eclipse</a:t>
            </a:r>
            <a:r>
              <a:rPr lang="zh-CN" altLang="en-US" dirty="0"/>
              <a:t>集成的</a:t>
            </a:r>
            <a:r>
              <a:rPr lang="en-US" altLang="zh-CN" dirty="0"/>
              <a:t>Maven</a:t>
            </a:r>
            <a:r>
              <a:rPr lang="zh-CN" altLang="en-US" dirty="0"/>
              <a:t>应用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450000" y="1080000"/>
            <a:ext cx="8286750" cy="5373336"/>
          </a:xfrm>
        </p:spPr>
        <p:txBody>
          <a:bodyPr/>
          <a:lstStyle/>
          <a:p>
            <a:r>
              <a:rPr lang="zh-CN" altLang="en-US" dirty="0"/>
              <a:t>导</a:t>
            </a:r>
            <a:r>
              <a:rPr lang="zh-CN" altLang="en-US" dirty="0" smtClean="0"/>
              <a:t>入</a:t>
            </a:r>
            <a:r>
              <a:rPr lang="en-US" altLang="zh-CN" dirty="0" smtClean="0"/>
              <a:t>Maven</a:t>
            </a:r>
            <a:r>
              <a:rPr lang="zh-CN" altLang="en-US" dirty="0" smtClean="0"/>
              <a:t>项目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导入项目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从</a:t>
            </a:r>
            <a:r>
              <a:rPr lang="en-US" altLang="zh-CN" dirty="0" smtClean="0"/>
              <a:t>SCM</a:t>
            </a:r>
            <a:r>
              <a:rPr lang="zh-CN" altLang="en-US" dirty="0" smtClean="0"/>
              <a:t>（</a:t>
            </a:r>
            <a:r>
              <a:rPr lang="en-US" altLang="zh-CN" dirty="0" smtClean="0"/>
              <a:t>SVN/CVS</a:t>
            </a:r>
            <a:r>
              <a:rPr lang="zh-CN" altLang="en-US" dirty="0" smtClean="0"/>
              <a:t>）中将项目检出，并生成相应的</a:t>
            </a:r>
            <a:r>
              <a:rPr lang="en-US" altLang="zh-CN" dirty="0" smtClean="0"/>
              <a:t>eclipse</a:t>
            </a:r>
            <a:r>
              <a:rPr lang="zh-CN" altLang="en-US" dirty="0" smtClean="0"/>
              <a:t>项目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从本地的</a:t>
            </a:r>
            <a:r>
              <a:rPr lang="en-US" altLang="zh-CN" dirty="0" smtClean="0"/>
              <a:t>Maven</a:t>
            </a:r>
            <a:r>
              <a:rPr lang="zh-CN" altLang="en-US" dirty="0" smtClean="0"/>
              <a:t>项目中生成相应的</a:t>
            </a:r>
            <a:r>
              <a:rPr lang="en-US" altLang="zh-CN" dirty="0" smtClean="0"/>
              <a:t>eclipse</a:t>
            </a:r>
            <a:r>
              <a:rPr lang="zh-CN" altLang="en-US" dirty="0" smtClean="0"/>
              <a:t>项目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安装、部署现有的一个项目到</a:t>
            </a:r>
            <a:r>
              <a:rPr lang="en-US" altLang="zh-CN" dirty="0" smtClean="0"/>
              <a:t>maven</a:t>
            </a:r>
            <a:r>
              <a:rPr lang="zh-CN" altLang="en-US" dirty="0" smtClean="0"/>
              <a:t>库（本地或远程）</a:t>
            </a:r>
            <a:endParaRPr lang="en-US" altLang="zh-CN" dirty="0" smtClean="0"/>
          </a:p>
        </p:txBody>
      </p:sp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47664" y="3212976"/>
            <a:ext cx="5076825" cy="280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2.4 </a:t>
            </a:r>
            <a:r>
              <a:rPr lang="zh-CN" altLang="en-US" dirty="0" smtClean="0"/>
              <a:t>与</a:t>
            </a:r>
            <a:r>
              <a:rPr lang="en-US" altLang="zh-CN" dirty="0"/>
              <a:t>Eclipse</a:t>
            </a:r>
            <a:r>
              <a:rPr lang="zh-CN" altLang="en-US" dirty="0"/>
              <a:t>集成的</a:t>
            </a:r>
            <a:r>
              <a:rPr lang="en-US" altLang="zh-CN" dirty="0"/>
              <a:t>Maven</a:t>
            </a:r>
            <a:r>
              <a:rPr lang="zh-CN" altLang="en-US" dirty="0"/>
              <a:t>应用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450000" y="1080000"/>
            <a:ext cx="5346136" cy="5373336"/>
          </a:xfrm>
        </p:spPr>
        <p:txBody>
          <a:bodyPr/>
          <a:lstStyle/>
          <a:p>
            <a:r>
              <a:rPr lang="zh-CN" altLang="en-US" dirty="0" smtClean="0"/>
              <a:t>管理依赖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添加依赖：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从远程或本地库中通过</a:t>
            </a:r>
            <a:r>
              <a:rPr lang="en-US" altLang="zh-CN" dirty="0" smtClean="0"/>
              <a:t>UI</a:t>
            </a:r>
            <a:r>
              <a:rPr lang="zh-CN" altLang="en-US" dirty="0" smtClean="0"/>
              <a:t>的方式添加依赖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添加的数据来源是库的索引信息。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更新依赖：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当本地库或远程库有版本改动时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当依赖的项目发生改动时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开启</a:t>
            </a:r>
            <a:r>
              <a:rPr lang="en-US" altLang="zh-CN" dirty="0" smtClean="0"/>
              <a:t>/</a:t>
            </a:r>
            <a:r>
              <a:rPr lang="zh-CN" altLang="en-US" dirty="0" smtClean="0"/>
              <a:t>关闭依赖：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使一个带有</a:t>
            </a:r>
            <a:r>
              <a:rPr lang="en-US" altLang="zh-CN" dirty="0" smtClean="0"/>
              <a:t>pom.xml</a:t>
            </a:r>
            <a:r>
              <a:rPr lang="zh-CN" altLang="en-US" dirty="0" smtClean="0"/>
              <a:t>的普通项目变成</a:t>
            </a:r>
            <a:r>
              <a:rPr lang="en-US" altLang="zh-CN" dirty="0" smtClean="0"/>
              <a:t>maven</a:t>
            </a:r>
            <a:r>
              <a:rPr lang="zh-CN" altLang="en-US" dirty="0" smtClean="0"/>
              <a:t>项目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可以强制</a:t>
            </a:r>
            <a:r>
              <a:rPr lang="en-US" altLang="zh-CN" dirty="0" smtClean="0"/>
              <a:t>maven</a:t>
            </a:r>
            <a:r>
              <a:rPr lang="zh-CN" altLang="en-US" dirty="0" smtClean="0"/>
              <a:t>重新处理依赖关系</a:t>
            </a:r>
            <a:endParaRPr lang="en-US" altLang="zh-CN" dirty="0" smtClean="0"/>
          </a:p>
        </p:txBody>
      </p:sp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68144" y="1484784"/>
            <a:ext cx="2847975" cy="376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2.4 </a:t>
            </a:r>
            <a:r>
              <a:rPr lang="zh-CN" altLang="en-US" dirty="0"/>
              <a:t>与</a:t>
            </a:r>
            <a:r>
              <a:rPr lang="en-US" altLang="zh-CN" dirty="0"/>
              <a:t>Eclipse</a:t>
            </a:r>
            <a:r>
              <a:rPr lang="zh-CN" altLang="en-US" dirty="0"/>
              <a:t>集成的</a:t>
            </a:r>
            <a:r>
              <a:rPr lang="en-US" altLang="zh-CN" dirty="0"/>
              <a:t>Maven</a:t>
            </a:r>
            <a:r>
              <a:rPr lang="zh-CN" altLang="en-US" dirty="0"/>
              <a:t>应用</a:t>
            </a:r>
          </a:p>
          <a:p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Maven</a:t>
            </a:r>
            <a:r>
              <a:rPr lang="zh-CN" altLang="en-US" dirty="0" smtClean="0"/>
              <a:t>库管理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打开</a:t>
            </a:r>
            <a:r>
              <a:rPr lang="en-US" altLang="zh-CN" dirty="0" smtClean="0"/>
              <a:t>Maven Repositories</a:t>
            </a:r>
            <a:r>
              <a:rPr lang="zh-CN" altLang="en-US" dirty="0" smtClean="0"/>
              <a:t>的视图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包括四个部分：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本地库：包括本地库和当前</a:t>
            </a:r>
            <a:r>
              <a:rPr lang="en-US" altLang="zh-CN" dirty="0" smtClean="0"/>
              <a:t>eclipse</a:t>
            </a:r>
            <a:r>
              <a:rPr lang="zh-CN" altLang="en-US" dirty="0" smtClean="0"/>
              <a:t>工作空间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远程库：在</a:t>
            </a:r>
            <a:r>
              <a:rPr lang="en-US" altLang="zh-CN" dirty="0" smtClean="0"/>
              <a:t>settings.xml</a:t>
            </a:r>
            <a:r>
              <a:rPr lang="zh-CN" altLang="en-US" dirty="0" smtClean="0"/>
              <a:t>中定义的远程库信息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项目库：当前所在项目集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定制库：暂时不清晰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更新库的索引</a:t>
            </a:r>
            <a:endParaRPr lang="zh-CN" altLang="en-US" dirty="0"/>
          </a:p>
        </p:txBody>
      </p:sp>
      <p:pic>
        <p:nvPicPr>
          <p:cNvPr id="542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59632" y="4296494"/>
            <a:ext cx="6638925" cy="222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2.4 </a:t>
            </a:r>
            <a:r>
              <a:rPr lang="zh-CN" altLang="en-US" dirty="0"/>
              <a:t>与</a:t>
            </a:r>
            <a:r>
              <a:rPr lang="en-US" altLang="zh-CN" dirty="0"/>
              <a:t>Eclipse</a:t>
            </a:r>
            <a:r>
              <a:rPr lang="zh-CN" altLang="en-US" dirty="0"/>
              <a:t>集成的</a:t>
            </a:r>
            <a:r>
              <a:rPr lang="en-US" altLang="zh-CN" dirty="0"/>
              <a:t>Maven</a:t>
            </a:r>
            <a:r>
              <a:rPr lang="zh-CN" altLang="en-US" dirty="0"/>
              <a:t>应用</a:t>
            </a:r>
          </a:p>
          <a:p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POM</a:t>
            </a:r>
            <a:r>
              <a:rPr lang="zh-CN" altLang="en-US" dirty="0" smtClean="0"/>
              <a:t>的编辑</a:t>
            </a:r>
            <a:endParaRPr lang="zh-CN" altLang="en-US" dirty="0"/>
          </a:p>
        </p:txBody>
      </p:sp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471" y="1628800"/>
            <a:ext cx="8963025" cy="467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2.4 </a:t>
            </a:r>
            <a:r>
              <a:rPr lang="zh-CN" altLang="en-US" dirty="0"/>
              <a:t>与</a:t>
            </a:r>
            <a:r>
              <a:rPr lang="en-US" altLang="zh-CN" dirty="0"/>
              <a:t>Eclipse</a:t>
            </a:r>
            <a:r>
              <a:rPr lang="zh-CN" altLang="en-US" dirty="0"/>
              <a:t>集成的</a:t>
            </a:r>
            <a:r>
              <a:rPr lang="en-US" altLang="zh-CN" dirty="0"/>
              <a:t>Maven</a:t>
            </a:r>
            <a:r>
              <a:rPr lang="zh-CN" altLang="en-US" dirty="0"/>
              <a:t>应用</a:t>
            </a:r>
          </a:p>
          <a:p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图形化的项目依赖关系</a:t>
            </a:r>
            <a:endParaRPr lang="zh-CN" altLang="en-US" dirty="0"/>
          </a:p>
        </p:txBody>
      </p:sp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504" y="1559421"/>
            <a:ext cx="8875550" cy="48939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占位符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Maven</a:t>
            </a:r>
            <a:r>
              <a:rPr lang="zh-CN" altLang="en-US" dirty="0"/>
              <a:t>的扩展应用</a:t>
            </a:r>
          </a:p>
        </p:txBody>
      </p:sp>
      <p:sp>
        <p:nvSpPr>
          <p:cNvPr id="22" name="AutoShape 29"/>
          <p:cNvSpPr>
            <a:spLocks noChangeArrowheads="1"/>
          </p:cNvSpPr>
          <p:nvPr/>
        </p:nvSpPr>
        <p:spPr bwMode="auto">
          <a:xfrm>
            <a:off x="1688058" y="2340744"/>
            <a:ext cx="5187950" cy="584200"/>
          </a:xfrm>
          <a:prstGeom prst="roundRect">
            <a:avLst>
              <a:gd name="adj" fmla="val 9917"/>
            </a:avLst>
          </a:prstGeom>
          <a:gradFill rotWithShape="1">
            <a:gsLst>
              <a:gs pos="0">
                <a:srgbClr val="FFFFFF"/>
              </a:gs>
              <a:gs pos="100000">
                <a:srgbClr val="FFFFFF">
                  <a:gamma/>
                  <a:shade val="84706"/>
                  <a:invGamma/>
                </a:srgbClr>
              </a:gs>
            </a:gsLst>
            <a:lin ang="5400000" scaled="1"/>
          </a:gradFill>
          <a:ln w="6350" algn="ctr">
            <a:noFill/>
            <a:round/>
            <a:headEnd/>
            <a:tailEnd/>
          </a:ln>
          <a:effectLst>
            <a:prstShdw prst="shdw18" dist="17961" dir="13500000">
              <a:srgbClr val="FFFFFF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marL="92075">
              <a:buSzTx/>
              <a:buFont typeface="Wingdings" pitchFamily="2" charset="2"/>
              <a:buNone/>
              <a:defRPr/>
            </a:pPr>
            <a:r>
              <a:rPr lang="zh-CN" altLang="en-US" sz="20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常用的</a:t>
            </a:r>
            <a:r>
              <a:rPr lang="en-US" altLang="zh-CN" sz="20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Maven</a:t>
            </a:r>
            <a:r>
              <a:rPr lang="zh-CN" altLang="en-US" sz="20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插件</a:t>
            </a:r>
            <a:endParaRPr lang="zh-CN" altLang="en-US" sz="200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</a:endParaRPr>
          </a:p>
        </p:txBody>
      </p:sp>
      <p:sp>
        <p:nvSpPr>
          <p:cNvPr id="24" name="AutoShape 31"/>
          <p:cNvSpPr>
            <a:spLocks noChangeArrowheads="1"/>
          </p:cNvSpPr>
          <p:nvPr/>
        </p:nvSpPr>
        <p:spPr bwMode="auto">
          <a:xfrm>
            <a:off x="967333" y="2334394"/>
            <a:ext cx="633412" cy="587375"/>
          </a:xfrm>
          <a:prstGeom prst="roundRect">
            <a:avLst>
              <a:gd name="adj" fmla="val 8380"/>
            </a:avLst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16200000" scaled="1"/>
            <a:tileRect/>
          </a:gradFill>
          <a:ln w="6350" algn="ctr">
            <a:noFill/>
            <a:round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marL="342900" indent="-342900" algn="ctr">
              <a:buFont typeface="Wingdings" pitchFamily="2" charset="2"/>
              <a:buNone/>
              <a:defRPr/>
            </a:pP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</a:rPr>
              <a:t>2</a:t>
            </a:r>
            <a:endParaRPr lang="en-US" altLang="zh-CN" sz="2400" b="1" dirty="0">
              <a:solidFill>
                <a:schemeClr val="bg1"/>
              </a:solidFill>
              <a:latin typeface="微软雅黑" pitchFamily="34" charset="-122"/>
            </a:endParaRPr>
          </a:p>
        </p:txBody>
      </p:sp>
      <p:sp>
        <p:nvSpPr>
          <p:cNvPr id="25" name="AutoShape 29"/>
          <p:cNvSpPr>
            <a:spLocks noChangeArrowheads="1"/>
          </p:cNvSpPr>
          <p:nvPr/>
        </p:nvSpPr>
        <p:spPr bwMode="auto">
          <a:xfrm>
            <a:off x="1684287" y="3204840"/>
            <a:ext cx="5187950" cy="584200"/>
          </a:xfrm>
          <a:prstGeom prst="roundRect">
            <a:avLst>
              <a:gd name="adj" fmla="val 9917"/>
            </a:avLst>
          </a:prstGeom>
          <a:gradFill rotWithShape="1">
            <a:gsLst>
              <a:gs pos="0">
                <a:srgbClr val="FFFFFF"/>
              </a:gs>
              <a:gs pos="100000">
                <a:srgbClr val="FFFFFF">
                  <a:gamma/>
                  <a:shade val="84706"/>
                  <a:invGamma/>
                </a:srgbClr>
              </a:gs>
            </a:gsLst>
            <a:lin ang="5400000" scaled="1"/>
          </a:gradFill>
          <a:ln w="6350" algn="ctr">
            <a:noFill/>
            <a:round/>
            <a:headEnd/>
            <a:tailEnd/>
          </a:ln>
          <a:effectLst>
            <a:prstShdw prst="shdw18" dist="17961" dir="13500000">
              <a:srgbClr val="FFFFFF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marL="92075">
              <a:buSzTx/>
              <a:buFont typeface="Wingdings" pitchFamily="2" charset="2"/>
              <a:buNone/>
              <a:defRPr/>
            </a:pPr>
            <a:r>
              <a:rPr lang="zh-CN" altLang="en-US" sz="20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配置模板项目与多层次结构项目</a:t>
            </a:r>
            <a:endParaRPr lang="zh-CN" altLang="en-US" sz="200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</a:endParaRPr>
          </a:p>
        </p:txBody>
      </p:sp>
      <p:sp>
        <p:nvSpPr>
          <p:cNvPr id="26" name="AutoShape 31"/>
          <p:cNvSpPr>
            <a:spLocks noChangeArrowheads="1"/>
          </p:cNvSpPr>
          <p:nvPr/>
        </p:nvSpPr>
        <p:spPr bwMode="auto">
          <a:xfrm>
            <a:off x="963562" y="3198490"/>
            <a:ext cx="633412" cy="587375"/>
          </a:xfrm>
          <a:prstGeom prst="roundRect">
            <a:avLst>
              <a:gd name="adj" fmla="val 8380"/>
            </a:avLst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16200000" scaled="1"/>
            <a:tileRect/>
          </a:gradFill>
          <a:ln w="6350" algn="ctr">
            <a:noFill/>
            <a:round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marL="342900" indent="-342900" algn="ctr">
              <a:buFont typeface="Wingdings" pitchFamily="2" charset="2"/>
              <a:buNone/>
              <a:defRPr/>
            </a:pP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</a:rPr>
              <a:t>3</a:t>
            </a:r>
            <a:endParaRPr lang="en-US" altLang="zh-CN" sz="2400" b="1" dirty="0">
              <a:solidFill>
                <a:schemeClr val="bg1"/>
              </a:solidFill>
              <a:latin typeface="微软雅黑" pitchFamily="34" charset="-122"/>
            </a:endParaRPr>
          </a:p>
        </p:txBody>
      </p:sp>
      <p:sp>
        <p:nvSpPr>
          <p:cNvPr id="27" name="AutoShape 29"/>
          <p:cNvSpPr>
            <a:spLocks noChangeArrowheads="1"/>
          </p:cNvSpPr>
          <p:nvPr/>
        </p:nvSpPr>
        <p:spPr bwMode="auto">
          <a:xfrm>
            <a:off x="1688058" y="1476648"/>
            <a:ext cx="5187950" cy="584200"/>
          </a:xfrm>
          <a:prstGeom prst="roundRect">
            <a:avLst>
              <a:gd name="adj" fmla="val 9917"/>
            </a:avLst>
          </a:prstGeom>
          <a:gradFill rotWithShape="1">
            <a:gsLst>
              <a:gs pos="0">
                <a:srgbClr val="FFFFFF"/>
              </a:gs>
              <a:gs pos="100000">
                <a:srgbClr val="FFFFFF">
                  <a:gamma/>
                  <a:shade val="84706"/>
                  <a:invGamma/>
                </a:srgbClr>
              </a:gs>
            </a:gsLst>
            <a:lin ang="5400000" scaled="1"/>
          </a:gradFill>
          <a:ln w="6350" algn="ctr">
            <a:noFill/>
            <a:round/>
            <a:headEnd/>
            <a:tailEnd/>
          </a:ln>
          <a:effectLst>
            <a:prstShdw prst="shdw18" dist="17961" dir="13500000">
              <a:srgbClr val="FFFFFF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marL="92075">
              <a:buSzTx/>
              <a:buFont typeface="Wingdings" pitchFamily="2" charset="2"/>
              <a:buNone/>
              <a:defRPr/>
            </a:pPr>
            <a:r>
              <a:rPr lang="zh-CN" altLang="en-US" sz="20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基于</a:t>
            </a:r>
            <a:r>
              <a:rPr lang="en-US" altLang="zh-CN" sz="20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Nexus</a:t>
            </a:r>
            <a:r>
              <a:rPr lang="zh-CN" altLang="en-US" sz="20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的中心库</a:t>
            </a:r>
            <a:endParaRPr lang="zh-CN" altLang="en-US" sz="200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</a:endParaRPr>
          </a:p>
        </p:txBody>
      </p:sp>
      <p:sp>
        <p:nvSpPr>
          <p:cNvPr id="28" name="AutoShape 31"/>
          <p:cNvSpPr>
            <a:spLocks noChangeArrowheads="1"/>
          </p:cNvSpPr>
          <p:nvPr/>
        </p:nvSpPr>
        <p:spPr bwMode="auto">
          <a:xfrm>
            <a:off x="967333" y="1470298"/>
            <a:ext cx="633412" cy="587375"/>
          </a:xfrm>
          <a:prstGeom prst="roundRect">
            <a:avLst>
              <a:gd name="adj" fmla="val 8380"/>
            </a:avLst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16200000" scaled="1"/>
            <a:tileRect/>
          </a:gradFill>
          <a:ln w="6350" algn="ctr">
            <a:noFill/>
            <a:round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marL="342900" indent="-342900" algn="ctr">
              <a:buFont typeface="Wingdings" pitchFamily="2" charset="2"/>
              <a:buNone/>
              <a:defRPr/>
            </a:pPr>
            <a:r>
              <a:rPr lang="en-US" altLang="zh-CN" sz="2400" b="1" dirty="0">
                <a:solidFill>
                  <a:schemeClr val="bg1"/>
                </a:solidFill>
                <a:latin typeface="微软雅黑" pitchFamily="34" charset="-122"/>
              </a:rPr>
              <a:t>1</a:t>
            </a:r>
          </a:p>
        </p:txBody>
      </p:sp>
      <p:sp>
        <p:nvSpPr>
          <p:cNvPr id="29" name="AutoShape 29"/>
          <p:cNvSpPr>
            <a:spLocks noChangeArrowheads="1"/>
          </p:cNvSpPr>
          <p:nvPr/>
        </p:nvSpPr>
        <p:spPr bwMode="auto">
          <a:xfrm>
            <a:off x="1688058" y="4068936"/>
            <a:ext cx="5187950" cy="584200"/>
          </a:xfrm>
          <a:prstGeom prst="roundRect">
            <a:avLst>
              <a:gd name="adj" fmla="val 9917"/>
            </a:avLst>
          </a:prstGeom>
          <a:gradFill rotWithShape="1">
            <a:gsLst>
              <a:gs pos="0">
                <a:srgbClr val="FFFFFF"/>
              </a:gs>
              <a:gs pos="100000">
                <a:srgbClr val="FFFFFF">
                  <a:gamma/>
                  <a:shade val="84706"/>
                  <a:invGamma/>
                </a:srgbClr>
              </a:gs>
            </a:gsLst>
            <a:lin ang="5400000" scaled="1"/>
          </a:gradFill>
          <a:ln w="6350" algn="ctr">
            <a:noFill/>
            <a:round/>
            <a:headEnd/>
            <a:tailEnd/>
          </a:ln>
          <a:effectLst>
            <a:prstShdw prst="shdw18" dist="17961" dir="13500000">
              <a:srgbClr val="FFFFFF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marL="92075">
              <a:buSzTx/>
              <a:buFont typeface="Wingdings" pitchFamily="2" charset="2"/>
              <a:buNone/>
              <a:defRPr/>
            </a:pPr>
            <a:r>
              <a:rPr lang="zh-CN" altLang="en-US" sz="20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生成项目文档</a:t>
            </a:r>
            <a:endParaRPr lang="zh-CN" altLang="en-US" sz="200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</a:endParaRPr>
          </a:p>
        </p:txBody>
      </p:sp>
      <p:sp>
        <p:nvSpPr>
          <p:cNvPr id="30" name="AutoShape 31"/>
          <p:cNvSpPr>
            <a:spLocks noChangeArrowheads="1"/>
          </p:cNvSpPr>
          <p:nvPr/>
        </p:nvSpPr>
        <p:spPr bwMode="auto">
          <a:xfrm>
            <a:off x="967333" y="4062586"/>
            <a:ext cx="633412" cy="587375"/>
          </a:xfrm>
          <a:prstGeom prst="roundRect">
            <a:avLst>
              <a:gd name="adj" fmla="val 8380"/>
            </a:avLst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16200000" scaled="1"/>
            <a:tileRect/>
          </a:gradFill>
          <a:ln w="6350" algn="ctr">
            <a:noFill/>
            <a:round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marL="342900" indent="-342900" algn="ctr">
              <a:buFont typeface="Wingdings" pitchFamily="2" charset="2"/>
              <a:buNone/>
              <a:defRPr/>
            </a:pP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</a:rPr>
              <a:t>4</a:t>
            </a:r>
            <a:endParaRPr lang="en-US" altLang="zh-CN" sz="2400" b="1" dirty="0">
              <a:solidFill>
                <a:schemeClr val="bg1"/>
              </a:solidFill>
              <a:latin typeface="微软雅黑" pitchFamily="34" charset="-122"/>
            </a:endParaRPr>
          </a:p>
        </p:txBody>
      </p:sp>
      <p:sp>
        <p:nvSpPr>
          <p:cNvPr id="11" name="AutoShape 29"/>
          <p:cNvSpPr>
            <a:spLocks noChangeArrowheads="1"/>
          </p:cNvSpPr>
          <p:nvPr/>
        </p:nvSpPr>
        <p:spPr bwMode="auto">
          <a:xfrm>
            <a:off x="1688306" y="4933032"/>
            <a:ext cx="5187950" cy="584200"/>
          </a:xfrm>
          <a:prstGeom prst="roundRect">
            <a:avLst>
              <a:gd name="adj" fmla="val 9917"/>
            </a:avLst>
          </a:prstGeom>
          <a:gradFill rotWithShape="1">
            <a:gsLst>
              <a:gs pos="0">
                <a:srgbClr val="FFFFFF"/>
              </a:gs>
              <a:gs pos="100000">
                <a:srgbClr val="FFFFFF">
                  <a:gamma/>
                  <a:shade val="84706"/>
                  <a:invGamma/>
                </a:srgbClr>
              </a:gs>
            </a:gsLst>
            <a:lin ang="5400000" scaled="1"/>
          </a:gradFill>
          <a:ln w="6350" algn="ctr">
            <a:noFill/>
            <a:round/>
            <a:headEnd/>
            <a:tailEnd/>
          </a:ln>
          <a:effectLst>
            <a:prstShdw prst="shdw18" dist="17961" dir="13500000">
              <a:srgbClr val="FFFFFF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marL="92075">
              <a:buSzTx/>
              <a:buFont typeface="Wingdings" pitchFamily="2" charset="2"/>
              <a:buNone/>
              <a:defRPr/>
            </a:pPr>
            <a:r>
              <a:rPr lang="zh-CN" altLang="en-US" sz="20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创建</a:t>
            </a:r>
            <a:r>
              <a:rPr lang="zh-CN" altLang="en-US" sz="20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项目骨架原型</a:t>
            </a:r>
            <a:endParaRPr lang="zh-CN" altLang="en-US" sz="200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</a:endParaRPr>
          </a:p>
        </p:txBody>
      </p:sp>
      <p:sp>
        <p:nvSpPr>
          <p:cNvPr id="12" name="AutoShape 31"/>
          <p:cNvSpPr>
            <a:spLocks noChangeArrowheads="1"/>
          </p:cNvSpPr>
          <p:nvPr/>
        </p:nvSpPr>
        <p:spPr bwMode="auto">
          <a:xfrm>
            <a:off x="967581" y="4926682"/>
            <a:ext cx="633412" cy="587375"/>
          </a:xfrm>
          <a:prstGeom prst="roundRect">
            <a:avLst>
              <a:gd name="adj" fmla="val 8380"/>
            </a:avLst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16200000" scaled="1"/>
            <a:tileRect/>
          </a:gradFill>
          <a:ln w="6350" algn="ctr">
            <a:noFill/>
            <a:round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marL="342900" indent="-342900" algn="ctr">
              <a:buFont typeface="Wingdings" pitchFamily="2" charset="2"/>
              <a:buNone/>
              <a:defRPr/>
            </a:pP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</a:rPr>
              <a:t>5</a:t>
            </a:r>
            <a:endParaRPr lang="en-US" altLang="zh-CN" sz="2400" b="1" dirty="0">
              <a:solidFill>
                <a:schemeClr val="bg1"/>
              </a:solidFill>
              <a:latin typeface="微软雅黑" pitchFamily="34" charset="-122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3.1 </a:t>
            </a:r>
            <a:r>
              <a:rPr lang="zh-CN" altLang="en-US" dirty="0" smtClean="0"/>
              <a:t>基于</a:t>
            </a:r>
            <a:r>
              <a:rPr lang="en-US" altLang="zh-CN" dirty="0" smtClean="0"/>
              <a:t>Nexus</a:t>
            </a:r>
            <a:r>
              <a:rPr lang="zh-CN" altLang="en-US" dirty="0" smtClean="0"/>
              <a:t>的中心库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什么是</a:t>
            </a:r>
            <a:r>
              <a:rPr lang="en-US" altLang="zh-CN" dirty="0" smtClean="0"/>
              <a:t>Nexus</a:t>
            </a:r>
          </a:p>
          <a:p>
            <a:pPr lvl="1"/>
            <a:r>
              <a:rPr lang="zh-CN" altLang="en-US" dirty="0" smtClean="0"/>
              <a:t>一</a:t>
            </a:r>
            <a:r>
              <a:rPr lang="zh-CN" altLang="en-US" dirty="0" smtClean="0"/>
              <a:t>个开源免费的</a:t>
            </a:r>
            <a:r>
              <a:rPr lang="en-US" altLang="zh-CN" dirty="0" smtClean="0"/>
              <a:t>Maven</a:t>
            </a:r>
            <a:r>
              <a:rPr lang="zh-CN" altLang="en-US" dirty="0" smtClean="0"/>
              <a:t>远程镜像库。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一</a:t>
            </a:r>
            <a:r>
              <a:rPr lang="zh-CN" altLang="en-US" dirty="0" smtClean="0"/>
              <a:t>个集成</a:t>
            </a:r>
            <a:r>
              <a:rPr lang="en-US" altLang="zh-CN" dirty="0" smtClean="0"/>
              <a:t>Jetty</a:t>
            </a:r>
            <a:r>
              <a:rPr lang="zh-CN" altLang="en-US" dirty="0" smtClean="0"/>
              <a:t>的应用，可以直接启动。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界面采用</a:t>
            </a:r>
            <a:r>
              <a:rPr lang="en-US" altLang="zh-CN" dirty="0" smtClean="0"/>
              <a:t>Ext</a:t>
            </a:r>
          </a:p>
          <a:p>
            <a:pPr lvl="1"/>
            <a:r>
              <a:rPr lang="zh-CN" altLang="en-US" dirty="0" smtClean="0"/>
              <a:t>可以通过一个</a:t>
            </a:r>
            <a:r>
              <a:rPr lang="en-US" altLang="zh-CN" dirty="0" smtClean="0"/>
              <a:t>URL</a:t>
            </a:r>
            <a:r>
              <a:rPr lang="zh-CN" altLang="en-US" dirty="0" smtClean="0"/>
              <a:t>镜像多个远程库，使其对</a:t>
            </a:r>
            <a:r>
              <a:rPr lang="en-US" altLang="zh-CN" dirty="0" smtClean="0"/>
              <a:t>Maven</a:t>
            </a:r>
            <a:r>
              <a:rPr lang="zh-CN" altLang="en-US" dirty="0" smtClean="0"/>
              <a:t>的配置透明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可以自定义企业内部的中心发布库，非常适合局域网环境</a:t>
            </a:r>
            <a:endParaRPr lang="en-US" altLang="zh-CN" dirty="0" smtClean="0"/>
          </a:p>
          <a:p>
            <a:r>
              <a:rPr lang="en-US" altLang="zh-CN" dirty="0" smtClean="0"/>
              <a:t>Apusic Nexus</a:t>
            </a:r>
          </a:p>
          <a:p>
            <a:pPr lvl="1"/>
            <a:r>
              <a:rPr lang="zh-CN" altLang="en-US" dirty="0" smtClean="0"/>
              <a:t>包括一个</a:t>
            </a:r>
            <a:r>
              <a:rPr lang="en-US" altLang="zh-CN" dirty="0" smtClean="0"/>
              <a:t>Apusic Release</a:t>
            </a:r>
            <a:r>
              <a:rPr lang="zh-CN" altLang="en-US" dirty="0" smtClean="0"/>
              <a:t>和一个</a:t>
            </a:r>
            <a:r>
              <a:rPr lang="en-US" altLang="zh-CN" dirty="0" smtClean="0"/>
              <a:t>Apusic Snapshot</a:t>
            </a:r>
          </a:p>
          <a:p>
            <a:pPr lvl="1"/>
            <a:r>
              <a:rPr lang="zh-CN" altLang="en-US" dirty="0" smtClean="0"/>
              <a:t>部署</a:t>
            </a:r>
            <a:r>
              <a:rPr lang="zh-CN" altLang="en-US" dirty="0" smtClean="0"/>
              <a:t>在服务器</a:t>
            </a:r>
            <a:r>
              <a:rPr lang="en-US" altLang="zh-CN" dirty="0" smtClean="0"/>
              <a:t>88</a:t>
            </a:r>
            <a:r>
              <a:rPr lang="zh-CN" altLang="en-US" dirty="0" smtClean="0"/>
              <a:t>上，</a:t>
            </a:r>
            <a:r>
              <a:rPr lang="en-US" altLang="zh-CN" dirty="0" smtClean="0"/>
              <a:t>URL</a:t>
            </a:r>
            <a:r>
              <a:rPr lang="zh-CN" altLang="en-US" dirty="0" smtClean="0"/>
              <a:t>是</a:t>
            </a:r>
            <a:r>
              <a:rPr lang="en-US" altLang="zh-CN" dirty="0" smtClean="0">
                <a:hlinkClick r:id="rId2"/>
              </a:rPr>
              <a:t>http://192.168.6.88:8081/nexus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集成了多个开源</a:t>
            </a:r>
            <a:r>
              <a:rPr lang="en-US" altLang="zh-CN" dirty="0" smtClean="0"/>
              <a:t>Maven</a:t>
            </a:r>
            <a:r>
              <a:rPr lang="zh-CN" altLang="en-US" dirty="0" smtClean="0"/>
              <a:t>库的镜像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Apache, </a:t>
            </a:r>
            <a:r>
              <a:rPr lang="en-US" altLang="zh-CN" dirty="0" err="1" smtClean="0"/>
              <a:t>Jboss</a:t>
            </a:r>
            <a:r>
              <a:rPr lang="en-US" altLang="zh-CN" dirty="0" smtClean="0"/>
              <a:t>, Google, </a:t>
            </a:r>
            <a:r>
              <a:rPr lang="en-US" altLang="zh-CN" dirty="0" err="1" smtClean="0"/>
              <a:t>Codehaus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ibiblio</a:t>
            </a:r>
            <a:r>
              <a:rPr lang="zh-CN" altLang="en-US" dirty="0" smtClean="0"/>
              <a:t>等等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匿名用户可搜索，授权用户可部署（</a:t>
            </a:r>
            <a:r>
              <a:rPr lang="en-US" altLang="zh-CN" dirty="0" smtClean="0"/>
              <a:t>deployment/deployment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3.1 </a:t>
            </a:r>
            <a:r>
              <a:rPr lang="zh-CN" altLang="en-US" dirty="0" smtClean="0"/>
              <a:t>基于</a:t>
            </a:r>
            <a:r>
              <a:rPr lang="en-US" altLang="zh-CN" dirty="0" smtClean="0"/>
              <a:t>Nexus</a:t>
            </a:r>
            <a:r>
              <a:rPr lang="zh-CN" altLang="en-US" dirty="0" smtClean="0"/>
              <a:t>的中心库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搜索需要的</a:t>
            </a:r>
            <a:r>
              <a:rPr lang="en-US" altLang="zh-CN" dirty="0" smtClean="0"/>
              <a:t>Jar</a:t>
            </a:r>
          </a:p>
          <a:p>
            <a:pPr lvl="1"/>
            <a:r>
              <a:rPr lang="zh-CN" altLang="en-US" dirty="0" smtClean="0"/>
              <a:t>左侧可以输入</a:t>
            </a:r>
            <a:r>
              <a:rPr lang="en-US" altLang="zh-CN" dirty="0" smtClean="0"/>
              <a:t>Jar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artifactId</a:t>
            </a:r>
            <a:r>
              <a:rPr lang="zh-CN" altLang="en-US" dirty="0" smtClean="0"/>
              <a:t>，右侧可以输入</a:t>
            </a:r>
            <a:r>
              <a:rPr lang="en-US" altLang="zh-CN" dirty="0" smtClean="0"/>
              <a:t>project, class</a:t>
            </a:r>
            <a:r>
              <a:rPr lang="zh-CN" altLang="en-US" dirty="0" smtClean="0"/>
              <a:t>或者</a:t>
            </a:r>
            <a:r>
              <a:rPr lang="en-US" altLang="zh-CN" dirty="0" err="1" smtClean="0"/>
              <a:t>artifactId</a:t>
            </a:r>
            <a:r>
              <a:rPr lang="en-US" altLang="zh-CN" dirty="0" smtClean="0"/>
              <a:t>.</a:t>
            </a:r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因为存在多个镜像，所以会有较多相同的结果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这时，可以使用高级搜索或指定搜索，如下图红线所框</a:t>
            </a:r>
            <a:endParaRPr lang="zh-CN" altLang="en-US" dirty="0"/>
          </a:p>
        </p:txBody>
      </p:sp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5235" y="2276872"/>
            <a:ext cx="8249213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圆角矩形 4"/>
          <p:cNvSpPr/>
          <p:nvPr/>
        </p:nvSpPr>
        <p:spPr>
          <a:xfrm>
            <a:off x="288032" y="2708920"/>
            <a:ext cx="1547664" cy="50405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4427984" y="3212976"/>
            <a:ext cx="4320480" cy="72008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813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3031" y="4941168"/>
            <a:ext cx="8353425" cy="147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圆角矩形 8"/>
          <p:cNvSpPr/>
          <p:nvPr/>
        </p:nvSpPr>
        <p:spPr>
          <a:xfrm>
            <a:off x="2051720" y="5157192"/>
            <a:ext cx="1584176" cy="136815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1.1 Maven</a:t>
            </a:r>
            <a:r>
              <a:rPr lang="zh-CN" altLang="en-US" dirty="0" smtClean="0"/>
              <a:t>的背景知识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什么是</a:t>
            </a:r>
            <a:r>
              <a:rPr lang="en-US" altLang="zh-CN" dirty="0"/>
              <a:t>Maven</a:t>
            </a:r>
          </a:p>
          <a:p>
            <a:pPr lvl="1"/>
            <a:r>
              <a:rPr lang="en-US" altLang="zh-CN" dirty="0" smtClean="0"/>
              <a:t>Maven</a:t>
            </a:r>
            <a:r>
              <a:rPr lang="zh-CN" altLang="en-US" dirty="0" smtClean="0"/>
              <a:t>是一个强大的项目描述和构建工具，它的设计目的是简化项目开发生命周期的维护流程。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官方定义：</a:t>
            </a:r>
            <a:r>
              <a:rPr lang="en-US" i="1" dirty="0" smtClean="0">
                <a:solidFill>
                  <a:srgbClr val="7030A0"/>
                </a:solidFill>
              </a:rPr>
              <a:t>Maven</a:t>
            </a:r>
            <a:r>
              <a:rPr lang="zh-CN" altLang="en-US" i="1" dirty="0" smtClean="0">
                <a:solidFill>
                  <a:srgbClr val="7030A0"/>
                </a:solidFill>
              </a:rPr>
              <a:t>是一个项目管理工具，它包含了一个项目对象模型 </a:t>
            </a:r>
            <a:r>
              <a:rPr lang="en-US" altLang="zh-CN" i="1" dirty="0" smtClean="0">
                <a:solidFill>
                  <a:srgbClr val="7030A0"/>
                </a:solidFill>
              </a:rPr>
              <a:t>(</a:t>
            </a:r>
            <a:r>
              <a:rPr lang="en-US" i="1" dirty="0" smtClean="0">
                <a:solidFill>
                  <a:srgbClr val="7030A0"/>
                </a:solidFill>
              </a:rPr>
              <a:t>Project Object Model)，</a:t>
            </a:r>
            <a:r>
              <a:rPr lang="zh-CN" altLang="en-US" i="1" dirty="0" smtClean="0">
                <a:solidFill>
                  <a:srgbClr val="7030A0"/>
                </a:solidFill>
              </a:rPr>
              <a:t>一组标准集合，一个项目生命周期</a:t>
            </a:r>
            <a:r>
              <a:rPr lang="en-US" altLang="zh-CN" i="1" dirty="0" smtClean="0">
                <a:solidFill>
                  <a:srgbClr val="7030A0"/>
                </a:solidFill>
              </a:rPr>
              <a:t>(</a:t>
            </a:r>
            <a:r>
              <a:rPr lang="en-US" i="1" dirty="0" smtClean="0">
                <a:solidFill>
                  <a:srgbClr val="7030A0"/>
                </a:solidFill>
              </a:rPr>
              <a:t>Project Lifecycle)，</a:t>
            </a:r>
            <a:r>
              <a:rPr lang="zh-CN" altLang="en-US" i="1" dirty="0" smtClean="0">
                <a:solidFill>
                  <a:srgbClr val="7030A0"/>
                </a:solidFill>
              </a:rPr>
              <a:t>一个依赖管理系统</a:t>
            </a:r>
            <a:r>
              <a:rPr lang="en-US" altLang="zh-CN" i="1" dirty="0" smtClean="0">
                <a:solidFill>
                  <a:srgbClr val="7030A0"/>
                </a:solidFill>
              </a:rPr>
              <a:t>(</a:t>
            </a:r>
            <a:r>
              <a:rPr lang="en-US" i="1" dirty="0" smtClean="0">
                <a:solidFill>
                  <a:srgbClr val="7030A0"/>
                </a:solidFill>
              </a:rPr>
              <a:t>Dependency Management System)，</a:t>
            </a:r>
            <a:r>
              <a:rPr lang="zh-CN" altLang="en-US" i="1" dirty="0" smtClean="0">
                <a:solidFill>
                  <a:srgbClr val="7030A0"/>
                </a:solidFill>
              </a:rPr>
              <a:t>和用来运行定义在生命周期阶段</a:t>
            </a:r>
            <a:r>
              <a:rPr lang="en-US" altLang="zh-CN" i="1" dirty="0" smtClean="0">
                <a:solidFill>
                  <a:srgbClr val="7030A0"/>
                </a:solidFill>
              </a:rPr>
              <a:t>(</a:t>
            </a:r>
            <a:r>
              <a:rPr lang="en-US" i="1" dirty="0" smtClean="0">
                <a:solidFill>
                  <a:srgbClr val="7030A0"/>
                </a:solidFill>
              </a:rPr>
              <a:t>phase)</a:t>
            </a:r>
            <a:r>
              <a:rPr lang="zh-CN" altLang="en-US" i="1" dirty="0" smtClean="0">
                <a:solidFill>
                  <a:srgbClr val="7030A0"/>
                </a:solidFill>
              </a:rPr>
              <a:t>中插件</a:t>
            </a:r>
            <a:r>
              <a:rPr lang="en-US" altLang="zh-CN" i="1" dirty="0" smtClean="0">
                <a:solidFill>
                  <a:srgbClr val="7030A0"/>
                </a:solidFill>
              </a:rPr>
              <a:t>(</a:t>
            </a:r>
            <a:r>
              <a:rPr lang="en-US" i="1" dirty="0" err="1" smtClean="0">
                <a:solidFill>
                  <a:srgbClr val="7030A0"/>
                </a:solidFill>
              </a:rPr>
              <a:t>plugin</a:t>
            </a:r>
            <a:r>
              <a:rPr lang="en-US" i="1" dirty="0" smtClean="0">
                <a:solidFill>
                  <a:srgbClr val="7030A0"/>
                </a:solidFill>
              </a:rPr>
              <a:t>)</a:t>
            </a:r>
            <a:r>
              <a:rPr lang="zh-CN" altLang="en-US" i="1" dirty="0" smtClean="0">
                <a:solidFill>
                  <a:srgbClr val="7030A0"/>
                </a:solidFill>
              </a:rPr>
              <a:t>目标</a:t>
            </a:r>
            <a:r>
              <a:rPr lang="en-US" altLang="zh-CN" i="1" dirty="0" smtClean="0">
                <a:solidFill>
                  <a:srgbClr val="7030A0"/>
                </a:solidFill>
              </a:rPr>
              <a:t>(</a:t>
            </a:r>
            <a:r>
              <a:rPr lang="en-US" i="1" dirty="0" smtClean="0">
                <a:solidFill>
                  <a:srgbClr val="7030A0"/>
                </a:solidFill>
              </a:rPr>
              <a:t>goal)</a:t>
            </a:r>
            <a:r>
              <a:rPr lang="zh-CN" altLang="en-US" i="1" dirty="0" smtClean="0">
                <a:solidFill>
                  <a:srgbClr val="7030A0"/>
                </a:solidFill>
              </a:rPr>
              <a:t>的逻辑。</a:t>
            </a:r>
            <a:endParaRPr lang="en-US" altLang="zh-CN" i="1" dirty="0" smtClean="0">
              <a:solidFill>
                <a:srgbClr val="7030A0"/>
              </a:solidFill>
            </a:endParaRPr>
          </a:p>
          <a:p>
            <a:pPr lvl="1"/>
            <a:r>
              <a:rPr lang="zh-CN" altLang="en-US" dirty="0" smtClean="0"/>
              <a:t>由</a:t>
            </a:r>
            <a:r>
              <a:rPr lang="en-US" altLang="zh-CN" dirty="0" smtClean="0"/>
              <a:t>Apache</a:t>
            </a:r>
            <a:r>
              <a:rPr lang="zh-CN" altLang="en-US" dirty="0" smtClean="0"/>
              <a:t>设计开发，经历</a:t>
            </a:r>
            <a:r>
              <a:rPr lang="en-US" altLang="zh-CN" dirty="0" smtClean="0"/>
              <a:t>Maven, Maven2..</a:t>
            </a:r>
          </a:p>
          <a:p>
            <a:pPr lvl="2"/>
            <a:r>
              <a:rPr lang="en-US" altLang="zh-CN" dirty="0" smtClean="0"/>
              <a:t>Maven</a:t>
            </a:r>
            <a:r>
              <a:rPr lang="zh-CN" altLang="en-US" dirty="0" smtClean="0"/>
              <a:t>如同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一样，</a:t>
            </a:r>
            <a:r>
              <a:rPr lang="en-US" altLang="zh-CN" dirty="0" smtClean="0"/>
              <a:t>1</a:t>
            </a:r>
            <a:r>
              <a:rPr lang="zh-CN" altLang="en-US" dirty="0" smtClean="0"/>
              <a:t>和</a:t>
            </a:r>
            <a:r>
              <a:rPr lang="en-US" altLang="zh-CN" dirty="0" smtClean="0"/>
              <a:t>2</a:t>
            </a:r>
            <a:r>
              <a:rPr lang="zh-CN" altLang="en-US" dirty="0" smtClean="0"/>
              <a:t>版本差异很大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我们常说以及常用的是</a:t>
            </a:r>
            <a:r>
              <a:rPr lang="en-US" altLang="zh-CN" dirty="0" smtClean="0"/>
              <a:t>Maven2, </a:t>
            </a:r>
            <a:r>
              <a:rPr lang="zh-CN" altLang="en-US" dirty="0" smtClean="0"/>
              <a:t>所指的</a:t>
            </a:r>
            <a:r>
              <a:rPr lang="en-US" altLang="zh-CN" dirty="0" smtClean="0"/>
              <a:t>Maven</a:t>
            </a:r>
            <a:r>
              <a:rPr lang="zh-CN" altLang="en-US" dirty="0" smtClean="0"/>
              <a:t>也是</a:t>
            </a:r>
            <a:r>
              <a:rPr lang="en-US" altLang="zh-CN" dirty="0" smtClean="0"/>
              <a:t>Maven2</a:t>
            </a:r>
          </a:p>
          <a:p>
            <a:pPr lvl="2"/>
            <a:r>
              <a:rPr lang="zh-CN" altLang="en-US" dirty="0" smtClean="0"/>
              <a:t>已经发布</a:t>
            </a:r>
            <a:r>
              <a:rPr lang="en-US" altLang="zh-CN" dirty="0" smtClean="0"/>
              <a:t>Maven3 beta</a:t>
            </a:r>
            <a:r>
              <a:rPr lang="zh-CN" altLang="en-US" dirty="0" smtClean="0"/>
              <a:t>版本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官方网站：</a:t>
            </a:r>
            <a:r>
              <a:rPr lang="en-US" altLang="zh-CN" dirty="0" smtClean="0"/>
              <a:t>http://maven.apache.org/</a:t>
            </a:r>
            <a:endParaRPr lang="zh-CN" altLang="en-US" dirty="0" smtClean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3.1 </a:t>
            </a:r>
            <a:r>
              <a:rPr lang="zh-CN" altLang="en-US" dirty="0" smtClean="0"/>
              <a:t>基于</a:t>
            </a:r>
            <a:r>
              <a:rPr lang="en-US" altLang="zh-CN" dirty="0" smtClean="0"/>
              <a:t>Nexus</a:t>
            </a:r>
            <a:r>
              <a:rPr lang="zh-CN" altLang="en-US" dirty="0" smtClean="0"/>
              <a:t>的中心库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通过</a:t>
            </a:r>
            <a:r>
              <a:rPr lang="en-US" altLang="zh-CN" dirty="0" smtClean="0"/>
              <a:t>Nexus</a:t>
            </a:r>
            <a:r>
              <a:rPr lang="zh-CN" altLang="en-US" dirty="0" smtClean="0"/>
              <a:t>上传指定的</a:t>
            </a:r>
            <a:r>
              <a:rPr lang="en-US" altLang="zh-CN" dirty="0" smtClean="0"/>
              <a:t>Jar</a:t>
            </a:r>
          </a:p>
          <a:p>
            <a:pPr lvl="1"/>
            <a:r>
              <a:rPr lang="zh-CN" altLang="en-US" dirty="0" smtClean="0"/>
              <a:t>使用特定帐户登陆（管理员或</a:t>
            </a:r>
            <a:r>
              <a:rPr lang="en-US" altLang="zh-CN" dirty="0" smtClean="0"/>
              <a:t>deployment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选择左侧</a:t>
            </a:r>
            <a:r>
              <a:rPr lang="en-US" altLang="zh-CN" dirty="0" smtClean="0"/>
              <a:t>Repositories</a:t>
            </a:r>
          </a:p>
          <a:p>
            <a:pPr lvl="2"/>
            <a:r>
              <a:rPr lang="zh-CN" altLang="en-US" dirty="0" smtClean="0"/>
              <a:t>如果是</a:t>
            </a:r>
            <a:r>
              <a:rPr lang="en-US" altLang="zh-CN" dirty="0" smtClean="0"/>
              <a:t>Apusic</a:t>
            </a:r>
            <a:r>
              <a:rPr lang="zh-CN" altLang="en-US" dirty="0" smtClean="0"/>
              <a:t>发布的</a:t>
            </a:r>
            <a:r>
              <a:rPr lang="en-US" altLang="zh-CN" dirty="0" smtClean="0"/>
              <a:t>Jar</a:t>
            </a:r>
            <a:r>
              <a:rPr lang="zh-CN" altLang="en-US" dirty="0" smtClean="0"/>
              <a:t>，应放入</a:t>
            </a:r>
            <a:r>
              <a:rPr lang="en-US" altLang="zh-CN" dirty="0" smtClean="0"/>
              <a:t>Apusic Release</a:t>
            </a:r>
            <a:r>
              <a:rPr lang="zh-CN" altLang="en-US" dirty="0" smtClean="0"/>
              <a:t>中。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Snapshot</a:t>
            </a:r>
            <a:r>
              <a:rPr lang="zh-CN" altLang="en-US" dirty="0" smtClean="0"/>
              <a:t>是不允许上传</a:t>
            </a:r>
            <a:r>
              <a:rPr lang="en-US" altLang="zh-CN" dirty="0" smtClean="0"/>
              <a:t>Jar</a:t>
            </a:r>
            <a:r>
              <a:rPr lang="zh-CN" altLang="en-US" dirty="0" smtClean="0"/>
              <a:t>，应该通过</a:t>
            </a:r>
            <a:r>
              <a:rPr lang="en-US" altLang="zh-CN" dirty="0" err="1" smtClean="0"/>
              <a:t>mvn</a:t>
            </a:r>
            <a:r>
              <a:rPr lang="en-US" altLang="zh-CN" dirty="0" smtClean="0"/>
              <a:t> deploy</a:t>
            </a:r>
            <a:r>
              <a:rPr lang="zh-CN" altLang="en-US" dirty="0" smtClean="0"/>
              <a:t>命令来上传。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如果是</a:t>
            </a:r>
            <a:r>
              <a:rPr lang="en-US" altLang="zh-CN" dirty="0" smtClean="0"/>
              <a:t>Nexus</a:t>
            </a:r>
            <a:r>
              <a:rPr lang="zh-CN" altLang="en-US" dirty="0" smtClean="0"/>
              <a:t>中没有的第三方</a:t>
            </a:r>
            <a:r>
              <a:rPr lang="en-US" altLang="zh-CN" dirty="0" smtClean="0"/>
              <a:t>Jar</a:t>
            </a:r>
            <a:r>
              <a:rPr lang="zh-CN" altLang="en-US" dirty="0" smtClean="0"/>
              <a:t>，应放入</a:t>
            </a:r>
            <a:r>
              <a:rPr lang="en-US" altLang="zh-CN" dirty="0" smtClean="0"/>
              <a:t>3rd party</a:t>
            </a:r>
            <a:r>
              <a:rPr lang="zh-CN" altLang="en-US" dirty="0" smtClean="0"/>
              <a:t>库中。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只有仓库类型为</a:t>
            </a:r>
            <a:r>
              <a:rPr lang="en-US" altLang="zh-CN" dirty="0" smtClean="0"/>
              <a:t>hosted</a:t>
            </a:r>
            <a:r>
              <a:rPr lang="zh-CN" altLang="en-US" dirty="0" smtClean="0"/>
              <a:t>（也就是在服务器上）才能上传。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一般情况下，</a:t>
            </a:r>
            <a:r>
              <a:rPr lang="en-US" altLang="zh-CN" dirty="0" smtClean="0"/>
              <a:t>Release</a:t>
            </a:r>
            <a:r>
              <a:rPr lang="zh-CN" altLang="en-US" dirty="0" smtClean="0"/>
              <a:t>库中的</a:t>
            </a:r>
            <a:r>
              <a:rPr lang="en-US" altLang="zh-CN" dirty="0" smtClean="0"/>
              <a:t>Jar</a:t>
            </a:r>
            <a:r>
              <a:rPr lang="zh-CN" altLang="en-US" dirty="0" smtClean="0"/>
              <a:t>不允许重复上传。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目前允许重复上传，但是强烈建议一般情况不要这样做。因为</a:t>
            </a:r>
            <a:r>
              <a:rPr lang="en-US" altLang="zh-CN" dirty="0" smtClean="0"/>
              <a:t>Maven</a:t>
            </a:r>
            <a:r>
              <a:rPr lang="zh-CN" altLang="en-US" dirty="0" smtClean="0"/>
              <a:t>对于</a:t>
            </a:r>
            <a:r>
              <a:rPr lang="en-US" altLang="zh-CN" dirty="0" smtClean="0"/>
              <a:t>release</a:t>
            </a:r>
            <a:r>
              <a:rPr lang="zh-CN" altLang="en-US" dirty="0" smtClean="0"/>
              <a:t>的库，是不会检查下载更新。所以会导致其他同事得到的</a:t>
            </a:r>
            <a:r>
              <a:rPr lang="en-US" altLang="zh-CN" dirty="0" smtClean="0"/>
              <a:t>Jar</a:t>
            </a:r>
            <a:r>
              <a:rPr lang="zh-CN" altLang="en-US" dirty="0" smtClean="0"/>
              <a:t>始终是旧版本。所以如果一定要重复上传，必须确保每一个使用者都会得到通知。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如果在本地库中，</a:t>
            </a:r>
            <a:r>
              <a:rPr lang="en-US" altLang="zh-CN" dirty="0" smtClean="0"/>
              <a:t>Jar</a:t>
            </a:r>
            <a:r>
              <a:rPr lang="zh-CN" altLang="en-US" dirty="0" smtClean="0"/>
              <a:t>的目录包括了一个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pom</a:t>
            </a:r>
            <a:r>
              <a:rPr lang="zh-CN" altLang="en-US" dirty="0" smtClean="0"/>
              <a:t>文件，可以使用</a:t>
            </a:r>
            <a:r>
              <a:rPr lang="en-US" altLang="zh-CN" dirty="0" err="1" smtClean="0"/>
              <a:t>pom</a:t>
            </a:r>
            <a:r>
              <a:rPr lang="zh-CN" altLang="en-US" dirty="0" smtClean="0"/>
              <a:t>方式上传。要么使用</a:t>
            </a:r>
            <a:r>
              <a:rPr lang="en-US" altLang="zh-CN" dirty="0" smtClean="0"/>
              <a:t>GAV Parameter</a:t>
            </a:r>
            <a:r>
              <a:rPr lang="zh-CN" altLang="en-US" dirty="0" smtClean="0"/>
              <a:t>方式上传。</a:t>
            </a:r>
            <a:endParaRPr lang="en-US" altLang="zh-CN" dirty="0" smtClean="0"/>
          </a:p>
          <a:p>
            <a:pPr lvl="3"/>
            <a:r>
              <a:rPr lang="en-US" altLang="zh-CN" dirty="0" smtClean="0"/>
              <a:t>GAV</a:t>
            </a:r>
            <a:r>
              <a:rPr lang="zh-CN" altLang="en-US" dirty="0" smtClean="0"/>
              <a:t>方式，用户必须填写</a:t>
            </a:r>
            <a:r>
              <a:rPr lang="en-US" altLang="zh-CN" dirty="0" err="1" smtClean="0"/>
              <a:t>groupId</a:t>
            </a:r>
            <a:r>
              <a:rPr lang="en-US" altLang="zh-CN" dirty="0" smtClean="0"/>
              <a:t> </a:t>
            </a:r>
            <a:r>
              <a:rPr lang="zh-CN" altLang="en-US" dirty="0" smtClean="0"/>
              <a:t>（应慎重），</a:t>
            </a:r>
            <a:r>
              <a:rPr lang="en-US" altLang="zh-CN" dirty="0" smtClean="0"/>
              <a:t>Nexus</a:t>
            </a:r>
            <a:r>
              <a:rPr lang="zh-CN" altLang="en-US" dirty="0" smtClean="0"/>
              <a:t>会识别</a:t>
            </a:r>
            <a:r>
              <a:rPr lang="en-US" altLang="zh-CN" dirty="0" err="1" smtClean="0"/>
              <a:t>artifactId</a:t>
            </a:r>
            <a:r>
              <a:rPr lang="en-US" altLang="zh-CN" dirty="0" smtClean="0"/>
              <a:t>, version</a:t>
            </a:r>
            <a:r>
              <a:rPr lang="zh-CN" altLang="en-US" dirty="0" smtClean="0"/>
              <a:t>和</a:t>
            </a:r>
            <a:r>
              <a:rPr lang="en-US" altLang="zh-CN" dirty="0" smtClean="0"/>
              <a:t>classifier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可以将同一个</a:t>
            </a:r>
            <a:r>
              <a:rPr lang="en-US" altLang="zh-CN" dirty="0" err="1" smtClean="0"/>
              <a:t>groupId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artifactId</a:t>
            </a:r>
            <a:r>
              <a:rPr lang="zh-CN" altLang="en-US" dirty="0" smtClean="0"/>
              <a:t>和</a:t>
            </a:r>
            <a:r>
              <a:rPr lang="en-US" altLang="zh-CN" dirty="0" smtClean="0"/>
              <a:t>version</a:t>
            </a:r>
            <a:r>
              <a:rPr lang="zh-CN" altLang="en-US" dirty="0" smtClean="0"/>
              <a:t>的</a:t>
            </a:r>
            <a:r>
              <a:rPr lang="en-US" altLang="zh-CN" dirty="0" smtClean="0"/>
              <a:t>jar</a:t>
            </a:r>
            <a:r>
              <a:rPr lang="zh-CN" altLang="en-US" dirty="0" smtClean="0"/>
              <a:t>同时上传（包括</a:t>
            </a:r>
            <a:r>
              <a:rPr lang="en-US" altLang="zh-CN" dirty="0" smtClean="0"/>
              <a:t>sources, </a:t>
            </a:r>
            <a:r>
              <a:rPr lang="en-US" altLang="zh-CN" dirty="0" err="1" smtClean="0"/>
              <a:t>javadocs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3.1 </a:t>
            </a:r>
            <a:r>
              <a:rPr lang="zh-CN" altLang="en-US" dirty="0" smtClean="0"/>
              <a:t>基于</a:t>
            </a:r>
            <a:r>
              <a:rPr lang="en-US" altLang="zh-CN" dirty="0" smtClean="0"/>
              <a:t>Nexus</a:t>
            </a:r>
            <a:r>
              <a:rPr lang="zh-CN" altLang="en-US" dirty="0" smtClean="0"/>
              <a:t>的中心库</a:t>
            </a:r>
            <a:endParaRPr lang="zh-CN" altLang="en-US" dirty="0"/>
          </a:p>
        </p:txBody>
      </p:sp>
      <p:pic>
        <p:nvPicPr>
          <p:cNvPr id="4915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5536" y="2420888"/>
            <a:ext cx="5544616" cy="3975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15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6103" y="908720"/>
            <a:ext cx="5534050" cy="3206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圆角矩形 6"/>
          <p:cNvSpPr/>
          <p:nvPr/>
        </p:nvSpPr>
        <p:spPr>
          <a:xfrm>
            <a:off x="3995936" y="6021288"/>
            <a:ext cx="864096" cy="2880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467544" y="2636912"/>
            <a:ext cx="3168352" cy="129614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323528" y="1556792"/>
            <a:ext cx="1728192" cy="21602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圆角矩形 13"/>
          <p:cNvSpPr/>
          <p:nvPr/>
        </p:nvSpPr>
        <p:spPr>
          <a:xfrm>
            <a:off x="395536" y="4221088"/>
            <a:ext cx="2304256" cy="100811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3.2 </a:t>
            </a:r>
            <a:r>
              <a:rPr lang="zh-CN" altLang="en-US" dirty="0" smtClean="0"/>
              <a:t>常用的</a:t>
            </a:r>
            <a:r>
              <a:rPr lang="en-US" altLang="zh-CN" dirty="0" smtClean="0"/>
              <a:t>Maven</a:t>
            </a:r>
            <a:r>
              <a:rPr lang="zh-CN" altLang="en-US" dirty="0" smtClean="0"/>
              <a:t>插件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JDK</a:t>
            </a:r>
            <a:r>
              <a:rPr lang="zh-CN" altLang="en-US" dirty="0" smtClean="0"/>
              <a:t>编译插件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使用特定的</a:t>
            </a:r>
            <a:r>
              <a:rPr lang="en-US" altLang="zh-CN" dirty="0" smtClean="0"/>
              <a:t>JDK</a:t>
            </a:r>
            <a:r>
              <a:rPr lang="zh-CN" altLang="en-US" dirty="0" smtClean="0"/>
              <a:t>及编译指令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Maven</a:t>
            </a:r>
            <a:r>
              <a:rPr lang="zh-CN" altLang="en-US" dirty="0" smtClean="0"/>
              <a:t>默认的编译时</a:t>
            </a:r>
            <a:r>
              <a:rPr lang="en-US" altLang="zh-CN" dirty="0" smtClean="0"/>
              <a:t>JDK1.4</a:t>
            </a:r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err="1" smtClean="0"/>
              <a:t>JavaDoc</a:t>
            </a:r>
            <a:r>
              <a:rPr lang="zh-CN" altLang="en-US" dirty="0" smtClean="0"/>
              <a:t>插件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87624" y="2337048"/>
            <a:ext cx="4562475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017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87624" y="4525094"/>
            <a:ext cx="4076700" cy="200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3.2 </a:t>
            </a:r>
            <a:r>
              <a:rPr lang="zh-CN" altLang="en-US" dirty="0" smtClean="0"/>
              <a:t>常用的</a:t>
            </a:r>
            <a:r>
              <a:rPr lang="en-US" altLang="zh-CN" dirty="0" smtClean="0"/>
              <a:t>Maven</a:t>
            </a:r>
            <a:r>
              <a:rPr lang="zh-CN" altLang="en-US" dirty="0" smtClean="0"/>
              <a:t>插件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代码检查插件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JavaNcss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CheckStyle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PMD</a:t>
            </a:r>
          </a:p>
          <a:p>
            <a:pPr lvl="1"/>
            <a:r>
              <a:rPr lang="en-US" altLang="zh-CN" dirty="0" err="1" smtClean="0"/>
              <a:t>Jdepend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Findbugs</a:t>
            </a:r>
            <a:endParaRPr lang="en-US" altLang="zh-CN" dirty="0" smtClean="0"/>
          </a:p>
        </p:txBody>
      </p:sp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47864" y="908720"/>
            <a:ext cx="5688632" cy="54767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3.2 </a:t>
            </a:r>
            <a:r>
              <a:rPr lang="zh-CN" altLang="en-US" dirty="0" smtClean="0"/>
              <a:t>常用的</a:t>
            </a:r>
            <a:r>
              <a:rPr lang="en-US" altLang="zh-CN" dirty="0" smtClean="0"/>
              <a:t>Maven</a:t>
            </a:r>
            <a:r>
              <a:rPr lang="zh-CN" altLang="en-US" dirty="0" smtClean="0"/>
              <a:t>插件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版本管理插件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SCM</a:t>
            </a:r>
            <a:r>
              <a:rPr lang="zh-CN" altLang="en-US" dirty="0" smtClean="0"/>
              <a:t>插件：实现访问</a:t>
            </a:r>
            <a:r>
              <a:rPr lang="en-US" altLang="zh-CN" dirty="0" smtClean="0"/>
              <a:t>SCM</a:t>
            </a:r>
            <a:r>
              <a:rPr lang="zh-CN" altLang="en-US" dirty="0" smtClean="0"/>
              <a:t>（包括更新、打基线等等）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smtClean="0"/>
              <a:t>maven-</a:t>
            </a:r>
            <a:r>
              <a:rPr lang="en-US" altLang="zh-CN" dirty="0" err="1" smtClean="0"/>
              <a:t>svn</a:t>
            </a:r>
            <a:r>
              <a:rPr lang="en-US" altLang="zh-CN" dirty="0" smtClean="0"/>
              <a:t>-revision-number-</a:t>
            </a:r>
            <a:r>
              <a:rPr lang="en-US" altLang="zh-CN" dirty="0" err="1" smtClean="0"/>
              <a:t>plugin</a:t>
            </a:r>
            <a:r>
              <a:rPr lang="zh-CN" altLang="en-US" dirty="0" smtClean="0"/>
              <a:t>：获取</a:t>
            </a:r>
            <a:r>
              <a:rPr lang="en-US" altLang="zh-CN" dirty="0" smtClean="0"/>
              <a:t>SVN</a:t>
            </a:r>
            <a:r>
              <a:rPr lang="zh-CN" altLang="en-US" dirty="0" smtClean="0"/>
              <a:t>当前版本号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smtClean="0"/>
              <a:t>Release</a:t>
            </a:r>
            <a:r>
              <a:rPr lang="zh-CN" altLang="en-US" dirty="0" smtClean="0"/>
              <a:t>插件：将</a:t>
            </a:r>
            <a:r>
              <a:rPr lang="en-US" altLang="zh-CN" dirty="0" smtClean="0"/>
              <a:t>Snapshot</a:t>
            </a:r>
            <a:r>
              <a:rPr lang="zh-CN" altLang="en-US" dirty="0" smtClean="0"/>
              <a:t>发布成</a:t>
            </a:r>
            <a:r>
              <a:rPr lang="en-US" altLang="zh-CN" dirty="0" smtClean="0"/>
              <a:t>Release</a:t>
            </a:r>
            <a:r>
              <a:rPr lang="zh-CN" altLang="en-US" dirty="0" smtClean="0"/>
              <a:t>，并实现版本递增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mvn</a:t>
            </a:r>
            <a:r>
              <a:rPr lang="en-US" altLang="zh-CN" dirty="0" smtClean="0"/>
              <a:t> </a:t>
            </a:r>
            <a:r>
              <a:rPr lang="en-US" altLang="zh-CN" dirty="0" smtClean="0"/>
              <a:t>-batch-mode -e </a:t>
            </a:r>
            <a:r>
              <a:rPr lang="en-US" altLang="zh-CN" dirty="0" err="1" smtClean="0"/>
              <a:t>release:prepare</a:t>
            </a:r>
            <a:r>
              <a:rPr lang="en-US" altLang="zh-CN" dirty="0" smtClean="0"/>
              <a:t>-with-</a:t>
            </a:r>
            <a:r>
              <a:rPr lang="en-US" altLang="zh-CN" dirty="0" err="1" smtClean="0"/>
              <a:t>pom</a:t>
            </a:r>
            <a:r>
              <a:rPr lang="en-US" altLang="zh-CN" dirty="0" smtClean="0"/>
              <a:t> -</a:t>
            </a:r>
            <a:r>
              <a:rPr lang="en-US" altLang="zh-CN" dirty="0" err="1" smtClean="0"/>
              <a:t>DdryRun</a:t>
            </a:r>
            <a:r>
              <a:rPr lang="en-US" altLang="zh-CN" dirty="0" smtClean="0"/>
              <a:t>=true</a:t>
            </a:r>
            <a:endParaRPr lang="zh-CN" altLang="en-US" dirty="0"/>
          </a:p>
        </p:txBody>
      </p:sp>
      <p:pic>
        <p:nvPicPr>
          <p:cNvPr id="522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59632" y="5013176"/>
            <a:ext cx="4038600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22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59632" y="2060848"/>
            <a:ext cx="398145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22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59632" y="3356992"/>
            <a:ext cx="5581650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3.3</a:t>
            </a:r>
            <a:r>
              <a:rPr lang="zh-CN" altLang="en-US" dirty="0"/>
              <a:t>配置模板项目与多层次结构项目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什么是模板项目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将大多数项目共同的内容进行抽取，实现项目配置的最大复用。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模板项目都是</a:t>
            </a:r>
            <a:r>
              <a:rPr lang="en-US" altLang="zh-CN" dirty="0" smtClean="0"/>
              <a:t>packaging</a:t>
            </a:r>
            <a:r>
              <a:rPr lang="zh-CN" altLang="en-US" dirty="0" smtClean="0"/>
              <a:t>为</a:t>
            </a:r>
            <a:r>
              <a:rPr lang="en-US" altLang="zh-CN" dirty="0" err="1" smtClean="0"/>
              <a:t>pom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模板项目是定义项目的配置，骨架项目是定义项目的结构。</a:t>
            </a:r>
            <a:endParaRPr lang="en-US" altLang="zh-CN" dirty="0" smtClean="0"/>
          </a:p>
          <a:p>
            <a:r>
              <a:rPr lang="en-US" altLang="zh-CN" dirty="0" smtClean="0"/>
              <a:t>Apusic</a:t>
            </a:r>
            <a:r>
              <a:rPr lang="zh-CN" altLang="en-US" dirty="0" smtClean="0"/>
              <a:t>标准项目模板</a:t>
            </a:r>
            <a:endParaRPr lang="en-US" altLang="zh-CN" dirty="0" smtClean="0"/>
          </a:p>
          <a:p>
            <a:r>
              <a:rPr lang="zh-CN" altLang="en-US" dirty="0" smtClean="0"/>
              <a:t>各个项目团队应该定义自己特定的项目模板</a:t>
            </a:r>
            <a:endParaRPr lang="en-US" altLang="zh-CN" dirty="0" smtClean="0"/>
          </a:p>
          <a:p>
            <a:r>
              <a:rPr lang="zh-CN" altLang="en-US" dirty="0" smtClean="0"/>
              <a:t>如果只想继承模板中的某个特定部分时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不使用</a:t>
            </a:r>
            <a:r>
              <a:rPr lang="en-US" altLang="zh-CN" dirty="0" smtClean="0"/>
              <a:t>&lt;parent&gt;</a:t>
            </a:r>
          </a:p>
          <a:p>
            <a:pPr lvl="1"/>
            <a:r>
              <a:rPr lang="zh-CN" altLang="en-US" dirty="0" smtClean="0"/>
              <a:t>在需要的地方使用</a:t>
            </a:r>
            <a:r>
              <a:rPr lang="en-US" altLang="zh-CN" dirty="0" smtClean="0"/>
              <a:t>&lt;extension&gt;</a:t>
            </a:r>
          </a:p>
        </p:txBody>
      </p:sp>
      <p:graphicFrame>
        <p:nvGraphicFramePr>
          <p:cNvPr id="53250" name="Object 2"/>
          <p:cNvGraphicFramePr>
            <a:graphicFrameLocks noChangeAspect="1"/>
          </p:cNvGraphicFramePr>
          <p:nvPr/>
        </p:nvGraphicFramePr>
        <p:xfrm>
          <a:off x="4932040" y="2852936"/>
          <a:ext cx="800100" cy="712788"/>
        </p:xfrm>
        <a:graphic>
          <a:graphicData uri="http://schemas.openxmlformats.org/presentationml/2006/ole">
            <p:oleObj spid="_x0000_s53250" name="包装程序外壳对象" showAsIcon="1" r:id="rId3" imgW="800280" imgH="712440" progId="Package">
              <p:embed/>
            </p:oleObj>
          </a:graphicData>
        </a:graphic>
      </p:graphicFrame>
      <p:pic>
        <p:nvPicPr>
          <p:cNvPr id="5325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15616" y="5377011"/>
            <a:ext cx="4143375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3.3</a:t>
            </a:r>
            <a:r>
              <a:rPr lang="zh-CN" altLang="en-US" dirty="0"/>
              <a:t>配置模板项目与多层次结构项目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理清楚模板项目与父项目的关系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</a:t>
            </a:r>
            <a:r>
              <a:rPr lang="en-US" altLang="zh-CN" dirty="0" smtClean="0"/>
              <a:t>Maven</a:t>
            </a:r>
            <a:r>
              <a:rPr lang="zh-CN" altLang="en-US" dirty="0" smtClean="0"/>
              <a:t>中，所有的继承都是通过</a:t>
            </a:r>
            <a:r>
              <a:rPr lang="en-US" altLang="zh-CN" dirty="0" smtClean="0"/>
              <a:t>&lt;</a:t>
            </a:r>
            <a:r>
              <a:rPr lang="en-US" altLang="zh-CN" dirty="0" smtClean="0"/>
              <a:t>parent&gt;</a:t>
            </a:r>
            <a:r>
              <a:rPr lang="zh-CN" altLang="en-US" dirty="0" smtClean="0"/>
              <a:t>来声明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</a:t>
            </a:r>
            <a:r>
              <a:rPr lang="en-US" altLang="zh-CN" dirty="0" smtClean="0"/>
              <a:t>Eclipse Maven</a:t>
            </a:r>
            <a:r>
              <a:rPr lang="zh-CN" altLang="en-US" dirty="0" smtClean="0"/>
              <a:t>插件中，定义项目与子项目的关系会自动设置子项目的</a:t>
            </a:r>
            <a:r>
              <a:rPr lang="en-US" altLang="zh-CN" dirty="0" smtClean="0"/>
              <a:t>&lt;parent&gt;</a:t>
            </a:r>
            <a:r>
              <a:rPr lang="zh-CN" altLang="en-US" dirty="0" smtClean="0"/>
              <a:t>内容。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为了更加清晰地实现其关系，应该要注意：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父项目与子项目的关系只在父项目的</a:t>
            </a:r>
            <a:r>
              <a:rPr lang="en-US" altLang="zh-CN" dirty="0" smtClean="0"/>
              <a:t>&lt;modules&gt;</a:t>
            </a:r>
            <a:r>
              <a:rPr lang="zh-CN" altLang="en-US" dirty="0" smtClean="0"/>
              <a:t>中定义，而不再在子项目的</a:t>
            </a:r>
            <a:r>
              <a:rPr lang="en-US" altLang="zh-CN" dirty="0" smtClean="0"/>
              <a:t>&lt;parent&gt;</a:t>
            </a:r>
            <a:r>
              <a:rPr lang="zh-CN" altLang="en-US" dirty="0" smtClean="0"/>
              <a:t>中定义。简单讲，是维护其单向关系。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维护单向关系后，子项目的单独编译也许会存在问题（因为也许依赖于其他的子项目，</a:t>
            </a:r>
            <a:r>
              <a:rPr lang="en-US" altLang="zh-CN" dirty="0" smtClean="0"/>
              <a:t>maven</a:t>
            </a:r>
            <a:r>
              <a:rPr lang="zh-CN" altLang="en-US" dirty="0" smtClean="0"/>
              <a:t>无法通过其父项目去进行其他子项目的编译），所以建议执行整个父项目的编译（其实就是用手工代替</a:t>
            </a:r>
            <a:r>
              <a:rPr lang="en-US" altLang="zh-CN" dirty="0" smtClean="0"/>
              <a:t>Maven</a:t>
            </a:r>
            <a:r>
              <a:rPr lang="zh-CN" altLang="en-US" dirty="0" smtClean="0"/>
              <a:t>的自动识别）。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所有项目的</a:t>
            </a:r>
            <a:r>
              <a:rPr lang="en-US" altLang="zh-CN" dirty="0" smtClean="0"/>
              <a:t>&lt;parent&gt;</a:t>
            </a:r>
            <a:r>
              <a:rPr lang="zh-CN" altLang="en-US" dirty="0" smtClean="0"/>
              <a:t>是指其模板项目，也就是父子共同都会使用的模板项目。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项目中定义的相同的信息（如</a:t>
            </a:r>
            <a:r>
              <a:rPr lang="en-US" altLang="zh-CN" dirty="0" err="1" smtClean="0"/>
              <a:t>plugin</a:t>
            </a:r>
            <a:r>
              <a:rPr lang="zh-CN" altLang="en-US" dirty="0" smtClean="0"/>
              <a:t>）会覆盖从模板项目的继承。</a:t>
            </a:r>
            <a:endParaRPr lang="en-US" altLang="zh-CN" dirty="0" smtClean="0"/>
          </a:p>
          <a:p>
            <a:pPr lvl="2"/>
            <a:endParaRPr lang="zh-CN" altLang="en-US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3.4 </a:t>
            </a:r>
            <a:r>
              <a:rPr lang="zh-CN" altLang="en-US" dirty="0" smtClean="0"/>
              <a:t>生成项目文档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生成标准项目文档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执行</a:t>
            </a:r>
            <a:r>
              <a:rPr lang="en-US" altLang="zh-CN" dirty="0" err="1" smtClean="0"/>
              <a:t>mvn</a:t>
            </a:r>
            <a:r>
              <a:rPr lang="en-US" altLang="zh-CN" dirty="0" smtClean="0"/>
              <a:t> site</a:t>
            </a:r>
            <a:r>
              <a:rPr lang="zh-CN" altLang="en-US" dirty="0" smtClean="0"/>
              <a:t>命令即可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生成标准的项目文档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执行</a:t>
            </a:r>
            <a:r>
              <a:rPr lang="en-US" altLang="zh-CN" dirty="0" smtClean="0"/>
              <a:t>&lt;reporting&gt;</a:t>
            </a:r>
            <a:r>
              <a:rPr lang="zh-CN" altLang="en-US" dirty="0" smtClean="0"/>
              <a:t>中定义的插件，执行并生成报表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定义项目中的相关内容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在</a:t>
            </a:r>
            <a:r>
              <a:rPr lang="en-US" altLang="zh-CN" dirty="0" smtClean="0"/>
              <a:t>POM</a:t>
            </a:r>
            <a:r>
              <a:rPr lang="zh-CN" altLang="en-US" dirty="0" smtClean="0"/>
              <a:t>文件中可以定义以下内容</a:t>
            </a:r>
            <a:endParaRPr lang="en-US" altLang="zh-CN" dirty="0" smtClean="0"/>
          </a:p>
          <a:p>
            <a:pPr lvl="3"/>
            <a:r>
              <a:rPr lang="en-US" altLang="zh-CN" dirty="0" smtClean="0"/>
              <a:t>Developers</a:t>
            </a:r>
          </a:p>
          <a:p>
            <a:pPr lvl="3"/>
            <a:r>
              <a:rPr lang="en-US" altLang="zh-CN" dirty="0" smtClean="0"/>
              <a:t>Contributors</a:t>
            </a:r>
          </a:p>
          <a:p>
            <a:pPr lvl="3"/>
            <a:r>
              <a:rPr lang="en-US" altLang="zh-CN" dirty="0" err="1" smtClean="0"/>
              <a:t>Maillist</a:t>
            </a:r>
            <a:endParaRPr lang="en-US" altLang="zh-CN" dirty="0" smtClean="0"/>
          </a:p>
          <a:p>
            <a:pPr lvl="3"/>
            <a:r>
              <a:rPr lang="en-US" altLang="zh-CN" dirty="0" smtClean="0"/>
              <a:t>license</a:t>
            </a:r>
            <a:endParaRPr lang="zh-CN" altLang="en-US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3.4 </a:t>
            </a:r>
            <a:r>
              <a:rPr lang="zh-CN" altLang="en-US" dirty="0" smtClean="0"/>
              <a:t>生成</a:t>
            </a:r>
            <a:r>
              <a:rPr lang="zh-CN" altLang="en-US" dirty="0"/>
              <a:t>项目文档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自定义文档生成内容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</a:t>
            </a:r>
            <a:r>
              <a:rPr lang="en-US" altLang="zh-CN" dirty="0" err="1" smtClean="0"/>
              <a:t>src</a:t>
            </a:r>
            <a:r>
              <a:rPr lang="en-US" altLang="zh-CN" dirty="0" smtClean="0"/>
              <a:t>/site</a:t>
            </a:r>
            <a:r>
              <a:rPr lang="zh-CN" altLang="en-US" dirty="0" smtClean="0"/>
              <a:t>目录下定义</a:t>
            </a:r>
            <a:r>
              <a:rPr lang="en-US" altLang="zh-CN" dirty="0" smtClean="0"/>
              <a:t>site.xml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Site.xml</a:t>
            </a:r>
            <a:r>
              <a:rPr lang="zh-CN" altLang="en-US" dirty="0" smtClean="0"/>
              <a:t>文件中内容可以参见</a:t>
            </a:r>
            <a:r>
              <a:rPr lang="en-US" altLang="zh-CN" dirty="0" smtClean="0"/>
              <a:t>Apache maven</a:t>
            </a:r>
            <a:r>
              <a:rPr lang="zh-CN" altLang="en-US" dirty="0" smtClean="0"/>
              <a:t>的官方文档</a:t>
            </a:r>
            <a:endParaRPr lang="en-US" altLang="zh-CN" dirty="0" smtClean="0"/>
          </a:p>
          <a:p>
            <a:r>
              <a:rPr lang="zh-CN" altLang="en-US" dirty="0" smtClean="0"/>
              <a:t>自定义项目文档样式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参见</a:t>
            </a:r>
            <a:r>
              <a:rPr lang="en-US" altLang="zh-CN" dirty="0" smtClean="0"/>
              <a:t>Apache Maven</a:t>
            </a:r>
            <a:r>
              <a:rPr lang="zh-CN" altLang="en-US" dirty="0" smtClean="0"/>
              <a:t>官方网站关于</a:t>
            </a:r>
            <a:r>
              <a:rPr lang="en-US" altLang="zh-CN" dirty="0" smtClean="0"/>
              <a:t>Site</a:t>
            </a:r>
            <a:r>
              <a:rPr lang="zh-CN" altLang="en-US" dirty="0" smtClean="0"/>
              <a:t>的说明</a:t>
            </a:r>
            <a:endParaRPr lang="zh-CN" altLang="en-US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3.5 </a:t>
            </a:r>
            <a:r>
              <a:rPr lang="zh-CN" altLang="en-US" dirty="0" smtClean="0"/>
              <a:t>创建项目骨架原型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项目骨架（</a:t>
            </a:r>
            <a:r>
              <a:rPr lang="en-US" altLang="zh-CN" dirty="0" smtClean="0"/>
              <a:t>Archetype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生成默认的项目结构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创建默认的配置文件及相关原型文档等</a:t>
            </a:r>
            <a:endParaRPr lang="en-US" altLang="zh-CN" dirty="0" smtClean="0"/>
          </a:p>
          <a:p>
            <a:r>
              <a:rPr lang="zh-CN" altLang="en-US" dirty="0" smtClean="0"/>
              <a:t>如何创建项目骨架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定义一个</a:t>
            </a:r>
            <a:r>
              <a:rPr lang="en-US" altLang="zh-CN" dirty="0" smtClean="0"/>
              <a:t>Maven</a:t>
            </a:r>
            <a:r>
              <a:rPr lang="zh-CN" altLang="en-US" dirty="0" smtClean="0"/>
              <a:t>项目，</a:t>
            </a:r>
            <a:r>
              <a:rPr lang="en-US" altLang="zh-CN" dirty="0" smtClean="0"/>
              <a:t>packaging</a:t>
            </a:r>
            <a:r>
              <a:rPr lang="zh-CN" altLang="en-US" dirty="0" smtClean="0"/>
              <a:t>为</a:t>
            </a:r>
            <a:r>
              <a:rPr lang="en-US" altLang="zh-CN" dirty="0" smtClean="0"/>
              <a:t>maven-archetype</a:t>
            </a:r>
          </a:p>
          <a:p>
            <a:pPr lvl="1"/>
            <a:r>
              <a:rPr lang="zh-CN" altLang="en-US" dirty="0" smtClean="0"/>
              <a:t>在</a:t>
            </a:r>
            <a:r>
              <a:rPr lang="en-US" altLang="zh-CN" dirty="0" err="1" smtClean="0"/>
              <a:t>src</a:t>
            </a:r>
            <a:r>
              <a:rPr lang="en-US" altLang="zh-CN" dirty="0" smtClean="0"/>
              <a:t>/main/resources</a:t>
            </a:r>
            <a:r>
              <a:rPr lang="zh-CN" altLang="en-US" dirty="0" smtClean="0"/>
              <a:t>目录下定义以下内容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archetype-resources: </a:t>
            </a:r>
            <a:r>
              <a:rPr lang="zh-CN" altLang="en-US" dirty="0" smtClean="0"/>
              <a:t>定义项目骨架原型中的内容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应该包含</a:t>
            </a:r>
            <a:r>
              <a:rPr lang="en-US" altLang="zh-CN" dirty="0" smtClean="0"/>
              <a:t>pom.xml</a:t>
            </a:r>
            <a:r>
              <a:rPr lang="zh-CN" altLang="en-US" dirty="0" smtClean="0"/>
              <a:t>配置文件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META-INF: </a:t>
            </a:r>
            <a:r>
              <a:rPr lang="zh-CN" altLang="en-US" dirty="0" smtClean="0"/>
              <a:t>定义原型的配置信息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在</a:t>
            </a:r>
            <a:r>
              <a:rPr lang="en-US" altLang="zh-CN" dirty="0" smtClean="0"/>
              <a:t>maven</a:t>
            </a:r>
            <a:r>
              <a:rPr lang="zh-CN" altLang="en-US" dirty="0" smtClean="0"/>
              <a:t>目录下包含</a:t>
            </a:r>
            <a:r>
              <a:rPr lang="en-US" altLang="zh-CN" dirty="0" smtClean="0"/>
              <a:t>archetype.xml</a:t>
            </a:r>
            <a:r>
              <a:rPr lang="zh-CN" altLang="en-US" dirty="0" smtClean="0"/>
              <a:t>和</a:t>
            </a:r>
            <a:r>
              <a:rPr lang="en-US" altLang="zh-CN" dirty="0" smtClean="0"/>
              <a:t>archetype-metadata.xml</a:t>
            </a:r>
            <a:r>
              <a:rPr lang="zh-CN" altLang="en-US" dirty="0" smtClean="0"/>
              <a:t>文件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1.2 Maven</a:t>
            </a:r>
            <a:r>
              <a:rPr lang="zh-CN" altLang="en-US" dirty="0"/>
              <a:t>能做什么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Maven</a:t>
            </a:r>
            <a:r>
              <a:rPr lang="zh-CN" altLang="en-US" dirty="0"/>
              <a:t>的设计初衷</a:t>
            </a:r>
            <a:endParaRPr lang="en-US" altLang="zh-CN" dirty="0"/>
          </a:p>
          <a:p>
            <a:pPr lvl="1"/>
            <a:r>
              <a:rPr lang="zh-CN" altLang="en-US" dirty="0" smtClean="0"/>
              <a:t>使用统一的构建规则，将构建变得更加通用和简单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使用一个一般性应用接口，轻松解决依赖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使用一个约定优于配置的规范和结构</a:t>
            </a:r>
            <a:endParaRPr lang="en-US" altLang="zh-CN" dirty="0" smtClean="0"/>
          </a:p>
          <a:p>
            <a:r>
              <a:rPr lang="zh-CN" altLang="en-US" dirty="0"/>
              <a:t>使用</a:t>
            </a:r>
            <a:r>
              <a:rPr lang="en-US" altLang="zh-CN" dirty="0"/>
              <a:t>Maven</a:t>
            </a:r>
            <a:r>
              <a:rPr lang="zh-CN" altLang="en-US" dirty="0"/>
              <a:t>的好处</a:t>
            </a:r>
            <a:endParaRPr lang="en-US" altLang="zh-CN" dirty="0"/>
          </a:p>
          <a:p>
            <a:pPr lvl="1"/>
            <a:r>
              <a:rPr lang="zh-CN" altLang="en-US" dirty="0" smtClean="0"/>
              <a:t>轻松、快捷地构建项目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非常容易地寻找和维护项目的依赖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不需要将</a:t>
            </a:r>
            <a:r>
              <a:rPr lang="en-US" altLang="zh-CN" dirty="0" smtClean="0"/>
              <a:t>eclipse</a:t>
            </a:r>
            <a:r>
              <a:rPr lang="zh-CN" altLang="en-US" dirty="0" smtClean="0"/>
              <a:t>项目文件放入配置管理库（</a:t>
            </a:r>
            <a:r>
              <a:rPr lang="en-US" altLang="zh-CN" dirty="0" smtClean="0"/>
              <a:t>.project, .</a:t>
            </a:r>
            <a:r>
              <a:rPr lang="en-US" altLang="zh-CN" dirty="0" err="1" smtClean="0"/>
              <a:t>classpath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建立可移植的项目结构原型及项目工程模板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非常简单地为项目增加各种支持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轻松并高效的版本管理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方便的项目上下文管理（需求、配置管理、缺陷跟踪等）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3.5 </a:t>
            </a:r>
            <a:r>
              <a:rPr lang="zh-CN" altLang="en-US" dirty="0" smtClean="0"/>
              <a:t>创建项目骨架原型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如何创建项目骨架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配置</a:t>
            </a:r>
            <a:r>
              <a:rPr lang="en-US" altLang="zh-CN" dirty="0" smtClean="0"/>
              <a:t>Archetype</a:t>
            </a:r>
            <a:r>
              <a:rPr lang="zh-CN" altLang="en-US" dirty="0" smtClean="0"/>
              <a:t>内容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在</a:t>
            </a:r>
            <a:r>
              <a:rPr lang="en-US" altLang="zh-CN" dirty="0" smtClean="0"/>
              <a:t>archetype.xml</a:t>
            </a:r>
            <a:r>
              <a:rPr lang="zh-CN" altLang="en-US" dirty="0" smtClean="0"/>
              <a:t>文件中定义原型包括的资源，使用相对路径（相对于</a:t>
            </a:r>
            <a:r>
              <a:rPr lang="en-US" altLang="zh-CN" dirty="0" smtClean="0"/>
              <a:t>archetype-resources</a:t>
            </a:r>
          </a:p>
          <a:p>
            <a:pPr lvl="2"/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2"/>
            <a:r>
              <a:rPr lang="zh-CN" altLang="en-US" dirty="0" smtClean="0"/>
              <a:t>在</a:t>
            </a:r>
            <a:r>
              <a:rPr lang="en-US" altLang="zh-CN" dirty="0" smtClean="0"/>
              <a:t>archetype-metadata.xml</a:t>
            </a:r>
            <a:r>
              <a:rPr lang="zh-CN" altLang="en-US" dirty="0" smtClean="0"/>
              <a:t>文件中定义包括和需要过滤的内容</a:t>
            </a:r>
            <a:endParaRPr lang="zh-CN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91680" y="4437112"/>
            <a:ext cx="4800600" cy="168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52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91680" y="2564904"/>
            <a:ext cx="4686300" cy="141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3.5 </a:t>
            </a:r>
            <a:r>
              <a:rPr lang="zh-CN" altLang="en-US" dirty="0" smtClean="0"/>
              <a:t>创建项目骨架原型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如何创建项目骨架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发布</a:t>
            </a:r>
            <a:r>
              <a:rPr lang="en-US" altLang="zh-CN" dirty="0" smtClean="0"/>
              <a:t>Archetype</a:t>
            </a:r>
            <a:r>
              <a:rPr lang="zh-CN" altLang="en-US" dirty="0" smtClean="0"/>
              <a:t>到本地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在本地库的根目录中创建或打开</a:t>
            </a:r>
            <a:r>
              <a:rPr lang="en-US" altLang="zh-CN" dirty="0" smtClean="0"/>
              <a:t>archetype-catalog.xml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编辑其中内容，如下图</a:t>
            </a:r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1"/>
            <a:r>
              <a:rPr lang="zh-CN" altLang="en-US" dirty="0" smtClean="0"/>
              <a:t>发布</a:t>
            </a:r>
            <a:r>
              <a:rPr lang="en-US" altLang="zh-CN" dirty="0" smtClean="0"/>
              <a:t>Archetype</a:t>
            </a:r>
            <a:r>
              <a:rPr lang="zh-CN" altLang="en-US" dirty="0" smtClean="0"/>
              <a:t>到远程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使用</a:t>
            </a:r>
            <a:r>
              <a:rPr lang="en-US" altLang="zh-CN" dirty="0" err="1" smtClean="0"/>
              <a:t>mvn</a:t>
            </a:r>
            <a:r>
              <a:rPr lang="en-US" altLang="zh-CN" dirty="0" smtClean="0"/>
              <a:t> deploy</a:t>
            </a:r>
            <a:r>
              <a:rPr lang="zh-CN" altLang="en-US" dirty="0" smtClean="0"/>
              <a:t>命令</a:t>
            </a:r>
            <a:endParaRPr lang="en-US" altLang="zh-CN" dirty="0" smtClean="0"/>
          </a:p>
        </p:txBody>
      </p:sp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91680" y="2780928"/>
            <a:ext cx="4362450" cy="178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3.5 </a:t>
            </a:r>
            <a:r>
              <a:rPr lang="zh-CN" altLang="en-US" dirty="0"/>
              <a:t>创建项目骨架</a:t>
            </a:r>
            <a:r>
              <a:rPr lang="zh-CN" altLang="en-US" dirty="0" smtClean="0"/>
              <a:t>原型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基于</a:t>
            </a:r>
            <a:r>
              <a:rPr lang="en-US" altLang="zh-CN" dirty="0" smtClean="0"/>
              <a:t>Archetype</a:t>
            </a:r>
            <a:r>
              <a:rPr lang="zh-CN" altLang="en-US" dirty="0" smtClean="0"/>
              <a:t>创建项目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选择</a:t>
            </a:r>
            <a:r>
              <a:rPr lang="en-US" altLang="zh-CN" dirty="0" smtClean="0"/>
              <a:t>Catalog</a:t>
            </a:r>
            <a:r>
              <a:rPr lang="zh-CN" altLang="en-US" dirty="0" smtClean="0"/>
              <a:t>，从</a:t>
            </a:r>
            <a:r>
              <a:rPr lang="en-US" altLang="zh-CN" dirty="0" smtClean="0"/>
              <a:t>catalog</a:t>
            </a:r>
            <a:r>
              <a:rPr lang="zh-CN" altLang="en-US" dirty="0" smtClean="0"/>
              <a:t>中获取</a:t>
            </a:r>
            <a:r>
              <a:rPr lang="en-US" altLang="zh-CN" dirty="0" smtClean="0"/>
              <a:t>archetype</a:t>
            </a:r>
            <a:r>
              <a:rPr lang="zh-CN" altLang="en-US" dirty="0" smtClean="0"/>
              <a:t>信息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也可以从当前项目空间中加入一个</a:t>
            </a:r>
            <a:endParaRPr lang="zh-CN" altLang="en-US" dirty="0"/>
          </a:p>
        </p:txBody>
      </p:sp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31640" y="2420888"/>
            <a:ext cx="5544616" cy="3947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参考资料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Maven</a:t>
            </a:r>
          </a:p>
          <a:p>
            <a:pPr lvl="1"/>
            <a:r>
              <a:rPr lang="en-US" altLang="zh-CN" dirty="0" smtClean="0">
                <a:hlinkClick r:id="rId2"/>
              </a:rPr>
              <a:t>Maven</a:t>
            </a:r>
            <a:r>
              <a:rPr lang="zh-CN" altLang="en-US" dirty="0" smtClean="0">
                <a:hlinkClick r:id="rId2"/>
              </a:rPr>
              <a:t>权威指南中文版</a:t>
            </a:r>
            <a:endParaRPr lang="en-US" altLang="zh-CN" dirty="0" smtClean="0"/>
          </a:p>
          <a:p>
            <a:pPr lvl="1"/>
            <a:r>
              <a:rPr lang="zh-CN" altLang="en-US" dirty="0" smtClean="0">
                <a:hlinkClick r:id="rId3"/>
              </a:rPr>
              <a:t>如何构建指定模块集合</a:t>
            </a:r>
            <a:endParaRPr lang="en-US" altLang="zh-CN" dirty="0" smtClean="0"/>
          </a:p>
          <a:p>
            <a:pPr lvl="1"/>
            <a:r>
              <a:rPr lang="en-US" altLang="zh-CN" dirty="0" smtClean="0">
                <a:hlinkClick r:id="rId4"/>
              </a:rPr>
              <a:t>Maven</a:t>
            </a:r>
            <a:r>
              <a:rPr lang="zh-CN" altLang="en-US" dirty="0" smtClean="0">
                <a:hlinkClick r:id="rId4"/>
              </a:rPr>
              <a:t>生命周期详解</a:t>
            </a:r>
            <a:endParaRPr lang="en-US" altLang="zh-CN" dirty="0" smtClean="0"/>
          </a:p>
          <a:p>
            <a:pPr lvl="1"/>
            <a:r>
              <a:rPr lang="zh-CN" altLang="en-US" dirty="0" smtClean="0">
                <a:hlinkClick r:id="rId5"/>
              </a:rPr>
              <a:t>为什么要用</a:t>
            </a:r>
            <a:r>
              <a:rPr lang="en-US" altLang="zh-CN" dirty="0" smtClean="0">
                <a:hlinkClick r:id="rId5"/>
              </a:rPr>
              <a:t>Maven</a:t>
            </a:r>
            <a:endParaRPr lang="en-US" altLang="zh-CN" dirty="0" smtClean="0"/>
          </a:p>
          <a:p>
            <a:r>
              <a:rPr lang="en-US" altLang="zh-CN" dirty="0"/>
              <a:t>Maven</a:t>
            </a:r>
            <a:r>
              <a:rPr lang="zh-CN" altLang="en-US" dirty="0"/>
              <a:t>最佳实践</a:t>
            </a:r>
            <a:endParaRPr lang="en-US" altLang="zh-CN" dirty="0"/>
          </a:p>
          <a:p>
            <a:pPr lvl="1"/>
            <a:r>
              <a:rPr lang="en-US" altLang="zh-CN" dirty="0" smtClean="0">
                <a:hlinkClick r:id="rId6"/>
              </a:rPr>
              <a:t>Maven</a:t>
            </a:r>
            <a:r>
              <a:rPr lang="zh-CN" altLang="en-US" dirty="0" smtClean="0">
                <a:hlinkClick r:id="rId6"/>
              </a:rPr>
              <a:t>版本管理</a:t>
            </a:r>
            <a:endParaRPr lang="en-US" altLang="zh-CN" dirty="0" smtClean="0"/>
          </a:p>
          <a:p>
            <a:pPr lvl="1"/>
            <a:r>
              <a:rPr lang="en-US" altLang="zh-CN" dirty="0" smtClean="0">
                <a:hlinkClick r:id="rId7"/>
              </a:rPr>
              <a:t>Maven</a:t>
            </a:r>
            <a:r>
              <a:rPr lang="zh-CN" altLang="en-US" dirty="0" smtClean="0">
                <a:hlinkClick r:id="rId7"/>
              </a:rPr>
              <a:t>仓库</a:t>
            </a:r>
            <a:endParaRPr lang="en-US" altLang="zh-CN" dirty="0" smtClean="0"/>
          </a:p>
          <a:p>
            <a:pPr lvl="1"/>
            <a:r>
              <a:rPr lang="zh-CN" altLang="en-US" dirty="0" smtClean="0">
                <a:hlinkClick r:id="rId8"/>
              </a:rPr>
              <a:t>管理依赖</a:t>
            </a:r>
            <a:endParaRPr lang="en-US" altLang="zh-CN" dirty="0" smtClean="0"/>
          </a:p>
          <a:p>
            <a:pPr lvl="1"/>
            <a:r>
              <a:rPr lang="zh-CN" altLang="en-US" dirty="0" smtClean="0">
                <a:hlinkClick r:id="rId9"/>
              </a:rPr>
              <a:t>划分模块</a:t>
            </a:r>
            <a:endParaRPr lang="en-US" altLang="zh-CN" dirty="0" smtClean="0"/>
          </a:p>
          <a:p>
            <a:pPr lvl="1"/>
            <a:r>
              <a:rPr lang="zh-CN" altLang="en-US" dirty="0" smtClean="0">
                <a:hlinkClick r:id="rId10"/>
              </a:rPr>
              <a:t>遵循约定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参考资料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Maven</a:t>
            </a:r>
            <a:r>
              <a:rPr lang="zh-CN" altLang="en-US" dirty="0" smtClean="0"/>
              <a:t>的</a:t>
            </a:r>
            <a:r>
              <a:rPr lang="en-US" altLang="zh-CN" dirty="0" smtClean="0"/>
              <a:t>POM</a:t>
            </a:r>
            <a:r>
              <a:rPr lang="zh-CN" altLang="en-US" dirty="0" smtClean="0"/>
              <a:t>配置</a:t>
            </a:r>
            <a:endParaRPr lang="en-US" altLang="zh-CN" dirty="0" smtClean="0"/>
          </a:p>
          <a:p>
            <a:pPr lvl="1"/>
            <a:r>
              <a:rPr lang="en-US" altLang="zh-CN" dirty="0" smtClean="0">
                <a:hlinkClick r:id="rId2"/>
              </a:rPr>
              <a:t>Maven</a:t>
            </a:r>
            <a:r>
              <a:rPr lang="zh-CN" altLang="en-US" dirty="0" smtClean="0">
                <a:hlinkClick r:id="rId2"/>
              </a:rPr>
              <a:t>配置之</a:t>
            </a:r>
            <a:r>
              <a:rPr lang="en-US" altLang="zh-CN" dirty="0" smtClean="0">
                <a:hlinkClick r:id="rId2"/>
              </a:rPr>
              <a:t>settings.xml</a:t>
            </a:r>
            <a:endParaRPr lang="en-US" altLang="zh-CN" dirty="0" smtClean="0">
              <a:hlinkClick r:id="rId3"/>
            </a:endParaRPr>
          </a:p>
          <a:p>
            <a:pPr lvl="1"/>
            <a:r>
              <a:rPr lang="en-US" altLang="zh-CN" dirty="0" smtClean="0">
                <a:hlinkClick r:id="rId3"/>
              </a:rPr>
              <a:t>Maven</a:t>
            </a:r>
            <a:r>
              <a:rPr lang="zh-CN" altLang="en-US" dirty="0" smtClean="0">
                <a:hlinkClick r:id="rId3"/>
              </a:rPr>
              <a:t>配置之</a:t>
            </a:r>
            <a:r>
              <a:rPr lang="en-US" altLang="zh-CN" dirty="0" smtClean="0">
                <a:hlinkClick r:id="rId3"/>
              </a:rPr>
              <a:t>pom.xml</a:t>
            </a:r>
            <a:r>
              <a:rPr lang="zh-CN" altLang="en-US" dirty="0" smtClean="0">
                <a:hlinkClick r:id="rId3"/>
              </a:rPr>
              <a:t>（一）</a:t>
            </a:r>
            <a:endParaRPr lang="en-US" altLang="zh-CN" dirty="0" smtClean="0"/>
          </a:p>
          <a:p>
            <a:pPr lvl="1"/>
            <a:r>
              <a:rPr lang="en-US" altLang="zh-CN" dirty="0" smtClean="0">
                <a:hlinkClick r:id="rId4"/>
              </a:rPr>
              <a:t>Maven</a:t>
            </a:r>
            <a:r>
              <a:rPr lang="zh-CN" altLang="en-US" dirty="0" smtClean="0">
                <a:hlinkClick r:id="rId4"/>
              </a:rPr>
              <a:t>配置之</a:t>
            </a:r>
            <a:r>
              <a:rPr lang="en-US" altLang="zh-CN" dirty="0" smtClean="0">
                <a:hlinkClick r:id="rId4"/>
              </a:rPr>
              <a:t>pom.xml</a:t>
            </a:r>
            <a:r>
              <a:rPr lang="zh-CN" altLang="en-US" dirty="0" smtClean="0">
                <a:hlinkClick r:id="rId4"/>
              </a:rPr>
              <a:t>（二）</a:t>
            </a:r>
            <a:endParaRPr lang="en-US" altLang="zh-CN" dirty="0" smtClean="0"/>
          </a:p>
          <a:p>
            <a:r>
              <a:rPr lang="en-US" altLang="zh-CN" dirty="0" smtClean="0"/>
              <a:t>Nexus</a:t>
            </a:r>
            <a:endParaRPr lang="en-US" altLang="zh-CN" dirty="0"/>
          </a:p>
          <a:p>
            <a:pPr lvl="1"/>
            <a:r>
              <a:rPr lang="en-US" altLang="zh-CN" dirty="0" smtClean="0">
                <a:hlinkClick r:id="rId5"/>
              </a:rPr>
              <a:t>Nexus</a:t>
            </a:r>
            <a:r>
              <a:rPr lang="zh-CN" altLang="en-US" dirty="0" smtClean="0">
                <a:hlinkClick r:id="rId5"/>
              </a:rPr>
              <a:t>入门指南</a:t>
            </a:r>
            <a:endParaRPr lang="en-US" altLang="zh-CN" dirty="0" smtClean="0"/>
          </a:p>
          <a:p>
            <a:r>
              <a:rPr lang="en-US" altLang="zh-CN" dirty="0"/>
              <a:t>Maven Eclipse </a:t>
            </a:r>
            <a:r>
              <a:rPr lang="en-US" altLang="zh-CN" dirty="0" err="1"/>
              <a:t>Plugin</a:t>
            </a:r>
            <a:endParaRPr lang="en-US" altLang="zh-CN" dirty="0"/>
          </a:p>
          <a:p>
            <a:pPr lvl="1"/>
            <a:r>
              <a:rPr lang="zh-CN" altLang="en-US" dirty="0" smtClean="0">
                <a:hlinkClick r:id="rId6"/>
              </a:rPr>
              <a:t>使用</a:t>
            </a:r>
            <a:r>
              <a:rPr lang="en-US" altLang="zh-CN" dirty="0" smtClean="0">
                <a:hlinkClick r:id="rId6"/>
              </a:rPr>
              <a:t>m2eclipse</a:t>
            </a:r>
            <a:r>
              <a:rPr lang="zh-CN" altLang="en-US" dirty="0" smtClean="0">
                <a:hlinkClick r:id="rId6"/>
              </a:rPr>
              <a:t>的七大理由</a:t>
            </a:r>
            <a:endParaRPr lang="en-US" altLang="zh-CN" dirty="0" smtClean="0"/>
          </a:p>
          <a:p>
            <a:pPr lvl="1"/>
            <a:r>
              <a:rPr lang="zh-CN" altLang="en-US" dirty="0" smtClean="0">
                <a:hlinkClick r:id="rId7"/>
              </a:rPr>
              <a:t>为</a:t>
            </a:r>
            <a:r>
              <a:rPr lang="en-US" altLang="zh-CN" dirty="0" smtClean="0">
                <a:hlinkClick r:id="rId7"/>
              </a:rPr>
              <a:t>Eclipse</a:t>
            </a:r>
            <a:r>
              <a:rPr lang="zh-CN" altLang="en-US" dirty="0" smtClean="0">
                <a:hlinkClick r:id="rId7"/>
              </a:rPr>
              <a:t>引入</a:t>
            </a:r>
            <a:r>
              <a:rPr lang="en-US" altLang="zh-CN" dirty="0" smtClean="0">
                <a:hlinkClick r:id="rId7"/>
              </a:rPr>
              <a:t>Maven</a:t>
            </a:r>
            <a:r>
              <a:rPr lang="zh-CN" altLang="en-US" dirty="0" smtClean="0">
                <a:hlinkClick r:id="rId7"/>
              </a:rPr>
              <a:t>（上）</a:t>
            </a:r>
            <a:endParaRPr lang="en-US" altLang="zh-CN" dirty="0" smtClean="0"/>
          </a:p>
          <a:p>
            <a:pPr lvl="1"/>
            <a:r>
              <a:rPr lang="zh-CN" altLang="en-US" dirty="0" smtClean="0">
                <a:hlinkClick r:id="rId8"/>
              </a:rPr>
              <a:t>为</a:t>
            </a:r>
            <a:r>
              <a:rPr lang="en-US" altLang="zh-CN" dirty="0" smtClean="0">
                <a:hlinkClick r:id="rId8"/>
              </a:rPr>
              <a:t>Eclipse</a:t>
            </a:r>
            <a:r>
              <a:rPr lang="zh-CN" altLang="en-US" dirty="0" smtClean="0">
                <a:hlinkClick r:id="rId8"/>
              </a:rPr>
              <a:t>引入</a:t>
            </a:r>
            <a:r>
              <a:rPr lang="en-US" altLang="zh-CN" dirty="0" smtClean="0">
                <a:hlinkClick r:id="rId8"/>
              </a:rPr>
              <a:t>Maven</a:t>
            </a:r>
            <a:r>
              <a:rPr lang="zh-CN" altLang="en-US" dirty="0" smtClean="0">
                <a:hlinkClick r:id="rId8"/>
              </a:rPr>
              <a:t>（下）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1.2 Maven</a:t>
            </a:r>
            <a:r>
              <a:rPr lang="zh-CN" altLang="en-US" dirty="0"/>
              <a:t>能做什么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Maven</a:t>
            </a:r>
            <a:r>
              <a:rPr lang="zh-CN" altLang="en-US" dirty="0"/>
              <a:t>与</a:t>
            </a:r>
            <a:r>
              <a:rPr lang="en-US" altLang="zh-CN" dirty="0"/>
              <a:t>Ant</a:t>
            </a:r>
            <a:r>
              <a:rPr lang="zh-CN" altLang="en-US" dirty="0"/>
              <a:t>的比较</a:t>
            </a:r>
            <a:endParaRPr lang="en-US" altLang="zh-CN" dirty="0"/>
          </a:p>
          <a:p>
            <a:pPr lvl="1"/>
            <a:r>
              <a:rPr lang="zh-CN" altLang="en-US" dirty="0" smtClean="0"/>
              <a:t>相似之处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从构建工具角度讲，</a:t>
            </a:r>
            <a:r>
              <a:rPr lang="en-US" altLang="zh-CN" dirty="0" smtClean="0"/>
              <a:t>Maven</a:t>
            </a:r>
            <a:r>
              <a:rPr lang="zh-CN" altLang="en-US" dirty="0" smtClean="0"/>
              <a:t>是</a:t>
            </a:r>
            <a:r>
              <a:rPr lang="en-US" altLang="zh-CN" dirty="0" smtClean="0"/>
              <a:t>Ant</a:t>
            </a:r>
            <a:r>
              <a:rPr lang="zh-CN" altLang="en-US" dirty="0" smtClean="0"/>
              <a:t>的另外一种选择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Ant</a:t>
            </a:r>
            <a:r>
              <a:rPr lang="zh-CN" altLang="en-US" dirty="0" smtClean="0"/>
              <a:t>侧重于构建的过程，</a:t>
            </a:r>
            <a:r>
              <a:rPr lang="en-US" altLang="zh-CN" dirty="0" smtClean="0"/>
              <a:t>Maven</a:t>
            </a:r>
            <a:r>
              <a:rPr lang="zh-CN" altLang="en-US" dirty="0" smtClean="0"/>
              <a:t>侧重于结构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相对来说，</a:t>
            </a:r>
            <a:r>
              <a:rPr lang="en-US" altLang="zh-CN" dirty="0" smtClean="0"/>
              <a:t>Ant</a:t>
            </a:r>
            <a:r>
              <a:rPr lang="zh-CN" altLang="en-US" dirty="0" smtClean="0"/>
              <a:t>更加灵活而复杂，</a:t>
            </a:r>
            <a:r>
              <a:rPr lang="en-US" altLang="zh-CN" dirty="0" smtClean="0"/>
              <a:t>Maven</a:t>
            </a:r>
            <a:r>
              <a:rPr lang="zh-CN" altLang="en-US" dirty="0" smtClean="0"/>
              <a:t>更加简洁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两者的不同之处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Maven</a:t>
            </a:r>
            <a:r>
              <a:rPr lang="zh-CN" altLang="en-US" dirty="0" smtClean="0"/>
              <a:t>更加是一个项目管理平台，定义项目结构（比如模块），组件依赖关系，项目管理资料（比如文档及项目站点）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包含一个管理模型</a:t>
            </a:r>
            <a:endParaRPr lang="en-US" altLang="zh-CN" dirty="0" smtClean="0"/>
          </a:p>
          <a:p>
            <a:pPr lvl="3">
              <a:buFont typeface="Wingdings" pitchFamily="2" charset="2"/>
              <a:buChar char="Ø"/>
            </a:pPr>
            <a:r>
              <a:rPr lang="zh-CN" altLang="en-US" dirty="0" smtClean="0"/>
              <a:t>依赖管理</a:t>
            </a:r>
            <a:endParaRPr lang="en-US" altLang="zh-CN" dirty="0" smtClean="0"/>
          </a:p>
          <a:p>
            <a:pPr lvl="3">
              <a:buFont typeface="Wingdings" pitchFamily="2" charset="2"/>
              <a:buChar char="Ø"/>
            </a:pPr>
            <a:r>
              <a:rPr lang="zh-CN" altLang="en-US" dirty="0" smtClean="0"/>
              <a:t>远程仓库</a:t>
            </a:r>
            <a:endParaRPr lang="en-US" altLang="zh-CN" dirty="0" smtClean="0"/>
          </a:p>
          <a:p>
            <a:pPr lvl="3">
              <a:buFont typeface="Wingdings" pitchFamily="2" charset="2"/>
              <a:buChar char="Ø"/>
            </a:pPr>
            <a:r>
              <a:rPr lang="zh-CN" altLang="en-US" dirty="0" smtClean="0"/>
              <a:t>全局性构建逻辑重用</a:t>
            </a:r>
            <a:endParaRPr lang="en-US" altLang="zh-CN" dirty="0" smtClean="0"/>
          </a:p>
          <a:p>
            <a:pPr lvl="3">
              <a:buFont typeface="Wingdings" pitchFamily="2" charset="2"/>
              <a:buChar char="Ø"/>
            </a:pPr>
            <a:r>
              <a:rPr lang="zh-CN" altLang="en-US" dirty="0" smtClean="0"/>
              <a:t>工具可移植性</a:t>
            </a:r>
            <a:r>
              <a:rPr lang="en-US" altLang="zh-CN" dirty="0" smtClean="0"/>
              <a:t>/</a:t>
            </a:r>
            <a:r>
              <a:rPr lang="zh-CN" altLang="en-US" dirty="0" smtClean="0"/>
              <a:t>重用</a:t>
            </a:r>
            <a:endParaRPr lang="en-US" altLang="zh-CN" dirty="0" smtClean="0"/>
          </a:p>
          <a:p>
            <a:pPr lvl="3">
              <a:buFont typeface="Wingdings" pitchFamily="2" charset="2"/>
              <a:buChar char="Ø"/>
            </a:pPr>
            <a:r>
              <a:rPr lang="zh-CN" altLang="en-US" dirty="0" smtClean="0"/>
              <a:t>构件搜索和过滤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lvl="2" indent="-342900">
              <a:buClr>
                <a:srgbClr val="FF6600"/>
              </a:buClr>
              <a:buNone/>
            </a:pPr>
            <a:r>
              <a:rPr lang="en-US" altLang="zh-CN" sz="3600" b="1" kern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1.3 Maven</a:t>
            </a:r>
            <a:r>
              <a:rPr lang="zh-CN" altLang="en-US" sz="3600" b="1" kern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的概念、结构与约定</a:t>
            </a:r>
            <a:endParaRPr lang="en-US" altLang="zh-CN" sz="3600" b="1" kern="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Maven</a:t>
            </a:r>
            <a:r>
              <a:rPr lang="zh-CN" altLang="en-US" dirty="0" smtClean="0"/>
              <a:t>的基本概念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项目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每个项目都有唯一的命名空间（</a:t>
            </a:r>
            <a:r>
              <a:rPr lang="en-US" altLang="zh-CN" dirty="0" err="1" smtClean="0"/>
              <a:t>groupid</a:t>
            </a:r>
            <a:r>
              <a:rPr lang="en-US" altLang="zh-CN" dirty="0" smtClean="0"/>
              <a:t> + </a:t>
            </a:r>
            <a:r>
              <a:rPr lang="en-US" altLang="zh-CN" dirty="0" err="1" smtClean="0"/>
              <a:t>artifactId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每个项目都会产生一个制品（</a:t>
            </a:r>
            <a:r>
              <a:rPr lang="en-US" altLang="zh-CN" dirty="0" smtClean="0"/>
              <a:t>Artifact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每个项目都有一个项目描述（</a:t>
            </a:r>
            <a:r>
              <a:rPr lang="en-US" altLang="zh-CN" dirty="0" smtClean="0"/>
              <a:t>pom.xml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每个项目都有对应的资源（源程序等等）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每个项目都有相关的文档和报告（项目的站点、产生的报告）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项目与项目之间的依赖是单向的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项目之间的依赖都是有范围的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每个项目都有版本，包括快照版本（</a:t>
            </a:r>
            <a:r>
              <a:rPr lang="en-US" altLang="zh-CN" dirty="0" smtClean="0"/>
              <a:t>SNAPSHOT</a:t>
            </a:r>
            <a:r>
              <a:rPr lang="zh-CN" altLang="en-US" dirty="0" smtClean="0"/>
              <a:t>）和发布版本（</a:t>
            </a:r>
            <a:r>
              <a:rPr lang="en-US" altLang="zh-CN" dirty="0" smtClean="0"/>
              <a:t>RELEASE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lvl="2" indent="-342900">
              <a:buClr>
                <a:srgbClr val="FF6600"/>
              </a:buClr>
              <a:buNone/>
            </a:pPr>
            <a:r>
              <a:rPr lang="en-US" altLang="zh-CN" sz="3600" b="1" kern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1.3 Maven</a:t>
            </a:r>
            <a:r>
              <a:rPr lang="zh-CN" altLang="en-US" sz="3600" b="1" kern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的概念、结构与约定</a:t>
            </a:r>
            <a:endParaRPr lang="en-US" altLang="zh-CN" sz="3600" b="1" kern="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450000" y="980728"/>
            <a:ext cx="8286750" cy="5616624"/>
          </a:xfrm>
        </p:spPr>
        <p:txBody>
          <a:bodyPr/>
          <a:lstStyle/>
          <a:p>
            <a:r>
              <a:rPr lang="en-US" altLang="zh-CN" dirty="0"/>
              <a:t>Maven</a:t>
            </a:r>
            <a:r>
              <a:rPr lang="zh-CN" altLang="en-US" dirty="0"/>
              <a:t>中核心概念</a:t>
            </a:r>
            <a:endParaRPr lang="en-US" altLang="zh-CN" dirty="0"/>
          </a:p>
          <a:p>
            <a:pPr lvl="1"/>
            <a:r>
              <a:rPr lang="zh-CN" altLang="en-US" dirty="0" smtClean="0"/>
              <a:t>插件和目标 （</a:t>
            </a:r>
            <a:r>
              <a:rPr lang="en-US" altLang="zh-CN" dirty="0" err="1" smtClean="0"/>
              <a:t>Plugins</a:t>
            </a:r>
            <a:r>
              <a:rPr lang="en-US" altLang="zh-CN" dirty="0" smtClean="0"/>
              <a:t> and Goals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Maven</a:t>
            </a:r>
            <a:r>
              <a:rPr lang="zh-CN" altLang="en-US" dirty="0" smtClean="0"/>
              <a:t>中的所有</a:t>
            </a:r>
            <a:r>
              <a:rPr lang="zh-CN" altLang="en-US" dirty="0" smtClean="0"/>
              <a:t>活动（包括生命周期）都是</a:t>
            </a:r>
            <a:r>
              <a:rPr lang="zh-CN" altLang="en-US" dirty="0" smtClean="0"/>
              <a:t>通过插件以及插件的目标来实现的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Maven</a:t>
            </a:r>
            <a:r>
              <a:rPr lang="zh-CN" altLang="en-US" dirty="0" smtClean="0"/>
              <a:t>中内置了一系列核心的插件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每个插件会有多个目标，并有一个默认的目标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生命周期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Maven</a:t>
            </a:r>
            <a:r>
              <a:rPr lang="zh-CN" altLang="en-US" dirty="0" smtClean="0"/>
              <a:t>定义了一系列内置的目标，并构成一个生命周期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对生命周期的目标来说，插件是自动识别的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标识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groupId</a:t>
            </a:r>
            <a:r>
              <a:rPr lang="en-US" altLang="zh-CN" dirty="0" smtClean="0"/>
              <a:t>: </a:t>
            </a:r>
            <a:r>
              <a:rPr lang="zh-CN" altLang="en-US" dirty="0" smtClean="0"/>
              <a:t>项目所在的命名空间，同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的包名类似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artifactId</a:t>
            </a:r>
            <a:r>
              <a:rPr lang="en-US" altLang="zh-CN" dirty="0" smtClean="0"/>
              <a:t>: </a:t>
            </a:r>
            <a:r>
              <a:rPr lang="zh-CN" altLang="en-US" dirty="0" smtClean="0"/>
              <a:t>项目的唯一标识符（在同一个</a:t>
            </a:r>
            <a:r>
              <a:rPr lang="en-US" altLang="zh-CN" dirty="0" err="1" smtClean="0"/>
              <a:t>groupId</a:t>
            </a:r>
            <a:r>
              <a:rPr lang="zh-CN" altLang="en-US" dirty="0" smtClean="0"/>
              <a:t>下）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version</a:t>
            </a:r>
            <a:r>
              <a:rPr lang="zh-CN" altLang="en-US" dirty="0" smtClean="0"/>
              <a:t>：项目的版本号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版本数字号</a:t>
            </a:r>
            <a:r>
              <a:rPr lang="en-US" altLang="zh-CN" dirty="0" smtClean="0"/>
              <a:t>[-</a:t>
            </a:r>
            <a:r>
              <a:rPr lang="zh-CN" altLang="en-US" dirty="0" smtClean="0"/>
              <a:t>版本类型</a:t>
            </a:r>
            <a:r>
              <a:rPr lang="en-US" altLang="zh-CN" dirty="0" smtClean="0"/>
              <a:t> ]</a:t>
            </a:r>
            <a:r>
              <a:rPr lang="zh-CN" altLang="en-US" dirty="0" smtClean="0"/>
              <a:t>（版本类型：</a:t>
            </a:r>
            <a:r>
              <a:rPr lang="en-US" altLang="zh-CN" dirty="0" smtClean="0"/>
              <a:t>SNAPSHOT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packaging: </a:t>
            </a:r>
            <a:r>
              <a:rPr lang="zh-CN" altLang="en-US" dirty="0" smtClean="0"/>
              <a:t>项目的类型（</a:t>
            </a:r>
            <a:r>
              <a:rPr lang="en-US" altLang="zh-CN" dirty="0" smtClean="0"/>
              <a:t>jar, war, ear</a:t>
            </a:r>
            <a:r>
              <a:rPr lang="zh-CN" altLang="en-US" dirty="0" smtClean="0"/>
              <a:t>或者</a:t>
            </a:r>
            <a:r>
              <a:rPr lang="en-US" altLang="zh-CN" dirty="0" err="1" smtClean="0"/>
              <a:t>pom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Classifier: sources, </a:t>
            </a:r>
            <a:r>
              <a:rPr lang="en-US" altLang="zh-CN" dirty="0" err="1" smtClean="0"/>
              <a:t>javadocs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lvl="2" indent="-342900">
              <a:buClr>
                <a:srgbClr val="FF6600"/>
              </a:buClr>
              <a:buNone/>
            </a:pPr>
            <a:r>
              <a:rPr lang="en-US" altLang="zh-CN" sz="3600" b="1" kern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1.3 Maven</a:t>
            </a:r>
            <a:r>
              <a:rPr lang="zh-CN" altLang="en-US" sz="3600" b="1" kern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的概念、结构与约定</a:t>
            </a:r>
            <a:endParaRPr lang="en-US" altLang="zh-CN" sz="3600" b="1" kern="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Maven</a:t>
            </a:r>
            <a:r>
              <a:rPr lang="zh-CN" altLang="en-US" dirty="0"/>
              <a:t>中核心概念</a:t>
            </a:r>
            <a:endParaRPr lang="en-US" altLang="zh-CN" dirty="0"/>
          </a:p>
          <a:p>
            <a:pPr lvl="1"/>
            <a:r>
              <a:rPr lang="zh-CN" altLang="en-US" dirty="0" smtClean="0"/>
              <a:t>仓库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仓库的位置：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远程仓库： 由</a:t>
            </a:r>
            <a:r>
              <a:rPr lang="en-US" altLang="zh-CN" dirty="0" smtClean="0"/>
              <a:t>apache</a:t>
            </a:r>
            <a:r>
              <a:rPr lang="zh-CN" altLang="en-US" dirty="0" smtClean="0"/>
              <a:t>提供的标准仓库，第三方提供的仓库以及内部仓库组成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本地仓库：存储在本地位置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项目的存储位置：</a:t>
            </a:r>
            <a:r>
              <a:rPr lang="en-US" dirty="0" smtClean="0"/>
              <a:t> </a:t>
            </a:r>
          </a:p>
          <a:p>
            <a:pPr lvl="3"/>
            <a:r>
              <a:rPr lang="en-US" dirty="0" smtClean="0"/>
              <a:t>/&lt;</a:t>
            </a:r>
            <a:r>
              <a:rPr lang="en-US" dirty="0" err="1" smtClean="0"/>
              <a:t>groupId</a:t>
            </a:r>
            <a:r>
              <a:rPr lang="en-US" dirty="0" smtClean="0"/>
              <a:t>&gt;/&lt;</a:t>
            </a:r>
            <a:r>
              <a:rPr lang="en-US" dirty="0" err="1" smtClean="0"/>
              <a:t>artifactId</a:t>
            </a:r>
            <a:r>
              <a:rPr lang="en-US" dirty="0" smtClean="0"/>
              <a:t>&gt;/&lt;version&gt;/&lt;</a:t>
            </a:r>
            <a:r>
              <a:rPr lang="en-US" dirty="0" err="1" smtClean="0"/>
              <a:t>artifactId</a:t>
            </a:r>
            <a:r>
              <a:rPr lang="en-US" dirty="0" smtClean="0"/>
              <a:t>&gt;-&lt;version&gt;.&lt;packaging&gt;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依赖管理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通过标识决定具体的依赖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有明确的版本关系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与具体依赖的库、项目相分离，保证项目的相对独立性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依赖传递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可清晰地明确组件间的直接依赖和间接依赖关系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自动识别依赖的顺序及先后关系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可控制依赖传递的范围：</a:t>
            </a:r>
            <a:r>
              <a:rPr lang="en-US" altLang="zh-CN" dirty="0" smtClean="0"/>
              <a:t>&lt;scope&gt;&lt;/scope&gt;</a:t>
            </a:r>
          </a:p>
          <a:p>
            <a:pPr lvl="3"/>
            <a:r>
              <a:rPr lang="zh-CN" altLang="en-US" dirty="0" smtClean="0"/>
              <a:t>常见的有</a:t>
            </a:r>
            <a:r>
              <a:rPr lang="en-US" altLang="zh-CN" b="1" dirty="0" smtClean="0">
                <a:solidFill>
                  <a:srgbClr val="C00000"/>
                </a:solidFill>
              </a:rPr>
              <a:t>compile, </a:t>
            </a:r>
            <a:r>
              <a:rPr lang="en-US" altLang="zh-CN" dirty="0" smtClean="0"/>
              <a:t>test, runtime, provided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中间件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404040"/>
      </a:lt2>
      <a:accent1>
        <a:srgbClr val="0060C0"/>
      </a:accent1>
      <a:accent2>
        <a:srgbClr val="003B76"/>
      </a:accent2>
      <a:accent3>
        <a:srgbClr val="FFFFFF"/>
      </a:accent3>
      <a:accent4>
        <a:srgbClr val="000000"/>
      </a:accent4>
      <a:accent5>
        <a:srgbClr val="AAB6DC"/>
      </a:accent5>
      <a:accent6>
        <a:srgbClr val="00356A"/>
      </a:accent6>
      <a:hlink>
        <a:srgbClr val="FF9900"/>
      </a:hlink>
      <a:folHlink>
        <a:srgbClr val="CC0000"/>
      </a:folHlink>
    </a:clrScheme>
    <a:fontScheme name="默认设计模板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bg2"/>
          </a:outerShdw>
        </a:effectLst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E1B40C"/>
          </a:buClr>
          <a:buSzPct val="80000"/>
          <a:buFont typeface="Wingdings" pitchFamily="2" charset="2"/>
          <a:buChar char="n"/>
          <a:tabLst/>
          <a:defRPr kumimoji="0" lang="zh-CN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微软雅黑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bg2"/>
          </a:outerShdw>
        </a:effectLst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E1B40C"/>
          </a:buClr>
          <a:buSzPct val="80000"/>
          <a:buFont typeface="Wingdings" pitchFamily="2" charset="2"/>
          <a:buChar char="n"/>
          <a:tabLst/>
          <a:defRPr kumimoji="0" lang="zh-CN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微软雅黑" pitchFamily="34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404040"/>
        </a:lt2>
        <a:accent1>
          <a:srgbClr val="0060C0"/>
        </a:accent1>
        <a:accent2>
          <a:srgbClr val="003B76"/>
        </a:accent2>
        <a:accent3>
          <a:srgbClr val="FFFFFF"/>
        </a:accent3>
        <a:accent4>
          <a:srgbClr val="000000"/>
        </a:accent4>
        <a:accent5>
          <a:srgbClr val="AAB6DC"/>
        </a:accent5>
        <a:accent6>
          <a:srgbClr val="00356A"/>
        </a:accent6>
        <a:hlink>
          <a:srgbClr val="FF9900"/>
        </a:hlink>
        <a:folHlink>
          <a:srgbClr val="CC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4D4D4D"/>
        </a:lt2>
        <a:accent1>
          <a:srgbClr val="0060C0"/>
        </a:accent1>
        <a:accent2>
          <a:srgbClr val="003B76"/>
        </a:accent2>
        <a:accent3>
          <a:srgbClr val="FFFFFF"/>
        </a:accent3>
        <a:accent4>
          <a:srgbClr val="000000"/>
        </a:accent4>
        <a:accent5>
          <a:srgbClr val="AAB6DC"/>
        </a:accent5>
        <a:accent6>
          <a:srgbClr val="00356A"/>
        </a:accent6>
        <a:hlink>
          <a:srgbClr val="53A9FF"/>
        </a:hlink>
        <a:folHlink>
          <a:srgbClr val="00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4D4D4D"/>
        </a:lt2>
        <a:accent1>
          <a:srgbClr val="808080"/>
        </a:accent1>
        <a:accent2>
          <a:srgbClr val="292929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242424"/>
        </a:accent6>
        <a:hlink>
          <a:srgbClr val="EA2D00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4D4D4D"/>
        </a:lt2>
        <a:accent1>
          <a:srgbClr val="53A9FF"/>
        </a:accent1>
        <a:accent2>
          <a:srgbClr val="0066CC"/>
        </a:accent2>
        <a:accent3>
          <a:srgbClr val="FFFFFF"/>
        </a:accent3>
        <a:accent4>
          <a:srgbClr val="000000"/>
        </a:accent4>
        <a:accent5>
          <a:srgbClr val="B3D1FF"/>
        </a:accent5>
        <a:accent6>
          <a:srgbClr val="005CB9"/>
        </a:accent6>
        <a:hlink>
          <a:srgbClr val="EA2D00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4D4D4D"/>
        </a:dk1>
        <a:lt1>
          <a:srgbClr val="FFFFFF"/>
        </a:lt1>
        <a:dk2>
          <a:srgbClr val="000000"/>
        </a:dk2>
        <a:lt2>
          <a:srgbClr val="FFFFFF"/>
        </a:lt2>
        <a:accent1>
          <a:srgbClr val="FFFFFF"/>
        </a:accent1>
        <a:accent2>
          <a:srgbClr val="D8D8D8"/>
        </a:accent2>
        <a:accent3>
          <a:srgbClr val="AAAAAA"/>
        </a:accent3>
        <a:accent4>
          <a:srgbClr val="DADADA"/>
        </a:accent4>
        <a:accent5>
          <a:srgbClr val="FFFFFF"/>
        </a:accent5>
        <a:accent6>
          <a:srgbClr val="C4C4C4"/>
        </a:accent6>
        <a:hlink>
          <a:srgbClr val="DDDDDD"/>
        </a:hlink>
        <a:folHlink>
          <a:srgbClr val="5F5F5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4D4D4D"/>
        </a:dk1>
        <a:lt1>
          <a:srgbClr val="FFFFFF"/>
        </a:lt1>
        <a:dk2>
          <a:srgbClr val="000000"/>
        </a:dk2>
        <a:lt2>
          <a:srgbClr val="FFFFFF"/>
        </a:lt2>
        <a:accent1>
          <a:srgbClr val="FFFFFF"/>
        </a:accent1>
        <a:accent2>
          <a:srgbClr val="D8D8D8"/>
        </a:accent2>
        <a:accent3>
          <a:srgbClr val="AAAAAA"/>
        </a:accent3>
        <a:accent4>
          <a:srgbClr val="DADADA"/>
        </a:accent4>
        <a:accent5>
          <a:srgbClr val="FFFFFF"/>
        </a:accent5>
        <a:accent6>
          <a:srgbClr val="C4C4C4"/>
        </a:accent6>
        <a:hlink>
          <a:srgbClr val="EA2D00"/>
        </a:hlink>
        <a:folHlink>
          <a:srgbClr val="99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4D4D4D"/>
        </a:dk1>
        <a:lt1>
          <a:srgbClr val="FFFFFF"/>
        </a:lt1>
        <a:dk2>
          <a:srgbClr val="000000"/>
        </a:dk2>
        <a:lt2>
          <a:srgbClr val="FFFFFF"/>
        </a:lt2>
        <a:accent1>
          <a:srgbClr val="FFFFFF"/>
        </a:accent1>
        <a:accent2>
          <a:srgbClr val="D8D8D8"/>
        </a:accent2>
        <a:accent3>
          <a:srgbClr val="AAAAAA"/>
        </a:accent3>
        <a:accent4>
          <a:srgbClr val="DADADA"/>
        </a:accent4>
        <a:accent5>
          <a:srgbClr val="FFFFFF"/>
        </a:accent5>
        <a:accent6>
          <a:srgbClr val="C4C4C4"/>
        </a:accent6>
        <a:hlink>
          <a:srgbClr val="FF9900"/>
        </a:hlink>
        <a:folHlink>
          <a:srgbClr val="CC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4D4D4D"/>
        </a:dk1>
        <a:lt1>
          <a:srgbClr val="FFFFFF"/>
        </a:lt1>
        <a:dk2>
          <a:srgbClr val="000000"/>
        </a:dk2>
        <a:lt2>
          <a:srgbClr val="FFFFFF"/>
        </a:lt2>
        <a:accent1>
          <a:srgbClr val="FFFFFF"/>
        </a:accent1>
        <a:accent2>
          <a:srgbClr val="D8D8D8"/>
        </a:accent2>
        <a:accent3>
          <a:srgbClr val="AAAAAA"/>
        </a:accent3>
        <a:accent4>
          <a:srgbClr val="DADADA"/>
        </a:accent4>
        <a:accent5>
          <a:srgbClr val="FFFFFF"/>
        </a:accent5>
        <a:accent6>
          <a:srgbClr val="C4C4C4"/>
        </a:accent6>
        <a:hlink>
          <a:srgbClr val="0099FF"/>
        </a:hlink>
        <a:folHlink>
          <a:srgbClr val="00708A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金蝶中间件公司PPT主题_v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Apusic目录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Apusic内容页面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Apusic封底">
  <a:themeElements>
    <a:clrScheme name="2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ApusicPPT_标准主题_v4(Office2007)">
  <a:themeElements>
    <a:clrScheme name="2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1_Apusic目录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1_Apusic内容页面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1_Apusic封底">
  <a:themeElements>
    <a:clrScheme name="2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Override1.xml><?xml version="1.0" encoding="utf-8"?>
<a:themeOverride xmlns:a="http://schemas.openxmlformats.org/drawingml/2006/main">
  <a:clrScheme name="默认设计模板 4">
    <a:dk1>
      <a:srgbClr val="000000"/>
    </a:dk1>
    <a:lt1>
      <a:srgbClr val="FFFFFF"/>
    </a:lt1>
    <a:dk2>
      <a:srgbClr val="000000"/>
    </a:dk2>
    <a:lt2>
      <a:srgbClr val="4D4D4D"/>
    </a:lt2>
    <a:accent1>
      <a:srgbClr val="53A9FF"/>
    </a:accent1>
    <a:accent2>
      <a:srgbClr val="0066CC"/>
    </a:accent2>
    <a:accent3>
      <a:srgbClr val="FFFFFF"/>
    </a:accent3>
    <a:accent4>
      <a:srgbClr val="000000"/>
    </a:accent4>
    <a:accent5>
      <a:srgbClr val="B3D1FF"/>
    </a:accent5>
    <a:accent6>
      <a:srgbClr val="005CB9"/>
    </a:accent6>
    <a:hlink>
      <a:srgbClr val="EA2D00"/>
    </a:hlink>
    <a:folHlink>
      <a:srgbClr val="990000"/>
    </a:folHlink>
  </a:clrScheme>
</a:themeOverride>
</file>

<file path=ppt/theme/themeOverride2.xml><?xml version="1.0" encoding="utf-8"?>
<a:themeOverride xmlns:a="http://schemas.openxmlformats.org/drawingml/2006/main">
  <a:clrScheme name="默认设计模板 4">
    <a:dk1>
      <a:srgbClr val="000000"/>
    </a:dk1>
    <a:lt1>
      <a:srgbClr val="FFFFFF"/>
    </a:lt1>
    <a:dk2>
      <a:srgbClr val="000000"/>
    </a:dk2>
    <a:lt2>
      <a:srgbClr val="4D4D4D"/>
    </a:lt2>
    <a:accent1>
      <a:srgbClr val="53A9FF"/>
    </a:accent1>
    <a:accent2>
      <a:srgbClr val="0066CC"/>
    </a:accent2>
    <a:accent3>
      <a:srgbClr val="FFFFFF"/>
    </a:accent3>
    <a:accent4>
      <a:srgbClr val="000000"/>
    </a:accent4>
    <a:accent5>
      <a:srgbClr val="B3D1FF"/>
    </a:accent5>
    <a:accent6>
      <a:srgbClr val="005CB9"/>
    </a:accent6>
    <a:hlink>
      <a:srgbClr val="EA2D00"/>
    </a:hlink>
    <a:folHlink>
      <a:srgbClr val="9900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中间件模板</Template>
  <TotalTime>1486</TotalTime>
  <Words>3818</Words>
  <Application>Microsoft Office PowerPoint</Application>
  <PresentationFormat>全屏显示(4:3)</PresentationFormat>
  <Paragraphs>491</Paragraphs>
  <Slides>55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9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55</vt:i4>
      </vt:variant>
    </vt:vector>
  </HeadingPairs>
  <TitlesOfParts>
    <vt:vector size="66" baseType="lpstr">
      <vt:lpstr>中间件模板</vt:lpstr>
      <vt:lpstr>金蝶中间件公司PPT主题_v2</vt:lpstr>
      <vt:lpstr>Apusic目录</vt:lpstr>
      <vt:lpstr>Apusic内容页面</vt:lpstr>
      <vt:lpstr>Apusic封底</vt:lpstr>
      <vt:lpstr>ApusicPPT_标准主题_v4(Office2007)</vt:lpstr>
      <vt:lpstr>1_Apusic目录</vt:lpstr>
      <vt:lpstr>1_Apusic内容页面</vt:lpstr>
      <vt:lpstr>1_Apusic封底</vt:lpstr>
      <vt:lpstr>包装程序外壳对象</vt:lpstr>
      <vt:lpstr>程序包</vt:lpstr>
      <vt:lpstr>架构平台部技术培训</vt:lpstr>
      <vt:lpstr>目录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  <vt:lpstr>幻灯片 38</vt:lpstr>
      <vt:lpstr>幻灯片 39</vt:lpstr>
      <vt:lpstr>幻灯片 40</vt:lpstr>
      <vt:lpstr>幻灯片 41</vt:lpstr>
      <vt:lpstr>幻灯片 42</vt:lpstr>
      <vt:lpstr>幻灯片 43</vt:lpstr>
      <vt:lpstr>幻灯片 44</vt:lpstr>
      <vt:lpstr>幻灯片 45</vt:lpstr>
      <vt:lpstr>幻灯片 46</vt:lpstr>
      <vt:lpstr>幻灯片 47</vt:lpstr>
      <vt:lpstr>幻灯片 48</vt:lpstr>
      <vt:lpstr>幻灯片 49</vt:lpstr>
      <vt:lpstr>幻灯片 50</vt:lpstr>
      <vt:lpstr>幻灯片 51</vt:lpstr>
      <vt:lpstr>幻灯片 52</vt:lpstr>
      <vt:lpstr>幻灯片 53</vt:lpstr>
      <vt:lpstr>幻灯片 54</vt:lpstr>
      <vt:lpstr>幻灯片 55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架构平台部技术培训</dc:title>
  <dc:creator>Phenix</dc:creator>
  <cp:lastModifiedBy>Phenix</cp:lastModifiedBy>
  <cp:revision>149</cp:revision>
  <dcterms:created xsi:type="dcterms:W3CDTF">2010-07-26T03:22:06Z</dcterms:created>
  <dcterms:modified xsi:type="dcterms:W3CDTF">2010-08-10T03:28:03Z</dcterms:modified>
</cp:coreProperties>
</file>