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48" r:id="rId3"/>
    <p:sldMasterId id="2147483655" r:id="rId4"/>
  </p:sldMasterIdLst>
  <p:notesMasterIdLst>
    <p:notesMasterId r:id="rId69"/>
  </p:notesMasterIdLst>
  <p:sldIdLst>
    <p:sldId id="271" r:id="rId5"/>
    <p:sldId id="273" r:id="rId6"/>
    <p:sldId id="274" r:id="rId7"/>
    <p:sldId id="323" r:id="rId8"/>
    <p:sldId id="324" r:id="rId9"/>
    <p:sldId id="321" r:id="rId10"/>
    <p:sldId id="334" r:id="rId11"/>
    <p:sldId id="366" r:id="rId12"/>
    <p:sldId id="331" r:id="rId13"/>
    <p:sldId id="332" r:id="rId14"/>
    <p:sldId id="329" r:id="rId15"/>
    <p:sldId id="335" r:id="rId16"/>
    <p:sldId id="330" r:id="rId17"/>
    <p:sldId id="277" r:id="rId18"/>
    <p:sldId id="325" r:id="rId19"/>
    <p:sldId id="290" r:id="rId20"/>
    <p:sldId id="339" r:id="rId21"/>
    <p:sldId id="291" r:id="rId22"/>
    <p:sldId id="292" r:id="rId23"/>
    <p:sldId id="293" r:id="rId24"/>
    <p:sldId id="338" r:id="rId25"/>
    <p:sldId id="340" r:id="rId26"/>
    <p:sldId id="341" r:id="rId27"/>
    <p:sldId id="343" r:id="rId28"/>
    <p:sldId id="342" r:id="rId29"/>
    <p:sldId id="344" r:id="rId30"/>
    <p:sldId id="294" r:id="rId31"/>
    <p:sldId id="295" r:id="rId32"/>
    <p:sldId id="296" r:id="rId33"/>
    <p:sldId id="297" r:id="rId34"/>
    <p:sldId id="298" r:id="rId35"/>
    <p:sldId id="347" r:id="rId36"/>
    <p:sldId id="299" r:id="rId37"/>
    <p:sldId id="345" r:id="rId38"/>
    <p:sldId id="351" r:id="rId39"/>
    <p:sldId id="353" r:id="rId40"/>
    <p:sldId id="356" r:id="rId41"/>
    <p:sldId id="349" r:id="rId42"/>
    <p:sldId id="326" r:id="rId43"/>
    <p:sldId id="350" r:id="rId44"/>
    <p:sldId id="328" r:id="rId45"/>
    <p:sldId id="333" r:id="rId46"/>
    <p:sldId id="354" r:id="rId47"/>
    <p:sldId id="355" r:id="rId48"/>
    <p:sldId id="300" r:id="rId49"/>
    <p:sldId id="365" r:id="rId50"/>
    <p:sldId id="357" r:id="rId51"/>
    <p:sldId id="306" r:id="rId52"/>
    <p:sldId id="359" r:id="rId53"/>
    <p:sldId id="307" r:id="rId54"/>
    <p:sldId id="358" r:id="rId55"/>
    <p:sldId id="364" r:id="rId56"/>
    <p:sldId id="360" r:id="rId57"/>
    <p:sldId id="361" r:id="rId58"/>
    <p:sldId id="309" r:id="rId59"/>
    <p:sldId id="310" r:id="rId60"/>
    <p:sldId id="311" r:id="rId61"/>
    <p:sldId id="312" r:id="rId62"/>
    <p:sldId id="313" r:id="rId63"/>
    <p:sldId id="315" r:id="rId64"/>
    <p:sldId id="362" r:id="rId65"/>
    <p:sldId id="316" r:id="rId66"/>
    <p:sldId id="317" r:id="rId67"/>
    <p:sldId id="267" r:id="rId6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8"/>
    <a:srgbClr val="FF6600"/>
    <a:srgbClr val="FF9900"/>
    <a:srgbClr val="FF5198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ADE5D-35F6-4631-8BFC-CDD700D550D6}" type="datetimeFigureOut">
              <a:rPr lang="zh-CN" altLang="en-US" smtClean="0"/>
              <a:pPr/>
              <a:t>2011/8/21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FF84C-8037-4B4F-B7B7-C6CEAC3ADE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6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469C5-A744-4FCB-BCD9-661D9C3CC1E1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8145A-6E15-4D6F-91D5-F124C1A8BA9F}" type="slidenum">
              <a:rPr lang="en-US" altLang="zh-CN" smtClean="0">
                <a:ea typeface="宋体" charset="-122"/>
              </a:rPr>
              <a:pPr/>
              <a:t>61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469C5-A744-4FCB-BCD9-661D9C3CC1E1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469C5-A744-4FCB-BCD9-661D9C3CC1E1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469C5-A744-4FCB-BCD9-661D9C3CC1E1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18ED3-697A-4A06-8121-623E655D5D64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469C5-A744-4FCB-BCD9-661D9C3CC1E1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10A91-1BAF-4DFF-AA4F-D5BB557AD471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E06F9-4AD7-45E3-838D-11F679A45BEB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ADE38-2218-4745-808D-6EC996731FE1}" type="slidenum">
              <a:rPr lang="en-US" altLang="zh-CN" smtClean="0">
                <a:ea typeface="宋体" charset="-122"/>
              </a:rPr>
              <a:pPr/>
              <a:t>54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000100" y="3286124"/>
            <a:ext cx="7572428" cy="1224000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rgbClr val="005198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mtClean="0"/>
              <a:t>单击此处添加</a:t>
            </a:r>
            <a:r>
              <a:rPr lang="en-US" altLang="zh-CN" smtClean="0"/>
              <a:t>PPT</a:t>
            </a:r>
            <a:r>
              <a:rPr lang="zh-CN" altLang="en-US" smtClean="0"/>
              <a:t>标题</a:t>
            </a:r>
            <a:endParaRPr lang="zh-CN" altLang="en-US"/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1000100" y="4929198"/>
            <a:ext cx="7572428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</a:rPr>
              <a:t>演讲</a:t>
            </a:r>
            <a:r>
              <a:rPr lang="zh-CN" altLang="en-US" sz="2400" dirty="0" smtClean="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dirty="0" smtClean="0">
              <a:solidFill>
                <a:srgbClr val="00519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5583" y="5057558"/>
            <a:ext cx="5808251" cy="428630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单击此处添加姓名或部门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1692275" y="5300663"/>
            <a:ext cx="647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提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纲</a:t>
            </a:r>
          </a:p>
        </p:txBody>
      </p: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668338" y="4968875"/>
            <a:ext cx="1185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FFFF"/>
                </a:solidFill>
                <a:ea typeface="黑体" pitchFamily="2" charset="-122"/>
              </a:rPr>
              <a:t>Contents</a:t>
            </a:r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1763713" y="5048250"/>
            <a:ext cx="0" cy="1152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0" y="900000"/>
            <a:ext cx="4286277" cy="4286265"/>
          </a:xfrm>
          <a:prstGeom prst="rect">
            <a:avLst/>
          </a:prstGeom>
        </p:spPr>
        <p:txBody>
          <a:bodyPr/>
          <a:lstStyle>
            <a:lvl1pPr marL="0" indent="35877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9933"/>
              </a:buClr>
              <a:buSzPct val="95000"/>
              <a:buFont typeface="Wingdings" pitchFamily="2" charset="2"/>
              <a:buChar char="n"/>
              <a:tabLst>
                <a:tab pos="84138" algn="l"/>
                <a:tab pos="179388" algn="l"/>
                <a:tab pos="263525" algn="l"/>
                <a:tab pos="631825" algn="l"/>
              </a:tabLst>
              <a:defRPr kumimoji="1" lang="zh-CN" altLang="en-US" sz="2400" b="0" i="0" kern="1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单击此处添加</a:t>
            </a:r>
            <a:r>
              <a:rPr lang="en-US" altLang="zh-CN" smtClean="0"/>
              <a:t>PPT</a:t>
            </a:r>
            <a:r>
              <a:rPr lang="zh-CN" altLang="en-US" smtClean="0"/>
              <a:t>提纲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" y="142852"/>
            <a:ext cx="7928462" cy="64294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</a:t>
            </a:r>
            <a:r>
              <a:rPr lang="en-US" altLang="zh-CN" smtClean="0"/>
              <a:t>PPT</a:t>
            </a:r>
            <a:r>
              <a:rPr lang="zh-CN" altLang="en-US" smtClean="0"/>
              <a:t>页面标题</a:t>
            </a:r>
            <a:endParaRPr lang="zh-CN" altLang="en-US"/>
          </a:p>
        </p:txBody>
      </p:sp>
      <p:sp>
        <p:nvSpPr>
          <p:cNvPr id="7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00" y="1080000"/>
            <a:ext cx="8286750" cy="51435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rgbClr val="FF9933"/>
              </a:buClr>
              <a:buSzPct val="95000"/>
              <a:buFont typeface="Wingdings" pitchFamily="2" charset="2"/>
              <a:buChar char="n"/>
              <a:defRPr lang="zh-CN" altLang="en-US" sz="2400" kern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>
              <a:spcAft>
                <a:spcPts val="500"/>
              </a:spcAft>
              <a:buClr>
                <a:srgbClr val="FF9933"/>
              </a:buClr>
              <a:buFont typeface="Wingdings" pitchFamily="2" charset="2"/>
              <a:buChar char="Ø"/>
              <a:defRPr sz="20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2pPr>
            <a:lvl3pPr>
              <a:spcAft>
                <a:spcPts val="500"/>
              </a:spcAft>
              <a:buClr>
                <a:srgbClr val="FF9933"/>
              </a:buClr>
              <a:buFont typeface="Wingdings" pitchFamily="2" charset="2"/>
              <a:buChar char="ü"/>
              <a:defRPr sz="16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3pPr>
            <a:lvl4pPr>
              <a:spcAft>
                <a:spcPts val="500"/>
              </a:spcAft>
              <a:buClr>
                <a:srgbClr val="FF9933"/>
              </a:buClr>
              <a:buFont typeface="Arial" pitchFamily="34" charset="0"/>
              <a:buChar char="•"/>
              <a:defRPr sz="12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单击此处添加页面内容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4048125" y="6568167"/>
            <a:ext cx="519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</a:rPr>
              <a:t>P</a:t>
            </a:r>
            <a:fld id="{4F415E2D-293C-4D50-B4B7-A9575454DCFA}" type="slidenum"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DDDDDD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13" y="98425"/>
            <a:ext cx="7291387" cy="54133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8"/>
            <a:ext cx="8424863" cy="510063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华文新魏" pitchFamily="2" charset="-122"/>
                <a:ea typeface="华文新魏" pitchFamily="2" charset="-122"/>
              </a:defRPr>
            </a:lvl2pPr>
            <a:lvl3pPr>
              <a:defRPr sz="2000">
                <a:latin typeface="华文楷体" pitchFamily="2" charset="-122"/>
                <a:ea typeface="华文楷体" pitchFamily="2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13" y="98425"/>
            <a:ext cx="7291387" cy="5413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>
            <a:spLocks noChangeArrowheads="1"/>
          </p:cNvSpPr>
          <p:nvPr userDrawn="1"/>
        </p:nvSpPr>
        <p:spPr bwMode="auto">
          <a:xfrm>
            <a:off x="317505" y="2924175"/>
            <a:ext cx="4968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8000" b="1">
                <a:solidFill>
                  <a:srgbClr val="005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2844" y="142852"/>
            <a:ext cx="954087" cy="258763"/>
            <a:chOff x="602" y="2126"/>
            <a:chExt cx="1402" cy="380"/>
          </a:xfrm>
          <a:solidFill>
            <a:schemeClr val="bg1"/>
          </a:solidFill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736" y="2126"/>
              <a:ext cx="54" cy="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229" y="2196"/>
              <a:ext cx="236" cy="233"/>
            </a:xfrm>
            <a:custGeom>
              <a:avLst/>
              <a:gdLst>
                <a:gd name="T0" fmla="*/ 0 w 1016"/>
                <a:gd name="T1" fmla="*/ 0 h 1017"/>
                <a:gd name="T2" fmla="*/ 0 w 1016"/>
                <a:gd name="T3" fmla="*/ 0 h 1017"/>
                <a:gd name="T4" fmla="*/ 0 w 1016"/>
                <a:gd name="T5" fmla="*/ 1 h 1017"/>
                <a:gd name="T6" fmla="*/ 1 w 1016"/>
                <a:gd name="T7" fmla="*/ 1 h 1017"/>
                <a:gd name="T8" fmla="*/ 1 w 1016"/>
                <a:gd name="T9" fmla="*/ 0 h 1017"/>
                <a:gd name="T10" fmla="*/ 1 w 1016"/>
                <a:gd name="T11" fmla="*/ 0 h 1017"/>
                <a:gd name="T12" fmla="*/ 1 w 1016"/>
                <a:gd name="T13" fmla="*/ 1 h 1017"/>
                <a:gd name="T14" fmla="*/ 1 w 1016"/>
                <a:gd name="T15" fmla="*/ 1 h 1017"/>
                <a:gd name="T16" fmla="*/ 1 w 1016"/>
                <a:gd name="T17" fmla="*/ 1 h 1017"/>
                <a:gd name="T18" fmla="*/ 1 w 1016"/>
                <a:gd name="T19" fmla="*/ 1 h 1017"/>
                <a:gd name="T20" fmla="*/ 1 w 1016"/>
                <a:gd name="T21" fmla="*/ 1 h 1017"/>
                <a:gd name="T22" fmla="*/ 1 w 1016"/>
                <a:gd name="T23" fmla="*/ 1 h 1017"/>
                <a:gd name="T24" fmla="*/ 1 w 1016"/>
                <a:gd name="T25" fmla="*/ 1 h 1017"/>
                <a:gd name="T26" fmla="*/ 1 w 1016"/>
                <a:gd name="T27" fmla="*/ 1 h 1017"/>
                <a:gd name="T28" fmla="*/ 1 w 1016"/>
                <a:gd name="T29" fmla="*/ 1 h 1017"/>
                <a:gd name="T30" fmla="*/ 1 w 1016"/>
                <a:gd name="T31" fmla="*/ 1 h 1017"/>
                <a:gd name="T32" fmla="*/ 1 w 1016"/>
                <a:gd name="T33" fmla="*/ 1 h 1017"/>
                <a:gd name="T34" fmla="*/ 1 w 1016"/>
                <a:gd name="T35" fmla="*/ 1 h 1017"/>
                <a:gd name="T36" fmla="*/ 1 w 1016"/>
                <a:gd name="T37" fmla="*/ 1 h 1017"/>
                <a:gd name="T38" fmla="*/ 1 w 1016"/>
                <a:gd name="T39" fmla="*/ 1 h 1017"/>
                <a:gd name="T40" fmla="*/ 1 w 1016"/>
                <a:gd name="T41" fmla="*/ 1 h 1017"/>
                <a:gd name="T42" fmla="*/ 1 w 1016"/>
                <a:gd name="T43" fmla="*/ 1 h 1017"/>
                <a:gd name="T44" fmla="*/ 1 w 1016"/>
                <a:gd name="T45" fmla="*/ 1 h 1017"/>
                <a:gd name="T46" fmla="*/ 0 w 1016"/>
                <a:gd name="T47" fmla="*/ 1 h 1017"/>
                <a:gd name="T48" fmla="*/ 0 w 1016"/>
                <a:gd name="T49" fmla="*/ 1 h 1017"/>
                <a:gd name="T50" fmla="*/ 0 w 1016"/>
                <a:gd name="T51" fmla="*/ 1 h 1017"/>
                <a:gd name="T52" fmla="*/ 0 w 1016"/>
                <a:gd name="T53" fmla="*/ 1 h 1017"/>
                <a:gd name="T54" fmla="*/ 0 w 1016"/>
                <a:gd name="T55" fmla="*/ 1 h 1017"/>
                <a:gd name="T56" fmla="*/ 0 w 1016"/>
                <a:gd name="T57" fmla="*/ 1 h 1017"/>
                <a:gd name="T58" fmla="*/ 0 w 1016"/>
                <a:gd name="T59" fmla="*/ 1 h 1017"/>
                <a:gd name="T60" fmla="*/ 0 w 1016"/>
                <a:gd name="T61" fmla="*/ 1 h 1017"/>
                <a:gd name="T62" fmla="*/ 0 w 1016"/>
                <a:gd name="T63" fmla="*/ 1 h 1017"/>
                <a:gd name="T64" fmla="*/ 0 w 1016"/>
                <a:gd name="T65" fmla="*/ 1 h 1017"/>
                <a:gd name="T66" fmla="*/ 0 w 1016"/>
                <a:gd name="T67" fmla="*/ 1 h 1017"/>
                <a:gd name="T68" fmla="*/ 0 w 1016"/>
                <a:gd name="T69" fmla="*/ 1 h 1017"/>
                <a:gd name="T70" fmla="*/ 0 w 1016"/>
                <a:gd name="T71" fmla="*/ 1 h 1017"/>
                <a:gd name="T72" fmla="*/ 0 w 1016"/>
                <a:gd name="T73" fmla="*/ 1 h 1017"/>
                <a:gd name="T74" fmla="*/ 0 w 1016"/>
                <a:gd name="T75" fmla="*/ 1 h 1017"/>
                <a:gd name="T76" fmla="*/ 0 w 1016"/>
                <a:gd name="T77" fmla="*/ 1 h 1017"/>
                <a:gd name="T78" fmla="*/ 0 w 1016"/>
                <a:gd name="T79" fmla="*/ 1 h 1017"/>
                <a:gd name="T80" fmla="*/ 0 w 1016"/>
                <a:gd name="T81" fmla="*/ 0 h 10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6"/>
                <a:gd name="T124" fmla="*/ 0 h 1017"/>
                <a:gd name="T125" fmla="*/ 1016 w 1016"/>
                <a:gd name="T126" fmla="*/ 1017 h 101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6" h="1017">
                  <a:moveTo>
                    <a:pt x="0" y="0"/>
                  </a:moveTo>
                  <a:lnTo>
                    <a:pt x="239" y="0"/>
                  </a:lnTo>
                  <a:lnTo>
                    <a:pt x="239" y="727"/>
                  </a:lnTo>
                  <a:lnTo>
                    <a:pt x="796" y="726"/>
                  </a:lnTo>
                  <a:lnTo>
                    <a:pt x="787" y="0"/>
                  </a:lnTo>
                  <a:lnTo>
                    <a:pt x="1016" y="0"/>
                  </a:lnTo>
                  <a:lnTo>
                    <a:pt x="1016" y="889"/>
                  </a:lnTo>
                  <a:lnTo>
                    <a:pt x="1016" y="902"/>
                  </a:lnTo>
                  <a:lnTo>
                    <a:pt x="1015" y="915"/>
                  </a:lnTo>
                  <a:lnTo>
                    <a:pt x="1013" y="928"/>
                  </a:lnTo>
                  <a:lnTo>
                    <a:pt x="1011" y="940"/>
                  </a:lnTo>
                  <a:lnTo>
                    <a:pt x="1007" y="951"/>
                  </a:lnTo>
                  <a:lnTo>
                    <a:pt x="1003" y="961"/>
                  </a:lnTo>
                  <a:lnTo>
                    <a:pt x="999" y="971"/>
                  </a:lnTo>
                  <a:lnTo>
                    <a:pt x="993" y="980"/>
                  </a:lnTo>
                  <a:lnTo>
                    <a:pt x="985" y="988"/>
                  </a:lnTo>
                  <a:lnTo>
                    <a:pt x="978" y="995"/>
                  </a:lnTo>
                  <a:lnTo>
                    <a:pt x="970" y="1001"/>
                  </a:lnTo>
                  <a:lnTo>
                    <a:pt x="961" y="1006"/>
                  </a:lnTo>
                  <a:lnTo>
                    <a:pt x="951" y="1010"/>
                  </a:lnTo>
                  <a:lnTo>
                    <a:pt x="939" y="1014"/>
                  </a:lnTo>
                  <a:lnTo>
                    <a:pt x="927" y="1016"/>
                  </a:lnTo>
                  <a:lnTo>
                    <a:pt x="914" y="1017"/>
                  </a:lnTo>
                  <a:lnTo>
                    <a:pt x="136" y="1017"/>
                  </a:lnTo>
                  <a:lnTo>
                    <a:pt x="122" y="1016"/>
                  </a:lnTo>
                  <a:lnTo>
                    <a:pt x="109" y="1014"/>
                  </a:lnTo>
                  <a:lnTo>
                    <a:pt x="96" y="1010"/>
                  </a:lnTo>
                  <a:lnTo>
                    <a:pt x="84" y="1006"/>
                  </a:lnTo>
                  <a:lnTo>
                    <a:pt x="72" y="1001"/>
                  </a:lnTo>
                  <a:lnTo>
                    <a:pt x="61" y="995"/>
                  </a:lnTo>
                  <a:lnTo>
                    <a:pt x="50" y="988"/>
                  </a:lnTo>
                  <a:lnTo>
                    <a:pt x="41" y="980"/>
                  </a:lnTo>
                  <a:lnTo>
                    <a:pt x="31" y="972"/>
                  </a:lnTo>
                  <a:lnTo>
                    <a:pt x="23" y="961"/>
                  </a:lnTo>
                  <a:lnTo>
                    <a:pt x="17" y="951"/>
                  </a:lnTo>
                  <a:lnTo>
                    <a:pt x="11" y="940"/>
                  </a:lnTo>
                  <a:lnTo>
                    <a:pt x="6" y="928"/>
                  </a:lnTo>
                  <a:lnTo>
                    <a:pt x="3" y="915"/>
                  </a:lnTo>
                  <a:lnTo>
                    <a:pt x="1" y="902"/>
                  </a:lnTo>
                  <a:lnTo>
                    <a:pt x="0" y="8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736" y="2258"/>
              <a:ext cx="54" cy="2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602" y="2126"/>
              <a:ext cx="373" cy="380"/>
            </a:xfrm>
            <a:custGeom>
              <a:avLst/>
              <a:gdLst>
                <a:gd name="T0" fmla="*/ 1 w 1600"/>
                <a:gd name="T1" fmla="*/ 0 h 1658"/>
                <a:gd name="T2" fmla="*/ 1 w 1600"/>
                <a:gd name="T3" fmla="*/ 0 h 1658"/>
                <a:gd name="T4" fmla="*/ 0 w 1600"/>
                <a:gd name="T5" fmla="*/ 2 h 1658"/>
                <a:gd name="T6" fmla="*/ 0 w 1600"/>
                <a:gd name="T7" fmla="*/ 2 h 1658"/>
                <a:gd name="T8" fmla="*/ 0 w 1600"/>
                <a:gd name="T9" fmla="*/ 2 h 1658"/>
                <a:gd name="T10" fmla="*/ 1 w 1600"/>
                <a:gd name="T11" fmla="*/ 2 h 1658"/>
                <a:gd name="T12" fmla="*/ 1 w 1600"/>
                <a:gd name="T13" fmla="*/ 2 h 1658"/>
                <a:gd name="T14" fmla="*/ 2 w 1600"/>
                <a:gd name="T15" fmla="*/ 2 h 1658"/>
                <a:gd name="T16" fmla="*/ 1 w 1600"/>
                <a:gd name="T17" fmla="*/ 0 h 1658"/>
                <a:gd name="T18" fmla="*/ 1 w 1600"/>
                <a:gd name="T19" fmla="*/ 1 h 1658"/>
                <a:gd name="T20" fmla="*/ 1 w 1600"/>
                <a:gd name="T21" fmla="*/ 1 h 1658"/>
                <a:gd name="T22" fmla="*/ 1 w 1600"/>
                <a:gd name="T23" fmla="*/ 0 h 1658"/>
                <a:gd name="T24" fmla="*/ 1 w 1600"/>
                <a:gd name="T25" fmla="*/ 1 h 16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00"/>
                <a:gd name="T40" fmla="*/ 0 h 1658"/>
                <a:gd name="T41" fmla="*/ 1600 w 1600"/>
                <a:gd name="T42" fmla="*/ 1658 h 16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00" h="1658">
                  <a:moveTo>
                    <a:pt x="927" y="0"/>
                  </a:moveTo>
                  <a:lnTo>
                    <a:pt x="651" y="1"/>
                  </a:lnTo>
                  <a:lnTo>
                    <a:pt x="0" y="1658"/>
                  </a:lnTo>
                  <a:lnTo>
                    <a:pt x="276" y="1658"/>
                  </a:lnTo>
                  <a:lnTo>
                    <a:pt x="406" y="1320"/>
                  </a:lnTo>
                  <a:lnTo>
                    <a:pt x="1149" y="1320"/>
                  </a:lnTo>
                  <a:lnTo>
                    <a:pt x="1276" y="1658"/>
                  </a:lnTo>
                  <a:lnTo>
                    <a:pt x="1600" y="1658"/>
                  </a:lnTo>
                  <a:lnTo>
                    <a:pt x="927" y="0"/>
                  </a:lnTo>
                  <a:close/>
                  <a:moveTo>
                    <a:pt x="509" y="1051"/>
                  </a:moveTo>
                  <a:lnTo>
                    <a:pt x="1048" y="1051"/>
                  </a:lnTo>
                  <a:lnTo>
                    <a:pt x="781" y="338"/>
                  </a:lnTo>
                  <a:lnTo>
                    <a:pt x="509" y="10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054" y="2196"/>
              <a:ext cx="682" cy="310"/>
            </a:xfrm>
            <a:custGeom>
              <a:avLst/>
              <a:gdLst>
                <a:gd name="T0" fmla="*/ 3 w 2920"/>
                <a:gd name="T1" fmla="*/ 0 h 1355"/>
                <a:gd name="T2" fmla="*/ 2 w 2920"/>
                <a:gd name="T3" fmla="*/ 0 h 1355"/>
                <a:gd name="T4" fmla="*/ 3 w 2920"/>
                <a:gd name="T5" fmla="*/ 1 h 1355"/>
                <a:gd name="T6" fmla="*/ 3 w 2920"/>
                <a:gd name="T7" fmla="*/ 1 h 1355"/>
                <a:gd name="T8" fmla="*/ 3 w 2920"/>
                <a:gd name="T9" fmla="*/ 1 h 1355"/>
                <a:gd name="T10" fmla="*/ 3 w 2920"/>
                <a:gd name="T11" fmla="*/ 1 h 1355"/>
                <a:gd name="T12" fmla="*/ 3 w 2920"/>
                <a:gd name="T13" fmla="*/ 1 h 1355"/>
                <a:gd name="T14" fmla="*/ 3 w 2920"/>
                <a:gd name="T15" fmla="*/ 1 h 1355"/>
                <a:gd name="T16" fmla="*/ 3 w 2920"/>
                <a:gd name="T17" fmla="*/ 1 h 1355"/>
                <a:gd name="T18" fmla="*/ 3 w 2920"/>
                <a:gd name="T19" fmla="*/ 1 h 1355"/>
                <a:gd name="T20" fmla="*/ 3 w 2920"/>
                <a:gd name="T21" fmla="*/ 1 h 1355"/>
                <a:gd name="T22" fmla="*/ 3 w 2920"/>
                <a:gd name="T23" fmla="*/ 2 h 1355"/>
                <a:gd name="T24" fmla="*/ 3 w 2920"/>
                <a:gd name="T25" fmla="*/ 2 h 1355"/>
                <a:gd name="T26" fmla="*/ 3 w 2920"/>
                <a:gd name="T27" fmla="*/ 2 h 1355"/>
                <a:gd name="T28" fmla="*/ 3 w 2920"/>
                <a:gd name="T29" fmla="*/ 2 h 1355"/>
                <a:gd name="T30" fmla="*/ 3 w 2920"/>
                <a:gd name="T31" fmla="*/ 2 h 1355"/>
                <a:gd name="T32" fmla="*/ 3 w 2920"/>
                <a:gd name="T33" fmla="*/ 2 h 1355"/>
                <a:gd name="T34" fmla="*/ 3 w 2920"/>
                <a:gd name="T35" fmla="*/ 2 h 1355"/>
                <a:gd name="T36" fmla="*/ 3 w 2920"/>
                <a:gd name="T37" fmla="*/ 2 h 1355"/>
                <a:gd name="T38" fmla="*/ 3 w 2920"/>
                <a:gd name="T39" fmla="*/ 2 h 1355"/>
                <a:gd name="T40" fmla="*/ 0 w 2920"/>
                <a:gd name="T41" fmla="*/ 2 h 1355"/>
                <a:gd name="T42" fmla="*/ 3 w 2920"/>
                <a:gd name="T43" fmla="*/ 2 h 1355"/>
                <a:gd name="T44" fmla="*/ 2 w 2920"/>
                <a:gd name="T45" fmla="*/ 1 h 1355"/>
                <a:gd name="T46" fmla="*/ 2 w 2920"/>
                <a:gd name="T47" fmla="*/ 1 h 1355"/>
                <a:gd name="T48" fmla="*/ 2 w 2920"/>
                <a:gd name="T49" fmla="*/ 1 h 1355"/>
                <a:gd name="T50" fmla="*/ 2 w 2920"/>
                <a:gd name="T51" fmla="*/ 1 h 1355"/>
                <a:gd name="T52" fmla="*/ 2 w 2920"/>
                <a:gd name="T53" fmla="*/ 1 h 1355"/>
                <a:gd name="T54" fmla="*/ 2 w 2920"/>
                <a:gd name="T55" fmla="*/ 1 h 1355"/>
                <a:gd name="T56" fmla="*/ 2 w 2920"/>
                <a:gd name="T57" fmla="*/ 1 h 1355"/>
                <a:gd name="T58" fmla="*/ 2 w 2920"/>
                <a:gd name="T59" fmla="*/ 1 h 1355"/>
                <a:gd name="T60" fmla="*/ 2 w 2920"/>
                <a:gd name="T61" fmla="*/ 1 h 1355"/>
                <a:gd name="T62" fmla="*/ 2 w 2920"/>
                <a:gd name="T63" fmla="*/ 1 h 1355"/>
                <a:gd name="T64" fmla="*/ 2 w 2920"/>
                <a:gd name="T65" fmla="*/ 0 h 1355"/>
                <a:gd name="T66" fmla="*/ 2 w 2920"/>
                <a:gd name="T67" fmla="*/ 0 h 1355"/>
                <a:gd name="T68" fmla="*/ 2 w 2920"/>
                <a:gd name="T69" fmla="*/ 0 h 1355"/>
                <a:gd name="T70" fmla="*/ 2 w 2920"/>
                <a:gd name="T71" fmla="*/ 0 h 1355"/>
                <a:gd name="T72" fmla="*/ 2 w 2920"/>
                <a:gd name="T73" fmla="*/ 0 h 1355"/>
                <a:gd name="T74" fmla="*/ 2 w 2920"/>
                <a:gd name="T75" fmla="*/ 0 h 1355"/>
                <a:gd name="T76" fmla="*/ 2 w 2920"/>
                <a:gd name="T77" fmla="*/ 0 h 1355"/>
                <a:gd name="T78" fmla="*/ 2 w 2920"/>
                <a:gd name="T79" fmla="*/ 0 h 1355"/>
                <a:gd name="T80" fmla="*/ 2 w 2920"/>
                <a:gd name="T81" fmla="*/ 0 h 135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920"/>
                <a:gd name="T124" fmla="*/ 0 h 1355"/>
                <a:gd name="T125" fmla="*/ 2920 w 2920"/>
                <a:gd name="T126" fmla="*/ 1355 h 135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920" h="1355">
                  <a:moveTo>
                    <a:pt x="1943" y="0"/>
                  </a:moveTo>
                  <a:lnTo>
                    <a:pt x="2920" y="0"/>
                  </a:lnTo>
                  <a:lnTo>
                    <a:pt x="2657" y="279"/>
                  </a:lnTo>
                  <a:lnTo>
                    <a:pt x="2072" y="279"/>
                  </a:lnTo>
                  <a:lnTo>
                    <a:pt x="2071" y="538"/>
                  </a:lnTo>
                  <a:lnTo>
                    <a:pt x="2732" y="538"/>
                  </a:lnTo>
                  <a:lnTo>
                    <a:pt x="2745" y="539"/>
                  </a:lnTo>
                  <a:lnTo>
                    <a:pt x="2757" y="541"/>
                  </a:lnTo>
                  <a:lnTo>
                    <a:pt x="2768" y="544"/>
                  </a:lnTo>
                  <a:lnTo>
                    <a:pt x="2781" y="548"/>
                  </a:lnTo>
                  <a:lnTo>
                    <a:pt x="2791" y="552"/>
                  </a:lnTo>
                  <a:lnTo>
                    <a:pt x="2802" y="558"/>
                  </a:lnTo>
                  <a:lnTo>
                    <a:pt x="2811" y="566"/>
                  </a:lnTo>
                  <a:lnTo>
                    <a:pt x="2820" y="573"/>
                  </a:lnTo>
                  <a:lnTo>
                    <a:pt x="2829" y="582"/>
                  </a:lnTo>
                  <a:lnTo>
                    <a:pt x="2837" y="591"/>
                  </a:lnTo>
                  <a:lnTo>
                    <a:pt x="2843" y="600"/>
                  </a:lnTo>
                  <a:lnTo>
                    <a:pt x="2849" y="612"/>
                  </a:lnTo>
                  <a:lnTo>
                    <a:pt x="2853" y="622"/>
                  </a:lnTo>
                  <a:lnTo>
                    <a:pt x="2856" y="633"/>
                  </a:lnTo>
                  <a:lnTo>
                    <a:pt x="2858" y="645"/>
                  </a:lnTo>
                  <a:lnTo>
                    <a:pt x="2859" y="658"/>
                  </a:lnTo>
                  <a:lnTo>
                    <a:pt x="2859" y="748"/>
                  </a:lnTo>
                  <a:lnTo>
                    <a:pt x="2859" y="1234"/>
                  </a:lnTo>
                  <a:lnTo>
                    <a:pt x="2858" y="1247"/>
                  </a:lnTo>
                  <a:lnTo>
                    <a:pt x="2857" y="1259"/>
                  </a:lnTo>
                  <a:lnTo>
                    <a:pt x="2854" y="1270"/>
                  </a:lnTo>
                  <a:lnTo>
                    <a:pt x="2850" y="1282"/>
                  </a:lnTo>
                  <a:lnTo>
                    <a:pt x="2845" y="1292"/>
                  </a:lnTo>
                  <a:lnTo>
                    <a:pt x="2839" y="1302"/>
                  </a:lnTo>
                  <a:lnTo>
                    <a:pt x="2832" y="1311"/>
                  </a:lnTo>
                  <a:lnTo>
                    <a:pt x="2823" y="1319"/>
                  </a:lnTo>
                  <a:lnTo>
                    <a:pt x="2815" y="1328"/>
                  </a:lnTo>
                  <a:lnTo>
                    <a:pt x="2806" y="1335"/>
                  </a:lnTo>
                  <a:lnTo>
                    <a:pt x="2797" y="1341"/>
                  </a:lnTo>
                  <a:lnTo>
                    <a:pt x="2787" y="1346"/>
                  </a:lnTo>
                  <a:lnTo>
                    <a:pt x="2775" y="1350"/>
                  </a:lnTo>
                  <a:lnTo>
                    <a:pt x="2765" y="1353"/>
                  </a:lnTo>
                  <a:lnTo>
                    <a:pt x="2754" y="1354"/>
                  </a:lnTo>
                  <a:lnTo>
                    <a:pt x="2742" y="1355"/>
                  </a:lnTo>
                  <a:lnTo>
                    <a:pt x="2620" y="1355"/>
                  </a:lnTo>
                  <a:lnTo>
                    <a:pt x="0" y="1355"/>
                  </a:lnTo>
                  <a:lnTo>
                    <a:pt x="200" y="1126"/>
                  </a:lnTo>
                  <a:lnTo>
                    <a:pt x="2620" y="1126"/>
                  </a:lnTo>
                  <a:lnTo>
                    <a:pt x="2620" y="817"/>
                  </a:lnTo>
                  <a:lnTo>
                    <a:pt x="1949" y="817"/>
                  </a:lnTo>
                  <a:lnTo>
                    <a:pt x="1937" y="816"/>
                  </a:lnTo>
                  <a:lnTo>
                    <a:pt x="1925" y="815"/>
                  </a:lnTo>
                  <a:lnTo>
                    <a:pt x="1913" y="813"/>
                  </a:lnTo>
                  <a:lnTo>
                    <a:pt x="1902" y="811"/>
                  </a:lnTo>
                  <a:lnTo>
                    <a:pt x="1892" y="807"/>
                  </a:lnTo>
                  <a:lnTo>
                    <a:pt x="1883" y="803"/>
                  </a:lnTo>
                  <a:lnTo>
                    <a:pt x="1874" y="798"/>
                  </a:lnTo>
                  <a:lnTo>
                    <a:pt x="1865" y="792"/>
                  </a:lnTo>
                  <a:lnTo>
                    <a:pt x="1858" y="785"/>
                  </a:lnTo>
                  <a:lnTo>
                    <a:pt x="1852" y="777"/>
                  </a:lnTo>
                  <a:lnTo>
                    <a:pt x="1846" y="769"/>
                  </a:lnTo>
                  <a:lnTo>
                    <a:pt x="1842" y="760"/>
                  </a:lnTo>
                  <a:lnTo>
                    <a:pt x="1838" y="750"/>
                  </a:lnTo>
                  <a:lnTo>
                    <a:pt x="1835" y="739"/>
                  </a:lnTo>
                  <a:lnTo>
                    <a:pt x="1834" y="728"/>
                  </a:lnTo>
                  <a:lnTo>
                    <a:pt x="1833" y="716"/>
                  </a:lnTo>
                  <a:lnTo>
                    <a:pt x="1833" y="264"/>
                  </a:lnTo>
                  <a:lnTo>
                    <a:pt x="1833" y="114"/>
                  </a:lnTo>
                  <a:lnTo>
                    <a:pt x="1834" y="102"/>
                  </a:lnTo>
                  <a:lnTo>
                    <a:pt x="1836" y="92"/>
                  </a:lnTo>
                  <a:lnTo>
                    <a:pt x="1839" y="82"/>
                  </a:lnTo>
                  <a:lnTo>
                    <a:pt x="1842" y="72"/>
                  </a:lnTo>
                  <a:lnTo>
                    <a:pt x="1847" y="62"/>
                  </a:lnTo>
                  <a:lnTo>
                    <a:pt x="1853" y="53"/>
                  </a:lnTo>
                  <a:lnTo>
                    <a:pt x="1860" y="44"/>
                  </a:lnTo>
                  <a:lnTo>
                    <a:pt x="1867" y="36"/>
                  </a:lnTo>
                  <a:lnTo>
                    <a:pt x="1876" y="28"/>
                  </a:lnTo>
                  <a:lnTo>
                    <a:pt x="1884" y="21"/>
                  </a:lnTo>
                  <a:lnTo>
                    <a:pt x="1893" y="15"/>
                  </a:lnTo>
                  <a:lnTo>
                    <a:pt x="1902" y="10"/>
                  </a:lnTo>
                  <a:lnTo>
                    <a:pt x="1912" y="6"/>
                  </a:lnTo>
                  <a:lnTo>
                    <a:pt x="1923" y="3"/>
                  </a:lnTo>
                  <a:lnTo>
                    <a:pt x="1933" y="1"/>
                  </a:lnTo>
                  <a:lnTo>
                    <a:pt x="19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806" y="2196"/>
              <a:ext cx="198" cy="310"/>
            </a:xfrm>
            <a:custGeom>
              <a:avLst/>
              <a:gdLst>
                <a:gd name="T0" fmla="*/ 0 w 848"/>
                <a:gd name="T1" fmla="*/ 0 h 1355"/>
                <a:gd name="T2" fmla="*/ 1 w 848"/>
                <a:gd name="T3" fmla="*/ 0 h 1355"/>
                <a:gd name="T4" fmla="*/ 1 w 848"/>
                <a:gd name="T5" fmla="*/ 0 h 1355"/>
                <a:gd name="T6" fmla="*/ 0 w 848"/>
                <a:gd name="T7" fmla="*/ 0 h 1355"/>
                <a:gd name="T8" fmla="*/ 0 w 848"/>
                <a:gd name="T9" fmla="*/ 1 h 1355"/>
                <a:gd name="T10" fmla="*/ 1 w 848"/>
                <a:gd name="T11" fmla="*/ 1 h 1355"/>
                <a:gd name="T12" fmla="*/ 1 w 848"/>
                <a:gd name="T13" fmla="*/ 2 h 1355"/>
                <a:gd name="T14" fmla="*/ 0 w 848"/>
                <a:gd name="T15" fmla="*/ 2 h 1355"/>
                <a:gd name="T16" fmla="*/ 0 w 848"/>
                <a:gd name="T17" fmla="*/ 2 h 1355"/>
                <a:gd name="T18" fmla="*/ 0 w 848"/>
                <a:gd name="T19" fmla="*/ 2 h 1355"/>
                <a:gd name="T20" fmla="*/ 0 w 848"/>
                <a:gd name="T21" fmla="*/ 2 h 1355"/>
                <a:gd name="T22" fmla="*/ 0 w 848"/>
                <a:gd name="T23" fmla="*/ 2 h 1355"/>
                <a:gd name="T24" fmla="*/ 0 w 848"/>
                <a:gd name="T25" fmla="*/ 2 h 1355"/>
                <a:gd name="T26" fmla="*/ 0 w 848"/>
                <a:gd name="T27" fmla="*/ 2 h 1355"/>
                <a:gd name="T28" fmla="*/ 0 w 848"/>
                <a:gd name="T29" fmla="*/ 2 h 1355"/>
                <a:gd name="T30" fmla="*/ 0 w 848"/>
                <a:gd name="T31" fmla="*/ 2 h 1355"/>
                <a:gd name="T32" fmla="*/ 0 w 848"/>
                <a:gd name="T33" fmla="*/ 2 h 1355"/>
                <a:gd name="T34" fmla="*/ 0 w 848"/>
                <a:gd name="T35" fmla="*/ 2 h 1355"/>
                <a:gd name="T36" fmla="*/ 0 w 848"/>
                <a:gd name="T37" fmla="*/ 2 h 1355"/>
                <a:gd name="T38" fmla="*/ 0 w 848"/>
                <a:gd name="T39" fmla="*/ 2 h 1355"/>
                <a:gd name="T40" fmla="*/ 0 w 848"/>
                <a:gd name="T41" fmla="*/ 2 h 1355"/>
                <a:gd name="T42" fmla="*/ 0 w 848"/>
                <a:gd name="T43" fmla="*/ 2 h 1355"/>
                <a:gd name="T44" fmla="*/ 0 w 848"/>
                <a:gd name="T45" fmla="*/ 2 h 1355"/>
                <a:gd name="T46" fmla="*/ 0 w 848"/>
                <a:gd name="T47" fmla="*/ 2 h 1355"/>
                <a:gd name="T48" fmla="*/ 0 w 848"/>
                <a:gd name="T49" fmla="*/ 2 h 1355"/>
                <a:gd name="T50" fmla="*/ 0 w 848"/>
                <a:gd name="T51" fmla="*/ 2 h 1355"/>
                <a:gd name="T52" fmla="*/ 0 w 848"/>
                <a:gd name="T53" fmla="*/ 0 h 1355"/>
                <a:gd name="T54" fmla="*/ 0 w 848"/>
                <a:gd name="T55" fmla="*/ 0 h 1355"/>
                <a:gd name="T56" fmla="*/ 0 w 848"/>
                <a:gd name="T57" fmla="*/ 0 h 1355"/>
                <a:gd name="T58" fmla="*/ 0 w 848"/>
                <a:gd name="T59" fmla="*/ 0 h 1355"/>
                <a:gd name="T60" fmla="*/ 0 w 848"/>
                <a:gd name="T61" fmla="*/ 0 h 1355"/>
                <a:gd name="T62" fmla="*/ 0 w 848"/>
                <a:gd name="T63" fmla="*/ 0 h 1355"/>
                <a:gd name="T64" fmla="*/ 0 w 848"/>
                <a:gd name="T65" fmla="*/ 0 h 1355"/>
                <a:gd name="T66" fmla="*/ 0 w 848"/>
                <a:gd name="T67" fmla="*/ 0 h 1355"/>
                <a:gd name="T68" fmla="*/ 0 w 848"/>
                <a:gd name="T69" fmla="*/ 0 h 1355"/>
                <a:gd name="T70" fmla="*/ 0 w 848"/>
                <a:gd name="T71" fmla="*/ 0 h 1355"/>
                <a:gd name="T72" fmla="*/ 0 w 848"/>
                <a:gd name="T73" fmla="*/ 0 h 1355"/>
                <a:gd name="T74" fmla="*/ 0 w 848"/>
                <a:gd name="T75" fmla="*/ 0 h 1355"/>
                <a:gd name="T76" fmla="*/ 0 w 848"/>
                <a:gd name="T77" fmla="*/ 0 h 1355"/>
                <a:gd name="T78" fmla="*/ 0 w 848"/>
                <a:gd name="T79" fmla="*/ 0 h 1355"/>
                <a:gd name="T80" fmla="*/ 0 w 848"/>
                <a:gd name="T81" fmla="*/ 0 h 1355"/>
                <a:gd name="T82" fmla="*/ 0 w 848"/>
                <a:gd name="T83" fmla="*/ 0 h 1355"/>
                <a:gd name="T84" fmla="*/ 0 w 848"/>
                <a:gd name="T85" fmla="*/ 0 h 1355"/>
                <a:gd name="T86" fmla="*/ 0 w 848"/>
                <a:gd name="T87" fmla="*/ 0 h 1355"/>
                <a:gd name="T88" fmla="*/ 0 w 848"/>
                <a:gd name="T89" fmla="*/ 0 h 1355"/>
                <a:gd name="T90" fmla="*/ 0 w 848"/>
                <a:gd name="T91" fmla="*/ 0 h 1355"/>
                <a:gd name="T92" fmla="*/ 0 w 848"/>
                <a:gd name="T93" fmla="*/ 0 h 135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48"/>
                <a:gd name="T142" fmla="*/ 0 h 1355"/>
                <a:gd name="T143" fmla="*/ 848 w 848"/>
                <a:gd name="T144" fmla="*/ 1355 h 135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48" h="1355">
                  <a:moveTo>
                    <a:pt x="118" y="1"/>
                  </a:moveTo>
                  <a:lnTo>
                    <a:pt x="848" y="0"/>
                  </a:lnTo>
                  <a:lnTo>
                    <a:pt x="689" y="279"/>
                  </a:lnTo>
                  <a:lnTo>
                    <a:pt x="229" y="279"/>
                  </a:lnTo>
                  <a:lnTo>
                    <a:pt x="229" y="1067"/>
                  </a:lnTo>
                  <a:lnTo>
                    <a:pt x="827" y="1067"/>
                  </a:lnTo>
                  <a:lnTo>
                    <a:pt x="827" y="1355"/>
                  </a:lnTo>
                  <a:lnTo>
                    <a:pt x="229" y="1355"/>
                  </a:lnTo>
                  <a:lnTo>
                    <a:pt x="87" y="1355"/>
                  </a:lnTo>
                  <a:lnTo>
                    <a:pt x="79" y="1355"/>
                  </a:lnTo>
                  <a:lnTo>
                    <a:pt x="70" y="1353"/>
                  </a:lnTo>
                  <a:lnTo>
                    <a:pt x="61" y="1351"/>
                  </a:lnTo>
                  <a:lnTo>
                    <a:pt x="53" y="1349"/>
                  </a:lnTo>
                  <a:lnTo>
                    <a:pt x="46" y="1346"/>
                  </a:lnTo>
                  <a:lnTo>
                    <a:pt x="39" y="1342"/>
                  </a:lnTo>
                  <a:lnTo>
                    <a:pt x="32" y="1337"/>
                  </a:lnTo>
                  <a:lnTo>
                    <a:pt x="26" y="1332"/>
                  </a:lnTo>
                  <a:lnTo>
                    <a:pt x="21" y="1326"/>
                  </a:lnTo>
                  <a:lnTo>
                    <a:pt x="15" y="1319"/>
                  </a:lnTo>
                  <a:lnTo>
                    <a:pt x="11" y="1312"/>
                  </a:lnTo>
                  <a:lnTo>
                    <a:pt x="7" y="1305"/>
                  </a:lnTo>
                  <a:lnTo>
                    <a:pt x="4" y="1297"/>
                  </a:lnTo>
                  <a:lnTo>
                    <a:pt x="2" y="1289"/>
                  </a:lnTo>
                  <a:lnTo>
                    <a:pt x="1" y="1281"/>
                  </a:lnTo>
                  <a:lnTo>
                    <a:pt x="0" y="1272"/>
                  </a:lnTo>
                  <a:lnTo>
                    <a:pt x="1" y="279"/>
                  </a:lnTo>
                  <a:lnTo>
                    <a:pt x="1" y="278"/>
                  </a:lnTo>
                  <a:lnTo>
                    <a:pt x="1" y="269"/>
                  </a:lnTo>
                  <a:lnTo>
                    <a:pt x="1" y="112"/>
                  </a:lnTo>
                  <a:lnTo>
                    <a:pt x="2" y="101"/>
                  </a:lnTo>
                  <a:lnTo>
                    <a:pt x="4" y="90"/>
                  </a:lnTo>
                  <a:lnTo>
                    <a:pt x="7" y="80"/>
                  </a:lnTo>
                  <a:lnTo>
                    <a:pt x="11" y="70"/>
                  </a:lnTo>
                  <a:lnTo>
                    <a:pt x="16" y="59"/>
                  </a:lnTo>
                  <a:lnTo>
                    <a:pt x="23" y="50"/>
                  </a:lnTo>
                  <a:lnTo>
                    <a:pt x="30" y="42"/>
                  </a:lnTo>
                  <a:lnTo>
                    <a:pt x="37" y="34"/>
                  </a:lnTo>
                  <a:lnTo>
                    <a:pt x="45" y="27"/>
                  </a:lnTo>
                  <a:lnTo>
                    <a:pt x="54" y="20"/>
                  </a:lnTo>
                  <a:lnTo>
                    <a:pt x="64" y="15"/>
                  </a:lnTo>
                  <a:lnTo>
                    <a:pt x="74" y="10"/>
                  </a:lnTo>
                  <a:lnTo>
                    <a:pt x="85" y="6"/>
                  </a:lnTo>
                  <a:lnTo>
                    <a:pt x="95" y="4"/>
                  </a:lnTo>
                  <a:lnTo>
                    <a:pt x="106" y="2"/>
                  </a:lnTo>
                  <a:lnTo>
                    <a:pt x="11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977" y="2194"/>
              <a:ext cx="238" cy="312"/>
            </a:xfrm>
            <a:custGeom>
              <a:avLst/>
              <a:gdLst>
                <a:gd name="T0" fmla="*/ 0 w 1016"/>
                <a:gd name="T1" fmla="*/ 1 h 1358"/>
                <a:gd name="T2" fmla="*/ 0 w 1016"/>
                <a:gd name="T3" fmla="*/ 2 h 1358"/>
                <a:gd name="T4" fmla="*/ 0 w 1016"/>
                <a:gd name="T5" fmla="*/ 2 h 1358"/>
                <a:gd name="T6" fmla="*/ 0 w 1016"/>
                <a:gd name="T7" fmla="*/ 1 h 1358"/>
                <a:gd name="T8" fmla="*/ 0 w 1016"/>
                <a:gd name="T9" fmla="*/ 1 h 1358"/>
                <a:gd name="T10" fmla="*/ 0 w 1016"/>
                <a:gd name="T11" fmla="*/ 1 h 1358"/>
                <a:gd name="T12" fmla="*/ 0 w 1016"/>
                <a:gd name="T13" fmla="*/ 0 h 1358"/>
                <a:gd name="T14" fmla="*/ 1 w 1016"/>
                <a:gd name="T15" fmla="*/ 0 h 1358"/>
                <a:gd name="T16" fmla="*/ 1 w 1016"/>
                <a:gd name="T17" fmla="*/ 0 h 1358"/>
                <a:gd name="T18" fmla="*/ 1 w 1016"/>
                <a:gd name="T19" fmla="*/ 0 h 1358"/>
                <a:gd name="T20" fmla="*/ 1 w 1016"/>
                <a:gd name="T21" fmla="*/ 0 h 1358"/>
                <a:gd name="T22" fmla="*/ 1 w 1016"/>
                <a:gd name="T23" fmla="*/ 0 h 1358"/>
                <a:gd name="T24" fmla="*/ 1 w 1016"/>
                <a:gd name="T25" fmla="*/ 0 h 1358"/>
                <a:gd name="T26" fmla="*/ 1 w 1016"/>
                <a:gd name="T27" fmla="*/ 0 h 1358"/>
                <a:gd name="T28" fmla="*/ 1 w 1016"/>
                <a:gd name="T29" fmla="*/ 0 h 1358"/>
                <a:gd name="T30" fmla="*/ 1 w 1016"/>
                <a:gd name="T31" fmla="*/ 0 h 1358"/>
                <a:gd name="T32" fmla="*/ 1 w 1016"/>
                <a:gd name="T33" fmla="*/ 0 h 1358"/>
                <a:gd name="T34" fmla="*/ 1 w 1016"/>
                <a:gd name="T35" fmla="*/ 0 h 1358"/>
                <a:gd name="T36" fmla="*/ 1 w 1016"/>
                <a:gd name="T37" fmla="*/ 0 h 1358"/>
                <a:gd name="T38" fmla="*/ 1 w 1016"/>
                <a:gd name="T39" fmla="*/ 0 h 1358"/>
                <a:gd name="T40" fmla="*/ 1 w 1016"/>
                <a:gd name="T41" fmla="*/ 0 h 1358"/>
                <a:gd name="T42" fmla="*/ 1 w 1016"/>
                <a:gd name="T43" fmla="*/ 0 h 1358"/>
                <a:gd name="T44" fmla="*/ 1 w 1016"/>
                <a:gd name="T45" fmla="*/ 0 h 1358"/>
                <a:gd name="T46" fmla="*/ 1 w 1016"/>
                <a:gd name="T47" fmla="*/ 0 h 1358"/>
                <a:gd name="T48" fmla="*/ 1 w 1016"/>
                <a:gd name="T49" fmla="*/ 1 h 1358"/>
                <a:gd name="T50" fmla="*/ 1 w 1016"/>
                <a:gd name="T51" fmla="*/ 1 h 1358"/>
                <a:gd name="T52" fmla="*/ 1 w 1016"/>
                <a:gd name="T53" fmla="*/ 1 h 1358"/>
                <a:gd name="T54" fmla="*/ 1 w 1016"/>
                <a:gd name="T55" fmla="*/ 1 h 1358"/>
                <a:gd name="T56" fmla="*/ 1 w 1016"/>
                <a:gd name="T57" fmla="*/ 1 h 1358"/>
                <a:gd name="T58" fmla="*/ 1 w 1016"/>
                <a:gd name="T59" fmla="*/ 1 h 1358"/>
                <a:gd name="T60" fmla="*/ 1 w 1016"/>
                <a:gd name="T61" fmla="*/ 1 h 1358"/>
                <a:gd name="T62" fmla="*/ 1 w 1016"/>
                <a:gd name="T63" fmla="*/ 1 h 1358"/>
                <a:gd name="T64" fmla="*/ 1 w 1016"/>
                <a:gd name="T65" fmla="*/ 1 h 1358"/>
                <a:gd name="T66" fmla="*/ 1 w 1016"/>
                <a:gd name="T67" fmla="*/ 1 h 1358"/>
                <a:gd name="T68" fmla="*/ 1 w 1016"/>
                <a:gd name="T69" fmla="*/ 1 h 1358"/>
                <a:gd name="T70" fmla="*/ 1 w 1016"/>
                <a:gd name="T71" fmla="*/ 1 h 1358"/>
                <a:gd name="T72" fmla="*/ 1 w 1016"/>
                <a:gd name="T73" fmla="*/ 1 h 1358"/>
                <a:gd name="T74" fmla="*/ 1 w 1016"/>
                <a:gd name="T75" fmla="*/ 1 h 1358"/>
                <a:gd name="T76" fmla="*/ 1 w 1016"/>
                <a:gd name="T77" fmla="*/ 1 h 1358"/>
                <a:gd name="T78" fmla="*/ 1 w 1016"/>
                <a:gd name="T79" fmla="*/ 1 h 1358"/>
                <a:gd name="T80" fmla="*/ 1 w 1016"/>
                <a:gd name="T81" fmla="*/ 1 h 1358"/>
                <a:gd name="T82" fmla="*/ 0 w 1016"/>
                <a:gd name="T83" fmla="*/ 1 h 1358"/>
                <a:gd name="T84" fmla="*/ 0 w 1016"/>
                <a:gd name="T85" fmla="*/ 0 h 1358"/>
                <a:gd name="T86" fmla="*/ 1 w 1016"/>
                <a:gd name="T87" fmla="*/ 0 h 1358"/>
                <a:gd name="T88" fmla="*/ 1 w 1016"/>
                <a:gd name="T89" fmla="*/ 1 h 1358"/>
                <a:gd name="T90" fmla="*/ 0 w 1016"/>
                <a:gd name="T91" fmla="*/ 1 h 1358"/>
                <a:gd name="T92" fmla="*/ 0 w 1016"/>
                <a:gd name="T93" fmla="*/ 0 h 135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16"/>
                <a:gd name="T142" fmla="*/ 0 h 1358"/>
                <a:gd name="T143" fmla="*/ 1016 w 1016"/>
                <a:gd name="T144" fmla="*/ 1358 h 135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16" h="1358">
                  <a:moveTo>
                    <a:pt x="239" y="1021"/>
                  </a:moveTo>
                  <a:lnTo>
                    <a:pt x="239" y="1358"/>
                  </a:lnTo>
                  <a:lnTo>
                    <a:pt x="1" y="1358"/>
                  </a:lnTo>
                  <a:lnTo>
                    <a:pt x="0" y="1020"/>
                  </a:lnTo>
                  <a:lnTo>
                    <a:pt x="0" y="579"/>
                  </a:lnTo>
                  <a:lnTo>
                    <a:pt x="0" y="3"/>
                  </a:lnTo>
                  <a:lnTo>
                    <a:pt x="894" y="0"/>
                  </a:lnTo>
                  <a:lnTo>
                    <a:pt x="909" y="1"/>
                  </a:lnTo>
                  <a:lnTo>
                    <a:pt x="923" y="3"/>
                  </a:lnTo>
                  <a:lnTo>
                    <a:pt x="937" y="7"/>
                  </a:lnTo>
                  <a:lnTo>
                    <a:pt x="949" y="11"/>
                  </a:lnTo>
                  <a:lnTo>
                    <a:pt x="960" y="17"/>
                  </a:lnTo>
                  <a:lnTo>
                    <a:pt x="970" y="24"/>
                  </a:lnTo>
                  <a:lnTo>
                    <a:pt x="979" y="33"/>
                  </a:lnTo>
                  <a:lnTo>
                    <a:pt x="987" y="43"/>
                  </a:lnTo>
                  <a:lnTo>
                    <a:pt x="994" y="53"/>
                  </a:lnTo>
                  <a:lnTo>
                    <a:pt x="1000" y="64"/>
                  </a:lnTo>
                  <a:lnTo>
                    <a:pt x="1005" y="77"/>
                  </a:lnTo>
                  <a:lnTo>
                    <a:pt x="1009" y="90"/>
                  </a:lnTo>
                  <a:lnTo>
                    <a:pt x="1012" y="103"/>
                  </a:lnTo>
                  <a:lnTo>
                    <a:pt x="1014" y="118"/>
                  </a:lnTo>
                  <a:lnTo>
                    <a:pt x="1016" y="133"/>
                  </a:lnTo>
                  <a:lnTo>
                    <a:pt x="1016" y="148"/>
                  </a:lnTo>
                  <a:lnTo>
                    <a:pt x="1016" y="868"/>
                  </a:lnTo>
                  <a:lnTo>
                    <a:pt x="1016" y="885"/>
                  </a:lnTo>
                  <a:lnTo>
                    <a:pt x="1014" y="899"/>
                  </a:lnTo>
                  <a:lnTo>
                    <a:pt x="1012" y="914"/>
                  </a:lnTo>
                  <a:lnTo>
                    <a:pt x="1009" y="929"/>
                  </a:lnTo>
                  <a:lnTo>
                    <a:pt x="1005" y="942"/>
                  </a:lnTo>
                  <a:lnTo>
                    <a:pt x="1000" y="954"/>
                  </a:lnTo>
                  <a:lnTo>
                    <a:pt x="994" y="966"/>
                  </a:lnTo>
                  <a:lnTo>
                    <a:pt x="987" y="978"/>
                  </a:lnTo>
                  <a:lnTo>
                    <a:pt x="979" y="988"/>
                  </a:lnTo>
                  <a:lnTo>
                    <a:pt x="970" y="996"/>
                  </a:lnTo>
                  <a:lnTo>
                    <a:pt x="960" y="1004"/>
                  </a:lnTo>
                  <a:lnTo>
                    <a:pt x="949" y="1010"/>
                  </a:lnTo>
                  <a:lnTo>
                    <a:pt x="937" y="1016"/>
                  </a:lnTo>
                  <a:lnTo>
                    <a:pt x="923" y="1020"/>
                  </a:lnTo>
                  <a:lnTo>
                    <a:pt x="909" y="1022"/>
                  </a:lnTo>
                  <a:lnTo>
                    <a:pt x="894" y="1023"/>
                  </a:lnTo>
                  <a:lnTo>
                    <a:pt x="239" y="1021"/>
                  </a:lnTo>
                  <a:close/>
                  <a:moveTo>
                    <a:pt x="239" y="282"/>
                  </a:moveTo>
                  <a:lnTo>
                    <a:pt x="777" y="282"/>
                  </a:lnTo>
                  <a:lnTo>
                    <a:pt x="777" y="730"/>
                  </a:lnTo>
                  <a:lnTo>
                    <a:pt x="239" y="730"/>
                  </a:lnTo>
                  <a:lnTo>
                    <a:pt x="239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</p:grpSp>
      <p:pic>
        <p:nvPicPr>
          <p:cNvPr id="11" name="图片 14" descr="中间件PPT母版_2009_v3_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5" descr="kingdee_apusic_whi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214443"/>
            <a:ext cx="2637551" cy="35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mywork\presales\200907_公司Logo\g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9600" y="6361200"/>
            <a:ext cx="1008000" cy="38037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 descr="中间件PPT母版_2009_v2_9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图片 6" descr="kingdee_apusic_whit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075" y="6629400"/>
            <a:ext cx="152876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TextBox 8"/>
          <p:cNvSpPr txBox="1">
            <a:spLocks noChangeArrowheads="1"/>
          </p:cNvSpPr>
          <p:nvPr/>
        </p:nvSpPr>
        <p:spPr bwMode="auto">
          <a:xfrm>
            <a:off x="1843088" y="6588125"/>
            <a:ext cx="11080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9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基础架构平台专家</a:t>
            </a: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1740694" y="6700044"/>
            <a:ext cx="142875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中间件PPT母版_2009_v3_3(1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60" r:id="rId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黑体" pitchFamily="2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华文楷体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3" descr="中间件PPT母版_2009_v3_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5" descr="kingdee_apusic_whi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214443"/>
            <a:ext cx="2637551" cy="35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D:\mywork\presales\200907_公司Logo\g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9600" y="6361200"/>
            <a:ext cx="1008000" cy="38037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dong.com/wiki/%E6%88%98%E7%95%A5" TargetMode="External"/><Relationship Id="rId2" Type="http://schemas.openxmlformats.org/officeDocument/2006/relationships/hyperlink" Target="http://www.hudong.com/wiki/%E6%8A%80%E6%9C%AF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emf"/><Relationship Id="rId18" Type="http://schemas.openxmlformats.org/officeDocument/2006/relationships/image" Target="../media/image47.emf"/><Relationship Id="rId3" Type="http://schemas.openxmlformats.org/officeDocument/2006/relationships/image" Target="../media/image32.emf"/><Relationship Id="rId21" Type="http://schemas.openxmlformats.org/officeDocument/2006/relationships/image" Target="../media/image50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17" Type="http://schemas.openxmlformats.org/officeDocument/2006/relationships/image" Target="../media/image46.emf"/><Relationship Id="rId25" Type="http://schemas.openxmlformats.org/officeDocument/2006/relationships/image" Target="../media/image54.emf"/><Relationship Id="rId2" Type="http://schemas.openxmlformats.org/officeDocument/2006/relationships/image" Target="../media/image31.emf"/><Relationship Id="rId16" Type="http://schemas.openxmlformats.org/officeDocument/2006/relationships/image" Target="../media/image45.emf"/><Relationship Id="rId20" Type="http://schemas.openxmlformats.org/officeDocument/2006/relationships/image" Target="../media/image4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40.emf"/><Relationship Id="rId24" Type="http://schemas.openxmlformats.org/officeDocument/2006/relationships/image" Target="../media/image53.emf"/><Relationship Id="rId5" Type="http://schemas.openxmlformats.org/officeDocument/2006/relationships/image" Target="../media/image34.emf"/><Relationship Id="rId15" Type="http://schemas.openxmlformats.org/officeDocument/2006/relationships/image" Target="../media/image44.emf"/><Relationship Id="rId23" Type="http://schemas.openxmlformats.org/officeDocument/2006/relationships/image" Target="../media/image52.emf"/><Relationship Id="rId10" Type="http://schemas.openxmlformats.org/officeDocument/2006/relationships/image" Target="../media/image39.png"/><Relationship Id="rId19" Type="http://schemas.openxmlformats.org/officeDocument/2006/relationships/image" Target="../media/image48.emf"/><Relationship Id="rId4" Type="http://schemas.openxmlformats.org/officeDocument/2006/relationships/image" Target="../media/image33.png"/><Relationship Id="rId9" Type="http://schemas.openxmlformats.org/officeDocument/2006/relationships/image" Target="../media/image38.emf"/><Relationship Id="rId14" Type="http://schemas.openxmlformats.org/officeDocument/2006/relationships/image" Target="../media/image43.emf"/><Relationship Id="rId22" Type="http://schemas.openxmlformats.org/officeDocument/2006/relationships/image" Target="../media/image51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000100" y="3286124"/>
            <a:ext cx="7572428" cy="1006972"/>
          </a:xfrm>
        </p:spPr>
        <p:txBody>
          <a:bodyPr/>
          <a:lstStyle/>
          <a:p>
            <a:r>
              <a:rPr lang="zh-CN" altLang="en-US" dirty="0" smtClean="0"/>
              <a:t>企业电子商务化项目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黄浩  </a:t>
            </a:r>
            <a:r>
              <a:rPr lang="zh-CN" altLang="en-US" dirty="0" smtClean="0"/>
              <a:t>实施服务部 总体架构</a:t>
            </a:r>
            <a:r>
              <a:rPr lang="zh-CN" altLang="en-US" dirty="0" smtClean="0"/>
              <a:t>师</a:t>
            </a:r>
            <a:endParaRPr lang="zh-CN" altLang="en-US" dirty="0"/>
          </a:p>
        </p:txBody>
      </p:sp>
      <p:sp>
        <p:nvSpPr>
          <p:cNvPr id="4" name="标题 13"/>
          <p:cNvSpPr txBox="1">
            <a:spLocks/>
          </p:cNvSpPr>
          <p:nvPr/>
        </p:nvSpPr>
        <p:spPr>
          <a:xfrm>
            <a:off x="1763688" y="4149080"/>
            <a:ext cx="7104884" cy="64807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519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全程第三方平台综合解决方案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5198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中国电子商务的发展现状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9"/>
            <a:ext cx="8424863" cy="636612"/>
          </a:xfrm>
        </p:spPr>
        <p:txBody>
          <a:bodyPr/>
          <a:lstStyle/>
          <a:p>
            <a:r>
              <a:rPr lang="zh-CN" altLang="en-US" dirty="0" smtClean="0"/>
              <a:t>整体市场报告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网络经济的同比增速为</a:t>
            </a:r>
            <a:r>
              <a:rPr lang="en-US" altLang="zh-CN" dirty="0" smtClean="0"/>
              <a:t>67.9%</a:t>
            </a:r>
            <a:r>
              <a:rPr lang="zh-CN" altLang="en-US" dirty="0" smtClean="0"/>
              <a:t>，远高于</a:t>
            </a:r>
            <a:r>
              <a:rPr lang="en-US" altLang="zh-CN" dirty="0" smtClean="0"/>
              <a:t>GDP</a:t>
            </a:r>
            <a:r>
              <a:rPr lang="zh-CN" altLang="en-US" dirty="0" smtClean="0"/>
              <a:t>和实体经济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78295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中国电子商务的发展现状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B2C</a:t>
            </a:r>
          </a:p>
          <a:p>
            <a:pPr lvl="1"/>
            <a:r>
              <a:rPr lang="zh-CN" altLang="en-US" dirty="0" smtClean="0"/>
              <a:t>市场扩大到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风险投资热衷炒作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京东，当当网陆续上市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数以千计的电子商务网站，大多集中在热点消费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服装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3C</a:t>
            </a:r>
            <a:r>
              <a:rPr lang="zh-CN" altLang="en-US" dirty="0" smtClean="0"/>
              <a:t>电子电器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化妆品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饰品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212976"/>
            <a:ext cx="2880320" cy="187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中国电子商务的发展现状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9"/>
            <a:ext cx="8424863" cy="1140667"/>
          </a:xfrm>
        </p:spPr>
        <p:txBody>
          <a:bodyPr/>
          <a:lstStyle/>
          <a:p>
            <a:r>
              <a:rPr lang="en-US" altLang="zh-CN" dirty="0" smtClean="0"/>
              <a:t>B2C</a:t>
            </a:r>
            <a:r>
              <a:rPr lang="zh-CN" altLang="en-US" dirty="0" smtClean="0"/>
              <a:t>在网络购物中比例逐渐上升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传统</a:t>
            </a:r>
            <a:r>
              <a:rPr lang="en-US" altLang="zh-CN" dirty="0" smtClean="0"/>
              <a:t>C2C</a:t>
            </a:r>
            <a:r>
              <a:rPr lang="zh-CN" altLang="en-US" dirty="0" smtClean="0"/>
              <a:t>平台开始</a:t>
            </a:r>
            <a:r>
              <a:rPr lang="en-US" altLang="zh-CN" dirty="0" smtClean="0"/>
              <a:t>B2C</a:t>
            </a:r>
            <a:r>
              <a:rPr lang="zh-CN" altLang="en-US" dirty="0" smtClean="0"/>
              <a:t>的融合。</a:t>
            </a:r>
            <a:endParaRPr lang="en-US" altLang="zh-CN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78486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中国电子商务的发展现状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8"/>
            <a:ext cx="8442647" cy="4669059"/>
          </a:xfrm>
        </p:spPr>
        <p:txBody>
          <a:bodyPr/>
          <a:lstStyle/>
          <a:p>
            <a:r>
              <a:rPr lang="en-US" altLang="zh-CN" dirty="0" smtClean="0"/>
              <a:t>B2B</a:t>
            </a:r>
          </a:p>
          <a:p>
            <a:pPr lvl="1"/>
            <a:r>
              <a:rPr lang="zh-CN" altLang="en-US" dirty="0" smtClean="0"/>
              <a:t>综合性行业强弱明显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阿里巴巴独大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整体市场超过万亿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B2B</a:t>
            </a:r>
            <a:r>
              <a:rPr lang="zh-CN" altLang="en-US" dirty="0" smtClean="0"/>
              <a:t>平台才百亿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营收超过千万的企业屈指可数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存在的问题：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行业模式单一，行业门槛低。</a:t>
            </a:r>
          </a:p>
          <a:p>
            <a:pPr lvl="2"/>
            <a:r>
              <a:rPr lang="zh-CN" altLang="en-US" dirty="0" smtClean="0"/>
              <a:t>细分行业市场规模本身很小，难以突破。</a:t>
            </a:r>
          </a:p>
          <a:p>
            <a:pPr lvl="2"/>
            <a:r>
              <a:rPr lang="en-US" altLang="zh-CN" dirty="0" smtClean="0"/>
              <a:t>B2B</a:t>
            </a:r>
            <a:r>
              <a:rPr lang="zh-CN" altLang="en-US" dirty="0" smtClean="0"/>
              <a:t>网站目前回报率低，资本能力较弱。</a:t>
            </a:r>
          </a:p>
          <a:p>
            <a:pPr lvl="2"/>
            <a:r>
              <a:rPr lang="en-US" altLang="zh-CN" dirty="0" smtClean="0"/>
              <a:t>B2B</a:t>
            </a:r>
            <a:r>
              <a:rPr lang="zh-CN" altLang="en-US" dirty="0" smtClean="0"/>
              <a:t>网站多是跟风复制模式，缺乏战略眼光和对行业的深入了解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052736"/>
            <a:ext cx="367240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95536" y="5733256"/>
            <a:ext cx="7056784" cy="6366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疑问：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B2B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电子商务的钱都去哪儿了？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212976"/>
            <a:ext cx="273630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中国电子商务发展的趋势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2010</a:t>
            </a:r>
            <a:r>
              <a:rPr lang="zh-CN" altLang="en-US" dirty="0" smtClean="0"/>
              <a:t>年对电子商务</a:t>
            </a:r>
            <a:r>
              <a:rPr lang="en-US" altLang="zh-CN" dirty="0" smtClean="0"/>
              <a:t>CEO</a:t>
            </a:r>
            <a:r>
              <a:rPr lang="zh-CN" altLang="en-US" dirty="0" smtClean="0"/>
              <a:t>观点的统计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九成企业</a:t>
            </a:r>
            <a:r>
              <a:rPr lang="en-US" altLang="zh-CN" dirty="0" smtClean="0"/>
              <a:t>CEO</a:t>
            </a:r>
            <a:r>
              <a:rPr lang="zh-CN" altLang="en-US" dirty="0" smtClean="0"/>
              <a:t>认为电子商务将呈现高速发展趋势</a:t>
            </a:r>
          </a:p>
          <a:p>
            <a:pPr lvl="1"/>
            <a:r>
              <a:rPr lang="zh-CN" altLang="en-US" dirty="0" smtClean="0"/>
              <a:t>八成以上企业表示明年将有新的扩张计划</a:t>
            </a:r>
          </a:p>
          <a:p>
            <a:pPr lvl="1"/>
            <a:r>
              <a:rPr lang="zh-CN" altLang="en-US" dirty="0" smtClean="0"/>
              <a:t>超过八成企业认为应该加强商业和盈利模式的创新 </a:t>
            </a:r>
          </a:p>
          <a:p>
            <a:pPr lvl="1"/>
            <a:r>
              <a:rPr lang="zh-CN" altLang="en-US" dirty="0" smtClean="0"/>
              <a:t>逾三成企业表示未来三年将有融资或上市计划 </a:t>
            </a:r>
          </a:p>
          <a:p>
            <a:pPr lvl="1"/>
            <a:r>
              <a:rPr lang="zh-CN" altLang="en-US" dirty="0" smtClean="0"/>
              <a:t>超过九成企业对当前政府部门的扶持力度满意 </a:t>
            </a:r>
          </a:p>
          <a:p>
            <a:pPr lvl="1"/>
            <a:r>
              <a:rPr lang="zh-CN" altLang="en-US" dirty="0" smtClean="0"/>
              <a:t>半数以上企业认为运营团队是最为核心的成功因素 </a:t>
            </a:r>
          </a:p>
          <a:p>
            <a:pPr lvl="1"/>
            <a:r>
              <a:rPr lang="zh-CN" altLang="en-US" dirty="0" smtClean="0"/>
              <a:t>超过六成企业认为</a:t>
            </a:r>
            <a:r>
              <a:rPr lang="en-US" altLang="zh-CN" dirty="0" smtClean="0"/>
              <a:t>B2C</a:t>
            </a:r>
            <a:r>
              <a:rPr lang="zh-CN" altLang="en-US" dirty="0" smtClean="0"/>
              <a:t>将代替</a:t>
            </a:r>
            <a:r>
              <a:rPr lang="en-US" altLang="zh-CN" dirty="0" smtClean="0"/>
              <a:t>C2C</a:t>
            </a:r>
            <a:r>
              <a:rPr lang="zh-CN" altLang="en-US" dirty="0" smtClean="0"/>
              <a:t>成网购趋势</a:t>
            </a:r>
          </a:p>
          <a:p>
            <a:pPr lvl="1"/>
            <a:r>
              <a:rPr lang="zh-CN" altLang="en-US" dirty="0" smtClean="0"/>
              <a:t>超过八成企业表示平时会关注行业动态等 </a:t>
            </a:r>
          </a:p>
          <a:p>
            <a:pPr lvl="1"/>
            <a:r>
              <a:rPr lang="zh-CN" altLang="en-US" dirty="0" smtClean="0"/>
              <a:t>超过六成</a:t>
            </a:r>
            <a:r>
              <a:rPr lang="en-US" altLang="zh-CN" dirty="0" smtClean="0"/>
              <a:t>CEO</a:t>
            </a:r>
            <a:r>
              <a:rPr lang="zh-CN" altLang="en-US" dirty="0" smtClean="0"/>
              <a:t>建议创业者要学会坚持</a:t>
            </a:r>
          </a:p>
          <a:p>
            <a:pPr lvl="1"/>
            <a:r>
              <a:rPr lang="zh-CN" altLang="en-US" dirty="0" smtClean="0"/>
              <a:t>半数以上企业表示支付行业将呈增长趋势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中国电子商务发展的趋势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媒体眼中的发展趋势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商务交易类应用成为中国互联网发展最快的应用。 </a:t>
            </a:r>
          </a:p>
          <a:p>
            <a:pPr lvl="1"/>
            <a:r>
              <a:rPr lang="zh-CN" altLang="zh-CN" dirty="0" smtClean="0"/>
              <a:t>传统厂商的电子商务化战略日渐清晰，并逐渐涉足并占领电子商务市场。 </a:t>
            </a:r>
          </a:p>
          <a:p>
            <a:pPr lvl="1"/>
            <a:r>
              <a:rPr lang="zh-CN" altLang="zh-CN" dirty="0" smtClean="0"/>
              <a:t>第三方支付市场的快速发展，基本满足消费型电子商务的需要。 </a:t>
            </a:r>
          </a:p>
          <a:p>
            <a:pPr lvl="1"/>
            <a:r>
              <a:rPr lang="zh-CN" altLang="zh-CN" dirty="0" smtClean="0"/>
              <a:t>物流配送体系的逐渐完善，服务质量明显提升，但是依然存在很大改进空间 </a:t>
            </a:r>
          </a:p>
          <a:p>
            <a:pPr lvl="1"/>
            <a:r>
              <a:rPr lang="en-US" altLang="zh-CN" dirty="0" smtClean="0"/>
              <a:t>B2C</a:t>
            </a:r>
            <a:r>
              <a:rPr lang="zh-CN" altLang="zh-CN" dirty="0" smtClean="0"/>
              <a:t>以及挤占了</a:t>
            </a:r>
            <a:r>
              <a:rPr lang="en-US" altLang="zh-CN" dirty="0" smtClean="0"/>
              <a:t>C2C</a:t>
            </a:r>
            <a:r>
              <a:rPr lang="zh-CN" altLang="zh-CN" dirty="0" smtClean="0"/>
              <a:t>的部分市场份额，并有继续扩大趋势。 </a:t>
            </a:r>
          </a:p>
          <a:p>
            <a:pPr lvl="1"/>
            <a:r>
              <a:rPr lang="zh-CN" altLang="zh-CN" dirty="0" smtClean="0"/>
              <a:t>消费型电子商务市场垂直细分化发展，市场多元化逐渐多元化。</a:t>
            </a:r>
          </a:p>
          <a:p>
            <a:pPr lvl="1"/>
            <a:r>
              <a:rPr lang="zh-CN" altLang="zh-CN" dirty="0" smtClean="0"/>
              <a:t>整个电子商务的信用体系仍有待完备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cs typeface="+mj-cs"/>
              </a:rPr>
              <a:t>提纲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28625" y="1898650"/>
            <a:ext cx="8358188" cy="2286000"/>
          </a:xfrm>
          <a:prstGeom prst="rect">
            <a:avLst/>
          </a:prstGeom>
          <a:solidFill>
            <a:srgbClr val="D3D4C6"/>
          </a:solidFill>
          <a:ln w="9525" algn="ctr">
            <a:solidFill>
              <a:srgbClr val="D3D4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19113" y="1989138"/>
            <a:ext cx="8196262" cy="2106612"/>
          </a:xfrm>
          <a:prstGeom prst="rect">
            <a:avLst/>
          </a:prstGeom>
          <a:solidFill>
            <a:srgbClr val="EFF0EB"/>
          </a:solidFill>
          <a:ln w="9525" algn="ctr">
            <a:solidFill>
              <a:srgbClr val="FEFFF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28625" y="1493838"/>
            <a:ext cx="8358188" cy="4048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D3D4C6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rgbClr val="D3D4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b="1">
              <a:ea typeface="楷体_GB2312" pitchFamily="49" charset="-122"/>
            </a:endParaRPr>
          </a:p>
        </p:txBody>
      </p:sp>
      <p:pic>
        <p:nvPicPr>
          <p:cNvPr id="5126" name="Picture 6" descr="logo_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38" y="1539875"/>
            <a:ext cx="3238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is-golf-a-spor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9900" y="2221207"/>
            <a:ext cx="2951190" cy="16555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108575" y="6553200"/>
            <a:ext cx="4035425" cy="304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声明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绝密资料  仅供项目现场交流  严禁拷贝外传</a:t>
            </a:r>
            <a:endParaRPr lang="en-US" altLang="zh-CN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27050" y="1937881"/>
            <a:ext cx="4990055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indent="-381000">
              <a:spcBef>
                <a:spcPct val="50000"/>
              </a:spcBef>
              <a:buBlip>
                <a:blip r:embed="rId5"/>
              </a:buBlip>
              <a:defRPr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  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什么是电子商务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Blip>
                <a:blip r:embed="rId5"/>
              </a:buBlip>
              <a:defRPr/>
            </a:pPr>
            <a:r>
              <a:rPr kumimoji="0" lang="zh-CN" altLang="en-US" sz="2000" b="1" dirty="0">
                <a:solidFill>
                  <a:srgbClr val="00549A"/>
                </a:solidFill>
                <a:ea typeface="微软雅黑" pitchFamily="34" charset="-122"/>
              </a:rPr>
              <a:t>第</a:t>
            </a:r>
            <a:r>
              <a:rPr kumimoji="0" lang="en-US" altLang="zh-CN" sz="2000" b="1" dirty="0">
                <a:solidFill>
                  <a:srgbClr val="00549A"/>
                </a:solidFill>
                <a:ea typeface="微软雅黑" pitchFamily="34" charset="-122"/>
              </a:rPr>
              <a:t>2</a:t>
            </a:r>
            <a:r>
              <a:rPr kumimoji="0" lang="zh-CN" altLang="en-US" sz="2000" b="1" dirty="0" smtClean="0">
                <a:solidFill>
                  <a:srgbClr val="00549A"/>
                </a:solidFill>
                <a:ea typeface="微软雅黑" pitchFamily="34" charset="-122"/>
              </a:rPr>
              <a:t>部分  电子商务与物流</a:t>
            </a:r>
            <a:endParaRPr kumimoji="0" lang="en-US" altLang="zh-CN" sz="2000" b="1" dirty="0">
              <a:solidFill>
                <a:srgbClr val="00549A"/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FontTx/>
              <a:buBlip>
                <a:blip r:embed="rId5"/>
              </a:buBlip>
              <a:defRPr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3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  客户需要什么样的电子商务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Blip>
                <a:blip r:embed="rId5"/>
              </a:buBlip>
              <a:defRPr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  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业务解决方案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FontTx/>
              <a:buBlip>
                <a:blip r:embed="rId5"/>
              </a:buBlip>
              <a:defRPr/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5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  IT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解决方案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物流的分类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9"/>
            <a:ext cx="8424863" cy="2796852"/>
          </a:xfrm>
        </p:spPr>
        <p:txBody>
          <a:bodyPr/>
          <a:lstStyle/>
          <a:p>
            <a:r>
              <a:rPr lang="zh-CN" altLang="en-US" dirty="0" smtClean="0"/>
              <a:t>基于业务流程的分类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供应物流（原材料物流）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生产物流 （制造物流）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销售物流 （成品物流）</a:t>
            </a:r>
            <a:endParaRPr lang="en-US" altLang="zh-CN" dirty="0" smtClean="0"/>
          </a:p>
          <a:p>
            <a:r>
              <a:rPr lang="zh-CN" altLang="en-US" dirty="0" smtClean="0"/>
              <a:t>基于商品流向的分类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输入物流 （</a:t>
            </a:r>
            <a:r>
              <a:rPr lang="en-US" altLang="zh-CN" dirty="0" smtClean="0"/>
              <a:t>Inbound Logistics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输出物流 （</a:t>
            </a:r>
            <a:r>
              <a:rPr lang="en-US" altLang="zh-CN" dirty="0" smtClean="0"/>
              <a:t>Outbound Logistics)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365104"/>
            <a:ext cx="669674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物流服务有哪些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第一方物流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由供方自行提供的物流业务。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在现今的</a:t>
            </a:r>
            <a:r>
              <a:rPr lang="en-US" altLang="zh-CN" dirty="0" smtClean="0"/>
              <a:t>B2C</a:t>
            </a:r>
            <a:r>
              <a:rPr lang="zh-CN" altLang="en-US" dirty="0" smtClean="0"/>
              <a:t>电子商务企业中，有相当部分自行构建物流能力，提供第一方物流服务。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常见的有苏宁、京东、当当等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第一方物流的优缺点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能全力为供货方企业进行服务。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根据企业自身的定位构建物流能力，比如门到门的送货服务等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物流永远属于企业的成本，而不是关键的价值活动。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企业需要通过其他方式补贴，并消化物流成本。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而这也往往是电子商务企业比较难盈利的根本原因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物流能力不是一步提升，需要长年的累积，有时也容易形成短板。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比如京东的物流暂时不能提供城市市郊的覆盖。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物流服务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第二方物流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买方物流或者分销物流业务。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由第三方物流企业提供服务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仅仅为买方（需方）服务，或者帮卖方（供方）进行分销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在现今的</a:t>
            </a:r>
            <a:r>
              <a:rPr lang="en-US" altLang="zh-CN" dirty="0" smtClean="0"/>
              <a:t>B2C</a:t>
            </a:r>
            <a:r>
              <a:rPr lang="zh-CN" altLang="en-US" dirty="0" smtClean="0"/>
              <a:t>电子商务中，大多采用第二方物流服务。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比如安排物流商上门提货，比如戴尔货物配送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第二方物流的优缺点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能为大客户提供更为增值的物流服务，从而初步形成盈利点。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对于那些大宗采购（批发）以及企业采购来说，能满足其需要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分销成为了物流能力最大的制约，也是最大的成本因素。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第二方物流往往需要依赖于大的供应商或者采购商，并且只能提供部分物流服务，很难形成整体的物流价值链。</a:t>
            </a:r>
            <a:endParaRPr lang="zh-CN" altLang="en-US" dirty="0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980728"/>
            <a:ext cx="2266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cs typeface="+mj-cs"/>
              </a:rPr>
              <a:t>提纲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108575" y="6553200"/>
            <a:ext cx="4035425" cy="304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声明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绝密资料  仅供项目现场交流  严禁拷贝外传</a:t>
            </a:r>
            <a:endParaRPr lang="en-US" altLang="zh-CN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28625" y="1898650"/>
            <a:ext cx="8358188" cy="2286000"/>
          </a:xfrm>
          <a:prstGeom prst="rect">
            <a:avLst/>
          </a:prstGeom>
          <a:solidFill>
            <a:srgbClr val="D3D4C6"/>
          </a:solidFill>
          <a:ln w="9525" algn="ctr">
            <a:solidFill>
              <a:srgbClr val="D3D4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19113" y="1989138"/>
            <a:ext cx="8196262" cy="2106612"/>
          </a:xfrm>
          <a:prstGeom prst="rect">
            <a:avLst/>
          </a:prstGeom>
          <a:solidFill>
            <a:srgbClr val="EFF0EB"/>
          </a:solidFill>
          <a:ln w="9525" algn="ctr">
            <a:solidFill>
              <a:srgbClr val="FEFFF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8625" y="1493838"/>
            <a:ext cx="8358188" cy="4048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D3D4C6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rgbClr val="D3D4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b="1">
              <a:ea typeface="楷体_GB2312" pitchFamily="49" charset="-122"/>
            </a:endParaRPr>
          </a:p>
        </p:txBody>
      </p:sp>
      <p:pic>
        <p:nvPicPr>
          <p:cNvPr id="15" name="Picture 6" descr="logo_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38" y="1539875"/>
            <a:ext cx="3238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is-golf-a-spor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9900" y="2221207"/>
            <a:ext cx="2951190" cy="16555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27050" y="1937881"/>
            <a:ext cx="4990055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indent="-381000">
              <a:spcBef>
                <a:spcPct val="50000"/>
              </a:spcBef>
              <a:buFontTx/>
              <a:buBlip>
                <a:blip r:embed="rId5"/>
              </a:buBlip>
              <a:defRPr/>
            </a:pPr>
            <a:r>
              <a:rPr kumimoji="0" lang="zh-CN" altLang="en-US" sz="2000" b="1" dirty="0">
                <a:solidFill>
                  <a:srgbClr val="00549A"/>
                </a:solidFill>
                <a:ea typeface="微软雅黑" pitchFamily="34" charset="-122"/>
              </a:rPr>
              <a:t>第</a:t>
            </a:r>
            <a:r>
              <a:rPr kumimoji="0" lang="en-US" altLang="zh-CN" sz="2000" b="1" dirty="0">
                <a:solidFill>
                  <a:srgbClr val="00549A"/>
                </a:solidFill>
                <a:ea typeface="微软雅黑" pitchFamily="34" charset="-122"/>
              </a:rPr>
              <a:t>1</a:t>
            </a:r>
            <a:r>
              <a:rPr kumimoji="0" lang="zh-CN" altLang="en-US" sz="2000" b="1" dirty="0">
                <a:solidFill>
                  <a:srgbClr val="00549A"/>
                </a:solidFill>
                <a:ea typeface="微软雅黑" pitchFamily="34" charset="-122"/>
              </a:rPr>
              <a:t>部分  </a:t>
            </a:r>
            <a:r>
              <a:rPr kumimoji="0" lang="zh-CN" altLang="en-US" sz="2000" b="1" dirty="0" smtClean="0">
                <a:solidFill>
                  <a:srgbClr val="00549A"/>
                </a:solidFill>
                <a:ea typeface="微软雅黑" pitchFamily="34" charset="-122"/>
              </a:rPr>
              <a:t>什么是电子商务</a:t>
            </a:r>
            <a:endParaRPr kumimoji="0" lang="zh-CN" altLang="en-US" sz="2000" b="1" dirty="0">
              <a:solidFill>
                <a:srgbClr val="00549A"/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FontTx/>
              <a:buBlip>
                <a:blip r:embed="rId5"/>
              </a:buBlip>
              <a:defRPr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  电子商务与物流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FontTx/>
              <a:buBlip>
                <a:blip r:embed="rId5"/>
              </a:buBlip>
              <a:defRPr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3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  客户需要什么样的电子商务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Blip>
                <a:blip r:embed="rId5"/>
              </a:buBlip>
              <a:defRPr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  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业务解决方案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FontTx/>
              <a:buBlip>
                <a:blip r:embed="rId5"/>
              </a:buBlip>
              <a:defRPr/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5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  IT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解决方案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物流服务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第三方物流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综合物流或合同物流。就是供需双方确定的由第三方为双方提供物流服务。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第三方物流企业和第三方物流服务是由区别的。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B2C</a:t>
            </a:r>
            <a:r>
              <a:rPr lang="zh-CN" altLang="en-US" dirty="0" smtClean="0"/>
              <a:t>的电子商务中，因为不会引入专门合同关系，所以基本不存在第三方物流角色。而在</a:t>
            </a:r>
            <a:r>
              <a:rPr lang="en-US" altLang="zh-CN" dirty="0" smtClean="0"/>
              <a:t>B2B</a:t>
            </a:r>
            <a:r>
              <a:rPr lang="zh-CN" altLang="en-US" dirty="0" smtClean="0"/>
              <a:t>中，第三方物流较为常见。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第三方物流服务的优缺点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除为本身企业服务外，并能提供其他企业更为全面的物流服务，从而形成盈利。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通过全面物流能力的提升，能更好地规划物流的建设和发展，从而进一步提升差异性竞争优势。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提供全面的物流服务需要不断的投入，投入产出的时间和周期比较长。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第三方物流仍然处于供应链的非核心地位，盈利空间完全取决于低成本，在战略层面仍然处于红海。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物流服务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8"/>
            <a:ext cx="8586663" cy="5461147"/>
          </a:xfrm>
        </p:spPr>
        <p:txBody>
          <a:bodyPr/>
          <a:lstStyle/>
          <a:p>
            <a:r>
              <a:rPr lang="zh-CN" altLang="en-US" dirty="0" smtClean="0"/>
              <a:t>第四方物流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供应链的集成商，为供需双方及物流方提供集成整合服务。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依赖于物流服务商，技术供应商、管理咨询以及其他增值服务商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三种体现模式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方案集成商：第四方物流为货主服务，是和所有第三方物流提供商及其他提供商联系的中心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协助提高者：第四方物流为第三方物流工作，并提供第三方物流缺少的</a:t>
            </a:r>
            <a:r>
              <a:rPr lang="zh-CN" altLang="en-US" dirty="0" smtClean="0">
                <a:hlinkClick r:id="rId2" tooltip="技术"/>
              </a:rPr>
              <a:t>技术</a:t>
            </a:r>
            <a:r>
              <a:rPr lang="zh-CN" altLang="en-US" dirty="0" smtClean="0"/>
              <a:t>和</a:t>
            </a:r>
            <a:r>
              <a:rPr lang="zh-CN" altLang="en-US" dirty="0" smtClean="0">
                <a:hlinkClick r:id="rId3" tooltip="战略"/>
              </a:rPr>
              <a:t>战略</a:t>
            </a:r>
            <a:r>
              <a:rPr lang="zh-CN" altLang="en-US" dirty="0" smtClean="0"/>
              <a:t>技能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产业革新者：第四方物流通过对同步与协作的关注，为众多的产业成员运作供应链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供应链管理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一体化物流支持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供应链再造</a:t>
            </a:r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4437112"/>
            <a:ext cx="5112568" cy="198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电子商务环境下的物流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物流的一体化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由单纯的运输配送到全程物流服务支持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有成本性的物流服务到增值的物流服务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有功能性的物流支持到服务性的物流支持</a:t>
            </a:r>
            <a:endParaRPr lang="en-US" altLang="zh-CN" dirty="0" smtClean="0"/>
          </a:p>
          <a:p>
            <a:r>
              <a:rPr lang="zh-CN" altLang="en-US" dirty="0" smtClean="0"/>
              <a:t>物流的信息化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促进商流，信息流，资金流和物流的真正融合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满足客户对商务过程的进一步控制和需要</a:t>
            </a:r>
            <a:endParaRPr lang="en-US" altLang="zh-CN" dirty="0" smtClean="0"/>
          </a:p>
          <a:p>
            <a:r>
              <a:rPr lang="zh-CN" altLang="en-US" dirty="0" smtClean="0"/>
              <a:t>物流服务的第三方专业化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降低自身成本，关注核心能力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整合多方能力，优化结构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优化布局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电子商务企业与物流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8"/>
            <a:ext cx="8424863" cy="5101108"/>
          </a:xfrm>
        </p:spPr>
        <p:txBody>
          <a:bodyPr/>
          <a:lstStyle/>
          <a:p>
            <a:endParaRPr lang="en-US" altLang="zh-CN" dirty="0" smtClean="0"/>
          </a:p>
          <a:p>
            <a:pPr lvl="1"/>
            <a:r>
              <a:rPr lang="en-US" altLang="zh-CN" dirty="0" smtClean="0"/>
              <a:t>2003</a:t>
            </a:r>
            <a:r>
              <a:rPr lang="zh-CN" altLang="zh-CN" dirty="0" smtClean="0"/>
              <a:t>年，阿里成立阿里巴巴物流有限公司</a:t>
            </a:r>
          </a:p>
          <a:p>
            <a:pPr lvl="1"/>
            <a:r>
              <a:rPr lang="en-US" altLang="zh-CN" dirty="0" smtClean="0"/>
              <a:t>2005</a:t>
            </a:r>
            <a:r>
              <a:rPr lang="zh-CN" altLang="zh-CN" dirty="0" smtClean="0"/>
              <a:t>年，阿里与天津大田，宅急送结成中国第一个电子商务第三方物流联盟。</a:t>
            </a:r>
          </a:p>
          <a:p>
            <a:pPr lvl="1"/>
            <a:r>
              <a:rPr lang="en-US" altLang="zh-CN" dirty="0" smtClean="0"/>
              <a:t>2006</a:t>
            </a:r>
            <a:r>
              <a:rPr lang="zh-CN" altLang="zh-CN" dirty="0" smtClean="0"/>
              <a:t>年，</a:t>
            </a:r>
            <a:r>
              <a:rPr lang="en-US" altLang="zh-CN" dirty="0" smtClean="0"/>
              <a:t>EMS</a:t>
            </a:r>
            <a:r>
              <a:rPr lang="zh-CN" altLang="zh-CN" dirty="0" smtClean="0"/>
              <a:t>成为阿里推荐的物流合作伙伴。</a:t>
            </a:r>
          </a:p>
          <a:p>
            <a:pPr lvl="1"/>
            <a:r>
              <a:rPr lang="en-US" altLang="zh-CN" dirty="0" smtClean="0"/>
              <a:t>2009</a:t>
            </a:r>
            <a:r>
              <a:rPr lang="zh-CN" altLang="zh-CN" dirty="0" smtClean="0"/>
              <a:t>年</a:t>
            </a:r>
            <a:r>
              <a:rPr lang="en-US" altLang="zh-CN" dirty="0" smtClean="0"/>
              <a:t>10</a:t>
            </a:r>
            <a:r>
              <a:rPr lang="zh-CN" altLang="zh-CN" dirty="0" smtClean="0"/>
              <a:t>月，阿里与天天，韵达，申通，圆通签署物流合作协议，并签订中小企业商务服务伙伴计划。</a:t>
            </a:r>
          </a:p>
          <a:p>
            <a:pPr lvl="1"/>
            <a:r>
              <a:rPr lang="en-US" altLang="zh-CN" dirty="0" smtClean="0"/>
              <a:t>2010</a:t>
            </a:r>
            <a:r>
              <a:rPr lang="zh-CN" altLang="zh-CN" dirty="0" smtClean="0"/>
              <a:t>年，阿里参股民营快递公司星辰急便，并成立所谓的“云物流”平台，提供第四方物流服务。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闪电反射</a:t>
            </a:r>
            <a:endParaRPr lang="zh-CN" altLang="en-US" dirty="0"/>
          </a:p>
        </p:txBody>
      </p:sp>
      <p:pic>
        <p:nvPicPr>
          <p:cNvPr id="10" name="图片 9" descr="阿里巴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052736"/>
            <a:ext cx="1552792" cy="44773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电子商务企业与物流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8"/>
            <a:ext cx="8424863" cy="5101108"/>
          </a:xfrm>
        </p:spPr>
        <p:txBody>
          <a:bodyPr/>
          <a:lstStyle/>
          <a:p>
            <a:endParaRPr lang="en-US" altLang="zh-CN" dirty="0" smtClean="0"/>
          </a:p>
          <a:p>
            <a:pPr lvl="1"/>
            <a:r>
              <a:rPr lang="zh-CN" altLang="zh-CN" dirty="0" smtClean="0"/>
              <a:t>成立之初，建立自己的配送中心仓库。随后绕开完全自建物流基础设施的方式，集中优质第三方快递公司的物流优势。自己着重关注物流管理能力优化。</a:t>
            </a:r>
          </a:p>
          <a:p>
            <a:pPr lvl="1"/>
            <a:r>
              <a:rPr lang="en-US" altLang="zh-CN" dirty="0" smtClean="0"/>
              <a:t>2011</a:t>
            </a:r>
            <a:r>
              <a:rPr lang="zh-CN" altLang="zh-CN" dirty="0" smtClean="0"/>
              <a:t>年当当网着手组建由其控股，集合多家物流快递公司组成的配送公司，并提供物流开放信息化平台，为电子商务企业提供商品储存、分拣、包装及全国</a:t>
            </a:r>
            <a:r>
              <a:rPr lang="en-US" altLang="zh-CN" dirty="0" smtClean="0"/>
              <a:t>1200</a:t>
            </a:r>
            <a:r>
              <a:rPr lang="zh-CN" altLang="zh-CN" dirty="0" smtClean="0"/>
              <a:t>多个城市的</a:t>
            </a:r>
            <a:r>
              <a:rPr lang="en-US" altLang="zh-CN" dirty="0" smtClean="0"/>
              <a:t>COD</a:t>
            </a:r>
            <a:r>
              <a:rPr lang="zh-CN" altLang="zh-CN" dirty="0" smtClean="0"/>
              <a:t>配送服务。这是国内第一家独立的以物流整合者角色出现的物流开放平台。</a:t>
            </a:r>
          </a:p>
          <a:p>
            <a:pPr lvl="1"/>
            <a:r>
              <a:rPr lang="en-US" altLang="zh-CN" dirty="0" smtClean="0"/>
              <a:t>2011</a:t>
            </a:r>
            <a:r>
              <a:rPr lang="zh-CN" altLang="zh-CN" dirty="0" smtClean="0"/>
              <a:t>年</a:t>
            </a:r>
            <a:r>
              <a:rPr lang="en-US" altLang="zh-CN" dirty="0" smtClean="0"/>
              <a:t>4</a:t>
            </a:r>
            <a:r>
              <a:rPr lang="zh-CN" altLang="zh-CN" dirty="0" smtClean="0"/>
              <a:t>月，当当网将停止百度广告投放，并全部投入物流优化。</a:t>
            </a:r>
            <a:endParaRPr lang="en-US" altLang="zh-CN" dirty="0" smtClean="0"/>
          </a:p>
        </p:txBody>
      </p:sp>
      <p:pic>
        <p:nvPicPr>
          <p:cNvPr id="11" name="图片 10" descr="当当网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908720"/>
            <a:ext cx="162877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电子商务企业与物流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lvl="1"/>
            <a:r>
              <a:rPr lang="zh-CN" altLang="zh-CN" dirty="0" smtClean="0"/>
              <a:t>在北京，上海，广州，成都</a:t>
            </a:r>
            <a:r>
              <a:rPr lang="zh-CN" altLang="en-US" dirty="0" smtClean="0"/>
              <a:t>有</a:t>
            </a:r>
            <a:r>
              <a:rPr lang="zh-CN" altLang="zh-CN" dirty="0" smtClean="0"/>
              <a:t>四大物流中心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2009</a:t>
            </a:r>
            <a:r>
              <a:rPr lang="zh-CN" altLang="zh-CN" dirty="0" smtClean="0"/>
              <a:t>年，将融资获得的</a:t>
            </a:r>
            <a:r>
              <a:rPr lang="en-US" altLang="zh-CN" dirty="0" smtClean="0"/>
              <a:t>2100</a:t>
            </a:r>
            <a:r>
              <a:rPr lang="zh-CN" altLang="zh-CN" dirty="0" smtClean="0"/>
              <a:t>万美元中的</a:t>
            </a:r>
            <a:r>
              <a:rPr lang="en-US" altLang="zh-CN" dirty="0" smtClean="0"/>
              <a:t>70%</a:t>
            </a:r>
            <a:r>
              <a:rPr lang="zh-CN" altLang="zh-CN" dirty="0" smtClean="0"/>
              <a:t>用于完善物流能力。</a:t>
            </a:r>
          </a:p>
          <a:p>
            <a:pPr lvl="1"/>
            <a:r>
              <a:rPr lang="en-US" altLang="zh-CN" dirty="0" smtClean="0"/>
              <a:t>2010</a:t>
            </a:r>
            <a:r>
              <a:rPr lang="zh-CN" altLang="zh-CN" dirty="0" smtClean="0"/>
              <a:t>年，在全国建立十余个二级仓库，在</a:t>
            </a:r>
            <a:r>
              <a:rPr lang="en-US" altLang="zh-CN" dirty="0" smtClean="0"/>
              <a:t>50</a:t>
            </a:r>
            <a:r>
              <a:rPr lang="zh-CN" altLang="zh-CN" dirty="0" smtClean="0"/>
              <a:t>多个城市建立配送站。</a:t>
            </a:r>
          </a:p>
          <a:p>
            <a:pPr lvl="1"/>
            <a:r>
              <a:rPr lang="en-US" altLang="zh-CN" dirty="0" smtClean="0"/>
              <a:t>2011</a:t>
            </a:r>
            <a:r>
              <a:rPr lang="zh-CN" altLang="zh-CN" dirty="0" smtClean="0"/>
              <a:t>年，完成</a:t>
            </a:r>
            <a:r>
              <a:rPr lang="en-US" altLang="zh-CN" dirty="0" smtClean="0"/>
              <a:t>15</a:t>
            </a:r>
            <a:r>
              <a:rPr lang="zh-CN" altLang="zh-CN" dirty="0" smtClean="0"/>
              <a:t>亿美元的融资，并全部投入到物流和物流技术研发建设。为物流能力的不足，京东将销售预期比原增长速度预期降低近</a:t>
            </a:r>
            <a:r>
              <a:rPr lang="en-US" altLang="zh-CN" dirty="0" smtClean="0"/>
              <a:t>40</a:t>
            </a:r>
            <a:r>
              <a:rPr lang="zh-CN" altLang="zh-CN" dirty="0" smtClean="0"/>
              <a:t>亿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 descr="京东商城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052736"/>
            <a:ext cx="2390775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电子商务对物流的影响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改变传统对物流的认识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由送到 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更加快捷安全地送到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由成本固定 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成本更低</a:t>
            </a:r>
            <a:endParaRPr lang="en-US" altLang="zh-CN" dirty="0" smtClean="0"/>
          </a:p>
          <a:p>
            <a:r>
              <a:rPr lang="zh-CN" altLang="en-US" dirty="0" smtClean="0"/>
              <a:t>改变物流的运作方式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由不透明的配送 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实时地信息反馈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由单一整体处理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更为灵活地实时控制</a:t>
            </a:r>
            <a:endParaRPr lang="en-US" altLang="zh-CN" dirty="0" smtClean="0"/>
          </a:p>
          <a:p>
            <a:r>
              <a:rPr lang="zh-CN" altLang="en-US" dirty="0" smtClean="0"/>
              <a:t>改变物流企业的经营形态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全面信息化，全面竞争化</a:t>
            </a:r>
            <a:endParaRPr lang="en-US" altLang="zh-CN" dirty="0" smtClean="0"/>
          </a:p>
          <a:p>
            <a:r>
              <a:rPr lang="zh-CN" altLang="en-US" dirty="0" smtClean="0"/>
              <a:t>促进基础设施的改善，提高物流技术及管理水平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进一步的成本控制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进一步的规划布局，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进一步的能力优化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cs typeface="+mj-cs"/>
              </a:rPr>
              <a:t>提纲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28625" y="1898650"/>
            <a:ext cx="8358188" cy="2286000"/>
          </a:xfrm>
          <a:prstGeom prst="rect">
            <a:avLst/>
          </a:prstGeom>
          <a:solidFill>
            <a:srgbClr val="D3D4C6"/>
          </a:solidFill>
          <a:ln w="9525" algn="ctr">
            <a:solidFill>
              <a:srgbClr val="D3D4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19113" y="1989138"/>
            <a:ext cx="8196262" cy="2106612"/>
          </a:xfrm>
          <a:prstGeom prst="rect">
            <a:avLst/>
          </a:prstGeom>
          <a:solidFill>
            <a:srgbClr val="EFF0EB"/>
          </a:solidFill>
          <a:ln w="9525" algn="ctr">
            <a:solidFill>
              <a:srgbClr val="FEFFF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28625" y="1493838"/>
            <a:ext cx="8358188" cy="4048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D3D4C6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rgbClr val="D3D4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b="1">
              <a:ea typeface="楷体_GB2312" pitchFamily="49" charset="-122"/>
            </a:endParaRPr>
          </a:p>
        </p:txBody>
      </p:sp>
      <p:pic>
        <p:nvPicPr>
          <p:cNvPr id="5126" name="Picture 6" descr="logo_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38" y="1539875"/>
            <a:ext cx="3238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is-golf-a-spor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9900" y="2221207"/>
            <a:ext cx="2951190" cy="16555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108575" y="6553200"/>
            <a:ext cx="4035425" cy="304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声明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绝密资料  仅供项目现场交流  严禁拷贝外传</a:t>
            </a:r>
            <a:endParaRPr lang="en-US" altLang="zh-CN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27050" y="1937881"/>
            <a:ext cx="4990055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indent="-381000">
              <a:spcBef>
                <a:spcPct val="50000"/>
              </a:spcBef>
              <a:buBlip>
                <a:blip r:embed="rId5"/>
              </a:buBlip>
              <a:defRPr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  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什么是电子商务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FontTx/>
              <a:buBlip>
                <a:blip r:embed="rId5"/>
              </a:buBlip>
              <a:defRPr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  电子商务与物流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Blip>
                <a:blip r:embed="rId5"/>
              </a:buBlip>
              <a:defRPr/>
            </a:pPr>
            <a:r>
              <a:rPr kumimoji="0" lang="zh-CN" altLang="en-US" sz="2000" b="1" dirty="0">
                <a:solidFill>
                  <a:srgbClr val="00549A"/>
                </a:solidFill>
                <a:ea typeface="微软雅黑" pitchFamily="34" charset="-122"/>
              </a:rPr>
              <a:t>第</a:t>
            </a:r>
            <a:r>
              <a:rPr kumimoji="0" lang="en-US" altLang="zh-CN" sz="2000" b="1" dirty="0">
                <a:solidFill>
                  <a:srgbClr val="00549A"/>
                </a:solidFill>
                <a:ea typeface="微软雅黑" pitchFamily="34" charset="-122"/>
              </a:rPr>
              <a:t>3</a:t>
            </a:r>
            <a:r>
              <a:rPr kumimoji="0" lang="zh-CN" altLang="en-US" sz="2000" b="1" dirty="0" smtClean="0">
                <a:solidFill>
                  <a:srgbClr val="00549A"/>
                </a:solidFill>
                <a:ea typeface="微软雅黑" pitchFamily="34" charset="-122"/>
              </a:rPr>
              <a:t>部分  客户需要什么样的电子商务</a:t>
            </a:r>
            <a:endParaRPr kumimoji="0" lang="en-US" altLang="zh-CN" sz="2000" b="1" dirty="0">
              <a:solidFill>
                <a:srgbClr val="00549A"/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Blip>
                <a:blip r:embed="rId5"/>
              </a:buBlip>
              <a:defRPr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  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业务解决方案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FontTx/>
              <a:buBlip>
                <a:blip r:embed="rId5"/>
              </a:buBlip>
              <a:defRPr/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5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  IT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解决方案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客户到底需要什么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8"/>
            <a:ext cx="8424863" cy="5542157"/>
          </a:xfrm>
        </p:spPr>
        <p:txBody>
          <a:bodyPr/>
          <a:lstStyle/>
          <a:p>
            <a:pPr>
              <a:buNone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我要的不是钻头，我要的是洞</a:t>
            </a: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/>
              <a:t>电子商务究竟是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洞</a:t>
            </a:r>
            <a:r>
              <a:rPr lang="zh-CN" altLang="en-US" sz="48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 smtClean="0"/>
              <a:t>还是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钻头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表面上：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现在电子商务好火啊，你看几家公司都融资上市了。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现在淘宝上的东西那么便宜，市场被抢了好多啊。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电子商务就是搞个网站，简单容易啊！</a:t>
            </a:r>
            <a:endParaRPr lang="en-US" altLang="zh-CN" dirty="0" smtClean="0"/>
          </a:p>
          <a:p>
            <a:r>
              <a:rPr lang="zh-CN" altLang="en-US" dirty="0" smtClean="0"/>
              <a:t>实际上：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企业面临互联网新型市场的冲击，有着自己的担忧，需要应对和改善。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企业看到了未来的趋势，希望有一个更强的竞争力。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企业对信息化的成果迷失，认为电子商务才最有帮助。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客户担忧什么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我只要一个普通钻头，你却给我一堆金刚钻</a:t>
            </a: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/>
              <a:t>客户担忧的实质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缺乏战略，不切实际的</a:t>
            </a:r>
            <a:r>
              <a:rPr lang="en-US" altLang="zh-CN" dirty="0" smtClean="0"/>
              <a:t>IT</a:t>
            </a:r>
            <a:r>
              <a:rPr lang="zh-CN" altLang="en-US" dirty="0" smtClean="0"/>
              <a:t>规划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对于电子商务业务发展路线的不清晰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过高的</a:t>
            </a:r>
            <a:r>
              <a:rPr lang="en-US" altLang="zh-CN" dirty="0" smtClean="0"/>
              <a:t>IT</a:t>
            </a:r>
            <a:r>
              <a:rPr lang="zh-CN" altLang="en-US" dirty="0" smtClean="0"/>
              <a:t>投入成本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与业务发展的不匹配</a:t>
            </a:r>
            <a:endParaRPr lang="en-US" altLang="zh-CN" dirty="0" smtClean="0"/>
          </a:p>
          <a:p>
            <a:pPr>
              <a:buNone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路要一步步走，快了，容易扯着蛋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…</a:t>
            </a:r>
          </a:p>
          <a:p>
            <a:pPr>
              <a:buNone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饭也要给客户一口口喂，别让它噎着了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…</a:t>
            </a:r>
            <a:endParaRPr lang="zh-CN" altLang="en-US" sz="32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什么是电子商务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510009"/>
            <a:ext cx="7434534" cy="636611"/>
          </a:xfrm>
        </p:spPr>
        <p:txBody>
          <a:bodyPr/>
          <a:lstStyle/>
          <a:p>
            <a:pPr>
              <a:buNone/>
            </a:pPr>
            <a:r>
              <a:rPr lang="en-US" altLang="zh-CN" sz="4000" b="1" dirty="0" smtClean="0">
                <a:latin typeface="方正舒体" pitchFamily="2" charset="-122"/>
                <a:ea typeface="方正舒体" pitchFamily="2" charset="-122"/>
              </a:rPr>
              <a:t>E-Commerce  </a:t>
            </a:r>
            <a:r>
              <a:rPr lang="en-US" altLang="zh-CN" sz="2800" dirty="0" smtClean="0">
                <a:latin typeface="方正舒体" pitchFamily="2" charset="-122"/>
                <a:ea typeface="方正舒体" pitchFamily="2" charset="-122"/>
              </a:rPr>
              <a:t>or</a:t>
            </a:r>
            <a:r>
              <a:rPr lang="en-US" altLang="zh-CN" sz="4000" b="1" dirty="0" smtClean="0">
                <a:latin typeface="方正舒体" pitchFamily="2" charset="-122"/>
                <a:ea typeface="方正舒体" pitchFamily="2" charset="-122"/>
              </a:rPr>
              <a:t> E-Business ?</a:t>
            </a:r>
            <a:endParaRPr lang="zh-CN" altLang="en-US" sz="4000" b="1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86535" y="1196752"/>
            <a:ext cx="7434534" cy="63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4000" b="1" kern="0" dirty="0" smtClean="0">
                <a:latin typeface="方正舒体" pitchFamily="2" charset="-122"/>
                <a:ea typeface="方正舒体" pitchFamily="2" charset="-122"/>
              </a:rPr>
              <a:t>C2C, B2C, B2B  </a:t>
            </a:r>
            <a:r>
              <a:rPr kumimoji="0" lang="en-US" altLang="zh-CN" sz="2800" b="1" kern="0" dirty="0" smtClean="0">
                <a:latin typeface="方正舒体" pitchFamily="2" charset="-122"/>
                <a:ea typeface="方正舒体" pitchFamily="2" charset="-122"/>
              </a:rPr>
              <a:t>or</a:t>
            </a:r>
            <a:r>
              <a:rPr kumimoji="0" lang="en-US" altLang="zh-CN" sz="4000" b="1" kern="0" dirty="0" smtClean="0">
                <a:latin typeface="方正舒体" pitchFamily="2" charset="-122"/>
                <a:ea typeface="方正舒体" pitchFamily="2" charset="-122"/>
              </a:rPr>
              <a:t> </a:t>
            </a:r>
            <a:r>
              <a:rPr kumimoji="0" lang="zh-CN" altLang="en-US" sz="4000" b="1" kern="0" dirty="0" smtClean="0">
                <a:latin typeface="方正舒体" pitchFamily="2" charset="-122"/>
                <a:ea typeface="方正舒体" pitchFamily="2" charset="-122"/>
              </a:rPr>
              <a:t>团购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+mn-cs"/>
              </a:rPr>
              <a:t>?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itchFamily="2" charset="-122"/>
              <a:ea typeface="方正舒体" pitchFamily="2" charset="-122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41530" y="2315336"/>
            <a:ext cx="7434534" cy="63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+mn-cs"/>
              </a:rPr>
              <a:t>企业电子商务 </a:t>
            </a:r>
            <a:r>
              <a:rPr kumimoji="0" lang="zh-CN" altLang="en-US" sz="4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+mn-cs"/>
              </a:rPr>
              <a:t>or</a:t>
            </a:r>
            <a:r>
              <a:rPr kumimoji="0" lang="en-US" altLang="zh-CN" sz="4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+mn-cs"/>
              </a:rPr>
              <a:t> 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+mn-cs"/>
              </a:rPr>
              <a:t>电子商务平台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+mn-cs"/>
              </a:rPr>
              <a:t>?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itchFamily="2" charset="-122"/>
              <a:ea typeface="方正舒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客户忽略了什么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我的电子商务就要一个网站，我自己有渠道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…</a:t>
            </a:r>
          </a:p>
          <a:p>
            <a:pPr>
              <a:buNone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我就要让我的商品在网上卖的市场更大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…</a:t>
            </a:r>
          </a:p>
          <a:p>
            <a:r>
              <a:rPr lang="zh-CN" altLang="en-US" dirty="0" smtClean="0"/>
              <a:t>客户的误区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电子商务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企业电子商务化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将销售放在网上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电子商务与自身企业的信息化无关</a:t>
            </a:r>
            <a:endParaRPr lang="en-US" altLang="zh-CN" dirty="0" smtClean="0"/>
          </a:p>
          <a:p>
            <a:r>
              <a:rPr lang="zh-CN" altLang="en-US" dirty="0" smtClean="0"/>
              <a:t>客户遗忘了些什么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因为成本，客户选择性遗忘，要的只有最表象的网站。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忽略了电子商务也存在竞争，而竞争靠的是什么，是企业的竞争力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企业的竞争力如果没有改变，电子商务化又能改变么？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电子商务需要物流的支持，而物流似乎还得依靠一些什么东西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endParaRPr lang="zh-CN" altLang="en-US" sz="32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客户究竟需要什么样的电子商务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企业战略的影响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借助电子商务改变供应链地位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关注核心竞争力，关注电子商务实现</a:t>
            </a:r>
            <a:r>
              <a:rPr lang="en-US" altLang="zh-CN" dirty="0" smtClean="0"/>
              <a:t>IT</a:t>
            </a:r>
            <a:r>
              <a:rPr lang="zh-CN" altLang="en-US" dirty="0" smtClean="0"/>
              <a:t>战略与业务战略的匹配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关注电子商务与各个能力的相互支持（物流能力，运营能力等）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借助电子商务全面提升企业信息化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关注可以落地的方案，关注发展的路线图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成立专门企业，实现业务互补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关注电子商务的运营规划及建设推广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关注电子商务与企业自身业务发展的匹配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开辟新型市场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需要单纯型的在线销售网站，更加关注电子商务的运营推广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风投融资与尝鲜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Let it be…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客户究竟需要什么样的电子商务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企业业务背景的影响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生产企业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更加关注电子商务与物流，供应链的整合优化能力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更加关注电子商务与企业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的支持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快速消费品贸易企业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根据关注电子商务的人机交互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更加关注电子商务与分销物流的整合支持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大宗商品贸易企业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更加关注电子商务平台的唯一性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更加关注电子商务与银行等金融增值的关系（如融资，抵押，保险等）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更加关注电子商务的支付方式的支持。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更加关注电子商务与进销存的协同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cs typeface="+mj-cs"/>
              </a:rPr>
              <a:t>提纲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28625" y="1898650"/>
            <a:ext cx="8358188" cy="2286000"/>
          </a:xfrm>
          <a:prstGeom prst="rect">
            <a:avLst/>
          </a:prstGeom>
          <a:solidFill>
            <a:srgbClr val="D3D4C6"/>
          </a:solidFill>
          <a:ln w="9525" algn="ctr">
            <a:solidFill>
              <a:srgbClr val="D3D4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19113" y="1989138"/>
            <a:ext cx="8196262" cy="2106612"/>
          </a:xfrm>
          <a:prstGeom prst="rect">
            <a:avLst/>
          </a:prstGeom>
          <a:solidFill>
            <a:srgbClr val="EFF0EB"/>
          </a:solidFill>
          <a:ln w="9525" algn="ctr">
            <a:solidFill>
              <a:srgbClr val="FEFFF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28625" y="1493838"/>
            <a:ext cx="8358188" cy="4048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D3D4C6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rgbClr val="D3D4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b="1">
              <a:ea typeface="楷体_GB2312" pitchFamily="49" charset="-122"/>
            </a:endParaRPr>
          </a:p>
        </p:txBody>
      </p:sp>
      <p:pic>
        <p:nvPicPr>
          <p:cNvPr id="5126" name="Picture 6" descr="logo_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38" y="1539875"/>
            <a:ext cx="3238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is-golf-a-spor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9900" y="2221207"/>
            <a:ext cx="2951190" cy="16555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108575" y="6553200"/>
            <a:ext cx="4035425" cy="304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声明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绝密资料  仅供项目现场交流  严禁拷贝外传</a:t>
            </a:r>
            <a:endParaRPr lang="en-US" altLang="zh-CN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27050" y="1937881"/>
            <a:ext cx="4990055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indent="-381000">
              <a:spcBef>
                <a:spcPct val="50000"/>
              </a:spcBef>
              <a:buBlip>
                <a:blip r:embed="rId5"/>
              </a:buBlip>
              <a:defRPr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  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什么是电子商务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FontTx/>
              <a:buBlip>
                <a:blip r:embed="rId5"/>
              </a:buBlip>
              <a:defRPr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  电子商务与物流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FontTx/>
              <a:buBlip>
                <a:blip r:embed="rId5"/>
              </a:buBlip>
              <a:defRPr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3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  客户需要什么样的电子商务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Blip>
                <a:blip r:embed="rId5"/>
              </a:buBlip>
              <a:defRPr/>
            </a:pPr>
            <a:r>
              <a:rPr kumimoji="0" lang="zh-CN" altLang="en-US" sz="2000" b="1" dirty="0">
                <a:solidFill>
                  <a:srgbClr val="00549A"/>
                </a:solidFill>
                <a:ea typeface="微软雅黑" pitchFamily="34" charset="-122"/>
              </a:rPr>
              <a:t>第</a:t>
            </a:r>
            <a:r>
              <a:rPr kumimoji="0" lang="en-US" altLang="zh-CN" sz="2000" b="1" dirty="0">
                <a:solidFill>
                  <a:srgbClr val="00549A"/>
                </a:solidFill>
                <a:ea typeface="微软雅黑" pitchFamily="34" charset="-122"/>
              </a:rPr>
              <a:t>4</a:t>
            </a:r>
            <a:r>
              <a:rPr kumimoji="0" lang="zh-CN" altLang="en-US" sz="2000" b="1" dirty="0">
                <a:solidFill>
                  <a:srgbClr val="00549A"/>
                </a:solidFill>
                <a:ea typeface="微软雅黑" pitchFamily="34" charset="-122"/>
              </a:rPr>
              <a:t>部分  </a:t>
            </a:r>
            <a:r>
              <a:rPr kumimoji="0" lang="zh-CN" altLang="en-US" sz="2000" b="1" dirty="0" smtClean="0">
                <a:solidFill>
                  <a:srgbClr val="00549A"/>
                </a:solidFill>
                <a:ea typeface="微软雅黑" pitchFamily="34" charset="-122"/>
              </a:rPr>
              <a:t>业务解决方案</a:t>
            </a:r>
            <a:endParaRPr kumimoji="0" lang="zh-CN" altLang="en-US" sz="2000" b="1" dirty="0">
              <a:solidFill>
                <a:srgbClr val="00549A"/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FontTx/>
              <a:buBlip>
                <a:blip r:embed="rId5"/>
              </a:buBlip>
              <a:defRPr/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5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  IT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解决方案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8"/>
            <a:ext cx="8424863" cy="5461148"/>
          </a:xfrm>
        </p:spPr>
        <p:txBody>
          <a:bodyPr/>
          <a:lstStyle/>
          <a:p>
            <a:r>
              <a:rPr lang="zh-CN" altLang="en-US" dirty="0" smtClean="0"/>
              <a:t>做什么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从企业战略层面，帮助企业打造核心竞争力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帮助企业从传统领域向全面电子商务转型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提供一个全方位可供实施的方案及方案实现的路线图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关注企业</a:t>
            </a:r>
            <a:r>
              <a:rPr lang="en-US" altLang="zh-CN" dirty="0" smtClean="0"/>
              <a:t>IT</a:t>
            </a:r>
            <a:r>
              <a:rPr lang="zh-CN" altLang="en-US" dirty="0" smtClean="0"/>
              <a:t>战略与业务战略的一致性。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提供与业务方案相匹配的</a:t>
            </a:r>
            <a:r>
              <a:rPr lang="en-US" altLang="zh-CN" dirty="0" smtClean="0"/>
              <a:t>IT</a:t>
            </a:r>
            <a:r>
              <a:rPr lang="zh-CN" altLang="en-US" dirty="0" smtClean="0"/>
              <a:t>技术方案以及服务交付。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我们更关注企业型电子商务的发展。</a:t>
            </a:r>
            <a:endParaRPr lang="en-US" altLang="zh-CN" dirty="0" smtClean="0"/>
          </a:p>
          <a:p>
            <a:r>
              <a:rPr lang="zh-CN" altLang="en-US" dirty="0" smtClean="0"/>
              <a:t>不做什么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不会仅仅提供一个单纯的网站。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不会涉及过多消费型电子商务。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不会提供电子商务网站具体运营规划。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不会提供电子商务网站融资和上市方案。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我们对企业型电子商务的理解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企业的电子商务不只是关注销售和交易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更需要关注商品的交付（生产，物流配送）</a:t>
            </a:r>
            <a:endParaRPr lang="en-US" altLang="zh-CN" dirty="0" smtClean="0"/>
          </a:p>
          <a:p>
            <a:r>
              <a:rPr lang="zh-CN" altLang="en-US" dirty="0" smtClean="0"/>
              <a:t>企业型电子商务更需要无边界信息流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</a:t>
            </a:r>
            <a:r>
              <a:rPr lang="zh-CN" altLang="en-US" dirty="0" smtClean="0"/>
              <a:t>技术是企业型电子商务的核心竞争力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不仅仅是需要与外部的信息化无边界，还有企业内部，企业供应链间的信息化无边界</a:t>
            </a:r>
            <a:endParaRPr lang="en-US" altLang="zh-CN" dirty="0" smtClean="0"/>
          </a:p>
          <a:p>
            <a:r>
              <a:rPr lang="zh-CN" altLang="en-US" dirty="0" smtClean="0"/>
              <a:t>企业型电子商务的客户是可以挖掘的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不仅仅视同客户为商品的消费，而视同为企业的伙伴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客户与我之间，客户与客户之间，会存在更多的商机。</a:t>
            </a:r>
            <a:endParaRPr lang="en-US" altLang="zh-CN" dirty="0" smtClean="0"/>
          </a:p>
          <a:p>
            <a:r>
              <a:rPr lang="zh-CN" altLang="en-US" dirty="0" smtClean="0"/>
              <a:t>企业型电子商务根据需要生态链的建设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需要合作伙伴多过竞争对手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帮助合作伙伴共赢会为自己创造更大价值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我们对企业型电子商务的理解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9"/>
            <a:ext cx="8424863" cy="708620"/>
          </a:xfrm>
        </p:spPr>
        <p:txBody>
          <a:bodyPr/>
          <a:lstStyle/>
          <a:p>
            <a:r>
              <a:rPr lang="zh-CN" altLang="en-US" dirty="0" smtClean="0"/>
              <a:t>核心竞争力究竟是什么？</a:t>
            </a:r>
            <a:endParaRPr lang="zh-CN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581748" y="5410993"/>
            <a:ext cx="1512887" cy="322263"/>
          </a:xfrm>
          <a:prstGeom prst="ellipse">
            <a:avLst/>
          </a:prstGeom>
          <a:gradFill rotWithShape="1">
            <a:gsLst>
              <a:gs pos="0">
                <a:srgbClr val="000000">
                  <a:alpha val="79999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6350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4932040" y="2742927"/>
            <a:ext cx="1312862" cy="2054225"/>
          </a:xfrm>
          <a:custGeom>
            <a:avLst/>
            <a:gdLst/>
            <a:ahLst/>
            <a:cxnLst>
              <a:cxn ang="0">
                <a:pos x="732" y="573"/>
              </a:cxn>
              <a:cxn ang="0">
                <a:pos x="245" y="0"/>
              </a:cxn>
              <a:cxn ang="0">
                <a:pos x="253" y="94"/>
              </a:cxn>
              <a:cxn ang="0">
                <a:pos x="0" y="573"/>
              </a:cxn>
              <a:cxn ang="0">
                <a:pos x="253" y="1052"/>
              </a:cxn>
              <a:cxn ang="0">
                <a:pos x="245" y="1145"/>
              </a:cxn>
              <a:cxn ang="0">
                <a:pos x="732" y="573"/>
              </a:cxn>
            </a:cxnLst>
            <a:rect l="0" t="0" r="r" b="b"/>
            <a:pathLst>
              <a:path w="732" h="1145">
                <a:moveTo>
                  <a:pt x="732" y="573"/>
                </a:moveTo>
                <a:cubicBezTo>
                  <a:pt x="732" y="284"/>
                  <a:pt x="521" y="45"/>
                  <a:pt x="245" y="0"/>
                </a:cubicBezTo>
                <a:cubicBezTo>
                  <a:pt x="250" y="31"/>
                  <a:pt x="253" y="62"/>
                  <a:pt x="253" y="94"/>
                </a:cubicBezTo>
                <a:cubicBezTo>
                  <a:pt x="253" y="293"/>
                  <a:pt x="152" y="468"/>
                  <a:pt x="0" y="573"/>
                </a:cubicBezTo>
                <a:cubicBezTo>
                  <a:pt x="152" y="677"/>
                  <a:pt x="253" y="853"/>
                  <a:pt x="253" y="1052"/>
                </a:cubicBezTo>
                <a:cubicBezTo>
                  <a:pt x="253" y="1083"/>
                  <a:pt x="250" y="1115"/>
                  <a:pt x="245" y="1145"/>
                </a:cubicBezTo>
                <a:cubicBezTo>
                  <a:pt x="521" y="1100"/>
                  <a:pt x="732" y="861"/>
                  <a:pt x="732" y="573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5400" cap="flat" cmpd="sng">
            <a:noFill/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300760" y="1854993"/>
            <a:ext cx="2052638" cy="1312863"/>
          </a:xfrm>
          <a:custGeom>
            <a:avLst/>
            <a:gdLst>
              <a:gd name="T0" fmla="*/ 572 w 1144"/>
              <a:gd name="T1" fmla="*/ 732 h 732"/>
              <a:gd name="T2" fmla="*/ 1051 w 1144"/>
              <a:gd name="T3" fmla="*/ 479 h 732"/>
              <a:gd name="T4" fmla="*/ 1144 w 1144"/>
              <a:gd name="T5" fmla="*/ 486 h 732"/>
              <a:gd name="T6" fmla="*/ 572 w 1144"/>
              <a:gd name="T7" fmla="*/ 0 h 732"/>
              <a:gd name="T8" fmla="*/ 0 w 1144"/>
              <a:gd name="T9" fmla="*/ 486 h 732"/>
              <a:gd name="T10" fmla="*/ 93 w 1144"/>
              <a:gd name="T11" fmla="*/ 479 h 732"/>
              <a:gd name="T12" fmla="*/ 572 w 1144"/>
              <a:gd name="T13" fmla="*/ 732 h 7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4"/>
              <a:gd name="T22" fmla="*/ 0 h 732"/>
              <a:gd name="T23" fmla="*/ 1144 w 1144"/>
              <a:gd name="T24" fmla="*/ 732 h 7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4" h="732">
                <a:moveTo>
                  <a:pt x="572" y="732"/>
                </a:moveTo>
                <a:cubicBezTo>
                  <a:pt x="676" y="579"/>
                  <a:pt x="852" y="479"/>
                  <a:pt x="1051" y="479"/>
                </a:cubicBezTo>
                <a:cubicBezTo>
                  <a:pt x="1083" y="479"/>
                  <a:pt x="1114" y="482"/>
                  <a:pt x="1144" y="486"/>
                </a:cubicBezTo>
                <a:cubicBezTo>
                  <a:pt x="1100" y="211"/>
                  <a:pt x="860" y="0"/>
                  <a:pt x="572" y="0"/>
                </a:cubicBezTo>
                <a:cubicBezTo>
                  <a:pt x="283" y="0"/>
                  <a:pt x="44" y="211"/>
                  <a:pt x="0" y="486"/>
                </a:cubicBezTo>
                <a:cubicBezTo>
                  <a:pt x="30" y="482"/>
                  <a:pt x="61" y="479"/>
                  <a:pt x="93" y="479"/>
                </a:cubicBezTo>
                <a:cubicBezTo>
                  <a:pt x="292" y="479"/>
                  <a:pt x="467" y="579"/>
                  <a:pt x="572" y="732"/>
                </a:cubicBezTo>
                <a:close/>
              </a:path>
            </a:pathLst>
          </a:custGeom>
          <a:gradFill rotWithShape="1">
            <a:gsLst>
              <a:gs pos="0">
                <a:srgbClr val="D8D8D8"/>
              </a:gs>
              <a:gs pos="100000">
                <a:srgbClr val="5F5F5F"/>
              </a:gs>
            </a:gsLst>
            <a:lin ang="5400000" scaled="1"/>
          </a:gradFill>
          <a:ln w="6350">
            <a:noFill/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300760" y="4331493"/>
            <a:ext cx="2052638" cy="1312863"/>
          </a:xfrm>
          <a:custGeom>
            <a:avLst/>
            <a:gdLst>
              <a:gd name="T0" fmla="*/ 572 w 1144"/>
              <a:gd name="T1" fmla="*/ 0 h 732"/>
              <a:gd name="T2" fmla="*/ 93 w 1144"/>
              <a:gd name="T3" fmla="*/ 253 h 732"/>
              <a:gd name="T4" fmla="*/ 0 w 1144"/>
              <a:gd name="T5" fmla="*/ 246 h 732"/>
              <a:gd name="T6" fmla="*/ 572 w 1144"/>
              <a:gd name="T7" fmla="*/ 732 h 732"/>
              <a:gd name="T8" fmla="*/ 1144 w 1144"/>
              <a:gd name="T9" fmla="*/ 246 h 732"/>
              <a:gd name="T10" fmla="*/ 1051 w 1144"/>
              <a:gd name="T11" fmla="*/ 253 h 732"/>
              <a:gd name="T12" fmla="*/ 572 w 1144"/>
              <a:gd name="T13" fmla="*/ 0 h 7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4"/>
              <a:gd name="T22" fmla="*/ 0 h 732"/>
              <a:gd name="T23" fmla="*/ 1144 w 1144"/>
              <a:gd name="T24" fmla="*/ 732 h 7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4" h="732">
                <a:moveTo>
                  <a:pt x="572" y="0"/>
                </a:moveTo>
                <a:cubicBezTo>
                  <a:pt x="467" y="153"/>
                  <a:pt x="292" y="253"/>
                  <a:pt x="93" y="253"/>
                </a:cubicBezTo>
                <a:cubicBezTo>
                  <a:pt x="61" y="253"/>
                  <a:pt x="30" y="251"/>
                  <a:pt x="0" y="246"/>
                </a:cubicBezTo>
                <a:cubicBezTo>
                  <a:pt x="44" y="522"/>
                  <a:pt x="283" y="732"/>
                  <a:pt x="572" y="732"/>
                </a:cubicBezTo>
                <a:cubicBezTo>
                  <a:pt x="860" y="732"/>
                  <a:pt x="1100" y="522"/>
                  <a:pt x="1144" y="246"/>
                </a:cubicBezTo>
                <a:cubicBezTo>
                  <a:pt x="1114" y="251"/>
                  <a:pt x="1083" y="253"/>
                  <a:pt x="1051" y="253"/>
                </a:cubicBezTo>
                <a:cubicBezTo>
                  <a:pt x="852" y="253"/>
                  <a:pt x="676" y="153"/>
                  <a:pt x="572" y="0"/>
                </a:cubicBezTo>
                <a:close/>
              </a:path>
            </a:pathLst>
          </a:custGeom>
          <a:gradFill rotWithShape="1">
            <a:gsLst>
              <a:gs pos="0">
                <a:srgbClr val="D8D8D8"/>
              </a:gs>
              <a:gs pos="100000">
                <a:srgbClr val="5F5F5F"/>
              </a:gs>
            </a:gsLst>
            <a:lin ang="5400000" scaled="1"/>
          </a:gradFill>
          <a:ln w="6350">
            <a:noFill/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2411760" y="2721768"/>
            <a:ext cx="1312863" cy="2054225"/>
          </a:xfrm>
          <a:custGeom>
            <a:avLst/>
            <a:gdLst/>
            <a:ahLst/>
            <a:cxnLst>
              <a:cxn ang="0">
                <a:pos x="732" y="573"/>
              </a:cxn>
              <a:cxn ang="0">
                <a:pos x="479" y="94"/>
              </a:cxn>
              <a:cxn ang="0">
                <a:pos x="487" y="0"/>
              </a:cxn>
              <a:cxn ang="0">
                <a:pos x="0" y="573"/>
              </a:cxn>
              <a:cxn ang="0">
                <a:pos x="487" y="1145"/>
              </a:cxn>
              <a:cxn ang="0">
                <a:pos x="479" y="1052"/>
              </a:cxn>
              <a:cxn ang="0">
                <a:pos x="732" y="573"/>
              </a:cxn>
            </a:cxnLst>
            <a:rect l="0" t="0" r="r" b="b"/>
            <a:pathLst>
              <a:path w="732" h="1145">
                <a:moveTo>
                  <a:pt x="732" y="573"/>
                </a:moveTo>
                <a:cubicBezTo>
                  <a:pt x="579" y="468"/>
                  <a:pt x="479" y="293"/>
                  <a:pt x="479" y="94"/>
                </a:cubicBezTo>
                <a:cubicBezTo>
                  <a:pt x="479" y="62"/>
                  <a:pt x="482" y="31"/>
                  <a:pt x="487" y="0"/>
                </a:cubicBezTo>
                <a:cubicBezTo>
                  <a:pt x="211" y="45"/>
                  <a:pt x="0" y="284"/>
                  <a:pt x="0" y="573"/>
                </a:cubicBezTo>
                <a:cubicBezTo>
                  <a:pt x="0" y="861"/>
                  <a:pt x="211" y="1100"/>
                  <a:pt x="487" y="1145"/>
                </a:cubicBezTo>
                <a:cubicBezTo>
                  <a:pt x="482" y="1115"/>
                  <a:pt x="479" y="1083"/>
                  <a:pt x="479" y="1052"/>
                </a:cubicBezTo>
                <a:cubicBezTo>
                  <a:pt x="479" y="853"/>
                  <a:pt x="579" y="677"/>
                  <a:pt x="732" y="573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5400" cap="flat" cmpd="sng">
            <a:noFill/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159598" y="3167856"/>
            <a:ext cx="333375" cy="417512"/>
          </a:xfrm>
          <a:custGeom>
            <a:avLst/>
            <a:gdLst>
              <a:gd name="T0" fmla="*/ 186 w 186"/>
              <a:gd name="T1" fmla="*/ 233 h 233"/>
              <a:gd name="T2" fmla="*/ 93 w 186"/>
              <a:gd name="T3" fmla="*/ 0 h 233"/>
              <a:gd name="T4" fmla="*/ 0 w 186"/>
              <a:gd name="T5" fmla="*/ 233 h 233"/>
              <a:gd name="T6" fmla="*/ 93 w 186"/>
              <a:gd name="T7" fmla="*/ 226 h 233"/>
              <a:gd name="T8" fmla="*/ 186 w 186"/>
              <a:gd name="T9" fmla="*/ 233 h 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"/>
              <a:gd name="T16" fmla="*/ 0 h 233"/>
              <a:gd name="T17" fmla="*/ 186 w 186"/>
              <a:gd name="T18" fmla="*/ 233 h 2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" h="233">
                <a:moveTo>
                  <a:pt x="186" y="233"/>
                </a:moveTo>
                <a:cubicBezTo>
                  <a:pt x="172" y="148"/>
                  <a:pt x="140" y="69"/>
                  <a:pt x="93" y="0"/>
                </a:cubicBezTo>
                <a:cubicBezTo>
                  <a:pt x="46" y="69"/>
                  <a:pt x="13" y="148"/>
                  <a:pt x="0" y="233"/>
                </a:cubicBezTo>
                <a:cubicBezTo>
                  <a:pt x="30" y="229"/>
                  <a:pt x="61" y="226"/>
                  <a:pt x="93" y="226"/>
                </a:cubicBezTo>
                <a:cubicBezTo>
                  <a:pt x="125" y="226"/>
                  <a:pt x="156" y="229"/>
                  <a:pt x="186" y="233"/>
                </a:cubicBezTo>
                <a:close/>
              </a:path>
            </a:pathLst>
          </a:custGeom>
          <a:gradFill rotWithShape="1">
            <a:gsLst>
              <a:gs pos="0">
                <a:srgbClr val="5F5F5F"/>
              </a:gs>
              <a:gs pos="100000">
                <a:schemeClr val="bg2"/>
              </a:gs>
            </a:gsLst>
            <a:lin ang="5400000" scaled="1"/>
          </a:gradFill>
          <a:ln w="6350">
            <a:noFill/>
            <a:round/>
            <a:headEnd/>
            <a:tailEnd/>
          </a:ln>
          <a:effectLst>
            <a:prstShdw prst="shdw17" dist="17961" dir="13500000">
              <a:srgbClr val="393939"/>
            </a:prstShdw>
          </a:effec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4338985" y="2713831"/>
            <a:ext cx="1041400" cy="1041400"/>
          </a:xfrm>
          <a:custGeom>
            <a:avLst/>
            <a:gdLst>
              <a:gd name="T0" fmla="*/ 0 w 580"/>
              <a:gd name="T1" fmla="*/ 253 h 580"/>
              <a:gd name="T2" fmla="*/ 93 w 580"/>
              <a:gd name="T3" fmla="*/ 486 h 580"/>
              <a:gd name="T4" fmla="*/ 327 w 580"/>
              <a:gd name="T5" fmla="*/ 580 h 580"/>
              <a:gd name="T6" fmla="*/ 580 w 580"/>
              <a:gd name="T7" fmla="*/ 101 h 580"/>
              <a:gd name="T8" fmla="*/ 572 w 580"/>
              <a:gd name="T9" fmla="*/ 7 h 580"/>
              <a:gd name="T10" fmla="*/ 479 w 580"/>
              <a:gd name="T11" fmla="*/ 0 h 580"/>
              <a:gd name="T12" fmla="*/ 0 w 580"/>
              <a:gd name="T13" fmla="*/ 253 h 5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0"/>
              <a:gd name="T22" fmla="*/ 0 h 580"/>
              <a:gd name="T23" fmla="*/ 580 w 580"/>
              <a:gd name="T24" fmla="*/ 580 h 5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0" h="580">
                <a:moveTo>
                  <a:pt x="0" y="253"/>
                </a:moveTo>
                <a:cubicBezTo>
                  <a:pt x="47" y="322"/>
                  <a:pt x="79" y="401"/>
                  <a:pt x="93" y="486"/>
                </a:cubicBezTo>
                <a:cubicBezTo>
                  <a:pt x="179" y="500"/>
                  <a:pt x="258" y="533"/>
                  <a:pt x="327" y="580"/>
                </a:cubicBezTo>
                <a:cubicBezTo>
                  <a:pt x="479" y="475"/>
                  <a:pt x="580" y="300"/>
                  <a:pt x="580" y="101"/>
                </a:cubicBezTo>
                <a:cubicBezTo>
                  <a:pt x="580" y="69"/>
                  <a:pt x="577" y="38"/>
                  <a:pt x="572" y="7"/>
                </a:cubicBezTo>
                <a:cubicBezTo>
                  <a:pt x="542" y="3"/>
                  <a:pt x="511" y="0"/>
                  <a:pt x="479" y="0"/>
                </a:cubicBezTo>
                <a:cubicBezTo>
                  <a:pt x="280" y="0"/>
                  <a:pt x="104" y="100"/>
                  <a:pt x="0" y="253"/>
                </a:cubicBez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292929"/>
              </a:gs>
            </a:gsLst>
            <a:lin ang="5400000" scaled="1"/>
          </a:gradFill>
          <a:ln w="6350">
            <a:noFill/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4326285" y="3755231"/>
            <a:ext cx="1041400" cy="1041921"/>
          </a:xfrm>
          <a:custGeom>
            <a:avLst/>
            <a:gdLst>
              <a:gd name="T0" fmla="*/ 327 w 580"/>
              <a:gd name="T1" fmla="*/ 0 h 579"/>
              <a:gd name="T2" fmla="*/ 93 w 580"/>
              <a:gd name="T3" fmla="*/ 93 h 579"/>
              <a:gd name="T4" fmla="*/ 0 w 580"/>
              <a:gd name="T5" fmla="*/ 326 h 579"/>
              <a:gd name="T6" fmla="*/ 479 w 580"/>
              <a:gd name="T7" fmla="*/ 579 h 579"/>
              <a:gd name="T8" fmla="*/ 572 w 580"/>
              <a:gd name="T9" fmla="*/ 572 h 579"/>
              <a:gd name="T10" fmla="*/ 580 w 580"/>
              <a:gd name="T11" fmla="*/ 479 h 579"/>
              <a:gd name="T12" fmla="*/ 327 w 580"/>
              <a:gd name="T13" fmla="*/ 0 h 5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0"/>
              <a:gd name="T22" fmla="*/ 0 h 579"/>
              <a:gd name="T23" fmla="*/ 580 w 580"/>
              <a:gd name="T24" fmla="*/ 579 h 5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0" h="579">
                <a:moveTo>
                  <a:pt x="327" y="0"/>
                </a:moveTo>
                <a:cubicBezTo>
                  <a:pt x="258" y="47"/>
                  <a:pt x="179" y="79"/>
                  <a:pt x="93" y="93"/>
                </a:cubicBezTo>
                <a:cubicBezTo>
                  <a:pt x="79" y="178"/>
                  <a:pt x="47" y="258"/>
                  <a:pt x="0" y="326"/>
                </a:cubicBezTo>
                <a:cubicBezTo>
                  <a:pt x="104" y="479"/>
                  <a:pt x="280" y="579"/>
                  <a:pt x="479" y="579"/>
                </a:cubicBezTo>
                <a:cubicBezTo>
                  <a:pt x="511" y="579"/>
                  <a:pt x="542" y="577"/>
                  <a:pt x="572" y="572"/>
                </a:cubicBezTo>
                <a:cubicBezTo>
                  <a:pt x="577" y="542"/>
                  <a:pt x="580" y="510"/>
                  <a:pt x="580" y="479"/>
                </a:cubicBezTo>
                <a:cubicBezTo>
                  <a:pt x="580" y="280"/>
                  <a:pt x="479" y="104"/>
                  <a:pt x="327" y="0"/>
                </a:cubicBez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292929"/>
              </a:gs>
            </a:gsLst>
            <a:lin ang="5400000" scaled="1"/>
          </a:gradFill>
          <a:ln w="6350">
            <a:noFill/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4492973" y="3585368"/>
            <a:ext cx="420687" cy="336550"/>
          </a:xfrm>
          <a:custGeom>
            <a:avLst/>
            <a:gdLst>
              <a:gd name="T0" fmla="*/ 8 w 234"/>
              <a:gd name="T1" fmla="*/ 94 h 187"/>
              <a:gd name="T2" fmla="*/ 0 w 234"/>
              <a:gd name="T3" fmla="*/ 187 h 187"/>
              <a:gd name="T4" fmla="*/ 234 w 234"/>
              <a:gd name="T5" fmla="*/ 94 h 187"/>
              <a:gd name="T6" fmla="*/ 0 w 234"/>
              <a:gd name="T7" fmla="*/ 0 h 187"/>
              <a:gd name="T8" fmla="*/ 8 w 234"/>
              <a:gd name="T9" fmla="*/ 94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187"/>
              <a:gd name="T17" fmla="*/ 234 w 234"/>
              <a:gd name="T18" fmla="*/ 187 h 1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187">
                <a:moveTo>
                  <a:pt x="8" y="94"/>
                </a:moveTo>
                <a:cubicBezTo>
                  <a:pt x="8" y="125"/>
                  <a:pt x="5" y="157"/>
                  <a:pt x="0" y="187"/>
                </a:cubicBezTo>
                <a:cubicBezTo>
                  <a:pt x="86" y="173"/>
                  <a:pt x="165" y="141"/>
                  <a:pt x="234" y="94"/>
                </a:cubicBezTo>
                <a:cubicBezTo>
                  <a:pt x="165" y="47"/>
                  <a:pt x="86" y="14"/>
                  <a:pt x="0" y="0"/>
                </a:cubicBezTo>
                <a:cubicBezTo>
                  <a:pt x="5" y="31"/>
                  <a:pt x="8" y="62"/>
                  <a:pt x="8" y="94"/>
                </a:cubicBezTo>
                <a:close/>
              </a:path>
            </a:pathLst>
          </a:custGeom>
          <a:gradFill rotWithShape="1">
            <a:gsLst>
              <a:gs pos="0">
                <a:srgbClr val="5F5F5F"/>
              </a:gs>
              <a:gs pos="100000">
                <a:schemeClr val="bg2"/>
              </a:gs>
            </a:gsLst>
            <a:lin ang="5400000" scaled="1"/>
          </a:gradFill>
          <a:ln w="6350">
            <a:noFill/>
            <a:round/>
            <a:headEnd/>
            <a:tailEnd/>
          </a:ln>
          <a:effectLst>
            <a:prstShdw prst="shdw17" dist="17961" dir="13500000">
              <a:srgbClr val="393939"/>
            </a:prstShdw>
          </a:effec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3286473" y="2713831"/>
            <a:ext cx="1039812" cy="1041400"/>
          </a:xfrm>
          <a:custGeom>
            <a:avLst/>
            <a:gdLst>
              <a:gd name="T0" fmla="*/ 253 w 580"/>
              <a:gd name="T1" fmla="*/ 580 h 580"/>
              <a:gd name="T2" fmla="*/ 487 w 580"/>
              <a:gd name="T3" fmla="*/ 486 h 580"/>
              <a:gd name="T4" fmla="*/ 580 w 580"/>
              <a:gd name="T5" fmla="*/ 253 h 580"/>
              <a:gd name="T6" fmla="*/ 101 w 580"/>
              <a:gd name="T7" fmla="*/ 0 h 580"/>
              <a:gd name="T8" fmla="*/ 8 w 580"/>
              <a:gd name="T9" fmla="*/ 7 h 580"/>
              <a:gd name="T10" fmla="*/ 0 w 580"/>
              <a:gd name="T11" fmla="*/ 101 h 580"/>
              <a:gd name="T12" fmla="*/ 253 w 580"/>
              <a:gd name="T13" fmla="*/ 580 h 5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0"/>
              <a:gd name="T22" fmla="*/ 0 h 580"/>
              <a:gd name="T23" fmla="*/ 580 w 580"/>
              <a:gd name="T24" fmla="*/ 580 h 5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0" h="580">
                <a:moveTo>
                  <a:pt x="253" y="580"/>
                </a:moveTo>
                <a:cubicBezTo>
                  <a:pt x="322" y="533"/>
                  <a:pt x="401" y="500"/>
                  <a:pt x="487" y="486"/>
                </a:cubicBezTo>
                <a:cubicBezTo>
                  <a:pt x="500" y="401"/>
                  <a:pt x="533" y="322"/>
                  <a:pt x="580" y="253"/>
                </a:cubicBezTo>
                <a:cubicBezTo>
                  <a:pt x="475" y="100"/>
                  <a:pt x="300" y="0"/>
                  <a:pt x="101" y="0"/>
                </a:cubicBezTo>
                <a:cubicBezTo>
                  <a:pt x="69" y="0"/>
                  <a:pt x="38" y="3"/>
                  <a:pt x="8" y="7"/>
                </a:cubicBezTo>
                <a:cubicBezTo>
                  <a:pt x="3" y="38"/>
                  <a:pt x="0" y="69"/>
                  <a:pt x="0" y="101"/>
                </a:cubicBezTo>
                <a:cubicBezTo>
                  <a:pt x="0" y="300"/>
                  <a:pt x="100" y="475"/>
                  <a:pt x="253" y="580"/>
                </a:cubicBez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292929"/>
              </a:gs>
            </a:gsLst>
            <a:lin ang="5400000" scaled="1"/>
          </a:gradFill>
          <a:ln w="6350">
            <a:noFill/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3286473" y="3755231"/>
            <a:ext cx="1039812" cy="1038225"/>
          </a:xfrm>
          <a:custGeom>
            <a:avLst/>
            <a:gdLst>
              <a:gd name="T0" fmla="*/ 580 w 580"/>
              <a:gd name="T1" fmla="*/ 326 h 579"/>
              <a:gd name="T2" fmla="*/ 487 w 580"/>
              <a:gd name="T3" fmla="*/ 93 h 579"/>
              <a:gd name="T4" fmla="*/ 253 w 580"/>
              <a:gd name="T5" fmla="*/ 0 h 579"/>
              <a:gd name="T6" fmla="*/ 0 w 580"/>
              <a:gd name="T7" fmla="*/ 479 h 579"/>
              <a:gd name="T8" fmla="*/ 8 w 580"/>
              <a:gd name="T9" fmla="*/ 572 h 579"/>
              <a:gd name="T10" fmla="*/ 101 w 580"/>
              <a:gd name="T11" fmla="*/ 579 h 579"/>
              <a:gd name="T12" fmla="*/ 580 w 580"/>
              <a:gd name="T13" fmla="*/ 326 h 5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0"/>
              <a:gd name="T22" fmla="*/ 0 h 579"/>
              <a:gd name="T23" fmla="*/ 580 w 580"/>
              <a:gd name="T24" fmla="*/ 579 h 5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0" h="579">
                <a:moveTo>
                  <a:pt x="580" y="326"/>
                </a:moveTo>
                <a:cubicBezTo>
                  <a:pt x="533" y="258"/>
                  <a:pt x="500" y="178"/>
                  <a:pt x="487" y="93"/>
                </a:cubicBezTo>
                <a:cubicBezTo>
                  <a:pt x="401" y="79"/>
                  <a:pt x="322" y="47"/>
                  <a:pt x="253" y="0"/>
                </a:cubicBezTo>
                <a:cubicBezTo>
                  <a:pt x="100" y="104"/>
                  <a:pt x="0" y="280"/>
                  <a:pt x="0" y="479"/>
                </a:cubicBezTo>
                <a:cubicBezTo>
                  <a:pt x="0" y="510"/>
                  <a:pt x="3" y="542"/>
                  <a:pt x="8" y="572"/>
                </a:cubicBezTo>
                <a:cubicBezTo>
                  <a:pt x="38" y="577"/>
                  <a:pt x="69" y="579"/>
                  <a:pt x="101" y="579"/>
                </a:cubicBezTo>
                <a:cubicBezTo>
                  <a:pt x="300" y="579"/>
                  <a:pt x="475" y="479"/>
                  <a:pt x="580" y="326"/>
                </a:cubicBez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292929"/>
              </a:gs>
            </a:gsLst>
            <a:lin ang="5400000" scaled="1"/>
          </a:gradFill>
          <a:ln w="6350">
            <a:noFill/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4159598" y="3921918"/>
            <a:ext cx="333375" cy="417513"/>
          </a:xfrm>
          <a:custGeom>
            <a:avLst/>
            <a:gdLst>
              <a:gd name="T0" fmla="*/ 0 w 186"/>
              <a:gd name="T1" fmla="*/ 0 h 233"/>
              <a:gd name="T2" fmla="*/ 93 w 186"/>
              <a:gd name="T3" fmla="*/ 233 h 233"/>
              <a:gd name="T4" fmla="*/ 186 w 186"/>
              <a:gd name="T5" fmla="*/ 0 h 233"/>
              <a:gd name="T6" fmla="*/ 93 w 186"/>
              <a:gd name="T7" fmla="*/ 7 h 233"/>
              <a:gd name="T8" fmla="*/ 0 w 186"/>
              <a:gd name="T9" fmla="*/ 0 h 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"/>
              <a:gd name="T16" fmla="*/ 0 h 233"/>
              <a:gd name="T17" fmla="*/ 186 w 186"/>
              <a:gd name="T18" fmla="*/ 233 h 2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" h="233">
                <a:moveTo>
                  <a:pt x="0" y="0"/>
                </a:moveTo>
                <a:cubicBezTo>
                  <a:pt x="13" y="85"/>
                  <a:pt x="46" y="165"/>
                  <a:pt x="93" y="233"/>
                </a:cubicBezTo>
                <a:cubicBezTo>
                  <a:pt x="140" y="165"/>
                  <a:pt x="172" y="85"/>
                  <a:pt x="186" y="0"/>
                </a:cubicBezTo>
                <a:cubicBezTo>
                  <a:pt x="156" y="5"/>
                  <a:pt x="125" y="7"/>
                  <a:pt x="93" y="7"/>
                </a:cubicBezTo>
                <a:cubicBezTo>
                  <a:pt x="61" y="7"/>
                  <a:pt x="30" y="5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5F5F5F"/>
              </a:gs>
              <a:gs pos="100000">
                <a:schemeClr val="bg2"/>
              </a:gs>
            </a:gsLst>
            <a:lin ang="5400000" scaled="1"/>
          </a:gradFill>
          <a:ln w="6350">
            <a:noFill/>
            <a:round/>
            <a:headEnd/>
            <a:tailEnd/>
          </a:ln>
          <a:effectLst>
            <a:prstShdw prst="shdw17" dist="17961" dir="13500000">
              <a:srgbClr val="393939"/>
            </a:prstShdw>
          </a:effec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3740498" y="3585368"/>
            <a:ext cx="419100" cy="336550"/>
          </a:xfrm>
          <a:custGeom>
            <a:avLst/>
            <a:gdLst>
              <a:gd name="T0" fmla="*/ 234 w 234"/>
              <a:gd name="T1" fmla="*/ 0 h 187"/>
              <a:gd name="T2" fmla="*/ 0 w 234"/>
              <a:gd name="T3" fmla="*/ 94 h 187"/>
              <a:gd name="T4" fmla="*/ 234 w 234"/>
              <a:gd name="T5" fmla="*/ 187 h 187"/>
              <a:gd name="T6" fmla="*/ 226 w 234"/>
              <a:gd name="T7" fmla="*/ 94 h 187"/>
              <a:gd name="T8" fmla="*/ 234 w 234"/>
              <a:gd name="T9" fmla="*/ 0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187"/>
              <a:gd name="T17" fmla="*/ 234 w 234"/>
              <a:gd name="T18" fmla="*/ 187 h 1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187">
                <a:moveTo>
                  <a:pt x="234" y="0"/>
                </a:moveTo>
                <a:cubicBezTo>
                  <a:pt x="148" y="14"/>
                  <a:pt x="69" y="47"/>
                  <a:pt x="0" y="94"/>
                </a:cubicBezTo>
                <a:cubicBezTo>
                  <a:pt x="69" y="141"/>
                  <a:pt x="148" y="173"/>
                  <a:pt x="234" y="187"/>
                </a:cubicBezTo>
                <a:cubicBezTo>
                  <a:pt x="229" y="157"/>
                  <a:pt x="226" y="125"/>
                  <a:pt x="226" y="94"/>
                </a:cubicBezTo>
                <a:cubicBezTo>
                  <a:pt x="226" y="62"/>
                  <a:pt x="229" y="31"/>
                  <a:pt x="234" y="0"/>
                </a:cubicBezTo>
                <a:close/>
              </a:path>
            </a:pathLst>
          </a:custGeom>
          <a:gradFill rotWithShape="1">
            <a:gsLst>
              <a:gs pos="0">
                <a:srgbClr val="5F5F5F"/>
              </a:gs>
              <a:gs pos="100000">
                <a:schemeClr val="bg2"/>
              </a:gs>
            </a:gsLst>
            <a:lin ang="5400000" scaled="1"/>
          </a:gradFill>
          <a:ln w="6350">
            <a:noFill/>
            <a:round/>
            <a:headEnd/>
            <a:tailEnd/>
          </a:ln>
          <a:effectLst>
            <a:prstShdw prst="shdw17" dist="17961" dir="13500000">
              <a:srgbClr val="393939"/>
            </a:prstShdw>
          </a:effec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4174009" y="3572668"/>
            <a:ext cx="361950" cy="361950"/>
          </a:xfrm>
          <a:custGeom>
            <a:avLst/>
            <a:gdLst/>
            <a:ahLst/>
            <a:cxnLst>
              <a:cxn ang="0">
                <a:pos x="194" y="7"/>
              </a:cxn>
              <a:cxn ang="0">
                <a:pos x="101" y="0"/>
              </a:cxn>
              <a:cxn ang="0">
                <a:pos x="8" y="7"/>
              </a:cxn>
              <a:cxn ang="0">
                <a:pos x="0" y="101"/>
              </a:cxn>
              <a:cxn ang="0">
                <a:pos x="8" y="194"/>
              </a:cxn>
              <a:cxn ang="0">
                <a:pos x="101" y="201"/>
              </a:cxn>
              <a:cxn ang="0">
                <a:pos x="194" y="194"/>
              </a:cxn>
              <a:cxn ang="0">
                <a:pos x="202" y="101"/>
              </a:cxn>
              <a:cxn ang="0">
                <a:pos x="194" y="7"/>
              </a:cxn>
            </a:cxnLst>
            <a:rect l="0" t="0" r="r" b="b"/>
            <a:pathLst>
              <a:path w="202" h="201">
                <a:moveTo>
                  <a:pt x="194" y="7"/>
                </a:moveTo>
                <a:cubicBezTo>
                  <a:pt x="164" y="3"/>
                  <a:pt x="133" y="0"/>
                  <a:pt x="101" y="0"/>
                </a:cubicBezTo>
                <a:cubicBezTo>
                  <a:pt x="69" y="0"/>
                  <a:pt x="38" y="3"/>
                  <a:pt x="8" y="7"/>
                </a:cubicBezTo>
                <a:cubicBezTo>
                  <a:pt x="3" y="38"/>
                  <a:pt x="0" y="69"/>
                  <a:pt x="0" y="101"/>
                </a:cubicBezTo>
                <a:cubicBezTo>
                  <a:pt x="0" y="132"/>
                  <a:pt x="3" y="164"/>
                  <a:pt x="8" y="194"/>
                </a:cubicBezTo>
                <a:cubicBezTo>
                  <a:pt x="38" y="199"/>
                  <a:pt x="69" y="201"/>
                  <a:pt x="101" y="201"/>
                </a:cubicBezTo>
                <a:cubicBezTo>
                  <a:pt x="133" y="201"/>
                  <a:pt x="164" y="199"/>
                  <a:pt x="194" y="194"/>
                </a:cubicBezTo>
                <a:cubicBezTo>
                  <a:pt x="199" y="164"/>
                  <a:pt x="202" y="132"/>
                  <a:pt x="202" y="101"/>
                </a:cubicBezTo>
                <a:cubicBezTo>
                  <a:pt x="202" y="69"/>
                  <a:pt x="199" y="38"/>
                  <a:pt x="194" y="7"/>
                </a:cubicBez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5400000" scaled="1"/>
          </a:gra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638898" y="1878806"/>
            <a:ext cx="1358900" cy="838200"/>
          </a:xfrm>
          <a:prstGeom prst="ellipse">
            <a:avLst/>
          </a:pr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478435" y="3525043"/>
            <a:ext cx="80021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</a:rPr>
              <a:t>消费者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142260" y="3525043"/>
            <a:ext cx="59503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None/>
            </a:pP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</a:rPr>
              <a:t>商户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455839" y="2350293"/>
            <a:ext cx="182614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34" charset="-122"/>
              </a:rPr>
              <a:t>信息系统整合能力</a:t>
            </a:r>
            <a:endParaRPr lang="zh-CN" altLang="en-US" b="1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840510" y="4941093"/>
            <a:ext cx="100540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34" charset="-122"/>
              </a:rPr>
              <a:t>运营能力</a:t>
            </a:r>
            <a:endParaRPr lang="zh-CN" altLang="en-US" b="1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568284" y="3093243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</a:rPr>
              <a:t>管控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342035" y="3093243"/>
            <a:ext cx="90281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</a:rPr>
              <a:t>消费粘度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568284" y="4077493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</a:rPr>
              <a:t>推广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3488164" y="4077493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</a:rPr>
              <a:t>价格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115524" y="3626643"/>
            <a:ext cx="49244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None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</a:rPr>
              <a:t>成本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我们对企业型电子商务的理解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9"/>
            <a:ext cx="8424863" cy="636612"/>
          </a:xfrm>
        </p:spPr>
        <p:txBody>
          <a:bodyPr/>
          <a:lstStyle/>
          <a:p>
            <a:r>
              <a:rPr lang="zh-CN" altLang="en-US" dirty="0" smtClean="0"/>
              <a:t>传统企业电子商务化的</a:t>
            </a:r>
            <a:r>
              <a:rPr lang="en-US" altLang="zh-CN" dirty="0" smtClean="0"/>
              <a:t>SWOT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722292" y="4094817"/>
            <a:ext cx="3600400" cy="20646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45828" y="4113321"/>
            <a:ext cx="3600400" cy="2046174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endParaRPr lang="zh-CN" altLang="en-US" sz="2000" b="1" dirty="0">
              <a:latin typeface="+mj-ea"/>
              <a:ea typeface="+mj-ea"/>
            </a:endParaRP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4722292" y="1748503"/>
            <a:ext cx="3582863" cy="1962720"/>
            <a:chOff x="243" y="1011"/>
            <a:chExt cx="1956" cy="700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43" y="1026"/>
              <a:ext cx="1956" cy="685"/>
            </a:xfrm>
            <a:prstGeom prst="rect">
              <a:avLst/>
            </a:prstGeom>
            <a:ln>
              <a:solidFill>
                <a:schemeClr val="accent3">
                  <a:lumMod val="85000"/>
                </a:schemeClr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43" y="1011"/>
              <a:ext cx="1955" cy="143"/>
            </a:xfrm>
            <a:prstGeom prst="rect">
              <a:avLst/>
            </a:prstGeom>
            <a:ln>
              <a:solidFill>
                <a:schemeClr val="accent3">
                  <a:lumMod val="85000"/>
                </a:schemeClr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zh-CN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63364" y="1748503"/>
            <a:ext cx="3582863" cy="1962720"/>
            <a:chOff x="243" y="1011"/>
            <a:chExt cx="1956" cy="700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43" y="1026"/>
              <a:ext cx="1956" cy="6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43" y="1011"/>
              <a:ext cx="1955" cy="14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+mj-ea"/>
                  <a:ea typeface="+mj-ea"/>
                </a:rPr>
                <a:t>优势（</a:t>
              </a:r>
              <a:r>
                <a:rPr lang="en-US" altLang="zh-CN" sz="2000" b="1" dirty="0">
                  <a:latin typeface="+mj-ea"/>
                  <a:ea typeface="+mj-ea"/>
                </a:rPr>
                <a:t>Strengthen</a:t>
              </a:r>
              <a:r>
                <a:rPr lang="zh-CN" altLang="en-US" sz="2000" b="1" dirty="0">
                  <a:latin typeface="+mj-ea"/>
                  <a:ea typeface="+mj-ea"/>
                </a:rPr>
                <a:t>）</a:t>
              </a:r>
              <a:endParaRPr lang="en-US" altLang="zh-CN" sz="2000" b="1" dirty="0">
                <a:latin typeface="+mj-ea"/>
                <a:ea typeface="+mj-ea"/>
              </a:endParaRPr>
            </a:p>
          </p:txBody>
        </p:sp>
      </p:grp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722292" y="4071263"/>
            <a:ext cx="36004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latin typeface="+mj-ea"/>
                <a:ea typeface="+mj-ea"/>
              </a:rPr>
              <a:t>威胁（</a:t>
            </a:r>
            <a:r>
              <a:rPr lang="en-US" altLang="zh-CN" sz="2000" b="1" dirty="0" smtClean="0">
                <a:latin typeface="+mj-ea"/>
                <a:ea typeface="+mj-ea"/>
              </a:rPr>
              <a:t>Treat</a:t>
            </a:r>
            <a:r>
              <a:rPr lang="zh-CN" altLang="en-US" sz="2000" b="1" dirty="0" smtClean="0">
                <a:latin typeface="+mj-ea"/>
                <a:ea typeface="+mj-ea"/>
              </a:rPr>
              <a:t>）</a:t>
            </a:r>
            <a:endParaRPr lang="en-US" altLang="zh-CN" sz="2000" b="1" dirty="0">
              <a:latin typeface="+mj-ea"/>
              <a:ea typeface="+mj-ea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39552" y="4071263"/>
            <a:ext cx="3606676" cy="400049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+mj-ea"/>
                <a:ea typeface="+mj-ea"/>
              </a:rPr>
              <a:t>机遇 （</a:t>
            </a:r>
            <a:r>
              <a:rPr lang="en-US" altLang="zh-CN" sz="2000" b="1" dirty="0">
                <a:latin typeface="+mj-ea"/>
                <a:ea typeface="+mj-ea"/>
              </a:rPr>
              <a:t>Opportunity</a:t>
            </a:r>
            <a:r>
              <a:rPr lang="zh-CN" altLang="en-US" sz="2000" b="1" dirty="0">
                <a:latin typeface="+mj-ea"/>
                <a:ea typeface="+mj-ea"/>
              </a:rPr>
              <a:t>）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15752" y="2193004"/>
            <a:ext cx="345846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28600" indent="-228600">
              <a:spcBef>
                <a:spcPct val="50000"/>
              </a:spcBef>
              <a:buAutoNum type="arabicPeriod"/>
            </a:pP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在线下拥有成熟的客户资源和商业渠道。</a:t>
            </a:r>
            <a:endParaRPr lang="en-US" altLang="zh-CN" sz="1200" b="1" dirty="0" smtClean="0">
              <a:latin typeface="华文楷体" pitchFamily="2" charset="-122"/>
              <a:ea typeface="华文楷体" pitchFamily="2" charset="-122"/>
            </a:endParaRPr>
          </a:p>
          <a:p>
            <a:pPr marL="228600" indent="-228600">
              <a:spcBef>
                <a:spcPct val="50000"/>
              </a:spcBef>
              <a:buAutoNum type="arabicPeriod"/>
            </a:pP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拥有自营的物流公司。</a:t>
            </a:r>
            <a:endParaRPr lang="en-US" altLang="zh-CN" sz="1200" b="1" dirty="0" smtClean="0">
              <a:latin typeface="华文楷体" pitchFamily="2" charset="-122"/>
              <a:ea typeface="华文楷体" pitchFamily="2" charset="-122"/>
            </a:endParaRPr>
          </a:p>
          <a:p>
            <a:pPr marL="228600" indent="-228600">
              <a:spcBef>
                <a:spcPct val="50000"/>
              </a:spcBef>
              <a:buAutoNum type="arabicPeriod"/>
            </a:pP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具备差异性竞争的基础条件。</a:t>
            </a:r>
            <a:endParaRPr lang="en-US" altLang="zh-CN" sz="12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45828" y="4503311"/>
            <a:ext cx="3600400" cy="16619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28600" indent="-228600">
              <a:spcBef>
                <a:spcPct val="50000"/>
              </a:spcBef>
              <a:buAutoNum type="arabicPeriod"/>
            </a:pP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整个行业还处于低质的成本竞争，一片蓝海尚待发掘。</a:t>
            </a:r>
            <a:endParaRPr lang="en-US" altLang="zh-CN" sz="1200" b="1" dirty="0" smtClean="0">
              <a:latin typeface="华文楷体" pitchFamily="2" charset="-122"/>
              <a:ea typeface="华文楷体" pitchFamily="2" charset="-122"/>
            </a:endParaRPr>
          </a:p>
          <a:p>
            <a:pPr marL="228600" indent="-228600">
              <a:spcBef>
                <a:spcPct val="50000"/>
              </a:spcBef>
              <a:buAutoNum type="arabicPeriod"/>
            </a:pP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与</a:t>
            </a:r>
            <a:r>
              <a:rPr lang="en-US" altLang="zh-CN" sz="1200" b="1" dirty="0" smtClean="0">
                <a:latin typeface="华文楷体" pitchFamily="2" charset="-122"/>
                <a:ea typeface="华文楷体" pitchFamily="2" charset="-122"/>
              </a:rPr>
              <a:t>IT</a:t>
            </a: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公司战略合作，实现企业战略与</a:t>
            </a:r>
            <a:r>
              <a:rPr lang="en-US" altLang="zh-CN" sz="1200" b="1" dirty="0" smtClean="0">
                <a:latin typeface="华文楷体" pitchFamily="2" charset="-122"/>
                <a:ea typeface="华文楷体" pitchFamily="2" charset="-122"/>
              </a:rPr>
              <a:t>IT</a:t>
            </a: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战略的匹配，并构建企业的价值链。</a:t>
            </a:r>
            <a:endParaRPr lang="en-US" altLang="zh-CN" sz="1200" b="1" dirty="0" smtClean="0">
              <a:latin typeface="华文楷体" pitchFamily="2" charset="-122"/>
              <a:ea typeface="华文楷体" pitchFamily="2" charset="-122"/>
            </a:endParaRPr>
          </a:p>
          <a:p>
            <a:pPr marL="228600" indent="-228600">
              <a:spcBef>
                <a:spcPct val="50000"/>
              </a:spcBef>
              <a:buAutoNum type="arabicPeriod"/>
            </a:pP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整合电子商务与物流，实现双向的业务影响和价值提升。</a:t>
            </a:r>
            <a:endParaRPr lang="en-US" altLang="zh-CN" sz="1200" b="1" dirty="0" smtClean="0">
              <a:latin typeface="华文楷体" pitchFamily="2" charset="-122"/>
              <a:ea typeface="华文楷体" pitchFamily="2" charset="-122"/>
            </a:endParaRPr>
          </a:p>
          <a:p>
            <a:pPr marL="228600" indent="-228600">
              <a:spcBef>
                <a:spcPct val="50000"/>
              </a:spcBef>
              <a:buAutoNum type="arabicPeriod"/>
            </a:pP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电子商务市场巨大。</a:t>
            </a:r>
            <a:endParaRPr lang="zh-CN" altLang="en-US" sz="12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722292" y="2199055"/>
            <a:ext cx="36004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28600" indent="-228600">
              <a:spcBef>
                <a:spcPct val="50000"/>
              </a:spcBef>
              <a:buAutoNum type="arabicPeriod"/>
            </a:pP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转型期企业整体战略不明确，尤其是业务与</a:t>
            </a:r>
            <a:r>
              <a:rPr lang="en-US" altLang="zh-CN" sz="1200" b="1" dirty="0" smtClean="0">
                <a:latin typeface="华文楷体" pitchFamily="2" charset="-122"/>
                <a:ea typeface="华文楷体" pitchFamily="2" charset="-122"/>
              </a:rPr>
              <a:t>IT</a:t>
            </a: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之间不匹配。</a:t>
            </a:r>
            <a:endParaRPr lang="en-US" altLang="zh-CN" sz="1200" b="1" dirty="0" smtClean="0">
              <a:latin typeface="华文楷体" pitchFamily="2" charset="-122"/>
              <a:ea typeface="华文楷体" pitchFamily="2" charset="-122"/>
            </a:endParaRPr>
          </a:p>
          <a:p>
            <a:pPr marL="228600" indent="-228600">
              <a:spcBef>
                <a:spcPct val="50000"/>
              </a:spcBef>
              <a:buAutoNum type="arabicPeriod"/>
            </a:pP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信息化整合水平往往不够，整体信息化能力较弱，缺乏有效的</a:t>
            </a:r>
            <a:r>
              <a:rPr lang="en-US" altLang="zh-CN" sz="1200" b="1" dirty="0" smtClean="0">
                <a:latin typeface="华文楷体" pitchFamily="2" charset="-122"/>
                <a:ea typeface="华文楷体" pitchFamily="2" charset="-122"/>
              </a:rPr>
              <a:t>IT</a:t>
            </a: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支持。</a:t>
            </a:r>
            <a:endParaRPr lang="en-US" altLang="zh-CN" sz="1200" b="1" dirty="0" smtClean="0">
              <a:latin typeface="华文楷体" pitchFamily="2" charset="-122"/>
              <a:ea typeface="华文楷体" pitchFamily="2" charset="-122"/>
            </a:endParaRPr>
          </a:p>
          <a:p>
            <a:pPr marL="228600" indent="-228600">
              <a:spcBef>
                <a:spcPct val="50000"/>
              </a:spcBef>
              <a:buAutoNum type="arabicPeriod"/>
            </a:pP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竞争对手已经有非常大的影响力和市场。</a:t>
            </a:r>
            <a:endParaRPr lang="en-US" altLang="zh-CN" sz="12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722292" y="4503311"/>
            <a:ext cx="3528392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28600" indent="-228600">
              <a:spcBef>
                <a:spcPct val="50000"/>
              </a:spcBef>
              <a:buAutoNum type="arabicPeriod"/>
            </a:pP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越来越多的电子商务企业意识到整合及服务型电子商务的发展趋势，并逐渐朝这个方向改进。</a:t>
            </a:r>
            <a:endParaRPr lang="en-US" altLang="zh-CN" sz="1200" b="1" dirty="0" smtClean="0">
              <a:latin typeface="华文楷体" pitchFamily="2" charset="-122"/>
              <a:ea typeface="华文楷体" pitchFamily="2" charset="-122"/>
            </a:endParaRPr>
          </a:p>
          <a:p>
            <a:pPr marL="228600" indent="-228600">
              <a:spcBef>
                <a:spcPct val="50000"/>
              </a:spcBef>
              <a:buAutoNum type="arabicPeriod"/>
            </a:pP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阿里，当当已经开放出平台；其他传统电子商务企业也开始强化其基础设施和能力。</a:t>
            </a:r>
            <a:endParaRPr lang="en-US" altLang="zh-CN" sz="1200" b="1" dirty="0" smtClean="0">
              <a:latin typeface="华文楷体" pitchFamily="2" charset="-122"/>
              <a:ea typeface="华文楷体" pitchFamily="2" charset="-122"/>
            </a:endParaRPr>
          </a:p>
          <a:p>
            <a:pPr marL="228600" indent="-228600">
              <a:spcBef>
                <a:spcPct val="50000"/>
              </a:spcBef>
              <a:buAutoNum type="arabicPeriod"/>
            </a:pPr>
            <a:r>
              <a:rPr lang="zh-CN" altLang="en-US" sz="1200" b="1" dirty="0" smtClean="0">
                <a:latin typeface="华文楷体" pitchFamily="2" charset="-122"/>
                <a:ea typeface="华文楷体" pitchFamily="2" charset="-122"/>
              </a:rPr>
              <a:t>电子商务逐渐开始涉足第四方物流市场，电子商务与物流企业间的整合已经开始。</a:t>
            </a:r>
            <a:endParaRPr lang="zh-CN" altLang="en-US" sz="12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14380" y="1767007"/>
            <a:ext cx="2050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latin typeface="+mj-ea"/>
              </a:rPr>
              <a:t>弱势（</a:t>
            </a:r>
            <a:r>
              <a:rPr lang="en-US" altLang="zh-CN" b="1" dirty="0" smtClean="0">
                <a:latin typeface="+mj-ea"/>
              </a:rPr>
              <a:t>Weakness</a:t>
            </a:r>
            <a:r>
              <a:rPr lang="zh-CN" altLang="en-US" b="1" dirty="0" smtClean="0">
                <a:latin typeface="+mj-ea"/>
              </a:rPr>
              <a:t>）</a:t>
            </a:r>
            <a:endParaRPr lang="en-US" altLang="zh-CN" b="1" dirty="0">
              <a:latin typeface="+mj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jtbq_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788767">
            <a:off x="6026185" y="3633415"/>
            <a:ext cx="8636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电子商务的业务战略</a:t>
            </a:r>
            <a:endParaRPr lang="zh-CN" altLang="en-US" sz="2000" dirty="0" smtClean="0"/>
          </a:p>
        </p:txBody>
      </p:sp>
      <p:pic>
        <p:nvPicPr>
          <p:cNvPr id="107524" name="Picture 4" descr="jtbq_0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75703">
            <a:off x="4603301" y="3730148"/>
            <a:ext cx="909637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6" name="Oval 7"/>
          <p:cNvSpPr>
            <a:spLocks noChangeArrowheads="1"/>
          </p:cNvSpPr>
          <p:nvPr/>
        </p:nvSpPr>
        <p:spPr bwMode="auto">
          <a:xfrm>
            <a:off x="4833029" y="4608275"/>
            <a:ext cx="1296000" cy="12960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63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None/>
            </a:pPr>
            <a:r>
              <a:rPr lang="en-US" altLang="zh-CN" sz="1400" dirty="0" smtClean="0"/>
              <a:t>Commerce</a:t>
            </a:r>
          </a:p>
          <a:p>
            <a:pPr marL="342900" indent="-342900" algn="ctr">
              <a:buNone/>
            </a:pPr>
            <a:r>
              <a:rPr lang="zh-CN" altLang="zh-CN" sz="1400" dirty="0"/>
              <a:t>营销</a:t>
            </a:r>
            <a:endParaRPr lang="zh-CN" altLang="en-US" sz="1400" b="1" dirty="0">
              <a:latin typeface="微软雅黑" pitchFamily="34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40742" y="2571215"/>
            <a:ext cx="4536504" cy="1231900"/>
            <a:chOff x="-114" y="2205"/>
            <a:chExt cx="6033" cy="1270"/>
          </a:xfrm>
        </p:grpSpPr>
        <p:sp>
          <p:nvSpPr>
            <p:cNvPr id="107549" name="Oval 10"/>
            <p:cNvSpPr>
              <a:spLocks noChangeArrowheads="1"/>
            </p:cNvSpPr>
            <p:nvPr/>
          </p:nvSpPr>
          <p:spPr bwMode="auto">
            <a:xfrm>
              <a:off x="-114" y="3113"/>
              <a:ext cx="6033" cy="36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79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0" name="Oval 11"/>
            <p:cNvSpPr>
              <a:spLocks noChangeArrowheads="1"/>
            </p:cNvSpPr>
            <p:nvPr/>
          </p:nvSpPr>
          <p:spPr bwMode="auto">
            <a:xfrm>
              <a:off x="247" y="2205"/>
              <a:ext cx="5326" cy="1140"/>
            </a:xfrm>
            <a:prstGeom prst="ellipse">
              <a:avLst/>
            </a:pr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1" name="Oval 12"/>
            <p:cNvSpPr>
              <a:spLocks noChangeArrowheads="1"/>
            </p:cNvSpPr>
            <p:nvPr/>
          </p:nvSpPr>
          <p:spPr bwMode="auto">
            <a:xfrm>
              <a:off x="247" y="2205"/>
              <a:ext cx="5326" cy="1118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2" name="Oval 13"/>
            <p:cNvSpPr>
              <a:spLocks noChangeArrowheads="1"/>
            </p:cNvSpPr>
            <p:nvPr/>
          </p:nvSpPr>
          <p:spPr bwMode="auto">
            <a:xfrm>
              <a:off x="838" y="2289"/>
              <a:ext cx="4144" cy="73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529" name="Oval 14"/>
          <p:cNvSpPr>
            <a:spLocks noChangeArrowheads="1"/>
          </p:cNvSpPr>
          <p:nvPr/>
        </p:nvSpPr>
        <p:spPr bwMode="auto">
          <a:xfrm>
            <a:off x="3914189" y="2944278"/>
            <a:ext cx="1116013" cy="242887"/>
          </a:xfrm>
          <a:prstGeom prst="ellipse">
            <a:avLst/>
          </a:prstGeom>
          <a:gradFill rotWithShape="1">
            <a:gsLst>
              <a:gs pos="0">
                <a:srgbClr val="000000">
                  <a:alpha val="79999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63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0" name="Oval 16"/>
          <p:cNvSpPr>
            <a:spLocks noChangeArrowheads="1"/>
          </p:cNvSpPr>
          <p:nvPr/>
        </p:nvSpPr>
        <p:spPr bwMode="auto">
          <a:xfrm>
            <a:off x="3676064" y="1201203"/>
            <a:ext cx="1592263" cy="1585912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5F5F5F"/>
              </a:gs>
            </a:gsLst>
            <a:lin ang="5400000" scaled="1"/>
          </a:gradFill>
          <a:ln w="63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业务战略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07531" name="Oval 17"/>
          <p:cNvSpPr>
            <a:spLocks noChangeArrowheads="1"/>
          </p:cNvSpPr>
          <p:nvPr/>
        </p:nvSpPr>
        <p:spPr bwMode="auto">
          <a:xfrm>
            <a:off x="3988802" y="1209140"/>
            <a:ext cx="966787" cy="741363"/>
          </a:xfrm>
          <a:prstGeom prst="ellipse">
            <a:avLst/>
          </a:pr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7532" name="Picture 18" descr="jtbq_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597830">
            <a:off x="3333520" y="3759007"/>
            <a:ext cx="8636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34" name="Picture 20" descr="jtbq_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633229" y="2736067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36" name="Oval 23"/>
          <p:cNvSpPr>
            <a:spLocks noChangeArrowheads="1"/>
          </p:cNvSpPr>
          <p:nvPr/>
        </p:nvSpPr>
        <p:spPr bwMode="auto">
          <a:xfrm>
            <a:off x="1160621" y="4176227"/>
            <a:ext cx="1296000" cy="12960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63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None/>
            </a:pPr>
            <a:r>
              <a:rPr lang="en-US" altLang="zh-CN" sz="1400" dirty="0" smtClean="0"/>
              <a:t>Community</a:t>
            </a:r>
          </a:p>
          <a:p>
            <a:pPr marL="342900" indent="-342900" algn="ctr">
              <a:buNone/>
            </a:pPr>
            <a:r>
              <a:rPr lang="zh-CN" altLang="zh-CN" sz="1400" dirty="0"/>
              <a:t>社区</a:t>
            </a:r>
            <a:endParaRPr lang="zh-CN" altLang="en-US" sz="1400" b="1" dirty="0">
              <a:latin typeface="微软雅黑" pitchFamily="34" charset="-122"/>
            </a:endParaRPr>
          </a:p>
        </p:txBody>
      </p:sp>
      <p:sp>
        <p:nvSpPr>
          <p:cNvPr id="107537" name="Oval 24"/>
          <p:cNvSpPr>
            <a:spLocks noChangeArrowheads="1"/>
          </p:cNvSpPr>
          <p:nvPr/>
        </p:nvSpPr>
        <p:spPr bwMode="auto">
          <a:xfrm>
            <a:off x="1986964" y="3985678"/>
            <a:ext cx="552450" cy="422275"/>
          </a:xfrm>
          <a:prstGeom prst="ellipse">
            <a:avLst/>
          </a:pr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9" name="Oval 27"/>
          <p:cNvSpPr>
            <a:spLocks noChangeArrowheads="1"/>
          </p:cNvSpPr>
          <p:nvPr/>
        </p:nvSpPr>
        <p:spPr bwMode="auto">
          <a:xfrm>
            <a:off x="7497325" y="2448035"/>
            <a:ext cx="1296000" cy="12960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63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None/>
            </a:pPr>
            <a:r>
              <a:rPr lang="en-US" altLang="zh-CN" sz="1400" dirty="0" smtClean="0"/>
              <a:t>Connection</a:t>
            </a:r>
          </a:p>
          <a:p>
            <a:pPr marL="342900" indent="-342900" algn="ctr">
              <a:buNone/>
            </a:pPr>
            <a:r>
              <a:rPr lang="zh-CN" altLang="zh-CN" sz="1400" dirty="0"/>
              <a:t>合作</a:t>
            </a:r>
            <a:endParaRPr lang="zh-CN" altLang="en-US" sz="1400" b="1" dirty="0">
              <a:latin typeface="微软雅黑" pitchFamily="34" charset="-122"/>
            </a:endParaRPr>
          </a:p>
        </p:txBody>
      </p:sp>
      <p:sp>
        <p:nvSpPr>
          <p:cNvPr id="107540" name="Oval 28"/>
          <p:cNvSpPr>
            <a:spLocks noChangeArrowheads="1"/>
          </p:cNvSpPr>
          <p:nvPr/>
        </p:nvSpPr>
        <p:spPr bwMode="auto">
          <a:xfrm>
            <a:off x="6406564" y="3985678"/>
            <a:ext cx="552450" cy="422275"/>
          </a:xfrm>
          <a:prstGeom prst="ellipse">
            <a:avLst/>
          </a:pr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1" name="Oval 29"/>
          <p:cNvSpPr>
            <a:spLocks noChangeArrowheads="1"/>
          </p:cNvSpPr>
          <p:nvPr/>
        </p:nvSpPr>
        <p:spPr bwMode="auto">
          <a:xfrm>
            <a:off x="2952164" y="5427128"/>
            <a:ext cx="638175" cy="138112"/>
          </a:xfrm>
          <a:prstGeom prst="ellipse">
            <a:avLst/>
          </a:prstGeom>
          <a:gradFill rotWithShape="1">
            <a:gsLst>
              <a:gs pos="0">
                <a:srgbClr val="000000">
                  <a:alpha val="79999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63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2" name="Oval 31"/>
          <p:cNvSpPr>
            <a:spLocks noChangeArrowheads="1"/>
          </p:cNvSpPr>
          <p:nvPr/>
        </p:nvSpPr>
        <p:spPr bwMode="auto">
          <a:xfrm>
            <a:off x="2816949" y="4608275"/>
            <a:ext cx="1296000" cy="12960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63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None/>
            </a:pPr>
            <a:r>
              <a:rPr lang="en-US" altLang="zh-CN" sz="1400" dirty="0" smtClean="0"/>
              <a:t>Contents</a:t>
            </a:r>
          </a:p>
          <a:p>
            <a:pPr marL="342900" indent="-342900" algn="ctr">
              <a:buNone/>
            </a:pPr>
            <a:r>
              <a:rPr lang="zh-CN" altLang="zh-CN" sz="1400" dirty="0"/>
              <a:t>内容</a:t>
            </a:r>
            <a:endParaRPr lang="zh-CN" altLang="en-US" sz="1400" b="1" dirty="0">
              <a:latin typeface="微软雅黑" pitchFamily="34" charset="-122"/>
            </a:endParaRPr>
          </a:p>
        </p:txBody>
      </p:sp>
      <p:sp>
        <p:nvSpPr>
          <p:cNvPr id="107543" name="Oval 32"/>
          <p:cNvSpPr>
            <a:spLocks noChangeArrowheads="1"/>
          </p:cNvSpPr>
          <p:nvPr/>
        </p:nvSpPr>
        <p:spPr bwMode="auto">
          <a:xfrm>
            <a:off x="2995027" y="4438115"/>
            <a:ext cx="552450" cy="422275"/>
          </a:xfrm>
          <a:prstGeom prst="ellipse">
            <a:avLst/>
          </a:pr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5" name="Oval 35"/>
          <p:cNvSpPr>
            <a:spLocks noChangeArrowheads="1"/>
          </p:cNvSpPr>
          <p:nvPr/>
        </p:nvSpPr>
        <p:spPr bwMode="auto">
          <a:xfrm>
            <a:off x="6561221" y="4320243"/>
            <a:ext cx="1296000" cy="12960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63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None/>
            </a:pPr>
            <a:r>
              <a:rPr lang="en-US" altLang="zh-CN" sz="1400" dirty="0" smtClean="0"/>
              <a:t>Communication</a:t>
            </a:r>
          </a:p>
          <a:p>
            <a:pPr marL="342900" indent="-342900" algn="ctr">
              <a:buNone/>
            </a:pPr>
            <a:r>
              <a:rPr lang="zh-CN" altLang="zh-CN" sz="1400" dirty="0"/>
              <a:t>沟通</a:t>
            </a:r>
            <a:endParaRPr lang="zh-CN" altLang="en-US" sz="1400" b="1" dirty="0">
              <a:latin typeface="微软雅黑" pitchFamily="34" charset="-122"/>
            </a:endParaRPr>
          </a:p>
        </p:txBody>
      </p:sp>
      <p:sp>
        <p:nvSpPr>
          <p:cNvPr id="107546" name="Oval 36"/>
          <p:cNvSpPr>
            <a:spLocks noChangeArrowheads="1"/>
          </p:cNvSpPr>
          <p:nvPr/>
        </p:nvSpPr>
        <p:spPr bwMode="auto">
          <a:xfrm>
            <a:off x="5442952" y="4438115"/>
            <a:ext cx="552450" cy="422275"/>
          </a:xfrm>
          <a:prstGeom prst="ellipse">
            <a:avLst/>
          </a:pr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3" name="Picture 19" descr="jtbq_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8346" y="2712837"/>
            <a:ext cx="7302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Oval 23"/>
          <p:cNvSpPr>
            <a:spLocks noChangeArrowheads="1"/>
          </p:cNvSpPr>
          <p:nvPr/>
        </p:nvSpPr>
        <p:spPr bwMode="auto">
          <a:xfrm>
            <a:off x="296525" y="2520043"/>
            <a:ext cx="1296000" cy="12960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63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None/>
            </a:pPr>
            <a:r>
              <a:rPr lang="en-US" altLang="zh-CN" sz="1400" dirty="0" smtClean="0"/>
              <a:t>Customization</a:t>
            </a:r>
          </a:p>
          <a:p>
            <a:pPr marL="342900" indent="-342900" algn="ctr">
              <a:buNone/>
            </a:pPr>
            <a:r>
              <a:rPr lang="zh-CN" altLang="zh-CN" sz="1400" dirty="0"/>
              <a:t>客户满足度</a:t>
            </a:r>
            <a:endParaRPr lang="zh-CN" altLang="en-US" sz="1400" b="1" dirty="0">
              <a:latin typeface="微软雅黑" pitchFamily="34" charset="-122"/>
            </a:endParaRPr>
          </a:p>
        </p:txBody>
      </p:sp>
      <p:sp>
        <p:nvSpPr>
          <p:cNvPr id="35" name="Oval 24"/>
          <p:cNvSpPr>
            <a:spLocks noChangeArrowheads="1"/>
          </p:cNvSpPr>
          <p:nvPr/>
        </p:nvSpPr>
        <p:spPr bwMode="auto">
          <a:xfrm>
            <a:off x="440541" y="2592051"/>
            <a:ext cx="552450" cy="422275"/>
          </a:xfrm>
          <a:prstGeom prst="ellipse">
            <a:avLst/>
          </a:pr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" name="Picture 18" descr="jtbq_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138859">
            <a:off x="2201058" y="3489905"/>
            <a:ext cx="8636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企业型电子商务的发展与演化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2" y="3063101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传统企业主导单一的</a:t>
            </a:r>
            <a:r>
              <a:rPr lang="en-US" altLang="zh-CN" sz="1200" dirty="0" smtClean="0">
                <a:latin typeface="+mj-ea"/>
                <a:ea typeface="+mj-ea"/>
              </a:rPr>
              <a:t>B2C</a:t>
            </a:r>
            <a:r>
              <a:rPr lang="zh-CN" altLang="en-US" sz="1200" dirty="0" smtClean="0">
                <a:latin typeface="+mj-ea"/>
                <a:ea typeface="+mj-ea"/>
              </a:rPr>
              <a:t>模式网站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549400" y="2218551"/>
            <a:ext cx="1466850" cy="800100"/>
          </a:xfrm>
          <a:prstGeom prst="roundRect">
            <a:avLst>
              <a:gd name="adj" fmla="val 16667"/>
            </a:avLst>
          </a:prstGeom>
          <a:ln>
            <a:solidFill>
              <a:srgbClr val="008CC6"/>
            </a:solidFill>
            <a:headEnd/>
            <a:tailEnd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200" b="1" dirty="0" smtClean="0">
                <a:latin typeface="+mj-ea"/>
                <a:ea typeface="+mj-ea"/>
              </a:rPr>
              <a:t>销售型电子商务</a:t>
            </a:r>
            <a:endParaRPr lang="en-US" altLang="zh-CN" sz="1200" b="1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2040" y="3063101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电子商务企业主导</a:t>
            </a:r>
            <a:r>
              <a:rPr lang="en-US" altLang="zh-CN" sz="1200" dirty="0" smtClean="0">
                <a:latin typeface="+mj-ea"/>
                <a:ea typeface="+mj-ea"/>
              </a:rPr>
              <a:t>B2C</a:t>
            </a:r>
            <a:r>
              <a:rPr lang="zh-CN" altLang="en-US" sz="1200" dirty="0" smtClean="0">
                <a:latin typeface="+mj-ea"/>
                <a:ea typeface="+mj-ea"/>
              </a:rPr>
              <a:t>电子商户门户模式网站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549900" y="2218551"/>
            <a:ext cx="1466850" cy="800100"/>
          </a:xfrm>
          <a:prstGeom prst="roundRect">
            <a:avLst>
              <a:gd name="adj" fmla="val 16667"/>
            </a:avLst>
          </a:prstGeom>
          <a:ln>
            <a:solidFill>
              <a:srgbClr val="008CC6"/>
            </a:solidFill>
            <a:headEnd/>
            <a:tailEnd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200" b="1" dirty="0" smtClean="0">
                <a:latin typeface="+mj-ea"/>
                <a:ea typeface="+mj-ea"/>
              </a:rPr>
              <a:t>平台型电子商务</a:t>
            </a:r>
            <a:endParaRPr lang="en-US" altLang="zh-CN" sz="12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4048" y="5374501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提供面向企业服务的</a:t>
            </a:r>
            <a:r>
              <a:rPr lang="en-US" altLang="zh-CN" sz="1200" dirty="0" smtClean="0">
                <a:latin typeface="+mj-ea"/>
                <a:ea typeface="+mj-ea"/>
              </a:rPr>
              <a:t>B2B</a:t>
            </a:r>
            <a:r>
              <a:rPr lang="zh-CN" altLang="en-US" sz="1200" dirty="0" smtClean="0">
                <a:latin typeface="+mj-ea"/>
                <a:ea typeface="+mj-ea"/>
              </a:rPr>
              <a:t>电子商务平台</a:t>
            </a:r>
            <a:endParaRPr lang="en-US" altLang="zh-CN" sz="1200" dirty="0" smtClean="0">
              <a:latin typeface="+mj-ea"/>
              <a:ea typeface="+mj-ea"/>
            </a:endParaRPr>
          </a:p>
          <a:p>
            <a:r>
              <a:rPr lang="zh-CN" altLang="en-US" sz="1200" dirty="0" smtClean="0">
                <a:latin typeface="+mj-ea"/>
                <a:ea typeface="+mj-ea"/>
              </a:rPr>
              <a:t>（物流、融资、信贷等）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594350" y="4529951"/>
            <a:ext cx="1466850" cy="800100"/>
          </a:xfrm>
          <a:prstGeom prst="roundRect">
            <a:avLst>
              <a:gd name="adj" fmla="val 16667"/>
            </a:avLst>
          </a:prstGeom>
          <a:ln>
            <a:solidFill>
              <a:srgbClr val="008CC6"/>
            </a:solidFill>
            <a:headEnd/>
            <a:tailEnd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200" b="1" dirty="0" smtClean="0">
                <a:latin typeface="+mj-ea"/>
                <a:ea typeface="+mj-ea"/>
              </a:rPr>
              <a:t>服务型电子商务</a:t>
            </a:r>
            <a:endParaRPr lang="en-US" altLang="zh-CN" sz="12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3750" y="5374501"/>
            <a:ext cx="2933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整合供应链、</a:t>
            </a:r>
            <a:r>
              <a:rPr lang="en-US" altLang="zh-CN" sz="1200" dirty="0" smtClean="0">
                <a:latin typeface="+mj-ea"/>
                <a:ea typeface="+mj-ea"/>
              </a:rPr>
              <a:t>IT</a:t>
            </a:r>
            <a:r>
              <a:rPr lang="zh-CN" altLang="en-US" sz="1200" dirty="0" smtClean="0">
                <a:latin typeface="+mj-ea"/>
                <a:ea typeface="+mj-ea"/>
              </a:rPr>
              <a:t>系统，提供全程电子商务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1593850" y="4529951"/>
            <a:ext cx="1466850" cy="800100"/>
          </a:xfrm>
          <a:prstGeom prst="roundRect">
            <a:avLst>
              <a:gd name="adj" fmla="val 16667"/>
            </a:avLst>
          </a:prstGeom>
          <a:ln>
            <a:solidFill>
              <a:srgbClr val="008CC6"/>
            </a:solidFill>
            <a:headEnd/>
            <a:tailEnd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200" b="1" dirty="0" smtClean="0">
                <a:latin typeface="+mj-ea"/>
                <a:ea typeface="+mj-ea"/>
              </a:rPr>
              <a:t>整合型电子商务</a:t>
            </a:r>
            <a:endParaRPr lang="en-US" altLang="zh-CN" sz="1200" b="1" dirty="0">
              <a:latin typeface="+mj-ea"/>
              <a:ea typeface="+mj-ea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3860800" y="2396351"/>
            <a:ext cx="978408" cy="484632"/>
          </a:xfrm>
          <a:prstGeom prst="rightArrow">
            <a:avLst/>
          </a:prstGeom>
          <a:solidFill>
            <a:schemeClr val="accent1"/>
          </a:solidFill>
          <a:ln w="28575" algn="ctr">
            <a:solidFill>
              <a:srgbClr val="008CC6"/>
            </a:solidFill>
            <a:round/>
            <a:headEnd/>
            <a:tailEnd/>
          </a:ln>
        </p:spPr>
        <p:txBody>
          <a:bodyPr lIns="90000" tIns="46800" rIns="90000" bIns="46800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 rot="5400000">
            <a:off x="5880862" y="3710039"/>
            <a:ext cx="978408" cy="484632"/>
          </a:xfrm>
          <a:prstGeom prst="rightArrow">
            <a:avLst/>
          </a:prstGeom>
          <a:solidFill>
            <a:schemeClr val="accent1"/>
          </a:solidFill>
          <a:ln w="28575" algn="ctr">
            <a:solidFill>
              <a:srgbClr val="008CC6"/>
            </a:solidFill>
            <a:round/>
            <a:headEnd/>
            <a:tailEnd/>
          </a:ln>
        </p:spPr>
        <p:txBody>
          <a:bodyPr lIns="90000" tIns="46800" rIns="90000" bIns="46800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 bwMode="auto">
          <a:xfrm rot="10800000">
            <a:off x="3860801" y="4707751"/>
            <a:ext cx="978408" cy="484632"/>
          </a:xfrm>
          <a:prstGeom prst="rightArrow">
            <a:avLst/>
          </a:prstGeom>
          <a:solidFill>
            <a:schemeClr val="accent1"/>
          </a:solidFill>
          <a:ln w="28575" algn="ctr">
            <a:solidFill>
              <a:srgbClr val="008CC6"/>
            </a:solidFill>
            <a:round/>
            <a:headEnd/>
            <a:tailEnd/>
          </a:ln>
        </p:spPr>
        <p:txBody>
          <a:bodyPr lIns="90000" tIns="46800" rIns="90000" bIns="46800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4016" y="980729"/>
            <a:ext cx="8604448" cy="4320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zh-CN" altLang="en-US" sz="1800" b="1" dirty="0">
                <a:solidFill>
                  <a:srgbClr val="008CC6"/>
                </a:solidFill>
                <a:latin typeface="+mj-ea"/>
                <a:ea typeface="+mj-ea"/>
                <a:cs typeface="Arial" pitchFamily="34" charset="0"/>
              </a:rPr>
              <a:t>新型</a:t>
            </a:r>
            <a:r>
              <a:rPr lang="en-US" altLang="zh-CN" sz="1800" b="1" dirty="0">
                <a:solidFill>
                  <a:srgbClr val="008CC6"/>
                </a:solidFill>
                <a:latin typeface="+mj-ea"/>
                <a:ea typeface="+mj-ea"/>
                <a:cs typeface="Arial" pitchFamily="34" charset="0"/>
              </a:rPr>
              <a:t>B2B</a:t>
            </a:r>
            <a:r>
              <a:rPr lang="zh-CN" altLang="en-US" sz="1800" b="1" dirty="0" smtClean="0">
                <a:solidFill>
                  <a:srgbClr val="008CC6"/>
                </a:solidFill>
                <a:latin typeface="+mj-ea"/>
                <a:ea typeface="+mj-ea"/>
                <a:cs typeface="Arial" pitchFamily="34" charset="0"/>
              </a:rPr>
              <a:t>电子商务</a:t>
            </a:r>
            <a:r>
              <a:rPr lang="en-US" altLang="zh-CN" sz="1800" b="1" dirty="0" smtClean="0">
                <a:solidFill>
                  <a:srgbClr val="008CC6"/>
                </a:solidFill>
                <a:latin typeface="+mj-ea"/>
                <a:ea typeface="+mj-ea"/>
                <a:cs typeface="Arial" pitchFamily="34" charset="0"/>
              </a:rPr>
              <a:t>(e-business)</a:t>
            </a:r>
            <a:r>
              <a:rPr lang="zh-CN" altLang="en-US" sz="1800" b="1" dirty="0" smtClean="0">
                <a:solidFill>
                  <a:srgbClr val="008CC6"/>
                </a:solidFill>
                <a:latin typeface="+mj-ea"/>
                <a:ea typeface="+mj-ea"/>
                <a:cs typeface="Arial" pitchFamily="34" charset="0"/>
              </a:rPr>
              <a:t>：</a:t>
            </a:r>
            <a:r>
              <a:rPr lang="zh-CN" altLang="en-US" sz="1800" b="1" dirty="0" smtClean="0">
                <a:solidFill>
                  <a:srgbClr val="FF9900"/>
                </a:solidFill>
                <a:latin typeface="+mj-ea"/>
                <a:ea typeface="+mj-ea"/>
              </a:rPr>
              <a:t>电子商务</a:t>
            </a:r>
            <a:r>
              <a:rPr lang="en-US" altLang="zh-CN" sz="1800" b="1" dirty="0" smtClean="0">
                <a:solidFill>
                  <a:srgbClr val="FF9900"/>
                </a:solidFill>
                <a:latin typeface="+mj-ea"/>
                <a:ea typeface="+mj-ea"/>
              </a:rPr>
              <a:t>(e-commerce)+</a:t>
            </a:r>
            <a:r>
              <a:rPr lang="zh-CN" altLang="en-US" sz="1800" b="1" dirty="0">
                <a:solidFill>
                  <a:srgbClr val="FF9900"/>
                </a:solidFill>
                <a:latin typeface="+mj-ea"/>
                <a:ea typeface="+mj-ea"/>
              </a:rPr>
              <a:t>供应链</a:t>
            </a:r>
            <a:r>
              <a:rPr lang="zh-CN" altLang="en-US" sz="1800" b="1" dirty="0" smtClean="0">
                <a:solidFill>
                  <a:srgbClr val="FF9900"/>
                </a:solidFill>
                <a:latin typeface="+mj-ea"/>
                <a:ea typeface="+mj-ea"/>
              </a:rPr>
              <a:t>集成</a:t>
            </a:r>
            <a:r>
              <a:rPr lang="en-US" altLang="zh-CN" sz="1800" b="1" dirty="0" smtClean="0">
                <a:solidFill>
                  <a:srgbClr val="FF9900"/>
                </a:solidFill>
                <a:latin typeface="+mj-ea"/>
                <a:ea typeface="+mj-ea"/>
              </a:rPr>
              <a:t>(SCM)+SOA</a:t>
            </a:r>
            <a:endParaRPr lang="zh-CN" altLang="en-US" sz="1800" b="1" dirty="0">
              <a:solidFill>
                <a:srgbClr val="FF9900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zh-CN" altLang="en-US" sz="1800" b="1" dirty="0"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716735" y="1412776"/>
            <a:ext cx="5247753" cy="72009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  <a:cs typeface="楷体_GB2312" pitchFamily="49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60350" y="1412777"/>
            <a:ext cx="3447554" cy="72007"/>
          </a:xfrm>
          <a:prstGeom prst="rect">
            <a:avLst/>
          </a:prstGeom>
          <a:solidFill>
            <a:srgbClr val="008CC6"/>
          </a:solidFill>
          <a:ln w="9525" cap="flat" cmpd="sng" algn="ctr">
            <a:solidFill>
              <a:srgbClr val="008C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  <a:cs typeface="楷体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对电子商务的一些误解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电子商务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电子商务网站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尽管电子更多地是以互联网站的形式表现，但网站只是电子商务的很小一个部分。</a:t>
            </a:r>
            <a:endParaRPr lang="en-US" altLang="zh-CN" dirty="0" smtClean="0"/>
          </a:p>
          <a:p>
            <a:r>
              <a:rPr lang="zh-CN" altLang="en-US" dirty="0" smtClean="0"/>
              <a:t>电子商务 </a:t>
            </a:r>
            <a:r>
              <a:rPr lang="en-US" altLang="zh-CN" dirty="0" smtClean="0"/>
              <a:t>= </a:t>
            </a:r>
            <a:r>
              <a:rPr lang="zh-CN" altLang="en-US" dirty="0" smtClean="0"/>
              <a:t>互联网买卖商品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C2C, B2C</a:t>
            </a:r>
            <a:r>
              <a:rPr lang="zh-CN" altLang="en-US" dirty="0" smtClean="0"/>
              <a:t>的角度来看，确实如此。但这样理解电子商务就过于狭隘了。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IBM, Oracle, HP</a:t>
            </a:r>
            <a:r>
              <a:rPr lang="zh-CN" altLang="en-US" dirty="0" smtClean="0"/>
              <a:t>众多企业眼中，电子商务实质分为</a:t>
            </a:r>
            <a:r>
              <a:rPr lang="en-US" altLang="zh-CN" dirty="0" smtClean="0"/>
              <a:t>E-Commerce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E-Business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企业型电子商务的发展和演化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20891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6146800" y="1628800"/>
            <a:ext cx="1809576" cy="4365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zh-CN" altLang="en-US" sz="140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矩形 14"/>
          <p:cNvSpPr/>
          <p:nvPr/>
        </p:nvSpPr>
        <p:spPr bwMode="auto">
          <a:xfrm>
            <a:off x="4483100" y="2349525"/>
            <a:ext cx="1663700" cy="364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zh-CN" altLang="en-US" sz="140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193800" y="3830662"/>
            <a:ext cx="1644650" cy="2163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zh-CN" altLang="en-US" sz="140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838450" y="3119462"/>
            <a:ext cx="1644650" cy="28749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zh-CN" altLang="en-US" sz="140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电子商务的</a:t>
            </a:r>
            <a:r>
              <a:rPr lang="zh-CN" altLang="en-US" dirty="0" smtClean="0">
                <a:ea typeface="微软雅黑"/>
              </a:rPr>
              <a:t>赢利模式分析</a:t>
            </a:r>
          </a:p>
        </p:txBody>
      </p:sp>
      <p:sp>
        <p:nvSpPr>
          <p:cNvPr id="14339" name="TextBox 20"/>
          <p:cNvSpPr txBox="1">
            <a:spLocks noChangeArrowheads="1"/>
          </p:cNvSpPr>
          <p:nvPr/>
        </p:nvSpPr>
        <p:spPr bwMode="auto">
          <a:xfrm>
            <a:off x="1193800" y="4293096"/>
            <a:ext cx="16446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latin typeface="Arial" pitchFamily="34" charset="0"/>
                <a:ea typeface="+mj-ea"/>
                <a:cs typeface="Arial" pitchFamily="34" charset="0"/>
              </a:rPr>
              <a:t>销售利润</a:t>
            </a:r>
            <a:endParaRPr lang="en-US" altLang="zh-CN" sz="14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endParaRPr lang="en-US" altLang="zh-CN" sz="14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400" dirty="0" smtClean="0">
                <a:latin typeface="Arial" pitchFamily="34" charset="0"/>
                <a:ea typeface="+mj-ea"/>
                <a:cs typeface="Arial" pitchFamily="34" charset="0"/>
              </a:rPr>
              <a:t>大宗采购会员</a:t>
            </a:r>
            <a:r>
              <a:rPr lang="zh-CN" altLang="en-US" sz="1400" dirty="0">
                <a:latin typeface="Arial" pitchFamily="34" charset="0"/>
                <a:ea typeface="+mj-ea"/>
                <a:cs typeface="Arial" pitchFamily="34" charset="0"/>
              </a:rPr>
              <a:t>费</a:t>
            </a:r>
          </a:p>
          <a:p>
            <a:pPr algn="ctr">
              <a:defRPr/>
            </a:pPr>
            <a:r>
              <a:rPr lang="zh-CN" altLang="en-US" sz="1400" dirty="0">
                <a:latin typeface="Arial" pitchFamily="34" charset="0"/>
                <a:ea typeface="+mj-ea"/>
                <a:cs typeface="Arial" pitchFamily="34" charset="0"/>
              </a:rPr>
              <a:t>信息费</a:t>
            </a:r>
            <a:endParaRPr lang="en-US" altLang="zh-CN" sz="14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400" dirty="0">
                <a:latin typeface="Arial" pitchFamily="34" charset="0"/>
                <a:ea typeface="+mj-ea"/>
                <a:cs typeface="Arial" pitchFamily="34" charset="0"/>
              </a:rPr>
              <a:t>广告费</a:t>
            </a:r>
            <a:endParaRPr lang="en-US" altLang="zh-CN" sz="14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400" dirty="0">
                <a:latin typeface="Arial" pitchFamily="34" charset="0"/>
                <a:ea typeface="+mj-ea"/>
                <a:cs typeface="Arial" pitchFamily="34" charset="0"/>
              </a:rPr>
              <a:t>关键字排名费</a:t>
            </a:r>
          </a:p>
        </p:txBody>
      </p:sp>
      <p:sp>
        <p:nvSpPr>
          <p:cNvPr id="14340" name="TextBox 21"/>
          <p:cNvSpPr txBox="1">
            <a:spLocks noChangeArrowheads="1"/>
          </p:cNvSpPr>
          <p:nvPr/>
        </p:nvSpPr>
        <p:spPr bwMode="auto">
          <a:xfrm>
            <a:off x="2838450" y="3861048"/>
            <a:ext cx="16446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latin typeface="Arial" pitchFamily="34" charset="0"/>
                <a:ea typeface="+mj-ea"/>
                <a:cs typeface="Arial" pitchFamily="34" charset="0"/>
              </a:rPr>
              <a:t>销售利润</a:t>
            </a:r>
            <a:endParaRPr lang="en-US" altLang="zh-CN" sz="14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endParaRPr lang="en-US" altLang="zh-CN" sz="14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400" dirty="0" smtClean="0">
                <a:latin typeface="Arial" pitchFamily="34" charset="0"/>
                <a:ea typeface="+mj-ea"/>
                <a:cs typeface="Arial" pitchFamily="34" charset="0"/>
              </a:rPr>
              <a:t>交易</a:t>
            </a:r>
            <a:r>
              <a:rPr lang="zh-CN" altLang="en-US" sz="1400" dirty="0">
                <a:latin typeface="Arial" pitchFamily="34" charset="0"/>
                <a:ea typeface="+mj-ea"/>
                <a:cs typeface="Arial" pitchFamily="34" charset="0"/>
              </a:rPr>
              <a:t>佣金</a:t>
            </a:r>
            <a:endParaRPr lang="en-US" altLang="zh-CN" sz="14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endParaRPr lang="en-US" altLang="zh-CN" sz="14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400" dirty="0">
                <a:latin typeface="Arial" pitchFamily="34" charset="0"/>
                <a:ea typeface="+mj-ea"/>
                <a:cs typeface="Arial" pitchFamily="34" charset="0"/>
              </a:rPr>
              <a:t>会员费</a:t>
            </a:r>
            <a:endParaRPr lang="en-US" altLang="zh-CN" sz="14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400" dirty="0">
                <a:latin typeface="Arial" pitchFamily="34" charset="0"/>
                <a:ea typeface="+mj-ea"/>
                <a:cs typeface="Arial" pitchFamily="34" charset="0"/>
              </a:rPr>
              <a:t>信息费</a:t>
            </a:r>
            <a:endParaRPr lang="en-US" altLang="zh-CN" sz="14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400" dirty="0">
                <a:latin typeface="Arial" pitchFamily="34" charset="0"/>
                <a:ea typeface="+mj-ea"/>
                <a:cs typeface="Arial" pitchFamily="34" charset="0"/>
              </a:rPr>
              <a:t>广告费</a:t>
            </a:r>
            <a:endParaRPr lang="en-US" altLang="zh-CN" sz="14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400" dirty="0">
                <a:latin typeface="Arial" pitchFamily="34" charset="0"/>
                <a:ea typeface="+mj-ea"/>
                <a:cs typeface="Arial" pitchFamily="34" charset="0"/>
              </a:rPr>
              <a:t>关键字排名费</a:t>
            </a:r>
          </a:p>
        </p:txBody>
      </p:sp>
      <p:sp>
        <p:nvSpPr>
          <p:cNvPr id="14342" name="TextBox 23"/>
          <p:cNvSpPr txBox="1">
            <a:spLocks noChangeArrowheads="1"/>
          </p:cNvSpPr>
          <p:nvPr/>
        </p:nvSpPr>
        <p:spPr bwMode="auto">
          <a:xfrm>
            <a:off x="2195736" y="6093296"/>
            <a:ext cx="4978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latin typeface="Arial" pitchFamily="34" charset="0"/>
                <a:ea typeface="+mj-ea"/>
                <a:cs typeface="Arial" pitchFamily="34" charset="0"/>
              </a:rPr>
              <a:t>企业型电子商务</a:t>
            </a:r>
            <a:r>
              <a:rPr lang="zh-CN" altLang="en-US" sz="1400" b="1" dirty="0">
                <a:latin typeface="Arial" pitchFamily="34" charset="0"/>
                <a:ea typeface="+mj-ea"/>
                <a:cs typeface="Arial" pitchFamily="34" charset="0"/>
              </a:rPr>
              <a:t>盈利模式分析</a:t>
            </a: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4483100" y="2780928"/>
            <a:ext cx="164465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ea typeface="微软雅黑" pitchFamily="34" charset="-122"/>
                <a:cs typeface="Arial" charset="0"/>
              </a:rPr>
              <a:t>销售利润</a:t>
            </a:r>
            <a:endParaRPr lang="en-US" altLang="zh-CN" sz="1400" dirty="0" smtClean="0">
              <a:ea typeface="微软雅黑" pitchFamily="34" charset="-122"/>
              <a:cs typeface="Arial" charset="0"/>
            </a:endParaRPr>
          </a:p>
          <a:p>
            <a:pPr algn="ctr"/>
            <a:endParaRPr lang="en-US" altLang="zh-CN" sz="1400" dirty="0" smtClean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 smtClean="0">
                <a:ea typeface="微软雅黑" pitchFamily="34" charset="-122"/>
                <a:cs typeface="Arial" charset="0"/>
              </a:rPr>
              <a:t>融资</a:t>
            </a:r>
            <a:r>
              <a:rPr lang="zh-CN" altLang="en-US" sz="1400" dirty="0">
                <a:ea typeface="微软雅黑" pitchFamily="34" charset="-122"/>
                <a:cs typeface="Arial" charset="0"/>
              </a:rPr>
              <a:t>与信贷</a:t>
            </a:r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增值服务费</a:t>
            </a:r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物流费</a:t>
            </a:r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咨询费</a:t>
            </a:r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交易佣金</a:t>
            </a:r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会员费</a:t>
            </a:r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信息费</a:t>
            </a:r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广告费</a:t>
            </a:r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关键字排名费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93800" y="3971950"/>
            <a:ext cx="16446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latin typeface="Arial" pitchFamily="34" charset="0"/>
                <a:ea typeface="+mj-ea"/>
                <a:cs typeface="Arial" pitchFamily="34" charset="0"/>
              </a:rPr>
              <a:t>传统</a:t>
            </a:r>
            <a:r>
              <a:rPr lang="en-US" altLang="zh-CN" sz="1400" b="1" dirty="0" smtClean="0">
                <a:latin typeface="Arial" pitchFamily="34" charset="0"/>
                <a:ea typeface="+mj-ea"/>
                <a:cs typeface="Arial" pitchFamily="34" charset="0"/>
              </a:rPr>
              <a:t>B2B </a:t>
            </a:r>
            <a:r>
              <a:rPr lang="en-US" altLang="zh-CN" sz="1400" b="1" dirty="0">
                <a:latin typeface="Arial" pitchFamily="34" charset="0"/>
                <a:ea typeface="+mj-ea"/>
                <a:cs typeface="Arial" pitchFamily="34" charset="0"/>
              </a:rPr>
              <a:t>EC</a:t>
            </a:r>
            <a:endParaRPr lang="zh-CN" altLang="en-US" sz="14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8450" y="3257575"/>
            <a:ext cx="16446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latin typeface="Arial" pitchFamily="34" charset="0"/>
                <a:ea typeface="+mj-ea"/>
                <a:cs typeface="Arial" pitchFamily="34" charset="0"/>
              </a:rPr>
              <a:t>平台</a:t>
            </a:r>
            <a:r>
              <a:rPr lang="en-US" altLang="zh-CN" sz="1400" b="1" dirty="0" smtClean="0">
                <a:latin typeface="Arial" pitchFamily="34" charset="0"/>
                <a:ea typeface="+mj-ea"/>
                <a:cs typeface="Arial" pitchFamily="34" charset="0"/>
              </a:rPr>
              <a:t>B2B </a:t>
            </a:r>
            <a:r>
              <a:rPr lang="en-US" altLang="zh-CN" sz="1400" b="1" dirty="0">
                <a:latin typeface="Arial" pitchFamily="34" charset="0"/>
                <a:ea typeface="+mj-ea"/>
                <a:cs typeface="Arial" pitchFamily="34" charset="0"/>
              </a:rPr>
              <a:t>EC</a:t>
            </a:r>
            <a:endParaRPr lang="zh-CN" altLang="en-US" sz="14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81513" y="2438425"/>
            <a:ext cx="1644650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latin typeface="Arial" pitchFamily="34" charset="0"/>
                <a:ea typeface="+mj-ea"/>
                <a:cs typeface="Arial" pitchFamily="34" charset="0"/>
              </a:rPr>
              <a:t>服务型</a:t>
            </a:r>
            <a:r>
              <a:rPr lang="en-US" altLang="zh-CN" sz="1400" b="1" dirty="0" smtClean="0">
                <a:latin typeface="Arial" pitchFamily="34" charset="0"/>
                <a:ea typeface="+mj-ea"/>
                <a:cs typeface="Arial" pitchFamily="34" charset="0"/>
              </a:rPr>
              <a:t>B2B </a:t>
            </a:r>
            <a:r>
              <a:rPr lang="en-US" altLang="zh-CN" sz="1400" b="1" dirty="0">
                <a:latin typeface="Arial" pitchFamily="34" charset="0"/>
                <a:ea typeface="+mj-ea"/>
                <a:cs typeface="Arial" pitchFamily="34" charset="0"/>
              </a:rPr>
              <a:t>EC</a:t>
            </a:r>
            <a:endParaRPr lang="zh-CN" altLang="en-US" sz="14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1193800" y="4630762"/>
            <a:ext cx="6762576" cy="223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 bwMode="auto">
          <a:xfrm>
            <a:off x="2838450" y="4186262"/>
            <a:ext cx="5117926" cy="348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cxnSpLocks noChangeShapeType="1"/>
          </p:cNvCxnSpPr>
          <p:nvPr/>
        </p:nvCxnSpPr>
        <p:spPr bwMode="auto">
          <a:xfrm rot="16200000" flipV="1">
            <a:off x="4761980" y="2590948"/>
            <a:ext cx="3104012" cy="27587"/>
          </a:xfrm>
          <a:prstGeom prst="straightConnector1">
            <a:avLst/>
          </a:prstGeom>
          <a:noFill/>
          <a:ln w="25400" algn="ctr">
            <a:solidFill>
              <a:srgbClr val="F79646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41" name="TextBox 40"/>
          <p:cNvSpPr txBox="1"/>
          <p:nvPr/>
        </p:nvSpPr>
        <p:spPr>
          <a:xfrm>
            <a:off x="6527800" y="939800"/>
            <a:ext cx="1333500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latin typeface="+mj-ea"/>
                <a:ea typeface="+mj-ea"/>
              </a:rPr>
              <a:t>持续创新服务</a:t>
            </a:r>
          </a:p>
        </p:txBody>
      </p:sp>
      <p:cxnSp>
        <p:nvCxnSpPr>
          <p:cNvPr id="3" name="直接连接符 36"/>
          <p:cNvCxnSpPr/>
          <p:nvPr/>
        </p:nvCxnSpPr>
        <p:spPr bwMode="auto">
          <a:xfrm>
            <a:off x="4481513" y="3114700"/>
            <a:ext cx="3474863" cy="262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21"/>
          <p:cNvSpPr txBox="1">
            <a:spLocks noChangeArrowheads="1"/>
          </p:cNvSpPr>
          <p:nvPr/>
        </p:nvSpPr>
        <p:spPr bwMode="auto">
          <a:xfrm>
            <a:off x="6228184" y="2124100"/>
            <a:ext cx="164465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供应链</a:t>
            </a:r>
            <a:r>
              <a:rPr lang="zh-CN" altLang="en-US" sz="1400" dirty="0" smtClean="0">
                <a:ea typeface="微软雅黑" pitchFamily="34" charset="-122"/>
                <a:cs typeface="Arial" charset="0"/>
              </a:rPr>
              <a:t>服务利润</a:t>
            </a:r>
            <a:endParaRPr lang="zh-CN" altLang="en-US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标准化</a:t>
            </a:r>
            <a:r>
              <a:rPr lang="zh-CN" altLang="en-US" sz="1400" dirty="0" smtClean="0">
                <a:ea typeface="微软雅黑" pitchFamily="34" charset="-122"/>
                <a:cs typeface="Arial" charset="0"/>
              </a:rPr>
              <a:t>服务利润</a:t>
            </a:r>
            <a:endParaRPr lang="zh-CN" altLang="en-US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en-US" altLang="zh-CN" sz="1400" dirty="0">
                <a:ea typeface="微软雅黑" pitchFamily="34" charset="-122"/>
                <a:cs typeface="Arial" charset="0"/>
              </a:rPr>
              <a:t>IT</a:t>
            </a:r>
            <a:r>
              <a:rPr lang="zh-CN" altLang="en-US" sz="1400" dirty="0">
                <a:ea typeface="微软雅黑" pitchFamily="34" charset="-122"/>
                <a:cs typeface="Arial" charset="0"/>
              </a:rPr>
              <a:t>整合</a:t>
            </a:r>
            <a:r>
              <a:rPr lang="zh-CN" altLang="en-US" sz="1400" dirty="0" smtClean="0">
                <a:ea typeface="微软雅黑" pitchFamily="34" charset="-122"/>
                <a:cs typeface="Arial" charset="0"/>
              </a:rPr>
              <a:t>服务利润</a:t>
            </a:r>
            <a:endParaRPr lang="zh-CN" altLang="en-US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 smtClean="0">
                <a:ea typeface="微软雅黑" pitchFamily="34" charset="-122"/>
                <a:cs typeface="Arial" charset="0"/>
              </a:rPr>
              <a:t>销售利润</a:t>
            </a:r>
            <a:endParaRPr lang="en-US" altLang="zh-CN" sz="1400" dirty="0" smtClean="0">
              <a:ea typeface="微软雅黑" pitchFamily="34" charset="-122"/>
              <a:cs typeface="Arial" charset="0"/>
            </a:endParaRPr>
          </a:p>
          <a:p>
            <a:pPr algn="ctr"/>
            <a:endParaRPr lang="zh-CN" altLang="en-US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融资与信贷</a:t>
            </a:r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增值服务费</a:t>
            </a:r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物流费</a:t>
            </a:r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咨询费</a:t>
            </a:r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交易佣金</a:t>
            </a:r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会员费</a:t>
            </a:r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信息费</a:t>
            </a:r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广告费</a:t>
            </a:r>
            <a:endParaRPr lang="en-US" altLang="zh-CN" sz="1400" dirty="0"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400" dirty="0">
                <a:ea typeface="微软雅黑" pitchFamily="34" charset="-122"/>
                <a:cs typeface="Arial" charset="0"/>
              </a:rPr>
              <a:t>关键字排名费</a:t>
            </a:r>
          </a:p>
        </p:txBody>
      </p:sp>
      <p:sp>
        <p:nvSpPr>
          <p:cNvPr id="5" name="TextBox 20"/>
          <p:cNvSpPr txBox="1"/>
          <p:nvPr/>
        </p:nvSpPr>
        <p:spPr>
          <a:xfrm>
            <a:off x="6192838" y="1628800"/>
            <a:ext cx="1644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sz="1400" b="1" dirty="0" smtClean="0">
                <a:ea typeface="微软雅黑" pitchFamily="34" charset="-122"/>
                <a:cs typeface="Arial" charset="0"/>
              </a:rPr>
              <a:t>全程</a:t>
            </a:r>
            <a:r>
              <a:rPr lang="en-US" altLang="zh-CN" sz="1400" b="1" dirty="0" smtClean="0">
                <a:ea typeface="微软雅黑" pitchFamily="34" charset="-122"/>
                <a:cs typeface="Arial" charset="0"/>
              </a:rPr>
              <a:t>B2B EC/EB</a:t>
            </a:r>
            <a:endParaRPr lang="zh-CN" altLang="en-US" sz="14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3" name="右箭头 22"/>
          <p:cNvSpPr/>
          <p:nvPr/>
        </p:nvSpPr>
        <p:spPr bwMode="auto">
          <a:xfrm rot="19987198">
            <a:off x="1331273" y="2098229"/>
            <a:ext cx="4975580" cy="200121"/>
          </a:xfrm>
          <a:prstGeom prst="rightArrow">
            <a:avLst>
              <a:gd name="adj1" fmla="val 50000"/>
              <a:gd name="adj2" fmla="val 246842"/>
            </a:avLst>
          </a:prstGeom>
          <a:solidFill>
            <a:schemeClr val="accent1"/>
          </a:solidFill>
          <a:ln w="28575" algn="ctr">
            <a:solidFill>
              <a:srgbClr val="008CC6"/>
            </a:solidFill>
            <a:round/>
            <a:headEnd/>
            <a:tailEnd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第一步：</a:t>
            </a:r>
            <a:r>
              <a:rPr lang="en-US" altLang="zh-CN" dirty="0" smtClean="0"/>
              <a:t>B2C</a:t>
            </a:r>
            <a:r>
              <a:rPr lang="zh-CN" altLang="en-US" dirty="0" smtClean="0"/>
              <a:t>应用方案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52736"/>
            <a:ext cx="809905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电子商务下的物流解决方案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物流规划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组建高效的配送中心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批发型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零售型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仓储型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建立服务等级协议（</a:t>
            </a:r>
            <a:r>
              <a:rPr lang="en-US" altLang="zh-CN" dirty="0" smtClean="0"/>
              <a:t>SLA</a:t>
            </a:r>
            <a:r>
              <a:rPr lang="zh-CN" altLang="en-US" dirty="0" smtClean="0"/>
              <a:t>）机制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物流运作模式的升级，实现成本型转向盈利型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提供第三方物流服务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实现管理能力的升级，提升至第四方物流服务提供商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建立面向电子商务的订单分析和挖掘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有效规划物流能力及物流发展的过程，控制投入产出比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电子商务下的物流解决方案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8"/>
            <a:ext cx="8424863" cy="5533156"/>
          </a:xfrm>
        </p:spPr>
        <p:txBody>
          <a:bodyPr/>
          <a:lstStyle/>
          <a:p>
            <a:r>
              <a:rPr lang="zh-CN" altLang="en-US" dirty="0" smtClean="0"/>
              <a:t>物流能力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基于供应链的物流管理能力优化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SLA</a:t>
            </a:r>
            <a:r>
              <a:rPr lang="zh-CN" altLang="en-US" dirty="0" smtClean="0"/>
              <a:t>提供差别性的物流服务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优化仓储管理，降低库存水平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对快速消费品实现零库存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优化运输和配送能力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优化成本预算和核算能力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提高物流处理的自动化能力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强化商品识别技术，比如</a:t>
            </a:r>
            <a:r>
              <a:rPr lang="en-US" altLang="zh-CN" dirty="0" smtClean="0"/>
              <a:t>RFID, Barcode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强化运输跟踪技术，比如</a:t>
            </a:r>
            <a:r>
              <a:rPr lang="en-US" altLang="zh-CN" dirty="0" smtClean="0"/>
              <a:t>GPS, GIS</a:t>
            </a:r>
          </a:p>
          <a:p>
            <a:pPr lvl="1"/>
            <a:r>
              <a:rPr lang="zh-CN" altLang="en-US" dirty="0" smtClean="0"/>
              <a:t>提高物流信息化水平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有步骤推行物流系统的信息化，首先推行物流运作层面。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基于标准化，与电子商务系统，企业应用系统保持技术同步和信息的无边界交互。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提供基于移动技术的物流管理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cs typeface="+mj-cs"/>
              </a:rPr>
              <a:t>提纲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28625" y="1898650"/>
            <a:ext cx="8358188" cy="2286000"/>
          </a:xfrm>
          <a:prstGeom prst="rect">
            <a:avLst/>
          </a:prstGeom>
          <a:solidFill>
            <a:srgbClr val="D3D4C6"/>
          </a:solidFill>
          <a:ln w="9525" algn="ctr">
            <a:solidFill>
              <a:srgbClr val="D3D4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19113" y="1989138"/>
            <a:ext cx="8196262" cy="2106612"/>
          </a:xfrm>
          <a:prstGeom prst="rect">
            <a:avLst/>
          </a:prstGeom>
          <a:solidFill>
            <a:srgbClr val="EFF0EB"/>
          </a:solidFill>
          <a:ln w="9525" algn="ctr">
            <a:solidFill>
              <a:srgbClr val="FEFFF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28625" y="1493838"/>
            <a:ext cx="8358188" cy="4048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D3D4C6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rgbClr val="D3D4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b="1">
              <a:ea typeface="楷体_GB2312" pitchFamily="49" charset="-122"/>
            </a:endParaRPr>
          </a:p>
        </p:txBody>
      </p:sp>
      <p:pic>
        <p:nvPicPr>
          <p:cNvPr id="5126" name="Picture 6" descr="logo_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38" y="1539875"/>
            <a:ext cx="3238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is-golf-a-spor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9900" y="2221207"/>
            <a:ext cx="2951190" cy="16555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108575" y="6553200"/>
            <a:ext cx="4035425" cy="304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声明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绝密资料  仅供项目现场交流  严禁拷贝外传</a:t>
            </a:r>
            <a:endParaRPr lang="en-US" altLang="zh-CN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27050" y="1937881"/>
            <a:ext cx="4990055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indent="-381000">
              <a:spcBef>
                <a:spcPct val="50000"/>
              </a:spcBef>
              <a:buBlip>
                <a:blip r:embed="rId5"/>
              </a:buBlip>
              <a:defRPr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  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什么是电子商务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FontTx/>
              <a:buBlip>
                <a:blip r:embed="rId5"/>
              </a:buBlip>
              <a:defRPr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  电子商务与物流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FontTx/>
              <a:buBlip>
                <a:blip r:embed="rId5"/>
              </a:buBlip>
              <a:defRPr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3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  客户需要什么样的电子商务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Blip>
                <a:blip r:embed="rId5"/>
              </a:buBlip>
              <a:defRPr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部分  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业务解决方案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Blip>
                <a:blip r:embed="rId5"/>
              </a:buBlip>
              <a:defRPr/>
            </a:pPr>
            <a:r>
              <a:rPr kumimoji="0" lang="zh-CN" altLang="en-US" sz="2000" b="1" dirty="0" smtClean="0">
                <a:solidFill>
                  <a:srgbClr val="00549A"/>
                </a:solidFill>
                <a:ea typeface="微软雅黑" pitchFamily="34" charset="-122"/>
              </a:rPr>
              <a:t>第</a:t>
            </a:r>
            <a:r>
              <a:rPr kumimoji="0" lang="en-US" altLang="zh-CN" sz="2000" b="1" dirty="0">
                <a:solidFill>
                  <a:srgbClr val="00549A"/>
                </a:solidFill>
                <a:ea typeface="微软雅黑" pitchFamily="34" charset="-122"/>
              </a:rPr>
              <a:t>5</a:t>
            </a:r>
            <a:r>
              <a:rPr kumimoji="0" lang="zh-CN" altLang="en-US" sz="2000" b="1" dirty="0" smtClean="0">
                <a:solidFill>
                  <a:srgbClr val="00549A"/>
                </a:solidFill>
                <a:ea typeface="微软雅黑" pitchFamily="34" charset="-122"/>
              </a:rPr>
              <a:t>部分</a:t>
            </a:r>
            <a:r>
              <a:rPr kumimoji="0" lang="en-US" altLang="zh-CN" sz="2000" b="1" dirty="0" smtClean="0">
                <a:solidFill>
                  <a:srgbClr val="00549A"/>
                </a:solidFill>
                <a:ea typeface="微软雅黑" pitchFamily="34" charset="-122"/>
              </a:rPr>
              <a:t>  IT</a:t>
            </a:r>
            <a:r>
              <a:rPr kumimoji="0" lang="zh-CN" altLang="en-US" sz="2000" b="1" dirty="0" smtClean="0">
                <a:solidFill>
                  <a:srgbClr val="00549A"/>
                </a:solidFill>
                <a:ea typeface="微软雅黑" pitchFamily="34" charset="-122"/>
              </a:rPr>
              <a:t>解决方案</a:t>
            </a:r>
            <a:endParaRPr kumimoji="0" lang="en-US" altLang="zh-CN" sz="2000" b="1" dirty="0">
              <a:solidFill>
                <a:srgbClr val="00549A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我们的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106363" y="1196975"/>
            <a:ext cx="8497887" cy="0"/>
          </a:xfrm>
          <a:prstGeom prst="line">
            <a:avLst/>
          </a:prstGeom>
          <a:noFill/>
          <a:ln w="9525">
            <a:solidFill>
              <a:srgbClr val="008CC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27425" y="1196975"/>
            <a:ext cx="1530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72213" y="1196975"/>
            <a:ext cx="1530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>
                <a:latin typeface="微软雅黑" pitchFamily="34" charset="-122"/>
                <a:ea typeface="微软雅黑" pitchFamily="34" charset="-122"/>
              </a:rPr>
              <a:t>价值和服务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68313" y="1557338"/>
            <a:ext cx="8207375" cy="4948237"/>
            <a:chOff x="470" y="981"/>
            <a:chExt cx="4700" cy="311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45" y="1979"/>
              <a:ext cx="2903" cy="1089"/>
            </a:xfrm>
            <a:prstGeom prst="rect">
              <a:avLst/>
            </a:prstGeom>
            <a:solidFill>
              <a:srgbClr val="F8F8F8"/>
            </a:solidFill>
            <a:ln w="9525" algn="ctr">
              <a:solidFill>
                <a:srgbClr val="008CC6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no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45" y="3249"/>
              <a:ext cx="2903" cy="816"/>
            </a:xfrm>
            <a:prstGeom prst="rect">
              <a:avLst/>
            </a:prstGeom>
            <a:solidFill>
              <a:srgbClr val="F8F8F8"/>
            </a:solidFill>
            <a:ln w="9525" algn="ctr">
              <a:solidFill>
                <a:srgbClr val="008CC6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no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245" y="1026"/>
              <a:ext cx="2903" cy="862"/>
            </a:xfrm>
            <a:prstGeom prst="rect">
              <a:avLst/>
            </a:prstGeom>
            <a:solidFill>
              <a:srgbClr val="F8F8F8"/>
            </a:solidFill>
            <a:ln w="9525" algn="ctr">
              <a:solidFill>
                <a:srgbClr val="008CC6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no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70" y="1173"/>
              <a:ext cx="1457" cy="624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008CC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70" y="1286"/>
              <a:ext cx="1457" cy="5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dirty="0"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kumimoji="1" lang="zh-CN" altLang="en-US" sz="2000" b="1" dirty="0">
                  <a:latin typeface="微软雅黑" pitchFamily="34" charset="-122"/>
                  <a:ea typeface="微软雅黑" pitchFamily="34" charset="-122"/>
                </a:rPr>
                <a:t>战略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IT Strategy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70" y="2187"/>
              <a:ext cx="1457" cy="624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008CC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0" y="2300"/>
              <a:ext cx="1457" cy="5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kumimoji="1" lang="zh-CN" altLang="en-US" sz="2000" b="1">
                  <a:latin typeface="微软雅黑" pitchFamily="34" charset="-122"/>
                  <a:ea typeface="微软雅黑" pitchFamily="34" charset="-122"/>
                </a:rPr>
                <a:t>架构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IT Infrastructure</a:t>
              </a:r>
              <a:endParaRPr lang="en-US" altLang="zh-CN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5400000">
              <a:off x="1179" y="1548"/>
              <a:ext cx="255" cy="879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10" y="34"/>
                </a:cxn>
                <a:cxn ang="0">
                  <a:pos x="110" y="0"/>
                </a:cxn>
                <a:cxn ang="0">
                  <a:pos x="240" y="68"/>
                </a:cxn>
                <a:cxn ang="0">
                  <a:pos x="106" y="136"/>
                </a:cxn>
                <a:cxn ang="0">
                  <a:pos x="106" y="102"/>
                </a:cxn>
                <a:cxn ang="0">
                  <a:pos x="2" y="102"/>
                </a:cxn>
              </a:cxnLst>
              <a:rect l="0" t="0" r="r" b="b"/>
              <a:pathLst>
                <a:path w="240" h="136">
                  <a:moveTo>
                    <a:pt x="0" y="34"/>
                  </a:moveTo>
                  <a:lnTo>
                    <a:pt x="110" y="34"/>
                  </a:lnTo>
                  <a:lnTo>
                    <a:pt x="110" y="0"/>
                  </a:lnTo>
                  <a:lnTo>
                    <a:pt x="240" y="68"/>
                  </a:lnTo>
                  <a:lnTo>
                    <a:pt x="106" y="136"/>
                  </a:lnTo>
                  <a:lnTo>
                    <a:pt x="106" y="102"/>
                  </a:lnTo>
                  <a:lnTo>
                    <a:pt x="2" y="102"/>
                  </a:lnTo>
                </a:path>
              </a:pathLst>
            </a:custGeom>
            <a:noFill/>
            <a:ln w="22225" cap="flat" cmpd="sng">
              <a:solidFill>
                <a:srgbClr val="008CC6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70" y="3321"/>
              <a:ext cx="1412" cy="624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008CC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70" y="3416"/>
              <a:ext cx="1412" cy="5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kumimoji="1" lang="zh-CN" altLang="en-US" sz="2000" b="1">
                  <a:latin typeface="微软雅黑" pitchFamily="34" charset="-122"/>
                  <a:ea typeface="微软雅黑" pitchFamily="34" charset="-122"/>
                </a:rPr>
                <a:t>行动方案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000" b="1">
                  <a:latin typeface="微软雅黑" pitchFamily="34" charset="-122"/>
                  <a:ea typeface="微软雅黑" pitchFamily="34" charset="-122"/>
                </a:rPr>
                <a:t>IT Action Plan</a:t>
              </a:r>
              <a:r>
                <a:rPr kumimoji="1" lang="zh-CN" altLang="en-US" sz="2000" b="1"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kumimoji="1" lang="zh-CN" altLang="en-US" sz="200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973" y="1207"/>
              <a:ext cx="255" cy="53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10" y="34"/>
                </a:cxn>
                <a:cxn ang="0">
                  <a:pos x="110" y="0"/>
                </a:cxn>
                <a:cxn ang="0">
                  <a:pos x="240" y="68"/>
                </a:cxn>
                <a:cxn ang="0">
                  <a:pos x="106" y="136"/>
                </a:cxn>
                <a:cxn ang="0">
                  <a:pos x="106" y="102"/>
                </a:cxn>
                <a:cxn ang="0">
                  <a:pos x="2" y="102"/>
                </a:cxn>
              </a:cxnLst>
              <a:rect l="0" t="0" r="r" b="b"/>
              <a:pathLst>
                <a:path w="240" h="136">
                  <a:moveTo>
                    <a:pt x="0" y="34"/>
                  </a:moveTo>
                  <a:lnTo>
                    <a:pt x="110" y="34"/>
                  </a:lnTo>
                  <a:lnTo>
                    <a:pt x="110" y="0"/>
                  </a:lnTo>
                  <a:lnTo>
                    <a:pt x="240" y="68"/>
                  </a:lnTo>
                  <a:lnTo>
                    <a:pt x="106" y="136"/>
                  </a:lnTo>
                  <a:lnTo>
                    <a:pt x="106" y="102"/>
                  </a:lnTo>
                  <a:lnTo>
                    <a:pt x="2" y="102"/>
                  </a:lnTo>
                </a:path>
              </a:pathLst>
            </a:custGeom>
            <a:noFill/>
            <a:ln w="22225" cap="flat" cmpd="sng">
              <a:solidFill>
                <a:srgbClr val="008CC6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973" y="2244"/>
              <a:ext cx="255" cy="53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10" y="34"/>
                </a:cxn>
                <a:cxn ang="0">
                  <a:pos x="110" y="0"/>
                </a:cxn>
                <a:cxn ang="0">
                  <a:pos x="240" y="68"/>
                </a:cxn>
                <a:cxn ang="0">
                  <a:pos x="106" y="136"/>
                </a:cxn>
                <a:cxn ang="0">
                  <a:pos x="106" y="102"/>
                </a:cxn>
                <a:cxn ang="0">
                  <a:pos x="2" y="102"/>
                </a:cxn>
              </a:cxnLst>
              <a:rect l="0" t="0" r="r" b="b"/>
              <a:pathLst>
                <a:path w="240" h="136">
                  <a:moveTo>
                    <a:pt x="0" y="34"/>
                  </a:moveTo>
                  <a:lnTo>
                    <a:pt x="110" y="34"/>
                  </a:lnTo>
                  <a:lnTo>
                    <a:pt x="110" y="0"/>
                  </a:lnTo>
                  <a:lnTo>
                    <a:pt x="240" y="68"/>
                  </a:lnTo>
                  <a:lnTo>
                    <a:pt x="106" y="136"/>
                  </a:lnTo>
                  <a:lnTo>
                    <a:pt x="106" y="102"/>
                  </a:lnTo>
                  <a:lnTo>
                    <a:pt x="2" y="102"/>
                  </a:lnTo>
                </a:path>
              </a:pathLst>
            </a:custGeom>
            <a:noFill/>
            <a:ln w="22225" cap="flat" cmpd="sng">
              <a:solidFill>
                <a:srgbClr val="008CC6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973" y="3379"/>
              <a:ext cx="255" cy="53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10" y="34"/>
                </a:cxn>
                <a:cxn ang="0">
                  <a:pos x="110" y="0"/>
                </a:cxn>
                <a:cxn ang="0">
                  <a:pos x="240" y="68"/>
                </a:cxn>
                <a:cxn ang="0">
                  <a:pos x="106" y="136"/>
                </a:cxn>
                <a:cxn ang="0">
                  <a:pos x="106" y="102"/>
                </a:cxn>
                <a:cxn ang="0">
                  <a:pos x="2" y="102"/>
                </a:cxn>
              </a:cxnLst>
              <a:rect l="0" t="0" r="r" b="b"/>
              <a:pathLst>
                <a:path w="240" h="136">
                  <a:moveTo>
                    <a:pt x="0" y="34"/>
                  </a:moveTo>
                  <a:lnTo>
                    <a:pt x="110" y="34"/>
                  </a:lnTo>
                  <a:lnTo>
                    <a:pt x="110" y="0"/>
                  </a:lnTo>
                  <a:lnTo>
                    <a:pt x="240" y="68"/>
                  </a:lnTo>
                  <a:lnTo>
                    <a:pt x="106" y="136"/>
                  </a:lnTo>
                  <a:lnTo>
                    <a:pt x="106" y="102"/>
                  </a:lnTo>
                  <a:lnTo>
                    <a:pt x="2" y="102"/>
                  </a:lnTo>
                </a:path>
              </a:pathLst>
            </a:custGeom>
            <a:noFill/>
            <a:ln w="22225" cap="flat" cmpd="sng">
              <a:solidFill>
                <a:srgbClr val="008CC6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222" y="3293"/>
              <a:ext cx="1361" cy="8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项目规划</a:t>
              </a:r>
            </a:p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实施策略</a:t>
              </a:r>
            </a:p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实施计划</a:t>
              </a:r>
            </a:p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投资分析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742" y="3393"/>
              <a:ext cx="1276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运营的规划</a:t>
              </a:r>
            </a:p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治理的价值呈现</a:t>
              </a:r>
            </a:p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投资收益的保证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222" y="2017"/>
              <a:ext cx="1361" cy="10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业务模式理解分析</a:t>
              </a:r>
            </a:p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业务流程整理分析</a:t>
              </a:r>
            </a:p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信息业务架构设计</a:t>
              </a:r>
            </a:p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应用架构规划</a:t>
              </a:r>
            </a:p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基础技术架构规划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742" y="2218"/>
              <a:ext cx="1418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与业务的一致性</a:t>
              </a:r>
            </a:p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蓝图规划的连贯性</a:t>
              </a:r>
            </a:p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业务创新的支持能力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222" y="1083"/>
              <a:ext cx="1361" cy="8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愿景</a:t>
              </a:r>
            </a:p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策略</a:t>
              </a:r>
            </a:p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现状评估</a:t>
              </a:r>
            </a:p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蓝图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742" y="1284"/>
              <a:ext cx="127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>
                <a:spcBef>
                  <a:spcPct val="50000"/>
                </a:spcBef>
                <a:buFontTx/>
                <a:buChar char="•"/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企业战略匹配</a:t>
              </a: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 rot="5400000">
              <a:off x="1179" y="2614"/>
              <a:ext cx="255" cy="879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10" y="34"/>
                </a:cxn>
                <a:cxn ang="0">
                  <a:pos x="110" y="0"/>
                </a:cxn>
                <a:cxn ang="0">
                  <a:pos x="240" y="68"/>
                </a:cxn>
                <a:cxn ang="0">
                  <a:pos x="106" y="136"/>
                </a:cxn>
                <a:cxn ang="0">
                  <a:pos x="106" y="102"/>
                </a:cxn>
                <a:cxn ang="0">
                  <a:pos x="2" y="102"/>
                </a:cxn>
              </a:cxnLst>
              <a:rect l="0" t="0" r="r" b="b"/>
              <a:pathLst>
                <a:path w="240" h="136">
                  <a:moveTo>
                    <a:pt x="0" y="34"/>
                  </a:moveTo>
                  <a:lnTo>
                    <a:pt x="110" y="34"/>
                  </a:lnTo>
                  <a:lnTo>
                    <a:pt x="110" y="0"/>
                  </a:lnTo>
                  <a:lnTo>
                    <a:pt x="240" y="68"/>
                  </a:lnTo>
                  <a:lnTo>
                    <a:pt x="106" y="136"/>
                  </a:lnTo>
                  <a:lnTo>
                    <a:pt x="106" y="102"/>
                  </a:lnTo>
                  <a:lnTo>
                    <a:pt x="2" y="102"/>
                  </a:lnTo>
                </a:path>
              </a:pathLst>
            </a:custGeom>
            <a:noFill/>
            <a:ln w="22225" cap="flat" cmpd="sng">
              <a:solidFill>
                <a:srgbClr val="008CC6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68" y="1026"/>
              <a:ext cx="0" cy="3034"/>
            </a:xfrm>
            <a:prstGeom prst="line">
              <a:avLst/>
            </a:prstGeom>
            <a:noFill/>
            <a:ln w="9525">
              <a:solidFill>
                <a:srgbClr val="008CC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165" y="981"/>
              <a:ext cx="3005" cy="0"/>
            </a:xfrm>
            <a:prstGeom prst="line">
              <a:avLst/>
            </a:prstGeom>
            <a:noFill/>
            <a:ln w="9525">
              <a:solidFill>
                <a:srgbClr val="008CC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3526" y="1168"/>
              <a:ext cx="255" cy="453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F8F8F8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0"/>
            <p:cNvSpPr>
              <a:spLocks noChangeArrowheads="1"/>
            </p:cNvSpPr>
            <p:nvPr/>
          </p:nvSpPr>
          <p:spPr bwMode="auto">
            <a:xfrm>
              <a:off x="3526" y="2303"/>
              <a:ext cx="255" cy="453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F8F8F8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1"/>
            <p:cNvSpPr>
              <a:spLocks noChangeArrowheads="1"/>
            </p:cNvSpPr>
            <p:nvPr/>
          </p:nvSpPr>
          <p:spPr bwMode="auto">
            <a:xfrm flipH="1">
              <a:off x="3526" y="3493"/>
              <a:ext cx="255" cy="453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F8F8F8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</a:t>
            </a:r>
            <a:r>
              <a:rPr lang="en-US" altLang="zh-CN" dirty="0" smtClean="0"/>
              <a:t>IT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解决方案</a:t>
            </a:r>
            <a:r>
              <a:rPr lang="en-US" altLang="zh-CN" dirty="0" smtClean="0"/>
              <a:t> = IT</a:t>
            </a:r>
            <a:r>
              <a:rPr lang="zh-CN" altLang="en-US" dirty="0" smtClean="0"/>
              <a:t>战略 </a:t>
            </a:r>
            <a:r>
              <a:rPr lang="en-US" altLang="zh-CN" dirty="0" smtClean="0"/>
              <a:t>+ IT</a:t>
            </a:r>
            <a:r>
              <a:rPr lang="zh-CN" altLang="en-US" dirty="0" smtClean="0"/>
              <a:t>架构 </a:t>
            </a:r>
            <a:r>
              <a:rPr lang="en-US" altLang="zh-CN" dirty="0" smtClean="0"/>
              <a:t>+ IT</a:t>
            </a:r>
            <a:r>
              <a:rPr lang="zh-CN" altLang="en-US" dirty="0" smtClean="0"/>
              <a:t>行动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</a:t>
            </a:r>
            <a:r>
              <a:rPr lang="zh-CN" altLang="en-US" dirty="0" smtClean="0"/>
              <a:t>战略与业务战略的一致性匹配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</a:t>
            </a:r>
            <a:r>
              <a:rPr lang="zh-CN" altLang="en-US" dirty="0" smtClean="0"/>
              <a:t>架构与业务解决方案演化发展的匹配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</a:t>
            </a:r>
            <a:r>
              <a:rPr lang="zh-CN" altLang="en-US" dirty="0" smtClean="0"/>
              <a:t>行动与</a:t>
            </a:r>
            <a:r>
              <a:rPr lang="en-US" altLang="zh-CN" dirty="0" smtClean="0"/>
              <a:t>IT</a:t>
            </a:r>
            <a:r>
              <a:rPr lang="zh-CN" altLang="en-US" dirty="0" smtClean="0"/>
              <a:t>架构的匹配</a:t>
            </a:r>
            <a:endParaRPr lang="en-US" altLang="zh-CN" dirty="0" smtClean="0"/>
          </a:p>
          <a:p>
            <a:r>
              <a:rPr lang="zh-CN" altLang="en-US" dirty="0" smtClean="0"/>
              <a:t>架构设计方法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通过提供架构层面的解决方案，实现与</a:t>
            </a:r>
            <a:r>
              <a:rPr lang="en-US" altLang="zh-CN" dirty="0" smtClean="0"/>
              <a:t>IT</a:t>
            </a:r>
            <a:r>
              <a:rPr lang="zh-CN" altLang="en-US" dirty="0" smtClean="0"/>
              <a:t>战略的匹配。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TOGAF</a:t>
            </a:r>
            <a:r>
              <a:rPr lang="zh-CN" altLang="en-US" dirty="0" smtClean="0"/>
              <a:t>方法，提供全方位的架构解决方案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业务架构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应用架构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技术架构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在应用架构层面，提供架构的演化路线的解决方案，指导项目实施交付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在技术架构层面，提供基于</a:t>
            </a:r>
            <a:r>
              <a:rPr lang="en-US" altLang="zh-CN" dirty="0" smtClean="0"/>
              <a:t>SOA</a:t>
            </a:r>
            <a:r>
              <a:rPr lang="zh-CN" altLang="en-US" dirty="0" smtClean="0"/>
              <a:t>的全方位解决方案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IT-</a:t>
            </a:r>
            <a:r>
              <a:rPr lang="zh-CN" altLang="en-US" dirty="0" smtClean="0"/>
              <a:t>业务战略一致性匹配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51500" y="1888207"/>
            <a:ext cx="3105150" cy="990600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8C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51500" y="2067594"/>
            <a:ext cx="3103563" cy="776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ea typeface="楷体_GB2312" pitchFamily="49" charset="-122"/>
              </a:rPr>
              <a:t>IT</a:t>
            </a:r>
            <a:r>
              <a:rPr kumimoji="1" lang="zh-CN" altLang="en-US" sz="2400" b="1">
                <a:ea typeface="楷体_GB2312" pitchFamily="49" charset="-122"/>
              </a:rPr>
              <a:t>战略</a:t>
            </a:r>
          </a:p>
          <a:p>
            <a:pPr algn="ctr">
              <a:spcBef>
                <a:spcPct val="50000"/>
              </a:spcBef>
            </a:pPr>
            <a:r>
              <a:rPr lang="en-US" altLang="zh-CN" sz="1400" b="1">
                <a:ea typeface="楷体_GB2312" pitchFamily="49" charset="-122"/>
              </a:rPr>
              <a:t>IT Strategy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79388" y="1628800"/>
            <a:ext cx="8372475" cy="0"/>
          </a:xfrm>
          <a:prstGeom prst="line">
            <a:avLst/>
          </a:prstGeom>
          <a:noFill/>
          <a:ln w="9525">
            <a:solidFill>
              <a:srgbClr val="008CC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85763" y="1888207"/>
            <a:ext cx="3105150" cy="990600"/>
            <a:chOff x="243" y="1026"/>
            <a:chExt cx="1956" cy="624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3" y="1026"/>
              <a:ext cx="1956" cy="624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008CC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43" y="1139"/>
              <a:ext cx="1955" cy="4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业务战略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ea typeface="楷体_GB2312" pitchFamily="49" charset="-122"/>
                </a:rPr>
                <a:t>Business Strategy</a:t>
              </a:r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85763" y="4450432"/>
            <a:ext cx="3106737" cy="1066800"/>
            <a:chOff x="243" y="2263"/>
            <a:chExt cx="1957" cy="641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43" y="2263"/>
              <a:ext cx="1956" cy="624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008CC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43" y="2273"/>
              <a:ext cx="1957" cy="6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业务架构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ea typeface="楷体_GB2312" pitchFamily="49" charset="-122"/>
                </a:rPr>
                <a:t>Business Infrastructure</a:t>
              </a:r>
              <a:r>
                <a:rPr kumimoji="1" lang="en-US" altLang="zh-CN" sz="1400">
                  <a:ea typeface="楷体_GB2312" pitchFamily="49" charset="-122"/>
                </a:rPr>
                <a:t>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zh-CN" altLang="en-US" sz="1200" b="1">
                  <a:ea typeface="楷体_GB2312" pitchFamily="49" charset="-122"/>
                </a:rPr>
                <a:t>（组织与流程</a:t>
              </a:r>
              <a:r>
                <a:rPr kumimoji="1" lang="en-US" altLang="zh-CN" sz="1200" b="1">
                  <a:ea typeface="楷体_GB2312" pitchFamily="49" charset="-122"/>
                </a:rPr>
                <a:t>Organization &amp; Processes </a:t>
              </a:r>
              <a:r>
                <a:rPr kumimoji="1" lang="zh-CN" altLang="en-US" sz="1200" b="1"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651500" y="4452019"/>
            <a:ext cx="3105150" cy="990600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8C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651500" y="4631407"/>
            <a:ext cx="3103563" cy="776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ea typeface="楷体_GB2312" pitchFamily="49" charset="-122"/>
              </a:rPr>
              <a:t>IT</a:t>
            </a:r>
            <a:r>
              <a:rPr kumimoji="1" lang="zh-CN" altLang="en-US" sz="2400" b="1">
                <a:ea typeface="楷体_GB2312" pitchFamily="49" charset="-122"/>
              </a:rPr>
              <a:t>架构</a:t>
            </a:r>
          </a:p>
          <a:p>
            <a:pPr algn="ctr">
              <a:spcBef>
                <a:spcPct val="50000"/>
              </a:spcBef>
            </a:pPr>
            <a:r>
              <a:rPr lang="en-US" altLang="zh-CN" sz="1400" b="1">
                <a:ea typeface="楷体_GB2312" pitchFamily="49" charset="-122"/>
              </a:rPr>
              <a:t>IT Infrastructure</a:t>
            </a:r>
            <a:endParaRPr lang="en-US" altLang="zh-CN" sz="1400">
              <a:ea typeface="楷体_GB2312" pitchFamily="49" charset="-122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3492500" y="2877219"/>
            <a:ext cx="2159000" cy="1576388"/>
          </a:xfrm>
          <a:prstGeom prst="line">
            <a:avLst/>
          </a:prstGeom>
          <a:noFill/>
          <a:ln w="9525">
            <a:solidFill>
              <a:srgbClr val="008CC6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492500" y="2877219"/>
            <a:ext cx="2159000" cy="1576388"/>
          </a:xfrm>
          <a:prstGeom prst="line">
            <a:avLst/>
          </a:prstGeom>
          <a:noFill/>
          <a:ln w="9525">
            <a:solidFill>
              <a:srgbClr val="008CC6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blackWhite">
          <a:xfrm flipH="1">
            <a:off x="4078288" y="2151732"/>
            <a:ext cx="1258887" cy="179387"/>
          </a:xfrm>
          <a:custGeom>
            <a:avLst/>
            <a:gdLst/>
            <a:ahLst/>
            <a:cxnLst>
              <a:cxn ang="0">
                <a:pos x="1638" y="434"/>
              </a:cxn>
              <a:cxn ang="0">
                <a:pos x="1638" y="0"/>
              </a:cxn>
              <a:cxn ang="0">
                <a:pos x="2023" y="993"/>
              </a:cxn>
              <a:cxn ang="0">
                <a:pos x="0" y="993"/>
              </a:cxn>
              <a:cxn ang="0">
                <a:pos x="0" y="434"/>
              </a:cxn>
              <a:cxn ang="0">
                <a:pos x="1638" y="434"/>
              </a:cxn>
            </a:cxnLst>
            <a:rect l="0" t="0" r="r" b="b"/>
            <a:pathLst>
              <a:path w="2024" h="994">
                <a:moveTo>
                  <a:pt x="1638" y="434"/>
                </a:moveTo>
                <a:lnTo>
                  <a:pt x="1638" y="0"/>
                </a:lnTo>
                <a:lnTo>
                  <a:pt x="2023" y="993"/>
                </a:lnTo>
                <a:lnTo>
                  <a:pt x="0" y="993"/>
                </a:lnTo>
                <a:lnTo>
                  <a:pt x="0" y="434"/>
                </a:lnTo>
                <a:lnTo>
                  <a:pt x="1638" y="434"/>
                </a:lnTo>
              </a:path>
            </a:pathLst>
          </a:custGeom>
          <a:solidFill>
            <a:srgbClr val="F2F2F2"/>
          </a:solidFill>
          <a:ln w="9525" cap="rnd" cmpd="sng">
            <a:solidFill>
              <a:srgbClr val="008CC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046538" y="2466057"/>
            <a:ext cx="488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>
                <a:latin typeface="楷体_GB2312" pitchFamily="49" charset="-122"/>
                <a:ea typeface="楷体_GB2312" pitchFamily="49" charset="-122"/>
              </a:rPr>
              <a:t>控制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402138" y="1977107"/>
            <a:ext cx="488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>
                <a:latin typeface="楷体_GB2312" pitchFamily="49" charset="-122"/>
                <a:ea typeface="楷体_GB2312" pitchFamily="49" charset="-122"/>
              </a:rPr>
              <a:t>支持</a:t>
            </a:r>
          </a:p>
        </p:txBody>
      </p:sp>
      <p:sp>
        <p:nvSpPr>
          <p:cNvPr id="20" name="Freeform 20"/>
          <p:cNvSpPr>
            <a:spLocks/>
          </p:cNvSpPr>
          <p:nvPr/>
        </p:nvSpPr>
        <p:spPr bwMode="blackWhite">
          <a:xfrm flipV="1">
            <a:off x="3863975" y="2407319"/>
            <a:ext cx="1258888" cy="179388"/>
          </a:xfrm>
          <a:custGeom>
            <a:avLst/>
            <a:gdLst/>
            <a:ahLst/>
            <a:cxnLst>
              <a:cxn ang="0">
                <a:pos x="1638" y="434"/>
              </a:cxn>
              <a:cxn ang="0">
                <a:pos x="1638" y="0"/>
              </a:cxn>
              <a:cxn ang="0">
                <a:pos x="2023" y="993"/>
              </a:cxn>
              <a:cxn ang="0">
                <a:pos x="0" y="993"/>
              </a:cxn>
              <a:cxn ang="0">
                <a:pos x="0" y="434"/>
              </a:cxn>
              <a:cxn ang="0">
                <a:pos x="1638" y="434"/>
              </a:cxn>
            </a:cxnLst>
            <a:rect l="0" t="0" r="r" b="b"/>
            <a:pathLst>
              <a:path w="2024" h="994">
                <a:moveTo>
                  <a:pt x="1638" y="434"/>
                </a:moveTo>
                <a:lnTo>
                  <a:pt x="1638" y="0"/>
                </a:lnTo>
                <a:lnTo>
                  <a:pt x="2023" y="993"/>
                </a:lnTo>
                <a:lnTo>
                  <a:pt x="0" y="993"/>
                </a:lnTo>
                <a:lnTo>
                  <a:pt x="0" y="434"/>
                </a:lnTo>
                <a:lnTo>
                  <a:pt x="1638" y="434"/>
                </a:lnTo>
              </a:path>
            </a:pathLst>
          </a:custGeom>
          <a:solidFill>
            <a:srgbClr val="F2F2F2"/>
          </a:solidFill>
          <a:ln w="9525" cap="rnd" cmpd="sng">
            <a:solidFill>
              <a:srgbClr val="008CC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blackWhite">
          <a:xfrm rot="5400000" flipV="1">
            <a:off x="6665119" y="3489201"/>
            <a:ext cx="935037" cy="158750"/>
          </a:xfrm>
          <a:custGeom>
            <a:avLst/>
            <a:gdLst/>
            <a:ahLst/>
            <a:cxnLst>
              <a:cxn ang="0">
                <a:pos x="1638" y="434"/>
              </a:cxn>
              <a:cxn ang="0">
                <a:pos x="1638" y="0"/>
              </a:cxn>
              <a:cxn ang="0">
                <a:pos x="2023" y="993"/>
              </a:cxn>
              <a:cxn ang="0">
                <a:pos x="0" y="993"/>
              </a:cxn>
              <a:cxn ang="0">
                <a:pos x="0" y="434"/>
              </a:cxn>
              <a:cxn ang="0">
                <a:pos x="1638" y="434"/>
              </a:cxn>
            </a:cxnLst>
            <a:rect l="0" t="0" r="r" b="b"/>
            <a:pathLst>
              <a:path w="2024" h="994">
                <a:moveTo>
                  <a:pt x="1638" y="434"/>
                </a:moveTo>
                <a:lnTo>
                  <a:pt x="1638" y="0"/>
                </a:lnTo>
                <a:lnTo>
                  <a:pt x="2023" y="993"/>
                </a:lnTo>
                <a:lnTo>
                  <a:pt x="0" y="993"/>
                </a:lnTo>
                <a:lnTo>
                  <a:pt x="0" y="434"/>
                </a:lnTo>
                <a:lnTo>
                  <a:pt x="1638" y="434"/>
                </a:lnTo>
              </a:path>
            </a:pathLst>
          </a:custGeom>
          <a:solidFill>
            <a:srgbClr val="F2F2F2"/>
          </a:solidFill>
          <a:ln w="9525" cap="rnd" cmpd="sng">
            <a:solidFill>
              <a:srgbClr val="008CC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blackWhite">
          <a:xfrm rot="5400000" flipH="1">
            <a:off x="6893719" y="3635251"/>
            <a:ext cx="935037" cy="158750"/>
          </a:xfrm>
          <a:custGeom>
            <a:avLst/>
            <a:gdLst/>
            <a:ahLst/>
            <a:cxnLst>
              <a:cxn ang="0">
                <a:pos x="1638" y="434"/>
              </a:cxn>
              <a:cxn ang="0">
                <a:pos x="1638" y="0"/>
              </a:cxn>
              <a:cxn ang="0">
                <a:pos x="2023" y="993"/>
              </a:cxn>
              <a:cxn ang="0">
                <a:pos x="0" y="993"/>
              </a:cxn>
              <a:cxn ang="0">
                <a:pos x="0" y="434"/>
              </a:cxn>
              <a:cxn ang="0">
                <a:pos x="1638" y="434"/>
              </a:cxn>
            </a:cxnLst>
            <a:rect l="0" t="0" r="r" b="b"/>
            <a:pathLst>
              <a:path w="2024" h="994">
                <a:moveTo>
                  <a:pt x="1638" y="434"/>
                </a:moveTo>
                <a:lnTo>
                  <a:pt x="1638" y="0"/>
                </a:lnTo>
                <a:lnTo>
                  <a:pt x="2023" y="993"/>
                </a:lnTo>
                <a:lnTo>
                  <a:pt x="0" y="993"/>
                </a:lnTo>
                <a:lnTo>
                  <a:pt x="0" y="434"/>
                </a:lnTo>
                <a:lnTo>
                  <a:pt x="1638" y="434"/>
                </a:lnTo>
              </a:path>
            </a:pathLst>
          </a:custGeom>
          <a:solidFill>
            <a:srgbClr val="F2F2F2"/>
          </a:solidFill>
          <a:ln w="9525" cap="rnd" cmpd="sng">
            <a:solidFill>
              <a:srgbClr val="008CC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507163" y="3313782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200">
                <a:latin typeface="楷体_GB2312" pitchFamily="49" charset="-122"/>
                <a:ea typeface="楷体_GB2312" pitchFamily="49" charset="-122"/>
              </a:rPr>
              <a:t>制定框架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7440613" y="3574132"/>
            <a:ext cx="514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200">
                <a:latin typeface="楷体_GB2312" pitchFamily="49" charset="-122"/>
                <a:ea typeface="楷体_GB2312" pitchFamily="49" charset="-122"/>
              </a:rPr>
              <a:t>实施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176713" y="4540919"/>
            <a:ext cx="946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>
                <a:latin typeface="楷体_GB2312" pitchFamily="49" charset="-122"/>
                <a:ea typeface="楷体_GB2312" pitchFamily="49" charset="-122"/>
              </a:rPr>
              <a:t>实现和支持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973513" y="5148932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>
                <a:latin typeface="楷体_GB2312" pitchFamily="49" charset="-122"/>
                <a:ea typeface="楷体_GB2312" pitchFamily="49" charset="-122"/>
              </a:rPr>
              <a:t>定义需求</a:t>
            </a:r>
          </a:p>
        </p:txBody>
      </p:sp>
      <p:sp>
        <p:nvSpPr>
          <p:cNvPr id="27" name="Freeform 27"/>
          <p:cNvSpPr>
            <a:spLocks/>
          </p:cNvSpPr>
          <p:nvPr/>
        </p:nvSpPr>
        <p:spPr bwMode="blackWhite">
          <a:xfrm flipH="1">
            <a:off x="4078288" y="4774282"/>
            <a:ext cx="1258887" cy="179387"/>
          </a:xfrm>
          <a:custGeom>
            <a:avLst/>
            <a:gdLst/>
            <a:ahLst/>
            <a:cxnLst>
              <a:cxn ang="0">
                <a:pos x="1638" y="434"/>
              </a:cxn>
              <a:cxn ang="0">
                <a:pos x="1638" y="0"/>
              </a:cxn>
              <a:cxn ang="0">
                <a:pos x="2023" y="993"/>
              </a:cxn>
              <a:cxn ang="0">
                <a:pos x="0" y="993"/>
              </a:cxn>
              <a:cxn ang="0">
                <a:pos x="0" y="434"/>
              </a:cxn>
              <a:cxn ang="0">
                <a:pos x="1638" y="434"/>
              </a:cxn>
            </a:cxnLst>
            <a:rect l="0" t="0" r="r" b="b"/>
            <a:pathLst>
              <a:path w="2024" h="994">
                <a:moveTo>
                  <a:pt x="1638" y="434"/>
                </a:moveTo>
                <a:lnTo>
                  <a:pt x="1638" y="0"/>
                </a:lnTo>
                <a:lnTo>
                  <a:pt x="2023" y="993"/>
                </a:lnTo>
                <a:lnTo>
                  <a:pt x="0" y="993"/>
                </a:lnTo>
                <a:lnTo>
                  <a:pt x="0" y="434"/>
                </a:lnTo>
                <a:lnTo>
                  <a:pt x="1638" y="434"/>
                </a:lnTo>
              </a:path>
            </a:pathLst>
          </a:custGeom>
          <a:solidFill>
            <a:srgbClr val="F2F2F2"/>
          </a:solidFill>
          <a:ln w="9525" cap="rnd" cmpd="sng">
            <a:solidFill>
              <a:srgbClr val="008CC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blackWhite">
          <a:xfrm flipV="1">
            <a:off x="3863975" y="5029869"/>
            <a:ext cx="1258888" cy="179388"/>
          </a:xfrm>
          <a:custGeom>
            <a:avLst/>
            <a:gdLst/>
            <a:ahLst/>
            <a:cxnLst>
              <a:cxn ang="0">
                <a:pos x="1638" y="434"/>
              </a:cxn>
              <a:cxn ang="0">
                <a:pos x="1638" y="0"/>
              </a:cxn>
              <a:cxn ang="0">
                <a:pos x="2023" y="993"/>
              </a:cxn>
              <a:cxn ang="0">
                <a:pos x="0" y="993"/>
              </a:cxn>
              <a:cxn ang="0">
                <a:pos x="0" y="434"/>
              </a:cxn>
              <a:cxn ang="0">
                <a:pos x="1638" y="434"/>
              </a:cxn>
            </a:cxnLst>
            <a:rect l="0" t="0" r="r" b="b"/>
            <a:pathLst>
              <a:path w="2024" h="994">
                <a:moveTo>
                  <a:pt x="1638" y="434"/>
                </a:moveTo>
                <a:lnTo>
                  <a:pt x="1638" y="0"/>
                </a:lnTo>
                <a:lnTo>
                  <a:pt x="2023" y="993"/>
                </a:lnTo>
                <a:lnTo>
                  <a:pt x="0" y="993"/>
                </a:lnTo>
                <a:lnTo>
                  <a:pt x="0" y="434"/>
                </a:lnTo>
                <a:lnTo>
                  <a:pt x="1638" y="434"/>
                </a:lnTo>
              </a:path>
            </a:pathLst>
          </a:custGeom>
          <a:solidFill>
            <a:srgbClr val="F2F2F2"/>
          </a:solidFill>
          <a:ln w="9525" cap="rnd" cmpd="sng">
            <a:solidFill>
              <a:srgbClr val="008CC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29"/>
          <p:cNvSpPr>
            <a:spLocks/>
          </p:cNvSpPr>
          <p:nvPr/>
        </p:nvSpPr>
        <p:spPr bwMode="blackWhite">
          <a:xfrm rot="5400000" flipV="1">
            <a:off x="1299369" y="3444751"/>
            <a:ext cx="935037" cy="158750"/>
          </a:xfrm>
          <a:custGeom>
            <a:avLst/>
            <a:gdLst/>
            <a:ahLst/>
            <a:cxnLst>
              <a:cxn ang="0">
                <a:pos x="1638" y="434"/>
              </a:cxn>
              <a:cxn ang="0">
                <a:pos x="1638" y="0"/>
              </a:cxn>
              <a:cxn ang="0">
                <a:pos x="2023" y="993"/>
              </a:cxn>
              <a:cxn ang="0">
                <a:pos x="0" y="993"/>
              </a:cxn>
              <a:cxn ang="0">
                <a:pos x="0" y="434"/>
              </a:cxn>
              <a:cxn ang="0">
                <a:pos x="1638" y="434"/>
              </a:cxn>
            </a:cxnLst>
            <a:rect l="0" t="0" r="r" b="b"/>
            <a:pathLst>
              <a:path w="2024" h="994">
                <a:moveTo>
                  <a:pt x="1638" y="434"/>
                </a:moveTo>
                <a:lnTo>
                  <a:pt x="1638" y="0"/>
                </a:lnTo>
                <a:lnTo>
                  <a:pt x="2023" y="993"/>
                </a:lnTo>
                <a:lnTo>
                  <a:pt x="0" y="993"/>
                </a:lnTo>
                <a:lnTo>
                  <a:pt x="0" y="434"/>
                </a:lnTo>
                <a:lnTo>
                  <a:pt x="1638" y="434"/>
                </a:lnTo>
              </a:path>
            </a:pathLst>
          </a:custGeom>
          <a:solidFill>
            <a:srgbClr val="F2F2F2"/>
          </a:solidFill>
          <a:ln w="9525" cap="rnd" cmpd="sng">
            <a:solidFill>
              <a:srgbClr val="008CC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blackWhite">
          <a:xfrm rot="5400000" flipH="1">
            <a:off x="1527969" y="3590801"/>
            <a:ext cx="935037" cy="158750"/>
          </a:xfrm>
          <a:custGeom>
            <a:avLst/>
            <a:gdLst/>
            <a:ahLst/>
            <a:cxnLst>
              <a:cxn ang="0">
                <a:pos x="1638" y="434"/>
              </a:cxn>
              <a:cxn ang="0">
                <a:pos x="1638" y="0"/>
              </a:cxn>
              <a:cxn ang="0">
                <a:pos x="2023" y="993"/>
              </a:cxn>
              <a:cxn ang="0">
                <a:pos x="0" y="993"/>
              </a:cxn>
              <a:cxn ang="0">
                <a:pos x="0" y="434"/>
              </a:cxn>
              <a:cxn ang="0">
                <a:pos x="1638" y="434"/>
              </a:cxn>
            </a:cxnLst>
            <a:rect l="0" t="0" r="r" b="b"/>
            <a:pathLst>
              <a:path w="2024" h="994">
                <a:moveTo>
                  <a:pt x="1638" y="434"/>
                </a:moveTo>
                <a:lnTo>
                  <a:pt x="1638" y="0"/>
                </a:lnTo>
                <a:lnTo>
                  <a:pt x="2023" y="993"/>
                </a:lnTo>
                <a:lnTo>
                  <a:pt x="0" y="993"/>
                </a:lnTo>
                <a:lnTo>
                  <a:pt x="0" y="434"/>
                </a:lnTo>
                <a:lnTo>
                  <a:pt x="1638" y="434"/>
                </a:lnTo>
              </a:path>
            </a:pathLst>
          </a:custGeom>
          <a:solidFill>
            <a:srgbClr val="F2F2F2"/>
          </a:solidFill>
          <a:ln w="9525" cap="rnd" cmpd="sng">
            <a:solidFill>
              <a:srgbClr val="008CC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141413" y="3269332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200">
                <a:latin typeface="楷体_GB2312" pitchFamily="49" charset="-122"/>
                <a:ea typeface="楷体_GB2312" pitchFamily="49" charset="-122"/>
              </a:rPr>
              <a:t>制定框架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074863" y="3529682"/>
            <a:ext cx="514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200">
                <a:latin typeface="楷体_GB2312" pitchFamily="49" charset="-122"/>
                <a:ea typeface="楷体_GB2312" pitchFamily="49" charset="-122"/>
              </a:rPr>
              <a:t>实施</a:t>
            </a: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250825" y="848906"/>
            <a:ext cx="858043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1600" dirty="0" smtClean="0">
                <a:solidFill>
                  <a:srgbClr val="FF0000"/>
                </a:solidFill>
                <a:latin typeface="+mn-lt"/>
                <a:ea typeface="微软雅黑" pitchFamily="34" charset="-122"/>
              </a:rPr>
              <a:t>什么样的业务战略决定了应该进行什么样的</a:t>
            </a:r>
            <a:r>
              <a:rPr lang="en-US" altLang="zh-CN" sz="1600" dirty="0" smtClean="0">
                <a:solidFill>
                  <a:srgbClr val="FF0000"/>
                </a:solidFill>
                <a:latin typeface="+mn-lt"/>
                <a:ea typeface="微软雅黑" pitchFamily="34" charset="-122"/>
              </a:rPr>
              <a:t>IT</a:t>
            </a:r>
            <a:r>
              <a:rPr lang="zh-CN" altLang="en-US" sz="1600" dirty="0" smtClean="0">
                <a:solidFill>
                  <a:srgbClr val="FF0000"/>
                </a:solidFill>
                <a:latin typeface="+mn-lt"/>
                <a:ea typeface="微软雅黑" pitchFamily="34" charset="-122"/>
              </a:rPr>
              <a:t>战略规划</a:t>
            </a:r>
            <a:endParaRPr lang="en-US" altLang="zh-CN" sz="1600" dirty="0" smtClean="0">
              <a:solidFill>
                <a:srgbClr val="FF0000"/>
              </a:solidFill>
              <a:latin typeface="+mn-lt"/>
              <a:ea typeface="微软雅黑" pitchFamily="34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zh-CN" altLang="en-US" sz="1600" dirty="0" smtClean="0">
                <a:solidFill>
                  <a:srgbClr val="FF0000"/>
                </a:solidFill>
                <a:latin typeface="+mn-lt"/>
                <a:ea typeface="微软雅黑" pitchFamily="34" charset="-122"/>
              </a:rPr>
              <a:t>什么样的运营方式决定了应该选择什么样的</a:t>
            </a:r>
            <a:r>
              <a:rPr lang="en-US" altLang="zh-CN" sz="1600" dirty="0" smtClean="0">
                <a:solidFill>
                  <a:srgbClr val="FF0000"/>
                </a:solidFill>
                <a:latin typeface="+mn-lt"/>
                <a:ea typeface="微软雅黑" pitchFamily="34" charset="-122"/>
              </a:rPr>
              <a:t>IT</a:t>
            </a:r>
            <a:r>
              <a:rPr lang="zh-CN" altLang="en-US" sz="1600" dirty="0" smtClean="0">
                <a:solidFill>
                  <a:srgbClr val="FF0000"/>
                </a:solidFill>
                <a:latin typeface="+mn-lt"/>
                <a:ea typeface="微软雅黑" pitchFamily="34" charset="-122"/>
              </a:rPr>
              <a:t>架构（和信息系统）</a:t>
            </a:r>
            <a:endParaRPr lang="zh-CN" altLang="en-US" sz="1600" dirty="0">
              <a:solidFill>
                <a:srgbClr val="FF0000"/>
              </a:solidFill>
              <a:latin typeface="+mn-lt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IT-</a:t>
            </a:r>
            <a:r>
              <a:rPr lang="zh-CN" altLang="en-US" dirty="0" smtClean="0"/>
              <a:t>业务战略一致性匹配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战略执行（</a:t>
            </a:r>
            <a:r>
              <a:rPr lang="en-US" altLang="zh-CN" dirty="0" smtClean="0"/>
              <a:t>Strategy Execution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明确第三方电子商务应用平台的定位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建立创建全程电子商务平台的战略</a:t>
            </a:r>
          </a:p>
          <a:p>
            <a:r>
              <a:rPr lang="zh-CN" altLang="en-US" dirty="0" smtClean="0"/>
              <a:t>技术潜力（</a:t>
            </a:r>
            <a:r>
              <a:rPr lang="en-US" altLang="zh-CN" dirty="0" smtClean="0"/>
              <a:t>Technology Potential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从简单的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B2C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应用入手，逐步积累电子商务运营技术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构建第三方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B2B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的电子商务平台，提供技术竞争力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寻找合适的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IT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战略合作伙伴，提升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IT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对战略的执行力</a:t>
            </a:r>
          </a:p>
          <a:p>
            <a:r>
              <a:rPr lang="zh-CN" altLang="en-US" dirty="0" smtClean="0"/>
              <a:t>竞争潜力（</a:t>
            </a:r>
            <a:r>
              <a:rPr lang="en-US" altLang="zh-CN" dirty="0" smtClean="0"/>
              <a:t>Competitive Potential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以服务的整合作为核心竞争力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构建平台的价值链，寻求差异化竞争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以多赢的方式，建立平台企业的良好生态，集合竞争力</a:t>
            </a:r>
          </a:p>
          <a:p>
            <a:r>
              <a:rPr lang="zh-CN" altLang="en-US" dirty="0" smtClean="0"/>
              <a:t>服务水准（</a:t>
            </a:r>
            <a:r>
              <a:rPr lang="en-US" altLang="zh-CN" dirty="0" smtClean="0"/>
              <a:t>Service Level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从互联网应用入手，扩大平台影响力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从信息系统整合入手，提升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IT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的投资回报率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从供应链服务集成入手，提升供应链的服务水准及服务价值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zh-CN" altLang="en-US" sz="16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对电子商务的一些误解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电子商务 </a:t>
            </a:r>
            <a:r>
              <a:rPr lang="en-US" altLang="zh-CN" dirty="0" smtClean="0"/>
              <a:t>= B2B + B2C + C2B</a:t>
            </a:r>
          </a:p>
          <a:p>
            <a:pPr lvl="1"/>
            <a:r>
              <a:rPr lang="zh-CN" altLang="en-US" dirty="0" smtClean="0"/>
              <a:t>上述只是电子商务最常见的分类方式，很多时候它们之间是模糊的。</a:t>
            </a:r>
            <a:endParaRPr lang="en-US" altLang="zh-CN" dirty="0" smtClean="0"/>
          </a:p>
          <a:p>
            <a:r>
              <a:rPr lang="zh-CN" altLang="en-US" dirty="0" smtClean="0"/>
              <a:t>消费者 </a:t>
            </a:r>
            <a:r>
              <a:rPr lang="en-US" altLang="zh-CN" dirty="0" smtClean="0"/>
              <a:t>= </a:t>
            </a:r>
            <a:r>
              <a:rPr lang="zh-CN" altLang="en-US" dirty="0" smtClean="0"/>
              <a:t>个体的人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很多时候，确实如此。但这更多地是一种误解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消费者也可以是企业。在电子商务中，消费者与企业的区分在于它在电子商务中的行为模式。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IT</a:t>
            </a:r>
            <a:r>
              <a:rPr lang="zh-CN" altLang="en-US" dirty="0" smtClean="0"/>
              <a:t>战略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660650" y="901452"/>
            <a:ext cx="1377950" cy="2095500"/>
          </a:xfrm>
          <a:prstGeom prst="roundRect">
            <a:avLst>
              <a:gd name="adj" fmla="val 6846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企业</a:t>
            </a:r>
            <a:r>
              <a:rPr lang="zh-CN" altLang="en-US" sz="16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战略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660650" y="3573016"/>
            <a:ext cx="5822950" cy="8001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latin typeface="+mj-ea"/>
                <a:ea typeface="+mj-ea"/>
              </a:rPr>
              <a:t>IT</a:t>
            </a:r>
            <a:r>
              <a:rPr lang="zh-CN" altLang="en-US" sz="1600" b="1" dirty="0">
                <a:latin typeface="+mj-ea"/>
                <a:ea typeface="+mj-ea"/>
              </a:rPr>
              <a:t>架构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83150" y="901452"/>
            <a:ext cx="1377950" cy="2095500"/>
          </a:xfrm>
          <a:prstGeom prst="roundRect">
            <a:avLst>
              <a:gd name="adj" fmla="val 6846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业务</a:t>
            </a:r>
            <a:r>
              <a:rPr lang="zh-CN" altLang="en-US" sz="16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架构</a:t>
            </a:r>
            <a:endParaRPr lang="en-US" altLang="zh-CN" sz="1600" b="1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服务创新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105650" y="901452"/>
            <a:ext cx="1377950" cy="2095500"/>
          </a:xfrm>
          <a:prstGeom prst="roundRect">
            <a:avLst>
              <a:gd name="adj" fmla="val 6846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运营</a:t>
            </a:r>
            <a:endParaRPr lang="zh-CN" altLang="en-US" sz="1600" b="1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660650" y="4941168"/>
            <a:ext cx="5822950" cy="8064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latin typeface="+mj-ea"/>
                <a:ea typeface="+mj-ea"/>
              </a:rPr>
              <a:t>IT</a:t>
            </a:r>
            <a:r>
              <a:rPr lang="zh-CN" altLang="en-US" sz="1600" b="1" dirty="0">
                <a:latin typeface="+mj-ea"/>
                <a:ea typeface="+mj-ea"/>
              </a:rPr>
              <a:t>战略</a:t>
            </a:r>
          </a:p>
        </p:txBody>
      </p:sp>
      <p:pic>
        <p:nvPicPr>
          <p:cNvPr id="21512" name="Picture 26" descr="蓝-一般状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0150" y="3073400"/>
            <a:ext cx="4365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26" descr="蓝-一般状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88" y="3073400"/>
            <a:ext cx="4365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4" name="Picture 26" descr="蓝-一般状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250" y="3073400"/>
            <a:ext cx="4365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5" name="Picture 26" descr="蓝-一般状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9573" y="4437112"/>
            <a:ext cx="4365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肘形连接符 27"/>
          <p:cNvCxnSpPr>
            <a:stCxn id="14" idx="3"/>
            <a:endCxn id="15" idx="3"/>
          </p:cNvCxnSpPr>
          <p:nvPr/>
        </p:nvCxnSpPr>
        <p:spPr bwMode="auto">
          <a:xfrm>
            <a:off x="8483600" y="1949202"/>
            <a:ext cx="1588" cy="3395191"/>
          </a:xfrm>
          <a:prstGeom prst="bentConnector3">
            <a:avLst>
              <a:gd name="adj1" fmla="val 14395466"/>
            </a:avLst>
          </a:prstGeom>
          <a:ln w="28575">
            <a:solidFill>
              <a:srgbClr val="008CC6"/>
            </a:solidFill>
            <a:prstDash val="dash"/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1517" name="Picture 26" descr="蓝-一般状态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7663" y="1784350"/>
            <a:ext cx="54768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8" name="Picture 26" descr="蓝-一般状态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0163" y="1795463"/>
            <a:ext cx="54768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519" name="肘形连接符 33"/>
          <p:cNvCxnSpPr>
            <a:cxnSpLocks noChangeShapeType="1"/>
            <a:stCxn id="15" idx="1"/>
            <a:endCxn id="6" idx="1"/>
          </p:cNvCxnSpPr>
          <p:nvPr/>
        </p:nvCxnSpPr>
        <p:spPr bwMode="auto">
          <a:xfrm rot="10800000">
            <a:off x="2660650" y="1949203"/>
            <a:ext cx="1588" cy="3395191"/>
          </a:xfrm>
          <a:prstGeom prst="bentConnector3">
            <a:avLst>
              <a:gd name="adj1" fmla="val 14395466"/>
            </a:avLst>
          </a:prstGeom>
          <a:noFill/>
          <a:ln w="28575" algn="ctr">
            <a:solidFill>
              <a:srgbClr val="008CC6"/>
            </a:solidFill>
            <a:prstDash val="dash"/>
            <a:round/>
            <a:headEnd type="arrow" w="med" len="med"/>
            <a:tailEnd type="arrow" w="med" len="med"/>
          </a:ln>
        </p:spPr>
      </p:cxn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15900" y="934616"/>
            <a:ext cx="1866900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创新商业模式</a:t>
            </a:r>
            <a:endParaRPr lang="en-US" altLang="zh-CN" sz="1400" b="1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全程电子商务</a:t>
            </a:r>
            <a:endParaRPr lang="zh-CN" altLang="zh-CN" sz="1400" b="1" dirty="0">
              <a:latin typeface="+mj-ea"/>
              <a:ea typeface="+mj-ea"/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215900" y="1942728"/>
            <a:ext cx="1866900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当前没有</a:t>
            </a:r>
            <a:endParaRPr lang="en-US" altLang="zh-CN" sz="1400" b="1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完全类似的</a:t>
            </a:r>
            <a:endParaRPr lang="en-US" altLang="zh-CN" sz="1400" b="1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样板做参考</a:t>
            </a:r>
            <a:endParaRPr lang="zh-CN" altLang="zh-CN" sz="1400" b="1" dirty="0">
              <a:latin typeface="+mj-ea"/>
              <a:ea typeface="+mj-ea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215900" y="3933056"/>
            <a:ext cx="1866900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400" b="1" dirty="0">
                <a:latin typeface="+mj-ea"/>
                <a:ea typeface="+mj-ea"/>
              </a:rPr>
              <a:t>IT</a:t>
            </a:r>
            <a:r>
              <a:rPr lang="zh-CN" altLang="en-US" sz="1400" b="1" dirty="0">
                <a:latin typeface="+mj-ea"/>
                <a:ea typeface="+mj-ea"/>
              </a:rPr>
              <a:t>系统复杂程度高</a:t>
            </a:r>
            <a:endParaRPr lang="en-US" altLang="zh-CN" sz="1400" b="1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电子交易系统只是</a:t>
            </a:r>
            <a:endParaRPr lang="en-US" altLang="zh-CN" sz="1400" b="1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其中的一部分</a:t>
            </a:r>
            <a:endParaRPr lang="en-US" altLang="zh-CN" sz="1400" b="1" dirty="0">
              <a:latin typeface="+mj-ea"/>
              <a:ea typeface="+mj-ea"/>
            </a:endParaRP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215900" y="2924944"/>
            <a:ext cx="1866900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业务不断创新</a:t>
            </a:r>
            <a:endParaRPr lang="en-US" altLang="zh-CN" sz="1400" b="1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流程持续变化</a:t>
            </a:r>
            <a:endParaRPr lang="zh-CN" altLang="zh-CN" sz="1400" b="1" dirty="0">
              <a:latin typeface="+mj-ea"/>
              <a:ea typeface="+mj-ea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215900" y="4941168"/>
            <a:ext cx="1866900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现有的独立应用软件</a:t>
            </a:r>
            <a:endParaRPr lang="en-US" altLang="zh-CN" sz="1400" b="1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产品都只能解决局部</a:t>
            </a:r>
            <a:endParaRPr lang="en-US" altLang="zh-CN" sz="1400" b="1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需求问题</a:t>
            </a:r>
            <a:endParaRPr lang="en-US" altLang="zh-CN" sz="1400" b="1" dirty="0">
              <a:latin typeface="+mj-ea"/>
              <a:ea typeface="+mj-ea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963488" y="5949280"/>
            <a:ext cx="13335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Arial" pitchFamily="34" charset="0"/>
                <a:ea typeface="+mj-ea"/>
                <a:cs typeface="Arial" pitchFamily="34" charset="0"/>
              </a:rPr>
              <a:t>突破传统</a:t>
            </a:r>
            <a:endParaRPr lang="en-US" altLang="zh-CN" sz="1400" b="1" dirty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400" b="1" dirty="0">
                <a:latin typeface="Arial" pitchFamily="34" charset="0"/>
                <a:ea typeface="+mj-ea"/>
                <a:cs typeface="Arial" pitchFamily="34" charset="0"/>
              </a:rPr>
              <a:t>架构未来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2296988" y="5949280"/>
            <a:ext cx="13335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Arial" pitchFamily="34" charset="0"/>
                <a:ea typeface="+mj-ea"/>
                <a:cs typeface="Arial" pitchFamily="34" charset="0"/>
              </a:rPr>
              <a:t>方法指导</a:t>
            </a:r>
            <a:endParaRPr lang="en-US" altLang="zh-CN" sz="1400" b="1" dirty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400" b="1" dirty="0">
                <a:latin typeface="Arial" pitchFamily="34" charset="0"/>
                <a:ea typeface="+mj-ea"/>
                <a:cs typeface="Arial" pitchFamily="34" charset="0"/>
              </a:rPr>
              <a:t>少走弯路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630488" y="5949280"/>
            <a:ext cx="13335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Arial" pitchFamily="34" charset="0"/>
                <a:ea typeface="+mj-ea"/>
                <a:cs typeface="Arial" pitchFamily="34" charset="0"/>
              </a:rPr>
              <a:t>夯实基础</a:t>
            </a:r>
            <a:endParaRPr lang="en-US" altLang="zh-CN" sz="1400" b="1" dirty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400" b="1" dirty="0">
                <a:latin typeface="Arial" pitchFamily="34" charset="0"/>
                <a:ea typeface="+mj-ea"/>
                <a:cs typeface="Arial" pitchFamily="34" charset="0"/>
              </a:rPr>
              <a:t>随需应变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4963988" y="5949280"/>
            <a:ext cx="13335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Arial" pitchFamily="34" charset="0"/>
                <a:ea typeface="+mj-ea"/>
                <a:cs typeface="Arial" pitchFamily="34" charset="0"/>
              </a:rPr>
              <a:t>利用资产</a:t>
            </a:r>
            <a:endParaRPr lang="en-US" altLang="zh-CN" sz="1400" b="1" dirty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400" b="1" dirty="0">
                <a:latin typeface="Arial" pitchFamily="34" charset="0"/>
                <a:ea typeface="+mj-ea"/>
                <a:cs typeface="Arial" pitchFamily="34" charset="0"/>
              </a:rPr>
              <a:t>创造价值</a:t>
            </a: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6297488" y="5949280"/>
            <a:ext cx="13335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Arial" pitchFamily="34" charset="0"/>
                <a:ea typeface="+mj-ea"/>
                <a:cs typeface="Arial" pitchFamily="34" charset="0"/>
              </a:rPr>
              <a:t>借鉴经验</a:t>
            </a:r>
            <a:endParaRPr lang="en-US" altLang="zh-CN" sz="1400" b="1" dirty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400" b="1" dirty="0">
                <a:latin typeface="Arial" pitchFamily="34" charset="0"/>
                <a:ea typeface="+mj-ea"/>
                <a:cs typeface="Arial" pitchFamily="34" charset="0"/>
              </a:rPr>
              <a:t>自主创新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7630988" y="5949280"/>
            <a:ext cx="13335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Arial" pitchFamily="34" charset="0"/>
                <a:ea typeface="+mj-ea"/>
                <a:cs typeface="Arial" pitchFamily="34" charset="0"/>
              </a:rPr>
              <a:t>选择伙伴</a:t>
            </a:r>
            <a:endParaRPr lang="en-US" altLang="zh-CN" sz="1400" b="1" dirty="0"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400" b="1" dirty="0">
                <a:latin typeface="Arial" pitchFamily="34" charset="0"/>
                <a:ea typeface="+mj-ea"/>
                <a:cs typeface="Arial" pitchFamily="34" charset="0"/>
              </a:rPr>
              <a:t>伴随服务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07838" y="5949280"/>
            <a:ext cx="7493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IT</a:t>
            </a:r>
          </a:p>
          <a:p>
            <a:pPr algn="ctr"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战略</a:t>
            </a:r>
            <a:endParaRPr lang="en-US" altLang="zh-CN" b="1" dirty="0">
              <a:solidFill>
                <a:srgbClr val="FF00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IT</a:t>
            </a:r>
            <a:r>
              <a:rPr lang="zh-CN" altLang="en-US" dirty="0" smtClean="0"/>
              <a:t>战略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8"/>
            <a:ext cx="8424863" cy="3012875"/>
          </a:xfrm>
        </p:spPr>
        <p:txBody>
          <a:bodyPr/>
          <a:lstStyle/>
          <a:p>
            <a:pPr lvl="0"/>
            <a:r>
              <a:rPr lang="en-US" altLang="zh-CN" dirty="0" smtClean="0"/>
              <a:t>IT</a:t>
            </a:r>
            <a:r>
              <a:rPr lang="zh-CN" altLang="en-US" dirty="0" smtClean="0"/>
              <a:t>战略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基础设施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夯实基础，随需而变</a:t>
            </a:r>
          </a:p>
          <a:p>
            <a:pPr lvl="1"/>
            <a:r>
              <a:rPr lang="zh-CN" altLang="zh-CN" dirty="0" smtClean="0"/>
              <a:t>技术应用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确保信息技术领先，突破传统</a:t>
            </a:r>
          </a:p>
          <a:p>
            <a:pPr lvl="1"/>
            <a:r>
              <a:rPr lang="zh-CN" altLang="zh-CN" dirty="0" smtClean="0"/>
              <a:t>管理方法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降低成本，避免弯路</a:t>
            </a:r>
          </a:p>
          <a:p>
            <a:pPr lvl="1"/>
            <a:r>
              <a:rPr lang="en-US" altLang="zh-CN" dirty="0" smtClean="0"/>
              <a:t>IT</a:t>
            </a:r>
            <a:r>
              <a:rPr lang="zh-CN" altLang="zh-CN" dirty="0" smtClean="0"/>
              <a:t>投资效费比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充分利用资产</a:t>
            </a:r>
          </a:p>
          <a:p>
            <a:pPr lvl="1"/>
            <a:r>
              <a:rPr lang="en-US" altLang="zh-CN" dirty="0" smtClean="0"/>
              <a:t>IT</a:t>
            </a:r>
            <a:r>
              <a:rPr lang="zh-CN" altLang="zh-CN" dirty="0" smtClean="0"/>
              <a:t>创新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产生更多的价值</a:t>
            </a:r>
          </a:p>
          <a:p>
            <a:pPr lvl="1"/>
            <a:r>
              <a:rPr lang="zh-CN" altLang="zh-CN" dirty="0" smtClean="0"/>
              <a:t>搭建战略合作伙伴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关注核心价值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架构方法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388" y="1052513"/>
            <a:ext cx="8640762" cy="5184775"/>
          </a:xfrm>
          <a:prstGeom prst="rect">
            <a:avLst/>
          </a:prstGeom>
          <a:solidFill>
            <a:srgbClr val="D2DFEE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82625" y="2563813"/>
            <a:ext cx="1827213" cy="1220787"/>
            <a:chOff x="657" y="1434"/>
            <a:chExt cx="1151" cy="769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657" y="1434"/>
              <a:ext cx="1151" cy="769"/>
              <a:chOff x="728" y="1388"/>
              <a:chExt cx="1151" cy="769"/>
            </a:xfrm>
          </p:grpSpPr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728" y="1388"/>
                <a:ext cx="1151" cy="769"/>
                <a:chOff x="728" y="1388"/>
                <a:chExt cx="1151" cy="769"/>
              </a:xfrm>
            </p:grpSpPr>
            <p:sp>
              <p:nvSpPr>
                <p:cNvPr id="59" name="Rectangle 7"/>
                <p:cNvSpPr>
                  <a:spLocks noChangeArrowheads="1"/>
                </p:cNvSpPr>
                <p:nvPr/>
              </p:nvSpPr>
              <p:spPr bwMode="auto">
                <a:xfrm>
                  <a:off x="761" y="1420"/>
                  <a:ext cx="1118" cy="7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60" name="Picture 8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761" y="1421"/>
                  <a:ext cx="1117" cy="7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" name="Rectangle 9"/>
                <p:cNvSpPr>
                  <a:spLocks noChangeArrowheads="1"/>
                </p:cNvSpPr>
                <p:nvPr/>
              </p:nvSpPr>
              <p:spPr bwMode="auto">
                <a:xfrm>
                  <a:off x="761" y="1420"/>
                  <a:ext cx="1118" cy="7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Rectangle 10"/>
                <p:cNvSpPr>
                  <a:spLocks noChangeArrowheads="1"/>
                </p:cNvSpPr>
                <p:nvPr/>
              </p:nvSpPr>
              <p:spPr bwMode="auto">
                <a:xfrm>
                  <a:off x="728" y="1388"/>
                  <a:ext cx="1117" cy="73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Rectangle 11"/>
                <p:cNvSpPr>
                  <a:spLocks noChangeArrowheads="1"/>
                </p:cNvSpPr>
                <p:nvPr/>
              </p:nvSpPr>
              <p:spPr bwMode="auto">
                <a:xfrm>
                  <a:off x="728" y="1388"/>
                  <a:ext cx="1117" cy="735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791" y="1441"/>
                <a:ext cx="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896" y="1586"/>
                <a:ext cx="816" cy="477"/>
                <a:chOff x="896" y="1586"/>
                <a:chExt cx="816" cy="477"/>
              </a:xfrm>
            </p:grpSpPr>
            <p:grpSp>
              <p:nvGrpSpPr>
                <p:cNvPr id="12" name="Group 14"/>
                <p:cNvGrpSpPr>
                  <a:grpSpLocks/>
                </p:cNvGrpSpPr>
                <p:nvPr/>
              </p:nvGrpSpPr>
              <p:grpSpPr bwMode="auto">
                <a:xfrm>
                  <a:off x="896" y="1586"/>
                  <a:ext cx="187" cy="477"/>
                  <a:chOff x="896" y="1586"/>
                  <a:chExt cx="187" cy="477"/>
                </a:xfrm>
              </p:grpSpPr>
              <p:sp>
                <p:nvSpPr>
                  <p:cNvPr id="5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929" y="1619"/>
                    <a:ext cx="154" cy="443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56" name="Picture 16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930" y="1620"/>
                    <a:ext cx="153" cy="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29" y="1619"/>
                    <a:ext cx="154" cy="443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58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896" y="1586"/>
                    <a:ext cx="154" cy="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3" name="Group 19"/>
                <p:cNvGrpSpPr>
                  <a:grpSpLocks/>
                </p:cNvGrpSpPr>
                <p:nvPr/>
              </p:nvGrpSpPr>
              <p:grpSpPr bwMode="auto">
                <a:xfrm>
                  <a:off x="1116" y="1586"/>
                  <a:ext cx="186" cy="477"/>
                  <a:chOff x="1116" y="1586"/>
                  <a:chExt cx="186" cy="477"/>
                </a:xfrm>
              </p:grpSpPr>
              <p:sp>
                <p:nvSpPr>
                  <p:cNvPr id="51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149" y="1619"/>
                    <a:ext cx="152" cy="443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52" name="Picture 21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1151" y="1620"/>
                    <a:ext cx="151" cy="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149" y="1619"/>
                    <a:ext cx="152" cy="443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54" name="Picture 23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1116" y="1586"/>
                    <a:ext cx="152" cy="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4" name="Group 24"/>
                <p:cNvGrpSpPr>
                  <a:grpSpLocks/>
                </p:cNvGrpSpPr>
                <p:nvPr/>
              </p:nvGrpSpPr>
              <p:grpSpPr bwMode="auto">
                <a:xfrm>
                  <a:off x="1328" y="1586"/>
                  <a:ext cx="187" cy="477"/>
                  <a:chOff x="1328" y="1586"/>
                  <a:chExt cx="187" cy="477"/>
                </a:xfrm>
              </p:grpSpPr>
              <p:sp>
                <p:nvSpPr>
                  <p:cNvPr id="4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361" y="1619"/>
                    <a:ext cx="154" cy="443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48" name="Picture 26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1361" y="1620"/>
                    <a:ext cx="154" cy="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4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361" y="1619"/>
                    <a:ext cx="154" cy="443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50" name="Picture 28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/>
                  <a:srcRect/>
                  <a:stretch>
                    <a:fillRect/>
                  </a:stretch>
                </p:blipFill>
                <p:spPr bwMode="auto">
                  <a:xfrm>
                    <a:off x="1328" y="1586"/>
                    <a:ext cx="154" cy="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5" name="Group 29"/>
                <p:cNvGrpSpPr>
                  <a:grpSpLocks/>
                </p:cNvGrpSpPr>
                <p:nvPr/>
              </p:nvGrpSpPr>
              <p:grpSpPr bwMode="auto">
                <a:xfrm>
                  <a:off x="1525" y="1586"/>
                  <a:ext cx="187" cy="477"/>
                  <a:chOff x="1525" y="1586"/>
                  <a:chExt cx="187" cy="477"/>
                </a:xfrm>
              </p:grpSpPr>
              <p:sp>
                <p:nvSpPr>
                  <p:cNvPr id="4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558" y="1619"/>
                    <a:ext cx="154" cy="443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44" name="Picture 31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/>
                  <a:srcRect/>
                  <a:stretch>
                    <a:fillRect/>
                  </a:stretch>
                </p:blipFill>
                <p:spPr bwMode="auto">
                  <a:xfrm>
                    <a:off x="1558" y="1620"/>
                    <a:ext cx="154" cy="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4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558" y="1619"/>
                    <a:ext cx="154" cy="443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46" name="Picture 33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/>
                  <a:srcRect/>
                  <a:stretch>
                    <a:fillRect/>
                  </a:stretch>
                </p:blipFill>
                <p:spPr bwMode="auto">
                  <a:xfrm>
                    <a:off x="1525" y="1586"/>
                    <a:ext cx="154" cy="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" name="Group 34"/>
                <p:cNvGrpSpPr>
                  <a:grpSpLocks/>
                </p:cNvGrpSpPr>
                <p:nvPr/>
              </p:nvGrpSpPr>
              <p:grpSpPr bwMode="auto">
                <a:xfrm>
                  <a:off x="942" y="1807"/>
                  <a:ext cx="89" cy="88"/>
                  <a:chOff x="942" y="1807"/>
                  <a:chExt cx="89" cy="88"/>
                </a:xfrm>
              </p:grpSpPr>
              <p:sp>
                <p:nvSpPr>
                  <p:cNvPr id="3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959" y="1824"/>
                    <a:ext cx="72" cy="71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959" y="1824"/>
                    <a:ext cx="70" cy="7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959" y="1824"/>
                    <a:ext cx="72" cy="71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41" name="Picture 38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/>
                  <a:srcRect/>
                  <a:stretch>
                    <a:fillRect/>
                  </a:stretch>
                </p:blipFill>
                <p:spPr bwMode="auto">
                  <a:xfrm>
                    <a:off x="942" y="1807"/>
                    <a:ext cx="71" cy="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2" name="Picture 39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/>
                  <a:srcRect/>
                  <a:stretch>
                    <a:fillRect/>
                  </a:stretch>
                </p:blipFill>
                <p:spPr bwMode="auto">
                  <a:xfrm>
                    <a:off x="942" y="1807"/>
                    <a:ext cx="71" cy="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7" name="Freeform 40"/>
                <p:cNvSpPr>
                  <a:spLocks/>
                </p:cNvSpPr>
                <p:nvPr/>
              </p:nvSpPr>
              <p:spPr bwMode="auto">
                <a:xfrm>
                  <a:off x="973" y="1671"/>
                  <a:ext cx="204" cy="135"/>
                </a:xfrm>
                <a:custGeom>
                  <a:avLst/>
                  <a:gdLst/>
                  <a:ahLst/>
                  <a:cxnLst>
                    <a:cxn ang="0">
                      <a:pos x="0" y="135"/>
                    </a:cxn>
                    <a:cxn ang="0">
                      <a:pos x="118" y="0"/>
                    </a:cxn>
                    <a:cxn ang="0">
                      <a:pos x="204" y="45"/>
                    </a:cxn>
                  </a:cxnLst>
                  <a:rect l="0" t="0" r="r" b="b"/>
                  <a:pathLst>
                    <a:path w="204" h="135">
                      <a:moveTo>
                        <a:pt x="0" y="135"/>
                      </a:moveTo>
                      <a:cubicBezTo>
                        <a:pt x="6" y="59"/>
                        <a:pt x="57" y="0"/>
                        <a:pt x="118" y="0"/>
                      </a:cubicBezTo>
                      <a:cubicBezTo>
                        <a:pt x="151" y="0"/>
                        <a:pt x="181" y="16"/>
                        <a:pt x="204" y="45"/>
                      </a:cubicBezTo>
                    </a:path>
                  </a:pathLst>
                </a:custGeom>
                <a:noFill/>
                <a:ln w="17463" cap="rnd">
                  <a:solidFill>
                    <a:srgbClr val="CC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Freeform 41"/>
                <p:cNvSpPr>
                  <a:spLocks/>
                </p:cNvSpPr>
                <p:nvPr/>
              </p:nvSpPr>
              <p:spPr bwMode="auto">
                <a:xfrm>
                  <a:off x="1200" y="1768"/>
                  <a:ext cx="181" cy="160"/>
                </a:xfrm>
                <a:custGeom>
                  <a:avLst/>
                  <a:gdLst/>
                  <a:ahLst/>
                  <a:cxnLst>
                    <a:cxn ang="0">
                      <a:pos x="181" y="16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1" h="160">
                      <a:moveTo>
                        <a:pt x="181" y="160"/>
                      </a:moveTo>
                      <a:cubicBezTo>
                        <a:pt x="100" y="160"/>
                        <a:pt x="28" y="96"/>
                        <a:pt x="0" y="0"/>
                      </a:cubicBezTo>
                    </a:path>
                  </a:pathLst>
                </a:custGeom>
                <a:noFill/>
                <a:ln w="17463" cap="rnd">
                  <a:solidFill>
                    <a:srgbClr val="CC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Freeform 42"/>
                <p:cNvSpPr>
                  <a:spLocks/>
                </p:cNvSpPr>
                <p:nvPr/>
              </p:nvSpPr>
              <p:spPr bwMode="auto">
                <a:xfrm>
                  <a:off x="1441" y="1788"/>
                  <a:ext cx="166" cy="137"/>
                </a:xfrm>
                <a:custGeom>
                  <a:avLst/>
                  <a:gdLst/>
                  <a:ahLst/>
                  <a:cxnLst>
                    <a:cxn ang="0">
                      <a:pos x="166" y="0"/>
                    </a:cxn>
                    <a:cxn ang="0">
                      <a:pos x="0" y="137"/>
                    </a:cxn>
                  </a:cxnLst>
                  <a:rect l="0" t="0" r="r" b="b"/>
                  <a:pathLst>
                    <a:path w="166" h="137">
                      <a:moveTo>
                        <a:pt x="166" y="0"/>
                      </a:moveTo>
                      <a:cubicBezTo>
                        <a:pt x="160" y="77"/>
                        <a:pt x="88" y="136"/>
                        <a:pt x="0" y="137"/>
                      </a:cubicBezTo>
                    </a:path>
                  </a:pathLst>
                </a:custGeom>
                <a:noFill/>
                <a:ln w="17463" cap="rnd">
                  <a:solidFill>
                    <a:srgbClr val="CC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" name="Group 43"/>
                <p:cNvGrpSpPr>
                  <a:grpSpLocks/>
                </p:cNvGrpSpPr>
                <p:nvPr/>
              </p:nvGrpSpPr>
              <p:grpSpPr bwMode="auto">
                <a:xfrm>
                  <a:off x="1155" y="1709"/>
                  <a:ext cx="87" cy="88"/>
                  <a:chOff x="1155" y="1709"/>
                  <a:chExt cx="87" cy="88"/>
                </a:xfrm>
              </p:grpSpPr>
              <p:sp>
                <p:nvSpPr>
                  <p:cNvPr id="33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171" y="1726"/>
                    <a:ext cx="71" cy="71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1171" y="1726"/>
                    <a:ext cx="70" cy="7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171" y="1726"/>
                    <a:ext cx="71" cy="71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36" name="Picture 47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/>
                  <a:srcRect/>
                  <a:stretch>
                    <a:fillRect/>
                  </a:stretch>
                </p:blipFill>
                <p:spPr bwMode="auto">
                  <a:xfrm>
                    <a:off x="1155" y="1709"/>
                    <a:ext cx="71" cy="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7" name="Picture 48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/>
                  <a:srcRect/>
                  <a:stretch>
                    <a:fillRect/>
                  </a:stretch>
                </p:blipFill>
                <p:spPr bwMode="auto">
                  <a:xfrm>
                    <a:off x="1155" y="1709"/>
                    <a:ext cx="71" cy="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1" name="Group 49"/>
                <p:cNvGrpSpPr>
                  <a:grpSpLocks/>
                </p:cNvGrpSpPr>
                <p:nvPr/>
              </p:nvGrpSpPr>
              <p:grpSpPr bwMode="auto">
                <a:xfrm>
                  <a:off x="1373" y="1887"/>
                  <a:ext cx="88" cy="88"/>
                  <a:chOff x="1373" y="1887"/>
                  <a:chExt cx="88" cy="88"/>
                </a:xfrm>
              </p:grpSpPr>
              <p:sp>
                <p:nvSpPr>
                  <p:cNvPr id="2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390" y="1903"/>
                    <a:ext cx="71" cy="72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390" y="1904"/>
                    <a:ext cx="70" cy="7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390" y="1903"/>
                    <a:ext cx="71" cy="72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31" name="Picture 53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/>
                  <a:srcRect/>
                  <a:stretch>
                    <a:fillRect/>
                  </a:stretch>
                </p:blipFill>
                <p:spPr bwMode="auto">
                  <a:xfrm>
                    <a:off x="1373" y="1887"/>
                    <a:ext cx="71" cy="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2" name="Picture 54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/>
                  <a:srcRect/>
                  <a:stretch>
                    <a:fillRect/>
                  </a:stretch>
                </p:blipFill>
                <p:spPr bwMode="auto">
                  <a:xfrm>
                    <a:off x="1373" y="1887"/>
                    <a:ext cx="71" cy="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2" name="Group 55"/>
                <p:cNvGrpSpPr>
                  <a:grpSpLocks/>
                </p:cNvGrpSpPr>
                <p:nvPr/>
              </p:nvGrpSpPr>
              <p:grpSpPr bwMode="auto">
                <a:xfrm>
                  <a:off x="1567" y="1726"/>
                  <a:ext cx="89" cy="87"/>
                  <a:chOff x="1567" y="1726"/>
                  <a:chExt cx="89" cy="87"/>
                </a:xfrm>
              </p:grpSpPr>
              <p:sp>
                <p:nvSpPr>
                  <p:cNvPr id="23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742"/>
                    <a:ext cx="72" cy="71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743"/>
                    <a:ext cx="70" cy="7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742"/>
                    <a:ext cx="72" cy="71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26" name="Picture 59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/>
                  <a:srcRect/>
                  <a:stretch>
                    <a:fillRect/>
                  </a:stretch>
                </p:blipFill>
                <p:spPr bwMode="auto">
                  <a:xfrm>
                    <a:off x="1567" y="1726"/>
                    <a:ext cx="71" cy="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7" name="Picture 60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/>
                  <a:srcRect/>
                  <a:stretch>
                    <a:fillRect/>
                  </a:stretch>
                </p:blipFill>
                <p:spPr bwMode="auto">
                  <a:xfrm>
                    <a:off x="1567" y="1726"/>
                    <a:ext cx="71" cy="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  <p:sp>
          <p:nvSpPr>
            <p:cNvPr id="7" name="Rectangle 61"/>
            <p:cNvSpPr>
              <a:spLocks noChangeArrowheads="1"/>
            </p:cNvSpPr>
            <p:nvPr/>
          </p:nvSpPr>
          <p:spPr bwMode="auto">
            <a:xfrm>
              <a:off x="743" y="1437"/>
              <a:ext cx="1024" cy="1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62"/>
            <p:cNvSpPr>
              <a:spLocks noChangeArrowheads="1"/>
            </p:cNvSpPr>
            <p:nvPr/>
          </p:nvSpPr>
          <p:spPr bwMode="auto">
            <a:xfrm>
              <a:off x="1021" y="1479"/>
              <a:ext cx="48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5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业务架构</a:t>
              </a:r>
              <a:endParaRPr lang="zh-CN" altLang="en-US" dirty="0"/>
            </a:p>
          </p:txBody>
        </p: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563938" y="3860800"/>
            <a:ext cx="1973262" cy="1204913"/>
            <a:chOff x="2472" y="2251"/>
            <a:chExt cx="1243" cy="759"/>
          </a:xfrm>
        </p:grpSpPr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2472" y="2251"/>
              <a:ext cx="1243" cy="759"/>
              <a:chOff x="2272" y="2005"/>
              <a:chExt cx="1243" cy="759"/>
            </a:xfrm>
          </p:grpSpPr>
          <p:sp>
            <p:nvSpPr>
              <p:cNvPr id="362" name="Rectangle 65"/>
              <p:cNvSpPr>
                <a:spLocks noChangeArrowheads="1"/>
              </p:cNvSpPr>
              <p:nvPr/>
            </p:nvSpPr>
            <p:spPr bwMode="auto">
              <a:xfrm>
                <a:off x="2304" y="2038"/>
                <a:ext cx="1211" cy="72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363" name="Picture 66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2305" y="2038"/>
                <a:ext cx="1210" cy="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4" name="Rectangle 67"/>
              <p:cNvSpPr>
                <a:spLocks noChangeArrowheads="1"/>
              </p:cNvSpPr>
              <p:nvPr/>
            </p:nvSpPr>
            <p:spPr bwMode="auto">
              <a:xfrm>
                <a:off x="2304" y="2038"/>
                <a:ext cx="1211" cy="72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5" name="Rectangle 68"/>
              <p:cNvSpPr>
                <a:spLocks noChangeArrowheads="1"/>
              </p:cNvSpPr>
              <p:nvPr/>
            </p:nvSpPr>
            <p:spPr bwMode="auto">
              <a:xfrm>
                <a:off x="2272" y="2005"/>
                <a:ext cx="1210" cy="72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" name="Rectangle 69"/>
              <p:cNvSpPr>
                <a:spLocks noChangeArrowheads="1"/>
              </p:cNvSpPr>
              <p:nvPr/>
            </p:nvSpPr>
            <p:spPr bwMode="auto">
              <a:xfrm>
                <a:off x="2272" y="2005"/>
                <a:ext cx="1210" cy="72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" name="Group 70"/>
            <p:cNvGrpSpPr>
              <a:grpSpLocks/>
            </p:cNvGrpSpPr>
            <p:nvPr/>
          </p:nvGrpSpPr>
          <p:grpSpPr bwMode="auto">
            <a:xfrm>
              <a:off x="2604" y="2306"/>
              <a:ext cx="941" cy="509"/>
              <a:chOff x="2404" y="2060"/>
              <a:chExt cx="941" cy="509"/>
            </a:xfrm>
          </p:grpSpPr>
          <p:grpSp>
            <p:nvGrpSpPr>
              <p:cNvPr id="67" name="Group 71"/>
              <p:cNvGrpSpPr>
                <a:grpSpLocks/>
              </p:cNvGrpSpPr>
              <p:nvPr/>
            </p:nvGrpSpPr>
            <p:grpSpPr bwMode="auto">
              <a:xfrm>
                <a:off x="2444" y="2060"/>
                <a:ext cx="235" cy="234"/>
                <a:chOff x="2444" y="2060"/>
                <a:chExt cx="235" cy="234"/>
              </a:xfrm>
            </p:grpSpPr>
            <p:grpSp>
              <p:nvGrpSpPr>
                <p:cNvPr id="330" name="Group 72"/>
                <p:cNvGrpSpPr>
                  <a:grpSpLocks/>
                </p:cNvGrpSpPr>
                <p:nvPr/>
              </p:nvGrpSpPr>
              <p:grpSpPr bwMode="auto">
                <a:xfrm>
                  <a:off x="2444" y="2220"/>
                  <a:ext cx="234" cy="74"/>
                  <a:chOff x="2444" y="2220"/>
                  <a:chExt cx="234" cy="74"/>
                </a:xfrm>
              </p:grpSpPr>
              <p:sp>
                <p:nvSpPr>
                  <p:cNvPr id="360" name="Freeform 73"/>
                  <p:cNvSpPr>
                    <a:spLocks/>
                  </p:cNvSpPr>
                  <p:nvPr/>
                </p:nvSpPr>
                <p:spPr bwMode="auto">
                  <a:xfrm>
                    <a:off x="2444" y="2220"/>
                    <a:ext cx="234" cy="74"/>
                  </a:xfrm>
                  <a:custGeom>
                    <a:avLst/>
                    <a:gdLst/>
                    <a:ahLst/>
                    <a:cxnLst>
                      <a:cxn ang="0">
                        <a:pos x="0" y="26"/>
                      </a:cxn>
                      <a:cxn ang="0">
                        <a:pos x="102" y="0"/>
                      </a:cxn>
                      <a:cxn ang="0">
                        <a:pos x="234" y="27"/>
                      </a:cxn>
                      <a:cxn ang="0">
                        <a:pos x="140" y="74"/>
                      </a:cxn>
                      <a:cxn ang="0">
                        <a:pos x="0" y="26"/>
                      </a:cxn>
                    </a:cxnLst>
                    <a:rect l="0" t="0" r="r" b="b"/>
                    <a:pathLst>
                      <a:path w="234" h="74">
                        <a:moveTo>
                          <a:pt x="0" y="26"/>
                        </a:moveTo>
                        <a:lnTo>
                          <a:pt x="102" y="0"/>
                        </a:lnTo>
                        <a:lnTo>
                          <a:pt x="234" y="27"/>
                        </a:lnTo>
                        <a:lnTo>
                          <a:pt x="140" y="74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Freeform 74"/>
                  <p:cNvSpPr>
                    <a:spLocks/>
                  </p:cNvSpPr>
                  <p:nvPr/>
                </p:nvSpPr>
                <p:spPr bwMode="auto">
                  <a:xfrm>
                    <a:off x="2444" y="2220"/>
                    <a:ext cx="234" cy="74"/>
                  </a:xfrm>
                  <a:custGeom>
                    <a:avLst/>
                    <a:gdLst/>
                    <a:ahLst/>
                    <a:cxnLst>
                      <a:cxn ang="0">
                        <a:pos x="0" y="26"/>
                      </a:cxn>
                      <a:cxn ang="0">
                        <a:pos x="102" y="0"/>
                      </a:cxn>
                      <a:cxn ang="0">
                        <a:pos x="234" y="27"/>
                      </a:cxn>
                      <a:cxn ang="0">
                        <a:pos x="140" y="74"/>
                      </a:cxn>
                      <a:cxn ang="0">
                        <a:pos x="0" y="26"/>
                      </a:cxn>
                    </a:cxnLst>
                    <a:rect l="0" t="0" r="r" b="b"/>
                    <a:pathLst>
                      <a:path w="234" h="74">
                        <a:moveTo>
                          <a:pt x="0" y="26"/>
                        </a:moveTo>
                        <a:lnTo>
                          <a:pt x="102" y="0"/>
                        </a:lnTo>
                        <a:lnTo>
                          <a:pt x="234" y="27"/>
                        </a:lnTo>
                        <a:lnTo>
                          <a:pt x="140" y="74"/>
                        </a:lnTo>
                        <a:lnTo>
                          <a:pt x="0" y="26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1" name="Group 75"/>
                <p:cNvGrpSpPr>
                  <a:grpSpLocks/>
                </p:cNvGrpSpPr>
                <p:nvPr/>
              </p:nvGrpSpPr>
              <p:grpSpPr bwMode="auto">
                <a:xfrm>
                  <a:off x="2445" y="2211"/>
                  <a:ext cx="234" cy="77"/>
                  <a:chOff x="2445" y="2211"/>
                  <a:chExt cx="234" cy="77"/>
                </a:xfrm>
              </p:grpSpPr>
              <p:sp>
                <p:nvSpPr>
                  <p:cNvPr id="358" name="Freeform 76"/>
                  <p:cNvSpPr>
                    <a:spLocks/>
                  </p:cNvSpPr>
                  <p:nvPr/>
                </p:nvSpPr>
                <p:spPr bwMode="auto">
                  <a:xfrm>
                    <a:off x="2445" y="2211"/>
                    <a:ext cx="234" cy="77"/>
                  </a:xfrm>
                  <a:custGeom>
                    <a:avLst/>
                    <a:gdLst/>
                    <a:ahLst/>
                    <a:cxnLst>
                      <a:cxn ang="0">
                        <a:pos x="0" y="29"/>
                      </a:cxn>
                      <a:cxn ang="0">
                        <a:pos x="101" y="0"/>
                      </a:cxn>
                      <a:cxn ang="0">
                        <a:pos x="234" y="29"/>
                      </a:cxn>
                      <a:cxn ang="0">
                        <a:pos x="140" y="77"/>
                      </a:cxn>
                      <a:cxn ang="0">
                        <a:pos x="0" y="29"/>
                      </a:cxn>
                    </a:cxnLst>
                    <a:rect l="0" t="0" r="r" b="b"/>
                    <a:pathLst>
                      <a:path w="234" h="77">
                        <a:moveTo>
                          <a:pt x="0" y="29"/>
                        </a:moveTo>
                        <a:lnTo>
                          <a:pt x="101" y="0"/>
                        </a:lnTo>
                        <a:lnTo>
                          <a:pt x="234" y="29"/>
                        </a:lnTo>
                        <a:lnTo>
                          <a:pt x="140" y="77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DADAD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" name="Freeform 77"/>
                  <p:cNvSpPr>
                    <a:spLocks/>
                  </p:cNvSpPr>
                  <p:nvPr/>
                </p:nvSpPr>
                <p:spPr bwMode="auto">
                  <a:xfrm>
                    <a:off x="2445" y="2211"/>
                    <a:ext cx="234" cy="77"/>
                  </a:xfrm>
                  <a:custGeom>
                    <a:avLst/>
                    <a:gdLst/>
                    <a:ahLst/>
                    <a:cxnLst>
                      <a:cxn ang="0">
                        <a:pos x="0" y="29"/>
                      </a:cxn>
                      <a:cxn ang="0">
                        <a:pos x="101" y="0"/>
                      </a:cxn>
                      <a:cxn ang="0">
                        <a:pos x="234" y="29"/>
                      </a:cxn>
                      <a:cxn ang="0">
                        <a:pos x="140" y="77"/>
                      </a:cxn>
                      <a:cxn ang="0">
                        <a:pos x="0" y="29"/>
                      </a:cxn>
                    </a:cxnLst>
                    <a:rect l="0" t="0" r="r" b="b"/>
                    <a:pathLst>
                      <a:path w="234" h="77">
                        <a:moveTo>
                          <a:pt x="0" y="29"/>
                        </a:moveTo>
                        <a:lnTo>
                          <a:pt x="101" y="0"/>
                        </a:lnTo>
                        <a:lnTo>
                          <a:pt x="234" y="29"/>
                        </a:lnTo>
                        <a:lnTo>
                          <a:pt x="140" y="77"/>
                        </a:lnTo>
                        <a:lnTo>
                          <a:pt x="0" y="29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" name="Group 78"/>
                <p:cNvGrpSpPr>
                  <a:grpSpLocks/>
                </p:cNvGrpSpPr>
                <p:nvPr/>
              </p:nvGrpSpPr>
              <p:grpSpPr bwMode="auto">
                <a:xfrm>
                  <a:off x="2464" y="2080"/>
                  <a:ext cx="120" cy="198"/>
                  <a:chOff x="2464" y="2080"/>
                  <a:chExt cx="120" cy="198"/>
                </a:xfrm>
              </p:grpSpPr>
              <p:sp>
                <p:nvSpPr>
                  <p:cNvPr id="356" name="Freeform 79"/>
                  <p:cNvSpPr>
                    <a:spLocks/>
                  </p:cNvSpPr>
                  <p:nvPr/>
                </p:nvSpPr>
                <p:spPr bwMode="auto">
                  <a:xfrm>
                    <a:off x="2464" y="2080"/>
                    <a:ext cx="120" cy="19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20" y="22"/>
                      </a:cxn>
                      <a:cxn ang="0">
                        <a:pos x="120" y="198"/>
                      </a:cxn>
                      <a:cxn ang="0">
                        <a:pos x="0" y="15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20" h="198">
                        <a:moveTo>
                          <a:pt x="0" y="0"/>
                        </a:moveTo>
                        <a:lnTo>
                          <a:pt x="120" y="22"/>
                        </a:lnTo>
                        <a:lnTo>
                          <a:pt x="120" y="198"/>
                        </a:lnTo>
                        <a:lnTo>
                          <a:pt x="0" y="15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DAD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" name="Freeform 80"/>
                  <p:cNvSpPr>
                    <a:spLocks/>
                  </p:cNvSpPr>
                  <p:nvPr/>
                </p:nvSpPr>
                <p:spPr bwMode="auto">
                  <a:xfrm>
                    <a:off x="2464" y="2080"/>
                    <a:ext cx="120" cy="19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20" y="22"/>
                      </a:cxn>
                      <a:cxn ang="0">
                        <a:pos x="120" y="198"/>
                      </a:cxn>
                      <a:cxn ang="0">
                        <a:pos x="0" y="15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20" h="198">
                        <a:moveTo>
                          <a:pt x="0" y="0"/>
                        </a:moveTo>
                        <a:lnTo>
                          <a:pt x="120" y="22"/>
                        </a:lnTo>
                        <a:lnTo>
                          <a:pt x="120" y="198"/>
                        </a:lnTo>
                        <a:lnTo>
                          <a:pt x="0" y="15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3" name="Group 81"/>
                <p:cNvGrpSpPr>
                  <a:grpSpLocks/>
                </p:cNvGrpSpPr>
                <p:nvPr/>
              </p:nvGrpSpPr>
              <p:grpSpPr bwMode="auto">
                <a:xfrm>
                  <a:off x="2464" y="2060"/>
                  <a:ext cx="197" cy="46"/>
                  <a:chOff x="2464" y="2060"/>
                  <a:chExt cx="197" cy="46"/>
                </a:xfrm>
              </p:grpSpPr>
              <p:sp>
                <p:nvSpPr>
                  <p:cNvPr id="354" name="Freeform 82"/>
                  <p:cNvSpPr>
                    <a:spLocks/>
                  </p:cNvSpPr>
                  <p:nvPr/>
                </p:nvSpPr>
                <p:spPr bwMode="auto">
                  <a:xfrm>
                    <a:off x="2464" y="2060"/>
                    <a:ext cx="197" cy="46"/>
                  </a:xfrm>
                  <a:custGeom>
                    <a:avLst/>
                    <a:gdLst/>
                    <a:ahLst/>
                    <a:cxnLst>
                      <a:cxn ang="0">
                        <a:pos x="0" y="18"/>
                      </a:cxn>
                      <a:cxn ang="0">
                        <a:pos x="70" y="0"/>
                      </a:cxn>
                      <a:cxn ang="0">
                        <a:pos x="197" y="24"/>
                      </a:cxn>
                      <a:cxn ang="0">
                        <a:pos x="118" y="46"/>
                      </a:cxn>
                      <a:cxn ang="0">
                        <a:pos x="0" y="18"/>
                      </a:cxn>
                    </a:cxnLst>
                    <a:rect l="0" t="0" r="r" b="b"/>
                    <a:pathLst>
                      <a:path w="197" h="46">
                        <a:moveTo>
                          <a:pt x="0" y="18"/>
                        </a:moveTo>
                        <a:lnTo>
                          <a:pt x="70" y="0"/>
                        </a:lnTo>
                        <a:lnTo>
                          <a:pt x="197" y="24"/>
                        </a:lnTo>
                        <a:lnTo>
                          <a:pt x="118" y="46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A2C1F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83"/>
                  <p:cNvSpPr>
                    <a:spLocks/>
                  </p:cNvSpPr>
                  <p:nvPr/>
                </p:nvSpPr>
                <p:spPr bwMode="auto">
                  <a:xfrm>
                    <a:off x="2464" y="2060"/>
                    <a:ext cx="197" cy="46"/>
                  </a:xfrm>
                  <a:custGeom>
                    <a:avLst/>
                    <a:gdLst/>
                    <a:ahLst/>
                    <a:cxnLst>
                      <a:cxn ang="0">
                        <a:pos x="0" y="18"/>
                      </a:cxn>
                      <a:cxn ang="0">
                        <a:pos x="70" y="0"/>
                      </a:cxn>
                      <a:cxn ang="0">
                        <a:pos x="197" y="24"/>
                      </a:cxn>
                      <a:cxn ang="0">
                        <a:pos x="118" y="46"/>
                      </a:cxn>
                      <a:cxn ang="0">
                        <a:pos x="0" y="18"/>
                      </a:cxn>
                    </a:cxnLst>
                    <a:rect l="0" t="0" r="r" b="b"/>
                    <a:pathLst>
                      <a:path w="197" h="46">
                        <a:moveTo>
                          <a:pt x="0" y="18"/>
                        </a:moveTo>
                        <a:lnTo>
                          <a:pt x="70" y="0"/>
                        </a:lnTo>
                        <a:lnTo>
                          <a:pt x="197" y="24"/>
                        </a:lnTo>
                        <a:lnTo>
                          <a:pt x="118" y="46"/>
                        </a:lnTo>
                        <a:lnTo>
                          <a:pt x="0" y="18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4" name="Group 84"/>
                <p:cNvGrpSpPr>
                  <a:grpSpLocks/>
                </p:cNvGrpSpPr>
                <p:nvPr/>
              </p:nvGrpSpPr>
              <p:grpSpPr bwMode="auto">
                <a:xfrm>
                  <a:off x="2584" y="2082"/>
                  <a:ext cx="77" cy="194"/>
                  <a:chOff x="2584" y="2082"/>
                  <a:chExt cx="77" cy="194"/>
                </a:xfrm>
              </p:grpSpPr>
              <p:sp>
                <p:nvSpPr>
                  <p:cNvPr id="352" name="Freeform 85"/>
                  <p:cNvSpPr>
                    <a:spLocks/>
                  </p:cNvSpPr>
                  <p:nvPr/>
                </p:nvSpPr>
                <p:spPr bwMode="auto">
                  <a:xfrm>
                    <a:off x="2584" y="2082"/>
                    <a:ext cx="77" cy="194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77" y="0"/>
                      </a:cxn>
                      <a:cxn ang="0">
                        <a:pos x="77" y="158"/>
                      </a:cxn>
                      <a:cxn ang="0">
                        <a:pos x="1" y="194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77" h="194">
                        <a:moveTo>
                          <a:pt x="0" y="25"/>
                        </a:moveTo>
                        <a:lnTo>
                          <a:pt x="77" y="0"/>
                        </a:lnTo>
                        <a:lnTo>
                          <a:pt x="77" y="158"/>
                        </a:lnTo>
                        <a:lnTo>
                          <a:pt x="1" y="194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47474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86"/>
                  <p:cNvSpPr>
                    <a:spLocks/>
                  </p:cNvSpPr>
                  <p:nvPr/>
                </p:nvSpPr>
                <p:spPr bwMode="auto">
                  <a:xfrm>
                    <a:off x="2584" y="2082"/>
                    <a:ext cx="77" cy="194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77" y="0"/>
                      </a:cxn>
                      <a:cxn ang="0">
                        <a:pos x="77" y="158"/>
                      </a:cxn>
                      <a:cxn ang="0">
                        <a:pos x="1" y="194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77" h="194">
                        <a:moveTo>
                          <a:pt x="0" y="25"/>
                        </a:moveTo>
                        <a:lnTo>
                          <a:pt x="77" y="0"/>
                        </a:lnTo>
                        <a:lnTo>
                          <a:pt x="77" y="158"/>
                        </a:lnTo>
                        <a:lnTo>
                          <a:pt x="1" y="194"/>
                        </a:lnTo>
                        <a:lnTo>
                          <a:pt x="0" y="25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5" name="Line 87"/>
                <p:cNvSpPr>
                  <a:spLocks noChangeShapeType="1"/>
                </p:cNvSpPr>
                <p:nvPr/>
              </p:nvSpPr>
              <p:spPr bwMode="auto">
                <a:xfrm>
                  <a:off x="2464" y="2109"/>
                  <a:ext cx="115" cy="2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6" name="Line 88"/>
                <p:cNvSpPr>
                  <a:spLocks noChangeShapeType="1"/>
                </p:cNvSpPr>
                <p:nvPr/>
              </p:nvSpPr>
              <p:spPr bwMode="auto">
                <a:xfrm>
                  <a:off x="2469" y="2120"/>
                  <a:ext cx="110" cy="25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37" name="Group 89"/>
                <p:cNvGrpSpPr>
                  <a:grpSpLocks/>
                </p:cNvGrpSpPr>
                <p:nvPr/>
              </p:nvGrpSpPr>
              <p:grpSpPr bwMode="auto">
                <a:xfrm>
                  <a:off x="2470" y="2136"/>
                  <a:ext cx="100" cy="82"/>
                  <a:chOff x="2470" y="2136"/>
                  <a:chExt cx="100" cy="82"/>
                </a:xfrm>
              </p:grpSpPr>
              <p:sp>
                <p:nvSpPr>
                  <p:cNvPr id="350" name="Freeform 90"/>
                  <p:cNvSpPr>
                    <a:spLocks/>
                  </p:cNvSpPr>
                  <p:nvPr/>
                </p:nvSpPr>
                <p:spPr bwMode="auto">
                  <a:xfrm>
                    <a:off x="2470" y="2136"/>
                    <a:ext cx="100" cy="8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55"/>
                      </a:cxn>
                      <a:cxn ang="0">
                        <a:pos x="100" y="82"/>
                      </a:cxn>
                      <a:cxn ang="0">
                        <a:pos x="100" y="2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00" h="82">
                        <a:moveTo>
                          <a:pt x="0" y="0"/>
                        </a:moveTo>
                        <a:lnTo>
                          <a:pt x="0" y="55"/>
                        </a:lnTo>
                        <a:lnTo>
                          <a:pt x="100" y="82"/>
                        </a:lnTo>
                        <a:lnTo>
                          <a:pt x="100" y="2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91"/>
                  <p:cNvSpPr>
                    <a:spLocks/>
                  </p:cNvSpPr>
                  <p:nvPr/>
                </p:nvSpPr>
                <p:spPr bwMode="auto">
                  <a:xfrm>
                    <a:off x="2470" y="2136"/>
                    <a:ext cx="100" cy="8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55"/>
                      </a:cxn>
                      <a:cxn ang="0">
                        <a:pos x="100" y="82"/>
                      </a:cxn>
                      <a:cxn ang="0">
                        <a:pos x="100" y="2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00" h="82">
                        <a:moveTo>
                          <a:pt x="0" y="0"/>
                        </a:moveTo>
                        <a:lnTo>
                          <a:pt x="0" y="55"/>
                        </a:lnTo>
                        <a:lnTo>
                          <a:pt x="100" y="82"/>
                        </a:lnTo>
                        <a:lnTo>
                          <a:pt x="100" y="2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8" name="Group 92"/>
                <p:cNvGrpSpPr>
                  <a:grpSpLocks/>
                </p:cNvGrpSpPr>
                <p:nvPr/>
              </p:nvGrpSpPr>
              <p:grpSpPr bwMode="auto">
                <a:xfrm>
                  <a:off x="2483" y="2145"/>
                  <a:ext cx="11" cy="11"/>
                  <a:chOff x="2483" y="2145"/>
                  <a:chExt cx="11" cy="11"/>
                </a:xfrm>
              </p:grpSpPr>
              <p:sp>
                <p:nvSpPr>
                  <p:cNvPr id="348" name="Freeform 93"/>
                  <p:cNvSpPr>
                    <a:spLocks/>
                  </p:cNvSpPr>
                  <p:nvPr/>
                </p:nvSpPr>
                <p:spPr bwMode="auto">
                  <a:xfrm>
                    <a:off x="2483" y="2145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6"/>
                      </a:cxn>
                      <a:cxn ang="0">
                        <a:pos x="11" y="11"/>
                      </a:cxn>
                      <a:cxn ang="0">
                        <a:pos x="11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1" h="11">
                        <a:moveTo>
                          <a:pt x="0" y="0"/>
                        </a:moveTo>
                        <a:lnTo>
                          <a:pt x="0" y="6"/>
                        </a:lnTo>
                        <a:lnTo>
                          <a:pt x="11" y="11"/>
                        </a:lnTo>
                        <a:lnTo>
                          <a:pt x="11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94"/>
                  <p:cNvSpPr>
                    <a:spLocks/>
                  </p:cNvSpPr>
                  <p:nvPr/>
                </p:nvSpPr>
                <p:spPr bwMode="auto">
                  <a:xfrm>
                    <a:off x="2483" y="2145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6"/>
                      </a:cxn>
                      <a:cxn ang="0">
                        <a:pos x="11" y="11"/>
                      </a:cxn>
                      <a:cxn ang="0">
                        <a:pos x="11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1" h="11">
                        <a:moveTo>
                          <a:pt x="0" y="0"/>
                        </a:moveTo>
                        <a:lnTo>
                          <a:pt x="0" y="6"/>
                        </a:lnTo>
                        <a:lnTo>
                          <a:pt x="11" y="11"/>
                        </a:lnTo>
                        <a:lnTo>
                          <a:pt x="11" y="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9" name="Group 95"/>
                <p:cNvGrpSpPr>
                  <a:grpSpLocks/>
                </p:cNvGrpSpPr>
                <p:nvPr/>
              </p:nvGrpSpPr>
              <p:grpSpPr bwMode="auto">
                <a:xfrm>
                  <a:off x="2502" y="2150"/>
                  <a:ext cx="11" cy="11"/>
                  <a:chOff x="2502" y="2150"/>
                  <a:chExt cx="11" cy="11"/>
                </a:xfrm>
              </p:grpSpPr>
              <p:sp>
                <p:nvSpPr>
                  <p:cNvPr id="346" name="Freeform 96"/>
                  <p:cNvSpPr>
                    <a:spLocks/>
                  </p:cNvSpPr>
                  <p:nvPr/>
                </p:nvSpPr>
                <p:spPr bwMode="auto">
                  <a:xfrm>
                    <a:off x="2502" y="2150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11" y="11"/>
                      </a:cxn>
                      <a:cxn ang="0">
                        <a:pos x="11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1" h="11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11" y="11"/>
                        </a:lnTo>
                        <a:lnTo>
                          <a:pt x="11" y="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97"/>
                  <p:cNvSpPr>
                    <a:spLocks/>
                  </p:cNvSpPr>
                  <p:nvPr/>
                </p:nvSpPr>
                <p:spPr bwMode="auto">
                  <a:xfrm>
                    <a:off x="2502" y="2150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11" y="11"/>
                      </a:cxn>
                      <a:cxn ang="0">
                        <a:pos x="11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1" h="11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11" y="11"/>
                        </a:lnTo>
                        <a:lnTo>
                          <a:pt x="11" y="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0" name="Group 98"/>
                <p:cNvGrpSpPr>
                  <a:grpSpLocks/>
                </p:cNvGrpSpPr>
                <p:nvPr/>
              </p:nvGrpSpPr>
              <p:grpSpPr bwMode="auto">
                <a:xfrm>
                  <a:off x="2551" y="2186"/>
                  <a:ext cx="11" cy="12"/>
                  <a:chOff x="2551" y="2186"/>
                  <a:chExt cx="11" cy="12"/>
                </a:xfrm>
              </p:grpSpPr>
              <p:sp>
                <p:nvSpPr>
                  <p:cNvPr id="344" name="Freeform 99"/>
                  <p:cNvSpPr>
                    <a:spLocks/>
                  </p:cNvSpPr>
                  <p:nvPr/>
                </p:nvSpPr>
                <p:spPr bwMode="auto">
                  <a:xfrm>
                    <a:off x="2551" y="2186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11" y="12"/>
                      </a:cxn>
                      <a:cxn ang="0">
                        <a:pos x="11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1" h="12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11" y="12"/>
                        </a:lnTo>
                        <a:lnTo>
                          <a:pt x="11" y="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100"/>
                  <p:cNvSpPr>
                    <a:spLocks/>
                  </p:cNvSpPr>
                  <p:nvPr/>
                </p:nvSpPr>
                <p:spPr bwMode="auto">
                  <a:xfrm>
                    <a:off x="2551" y="2186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11" y="12"/>
                      </a:cxn>
                      <a:cxn ang="0">
                        <a:pos x="11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1" h="12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11" y="12"/>
                        </a:lnTo>
                        <a:lnTo>
                          <a:pt x="11" y="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1" name="Group 101"/>
                <p:cNvGrpSpPr>
                  <a:grpSpLocks/>
                </p:cNvGrpSpPr>
                <p:nvPr/>
              </p:nvGrpSpPr>
              <p:grpSpPr bwMode="auto">
                <a:xfrm>
                  <a:off x="2551" y="2199"/>
                  <a:ext cx="11" cy="12"/>
                  <a:chOff x="2551" y="2199"/>
                  <a:chExt cx="11" cy="12"/>
                </a:xfrm>
              </p:grpSpPr>
              <p:sp>
                <p:nvSpPr>
                  <p:cNvPr id="342" name="Freeform 102"/>
                  <p:cNvSpPr>
                    <a:spLocks/>
                  </p:cNvSpPr>
                  <p:nvPr/>
                </p:nvSpPr>
                <p:spPr bwMode="auto">
                  <a:xfrm>
                    <a:off x="2551" y="2199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8"/>
                      </a:cxn>
                      <a:cxn ang="0">
                        <a:pos x="11" y="12"/>
                      </a:cxn>
                      <a:cxn ang="0">
                        <a:pos x="11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1" h="12">
                        <a:moveTo>
                          <a:pt x="0" y="0"/>
                        </a:moveTo>
                        <a:lnTo>
                          <a:pt x="0" y="8"/>
                        </a:lnTo>
                        <a:lnTo>
                          <a:pt x="11" y="12"/>
                        </a:lnTo>
                        <a:lnTo>
                          <a:pt x="11" y="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103"/>
                  <p:cNvSpPr>
                    <a:spLocks/>
                  </p:cNvSpPr>
                  <p:nvPr/>
                </p:nvSpPr>
                <p:spPr bwMode="auto">
                  <a:xfrm>
                    <a:off x="2551" y="2199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8"/>
                      </a:cxn>
                      <a:cxn ang="0">
                        <a:pos x="11" y="12"/>
                      </a:cxn>
                      <a:cxn ang="0">
                        <a:pos x="11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1" h="12">
                        <a:moveTo>
                          <a:pt x="0" y="0"/>
                        </a:moveTo>
                        <a:lnTo>
                          <a:pt x="0" y="8"/>
                        </a:lnTo>
                        <a:lnTo>
                          <a:pt x="11" y="12"/>
                        </a:lnTo>
                        <a:lnTo>
                          <a:pt x="11" y="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8" name="Group 104"/>
              <p:cNvGrpSpPr>
                <a:grpSpLocks/>
              </p:cNvGrpSpPr>
              <p:nvPr/>
            </p:nvGrpSpPr>
            <p:grpSpPr bwMode="auto">
              <a:xfrm>
                <a:off x="2574" y="2284"/>
                <a:ext cx="718" cy="176"/>
                <a:chOff x="2574" y="2284"/>
                <a:chExt cx="718" cy="176"/>
              </a:xfrm>
            </p:grpSpPr>
            <p:sp>
              <p:nvSpPr>
                <p:cNvPr id="324" name="Oval 105"/>
                <p:cNvSpPr>
                  <a:spLocks noChangeArrowheads="1"/>
                </p:cNvSpPr>
                <p:nvPr/>
              </p:nvSpPr>
              <p:spPr bwMode="auto">
                <a:xfrm>
                  <a:off x="2574" y="2335"/>
                  <a:ext cx="323" cy="57"/>
                </a:xfrm>
                <a:prstGeom prst="ellipse">
                  <a:avLst/>
                </a:prstGeom>
                <a:noFill/>
                <a:ln w="17463" cap="rnd">
                  <a:solidFill>
                    <a:srgbClr val="FF00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5" name="Oval 106"/>
                <p:cNvSpPr>
                  <a:spLocks noChangeArrowheads="1"/>
                </p:cNvSpPr>
                <p:nvPr/>
              </p:nvSpPr>
              <p:spPr bwMode="auto">
                <a:xfrm>
                  <a:off x="3085" y="2342"/>
                  <a:ext cx="207" cy="44"/>
                </a:xfrm>
                <a:prstGeom prst="ellipse">
                  <a:avLst/>
                </a:prstGeom>
                <a:noFill/>
                <a:ln w="17463" cap="rnd">
                  <a:solidFill>
                    <a:srgbClr val="FF00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6" name="Line 107"/>
                <p:cNvSpPr>
                  <a:spLocks noChangeShapeType="1"/>
                </p:cNvSpPr>
                <p:nvPr/>
              </p:nvSpPr>
              <p:spPr bwMode="auto">
                <a:xfrm flipH="1" flipV="1">
                  <a:off x="2679" y="2284"/>
                  <a:ext cx="17" cy="47"/>
                </a:xfrm>
                <a:prstGeom prst="line">
                  <a:avLst/>
                </a:prstGeom>
                <a:noFill/>
                <a:ln w="17463">
                  <a:solidFill>
                    <a:srgbClr val="FF00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2844" y="2302"/>
                  <a:ext cx="60" cy="38"/>
                </a:xfrm>
                <a:prstGeom prst="line">
                  <a:avLst/>
                </a:prstGeom>
                <a:noFill/>
                <a:ln w="17463">
                  <a:solidFill>
                    <a:srgbClr val="FF00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" name="Line 109"/>
                <p:cNvSpPr>
                  <a:spLocks noChangeShapeType="1"/>
                </p:cNvSpPr>
                <p:nvPr/>
              </p:nvSpPr>
              <p:spPr bwMode="auto">
                <a:xfrm>
                  <a:off x="2889" y="2370"/>
                  <a:ext cx="132" cy="90"/>
                </a:xfrm>
                <a:prstGeom prst="line">
                  <a:avLst/>
                </a:prstGeom>
                <a:noFill/>
                <a:ln w="17463">
                  <a:solidFill>
                    <a:srgbClr val="FF00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3006" y="2386"/>
                  <a:ext cx="129" cy="72"/>
                </a:xfrm>
                <a:prstGeom prst="line">
                  <a:avLst/>
                </a:prstGeom>
                <a:noFill/>
                <a:ln w="17463">
                  <a:solidFill>
                    <a:srgbClr val="FF00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" name="Group 111"/>
              <p:cNvGrpSpPr>
                <a:grpSpLocks/>
              </p:cNvGrpSpPr>
              <p:nvPr/>
            </p:nvGrpSpPr>
            <p:grpSpPr bwMode="auto">
              <a:xfrm>
                <a:off x="3141" y="2147"/>
                <a:ext cx="204" cy="188"/>
                <a:chOff x="3141" y="2147"/>
                <a:chExt cx="204" cy="188"/>
              </a:xfrm>
            </p:grpSpPr>
            <p:grpSp>
              <p:nvGrpSpPr>
                <p:cNvPr id="302" name="Group 112"/>
                <p:cNvGrpSpPr>
                  <a:grpSpLocks/>
                </p:cNvGrpSpPr>
                <p:nvPr/>
              </p:nvGrpSpPr>
              <p:grpSpPr bwMode="auto">
                <a:xfrm>
                  <a:off x="3141" y="2147"/>
                  <a:ext cx="204" cy="188"/>
                  <a:chOff x="3141" y="2147"/>
                  <a:chExt cx="204" cy="188"/>
                </a:xfrm>
              </p:grpSpPr>
              <p:sp>
                <p:nvSpPr>
                  <p:cNvPr id="306" name="Freeform 113"/>
                  <p:cNvSpPr>
                    <a:spLocks/>
                  </p:cNvSpPr>
                  <p:nvPr/>
                </p:nvSpPr>
                <p:spPr bwMode="auto">
                  <a:xfrm>
                    <a:off x="3149" y="2147"/>
                    <a:ext cx="196" cy="186"/>
                  </a:xfrm>
                  <a:custGeom>
                    <a:avLst/>
                    <a:gdLst/>
                    <a:ahLst/>
                    <a:cxnLst>
                      <a:cxn ang="0">
                        <a:pos x="196" y="128"/>
                      </a:cxn>
                      <a:cxn ang="0">
                        <a:pos x="196" y="97"/>
                      </a:cxn>
                      <a:cxn ang="0">
                        <a:pos x="176" y="97"/>
                      </a:cxn>
                      <a:cxn ang="0">
                        <a:pos x="176" y="93"/>
                      </a:cxn>
                      <a:cxn ang="0">
                        <a:pos x="185" y="90"/>
                      </a:cxn>
                      <a:cxn ang="0">
                        <a:pos x="189" y="51"/>
                      </a:cxn>
                      <a:cxn ang="0">
                        <a:pos x="174" y="30"/>
                      </a:cxn>
                      <a:cxn ang="0">
                        <a:pos x="176" y="12"/>
                      </a:cxn>
                      <a:cxn ang="0">
                        <a:pos x="161" y="0"/>
                      </a:cxn>
                      <a:cxn ang="0">
                        <a:pos x="80" y="7"/>
                      </a:cxn>
                      <a:cxn ang="0">
                        <a:pos x="70" y="75"/>
                      </a:cxn>
                      <a:cxn ang="0">
                        <a:pos x="80" y="86"/>
                      </a:cxn>
                      <a:cxn ang="0">
                        <a:pos x="95" y="87"/>
                      </a:cxn>
                      <a:cxn ang="0">
                        <a:pos x="112" y="94"/>
                      </a:cxn>
                      <a:cxn ang="0">
                        <a:pos x="62" y="105"/>
                      </a:cxn>
                      <a:cxn ang="0">
                        <a:pos x="63" y="129"/>
                      </a:cxn>
                      <a:cxn ang="0">
                        <a:pos x="42" y="125"/>
                      </a:cxn>
                      <a:cxn ang="0">
                        <a:pos x="0" y="152"/>
                      </a:cxn>
                      <a:cxn ang="0">
                        <a:pos x="1" y="157"/>
                      </a:cxn>
                      <a:cxn ang="0">
                        <a:pos x="154" y="186"/>
                      </a:cxn>
                      <a:cxn ang="0">
                        <a:pos x="178" y="157"/>
                      </a:cxn>
                      <a:cxn ang="0">
                        <a:pos x="176" y="142"/>
                      </a:cxn>
                      <a:cxn ang="0">
                        <a:pos x="196" y="128"/>
                      </a:cxn>
                    </a:cxnLst>
                    <a:rect l="0" t="0" r="r" b="b"/>
                    <a:pathLst>
                      <a:path w="196" h="186">
                        <a:moveTo>
                          <a:pt x="196" y="128"/>
                        </a:moveTo>
                        <a:lnTo>
                          <a:pt x="196" y="97"/>
                        </a:lnTo>
                        <a:lnTo>
                          <a:pt x="176" y="97"/>
                        </a:lnTo>
                        <a:lnTo>
                          <a:pt x="176" y="93"/>
                        </a:lnTo>
                        <a:lnTo>
                          <a:pt x="185" y="90"/>
                        </a:lnTo>
                        <a:lnTo>
                          <a:pt x="189" y="51"/>
                        </a:lnTo>
                        <a:lnTo>
                          <a:pt x="174" y="30"/>
                        </a:lnTo>
                        <a:lnTo>
                          <a:pt x="176" y="12"/>
                        </a:lnTo>
                        <a:lnTo>
                          <a:pt x="161" y="0"/>
                        </a:lnTo>
                        <a:lnTo>
                          <a:pt x="80" y="7"/>
                        </a:lnTo>
                        <a:lnTo>
                          <a:pt x="70" y="75"/>
                        </a:lnTo>
                        <a:lnTo>
                          <a:pt x="80" y="86"/>
                        </a:lnTo>
                        <a:lnTo>
                          <a:pt x="95" y="87"/>
                        </a:lnTo>
                        <a:lnTo>
                          <a:pt x="112" y="94"/>
                        </a:lnTo>
                        <a:lnTo>
                          <a:pt x="62" y="105"/>
                        </a:lnTo>
                        <a:lnTo>
                          <a:pt x="63" y="129"/>
                        </a:lnTo>
                        <a:lnTo>
                          <a:pt x="42" y="125"/>
                        </a:lnTo>
                        <a:lnTo>
                          <a:pt x="0" y="152"/>
                        </a:lnTo>
                        <a:lnTo>
                          <a:pt x="1" y="157"/>
                        </a:lnTo>
                        <a:lnTo>
                          <a:pt x="154" y="186"/>
                        </a:lnTo>
                        <a:lnTo>
                          <a:pt x="178" y="157"/>
                        </a:lnTo>
                        <a:lnTo>
                          <a:pt x="176" y="142"/>
                        </a:lnTo>
                        <a:lnTo>
                          <a:pt x="196" y="128"/>
                        </a:lnTo>
                        <a:close/>
                      </a:path>
                    </a:pathLst>
                  </a:custGeom>
                  <a:solidFill>
                    <a:srgbClr val="DADAD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07" name="Group 114"/>
                  <p:cNvGrpSpPr>
                    <a:grpSpLocks/>
                  </p:cNvGrpSpPr>
                  <p:nvPr/>
                </p:nvGrpSpPr>
                <p:grpSpPr bwMode="auto">
                  <a:xfrm>
                    <a:off x="3141" y="2147"/>
                    <a:ext cx="202" cy="188"/>
                    <a:chOff x="3141" y="2147"/>
                    <a:chExt cx="202" cy="188"/>
                  </a:xfrm>
                </p:grpSpPr>
                <p:sp>
                  <p:nvSpPr>
                    <p:cNvPr id="308" name="Freeform 115"/>
                    <p:cNvSpPr>
                      <a:spLocks/>
                    </p:cNvSpPr>
                    <p:nvPr/>
                  </p:nvSpPr>
                  <p:spPr bwMode="auto">
                    <a:xfrm>
                      <a:off x="3215" y="2151"/>
                      <a:ext cx="96" cy="77"/>
                    </a:xfrm>
                    <a:custGeom>
                      <a:avLst/>
                      <a:gdLst/>
                      <a:ahLst/>
                      <a:cxnLst>
                        <a:cxn ang="0">
                          <a:pos x="92" y="0"/>
                        </a:cxn>
                        <a:cxn ang="0">
                          <a:pos x="96" y="0"/>
                        </a:cxn>
                        <a:cxn ang="0">
                          <a:pos x="82" y="73"/>
                        </a:cxn>
                        <a:cxn ang="0">
                          <a:pos x="82" y="77"/>
                        </a:cxn>
                        <a:cxn ang="0">
                          <a:pos x="4" y="73"/>
                        </a:cxn>
                        <a:cxn ang="0">
                          <a:pos x="0" y="73"/>
                        </a:cxn>
                        <a:cxn ang="0">
                          <a:pos x="0" y="69"/>
                        </a:cxn>
                        <a:cxn ang="0">
                          <a:pos x="11" y="7"/>
                        </a:cxn>
                        <a:cxn ang="0">
                          <a:pos x="14" y="7"/>
                        </a:cxn>
                        <a:cxn ang="0">
                          <a:pos x="92" y="0"/>
                        </a:cxn>
                      </a:cxnLst>
                      <a:rect l="0" t="0" r="r" b="b"/>
                      <a:pathLst>
                        <a:path w="96" h="77">
                          <a:moveTo>
                            <a:pt x="92" y="0"/>
                          </a:moveTo>
                          <a:lnTo>
                            <a:pt x="96" y="0"/>
                          </a:lnTo>
                          <a:lnTo>
                            <a:pt x="82" y="73"/>
                          </a:lnTo>
                          <a:lnTo>
                            <a:pt x="82" y="77"/>
                          </a:lnTo>
                          <a:lnTo>
                            <a:pt x="4" y="73"/>
                          </a:lnTo>
                          <a:lnTo>
                            <a:pt x="0" y="73"/>
                          </a:lnTo>
                          <a:lnTo>
                            <a:pt x="0" y="69"/>
                          </a:lnTo>
                          <a:lnTo>
                            <a:pt x="11" y="7"/>
                          </a:lnTo>
                          <a:lnTo>
                            <a:pt x="14" y="7"/>
                          </a:lnTo>
                          <a:lnTo>
                            <a:pt x="92" y="0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9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3215" y="2147"/>
                      <a:ext cx="96" cy="81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81"/>
                        </a:cxn>
                        <a:cxn ang="0">
                          <a:pos x="0" y="77"/>
                        </a:cxn>
                        <a:cxn ang="0">
                          <a:pos x="0" y="73"/>
                        </a:cxn>
                        <a:cxn ang="0">
                          <a:pos x="11" y="11"/>
                        </a:cxn>
                        <a:cxn ang="0">
                          <a:pos x="11" y="7"/>
                        </a:cxn>
                        <a:cxn ang="0">
                          <a:pos x="14" y="7"/>
                        </a:cxn>
                        <a:cxn ang="0">
                          <a:pos x="92" y="0"/>
                        </a:cxn>
                        <a:cxn ang="0">
                          <a:pos x="96" y="0"/>
                        </a:cxn>
                        <a:cxn ang="0">
                          <a:pos x="96" y="4"/>
                        </a:cxn>
                        <a:cxn ang="0">
                          <a:pos x="85" y="77"/>
                        </a:cxn>
                        <a:cxn ang="0">
                          <a:pos x="85" y="81"/>
                        </a:cxn>
                        <a:cxn ang="0">
                          <a:pos x="82" y="81"/>
                        </a:cxn>
                        <a:cxn ang="0">
                          <a:pos x="78" y="81"/>
                        </a:cxn>
                        <a:cxn ang="0">
                          <a:pos x="4" y="81"/>
                        </a:cxn>
                      </a:cxnLst>
                      <a:rect l="0" t="0" r="r" b="b"/>
                      <a:pathLst>
                        <a:path w="96" h="81">
                          <a:moveTo>
                            <a:pt x="4" y="81"/>
                          </a:moveTo>
                          <a:lnTo>
                            <a:pt x="0" y="77"/>
                          </a:lnTo>
                          <a:lnTo>
                            <a:pt x="0" y="73"/>
                          </a:lnTo>
                          <a:lnTo>
                            <a:pt x="11" y="11"/>
                          </a:lnTo>
                          <a:lnTo>
                            <a:pt x="11" y="7"/>
                          </a:lnTo>
                          <a:lnTo>
                            <a:pt x="14" y="7"/>
                          </a:lnTo>
                          <a:lnTo>
                            <a:pt x="92" y="0"/>
                          </a:lnTo>
                          <a:lnTo>
                            <a:pt x="96" y="0"/>
                          </a:lnTo>
                          <a:lnTo>
                            <a:pt x="96" y="4"/>
                          </a:lnTo>
                          <a:lnTo>
                            <a:pt x="85" y="77"/>
                          </a:lnTo>
                          <a:lnTo>
                            <a:pt x="85" y="81"/>
                          </a:lnTo>
                          <a:lnTo>
                            <a:pt x="82" y="81"/>
                          </a:lnTo>
                          <a:lnTo>
                            <a:pt x="78" y="81"/>
                          </a:lnTo>
                          <a:lnTo>
                            <a:pt x="4" y="81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0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3209" y="2251"/>
                      <a:ext cx="95" cy="3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0" y="0"/>
                        </a:cxn>
                        <a:cxn ang="0">
                          <a:pos x="95" y="11"/>
                        </a:cxn>
                        <a:cxn ang="0">
                          <a:pos x="95" y="38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95" h="38">
                          <a:moveTo>
                            <a:pt x="0" y="28"/>
                          </a:moveTo>
                          <a:lnTo>
                            <a:pt x="0" y="0"/>
                          </a:lnTo>
                          <a:lnTo>
                            <a:pt x="95" y="11"/>
                          </a:lnTo>
                          <a:lnTo>
                            <a:pt x="95" y="38"/>
                          </a:lnTo>
                          <a:lnTo>
                            <a:pt x="0" y="28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1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3305" y="2244"/>
                      <a:ext cx="38" cy="4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"/>
                        </a:cxn>
                        <a:cxn ang="0">
                          <a:pos x="0" y="45"/>
                        </a:cxn>
                        <a:cxn ang="0">
                          <a:pos x="14" y="49"/>
                        </a:cxn>
                        <a:cxn ang="0">
                          <a:pos x="38" y="31"/>
                        </a:cxn>
                        <a:cxn ang="0">
                          <a:pos x="38" y="0"/>
                        </a:cxn>
                        <a:cxn ang="0">
                          <a:pos x="0" y="17"/>
                        </a:cxn>
                      </a:cxnLst>
                      <a:rect l="0" t="0" r="r" b="b"/>
                      <a:pathLst>
                        <a:path w="38" h="49">
                          <a:moveTo>
                            <a:pt x="0" y="17"/>
                          </a:moveTo>
                          <a:lnTo>
                            <a:pt x="0" y="45"/>
                          </a:lnTo>
                          <a:lnTo>
                            <a:pt x="14" y="49"/>
                          </a:lnTo>
                          <a:lnTo>
                            <a:pt x="38" y="31"/>
                          </a:lnTo>
                          <a:lnTo>
                            <a:pt x="38" y="0"/>
                          </a:lnTo>
                          <a:lnTo>
                            <a:pt x="0" y="17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2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3209" y="2244"/>
                      <a:ext cx="134" cy="18"/>
                    </a:xfrm>
                    <a:custGeom>
                      <a:avLst/>
                      <a:gdLst/>
                      <a:ahLst/>
                      <a:cxnLst>
                        <a:cxn ang="0">
                          <a:pos x="95" y="18"/>
                        </a:cxn>
                        <a:cxn ang="0">
                          <a:pos x="134" y="0"/>
                        </a:cxn>
                        <a:cxn ang="0">
                          <a:pos x="105" y="0"/>
                        </a:cxn>
                        <a:cxn ang="0">
                          <a:pos x="105" y="3"/>
                        </a:cxn>
                        <a:cxn ang="0">
                          <a:pos x="81" y="10"/>
                        </a:cxn>
                        <a:cxn ang="0">
                          <a:pos x="31" y="7"/>
                        </a:cxn>
                        <a:cxn ang="0">
                          <a:pos x="31" y="0"/>
                        </a:cxn>
                        <a:cxn ang="0">
                          <a:pos x="0" y="7"/>
                        </a:cxn>
                        <a:cxn ang="0">
                          <a:pos x="95" y="18"/>
                        </a:cxn>
                      </a:cxnLst>
                      <a:rect l="0" t="0" r="r" b="b"/>
                      <a:pathLst>
                        <a:path w="134" h="18">
                          <a:moveTo>
                            <a:pt x="95" y="18"/>
                          </a:moveTo>
                          <a:lnTo>
                            <a:pt x="134" y="0"/>
                          </a:lnTo>
                          <a:lnTo>
                            <a:pt x="105" y="0"/>
                          </a:lnTo>
                          <a:lnTo>
                            <a:pt x="105" y="3"/>
                          </a:lnTo>
                          <a:lnTo>
                            <a:pt x="81" y="10"/>
                          </a:lnTo>
                          <a:lnTo>
                            <a:pt x="31" y="7"/>
                          </a:lnTo>
                          <a:lnTo>
                            <a:pt x="31" y="0"/>
                          </a:lnTo>
                          <a:lnTo>
                            <a:pt x="0" y="7"/>
                          </a:lnTo>
                          <a:lnTo>
                            <a:pt x="95" y="18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3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3293" y="2234"/>
                      <a:ext cx="28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28" y="11"/>
                        </a:cxn>
                        <a:cxn ang="0">
                          <a:pos x="14" y="11"/>
                        </a:cxn>
                        <a:cxn ang="0">
                          <a:pos x="0" y="0"/>
                        </a:cxn>
                        <a:cxn ang="0">
                          <a:pos x="14" y="0"/>
                        </a:cxn>
                        <a:cxn ang="0">
                          <a:pos x="28" y="11"/>
                        </a:cxn>
                      </a:cxnLst>
                      <a:rect l="0" t="0" r="r" b="b"/>
                      <a:pathLst>
                        <a:path w="28" h="11">
                          <a:moveTo>
                            <a:pt x="28" y="11"/>
                          </a:moveTo>
                          <a:lnTo>
                            <a:pt x="14" y="11"/>
                          </a:lnTo>
                          <a:lnTo>
                            <a:pt x="0" y="0"/>
                          </a:lnTo>
                          <a:lnTo>
                            <a:pt x="14" y="0"/>
                          </a:lnTo>
                          <a:lnTo>
                            <a:pt x="28" y="11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4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3227" y="2231"/>
                      <a:ext cx="14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14" y="11"/>
                        </a:cxn>
                        <a:cxn ang="0">
                          <a:pos x="14" y="0"/>
                        </a:cxn>
                        <a:cxn ang="0">
                          <a:pos x="0" y="0"/>
                        </a:cxn>
                        <a:cxn ang="0">
                          <a:pos x="14" y="11"/>
                        </a:cxn>
                      </a:cxnLst>
                      <a:rect l="0" t="0" r="r" b="b"/>
                      <a:pathLst>
                        <a:path w="14" h="11">
                          <a:moveTo>
                            <a:pt x="14" y="11"/>
                          </a:moveTo>
                          <a:lnTo>
                            <a:pt x="14" y="0"/>
                          </a:lnTo>
                          <a:lnTo>
                            <a:pt x="0" y="0"/>
                          </a:lnTo>
                          <a:lnTo>
                            <a:pt x="14" y="11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5" name="Freeform 122"/>
                    <p:cNvSpPr>
                      <a:spLocks/>
                    </p:cNvSpPr>
                    <p:nvPr/>
                  </p:nvSpPr>
                  <p:spPr bwMode="auto">
                    <a:xfrm>
                      <a:off x="3220" y="2147"/>
                      <a:ext cx="117" cy="95"/>
                    </a:xfrm>
                    <a:custGeom>
                      <a:avLst/>
                      <a:gdLst/>
                      <a:ahLst/>
                      <a:cxnLst>
                        <a:cxn ang="0">
                          <a:pos x="102" y="95"/>
                        </a:cxn>
                        <a:cxn ang="0">
                          <a:pos x="88" y="87"/>
                        </a:cxn>
                        <a:cxn ang="0">
                          <a:pos x="74" y="87"/>
                        </a:cxn>
                        <a:cxn ang="0">
                          <a:pos x="66" y="84"/>
                        </a:cxn>
                        <a:cxn ang="0">
                          <a:pos x="20" y="84"/>
                        </a:cxn>
                        <a:cxn ang="0">
                          <a:pos x="6" y="84"/>
                        </a:cxn>
                        <a:cxn ang="0">
                          <a:pos x="0" y="80"/>
                        </a:cxn>
                        <a:cxn ang="0">
                          <a:pos x="74" y="80"/>
                        </a:cxn>
                        <a:cxn ang="0">
                          <a:pos x="77" y="80"/>
                        </a:cxn>
                        <a:cxn ang="0">
                          <a:pos x="81" y="80"/>
                        </a:cxn>
                        <a:cxn ang="0">
                          <a:pos x="81" y="77"/>
                        </a:cxn>
                        <a:cxn ang="0">
                          <a:pos x="91" y="4"/>
                        </a:cxn>
                        <a:cxn ang="0">
                          <a:pos x="91" y="0"/>
                        </a:cxn>
                        <a:cxn ang="0">
                          <a:pos x="102" y="11"/>
                        </a:cxn>
                        <a:cxn ang="0">
                          <a:pos x="102" y="14"/>
                        </a:cxn>
                        <a:cxn ang="0">
                          <a:pos x="99" y="31"/>
                        </a:cxn>
                        <a:cxn ang="0">
                          <a:pos x="117" y="53"/>
                        </a:cxn>
                        <a:cxn ang="0">
                          <a:pos x="109" y="91"/>
                        </a:cxn>
                        <a:cxn ang="0">
                          <a:pos x="102" y="95"/>
                        </a:cxn>
                      </a:cxnLst>
                      <a:rect l="0" t="0" r="r" b="b"/>
                      <a:pathLst>
                        <a:path w="117" h="95">
                          <a:moveTo>
                            <a:pt x="102" y="95"/>
                          </a:moveTo>
                          <a:lnTo>
                            <a:pt x="88" y="87"/>
                          </a:lnTo>
                          <a:lnTo>
                            <a:pt x="74" y="87"/>
                          </a:lnTo>
                          <a:lnTo>
                            <a:pt x="66" y="84"/>
                          </a:lnTo>
                          <a:lnTo>
                            <a:pt x="20" y="84"/>
                          </a:lnTo>
                          <a:lnTo>
                            <a:pt x="6" y="84"/>
                          </a:lnTo>
                          <a:lnTo>
                            <a:pt x="0" y="80"/>
                          </a:lnTo>
                          <a:lnTo>
                            <a:pt x="74" y="80"/>
                          </a:lnTo>
                          <a:lnTo>
                            <a:pt x="77" y="80"/>
                          </a:lnTo>
                          <a:lnTo>
                            <a:pt x="81" y="80"/>
                          </a:lnTo>
                          <a:lnTo>
                            <a:pt x="81" y="77"/>
                          </a:lnTo>
                          <a:lnTo>
                            <a:pt x="91" y="4"/>
                          </a:lnTo>
                          <a:lnTo>
                            <a:pt x="91" y="0"/>
                          </a:lnTo>
                          <a:lnTo>
                            <a:pt x="102" y="11"/>
                          </a:lnTo>
                          <a:lnTo>
                            <a:pt x="102" y="14"/>
                          </a:lnTo>
                          <a:lnTo>
                            <a:pt x="99" y="31"/>
                          </a:lnTo>
                          <a:lnTo>
                            <a:pt x="117" y="53"/>
                          </a:lnTo>
                          <a:lnTo>
                            <a:pt x="109" y="91"/>
                          </a:lnTo>
                          <a:lnTo>
                            <a:pt x="102" y="95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6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3223" y="2158"/>
                      <a:ext cx="78" cy="59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59"/>
                        </a:cxn>
                        <a:cxn ang="0">
                          <a:pos x="7" y="55"/>
                        </a:cxn>
                        <a:cxn ang="0">
                          <a:pos x="7" y="52"/>
                        </a:cxn>
                        <a:cxn ang="0">
                          <a:pos x="7" y="49"/>
                        </a:cxn>
                        <a:cxn ang="0">
                          <a:pos x="7" y="42"/>
                        </a:cxn>
                        <a:cxn ang="0">
                          <a:pos x="7" y="38"/>
                        </a:cxn>
                        <a:cxn ang="0">
                          <a:pos x="10" y="24"/>
                        </a:cxn>
                        <a:cxn ang="0">
                          <a:pos x="10" y="21"/>
                        </a:cxn>
                        <a:cxn ang="0">
                          <a:pos x="10" y="18"/>
                        </a:cxn>
                        <a:cxn ang="0">
                          <a:pos x="10" y="14"/>
                        </a:cxn>
                        <a:cxn ang="0">
                          <a:pos x="14" y="11"/>
                        </a:cxn>
                        <a:cxn ang="0">
                          <a:pos x="17" y="11"/>
                        </a:cxn>
                        <a:cxn ang="0">
                          <a:pos x="25" y="7"/>
                        </a:cxn>
                        <a:cxn ang="0">
                          <a:pos x="28" y="7"/>
                        </a:cxn>
                        <a:cxn ang="0">
                          <a:pos x="39" y="7"/>
                        </a:cxn>
                        <a:cxn ang="0">
                          <a:pos x="43" y="7"/>
                        </a:cxn>
                        <a:cxn ang="0">
                          <a:pos x="46" y="7"/>
                        </a:cxn>
                        <a:cxn ang="0">
                          <a:pos x="49" y="7"/>
                        </a:cxn>
                        <a:cxn ang="0">
                          <a:pos x="53" y="7"/>
                        </a:cxn>
                        <a:cxn ang="0">
                          <a:pos x="56" y="7"/>
                        </a:cxn>
                        <a:cxn ang="0">
                          <a:pos x="61" y="7"/>
                        </a:cxn>
                        <a:cxn ang="0">
                          <a:pos x="64" y="7"/>
                        </a:cxn>
                        <a:cxn ang="0">
                          <a:pos x="67" y="7"/>
                        </a:cxn>
                        <a:cxn ang="0">
                          <a:pos x="71" y="7"/>
                        </a:cxn>
                        <a:cxn ang="0">
                          <a:pos x="78" y="7"/>
                        </a:cxn>
                        <a:cxn ang="0">
                          <a:pos x="78" y="4"/>
                        </a:cxn>
                        <a:cxn ang="0">
                          <a:pos x="74" y="0"/>
                        </a:cxn>
                        <a:cxn ang="0">
                          <a:pos x="10" y="7"/>
                        </a:cxn>
                        <a:cxn ang="0">
                          <a:pos x="10" y="11"/>
                        </a:cxn>
                        <a:cxn ang="0">
                          <a:pos x="0" y="55"/>
                        </a:cxn>
                        <a:cxn ang="0">
                          <a:pos x="3" y="59"/>
                        </a:cxn>
                        <a:cxn ang="0">
                          <a:pos x="7" y="59"/>
                        </a:cxn>
                      </a:cxnLst>
                      <a:rect l="0" t="0" r="r" b="b"/>
                      <a:pathLst>
                        <a:path w="78" h="59">
                          <a:moveTo>
                            <a:pt x="7" y="59"/>
                          </a:moveTo>
                          <a:lnTo>
                            <a:pt x="7" y="55"/>
                          </a:lnTo>
                          <a:lnTo>
                            <a:pt x="7" y="52"/>
                          </a:lnTo>
                          <a:lnTo>
                            <a:pt x="7" y="49"/>
                          </a:lnTo>
                          <a:lnTo>
                            <a:pt x="7" y="42"/>
                          </a:lnTo>
                          <a:lnTo>
                            <a:pt x="7" y="38"/>
                          </a:lnTo>
                          <a:lnTo>
                            <a:pt x="10" y="24"/>
                          </a:lnTo>
                          <a:lnTo>
                            <a:pt x="10" y="21"/>
                          </a:lnTo>
                          <a:lnTo>
                            <a:pt x="10" y="18"/>
                          </a:lnTo>
                          <a:lnTo>
                            <a:pt x="10" y="14"/>
                          </a:lnTo>
                          <a:lnTo>
                            <a:pt x="14" y="11"/>
                          </a:lnTo>
                          <a:lnTo>
                            <a:pt x="17" y="11"/>
                          </a:lnTo>
                          <a:lnTo>
                            <a:pt x="25" y="7"/>
                          </a:lnTo>
                          <a:lnTo>
                            <a:pt x="28" y="7"/>
                          </a:lnTo>
                          <a:lnTo>
                            <a:pt x="39" y="7"/>
                          </a:lnTo>
                          <a:lnTo>
                            <a:pt x="43" y="7"/>
                          </a:lnTo>
                          <a:lnTo>
                            <a:pt x="46" y="7"/>
                          </a:lnTo>
                          <a:lnTo>
                            <a:pt x="49" y="7"/>
                          </a:lnTo>
                          <a:lnTo>
                            <a:pt x="53" y="7"/>
                          </a:lnTo>
                          <a:lnTo>
                            <a:pt x="56" y="7"/>
                          </a:lnTo>
                          <a:lnTo>
                            <a:pt x="61" y="7"/>
                          </a:lnTo>
                          <a:lnTo>
                            <a:pt x="64" y="7"/>
                          </a:lnTo>
                          <a:lnTo>
                            <a:pt x="67" y="7"/>
                          </a:lnTo>
                          <a:lnTo>
                            <a:pt x="71" y="7"/>
                          </a:lnTo>
                          <a:lnTo>
                            <a:pt x="78" y="7"/>
                          </a:lnTo>
                          <a:lnTo>
                            <a:pt x="78" y="4"/>
                          </a:lnTo>
                          <a:lnTo>
                            <a:pt x="74" y="0"/>
                          </a:lnTo>
                          <a:lnTo>
                            <a:pt x="10" y="7"/>
                          </a:lnTo>
                          <a:lnTo>
                            <a:pt x="10" y="11"/>
                          </a:lnTo>
                          <a:lnTo>
                            <a:pt x="0" y="55"/>
                          </a:lnTo>
                          <a:lnTo>
                            <a:pt x="3" y="59"/>
                          </a:lnTo>
                          <a:lnTo>
                            <a:pt x="7" y="59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17" name="Group 1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41" y="2147"/>
                      <a:ext cx="202" cy="188"/>
                      <a:chOff x="3141" y="2147"/>
                      <a:chExt cx="202" cy="188"/>
                    </a:xfrm>
                  </p:grpSpPr>
                  <p:sp>
                    <p:nvSpPr>
                      <p:cNvPr id="322" name="Freeform 1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41" y="2147"/>
                        <a:ext cx="202" cy="18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95" y="87"/>
                          </a:cxn>
                          <a:cxn ang="0">
                            <a:pos x="74" y="80"/>
                          </a:cxn>
                          <a:cxn ang="0">
                            <a:pos x="70" y="73"/>
                          </a:cxn>
                          <a:cxn ang="0">
                            <a:pos x="81" y="7"/>
                          </a:cxn>
                          <a:cxn ang="0">
                            <a:pos x="166" y="0"/>
                          </a:cxn>
                          <a:cxn ang="0">
                            <a:pos x="180" y="11"/>
                          </a:cxn>
                          <a:cxn ang="0">
                            <a:pos x="184" y="14"/>
                          </a:cxn>
                          <a:cxn ang="0">
                            <a:pos x="194" y="52"/>
                          </a:cxn>
                          <a:cxn ang="0">
                            <a:pos x="184" y="94"/>
                          </a:cxn>
                          <a:cxn ang="0">
                            <a:pos x="202" y="97"/>
                          </a:cxn>
                          <a:cxn ang="0">
                            <a:pos x="180" y="142"/>
                          </a:cxn>
                          <a:cxn ang="0">
                            <a:pos x="184" y="146"/>
                          </a:cxn>
                          <a:cxn ang="0">
                            <a:pos x="184" y="152"/>
                          </a:cxn>
                          <a:cxn ang="0">
                            <a:pos x="159" y="184"/>
                          </a:cxn>
                          <a:cxn ang="0">
                            <a:pos x="156" y="188"/>
                          </a:cxn>
                          <a:cxn ang="0">
                            <a:pos x="0" y="156"/>
                          </a:cxn>
                          <a:cxn ang="0">
                            <a:pos x="42" y="125"/>
                          </a:cxn>
                          <a:cxn ang="0">
                            <a:pos x="63" y="104"/>
                          </a:cxn>
                          <a:cxn ang="0">
                            <a:pos x="116" y="94"/>
                          </a:cxn>
                          <a:cxn ang="0">
                            <a:pos x="67" y="104"/>
                          </a:cxn>
                          <a:cxn ang="0">
                            <a:pos x="42" y="128"/>
                          </a:cxn>
                          <a:cxn ang="0">
                            <a:pos x="0" y="156"/>
                          </a:cxn>
                          <a:cxn ang="0">
                            <a:pos x="156" y="184"/>
                          </a:cxn>
                          <a:cxn ang="0">
                            <a:pos x="180" y="156"/>
                          </a:cxn>
                          <a:cxn ang="0">
                            <a:pos x="184" y="152"/>
                          </a:cxn>
                          <a:cxn ang="0">
                            <a:pos x="180" y="149"/>
                          </a:cxn>
                          <a:cxn ang="0">
                            <a:pos x="177" y="146"/>
                          </a:cxn>
                          <a:cxn ang="0">
                            <a:pos x="202" y="97"/>
                          </a:cxn>
                          <a:cxn ang="0">
                            <a:pos x="163" y="94"/>
                          </a:cxn>
                          <a:cxn ang="0">
                            <a:pos x="180" y="94"/>
                          </a:cxn>
                          <a:cxn ang="0">
                            <a:pos x="194" y="52"/>
                          </a:cxn>
                          <a:cxn ang="0">
                            <a:pos x="180" y="14"/>
                          </a:cxn>
                          <a:cxn ang="0">
                            <a:pos x="169" y="0"/>
                          </a:cxn>
                          <a:cxn ang="0">
                            <a:pos x="88" y="7"/>
                          </a:cxn>
                          <a:cxn ang="0">
                            <a:pos x="85" y="11"/>
                          </a:cxn>
                          <a:cxn ang="0">
                            <a:pos x="74" y="77"/>
                          </a:cxn>
                          <a:cxn ang="0">
                            <a:pos x="85" y="84"/>
                          </a:cxn>
                          <a:cxn ang="0">
                            <a:pos x="113" y="94"/>
                          </a:cxn>
                          <a:cxn ang="0">
                            <a:pos x="113" y="94"/>
                          </a:cxn>
                        </a:cxnLst>
                        <a:rect l="0" t="0" r="r" b="b"/>
                        <a:pathLst>
                          <a:path w="202" h="188">
                            <a:moveTo>
                              <a:pt x="113" y="94"/>
                            </a:moveTo>
                            <a:lnTo>
                              <a:pt x="95" y="87"/>
                            </a:lnTo>
                            <a:lnTo>
                              <a:pt x="81" y="87"/>
                            </a:lnTo>
                            <a:lnTo>
                              <a:pt x="74" y="80"/>
                            </a:lnTo>
                            <a:lnTo>
                              <a:pt x="70" y="77"/>
                            </a:lnTo>
                            <a:lnTo>
                              <a:pt x="70" y="73"/>
                            </a:lnTo>
                            <a:lnTo>
                              <a:pt x="81" y="11"/>
                            </a:lnTo>
                            <a:lnTo>
                              <a:pt x="81" y="7"/>
                            </a:lnTo>
                            <a:lnTo>
                              <a:pt x="85" y="7"/>
                            </a:lnTo>
                            <a:lnTo>
                              <a:pt x="166" y="0"/>
                            </a:lnTo>
                            <a:lnTo>
                              <a:pt x="169" y="0"/>
                            </a:lnTo>
                            <a:lnTo>
                              <a:pt x="180" y="11"/>
                            </a:lnTo>
                            <a:lnTo>
                              <a:pt x="184" y="11"/>
                            </a:lnTo>
                            <a:lnTo>
                              <a:pt x="184" y="14"/>
                            </a:lnTo>
                            <a:lnTo>
                              <a:pt x="180" y="28"/>
                            </a:lnTo>
                            <a:lnTo>
                              <a:pt x="194" y="52"/>
                            </a:lnTo>
                            <a:lnTo>
                              <a:pt x="191" y="91"/>
                            </a:lnTo>
                            <a:lnTo>
                              <a:pt x="184" y="94"/>
                            </a:lnTo>
                            <a:lnTo>
                              <a:pt x="184" y="97"/>
                            </a:lnTo>
                            <a:lnTo>
                              <a:pt x="202" y="97"/>
                            </a:lnTo>
                            <a:lnTo>
                              <a:pt x="202" y="128"/>
                            </a:lnTo>
                            <a:lnTo>
                              <a:pt x="180" y="142"/>
                            </a:lnTo>
                            <a:lnTo>
                              <a:pt x="184" y="142"/>
                            </a:lnTo>
                            <a:lnTo>
                              <a:pt x="184" y="146"/>
                            </a:lnTo>
                            <a:lnTo>
                              <a:pt x="184" y="149"/>
                            </a:lnTo>
                            <a:lnTo>
                              <a:pt x="184" y="152"/>
                            </a:lnTo>
                            <a:lnTo>
                              <a:pt x="184" y="156"/>
                            </a:lnTo>
                            <a:lnTo>
                              <a:pt x="159" y="184"/>
                            </a:lnTo>
                            <a:lnTo>
                              <a:pt x="159" y="188"/>
                            </a:lnTo>
                            <a:lnTo>
                              <a:pt x="156" y="188"/>
                            </a:lnTo>
                            <a:lnTo>
                              <a:pt x="0" y="159"/>
                            </a:lnTo>
                            <a:lnTo>
                              <a:pt x="0" y="156"/>
                            </a:lnTo>
                            <a:lnTo>
                              <a:pt x="0" y="152"/>
                            </a:lnTo>
                            <a:lnTo>
                              <a:pt x="42" y="125"/>
                            </a:lnTo>
                            <a:lnTo>
                              <a:pt x="63" y="128"/>
                            </a:lnTo>
                            <a:lnTo>
                              <a:pt x="63" y="104"/>
                            </a:lnTo>
                            <a:lnTo>
                              <a:pt x="113" y="94"/>
                            </a:lnTo>
                            <a:lnTo>
                              <a:pt x="116" y="94"/>
                            </a:lnTo>
                            <a:lnTo>
                              <a:pt x="98" y="97"/>
                            </a:lnTo>
                            <a:lnTo>
                              <a:pt x="67" y="104"/>
                            </a:lnTo>
                            <a:lnTo>
                              <a:pt x="67" y="132"/>
                            </a:lnTo>
                            <a:lnTo>
                              <a:pt x="42" y="128"/>
                            </a:lnTo>
                            <a:lnTo>
                              <a:pt x="0" y="152"/>
                            </a:lnTo>
                            <a:lnTo>
                              <a:pt x="0" y="156"/>
                            </a:lnTo>
                            <a:lnTo>
                              <a:pt x="3" y="156"/>
                            </a:lnTo>
                            <a:lnTo>
                              <a:pt x="156" y="184"/>
                            </a:lnTo>
                            <a:lnTo>
                              <a:pt x="159" y="184"/>
                            </a:lnTo>
                            <a:lnTo>
                              <a:pt x="180" y="156"/>
                            </a:lnTo>
                            <a:lnTo>
                              <a:pt x="184" y="156"/>
                            </a:lnTo>
                            <a:lnTo>
                              <a:pt x="184" y="152"/>
                            </a:lnTo>
                            <a:lnTo>
                              <a:pt x="184" y="149"/>
                            </a:lnTo>
                            <a:lnTo>
                              <a:pt x="180" y="149"/>
                            </a:lnTo>
                            <a:lnTo>
                              <a:pt x="180" y="146"/>
                            </a:lnTo>
                            <a:lnTo>
                              <a:pt x="177" y="146"/>
                            </a:lnTo>
                            <a:lnTo>
                              <a:pt x="202" y="128"/>
                            </a:lnTo>
                            <a:lnTo>
                              <a:pt x="202" y="97"/>
                            </a:lnTo>
                            <a:lnTo>
                              <a:pt x="173" y="97"/>
                            </a:lnTo>
                            <a:lnTo>
                              <a:pt x="163" y="94"/>
                            </a:lnTo>
                            <a:lnTo>
                              <a:pt x="166" y="94"/>
                            </a:lnTo>
                            <a:lnTo>
                              <a:pt x="180" y="94"/>
                            </a:lnTo>
                            <a:lnTo>
                              <a:pt x="187" y="91"/>
                            </a:lnTo>
                            <a:lnTo>
                              <a:pt x="194" y="52"/>
                            </a:lnTo>
                            <a:lnTo>
                              <a:pt x="177" y="31"/>
                            </a:lnTo>
                            <a:lnTo>
                              <a:pt x="180" y="14"/>
                            </a:lnTo>
                            <a:lnTo>
                              <a:pt x="180" y="11"/>
                            </a:lnTo>
                            <a:lnTo>
                              <a:pt x="169" y="0"/>
                            </a:lnTo>
                            <a:lnTo>
                              <a:pt x="166" y="0"/>
                            </a:lnTo>
                            <a:lnTo>
                              <a:pt x="88" y="7"/>
                            </a:lnTo>
                            <a:lnTo>
                              <a:pt x="85" y="7"/>
                            </a:lnTo>
                            <a:lnTo>
                              <a:pt x="85" y="11"/>
                            </a:lnTo>
                            <a:lnTo>
                              <a:pt x="74" y="73"/>
                            </a:lnTo>
                            <a:lnTo>
                              <a:pt x="74" y="77"/>
                            </a:lnTo>
                            <a:lnTo>
                              <a:pt x="78" y="80"/>
                            </a:lnTo>
                            <a:lnTo>
                              <a:pt x="85" y="84"/>
                            </a:lnTo>
                            <a:lnTo>
                              <a:pt x="98" y="87"/>
                            </a:lnTo>
                            <a:lnTo>
                              <a:pt x="113" y="94"/>
                            </a:lnTo>
                            <a:lnTo>
                              <a:pt x="116" y="94"/>
                            </a:lnTo>
                            <a:lnTo>
                              <a:pt x="113" y="9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3" name="Freeform 1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41" y="2147"/>
                        <a:ext cx="202" cy="18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95" y="87"/>
                          </a:cxn>
                          <a:cxn ang="0">
                            <a:pos x="74" y="80"/>
                          </a:cxn>
                          <a:cxn ang="0">
                            <a:pos x="70" y="73"/>
                          </a:cxn>
                          <a:cxn ang="0">
                            <a:pos x="81" y="7"/>
                          </a:cxn>
                          <a:cxn ang="0">
                            <a:pos x="166" y="0"/>
                          </a:cxn>
                          <a:cxn ang="0">
                            <a:pos x="180" y="11"/>
                          </a:cxn>
                          <a:cxn ang="0">
                            <a:pos x="184" y="14"/>
                          </a:cxn>
                          <a:cxn ang="0">
                            <a:pos x="194" y="52"/>
                          </a:cxn>
                          <a:cxn ang="0">
                            <a:pos x="184" y="94"/>
                          </a:cxn>
                          <a:cxn ang="0">
                            <a:pos x="202" y="97"/>
                          </a:cxn>
                          <a:cxn ang="0">
                            <a:pos x="180" y="142"/>
                          </a:cxn>
                          <a:cxn ang="0">
                            <a:pos x="184" y="146"/>
                          </a:cxn>
                          <a:cxn ang="0">
                            <a:pos x="184" y="152"/>
                          </a:cxn>
                          <a:cxn ang="0">
                            <a:pos x="159" y="184"/>
                          </a:cxn>
                          <a:cxn ang="0">
                            <a:pos x="156" y="188"/>
                          </a:cxn>
                          <a:cxn ang="0">
                            <a:pos x="0" y="156"/>
                          </a:cxn>
                          <a:cxn ang="0">
                            <a:pos x="42" y="125"/>
                          </a:cxn>
                          <a:cxn ang="0">
                            <a:pos x="63" y="104"/>
                          </a:cxn>
                          <a:cxn ang="0">
                            <a:pos x="116" y="94"/>
                          </a:cxn>
                          <a:cxn ang="0">
                            <a:pos x="67" y="104"/>
                          </a:cxn>
                          <a:cxn ang="0">
                            <a:pos x="42" y="128"/>
                          </a:cxn>
                          <a:cxn ang="0">
                            <a:pos x="0" y="156"/>
                          </a:cxn>
                          <a:cxn ang="0">
                            <a:pos x="156" y="184"/>
                          </a:cxn>
                          <a:cxn ang="0">
                            <a:pos x="180" y="156"/>
                          </a:cxn>
                          <a:cxn ang="0">
                            <a:pos x="184" y="152"/>
                          </a:cxn>
                          <a:cxn ang="0">
                            <a:pos x="180" y="149"/>
                          </a:cxn>
                          <a:cxn ang="0">
                            <a:pos x="177" y="146"/>
                          </a:cxn>
                          <a:cxn ang="0">
                            <a:pos x="202" y="97"/>
                          </a:cxn>
                          <a:cxn ang="0">
                            <a:pos x="163" y="94"/>
                          </a:cxn>
                          <a:cxn ang="0">
                            <a:pos x="180" y="94"/>
                          </a:cxn>
                          <a:cxn ang="0">
                            <a:pos x="194" y="52"/>
                          </a:cxn>
                          <a:cxn ang="0">
                            <a:pos x="180" y="14"/>
                          </a:cxn>
                          <a:cxn ang="0">
                            <a:pos x="169" y="0"/>
                          </a:cxn>
                          <a:cxn ang="0">
                            <a:pos x="88" y="7"/>
                          </a:cxn>
                          <a:cxn ang="0">
                            <a:pos x="85" y="11"/>
                          </a:cxn>
                          <a:cxn ang="0">
                            <a:pos x="74" y="77"/>
                          </a:cxn>
                          <a:cxn ang="0">
                            <a:pos x="85" y="84"/>
                          </a:cxn>
                          <a:cxn ang="0">
                            <a:pos x="113" y="94"/>
                          </a:cxn>
                          <a:cxn ang="0">
                            <a:pos x="113" y="94"/>
                          </a:cxn>
                        </a:cxnLst>
                        <a:rect l="0" t="0" r="r" b="b"/>
                        <a:pathLst>
                          <a:path w="202" h="188">
                            <a:moveTo>
                              <a:pt x="113" y="94"/>
                            </a:moveTo>
                            <a:lnTo>
                              <a:pt x="95" y="87"/>
                            </a:lnTo>
                            <a:lnTo>
                              <a:pt x="81" y="87"/>
                            </a:lnTo>
                            <a:lnTo>
                              <a:pt x="74" y="80"/>
                            </a:lnTo>
                            <a:lnTo>
                              <a:pt x="70" y="77"/>
                            </a:lnTo>
                            <a:lnTo>
                              <a:pt x="70" y="73"/>
                            </a:lnTo>
                            <a:lnTo>
                              <a:pt x="81" y="11"/>
                            </a:lnTo>
                            <a:lnTo>
                              <a:pt x="81" y="7"/>
                            </a:lnTo>
                            <a:lnTo>
                              <a:pt x="85" y="7"/>
                            </a:lnTo>
                            <a:lnTo>
                              <a:pt x="166" y="0"/>
                            </a:lnTo>
                            <a:lnTo>
                              <a:pt x="169" y="0"/>
                            </a:lnTo>
                            <a:lnTo>
                              <a:pt x="180" y="11"/>
                            </a:lnTo>
                            <a:lnTo>
                              <a:pt x="184" y="11"/>
                            </a:lnTo>
                            <a:lnTo>
                              <a:pt x="184" y="14"/>
                            </a:lnTo>
                            <a:lnTo>
                              <a:pt x="180" y="28"/>
                            </a:lnTo>
                            <a:lnTo>
                              <a:pt x="194" y="52"/>
                            </a:lnTo>
                            <a:lnTo>
                              <a:pt x="191" y="91"/>
                            </a:lnTo>
                            <a:lnTo>
                              <a:pt x="184" y="94"/>
                            </a:lnTo>
                            <a:lnTo>
                              <a:pt x="184" y="97"/>
                            </a:lnTo>
                            <a:lnTo>
                              <a:pt x="202" y="97"/>
                            </a:lnTo>
                            <a:lnTo>
                              <a:pt x="202" y="128"/>
                            </a:lnTo>
                            <a:lnTo>
                              <a:pt x="180" y="142"/>
                            </a:lnTo>
                            <a:lnTo>
                              <a:pt x="184" y="142"/>
                            </a:lnTo>
                            <a:lnTo>
                              <a:pt x="184" y="146"/>
                            </a:lnTo>
                            <a:lnTo>
                              <a:pt x="184" y="149"/>
                            </a:lnTo>
                            <a:lnTo>
                              <a:pt x="184" y="152"/>
                            </a:lnTo>
                            <a:lnTo>
                              <a:pt x="184" y="156"/>
                            </a:lnTo>
                            <a:lnTo>
                              <a:pt x="159" y="184"/>
                            </a:lnTo>
                            <a:lnTo>
                              <a:pt x="159" y="188"/>
                            </a:lnTo>
                            <a:lnTo>
                              <a:pt x="156" y="188"/>
                            </a:lnTo>
                            <a:lnTo>
                              <a:pt x="0" y="159"/>
                            </a:lnTo>
                            <a:lnTo>
                              <a:pt x="0" y="156"/>
                            </a:lnTo>
                            <a:lnTo>
                              <a:pt x="0" y="152"/>
                            </a:lnTo>
                            <a:lnTo>
                              <a:pt x="42" y="125"/>
                            </a:lnTo>
                            <a:lnTo>
                              <a:pt x="63" y="128"/>
                            </a:lnTo>
                            <a:lnTo>
                              <a:pt x="63" y="104"/>
                            </a:lnTo>
                            <a:lnTo>
                              <a:pt x="113" y="94"/>
                            </a:lnTo>
                            <a:lnTo>
                              <a:pt x="116" y="94"/>
                            </a:lnTo>
                            <a:lnTo>
                              <a:pt x="98" y="97"/>
                            </a:lnTo>
                            <a:lnTo>
                              <a:pt x="67" y="104"/>
                            </a:lnTo>
                            <a:lnTo>
                              <a:pt x="67" y="132"/>
                            </a:lnTo>
                            <a:lnTo>
                              <a:pt x="42" y="128"/>
                            </a:lnTo>
                            <a:lnTo>
                              <a:pt x="0" y="152"/>
                            </a:lnTo>
                            <a:lnTo>
                              <a:pt x="0" y="156"/>
                            </a:lnTo>
                            <a:lnTo>
                              <a:pt x="3" y="156"/>
                            </a:lnTo>
                            <a:lnTo>
                              <a:pt x="156" y="184"/>
                            </a:lnTo>
                            <a:lnTo>
                              <a:pt x="159" y="184"/>
                            </a:lnTo>
                            <a:lnTo>
                              <a:pt x="180" y="156"/>
                            </a:lnTo>
                            <a:lnTo>
                              <a:pt x="184" y="156"/>
                            </a:lnTo>
                            <a:lnTo>
                              <a:pt x="184" y="152"/>
                            </a:lnTo>
                            <a:lnTo>
                              <a:pt x="184" y="149"/>
                            </a:lnTo>
                            <a:lnTo>
                              <a:pt x="180" y="149"/>
                            </a:lnTo>
                            <a:lnTo>
                              <a:pt x="180" y="146"/>
                            </a:lnTo>
                            <a:lnTo>
                              <a:pt x="177" y="146"/>
                            </a:lnTo>
                            <a:lnTo>
                              <a:pt x="202" y="128"/>
                            </a:lnTo>
                            <a:lnTo>
                              <a:pt x="202" y="97"/>
                            </a:lnTo>
                            <a:lnTo>
                              <a:pt x="173" y="97"/>
                            </a:lnTo>
                            <a:lnTo>
                              <a:pt x="163" y="94"/>
                            </a:lnTo>
                            <a:lnTo>
                              <a:pt x="166" y="94"/>
                            </a:lnTo>
                            <a:lnTo>
                              <a:pt x="180" y="94"/>
                            </a:lnTo>
                            <a:lnTo>
                              <a:pt x="187" y="91"/>
                            </a:lnTo>
                            <a:lnTo>
                              <a:pt x="194" y="52"/>
                            </a:lnTo>
                            <a:lnTo>
                              <a:pt x="177" y="31"/>
                            </a:lnTo>
                            <a:lnTo>
                              <a:pt x="180" y="14"/>
                            </a:lnTo>
                            <a:lnTo>
                              <a:pt x="180" y="11"/>
                            </a:lnTo>
                            <a:lnTo>
                              <a:pt x="169" y="0"/>
                            </a:lnTo>
                            <a:lnTo>
                              <a:pt x="166" y="0"/>
                            </a:lnTo>
                            <a:lnTo>
                              <a:pt x="88" y="7"/>
                            </a:lnTo>
                            <a:lnTo>
                              <a:pt x="85" y="7"/>
                            </a:lnTo>
                            <a:lnTo>
                              <a:pt x="85" y="11"/>
                            </a:lnTo>
                            <a:lnTo>
                              <a:pt x="74" y="73"/>
                            </a:lnTo>
                            <a:lnTo>
                              <a:pt x="74" y="77"/>
                            </a:lnTo>
                            <a:lnTo>
                              <a:pt x="78" y="80"/>
                            </a:lnTo>
                            <a:lnTo>
                              <a:pt x="85" y="84"/>
                            </a:lnTo>
                            <a:lnTo>
                              <a:pt x="98" y="87"/>
                            </a:lnTo>
                            <a:lnTo>
                              <a:pt x="113" y="94"/>
                            </a:lnTo>
                            <a:lnTo>
                              <a:pt x="116" y="94"/>
                            </a:lnTo>
                            <a:lnTo>
                              <a:pt x="113" y="94"/>
                            </a:lnTo>
                          </a:path>
                        </a:pathLst>
                      </a:custGeom>
                      <a:noFill/>
                      <a:ln w="7938" cap="rnd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18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3142" y="2275"/>
                      <a:ext cx="184" cy="56"/>
                    </a:xfrm>
                    <a:custGeom>
                      <a:avLst/>
                      <a:gdLst/>
                      <a:ahLst/>
                      <a:cxnLst>
                        <a:cxn ang="0">
                          <a:pos x="67" y="4"/>
                        </a:cxn>
                        <a:cxn ang="0">
                          <a:pos x="71" y="4"/>
                        </a:cxn>
                        <a:cxn ang="0">
                          <a:pos x="159" y="14"/>
                        </a:cxn>
                        <a:cxn ang="0">
                          <a:pos x="163" y="14"/>
                        </a:cxn>
                        <a:cxn ang="0">
                          <a:pos x="177" y="18"/>
                        </a:cxn>
                        <a:cxn ang="0">
                          <a:pos x="180" y="18"/>
                        </a:cxn>
                        <a:cxn ang="0">
                          <a:pos x="180" y="21"/>
                        </a:cxn>
                        <a:cxn ang="0">
                          <a:pos x="184" y="21"/>
                        </a:cxn>
                        <a:cxn ang="0">
                          <a:pos x="184" y="24"/>
                        </a:cxn>
                        <a:cxn ang="0">
                          <a:pos x="184" y="28"/>
                        </a:cxn>
                        <a:cxn ang="0">
                          <a:pos x="180" y="28"/>
                        </a:cxn>
                        <a:cxn ang="0">
                          <a:pos x="159" y="56"/>
                        </a:cxn>
                        <a:cxn ang="0">
                          <a:pos x="155" y="56"/>
                        </a:cxn>
                        <a:cxn ang="0">
                          <a:pos x="3" y="28"/>
                        </a:cxn>
                        <a:cxn ang="0">
                          <a:pos x="0" y="28"/>
                        </a:cxn>
                        <a:cxn ang="0">
                          <a:pos x="0" y="24"/>
                        </a:cxn>
                        <a:cxn ang="0">
                          <a:pos x="42" y="0"/>
                        </a:cxn>
                        <a:cxn ang="0">
                          <a:pos x="67" y="4"/>
                        </a:cxn>
                      </a:cxnLst>
                      <a:rect l="0" t="0" r="r" b="b"/>
                      <a:pathLst>
                        <a:path w="184" h="56">
                          <a:moveTo>
                            <a:pt x="67" y="4"/>
                          </a:moveTo>
                          <a:lnTo>
                            <a:pt x="71" y="4"/>
                          </a:lnTo>
                          <a:lnTo>
                            <a:pt x="159" y="14"/>
                          </a:lnTo>
                          <a:lnTo>
                            <a:pt x="163" y="14"/>
                          </a:lnTo>
                          <a:lnTo>
                            <a:pt x="177" y="18"/>
                          </a:lnTo>
                          <a:lnTo>
                            <a:pt x="180" y="18"/>
                          </a:lnTo>
                          <a:lnTo>
                            <a:pt x="180" y="21"/>
                          </a:lnTo>
                          <a:lnTo>
                            <a:pt x="184" y="21"/>
                          </a:lnTo>
                          <a:lnTo>
                            <a:pt x="184" y="24"/>
                          </a:lnTo>
                          <a:lnTo>
                            <a:pt x="184" y="28"/>
                          </a:lnTo>
                          <a:lnTo>
                            <a:pt x="180" y="28"/>
                          </a:lnTo>
                          <a:lnTo>
                            <a:pt x="159" y="56"/>
                          </a:lnTo>
                          <a:lnTo>
                            <a:pt x="155" y="56"/>
                          </a:lnTo>
                          <a:lnTo>
                            <a:pt x="3" y="28"/>
                          </a:lnTo>
                          <a:lnTo>
                            <a:pt x="0" y="28"/>
                          </a:lnTo>
                          <a:lnTo>
                            <a:pt x="0" y="24"/>
                          </a:lnTo>
                          <a:lnTo>
                            <a:pt x="42" y="0"/>
                          </a:lnTo>
                          <a:lnTo>
                            <a:pt x="67" y="4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9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3297" y="2293"/>
                      <a:ext cx="25" cy="3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8"/>
                        </a:cxn>
                        <a:cxn ang="0">
                          <a:pos x="0" y="35"/>
                        </a:cxn>
                        <a:cxn ang="0">
                          <a:pos x="25" y="0"/>
                        </a:cxn>
                      </a:cxnLst>
                      <a:rect l="0" t="0" r="r" b="b"/>
                      <a:pathLst>
                        <a:path w="25" h="38">
                          <a:moveTo>
                            <a:pt x="0" y="38"/>
                          </a:moveTo>
                          <a:lnTo>
                            <a:pt x="0" y="35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0" name="Line 1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87" y="2231"/>
                      <a:ext cx="0" cy="3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1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3308" y="2179"/>
                      <a:ext cx="11" cy="55"/>
                    </a:xfrm>
                    <a:custGeom>
                      <a:avLst/>
                      <a:gdLst/>
                      <a:ahLst/>
                      <a:cxnLst>
                        <a:cxn ang="0">
                          <a:pos x="11" y="0"/>
                        </a:cxn>
                        <a:cxn ang="0">
                          <a:pos x="4" y="55"/>
                        </a:cxn>
                        <a:cxn ang="0">
                          <a:pos x="0" y="55"/>
                        </a:cxn>
                      </a:cxnLst>
                      <a:rect l="0" t="0" r="r" b="b"/>
                      <a:pathLst>
                        <a:path w="11" h="55">
                          <a:moveTo>
                            <a:pt x="11" y="0"/>
                          </a:moveTo>
                          <a:lnTo>
                            <a:pt x="4" y="55"/>
                          </a:lnTo>
                          <a:lnTo>
                            <a:pt x="0" y="55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03" name="Group 131"/>
                <p:cNvGrpSpPr>
                  <a:grpSpLocks/>
                </p:cNvGrpSpPr>
                <p:nvPr/>
              </p:nvGrpSpPr>
              <p:grpSpPr bwMode="auto">
                <a:xfrm>
                  <a:off x="3227" y="2160"/>
                  <a:ext cx="74" cy="56"/>
                  <a:chOff x="3227" y="2160"/>
                  <a:chExt cx="74" cy="56"/>
                </a:xfrm>
              </p:grpSpPr>
              <p:sp>
                <p:nvSpPr>
                  <p:cNvPr id="304" name="Freeform 132"/>
                  <p:cNvSpPr>
                    <a:spLocks/>
                  </p:cNvSpPr>
                  <p:nvPr/>
                </p:nvSpPr>
                <p:spPr bwMode="auto">
                  <a:xfrm>
                    <a:off x="3227" y="2160"/>
                    <a:ext cx="74" cy="56"/>
                  </a:xfrm>
                  <a:custGeom>
                    <a:avLst/>
                    <a:gdLst/>
                    <a:ahLst/>
                    <a:cxnLst>
                      <a:cxn ang="0">
                        <a:pos x="10" y="7"/>
                      </a:cxn>
                      <a:cxn ang="0">
                        <a:pos x="71" y="0"/>
                      </a:cxn>
                      <a:cxn ang="0">
                        <a:pos x="74" y="3"/>
                      </a:cxn>
                      <a:cxn ang="0">
                        <a:pos x="63" y="56"/>
                      </a:cxn>
                      <a:cxn ang="0">
                        <a:pos x="3" y="56"/>
                      </a:cxn>
                      <a:cxn ang="0">
                        <a:pos x="0" y="53"/>
                      </a:cxn>
                      <a:cxn ang="0">
                        <a:pos x="10" y="7"/>
                      </a:cxn>
                    </a:cxnLst>
                    <a:rect l="0" t="0" r="r" b="b"/>
                    <a:pathLst>
                      <a:path w="74" h="56">
                        <a:moveTo>
                          <a:pt x="10" y="7"/>
                        </a:moveTo>
                        <a:lnTo>
                          <a:pt x="71" y="0"/>
                        </a:lnTo>
                        <a:lnTo>
                          <a:pt x="74" y="3"/>
                        </a:lnTo>
                        <a:lnTo>
                          <a:pt x="63" y="56"/>
                        </a:lnTo>
                        <a:lnTo>
                          <a:pt x="3" y="56"/>
                        </a:lnTo>
                        <a:lnTo>
                          <a:pt x="0" y="53"/>
                        </a:lnTo>
                        <a:lnTo>
                          <a:pt x="10" y="7"/>
                        </a:lnTo>
                        <a:close/>
                      </a:path>
                    </a:pathLst>
                  </a:custGeom>
                  <a:solidFill>
                    <a:srgbClr val="8CF4E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133"/>
                  <p:cNvSpPr>
                    <a:spLocks/>
                  </p:cNvSpPr>
                  <p:nvPr/>
                </p:nvSpPr>
                <p:spPr bwMode="auto">
                  <a:xfrm>
                    <a:off x="3227" y="2160"/>
                    <a:ext cx="74" cy="56"/>
                  </a:xfrm>
                  <a:custGeom>
                    <a:avLst/>
                    <a:gdLst/>
                    <a:ahLst/>
                    <a:cxnLst>
                      <a:cxn ang="0">
                        <a:pos x="10" y="7"/>
                      </a:cxn>
                      <a:cxn ang="0">
                        <a:pos x="71" y="0"/>
                      </a:cxn>
                      <a:cxn ang="0">
                        <a:pos x="74" y="3"/>
                      </a:cxn>
                      <a:cxn ang="0">
                        <a:pos x="63" y="56"/>
                      </a:cxn>
                      <a:cxn ang="0">
                        <a:pos x="3" y="56"/>
                      </a:cxn>
                      <a:cxn ang="0">
                        <a:pos x="0" y="53"/>
                      </a:cxn>
                      <a:cxn ang="0">
                        <a:pos x="10" y="7"/>
                      </a:cxn>
                    </a:cxnLst>
                    <a:rect l="0" t="0" r="r" b="b"/>
                    <a:pathLst>
                      <a:path w="74" h="56">
                        <a:moveTo>
                          <a:pt x="10" y="7"/>
                        </a:moveTo>
                        <a:lnTo>
                          <a:pt x="71" y="0"/>
                        </a:lnTo>
                        <a:lnTo>
                          <a:pt x="74" y="3"/>
                        </a:lnTo>
                        <a:lnTo>
                          <a:pt x="63" y="56"/>
                        </a:lnTo>
                        <a:lnTo>
                          <a:pt x="3" y="56"/>
                        </a:lnTo>
                        <a:lnTo>
                          <a:pt x="0" y="53"/>
                        </a:lnTo>
                        <a:lnTo>
                          <a:pt x="10" y="7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0" name="Group 134"/>
              <p:cNvGrpSpPr>
                <a:grpSpLocks/>
              </p:cNvGrpSpPr>
              <p:nvPr/>
            </p:nvGrpSpPr>
            <p:grpSpPr bwMode="auto">
              <a:xfrm>
                <a:off x="2623" y="2160"/>
                <a:ext cx="122" cy="139"/>
                <a:chOff x="2623" y="2160"/>
                <a:chExt cx="122" cy="139"/>
              </a:xfrm>
            </p:grpSpPr>
            <p:grpSp>
              <p:nvGrpSpPr>
                <p:cNvPr id="288" name="Group 135"/>
                <p:cNvGrpSpPr>
                  <a:grpSpLocks/>
                </p:cNvGrpSpPr>
                <p:nvPr/>
              </p:nvGrpSpPr>
              <p:grpSpPr bwMode="auto">
                <a:xfrm>
                  <a:off x="2623" y="2160"/>
                  <a:ext cx="77" cy="109"/>
                  <a:chOff x="2623" y="2160"/>
                  <a:chExt cx="77" cy="109"/>
                </a:xfrm>
              </p:grpSpPr>
              <p:grpSp>
                <p:nvGrpSpPr>
                  <p:cNvPr id="296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2623" y="2169"/>
                    <a:ext cx="77" cy="100"/>
                    <a:chOff x="2623" y="2169"/>
                    <a:chExt cx="77" cy="100"/>
                  </a:xfrm>
                </p:grpSpPr>
                <p:sp>
                  <p:nvSpPr>
                    <p:cNvPr id="300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2623" y="2169"/>
                      <a:ext cx="77" cy="100"/>
                    </a:xfrm>
                    <a:custGeom>
                      <a:avLst/>
                      <a:gdLst/>
                      <a:ahLst/>
                      <a:cxnLst>
                        <a:cxn ang="0">
                          <a:pos x="77" y="1"/>
                        </a:cxn>
                        <a:cxn ang="0">
                          <a:pos x="77" y="82"/>
                        </a:cxn>
                        <a:cxn ang="0">
                          <a:pos x="75" y="86"/>
                        </a:cxn>
                        <a:cxn ang="0">
                          <a:pos x="73" y="88"/>
                        </a:cxn>
                        <a:cxn ang="0">
                          <a:pos x="70" y="90"/>
                        </a:cxn>
                        <a:cxn ang="0">
                          <a:pos x="67" y="93"/>
                        </a:cxn>
                        <a:cxn ang="0">
                          <a:pos x="62" y="96"/>
                        </a:cxn>
                        <a:cxn ang="0">
                          <a:pos x="58" y="97"/>
                        </a:cxn>
                        <a:cxn ang="0">
                          <a:pos x="51" y="98"/>
                        </a:cxn>
                        <a:cxn ang="0">
                          <a:pos x="47" y="99"/>
                        </a:cxn>
                        <a:cxn ang="0">
                          <a:pos x="42" y="100"/>
                        </a:cxn>
                        <a:cxn ang="0">
                          <a:pos x="36" y="100"/>
                        </a:cxn>
                        <a:cxn ang="0">
                          <a:pos x="30" y="99"/>
                        </a:cxn>
                        <a:cxn ang="0">
                          <a:pos x="25" y="98"/>
                        </a:cxn>
                        <a:cxn ang="0">
                          <a:pos x="20" y="97"/>
                        </a:cxn>
                        <a:cxn ang="0">
                          <a:pos x="14" y="96"/>
                        </a:cxn>
                        <a:cxn ang="0">
                          <a:pos x="10" y="95"/>
                        </a:cxn>
                        <a:cxn ang="0">
                          <a:pos x="7" y="92"/>
                        </a:cxn>
                        <a:cxn ang="0">
                          <a:pos x="3" y="89"/>
                        </a:cxn>
                        <a:cxn ang="0">
                          <a:pos x="2" y="87"/>
                        </a:cxn>
                        <a:cxn ang="0">
                          <a:pos x="0" y="86"/>
                        </a:cxn>
                        <a:cxn ang="0">
                          <a:pos x="0" y="82"/>
                        </a:cxn>
                        <a:cxn ang="0">
                          <a:pos x="0" y="0"/>
                        </a:cxn>
                        <a:cxn ang="0">
                          <a:pos x="77" y="1"/>
                        </a:cxn>
                      </a:cxnLst>
                      <a:rect l="0" t="0" r="r" b="b"/>
                      <a:pathLst>
                        <a:path w="77" h="100">
                          <a:moveTo>
                            <a:pt x="77" y="1"/>
                          </a:moveTo>
                          <a:lnTo>
                            <a:pt x="77" y="82"/>
                          </a:lnTo>
                          <a:lnTo>
                            <a:pt x="75" y="86"/>
                          </a:lnTo>
                          <a:lnTo>
                            <a:pt x="73" y="88"/>
                          </a:lnTo>
                          <a:lnTo>
                            <a:pt x="70" y="90"/>
                          </a:lnTo>
                          <a:lnTo>
                            <a:pt x="67" y="93"/>
                          </a:lnTo>
                          <a:lnTo>
                            <a:pt x="62" y="96"/>
                          </a:lnTo>
                          <a:lnTo>
                            <a:pt x="58" y="97"/>
                          </a:lnTo>
                          <a:lnTo>
                            <a:pt x="51" y="98"/>
                          </a:lnTo>
                          <a:lnTo>
                            <a:pt x="47" y="99"/>
                          </a:lnTo>
                          <a:lnTo>
                            <a:pt x="42" y="100"/>
                          </a:lnTo>
                          <a:lnTo>
                            <a:pt x="36" y="100"/>
                          </a:lnTo>
                          <a:lnTo>
                            <a:pt x="30" y="99"/>
                          </a:lnTo>
                          <a:lnTo>
                            <a:pt x="25" y="98"/>
                          </a:lnTo>
                          <a:lnTo>
                            <a:pt x="20" y="97"/>
                          </a:lnTo>
                          <a:lnTo>
                            <a:pt x="14" y="96"/>
                          </a:lnTo>
                          <a:lnTo>
                            <a:pt x="10" y="95"/>
                          </a:lnTo>
                          <a:lnTo>
                            <a:pt x="7" y="92"/>
                          </a:lnTo>
                          <a:lnTo>
                            <a:pt x="3" y="89"/>
                          </a:lnTo>
                          <a:lnTo>
                            <a:pt x="2" y="87"/>
                          </a:lnTo>
                          <a:lnTo>
                            <a:pt x="0" y="86"/>
                          </a:lnTo>
                          <a:lnTo>
                            <a:pt x="0" y="82"/>
                          </a:lnTo>
                          <a:lnTo>
                            <a:pt x="0" y="0"/>
                          </a:lnTo>
                          <a:lnTo>
                            <a:pt x="77" y="1"/>
                          </a:lnTo>
                          <a:close/>
                        </a:path>
                      </a:pathLst>
                    </a:custGeom>
                    <a:solidFill>
                      <a:srgbClr val="B2B2B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1" name="Freeform 138"/>
                    <p:cNvSpPr>
                      <a:spLocks/>
                    </p:cNvSpPr>
                    <p:nvPr/>
                  </p:nvSpPr>
                  <p:spPr bwMode="auto">
                    <a:xfrm>
                      <a:off x="2623" y="2169"/>
                      <a:ext cx="77" cy="100"/>
                    </a:xfrm>
                    <a:custGeom>
                      <a:avLst/>
                      <a:gdLst/>
                      <a:ahLst/>
                      <a:cxnLst>
                        <a:cxn ang="0">
                          <a:pos x="77" y="1"/>
                        </a:cxn>
                        <a:cxn ang="0">
                          <a:pos x="77" y="82"/>
                        </a:cxn>
                        <a:cxn ang="0">
                          <a:pos x="75" y="86"/>
                        </a:cxn>
                        <a:cxn ang="0">
                          <a:pos x="73" y="88"/>
                        </a:cxn>
                        <a:cxn ang="0">
                          <a:pos x="70" y="90"/>
                        </a:cxn>
                        <a:cxn ang="0">
                          <a:pos x="67" y="93"/>
                        </a:cxn>
                        <a:cxn ang="0">
                          <a:pos x="62" y="96"/>
                        </a:cxn>
                        <a:cxn ang="0">
                          <a:pos x="58" y="97"/>
                        </a:cxn>
                        <a:cxn ang="0">
                          <a:pos x="51" y="98"/>
                        </a:cxn>
                        <a:cxn ang="0">
                          <a:pos x="47" y="99"/>
                        </a:cxn>
                        <a:cxn ang="0">
                          <a:pos x="42" y="100"/>
                        </a:cxn>
                        <a:cxn ang="0">
                          <a:pos x="36" y="100"/>
                        </a:cxn>
                        <a:cxn ang="0">
                          <a:pos x="30" y="99"/>
                        </a:cxn>
                        <a:cxn ang="0">
                          <a:pos x="25" y="98"/>
                        </a:cxn>
                        <a:cxn ang="0">
                          <a:pos x="20" y="97"/>
                        </a:cxn>
                        <a:cxn ang="0">
                          <a:pos x="14" y="96"/>
                        </a:cxn>
                        <a:cxn ang="0">
                          <a:pos x="10" y="95"/>
                        </a:cxn>
                        <a:cxn ang="0">
                          <a:pos x="7" y="92"/>
                        </a:cxn>
                        <a:cxn ang="0">
                          <a:pos x="3" y="89"/>
                        </a:cxn>
                        <a:cxn ang="0">
                          <a:pos x="2" y="87"/>
                        </a:cxn>
                        <a:cxn ang="0">
                          <a:pos x="0" y="86"/>
                        </a:cxn>
                        <a:cxn ang="0">
                          <a:pos x="0" y="82"/>
                        </a:cxn>
                        <a:cxn ang="0">
                          <a:pos x="0" y="0"/>
                        </a:cxn>
                        <a:cxn ang="0">
                          <a:pos x="77" y="1"/>
                        </a:cxn>
                      </a:cxnLst>
                      <a:rect l="0" t="0" r="r" b="b"/>
                      <a:pathLst>
                        <a:path w="77" h="100">
                          <a:moveTo>
                            <a:pt x="77" y="1"/>
                          </a:moveTo>
                          <a:lnTo>
                            <a:pt x="77" y="82"/>
                          </a:lnTo>
                          <a:lnTo>
                            <a:pt x="75" y="86"/>
                          </a:lnTo>
                          <a:lnTo>
                            <a:pt x="73" y="88"/>
                          </a:lnTo>
                          <a:lnTo>
                            <a:pt x="70" y="90"/>
                          </a:lnTo>
                          <a:lnTo>
                            <a:pt x="67" y="93"/>
                          </a:lnTo>
                          <a:lnTo>
                            <a:pt x="62" y="96"/>
                          </a:lnTo>
                          <a:lnTo>
                            <a:pt x="58" y="97"/>
                          </a:lnTo>
                          <a:lnTo>
                            <a:pt x="51" y="98"/>
                          </a:lnTo>
                          <a:lnTo>
                            <a:pt x="47" y="99"/>
                          </a:lnTo>
                          <a:lnTo>
                            <a:pt x="42" y="100"/>
                          </a:lnTo>
                          <a:lnTo>
                            <a:pt x="36" y="100"/>
                          </a:lnTo>
                          <a:lnTo>
                            <a:pt x="30" y="99"/>
                          </a:lnTo>
                          <a:lnTo>
                            <a:pt x="25" y="98"/>
                          </a:lnTo>
                          <a:lnTo>
                            <a:pt x="20" y="97"/>
                          </a:lnTo>
                          <a:lnTo>
                            <a:pt x="14" y="96"/>
                          </a:lnTo>
                          <a:lnTo>
                            <a:pt x="10" y="95"/>
                          </a:lnTo>
                          <a:lnTo>
                            <a:pt x="7" y="92"/>
                          </a:lnTo>
                          <a:lnTo>
                            <a:pt x="3" y="89"/>
                          </a:lnTo>
                          <a:lnTo>
                            <a:pt x="2" y="87"/>
                          </a:lnTo>
                          <a:lnTo>
                            <a:pt x="0" y="86"/>
                          </a:lnTo>
                          <a:lnTo>
                            <a:pt x="0" y="82"/>
                          </a:lnTo>
                          <a:lnTo>
                            <a:pt x="0" y="0"/>
                          </a:lnTo>
                          <a:lnTo>
                            <a:pt x="77" y="1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7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2623" y="2160"/>
                    <a:ext cx="73" cy="23"/>
                    <a:chOff x="2623" y="2160"/>
                    <a:chExt cx="73" cy="23"/>
                  </a:xfrm>
                </p:grpSpPr>
                <p:sp>
                  <p:nvSpPr>
                    <p:cNvPr id="298" name="Oval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3" y="2160"/>
                      <a:ext cx="73" cy="23"/>
                    </a:xfrm>
                    <a:prstGeom prst="ellipse">
                      <a:avLst/>
                    </a:prstGeom>
                    <a:solidFill>
                      <a:srgbClr val="B2B2B2"/>
                    </a:solidFill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9" name="Oval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3" y="2160"/>
                      <a:ext cx="73" cy="23"/>
                    </a:xfrm>
                    <a:prstGeom prst="ellipse">
                      <a:avLst/>
                    </a:prstGeom>
                    <a:noFill/>
                    <a:ln w="7938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89" name="Group 142"/>
                <p:cNvGrpSpPr>
                  <a:grpSpLocks/>
                </p:cNvGrpSpPr>
                <p:nvPr/>
              </p:nvGrpSpPr>
              <p:grpSpPr bwMode="auto">
                <a:xfrm>
                  <a:off x="2667" y="2191"/>
                  <a:ext cx="78" cy="108"/>
                  <a:chOff x="2667" y="2191"/>
                  <a:chExt cx="78" cy="108"/>
                </a:xfrm>
              </p:grpSpPr>
              <p:grpSp>
                <p:nvGrpSpPr>
                  <p:cNvPr id="290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2667" y="2200"/>
                    <a:ext cx="78" cy="99"/>
                    <a:chOff x="2667" y="2200"/>
                    <a:chExt cx="78" cy="99"/>
                  </a:xfrm>
                </p:grpSpPr>
                <p:sp>
                  <p:nvSpPr>
                    <p:cNvPr id="294" name="Freeform 144"/>
                    <p:cNvSpPr>
                      <a:spLocks/>
                    </p:cNvSpPr>
                    <p:nvPr/>
                  </p:nvSpPr>
                  <p:spPr bwMode="auto">
                    <a:xfrm>
                      <a:off x="2667" y="2200"/>
                      <a:ext cx="78" cy="99"/>
                    </a:xfrm>
                    <a:custGeom>
                      <a:avLst/>
                      <a:gdLst/>
                      <a:ahLst/>
                      <a:cxnLst>
                        <a:cxn ang="0">
                          <a:pos x="78" y="1"/>
                        </a:cxn>
                        <a:cxn ang="0">
                          <a:pos x="78" y="82"/>
                        </a:cxn>
                        <a:cxn ang="0">
                          <a:pos x="76" y="85"/>
                        </a:cxn>
                        <a:cxn ang="0">
                          <a:pos x="74" y="87"/>
                        </a:cxn>
                        <a:cxn ang="0">
                          <a:pos x="71" y="90"/>
                        </a:cxn>
                        <a:cxn ang="0">
                          <a:pos x="68" y="93"/>
                        </a:cxn>
                        <a:cxn ang="0">
                          <a:pos x="63" y="95"/>
                        </a:cxn>
                        <a:cxn ang="0">
                          <a:pos x="58" y="97"/>
                        </a:cxn>
                        <a:cxn ang="0">
                          <a:pos x="52" y="97"/>
                        </a:cxn>
                        <a:cxn ang="0">
                          <a:pos x="47" y="99"/>
                        </a:cxn>
                        <a:cxn ang="0">
                          <a:pos x="43" y="99"/>
                        </a:cxn>
                        <a:cxn ang="0">
                          <a:pos x="37" y="99"/>
                        </a:cxn>
                        <a:cxn ang="0">
                          <a:pos x="31" y="99"/>
                        </a:cxn>
                        <a:cxn ang="0">
                          <a:pos x="26" y="97"/>
                        </a:cxn>
                        <a:cxn ang="0">
                          <a:pos x="20" y="97"/>
                        </a:cxn>
                        <a:cxn ang="0">
                          <a:pos x="15" y="95"/>
                        </a:cxn>
                        <a:cxn ang="0">
                          <a:pos x="11" y="94"/>
                        </a:cxn>
                        <a:cxn ang="0">
                          <a:pos x="7" y="91"/>
                        </a:cxn>
                        <a:cxn ang="0">
                          <a:pos x="4" y="88"/>
                        </a:cxn>
                        <a:cxn ang="0">
                          <a:pos x="3" y="87"/>
                        </a:cxn>
                        <a:cxn ang="0">
                          <a:pos x="0" y="85"/>
                        </a:cxn>
                        <a:cxn ang="0">
                          <a:pos x="0" y="82"/>
                        </a:cxn>
                        <a:cxn ang="0">
                          <a:pos x="0" y="0"/>
                        </a:cxn>
                        <a:cxn ang="0">
                          <a:pos x="78" y="1"/>
                        </a:cxn>
                      </a:cxnLst>
                      <a:rect l="0" t="0" r="r" b="b"/>
                      <a:pathLst>
                        <a:path w="78" h="99">
                          <a:moveTo>
                            <a:pt x="78" y="1"/>
                          </a:moveTo>
                          <a:lnTo>
                            <a:pt x="78" y="82"/>
                          </a:lnTo>
                          <a:lnTo>
                            <a:pt x="76" y="85"/>
                          </a:lnTo>
                          <a:lnTo>
                            <a:pt x="74" y="87"/>
                          </a:lnTo>
                          <a:lnTo>
                            <a:pt x="71" y="90"/>
                          </a:lnTo>
                          <a:lnTo>
                            <a:pt x="68" y="93"/>
                          </a:lnTo>
                          <a:lnTo>
                            <a:pt x="63" y="95"/>
                          </a:lnTo>
                          <a:lnTo>
                            <a:pt x="58" y="97"/>
                          </a:lnTo>
                          <a:lnTo>
                            <a:pt x="52" y="97"/>
                          </a:lnTo>
                          <a:lnTo>
                            <a:pt x="47" y="99"/>
                          </a:lnTo>
                          <a:lnTo>
                            <a:pt x="43" y="99"/>
                          </a:lnTo>
                          <a:lnTo>
                            <a:pt x="37" y="99"/>
                          </a:lnTo>
                          <a:lnTo>
                            <a:pt x="31" y="99"/>
                          </a:lnTo>
                          <a:lnTo>
                            <a:pt x="26" y="97"/>
                          </a:lnTo>
                          <a:lnTo>
                            <a:pt x="20" y="97"/>
                          </a:lnTo>
                          <a:lnTo>
                            <a:pt x="15" y="95"/>
                          </a:lnTo>
                          <a:lnTo>
                            <a:pt x="11" y="94"/>
                          </a:lnTo>
                          <a:lnTo>
                            <a:pt x="7" y="91"/>
                          </a:lnTo>
                          <a:lnTo>
                            <a:pt x="4" y="88"/>
                          </a:lnTo>
                          <a:lnTo>
                            <a:pt x="3" y="87"/>
                          </a:lnTo>
                          <a:lnTo>
                            <a:pt x="0" y="85"/>
                          </a:lnTo>
                          <a:lnTo>
                            <a:pt x="0" y="82"/>
                          </a:lnTo>
                          <a:lnTo>
                            <a:pt x="0" y="0"/>
                          </a:lnTo>
                          <a:lnTo>
                            <a:pt x="78" y="1"/>
                          </a:lnTo>
                          <a:close/>
                        </a:path>
                      </a:pathLst>
                    </a:custGeom>
                    <a:solidFill>
                      <a:srgbClr val="B2B2B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5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2667" y="2200"/>
                      <a:ext cx="78" cy="99"/>
                    </a:xfrm>
                    <a:custGeom>
                      <a:avLst/>
                      <a:gdLst/>
                      <a:ahLst/>
                      <a:cxnLst>
                        <a:cxn ang="0">
                          <a:pos x="78" y="1"/>
                        </a:cxn>
                        <a:cxn ang="0">
                          <a:pos x="78" y="82"/>
                        </a:cxn>
                        <a:cxn ang="0">
                          <a:pos x="76" y="85"/>
                        </a:cxn>
                        <a:cxn ang="0">
                          <a:pos x="74" y="87"/>
                        </a:cxn>
                        <a:cxn ang="0">
                          <a:pos x="71" y="90"/>
                        </a:cxn>
                        <a:cxn ang="0">
                          <a:pos x="68" y="93"/>
                        </a:cxn>
                        <a:cxn ang="0">
                          <a:pos x="63" y="95"/>
                        </a:cxn>
                        <a:cxn ang="0">
                          <a:pos x="58" y="97"/>
                        </a:cxn>
                        <a:cxn ang="0">
                          <a:pos x="52" y="97"/>
                        </a:cxn>
                        <a:cxn ang="0">
                          <a:pos x="47" y="99"/>
                        </a:cxn>
                        <a:cxn ang="0">
                          <a:pos x="43" y="99"/>
                        </a:cxn>
                        <a:cxn ang="0">
                          <a:pos x="37" y="99"/>
                        </a:cxn>
                        <a:cxn ang="0">
                          <a:pos x="31" y="99"/>
                        </a:cxn>
                        <a:cxn ang="0">
                          <a:pos x="26" y="97"/>
                        </a:cxn>
                        <a:cxn ang="0">
                          <a:pos x="20" y="97"/>
                        </a:cxn>
                        <a:cxn ang="0">
                          <a:pos x="15" y="95"/>
                        </a:cxn>
                        <a:cxn ang="0">
                          <a:pos x="11" y="94"/>
                        </a:cxn>
                        <a:cxn ang="0">
                          <a:pos x="7" y="91"/>
                        </a:cxn>
                        <a:cxn ang="0">
                          <a:pos x="4" y="88"/>
                        </a:cxn>
                        <a:cxn ang="0">
                          <a:pos x="3" y="87"/>
                        </a:cxn>
                        <a:cxn ang="0">
                          <a:pos x="0" y="85"/>
                        </a:cxn>
                        <a:cxn ang="0">
                          <a:pos x="0" y="82"/>
                        </a:cxn>
                        <a:cxn ang="0">
                          <a:pos x="0" y="0"/>
                        </a:cxn>
                        <a:cxn ang="0">
                          <a:pos x="78" y="1"/>
                        </a:cxn>
                      </a:cxnLst>
                      <a:rect l="0" t="0" r="r" b="b"/>
                      <a:pathLst>
                        <a:path w="78" h="99">
                          <a:moveTo>
                            <a:pt x="78" y="1"/>
                          </a:moveTo>
                          <a:lnTo>
                            <a:pt x="78" y="82"/>
                          </a:lnTo>
                          <a:lnTo>
                            <a:pt x="76" y="85"/>
                          </a:lnTo>
                          <a:lnTo>
                            <a:pt x="74" y="87"/>
                          </a:lnTo>
                          <a:lnTo>
                            <a:pt x="71" y="90"/>
                          </a:lnTo>
                          <a:lnTo>
                            <a:pt x="68" y="93"/>
                          </a:lnTo>
                          <a:lnTo>
                            <a:pt x="63" y="95"/>
                          </a:lnTo>
                          <a:lnTo>
                            <a:pt x="58" y="97"/>
                          </a:lnTo>
                          <a:lnTo>
                            <a:pt x="52" y="97"/>
                          </a:lnTo>
                          <a:lnTo>
                            <a:pt x="47" y="99"/>
                          </a:lnTo>
                          <a:lnTo>
                            <a:pt x="43" y="99"/>
                          </a:lnTo>
                          <a:lnTo>
                            <a:pt x="37" y="99"/>
                          </a:lnTo>
                          <a:lnTo>
                            <a:pt x="31" y="99"/>
                          </a:lnTo>
                          <a:lnTo>
                            <a:pt x="26" y="97"/>
                          </a:lnTo>
                          <a:lnTo>
                            <a:pt x="20" y="97"/>
                          </a:lnTo>
                          <a:lnTo>
                            <a:pt x="15" y="95"/>
                          </a:lnTo>
                          <a:lnTo>
                            <a:pt x="11" y="94"/>
                          </a:lnTo>
                          <a:lnTo>
                            <a:pt x="7" y="91"/>
                          </a:lnTo>
                          <a:lnTo>
                            <a:pt x="4" y="88"/>
                          </a:lnTo>
                          <a:lnTo>
                            <a:pt x="3" y="87"/>
                          </a:lnTo>
                          <a:lnTo>
                            <a:pt x="0" y="85"/>
                          </a:lnTo>
                          <a:lnTo>
                            <a:pt x="0" y="82"/>
                          </a:lnTo>
                          <a:lnTo>
                            <a:pt x="0" y="0"/>
                          </a:lnTo>
                          <a:lnTo>
                            <a:pt x="78" y="1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1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2668" y="2191"/>
                    <a:ext cx="73" cy="23"/>
                    <a:chOff x="2668" y="2191"/>
                    <a:chExt cx="73" cy="23"/>
                  </a:xfrm>
                </p:grpSpPr>
                <p:sp>
                  <p:nvSpPr>
                    <p:cNvPr id="292" name="Oval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8" y="2191"/>
                      <a:ext cx="73" cy="23"/>
                    </a:xfrm>
                    <a:prstGeom prst="ellipse">
                      <a:avLst/>
                    </a:prstGeom>
                    <a:solidFill>
                      <a:srgbClr val="B2B2B2"/>
                    </a:solidFill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3" name="Oval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8" y="2191"/>
                      <a:ext cx="73" cy="23"/>
                    </a:xfrm>
                    <a:prstGeom prst="ellipse">
                      <a:avLst/>
                    </a:prstGeom>
                    <a:noFill/>
                    <a:ln w="7938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1" name="Group 149"/>
              <p:cNvGrpSpPr>
                <a:grpSpLocks/>
              </p:cNvGrpSpPr>
              <p:nvPr/>
            </p:nvGrpSpPr>
            <p:grpSpPr bwMode="auto">
              <a:xfrm>
                <a:off x="2852" y="2142"/>
                <a:ext cx="113" cy="162"/>
                <a:chOff x="2852" y="2142"/>
                <a:chExt cx="113" cy="162"/>
              </a:xfrm>
            </p:grpSpPr>
            <p:grpSp>
              <p:nvGrpSpPr>
                <p:cNvPr id="222" name="Group 150"/>
                <p:cNvGrpSpPr>
                  <a:grpSpLocks/>
                </p:cNvGrpSpPr>
                <p:nvPr/>
              </p:nvGrpSpPr>
              <p:grpSpPr bwMode="auto">
                <a:xfrm>
                  <a:off x="2852" y="2275"/>
                  <a:ext cx="113" cy="29"/>
                  <a:chOff x="2852" y="2275"/>
                  <a:chExt cx="113" cy="29"/>
                </a:xfrm>
              </p:grpSpPr>
              <p:sp>
                <p:nvSpPr>
                  <p:cNvPr id="286" name="Freeform 151"/>
                  <p:cNvSpPr>
                    <a:spLocks/>
                  </p:cNvSpPr>
                  <p:nvPr/>
                </p:nvSpPr>
                <p:spPr bwMode="auto">
                  <a:xfrm>
                    <a:off x="2852" y="2275"/>
                    <a:ext cx="113" cy="29"/>
                  </a:xfrm>
                  <a:custGeom>
                    <a:avLst/>
                    <a:gdLst/>
                    <a:ahLst/>
                    <a:cxnLst>
                      <a:cxn ang="0">
                        <a:pos x="84" y="28"/>
                      </a:cxn>
                      <a:cxn ang="0">
                        <a:pos x="113" y="0"/>
                      </a:cxn>
                      <a:cxn ang="0">
                        <a:pos x="31" y="0"/>
                      </a:cxn>
                      <a:cxn ang="0">
                        <a:pos x="0" y="29"/>
                      </a:cxn>
                      <a:cxn ang="0">
                        <a:pos x="84" y="28"/>
                      </a:cxn>
                    </a:cxnLst>
                    <a:rect l="0" t="0" r="r" b="b"/>
                    <a:pathLst>
                      <a:path w="113" h="29">
                        <a:moveTo>
                          <a:pt x="84" y="28"/>
                        </a:moveTo>
                        <a:lnTo>
                          <a:pt x="113" y="0"/>
                        </a:lnTo>
                        <a:lnTo>
                          <a:pt x="31" y="0"/>
                        </a:lnTo>
                        <a:lnTo>
                          <a:pt x="0" y="29"/>
                        </a:lnTo>
                        <a:lnTo>
                          <a:pt x="84" y="28"/>
                        </a:lnTo>
                        <a:close/>
                      </a:path>
                    </a:pathLst>
                  </a:custGeom>
                  <a:solidFill>
                    <a:srgbClr val="DADAD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152"/>
                  <p:cNvSpPr>
                    <a:spLocks/>
                  </p:cNvSpPr>
                  <p:nvPr/>
                </p:nvSpPr>
                <p:spPr bwMode="auto">
                  <a:xfrm>
                    <a:off x="2852" y="2275"/>
                    <a:ext cx="113" cy="29"/>
                  </a:xfrm>
                  <a:custGeom>
                    <a:avLst/>
                    <a:gdLst/>
                    <a:ahLst/>
                    <a:cxnLst>
                      <a:cxn ang="0">
                        <a:pos x="84" y="28"/>
                      </a:cxn>
                      <a:cxn ang="0">
                        <a:pos x="113" y="0"/>
                      </a:cxn>
                      <a:cxn ang="0">
                        <a:pos x="31" y="0"/>
                      </a:cxn>
                      <a:cxn ang="0">
                        <a:pos x="0" y="29"/>
                      </a:cxn>
                      <a:cxn ang="0">
                        <a:pos x="84" y="28"/>
                      </a:cxn>
                    </a:cxnLst>
                    <a:rect l="0" t="0" r="r" b="b"/>
                    <a:pathLst>
                      <a:path w="113" h="29">
                        <a:moveTo>
                          <a:pt x="84" y="28"/>
                        </a:moveTo>
                        <a:lnTo>
                          <a:pt x="113" y="0"/>
                        </a:lnTo>
                        <a:lnTo>
                          <a:pt x="31" y="0"/>
                        </a:lnTo>
                        <a:lnTo>
                          <a:pt x="0" y="29"/>
                        </a:lnTo>
                        <a:lnTo>
                          <a:pt x="84" y="28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3" name="Group 153"/>
                <p:cNvGrpSpPr>
                  <a:grpSpLocks/>
                </p:cNvGrpSpPr>
                <p:nvPr/>
              </p:nvGrpSpPr>
              <p:grpSpPr bwMode="auto">
                <a:xfrm>
                  <a:off x="2927" y="2142"/>
                  <a:ext cx="26" cy="155"/>
                  <a:chOff x="2927" y="2142"/>
                  <a:chExt cx="26" cy="155"/>
                </a:xfrm>
              </p:grpSpPr>
              <p:sp>
                <p:nvSpPr>
                  <p:cNvPr id="284" name="Freeform 154"/>
                  <p:cNvSpPr>
                    <a:spLocks/>
                  </p:cNvSpPr>
                  <p:nvPr/>
                </p:nvSpPr>
                <p:spPr bwMode="auto">
                  <a:xfrm>
                    <a:off x="2927" y="2142"/>
                    <a:ext cx="26" cy="155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6" y="134"/>
                      </a:cxn>
                      <a:cxn ang="0">
                        <a:pos x="26" y="0"/>
                      </a:cxn>
                      <a:cxn ang="0">
                        <a:pos x="0" y="17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6" h="155">
                        <a:moveTo>
                          <a:pt x="0" y="155"/>
                        </a:moveTo>
                        <a:lnTo>
                          <a:pt x="26" y="134"/>
                        </a:lnTo>
                        <a:lnTo>
                          <a:pt x="26" y="0"/>
                        </a:lnTo>
                        <a:lnTo>
                          <a:pt x="0" y="17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155"/>
                  <p:cNvSpPr>
                    <a:spLocks/>
                  </p:cNvSpPr>
                  <p:nvPr/>
                </p:nvSpPr>
                <p:spPr bwMode="auto">
                  <a:xfrm>
                    <a:off x="2927" y="2142"/>
                    <a:ext cx="26" cy="155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6" y="134"/>
                      </a:cxn>
                      <a:cxn ang="0">
                        <a:pos x="26" y="0"/>
                      </a:cxn>
                      <a:cxn ang="0">
                        <a:pos x="0" y="17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6" h="155">
                        <a:moveTo>
                          <a:pt x="0" y="155"/>
                        </a:moveTo>
                        <a:lnTo>
                          <a:pt x="26" y="134"/>
                        </a:lnTo>
                        <a:lnTo>
                          <a:pt x="26" y="0"/>
                        </a:lnTo>
                        <a:lnTo>
                          <a:pt x="0" y="17"/>
                        </a:lnTo>
                        <a:lnTo>
                          <a:pt x="0" y="155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4" name="Group 156"/>
                <p:cNvGrpSpPr>
                  <a:grpSpLocks/>
                </p:cNvGrpSpPr>
                <p:nvPr/>
              </p:nvGrpSpPr>
              <p:grpSpPr bwMode="auto">
                <a:xfrm>
                  <a:off x="2869" y="2163"/>
                  <a:ext cx="59" cy="136"/>
                  <a:chOff x="2869" y="2163"/>
                  <a:chExt cx="59" cy="136"/>
                </a:xfrm>
              </p:grpSpPr>
              <p:sp>
                <p:nvSpPr>
                  <p:cNvPr id="282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869" y="2163"/>
                    <a:ext cx="59" cy="136"/>
                  </a:xfrm>
                  <a:prstGeom prst="rect">
                    <a:avLst/>
                  </a:prstGeom>
                  <a:solidFill>
                    <a:srgbClr val="B2B2B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869" y="2163"/>
                    <a:ext cx="59" cy="136"/>
                  </a:xfrm>
                  <a:prstGeom prst="rect">
                    <a:avLst/>
                  </a:prstGeom>
                  <a:noFill/>
                  <a:ln w="7938" cap="rnd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" name="Group 159"/>
                <p:cNvGrpSpPr>
                  <a:grpSpLocks/>
                </p:cNvGrpSpPr>
                <p:nvPr/>
              </p:nvGrpSpPr>
              <p:grpSpPr bwMode="auto">
                <a:xfrm>
                  <a:off x="2882" y="2283"/>
                  <a:ext cx="5" cy="5"/>
                  <a:chOff x="2882" y="2283"/>
                  <a:chExt cx="5" cy="5"/>
                </a:xfrm>
              </p:grpSpPr>
              <p:sp>
                <p:nvSpPr>
                  <p:cNvPr id="280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2882" y="2283"/>
                    <a:ext cx="5" cy="5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2882" y="2283"/>
                    <a:ext cx="5" cy="5"/>
                  </a:xfrm>
                  <a:prstGeom prst="rect">
                    <a:avLst/>
                  </a:prstGeom>
                  <a:noFill/>
                  <a:ln w="7938" cap="rnd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6" name="Rectangle 162"/>
                <p:cNvSpPr>
                  <a:spLocks noChangeArrowheads="1"/>
                </p:cNvSpPr>
                <p:nvPr/>
              </p:nvSpPr>
              <p:spPr bwMode="auto">
                <a:xfrm>
                  <a:off x="2884" y="2170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163"/>
                <p:cNvSpPr>
                  <a:spLocks/>
                </p:cNvSpPr>
                <p:nvPr/>
              </p:nvSpPr>
              <p:spPr bwMode="auto">
                <a:xfrm>
                  <a:off x="2893" y="2170"/>
                  <a:ext cx="26" cy="11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23" y="11"/>
                    </a:cxn>
                    <a:cxn ang="0">
                      <a:pos x="3" y="11"/>
                    </a:cxn>
                    <a:cxn ang="0">
                      <a:pos x="0" y="0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26" h="11">
                      <a:moveTo>
                        <a:pt x="26" y="0"/>
                      </a:moveTo>
                      <a:lnTo>
                        <a:pt x="23" y="11"/>
                      </a:lnTo>
                      <a:lnTo>
                        <a:pt x="3" y="11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" name="Freeform 164"/>
                <p:cNvSpPr>
                  <a:spLocks/>
                </p:cNvSpPr>
                <p:nvPr/>
              </p:nvSpPr>
              <p:spPr bwMode="auto">
                <a:xfrm>
                  <a:off x="2892" y="2244"/>
                  <a:ext cx="27" cy="11"/>
                </a:xfrm>
                <a:custGeom>
                  <a:avLst/>
                  <a:gdLst/>
                  <a:ahLst/>
                  <a:cxnLst>
                    <a:cxn ang="0">
                      <a:pos x="27" y="11"/>
                    </a:cxn>
                    <a:cxn ang="0">
                      <a:pos x="24" y="0"/>
                    </a:cxn>
                    <a:cxn ang="0">
                      <a:pos x="3" y="0"/>
                    </a:cxn>
                    <a:cxn ang="0">
                      <a:pos x="0" y="11"/>
                    </a:cxn>
                    <a:cxn ang="0">
                      <a:pos x="27" y="11"/>
                    </a:cxn>
                  </a:cxnLst>
                  <a:rect l="0" t="0" r="r" b="b"/>
                  <a:pathLst>
                    <a:path w="27" h="11">
                      <a:moveTo>
                        <a:pt x="27" y="11"/>
                      </a:moveTo>
                      <a:lnTo>
                        <a:pt x="24" y="0"/>
                      </a:lnTo>
                      <a:lnTo>
                        <a:pt x="3" y="0"/>
                      </a:lnTo>
                      <a:lnTo>
                        <a:pt x="0" y="11"/>
                      </a:lnTo>
                      <a:lnTo>
                        <a:pt x="27" y="1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" name="Rectangle 165"/>
                <p:cNvSpPr>
                  <a:spLocks noChangeArrowheads="1"/>
                </p:cNvSpPr>
                <p:nvPr/>
              </p:nvSpPr>
              <p:spPr bwMode="auto">
                <a:xfrm>
                  <a:off x="2895" y="2172"/>
                  <a:ext cx="21" cy="76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0" name="Rectangle 166"/>
                <p:cNvSpPr>
                  <a:spLocks noChangeArrowheads="1"/>
                </p:cNvSpPr>
                <p:nvPr/>
              </p:nvSpPr>
              <p:spPr bwMode="auto">
                <a:xfrm>
                  <a:off x="2878" y="2233"/>
                  <a:ext cx="11" cy="11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" name="Rectangle 167"/>
                <p:cNvSpPr>
                  <a:spLocks noChangeArrowheads="1"/>
                </p:cNvSpPr>
                <p:nvPr/>
              </p:nvSpPr>
              <p:spPr bwMode="auto">
                <a:xfrm>
                  <a:off x="2878" y="2229"/>
                  <a:ext cx="11" cy="1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" name="Rectangle 168"/>
                <p:cNvSpPr>
                  <a:spLocks noChangeArrowheads="1"/>
                </p:cNvSpPr>
                <p:nvPr/>
              </p:nvSpPr>
              <p:spPr bwMode="auto">
                <a:xfrm>
                  <a:off x="2878" y="2245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3" name="Rectangle 169"/>
                <p:cNvSpPr>
                  <a:spLocks noChangeArrowheads="1"/>
                </p:cNvSpPr>
                <p:nvPr/>
              </p:nvSpPr>
              <p:spPr bwMode="auto">
                <a:xfrm>
                  <a:off x="2878" y="2244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4" name="Rectangle 170"/>
                <p:cNvSpPr>
                  <a:spLocks noChangeArrowheads="1"/>
                </p:cNvSpPr>
                <p:nvPr/>
              </p:nvSpPr>
              <p:spPr bwMode="auto">
                <a:xfrm>
                  <a:off x="2878" y="2243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" name="Rectangle 171"/>
                <p:cNvSpPr>
                  <a:spLocks noChangeArrowheads="1"/>
                </p:cNvSpPr>
                <p:nvPr/>
              </p:nvSpPr>
              <p:spPr bwMode="auto">
                <a:xfrm>
                  <a:off x="2878" y="2242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" name="Rectangle 172"/>
                <p:cNvSpPr>
                  <a:spLocks noChangeArrowheads="1"/>
                </p:cNvSpPr>
                <p:nvPr/>
              </p:nvSpPr>
              <p:spPr bwMode="auto">
                <a:xfrm>
                  <a:off x="2878" y="2239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" name="Rectangle 173"/>
                <p:cNvSpPr>
                  <a:spLocks noChangeArrowheads="1"/>
                </p:cNvSpPr>
                <p:nvPr/>
              </p:nvSpPr>
              <p:spPr bwMode="auto">
                <a:xfrm>
                  <a:off x="2878" y="2222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" name="Rectangle 174"/>
                <p:cNvSpPr>
                  <a:spLocks noChangeArrowheads="1"/>
                </p:cNvSpPr>
                <p:nvPr/>
              </p:nvSpPr>
              <p:spPr bwMode="auto">
                <a:xfrm>
                  <a:off x="2878" y="2219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9" name="Rectangle 175"/>
                <p:cNvSpPr>
                  <a:spLocks noChangeArrowheads="1"/>
                </p:cNvSpPr>
                <p:nvPr/>
              </p:nvSpPr>
              <p:spPr bwMode="auto">
                <a:xfrm>
                  <a:off x="2878" y="2219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0" name="Rectangle 176"/>
                <p:cNvSpPr>
                  <a:spLocks noChangeArrowheads="1"/>
                </p:cNvSpPr>
                <p:nvPr/>
              </p:nvSpPr>
              <p:spPr bwMode="auto">
                <a:xfrm>
                  <a:off x="2878" y="2217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1" name="Rectangle 177"/>
                <p:cNvSpPr>
                  <a:spLocks noChangeArrowheads="1"/>
                </p:cNvSpPr>
                <p:nvPr/>
              </p:nvSpPr>
              <p:spPr bwMode="auto">
                <a:xfrm>
                  <a:off x="2878" y="2214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2" name="Rectangle 178"/>
                <p:cNvSpPr>
                  <a:spLocks noChangeArrowheads="1"/>
                </p:cNvSpPr>
                <p:nvPr/>
              </p:nvSpPr>
              <p:spPr bwMode="auto">
                <a:xfrm>
                  <a:off x="2878" y="2205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3" name="Rectangle 179"/>
                <p:cNvSpPr>
                  <a:spLocks noChangeArrowheads="1"/>
                </p:cNvSpPr>
                <p:nvPr/>
              </p:nvSpPr>
              <p:spPr bwMode="auto">
                <a:xfrm>
                  <a:off x="2878" y="2204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" name="Rectangle 180"/>
                <p:cNvSpPr>
                  <a:spLocks noChangeArrowheads="1"/>
                </p:cNvSpPr>
                <p:nvPr/>
              </p:nvSpPr>
              <p:spPr bwMode="auto">
                <a:xfrm>
                  <a:off x="2878" y="2201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" name="Rectangle 181"/>
                <p:cNvSpPr>
                  <a:spLocks noChangeArrowheads="1"/>
                </p:cNvSpPr>
                <p:nvPr/>
              </p:nvSpPr>
              <p:spPr bwMode="auto">
                <a:xfrm>
                  <a:off x="2878" y="2200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" name="Rectangle 182"/>
                <p:cNvSpPr>
                  <a:spLocks noChangeArrowheads="1"/>
                </p:cNvSpPr>
                <p:nvPr/>
              </p:nvSpPr>
              <p:spPr bwMode="auto">
                <a:xfrm>
                  <a:off x="2878" y="2200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" name="Rectangle 183"/>
                <p:cNvSpPr>
                  <a:spLocks noChangeArrowheads="1"/>
                </p:cNvSpPr>
                <p:nvPr/>
              </p:nvSpPr>
              <p:spPr bwMode="auto">
                <a:xfrm>
                  <a:off x="2878" y="2198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" name="Rectangle 184"/>
                <p:cNvSpPr>
                  <a:spLocks noChangeArrowheads="1"/>
                </p:cNvSpPr>
                <p:nvPr/>
              </p:nvSpPr>
              <p:spPr bwMode="auto">
                <a:xfrm>
                  <a:off x="2878" y="2196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" name="Rectangle 185"/>
                <p:cNvSpPr>
                  <a:spLocks noChangeArrowheads="1"/>
                </p:cNvSpPr>
                <p:nvPr/>
              </p:nvSpPr>
              <p:spPr bwMode="auto">
                <a:xfrm>
                  <a:off x="2878" y="2194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" name="Rectangle 186"/>
                <p:cNvSpPr>
                  <a:spLocks noChangeArrowheads="1"/>
                </p:cNvSpPr>
                <p:nvPr/>
              </p:nvSpPr>
              <p:spPr bwMode="auto">
                <a:xfrm>
                  <a:off x="2878" y="2192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1" name="Rectangle 187"/>
                <p:cNvSpPr>
                  <a:spLocks noChangeArrowheads="1"/>
                </p:cNvSpPr>
                <p:nvPr/>
              </p:nvSpPr>
              <p:spPr bwMode="auto">
                <a:xfrm>
                  <a:off x="2878" y="2189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2878" y="2189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" name="Rectangle 189"/>
                <p:cNvSpPr>
                  <a:spLocks noChangeArrowheads="1"/>
                </p:cNvSpPr>
                <p:nvPr/>
              </p:nvSpPr>
              <p:spPr bwMode="auto">
                <a:xfrm>
                  <a:off x="2878" y="2185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4" name="Rectangle 190"/>
                <p:cNvSpPr>
                  <a:spLocks noChangeArrowheads="1"/>
                </p:cNvSpPr>
                <p:nvPr/>
              </p:nvSpPr>
              <p:spPr bwMode="auto">
                <a:xfrm>
                  <a:off x="2878" y="2184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5" name="Rectangle 191"/>
                <p:cNvSpPr>
                  <a:spLocks noChangeArrowheads="1"/>
                </p:cNvSpPr>
                <p:nvPr/>
              </p:nvSpPr>
              <p:spPr bwMode="auto">
                <a:xfrm>
                  <a:off x="2878" y="2183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" name="Rectangle 192"/>
                <p:cNvSpPr>
                  <a:spLocks noChangeArrowheads="1"/>
                </p:cNvSpPr>
                <p:nvPr/>
              </p:nvSpPr>
              <p:spPr bwMode="auto">
                <a:xfrm>
                  <a:off x="2878" y="2180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" name="Rectangle 193"/>
                <p:cNvSpPr>
                  <a:spLocks noChangeArrowheads="1"/>
                </p:cNvSpPr>
                <p:nvPr/>
              </p:nvSpPr>
              <p:spPr bwMode="auto">
                <a:xfrm>
                  <a:off x="2878" y="2178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Rectangle 194"/>
                <p:cNvSpPr>
                  <a:spLocks noChangeArrowheads="1"/>
                </p:cNvSpPr>
                <p:nvPr/>
              </p:nvSpPr>
              <p:spPr bwMode="auto">
                <a:xfrm>
                  <a:off x="2878" y="2176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" name="Rectangle 195"/>
                <p:cNvSpPr>
                  <a:spLocks noChangeArrowheads="1"/>
                </p:cNvSpPr>
                <p:nvPr/>
              </p:nvSpPr>
              <p:spPr bwMode="auto">
                <a:xfrm>
                  <a:off x="2878" y="2174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" name="Rectangle 196"/>
                <p:cNvSpPr>
                  <a:spLocks noChangeArrowheads="1"/>
                </p:cNvSpPr>
                <p:nvPr/>
              </p:nvSpPr>
              <p:spPr bwMode="auto">
                <a:xfrm>
                  <a:off x="2878" y="2172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1" name="Rectangle 197"/>
                <p:cNvSpPr>
                  <a:spLocks noChangeArrowheads="1"/>
                </p:cNvSpPr>
                <p:nvPr/>
              </p:nvSpPr>
              <p:spPr bwMode="auto">
                <a:xfrm>
                  <a:off x="2878" y="2170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2" name="Rectangle 198"/>
                <p:cNvSpPr>
                  <a:spLocks noChangeArrowheads="1"/>
                </p:cNvSpPr>
                <p:nvPr/>
              </p:nvSpPr>
              <p:spPr bwMode="auto">
                <a:xfrm>
                  <a:off x="2878" y="2239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3" name="Rectangle 199"/>
                <p:cNvSpPr>
                  <a:spLocks noChangeArrowheads="1"/>
                </p:cNvSpPr>
                <p:nvPr/>
              </p:nvSpPr>
              <p:spPr bwMode="auto">
                <a:xfrm>
                  <a:off x="2878" y="2233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4" name="Rectangle 200"/>
                <p:cNvSpPr>
                  <a:spLocks noChangeArrowheads="1"/>
                </p:cNvSpPr>
                <p:nvPr/>
              </p:nvSpPr>
              <p:spPr bwMode="auto">
                <a:xfrm>
                  <a:off x="2878" y="2231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5" name="Rectangle 201"/>
                <p:cNvSpPr>
                  <a:spLocks noChangeArrowheads="1"/>
                </p:cNvSpPr>
                <p:nvPr/>
              </p:nvSpPr>
              <p:spPr bwMode="auto">
                <a:xfrm>
                  <a:off x="2878" y="2228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" name="Rectangle 202"/>
                <p:cNvSpPr>
                  <a:spLocks noChangeArrowheads="1"/>
                </p:cNvSpPr>
                <p:nvPr/>
              </p:nvSpPr>
              <p:spPr bwMode="auto">
                <a:xfrm>
                  <a:off x="2878" y="2226"/>
                  <a:ext cx="11" cy="12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" name="Rectangle 203"/>
                <p:cNvSpPr>
                  <a:spLocks noChangeArrowheads="1"/>
                </p:cNvSpPr>
                <p:nvPr/>
              </p:nvSpPr>
              <p:spPr bwMode="auto">
                <a:xfrm>
                  <a:off x="2878" y="2224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68" name="Group 204"/>
                <p:cNvGrpSpPr>
                  <a:grpSpLocks/>
                </p:cNvGrpSpPr>
                <p:nvPr/>
              </p:nvGrpSpPr>
              <p:grpSpPr bwMode="auto">
                <a:xfrm>
                  <a:off x="2869" y="2143"/>
                  <a:ext cx="82" cy="17"/>
                  <a:chOff x="2869" y="2143"/>
                  <a:chExt cx="82" cy="17"/>
                </a:xfrm>
              </p:grpSpPr>
              <p:sp>
                <p:nvSpPr>
                  <p:cNvPr id="278" name="Freeform 205"/>
                  <p:cNvSpPr>
                    <a:spLocks/>
                  </p:cNvSpPr>
                  <p:nvPr/>
                </p:nvSpPr>
                <p:spPr bwMode="auto">
                  <a:xfrm>
                    <a:off x="2869" y="2143"/>
                    <a:ext cx="82" cy="17"/>
                  </a:xfrm>
                  <a:custGeom>
                    <a:avLst/>
                    <a:gdLst/>
                    <a:ahLst/>
                    <a:cxnLst>
                      <a:cxn ang="0">
                        <a:pos x="55" y="17"/>
                      </a:cxn>
                      <a:cxn ang="0">
                        <a:pos x="82" y="0"/>
                      </a:cxn>
                      <a:cxn ang="0">
                        <a:pos x="27" y="0"/>
                      </a:cxn>
                      <a:cxn ang="0">
                        <a:pos x="0" y="17"/>
                      </a:cxn>
                      <a:cxn ang="0">
                        <a:pos x="55" y="17"/>
                      </a:cxn>
                    </a:cxnLst>
                    <a:rect l="0" t="0" r="r" b="b"/>
                    <a:pathLst>
                      <a:path w="82" h="17">
                        <a:moveTo>
                          <a:pt x="55" y="17"/>
                        </a:moveTo>
                        <a:lnTo>
                          <a:pt x="82" y="0"/>
                        </a:lnTo>
                        <a:lnTo>
                          <a:pt x="27" y="0"/>
                        </a:lnTo>
                        <a:lnTo>
                          <a:pt x="0" y="17"/>
                        </a:lnTo>
                        <a:lnTo>
                          <a:pt x="55" y="17"/>
                        </a:lnTo>
                        <a:close/>
                      </a:path>
                    </a:pathLst>
                  </a:custGeom>
                  <a:solidFill>
                    <a:srgbClr val="DADAD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206"/>
                  <p:cNvSpPr>
                    <a:spLocks/>
                  </p:cNvSpPr>
                  <p:nvPr/>
                </p:nvSpPr>
                <p:spPr bwMode="auto">
                  <a:xfrm>
                    <a:off x="2869" y="2143"/>
                    <a:ext cx="82" cy="17"/>
                  </a:xfrm>
                  <a:custGeom>
                    <a:avLst/>
                    <a:gdLst/>
                    <a:ahLst/>
                    <a:cxnLst>
                      <a:cxn ang="0">
                        <a:pos x="55" y="17"/>
                      </a:cxn>
                      <a:cxn ang="0">
                        <a:pos x="82" y="0"/>
                      </a:cxn>
                      <a:cxn ang="0">
                        <a:pos x="27" y="0"/>
                      </a:cxn>
                      <a:cxn ang="0">
                        <a:pos x="0" y="17"/>
                      </a:cxn>
                      <a:cxn ang="0">
                        <a:pos x="55" y="17"/>
                      </a:cxn>
                    </a:cxnLst>
                    <a:rect l="0" t="0" r="r" b="b"/>
                    <a:pathLst>
                      <a:path w="82" h="17">
                        <a:moveTo>
                          <a:pt x="55" y="17"/>
                        </a:moveTo>
                        <a:lnTo>
                          <a:pt x="82" y="0"/>
                        </a:lnTo>
                        <a:lnTo>
                          <a:pt x="27" y="0"/>
                        </a:lnTo>
                        <a:lnTo>
                          <a:pt x="0" y="17"/>
                        </a:lnTo>
                        <a:lnTo>
                          <a:pt x="55" y="17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9" name="Group 207"/>
                <p:cNvGrpSpPr>
                  <a:grpSpLocks/>
                </p:cNvGrpSpPr>
                <p:nvPr/>
              </p:nvGrpSpPr>
              <p:grpSpPr bwMode="auto">
                <a:xfrm>
                  <a:off x="2904" y="2283"/>
                  <a:ext cx="5" cy="5"/>
                  <a:chOff x="2904" y="2283"/>
                  <a:chExt cx="5" cy="5"/>
                </a:xfrm>
              </p:grpSpPr>
              <p:sp>
                <p:nvSpPr>
                  <p:cNvPr id="276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2904" y="2283"/>
                    <a:ext cx="5" cy="5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904" y="2283"/>
                    <a:ext cx="5" cy="5"/>
                  </a:xfrm>
                  <a:prstGeom prst="rect">
                    <a:avLst/>
                  </a:prstGeom>
                  <a:noFill/>
                  <a:ln w="7938" cap="rnd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0" name="Group 210"/>
                <p:cNvGrpSpPr>
                  <a:grpSpLocks/>
                </p:cNvGrpSpPr>
                <p:nvPr/>
              </p:nvGrpSpPr>
              <p:grpSpPr bwMode="auto">
                <a:xfrm>
                  <a:off x="2898" y="2247"/>
                  <a:ext cx="15" cy="19"/>
                  <a:chOff x="2898" y="2247"/>
                  <a:chExt cx="15" cy="19"/>
                </a:xfrm>
              </p:grpSpPr>
              <p:sp>
                <p:nvSpPr>
                  <p:cNvPr id="274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2898" y="2247"/>
                    <a:ext cx="15" cy="19"/>
                  </a:xfrm>
                  <a:prstGeom prst="rect">
                    <a:avLst/>
                  </a:prstGeom>
                  <a:solidFill>
                    <a:srgbClr val="60606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2898" y="2247"/>
                    <a:ext cx="15" cy="19"/>
                  </a:xfrm>
                  <a:prstGeom prst="rect">
                    <a:avLst/>
                  </a:prstGeom>
                  <a:noFill/>
                  <a:ln w="7938" cap="rnd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1" name="Group 213"/>
                <p:cNvGrpSpPr>
                  <a:grpSpLocks/>
                </p:cNvGrpSpPr>
                <p:nvPr/>
              </p:nvGrpSpPr>
              <p:grpSpPr bwMode="auto">
                <a:xfrm>
                  <a:off x="2880" y="2209"/>
                  <a:ext cx="10" cy="6"/>
                  <a:chOff x="2880" y="2209"/>
                  <a:chExt cx="10" cy="6"/>
                </a:xfrm>
              </p:grpSpPr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209"/>
                    <a:ext cx="10" cy="6"/>
                  </a:xfrm>
                  <a:prstGeom prst="rect">
                    <a:avLst/>
                  </a:prstGeom>
                  <a:solidFill>
                    <a:srgbClr val="60606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Rectangle 215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209"/>
                    <a:ext cx="10" cy="6"/>
                  </a:xfrm>
                  <a:prstGeom prst="rect">
                    <a:avLst/>
                  </a:prstGeom>
                  <a:noFill/>
                  <a:ln w="7938" cap="rnd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2" name="Group 216"/>
              <p:cNvGrpSpPr>
                <a:grpSpLocks/>
              </p:cNvGrpSpPr>
              <p:nvPr/>
            </p:nvGrpSpPr>
            <p:grpSpPr bwMode="auto">
              <a:xfrm>
                <a:off x="2938" y="2218"/>
                <a:ext cx="77" cy="108"/>
                <a:chOff x="2938" y="2218"/>
                <a:chExt cx="77" cy="108"/>
              </a:xfrm>
            </p:grpSpPr>
            <p:grpSp>
              <p:nvGrpSpPr>
                <p:cNvPr id="216" name="Group 217"/>
                <p:cNvGrpSpPr>
                  <a:grpSpLocks/>
                </p:cNvGrpSpPr>
                <p:nvPr/>
              </p:nvGrpSpPr>
              <p:grpSpPr bwMode="auto">
                <a:xfrm>
                  <a:off x="2938" y="2226"/>
                  <a:ext cx="77" cy="100"/>
                  <a:chOff x="2938" y="2226"/>
                  <a:chExt cx="77" cy="100"/>
                </a:xfrm>
              </p:grpSpPr>
              <p:sp>
                <p:nvSpPr>
                  <p:cNvPr id="220" name="Freeform 218"/>
                  <p:cNvSpPr>
                    <a:spLocks/>
                  </p:cNvSpPr>
                  <p:nvPr/>
                </p:nvSpPr>
                <p:spPr bwMode="auto">
                  <a:xfrm>
                    <a:off x="2938" y="2226"/>
                    <a:ext cx="77" cy="100"/>
                  </a:xfrm>
                  <a:custGeom>
                    <a:avLst/>
                    <a:gdLst/>
                    <a:ahLst/>
                    <a:cxnLst>
                      <a:cxn ang="0">
                        <a:pos x="77" y="1"/>
                      </a:cxn>
                      <a:cxn ang="0">
                        <a:pos x="77" y="82"/>
                      </a:cxn>
                      <a:cxn ang="0">
                        <a:pos x="75" y="86"/>
                      </a:cxn>
                      <a:cxn ang="0">
                        <a:pos x="74" y="88"/>
                      </a:cxn>
                      <a:cxn ang="0">
                        <a:pos x="70" y="91"/>
                      </a:cxn>
                      <a:cxn ang="0">
                        <a:pos x="67" y="93"/>
                      </a:cxn>
                      <a:cxn ang="0">
                        <a:pos x="63" y="96"/>
                      </a:cxn>
                      <a:cxn ang="0">
                        <a:pos x="58" y="98"/>
                      </a:cxn>
                      <a:cxn ang="0">
                        <a:pos x="52" y="98"/>
                      </a:cxn>
                      <a:cxn ang="0">
                        <a:pos x="47" y="100"/>
                      </a:cxn>
                      <a:cxn ang="0">
                        <a:pos x="42" y="100"/>
                      </a:cxn>
                      <a:cxn ang="0">
                        <a:pos x="36" y="100"/>
                      </a:cxn>
                      <a:cxn ang="0">
                        <a:pos x="30" y="100"/>
                      </a:cxn>
                      <a:cxn ang="0">
                        <a:pos x="25" y="98"/>
                      </a:cxn>
                      <a:cxn ang="0">
                        <a:pos x="20" y="98"/>
                      </a:cxn>
                      <a:cxn ang="0">
                        <a:pos x="14" y="96"/>
                      </a:cxn>
                      <a:cxn ang="0">
                        <a:pos x="10" y="95"/>
                      </a:cxn>
                      <a:cxn ang="0">
                        <a:pos x="7" y="92"/>
                      </a:cxn>
                      <a:cxn ang="0">
                        <a:pos x="3" y="89"/>
                      </a:cxn>
                      <a:cxn ang="0">
                        <a:pos x="2" y="87"/>
                      </a:cxn>
                      <a:cxn ang="0">
                        <a:pos x="0" y="86"/>
                      </a:cxn>
                      <a:cxn ang="0">
                        <a:pos x="0" y="82"/>
                      </a:cxn>
                      <a:cxn ang="0">
                        <a:pos x="0" y="0"/>
                      </a:cxn>
                      <a:cxn ang="0">
                        <a:pos x="77" y="1"/>
                      </a:cxn>
                    </a:cxnLst>
                    <a:rect l="0" t="0" r="r" b="b"/>
                    <a:pathLst>
                      <a:path w="77" h="100">
                        <a:moveTo>
                          <a:pt x="77" y="1"/>
                        </a:moveTo>
                        <a:lnTo>
                          <a:pt x="77" y="82"/>
                        </a:lnTo>
                        <a:lnTo>
                          <a:pt x="75" y="86"/>
                        </a:lnTo>
                        <a:lnTo>
                          <a:pt x="74" y="88"/>
                        </a:lnTo>
                        <a:lnTo>
                          <a:pt x="70" y="91"/>
                        </a:lnTo>
                        <a:lnTo>
                          <a:pt x="67" y="93"/>
                        </a:lnTo>
                        <a:lnTo>
                          <a:pt x="63" y="96"/>
                        </a:lnTo>
                        <a:lnTo>
                          <a:pt x="58" y="98"/>
                        </a:lnTo>
                        <a:lnTo>
                          <a:pt x="52" y="98"/>
                        </a:lnTo>
                        <a:lnTo>
                          <a:pt x="47" y="100"/>
                        </a:lnTo>
                        <a:lnTo>
                          <a:pt x="42" y="100"/>
                        </a:lnTo>
                        <a:lnTo>
                          <a:pt x="36" y="100"/>
                        </a:lnTo>
                        <a:lnTo>
                          <a:pt x="30" y="100"/>
                        </a:lnTo>
                        <a:lnTo>
                          <a:pt x="25" y="98"/>
                        </a:lnTo>
                        <a:lnTo>
                          <a:pt x="20" y="98"/>
                        </a:lnTo>
                        <a:lnTo>
                          <a:pt x="14" y="96"/>
                        </a:lnTo>
                        <a:lnTo>
                          <a:pt x="10" y="95"/>
                        </a:lnTo>
                        <a:lnTo>
                          <a:pt x="7" y="92"/>
                        </a:lnTo>
                        <a:lnTo>
                          <a:pt x="3" y="89"/>
                        </a:lnTo>
                        <a:lnTo>
                          <a:pt x="2" y="87"/>
                        </a:lnTo>
                        <a:lnTo>
                          <a:pt x="0" y="86"/>
                        </a:lnTo>
                        <a:lnTo>
                          <a:pt x="0" y="82"/>
                        </a:lnTo>
                        <a:lnTo>
                          <a:pt x="0" y="0"/>
                        </a:lnTo>
                        <a:lnTo>
                          <a:pt x="77" y="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19"/>
                  <p:cNvSpPr>
                    <a:spLocks/>
                  </p:cNvSpPr>
                  <p:nvPr/>
                </p:nvSpPr>
                <p:spPr bwMode="auto">
                  <a:xfrm>
                    <a:off x="2938" y="2226"/>
                    <a:ext cx="77" cy="100"/>
                  </a:xfrm>
                  <a:custGeom>
                    <a:avLst/>
                    <a:gdLst/>
                    <a:ahLst/>
                    <a:cxnLst>
                      <a:cxn ang="0">
                        <a:pos x="77" y="1"/>
                      </a:cxn>
                      <a:cxn ang="0">
                        <a:pos x="77" y="82"/>
                      </a:cxn>
                      <a:cxn ang="0">
                        <a:pos x="75" y="86"/>
                      </a:cxn>
                      <a:cxn ang="0">
                        <a:pos x="74" y="88"/>
                      </a:cxn>
                      <a:cxn ang="0">
                        <a:pos x="70" y="91"/>
                      </a:cxn>
                      <a:cxn ang="0">
                        <a:pos x="67" y="93"/>
                      </a:cxn>
                      <a:cxn ang="0">
                        <a:pos x="63" y="96"/>
                      </a:cxn>
                      <a:cxn ang="0">
                        <a:pos x="58" y="98"/>
                      </a:cxn>
                      <a:cxn ang="0">
                        <a:pos x="52" y="98"/>
                      </a:cxn>
                      <a:cxn ang="0">
                        <a:pos x="47" y="100"/>
                      </a:cxn>
                      <a:cxn ang="0">
                        <a:pos x="42" y="100"/>
                      </a:cxn>
                      <a:cxn ang="0">
                        <a:pos x="36" y="100"/>
                      </a:cxn>
                      <a:cxn ang="0">
                        <a:pos x="30" y="100"/>
                      </a:cxn>
                      <a:cxn ang="0">
                        <a:pos x="25" y="98"/>
                      </a:cxn>
                      <a:cxn ang="0">
                        <a:pos x="20" y="98"/>
                      </a:cxn>
                      <a:cxn ang="0">
                        <a:pos x="14" y="96"/>
                      </a:cxn>
                      <a:cxn ang="0">
                        <a:pos x="10" y="95"/>
                      </a:cxn>
                      <a:cxn ang="0">
                        <a:pos x="7" y="92"/>
                      </a:cxn>
                      <a:cxn ang="0">
                        <a:pos x="3" y="89"/>
                      </a:cxn>
                      <a:cxn ang="0">
                        <a:pos x="2" y="87"/>
                      </a:cxn>
                      <a:cxn ang="0">
                        <a:pos x="0" y="86"/>
                      </a:cxn>
                      <a:cxn ang="0">
                        <a:pos x="0" y="82"/>
                      </a:cxn>
                      <a:cxn ang="0">
                        <a:pos x="0" y="0"/>
                      </a:cxn>
                      <a:cxn ang="0">
                        <a:pos x="77" y="1"/>
                      </a:cxn>
                    </a:cxnLst>
                    <a:rect l="0" t="0" r="r" b="b"/>
                    <a:pathLst>
                      <a:path w="77" h="100">
                        <a:moveTo>
                          <a:pt x="77" y="1"/>
                        </a:moveTo>
                        <a:lnTo>
                          <a:pt x="77" y="82"/>
                        </a:lnTo>
                        <a:lnTo>
                          <a:pt x="75" y="86"/>
                        </a:lnTo>
                        <a:lnTo>
                          <a:pt x="74" y="88"/>
                        </a:lnTo>
                        <a:lnTo>
                          <a:pt x="70" y="91"/>
                        </a:lnTo>
                        <a:lnTo>
                          <a:pt x="67" y="93"/>
                        </a:lnTo>
                        <a:lnTo>
                          <a:pt x="63" y="96"/>
                        </a:lnTo>
                        <a:lnTo>
                          <a:pt x="58" y="98"/>
                        </a:lnTo>
                        <a:lnTo>
                          <a:pt x="52" y="98"/>
                        </a:lnTo>
                        <a:lnTo>
                          <a:pt x="47" y="100"/>
                        </a:lnTo>
                        <a:lnTo>
                          <a:pt x="42" y="100"/>
                        </a:lnTo>
                        <a:lnTo>
                          <a:pt x="36" y="100"/>
                        </a:lnTo>
                        <a:lnTo>
                          <a:pt x="30" y="100"/>
                        </a:lnTo>
                        <a:lnTo>
                          <a:pt x="25" y="98"/>
                        </a:lnTo>
                        <a:lnTo>
                          <a:pt x="20" y="98"/>
                        </a:lnTo>
                        <a:lnTo>
                          <a:pt x="14" y="96"/>
                        </a:lnTo>
                        <a:lnTo>
                          <a:pt x="10" y="95"/>
                        </a:lnTo>
                        <a:lnTo>
                          <a:pt x="7" y="92"/>
                        </a:lnTo>
                        <a:lnTo>
                          <a:pt x="3" y="89"/>
                        </a:lnTo>
                        <a:lnTo>
                          <a:pt x="2" y="87"/>
                        </a:lnTo>
                        <a:lnTo>
                          <a:pt x="0" y="86"/>
                        </a:lnTo>
                        <a:lnTo>
                          <a:pt x="0" y="82"/>
                        </a:lnTo>
                        <a:lnTo>
                          <a:pt x="0" y="0"/>
                        </a:lnTo>
                        <a:lnTo>
                          <a:pt x="77" y="1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7" name="Group 220"/>
                <p:cNvGrpSpPr>
                  <a:grpSpLocks/>
                </p:cNvGrpSpPr>
                <p:nvPr/>
              </p:nvGrpSpPr>
              <p:grpSpPr bwMode="auto">
                <a:xfrm>
                  <a:off x="2939" y="2218"/>
                  <a:ext cx="73" cy="23"/>
                  <a:chOff x="2939" y="2218"/>
                  <a:chExt cx="73" cy="23"/>
                </a:xfrm>
              </p:grpSpPr>
              <p:sp>
                <p:nvSpPr>
                  <p:cNvPr id="218" name="Oval 221"/>
                  <p:cNvSpPr>
                    <a:spLocks noChangeArrowheads="1"/>
                  </p:cNvSpPr>
                  <p:nvPr/>
                </p:nvSpPr>
                <p:spPr bwMode="auto">
                  <a:xfrm>
                    <a:off x="2939" y="2218"/>
                    <a:ext cx="73" cy="23"/>
                  </a:xfrm>
                  <a:prstGeom prst="ellipse">
                    <a:avLst/>
                  </a:prstGeom>
                  <a:solidFill>
                    <a:srgbClr val="B2B2B2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Oval 222"/>
                  <p:cNvSpPr>
                    <a:spLocks noChangeArrowheads="1"/>
                  </p:cNvSpPr>
                  <p:nvPr/>
                </p:nvSpPr>
                <p:spPr bwMode="auto">
                  <a:xfrm>
                    <a:off x="2939" y="2218"/>
                    <a:ext cx="73" cy="23"/>
                  </a:xfrm>
                  <a:prstGeom prst="ellipse">
                    <a:avLst/>
                  </a:prstGeom>
                  <a:noFill/>
                  <a:ln w="7938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3" name="Group 223"/>
              <p:cNvGrpSpPr>
                <a:grpSpLocks/>
              </p:cNvGrpSpPr>
              <p:nvPr/>
            </p:nvGrpSpPr>
            <p:grpSpPr bwMode="auto">
              <a:xfrm>
                <a:off x="2932" y="2385"/>
                <a:ext cx="113" cy="161"/>
                <a:chOff x="2932" y="2385"/>
                <a:chExt cx="113" cy="161"/>
              </a:xfrm>
            </p:grpSpPr>
            <p:grpSp>
              <p:nvGrpSpPr>
                <p:cNvPr id="150" name="Group 224"/>
                <p:cNvGrpSpPr>
                  <a:grpSpLocks/>
                </p:cNvGrpSpPr>
                <p:nvPr/>
              </p:nvGrpSpPr>
              <p:grpSpPr bwMode="auto">
                <a:xfrm>
                  <a:off x="2932" y="2518"/>
                  <a:ext cx="113" cy="28"/>
                  <a:chOff x="2932" y="2518"/>
                  <a:chExt cx="113" cy="28"/>
                </a:xfrm>
              </p:grpSpPr>
              <p:sp>
                <p:nvSpPr>
                  <p:cNvPr id="214" name="Freeform 225"/>
                  <p:cNvSpPr>
                    <a:spLocks/>
                  </p:cNvSpPr>
                  <p:nvPr/>
                </p:nvSpPr>
                <p:spPr bwMode="auto">
                  <a:xfrm>
                    <a:off x="2932" y="2518"/>
                    <a:ext cx="113" cy="28"/>
                  </a:xfrm>
                  <a:custGeom>
                    <a:avLst/>
                    <a:gdLst/>
                    <a:ahLst/>
                    <a:cxnLst>
                      <a:cxn ang="0">
                        <a:pos x="84" y="27"/>
                      </a:cxn>
                      <a:cxn ang="0">
                        <a:pos x="113" y="0"/>
                      </a:cxn>
                      <a:cxn ang="0">
                        <a:pos x="31" y="0"/>
                      </a:cxn>
                      <a:cxn ang="0">
                        <a:pos x="0" y="28"/>
                      </a:cxn>
                      <a:cxn ang="0">
                        <a:pos x="84" y="27"/>
                      </a:cxn>
                    </a:cxnLst>
                    <a:rect l="0" t="0" r="r" b="b"/>
                    <a:pathLst>
                      <a:path w="113" h="28">
                        <a:moveTo>
                          <a:pt x="84" y="27"/>
                        </a:moveTo>
                        <a:lnTo>
                          <a:pt x="113" y="0"/>
                        </a:lnTo>
                        <a:lnTo>
                          <a:pt x="31" y="0"/>
                        </a:lnTo>
                        <a:lnTo>
                          <a:pt x="0" y="28"/>
                        </a:lnTo>
                        <a:lnTo>
                          <a:pt x="84" y="27"/>
                        </a:lnTo>
                        <a:close/>
                      </a:path>
                    </a:pathLst>
                  </a:custGeom>
                  <a:solidFill>
                    <a:srgbClr val="DADAD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26"/>
                  <p:cNvSpPr>
                    <a:spLocks/>
                  </p:cNvSpPr>
                  <p:nvPr/>
                </p:nvSpPr>
                <p:spPr bwMode="auto">
                  <a:xfrm>
                    <a:off x="2932" y="2518"/>
                    <a:ext cx="113" cy="28"/>
                  </a:xfrm>
                  <a:custGeom>
                    <a:avLst/>
                    <a:gdLst/>
                    <a:ahLst/>
                    <a:cxnLst>
                      <a:cxn ang="0">
                        <a:pos x="84" y="27"/>
                      </a:cxn>
                      <a:cxn ang="0">
                        <a:pos x="113" y="0"/>
                      </a:cxn>
                      <a:cxn ang="0">
                        <a:pos x="31" y="0"/>
                      </a:cxn>
                      <a:cxn ang="0">
                        <a:pos x="0" y="28"/>
                      </a:cxn>
                      <a:cxn ang="0">
                        <a:pos x="84" y="27"/>
                      </a:cxn>
                    </a:cxnLst>
                    <a:rect l="0" t="0" r="r" b="b"/>
                    <a:pathLst>
                      <a:path w="113" h="28">
                        <a:moveTo>
                          <a:pt x="84" y="27"/>
                        </a:moveTo>
                        <a:lnTo>
                          <a:pt x="113" y="0"/>
                        </a:lnTo>
                        <a:lnTo>
                          <a:pt x="31" y="0"/>
                        </a:lnTo>
                        <a:lnTo>
                          <a:pt x="0" y="28"/>
                        </a:lnTo>
                        <a:lnTo>
                          <a:pt x="84" y="27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1" name="Group 227"/>
                <p:cNvGrpSpPr>
                  <a:grpSpLocks/>
                </p:cNvGrpSpPr>
                <p:nvPr/>
              </p:nvGrpSpPr>
              <p:grpSpPr bwMode="auto">
                <a:xfrm>
                  <a:off x="3008" y="2385"/>
                  <a:ext cx="25" cy="155"/>
                  <a:chOff x="3008" y="2385"/>
                  <a:chExt cx="25" cy="155"/>
                </a:xfrm>
              </p:grpSpPr>
              <p:sp>
                <p:nvSpPr>
                  <p:cNvPr id="212" name="Freeform 228"/>
                  <p:cNvSpPr>
                    <a:spLocks/>
                  </p:cNvSpPr>
                  <p:nvPr/>
                </p:nvSpPr>
                <p:spPr bwMode="auto">
                  <a:xfrm>
                    <a:off x="3008" y="2385"/>
                    <a:ext cx="25" cy="155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5" y="134"/>
                      </a:cxn>
                      <a:cxn ang="0">
                        <a:pos x="25" y="0"/>
                      </a:cxn>
                      <a:cxn ang="0">
                        <a:pos x="0" y="16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5" h="155">
                        <a:moveTo>
                          <a:pt x="0" y="155"/>
                        </a:moveTo>
                        <a:lnTo>
                          <a:pt x="25" y="134"/>
                        </a:lnTo>
                        <a:lnTo>
                          <a:pt x="25" y="0"/>
                        </a:lnTo>
                        <a:lnTo>
                          <a:pt x="0" y="16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29"/>
                  <p:cNvSpPr>
                    <a:spLocks/>
                  </p:cNvSpPr>
                  <p:nvPr/>
                </p:nvSpPr>
                <p:spPr bwMode="auto">
                  <a:xfrm>
                    <a:off x="3008" y="2385"/>
                    <a:ext cx="25" cy="155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5" y="134"/>
                      </a:cxn>
                      <a:cxn ang="0">
                        <a:pos x="25" y="0"/>
                      </a:cxn>
                      <a:cxn ang="0">
                        <a:pos x="0" y="16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5" h="155">
                        <a:moveTo>
                          <a:pt x="0" y="155"/>
                        </a:moveTo>
                        <a:lnTo>
                          <a:pt x="25" y="134"/>
                        </a:lnTo>
                        <a:lnTo>
                          <a:pt x="25" y="0"/>
                        </a:lnTo>
                        <a:lnTo>
                          <a:pt x="0" y="16"/>
                        </a:lnTo>
                        <a:lnTo>
                          <a:pt x="0" y="155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2" name="Group 230"/>
                <p:cNvGrpSpPr>
                  <a:grpSpLocks/>
                </p:cNvGrpSpPr>
                <p:nvPr/>
              </p:nvGrpSpPr>
              <p:grpSpPr bwMode="auto">
                <a:xfrm>
                  <a:off x="2950" y="2406"/>
                  <a:ext cx="58" cy="137"/>
                  <a:chOff x="2950" y="2406"/>
                  <a:chExt cx="58" cy="137"/>
                </a:xfrm>
              </p:grpSpPr>
              <p:sp>
                <p:nvSpPr>
                  <p:cNvPr id="210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2950" y="2406"/>
                    <a:ext cx="58" cy="137"/>
                  </a:xfrm>
                  <a:prstGeom prst="rect">
                    <a:avLst/>
                  </a:prstGeom>
                  <a:solidFill>
                    <a:srgbClr val="B2B2B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2950" y="2406"/>
                    <a:ext cx="58" cy="137"/>
                  </a:xfrm>
                  <a:prstGeom prst="rect">
                    <a:avLst/>
                  </a:prstGeom>
                  <a:noFill/>
                  <a:ln w="7938" cap="rnd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3" name="Group 233"/>
                <p:cNvGrpSpPr>
                  <a:grpSpLocks/>
                </p:cNvGrpSpPr>
                <p:nvPr/>
              </p:nvGrpSpPr>
              <p:grpSpPr bwMode="auto">
                <a:xfrm>
                  <a:off x="2962" y="2526"/>
                  <a:ext cx="6" cy="6"/>
                  <a:chOff x="2962" y="2526"/>
                  <a:chExt cx="6" cy="6"/>
                </a:xfrm>
              </p:grpSpPr>
              <p:sp>
                <p:nvSpPr>
                  <p:cNvPr id="208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2962" y="2526"/>
                    <a:ext cx="6" cy="6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Rectangle 235"/>
                  <p:cNvSpPr>
                    <a:spLocks noChangeArrowheads="1"/>
                  </p:cNvSpPr>
                  <p:nvPr/>
                </p:nvSpPr>
                <p:spPr bwMode="auto">
                  <a:xfrm>
                    <a:off x="2962" y="2526"/>
                    <a:ext cx="6" cy="6"/>
                  </a:xfrm>
                  <a:prstGeom prst="rect">
                    <a:avLst/>
                  </a:prstGeom>
                  <a:noFill/>
                  <a:ln w="7938" cap="rnd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4" name="Rectangle 236"/>
                <p:cNvSpPr>
                  <a:spLocks noChangeArrowheads="1"/>
                </p:cNvSpPr>
                <p:nvPr/>
              </p:nvSpPr>
              <p:spPr bwMode="auto">
                <a:xfrm>
                  <a:off x="2965" y="2412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237"/>
                <p:cNvSpPr>
                  <a:spLocks/>
                </p:cNvSpPr>
                <p:nvPr/>
              </p:nvSpPr>
              <p:spPr bwMode="auto">
                <a:xfrm>
                  <a:off x="2972" y="2412"/>
                  <a:ext cx="27" cy="11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24" y="11"/>
                    </a:cxn>
                    <a:cxn ang="0">
                      <a:pos x="3" y="11"/>
                    </a:cxn>
                    <a:cxn ang="0">
                      <a:pos x="0" y="0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27" h="11">
                      <a:moveTo>
                        <a:pt x="27" y="0"/>
                      </a:moveTo>
                      <a:lnTo>
                        <a:pt x="24" y="11"/>
                      </a:lnTo>
                      <a:lnTo>
                        <a:pt x="3" y="11"/>
                      </a:lnTo>
                      <a:lnTo>
                        <a:pt x="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238"/>
                <p:cNvSpPr>
                  <a:spLocks/>
                </p:cNvSpPr>
                <p:nvPr/>
              </p:nvSpPr>
              <p:spPr bwMode="auto">
                <a:xfrm>
                  <a:off x="2972" y="2488"/>
                  <a:ext cx="27" cy="11"/>
                </a:xfrm>
                <a:custGeom>
                  <a:avLst/>
                  <a:gdLst/>
                  <a:ahLst/>
                  <a:cxnLst>
                    <a:cxn ang="0">
                      <a:pos x="27" y="11"/>
                    </a:cxn>
                    <a:cxn ang="0">
                      <a:pos x="25" y="0"/>
                    </a:cxn>
                    <a:cxn ang="0">
                      <a:pos x="4" y="0"/>
                    </a:cxn>
                    <a:cxn ang="0">
                      <a:pos x="0" y="11"/>
                    </a:cxn>
                    <a:cxn ang="0">
                      <a:pos x="27" y="11"/>
                    </a:cxn>
                  </a:cxnLst>
                  <a:rect l="0" t="0" r="r" b="b"/>
                  <a:pathLst>
                    <a:path w="27" h="11">
                      <a:moveTo>
                        <a:pt x="27" y="11"/>
                      </a:moveTo>
                      <a:lnTo>
                        <a:pt x="25" y="0"/>
                      </a:lnTo>
                      <a:lnTo>
                        <a:pt x="4" y="0"/>
                      </a:lnTo>
                      <a:lnTo>
                        <a:pt x="0" y="11"/>
                      </a:lnTo>
                      <a:lnTo>
                        <a:pt x="27" y="1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" name="Rectangle 239"/>
                <p:cNvSpPr>
                  <a:spLocks noChangeArrowheads="1"/>
                </p:cNvSpPr>
                <p:nvPr/>
              </p:nvSpPr>
              <p:spPr bwMode="auto">
                <a:xfrm>
                  <a:off x="2974" y="2415"/>
                  <a:ext cx="22" cy="76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Rectangle 240"/>
                <p:cNvSpPr>
                  <a:spLocks noChangeArrowheads="1"/>
                </p:cNvSpPr>
                <p:nvPr/>
              </p:nvSpPr>
              <p:spPr bwMode="auto">
                <a:xfrm>
                  <a:off x="2959" y="2476"/>
                  <a:ext cx="11" cy="12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Rectangle 241"/>
                <p:cNvSpPr>
                  <a:spLocks noChangeArrowheads="1"/>
                </p:cNvSpPr>
                <p:nvPr/>
              </p:nvSpPr>
              <p:spPr bwMode="auto">
                <a:xfrm>
                  <a:off x="2959" y="2472"/>
                  <a:ext cx="11" cy="1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Rectangle 242"/>
                <p:cNvSpPr>
                  <a:spLocks noChangeArrowheads="1"/>
                </p:cNvSpPr>
                <p:nvPr/>
              </p:nvSpPr>
              <p:spPr bwMode="auto">
                <a:xfrm>
                  <a:off x="2959" y="2488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" name="Rectangle 243"/>
                <p:cNvSpPr>
                  <a:spLocks noChangeArrowheads="1"/>
                </p:cNvSpPr>
                <p:nvPr/>
              </p:nvSpPr>
              <p:spPr bwMode="auto">
                <a:xfrm>
                  <a:off x="2959" y="2488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Rectangle 244"/>
                <p:cNvSpPr>
                  <a:spLocks noChangeArrowheads="1"/>
                </p:cNvSpPr>
                <p:nvPr/>
              </p:nvSpPr>
              <p:spPr bwMode="auto">
                <a:xfrm>
                  <a:off x="2959" y="2485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Rectangle 245"/>
                <p:cNvSpPr>
                  <a:spLocks noChangeArrowheads="1"/>
                </p:cNvSpPr>
                <p:nvPr/>
              </p:nvSpPr>
              <p:spPr bwMode="auto">
                <a:xfrm>
                  <a:off x="2959" y="2485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Rectangle 246"/>
                <p:cNvSpPr>
                  <a:spLocks noChangeArrowheads="1"/>
                </p:cNvSpPr>
                <p:nvPr/>
              </p:nvSpPr>
              <p:spPr bwMode="auto">
                <a:xfrm>
                  <a:off x="2959" y="2482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59" y="2465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" name="Rectangle 248"/>
                <p:cNvSpPr>
                  <a:spLocks noChangeArrowheads="1"/>
                </p:cNvSpPr>
                <p:nvPr/>
              </p:nvSpPr>
              <p:spPr bwMode="auto">
                <a:xfrm>
                  <a:off x="2959" y="2461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7" name="Rectangle 249"/>
                <p:cNvSpPr>
                  <a:spLocks noChangeArrowheads="1"/>
                </p:cNvSpPr>
                <p:nvPr/>
              </p:nvSpPr>
              <p:spPr bwMode="auto">
                <a:xfrm>
                  <a:off x="2959" y="2461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" name="Rectangle 250"/>
                <p:cNvSpPr>
                  <a:spLocks noChangeArrowheads="1"/>
                </p:cNvSpPr>
                <p:nvPr/>
              </p:nvSpPr>
              <p:spPr bwMode="auto">
                <a:xfrm>
                  <a:off x="2959" y="2460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9" name="Rectangle 251"/>
                <p:cNvSpPr>
                  <a:spLocks noChangeArrowheads="1"/>
                </p:cNvSpPr>
                <p:nvPr/>
              </p:nvSpPr>
              <p:spPr bwMode="auto">
                <a:xfrm>
                  <a:off x="2959" y="2457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Rectangle 252"/>
                <p:cNvSpPr>
                  <a:spLocks noChangeArrowheads="1"/>
                </p:cNvSpPr>
                <p:nvPr/>
              </p:nvSpPr>
              <p:spPr bwMode="auto">
                <a:xfrm>
                  <a:off x="2959" y="2448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" name="Rectangle 253"/>
                <p:cNvSpPr>
                  <a:spLocks noChangeArrowheads="1"/>
                </p:cNvSpPr>
                <p:nvPr/>
              </p:nvSpPr>
              <p:spPr bwMode="auto">
                <a:xfrm>
                  <a:off x="2959" y="2446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Rectangle 254"/>
                <p:cNvSpPr>
                  <a:spLocks noChangeArrowheads="1"/>
                </p:cNvSpPr>
                <p:nvPr/>
              </p:nvSpPr>
              <p:spPr bwMode="auto">
                <a:xfrm>
                  <a:off x="2959" y="2443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" name="Rectangle 255"/>
                <p:cNvSpPr>
                  <a:spLocks noChangeArrowheads="1"/>
                </p:cNvSpPr>
                <p:nvPr/>
              </p:nvSpPr>
              <p:spPr bwMode="auto">
                <a:xfrm>
                  <a:off x="2959" y="2443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" name="Rectangle 256"/>
                <p:cNvSpPr>
                  <a:spLocks noChangeArrowheads="1"/>
                </p:cNvSpPr>
                <p:nvPr/>
              </p:nvSpPr>
              <p:spPr bwMode="auto">
                <a:xfrm>
                  <a:off x="2959" y="2442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" name="Rectangle 257"/>
                <p:cNvSpPr>
                  <a:spLocks noChangeArrowheads="1"/>
                </p:cNvSpPr>
                <p:nvPr/>
              </p:nvSpPr>
              <p:spPr bwMode="auto">
                <a:xfrm>
                  <a:off x="2959" y="2440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" name="Rectangle 258"/>
                <p:cNvSpPr>
                  <a:spLocks noChangeArrowheads="1"/>
                </p:cNvSpPr>
                <p:nvPr/>
              </p:nvSpPr>
              <p:spPr bwMode="auto">
                <a:xfrm>
                  <a:off x="2959" y="2439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7" name="Rectangle 259"/>
                <p:cNvSpPr>
                  <a:spLocks noChangeArrowheads="1"/>
                </p:cNvSpPr>
                <p:nvPr/>
              </p:nvSpPr>
              <p:spPr bwMode="auto">
                <a:xfrm>
                  <a:off x="2959" y="2437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8" name="Rectangle 260"/>
                <p:cNvSpPr>
                  <a:spLocks noChangeArrowheads="1"/>
                </p:cNvSpPr>
                <p:nvPr/>
              </p:nvSpPr>
              <p:spPr bwMode="auto">
                <a:xfrm>
                  <a:off x="2959" y="2434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" name="Rectangle 261"/>
                <p:cNvSpPr>
                  <a:spLocks noChangeArrowheads="1"/>
                </p:cNvSpPr>
                <p:nvPr/>
              </p:nvSpPr>
              <p:spPr bwMode="auto">
                <a:xfrm>
                  <a:off x="2959" y="2432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0" name="Rectangle 262"/>
                <p:cNvSpPr>
                  <a:spLocks noChangeArrowheads="1"/>
                </p:cNvSpPr>
                <p:nvPr/>
              </p:nvSpPr>
              <p:spPr bwMode="auto">
                <a:xfrm>
                  <a:off x="2959" y="2432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" name="Rectangle 263"/>
                <p:cNvSpPr>
                  <a:spLocks noChangeArrowheads="1"/>
                </p:cNvSpPr>
                <p:nvPr/>
              </p:nvSpPr>
              <p:spPr bwMode="auto">
                <a:xfrm>
                  <a:off x="2959" y="2428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2" name="Rectangle 264"/>
                <p:cNvSpPr>
                  <a:spLocks noChangeArrowheads="1"/>
                </p:cNvSpPr>
                <p:nvPr/>
              </p:nvSpPr>
              <p:spPr bwMode="auto">
                <a:xfrm>
                  <a:off x="2959" y="2427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3" name="Rectangle 265"/>
                <p:cNvSpPr>
                  <a:spLocks noChangeArrowheads="1"/>
                </p:cNvSpPr>
                <p:nvPr/>
              </p:nvSpPr>
              <p:spPr bwMode="auto">
                <a:xfrm>
                  <a:off x="2959" y="2426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" name="Rectangle 266"/>
                <p:cNvSpPr>
                  <a:spLocks noChangeArrowheads="1"/>
                </p:cNvSpPr>
                <p:nvPr/>
              </p:nvSpPr>
              <p:spPr bwMode="auto">
                <a:xfrm>
                  <a:off x="2959" y="2422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" name="Rectangle 267"/>
                <p:cNvSpPr>
                  <a:spLocks noChangeArrowheads="1"/>
                </p:cNvSpPr>
                <p:nvPr/>
              </p:nvSpPr>
              <p:spPr bwMode="auto">
                <a:xfrm>
                  <a:off x="2959" y="2420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" name="Rectangle 268"/>
                <p:cNvSpPr>
                  <a:spLocks noChangeArrowheads="1"/>
                </p:cNvSpPr>
                <p:nvPr/>
              </p:nvSpPr>
              <p:spPr bwMode="auto">
                <a:xfrm>
                  <a:off x="2959" y="2419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" name="Rectangle 269"/>
                <p:cNvSpPr>
                  <a:spLocks noChangeArrowheads="1"/>
                </p:cNvSpPr>
                <p:nvPr/>
              </p:nvSpPr>
              <p:spPr bwMode="auto">
                <a:xfrm>
                  <a:off x="2959" y="2417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" name="Rectangle 270"/>
                <p:cNvSpPr>
                  <a:spLocks noChangeArrowheads="1"/>
                </p:cNvSpPr>
                <p:nvPr/>
              </p:nvSpPr>
              <p:spPr bwMode="auto">
                <a:xfrm>
                  <a:off x="2959" y="2415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9" name="Rectangle 271"/>
                <p:cNvSpPr>
                  <a:spLocks noChangeArrowheads="1"/>
                </p:cNvSpPr>
                <p:nvPr/>
              </p:nvSpPr>
              <p:spPr bwMode="auto">
                <a:xfrm>
                  <a:off x="2959" y="2412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0" name="Rectangle 272"/>
                <p:cNvSpPr>
                  <a:spLocks noChangeArrowheads="1"/>
                </p:cNvSpPr>
                <p:nvPr/>
              </p:nvSpPr>
              <p:spPr bwMode="auto">
                <a:xfrm>
                  <a:off x="2959" y="2481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1" name="Rectangle 273"/>
                <p:cNvSpPr>
                  <a:spLocks noChangeArrowheads="1"/>
                </p:cNvSpPr>
                <p:nvPr/>
              </p:nvSpPr>
              <p:spPr bwMode="auto">
                <a:xfrm>
                  <a:off x="2959" y="2476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2" name="Rectangle 274"/>
                <p:cNvSpPr>
                  <a:spLocks noChangeArrowheads="1"/>
                </p:cNvSpPr>
                <p:nvPr/>
              </p:nvSpPr>
              <p:spPr bwMode="auto">
                <a:xfrm>
                  <a:off x="2959" y="2474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" name="Rectangle 275"/>
                <p:cNvSpPr>
                  <a:spLocks noChangeArrowheads="1"/>
                </p:cNvSpPr>
                <p:nvPr/>
              </p:nvSpPr>
              <p:spPr bwMode="auto">
                <a:xfrm>
                  <a:off x="2959" y="2470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" name="Rectangle 276"/>
                <p:cNvSpPr>
                  <a:spLocks noChangeArrowheads="1"/>
                </p:cNvSpPr>
                <p:nvPr/>
              </p:nvSpPr>
              <p:spPr bwMode="auto">
                <a:xfrm>
                  <a:off x="2959" y="2469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" name="Rectangle 277"/>
                <p:cNvSpPr>
                  <a:spLocks noChangeArrowheads="1"/>
                </p:cNvSpPr>
                <p:nvPr/>
              </p:nvSpPr>
              <p:spPr bwMode="auto">
                <a:xfrm>
                  <a:off x="2959" y="2467"/>
                  <a:ext cx="11" cy="11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96" name="Group 278"/>
                <p:cNvGrpSpPr>
                  <a:grpSpLocks/>
                </p:cNvGrpSpPr>
                <p:nvPr/>
              </p:nvGrpSpPr>
              <p:grpSpPr bwMode="auto">
                <a:xfrm>
                  <a:off x="2949" y="2386"/>
                  <a:ext cx="83" cy="16"/>
                  <a:chOff x="2949" y="2386"/>
                  <a:chExt cx="83" cy="16"/>
                </a:xfrm>
              </p:grpSpPr>
              <p:sp>
                <p:nvSpPr>
                  <p:cNvPr id="206" name="Freeform 279"/>
                  <p:cNvSpPr>
                    <a:spLocks/>
                  </p:cNvSpPr>
                  <p:nvPr/>
                </p:nvSpPr>
                <p:spPr bwMode="auto">
                  <a:xfrm>
                    <a:off x="2949" y="2386"/>
                    <a:ext cx="83" cy="16"/>
                  </a:xfrm>
                  <a:custGeom>
                    <a:avLst/>
                    <a:gdLst/>
                    <a:ahLst/>
                    <a:cxnLst>
                      <a:cxn ang="0">
                        <a:pos x="56" y="16"/>
                      </a:cxn>
                      <a:cxn ang="0">
                        <a:pos x="83" y="0"/>
                      </a:cxn>
                      <a:cxn ang="0">
                        <a:pos x="28" y="0"/>
                      </a:cxn>
                      <a:cxn ang="0">
                        <a:pos x="0" y="16"/>
                      </a:cxn>
                      <a:cxn ang="0">
                        <a:pos x="56" y="16"/>
                      </a:cxn>
                    </a:cxnLst>
                    <a:rect l="0" t="0" r="r" b="b"/>
                    <a:pathLst>
                      <a:path w="83" h="16">
                        <a:moveTo>
                          <a:pt x="56" y="16"/>
                        </a:moveTo>
                        <a:lnTo>
                          <a:pt x="83" y="0"/>
                        </a:lnTo>
                        <a:lnTo>
                          <a:pt x="28" y="0"/>
                        </a:lnTo>
                        <a:lnTo>
                          <a:pt x="0" y="16"/>
                        </a:lnTo>
                        <a:lnTo>
                          <a:pt x="56" y="16"/>
                        </a:lnTo>
                        <a:close/>
                      </a:path>
                    </a:pathLst>
                  </a:custGeom>
                  <a:solidFill>
                    <a:srgbClr val="DADAD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80"/>
                  <p:cNvSpPr>
                    <a:spLocks/>
                  </p:cNvSpPr>
                  <p:nvPr/>
                </p:nvSpPr>
                <p:spPr bwMode="auto">
                  <a:xfrm>
                    <a:off x="2949" y="2386"/>
                    <a:ext cx="83" cy="16"/>
                  </a:xfrm>
                  <a:custGeom>
                    <a:avLst/>
                    <a:gdLst/>
                    <a:ahLst/>
                    <a:cxnLst>
                      <a:cxn ang="0">
                        <a:pos x="56" y="16"/>
                      </a:cxn>
                      <a:cxn ang="0">
                        <a:pos x="83" y="0"/>
                      </a:cxn>
                      <a:cxn ang="0">
                        <a:pos x="28" y="0"/>
                      </a:cxn>
                      <a:cxn ang="0">
                        <a:pos x="0" y="16"/>
                      </a:cxn>
                      <a:cxn ang="0">
                        <a:pos x="56" y="16"/>
                      </a:cxn>
                    </a:cxnLst>
                    <a:rect l="0" t="0" r="r" b="b"/>
                    <a:pathLst>
                      <a:path w="83" h="16">
                        <a:moveTo>
                          <a:pt x="56" y="16"/>
                        </a:moveTo>
                        <a:lnTo>
                          <a:pt x="83" y="0"/>
                        </a:lnTo>
                        <a:lnTo>
                          <a:pt x="28" y="0"/>
                        </a:lnTo>
                        <a:lnTo>
                          <a:pt x="0" y="16"/>
                        </a:lnTo>
                        <a:lnTo>
                          <a:pt x="56" y="16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7" name="Group 281"/>
                <p:cNvGrpSpPr>
                  <a:grpSpLocks/>
                </p:cNvGrpSpPr>
                <p:nvPr/>
              </p:nvGrpSpPr>
              <p:grpSpPr bwMode="auto">
                <a:xfrm>
                  <a:off x="2983" y="2526"/>
                  <a:ext cx="6" cy="6"/>
                  <a:chOff x="2983" y="2526"/>
                  <a:chExt cx="6" cy="6"/>
                </a:xfrm>
              </p:grpSpPr>
              <p:sp>
                <p:nvSpPr>
                  <p:cNvPr id="204" name="Rectangle 282"/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2526"/>
                    <a:ext cx="6" cy="6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Rectangle 283"/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2526"/>
                    <a:ext cx="6" cy="6"/>
                  </a:xfrm>
                  <a:prstGeom prst="rect">
                    <a:avLst/>
                  </a:prstGeom>
                  <a:noFill/>
                  <a:ln w="7938" cap="rnd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8" name="Group 284"/>
                <p:cNvGrpSpPr>
                  <a:grpSpLocks/>
                </p:cNvGrpSpPr>
                <p:nvPr/>
              </p:nvGrpSpPr>
              <p:grpSpPr bwMode="auto">
                <a:xfrm>
                  <a:off x="2978" y="2490"/>
                  <a:ext cx="16" cy="20"/>
                  <a:chOff x="2978" y="2490"/>
                  <a:chExt cx="16" cy="20"/>
                </a:xfrm>
              </p:grpSpPr>
              <p:sp>
                <p:nvSpPr>
                  <p:cNvPr id="20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2490"/>
                    <a:ext cx="16" cy="20"/>
                  </a:xfrm>
                  <a:prstGeom prst="rect">
                    <a:avLst/>
                  </a:prstGeom>
                  <a:solidFill>
                    <a:srgbClr val="60606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2490"/>
                    <a:ext cx="16" cy="20"/>
                  </a:xfrm>
                  <a:prstGeom prst="rect">
                    <a:avLst/>
                  </a:prstGeom>
                  <a:noFill/>
                  <a:ln w="7938" cap="rnd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9" name="Group 287"/>
                <p:cNvGrpSpPr>
                  <a:grpSpLocks/>
                </p:cNvGrpSpPr>
                <p:nvPr/>
              </p:nvGrpSpPr>
              <p:grpSpPr bwMode="auto">
                <a:xfrm>
                  <a:off x="2961" y="2452"/>
                  <a:ext cx="10" cy="6"/>
                  <a:chOff x="2961" y="2452"/>
                  <a:chExt cx="10" cy="6"/>
                </a:xfrm>
              </p:grpSpPr>
              <p:sp>
                <p:nvSpPr>
                  <p:cNvPr id="200" name="Rectangle 288"/>
                  <p:cNvSpPr>
                    <a:spLocks noChangeArrowheads="1"/>
                  </p:cNvSpPr>
                  <p:nvPr/>
                </p:nvSpPr>
                <p:spPr bwMode="auto">
                  <a:xfrm>
                    <a:off x="2961" y="2452"/>
                    <a:ext cx="10" cy="6"/>
                  </a:xfrm>
                  <a:prstGeom prst="rect">
                    <a:avLst/>
                  </a:prstGeom>
                  <a:solidFill>
                    <a:srgbClr val="60606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Rectangle 289"/>
                  <p:cNvSpPr>
                    <a:spLocks noChangeArrowheads="1"/>
                  </p:cNvSpPr>
                  <p:nvPr/>
                </p:nvSpPr>
                <p:spPr bwMode="auto">
                  <a:xfrm>
                    <a:off x="2961" y="2452"/>
                    <a:ext cx="10" cy="6"/>
                  </a:xfrm>
                  <a:prstGeom prst="rect">
                    <a:avLst/>
                  </a:prstGeom>
                  <a:noFill/>
                  <a:ln w="7938" cap="rnd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4" name="Group 290"/>
              <p:cNvGrpSpPr>
                <a:grpSpLocks/>
              </p:cNvGrpSpPr>
              <p:nvPr/>
            </p:nvGrpSpPr>
            <p:grpSpPr bwMode="auto">
              <a:xfrm>
                <a:off x="3019" y="2460"/>
                <a:ext cx="77" cy="109"/>
                <a:chOff x="3019" y="2460"/>
                <a:chExt cx="77" cy="109"/>
              </a:xfrm>
            </p:grpSpPr>
            <p:grpSp>
              <p:nvGrpSpPr>
                <p:cNvPr id="144" name="Group 291"/>
                <p:cNvGrpSpPr>
                  <a:grpSpLocks/>
                </p:cNvGrpSpPr>
                <p:nvPr/>
              </p:nvGrpSpPr>
              <p:grpSpPr bwMode="auto">
                <a:xfrm>
                  <a:off x="3019" y="2468"/>
                  <a:ext cx="77" cy="101"/>
                  <a:chOff x="3019" y="2468"/>
                  <a:chExt cx="77" cy="101"/>
                </a:xfrm>
              </p:grpSpPr>
              <p:sp>
                <p:nvSpPr>
                  <p:cNvPr id="148" name="Freeform 292"/>
                  <p:cNvSpPr>
                    <a:spLocks/>
                  </p:cNvSpPr>
                  <p:nvPr/>
                </p:nvSpPr>
                <p:spPr bwMode="auto">
                  <a:xfrm>
                    <a:off x="3019" y="2468"/>
                    <a:ext cx="77" cy="101"/>
                  </a:xfrm>
                  <a:custGeom>
                    <a:avLst/>
                    <a:gdLst/>
                    <a:ahLst/>
                    <a:cxnLst>
                      <a:cxn ang="0">
                        <a:pos x="77" y="2"/>
                      </a:cxn>
                      <a:cxn ang="0">
                        <a:pos x="77" y="83"/>
                      </a:cxn>
                      <a:cxn ang="0">
                        <a:pos x="75" y="86"/>
                      </a:cxn>
                      <a:cxn ang="0">
                        <a:pos x="73" y="88"/>
                      </a:cxn>
                      <a:cxn ang="0">
                        <a:pos x="70" y="91"/>
                      </a:cxn>
                      <a:cxn ang="0">
                        <a:pos x="67" y="94"/>
                      </a:cxn>
                      <a:cxn ang="0">
                        <a:pos x="62" y="97"/>
                      </a:cxn>
                      <a:cxn ang="0">
                        <a:pos x="57" y="98"/>
                      </a:cxn>
                      <a:cxn ang="0">
                        <a:pos x="51" y="99"/>
                      </a:cxn>
                      <a:cxn ang="0">
                        <a:pos x="46" y="100"/>
                      </a:cxn>
                      <a:cxn ang="0">
                        <a:pos x="42" y="101"/>
                      </a:cxn>
                      <a:cxn ang="0">
                        <a:pos x="36" y="101"/>
                      </a:cxn>
                      <a:cxn ang="0">
                        <a:pos x="30" y="100"/>
                      </a:cxn>
                      <a:cxn ang="0">
                        <a:pos x="25" y="99"/>
                      </a:cxn>
                      <a:cxn ang="0">
                        <a:pos x="20" y="98"/>
                      </a:cxn>
                      <a:cxn ang="0">
                        <a:pos x="14" y="97"/>
                      </a:cxn>
                      <a:cxn ang="0">
                        <a:pos x="10" y="95"/>
                      </a:cxn>
                      <a:cxn ang="0">
                        <a:pos x="7" y="92"/>
                      </a:cxn>
                      <a:cxn ang="0">
                        <a:pos x="3" y="90"/>
                      </a:cxn>
                      <a:cxn ang="0">
                        <a:pos x="2" y="88"/>
                      </a:cxn>
                      <a:cxn ang="0">
                        <a:pos x="0" y="86"/>
                      </a:cxn>
                      <a:cxn ang="0">
                        <a:pos x="0" y="82"/>
                      </a:cxn>
                      <a:cxn ang="0">
                        <a:pos x="0" y="0"/>
                      </a:cxn>
                      <a:cxn ang="0">
                        <a:pos x="77" y="2"/>
                      </a:cxn>
                    </a:cxnLst>
                    <a:rect l="0" t="0" r="r" b="b"/>
                    <a:pathLst>
                      <a:path w="77" h="101">
                        <a:moveTo>
                          <a:pt x="77" y="2"/>
                        </a:moveTo>
                        <a:lnTo>
                          <a:pt x="77" y="83"/>
                        </a:lnTo>
                        <a:lnTo>
                          <a:pt x="75" y="86"/>
                        </a:lnTo>
                        <a:lnTo>
                          <a:pt x="73" y="88"/>
                        </a:lnTo>
                        <a:lnTo>
                          <a:pt x="70" y="91"/>
                        </a:lnTo>
                        <a:lnTo>
                          <a:pt x="67" y="94"/>
                        </a:lnTo>
                        <a:lnTo>
                          <a:pt x="62" y="97"/>
                        </a:lnTo>
                        <a:lnTo>
                          <a:pt x="57" y="98"/>
                        </a:lnTo>
                        <a:lnTo>
                          <a:pt x="51" y="99"/>
                        </a:lnTo>
                        <a:lnTo>
                          <a:pt x="46" y="100"/>
                        </a:lnTo>
                        <a:lnTo>
                          <a:pt x="42" y="101"/>
                        </a:lnTo>
                        <a:lnTo>
                          <a:pt x="36" y="101"/>
                        </a:lnTo>
                        <a:lnTo>
                          <a:pt x="30" y="100"/>
                        </a:lnTo>
                        <a:lnTo>
                          <a:pt x="25" y="99"/>
                        </a:lnTo>
                        <a:lnTo>
                          <a:pt x="20" y="98"/>
                        </a:lnTo>
                        <a:lnTo>
                          <a:pt x="14" y="97"/>
                        </a:lnTo>
                        <a:lnTo>
                          <a:pt x="10" y="95"/>
                        </a:lnTo>
                        <a:lnTo>
                          <a:pt x="7" y="92"/>
                        </a:lnTo>
                        <a:lnTo>
                          <a:pt x="3" y="90"/>
                        </a:lnTo>
                        <a:lnTo>
                          <a:pt x="2" y="88"/>
                        </a:lnTo>
                        <a:lnTo>
                          <a:pt x="0" y="86"/>
                        </a:lnTo>
                        <a:lnTo>
                          <a:pt x="0" y="82"/>
                        </a:lnTo>
                        <a:lnTo>
                          <a:pt x="0" y="0"/>
                        </a:lnTo>
                        <a:lnTo>
                          <a:pt x="77" y="2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93"/>
                  <p:cNvSpPr>
                    <a:spLocks/>
                  </p:cNvSpPr>
                  <p:nvPr/>
                </p:nvSpPr>
                <p:spPr bwMode="auto">
                  <a:xfrm>
                    <a:off x="3019" y="2468"/>
                    <a:ext cx="77" cy="101"/>
                  </a:xfrm>
                  <a:custGeom>
                    <a:avLst/>
                    <a:gdLst/>
                    <a:ahLst/>
                    <a:cxnLst>
                      <a:cxn ang="0">
                        <a:pos x="77" y="2"/>
                      </a:cxn>
                      <a:cxn ang="0">
                        <a:pos x="77" y="83"/>
                      </a:cxn>
                      <a:cxn ang="0">
                        <a:pos x="75" y="86"/>
                      </a:cxn>
                      <a:cxn ang="0">
                        <a:pos x="73" y="88"/>
                      </a:cxn>
                      <a:cxn ang="0">
                        <a:pos x="70" y="91"/>
                      </a:cxn>
                      <a:cxn ang="0">
                        <a:pos x="67" y="94"/>
                      </a:cxn>
                      <a:cxn ang="0">
                        <a:pos x="62" y="97"/>
                      </a:cxn>
                      <a:cxn ang="0">
                        <a:pos x="57" y="98"/>
                      </a:cxn>
                      <a:cxn ang="0">
                        <a:pos x="51" y="99"/>
                      </a:cxn>
                      <a:cxn ang="0">
                        <a:pos x="46" y="100"/>
                      </a:cxn>
                      <a:cxn ang="0">
                        <a:pos x="42" y="101"/>
                      </a:cxn>
                      <a:cxn ang="0">
                        <a:pos x="36" y="101"/>
                      </a:cxn>
                      <a:cxn ang="0">
                        <a:pos x="30" y="100"/>
                      </a:cxn>
                      <a:cxn ang="0">
                        <a:pos x="25" y="99"/>
                      </a:cxn>
                      <a:cxn ang="0">
                        <a:pos x="20" y="98"/>
                      </a:cxn>
                      <a:cxn ang="0">
                        <a:pos x="14" y="97"/>
                      </a:cxn>
                      <a:cxn ang="0">
                        <a:pos x="10" y="95"/>
                      </a:cxn>
                      <a:cxn ang="0">
                        <a:pos x="7" y="92"/>
                      </a:cxn>
                      <a:cxn ang="0">
                        <a:pos x="3" y="90"/>
                      </a:cxn>
                      <a:cxn ang="0">
                        <a:pos x="2" y="88"/>
                      </a:cxn>
                      <a:cxn ang="0">
                        <a:pos x="0" y="86"/>
                      </a:cxn>
                      <a:cxn ang="0">
                        <a:pos x="0" y="82"/>
                      </a:cxn>
                      <a:cxn ang="0">
                        <a:pos x="0" y="0"/>
                      </a:cxn>
                      <a:cxn ang="0">
                        <a:pos x="77" y="2"/>
                      </a:cxn>
                    </a:cxnLst>
                    <a:rect l="0" t="0" r="r" b="b"/>
                    <a:pathLst>
                      <a:path w="77" h="101">
                        <a:moveTo>
                          <a:pt x="77" y="2"/>
                        </a:moveTo>
                        <a:lnTo>
                          <a:pt x="77" y="83"/>
                        </a:lnTo>
                        <a:lnTo>
                          <a:pt x="75" y="86"/>
                        </a:lnTo>
                        <a:lnTo>
                          <a:pt x="73" y="88"/>
                        </a:lnTo>
                        <a:lnTo>
                          <a:pt x="70" y="91"/>
                        </a:lnTo>
                        <a:lnTo>
                          <a:pt x="67" y="94"/>
                        </a:lnTo>
                        <a:lnTo>
                          <a:pt x="62" y="97"/>
                        </a:lnTo>
                        <a:lnTo>
                          <a:pt x="57" y="98"/>
                        </a:lnTo>
                        <a:lnTo>
                          <a:pt x="51" y="99"/>
                        </a:lnTo>
                        <a:lnTo>
                          <a:pt x="46" y="100"/>
                        </a:lnTo>
                        <a:lnTo>
                          <a:pt x="42" y="101"/>
                        </a:lnTo>
                        <a:lnTo>
                          <a:pt x="36" y="101"/>
                        </a:lnTo>
                        <a:lnTo>
                          <a:pt x="30" y="100"/>
                        </a:lnTo>
                        <a:lnTo>
                          <a:pt x="25" y="99"/>
                        </a:lnTo>
                        <a:lnTo>
                          <a:pt x="20" y="98"/>
                        </a:lnTo>
                        <a:lnTo>
                          <a:pt x="14" y="97"/>
                        </a:lnTo>
                        <a:lnTo>
                          <a:pt x="10" y="95"/>
                        </a:lnTo>
                        <a:lnTo>
                          <a:pt x="7" y="92"/>
                        </a:lnTo>
                        <a:lnTo>
                          <a:pt x="3" y="90"/>
                        </a:lnTo>
                        <a:lnTo>
                          <a:pt x="2" y="88"/>
                        </a:lnTo>
                        <a:lnTo>
                          <a:pt x="0" y="86"/>
                        </a:lnTo>
                        <a:lnTo>
                          <a:pt x="0" y="82"/>
                        </a:lnTo>
                        <a:lnTo>
                          <a:pt x="0" y="0"/>
                        </a:lnTo>
                        <a:lnTo>
                          <a:pt x="77" y="2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5" name="Group 294"/>
                <p:cNvGrpSpPr>
                  <a:grpSpLocks/>
                </p:cNvGrpSpPr>
                <p:nvPr/>
              </p:nvGrpSpPr>
              <p:grpSpPr bwMode="auto">
                <a:xfrm>
                  <a:off x="3019" y="2460"/>
                  <a:ext cx="73" cy="23"/>
                  <a:chOff x="3019" y="2460"/>
                  <a:chExt cx="73" cy="23"/>
                </a:xfrm>
              </p:grpSpPr>
              <p:sp>
                <p:nvSpPr>
                  <p:cNvPr id="146" name="Oval 295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2460"/>
                    <a:ext cx="73" cy="23"/>
                  </a:xfrm>
                  <a:prstGeom prst="ellipse">
                    <a:avLst/>
                  </a:prstGeom>
                  <a:solidFill>
                    <a:srgbClr val="B2B2B2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Oval 296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2460"/>
                    <a:ext cx="73" cy="23"/>
                  </a:xfrm>
                  <a:prstGeom prst="ellipse">
                    <a:avLst/>
                  </a:prstGeom>
                  <a:noFill/>
                  <a:ln w="7938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5" name="Group 297"/>
              <p:cNvGrpSpPr>
                <a:grpSpLocks/>
              </p:cNvGrpSpPr>
              <p:nvPr/>
            </p:nvGrpSpPr>
            <p:grpSpPr bwMode="auto">
              <a:xfrm>
                <a:off x="3137" y="2359"/>
                <a:ext cx="204" cy="187"/>
                <a:chOff x="3137" y="2359"/>
                <a:chExt cx="204" cy="187"/>
              </a:xfrm>
            </p:grpSpPr>
            <p:grpSp>
              <p:nvGrpSpPr>
                <p:cNvPr id="122" name="Group 298"/>
                <p:cNvGrpSpPr>
                  <a:grpSpLocks/>
                </p:cNvGrpSpPr>
                <p:nvPr/>
              </p:nvGrpSpPr>
              <p:grpSpPr bwMode="auto">
                <a:xfrm>
                  <a:off x="3137" y="2359"/>
                  <a:ext cx="204" cy="187"/>
                  <a:chOff x="3137" y="2359"/>
                  <a:chExt cx="204" cy="187"/>
                </a:xfrm>
              </p:grpSpPr>
              <p:sp>
                <p:nvSpPr>
                  <p:cNvPr id="126" name="Freeform 299"/>
                  <p:cNvSpPr>
                    <a:spLocks/>
                  </p:cNvSpPr>
                  <p:nvPr/>
                </p:nvSpPr>
                <p:spPr bwMode="auto">
                  <a:xfrm>
                    <a:off x="3144" y="2359"/>
                    <a:ext cx="197" cy="186"/>
                  </a:xfrm>
                  <a:custGeom>
                    <a:avLst/>
                    <a:gdLst/>
                    <a:ahLst/>
                    <a:cxnLst>
                      <a:cxn ang="0">
                        <a:pos x="197" y="128"/>
                      </a:cxn>
                      <a:cxn ang="0">
                        <a:pos x="197" y="97"/>
                      </a:cxn>
                      <a:cxn ang="0">
                        <a:pos x="177" y="97"/>
                      </a:cxn>
                      <a:cxn ang="0">
                        <a:pos x="177" y="93"/>
                      </a:cxn>
                      <a:cxn ang="0">
                        <a:pos x="186" y="89"/>
                      </a:cxn>
                      <a:cxn ang="0">
                        <a:pos x="190" y="50"/>
                      </a:cxn>
                      <a:cxn ang="0">
                        <a:pos x="175" y="30"/>
                      </a:cxn>
                      <a:cxn ang="0">
                        <a:pos x="177" y="11"/>
                      </a:cxn>
                      <a:cxn ang="0">
                        <a:pos x="161" y="0"/>
                      </a:cxn>
                      <a:cxn ang="0">
                        <a:pos x="80" y="7"/>
                      </a:cxn>
                      <a:cxn ang="0">
                        <a:pos x="70" y="75"/>
                      </a:cxn>
                      <a:cxn ang="0">
                        <a:pos x="81" y="86"/>
                      </a:cxn>
                      <a:cxn ang="0">
                        <a:pos x="95" y="86"/>
                      </a:cxn>
                      <a:cxn ang="0">
                        <a:pos x="112" y="93"/>
                      </a:cxn>
                      <a:cxn ang="0">
                        <a:pos x="63" y="105"/>
                      </a:cxn>
                      <a:cxn ang="0">
                        <a:pos x="64" y="129"/>
                      </a:cxn>
                      <a:cxn ang="0">
                        <a:pos x="42" y="125"/>
                      </a:cxn>
                      <a:cxn ang="0">
                        <a:pos x="0" y="152"/>
                      </a:cxn>
                      <a:cxn ang="0">
                        <a:pos x="1" y="158"/>
                      </a:cxn>
                      <a:cxn ang="0">
                        <a:pos x="154" y="186"/>
                      </a:cxn>
                      <a:cxn ang="0">
                        <a:pos x="179" y="158"/>
                      </a:cxn>
                      <a:cxn ang="0">
                        <a:pos x="177" y="142"/>
                      </a:cxn>
                      <a:cxn ang="0">
                        <a:pos x="197" y="128"/>
                      </a:cxn>
                    </a:cxnLst>
                    <a:rect l="0" t="0" r="r" b="b"/>
                    <a:pathLst>
                      <a:path w="197" h="186">
                        <a:moveTo>
                          <a:pt x="197" y="128"/>
                        </a:moveTo>
                        <a:lnTo>
                          <a:pt x="197" y="97"/>
                        </a:lnTo>
                        <a:lnTo>
                          <a:pt x="177" y="97"/>
                        </a:lnTo>
                        <a:lnTo>
                          <a:pt x="177" y="93"/>
                        </a:lnTo>
                        <a:lnTo>
                          <a:pt x="186" y="89"/>
                        </a:lnTo>
                        <a:lnTo>
                          <a:pt x="190" y="50"/>
                        </a:lnTo>
                        <a:lnTo>
                          <a:pt x="175" y="30"/>
                        </a:lnTo>
                        <a:lnTo>
                          <a:pt x="177" y="11"/>
                        </a:lnTo>
                        <a:lnTo>
                          <a:pt x="161" y="0"/>
                        </a:lnTo>
                        <a:lnTo>
                          <a:pt x="80" y="7"/>
                        </a:lnTo>
                        <a:lnTo>
                          <a:pt x="70" y="75"/>
                        </a:lnTo>
                        <a:lnTo>
                          <a:pt x="81" y="86"/>
                        </a:lnTo>
                        <a:lnTo>
                          <a:pt x="95" y="86"/>
                        </a:lnTo>
                        <a:lnTo>
                          <a:pt x="112" y="93"/>
                        </a:lnTo>
                        <a:lnTo>
                          <a:pt x="63" y="105"/>
                        </a:lnTo>
                        <a:lnTo>
                          <a:pt x="64" y="129"/>
                        </a:lnTo>
                        <a:lnTo>
                          <a:pt x="42" y="125"/>
                        </a:lnTo>
                        <a:lnTo>
                          <a:pt x="0" y="152"/>
                        </a:lnTo>
                        <a:lnTo>
                          <a:pt x="1" y="158"/>
                        </a:lnTo>
                        <a:lnTo>
                          <a:pt x="154" y="186"/>
                        </a:lnTo>
                        <a:lnTo>
                          <a:pt x="179" y="158"/>
                        </a:lnTo>
                        <a:lnTo>
                          <a:pt x="177" y="142"/>
                        </a:lnTo>
                        <a:lnTo>
                          <a:pt x="197" y="128"/>
                        </a:lnTo>
                        <a:close/>
                      </a:path>
                    </a:pathLst>
                  </a:custGeom>
                  <a:solidFill>
                    <a:srgbClr val="DADAD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27" name="Group 300"/>
                  <p:cNvGrpSpPr>
                    <a:grpSpLocks/>
                  </p:cNvGrpSpPr>
                  <p:nvPr/>
                </p:nvGrpSpPr>
                <p:grpSpPr bwMode="auto">
                  <a:xfrm>
                    <a:off x="3137" y="2359"/>
                    <a:ext cx="202" cy="187"/>
                    <a:chOff x="3137" y="2359"/>
                    <a:chExt cx="202" cy="187"/>
                  </a:xfrm>
                </p:grpSpPr>
                <p:sp>
                  <p:nvSpPr>
                    <p:cNvPr id="128" name="Freeform 301"/>
                    <p:cNvSpPr>
                      <a:spLocks/>
                    </p:cNvSpPr>
                    <p:nvPr/>
                  </p:nvSpPr>
                  <p:spPr bwMode="auto">
                    <a:xfrm>
                      <a:off x="3212" y="2363"/>
                      <a:ext cx="96" cy="76"/>
                    </a:xfrm>
                    <a:custGeom>
                      <a:avLst/>
                      <a:gdLst/>
                      <a:ahLst/>
                      <a:cxnLst>
                        <a:cxn ang="0">
                          <a:pos x="92" y="0"/>
                        </a:cxn>
                        <a:cxn ang="0">
                          <a:pos x="96" y="0"/>
                        </a:cxn>
                        <a:cxn ang="0">
                          <a:pos x="81" y="72"/>
                        </a:cxn>
                        <a:cxn ang="0">
                          <a:pos x="81" y="76"/>
                        </a:cxn>
                        <a:cxn ang="0">
                          <a:pos x="3" y="72"/>
                        </a:cxn>
                        <a:cxn ang="0">
                          <a:pos x="0" y="72"/>
                        </a:cxn>
                        <a:cxn ang="0">
                          <a:pos x="0" y="69"/>
                        </a:cxn>
                        <a:cxn ang="0">
                          <a:pos x="10" y="7"/>
                        </a:cxn>
                        <a:cxn ang="0">
                          <a:pos x="14" y="7"/>
                        </a:cxn>
                        <a:cxn ang="0">
                          <a:pos x="92" y="0"/>
                        </a:cxn>
                      </a:cxnLst>
                      <a:rect l="0" t="0" r="r" b="b"/>
                      <a:pathLst>
                        <a:path w="96" h="76">
                          <a:moveTo>
                            <a:pt x="92" y="0"/>
                          </a:moveTo>
                          <a:lnTo>
                            <a:pt x="96" y="0"/>
                          </a:lnTo>
                          <a:lnTo>
                            <a:pt x="81" y="72"/>
                          </a:lnTo>
                          <a:lnTo>
                            <a:pt x="81" y="76"/>
                          </a:lnTo>
                          <a:lnTo>
                            <a:pt x="3" y="72"/>
                          </a:lnTo>
                          <a:lnTo>
                            <a:pt x="0" y="72"/>
                          </a:lnTo>
                          <a:lnTo>
                            <a:pt x="0" y="69"/>
                          </a:lnTo>
                          <a:lnTo>
                            <a:pt x="10" y="7"/>
                          </a:lnTo>
                          <a:lnTo>
                            <a:pt x="14" y="7"/>
                          </a:lnTo>
                          <a:lnTo>
                            <a:pt x="92" y="0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9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3212" y="2359"/>
                      <a:ext cx="96" cy="80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80"/>
                        </a:cxn>
                        <a:cxn ang="0">
                          <a:pos x="0" y="76"/>
                        </a:cxn>
                        <a:cxn ang="0">
                          <a:pos x="0" y="72"/>
                        </a:cxn>
                        <a:cxn ang="0">
                          <a:pos x="10" y="10"/>
                        </a:cxn>
                        <a:cxn ang="0">
                          <a:pos x="10" y="7"/>
                        </a:cxn>
                        <a:cxn ang="0">
                          <a:pos x="14" y="7"/>
                        </a:cxn>
                        <a:cxn ang="0">
                          <a:pos x="92" y="0"/>
                        </a:cxn>
                        <a:cxn ang="0">
                          <a:pos x="96" y="0"/>
                        </a:cxn>
                        <a:cxn ang="0">
                          <a:pos x="96" y="3"/>
                        </a:cxn>
                        <a:cxn ang="0">
                          <a:pos x="85" y="76"/>
                        </a:cxn>
                        <a:cxn ang="0">
                          <a:pos x="85" y="80"/>
                        </a:cxn>
                        <a:cxn ang="0">
                          <a:pos x="81" y="80"/>
                        </a:cxn>
                        <a:cxn ang="0">
                          <a:pos x="78" y="80"/>
                        </a:cxn>
                        <a:cxn ang="0">
                          <a:pos x="3" y="80"/>
                        </a:cxn>
                      </a:cxnLst>
                      <a:rect l="0" t="0" r="r" b="b"/>
                      <a:pathLst>
                        <a:path w="96" h="80">
                          <a:moveTo>
                            <a:pt x="3" y="80"/>
                          </a:moveTo>
                          <a:lnTo>
                            <a:pt x="0" y="76"/>
                          </a:lnTo>
                          <a:lnTo>
                            <a:pt x="0" y="72"/>
                          </a:lnTo>
                          <a:lnTo>
                            <a:pt x="10" y="10"/>
                          </a:lnTo>
                          <a:lnTo>
                            <a:pt x="10" y="7"/>
                          </a:lnTo>
                          <a:lnTo>
                            <a:pt x="14" y="7"/>
                          </a:lnTo>
                          <a:lnTo>
                            <a:pt x="92" y="0"/>
                          </a:lnTo>
                          <a:lnTo>
                            <a:pt x="96" y="0"/>
                          </a:lnTo>
                          <a:lnTo>
                            <a:pt x="96" y="3"/>
                          </a:lnTo>
                          <a:lnTo>
                            <a:pt x="85" y="76"/>
                          </a:lnTo>
                          <a:lnTo>
                            <a:pt x="85" y="80"/>
                          </a:lnTo>
                          <a:lnTo>
                            <a:pt x="81" y="80"/>
                          </a:lnTo>
                          <a:lnTo>
                            <a:pt x="78" y="80"/>
                          </a:lnTo>
                          <a:lnTo>
                            <a:pt x="3" y="80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" name="Freeform 303"/>
                    <p:cNvSpPr>
                      <a:spLocks/>
                    </p:cNvSpPr>
                    <p:nvPr/>
                  </p:nvSpPr>
                  <p:spPr bwMode="auto">
                    <a:xfrm>
                      <a:off x="3204" y="2463"/>
                      <a:ext cx="96" cy="3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0" y="0"/>
                        </a:cxn>
                        <a:cxn ang="0">
                          <a:pos x="96" y="10"/>
                        </a:cxn>
                        <a:cxn ang="0">
                          <a:pos x="96" y="38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96" h="38">
                          <a:moveTo>
                            <a:pt x="0" y="27"/>
                          </a:moveTo>
                          <a:lnTo>
                            <a:pt x="0" y="0"/>
                          </a:lnTo>
                          <a:lnTo>
                            <a:pt x="96" y="10"/>
                          </a:lnTo>
                          <a:lnTo>
                            <a:pt x="96" y="38"/>
                          </a:lnTo>
                          <a:lnTo>
                            <a:pt x="0" y="27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1" name="Freeform 304"/>
                    <p:cNvSpPr>
                      <a:spLocks/>
                    </p:cNvSpPr>
                    <p:nvPr/>
                  </p:nvSpPr>
                  <p:spPr bwMode="auto">
                    <a:xfrm>
                      <a:off x="3301" y="2457"/>
                      <a:ext cx="38" cy="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"/>
                        </a:cxn>
                        <a:cxn ang="0">
                          <a:pos x="0" y="44"/>
                        </a:cxn>
                        <a:cxn ang="0">
                          <a:pos x="14" y="47"/>
                        </a:cxn>
                        <a:cxn ang="0">
                          <a:pos x="38" y="30"/>
                        </a:cxn>
                        <a:cxn ang="0">
                          <a:pos x="38" y="0"/>
                        </a:cxn>
                        <a:cxn ang="0">
                          <a:pos x="0" y="16"/>
                        </a:cxn>
                      </a:cxnLst>
                      <a:rect l="0" t="0" r="r" b="b"/>
                      <a:pathLst>
                        <a:path w="38" h="47">
                          <a:moveTo>
                            <a:pt x="0" y="16"/>
                          </a:moveTo>
                          <a:lnTo>
                            <a:pt x="0" y="44"/>
                          </a:lnTo>
                          <a:lnTo>
                            <a:pt x="14" y="47"/>
                          </a:lnTo>
                          <a:lnTo>
                            <a:pt x="38" y="30"/>
                          </a:lnTo>
                          <a:lnTo>
                            <a:pt x="3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2" name="Freeform 305"/>
                    <p:cNvSpPr>
                      <a:spLocks/>
                    </p:cNvSpPr>
                    <p:nvPr/>
                  </p:nvSpPr>
                  <p:spPr bwMode="auto">
                    <a:xfrm>
                      <a:off x="3204" y="2457"/>
                      <a:ext cx="135" cy="16"/>
                    </a:xfrm>
                    <a:custGeom>
                      <a:avLst/>
                      <a:gdLst/>
                      <a:ahLst/>
                      <a:cxnLst>
                        <a:cxn ang="0">
                          <a:pos x="95" y="16"/>
                        </a:cxn>
                        <a:cxn ang="0">
                          <a:pos x="135" y="0"/>
                        </a:cxn>
                        <a:cxn ang="0">
                          <a:pos x="106" y="0"/>
                        </a:cxn>
                        <a:cxn ang="0">
                          <a:pos x="106" y="2"/>
                        </a:cxn>
                        <a:cxn ang="0">
                          <a:pos x="82" y="9"/>
                        </a:cxn>
                        <a:cxn ang="0">
                          <a:pos x="32" y="6"/>
                        </a:cxn>
                        <a:cxn ang="0">
                          <a:pos x="32" y="0"/>
                        </a:cxn>
                        <a:cxn ang="0">
                          <a:pos x="0" y="6"/>
                        </a:cxn>
                        <a:cxn ang="0">
                          <a:pos x="95" y="16"/>
                        </a:cxn>
                      </a:cxnLst>
                      <a:rect l="0" t="0" r="r" b="b"/>
                      <a:pathLst>
                        <a:path w="135" h="16">
                          <a:moveTo>
                            <a:pt x="95" y="16"/>
                          </a:moveTo>
                          <a:lnTo>
                            <a:pt x="135" y="0"/>
                          </a:lnTo>
                          <a:lnTo>
                            <a:pt x="106" y="0"/>
                          </a:lnTo>
                          <a:lnTo>
                            <a:pt x="106" y="2"/>
                          </a:lnTo>
                          <a:lnTo>
                            <a:pt x="82" y="9"/>
                          </a:lnTo>
                          <a:lnTo>
                            <a:pt x="32" y="6"/>
                          </a:lnTo>
                          <a:lnTo>
                            <a:pt x="32" y="0"/>
                          </a:lnTo>
                          <a:lnTo>
                            <a:pt x="0" y="6"/>
                          </a:lnTo>
                          <a:lnTo>
                            <a:pt x="95" y="16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3" name="Freeform 306"/>
                    <p:cNvSpPr>
                      <a:spLocks/>
                    </p:cNvSpPr>
                    <p:nvPr/>
                  </p:nvSpPr>
                  <p:spPr bwMode="auto">
                    <a:xfrm>
                      <a:off x="3290" y="2446"/>
                      <a:ext cx="28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28" y="11"/>
                        </a:cxn>
                        <a:cxn ang="0">
                          <a:pos x="14" y="11"/>
                        </a:cxn>
                        <a:cxn ang="0">
                          <a:pos x="0" y="0"/>
                        </a:cxn>
                        <a:cxn ang="0">
                          <a:pos x="14" y="0"/>
                        </a:cxn>
                        <a:cxn ang="0">
                          <a:pos x="28" y="11"/>
                        </a:cxn>
                      </a:cxnLst>
                      <a:rect l="0" t="0" r="r" b="b"/>
                      <a:pathLst>
                        <a:path w="28" h="11">
                          <a:moveTo>
                            <a:pt x="28" y="11"/>
                          </a:moveTo>
                          <a:lnTo>
                            <a:pt x="14" y="11"/>
                          </a:lnTo>
                          <a:lnTo>
                            <a:pt x="0" y="0"/>
                          </a:lnTo>
                          <a:lnTo>
                            <a:pt x="14" y="0"/>
                          </a:lnTo>
                          <a:lnTo>
                            <a:pt x="28" y="11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" name="Freeform 307"/>
                    <p:cNvSpPr>
                      <a:spLocks/>
                    </p:cNvSpPr>
                    <p:nvPr/>
                  </p:nvSpPr>
                  <p:spPr bwMode="auto">
                    <a:xfrm>
                      <a:off x="3223" y="2443"/>
                      <a:ext cx="14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14" y="11"/>
                        </a:cxn>
                        <a:cxn ang="0">
                          <a:pos x="14" y="0"/>
                        </a:cxn>
                        <a:cxn ang="0">
                          <a:pos x="0" y="0"/>
                        </a:cxn>
                        <a:cxn ang="0">
                          <a:pos x="14" y="11"/>
                        </a:cxn>
                      </a:cxnLst>
                      <a:rect l="0" t="0" r="r" b="b"/>
                      <a:pathLst>
                        <a:path w="14" h="11">
                          <a:moveTo>
                            <a:pt x="14" y="11"/>
                          </a:moveTo>
                          <a:lnTo>
                            <a:pt x="14" y="0"/>
                          </a:lnTo>
                          <a:lnTo>
                            <a:pt x="0" y="0"/>
                          </a:lnTo>
                          <a:lnTo>
                            <a:pt x="14" y="11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" name="Freeform 308"/>
                    <p:cNvSpPr>
                      <a:spLocks/>
                    </p:cNvSpPr>
                    <p:nvPr/>
                  </p:nvSpPr>
                  <p:spPr bwMode="auto">
                    <a:xfrm>
                      <a:off x="3215" y="2359"/>
                      <a:ext cx="117" cy="93"/>
                    </a:xfrm>
                    <a:custGeom>
                      <a:avLst/>
                      <a:gdLst/>
                      <a:ahLst/>
                      <a:cxnLst>
                        <a:cxn ang="0">
                          <a:pos x="103" y="93"/>
                        </a:cxn>
                        <a:cxn ang="0">
                          <a:pos x="89" y="86"/>
                        </a:cxn>
                        <a:cxn ang="0">
                          <a:pos x="75" y="86"/>
                        </a:cxn>
                        <a:cxn ang="0">
                          <a:pos x="67" y="82"/>
                        </a:cxn>
                        <a:cxn ang="0">
                          <a:pos x="21" y="82"/>
                        </a:cxn>
                        <a:cxn ang="0">
                          <a:pos x="7" y="82"/>
                        </a:cxn>
                        <a:cxn ang="0">
                          <a:pos x="0" y="79"/>
                        </a:cxn>
                        <a:cxn ang="0">
                          <a:pos x="75" y="79"/>
                        </a:cxn>
                        <a:cxn ang="0">
                          <a:pos x="78" y="79"/>
                        </a:cxn>
                        <a:cxn ang="0">
                          <a:pos x="82" y="79"/>
                        </a:cxn>
                        <a:cxn ang="0">
                          <a:pos x="82" y="76"/>
                        </a:cxn>
                        <a:cxn ang="0">
                          <a:pos x="92" y="3"/>
                        </a:cxn>
                        <a:cxn ang="0">
                          <a:pos x="92" y="0"/>
                        </a:cxn>
                        <a:cxn ang="0">
                          <a:pos x="103" y="10"/>
                        </a:cxn>
                        <a:cxn ang="0">
                          <a:pos x="103" y="14"/>
                        </a:cxn>
                        <a:cxn ang="0">
                          <a:pos x="100" y="31"/>
                        </a:cxn>
                        <a:cxn ang="0">
                          <a:pos x="117" y="51"/>
                        </a:cxn>
                        <a:cxn ang="0">
                          <a:pos x="110" y="89"/>
                        </a:cxn>
                        <a:cxn ang="0">
                          <a:pos x="103" y="93"/>
                        </a:cxn>
                      </a:cxnLst>
                      <a:rect l="0" t="0" r="r" b="b"/>
                      <a:pathLst>
                        <a:path w="117" h="93">
                          <a:moveTo>
                            <a:pt x="103" y="93"/>
                          </a:moveTo>
                          <a:lnTo>
                            <a:pt x="89" y="86"/>
                          </a:lnTo>
                          <a:lnTo>
                            <a:pt x="75" y="86"/>
                          </a:lnTo>
                          <a:lnTo>
                            <a:pt x="67" y="82"/>
                          </a:lnTo>
                          <a:lnTo>
                            <a:pt x="21" y="82"/>
                          </a:lnTo>
                          <a:lnTo>
                            <a:pt x="7" y="82"/>
                          </a:lnTo>
                          <a:lnTo>
                            <a:pt x="0" y="79"/>
                          </a:lnTo>
                          <a:lnTo>
                            <a:pt x="75" y="79"/>
                          </a:lnTo>
                          <a:lnTo>
                            <a:pt x="78" y="79"/>
                          </a:lnTo>
                          <a:lnTo>
                            <a:pt x="82" y="79"/>
                          </a:lnTo>
                          <a:lnTo>
                            <a:pt x="82" y="76"/>
                          </a:lnTo>
                          <a:lnTo>
                            <a:pt x="92" y="3"/>
                          </a:lnTo>
                          <a:lnTo>
                            <a:pt x="92" y="0"/>
                          </a:lnTo>
                          <a:lnTo>
                            <a:pt x="103" y="10"/>
                          </a:lnTo>
                          <a:lnTo>
                            <a:pt x="103" y="14"/>
                          </a:lnTo>
                          <a:lnTo>
                            <a:pt x="100" y="31"/>
                          </a:lnTo>
                          <a:lnTo>
                            <a:pt x="117" y="51"/>
                          </a:lnTo>
                          <a:lnTo>
                            <a:pt x="110" y="89"/>
                          </a:lnTo>
                          <a:lnTo>
                            <a:pt x="103" y="93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6" name="Freeform 309"/>
                    <p:cNvSpPr>
                      <a:spLocks/>
                    </p:cNvSpPr>
                    <p:nvPr/>
                  </p:nvSpPr>
                  <p:spPr bwMode="auto">
                    <a:xfrm>
                      <a:off x="3219" y="2369"/>
                      <a:ext cx="78" cy="59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59"/>
                        </a:cxn>
                        <a:cxn ang="0">
                          <a:pos x="7" y="55"/>
                        </a:cxn>
                        <a:cxn ang="0">
                          <a:pos x="7" y="52"/>
                        </a:cxn>
                        <a:cxn ang="0">
                          <a:pos x="7" y="48"/>
                        </a:cxn>
                        <a:cxn ang="0">
                          <a:pos x="7" y="41"/>
                        </a:cxn>
                        <a:cxn ang="0">
                          <a:pos x="7" y="38"/>
                        </a:cxn>
                        <a:cxn ang="0">
                          <a:pos x="10" y="24"/>
                        </a:cxn>
                        <a:cxn ang="0">
                          <a:pos x="10" y="21"/>
                        </a:cxn>
                        <a:cxn ang="0">
                          <a:pos x="10" y="17"/>
                        </a:cxn>
                        <a:cxn ang="0">
                          <a:pos x="10" y="14"/>
                        </a:cxn>
                        <a:cxn ang="0">
                          <a:pos x="14" y="10"/>
                        </a:cxn>
                        <a:cxn ang="0">
                          <a:pos x="17" y="10"/>
                        </a:cxn>
                        <a:cxn ang="0">
                          <a:pos x="25" y="7"/>
                        </a:cxn>
                        <a:cxn ang="0">
                          <a:pos x="28" y="7"/>
                        </a:cxn>
                        <a:cxn ang="0">
                          <a:pos x="39" y="7"/>
                        </a:cxn>
                        <a:cxn ang="0">
                          <a:pos x="43" y="7"/>
                        </a:cxn>
                        <a:cxn ang="0">
                          <a:pos x="46" y="7"/>
                        </a:cxn>
                        <a:cxn ang="0">
                          <a:pos x="49" y="7"/>
                        </a:cxn>
                        <a:cxn ang="0">
                          <a:pos x="53" y="7"/>
                        </a:cxn>
                        <a:cxn ang="0">
                          <a:pos x="56" y="7"/>
                        </a:cxn>
                        <a:cxn ang="0">
                          <a:pos x="60" y="7"/>
                        </a:cxn>
                        <a:cxn ang="0">
                          <a:pos x="64" y="7"/>
                        </a:cxn>
                        <a:cxn ang="0">
                          <a:pos x="67" y="7"/>
                        </a:cxn>
                        <a:cxn ang="0">
                          <a:pos x="71" y="7"/>
                        </a:cxn>
                        <a:cxn ang="0">
                          <a:pos x="78" y="7"/>
                        </a:cxn>
                        <a:cxn ang="0">
                          <a:pos x="78" y="4"/>
                        </a:cxn>
                        <a:cxn ang="0">
                          <a:pos x="74" y="0"/>
                        </a:cxn>
                        <a:cxn ang="0">
                          <a:pos x="10" y="7"/>
                        </a:cxn>
                        <a:cxn ang="0">
                          <a:pos x="10" y="10"/>
                        </a:cxn>
                        <a:cxn ang="0">
                          <a:pos x="0" y="55"/>
                        </a:cxn>
                        <a:cxn ang="0">
                          <a:pos x="3" y="59"/>
                        </a:cxn>
                        <a:cxn ang="0">
                          <a:pos x="7" y="59"/>
                        </a:cxn>
                      </a:cxnLst>
                      <a:rect l="0" t="0" r="r" b="b"/>
                      <a:pathLst>
                        <a:path w="78" h="59">
                          <a:moveTo>
                            <a:pt x="7" y="59"/>
                          </a:moveTo>
                          <a:lnTo>
                            <a:pt x="7" y="55"/>
                          </a:lnTo>
                          <a:lnTo>
                            <a:pt x="7" y="52"/>
                          </a:lnTo>
                          <a:lnTo>
                            <a:pt x="7" y="48"/>
                          </a:lnTo>
                          <a:lnTo>
                            <a:pt x="7" y="41"/>
                          </a:lnTo>
                          <a:lnTo>
                            <a:pt x="7" y="38"/>
                          </a:lnTo>
                          <a:lnTo>
                            <a:pt x="10" y="24"/>
                          </a:lnTo>
                          <a:lnTo>
                            <a:pt x="10" y="21"/>
                          </a:lnTo>
                          <a:lnTo>
                            <a:pt x="10" y="17"/>
                          </a:lnTo>
                          <a:lnTo>
                            <a:pt x="10" y="14"/>
                          </a:lnTo>
                          <a:lnTo>
                            <a:pt x="14" y="10"/>
                          </a:lnTo>
                          <a:lnTo>
                            <a:pt x="17" y="10"/>
                          </a:lnTo>
                          <a:lnTo>
                            <a:pt x="25" y="7"/>
                          </a:lnTo>
                          <a:lnTo>
                            <a:pt x="28" y="7"/>
                          </a:lnTo>
                          <a:lnTo>
                            <a:pt x="39" y="7"/>
                          </a:lnTo>
                          <a:lnTo>
                            <a:pt x="43" y="7"/>
                          </a:lnTo>
                          <a:lnTo>
                            <a:pt x="46" y="7"/>
                          </a:lnTo>
                          <a:lnTo>
                            <a:pt x="49" y="7"/>
                          </a:lnTo>
                          <a:lnTo>
                            <a:pt x="53" y="7"/>
                          </a:lnTo>
                          <a:lnTo>
                            <a:pt x="56" y="7"/>
                          </a:lnTo>
                          <a:lnTo>
                            <a:pt x="60" y="7"/>
                          </a:lnTo>
                          <a:lnTo>
                            <a:pt x="64" y="7"/>
                          </a:lnTo>
                          <a:lnTo>
                            <a:pt x="67" y="7"/>
                          </a:lnTo>
                          <a:lnTo>
                            <a:pt x="71" y="7"/>
                          </a:lnTo>
                          <a:lnTo>
                            <a:pt x="78" y="7"/>
                          </a:lnTo>
                          <a:lnTo>
                            <a:pt x="78" y="4"/>
                          </a:lnTo>
                          <a:lnTo>
                            <a:pt x="74" y="0"/>
                          </a:lnTo>
                          <a:lnTo>
                            <a:pt x="10" y="7"/>
                          </a:lnTo>
                          <a:lnTo>
                            <a:pt x="10" y="10"/>
                          </a:lnTo>
                          <a:lnTo>
                            <a:pt x="0" y="55"/>
                          </a:lnTo>
                          <a:lnTo>
                            <a:pt x="3" y="59"/>
                          </a:lnTo>
                          <a:lnTo>
                            <a:pt x="7" y="59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37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37" y="2359"/>
                      <a:ext cx="202" cy="187"/>
                      <a:chOff x="3137" y="2359"/>
                      <a:chExt cx="202" cy="187"/>
                    </a:xfrm>
                  </p:grpSpPr>
                  <p:sp>
                    <p:nvSpPr>
                      <p:cNvPr id="142" name="Freeform 3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37" y="2359"/>
                        <a:ext cx="202" cy="18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95" y="86"/>
                          </a:cxn>
                          <a:cxn ang="0">
                            <a:pos x="74" y="80"/>
                          </a:cxn>
                          <a:cxn ang="0">
                            <a:pos x="70" y="73"/>
                          </a:cxn>
                          <a:cxn ang="0">
                            <a:pos x="81" y="7"/>
                          </a:cxn>
                          <a:cxn ang="0">
                            <a:pos x="166" y="0"/>
                          </a:cxn>
                          <a:cxn ang="0">
                            <a:pos x="180" y="10"/>
                          </a:cxn>
                          <a:cxn ang="0">
                            <a:pos x="184" y="14"/>
                          </a:cxn>
                          <a:cxn ang="0">
                            <a:pos x="194" y="51"/>
                          </a:cxn>
                          <a:cxn ang="0">
                            <a:pos x="184" y="93"/>
                          </a:cxn>
                          <a:cxn ang="0">
                            <a:pos x="202" y="97"/>
                          </a:cxn>
                          <a:cxn ang="0">
                            <a:pos x="180" y="142"/>
                          </a:cxn>
                          <a:cxn ang="0">
                            <a:pos x="184" y="145"/>
                          </a:cxn>
                          <a:cxn ang="0">
                            <a:pos x="184" y="152"/>
                          </a:cxn>
                          <a:cxn ang="0">
                            <a:pos x="159" y="183"/>
                          </a:cxn>
                          <a:cxn ang="0">
                            <a:pos x="155" y="187"/>
                          </a:cxn>
                          <a:cxn ang="0">
                            <a:pos x="0" y="155"/>
                          </a:cxn>
                          <a:cxn ang="0">
                            <a:pos x="42" y="124"/>
                          </a:cxn>
                          <a:cxn ang="0">
                            <a:pos x="63" y="103"/>
                          </a:cxn>
                          <a:cxn ang="0">
                            <a:pos x="116" y="93"/>
                          </a:cxn>
                          <a:cxn ang="0">
                            <a:pos x="67" y="103"/>
                          </a:cxn>
                          <a:cxn ang="0">
                            <a:pos x="42" y="128"/>
                          </a:cxn>
                          <a:cxn ang="0">
                            <a:pos x="0" y="155"/>
                          </a:cxn>
                          <a:cxn ang="0">
                            <a:pos x="155" y="183"/>
                          </a:cxn>
                          <a:cxn ang="0">
                            <a:pos x="180" y="155"/>
                          </a:cxn>
                          <a:cxn ang="0">
                            <a:pos x="184" y="152"/>
                          </a:cxn>
                          <a:cxn ang="0">
                            <a:pos x="180" y="148"/>
                          </a:cxn>
                          <a:cxn ang="0">
                            <a:pos x="177" y="145"/>
                          </a:cxn>
                          <a:cxn ang="0">
                            <a:pos x="202" y="97"/>
                          </a:cxn>
                          <a:cxn ang="0">
                            <a:pos x="162" y="93"/>
                          </a:cxn>
                          <a:cxn ang="0">
                            <a:pos x="180" y="93"/>
                          </a:cxn>
                          <a:cxn ang="0">
                            <a:pos x="194" y="51"/>
                          </a:cxn>
                          <a:cxn ang="0">
                            <a:pos x="180" y="14"/>
                          </a:cxn>
                          <a:cxn ang="0">
                            <a:pos x="169" y="0"/>
                          </a:cxn>
                          <a:cxn ang="0">
                            <a:pos x="88" y="7"/>
                          </a:cxn>
                          <a:cxn ang="0">
                            <a:pos x="85" y="10"/>
                          </a:cxn>
                          <a:cxn ang="0">
                            <a:pos x="74" y="76"/>
                          </a:cxn>
                          <a:cxn ang="0">
                            <a:pos x="85" y="83"/>
                          </a:cxn>
                          <a:cxn ang="0">
                            <a:pos x="113" y="93"/>
                          </a:cxn>
                          <a:cxn ang="0">
                            <a:pos x="113" y="93"/>
                          </a:cxn>
                        </a:cxnLst>
                        <a:rect l="0" t="0" r="r" b="b"/>
                        <a:pathLst>
                          <a:path w="202" h="187">
                            <a:moveTo>
                              <a:pt x="113" y="93"/>
                            </a:moveTo>
                            <a:lnTo>
                              <a:pt x="95" y="86"/>
                            </a:lnTo>
                            <a:lnTo>
                              <a:pt x="81" y="86"/>
                            </a:lnTo>
                            <a:lnTo>
                              <a:pt x="74" y="80"/>
                            </a:lnTo>
                            <a:lnTo>
                              <a:pt x="70" y="76"/>
                            </a:lnTo>
                            <a:lnTo>
                              <a:pt x="70" y="73"/>
                            </a:lnTo>
                            <a:lnTo>
                              <a:pt x="81" y="10"/>
                            </a:lnTo>
                            <a:lnTo>
                              <a:pt x="81" y="7"/>
                            </a:lnTo>
                            <a:lnTo>
                              <a:pt x="85" y="7"/>
                            </a:lnTo>
                            <a:lnTo>
                              <a:pt x="166" y="0"/>
                            </a:lnTo>
                            <a:lnTo>
                              <a:pt x="169" y="0"/>
                            </a:lnTo>
                            <a:lnTo>
                              <a:pt x="180" y="10"/>
                            </a:lnTo>
                            <a:lnTo>
                              <a:pt x="184" y="10"/>
                            </a:lnTo>
                            <a:lnTo>
                              <a:pt x="184" y="14"/>
                            </a:lnTo>
                            <a:lnTo>
                              <a:pt x="180" y="27"/>
                            </a:lnTo>
                            <a:lnTo>
                              <a:pt x="194" y="51"/>
                            </a:lnTo>
                            <a:lnTo>
                              <a:pt x="191" y="90"/>
                            </a:lnTo>
                            <a:lnTo>
                              <a:pt x="184" y="93"/>
                            </a:lnTo>
                            <a:lnTo>
                              <a:pt x="184" y="97"/>
                            </a:lnTo>
                            <a:lnTo>
                              <a:pt x="202" y="97"/>
                            </a:lnTo>
                            <a:lnTo>
                              <a:pt x="202" y="128"/>
                            </a:lnTo>
                            <a:lnTo>
                              <a:pt x="180" y="142"/>
                            </a:lnTo>
                            <a:lnTo>
                              <a:pt x="184" y="142"/>
                            </a:lnTo>
                            <a:lnTo>
                              <a:pt x="184" y="145"/>
                            </a:lnTo>
                            <a:lnTo>
                              <a:pt x="184" y="148"/>
                            </a:lnTo>
                            <a:lnTo>
                              <a:pt x="184" y="152"/>
                            </a:lnTo>
                            <a:lnTo>
                              <a:pt x="184" y="155"/>
                            </a:lnTo>
                            <a:lnTo>
                              <a:pt x="159" y="183"/>
                            </a:lnTo>
                            <a:lnTo>
                              <a:pt x="159" y="187"/>
                            </a:lnTo>
                            <a:lnTo>
                              <a:pt x="155" y="187"/>
                            </a:lnTo>
                            <a:lnTo>
                              <a:pt x="0" y="159"/>
                            </a:lnTo>
                            <a:lnTo>
                              <a:pt x="0" y="155"/>
                            </a:lnTo>
                            <a:lnTo>
                              <a:pt x="0" y="152"/>
                            </a:lnTo>
                            <a:lnTo>
                              <a:pt x="42" y="124"/>
                            </a:lnTo>
                            <a:lnTo>
                              <a:pt x="63" y="128"/>
                            </a:lnTo>
                            <a:lnTo>
                              <a:pt x="63" y="103"/>
                            </a:lnTo>
                            <a:lnTo>
                              <a:pt x="113" y="93"/>
                            </a:lnTo>
                            <a:lnTo>
                              <a:pt x="116" y="93"/>
                            </a:lnTo>
                            <a:lnTo>
                              <a:pt x="98" y="97"/>
                            </a:lnTo>
                            <a:lnTo>
                              <a:pt x="67" y="103"/>
                            </a:lnTo>
                            <a:lnTo>
                              <a:pt x="67" y="131"/>
                            </a:lnTo>
                            <a:lnTo>
                              <a:pt x="42" y="128"/>
                            </a:lnTo>
                            <a:lnTo>
                              <a:pt x="0" y="152"/>
                            </a:lnTo>
                            <a:lnTo>
                              <a:pt x="0" y="155"/>
                            </a:lnTo>
                            <a:lnTo>
                              <a:pt x="3" y="155"/>
                            </a:lnTo>
                            <a:lnTo>
                              <a:pt x="155" y="183"/>
                            </a:lnTo>
                            <a:lnTo>
                              <a:pt x="159" y="183"/>
                            </a:lnTo>
                            <a:lnTo>
                              <a:pt x="180" y="155"/>
                            </a:lnTo>
                            <a:lnTo>
                              <a:pt x="184" y="155"/>
                            </a:lnTo>
                            <a:lnTo>
                              <a:pt x="184" y="152"/>
                            </a:lnTo>
                            <a:lnTo>
                              <a:pt x="184" y="148"/>
                            </a:lnTo>
                            <a:lnTo>
                              <a:pt x="180" y="148"/>
                            </a:lnTo>
                            <a:lnTo>
                              <a:pt x="180" y="145"/>
                            </a:lnTo>
                            <a:lnTo>
                              <a:pt x="177" y="145"/>
                            </a:lnTo>
                            <a:lnTo>
                              <a:pt x="202" y="128"/>
                            </a:lnTo>
                            <a:lnTo>
                              <a:pt x="202" y="97"/>
                            </a:lnTo>
                            <a:lnTo>
                              <a:pt x="173" y="97"/>
                            </a:lnTo>
                            <a:lnTo>
                              <a:pt x="162" y="93"/>
                            </a:lnTo>
                            <a:lnTo>
                              <a:pt x="166" y="93"/>
                            </a:lnTo>
                            <a:lnTo>
                              <a:pt x="180" y="93"/>
                            </a:lnTo>
                            <a:lnTo>
                              <a:pt x="187" y="90"/>
                            </a:lnTo>
                            <a:lnTo>
                              <a:pt x="194" y="51"/>
                            </a:lnTo>
                            <a:lnTo>
                              <a:pt x="177" y="31"/>
                            </a:lnTo>
                            <a:lnTo>
                              <a:pt x="180" y="14"/>
                            </a:lnTo>
                            <a:lnTo>
                              <a:pt x="180" y="10"/>
                            </a:lnTo>
                            <a:lnTo>
                              <a:pt x="169" y="0"/>
                            </a:lnTo>
                            <a:lnTo>
                              <a:pt x="166" y="0"/>
                            </a:lnTo>
                            <a:lnTo>
                              <a:pt x="88" y="7"/>
                            </a:lnTo>
                            <a:lnTo>
                              <a:pt x="85" y="7"/>
                            </a:lnTo>
                            <a:lnTo>
                              <a:pt x="85" y="10"/>
                            </a:lnTo>
                            <a:lnTo>
                              <a:pt x="74" y="73"/>
                            </a:lnTo>
                            <a:lnTo>
                              <a:pt x="74" y="76"/>
                            </a:lnTo>
                            <a:lnTo>
                              <a:pt x="78" y="80"/>
                            </a:lnTo>
                            <a:lnTo>
                              <a:pt x="85" y="83"/>
                            </a:lnTo>
                            <a:lnTo>
                              <a:pt x="98" y="86"/>
                            </a:lnTo>
                            <a:lnTo>
                              <a:pt x="113" y="93"/>
                            </a:lnTo>
                            <a:lnTo>
                              <a:pt x="116" y="93"/>
                            </a:lnTo>
                            <a:lnTo>
                              <a:pt x="113" y="9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3" name="Freeform 3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37" y="2359"/>
                        <a:ext cx="202" cy="18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95" y="86"/>
                          </a:cxn>
                          <a:cxn ang="0">
                            <a:pos x="74" y="80"/>
                          </a:cxn>
                          <a:cxn ang="0">
                            <a:pos x="70" y="73"/>
                          </a:cxn>
                          <a:cxn ang="0">
                            <a:pos x="81" y="7"/>
                          </a:cxn>
                          <a:cxn ang="0">
                            <a:pos x="166" y="0"/>
                          </a:cxn>
                          <a:cxn ang="0">
                            <a:pos x="180" y="10"/>
                          </a:cxn>
                          <a:cxn ang="0">
                            <a:pos x="184" y="14"/>
                          </a:cxn>
                          <a:cxn ang="0">
                            <a:pos x="194" y="51"/>
                          </a:cxn>
                          <a:cxn ang="0">
                            <a:pos x="184" y="93"/>
                          </a:cxn>
                          <a:cxn ang="0">
                            <a:pos x="202" y="97"/>
                          </a:cxn>
                          <a:cxn ang="0">
                            <a:pos x="180" y="142"/>
                          </a:cxn>
                          <a:cxn ang="0">
                            <a:pos x="184" y="145"/>
                          </a:cxn>
                          <a:cxn ang="0">
                            <a:pos x="184" y="152"/>
                          </a:cxn>
                          <a:cxn ang="0">
                            <a:pos x="159" y="183"/>
                          </a:cxn>
                          <a:cxn ang="0">
                            <a:pos x="155" y="187"/>
                          </a:cxn>
                          <a:cxn ang="0">
                            <a:pos x="0" y="155"/>
                          </a:cxn>
                          <a:cxn ang="0">
                            <a:pos x="42" y="124"/>
                          </a:cxn>
                          <a:cxn ang="0">
                            <a:pos x="63" y="103"/>
                          </a:cxn>
                          <a:cxn ang="0">
                            <a:pos x="116" y="93"/>
                          </a:cxn>
                          <a:cxn ang="0">
                            <a:pos x="67" y="103"/>
                          </a:cxn>
                          <a:cxn ang="0">
                            <a:pos x="42" y="128"/>
                          </a:cxn>
                          <a:cxn ang="0">
                            <a:pos x="0" y="155"/>
                          </a:cxn>
                          <a:cxn ang="0">
                            <a:pos x="155" y="183"/>
                          </a:cxn>
                          <a:cxn ang="0">
                            <a:pos x="180" y="155"/>
                          </a:cxn>
                          <a:cxn ang="0">
                            <a:pos x="184" y="152"/>
                          </a:cxn>
                          <a:cxn ang="0">
                            <a:pos x="180" y="148"/>
                          </a:cxn>
                          <a:cxn ang="0">
                            <a:pos x="177" y="145"/>
                          </a:cxn>
                          <a:cxn ang="0">
                            <a:pos x="202" y="97"/>
                          </a:cxn>
                          <a:cxn ang="0">
                            <a:pos x="162" y="93"/>
                          </a:cxn>
                          <a:cxn ang="0">
                            <a:pos x="180" y="93"/>
                          </a:cxn>
                          <a:cxn ang="0">
                            <a:pos x="194" y="51"/>
                          </a:cxn>
                          <a:cxn ang="0">
                            <a:pos x="180" y="14"/>
                          </a:cxn>
                          <a:cxn ang="0">
                            <a:pos x="169" y="0"/>
                          </a:cxn>
                          <a:cxn ang="0">
                            <a:pos x="88" y="7"/>
                          </a:cxn>
                          <a:cxn ang="0">
                            <a:pos x="85" y="10"/>
                          </a:cxn>
                          <a:cxn ang="0">
                            <a:pos x="74" y="76"/>
                          </a:cxn>
                          <a:cxn ang="0">
                            <a:pos x="85" y="83"/>
                          </a:cxn>
                          <a:cxn ang="0">
                            <a:pos x="113" y="93"/>
                          </a:cxn>
                          <a:cxn ang="0">
                            <a:pos x="113" y="93"/>
                          </a:cxn>
                        </a:cxnLst>
                        <a:rect l="0" t="0" r="r" b="b"/>
                        <a:pathLst>
                          <a:path w="202" h="187">
                            <a:moveTo>
                              <a:pt x="113" y="93"/>
                            </a:moveTo>
                            <a:lnTo>
                              <a:pt x="95" y="86"/>
                            </a:lnTo>
                            <a:lnTo>
                              <a:pt x="81" y="86"/>
                            </a:lnTo>
                            <a:lnTo>
                              <a:pt x="74" y="80"/>
                            </a:lnTo>
                            <a:lnTo>
                              <a:pt x="70" y="76"/>
                            </a:lnTo>
                            <a:lnTo>
                              <a:pt x="70" y="73"/>
                            </a:lnTo>
                            <a:lnTo>
                              <a:pt x="81" y="10"/>
                            </a:lnTo>
                            <a:lnTo>
                              <a:pt x="81" y="7"/>
                            </a:lnTo>
                            <a:lnTo>
                              <a:pt x="85" y="7"/>
                            </a:lnTo>
                            <a:lnTo>
                              <a:pt x="166" y="0"/>
                            </a:lnTo>
                            <a:lnTo>
                              <a:pt x="169" y="0"/>
                            </a:lnTo>
                            <a:lnTo>
                              <a:pt x="180" y="10"/>
                            </a:lnTo>
                            <a:lnTo>
                              <a:pt x="184" y="10"/>
                            </a:lnTo>
                            <a:lnTo>
                              <a:pt x="184" y="14"/>
                            </a:lnTo>
                            <a:lnTo>
                              <a:pt x="180" y="27"/>
                            </a:lnTo>
                            <a:lnTo>
                              <a:pt x="194" y="51"/>
                            </a:lnTo>
                            <a:lnTo>
                              <a:pt x="191" y="90"/>
                            </a:lnTo>
                            <a:lnTo>
                              <a:pt x="184" y="93"/>
                            </a:lnTo>
                            <a:lnTo>
                              <a:pt x="184" y="97"/>
                            </a:lnTo>
                            <a:lnTo>
                              <a:pt x="202" y="97"/>
                            </a:lnTo>
                            <a:lnTo>
                              <a:pt x="202" y="128"/>
                            </a:lnTo>
                            <a:lnTo>
                              <a:pt x="180" y="142"/>
                            </a:lnTo>
                            <a:lnTo>
                              <a:pt x="184" y="142"/>
                            </a:lnTo>
                            <a:lnTo>
                              <a:pt x="184" y="145"/>
                            </a:lnTo>
                            <a:lnTo>
                              <a:pt x="184" y="148"/>
                            </a:lnTo>
                            <a:lnTo>
                              <a:pt x="184" y="152"/>
                            </a:lnTo>
                            <a:lnTo>
                              <a:pt x="184" y="155"/>
                            </a:lnTo>
                            <a:lnTo>
                              <a:pt x="159" y="183"/>
                            </a:lnTo>
                            <a:lnTo>
                              <a:pt x="159" y="187"/>
                            </a:lnTo>
                            <a:lnTo>
                              <a:pt x="155" y="187"/>
                            </a:lnTo>
                            <a:lnTo>
                              <a:pt x="0" y="159"/>
                            </a:lnTo>
                            <a:lnTo>
                              <a:pt x="0" y="155"/>
                            </a:lnTo>
                            <a:lnTo>
                              <a:pt x="0" y="152"/>
                            </a:lnTo>
                            <a:lnTo>
                              <a:pt x="42" y="124"/>
                            </a:lnTo>
                            <a:lnTo>
                              <a:pt x="63" y="128"/>
                            </a:lnTo>
                            <a:lnTo>
                              <a:pt x="63" y="103"/>
                            </a:lnTo>
                            <a:lnTo>
                              <a:pt x="113" y="93"/>
                            </a:lnTo>
                            <a:lnTo>
                              <a:pt x="116" y="93"/>
                            </a:lnTo>
                            <a:lnTo>
                              <a:pt x="98" y="97"/>
                            </a:lnTo>
                            <a:lnTo>
                              <a:pt x="67" y="103"/>
                            </a:lnTo>
                            <a:lnTo>
                              <a:pt x="67" y="131"/>
                            </a:lnTo>
                            <a:lnTo>
                              <a:pt x="42" y="128"/>
                            </a:lnTo>
                            <a:lnTo>
                              <a:pt x="0" y="152"/>
                            </a:lnTo>
                            <a:lnTo>
                              <a:pt x="0" y="155"/>
                            </a:lnTo>
                            <a:lnTo>
                              <a:pt x="3" y="155"/>
                            </a:lnTo>
                            <a:lnTo>
                              <a:pt x="155" y="183"/>
                            </a:lnTo>
                            <a:lnTo>
                              <a:pt x="159" y="183"/>
                            </a:lnTo>
                            <a:lnTo>
                              <a:pt x="180" y="155"/>
                            </a:lnTo>
                            <a:lnTo>
                              <a:pt x="184" y="155"/>
                            </a:lnTo>
                            <a:lnTo>
                              <a:pt x="184" y="152"/>
                            </a:lnTo>
                            <a:lnTo>
                              <a:pt x="184" y="148"/>
                            </a:lnTo>
                            <a:lnTo>
                              <a:pt x="180" y="148"/>
                            </a:lnTo>
                            <a:lnTo>
                              <a:pt x="180" y="145"/>
                            </a:lnTo>
                            <a:lnTo>
                              <a:pt x="177" y="145"/>
                            </a:lnTo>
                            <a:lnTo>
                              <a:pt x="202" y="128"/>
                            </a:lnTo>
                            <a:lnTo>
                              <a:pt x="202" y="97"/>
                            </a:lnTo>
                            <a:lnTo>
                              <a:pt x="173" y="97"/>
                            </a:lnTo>
                            <a:lnTo>
                              <a:pt x="162" y="93"/>
                            </a:lnTo>
                            <a:lnTo>
                              <a:pt x="166" y="93"/>
                            </a:lnTo>
                            <a:lnTo>
                              <a:pt x="180" y="93"/>
                            </a:lnTo>
                            <a:lnTo>
                              <a:pt x="187" y="90"/>
                            </a:lnTo>
                            <a:lnTo>
                              <a:pt x="194" y="51"/>
                            </a:lnTo>
                            <a:lnTo>
                              <a:pt x="177" y="31"/>
                            </a:lnTo>
                            <a:lnTo>
                              <a:pt x="180" y="14"/>
                            </a:lnTo>
                            <a:lnTo>
                              <a:pt x="180" y="10"/>
                            </a:lnTo>
                            <a:lnTo>
                              <a:pt x="169" y="0"/>
                            </a:lnTo>
                            <a:lnTo>
                              <a:pt x="166" y="0"/>
                            </a:lnTo>
                            <a:lnTo>
                              <a:pt x="88" y="7"/>
                            </a:lnTo>
                            <a:lnTo>
                              <a:pt x="85" y="7"/>
                            </a:lnTo>
                            <a:lnTo>
                              <a:pt x="85" y="10"/>
                            </a:lnTo>
                            <a:lnTo>
                              <a:pt x="74" y="73"/>
                            </a:lnTo>
                            <a:lnTo>
                              <a:pt x="74" y="76"/>
                            </a:lnTo>
                            <a:lnTo>
                              <a:pt x="78" y="80"/>
                            </a:lnTo>
                            <a:lnTo>
                              <a:pt x="85" y="83"/>
                            </a:lnTo>
                            <a:lnTo>
                              <a:pt x="98" y="86"/>
                            </a:lnTo>
                            <a:lnTo>
                              <a:pt x="113" y="93"/>
                            </a:lnTo>
                            <a:lnTo>
                              <a:pt x="116" y="93"/>
                            </a:lnTo>
                            <a:lnTo>
                              <a:pt x="113" y="93"/>
                            </a:lnTo>
                          </a:path>
                        </a:pathLst>
                      </a:custGeom>
                      <a:noFill/>
                      <a:ln w="7938" cap="rnd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38" name="Freeform 313"/>
                    <p:cNvSpPr>
                      <a:spLocks/>
                    </p:cNvSpPr>
                    <p:nvPr/>
                  </p:nvSpPr>
                  <p:spPr bwMode="auto">
                    <a:xfrm>
                      <a:off x="3138" y="2488"/>
                      <a:ext cx="184" cy="55"/>
                    </a:xfrm>
                    <a:custGeom>
                      <a:avLst/>
                      <a:gdLst/>
                      <a:ahLst/>
                      <a:cxnLst>
                        <a:cxn ang="0">
                          <a:pos x="66" y="3"/>
                        </a:cxn>
                        <a:cxn ang="0">
                          <a:pos x="71" y="3"/>
                        </a:cxn>
                        <a:cxn ang="0">
                          <a:pos x="159" y="13"/>
                        </a:cxn>
                        <a:cxn ang="0">
                          <a:pos x="163" y="13"/>
                        </a:cxn>
                        <a:cxn ang="0">
                          <a:pos x="177" y="17"/>
                        </a:cxn>
                        <a:cxn ang="0">
                          <a:pos x="180" y="17"/>
                        </a:cxn>
                        <a:cxn ang="0">
                          <a:pos x="180" y="20"/>
                        </a:cxn>
                        <a:cxn ang="0">
                          <a:pos x="184" y="20"/>
                        </a:cxn>
                        <a:cxn ang="0">
                          <a:pos x="184" y="24"/>
                        </a:cxn>
                        <a:cxn ang="0">
                          <a:pos x="184" y="27"/>
                        </a:cxn>
                        <a:cxn ang="0">
                          <a:pos x="180" y="27"/>
                        </a:cxn>
                        <a:cxn ang="0">
                          <a:pos x="159" y="55"/>
                        </a:cxn>
                        <a:cxn ang="0">
                          <a:pos x="155" y="55"/>
                        </a:cxn>
                        <a:cxn ang="0">
                          <a:pos x="3" y="27"/>
                        </a:cxn>
                        <a:cxn ang="0">
                          <a:pos x="0" y="27"/>
                        </a:cxn>
                        <a:cxn ang="0">
                          <a:pos x="0" y="24"/>
                        </a:cxn>
                        <a:cxn ang="0">
                          <a:pos x="42" y="0"/>
                        </a:cxn>
                        <a:cxn ang="0">
                          <a:pos x="66" y="3"/>
                        </a:cxn>
                      </a:cxnLst>
                      <a:rect l="0" t="0" r="r" b="b"/>
                      <a:pathLst>
                        <a:path w="184" h="55">
                          <a:moveTo>
                            <a:pt x="66" y="3"/>
                          </a:moveTo>
                          <a:lnTo>
                            <a:pt x="71" y="3"/>
                          </a:lnTo>
                          <a:lnTo>
                            <a:pt x="159" y="13"/>
                          </a:lnTo>
                          <a:lnTo>
                            <a:pt x="163" y="13"/>
                          </a:lnTo>
                          <a:lnTo>
                            <a:pt x="177" y="17"/>
                          </a:lnTo>
                          <a:lnTo>
                            <a:pt x="180" y="17"/>
                          </a:lnTo>
                          <a:lnTo>
                            <a:pt x="180" y="20"/>
                          </a:lnTo>
                          <a:lnTo>
                            <a:pt x="184" y="20"/>
                          </a:lnTo>
                          <a:lnTo>
                            <a:pt x="184" y="24"/>
                          </a:lnTo>
                          <a:lnTo>
                            <a:pt x="184" y="27"/>
                          </a:lnTo>
                          <a:lnTo>
                            <a:pt x="180" y="27"/>
                          </a:lnTo>
                          <a:lnTo>
                            <a:pt x="159" y="55"/>
                          </a:lnTo>
                          <a:lnTo>
                            <a:pt x="155" y="55"/>
                          </a:lnTo>
                          <a:lnTo>
                            <a:pt x="3" y="27"/>
                          </a:lnTo>
                          <a:lnTo>
                            <a:pt x="0" y="27"/>
                          </a:lnTo>
                          <a:lnTo>
                            <a:pt x="0" y="24"/>
                          </a:lnTo>
                          <a:lnTo>
                            <a:pt x="42" y="0"/>
                          </a:lnTo>
                          <a:lnTo>
                            <a:pt x="66" y="3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" name="Freeform 314"/>
                    <p:cNvSpPr>
                      <a:spLocks/>
                    </p:cNvSpPr>
                    <p:nvPr/>
                  </p:nvSpPr>
                  <p:spPr bwMode="auto">
                    <a:xfrm>
                      <a:off x="3293" y="2504"/>
                      <a:ext cx="25" cy="3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9"/>
                        </a:cxn>
                        <a:cxn ang="0">
                          <a:pos x="0" y="35"/>
                        </a:cxn>
                        <a:cxn ang="0">
                          <a:pos x="25" y="0"/>
                        </a:cxn>
                      </a:cxnLst>
                      <a:rect l="0" t="0" r="r" b="b"/>
                      <a:pathLst>
                        <a:path w="25" h="39">
                          <a:moveTo>
                            <a:pt x="0" y="39"/>
                          </a:moveTo>
                          <a:lnTo>
                            <a:pt x="0" y="35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" name="Line 3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83" y="2443"/>
                      <a:ext cx="0" cy="3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1" name="Freeform 316"/>
                    <p:cNvSpPr>
                      <a:spLocks/>
                    </p:cNvSpPr>
                    <p:nvPr/>
                  </p:nvSpPr>
                  <p:spPr bwMode="auto">
                    <a:xfrm>
                      <a:off x="3304" y="2390"/>
                      <a:ext cx="11" cy="56"/>
                    </a:xfrm>
                    <a:custGeom>
                      <a:avLst/>
                      <a:gdLst/>
                      <a:ahLst/>
                      <a:cxnLst>
                        <a:cxn ang="0">
                          <a:pos x="11" y="0"/>
                        </a:cxn>
                        <a:cxn ang="0">
                          <a:pos x="4" y="56"/>
                        </a:cxn>
                        <a:cxn ang="0">
                          <a:pos x="0" y="56"/>
                        </a:cxn>
                      </a:cxnLst>
                      <a:rect l="0" t="0" r="r" b="b"/>
                      <a:pathLst>
                        <a:path w="11" h="56">
                          <a:moveTo>
                            <a:pt x="11" y="0"/>
                          </a:moveTo>
                          <a:lnTo>
                            <a:pt x="4" y="56"/>
                          </a:lnTo>
                          <a:lnTo>
                            <a:pt x="0" y="56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23" name="Group 317"/>
                <p:cNvGrpSpPr>
                  <a:grpSpLocks/>
                </p:cNvGrpSpPr>
                <p:nvPr/>
              </p:nvGrpSpPr>
              <p:grpSpPr bwMode="auto">
                <a:xfrm>
                  <a:off x="3223" y="2371"/>
                  <a:ext cx="74" cy="57"/>
                  <a:chOff x="3223" y="2371"/>
                  <a:chExt cx="74" cy="57"/>
                </a:xfrm>
              </p:grpSpPr>
              <p:sp>
                <p:nvSpPr>
                  <p:cNvPr id="124" name="Freeform 318"/>
                  <p:cNvSpPr>
                    <a:spLocks/>
                  </p:cNvSpPr>
                  <p:nvPr/>
                </p:nvSpPr>
                <p:spPr bwMode="auto">
                  <a:xfrm>
                    <a:off x="3223" y="2371"/>
                    <a:ext cx="74" cy="57"/>
                  </a:xfrm>
                  <a:custGeom>
                    <a:avLst/>
                    <a:gdLst/>
                    <a:ahLst/>
                    <a:cxnLst>
                      <a:cxn ang="0">
                        <a:pos x="10" y="7"/>
                      </a:cxn>
                      <a:cxn ang="0">
                        <a:pos x="71" y="0"/>
                      </a:cxn>
                      <a:cxn ang="0">
                        <a:pos x="74" y="3"/>
                      </a:cxn>
                      <a:cxn ang="0">
                        <a:pos x="63" y="57"/>
                      </a:cxn>
                      <a:cxn ang="0">
                        <a:pos x="3" y="57"/>
                      </a:cxn>
                      <a:cxn ang="0">
                        <a:pos x="0" y="53"/>
                      </a:cxn>
                      <a:cxn ang="0">
                        <a:pos x="10" y="7"/>
                      </a:cxn>
                    </a:cxnLst>
                    <a:rect l="0" t="0" r="r" b="b"/>
                    <a:pathLst>
                      <a:path w="74" h="57">
                        <a:moveTo>
                          <a:pt x="10" y="7"/>
                        </a:moveTo>
                        <a:lnTo>
                          <a:pt x="71" y="0"/>
                        </a:lnTo>
                        <a:lnTo>
                          <a:pt x="74" y="3"/>
                        </a:lnTo>
                        <a:lnTo>
                          <a:pt x="63" y="57"/>
                        </a:lnTo>
                        <a:lnTo>
                          <a:pt x="3" y="57"/>
                        </a:lnTo>
                        <a:lnTo>
                          <a:pt x="0" y="53"/>
                        </a:lnTo>
                        <a:lnTo>
                          <a:pt x="10" y="7"/>
                        </a:lnTo>
                        <a:close/>
                      </a:path>
                    </a:pathLst>
                  </a:custGeom>
                  <a:solidFill>
                    <a:srgbClr val="8CF4E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319"/>
                  <p:cNvSpPr>
                    <a:spLocks/>
                  </p:cNvSpPr>
                  <p:nvPr/>
                </p:nvSpPr>
                <p:spPr bwMode="auto">
                  <a:xfrm>
                    <a:off x="3223" y="2371"/>
                    <a:ext cx="74" cy="57"/>
                  </a:xfrm>
                  <a:custGeom>
                    <a:avLst/>
                    <a:gdLst/>
                    <a:ahLst/>
                    <a:cxnLst>
                      <a:cxn ang="0">
                        <a:pos x="10" y="7"/>
                      </a:cxn>
                      <a:cxn ang="0">
                        <a:pos x="71" y="0"/>
                      </a:cxn>
                      <a:cxn ang="0">
                        <a:pos x="74" y="3"/>
                      </a:cxn>
                      <a:cxn ang="0">
                        <a:pos x="63" y="57"/>
                      </a:cxn>
                      <a:cxn ang="0">
                        <a:pos x="3" y="57"/>
                      </a:cxn>
                      <a:cxn ang="0">
                        <a:pos x="0" y="53"/>
                      </a:cxn>
                      <a:cxn ang="0">
                        <a:pos x="10" y="7"/>
                      </a:cxn>
                    </a:cxnLst>
                    <a:rect l="0" t="0" r="r" b="b"/>
                    <a:pathLst>
                      <a:path w="74" h="57">
                        <a:moveTo>
                          <a:pt x="10" y="7"/>
                        </a:moveTo>
                        <a:lnTo>
                          <a:pt x="71" y="0"/>
                        </a:lnTo>
                        <a:lnTo>
                          <a:pt x="74" y="3"/>
                        </a:lnTo>
                        <a:lnTo>
                          <a:pt x="63" y="57"/>
                        </a:lnTo>
                        <a:lnTo>
                          <a:pt x="3" y="57"/>
                        </a:lnTo>
                        <a:lnTo>
                          <a:pt x="0" y="53"/>
                        </a:lnTo>
                        <a:lnTo>
                          <a:pt x="10" y="7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6" name="Group 320"/>
              <p:cNvGrpSpPr>
                <a:grpSpLocks/>
              </p:cNvGrpSpPr>
              <p:nvPr/>
            </p:nvGrpSpPr>
            <p:grpSpPr bwMode="auto">
              <a:xfrm>
                <a:off x="2621" y="2371"/>
                <a:ext cx="204" cy="187"/>
                <a:chOff x="2621" y="2371"/>
                <a:chExt cx="204" cy="187"/>
              </a:xfrm>
            </p:grpSpPr>
            <p:grpSp>
              <p:nvGrpSpPr>
                <p:cNvPr id="100" name="Group 321"/>
                <p:cNvGrpSpPr>
                  <a:grpSpLocks/>
                </p:cNvGrpSpPr>
                <p:nvPr/>
              </p:nvGrpSpPr>
              <p:grpSpPr bwMode="auto">
                <a:xfrm>
                  <a:off x="2621" y="2371"/>
                  <a:ext cx="204" cy="187"/>
                  <a:chOff x="2621" y="2371"/>
                  <a:chExt cx="204" cy="187"/>
                </a:xfrm>
              </p:grpSpPr>
              <p:sp>
                <p:nvSpPr>
                  <p:cNvPr id="104" name="Freeform 322"/>
                  <p:cNvSpPr>
                    <a:spLocks/>
                  </p:cNvSpPr>
                  <p:nvPr/>
                </p:nvSpPr>
                <p:spPr bwMode="auto">
                  <a:xfrm>
                    <a:off x="2628" y="2371"/>
                    <a:ext cx="197" cy="185"/>
                  </a:xfrm>
                  <a:custGeom>
                    <a:avLst/>
                    <a:gdLst/>
                    <a:ahLst/>
                    <a:cxnLst>
                      <a:cxn ang="0">
                        <a:pos x="197" y="128"/>
                      </a:cxn>
                      <a:cxn ang="0">
                        <a:pos x="196" y="97"/>
                      </a:cxn>
                      <a:cxn ang="0">
                        <a:pos x="177" y="97"/>
                      </a:cxn>
                      <a:cxn ang="0">
                        <a:pos x="177" y="92"/>
                      </a:cxn>
                      <a:cxn ang="0">
                        <a:pos x="185" y="89"/>
                      </a:cxn>
                      <a:cxn ang="0">
                        <a:pos x="190" y="50"/>
                      </a:cxn>
                      <a:cxn ang="0">
                        <a:pos x="175" y="30"/>
                      </a:cxn>
                      <a:cxn ang="0">
                        <a:pos x="177" y="12"/>
                      </a:cxn>
                      <a:cxn ang="0">
                        <a:pos x="161" y="0"/>
                      </a:cxn>
                      <a:cxn ang="0">
                        <a:pos x="80" y="7"/>
                      </a:cxn>
                      <a:cxn ang="0">
                        <a:pos x="70" y="75"/>
                      </a:cxn>
                      <a:cxn ang="0">
                        <a:pos x="81" y="86"/>
                      </a:cxn>
                      <a:cxn ang="0">
                        <a:pos x="95" y="86"/>
                      </a:cxn>
                      <a:cxn ang="0">
                        <a:pos x="113" y="93"/>
                      </a:cxn>
                      <a:cxn ang="0">
                        <a:pos x="63" y="105"/>
                      </a:cxn>
                      <a:cxn ang="0">
                        <a:pos x="64" y="129"/>
                      </a:cxn>
                      <a:cxn ang="0">
                        <a:pos x="42" y="124"/>
                      </a:cxn>
                      <a:cxn ang="0">
                        <a:pos x="0" y="151"/>
                      </a:cxn>
                      <a:cxn ang="0">
                        <a:pos x="2" y="157"/>
                      </a:cxn>
                      <a:cxn ang="0">
                        <a:pos x="154" y="185"/>
                      </a:cxn>
                      <a:cxn ang="0">
                        <a:pos x="179" y="157"/>
                      </a:cxn>
                      <a:cxn ang="0">
                        <a:pos x="177" y="141"/>
                      </a:cxn>
                      <a:cxn ang="0">
                        <a:pos x="197" y="128"/>
                      </a:cxn>
                    </a:cxnLst>
                    <a:rect l="0" t="0" r="r" b="b"/>
                    <a:pathLst>
                      <a:path w="197" h="185">
                        <a:moveTo>
                          <a:pt x="197" y="128"/>
                        </a:moveTo>
                        <a:lnTo>
                          <a:pt x="196" y="97"/>
                        </a:lnTo>
                        <a:lnTo>
                          <a:pt x="177" y="97"/>
                        </a:lnTo>
                        <a:lnTo>
                          <a:pt x="177" y="92"/>
                        </a:lnTo>
                        <a:lnTo>
                          <a:pt x="185" y="89"/>
                        </a:lnTo>
                        <a:lnTo>
                          <a:pt x="190" y="50"/>
                        </a:lnTo>
                        <a:lnTo>
                          <a:pt x="175" y="30"/>
                        </a:lnTo>
                        <a:lnTo>
                          <a:pt x="177" y="12"/>
                        </a:lnTo>
                        <a:lnTo>
                          <a:pt x="161" y="0"/>
                        </a:lnTo>
                        <a:lnTo>
                          <a:pt x="80" y="7"/>
                        </a:lnTo>
                        <a:lnTo>
                          <a:pt x="70" y="75"/>
                        </a:lnTo>
                        <a:lnTo>
                          <a:pt x="81" y="86"/>
                        </a:lnTo>
                        <a:lnTo>
                          <a:pt x="95" y="86"/>
                        </a:lnTo>
                        <a:lnTo>
                          <a:pt x="113" y="93"/>
                        </a:lnTo>
                        <a:lnTo>
                          <a:pt x="63" y="105"/>
                        </a:lnTo>
                        <a:lnTo>
                          <a:pt x="64" y="129"/>
                        </a:lnTo>
                        <a:lnTo>
                          <a:pt x="42" y="124"/>
                        </a:lnTo>
                        <a:lnTo>
                          <a:pt x="0" y="151"/>
                        </a:lnTo>
                        <a:lnTo>
                          <a:pt x="2" y="157"/>
                        </a:lnTo>
                        <a:lnTo>
                          <a:pt x="154" y="185"/>
                        </a:lnTo>
                        <a:lnTo>
                          <a:pt x="179" y="157"/>
                        </a:lnTo>
                        <a:lnTo>
                          <a:pt x="177" y="141"/>
                        </a:lnTo>
                        <a:lnTo>
                          <a:pt x="197" y="128"/>
                        </a:lnTo>
                        <a:close/>
                      </a:path>
                    </a:pathLst>
                  </a:custGeom>
                  <a:solidFill>
                    <a:srgbClr val="DADAD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5" name="Group 323"/>
                  <p:cNvGrpSpPr>
                    <a:grpSpLocks/>
                  </p:cNvGrpSpPr>
                  <p:nvPr/>
                </p:nvGrpSpPr>
                <p:grpSpPr bwMode="auto">
                  <a:xfrm>
                    <a:off x="2621" y="2371"/>
                    <a:ext cx="202" cy="187"/>
                    <a:chOff x="2621" y="2371"/>
                    <a:chExt cx="202" cy="187"/>
                  </a:xfrm>
                </p:grpSpPr>
                <p:sp>
                  <p:nvSpPr>
                    <p:cNvPr id="106" name="Freeform 324"/>
                    <p:cNvSpPr>
                      <a:spLocks/>
                    </p:cNvSpPr>
                    <p:nvPr/>
                  </p:nvSpPr>
                  <p:spPr bwMode="auto">
                    <a:xfrm>
                      <a:off x="2695" y="2374"/>
                      <a:ext cx="96" cy="77"/>
                    </a:xfrm>
                    <a:custGeom>
                      <a:avLst/>
                      <a:gdLst/>
                      <a:ahLst/>
                      <a:cxnLst>
                        <a:cxn ang="0">
                          <a:pos x="92" y="0"/>
                        </a:cxn>
                        <a:cxn ang="0">
                          <a:pos x="96" y="0"/>
                        </a:cxn>
                        <a:cxn ang="0">
                          <a:pos x="81" y="73"/>
                        </a:cxn>
                        <a:cxn ang="0">
                          <a:pos x="81" y="77"/>
                        </a:cxn>
                        <a:cxn ang="0">
                          <a:pos x="3" y="73"/>
                        </a:cxn>
                        <a:cxn ang="0">
                          <a:pos x="0" y="73"/>
                        </a:cxn>
                        <a:cxn ang="0">
                          <a:pos x="0" y="69"/>
                        </a:cxn>
                        <a:cxn ang="0">
                          <a:pos x="10" y="7"/>
                        </a:cxn>
                        <a:cxn ang="0">
                          <a:pos x="14" y="7"/>
                        </a:cxn>
                        <a:cxn ang="0">
                          <a:pos x="92" y="0"/>
                        </a:cxn>
                      </a:cxnLst>
                      <a:rect l="0" t="0" r="r" b="b"/>
                      <a:pathLst>
                        <a:path w="96" h="77">
                          <a:moveTo>
                            <a:pt x="92" y="0"/>
                          </a:moveTo>
                          <a:lnTo>
                            <a:pt x="96" y="0"/>
                          </a:lnTo>
                          <a:lnTo>
                            <a:pt x="81" y="73"/>
                          </a:lnTo>
                          <a:lnTo>
                            <a:pt x="81" y="77"/>
                          </a:lnTo>
                          <a:lnTo>
                            <a:pt x="3" y="73"/>
                          </a:lnTo>
                          <a:lnTo>
                            <a:pt x="0" y="73"/>
                          </a:lnTo>
                          <a:lnTo>
                            <a:pt x="0" y="69"/>
                          </a:lnTo>
                          <a:lnTo>
                            <a:pt x="10" y="7"/>
                          </a:lnTo>
                          <a:lnTo>
                            <a:pt x="14" y="7"/>
                          </a:lnTo>
                          <a:lnTo>
                            <a:pt x="92" y="0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7" name="Freeform 325"/>
                    <p:cNvSpPr>
                      <a:spLocks/>
                    </p:cNvSpPr>
                    <p:nvPr/>
                  </p:nvSpPr>
                  <p:spPr bwMode="auto">
                    <a:xfrm>
                      <a:off x="2695" y="2371"/>
                      <a:ext cx="96" cy="80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80"/>
                        </a:cxn>
                        <a:cxn ang="0">
                          <a:pos x="0" y="76"/>
                        </a:cxn>
                        <a:cxn ang="0">
                          <a:pos x="0" y="72"/>
                        </a:cxn>
                        <a:cxn ang="0">
                          <a:pos x="10" y="10"/>
                        </a:cxn>
                        <a:cxn ang="0">
                          <a:pos x="10" y="7"/>
                        </a:cxn>
                        <a:cxn ang="0">
                          <a:pos x="14" y="7"/>
                        </a:cxn>
                        <a:cxn ang="0">
                          <a:pos x="92" y="0"/>
                        </a:cxn>
                        <a:cxn ang="0">
                          <a:pos x="96" y="0"/>
                        </a:cxn>
                        <a:cxn ang="0">
                          <a:pos x="96" y="4"/>
                        </a:cxn>
                        <a:cxn ang="0">
                          <a:pos x="85" y="76"/>
                        </a:cxn>
                        <a:cxn ang="0">
                          <a:pos x="85" y="80"/>
                        </a:cxn>
                        <a:cxn ang="0">
                          <a:pos x="81" y="80"/>
                        </a:cxn>
                        <a:cxn ang="0">
                          <a:pos x="78" y="80"/>
                        </a:cxn>
                        <a:cxn ang="0">
                          <a:pos x="3" y="80"/>
                        </a:cxn>
                      </a:cxnLst>
                      <a:rect l="0" t="0" r="r" b="b"/>
                      <a:pathLst>
                        <a:path w="96" h="80">
                          <a:moveTo>
                            <a:pt x="3" y="80"/>
                          </a:moveTo>
                          <a:lnTo>
                            <a:pt x="0" y="76"/>
                          </a:lnTo>
                          <a:lnTo>
                            <a:pt x="0" y="72"/>
                          </a:lnTo>
                          <a:lnTo>
                            <a:pt x="10" y="10"/>
                          </a:lnTo>
                          <a:lnTo>
                            <a:pt x="10" y="7"/>
                          </a:lnTo>
                          <a:lnTo>
                            <a:pt x="14" y="7"/>
                          </a:lnTo>
                          <a:lnTo>
                            <a:pt x="92" y="0"/>
                          </a:lnTo>
                          <a:lnTo>
                            <a:pt x="96" y="0"/>
                          </a:lnTo>
                          <a:lnTo>
                            <a:pt x="96" y="4"/>
                          </a:lnTo>
                          <a:lnTo>
                            <a:pt x="85" y="76"/>
                          </a:lnTo>
                          <a:lnTo>
                            <a:pt x="85" y="80"/>
                          </a:lnTo>
                          <a:lnTo>
                            <a:pt x="81" y="80"/>
                          </a:lnTo>
                          <a:lnTo>
                            <a:pt x="78" y="80"/>
                          </a:lnTo>
                          <a:lnTo>
                            <a:pt x="3" y="80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8" name="Freeform 326"/>
                    <p:cNvSpPr>
                      <a:spLocks/>
                    </p:cNvSpPr>
                    <p:nvPr/>
                  </p:nvSpPr>
                  <p:spPr bwMode="auto">
                    <a:xfrm>
                      <a:off x="2688" y="2474"/>
                      <a:ext cx="96" cy="3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0" y="0"/>
                        </a:cxn>
                        <a:cxn ang="0">
                          <a:pos x="96" y="11"/>
                        </a:cxn>
                        <a:cxn ang="0">
                          <a:pos x="96" y="38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96" h="38">
                          <a:moveTo>
                            <a:pt x="0" y="28"/>
                          </a:moveTo>
                          <a:lnTo>
                            <a:pt x="0" y="0"/>
                          </a:lnTo>
                          <a:lnTo>
                            <a:pt x="96" y="11"/>
                          </a:lnTo>
                          <a:lnTo>
                            <a:pt x="96" y="38"/>
                          </a:lnTo>
                          <a:lnTo>
                            <a:pt x="0" y="28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9" name="Freeform 327"/>
                    <p:cNvSpPr>
                      <a:spLocks/>
                    </p:cNvSpPr>
                    <p:nvPr/>
                  </p:nvSpPr>
                  <p:spPr bwMode="auto">
                    <a:xfrm>
                      <a:off x="2785" y="2468"/>
                      <a:ext cx="38" cy="4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"/>
                        </a:cxn>
                        <a:cxn ang="0">
                          <a:pos x="0" y="44"/>
                        </a:cxn>
                        <a:cxn ang="0">
                          <a:pos x="13" y="48"/>
                        </a:cxn>
                        <a:cxn ang="0">
                          <a:pos x="38" y="31"/>
                        </a:cxn>
                        <a:cxn ang="0">
                          <a:pos x="38" y="0"/>
                        </a:cxn>
                        <a:cxn ang="0">
                          <a:pos x="0" y="17"/>
                        </a:cxn>
                      </a:cxnLst>
                      <a:rect l="0" t="0" r="r" b="b"/>
                      <a:pathLst>
                        <a:path w="38" h="48">
                          <a:moveTo>
                            <a:pt x="0" y="17"/>
                          </a:moveTo>
                          <a:lnTo>
                            <a:pt x="0" y="44"/>
                          </a:lnTo>
                          <a:lnTo>
                            <a:pt x="13" y="48"/>
                          </a:lnTo>
                          <a:lnTo>
                            <a:pt x="38" y="31"/>
                          </a:lnTo>
                          <a:lnTo>
                            <a:pt x="38" y="0"/>
                          </a:lnTo>
                          <a:lnTo>
                            <a:pt x="0" y="17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0" name="Freeform 328"/>
                    <p:cNvSpPr>
                      <a:spLocks/>
                    </p:cNvSpPr>
                    <p:nvPr/>
                  </p:nvSpPr>
                  <p:spPr bwMode="auto">
                    <a:xfrm>
                      <a:off x="2688" y="2468"/>
                      <a:ext cx="134" cy="17"/>
                    </a:xfrm>
                    <a:custGeom>
                      <a:avLst/>
                      <a:gdLst/>
                      <a:ahLst/>
                      <a:cxnLst>
                        <a:cxn ang="0">
                          <a:pos x="95" y="17"/>
                        </a:cxn>
                        <a:cxn ang="0">
                          <a:pos x="134" y="0"/>
                        </a:cxn>
                        <a:cxn ang="0">
                          <a:pos x="105" y="0"/>
                        </a:cxn>
                        <a:cxn ang="0">
                          <a:pos x="105" y="3"/>
                        </a:cxn>
                        <a:cxn ang="0">
                          <a:pos x="81" y="10"/>
                        </a:cxn>
                        <a:cxn ang="0">
                          <a:pos x="32" y="6"/>
                        </a:cxn>
                        <a:cxn ang="0">
                          <a:pos x="32" y="0"/>
                        </a:cxn>
                        <a:cxn ang="0">
                          <a:pos x="0" y="6"/>
                        </a:cxn>
                        <a:cxn ang="0">
                          <a:pos x="95" y="17"/>
                        </a:cxn>
                      </a:cxnLst>
                      <a:rect l="0" t="0" r="r" b="b"/>
                      <a:pathLst>
                        <a:path w="134" h="17">
                          <a:moveTo>
                            <a:pt x="95" y="17"/>
                          </a:moveTo>
                          <a:lnTo>
                            <a:pt x="134" y="0"/>
                          </a:lnTo>
                          <a:lnTo>
                            <a:pt x="105" y="0"/>
                          </a:lnTo>
                          <a:lnTo>
                            <a:pt x="105" y="3"/>
                          </a:lnTo>
                          <a:lnTo>
                            <a:pt x="81" y="10"/>
                          </a:lnTo>
                          <a:lnTo>
                            <a:pt x="32" y="6"/>
                          </a:lnTo>
                          <a:lnTo>
                            <a:pt x="32" y="0"/>
                          </a:lnTo>
                          <a:lnTo>
                            <a:pt x="0" y="6"/>
                          </a:lnTo>
                          <a:lnTo>
                            <a:pt x="95" y="17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1" name="Freeform 329"/>
                    <p:cNvSpPr>
                      <a:spLocks/>
                    </p:cNvSpPr>
                    <p:nvPr/>
                  </p:nvSpPr>
                  <p:spPr bwMode="auto">
                    <a:xfrm>
                      <a:off x="2774" y="2457"/>
                      <a:ext cx="28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28" y="11"/>
                        </a:cxn>
                        <a:cxn ang="0">
                          <a:pos x="14" y="11"/>
                        </a:cxn>
                        <a:cxn ang="0">
                          <a:pos x="0" y="0"/>
                        </a:cxn>
                        <a:cxn ang="0">
                          <a:pos x="14" y="0"/>
                        </a:cxn>
                        <a:cxn ang="0">
                          <a:pos x="28" y="11"/>
                        </a:cxn>
                      </a:cxnLst>
                      <a:rect l="0" t="0" r="r" b="b"/>
                      <a:pathLst>
                        <a:path w="28" h="11">
                          <a:moveTo>
                            <a:pt x="28" y="11"/>
                          </a:moveTo>
                          <a:lnTo>
                            <a:pt x="14" y="11"/>
                          </a:lnTo>
                          <a:lnTo>
                            <a:pt x="0" y="0"/>
                          </a:lnTo>
                          <a:lnTo>
                            <a:pt x="14" y="0"/>
                          </a:lnTo>
                          <a:lnTo>
                            <a:pt x="28" y="11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" name="Freeform 330"/>
                    <p:cNvSpPr>
                      <a:spLocks/>
                    </p:cNvSpPr>
                    <p:nvPr/>
                  </p:nvSpPr>
                  <p:spPr bwMode="auto">
                    <a:xfrm>
                      <a:off x="2707" y="2454"/>
                      <a:ext cx="14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14" y="11"/>
                        </a:cxn>
                        <a:cxn ang="0">
                          <a:pos x="14" y="0"/>
                        </a:cxn>
                        <a:cxn ang="0">
                          <a:pos x="0" y="0"/>
                        </a:cxn>
                        <a:cxn ang="0">
                          <a:pos x="14" y="11"/>
                        </a:cxn>
                      </a:cxnLst>
                      <a:rect l="0" t="0" r="r" b="b"/>
                      <a:pathLst>
                        <a:path w="14" h="11">
                          <a:moveTo>
                            <a:pt x="14" y="11"/>
                          </a:moveTo>
                          <a:lnTo>
                            <a:pt x="14" y="0"/>
                          </a:lnTo>
                          <a:lnTo>
                            <a:pt x="0" y="0"/>
                          </a:lnTo>
                          <a:lnTo>
                            <a:pt x="14" y="11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" name="Freeform 331"/>
                    <p:cNvSpPr>
                      <a:spLocks/>
                    </p:cNvSpPr>
                    <p:nvPr/>
                  </p:nvSpPr>
                  <p:spPr bwMode="auto">
                    <a:xfrm>
                      <a:off x="2699" y="2371"/>
                      <a:ext cx="117" cy="94"/>
                    </a:xfrm>
                    <a:custGeom>
                      <a:avLst/>
                      <a:gdLst/>
                      <a:ahLst/>
                      <a:cxnLst>
                        <a:cxn ang="0">
                          <a:pos x="103" y="94"/>
                        </a:cxn>
                        <a:cxn ang="0">
                          <a:pos x="88" y="86"/>
                        </a:cxn>
                        <a:cxn ang="0">
                          <a:pos x="75" y="86"/>
                        </a:cxn>
                        <a:cxn ang="0">
                          <a:pos x="67" y="83"/>
                        </a:cxn>
                        <a:cxn ang="0">
                          <a:pos x="21" y="83"/>
                        </a:cxn>
                        <a:cxn ang="0">
                          <a:pos x="7" y="83"/>
                        </a:cxn>
                        <a:cxn ang="0">
                          <a:pos x="0" y="79"/>
                        </a:cxn>
                        <a:cxn ang="0">
                          <a:pos x="75" y="79"/>
                        </a:cxn>
                        <a:cxn ang="0">
                          <a:pos x="78" y="79"/>
                        </a:cxn>
                        <a:cxn ang="0">
                          <a:pos x="81" y="79"/>
                        </a:cxn>
                        <a:cxn ang="0">
                          <a:pos x="81" y="76"/>
                        </a:cxn>
                        <a:cxn ang="0">
                          <a:pos x="92" y="4"/>
                        </a:cxn>
                        <a:cxn ang="0">
                          <a:pos x="92" y="0"/>
                        </a:cxn>
                        <a:cxn ang="0">
                          <a:pos x="103" y="10"/>
                        </a:cxn>
                        <a:cxn ang="0">
                          <a:pos x="103" y="14"/>
                        </a:cxn>
                        <a:cxn ang="0">
                          <a:pos x="99" y="31"/>
                        </a:cxn>
                        <a:cxn ang="0">
                          <a:pos x="117" y="52"/>
                        </a:cxn>
                        <a:cxn ang="0">
                          <a:pos x="110" y="90"/>
                        </a:cxn>
                        <a:cxn ang="0">
                          <a:pos x="103" y="94"/>
                        </a:cxn>
                      </a:cxnLst>
                      <a:rect l="0" t="0" r="r" b="b"/>
                      <a:pathLst>
                        <a:path w="117" h="94">
                          <a:moveTo>
                            <a:pt x="103" y="94"/>
                          </a:moveTo>
                          <a:lnTo>
                            <a:pt x="88" y="86"/>
                          </a:lnTo>
                          <a:lnTo>
                            <a:pt x="75" y="86"/>
                          </a:lnTo>
                          <a:lnTo>
                            <a:pt x="67" y="83"/>
                          </a:lnTo>
                          <a:lnTo>
                            <a:pt x="21" y="83"/>
                          </a:lnTo>
                          <a:lnTo>
                            <a:pt x="7" y="83"/>
                          </a:lnTo>
                          <a:lnTo>
                            <a:pt x="0" y="79"/>
                          </a:lnTo>
                          <a:lnTo>
                            <a:pt x="75" y="79"/>
                          </a:lnTo>
                          <a:lnTo>
                            <a:pt x="78" y="79"/>
                          </a:lnTo>
                          <a:lnTo>
                            <a:pt x="81" y="79"/>
                          </a:lnTo>
                          <a:lnTo>
                            <a:pt x="81" y="76"/>
                          </a:lnTo>
                          <a:lnTo>
                            <a:pt x="92" y="4"/>
                          </a:lnTo>
                          <a:lnTo>
                            <a:pt x="92" y="0"/>
                          </a:lnTo>
                          <a:lnTo>
                            <a:pt x="103" y="10"/>
                          </a:lnTo>
                          <a:lnTo>
                            <a:pt x="103" y="14"/>
                          </a:lnTo>
                          <a:lnTo>
                            <a:pt x="99" y="31"/>
                          </a:lnTo>
                          <a:lnTo>
                            <a:pt x="117" y="52"/>
                          </a:lnTo>
                          <a:lnTo>
                            <a:pt x="110" y="90"/>
                          </a:lnTo>
                          <a:lnTo>
                            <a:pt x="103" y="94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" name="Freeform 332"/>
                    <p:cNvSpPr>
                      <a:spLocks/>
                    </p:cNvSpPr>
                    <p:nvPr/>
                  </p:nvSpPr>
                  <p:spPr bwMode="auto">
                    <a:xfrm>
                      <a:off x="2703" y="2381"/>
                      <a:ext cx="77" cy="59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59"/>
                        </a:cxn>
                        <a:cxn ang="0">
                          <a:pos x="7" y="56"/>
                        </a:cxn>
                        <a:cxn ang="0">
                          <a:pos x="7" y="52"/>
                        </a:cxn>
                        <a:cxn ang="0">
                          <a:pos x="7" y="49"/>
                        </a:cxn>
                        <a:cxn ang="0">
                          <a:pos x="7" y="42"/>
                        </a:cxn>
                        <a:cxn ang="0">
                          <a:pos x="7" y="38"/>
                        </a:cxn>
                        <a:cxn ang="0">
                          <a:pos x="10" y="25"/>
                        </a:cxn>
                        <a:cxn ang="0">
                          <a:pos x="10" y="21"/>
                        </a:cxn>
                        <a:cxn ang="0">
                          <a:pos x="10" y="18"/>
                        </a:cxn>
                        <a:cxn ang="0">
                          <a:pos x="10" y="14"/>
                        </a:cxn>
                        <a:cxn ang="0">
                          <a:pos x="13" y="11"/>
                        </a:cxn>
                        <a:cxn ang="0">
                          <a:pos x="17" y="11"/>
                        </a:cxn>
                        <a:cxn ang="0">
                          <a:pos x="24" y="7"/>
                        </a:cxn>
                        <a:cxn ang="0">
                          <a:pos x="28" y="7"/>
                        </a:cxn>
                        <a:cxn ang="0">
                          <a:pos x="38" y="7"/>
                        </a:cxn>
                        <a:cxn ang="0">
                          <a:pos x="42" y="7"/>
                        </a:cxn>
                        <a:cxn ang="0">
                          <a:pos x="45" y="7"/>
                        </a:cxn>
                        <a:cxn ang="0">
                          <a:pos x="48" y="7"/>
                        </a:cxn>
                        <a:cxn ang="0">
                          <a:pos x="53" y="7"/>
                        </a:cxn>
                        <a:cxn ang="0">
                          <a:pos x="56" y="7"/>
                        </a:cxn>
                        <a:cxn ang="0">
                          <a:pos x="59" y="7"/>
                        </a:cxn>
                        <a:cxn ang="0">
                          <a:pos x="63" y="7"/>
                        </a:cxn>
                        <a:cxn ang="0">
                          <a:pos x="66" y="7"/>
                        </a:cxn>
                        <a:cxn ang="0">
                          <a:pos x="70" y="7"/>
                        </a:cxn>
                        <a:cxn ang="0">
                          <a:pos x="77" y="7"/>
                        </a:cxn>
                        <a:cxn ang="0">
                          <a:pos x="77" y="4"/>
                        </a:cxn>
                        <a:cxn ang="0">
                          <a:pos x="73" y="0"/>
                        </a:cxn>
                        <a:cxn ang="0">
                          <a:pos x="10" y="7"/>
                        </a:cxn>
                        <a:cxn ang="0">
                          <a:pos x="10" y="11"/>
                        </a:cxn>
                        <a:cxn ang="0">
                          <a:pos x="0" y="56"/>
                        </a:cxn>
                        <a:cxn ang="0">
                          <a:pos x="3" y="59"/>
                        </a:cxn>
                        <a:cxn ang="0">
                          <a:pos x="7" y="59"/>
                        </a:cxn>
                      </a:cxnLst>
                      <a:rect l="0" t="0" r="r" b="b"/>
                      <a:pathLst>
                        <a:path w="77" h="59">
                          <a:moveTo>
                            <a:pt x="7" y="59"/>
                          </a:moveTo>
                          <a:lnTo>
                            <a:pt x="7" y="56"/>
                          </a:lnTo>
                          <a:lnTo>
                            <a:pt x="7" y="52"/>
                          </a:lnTo>
                          <a:lnTo>
                            <a:pt x="7" y="49"/>
                          </a:lnTo>
                          <a:lnTo>
                            <a:pt x="7" y="42"/>
                          </a:lnTo>
                          <a:lnTo>
                            <a:pt x="7" y="38"/>
                          </a:lnTo>
                          <a:lnTo>
                            <a:pt x="10" y="25"/>
                          </a:lnTo>
                          <a:lnTo>
                            <a:pt x="10" y="21"/>
                          </a:lnTo>
                          <a:lnTo>
                            <a:pt x="10" y="18"/>
                          </a:lnTo>
                          <a:lnTo>
                            <a:pt x="10" y="14"/>
                          </a:lnTo>
                          <a:lnTo>
                            <a:pt x="13" y="11"/>
                          </a:lnTo>
                          <a:lnTo>
                            <a:pt x="17" y="11"/>
                          </a:lnTo>
                          <a:lnTo>
                            <a:pt x="24" y="7"/>
                          </a:lnTo>
                          <a:lnTo>
                            <a:pt x="28" y="7"/>
                          </a:lnTo>
                          <a:lnTo>
                            <a:pt x="38" y="7"/>
                          </a:lnTo>
                          <a:lnTo>
                            <a:pt x="42" y="7"/>
                          </a:lnTo>
                          <a:lnTo>
                            <a:pt x="45" y="7"/>
                          </a:lnTo>
                          <a:lnTo>
                            <a:pt x="48" y="7"/>
                          </a:lnTo>
                          <a:lnTo>
                            <a:pt x="53" y="7"/>
                          </a:lnTo>
                          <a:lnTo>
                            <a:pt x="56" y="7"/>
                          </a:lnTo>
                          <a:lnTo>
                            <a:pt x="59" y="7"/>
                          </a:lnTo>
                          <a:lnTo>
                            <a:pt x="63" y="7"/>
                          </a:lnTo>
                          <a:lnTo>
                            <a:pt x="66" y="7"/>
                          </a:lnTo>
                          <a:lnTo>
                            <a:pt x="70" y="7"/>
                          </a:lnTo>
                          <a:lnTo>
                            <a:pt x="77" y="7"/>
                          </a:lnTo>
                          <a:lnTo>
                            <a:pt x="77" y="4"/>
                          </a:lnTo>
                          <a:lnTo>
                            <a:pt x="73" y="0"/>
                          </a:lnTo>
                          <a:lnTo>
                            <a:pt x="10" y="7"/>
                          </a:lnTo>
                          <a:lnTo>
                            <a:pt x="10" y="11"/>
                          </a:lnTo>
                          <a:lnTo>
                            <a:pt x="0" y="56"/>
                          </a:lnTo>
                          <a:lnTo>
                            <a:pt x="3" y="59"/>
                          </a:lnTo>
                          <a:lnTo>
                            <a:pt x="7" y="59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5" name="Group 3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21" y="2371"/>
                      <a:ext cx="201" cy="187"/>
                      <a:chOff x="2621" y="2371"/>
                      <a:chExt cx="201" cy="187"/>
                    </a:xfrm>
                  </p:grpSpPr>
                  <p:sp>
                    <p:nvSpPr>
                      <p:cNvPr id="120" name="Freeform 3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21" y="2371"/>
                        <a:ext cx="201" cy="18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95" y="86"/>
                          </a:cxn>
                          <a:cxn ang="0">
                            <a:pos x="73" y="79"/>
                          </a:cxn>
                          <a:cxn ang="0">
                            <a:pos x="70" y="72"/>
                          </a:cxn>
                          <a:cxn ang="0">
                            <a:pos x="81" y="7"/>
                          </a:cxn>
                          <a:cxn ang="0">
                            <a:pos x="166" y="0"/>
                          </a:cxn>
                          <a:cxn ang="0">
                            <a:pos x="180" y="10"/>
                          </a:cxn>
                          <a:cxn ang="0">
                            <a:pos x="184" y="14"/>
                          </a:cxn>
                          <a:cxn ang="0">
                            <a:pos x="194" y="52"/>
                          </a:cxn>
                          <a:cxn ang="0">
                            <a:pos x="184" y="93"/>
                          </a:cxn>
                          <a:cxn ang="0">
                            <a:pos x="201" y="97"/>
                          </a:cxn>
                          <a:cxn ang="0">
                            <a:pos x="180" y="141"/>
                          </a:cxn>
                          <a:cxn ang="0">
                            <a:pos x="184" y="145"/>
                          </a:cxn>
                          <a:cxn ang="0">
                            <a:pos x="184" y="152"/>
                          </a:cxn>
                          <a:cxn ang="0">
                            <a:pos x="159" y="183"/>
                          </a:cxn>
                          <a:cxn ang="0">
                            <a:pos x="155" y="187"/>
                          </a:cxn>
                          <a:cxn ang="0">
                            <a:pos x="0" y="155"/>
                          </a:cxn>
                          <a:cxn ang="0">
                            <a:pos x="42" y="124"/>
                          </a:cxn>
                          <a:cxn ang="0">
                            <a:pos x="63" y="103"/>
                          </a:cxn>
                          <a:cxn ang="0">
                            <a:pos x="116" y="93"/>
                          </a:cxn>
                          <a:cxn ang="0">
                            <a:pos x="66" y="103"/>
                          </a:cxn>
                          <a:cxn ang="0">
                            <a:pos x="42" y="128"/>
                          </a:cxn>
                          <a:cxn ang="0">
                            <a:pos x="0" y="155"/>
                          </a:cxn>
                          <a:cxn ang="0">
                            <a:pos x="155" y="183"/>
                          </a:cxn>
                          <a:cxn ang="0">
                            <a:pos x="180" y="155"/>
                          </a:cxn>
                          <a:cxn ang="0">
                            <a:pos x="184" y="152"/>
                          </a:cxn>
                          <a:cxn ang="0">
                            <a:pos x="180" y="148"/>
                          </a:cxn>
                          <a:cxn ang="0">
                            <a:pos x="177" y="145"/>
                          </a:cxn>
                          <a:cxn ang="0">
                            <a:pos x="201" y="97"/>
                          </a:cxn>
                          <a:cxn ang="0">
                            <a:pos x="162" y="93"/>
                          </a:cxn>
                          <a:cxn ang="0">
                            <a:pos x="180" y="93"/>
                          </a:cxn>
                          <a:cxn ang="0">
                            <a:pos x="194" y="52"/>
                          </a:cxn>
                          <a:cxn ang="0">
                            <a:pos x="180" y="14"/>
                          </a:cxn>
                          <a:cxn ang="0">
                            <a:pos x="169" y="0"/>
                          </a:cxn>
                          <a:cxn ang="0">
                            <a:pos x="88" y="7"/>
                          </a:cxn>
                          <a:cxn ang="0">
                            <a:pos x="84" y="10"/>
                          </a:cxn>
                          <a:cxn ang="0">
                            <a:pos x="73" y="76"/>
                          </a:cxn>
                          <a:cxn ang="0">
                            <a:pos x="84" y="83"/>
                          </a:cxn>
                          <a:cxn ang="0">
                            <a:pos x="113" y="93"/>
                          </a:cxn>
                          <a:cxn ang="0">
                            <a:pos x="113" y="93"/>
                          </a:cxn>
                        </a:cxnLst>
                        <a:rect l="0" t="0" r="r" b="b"/>
                        <a:pathLst>
                          <a:path w="201" h="187">
                            <a:moveTo>
                              <a:pt x="113" y="93"/>
                            </a:moveTo>
                            <a:lnTo>
                              <a:pt x="95" y="86"/>
                            </a:lnTo>
                            <a:lnTo>
                              <a:pt x="81" y="86"/>
                            </a:lnTo>
                            <a:lnTo>
                              <a:pt x="73" y="79"/>
                            </a:lnTo>
                            <a:lnTo>
                              <a:pt x="70" y="76"/>
                            </a:lnTo>
                            <a:lnTo>
                              <a:pt x="70" y="72"/>
                            </a:lnTo>
                            <a:lnTo>
                              <a:pt x="81" y="10"/>
                            </a:lnTo>
                            <a:lnTo>
                              <a:pt x="81" y="7"/>
                            </a:lnTo>
                            <a:lnTo>
                              <a:pt x="84" y="7"/>
                            </a:lnTo>
                            <a:lnTo>
                              <a:pt x="166" y="0"/>
                            </a:lnTo>
                            <a:lnTo>
                              <a:pt x="169" y="0"/>
                            </a:lnTo>
                            <a:lnTo>
                              <a:pt x="180" y="10"/>
                            </a:lnTo>
                            <a:lnTo>
                              <a:pt x="184" y="10"/>
                            </a:lnTo>
                            <a:lnTo>
                              <a:pt x="184" y="14"/>
                            </a:lnTo>
                            <a:lnTo>
                              <a:pt x="180" y="28"/>
                            </a:lnTo>
                            <a:lnTo>
                              <a:pt x="194" y="52"/>
                            </a:lnTo>
                            <a:lnTo>
                              <a:pt x="190" y="90"/>
                            </a:lnTo>
                            <a:lnTo>
                              <a:pt x="184" y="93"/>
                            </a:lnTo>
                            <a:lnTo>
                              <a:pt x="184" y="97"/>
                            </a:lnTo>
                            <a:lnTo>
                              <a:pt x="201" y="97"/>
                            </a:lnTo>
                            <a:lnTo>
                              <a:pt x="201" y="128"/>
                            </a:lnTo>
                            <a:lnTo>
                              <a:pt x="180" y="141"/>
                            </a:lnTo>
                            <a:lnTo>
                              <a:pt x="184" y="141"/>
                            </a:lnTo>
                            <a:lnTo>
                              <a:pt x="184" y="145"/>
                            </a:lnTo>
                            <a:lnTo>
                              <a:pt x="184" y="148"/>
                            </a:lnTo>
                            <a:lnTo>
                              <a:pt x="184" y="152"/>
                            </a:lnTo>
                            <a:lnTo>
                              <a:pt x="184" y="155"/>
                            </a:lnTo>
                            <a:lnTo>
                              <a:pt x="159" y="183"/>
                            </a:lnTo>
                            <a:lnTo>
                              <a:pt x="159" y="187"/>
                            </a:lnTo>
                            <a:lnTo>
                              <a:pt x="155" y="187"/>
                            </a:lnTo>
                            <a:lnTo>
                              <a:pt x="0" y="159"/>
                            </a:lnTo>
                            <a:lnTo>
                              <a:pt x="0" y="155"/>
                            </a:lnTo>
                            <a:lnTo>
                              <a:pt x="0" y="152"/>
                            </a:lnTo>
                            <a:lnTo>
                              <a:pt x="42" y="124"/>
                            </a:lnTo>
                            <a:lnTo>
                              <a:pt x="63" y="128"/>
                            </a:lnTo>
                            <a:lnTo>
                              <a:pt x="63" y="103"/>
                            </a:lnTo>
                            <a:lnTo>
                              <a:pt x="113" y="93"/>
                            </a:lnTo>
                            <a:lnTo>
                              <a:pt x="116" y="93"/>
                            </a:lnTo>
                            <a:lnTo>
                              <a:pt x="98" y="97"/>
                            </a:lnTo>
                            <a:lnTo>
                              <a:pt x="66" y="103"/>
                            </a:lnTo>
                            <a:lnTo>
                              <a:pt x="66" y="131"/>
                            </a:lnTo>
                            <a:lnTo>
                              <a:pt x="42" y="128"/>
                            </a:lnTo>
                            <a:lnTo>
                              <a:pt x="0" y="152"/>
                            </a:lnTo>
                            <a:lnTo>
                              <a:pt x="0" y="155"/>
                            </a:lnTo>
                            <a:lnTo>
                              <a:pt x="3" y="155"/>
                            </a:lnTo>
                            <a:lnTo>
                              <a:pt x="155" y="183"/>
                            </a:lnTo>
                            <a:lnTo>
                              <a:pt x="159" y="183"/>
                            </a:lnTo>
                            <a:lnTo>
                              <a:pt x="180" y="155"/>
                            </a:lnTo>
                            <a:lnTo>
                              <a:pt x="184" y="155"/>
                            </a:lnTo>
                            <a:lnTo>
                              <a:pt x="184" y="152"/>
                            </a:lnTo>
                            <a:lnTo>
                              <a:pt x="184" y="148"/>
                            </a:lnTo>
                            <a:lnTo>
                              <a:pt x="180" y="148"/>
                            </a:lnTo>
                            <a:lnTo>
                              <a:pt x="180" y="145"/>
                            </a:lnTo>
                            <a:lnTo>
                              <a:pt x="177" y="145"/>
                            </a:lnTo>
                            <a:lnTo>
                              <a:pt x="201" y="128"/>
                            </a:lnTo>
                            <a:lnTo>
                              <a:pt x="201" y="97"/>
                            </a:lnTo>
                            <a:lnTo>
                              <a:pt x="172" y="97"/>
                            </a:lnTo>
                            <a:lnTo>
                              <a:pt x="162" y="93"/>
                            </a:lnTo>
                            <a:lnTo>
                              <a:pt x="166" y="93"/>
                            </a:lnTo>
                            <a:lnTo>
                              <a:pt x="180" y="93"/>
                            </a:lnTo>
                            <a:lnTo>
                              <a:pt x="187" y="90"/>
                            </a:lnTo>
                            <a:lnTo>
                              <a:pt x="194" y="52"/>
                            </a:lnTo>
                            <a:lnTo>
                              <a:pt x="177" y="31"/>
                            </a:lnTo>
                            <a:lnTo>
                              <a:pt x="180" y="14"/>
                            </a:lnTo>
                            <a:lnTo>
                              <a:pt x="180" y="10"/>
                            </a:lnTo>
                            <a:lnTo>
                              <a:pt x="169" y="0"/>
                            </a:lnTo>
                            <a:lnTo>
                              <a:pt x="166" y="0"/>
                            </a:lnTo>
                            <a:lnTo>
                              <a:pt x="88" y="7"/>
                            </a:lnTo>
                            <a:lnTo>
                              <a:pt x="84" y="7"/>
                            </a:lnTo>
                            <a:lnTo>
                              <a:pt x="84" y="10"/>
                            </a:lnTo>
                            <a:lnTo>
                              <a:pt x="73" y="72"/>
                            </a:lnTo>
                            <a:lnTo>
                              <a:pt x="73" y="76"/>
                            </a:lnTo>
                            <a:lnTo>
                              <a:pt x="77" y="79"/>
                            </a:lnTo>
                            <a:lnTo>
                              <a:pt x="84" y="83"/>
                            </a:lnTo>
                            <a:lnTo>
                              <a:pt x="98" y="86"/>
                            </a:lnTo>
                            <a:lnTo>
                              <a:pt x="113" y="93"/>
                            </a:lnTo>
                            <a:lnTo>
                              <a:pt x="116" y="93"/>
                            </a:lnTo>
                            <a:lnTo>
                              <a:pt x="113" y="9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1" name="Freeform 3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21" y="2371"/>
                        <a:ext cx="201" cy="18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95" y="86"/>
                          </a:cxn>
                          <a:cxn ang="0">
                            <a:pos x="73" y="79"/>
                          </a:cxn>
                          <a:cxn ang="0">
                            <a:pos x="70" y="72"/>
                          </a:cxn>
                          <a:cxn ang="0">
                            <a:pos x="81" y="7"/>
                          </a:cxn>
                          <a:cxn ang="0">
                            <a:pos x="166" y="0"/>
                          </a:cxn>
                          <a:cxn ang="0">
                            <a:pos x="180" y="10"/>
                          </a:cxn>
                          <a:cxn ang="0">
                            <a:pos x="184" y="14"/>
                          </a:cxn>
                          <a:cxn ang="0">
                            <a:pos x="194" y="52"/>
                          </a:cxn>
                          <a:cxn ang="0">
                            <a:pos x="184" y="93"/>
                          </a:cxn>
                          <a:cxn ang="0">
                            <a:pos x="201" y="97"/>
                          </a:cxn>
                          <a:cxn ang="0">
                            <a:pos x="180" y="141"/>
                          </a:cxn>
                          <a:cxn ang="0">
                            <a:pos x="184" y="145"/>
                          </a:cxn>
                          <a:cxn ang="0">
                            <a:pos x="184" y="152"/>
                          </a:cxn>
                          <a:cxn ang="0">
                            <a:pos x="159" y="183"/>
                          </a:cxn>
                          <a:cxn ang="0">
                            <a:pos x="155" y="187"/>
                          </a:cxn>
                          <a:cxn ang="0">
                            <a:pos x="0" y="155"/>
                          </a:cxn>
                          <a:cxn ang="0">
                            <a:pos x="42" y="124"/>
                          </a:cxn>
                          <a:cxn ang="0">
                            <a:pos x="63" y="103"/>
                          </a:cxn>
                          <a:cxn ang="0">
                            <a:pos x="116" y="93"/>
                          </a:cxn>
                          <a:cxn ang="0">
                            <a:pos x="66" y="103"/>
                          </a:cxn>
                          <a:cxn ang="0">
                            <a:pos x="42" y="128"/>
                          </a:cxn>
                          <a:cxn ang="0">
                            <a:pos x="0" y="155"/>
                          </a:cxn>
                          <a:cxn ang="0">
                            <a:pos x="155" y="183"/>
                          </a:cxn>
                          <a:cxn ang="0">
                            <a:pos x="180" y="155"/>
                          </a:cxn>
                          <a:cxn ang="0">
                            <a:pos x="184" y="152"/>
                          </a:cxn>
                          <a:cxn ang="0">
                            <a:pos x="180" y="148"/>
                          </a:cxn>
                          <a:cxn ang="0">
                            <a:pos x="177" y="145"/>
                          </a:cxn>
                          <a:cxn ang="0">
                            <a:pos x="201" y="97"/>
                          </a:cxn>
                          <a:cxn ang="0">
                            <a:pos x="162" y="93"/>
                          </a:cxn>
                          <a:cxn ang="0">
                            <a:pos x="180" y="93"/>
                          </a:cxn>
                          <a:cxn ang="0">
                            <a:pos x="194" y="52"/>
                          </a:cxn>
                          <a:cxn ang="0">
                            <a:pos x="180" y="14"/>
                          </a:cxn>
                          <a:cxn ang="0">
                            <a:pos x="169" y="0"/>
                          </a:cxn>
                          <a:cxn ang="0">
                            <a:pos x="88" y="7"/>
                          </a:cxn>
                          <a:cxn ang="0">
                            <a:pos x="84" y="10"/>
                          </a:cxn>
                          <a:cxn ang="0">
                            <a:pos x="73" y="76"/>
                          </a:cxn>
                          <a:cxn ang="0">
                            <a:pos x="84" y="83"/>
                          </a:cxn>
                          <a:cxn ang="0">
                            <a:pos x="113" y="93"/>
                          </a:cxn>
                          <a:cxn ang="0">
                            <a:pos x="113" y="93"/>
                          </a:cxn>
                        </a:cxnLst>
                        <a:rect l="0" t="0" r="r" b="b"/>
                        <a:pathLst>
                          <a:path w="201" h="187">
                            <a:moveTo>
                              <a:pt x="113" y="93"/>
                            </a:moveTo>
                            <a:lnTo>
                              <a:pt x="95" y="86"/>
                            </a:lnTo>
                            <a:lnTo>
                              <a:pt x="81" y="86"/>
                            </a:lnTo>
                            <a:lnTo>
                              <a:pt x="73" y="79"/>
                            </a:lnTo>
                            <a:lnTo>
                              <a:pt x="70" y="76"/>
                            </a:lnTo>
                            <a:lnTo>
                              <a:pt x="70" y="72"/>
                            </a:lnTo>
                            <a:lnTo>
                              <a:pt x="81" y="10"/>
                            </a:lnTo>
                            <a:lnTo>
                              <a:pt x="81" y="7"/>
                            </a:lnTo>
                            <a:lnTo>
                              <a:pt x="84" y="7"/>
                            </a:lnTo>
                            <a:lnTo>
                              <a:pt x="166" y="0"/>
                            </a:lnTo>
                            <a:lnTo>
                              <a:pt x="169" y="0"/>
                            </a:lnTo>
                            <a:lnTo>
                              <a:pt x="180" y="10"/>
                            </a:lnTo>
                            <a:lnTo>
                              <a:pt x="184" y="10"/>
                            </a:lnTo>
                            <a:lnTo>
                              <a:pt x="184" y="14"/>
                            </a:lnTo>
                            <a:lnTo>
                              <a:pt x="180" y="28"/>
                            </a:lnTo>
                            <a:lnTo>
                              <a:pt x="194" y="52"/>
                            </a:lnTo>
                            <a:lnTo>
                              <a:pt x="190" y="90"/>
                            </a:lnTo>
                            <a:lnTo>
                              <a:pt x="184" y="93"/>
                            </a:lnTo>
                            <a:lnTo>
                              <a:pt x="184" y="97"/>
                            </a:lnTo>
                            <a:lnTo>
                              <a:pt x="201" y="97"/>
                            </a:lnTo>
                            <a:lnTo>
                              <a:pt x="201" y="128"/>
                            </a:lnTo>
                            <a:lnTo>
                              <a:pt x="180" y="141"/>
                            </a:lnTo>
                            <a:lnTo>
                              <a:pt x="184" y="141"/>
                            </a:lnTo>
                            <a:lnTo>
                              <a:pt x="184" y="145"/>
                            </a:lnTo>
                            <a:lnTo>
                              <a:pt x="184" y="148"/>
                            </a:lnTo>
                            <a:lnTo>
                              <a:pt x="184" y="152"/>
                            </a:lnTo>
                            <a:lnTo>
                              <a:pt x="184" y="155"/>
                            </a:lnTo>
                            <a:lnTo>
                              <a:pt x="159" y="183"/>
                            </a:lnTo>
                            <a:lnTo>
                              <a:pt x="159" y="187"/>
                            </a:lnTo>
                            <a:lnTo>
                              <a:pt x="155" y="187"/>
                            </a:lnTo>
                            <a:lnTo>
                              <a:pt x="0" y="159"/>
                            </a:lnTo>
                            <a:lnTo>
                              <a:pt x="0" y="155"/>
                            </a:lnTo>
                            <a:lnTo>
                              <a:pt x="0" y="152"/>
                            </a:lnTo>
                            <a:lnTo>
                              <a:pt x="42" y="124"/>
                            </a:lnTo>
                            <a:lnTo>
                              <a:pt x="63" y="128"/>
                            </a:lnTo>
                            <a:lnTo>
                              <a:pt x="63" y="103"/>
                            </a:lnTo>
                            <a:lnTo>
                              <a:pt x="113" y="93"/>
                            </a:lnTo>
                            <a:lnTo>
                              <a:pt x="116" y="93"/>
                            </a:lnTo>
                            <a:lnTo>
                              <a:pt x="98" y="97"/>
                            </a:lnTo>
                            <a:lnTo>
                              <a:pt x="66" y="103"/>
                            </a:lnTo>
                            <a:lnTo>
                              <a:pt x="66" y="131"/>
                            </a:lnTo>
                            <a:lnTo>
                              <a:pt x="42" y="128"/>
                            </a:lnTo>
                            <a:lnTo>
                              <a:pt x="0" y="152"/>
                            </a:lnTo>
                            <a:lnTo>
                              <a:pt x="0" y="155"/>
                            </a:lnTo>
                            <a:lnTo>
                              <a:pt x="3" y="155"/>
                            </a:lnTo>
                            <a:lnTo>
                              <a:pt x="155" y="183"/>
                            </a:lnTo>
                            <a:lnTo>
                              <a:pt x="159" y="183"/>
                            </a:lnTo>
                            <a:lnTo>
                              <a:pt x="180" y="155"/>
                            </a:lnTo>
                            <a:lnTo>
                              <a:pt x="184" y="155"/>
                            </a:lnTo>
                            <a:lnTo>
                              <a:pt x="184" y="152"/>
                            </a:lnTo>
                            <a:lnTo>
                              <a:pt x="184" y="148"/>
                            </a:lnTo>
                            <a:lnTo>
                              <a:pt x="180" y="148"/>
                            </a:lnTo>
                            <a:lnTo>
                              <a:pt x="180" y="145"/>
                            </a:lnTo>
                            <a:lnTo>
                              <a:pt x="177" y="145"/>
                            </a:lnTo>
                            <a:lnTo>
                              <a:pt x="201" y="128"/>
                            </a:lnTo>
                            <a:lnTo>
                              <a:pt x="201" y="97"/>
                            </a:lnTo>
                            <a:lnTo>
                              <a:pt x="172" y="97"/>
                            </a:lnTo>
                            <a:lnTo>
                              <a:pt x="162" y="93"/>
                            </a:lnTo>
                            <a:lnTo>
                              <a:pt x="166" y="93"/>
                            </a:lnTo>
                            <a:lnTo>
                              <a:pt x="180" y="93"/>
                            </a:lnTo>
                            <a:lnTo>
                              <a:pt x="187" y="90"/>
                            </a:lnTo>
                            <a:lnTo>
                              <a:pt x="194" y="52"/>
                            </a:lnTo>
                            <a:lnTo>
                              <a:pt x="177" y="31"/>
                            </a:lnTo>
                            <a:lnTo>
                              <a:pt x="180" y="14"/>
                            </a:lnTo>
                            <a:lnTo>
                              <a:pt x="180" y="10"/>
                            </a:lnTo>
                            <a:lnTo>
                              <a:pt x="169" y="0"/>
                            </a:lnTo>
                            <a:lnTo>
                              <a:pt x="166" y="0"/>
                            </a:lnTo>
                            <a:lnTo>
                              <a:pt x="88" y="7"/>
                            </a:lnTo>
                            <a:lnTo>
                              <a:pt x="84" y="7"/>
                            </a:lnTo>
                            <a:lnTo>
                              <a:pt x="84" y="10"/>
                            </a:lnTo>
                            <a:lnTo>
                              <a:pt x="73" y="72"/>
                            </a:lnTo>
                            <a:lnTo>
                              <a:pt x="73" y="76"/>
                            </a:lnTo>
                            <a:lnTo>
                              <a:pt x="77" y="79"/>
                            </a:lnTo>
                            <a:lnTo>
                              <a:pt x="84" y="83"/>
                            </a:lnTo>
                            <a:lnTo>
                              <a:pt x="98" y="86"/>
                            </a:lnTo>
                            <a:lnTo>
                              <a:pt x="113" y="93"/>
                            </a:lnTo>
                            <a:lnTo>
                              <a:pt x="116" y="93"/>
                            </a:lnTo>
                            <a:lnTo>
                              <a:pt x="113" y="93"/>
                            </a:lnTo>
                          </a:path>
                        </a:pathLst>
                      </a:custGeom>
                      <a:noFill/>
                      <a:ln w="7938" cap="rnd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6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2621" y="2499"/>
                      <a:ext cx="185" cy="55"/>
                    </a:xfrm>
                    <a:custGeom>
                      <a:avLst/>
                      <a:gdLst/>
                      <a:ahLst/>
                      <a:cxnLst>
                        <a:cxn ang="0">
                          <a:pos x="67" y="3"/>
                        </a:cxn>
                        <a:cxn ang="0">
                          <a:pos x="71" y="3"/>
                        </a:cxn>
                        <a:cxn ang="0">
                          <a:pos x="159" y="13"/>
                        </a:cxn>
                        <a:cxn ang="0">
                          <a:pos x="164" y="13"/>
                        </a:cxn>
                        <a:cxn ang="0">
                          <a:pos x="177" y="17"/>
                        </a:cxn>
                        <a:cxn ang="0">
                          <a:pos x="181" y="17"/>
                        </a:cxn>
                        <a:cxn ang="0">
                          <a:pos x="181" y="20"/>
                        </a:cxn>
                        <a:cxn ang="0">
                          <a:pos x="185" y="20"/>
                        </a:cxn>
                        <a:cxn ang="0">
                          <a:pos x="185" y="24"/>
                        </a:cxn>
                        <a:cxn ang="0">
                          <a:pos x="185" y="27"/>
                        </a:cxn>
                        <a:cxn ang="0">
                          <a:pos x="181" y="27"/>
                        </a:cxn>
                        <a:cxn ang="0">
                          <a:pos x="159" y="55"/>
                        </a:cxn>
                        <a:cxn ang="0">
                          <a:pos x="156" y="55"/>
                        </a:cxn>
                        <a:cxn ang="0">
                          <a:pos x="4" y="27"/>
                        </a:cxn>
                        <a:cxn ang="0">
                          <a:pos x="0" y="27"/>
                        </a:cxn>
                        <a:cxn ang="0">
                          <a:pos x="0" y="24"/>
                        </a:cxn>
                        <a:cxn ang="0">
                          <a:pos x="42" y="0"/>
                        </a:cxn>
                        <a:cxn ang="0">
                          <a:pos x="67" y="3"/>
                        </a:cxn>
                      </a:cxnLst>
                      <a:rect l="0" t="0" r="r" b="b"/>
                      <a:pathLst>
                        <a:path w="185" h="55">
                          <a:moveTo>
                            <a:pt x="67" y="3"/>
                          </a:moveTo>
                          <a:lnTo>
                            <a:pt x="71" y="3"/>
                          </a:lnTo>
                          <a:lnTo>
                            <a:pt x="159" y="13"/>
                          </a:lnTo>
                          <a:lnTo>
                            <a:pt x="164" y="13"/>
                          </a:lnTo>
                          <a:lnTo>
                            <a:pt x="177" y="17"/>
                          </a:lnTo>
                          <a:lnTo>
                            <a:pt x="181" y="17"/>
                          </a:lnTo>
                          <a:lnTo>
                            <a:pt x="181" y="20"/>
                          </a:lnTo>
                          <a:lnTo>
                            <a:pt x="185" y="20"/>
                          </a:lnTo>
                          <a:lnTo>
                            <a:pt x="185" y="24"/>
                          </a:lnTo>
                          <a:lnTo>
                            <a:pt x="185" y="27"/>
                          </a:lnTo>
                          <a:lnTo>
                            <a:pt x="181" y="27"/>
                          </a:lnTo>
                          <a:lnTo>
                            <a:pt x="159" y="55"/>
                          </a:lnTo>
                          <a:lnTo>
                            <a:pt x="156" y="55"/>
                          </a:lnTo>
                          <a:lnTo>
                            <a:pt x="4" y="27"/>
                          </a:lnTo>
                          <a:lnTo>
                            <a:pt x="0" y="27"/>
                          </a:lnTo>
                          <a:lnTo>
                            <a:pt x="0" y="24"/>
                          </a:lnTo>
                          <a:lnTo>
                            <a:pt x="42" y="0"/>
                          </a:lnTo>
                          <a:lnTo>
                            <a:pt x="67" y="3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7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2778" y="2516"/>
                      <a:ext cx="24" cy="3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8"/>
                        </a:cxn>
                        <a:cxn ang="0">
                          <a:pos x="0" y="35"/>
                        </a:cxn>
                        <a:cxn ang="0">
                          <a:pos x="24" y="0"/>
                        </a:cxn>
                      </a:cxnLst>
                      <a:rect l="0" t="0" r="r" b="b"/>
                      <a:pathLst>
                        <a:path w="24" h="38">
                          <a:moveTo>
                            <a:pt x="0" y="38"/>
                          </a:moveTo>
                          <a:lnTo>
                            <a:pt x="0" y="35"/>
                          </a:lnTo>
                          <a:lnTo>
                            <a:pt x="24" y="0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" name="Line 3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67" y="2454"/>
                      <a:ext cx="0" cy="3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9" name="Freeform 339"/>
                    <p:cNvSpPr>
                      <a:spLocks/>
                    </p:cNvSpPr>
                    <p:nvPr/>
                  </p:nvSpPr>
                  <p:spPr bwMode="auto">
                    <a:xfrm>
                      <a:off x="2788" y="2402"/>
                      <a:ext cx="11" cy="55"/>
                    </a:xfrm>
                    <a:custGeom>
                      <a:avLst/>
                      <a:gdLst/>
                      <a:ahLst/>
                      <a:cxnLst>
                        <a:cxn ang="0">
                          <a:pos x="11" y="0"/>
                        </a:cxn>
                        <a:cxn ang="0">
                          <a:pos x="3" y="55"/>
                        </a:cxn>
                        <a:cxn ang="0">
                          <a:pos x="0" y="55"/>
                        </a:cxn>
                      </a:cxnLst>
                      <a:rect l="0" t="0" r="r" b="b"/>
                      <a:pathLst>
                        <a:path w="11" h="55">
                          <a:moveTo>
                            <a:pt x="11" y="0"/>
                          </a:moveTo>
                          <a:lnTo>
                            <a:pt x="3" y="55"/>
                          </a:lnTo>
                          <a:lnTo>
                            <a:pt x="0" y="55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01" name="Group 340"/>
                <p:cNvGrpSpPr>
                  <a:grpSpLocks/>
                </p:cNvGrpSpPr>
                <p:nvPr/>
              </p:nvGrpSpPr>
              <p:grpSpPr bwMode="auto">
                <a:xfrm>
                  <a:off x="2707" y="2383"/>
                  <a:ext cx="74" cy="56"/>
                  <a:chOff x="2707" y="2383"/>
                  <a:chExt cx="74" cy="56"/>
                </a:xfrm>
              </p:grpSpPr>
              <p:sp>
                <p:nvSpPr>
                  <p:cNvPr id="102" name="Freeform 341"/>
                  <p:cNvSpPr>
                    <a:spLocks/>
                  </p:cNvSpPr>
                  <p:nvPr/>
                </p:nvSpPr>
                <p:spPr bwMode="auto">
                  <a:xfrm>
                    <a:off x="2707" y="2383"/>
                    <a:ext cx="74" cy="56"/>
                  </a:xfrm>
                  <a:custGeom>
                    <a:avLst/>
                    <a:gdLst/>
                    <a:ahLst/>
                    <a:cxnLst>
                      <a:cxn ang="0">
                        <a:pos x="10" y="7"/>
                      </a:cxn>
                      <a:cxn ang="0">
                        <a:pos x="71" y="0"/>
                      </a:cxn>
                      <a:cxn ang="0">
                        <a:pos x="74" y="3"/>
                      </a:cxn>
                      <a:cxn ang="0">
                        <a:pos x="62" y="56"/>
                      </a:cxn>
                      <a:cxn ang="0">
                        <a:pos x="3" y="56"/>
                      </a:cxn>
                      <a:cxn ang="0">
                        <a:pos x="0" y="53"/>
                      </a:cxn>
                      <a:cxn ang="0">
                        <a:pos x="10" y="7"/>
                      </a:cxn>
                    </a:cxnLst>
                    <a:rect l="0" t="0" r="r" b="b"/>
                    <a:pathLst>
                      <a:path w="74" h="56">
                        <a:moveTo>
                          <a:pt x="10" y="7"/>
                        </a:moveTo>
                        <a:lnTo>
                          <a:pt x="71" y="0"/>
                        </a:lnTo>
                        <a:lnTo>
                          <a:pt x="74" y="3"/>
                        </a:lnTo>
                        <a:lnTo>
                          <a:pt x="62" y="56"/>
                        </a:lnTo>
                        <a:lnTo>
                          <a:pt x="3" y="56"/>
                        </a:lnTo>
                        <a:lnTo>
                          <a:pt x="0" y="53"/>
                        </a:lnTo>
                        <a:lnTo>
                          <a:pt x="10" y="7"/>
                        </a:lnTo>
                        <a:close/>
                      </a:path>
                    </a:pathLst>
                  </a:custGeom>
                  <a:solidFill>
                    <a:srgbClr val="8CF4E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342"/>
                  <p:cNvSpPr>
                    <a:spLocks/>
                  </p:cNvSpPr>
                  <p:nvPr/>
                </p:nvSpPr>
                <p:spPr bwMode="auto">
                  <a:xfrm>
                    <a:off x="2707" y="2383"/>
                    <a:ext cx="74" cy="56"/>
                  </a:xfrm>
                  <a:custGeom>
                    <a:avLst/>
                    <a:gdLst/>
                    <a:ahLst/>
                    <a:cxnLst>
                      <a:cxn ang="0">
                        <a:pos x="10" y="7"/>
                      </a:cxn>
                      <a:cxn ang="0">
                        <a:pos x="71" y="0"/>
                      </a:cxn>
                      <a:cxn ang="0">
                        <a:pos x="74" y="3"/>
                      </a:cxn>
                      <a:cxn ang="0">
                        <a:pos x="62" y="56"/>
                      </a:cxn>
                      <a:cxn ang="0">
                        <a:pos x="3" y="56"/>
                      </a:cxn>
                      <a:cxn ang="0">
                        <a:pos x="0" y="53"/>
                      </a:cxn>
                      <a:cxn ang="0">
                        <a:pos x="10" y="7"/>
                      </a:cxn>
                    </a:cxnLst>
                    <a:rect l="0" t="0" r="r" b="b"/>
                    <a:pathLst>
                      <a:path w="74" h="56">
                        <a:moveTo>
                          <a:pt x="10" y="7"/>
                        </a:moveTo>
                        <a:lnTo>
                          <a:pt x="71" y="0"/>
                        </a:lnTo>
                        <a:lnTo>
                          <a:pt x="74" y="3"/>
                        </a:lnTo>
                        <a:lnTo>
                          <a:pt x="62" y="56"/>
                        </a:lnTo>
                        <a:lnTo>
                          <a:pt x="3" y="56"/>
                        </a:lnTo>
                        <a:lnTo>
                          <a:pt x="0" y="53"/>
                        </a:lnTo>
                        <a:lnTo>
                          <a:pt x="10" y="7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7" name="Group 343"/>
              <p:cNvGrpSpPr>
                <a:grpSpLocks/>
              </p:cNvGrpSpPr>
              <p:nvPr/>
            </p:nvGrpSpPr>
            <p:grpSpPr bwMode="auto">
              <a:xfrm>
                <a:off x="2404" y="2308"/>
                <a:ext cx="204" cy="186"/>
                <a:chOff x="2404" y="2308"/>
                <a:chExt cx="204" cy="186"/>
              </a:xfrm>
            </p:grpSpPr>
            <p:grpSp>
              <p:nvGrpSpPr>
                <p:cNvPr id="78" name="Group 344"/>
                <p:cNvGrpSpPr>
                  <a:grpSpLocks/>
                </p:cNvGrpSpPr>
                <p:nvPr/>
              </p:nvGrpSpPr>
              <p:grpSpPr bwMode="auto">
                <a:xfrm>
                  <a:off x="2404" y="2308"/>
                  <a:ext cx="204" cy="186"/>
                  <a:chOff x="2404" y="2308"/>
                  <a:chExt cx="204" cy="186"/>
                </a:xfrm>
              </p:grpSpPr>
              <p:sp>
                <p:nvSpPr>
                  <p:cNvPr id="82" name="Freeform 345"/>
                  <p:cNvSpPr>
                    <a:spLocks/>
                  </p:cNvSpPr>
                  <p:nvPr/>
                </p:nvSpPr>
                <p:spPr bwMode="auto">
                  <a:xfrm>
                    <a:off x="2411" y="2308"/>
                    <a:ext cx="197" cy="185"/>
                  </a:xfrm>
                  <a:custGeom>
                    <a:avLst/>
                    <a:gdLst/>
                    <a:ahLst/>
                    <a:cxnLst>
                      <a:cxn ang="0">
                        <a:pos x="197" y="127"/>
                      </a:cxn>
                      <a:cxn ang="0">
                        <a:pos x="197" y="96"/>
                      </a:cxn>
                      <a:cxn ang="0">
                        <a:pos x="177" y="96"/>
                      </a:cxn>
                      <a:cxn ang="0">
                        <a:pos x="177" y="92"/>
                      </a:cxn>
                      <a:cxn ang="0">
                        <a:pos x="186" y="89"/>
                      </a:cxn>
                      <a:cxn ang="0">
                        <a:pos x="190" y="50"/>
                      </a:cxn>
                      <a:cxn ang="0">
                        <a:pos x="175" y="29"/>
                      </a:cxn>
                      <a:cxn ang="0">
                        <a:pos x="177" y="11"/>
                      </a:cxn>
                      <a:cxn ang="0">
                        <a:pos x="162" y="0"/>
                      </a:cxn>
                      <a:cxn ang="0">
                        <a:pos x="80" y="7"/>
                      </a:cxn>
                      <a:cxn ang="0">
                        <a:pos x="70" y="75"/>
                      </a:cxn>
                      <a:cxn ang="0">
                        <a:pos x="81" y="85"/>
                      </a:cxn>
                      <a:cxn ang="0">
                        <a:pos x="95" y="86"/>
                      </a:cxn>
                      <a:cxn ang="0">
                        <a:pos x="112" y="93"/>
                      </a:cxn>
                      <a:cxn ang="0">
                        <a:pos x="63" y="104"/>
                      </a:cxn>
                      <a:cxn ang="0">
                        <a:pos x="64" y="129"/>
                      </a:cxn>
                      <a:cxn ang="0">
                        <a:pos x="42" y="124"/>
                      </a:cxn>
                      <a:cxn ang="0">
                        <a:pos x="0" y="151"/>
                      </a:cxn>
                      <a:cxn ang="0">
                        <a:pos x="1" y="157"/>
                      </a:cxn>
                      <a:cxn ang="0">
                        <a:pos x="154" y="185"/>
                      </a:cxn>
                      <a:cxn ang="0">
                        <a:pos x="179" y="157"/>
                      </a:cxn>
                      <a:cxn ang="0">
                        <a:pos x="177" y="141"/>
                      </a:cxn>
                      <a:cxn ang="0">
                        <a:pos x="197" y="127"/>
                      </a:cxn>
                    </a:cxnLst>
                    <a:rect l="0" t="0" r="r" b="b"/>
                    <a:pathLst>
                      <a:path w="197" h="185">
                        <a:moveTo>
                          <a:pt x="197" y="127"/>
                        </a:moveTo>
                        <a:lnTo>
                          <a:pt x="197" y="96"/>
                        </a:lnTo>
                        <a:lnTo>
                          <a:pt x="177" y="96"/>
                        </a:lnTo>
                        <a:lnTo>
                          <a:pt x="177" y="92"/>
                        </a:lnTo>
                        <a:lnTo>
                          <a:pt x="186" y="89"/>
                        </a:lnTo>
                        <a:lnTo>
                          <a:pt x="190" y="50"/>
                        </a:lnTo>
                        <a:lnTo>
                          <a:pt x="175" y="29"/>
                        </a:lnTo>
                        <a:lnTo>
                          <a:pt x="177" y="11"/>
                        </a:lnTo>
                        <a:lnTo>
                          <a:pt x="162" y="0"/>
                        </a:lnTo>
                        <a:lnTo>
                          <a:pt x="80" y="7"/>
                        </a:lnTo>
                        <a:lnTo>
                          <a:pt x="70" y="75"/>
                        </a:lnTo>
                        <a:lnTo>
                          <a:pt x="81" y="85"/>
                        </a:lnTo>
                        <a:lnTo>
                          <a:pt x="95" y="86"/>
                        </a:lnTo>
                        <a:lnTo>
                          <a:pt x="112" y="93"/>
                        </a:lnTo>
                        <a:lnTo>
                          <a:pt x="63" y="104"/>
                        </a:lnTo>
                        <a:lnTo>
                          <a:pt x="64" y="129"/>
                        </a:lnTo>
                        <a:lnTo>
                          <a:pt x="42" y="124"/>
                        </a:lnTo>
                        <a:lnTo>
                          <a:pt x="0" y="151"/>
                        </a:lnTo>
                        <a:lnTo>
                          <a:pt x="1" y="157"/>
                        </a:lnTo>
                        <a:lnTo>
                          <a:pt x="154" y="185"/>
                        </a:lnTo>
                        <a:lnTo>
                          <a:pt x="179" y="157"/>
                        </a:lnTo>
                        <a:lnTo>
                          <a:pt x="177" y="141"/>
                        </a:lnTo>
                        <a:lnTo>
                          <a:pt x="197" y="127"/>
                        </a:lnTo>
                        <a:close/>
                      </a:path>
                    </a:pathLst>
                  </a:custGeom>
                  <a:solidFill>
                    <a:srgbClr val="DADAD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3" name="Group 346"/>
                  <p:cNvGrpSpPr>
                    <a:grpSpLocks/>
                  </p:cNvGrpSpPr>
                  <p:nvPr/>
                </p:nvGrpSpPr>
                <p:grpSpPr bwMode="auto">
                  <a:xfrm>
                    <a:off x="2404" y="2308"/>
                    <a:ext cx="202" cy="186"/>
                    <a:chOff x="2404" y="2308"/>
                    <a:chExt cx="202" cy="186"/>
                  </a:xfrm>
                </p:grpSpPr>
                <p:sp>
                  <p:nvSpPr>
                    <p:cNvPr id="84" name="Freeform 347"/>
                    <p:cNvSpPr>
                      <a:spLocks/>
                    </p:cNvSpPr>
                    <p:nvPr/>
                  </p:nvSpPr>
                  <p:spPr bwMode="auto">
                    <a:xfrm>
                      <a:off x="2479" y="2310"/>
                      <a:ext cx="95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91" y="0"/>
                        </a:cxn>
                        <a:cxn ang="0">
                          <a:pos x="95" y="0"/>
                        </a:cxn>
                        <a:cxn ang="0">
                          <a:pos x="80" y="73"/>
                        </a:cxn>
                        <a:cxn ang="0">
                          <a:pos x="80" y="78"/>
                        </a:cxn>
                        <a:cxn ang="0">
                          <a:pos x="3" y="73"/>
                        </a:cxn>
                        <a:cxn ang="0">
                          <a:pos x="0" y="73"/>
                        </a:cxn>
                        <a:cxn ang="0">
                          <a:pos x="0" y="70"/>
                        </a:cxn>
                        <a:cxn ang="0">
                          <a:pos x="10" y="7"/>
                        </a:cxn>
                        <a:cxn ang="0">
                          <a:pos x="14" y="7"/>
                        </a:cxn>
                        <a:cxn ang="0">
                          <a:pos x="91" y="0"/>
                        </a:cxn>
                      </a:cxnLst>
                      <a:rect l="0" t="0" r="r" b="b"/>
                      <a:pathLst>
                        <a:path w="95" h="78">
                          <a:moveTo>
                            <a:pt x="91" y="0"/>
                          </a:moveTo>
                          <a:lnTo>
                            <a:pt x="95" y="0"/>
                          </a:lnTo>
                          <a:lnTo>
                            <a:pt x="80" y="73"/>
                          </a:lnTo>
                          <a:lnTo>
                            <a:pt x="80" y="78"/>
                          </a:lnTo>
                          <a:lnTo>
                            <a:pt x="3" y="73"/>
                          </a:lnTo>
                          <a:lnTo>
                            <a:pt x="0" y="73"/>
                          </a:lnTo>
                          <a:lnTo>
                            <a:pt x="0" y="70"/>
                          </a:lnTo>
                          <a:lnTo>
                            <a:pt x="10" y="7"/>
                          </a:lnTo>
                          <a:lnTo>
                            <a:pt x="14" y="7"/>
                          </a:lnTo>
                          <a:lnTo>
                            <a:pt x="91" y="0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2479" y="2308"/>
                      <a:ext cx="95" cy="80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80"/>
                        </a:cxn>
                        <a:cxn ang="0">
                          <a:pos x="0" y="75"/>
                        </a:cxn>
                        <a:cxn ang="0">
                          <a:pos x="0" y="72"/>
                        </a:cxn>
                        <a:cxn ang="0">
                          <a:pos x="10" y="10"/>
                        </a:cxn>
                        <a:cxn ang="0">
                          <a:pos x="10" y="7"/>
                        </a:cxn>
                        <a:cxn ang="0">
                          <a:pos x="14" y="7"/>
                        </a:cxn>
                        <a:cxn ang="0">
                          <a:pos x="91" y="0"/>
                        </a:cxn>
                        <a:cxn ang="0">
                          <a:pos x="95" y="0"/>
                        </a:cxn>
                        <a:cxn ang="0">
                          <a:pos x="95" y="3"/>
                        </a:cxn>
                        <a:cxn ang="0">
                          <a:pos x="84" y="75"/>
                        </a:cxn>
                        <a:cxn ang="0">
                          <a:pos x="84" y="80"/>
                        </a:cxn>
                        <a:cxn ang="0">
                          <a:pos x="80" y="80"/>
                        </a:cxn>
                        <a:cxn ang="0">
                          <a:pos x="77" y="80"/>
                        </a:cxn>
                        <a:cxn ang="0">
                          <a:pos x="3" y="80"/>
                        </a:cxn>
                      </a:cxnLst>
                      <a:rect l="0" t="0" r="r" b="b"/>
                      <a:pathLst>
                        <a:path w="95" h="80">
                          <a:moveTo>
                            <a:pt x="3" y="80"/>
                          </a:moveTo>
                          <a:lnTo>
                            <a:pt x="0" y="75"/>
                          </a:lnTo>
                          <a:lnTo>
                            <a:pt x="0" y="72"/>
                          </a:lnTo>
                          <a:lnTo>
                            <a:pt x="10" y="10"/>
                          </a:lnTo>
                          <a:lnTo>
                            <a:pt x="10" y="7"/>
                          </a:lnTo>
                          <a:lnTo>
                            <a:pt x="14" y="7"/>
                          </a:lnTo>
                          <a:lnTo>
                            <a:pt x="91" y="0"/>
                          </a:lnTo>
                          <a:lnTo>
                            <a:pt x="95" y="0"/>
                          </a:lnTo>
                          <a:lnTo>
                            <a:pt x="95" y="3"/>
                          </a:lnTo>
                          <a:lnTo>
                            <a:pt x="84" y="75"/>
                          </a:lnTo>
                          <a:lnTo>
                            <a:pt x="84" y="80"/>
                          </a:lnTo>
                          <a:lnTo>
                            <a:pt x="80" y="80"/>
                          </a:lnTo>
                          <a:lnTo>
                            <a:pt x="77" y="80"/>
                          </a:lnTo>
                          <a:lnTo>
                            <a:pt x="3" y="80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2471" y="2411"/>
                      <a:ext cx="96" cy="3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0" y="0"/>
                        </a:cxn>
                        <a:cxn ang="0">
                          <a:pos x="96" y="10"/>
                        </a:cxn>
                        <a:cxn ang="0">
                          <a:pos x="96" y="38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96" h="38">
                          <a:moveTo>
                            <a:pt x="0" y="28"/>
                          </a:moveTo>
                          <a:lnTo>
                            <a:pt x="0" y="0"/>
                          </a:lnTo>
                          <a:lnTo>
                            <a:pt x="96" y="10"/>
                          </a:lnTo>
                          <a:lnTo>
                            <a:pt x="96" y="38"/>
                          </a:lnTo>
                          <a:lnTo>
                            <a:pt x="0" y="28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2568" y="2404"/>
                      <a:ext cx="38" cy="4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"/>
                        </a:cxn>
                        <a:cxn ang="0">
                          <a:pos x="0" y="44"/>
                        </a:cxn>
                        <a:cxn ang="0">
                          <a:pos x="14" y="48"/>
                        </a:cxn>
                        <a:cxn ang="0">
                          <a:pos x="38" y="30"/>
                        </a:cxn>
                        <a:cxn ang="0">
                          <a:pos x="38" y="0"/>
                        </a:cxn>
                        <a:cxn ang="0">
                          <a:pos x="0" y="17"/>
                        </a:cxn>
                      </a:cxnLst>
                      <a:rect l="0" t="0" r="r" b="b"/>
                      <a:pathLst>
                        <a:path w="38" h="48">
                          <a:moveTo>
                            <a:pt x="0" y="17"/>
                          </a:moveTo>
                          <a:lnTo>
                            <a:pt x="0" y="44"/>
                          </a:lnTo>
                          <a:lnTo>
                            <a:pt x="14" y="48"/>
                          </a:lnTo>
                          <a:lnTo>
                            <a:pt x="38" y="30"/>
                          </a:lnTo>
                          <a:lnTo>
                            <a:pt x="38" y="0"/>
                          </a:lnTo>
                          <a:lnTo>
                            <a:pt x="0" y="17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" name="Freeform 351"/>
                    <p:cNvSpPr>
                      <a:spLocks/>
                    </p:cNvSpPr>
                    <p:nvPr/>
                  </p:nvSpPr>
                  <p:spPr bwMode="auto">
                    <a:xfrm>
                      <a:off x="2471" y="2404"/>
                      <a:ext cx="135" cy="17"/>
                    </a:xfrm>
                    <a:custGeom>
                      <a:avLst/>
                      <a:gdLst/>
                      <a:ahLst/>
                      <a:cxnLst>
                        <a:cxn ang="0">
                          <a:pos x="95" y="17"/>
                        </a:cxn>
                        <a:cxn ang="0">
                          <a:pos x="135" y="0"/>
                        </a:cxn>
                        <a:cxn ang="0">
                          <a:pos x="106" y="0"/>
                        </a:cxn>
                        <a:cxn ang="0">
                          <a:pos x="106" y="3"/>
                        </a:cxn>
                        <a:cxn ang="0">
                          <a:pos x="82" y="10"/>
                        </a:cxn>
                        <a:cxn ang="0">
                          <a:pos x="32" y="6"/>
                        </a:cxn>
                        <a:cxn ang="0">
                          <a:pos x="32" y="0"/>
                        </a:cxn>
                        <a:cxn ang="0">
                          <a:pos x="0" y="6"/>
                        </a:cxn>
                        <a:cxn ang="0">
                          <a:pos x="95" y="17"/>
                        </a:cxn>
                      </a:cxnLst>
                      <a:rect l="0" t="0" r="r" b="b"/>
                      <a:pathLst>
                        <a:path w="135" h="17">
                          <a:moveTo>
                            <a:pt x="95" y="17"/>
                          </a:moveTo>
                          <a:lnTo>
                            <a:pt x="135" y="0"/>
                          </a:lnTo>
                          <a:lnTo>
                            <a:pt x="106" y="0"/>
                          </a:lnTo>
                          <a:lnTo>
                            <a:pt x="106" y="3"/>
                          </a:lnTo>
                          <a:lnTo>
                            <a:pt x="82" y="10"/>
                          </a:lnTo>
                          <a:lnTo>
                            <a:pt x="32" y="6"/>
                          </a:lnTo>
                          <a:lnTo>
                            <a:pt x="32" y="0"/>
                          </a:lnTo>
                          <a:lnTo>
                            <a:pt x="0" y="6"/>
                          </a:lnTo>
                          <a:lnTo>
                            <a:pt x="95" y="17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9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2557" y="2394"/>
                      <a:ext cx="28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28" y="11"/>
                        </a:cxn>
                        <a:cxn ang="0">
                          <a:pos x="13" y="11"/>
                        </a:cxn>
                        <a:cxn ang="0">
                          <a:pos x="0" y="0"/>
                        </a:cxn>
                        <a:cxn ang="0">
                          <a:pos x="13" y="0"/>
                        </a:cxn>
                        <a:cxn ang="0">
                          <a:pos x="28" y="11"/>
                        </a:cxn>
                      </a:cxnLst>
                      <a:rect l="0" t="0" r="r" b="b"/>
                      <a:pathLst>
                        <a:path w="28" h="11">
                          <a:moveTo>
                            <a:pt x="28" y="11"/>
                          </a:moveTo>
                          <a:lnTo>
                            <a:pt x="13" y="11"/>
                          </a:lnTo>
                          <a:lnTo>
                            <a:pt x="0" y="0"/>
                          </a:lnTo>
                          <a:lnTo>
                            <a:pt x="13" y="0"/>
                          </a:lnTo>
                          <a:lnTo>
                            <a:pt x="28" y="11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0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2490" y="2390"/>
                      <a:ext cx="14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14" y="11"/>
                        </a:cxn>
                        <a:cxn ang="0">
                          <a:pos x="14" y="0"/>
                        </a:cxn>
                        <a:cxn ang="0">
                          <a:pos x="0" y="0"/>
                        </a:cxn>
                        <a:cxn ang="0">
                          <a:pos x="14" y="11"/>
                        </a:cxn>
                      </a:cxnLst>
                      <a:rect l="0" t="0" r="r" b="b"/>
                      <a:pathLst>
                        <a:path w="14" h="11">
                          <a:moveTo>
                            <a:pt x="14" y="11"/>
                          </a:moveTo>
                          <a:lnTo>
                            <a:pt x="14" y="0"/>
                          </a:lnTo>
                          <a:lnTo>
                            <a:pt x="0" y="0"/>
                          </a:lnTo>
                          <a:lnTo>
                            <a:pt x="14" y="11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2482" y="2308"/>
                      <a:ext cx="116" cy="93"/>
                    </a:xfrm>
                    <a:custGeom>
                      <a:avLst/>
                      <a:gdLst/>
                      <a:ahLst/>
                      <a:cxnLst>
                        <a:cxn ang="0">
                          <a:pos x="102" y="93"/>
                        </a:cxn>
                        <a:cxn ang="0">
                          <a:pos x="88" y="86"/>
                        </a:cxn>
                        <a:cxn ang="0">
                          <a:pos x="73" y="86"/>
                        </a:cxn>
                        <a:cxn ang="0">
                          <a:pos x="66" y="82"/>
                        </a:cxn>
                        <a:cxn ang="0">
                          <a:pos x="20" y="82"/>
                        </a:cxn>
                        <a:cxn ang="0">
                          <a:pos x="7" y="82"/>
                        </a:cxn>
                        <a:cxn ang="0">
                          <a:pos x="0" y="79"/>
                        </a:cxn>
                        <a:cxn ang="0">
                          <a:pos x="73" y="79"/>
                        </a:cxn>
                        <a:cxn ang="0">
                          <a:pos x="77" y="79"/>
                        </a:cxn>
                        <a:cxn ang="0">
                          <a:pos x="81" y="79"/>
                        </a:cxn>
                        <a:cxn ang="0">
                          <a:pos x="81" y="75"/>
                        </a:cxn>
                        <a:cxn ang="0">
                          <a:pos x="91" y="3"/>
                        </a:cxn>
                        <a:cxn ang="0">
                          <a:pos x="91" y="0"/>
                        </a:cxn>
                        <a:cxn ang="0">
                          <a:pos x="102" y="10"/>
                        </a:cxn>
                        <a:cxn ang="0">
                          <a:pos x="102" y="13"/>
                        </a:cxn>
                        <a:cxn ang="0">
                          <a:pos x="98" y="31"/>
                        </a:cxn>
                        <a:cxn ang="0">
                          <a:pos x="116" y="51"/>
                        </a:cxn>
                        <a:cxn ang="0">
                          <a:pos x="108" y="89"/>
                        </a:cxn>
                        <a:cxn ang="0">
                          <a:pos x="102" y="93"/>
                        </a:cxn>
                      </a:cxnLst>
                      <a:rect l="0" t="0" r="r" b="b"/>
                      <a:pathLst>
                        <a:path w="116" h="93">
                          <a:moveTo>
                            <a:pt x="102" y="93"/>
                          </a:moveTo>
                          <a:lnTo>
                            <a:pt x="88" y="86"/>
                          </a:lnTo>
                          <a:lnTo>
                            <a:pt x="73" y="86"/>
                          </a:lnTo>
                          <a:lnTo>
                            <a:pt x="66" y="82"/>
                          </a:lnTo>
                          <a:lnTo>
                            <a:pt x="20" y="82"/>
                          </a:lnTo>
                          <a:lnTo>
                            <a:pt x="7" y="82"/>
                          </a:lnTo>
                          <a:lnTo>
                            <a:pt x="0" y="79"/>
                          </a:lnTo>
                          <a:lnTo>
                            <a:pt x="73" y="79"/>
                          </a:lnTo>
                          <a:lnTo>
                            <a:pt x="77" y="79"/>
                          </a:lnTo>
                          <a:lnTo>
                            <a:pt x="81" y="79"/>
                          </a:lnTo>
                          <a:lnTo>
                            <a:pt x="81" y="75"/>
                          </a:lnTo>
                          <a:lnTo>
                            <a:pt x="91" y="3"/>
                          </a:lnTo>
                          <a:lnTo>
                            <a:pt x="91" y="0"/>
                          </a:lnTo>
                          <a:lnTo>
                            <a:pt x="102" y="10"/>
                          </a:lnTo>
                          <a:lnTo>
                            <a:pt x="102" y="13"/>
                          </a:lnTo>
                          <a:lnTo>
                            <a:pt x="98" y="31"/>
                          </a:lnTo>
                          <a:lnTo>
                            <a:pt x="116" y="51"/>
                          </a:lnTo>
                          <a:lnTo>
                            <a:pt x="108" y="89"/>
                          </a:lnTo>
                          <a:lnTo>
                            <a:pt x="102" y="93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" name="Freeform 355"/>
                    <p:cNvSpPr>
                      <a:spLocks/>
                    </p:cNvSpPr>
                    <p:nvPr/>
                  </p:nvSpPr>
                  <p:spPr bwMode="auto">
                    <a:xfrm>
                      <a:off x="2486" y="2318"/>
                      <a:ext cx="78" cy="59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59"/>
                        </a:cxn>
                        <a:cxn ang="0">
                          <a:pos x="7" y="55"/>
                        </a:cxn>
                        <a:cxn ang="0">
                          <a:pos x="7" y="52"/>
                        </a:cxn>
                        <a:cxn ang="0">
                          <a:pos x="7" y="48"/>
                        </a:cxn>
                        <a:cxn ang="0">
                          <a:pos x="7" y="41"/>
                        </a:cxn>
                        <a:cxn ang="0">
                          <a:pos x="7" y="38"/>
                        </a:cxn>
                        <a:cxn ang="0">
                          <a:pos x="10" y="24"/>
                        </a:cxn>
                        <a:cxn ang="0">
                          <a:pos x="10" y="21"/>
                        </a:cxn>
                        <a:cxn ang="0">
                          <a:pos x="10" y="17"/>
                        </a:cxn>
                        <a:cxn ang="0">
                          <a:pos x="10" y="14"/>
                        </a:cxn>
                        <a:cxn ang="0">
                          <a:pos x="14" y="10"/>
                        </a:cxn>
                        <a:cxn ang="0">
                          <a:pos x="17" y="10"/>
                        </a:cxn>
                        <a:cxn ang="0">
                          <a:pos x="25" y="7"/>
                        </a:cxn>
                        <a:cxn ang="0">
                          <a:pos x="28" y="7"/>
                        </a:cxn>
                        <a:cxn ang="0">
                          <a:pos x="39" y="7"/>
                        </a:cxn>
                        <a:cxn ang="0">
                          <a:pos x="42" y="7"/>
                        </a:cxn>
                        <a:cxn ang="0">
                          <a:pos x="46" y="7"/>
                        </a:cxn>
                        <a:cxn ang="0">
                          <a:pos x="49" y="7"/>
                        </a:cxn>
                        <a:cxn ang="0">
                          <a:pos x="53" y="7"/>
                        </a:cxn>
                        <a:cxn ang="0">
                          <a:pos x="56" y="7"/>
                        </a:cxn>
                        <a:cxn ang="0">
                          <a:pos x="60" y="7"/>
                        </a:cxn>
                        <a:cxn ang="0">
                          <a:pos x="64" y="7"/>
                        </a:cxn>
                        <a:cxn ang="0">
                          <a:pos x="67" y="7"/>
                        </a:cxn>
                        <a:cxn ang="0">
                          <a:pos x="71" y="7"/>
                        </a:cxn>
                        <a:cxn ang="0">
                          <a:pos x="78" y="7"/>
                        </a:cxn>
                        <a:cxn ang="0">
                          <a:pos x="78" y="3"/>
                        </a:cxn>
                        <a:cxn ang="0">
                          <a:pos x="74" y="0"/>
                        </a:cxn>
                        <a:cxn ang="0">
                          <a:pos x="10" y="7"/>
                        </a:cxn>
                        <a:cxn ang="0">
                          <a:pos x="10" y="10"/>
                        </a:cxn>
                        <a:cxn ang="0">
                          <a:pos x="0" y="55"/>
                        </a:cxn>
                        <a:cxn ang="0">
                          <a:pos x="3" y="59"/>
                        </a:cxn>
                        <a:cxn ang="0">
                          <a:pos x="7" y="59"/>
                        </a:cxn>
                      </a:cxnLst>
                      <a:rect l="0" t="0" r="r" b="b"/>
                      <a:pathLst>
                        <a:path w="78" h="59">
                          <a:moveTo>
                            <a:pt x="7" y="59"/>
                          </a:moveTo>
                          <a:lnTo>
                            <a:pt x="7" y="55"/>
                          </a:lnTo>
                          <a:lnTo>
                            <a:pt x="7" y="52"/>
                          </a:lnTo>
                          <a:lnTo>
                            <a:pt x="7" y="48"/>
                          </a:lnTo>
                          <a:lnTo>
                            <a:pt x="7" y="41"/>
                          </a:lnTo>
                          <a:lnTo>
                            <a:pt x="7" y="38"/>
                          </a:lnTo>
                          <a:lnTo>
                            <a:pt x="10" y="24"/>
                          </a:lnTo>
                          <a:lnTo>
                            <a:pt x="10" y="21"/>
                          </a:lnTo>
                          <a:lnTo>
                            <a:pt x="10" y="17"/>
                          </a:lnTo>
                          <a:lnTo>
                            <a:pt x="10" y="14"/>
                          </a:lnTo>
                          <a:lnTo>
                            <a:pt x="14" y="10"/>
                          </a:lnTo>
                          <a:lnTo>
                            <a:pt x="17" y="10"/>
                          </a:lnTo>
                          <a:lnTo>
                            <a:pt x="25" y="7"/>
                          </a:lnTo>
                          <a:lnTo>
                            <a:pt x="28" y="7"/>
                          </a:lnTo>
                          <a:lnTo>
                            <a:pt x="39" y="7"/>
                          </a:lnTo>
                          <a:lnTo>
                            <a:pt x="42" y="7"/>
                          </a:lnTo>
                          <a:lnTo>
                            <a:pt x="46" y="7"/>
                          </a:lnTo>
                          <a:lnTo>
                            <a:pt x="49" y="7"/>
                          </a:lnTo>
                          <a:lnTo>
                            <a:pt x="53" y="7"/>
                          </a:lnTo>
                          <a:lnTo>
                            <a:pt x="56" y="7"/>
                          </a:lnTo>
                          <a:lnTo>
                            <a:pt x="60" y="7"/>
                          </a:lnTo>
                          <a:lnTo>
                            <a:pt x="64" y="7"/>
                          </a:lnTo>
                          <a:lnTo>
                            <a:pt x="67" y="7"/>
                          </a:lnTo>
                          <a:lnTo>
                            <a:pt x="71" y="7"/>
                          </a:lnTo>
                          <a:lnTo>
                            <a:pt x="78" y="7"/>
                          </a:lnTo>
                          <a:lnTo>
                            <a:pt x="78" y="3"/>
                          </a:lnTo>
                          <a:lnTo>
                            <a:pt x="74" y="0"/>
                          </a:lnTo>
                          <a:lnTo>
                            <a:pt x="10" y="7"/>
                          </a:lnTo>
                          <a:lnTo>
                            <a:pt x="10" y="10"/>
                          </a:lnTo>
                          <a:lnTo>
                            <a:pt x="0" y="55"/>
                          </a:lnTo>
                          <a:lnTo>
                            <a:pt x="3" y="59"/>
                          </a:lnTo>
                          <a:lnTo>
                            <a:pt x="7" y="59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3" name="Group 3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4" y="2308"/>
                      <a:ext cx="202" cy="186"/>
                      <a:chOff x="2404" y="2308"/>
                      <a:chExt cx="202" cy="186"/>
                    </a:xfrm>
                  </p:grpSpPr>
                  <p:sp>
                    <p:nvSpPr>
                      <p:cNvPr id="98" name="Freeform 3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04" y="2308"/>
                        <a:ext cx="202" cy="18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95" y="86"/>
                          </a:cxn>
                          <a:cxn ang="0">
                            <a:pos x="74" y="79"/>
                          </a:cxn>
                          <a:cxn ang="0">
                            <a:pos x="70" y="72"/>
                          </a:cxn>
                          <a:cxn ang="0">
                            <a:pos x="81" y="7"/>
                          </a:cxn>
                          <a:cxn ang="0">
                            <a:pos x="166" y="0"/>
                          </a:cxn>
                          <a:cxn ang="0">
                            <a:pos x="180" y="10"/>
                          </a:cxn>
                          <a:cxn ang="0">
                            <a:pos x="184" y="13"/>
                          </a:cxn>
                          <a:cxn ang="0">
                            <a:pos x="194" y="51"/>
                          </a:cxn>
                          <a:cxn ang="0">
                            <a:pos x="184" y="93"/>
                          </a:cxn>
                          <a:cxn ang="0">
                            <a:pos x="202" y="96"/>
                          </a:cxn>
                          <a:cxn ang="0">
                            <a:pos x="180" y="141"/>
                          </a:cxn>
                          <a:cxn ang="0">
                            <a:pos x="184" y="144"/>
                          </a:cxn>
                          <a:cxn ang="0">
                            <a:pos x="184" y="151"/>
                          </a:cxn>
                          <a:cxn ang="0">
                            <a:pos x="159" y="182"/>
                          </a:cxn>
                          <a:cxn ang="0">
                            <a:pos x="155" y="186"/>
                          </a:cxn>
                          <a:cxn ang="0">
                            <a:pos x="0" y="155"/>
                          </a:cxn>
                          <a:cxn ang="0">
                            <a:pos x="42" y="124"/>
                          </a:cxn>
                          <a:cxn ang="0">
                            <a:pos x="63" y="103"/>
                          </a:cxn>
                          <a:cxn ang="0">
                            <a:pos x="116" y="93"/>
                          </a:cxn>
                          <a:cxn ang="0">
                            <a:pos x="67" y="103"/>
                          </a:cxn>
                          <a:cxn ang="0">
                            <a:pos x="42" y="127"/>
                          </a:cxn>
                          <a:cxn ang="0">
                            <a:pos x="0" y="155"/>
                          </a:cxn>
                          <a:cxn ang="0">
                            <a:pos x="155" y="182"/>
                          </a:cxn>
                          <a:cxn ang="0">
                            <a:pos x="180" y="155"/>
                          </a:cxn>
                          <a:cxn ang="0">
                            <a:pos x="184" y="151"/>
                          </a:cxn>
                          <a:cxn ang="0">
                            <a:pos x="180" y="148"/>
                          </a:cxn>
                          <a:cxn ang="0">
                            <a:pos x="177" y="144"/>
                          </a:cxn>
                          <a:cxn ang="0">
                            <a:pos x="202" y="96"/>
                          </a:cxn>
                          <a:cxn ang="0">
                            <a:pos x="162" y="93"/>
                          </a:cxn>
                          <a:cxn ang="0">
                            <a:pos x="180" y="93"/>
                          </a:cxn>
                          <a:cxn ang="0">
                            <a:pos x="194" y="51"/>
                          </a:cxn>
                          <a:cxn ang="0">
                            <a:pos x="180" y="13"/>
                          </a:cxn>
                          <a:cxn ang="0">
                            <a:pos x="169" y="0"/>
                          </a:cxn>
                          <a:cxn ang="0">
                            <a:pos x="88" y="7"/>
                          </a:cxn>
                          <a:cxn ang="0">
                            <a:pos x="85" y="10"/>
                          </a:cxn>
                          <a:cxn ang="0">
                            <a:pos x="74" y="75"/>
                          </a:cxn>
                          <a:cxn ang="0">
                            <a:pos x="85" y="82"/>
                          </a:cxn>
                          <a:cxn ang="0">
                            <a:pos x="113" y="93"/>
                          </a:cxn>
                          <a:cxn ang="0">
                            <a:pos x="113" y="93"/>
                          </a:cxn>
                        </a:cxnLst>
                        <a:rect l="0" t="0" r="r" b="b"/>
                        <a:pathLst>
                          <a:path w="202" h="186">
                            <a:moveTo>
                              <a:pt x="113" y="93"/>
                            </a:moveTo>
                            <a:lnTo>
                              <a:pt x="95" y="86"/>
                            </a:lnTo>
                            <a:lnTo>
                              <a:pt x="81" y="86"/>
                            </a:lnTo>
                            <a:lnTo>
                              <a:pt x="74" y="79"/>
                            </a:lnTo>
                            <a:lnTo>
                              <a:pt x="70" y="75"/>
                            </a:lnTo>
                            <a:lnTo>
                              <a:pt x="70" y="72"/>
                            </a:lnTo>
                            <a:lnTo>
                              <a:pt x="81" y="10"/>
                            </a:lnTo>
                            <a:lnTo>
                              <a:pt x="81" y="7"/>
                            </a:lnTo>
                            <a:lnTo>
                              <a:pt x="85" y="7"/>
                            </a:lnTo>
                            <a:lnTo>
                              <a:pt x="166" y="0"/>
                            </a:lnTo>
                            <a:lnTo>
                              <a:pt x="169" y="0"/>
                            </a:lnTo>
                            <a:lnTo>
                              <a:pt x="180" y="10"/>
                            </a:lnTo>
                            <a:lnTo>
                              <a:pt x="184" y="10"/>
                            </a:lnTo>
                            <a:lnTo>
                              <a:pt x="184" y="13"/>
                            </a:lnTo>
                            <a:lnTo>
                              <a:pt x="180" y="27"/>
                            </a:lnTo>
                            <a:lnTo>
                              <a:pt x="194" y="51"/>
                            </a:lnTo>
                            <a:lnTo>
                              <a:pt x="191" y="89"/>
                            </a:lnTo>
                            <a:lnTo>
                              <a:pt x="184" y="93"/>
                            </a:lnTo>
                            <a:lnTo>
                              <a:pt x="184" y="96"/>
                            </a:lnTo>
                            <a:lnTo>
                              <a:pt x="202" y="96"/>
                            </a:lnTo>
                            <a:lnTo>
                              <a:pt x="202" y="127"/>
                            </a:lnTo>
                            <a:lnTo>
                              <a:pt x="180" y="141"/>
                            </a:lnTo>
                            <a:lnTo>
                              <a:pt x="184" y="141"/>
                            </a:lnTo>
                            <a:lnTo>
                              <a:pt x="184" y="144"/>
                            </a:lnTo>
                            <a:lnTo>
                              <a:pt x="184" y="148"/>
                            </a:lnTo>
                            <a:lnTo>
                              <a:pt x="184" y="151"/>
                            </a:lnTo>
                            <a:lnTo>
                              <a:pt x="184" y="155"/>
                            </a:lnTo>
                            <a:lnTo>
                              <a:pt x="159" y="182"/>
                            </a:lnTo>
                            <a:lnTo>
                              <a:pt x="159" y="186"/>
                            </a:lnTo>
                            <a:lnTo>
                              <a:pt x="155" y="186"/>
                            </a:lnTo>
                            <a:lnTo>
                              <a:pt x="0" y="158"/>
                            </a:lnTo>
                            <a:lnTo>
                              <a:pt x="0" y="155"/>
                            </a:lnTo>
                            <a:lnTo>
                              <a:pt x="0" y="151"/>
                            </a:lnTo>
                            <a:lnTo>
                              <a:pt x="42" y="124"/>
                            </a:lnTo>
                            <a:lnTo>
                              <a:pt x="63" y="127"/>
                            </a:lnTo>
                            <a:lnTo>
                              <a:pt x="63" y="103"/>
                            </a:lnTo>
                            <a:lnTo>
                              <a:pt x="113" y="93"/>
                            </a:lnTo>
                            <a:lnTo>
                              <a:pt x="116" y="93"/>
                            </a:lnTo>
                            <a:lnTo>
                              <a:pt x="98" y="96"/>
                            </a:lnTo>
                            <a:lnTo>
                              <a:pt x="67" y="103"/>
                            </a:lnTo>
                            <a:lnTo>
                              <a:pt x="67" y="131"/>
                            </a:lnTo>
                            <a:lnTo>
                              <a:pt x="42" y="127"/>
                            </a:lnTo>
                            <a:lnTo>
                              <a:pt x="0" y="151"/>
                            </a:lnTo>
                            <a:lnTo>
                              <a:pt x="0" y="155"/>
                            </a:lnTo>
                            <a:lnTo>
                              <a:pt x="3" y="155"/>
                            </a:lnTo>
                            <a:lnTo>
                              <a:pt x="155" y="182"/>
                            </a:lnTo>
                            <a:lnTo>
                              <a:pt x="159" y="182"/>
                            </a:lnTo>
                            <a:lnTo>
                              <a:pt x="180" y="155"/>
                            </a:lnTo>
                            <a:lnTo>
                              <a:pt x="184" y="155"/>
                            </a:lnTo>
                            <a:lnTo>
                              <a:pt x="184" y="151"/>
                            </a:lnTo>
                            <a:lnTo>
                              <a:pt x="184" y="148"/>
                            </a:lnTo>
                            <a:lnTo>
                              <a:pt x="180" y="148"/>
                            </a:lnTo>
                            <a:lnTo>
                              <a:pt x="180" y="144"/>
                            </a:lnTo>
                            <a:lnTo>
                              <a:pt x="177" y="144"/>
                            </a:lnTo>
                            <a:lnTo>
                              <a:pt x="202" y="127"/>
                            </a:lnTo>
                            <a:lnTo>
                              <a:pt x="202" y="96"/>
                            </a:lnTo>
                            <a:lnTo>
                              <a:pt x="173" y="96"/>
                            </a:lnTo>
                            <a:lnTo>
                              <a:pt x="162" y="93"/>
                            </a:lnTo>
                            <a:lnTo>
                              <a:pt x="166" y="93"/>
                            </a:lnTo>
                            <a:lnTo>
                              <a:pt x="180" y="93"/>
                            </a:lnTo>
                            <a:lnTo>
                              <a:pt x="187" y="89"/>
                            </a:lnTo>
                            <a:lnTo>
                              <a:pt x="194" y="51"/>
                            </a:lnTo>
                            <a:lnTo>
                              <a:pt x="177" y="31"/>
                            </a:lnTo>
                            <a:lnTo>
                              <a:pt x="180" y="13"/>
                            </a:lnTo>
                            <a:lnTo>
                              <a:pt x="180" y="10"/>
                            </a:lnTo>
                            <a:lnTo>
                              <a:pt x="169" y="0"/>
                            </a:lnTo>
                            <a:lnTo>
                              <a:pt x="166" y="0"/>
                            </a:lnTo>
                            <a:lnTo>
                              <a:pt x="88" y="7"/>
                            </a:lnTo>
                            <a:lnTo>
                              <a:pt x="85" y="7"/>
                            </a:lnTo>
                            <a:lnTo>
                              <a:pt x="85" y="10"/>
                            </a:lnTo>
                            <a:lnTo>
                              <a:pt x="74" y="72"/>
                            </a:lnTo>
                            <a:lnTo>
                              <a:pt x="74" y="75"/>
                            </a:lnTo>
                            <a:lnTo>
                              <a:pt x="78" y="79"/>
                            </a:lnTo>
                            <a:lnTo>
                              <a:pt x="85" y="82"/>
                            </a:lnTo>
                            <a:lnTo>
                              <a:pt x="98" y="86"/>
                            </a:lnTo>
                            <a:lnTo>
                              <a:pt x="113" y="93"/>
                            </a:lnTo>
                            <a:lnTo>
                              <a:pt x="116" y="93"/>
                            </a:lnTo>
                            <a:lnTo>
                              <a:pt x="113" y="9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9" name="Freeform 3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04" y="2308"/>
                        <a:ext cx="202" cy="18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95" y="86"/>
                          </a:cxn>
                          <a:cxn ang="0">
                            <a:pos x="74" y="79"/>
                          </a:cxn>
                          <a:cxn ang="0">
                            <a:pos x="70" y="72"/>
                          </a:cxn>
                          <a:cxn ang="0">
                            <a:pos x="81" y="7"/>
                          </a:cxn>
                          <a:cxn ang="0">
                            <a:pos x="166" y="0"/>
                          </a:cxn>
                          <a:cxn ang="0">
                            <a:pos x="180" y="10"/>
                          </a:cxn>
                          <a:cxn ang="0">
                            <a:pos x="184" y="13"/>
                          </a:cxn>
                          <a:cxn ang="0">
                            <a:pos x="194" y="51"/>
                          </a:cxn>
                          <a:cxn ang="0">
                            <a:pos x="184" y="93"/>
                          </a:cxn>
                          <a:cxn ang="0">
                            <a:pos x="202" y="96"/>
                          </a:cxn>
                          <a:cxn ang="0">
                            <a:pos x="180" y="141"/>
                          </a:cxn>
                          <a:cxn ang="0">
                            <a:pos x="184" y="144"/>
                          </a:cxn>
                          <a:cxn ang="0">
                            <a:pos x="184" y="151"/>
                          </a:cxn>
                          <a:cxn ang="0">
                            <a:pos x="159" y="182"/>
                          </a:cxn>
                          <a:cxn ang="0">
                            <a:pos x="155" y="186"/>
                          </a:cxn>
                          <a:cxn ang="0">
                            <a:pos x="0" y="155"/>
                          </a:cxn>
                          <a:cxn ang="0">
                            <a:pos x="42" y="124"/>
                          </a:cxn>
                          <a:cxn ang="0">
                            <a:pos x="63" y="103"/>
                          </a:cxn>
                          <a:cxn ang="0">
                            <a:pos x="116" y="93"/>
                          </a:cxn>
                          <a:cxn ang="0">
                            <a:pos x="67" y="103"/>
                          </a:cxn>
                          <a:cxn ang="0">
                            <a:pos x="42" y="127"/>
                          </a:cxn>
                          <a:cxn ang="0">
                            <a:pos x="0" y="155"/>
                          </a:cxn>
                          <a:cxn ang="0">
                            <a:pos x="155" y="182"/>
                          </a:cxn>
                          <a:cxn ang="0">
                            <a:pos x="180" y="155"/>
                          </a:cxn>
                          <a:cxn ang="0">
                            <a:pos x="184" y="151"/>
                          </a:cxn>
                          <a:cxn ang="0">
                            <a:pos x="180" y="148"/>
                          </a:cxn>
                          <a:cxn ang="0">
                            <a:pos x="177" y="144"/>
                          </a:cxn>
                          <a:cxn ang="0">
                            <a:pos x="202" y="96"/>
                          </a:cxn>
                          <a:cxn ang="0">
                            <a:pos x="162" y="93"/>
                          </a:cxn>
                          <a:cxn ang="0">
                            <a:pos x="180" y="93"/>
                          </a:cxn>
                          <a:cxn ang="0">
                            <a:pos x="194" y="51"/>
                          </a:cxn>
                          <a:cxn ang="0">
                            <a:pos x="180" y="13"/>
                          </a:cxn>
                          <a:cxn ang="0">
                            <a:pos x="169" y="0"/>
                          </a:cxn>
                          <a:cxn ang="0">
                            <a:pos x="88" y="7"/>
                          </a:cxn>
                          <a:cxn ang="0">
                            <a:pos x="85" y="10"/>
                          </a:cxn>
                          <a:cxn ang="0">
                            <a:pos x="74" y="75"/>
                          </a:cxn>
                          <a:cxn ang="0">
                            <a:pos x="85" y="82"/>
                          </a:cxn>
                          <a:cxn ang="0">
                            <a:pos x="113" y="93"/>
                          </a:cxn>
                          <a:cxn ang="0">
                            <a:pos x="113" y="93"/>
                          </a:cxn>
                        </a:cxnLst>
                        <a:rect l="0" t="0" r="r" b="b"/>
                        <a:pathLst>
                          <a:path w="202" h="186">
                            <a:moveTo>
                              <a:pt x="113" y="93"/>
                            </a:moveTo>
                            <a:lnTo>
                              <a:pt x="95" y="86"/>
                            </a:lnTo>
                            <a:lnTo>
                              <a:pt x="81" y="86"/>
                            </a:lnTo>
                            <a:lnTo>
                              <a:pt x="74" y="79"/>
                            </a:lnTo>
                            <a:lnTo>
                              <a:pt x="70" y="75"/>
                            </a:lnTo>
                            <a:lnTo>
                              <a:pt x="70" y="72"/>
                            </a:lnTo>
                            <a:lnTo>
                              <a:pt x="81" y="10"/>
                            </a:lnTo>
                            <a:lnTo>
                              <a:pt x="81" y="7"/>
                            </a:lnTo>
                            <a:lnTo>
                              <a:pt x="85" y="7"/>
                            </a:lnTo>
                            <a:lnTo>
                              <a:pt x="166" y="0"/>
                            </a:lnTo>
                            <a:lnTo>
                              <a:pt x="169" y="0"/>
                            </a:lnTo>
                            <a:lnTo>
                              <a:pt x="180" y="10"/>
                            </a:lnTo>
                            <a:lnTo>
                              <a:pt x="184" y="10"/>
                            </a:lnTo>
                            <a:lnTo>
                              <a:pt x="184" y="13"/>
                            </a:lnTo>
                            <a:lnTo>
                              <a:pt x="180" y="27"/>
                            </a:lnTo>
                            <a:lnTo>
                              <a:pt x="194" y="51"/>
                            </a:lnTo>
                            <a:lnTo>
                              <a:pt x="191" y="89"/>
                            </a:lnTo>
                            <a:lnTo>
                              <a:pt x="184" y="93"/>
                            </a:lnTo>
                            <a:lnTo>
                              <a:pt x="184" y="96"/>
                            </a:lnTo>
                            <a:lnTo>
                              <a:pt x="202" y="96"/>
                            </a:lnTo>
                            <a:lnTo>
                              <a:pt x="202" y="127"/>
                            </a:lnTo>
                            <a:lnTo>
                              <a:pt x="180" y="141"/>
                            </a:lnTo>
                            <a:lnTo>
                              <a:pt x="184" y="141"/>
                            </a:lnTo>
                            <a:lnTo>
                              <a:pt x="184" y="144"/>
                            </a:lnTo>
                            <a:lnTo>
                              <a:pt x="184" y="148"/>
                            </a:lnTo>
                            <a:lnTo>
                              <a:pt x="184" y="151"/>
                            </a:lnTo>
                            <a:lnTo>
                              <a:pt x="184" y="155"/>
                            </a:lnTo>
                            <a:lnTo>
                              <a:pt x="159" y="182"/>
                            </a:lnTo>
                            <a:lnTo>
                              <a:pt x="159" y="186"/>
                            </a:lnTo>
                            <a:lnTo>
                              <a:pt x="155" y="186"/>
                            </a:lnTo>
                            <a:lnTo>
                              <a:pt x="0" y="158"/>
                            </a:lnTo>
                            <a:lnTo>
                              <a:pt x="0" y="155"/>
                            </a:lnTo>
                            <a:lnTo>
                              <a:pt x="0" y="151"/>
                            </a:lnTo>
                            <a:lnTo>
                              <a:pt x="42" y="124"/>
                            </a:lnTo>
                            <a:lnTo>
                              <a:pt x="63" y="127"/>
                            </a:lnTo>
                            <a:lnTo>
                              <a:pt x="63" y="103"/>
                            </a:lnTo>
                            <a:lnTo>
                              <a:pt x="113" y="93"/>
                            </a:lnTo>
                            <a:lnTo>
                              <a:pt x="116" y="93"/>
                            </a:lnTo>
                            <a:lnTo>
                              <a:pt x="98" y="96"/>
                            </a:lnTo>
                            <a:lnTo>
                              <a:pt x="67" y="103"/>
                            </a:lnTo>
                            <a:lnTo>
                              <a:pt x="67" y="131"/>
                            </a:lnTo>
                            <a:lnTo>
                              <a:pt x="42" y="127"/>
                            </a:lnTo>
                            <a:lnTo>
                              <a:pt x="0" y="151"/>
                            </a:lnTo>
                            <a:lnTo>
                              <a:pt x="0" y="155"/>
                            </a:lnTo>
                            <a:lnTo>
                              <a:pt x="3" y="155"/>
                            </a:lnTo>
                            <a:lnTo>
                              <a:pt x="155" y="182"/>
                            </a:lnTo>
                            <a:lnTo>
                              <a:pt x="159" y="182"/>
                            </a:lnTo>
                            <a:lnTo>
                              <a:pt x="180" y="155"/>
                            </a:lnTo>
                            <a:lnTo>
                              <a:pt x="184" y="155"/>
                            </a:lnTo>
                            <a:lnTo>
                              <a:pt x="184" y="151"/>
                            </a:lnTo>
                            <a:lnTo>
                              <a:pt x="184" y="148"/>
                            </a:lnTo>
                            <a:lnTo>
                              <a:pt x="180" y="148"/>
                            </a:lnTo>
                            <a:lnTo>
                              <a:pt x="180" y="144"/>
                            </a:lnTo>
                            <a:lnTo>
                              <a:pt x="177" y="144"/>
                            </a:lnTo>
                            <a:lnTo>
                              <a:pt x="202" y="127"/>
                            </a:lnTo>
                            <a:lnTo>
                              <a:pt x="202" y="96"/>
                            </a:lnTo>
                            <a:lnTo>
                              <a:pt x="173" y="96"/>
                            </a:lnTo>
                            <a:lnTo>
                              <a:pt x="162" y="93"/>
                            </a:lnTo>
                            <a:lnTo>
                              <a:pt x="166" y="93"/>
                            </a:lnTo>
                            <a:lnTo>
                              <a:pt x="180" y="93"/>
                            </a:lnTo>
                            <a:lnTo>
                              <a:pt x="187" y="89"/>
                            </a:lnTo>
                            <a:lnTo>
                              <a:pt x="194" y="51"/>
                            </a:lnTo>
                            <a:lnTo>
                              <a:pt x="177" y="31"/>
                            </a:lnTo>
                            <a:lnTo>
                              <a:pt x="180" y="13"/>
                            </a:lnTo>
                            <a:lnTo>
                              <a:pt x="180" y="10"/>
                            </a:lnTo>
                            <a:lnTo>
                              <a:pt x="169" y="0"/>
                            </a:lnTo>
                            <a:lnTo>
                              <a:pt x="166" y="0"/>
                            </a:lnTo>
                            <a:lnTo>
                              <a:pt x="88" y="7"/>
                            </a:lnTo>
                            <a:lnTo>
                              <a:pt x="85" y="7"/>
                            </a:lnTo>
                            <a:lnTo>
                              <a:pt x="85" y="10"/>
                            </a:lnTo>
                            <a:lnTo>
                              <a:pt x="74" y="72"/>
                            </a:lnTo>
                            <a:lnTo>
                              <a:pt x="74" y="75"/>
                            </a:lnTo>
                            <a:lnTo>
                              <a:pt x="78" y="79"/>
                            </a:lnTo>
                            <a:lnTo>
                              <a:pt x="85" y="82"/>
                            </a:lnTo>
                            <a:lnTo>
                              <a:pt x="98" y="86"/>
                            </a:lnTo>
                            <a:lnTo>
                              <a:pt x="113" y="93"/>
                            </a:lnTo>
                            <a:lnTo>
                              <a:pt x="116" y="93"/>
                            </a:lnTo>
                            <a:lnTo>
                              <a:pt x="113" y="93"/>
                            </a:lnTo>
                          </a:path>
                        </a:pathLst>
                      </a:custGeom>
                      <a:noFill/>
                      <a:ln w="7938" cap="rnd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94" name="Freeform 359"/>
                    <p:cNvSpPr>
                      <a:spLocks/>
                    </p:cNvSpPr>
                    <p:nvPr/>
                  </p:nvSpPr>
                  <p:spPr bwMode="auto">
                    <a:xfrm>
                      <a:off x="2405" y="2435"/>
                      <a:ext cx="184" cy="56"/>
                    </a:xfrm>
                    <a:custGeom>
                      <a:avLst/>
                      <a:gdLst/>
                      <a:ahLst/>
                      <a:cxnLst>
                        <a:cxn ang="0">
                          <a:pos x="66" y="4"/>
                        </a:cxn>
                        <a:cxn ang="0">
                          <a:pos x="70" y="4"/>
                        </a:cxn>
                        <a:cxn ang="0">
                          <a:pos x="159" y="14"/>
                        </a:cxn>
                        <a:cxn ang="0">
                          <a:pos x="163" y="14"/>
                        </a:cxn>
                        <a:cxn ang="0">
                          <a:pos x="177" y="17"/>
                        </a:cxn>
                        <a:cxn ang="0">
                          <a:pos x="180" y="17"/>
                        </a:cxn>
                        <a:cxn ang="0">
                          <a:pos x="180" y="21"/>
                        </a:cxn>
                        <a:cxn ang="0">
                          <a:pos x="184" y="21"/>
                        </a:cxn>
                        <a:cxn ang="0">
                          <a:pos x="184" y="24"/>
                        </a:cxn>
                        <a:cxn ang="0">
                          <a:pos x="184" y="28"/>
                        </a:cxn>
                        <a:cxn ang="0">
                          <a:pos x="180" y="28"/>
                        </a:cxn>
                        <a:cxn ang="0">
                          <a:pos x="159" y="56"/>
                        </a:cxn>
                        <a:cxn ang="0">
                          <a:pos x="155" y="56"/>
                        </a:cxn>
                        <a:cxn ang="0">
                          <a:pos x="3" y="28"/>
                        </a:cxn>
                        <a:cxn ang="0">
                          <a:pos x="0" y="28"/>
                        </a:cxn>
                        <a:cxn ang="0">
                          <a:pos x="0" y="24"/>
                        </a:cxn>
                        <a:cxn ang="0">
                          <a:pos x="42" y="0"/>
                        </a:cxn>
                        <a:cxn ang="0">
                          <a:pos x="66" y="4"/>
                        </a:cxn>
                      </a:cxnLst>
                      <a:rect l="0" t="0" r="r" b="b"/>
                      <a:pathLst>
                        <a:path w="184" h="56">
                          <a:moveTo>
                            <a:pt x="66" y="4"/>
                          </a:moveTo>
                          <a:lnTo>
                            <a:pt x="70" y="4"/>
                          </a:lnTo>
                          <a:lnTo>
                            <a:pt x="159" y="14"/>
                          </a:lnTo>
                          <a:lnTo>
                            <a:pt x="163" y="14"/>
                          </a:lnTo>
                          <a:lnTo>
                            <a:pt x="177" y="17"/>
                          </a:lnTo>
                          <a:lnTo>
                            <a:pt x="180" y="17"/>
                          </a:lnTo>
                          <a:lnTo>
                            <a:pt x="180" y="21"/>
                          </a:lnTo>
                          <a:lnTo>
                            <a:pt x="184" y="21"/>
                          </a:lnTo>
                          <a:lnTo>
                            <a:pt x="184" y="24"/>
                          </a:lnTo>
                          <a:lnTo>
                            <a:pt x="184" y="28"/>
                          </a:lnTo>
                          <a:lnTo>
                            <a:pt x="180" y="28"/>
                          </a:lnTo>
                          <a:lnTo>
                            <a:pt x="159" y="56"/>
                          </a:lnTo>
                          <a:lnTo>
                            <a:pt x="155" y="56"/>
                          </a:lnTo>
                          <a:lnTo>
                            <a:pt x="3" y="28"/>
                          </a:lnTo>
                          <a:lnTo>
                            <a:pt x="0" y="28"/>
                          </a:lnTo>
                          <a:lnTo>
                            <a:pt x="0" y="24"/>
                          </a:lnTo>
                          <a:lnTo>
                            <a:pt x="42" y="0"/>
                          </a:lnTo>
                          <a:lnTo>
                            <a:pt x="66" y="4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5" name="Freeform 360"/>
                    <p:cNvSpPr>
                      <a:spLocks/>
                    </p:cNvSpPr>
                    <p:nvPr/>
                  </p:nvSpPr>
                  <p:spPr bwMode="auto">
                    <a:xfrm>
                      <a:off x="2560" y="2452"/>
                      <a:ext cx="25" cy="3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9"/>
                        </a:cxn>
                        <a:cxn ang="0">
                          <a:pos x="0" y="35"/>
                        </a:cxn>
                        <a:cxn ang="0">
                          <a:pos x="25" y="0"/>
                        </a:cxn>
                      </a:cxnLst>
                      <a:rect l="0" t="0" r="r" b="b"/>
                      <a:pathLst>
                        <a:path w="25" h="39">
                          <a:moveTo>
                            <a:pt x="0" y="39"/>
                          </a:moveTo>
                          <a:lnTo>
                            <a:pt x="0" y="35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6" name="Line 3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9" y="2390"/>
                      <a:ext cx="0" cy="4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7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2571" y="2338"/>
                      <a:ext cx="11" cy="56"/>
                    </a:xfrm>
                    <a:custGeom>
                      <a:avLst/>
                      <a:gdLst/>
                      <a:ahLst/>
                      <a:cxnLst>
                        <a:cxn ang="0">
                          <a:pos x="11" y="0"/>
                        </a:cxn>
                        <a:cxn ang="0">
                          <a:pos x="4" y="56"/>
                        </a:cxn>
                        <a:cxn ang="0">
                          <a:pos x="0" y="56"/>
                        </a:cxn>
                      </a:cxnLst>
                      <a:rect l="0" t="0" r="r" b="b"/>
                      <a:pathLst>
                        <a:path w="11" h="56">
                          <a:moveTo>
                            <a:pt x="11" y="0"/>
                          </a:moveTo>
                          <a:lnTo>
                            <a:pt x="4" y="56"/>
                          </a:lnTo>
                          <a:lnTo>
                            <a:pt x="0" y="56"/>
                          </a:lnTo>
                        </a:path>
                      </a:pathLst>
                    </a:custGeom>
                    <a:noFill/>
                    <a:ln w="7938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79" name="Group 363"/>
                <p:cNvGrpSpPr>
                  <a:grpSpLocks/>
                </p:cNvGrpSpPr>
                <p:nvPr/>
              </p:nvGrpSpPr>
              <p:grpSpPr bwMode="auto">
                <a:xfrm>
                  <a:off x="2490" y="2319"/>
                  <a:ext cx="74" cy="57"/>
                  <a:chOff x="2490" y="2319"/>
                  <a:chExt cx="74" cy="57"/>
                </a:xfrm>
              </p:grpSpPr>
              <p:sp>
                <p:nvSpPr>
                  <p:cNvPr id="80" name="Freeform 364"/>
                  <p:cNvSpPr>
                    <a:spLocks/>
                  </p:cNvSpPr>
                  <p:nvPr/>
                </p:nvSpPr>
                <p:spPr bwMode="auto">
                  <a:xfrm>
                    <a:off x="2490" y="2319"/>
                    <a:ext cx="74" cy="57"/>
                  </a:xfrm>
                  <a:custGeom>
                    <a:avLst/>
                    <a:gdLst/>
                    <a:ahLst/>
                    <a:cxnLst>
                      <a:cxn ang="0">
                        <a:pos x="10" y="7"/>
                      </a:cxn>
                      <a:cxn ang="0">
                        <a:pos x="71" y="0"/>
                      </a:cxn>
                      <a:cxn ang="0">
                        <a:pos x="74" y="3"/>
                      </a:cxn>
                      <a:cxn ang="0">
                        <a:pos x="63" y="57"/>
                      </a:cxn>
                      <a:cxn ang="0">
                        <a:pos x="3" y="57"/>
                      </a:cxn>
                      <a:cxn ang="0">
                        <a:pos x="0" y="53"/>
                      </a:cxn>
                      <a:cxn ang="0">
                        <a:pos x="10" y="7"/>
                      </a:cxn>
                    </a:cxnLst>
                    <a:rect l="0" t="0" r="r" b="b"/>
                    <a:pathLst>
                      <a:path w="74" h="57">
                        <a:moveTo>
                          <a:pt x="10" y="7"/>
                        </a:moveTo>
                        <a:lnTo>
                          <a:pt x="71" y="0"/>
                        </a:lnTo>
                        <a:lnTo>
                          <a:pt x="74" y="3"/>
                        </a:lnTo>
                        <a:lnTo>
                          <a:pt x="63" y="57"/>
                        </a:lnTo>
                        <a:lnTo>
                          <a:pt x="3" y="57"/>
                        </a:lnTo>
                        <a:lnTo>
                          <a:pt x="0" y="53"/>
                        </a:lnTo>
                        <a:lnTo>
                          <a:pt x="10" y="7"/>
                        </a:lnTo>
                        <a:close/>
                      </a:path>
                    </a:pathLst>
                  </a:custGeom>
                  <a:solidFill>
                    <a:srgbClr val="8CF4E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365"/>
                  <p:cNvSpPr>
                    <a:spLocks/>
                  </p:cNvSpPr>
                  <p:nvPr/>
                </p:nvSpPr>
                <p:spPr bwMode="auto">
                  <a:xfrm>
                    <a:off x="2490" y="2319"/>
                    <a:ext cx="74" cy="57"/>
                  </a:xfrm>
                  <a:custGeom>
                    <a:avLst/>
                    <a:gdLst/>
                    <a:ahLst/>
                    <a:cxnLst>
                      <a:cxn ang="0">
                        <a:pos x="10" y="7"/>
                      </a:cxn>
                      <a:cxn ang="0">
                        <a:pos x="71" y="0"/>
                      </a:cxn>
                      <a:cxn ang="0">
                        <a:pos x="74" y="3"/>
                      </a:cxn>
                      <a:cxn ang="0">
                        <a:pos x="63" y="57"/>
                      </a:cxn>
                      <a:cxn ang="0">
                        <a:pos x="3" y="57"/>
                      </a:cxn>
                      <a:cxn ang="0">
                        <a:pos x="0" y="53"/>
                      </a:cxn>
                      <a:cxn ang="0">
                        <a:pos x="10" y="7"/>
                      </a:cxn>
                    </a:cxnLst>
                    <a:rect l="0" t="0" r="r" b="b"/>
                    <a:pathLst>
                      <a:path w="74" h="57">
                        <a:moveTo>
                          <a:pt x="10" y="7"/>
                        </a:moveTo>
                        <a:lnTo>
                          <a:pt x="71" y="0"/>
                        </a:lnTo>
                        <a:lnTo>
                          <a:pt x="74" y="3"/>
                        </a:lnTo>
                        <a:lnTo>
                          <a:pt x="63" y="57"/>
                        </a:lnTo>
                        <a:lnTo>
                          <a:pt x="3" y="57"/>
                        </a:lnTo>
                        <a:lnTo>
                          <a:pt x="0" y="53"/>
                        </a:lnTo>
                        <a:lnTo>
                          <a:pt x="10" y="7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367" name="Rectangle 366"/>
          <p:cNvSpPr>
            <a:spLocks noChangeArrowheads="1"/>
          </p:cNvSpPr>
          <p:nvPr/>
        </p:nvSpPr>
        <p:spPr bwMode="auto">
          <a:xfrm>
            <a:off x="4211638" y="4783138"/>
            <a:ext cx="76944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5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技术架构</a:t>
            </a:r>
            <a:endParaRPr lang="zh-CN" altLang="en-US" dirty="0"/>
          </a:p>
        </p:txBody>
      </p:sp>
      <p:grpSp>
        <p:nvGrpSpPr>
          <p:cNvPr id="368" name="Group 367"/>
          <p:cNvGrpSpPr>
            <a:grpSpLocks/>
          </p:cNvGrpSpPr>
          <p:nvPr/>
        </p:nvGrpSpPr>
        <p:grpSpPr bwMode="auto">
          <a:xfrm>
            <a:off x="3490913" y="1628775"/>
            <a:ext cx="1382712" cy="1619250"/>
            <a:chOff x="2426" y="845"/>
            <a:chExt cx="871" cy="1020"/>
          </a:xfrm>
        </p:grpSpPr>
        <p:grpSp>
          <p:nvGrpSpPr>
            <p:cNvPr id="369" name="Group 368"/>
            <p:cNvGrpSpPr>
              <a:grpSpLocks/>
            </p:cNvGrpSpPr>
            <p:nvPr/>
          </p:nvGrpSpPr>
          <p:grpSpPr bwMode="auto">
            <a:xfrm>
              <a:off x="2426" y="845"/>
              <a:ext cx="871" cy="1020"/>
              <a:chOff x="2327" y="878"/>
              <a:chExt cx="871" cy="1020"/>
            </a:xfrm>
          </p:grpSpPr>
          <p:grpSp>
            <p:nvGrpSpPr>
              <p:cNvPr id="371" name="Group 369"/>
              <p:cNvGrpSpPr>
                <a:grpSpLocks/>
              </p:cNvGrpSpPr>
              <p:nvPr/>
            </p:nvGrpSpPr>
            <p:grpSpPr bwMode="auto">
              <a:xfrm>
                <a:off x="2327" y="878"/>
                <a:ext cx="871" cy="1020"/>
                <a:chOff x="2327" y="878"/>
                <a:chExt cx="871" cy="1020"/>
              </a:xfrm>
            </p:grpSpPr>
            <p:sp>
              <p:nvSpPr>
                <p:cNvPr id="754" name="Rectangle 370"/>
                <p:cNvSpPr>
                  <a:spLocks noChangeArrowheads="1"/>
                </p:cNvSpPr>
                <p:nvPr/>
              </p:nvSpPr>
              <p:spPr bwMode="auto">
                <a:xfrm>
                  <a:off x="2360" y="910"/>
                  <a:ext cx="838" cy="98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755" name="Picture 371"/>
                <p:cNvPicPr>
                  <a:picLocks noChangeAspect="1" noChangeArrowheads="1"/>
                </p:cNvPicPr>
                <p:nvPr/>
              </p:nvPicPr>
              <p:blipFill>
                <a:blip r:embed="rId20" cstate="print"/>
                <a:srcRect/>
                <a:stretch>
                  <a:fillRect/>
                </a:stretch>
              </p:blipFill>
              <p:spPr bwMode="auto">
                <a:xfrm>
                  <a:off x="2360" y="911"/>
                  <a:ext cx="837" cy="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56" name="Rectangle 372"/>
                <p:cNvSpPr>
                  <a:spLocks noChangeArrowheads="1"/>
                </p:cNvSpPr>
                <p:nvPr/>
              </p:nvSpPr>
              <p:spPr bwMode="auto">
                <a:xfrm>
                  <a:off x="2360" y="910"/>
                  <a:ext cx="838" cy="98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" name="Rectangle 373"/>
                <p:cNvSpPr>
                  <a:spLocks noChangeArrowheads="1"/>
                </p:cNvSpPr>
                <p:nvPr/>
              </p:nvSpPr>
              <p:spPr bwMode="auto">
                <a:xfrm>
                  <a:off x="2327" y="878"/>
                  <a:ext cx="837" cy="9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" name="Rectangle 374"/>
                <p:cNvSpPr>
                  <a:spLocks noChangeArrowheads="1"/>
                </p:cNvSpPr>
                <p:nvPr/>
              </p:nvSpPr>
              <p:spPr bwMode="auto">
                <a:xfrm>
                  <a:off x="2327" y="878"/>
                  <a:ext cx="837" cy="987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2" name="Group 375"/>
              <p:cNvGrpSpPr>
                <a:grpSpLocks/>
              </p:cNvGrpSpPr>
              <p:nvPr/>
            </p:nvGrpSpPr>
            <p:grpSpPr bwMode="auto">
              <a:xfrm>
                <a:off x="2416" y="1386"/>
                <a:ext cx="170" cy="128"/>
                <a:chOff x="2416" y="1386"/>
                <a:chExt cx="170" cy="128"/>
              </a:xfrm>
            </p:grpSpPr>
            <p:grpSp>
              <p:nvGrpSpPr>
                <p:cNvPr id="738" name="Group 376"/>
                <p:cNvGrpSpPr>
                  <a:grpSpLocks/>
                </p:cNvGrpSpPr>
                <p:nvPr/>
              </p:nvGrpSpPr>
              <p:grpSpPr bwMode="auto">
                <a:xfrm>
                  <a:off x="2467" y="1386"/>
                  <a:ext cx="49" cy="48"/>
                  <a:chOff x="2467" y="1386"/>
                  <a:chExt cx="49" cy="48"/>
                </a:xfrm>
              </p:grpSpPr>
              <p:sp>
                <p:nvSpPr>
                  <p:cNvPr id="752" name="Freeform 377"/>
                  <p:cNvSpPr>
                    <a:spLocks/>
                  </p:cNvSpPr>
                  <p:nvPr/>
                </p:nvSpPr>
                <p:spPr bwMode="auto">
                  <a:xfrm>
                    <a:off x="2467" y="138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33" y="46"/>
                      </a:cxn>
                      <a:cxn ang="0">
                        <a:pos x="39" y="46"/>
                      </a:cxn>
                      <a:cxn ang="0">
                        <a:pos x="39" y="40"/>
                      </a:cxn>
                      <a:cxn ang="0">
                        <a:pos x="44" y="38"/>
                      </a:cxn>
                      <a:cxn ang="0">
                        <a:pos x="46" y="34"/>
                      </a:cxn>
                      <a:cxn ang="0">
                        <a:pos x="44" y="28"/>
                      </a:cxn>
                      <a:cxn ang="0">
                        <a:pos x="49" y="26"/>
                      </a:cxn>
                      <a:cxn ang="0">
                        <a:pos x="46" y="23"/>
                      </a:cxn>
                      <a:cxn ang="0">
                        <a:pos x="46" y="17"/>
                      </a:cxn>
                      <a:cxn ang="0">
                        <a:pos x="46" y="13"/>
                      </a:cxn>
                      <a:cxn ang="0">
                        <a:pos x="39" y="12"/>
                      </a:cxn>
                      <a:cxn ang="0">
                        <a:pos x="41" y="7"/>
                      </a:cxn>
                      <a:cxn ang="0">
                        <a:pos x="37" y="7"/>
                      </a:cxn>
                      <a:cxn ang="0">
                        <a:pos x="31" y="2"/>
                      </a:cxn>
                      <a:cxn ang="0">
                        <a:pos x="28" y="2"/>
                      </a:cxn>
                      <a:cxn ang="0">
                        <a:pos x="24" y="4"/>
                      </a:cxn>
                      <a:cxn ang="0">
                        <a:pos x="19" y="0"/>
                      </a:cxn>
                      <a:cxn ang="0">
                        <a:pos x="16" y="2"/>
                      </a:cxn>
                      <a:cxn ang="0">
                        <a:pos x="13" y="7"/>
                      </a:cxn>
                      <a:cxn ang="0">
                        <a:pos x="8" y="7"/>
                      </a:cxn>
                      <a:cxn ang="0">
                        <a:pos x="8" y="12"/>
                      </a:cxn>
                      <a:cxn ang="0">
                        <a:pos x="4" y="13"/>
                      </a:cxn>
                      <a:cxn ang="0">
                        <a:pos x="4" y="19"/>
                      </a:cxn>
                      <a:cxn ang="0">
                        <a:pos x="6" y="23"/>
                      </a:cxn>
                      <a:cxn ang="0">
                        <a:pos x="0" y="26"/>
                      </a:cxn>
                      <a:cxn ang="0">
                        <a:pos x="6" y="28"/>
                      </a:cxn>
                      <a:cxn ang="0">
                        <a:pos x="6" y="36"/>
                      </a:cxn>
                      <a:cxn ang="0">
                        <a:pos x="8" y="38"/>
                      </a:cxn>
                      <a:cxn ang="0">
                        <a:pos x="13" y="40"/>
                      </a:cxn>
                      <a:cxn ang="0">
                        <a:pos x="13" y="46"/>
                      </a:cxn>
                      <a:cxn ang="0">
                        <a:pos x="19" y="46"/>
                      </a:cxn>
                      <a:cxn ang="0">
                        <a:pos x="24" y="44"/>
                      </a:cxn>
                      <a:cxn ang="0">
                        <a:pos x="25" y="48"/>
                      </a:cxn>
                      <a:cxn ang="0">
                        <a:pos x="28" y="44"/>
                      </a:cxn>
                    </a:cxnLst>
                    <a:rect l="0" t="0" r="r" b="b"/>
                    <a:pathLst>
                      <a:path w="49" h="48">
                        <a:moveTo>
                          <a:pt x="33" y="44"/>
                        </a:moveTo>
                        <a:lnTo>
                          <a:pt x="33" y="46"/>
                        </a:lnTo>
                        <a:lnTo>
                          <a:pt x="37" y="46"/>
                        </a:lnTo>
                        <a:lnTo>
                          <a:pt x="39" y="46"/>
                        </a:lnTo>
                        <a:lnTo>
                          <a:pt x="39" y="44"/>
                        </a:lnTo>
                        <a:lnTo>
                          <a:pt x="39" y="40"/>
                        </a:lnTo>
                        <a:lnTo>
                          <a:pt x="41" y="38"/>
                        </a:lnTo>
                        <a:lnTo>
                          <a:pt x="44" y="38"/>
                        </a:lnTo>
                        <a:lnTo>
                          <a:pt x="46" y="36"/>
                        </a:lnTo>
                        <a:lnTo>
                          <a:pt x="46" y="34"/>
                        </a:lnTo>
                        <a:lnTo>
                          <a:pt x="44" y="34"/>
                        </a:lnTo>
                        <a:lnTo>
                          <a:pt x="44" y="28"/>
                        </a:lnTo>
                        <a:lnTo>
                          <a:pt x="49" y="28"/>
                        </a:lnTo>
                        <a:lnTo>
                          <a:pt x="49" y="26"/>
                        </a:lnTo>
                        <a:lnTo>
                          <a:pt x="49" y="23"/>
                        </a:lnTo>
                        <a:lnTo>
                          <a:pt x="46" y="23"/>
                        </a:lnTo>
                        <a:lnTo>
                          <a:pt x="44" y="19"/>
                        </a:lnTo>
                        <a:lnTo>
                          <a:pt x="46" y="17"/>
                        </a:lnTo>
                        <a:lnTo>
                          <a:pt x="49" y="17"/>
                        </a:lnTo>
                        <a:lnTo>
                          <a:pt x="46" y="13"/>
                        </a:lnTo>
                        <a:lnTo>
                          <a:pt x="44" y="13"/>
                        </a:lnTo>
                        <a:lnTo>
                          <a:pt x="39" y="12"/>
                        </a:lnTo>
                        <a:lnTo>
                          <a:pt x="41" y="9"/>
                        </a:lnTo>
                        <a:lnTo>
                          <a:pt x="41" y="7"/>
                        </a:lnTo>
                        <a:lnTo>
                          <a:pt x="39" y="4"/>
                        </a:lnTo>
                        <a:lnTo>
                          <a:pt x="37" y="7"/>
                        </a:lnTo>
                        <a:lnTo>
                          <a:pt x="31" y="4"/>
                        </a:lnTo>
                        <a:lnTo>
                          <a:pt x="31" y="2"/>
                        </a:lnTo>
                        <a:lnTo>
                          <a:pt x="28" y="0"/>
                        </a:lnTo>
                        <a:lnTo>
                          <a:pt x="28" y="2"/>
                        </a:lnTo>
                        <a:lnTo>
                          <a:pt x="25" y="4"/>
                        </a:lnTo>
                        <a:lnTo>
                          <a:pt x="24" y="4"/>
                        </a:lnTo>
                        <a:lnTo>
                          <a:pt x="21" y="2"/>
                        </a:lnTo>
                        <a:lnTo>
                          <a:pt x="19" y="0"/>
                        </a:lnTo>
                        <a:lnTo>
                          <a:pt x="19" y="2"/>
                        </a:lnTo>
                        <a:lnTo>
                          <a:pt x="16" y="2"/>
                        </a:lnTo>
                        <a:lnTo>
                          <a:pt x="19" y="4"/>
                        </a:lnTo>
                        <a:lnTo>
                          <a:pt x="13" y="7"/>
                        </a:lnTo>
                        <a:lnTo>
                          <a:pt x="11" y="7"/>
                        </a:lnTo>
                        <a:lnTo>
                          <a:pt x="8" y="7"/>
                        </a:lnTo>
                        <a:lnTo>
                          <a:pt x="8" y="9"/>
                        </a:lnTo>
                        <a:lnTo>
                          <a:pt x="8" y="12"/>
                        </a:lnTo>
                        <a:lnTo>
                          <a:pt x="8" y="13"/>
                        </a:lnTo>
                        <a:lnTo>
                          <a:pt x="4" y="13"/>
                        </a:lnTo>
                        <a:lnTo>
                          <a:pt x="4" y="17"/>
                        </a:lnTo>
                        <a:lnTo>
                          <a:pt x="4" y="19"/>
                        </a:lnTo>
                        <a:lnTo>
                          <a:pt x="6" y="19"/>
                        </a:lnTo>
                        <a:lnTo>
                          <a:pt x="6" y="23"/>
                        </a:lnTo>
                        <a:lnTo>
                          <a:pt x="4" y="23"/>
                        </a:lnTo>
                        <a:lnTo>
                          <a:pt x="0" y="26"/>
                        </a:lnTo>
                        <a:lnTo>
                          <a:pt x="4" y="28"/>
                        </a:lnTo>
                        <a:lnTo>
                          <a:pt x="6" y="28"/>
                        </a:lnTo>
                        <a:lnTo>
                          <a:pt x="8" y="34"/>
                        </a:lnTo>
                        <a:lnTo>
                          <a:pt x="6" y="36"/>
                        </a:lnTo>
                        <a:lnTo>
                          <a:pt x="6" y="38"/>
                        </a:lnTo>
                        <a:lnTo>
                          <a:pt x="8" y="38"/>
                        </a:lnTo>
                        <a:lnTo>
                          <a:pt x="11" y="38"/>
                        </a:lnTo>
                        <a:lnTo>
                          <a:pt x="13" y="40"/>
                        </a:lnTo>
                        <a:lnTo>
                          <a:pt x="13" y="44"/>
                        </a:lnTo>
                        <a:lnTo>
                          <a:pt x="13" y="46"/>
                        </a:lnTo>
                        <a:lnTo>
                          <a:pt x="16" y="46"/>
                        </a:lnTo>
                        <a:lnTo>
                          <a:pt x="19" y="46"/>
                        </a:lnTo>
                        <a:lnTo>
                          <a:pt x="19" y="44"/>
                        </a:lnTo>
                        <a:lnTo>
                          <a:pt x="24" y="44"/>
                        </a:lnTo>
                        <a:lnTo>
                          <a:pt x="24" y="48"/>
                        </a:lnTo>
                        <a:lnTo>
                          <a:pt x="25" y="48"/>
                        </a:lnTo>
                        <a:lnTo>
                          <a:pt x="28" y="46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close/>
                      </a:path>
                    </a:pathLst>
                  </a:custGeom>
                  <a:solidFill>
                    <a:srgbClr val="9933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" name="Freeform 378"/>
                  <p:cNvSpPr>
                    <a:spLocks/>
                  </p:cNvSpPr>
                  <p:nvPr/>
                </p:nvSpPr>
                <p:spPr bwMode="auto">
                  <a:xfrm>
                    <a:off x="2467" y="138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33" y="46"/>
                      </a:cxn>
                      <a:cxn ang="0">
                        <a:pos x="39" y="46"/>
                      </a:cxn>
                      <a:cxn ang="0">
                        <a:pos x="39" y="40"/>
                      </a:cxn>
                      <a:cxn ang="0">
                        <a:pos x="44" y="38"/>
                      </a:cxn>
                      <a:cxn ang="0">
                        <a:pos x="46" y="34"/>
                      </a:cxn>
                      <a:cxn ang="0">
                        <a:pos x="44" y="28"/>
                      </a:cxn>
                      <a:cxn ang="0">
                        <a:pos x="49" y="26"/>
                      </a:cxn>
                      <a:cxn ang="0">
                        <a:pos x="46" y="23"/>
                      </a:cxn>
                      <a:cxn ang="0">
                        <a:pos x="46" y="17"/>
                      </a:cxn>
                      <a:cxn ang="0">
                        <a:pos x="46" y="13"/>
                      </a:cxn>
                      <a:cxn ang="0">
                        <a:pos x="39" y="12"/>
                      </a:cxn>
                      <a:cxn ang="0">
                        <a:pos x="41" y="7"/>
                      </a:cxn>
                      <a:cxn ang="0">
                        <a:pos x="37" y="7"/>
                      </a:cxn>
                      <a:cxn ang="0">
                        <a:pos x="31" y="2"/>
                      </a:cxn>
                      <a:cxn ang="0">
                        <a:pos x="28" y="2"/>
                      </a:cxn>
                      <a:cxn ang="0">
                        <a:pos x="24" y="4"/>
                      </a:cxn>
                      <a:cxn ang="0">
                        <a:pos x="19" y="0"/>
                      </a:cxn>
                      <a:cxn ang="0">
                        <a:pos x="16" y="2"/>
                      </a:cxn>
                      <a:cxn ang="0">
                        <a:pos x="13" y="7"/>
                      </a:cxn>
                      <a:cxn ang="0">
                        <a:pos x="8" y="7"/>
                      </a:cxn>
                      <a:cxn ang="0">
                        <a:pos x="8" y="12"/>
                      </a:cxn>
                      <a:cxn ang="0">
                        <a:pos x="4" y="13"/>
                      </a:cxn>
                      <a:cxn ang="0">
                        <a:pos x="4" y="19"/>
                      </a:cxn>
                      <a:cxn ang="0">
                        <a:pos x="6" y="23"/>
                      </a:cxn>
                      <a:cxn ang="0">
                        <a:pos x="0" y="26"/>
                      </a:cxn>
                      <a:cxn ang="0">
                        <a:pos x="6" y="28"/>
                      </a:cxn>
                      <a:cxn ang="0">
                        <a:pos x="6" y="36"/>
                      </a:cxn>
                      <a:cxn ang="0">
                        <a:pos x="8" y="38"/>
                      </a:cxn>
                      <a:cxn ang="0">
                        <a:pos x="13" y="40"/>
                      </a:cxn>
                      <a:cxn ang="0">
                        <a:pos x="13" y="46"/>
                      </a:cxn>
                      <a:cxn ang="0">
                        <a:pos x="19" y="46"/>
                      </a:cxn>
                      <a:cxn ang="0">
                        <a:pos x="24" y="44"/>
                      </a:cxn>
                      <a:cxn ang="0">
                        <a:pos x="25" y="48"/>
                      </a:cxn>
                      <a:cxn ang="0">
                        <a:pos x="28" y="44"/>
                      </a:cxn>
                    </a:cxnLst>
                    <a:rect l="0" t="0" r="r" b="b"/>
                    <a:pathLst>
                      <a:path w="49" h="48">
                        <a:moveTo>
                          <a:pt x="33" y="44"/>
                        </a:moveTo>
                        <a:lnTo>
                          <a:pt x="33" y="46"/>
                        </a:lnTo>
                        <a:lnTo>
                          <a:pt x="37" y="46"/>
                        </a:lnTo>
                        <a:lnTo>
                          <a:pt x="39" y="46"/>
                        </a:lnTo>
                        <a:lnTo>
                          <a:pt x="39" y="44"/>
                        </a:lnTo>
                        <a:lnTo>
                          <a:pt x="39" y="40"/>
                        </a:lnTo>
                        <a:lnTo>
                          <a:pt x="41" y="38"/>
                        </a:lnTo>
                        <a:lnTo>
                          <a:pt x="44" y="38"/>
                        </a:lnTo>
                        <a:lnTo>
                          <a:pt x="46" y="36"/>
                        </a:lnTo>
                        <a:lnTo>
                          <a:pt x="46" y="34"/>
                        </a:lnTo>
                        <a:lnTo>
                          <a:pt x="44" y="34"/>
                        </a:lnTo>
                        <a:lnTo>
                          <a:pt x="44" y="28"/>
                        </a:lnTo>
                        <a:lnTo>
                          <a:pt x="49" y="28"/>
                        </a:lnTo>
                        <a:lnTo>
                          <a:pt x="49" y="26"/>
                        </a:lnTo>
                        <a:lnTo>
                          <a:pt x="49" y="23"/>
                        </a:lnTo>
                        <a:lnTo>
                          <a:pt x="46" y="23"/>
                        </a:lnTo>
                        <a:lnTo>
                          <a:pt x="44" y="19"/>
                        </a:lnTo>
                        <a:lnTo>
                          <a:pt x="46" y="17"/>
                        </a:lnTo>
                        <a:lnTo>
                          <a:pt x="49" y="17"/>
                        </a:lnTo>
                        <a:lnTo>
                          <a:pt x="46" y="13"/>
                        </a:lnTo>
                        <a:lnTo>
                          <a:pt x="44" y="13"/>
                        </a:lnTo>
                        <a:lnTo>
                          <a:pt x="39" y="12"/>
                        </a:lnTo>
                        <a:lnTo>
                          <a:pt x="41" y="9"/>
                        </a:lnTo>
                        <a:lnTo>
                          <a:pt x="41" y="7"/>
                        </a:lnTo>
                        <a:lnTo>
                          <a:pt x="39" y="4"/>
                        </a:lnTo>
                        <a:lnTo>
                          <a:pt x="37" y="7"/>
                        </a:lnTo>
                        <a:lnTo>
                          <a:pt x="31" y="4"/>
                        </a:lnTo>
                        <a:lnTo>
                          <a:pt x="31" y="2"/>
                        </a:lnTo>
                        <a:lnTo>
                          <a:pt x="28" y="0"/>
                        </a:lnTo>
                        <a:lnTo>
                          <a:pt x="28" y="2"/>
                        </a:lnTo>
                        <a:lnTo>
                          <a:pt x="25" y="4"/>
                        </a:lnTo>
                        <a:lnTo>
                          <a:pt x="24" y="4"/>
                        </a:lnTo>
                        <a:lnTo>
                          <a:pt x="21" y="2"/>
                        </a:lnTo>
                        <a:lnTo>
                          <a:pt x="19" y="0"/>
                        </a:lnTo>
                        <a:lnTo>
                          <a:pt x="19" y="2"/>
                        </a:lnTo>
                        <a:lnTo>
                          <a:pt x="16" y="2"/>
                        </a:lnTo>
                        <a:lnTo>
                          <a:pt x="19" y="4"/>
                        </a:lnTo>
                        <a:lnTo>
                          <a:pt x="13" y="7"/>
                        </a:lnTo>
                        <a:lnTo>
                          <a:pt x="11" y="7"/>
                        </a:lnTo>
                        <a:lnTo>
                          <a:pt x="8" y="7"/>
                        </a:lnTo>
                        <a:lnTo>
                          <a:pt x="8" y="9"/>
                        </a:lnTo>
                        <a:lnTo>
                          <a:pt x="8" y="12"/>
                        </a:lnTo>
                        <a:lnTo>
                          <a:pt x="8" y="13"/>
                        </a:lnTo>
                        <a:lnTo>
                          <a:pt x="4" y="13"/>
                        </a:lnTo>
                        <a:lnTo>
                          <a:pt x="4" y="17"/>
                        </a:lnTo>
                        <a:lnTo>
                          <a:pt x="4" y="19"/>
                        </a:lnTo>
                        <a:lnTo>
                          <a:pt x="6" y="19"/>
                        </a:lnTo>
                        <a:lnTo>
                          <a:pt x="6" y="23"/>
                        </a:lnTo>
                        <a:lnTo>
                          <a:pt x="4" y="23"/>
                        </a:lnTo>
                        <a:lnTo>
                          <a:pt x="0" y="26"/>
                        </a:lnTo>
                        <a:lnTo>
                          <a:pt x="4" y="28"/>
                        </a:lnTo>
                        <a:lnTo>
                          <a:pt x="6" y="28"/>
                        </a:lnTo>
                        <a:lnTo>
                          <a:pt x="8" y="34"/>
                        </a:lnTo>
                        <a:lnTo>
                          <a:pt x="6" y="36"/>
                        </a:lnTo>
                        <a:lnTo>
                          <a:pt x="6" y="38"/>
                        </a:lnTo>
                        <a:lnTo>
                          <a:pt x="8" y="38"/>
                        </a:lnTo>
                        <a:lnTo>
                          <a:pt x="11" y="38"/>
                        </a:lnTo>
                        <a:lnTo>
                          <a:pt x="13" y="40"/>
                        </a:lnTo>
                        <a:lnTo>
                          <a:pt x="13" y="44"/>
                        </a:lnTo>
                        <a:lnTo>
                          <a:pt x="13" y="46"/>
                        </a:lnTo>
                        <a:lnTo>
                          <a:pt x="16" y="46"/>
                        </a:lnTo>
                        <a:lnTo>
                          <a:pt x="19" y="46"/>
                        </a:lnTo>
                        <a:lnTo>
                          <a:pt x="19" y="44"/>
                        </a:lnTo>
                        <a:lnTo>
                          <a:pt x="24" y="44"/>
                        </a:lnTo>
                        <a:lnTo>
                          <a:pt x="24" y="48"/>
                        </a:lnTo>
                        <a:lnTo>
                          <a:pt x="25" y="48"/>
                        </a:lnTo>
                        <a:lnTo>
                          <a:pt x="28" y="46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39" name="Freeform 379"/>
                <p:cNvSpPr>
                  <a:spLocks/>
                </p:cNvSpPr>
                <p:nvPr/>
              </p:nvSpPr>
              <p:spPr bwMode="auto">
                <a:xfrm>
                  <a:off x="2490" y="1406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11" y="5"/>
                    </a:cxn>
                    <a:cxn ang="0">
                      <a:pos x="4" y="11"/>
                    </a:cxn>
                    <a:cxn ang="0">
                      <a:pos x="0" y="8"/>
                    </a:cxn>
                    <a:cxn ang="0">
                      <a:pos x="2" y="0"/>
                    </a:cxn>
                    <a:cxn ang="0">
                      <a:pos x="11" y="5"/>
                    </a:cxn>
                  </a:cxnLst>
                  <a:rect l="0" t="0" r="r" b="b"/>
                  <a:pathLst>
                    <a:path w="11" h="11">
                      <a:moveTo>
                        <a:pt x="11" y="5"/>
                      </a:moveTo>
                      <a:lnTo>
                        <a:pt x="4" y="11"/>
                      </a:lnTo>
                      <a:lnTo>
                        <a:pt x="0" y="8"/>
                      </a:lnTo>
                      <a:lnTo>
                        <a:pt x="2" y="0"/>
                      </a:lnTo>
                      <a:lnTo>
                        <a:pt x="11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40" name="Group 380"/>
                <p:cNvGrpSpPr>
                  <a:grpSpLocks/>
                </p:cNvGrpSpPr>
                <p:nvPr/>
              </p:nvGrpSpPr>
              <p:grpSpPr bwMode="auto">
                <a:xfrm>
                  <a:off x="2537" y="1410"/>
                  <a:ext cx="49" cy="48"/>
                  <a:chOff x="2537" y="1410"/>
                  <a:chExt cx="49" cy="48"/>
                </a:xfrm>
              </p:grpSpPr>
              <p:sp>
                <p:nvSpPr>
                  <p:cNvPr id="750" name="Freeform 381"/>
                  <p:cNvSpPr>
                    <a:spLocks/>
                  </p:cNvSpPr>
                  <p:nvPr/>
                </p:nvSpPr>
                <p:spPr bwMode="auto">
                  <a:xfrm>
                    <a:off x="2537" y="1410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33" y="44"/>
                      </a:cxn>
                      <a:cxn ang="0">
                        <a:pos x="36" y="42"/>
                      </a:cxn>
                      <a:cxn ang="0">
                        <a:pos x="38" y="37"/>
                      </a:cxn>
                      <a:cxn ang="0">
                        <a:pos x="43" y="37"/>
                      </a:cxn>
                      <a:cxn ang="0">
                        <a:pos x="41" y="32"/>
                      </a:cxn>
                      <a:cxn ang="0">
                        <a:pos x="45" y="28"/>
                      </a:cxn>
                      <a:cxn ang="0">
                        <a:pos x="49" y="24"/>
                      </a:cxn>
                      <a:cxn ang="0">
                        <a:pos x="43" y="23"/>
                      </a:cxn>
                      <a:cxn ang="0">
                        <a:pos x="45" y="17"/>
                      </a:cxn>
                      <a:cxn ang="0">
                        <a:pos x="43" y="13"/>
                      </a:cxn>
                      <a:cxn ang="0">
                        <a:pos x="38" y="10"/>
                      </a:cxn>
                      <a:cxn ang="0">
                        <a:pos x="38" y="6"/>
                      </a:cxn>
                      <a:cxn ang="0">
                        <a:pos x="33" y="7"/>
                      </a:cxn>
                      <a:cxn ang="0">
                        <a:pos x="30" y="3"/>
                      </a:cxn>
                      <a:cxn ang="0">
                        <a:pos x="26" y="0"/>
                      </a:cxn>
                      <a:cxn ang="0">
                        <a:pos x="20" y="3"/>
                      </a:cxn>
                      <a:cxn ang="0">
                        <a:pos x="18" y="0"/>
                      </a:cxn>
                      <a:cxn ang="0">
                        <a:pos x="15" y="3"/>
                      </a:cxn>
                      <a:cxn ang="0">
                        <a:pos x="9" y="7"/>
                      </a:cxn>
                      <a:cxn ang="0">
                        <a:pos x="7" y="6"/>
                      </a:cxn>
                      <a:cxn ang="0">
                        <a:pos x="5" y="7"/>
                      </a:cxn>
                      <a:cxn ang="0">
                        <a:pos x="5" y="15"/>
                      </a:cxn>
                      <a:cxn ang="0">
                        <a:pos x="0" y="15"/>
                      </a:cxn>
                      <a:cxn ang="0">
                        <a:pos x="2" y="20"/>
                      </a:cxn>
                      <a:cxn ang="0">
                        <a:pos x="0" y="24"/>
                      </a:cxn>
                      <a:cxn ang="0">
                        <a:pos x="2" y="31"/>
                      </a:cxn>
                      <a:cxn ang="0">
                        <a:pos x="5" y="32"/>
                      </a:cxn>
                      <a:cxn ang="0">
                        <a:pos x="2" y="37"/>
                      </a:cxn>
                      <a:cxn ang="0">
                        <a:pos x="7" y="40"/>
                      </a:cxn>
                      <a:cxn ang="0">
                        <a:pos x="13" y="40"/>
                      </a:cxn>
                      <a:cxn ang="0">
                        <a:pos x="13" y="48"/>
                      </a:cxn>
                      <a:cxn ang="0">
                        <a:pos x="18" y="42"/>
                      </a:cxn>
                      <a:cxn ang="0">
                        <a:pos x="22" y="48"/>
                      </a:cxn>
                      <a:cxn ang="0">
                        <a:pos x="28" y="48"/>
                      </a:cxn>
                      <a:cxn ang="0">
                        <a:pos x="30" y="42"/>
                      </a:cxn>
                    </a:cxnLst>
                    <a:rect l="0" t="0" r="r" b="b"/>
                    <a:pathLst>
                      <a:path w="49" h="48">
                        <a:moveTo>
                          <a:pt x="30" y="42"/>
                        </a:moveTo>
                        <a:lnTo>
                          <a:pt x="33" y="44"/>
                        </a:lnTo>
                        <a:lnTo>
                          <a:pt x="36" y="44"/>
                        </a:lnTo>
                        <a:lnTo>
                          <a:pt x="36" y="42"/>
                        </a:lnTo>
                        <a:lnTo>
                          <a:pt x="36" y="40"/>
                        </a:lnTo>
                        <a:lnTo>
                          <a:pt x="38" y="37"/>
                        </a:lnTo>
                        <a:lnTo>
                          <a:pt x="41" y="40"/>
                        </a:lnTo>
                        <a:lnTo>
                          <a:pt x="43" y="37"/>
                        </a:lnTo>
                        <a:lnTo>
                          <a:pt x="43" y="34"/>
                        </a:lnTo>
                        <a:lnTo>
                          <a:pt x="41" y="32"/>
                        </a:lnTo>
                        <a:lnTo>
                          <a:pt x="43" y="31"/>
                        </a:lnTo>
                        <a:lnTo>
                          <a:pt x="45" y="28"/>
                        </a:lnTo>
                        <a:lnTo>
                          <a:pt x="49" y="28"/>
                        </a:lnTo>
                        <a:lnTo>
                          <a:pt x="49" y="24"/>
                        </a:lnTo>
                        <a:lnTo>
                          <a:pt x="45" y="24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lnTo>
                          <a:pt x="45" y="17"/>
                        </a:lnTo>
                        <a:lnTo>
                          <a:pt x="45" y="15"/>
                        </a:lnTo>
                        <a:lnTo>
                          <a:pt x="43" y="13"/>
                        </a:lnTo>
                        <a:lnTo>
                          <a:pt x="41" y="15"/>
                        </a:lnTo>
                        <a:lnTo>
                          <a:pt x="38" y="10"/>
                        </a:lnTo>
                        <a:lnTo>
                          <a:pt x="41" y="7"/>
                        </a:lnTo>
                        <a:lnTo>
                          <a:pt x="38" y="6"/>
                        </a:lnTo>
                        <a:lnTo>
                          <a:pt x="36" y="6"/>
                        </a:lnTo>
                        <a:lnTo>
                          <a:pt x="33" y="7"/>
                        </a:lnTo>
                        <a:lnTo>
                          <a:pt x="30" y="6"/>
                        </a:lnTo>
                        <a:lnTo>
                          <a:pt x="30" y="3"/>
                        </a:lnTo>
                        <a:lnTo>
                          <a:pt x="28" y="0"/>
                        </a:lnTo>
                        <a:lnTo>
                          <a:pt x="26" y="0"/>
                        </a:lnTo>
                        <a:lnTo>
                          <a:pt x="26" y="3"/>
                        </a:lnTo>
                        <a:lnTo>
                          <a:pt x="20" y="3"/>
                        </a:lnTo>
                        <a:lnTo>
                          <a:pt x="20" y="0"/>
                        </a:lnTo>
                        <a:lnTo>
                          <a:pt x="18" y="0"/>
                        </a:lnTo>
                        <a:lnTo>
                          <a:pt x="15" y="0"/>
                        </a:lnTo>
                        <a:lnTo>
                          <a:pt x="15" y="3"/>
                        </a:lnTo>
                        <a:lnTo>
                          <a:pt x="15" y="6"/>
                        </a:lnTo>
                        <a:lnTo>
                          <a:pt x="9" y="7"/>
                        </a:lnTo>
                        <a:lnTo>
                          <a:pt x="9" y="6"/>
                        </a:lnTo>
                        <a:lnTo>
                          <a:pt x="7" y="6"/>
                        </a:lnTo>
                        <a:lnTo>
                          <a:pt x="5" y="6"/>
                        </a:lnTo>
                        <a:lnTo>
                          <a:pt x="5" y="7"/>
                        </a:lnTo>
                        <a:lnTo>
                          <a:pt x="7" y="10"/>
                        </a:lnTo>
                        <a:lnTo>
                          <a:pt x="5" y="15"/>
                        </a:lnTo>
                        <a:lnTo>
                          <a:pt x="2" y="15"/>
                        </a:lnTo>
                        <a:lnTo>
                          <a:pt x="0" y="15"/>
                        </a:lnTo>
                        <a:lnTo>
                          <a:pt x="0" y="17"/>
                        </a:lnTo>
                        <a:lnTo>
                          <a:pt x="2" y="20"/>
                        </a:lnTo>
                        <a:lnTo>
                          <a:pt x="2" y="24"/>
                        </a:lnTo>
                        <a:lnTo>
                          <a:pt x="0" y="24"/>
                        </a:lnTo>
                        <a:lnTo>
                          <a:pt x="0" y="28"/>
                        </a:lnTo>
                        <a:lnTo>
                          <a:pt x="2" y="31"/>
                        </a:lnTo>
                        <a:lnTo>
                          <a:pt x="5" y="31"/>
                        </a:lnTo>
                        <a:lnTo>
                          <a:pt x="5" y="32"/>
                        </a:lnTo>
                        <a:lnTo>
                          <a:pt x="5" y="34"/>
                        </a:lnTo>
                        <a:lnTo>
                          <a:pt x="2" y="37"/>
                        </a:lnTo>
                        <a:lnTo>
                          <a:pt x="5" y="40"/>
                        </a:lnTo>
                        <a:lnTo>
                          <a:pt x="7" y="40"/>
                        </a:lnTo>
                        <a:lnTo>
                          <a:pt x="9" y="37"/>
                        </a:lnTo>
                        <a:lnTo>
                          <a:pt x="13" y="40"/>
                        </a:lnTo>
                        <a:lnTo>
                          <a:pt x="13" y="44"/>
                        </a:lnTo>
                        <a:lnTo>
                          <a:pt x="13" y="48"/>
                        </a:lnTo>
                        <a:lnTo>
                          <a:pt x="15" y="44"/>
                        </a:lnTo>
                        <a:lnTo>
                          <a:pt x="18" y="42"/>
                        </a:lnTo>
                        <a:lnTo>
                          <a:pt x="22" y="44"/>
                        </a:lnTo>
                        <a:lnTo>
                          <a:pt x="22" y="48"/>
                        </a:lnTo>
                        <a:lnTo>
                          <a:pt x="26" y="48"/>
                        </a:lnTo>
                        <a:lnTo>
                          <a:pt x="28" y="48"/>
                        </a:lnTo>
                        <a:lnTo>
                          <a:pt x="28" y="44"/>
                        </a:lnTo>
                        <a:lnTo>
                          <a:pt x="30" y="42"/>
                        </a:lnTo>
                        <a:close/>
                      </a:path>
                    </a:pathLst>
                  </a:custGeom>
                  <a:solidFill>
                    <a:srgbClr val="66FF3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1" name="Freeform 382"/>
                  <p:cNvSpPr>
                    <a:spLocks/>
                  </p:cNvSpPr>
                  <p:nvPr/>
                </p:nvSpPr>
                <p:spPr bwMode="auto">
                  <a:xfrm>
                    <a:off x="2537" y="1410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33" y="44"/>
                      </a:cxn>
                      <a:cxn ang="0">
                        <a:pos x="36" y="42"/>
                      </a:cxn>
                      <a:cxn ang="0">
                        <a:pos x="38" y="37"/>
                      </a:cxn>
                      <a:cxn ang="0">
                        <a:pos x="43" y="37"/>
                      </a:cxn>
                      <a:cxn ang="0">
                        <a:pos x="41" y="32"/>
                      </a:cxn>
                      <a:cxn ang="0">
                        <a:pos x="45" y="28"/>
                      </a:cxn>
                      <a:cxn ang="0">
                        <a:pos x="49" y="24"/>
                      </a:cxn>
                      <a:cxn ang="0">
                        <a:pos x="43" y="23"/>
                      </a:cxn>
                      <a:cxn ang="0">
                        <a:pos x="45" y="17"/>
                      </a:cxn>
                      <a:cxn ang="0">
                        <a:pos x="43" y="13"/>
                      </a:cxn>
                      <a:cxn ang="0">
                        <a:pos x="38" y="10"/>
                      </a:cxn>
                      <a:cxn ang="0">
                        <a:pos x="38" y="6"/>
                      </a:cxn>
                      <a:cxn ang="0">
                        <a:pos x="33" y="7"/>
                      </a:cxn>
                      <a:cxn ang="0">
                        <a:pos x="30" y="3"/>
                      </a:cxn>
                      <a:cxn ang="0">
                        <a:pos x="26" y="0"/>
                      </a:cxn>
                      <a:cxn ang="0">
                        <a:pos x="20" y="3"/>
                      </a:cxn>
                      <a:cxn ang="0">
                        <a:pos x="18" y="0"/>
                      </a:cxn>
                      <a:cxn ang="0">
                        <a:pos x="15" y="3"/>
                      </a:cxn>
                      <a:cxn ang="0">
                        <a:pos x="9" y="7"/>
                      </a:cxn>
                      <a:cxn ang="0">
                        <a:pos x="7" y="6"/>
                      </a:cxn>
                      <a:cxn ang="0">
                        <a:pos x="5" y="7"/>
                      </a:cxn>
                      <a:cxn ang="0">
                        <a:pos x="5" y="15"/>
                      </a:cxn>
                      <a:cxn ang="0">
                        <a:pos x="0" y="15"/>
                      </a:cxn>
                      <a:cxn ang="0">
                        <a:pos x="2" y="20"/>
                      </a:cxn>
                      <a:cxn ang="0">
                        <a:pos x="0" y="24"/>
                      </a:cxn>
                      <a:cxn ang="0">
                        <a:pos x="2" y="31"/>
                      </a:cxn>
                      <a:cxn ang="0">
                        <a:pos x="5" y="32"/>
                      </a:cxn>
                      <a:cxn ang="0">
                        <a:pos x="2" y="37"/>
                      </a:cxn>
                      <a:cxn ang="0">
                        <a:pos x="7" y="40"/>
                      </a:cxn>
                      <a:cxn ang="0">
                        <a:pos x="13" y="40"/>
                      </a:cxn>
                      <a:cxn ang="0">
                        <a:pos x="13" y="48"/>
                      </a:cxn>
                      <a:cxn ang="0">
                        <a:pos x="18" y="42"/>
                      </a:cxn>
                      <a:cxn ang="0">
                        <a:pos x="22" y="48"/>
                      </a:cxn>
                      <a:cxn ang="0">
                        <a:pos x="28" y="48"/>
                      </a:cxn>
                      <a:cxn ang="0">
                        <a:pos x="30" y="42"/>
                      </a:cxn>
                    </a:cxnLst>
                    <a:rect l="0" t="0" r="r" b="b"/>
                    <a:pathLst>
                      <a:path w="49" h="48">
                        <a:moveTo>
                          <a:pt x="30" y="42"/>
                        </a:moveTo>
                        <a:lnTo>
                          <a:pt x="33" y="44"/>
                        </a:lnTo>
                        <a:lnTo>
                          <a:pt x="36" y="44"/>
                        </a:lnTo>
                        <a:lnTo>
                          <a:pt x="36" y="42"/>
                        </a:lnTo>
                        <a:lnTo>
                          <a:pt x="36" y="40"/>
                        </a:lnTo>
                        <a:lnTo>
                          <a:pt x="38" y="37"/>
                        </a:lnTo>
                        <a:lnTo>
                          <a:pt x="41" y="40"/>
                        </a:lnTo>
                        <a:lnTo>
                          <a:pt x="43" y="37"/>
                        </a:lnTo>
                        <a:lnTo>
                          <a:pt x="43" y="34"/>
                        </a:lnTo>
                        <a:lnTo>
                          <a:pt x="41" y="32"/>
                        </a:lnTo>
                        <a:lnTo>
                          <a:pt x="43" y="31"/>
                        </a:lnTo>
                        <a:lnTo>
                          <a:pt x="45" y="28"/>
                        </a:lnTo>
                        <a:lnTo>
                          <a:pt x="49" y="28"/>
                        </a:lnTo>
                        <a:lnTo>
                          <a:pt x="49" y="24"/>
                        </a:lnTo>
                        <a:lnTo>
                          <a:pt x="45" y="24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lnTo>
                          <a:pt x="45" y="17"/>
                        </a:lnTo>
                        <a:lnTo>
                          <a:pt x="45" y="15"/>
                        </a:lnTo>
                        <a:lnTo>
                          <a:pt x="43" y="13"/>
                        </a:lnTo>
                        <a:lnTo>
                          <a:pt x="41" y="15"/>
                        </a:lnTo>
                        <a:lnTo>
                          <a:pt x="38" y="10"/>
                        </a:lnTo>
                        <a:lnTo>
                          <a:pt x="41" y="7"/>
                        </a:lnTo>
                        <a:lnTo>
                          <a:pt x="38" y="6"/>
                        </a:lnTo>
                        <a:lnTo>
                          <a:pt x="36" y="6"/>
                        </a:lnTo>
                        <a:lnTo>
                          <a:pt x="33" y="7"/>
                        </a:lnTo>
                        <a:lnTo>
                          <a:pt x="30" y="6"/>
                        </a:lnTo>
                        <a:lnTo>
                          <a:pt x="30" y="3"/>
                        </a:lnTo>
                        <a:lnTo>
                          <a:pt x="28" y="0"/>
                        </a:lnTo>
                        <a:lnTo>
                          <a:pt x="26" y="0"/>
                        </a:lnTo>
                        <a:lnTo>
                          <a:pt x="26" y="3"/>
                        </a:lnTo>
                        <a:lnTo>
                          <a:pt x="20" y="3"/>
                        </a:lnTo>
                        <a:lnTo>
                          <a:pt x="20" y="0"/>
                        </a:lnTo>
                        <a:lnTo>
                          <a:pt x="18" y="0"/>
                        </a:lnTo>
                        <a:lnTo>
                          <a:pt x="15" y="0"/>
                        </a:lnTo>
                        <a:lnTo>
                          <a:pt x="15" y="3"/>
                        </a:lnTo>
                        <a:lnTo>
                          <a:pt x="15" y="6"/>
                        </a:lnTo>
                        <a:lnTo>
                          <a:pt x="9" y="7"/>
                        </a:lnTo>
                        <a:lnTo>
                          <a:pt x="9" y="6"/>
                        </a:lnTo>
                        <a:lnTo>
                          <a:pt x="7" y="6"/>
                        </a:lnTo>
                        <a:lnTo>
                          <a:pt x="5" y="6"/>
                        </a:lnTo>
                        <a:lnTo>
                          <a:pt x="5" y="7"/>
                        </a:lnTo>
                        <a:lnTo>
                          <a:pt x="7" y="10"/>
                        </a:lnTo>
                        <a:lnTo>
                          <a:pt x="5" y="15"/>
                        </a:lnTo>
                        <a:lnTo>
                          <a:pt x="2" y="15"/>
                        </a:lnTo>
                        <a:lnTo>
                          <a:pt x="0" y="15"/>
                        </a:lnTo>
                        <a:lnTo>
                          <a:pt x="0" y="17"/>
                        </a:lnTo>
                        <a:lnTo>
                          <a:pt x="2" y="20"/>
                        </a:lnTo>
                        <a:lnTo>
                          <a:pt x="2" y="24"/>
                        </a:lnTo>
                        <a:lnTo>
                          <a:pt x="0" y="24"/>
                        </a:lnTo>
                        <a:lnTo>
                          <a:pt x="0" y="28"/>
                        </a:lnTo>
                        <a:lnTo>
                          <a:pt x="2" y="31"/>
                        </a:lnTo>
                        <a:lnTo>
                          <a:pt x="5" y="31"/>
                        </a:lnTo>
                        <a:lnTo>
                          <a:pt x="5" y="32"/>
                        </a:lnTo>
                        <a:lnTo>
                          <a:pt x="5" y="34"/>
                        </a:lnTo>
                        <a:lnTo>
                          <a:pt x="2" y="37"/>
                        </a:lnTo>
                        <a:lnTo>
                          <a:pt x="5" y="40"/>
                        </a:lnTo>
                        <a:lnTo>
                          <a:pt x="7" y="40"/>
                        </a:lnTo>
                        <a:lnTo>
                          <a:pt x="9" y="37"/>
                        </a:lnTo>
                        <a:lnTo>
                          <a:pt x="13" y="40"/>
                        </a:lnTo>
                        <a:lnTo>
                          <a:pt x="13" y="44"/>
                        </a:lnTo>
                        <a:lnTo>
                          <a:pt x="13" y="48"/>
                        </a:lnTo>
                        <a:lnTo>
                          <a:pt x="15" y="44"/>
                        </a:lnTo>
                        <a:lnTo>
                          <a:pt x="18" y="42"/>
                        </a:lnTo>
                        <a:lnTo>
                          <a:pt x="22" y="44"/>
                        </a:lnTo>
                        <a:lnTo>
                          <a:pt x="22" y="48"/>
                        </a:lnTo>
                        <a:lnTo>
                          <a:pt x="26" y="48"/>
                        </a:lnTo>
                        <a:lnTo>
                          <a:pt x="28" y="48"/>
                        </a:lnTo>
                        <a:lnTo>
                          <a:pt x="28" y="44"/>
                        </a:lnTo>
                        <a:lnTo>
                          <a:pt x="30" y="42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41" name="Freeform 383"/>
                <p:cNvSpPr>
                  <a:spLocks/>
                </p:cNvSpPr>
                <p:nvPr/>
              </p:nvSpPr>
              <p:spPr bwMode="auto">
                <a:xfrm>
                  <a:off x="2554" y="142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11" y="4"/>
                    </a:cxn>
                    <a:cxn ang="0">
                      <a:pos x="8" y="11"/>
                    </a:cxn>
                    <a:cxn ang="0">
                      <a:pos x="0" y="6"/>
                    </a:cxn>
                    <a:cxn ang="0">
                      <a:pos x="6" y="0"/>
                    </a:cxn>
                    <a:cxn ang="0">
                      <a:pos x="11" y="4"/>
                    </a:cxn>
                  </a:cxnLst>
                  <a:rect l="0" t="0" r="r" b="b"/>
                  <a:pathLst>
                    <a:path w="11" h="11">
                      <a:moveTo>
                        <a:pt x="11" y="4"/>
                      </a:moveTo>
                      <a:lnTo>
                        <a:pt x="8" y="11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1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42" name="Group 384"/>
                <p:cNvGrpSpPr>
                  <a:grpSpLocks/>
                </p:cNvGrpSpPr>
                <p:nvPr/>
              </p:nvGrpSpPr>
              <p:grpSpPr bwMode="auto">
                <a:xfrm>
                  <a:off x="2492" y="1429"/>
                  <a:ext cx="48" cy="49"/>
                  <a:chOff x="2492" y="1429"/>
                  <a:chExt cx="48" cy="49"/>
                </a:xfrm>
              </p:grpSpPr>
              <p:sp>
                <p:nvSpPr>
                  <p:cNvPr id="748" name="Freeform 385"/>
                  <p:cNvSpPr>
                    <a:spLocks/>
                  </p:cNvSpPr>
                  <p:nvPr/>
                </p:nvSpPr>
                <p:spPr bwMode="auto">
                  <a:xfrm>
                    <a:off x="2492" y="1429"/>
                    <a:ext cx="48" cy="49"/>
                  </a:xfrm>
                  <a:custGeom>
                    <a:avLst/>
                    <a:gdLst/>
                    <a:ahLst/>
                    <a:cxnLst>
                      <a:cxn ang="0">
                        <a:pos x="32" y="44"/>
                      </a:cxn>
                      <a:cxn ang="0">
                        <a:pos x="38" y="44"/>
                      </a:cxn>
                      <a:cxn ang="0">
                        <a:pos x="38" y="38"/>
                      </a:cxn>
                      <a:cxn ang="0">
                        <a:pos x="44" y="38"/>
                      </a:cxn>
                      <a:cxn ang="0">
                        <a:pos x="45" y="37"/>
                      </a:cxn>
                      <a:cxn ang="0">
                        <a:pos x="44" y="31"/>
                      </a:cxn>
                      <a:cxn ang="0">
                        <a:pos x="48" y="29"/>
                      </a:cxn>
                      <a:cxn ang="0">
                        <a:pos x="48" y="25"/>
                      </a:cxn>
                      <a:cxn ang="0">
                        <a:pos x="44" y="20"/>
                      </a:cxn>
                      <a:cxn ang="0">
                        <a:pos x="45" y="14"/>
                      </a:cxn>
                      <a:cxn ang="0">
                        <a:pos x="44" y="14"/>
                      </a:cxn>
                      <a:cxn ang="0">
                        <a:pos x="40" y="7"/>
                      </a:cxn>
                      <a:cxn ang="0">
                        <a:pos x="38" y="5"/>
                      </a:cxn>
                      <a:cxn ang="0">
                        <a:pos x="30" y="5"/>
                      </a:cxn>
                      <a:cxn ang="0">
                        <a:pos x="30" y="0"/>
                      </a:cxn>
                      <a:cxn ang="0">
                        <a:pos x="25" y="2"/>
                      </a:cxn>
                      <a:cxn ang="0">
                        <a:pos x="19" y="0"/>
                      </a:cxn>
                      <a:cxn ang="0">
                        <a:pos x="15" y="2"/>
                      </a:cxn>
                      <a:cxn ang="0">
                        <a:pos x="12" y="7"/>
                      </a:cxn>
                      <a:cxn ang="0">
                        <a:pos x="8" y="5"/>
                      </a:cxn>
                      <a:cxn ang="0">
                        <a:pos x="8" y="10"/>
                      </a:cxn>
                      <a:cxn ang="0">
                        <a:pos x="1" y="14"/>
                      </a:cxn>
                      <a:cxn ang="0">
                        <a:pos x="3" y="20"/>
                      </a:cxn>
                      <a:cxn ang="0">
                        <a:pos x="1" y="25"/>
                      </a:cxn>
                      <a:cxn ang="0">
                        <a:pos x="1" y="29"/>
                      </a:cxn>
                      <a:cxn ang="0">
                        <a:pos x="8" y="34"/>
                      </a:cxn>
                      <a:cxn ang="0">
                        <a:pos x="3" y="37"/>
                      </a:cxn>
                      <a:cxn ang="0">
                        <a:pos x="8" y="38"/>
                      </a:cxn>
                      <a:cxn ang="0">
                        <a:pos x="12" y="38"/>
                      </a:cxn>
                      <a:cxn ang="0">
                        <a:pos x="15" y="46"/>
                      </a:cxn>
                      <a:cxn ang="0">
                        <a:pos x="23" y="44"/>
                      </a:cxn>
                      <a:cxn ang="0">
                        <a:pos x="25" y="49"/>
                      </a:cxn>
                      <a:cxn ang="0">
                        <a:pos x="27" y="46"/>
                      </a:cxn>
                      <a:cxn ang="0">
                        <a:pos x="32" y="42"/>
                      </a:cxn>
                    </a:cxnLst>
                    <a:rect l="0" t="0" r="r" b="b"/>
                    <a:pathLst>
                      <a:path w="48" h="49">
                        <a:moveTo>
                          <a:pt x="32" y="42"/>
                        </a:moveTo>
                        <a:lnTo>
                          <a:pt x="32" y="44"/>
                        </a:lnTo>
                        <a:lnTo>
                          <a:pt x="35" y="44"/>
                        </a:lnTo>
                        <a:lnTo>
                          <a:pt x="38" y="44"/>
                        </a:lnTo>
                        <a:lnTo>
                          <a:pt x="38" y="42"/>
                        </a:lnTo>
                        <a:lnTo>
                          <a:pt x="38" y="38"/>
                        </a:lnTo>
                        <a:lnTo>
                          <a:pt x="40" y="37"/>
                        </a:lnTo>
                        <a:lnTo>
                          <a:pt x="44" y="38"/>
                        </a:lnTo>
                        <a:lnTo>
                          <a:pt x="44" y="37"/>
                        </a:lnTo>
                        <a:lnTo>
                          <a:pt x="45" y="37"/>
                        </a:lnTo>
                        <a:lnTo>
                          <a:pt x="45" y="34"/>
                        </a:lnTo>
                        <a:lnTo>
                          <a:pt x="44" y="31"/>
                        </a:lnTo>
                        <a:lnTo>
                          <a:pt x="44" y="29"/>
                        </a:lnTo>
                        <a:lnTo>
                          <a:pt x="48" y="29"/>
                        </a:lnTo>
                        <a:lnTo>
                          <a:pt x="48" y="27"/>
                        </a:lnTo>
                        <a:lnTo>
                          <a:pt x="48" y="25"/>
                        </a:lnTo>
                        <a:lnTo>
                          <a:pt x="45" y="21"/>
                        </a:lnTo>
                        <a:lnTo>
                          <a:pt x="44" y="20"/>
                        </a:lnTo>
                        <a:lnTo>
                          <a:pt x="45" y="18"/>
                        </a:lnTo>
                        <a:lnTo>
                          <a:pt x="45" y="14"/>
                        </a:lnTo>
                        <a:lnTo>
                          <a:pt x="44" y="12"/>
                        </a:lnTo>
                        <a:lnTo>
                          <a:pt x="44" y="14"/>
                        </a:lnTo>
                        <a:lnTo>
                          <a:pt x="38" y="10"/>
                        </a:lnTo>
                        <a:lnTo>
                          <a:pt x="40" y="7"/>
                        </a:lnTo>
                        <a:lnTo>
                          <a:pt x="40" y="5"/>
                        </a:lnTo>
                        <a:lnTo>
                          <a:pt x="38" y="5"/>
                        </a:lnTo>
                        <a:lnTo>
                          <a:pt x="35" y="7"/>
                        </a:lnTo>
                        <a:lnTo>
                          <a:pt x="30" y="5"/>
                        </a:lnTo>
                        <a:lnTo>
                          <a:pt x="30" y="2"/>
                        </a:lnTo>
                        <a:lnTo>
                          <a:pt x="30" y="0"/>
                        </a:lnTo>
                        <a:lnTo>
                          <a:pt x="27" y="0"/>
                        </a:lnTo>
                        <a:lnTo>
                          <a:pt x="25" y="2"/>
                        </a:lnTo>
                        <a:lnTo>
                          <a:pt x="19" y="2"/>
                        </a:lnTo>
                        <a:lnTo>
                          <a:pt x="19" y="0"/>
                        </a:lnTo>
                        <a:lnTo>
                          <a:pt x="17" y="0"/>
                        </a:lnTo>
                        <a:lnTo>
                          <a:pt x="15" y="2"/>
                        </a:lnTo>
                        <a:lnTo>
                          <a:pt x="15" y="5"/>
                        </a:lnTo>
                        <a:lnTo>
                          <a:pt x="12" y="7"/>
                        </a:lnTo>
                        <a:lnTo>
                          <a:pt x="9" y="5"/>
                        </a:lnTo>
                        <a:lnTo>
                          <a:pt x="8" y="5"/>
                        </a:lnTo>
                        <a:lnTo>
                          <a:pt x="8" y="7"/>
                        </a:lnTo>
                        <a:lnTo>
                          <a:pt x="8" y="10"/>
                        </a:lnTo>
                        <a:lnTo>
                          <a:pt x="8" y="14"/>
                        </a:lnTo>
                        <a:lnTo>
                          <a:pt x="1" y="14"/>
                        </a:lnTo>
                        <a:lnTo>
                          <a:pt x="1" y="18"/>
                        </a:lnTo>
                        <a:lnTo>
                          <a:pt x="3" y="20"/>
                        </a:lnTo>
                        <a:lnTo>
                          <a:pt x="3" y="25"/>
                        </a:lnTo>
                        <a:lnTo>
                          <a:pt x="1" y="25"/>
                        </a:lnTo>
                        <a:lnTo>
                          <a:pt x="0" y="27"/>
                        </a:lnTo>
                        <a:lnTo>
                          <a:pt x="1" y="29"/>
                        </a:lnTo>
                        <a:lnTo>
                          <a:pt x="3" y="29"/>
                        </a:lnTo>
                        <a:lnTo>
                          <a:pt x="8" y="34"/>
                        </a:lnTo>
                        <a:lnTo>
                          <a:pt x="3" y="34"/>
                        </a:lnTo>
                        <a:lnTo>
                          <a:pt x="3" y="37"/>
                        </a:lnTo>
                        <a:lnTo>
                          <a:pt x="3" y="38"/>
                        </a:lnTo>
                        <a:lnTo>
                          <a:pt x="8" y="38"/>
                        </a:lnTo>
                        <a:lnTo>
                          <a:pt x="9" y="37"/>
                        </a:lnTo>
                        <a:lnTo>
                          <a:pt x="12" y="38"/>
                        </a:lnTo>
                        <a:lnTo>
                          <a:pt x="12" y="44"/>
                        </a:lnTo>
                        <a:lnTo>
                          <a:pt x="15" y="46"/>
                        </a:lnTo>
                        <a:lnTo>
                          <a:pt x="17" y="44"/>
                        </a:lnTo>
                        <a:lnTo>
                          <a:pt x="23" y="44"/>
                        </a:lnTo>
                        <a:lnTo>
                          <a:pt x="23" y="46"/>
                        </a:lnTo>
                        <a:lnTo>
                          <a:pt x="25" y="49"/>
                        </a:lnTo>
                        <a:lnTo>
                          <a:pt x="25" y="46"/>
                        </a:lnTo>
                        <a:lnTo>
                          <a:pt x="27" y="46"/>
                        </a:lnTo>
                        <a:lnTo>
                          <a:pt x="27" y="44"/>
                        </a:lnTo>
                        <a:lnTo>
                          <a:pt x="32" y="42"/>
                        </a:lnTo>
                        <a:close/>
                      </a:path>
                    </a:pathLst>
                  </a:custGeom>
                  <a:solidFill>
                    <a:srgbClr val="CC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386"/>
                  <p:cNvSpPr>
                    <a:spLocks/>
                  </p:cNvSpPr>
                  <p:nvPr/>
                </p:nvSpPr>
                <p:spPr bwMode="auto">
                  <a:xfrm>
                    <a:off x="2492" y="1429"/>
                    <a:ext cx="48" cy="49"/>
                  </a:xfrm>
                  <a:custGeom>
                    <a:avLst/>
                    <a:gdLst/>
                    <a:ahLst/>
                    <a:cxnLst>
                      <a:cxn ang="0">
                        <a:pos x="32" y="44"/>
                      </a:cxn>
                      <a:cxn ang="0">
                        <a:pos x="38" y="44"/>
                      </a:cxn>
                      <a:cxn ang="0">
                        <a:pos x="38" y="38"/>
                      </a:cxn>
                      <a:cxn ang="0">
                        <a:pos x="44" y="38"/>
                      </a:cxn>
                      <a:cxn ang="0">
                        <a:pos x="45" y="37"/>
                      </a:cxn>
                      <a:cxn ang="0">
                        <a:pos x="44" y="31"/>
                      </a:cxn>
                      <a:cxn ang="0">
                        <a:pos x="48" y="29"/>
                      </a:cxn>
                      <a:cxn ang="0">
                        <a:pos x="48" y="25"/>
                      </a:cxn>
                      <a:cxn ang="0">
                        <a:pos x="44" y="20"/>
                      </a:cxn>
                      <a:cxn ang="0">
                        <a:pos x="45" y="14"/>
                      </a:cxn>
                      <a:cxn ang="0">
                        <a:pos x="44" y="14"/>
                      </a:cxn>
                      <a:cxn ang="0">
                        <a:pos x="40" y="7"/>
                      </a:cxn>
                      <a:cxn ang="0">
                        <a:pos x="38" y="5"/>
                      </a:cxn>
                      <a:cxn ang="0">
                        <a:pos x="30" y="5"/>
                      </a:cxn>
                      <a:cxn ang="0">
                        <a:pos x="30" y="0"/>
                      </a:cxn>
                      <a:cxn ang="0">
                        <a:pos x="25" y="2"/>
                      </a:cxn>
                      <a:cxn ang="0">
                        <a:pos x="19" y="0"/>
                      </a:cxn>
                      <a:cxn ang="0">
                        <a:pos x="15" y="2"/>
                      </a:cxn>
                      <a:cxn ang="0">
                        <a:pos x="12" y="7"/>
                      </a:cxn>
                      <a:cxn ang="0">
                        <a:pos x="8" y="5"/>
                      </a:cxn>
                      <a:cxn ang="0">
                        <a:pos x="8" y="10"/>
                      </a:cxn>
                      <a:cxn ang="0">
                        <a:pos x="1" y="14"/>
                      </a:cxn>
                      <a:cxn ang="0">
                        <a:pos x="3" y="20"/>
                      </a:cxn>
                      <a:cxn ang="0">
                        <a:pos x="1" y="25"/>
                      </a:cxn>
                      <a:cxn ang="0">
                        <a:pos x="1" y="29"/>
                      </a:cxn>
                      <a:cxn ang="0">
                        <a:pos x="8" y="34"/>
                      </a:cxn>
                      <a:cxn ang="0">
                        <a:pos x="3" y="37"/>
                      </a:cxn>
                      <a:cxn ang="0">
                        <a:pos x="8" y="38"/>
                      </a:cxn>
                      <a:cxn ang="0">
                        <a:pos x="12" y="38"/>
                      </a:cxn>
                      <a:cxn ang="0">
                        <a:pos x="15" y="46"/>
                      </a:cxn>
                      <a:cxn ang="0">
                        <a:pos x="23" y="44"/>
                      </a:cxn>
                      <a:cxn ang="0">
                        <a:pos x="25" y="49"/>
                      </a:cxn>
                      <a:cxn ang="0">
                        <a:pos x="27" y="46"/>
                      </a:cxn>
                      <a:cxn ang="0">
                        <a:pos x="32" y="42"/>
                      </a:cxn>
                    </a:cxnLst>
                    <a:rect l="0" t="0" r="r" b="b"/>
                    <a:pathLst>
                      <a:path w="48" h="49">
                        <a:moveTo>
                          <a:pt x="32" y="42"/>
                        </a:moveTo>
                        <a:lnTo>
                          <a:pt x="32" y="44"/>
                        </a:lnTo>
                        <a:lnTo>
                          <a:pt x="35" y="44"/>
                        </a:lnTo>
                        <a:lnTo>
                          <a:pt x="38" y="44"/>
                        </a:lnTo>
                        <a:lnTo>
                          <a:pt x="38" y="42"/>
                        </a:lnTo>
                        <a:lnTo>
                          <a:pt x="38" y="38"/>
                        </a:lnTo>
                        <a:lnTo>
                          <a:pt x="40" y="37"/>
                        </a:lnTo>
                        <a:lnTo>
                          <a:pt x="44" y="38"/>
                        </a:lnTo>
                        <a:lnTo>
                          <a:pt x="44" y="37"/>
                        </a:lnTo>
                        <a:lnTo>
                          <a:pt x="45" y="37"/>
                        </a:lnTo>
                        <a:lnTo>
                          <a:pt x="45" y="34"/>
                        </a:lnTo>
                        <a:lnTo>
                          <a:pt x="44" y="31"/>
                        </a:lnTo>
                        <a:lnTo>
                          <a:pt x="44" y="29"/>
                        </a:lnTo>
                        <a:lnTo>
                          <a:pt x="48" y="29"/>
                        </a:lnTo>
                        <a:lnTo>
                          <a:pt x="48" y="27"/>
                        </a:lnTo>
                        <a:lnTo>
                          <a:pt x="48" y="25"/>
                        </a:lnTo>
                        <a:lnTo>
                          <a:pt x="45" y="21"/>
                        </a:lnTo>
                        <a:lnTo>
                          <a:pt x="44" y="20"/>
                        </a:lnTo>
                        <a:lnTo>
                          <a:pt x="45" y="18"/>
                        </a:lnTo>
                        <a:lnTo>
                          <a:pt x="45" y="14"/>
                        </a:lnTo>
                        <a:lnTo>
                          <a:pt x="44" y="12"/>
                        </a:lnTo>
                        <a:lnTo>
                          <a:pt x="44" y="14"/>
                        </a:lnTo>
                        <a:lnTo>
                          <a:pt x="38" y="10"/>
                        </a:lnTo>
                        <a:lnTo>
                          <a:pt x="40" y="7"/>
                        </a:lnTo>
                        <a:lnTo>
                          <a:pt x="40" y="5"/>
                        </a:lnTo>
                        <a:lnTo>
                          <a:pt x="38" y="5"/>
                        </a:lnTo>
                        <a:lnTo>
                          <a:pt x="35" y="7"/>
                        </a:lnTo>
                        <a:lnTo>
                          <a:pt x="30" y="5"/>
                        </a:lnTo>
                        <a:lnTo>
                          <a:pt x="30" y="2"/>
                        </a:lnTo>
                        <a:lnTo>
                          <a:pt x="30" y="0"/>
                        </a:lnTo>
                        <a:lnTo>
                          <a:pt x="27" y="0"/>
                        </a:lnTo>
                        <a:lnTo>
                          <a:pt x="25" y="2"/>
                        </a:lnTo>
                        <a:lnTo>
                          <a:pt x="19" y="2"/>
                        </a:lnTo>
                        <a:lnTo>
                          <a:pt x="19" y="0"/>
                        </a:lnTo>
                        <a:lnTo>
                          <a:pt x="17" y="0"/>
                        </a:lnTo>
                        <a:lnTo>
                          <a:pt x="15" y="2"/>
                        </a:lnTo>
                        <a:lnTo>
                          <a:pt x="15" y="5"/>
                        </a:lnTo>
                        <a:lnTo>
                          <a:pt x="12" y="7"/>
                        </a:lnTo>
                        <a:lnTo>
                          <a:pt x="9" y="5"/>
                        </a:lnTo>
                        <a:lnTo>
                          <a:pt x="8" y="5"/>
                        </a:lnTo>
                        <a:lnTo>
                          <a:pt x="8" y="7"/>
                        </a:lnTo>
                        <a:lnTo>
                          <a:pt x="8" y="10"/>
                        </a:lnTo>
                        <a:lnTo>
                          <a:pt x="8" y="14"/>
                        </a:lnTo>
                        <a:lnTo>
                          <a:pt x="1" y="14"/>
                        </a:lnTo>
                        <a:lnTo>
                          <a:pt x="1" y="18"/>
                        </a:lnTo>
                        <a:lnTo>
                          <a:pt x="3" y="20"/>
                        </a:lnTo>
                        <a:lnTo>
                          <a:pt x="3" y="25"/>
                        </a:lnTo>
                        <a:lnTo>
                          <a:pt x="1" y="25"/>
                        </a:lnTo>
                        <a:lnTo>
                          <a:pt x="0" y="27"/>
                        </a:lnTo>
                        <a:lnTo>
                          <a:pt x="1" y="29"/>
                        </a:lnTo>
                        <a:lnTo>
                          <a:pt x="3" y="29"/>
                        </a:lnTo>
                        <a:lnTo>
                          <a:pt x="8" y="34"/>
                        </a:lnTo>
                        <a:lnTo>
                          <a:pt x="3" y="34"/>
                        </a:lnTo>
                        <a:lnTo>
                          <a:pt x="3" y="37"/>
                        </a:lnTo>
                        <a:lnTo>
                          <a:pt x="3" y="38"/>
                        </a:lnTo>
                        <a:lnTo>
                          <a:pt x="8" y="38"/>
                        </a:lnTo>
                        <a:lnTo>
                          <a:pt x="9" y="37"/>
                        </a:lnTo>
                        <a:lnTo>
                          <a:pt x="12" y="38"/>
                        </a:lnTo>
                        <a:lnTo>
                          <a:pt x="12" y="44"/>
                        </a:lnTo>
                        <a:lnTo>
                          <a:pt x="15" y="46"/>
                        </a:lnTo>
                        <a:lnTo>
                          <a:pt x="17" y="44"/>
                        </a:lnTo>
                        <a:lnTo>
                          <a:pt x="23" y="44"/>
                        </a:lnTo>
                        <a:lnTo>
                          <a:pt x="23" y="46"/>
                        </a:lnTo>
                        <a:lnTo>
                          <a:pt x="25" y="49"/>
                        </a:lnTo>
                        <a:lnTo>
                          <a:pt x="25" y="46"/>
                        </a:lnTo>
                        <a:lnTo>
                          <a:pt x="27" y="46"/>
                        </a:lnTo>
                        <a:lnTo>
                          <a:pt x="27" y="44"/>
                        </a:lnTo>
                        <a:lnTo>
                          <a:pt x="32" y="42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43" name="Freeform 387"/>
                <p:cNvSpPr>
                  <a:spLocks/>
                </p:cNvSpPr>
                <p:nvPr/>
              </p:nvSpPr>
              <p:spPr bwMode="auto">
                <a:xfrm>
                  <a:off x="2513" y="1447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11" y="3"/>
                    </a:cxn>
                    <a:cxn ang="0">
                      <a:pos x="6" y="11"/>
                    </a:cxn>
                    <a:cxn ang="0">
                      <a:pos x="0" y="6"/>
                    </a:cxn>
                    <a:cxn ang="0">
                      <a:pos x="3" y="0"/>
                    </a:cxn>
                    <a:cxn ang="0">
                      <a:pos x="11" y="3"/>
                    </a:cxn>
                  </a:cxnLst>
                  <a:rect l="0" t="0" r="r" b="b"/>
                  <a:pathLst>
                    <a:path w="11" h="11">
                      <a:moveTo>
                        <a:pt x="11" y="3"/>
                      </a:moveTo>
                      <a:lnTo>
                        <a:pt x="6" y="11"/>
                      </a:lnTo>
                      <a:lnTo>
                        <a:pt x="0" y="6"/>
                      </a:lnTo>
                      <a:lnTo>
                        <a:pt x="3" y="0"/>
                      </a:lnTo>
                      <a:lnTo>
                        <a:pt x="11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44" name="Group 388"/>
                <p:cNvGrpSpPr>
                  <a:grpSpLocks/>
                </p:cNvGrpSpPr>
                <p:nvPr/>
              </p:nvGrpSpPr>
              <p:grpSpPr bwMode="auto">
                <a:xfrm>
                  <a:off x="2416" y="1429"/>
                  <a:ext cx="84" cy="85"/>
                  <a:chOff x="2416" y="1429"/>
                  <a:chExt cx="84" cy="85"/>
                </a:xfrm>
              </p:grpSpPr>
              <p:sp>
                <p:nvSpPr>
                  <p:cNvPr id="746" name="Freeform 389"/>
                  <p:cNvSpPr>
                    <a:spLocks/>
                  </p:cNvSpPr>
                  <p:nvPr/>
                </p:nvSpPr>
                <p:spPr bwMode="auto">
                  <a:xfrm>
                    <a:off x="2416" y="1429"/>
                    <a:ext cx="84" cy="85"/>
                  </a:xfrm>
                  <a:custGeom>
                    <a:avLst/>
                    <a:gdLst/>
                    <a:ahLst/>
                    <a:cxnLst>
                      <a:cxn ang="0">
                        <a:pos x="77" y="30"/>
                      </a:cxn>
                      <a:cxn ang="0">
                        <a:pos x="79" y="35"/>
                      </a:cxn>
                      <a:cxn ang="0">
                        <a:pos x="77" y="40"/>
                      </a:cxn>
                      <a:cxn ang="0">
                        <a:pos x="84" y="43"/>
                      </a:cxn>
                      <a:cxn ang="0">
                        <a:pos x="79" y="45"/>
                      </a:cxn>
                      <a:cxn ang="0">
                        <a:pos x="77" y="49"/>
                      </a:cxn>
                      <a:cxn ang="0">
                        <a:pos x="79" y="53"/>
                      </a:cxn>
                      <a:cxn ang="0">
                        <a:pos x="77" y="55"/>
                      </a:cxn>
                      <a:cxn ang="0">
                        <a:pos x="77" y="61"/>
                      </a:cxn>
                      <a:cxn ang="0">
                        <a:pos x="77" y="65"/>
                      </a:cxn>
                      <a:cxn ang="0">
                        <a:pos x="72" y="65"/>
                      </a:cxn>
                      <a:cxn ang="0">
                        <a:pos x="72" y="70"/>
                      </a:cxn>
                      <a:cxn ang="0">
                        <a:pos x="70" y="72"/>
                      </a:cxn>
                      <a:cxn ang="0">
                        <a:pos x="62" y="75"/>
                      </a:cxn>
                      <a:cxn ang="0">
                        <a:pos x="62" y="79"/>
                      </a:cxn>
                      <a:cxn ang="0">
                        <a:pos x="57" y="78"/>
                      </a:cxn>
                      <a:cxn ang="0">
                        <a:pos x="55" y="83"/>
                      </a:cxn>
                      <a:cxn ang="0">
                        <a:pos x="49" y="83"/>
                      </a:cxn>
                      <a:cxn ang="0">
                        <a:pos x="44" y="79"/>
                      </a:cxn>
                      <a:cxn ang="0">
                        <a:pos x="44" y="85"/>
                      </a:cxn>
                      <a:cxn ang="0">
                        <a:pos x="40" y="83"/>
                      </a:cxn>
                      <a:cxn ang="0">
                        <a:pos x="36" y="79"/>
                      </a:cxn>
                      <a:cxn ang="0">
                        <a:pos x="32" y="83"/>
                      </a:cxn>
                      <a:cxn ang="0">
                        <a:pos x="32" y="78"/>
                      </a:cxn>
                      <a:cxn ang="0">
                        <a:pos x="23" y="79"/>
                      </a:cxn>
                      <a:cxn ang="0">
                        <a:pos x="21" y="78"/>
                      </a:cxn>
                      <a:cxn ang="0">
                        <a:pos x="19" y="72"/>
                      </a:cxn>
                      <a:cxn ang="0">
                        <a:pos x="13" y="72"/>
                      </a:cxn>
                      <a:cxn ang="0">
                        <a:pos x="13" y="68"/>
                      </a:cxn>
                      <a:cxn ang="0">
                        <a:pos x="8" y="65"/>
                      </a:cxn>
                      <a:cxn ang="0">
                        <a:pos x="4" y="62"/>
                      </a:cxn>
                      <a:cxn ang="0">
                        <a:pos x="8" y="61"/>
                      </a:cxn>
                      <a:cxn ang="0">
                        <a:pos x="2" y="55"/>
                      </a:cxn>
                      <a:cxn ang="0">
                        <a:pos x="2" y="49"/>
                      </a:cxn>
                      <a:cxn ang="0">
                        <a:pos x="2" y="45"/>
                      </a:cxn>
                      <a:cxn ang="0">
                        <a:pos x="0" y="43"/>
                      </a:cxn>
                      <a:cxn ang="0">
                        <a:pos x="2" y="40"/>
                      </a:cxn>
                      <a:cxn ang="0">
                        <a:pos x="2" y="35"/>
                      </a:cxn>
                      <a:cxn ang="0">
                        <a:pos x="0" y="30"/>
                      </a:cxn>
                      <a:cxn ang="0">
                        <a:pos x="4" y="30"/>
                      </a:cxn>
                      <a:cxn ang="0">
                        <a:pos x="4" y="25"/>
                      </a:cxn>
                      <a:cxn ang="0">
                        <a:pos x="4" y="20"/>
                      </a:cxn>
                      <a:cxn ang="0">
                        <a:pos x="11" y="22"/>
                      </a:cxn>
                      <a:cxn ang="0">
                        <a:pos x="11" y="14"/>
                      </a:cxn>
                      <a:cxn ang="0">
                        <a:pos x="13" y="12"/>
                      </a:cxn>
                      <a:cxn ang="0">
                        <a:pos x="19" y="12"/>
                      </a:cxn>
                      <a:cxn ang="0">
                        <a:pos x="21" y="5"/>
                      </a:cxn>
                      <a:cxn ang="0">
                        <a:pos x="23" y="7"/>
                      </a:cxn>
                      <a:cxn ang="0">
                        <a:pos x="29" y="5"/>
                      </a:cxn>
                      <a:cxn ang="0">
                        <a:pos x="32" y="3"/>
                      </a:cxn>
                      <a:cxn ang="0">
                        <a:pos x="36" y="5"/>
                      </a:cxn>
                      <a:cxn ang="0">
                        <a:pos x="40" y="0"/>
                      </a:cxn>
                      <a:cxn ang="0">
                        <a:pos x="42" y="3"/>
                      </a:cxn>
                      <a:cxn ang="0">
                        <a:pos x="47" y="5"/>
                      </a:cxn>
                      <a:cxn ang="0">
                        <a:pos x="51" y="3"/>
                      </a:cxn>
                      <a:cxn ang="0">
                        <a:pos x="51" y="7"/>
                      </a:cxn>
                      <a:cxn ang="0">
                        <a:pos x="60" y="5"/>
                      </a:cxn>
                      <a:cxn ang="0">
                        <a:pos x="62" y="12"/>
                      </a:cxn>
                      <a:cxn ang="0">
                        <a:pos x="68" y="12"/>
                      </a:cxn>
                      <a:cxn ang="0">
                        <a:pos x="70" y="14"/>
                      </a:cxn>
                      <a:cxn ang="0">
                        <a:pos x="72" y="22"/>
                      </a:cxn>
                      <a:cxn ang="0">
                        <a:pos x="76" y="22"/>
                      </a:cxn>
                      <a:cxn ang="0">
                        <a:pos x="76" y="25"/>
                      </a:cxn>
                    </a:cxnLst>
                    <a:rect l="0" t="0" r="r" b="b"/>
                    <a:pathLst>
                      <a:path w="84" h="85">
                        <a:moveTo>
                          <a:pt x="76" y="30"/>
                        </a:moveTo>
                        <a:lnTo>
                          <a:pt x="77" y="30"/>
                        </a:lnTo>
                        <a:lnTo>
                          <a:pt x="79" y="32"/>
                        </a:lnTo>
                        <a:lnTo>
                          <a:pt x="79" y="35"/>
                        </a:lnTo>
                        <a:lnTo>
                          <a:pt x="77" y="35"/>
                        </a:lnTo>
                        <a:lnTo>
                          <a:pt x="77" y="40"/>
                        </a:lnTo>
                        <a:lnTo>
                          <a:pt x="79" y="40"/>
                        </a:lnTo>
                        <a:lnTo>
                          <a:pt x="84" y="43"/>
                        </a:lnTo>
                        <a:lnTo>
                          <a:pt x="84" y="45"/>
                        </a:lnTo>
                        <a:lnTo>
                          <a:pt x="79" y="45"/>
                        </a:lnTo>
                        <a:lnTo>
                          <a:pt x="77" y="45"/>
                        </a:lnTo>
                        <a:lnTo>
                          <a:pt x="77" y="49"/>
                        </a:lnTo>
                        <a:lnTo>
                          <a:pt x="79" y="49"/>
                        </a:lnTo>
                        <a:lnTo>
                          <a:pt x="79" y="53"/>
                        </a:lnTo>
                        <a:lnTo>
                          <a:pt x="79" y="55"/>
                        </a:lnTo>
                        <a:lnTo>
                          <a:pt x="77" y="55"/>
                        </a:lnTo>
                        <a:lnTo>
                          <a:pt x="76" y="61"/>
                        </a:lnTo>
                        <a:lnTo>
                          <a:pt x="77" y="61"/>
                        </a:lnTo>
                        <a:lnTo>
                          <a:pt x="77" y="62"/>
                        </a:lnTo>
                        <a:lnTo>
                          <a:pt x="77" y="65"/>
                        </a:lnTo>
                        <a:lnTo>
                          <a:pt x="76" y="65"/>
                        </a:lnTo>
                        <a:lnTo>
                          <a:pt x="72" y="65"/>
                        </a:lnTo>
                        <a:lnTo>
                          <a:pt x="70" y="68"/>
                        </a:lnTo>
                        <a:lnTo>
                          <a:pt x="72" y="70"/>
                        </a:lnTo>
                        <a:lnTo>
                          <a:pt x="72" y="72"/>
                        </a:lnTo>
                        <a:lnTo>
                          <a:pt x="70" y="72"/>
                        </a:lnTo>
                        <a:lnTo>
                          <a:pt x="68" y="72"/>
                        </a:lnTo>
                        <a:lnTo>
                          <a:pt x="62" y="75"/>
                        </a:lnTo>
                        <a:lnTo>
                          <a:pt x="64" y="78"/>
                        </a:lnTo>
                        <a:lnTo>
                          <a:pt x="62" y="79"/>
                        </a:lnTo>
                        <a:lnTo>
                          <a:pt x="60" y="79"/>
                        </a:lnTo>
                        <a:lnTo>
                          <a:pt x="57" y="78"/>
                        </a:lnTo>
                        <a:lnTo>
                          <a:pt x="55" y="78"/>
                        </a:lnTo>
                        <a:lnTo>
                          <a:pt x="55" y="83"/>
                        </a:lnTo>
                        <a:lnTo>
                          <a:pt x="51" y="83"/>
                        </a:lnTo>
                        <a:lnTo>
                          <a:pt x="49" y="83"/>
                        </a:lnTo>
                        <a:lnTo>
                          <a:pt x="49" y="79"/>
                        </a:lnTo>
                        <a:lnTo>
                          <a:pt x="44" y="79"/>
                        </a:lnTo>
                        <a:lnTo>
                          <a:pt x="44" y="83"/>
                        </a:lnTo>
                        <a:lnTo>
                          <a:pt x="44" y="85"/>
                        </a:lnTo>
                        <a:lnTo>
                          <a:pt x="42" y="85"/>
                        </a:lnTo>
                        <a:lnTo>
                          <a:pt x="40" y="83"/>
                        </a:lnTo>
                        <a:lnTo>
                          <a:pt x="40" y="79"/>
                        </a:lnTo>
                        <a:lnTo>
                          <a:pt x="36" y="79"/>
                        </a:lnTo>
                        <a:lnTo>
                          <a:pt x="34" y="83"/>
                        </a:lnTo>
                        <a:lnTo>
                          <a:pt x="32" y="83"/>
                        </a:lnTo>
                        <a:lnTo>
                          <a:pt x="29" y="83"/>
                        </a:lnTo>
                        <a:lnTo>
                          <a:pt x="32" y="78"/>
                        </a:lnTo>
                        <a:lnTo>
                          <a:pt x="26" y="78"/>
                        </a:lnTo>
                        <a:lnTo>
                          <a:pt x="23" y="79"/>
                        </a:lnTo>
                        <a:lnTo>
                          <a:pt x="21" y="79"/>
                        </a:lnTo>
                        <a:lnTo>
                          <a:pt x="21" y="78"/>
                        </a:lnTo>
                        <a:lnTo>
                          <a:pt x="21" y="75"/>
                        </a:lnTo>
                        <a:lnTo>
                          <a:pt x="19" y="72"/>
                        </a:lnTo>
                        <a:lnTo>
                          <a:pt x="15" y="72"/>
                        </a:lnTo>
                        <a:lnTo>
                          <a:pt x="13" y="72"/>
                        </a:lnTo>
                        <a:lnTo>
                          <a:pt x="13" y="70"/>
                        </a:lnTo>
                        <a:lnTo>
                          <a:pt x="13" y="68"/>
                        </a:lnTo>
                        <a:lnTo>
                          <a:pt x="11" y="65"/>
                        </a:lnTo>
                        <a:lnTo>
                          <a:pt x="8" y="65"/>
                        </a:lnTo>
                        <a:lnTo>
                          <a:pt x="4" y="65"/>
                        </a:lnTo>
                        <a:lnTo>
                          <a:pt x="4" y="62"/>
                        </a:lnTo>
                        <a:lnTo>
                          <a:pt x="4" y="61"/>
                        </a:lnTo>
                        <a:lnTo>
                          <a:pt x="8" y="61"/>
                        </a:lnTo>
                        <a:lnTo>
                          <a:pt x="4" y="55"/>
                        </a:lnTo>
                        <a:lnTo>
                          <a:pt x="2" y="55"/>
                        </a:lnTo>
                        <a:lnTo>
                          <a:pt x="0" y="53"/>
                        </a:lnTo>
                        <a:lnTo>
                          <a:pt x="2" y="49"/>
                        </a:lnTo>
                        <a:lnTo>
                          <a:pt x="4" y="49"/>
                        </a:lnTo>
                        <a:lnTo>
                          <a:pt x="2" y="45"/>
                        </a:lnTo>
                        <a:lnTo>
                          <a:pt x="0" y="45"/>
                        </a:lnTo>
                        <a:lnTo>
                          <a:pt x="0" y="43"/>
                        </a:lnTo>
                        <a:lnTo>
                          <a:pt x="0" y="40"/>
                        </a:lnTo>
                        <a:lnTo>
                          <a:pt x="2" y="40"/>
                        </a:lnTo>
                        <a:lnTo>
                          <a:pt x="4" y="35"/>
                        </a:lnTo>
                        <a:lnTo>
                          <a:pt x="2" y="35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2" y="30"/>
                        </a:lnTo>
                        <a:lnTo>
                          <a:pt x="4" y="30"/>
                        </a:lnTo>
                        <a:lnTo>
                          <a:pt x="8" y="25"/>
                        </a:lnTo>
                        <a:lnTo>
                          <a:pt x="4" y="25"/>
                        </a:lnTo>
                        <a:lnTo>
                          <a:pt x="4" y="22"/>
                        </a:lnTo>
                        <a:lnTo>
                          <a:pt x="4" y="20"/>
                        </a:lnTo>
                        <a:lnTo>
                          <a:pt x="8" y="20"/>
                        </a:lnTo>
                        <a:lnTo>
                          <a:pt x="11" y="22"/>
                        </a:lnTo>
                        <a:lnTo>
                          <a:pt x="13" y="18"/>
                        </a:lnTo>
                        <a:lnTo>
                          <a:pt x="11" y="14"/>
                        </a:lnTo>
                        <a:lnTo>
                          <a:pt x="11" y="12"/>
                        </a:lnTo>
                        <a:lnTo>
                          <a:pt x="13" y="12"/>
                        </a:lnTo>
                        <a:lnTo>
                          <a:pt x="15" y="14"/>
                        </a:lnTo>
                        <a:lnTo>
                          <a:pt x="19" y="12"/>
                        </a:lnTo>
                        <a:lnTo>
                          <a:pt x="19" y="7"/>
                        </a:lnTo>
                        <a:lnTo>
                          <a:pt x="21" y="5"/>
                        </a:lnTo>
                        <a:lnTo>
                          <a:pt x="21" y="7"/>
                        </a:lnTo>
                        <a:lnTo>
                          <a:pt x="23" y="7"/>
                        </a:lnTo>
                        <a:lnTo>
                          <a:pt x="29" y="7"/>
                        </a:lnTo>
                        <a:lnTo>
                          <a:pt x="29" y="5"/>
                        </a:lnTo>
                        <a:lnTo>
                          <a:pt x="29" y="3"/>
                        </a:lnTo>
                        <a:lnTo>
                          <a:pt x="32" y="3"/>
                        </a:lnTo>
                        <a:lnTo>
                          <a:pt x="34" y="5"/>
                        </a:lnTo>
                        <a:lnTo>
                          <a:pt x="36" y="5"/>
                        </a:lnTo>
                        <a:lnTo>
                          <a:pt x="40" y="3"/>
                        </a:lnTo>
                        <a:lnTo>
                          <a:pt x="40" y="0"/>
                        </a:lnTo>
                        <a:lnTo>
                          <a:pt x="42" y="0"/>
                        </a:lnTo>
                        <a:lnTo>
                          <a:pt x="42" y="3"/>
                        </a:lnTo>
                        <a:lnTo>
                          <a:pt x="42" y="5"/>
                        </a:lnTo>
                        <a:lnTo>
                          <a:pt x="47" y="5"/>
                        </a:lnTo>
                        <a:lnTo>
                          <a:pt x="49" y="3"/>
                        </a:lnTo>
                        <a:lnTo>
                          <a:pt x="51" y="3"/>
                        </a:lnTo>
                        <a:lnTo>
                          <a:pt x="51" y="5"/>
                        </a:lnTo>
                        <a:lnTo>
                          <a:pt x="51" y="7"/>
                        </a:lnTo>
                        <a:lnTo>
                          <a:pt x="57" y="7"/>
                        </a:lnTo>
                        <a:lnTo>
                          <a:pt x="60" y="5"/>
                        </a:lnTo>
                        <a:lnTo>
                          <a:pt x="62" y="7"/>
                        </a:lnTo>
                        <a:lnTo>
                          <a:pt x="62" y="12"/>
                        </a:lnTo>
                        <a:lnTo>
                          <a:pt x="64" y="14"/>
                        </a:lnTo>
                        <a:lnTo>
                          <a:pt x="68" y="12"/>
                        </a:lnTo>
                        <a:lnTo>
                          <a:pt x="70" y="12"/>
                        </a:lnTo>
                        <a:lnTo>
                          <a:pt x="70" y="14"/>
                        </a:lnTo>
                        <a:lnTo>
                          <a:pt x="68" y="18"/>
                        </a:lnTo>
                        <a:lnTo>
                          <a:pt x="72" y="22"/>
                        </a:lnTo>
                        <a:lnTo>
                          <a:pt x="76" y="20"/>
                        </a:lnTo>
                        <a:lnTo>
                          <a:pt x="76" y="22"/>
                        </a:lnTo>
                        <a:lnTo>
                          <a:pt x="77" y="22"/>
                        </a:lnTo>
                        <a:lnTo>
                          <a:pt x="76" y="25"/>
                        </a:lnTo>
                        <a:lnTo>
                          <a:pt x="76" y="3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Freeform 390"/>
                  <p:cNvSpPr>
                    <a:spLocks/>
                  </p:cNvSpPr>
                  <p:nvPr/>
                </p:nvSpPr>
                <p:spPr bwMode="auto">
                  <a:xfrm>
                    <a:off x="2416" y="1429"/>
                    <a:ext cx="84" cy="85"/>
                  </a:xfrm>
                  <a:custGeom>
                    <a:avLst/>
                    <a:gdLst/>
                    <a:ahLst/>
                    <a:cxnLst>
                      <a:cxn ang="0">
                        <a:pos x="77" y="30"/>
                      </a:cxn>
                      <a:cxn ang="0">
                        <a:pos x="79" y="35"/>
                      </a:cxn>
                      <a:cxn ang="0">
                        <a:pos x="77" y="40"/>
                      </a:cxn>
                      <a:cxn ang="0">
                        <a:pos x="84" y="43"/>
                      </a:cxn>
                      <a:cxn ang="0">
                        <a:pos x="79" y="45"/>
                      </a:cxn>
                      <a:cxn ang="0">
                        <a:pos x="77" y="49"/>
                      </a:cxn>
                      <a:cxn ang="0">
                        <a:pos x="79" y="53"/>
                      </a:cxn>
                      <a:cxn ang="0">
                        <a:pos x="77" y="55"/>
                      </a:cxn>
                      <a:cxn ang="0">
                        <a:pos x="77" y="61"/>
                      </a:cxn>
                      <a:cxn ang="0">
                        <a:pos x="77" y="65"/>
                      </a:cxn>
                      <a:cxn ang="0">
                        <a:pos x="72" y="65"/>
                      </a:cxn>
                      <a:cxn ang="0">
                        <a:pos x="72" y="70"/>
                      </a:cxn>
                      <a:cxn ang="0">
                        <a:pos x="70" y="72"/>
                      </a:cxn>
                      <a:cxn ang="0">
                        <a:pos x="62" y="75"/>
                      </a:cxn>
                      <a:cxn ang="0">
                        <a:pos x="62" y="79"/>
                      </a:cxn>
                      <a:cxn ang="0">
                        <a:pos x="57" y="78"/>
                      </a:cxn>
                      <a:cxn ang="0">
                        <a:pos x="55" y="83"/>
                      </a:cxn>
                      <a:cxn ang="0">
                        <a:pos x="49" y="83"/>
                      </a:cxn>
                      <a:cxn ang="0">
                        <a:pos x="44" y="79"/>
                      </a:cxn>
                      <a:cxn ang="0">
                        <a:pos x="44" y="85"/>
                      </a:cxn>
                      <a:cxn ang="0">
                        <a:pos x="40" y="83"/>
                      </a:cxn>
                      <a:cxn ang="0">
                        <a:pos x="36" y="79"/>
                      </a:cxn>
                      <a:cxn ang="0">
                        <a:pos x="32" y="83"/>
                      </a:cxn>
                      <a:cxn ang="0">
                        <a:pos x="32" y="78"/>
                      </a:cxn>
                      <a:cxn ang="0">
                        <a:pos x="23" y="79"/>
                      </a:cxn>
                      <a:cxn ang="0">
                        <a:pos x="21" y="78"/>
                      </a:cxn>
                      <a:cxn ang="0">
                        <a:pos x="19" y="72"/>
                      </a:cxn>
                      <a:cxn ang="0">
                        <a:pos x="13" y="72"/>
                      </a:cxn>
                      <a:cxn ang="0">
                        <a:pos x="13" y="68"/>
                      </a:cxn>
                      <a:cxn ang="0">
                        <a:pos x="8" y="65"/>
                      </a:cxn>
                      <a:cxn ang="0">
                        <a:pos x="4" y="62"/>
                      </a:cxn>
                      <a:cxn ang="0">
                        <a:pos x="8" y="61"/>
                      </a:cxn>
                      <a:cxn ang="0">
                        <a:pos x="2" y="55"/>
                      </a:cxn>
                      <a:cxn ang="0">
                        <a:pos x="2" y="49"/>
                      </a:cxn>
                      <a:cxn ang="0">
                        <a:pos x="2" y="45"/>
                      </a:cxn>
                      <a:cxn ang="0">
                        <a:pos x="0" y="43"/>
                      </a:cxn>
                      <a:cxn ang="0">
                        <a:pos x="2" y="40"/>
                      </a:cxn>
                      <a:cxn ang="0">
                        <a:pos x="2" y="35"/>
                      </a:cxn>
                      <a:cxn ang="0">
                        <a:pos x="0" y="30"/>
                      </a:cxn>
                      <a:cxn ang="0">
                        <a:pos x="4" y="30"/>
                      </a:cxn>
                      <a:cxn ang="0">
                        <a:pos x="4" y="25"/>
                      </a:cxn>
                      <a:cxn ang="0">
                        <a:pos x="4" y="20"/>
                      </a:cxn>
                      <a:cxn ang="0">
                        <a:pos x="11" y="22"/>
                      </a:cxn>
                      <a:cxn ang="0">
                        <a:pos x="11" y="14"/>
                      </a:cxn>
                      <a:cxn ang="0">
                        <a:pos x="13" y="12"/>
                      </a:cxn>
                      <a:cxn ang="0">
                        <a:pos x="19" y="12"/>
                      </a:cxn>
                      <a:cxn ang="0">
                        <a:pos x="21" y="5"/>
                      </a:cxn>
                      <a:cxn ang="0">
                        <a:pos x="23" y="7"/>
                      </a:cxn>
                      <a:cxn ang="0">
                        <a:pos x="29" y="5"/>
                      </a:cxn>
                      <a:cxn ang="0">
                        <a:pos x="32" y="3"/>
                      </a:cxn>
                      <a:cxn ang="0">
                        <a:pos x="36" y="5"/>
                      </a:cxn>
                      <a:cxn ang="0">
                        <a:pos x="40" y="0"/>
                      </a:cxn>
                      <a:cxn ang="0">
                        <a:pos x="42" y="3"/>
                      </a:cxn>
                      <a:cxn ang="0">
                        <a:pos x="47" y="5"/>
                      </a:cxn>
                      <a:cxn ang="0">
                        <a:pos x="51" y="3"/>
                      </a:cxn>
                      <a:cxn ang="0">
                        <a:pos x="51" y="7"/>
                      </a:cxn>
                      <a:cxn ang="0">
                        <a:pos x="60" y="5"/>
                      </a:cxn>
                      <a:cxn ang="0">
                        <a:pos x="62" y="12"/>
                      </a:cxn>
                      <a:cxn ang="0">
                        <a:pos x="68" y="12"/>
                      </a:cxn>
                      <a:cxn ang="0">
                        <a:pos x="70" y="14"/>
                      </a:cxn>
                      <a:cxn ang="0">
                        <a:pos x="72" y="22"/>
                      </a:cxn>
                      <a:cxn ang="0">
                        <a:pos x="76" y="22"/>
                      </a:cxn>
                      <a:cxn ang="0">
                        <a:pos x="76" y="25"/>
                      </a:cxn>
                    </a:cxnLst>
                    <a:rect l="0" t="0" r="r" b="b"/>
                    <a:pathLst>
                      <a:path w="84" h="85">
                        <a:moveTo>
                          <a:pt x="76" y="30"/>
                        </a:moveTo>
                        <a:lnTo>
                          <a:pt x="77" y="30"/>
                        </a:lnTo>
                        <a:lnTo>
                          <a:pt x="79" y="32"/>
                        </a:lnTo>
                        <a:lnTo>
                          <a:pt x="79" y="35"/>
                        </a:lnTo>
                        <a:lnTo>
                          <a:pt x="77" y="35"/>
                        </a:lnTo>
                        <a:lnTo>
                          <a:pt x="77" y="40"/>
                        </a:lnTo>
                        <a:lnTo>
                          <a:pt x="79" y="40"/>
                        </a:lnTo>
                        <a:lnTo>
                          <a:pt x="84" y="43"/>
                        </a:lnTo>
                        <a:lnTo>
                          <a:pt x="84" y="45"/>
                        </a:lnTo>
                        <a:lnTo>
                          <a:pt x="79" y="45"/>
                        </a:lnTo>
                        <a:lnTo>
                          <a:pt x="77" y="45"/>
                        </a:lnTo>
                        <a:lnTo>
                          <a:pt x="77" y="49"/>
                        </a:lnTo>
                        <a:lnTo>
                          <a:pt x="79" y="49"/>
                        </a:lnTo>
                        <a:lnTo>
                          <a:pt x="79" y="53"/>
                        </a:lnTo>
                        <a:lnTo>
                          <a:pt x="79" y="55"/>
                        </a:lnTo>
                        <a:lnTo>
                          <a:pt x="77" y="55"/>
                        </a:lnTo>
                        <a:lnTo>
                          <a:pt x="76" y="61"/>
                        </a:lnTo>
                        <a:lnTo>
                          <a:pt x="77" y="61"/>
                        </a:lnTo>
                        <a:lnTo>
                          <a:pt x="77" y="62"/>
                        </a:lnTo>
                        <a:lnTo>
                          <a:pt x="77" y="65"/>
                        </a:lnTo>
                        <a:lnTo>
                          <a:pt x="76" y="65"/>
                        </a:lnTo>
                        <a:lnTo>
                          <a:pt x="72" y="65"/>
                        </a:lnTo>
                        <a:lnTo>
                          <a:pt x="70" y="68"/>
                        </a:lnTo>
                        <a:lnTo>
                          <a:pt x="72" y="70"/>
                        </a:lnTo>
                        <a:lnTo>
                          <a:pt x="72" y="72"/>
                        </a:lnTo>
                        <a:lnTo>
                          <a:pt x="70" y="72"/>
                        </a:lnTo>
                        <a:lnTo>
                          <a:pt x="68" y="72"/>
                        </a:lnTo>
                        <a:lnTo>
                          <a:pt x="62" y="75"/>
                        </a:lnTo>
                        <a:lnTo>
                          <a:pt x="64" y="78"/>
                        </a:lnTo>
                        <a:lnTo>
                          <a:pt x="62" y="79"/>
                        </a:lnTo>
                        <a:lnTo>
                          <a:pt x="60" y="79"/>
                        </a:lnTo>
                        <a:lnTo>
                          <a:pt x="57" y="78"/>
                        </a:lnTo>
                        <a:lnTo>
                          <a:pt x="55" y="78"/>
                        </a:lnTo>
                        <a:lnTo>
                          <a:pt x="55" y="83"/>
                        </a:lnTo>
                        <a:lnTo>
                          <a:pt x="51" y="83"/>
                        </a:lnTo>
                        <a:lnTo>
                          <a:pt x="49" y="83"/>
                        </a:lnTo>
                        <a:lnTo>
                          <a:pt x="49" y="79"/>
                        </a:lnTo>
                        <a:lnTo>
                          <a:pt x="44" y="79"/>
                        </a:lnTo>
                        <a:lnTo>
                          <a:pt x="44" y="83"/>
                        </a:lnTo>
                        <a:lnTo>
                          <a:pt x="44" y="85"/>
                        </a:lnTo>
                        <a:lnTo>
                          <a:pt x="42" y="85"/>
                        </a:lnTo>
                        <a:lnTo>
                          <a:pt x="40" y="83"/>
                        </a:lnTo>
                        <a:lnTo>
                          <a:pt x="40" y="79"/>
                        </a:lnTo>
                        <a:lnTo>
                          <a:pt x="36" y="79"/>
                        </a:lnTo>
                        <a:lnTo>
                          <a:pt x="34" y="83"/>
                        </a:lnTo>
                        <a:lnTo>
                          <a:pt x="32" y="83"/>
                        </a:lnTo>
                        <a:lnTo>
                          <a:pt x="29" y="83"/>
                        </a:lnTo>
                        <a:lnTo>
                          <a:pt x="32" y="78"/>
                        </a:lnTo>
                        <a:lnTo>
                          <a:pt x="26" y="78"/>
                        </a:lnTo>
                        <a:lnTo>
                          <a:pt x="23" y="79"/>
                        </a:lnTo>
                        <a:lnTo>
                          <a:pt x="21" y="79"/>
                        </a:lnTo>
                        <a:lnTo>
                          <a:pt x="21" y="78"/>
                        </a:lnTo>
                        <a:lnTo>
                          <a:pt x="21" y="75"/>
                        </a:lnTo>
                        <a:lnTo>
                          <a:pt x="19" y="72"/>
                        </a:lnTo>
                        <a:lnTo>
                          <a:pt x="15" y="72"/>
                        </a:lnTo>
                        <a:lnTo>
                          <a:pt x="13" y="72"/>
                        </a:lnTo>
                        <a:lnTo>
                          <a:pt x="13" y="70"/>
                        </a:lnTo>
                        <a:lnTo>
                          <a:pt x="13" y="68"/>
                        </a:lnTo>
                        <a:lnTo>
                          <a:pt x="11" y="65"/>
                        </a:lnTo>
                        <a:lnTo>
                          <a:pt x="8" y="65"/>
                        </a:lnTo>
                        <a:lnTo>
                          <a:pt x="4" y="65"/>
                        </a:lnTo>
                        <a:lnTo>
                          <a:pt x="4" y="62"/>
                        </a:lnTo>
                        <a:lnTo>
                          <a:pt x="4" y="61"/>
                        </a:lnTo>
                        <a:lnTo>
                          <a:pt x="8" y="61"/>
                        </a:lnTo>
                        <a:lnTo>
                          <a:pt x="4" y="55"/>
                        </a:lnTo>
                        <a:lnTo>
                          <a:pt x="2" y="55"/>
                        </a:lnTo>
                        <a:lnTo>
                          <a:pt x="0" y="53"/>
                        </a:lnTo>
                        <a:lnTo>
                          <a:pt x="2" y="49"/>
                        </a:lnTo>
                        <a:lnTo>
                          <a:pt x="4" y="49"/>
                        </a:lnTo>
                        <a:lnTo>
                          <a:pt x="2" y="45"/>
                        </a:lnTo>
                        <a:lnTo>
                          <a:pt x="0" y="45"/>
                        </a:lnTo>
                        <a:lnTo>
                          <a:pt x="0" y="43"/>
                        </a:lnTo>
                        <a:lnTo>
                          <a:pt x="0" y="40"/>
                        </a:lnTo>
                        <a:lnTo>
                          <a:pt x="2" y="40"/>
                        </a:lnTo>
                        <a:lnTo>
                          <a:pt x="4" y="35"/>
                        </a:lnTo>
                        <a:lnTo>
                          <a:pt x="2" y="35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2" y="30"/>
                        </a:lnTo>
                        <a:lnTo>
                          <a:pt x="4" y="30"/>
                        </a:lnTo>
                        <a:lnTo>
                          <a:pt x="8" y="25"/>
                        </a:lnTo>
                        <a:lnTo>
                          <a:pt x="4" y="25"/>
                        </a:lnTo>
                        <a:lnTo>
                          <a:pt x="4" y="22"/>
                        </a:lnTo>
                        <a:lnTo>
                          <a:pt x="4" y="20"/>
                        </a:lnTo>
                        <a:lnTo>
                          <a:pt x="8" y="20"/>
                        </a:lnTo>
                        <a:lnTo>
                          <a:pt x="11" y="22"/>
                        </a:lnTo>
                        <a:lnTo>
                          <a:pt x="13" y="18"/>
                        </a:lnTo>
                        <a:lnTo>
                          <a:pt x="11" y="14"/>
                        </a:lnTo>
                        <a:lnTo>
                          <a:pt x="11" y="12"/>
                        </a:lnTo>
                        <a:lnTo>
                          <a:pt x="13" y="12"/>
                        </a:lnTo>
                        <a:lnTo>
                          <a:pt x="15" y="14"/>
                        </a:lnTo>
                        <a:lnTo>
                          <a:pt x="19" y="12"/>
                        </a:lnTo>
                        <a:lnTo>
                          <a:pt x="19" y="7"/>
                        </a:lnTo>
                        <a:lnTo>
                          <a:pt x="21" y="5"/>
                        </a:lnTo>
                        <a:lnTo>
                          <a:pt x="21" y="7"/>
                        </a:lnTo>
                        <a:lnTo>
                          <a:pt x="23" y="7"/>
                        </a:lnTo>
                        <a:lnTo>
                          <a:pt x="29" y="7"/>
                        </a:lnTo>
                        <a:lnTo>
                          <a:pt x="29" y="5"/>
                        </a:lnTo>
                        <a:lnTo>
                          <a:pt x="29" y="3"/>
                        </a:lnTo>
                        <a:lnTo>
                          <a:pt x="32" y="3"/>
                        </a:lnTo>
                        <a:lnTo>
                          <a:pt x="34" y="5"/>
                        </a:lnTo>
                        <a:lnTo>
                          <a:pt x="36" y="5"/>
                        </a:lnTo>
                        <a:lnTo>
                          <a:pt x="40" y="3"/>
                        </a:lnTo>
                        <a:lnTo>
                          <a:pt x="40" y="0"/>
                        </a:lnTo>
                        <a:lnTo>
                          <a:pt x="42" y="0"/>
                        </a:lnTo>
                        <a:lnTo>
                          <a:pt x="42" y="3"/>
                        </a:lnTo>
                        <a:lnTo>
                          <a:pt x="42" y="5"/>
                        </a:lnTo>
                        <a:lnTo>
                          <a:pt x="47" y="5"/>
                        </a:lnTo>
                        <a:lnTo>
                          <a:pt x="49" y="3"/>
                        </a:lnTo>
                        <a:lnTo>
                          <a:pt x="51" y="3"/>
                        </a:lnTo>
                        <a:lnTo>
                          <a:pt x="51" y="5"/>
                        </a:lnTo>
                        <a:lnTo>
                          <a:pt x="51" y="7"/>
                        </a:lnTo>
                        <a:lnTo>
                          <a:pt x="57" y="7"/>
                        </a:lnTo>
                        <a:lnTo>
                          <a:pt x="60" y="5"/>
                        </a:lnTo>
                        <a:lnTo>
                          <a:pt x="62" y="7"/>
                        </a:lnTo>
                        <a:lnTo>
                          <a:pt x="62" y="12"/>
                        </a:lnTo>
                        <a:lnTo>
                          <a:pt x="64" y="14"/>
                        </a:lnTo>
                        <a:lnTo>
                          <a:pt x="68" y="12"/>
                        </a:lnTo>
                        <a:lnTo>
                          <a:pt x="70" y="12"/>
                        </a:lnTo>
                        <a:lnTo>
                          <a:pt x="70" y="14"/>
                        </a:lnTo>
                        <a:lnTo>
                          <a:pt x="68" y="18"/>
                        </a:lnTo>
                        <a:lnTo>
                          <a:pt x="72" y="22"/>
                        </a:lnTo>
                        <a:lnTo>
                          <a:pt x="76" y="20"/>
                        </a:lnTo>
                        <a:lnTo>
                          <a:pt x="76" y="22"/>
                        </a:lnTo>
                        <a:lnTo>
                          <a:pt x="77" y="22"/>
                        </a:lnTo>
                        <a:lnTo>
                          <a:pt x="76" y="25"/>
                        </a:lnTo>
                        <a:lnTo>
                          <a:pt x="76" y="30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45" name="Freeform 391"/>
                <p:cNvSpPr>
                  <a:spLocks/>
                </p:cNvSpPr>
                <p:nvPr/>
              </p:nvSpPr>
              <p:spPr bwMode="auto">
                <a:xfrm>
                  <a:off x="2450" y="1465"/>
                  <a:ext cx="14" cy="13"/>
                </a:xfrm>
                <a:custGeom>
                  <a:avLst/>
                  <a:gdLst/>
                  <a:ahLst/>
                  <a:cxnLst>
                    <a:cxn ang="0">
                      <a:pos x="14" y="3"/>
                    </a:cxn>
                    <a:cxn ang="0">
                      <a:pos x="14" y="10"/>
                    </a:cxn>
                    <a:cxn ang="0">
                      <a:pos x="10" y="13"/>
                    </a:cxn>
                    <a:cxn ang="0">
                      <a:pos x="0" y="8"/>
                    </a:cxn>
                    <a:cxn ang="0">
                      <a:pos x="0" y="1"/>
                    </a:cxn>
                    <a:cxn ang="0">
                      <a:pos x="6" y="0"/>
                    </a:cxn>
                    <a:cxn ang="0">
                      <a:pos x="14" y="3"/>
                    </a:cxn>
                  </a:cxnLst>
                  <a:rect l="0" t="0" r="r" b="b"/>
                  <a:pathLst>
                    <a:path w="14" h="13">
                      <a:moveTo>
                        <a:pt x="14" y="3"/>
                      </a:moveTo>
                      <a:lnTo>
                        <a:pt x="14" y="10"/>
                      </a:lnTo>
                      <a:lnTo>
                        <a:pt x="10" y="13"/>
                      </a:lnTo>
                      <a:lnTo>
                        <a:pt x="0" y="8"/>
                      </a:lnTo>
                      <a:lnTo>
                        <a:pt x="0" y="1"/>
                      </a:lnTo>
                      <a:lnTo>
                        <a:pt x="6" y="0"/>
                      </a:lnTo>
                      <a:lnTo>
                        <a:pt x="14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73" name="Rectangle 392"/>
              <p:cNvSpPr>
                <a:spLocks noChangeArrowheads="1"/>
              </p:cNvSpPr>
              <p:nvPr/>
            </p:nvSpPr>
            <p:spPr bwMode="auto">
              <a:xfrm>
                <a:off x="2491" y="920"/>
                <a:ext cx="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" name="Rectangle 393"/>
              <p:cNvSpPr>
                <a:spLocks noChangeArrowheads="1"/>
              </p:cNvSpPr>
              <p:nvPr/>
            </p:nvSpPr>
            <p:spPr bwMode="auto">
              <a:xfrm>
                <a:off x="2471" y="1032"/>
                <a:ext cx="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75" name="Group 394"/>
              <p:cNvGrpSpPr>
                <a:grpSpLocks/>
              </p:cNvGrpSpPr>
              <p:nvPr/>
            </p:nvGrpSpPr>
            <p:grpSpPr bwMode="auto">
              <a:xfrm>
                <a:off x="2546" y="1148"/>
                <a:ext cx="398" cy="169"/>
                <a:chOff x="2546" y="1148"/>
                <a:chExt cx="398" cy="169"/>
              </a:xfrm>
            </p:grpSpPr>
            <p:grpSp>
              <p:nvGrpSpPr>
                <p:cNvPr id="714" name="Group 395"/>
                <p:cNvGrpSpPr>
                  <a:grpSpLocks/>
                </p:cNvGrpSpPr>
                <p:nvPr/>
              </p:nvGrpSpPr>
              <p:grpSpPr bwMode="auto">
                <a:xfrm>
                  <a:off x="2690" y="1148"/>
                  <a:ext cx="166" cy="111"/>
                  <a:chOff x="2690" y="1148"/>
                  <a:chExt cx="166" cy="111"/>
                </a:xfrm>
              </p:grpSpPr>
              <p:grpSp>
                <p:nvGrpSpPr>
                  <p:cNvPr id="731" name="Group 396"/>
                  <p:cNvGrpSpPr>
                    <a:grpSpLocks/>
                  </p:cNvGrpSpPr>
                  <p:nvPr/>
                </p:nvGrpSpPr>
                <p:grpSpPr bwMode="auto">
                  <a:xfrm>
                    <a:off x="2690" y="1148"/>
                    <a:ext cx="166" cy="111"/>
                    <a:chOff x="2690" y="1148"/>
                    <a:chExt cx="166" cy="111"/>
                  </a:xfrm>
                </p:grpSpPr>
                <p:sp>
                  <p:nvSpPr>
                    <p:cNvPr id="736" name="Rectangle 3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0" y="1148"/>
                      <a:ext cx="166" cy="11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7" name="Rectangle 3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0" y="1148"/>
                      <a:ext cx="166" cy="111"/>
                    </a:xfrm>
                    <a:prstGeom prst="rect">
                      <a:avLst/>
                    </a:prstGeom>
                    <a:noFill/>
                    <a:ln w="17463" cap="rnd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32" name="Group 399"/>
                  <p:cNvGrpSpPr>
                    <a:grpSpLocks/>
                  </p:cNvGrpSpPr>
                  <p:nvPr/>
                </p:nvGrpSpPr>
                <p:grpSpPr bwMode="auto">
                  <a:xfrm>
                    <a:off x="2690" y="1148"/>
                    <a:ext cx="166" cy="14"/>
                    <a:chOff x="2690" y="1148"/>
                    <a:chExt cx="166" cy="14"/>
                  </a:xfrm>
                </p:grpSpPr>
                <p:sp>
                  <p:nvSpPr>
                    <p:cNvPr id="734" name="Rectangle 4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0" y="1148"/>
                      <a:ext cx="166" cy="1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5" name="Rectangle 4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0" y="1148"/>
                      <a:ext cx="166" cy="14"/>
                    </a:xfrm>
                    <a:prstGeom prst="rect">
                      <a:avLst/>
                    </a:prstGeom>
                    <a:noFill/>
                    <a:ln w="17463" cap="rnd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33" name="Line 402"/>
                  <p:cNvSpPr>
                    <a:spLocks noChangeShapeType="1"/>
                  </p:cNvSpPr>
                  <p:nvPr/>
                </p:nvSpPr>
                <p:spPr bwMode="auto">
                  <a:xfrm>
                    <a:off x="2692" y="1155"/>
                    <a:ext cx="11" cy="0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15" name="Group 403"/>
                <p:cNvGrpSpPr>
                  <a:grpSpLocks/>
                </p:cNvGrpSpPr>
                <p:nvPr/>
              </p:nvGrpSpPr>
              <p:grpSpPr bwMode="auto">
                <a:xfrm>
                  <a:off x="2778" y="1206"/>
                  <a:ext cx="166" cy="111"/>
                  <a:chOff x="2778" y="1206"/>
                  <a:chExt cx="166" cy="111"/>
                </a:xfrm>
              </p:grpSpPr>
              <p:grpSp>
                <p:nvGrpSpPr>
                  <p:cNvPr id="724" name="Group 404"/>
                  <p:cNvGrpSpPr>
                    <a:grpSpLocks/>
                  </p:cNvGrpSpPr>
                  <p:nvPr/>
                </p:nvGrpSpPr>
                <p:grpSpPr bwMode="auto">
                  <a:xfrm>
                    <a:off x="2778" y="1206"/>
                    <a:ext cx="166" cy="111"/>
                    <a:chOff x="2778" y="1206"/>
                    <a:chExt cx="166" cy="111"/>
                  </a:xfrm>
                </p:grpSpPr>
                <p:sp>
                  <p:nvSpPr>
                    <p:cNvPr id="729" name="Rectangle 4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8" y="1206"/>
                      <a:ext cx="166" cy="11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0" name="Rectangle 4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8" y="1206"/>
                      <a:ext cx="166" cy="111"/>
                    </a:xfrm>
                    <a:prstGeom prst="rect">
                      <a:avLst/>
                    </a:prstGeom>
                    <a:noFill/>
                    <a:ln w="17463" cap="rnd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25" name="Group 407"/>
                  <p:cNvGrpSpPr>
                    <a:grpSpLocks/>
                  </p:cNvGrpSpPr>
                  <p:nvPr/>
                </p:nvGrpSpPr>
                <p:grpSpPr bwMode="auto">
                  <a:xfrm>
                    <a:off x="2778" y="1206"/>
                    <a:ext cx="166" cy="14"/>
                    <a:chOff x="2778" y="1206"/>
                    <a:chExt cx="166" cy="14"/>
                  </a:xfrm>
                </p:grpSpPr>
                <p:sp>
                  <p:nvSpPr>
                    <p:cNvPr id="727" name="Rectangle 4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8" y="1206"/>
                      <a:ext cx="166" cy="1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8" name="Rectangle 4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8" y="1206"/>
                      <a:ext cx="166" cy="14"/>
                    </a:xfrm>
                    <a:prstGeom prst="rect">
                      <a:avLst/>
                    </a:prstGeom>
                    <a:noFill/>
                    <a:ln w="17463" cap="rnd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26" name="Line 410"/>
                  <p:cNvSpPr>
                    <a:spLocks noChangeShapeType="1"/>
                  </p:cNvSpPr>
                  <p:nvPr/>
                </p:nvSpPr>
                <p:spPr bwMode="auto">
                  <a:xfrm>
                    <a:off x="2780" y="1213"/>
                    <a:ext cx="11" cy="0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16" name="Group 411"/>
                <p:cNvGrpSpPr>
                  <a:grpSpLocks/>
                </p:cNvGrpSpPr>
                <p:nvPr/>
              </p:nvGrpSpPr>
              <p:grpSpPr bwMode="auto">
                <a:xfrm>
                  <a:off x="2546" y="1197"/>
                  <a:ext cx="166" cy="111"/>
                  <a:chOff x="2546" y="1197"/>
                  <a:chExt cx="166" cy="111"/>
                </a:xfrm>
              </p:grpSpPr>
              <p:grpSp>
                <p:nvGrpSpPr>
                  <p:cNvPr id="717" name="Group 412"/>
                  <p:cNvGrpSpPr>
                    <a:grpSpLocks/>
                  </p:cNvGrpSpPr>
                  <p:nvPr/>
                </p:nvGrpSpPr>
                <p:grpSpPr bwMode="auto">
                  <a:xfrm>
                    <a:off x="2546" y="1197"/>
                    <a:ext cx="166" cy="111"/>
                    <a:chOff x="2546" y="1197"/>
                    <a:chExt cx="166" cy="111"/>
                  </a:xfrm>
                </p:grpSpPr>
                <p:sp>
                  <p:nvSpPr>
                    <p:cNvPr id="722" name="Rectangle 4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6" y="1197"/>
                      <a:ext cx="166" cy="11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3" name="Rectangle 4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6" y="1197"/>
                      <a:ext cx="166" cy="111"/>
                    </a:xfrm>
                    <a:prstGeom prst="rect">
                      <a:avLst/>
                    </a:prstGeom>
                    <a:noFill/>
                    <a:ln w="17463" cap="rnd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18" name="Group 415"/>
                  <p:cNvGrpSpPr>
                    <a:grpSpLocks/>
                  </p:cNvGrpSpPr>
                  <p:nvPr/>
                </p:nvGrpSpPr>
                <p:grpSpPr bwMode="auto">
                  <a:xfrm>
                    <a:off x="2546" y="1197"/>
                    <a:ext cx="166" cy="14"/>
                    <a:chOff x="2546" y="1197"/>
                    <a:chExt cx="166" cy="14"/>
                  </a:xfrm>
                </p:grpSpPr>
                <p:sp>
                  <p:nvSpPr>
                    <p:cNvPr id="720" name="Rectangle 4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6" y="1197"/>
                      <a:ext cx="166" cy="1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1" name="Rectangle 4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6" y="1197"/>
                      <a:ext cx="166" cy="14"/>
                    </a:xfrm>
                    <a:prstGeom prst="rect">
                      <a:avLst/>
                    </a:prstGeom>
                    <a:noFill/>
                    <a:ln w="17463" cap="rnd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19" name="Line 418"/>
                  <p:cNvSpPr>
                    <a:spLocks noChangeShapeType="1"/>
                  </p:cNvSpPr>
                  <p:nvPr/>
                </p:nvSpPr>
                <p:spPr bwMode="auto">
                  <a:xfrm>
                    <a:off x="2547" y="1204"/>
                    <a:ext cx="12" cy="0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76" name="Group 419"/>
              <p:cNvGrpSpPr>
                <a:grpSpLocks/>
              </p:cNvGrpSpPr>
              <p:nvPr/>
            </p:nvGrpSpPr>
            <p:grpSpPr bwMode="auto">
              <a:xfrm>
                <a:off x="2400" y="1567"/>
                <a:ext cx="170" cy="128"/>
                <a:chOff x="2400" y="1567"/>
                <a:chExt cx="170" cy="128"/>
              </a:xfrm>
            </p:grpSpPr>
            <p:grpSp>
              <p:nvGrpSpPr>
                <p:cNvPr id="698" name="Group 420"/>
                <p:cNvGrpSpPr>
                  <a:grpSpLocks/>
                </p:cNvGrpSpPr>
                <p:nvPr/>
              </p:nvGrpSpPr>
              <p:grpSpPr bwMode="auto">
                <a:xfrm>
                  <a:off x="2451" y="1567"/>
                  <a:ext cx="49" cy="48"/>
                  <a:chOff x="2451" y="1567"/>
                  <a:chExt cx="49" cy="48"/>
                </a:xfrm>
              </p:grpSpPr>
              <p:sp>
                <p:nvSpPr>
                  <p:cNvPr id="712" name="Freeform 421"/>
                  <p:cNvSpPr>
                    <a:spLocks/>
                  </p:cNvSpPr>
                  <p:nvPr/>
                </p:nvSpPr>
                <p:spPr bwMode="auto">
                  <a:xfrm>
                    <a:off x="2451" y="1567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33" y="46"/>
                      </a:cxn>
                      <a:cxn ang="0">
                        <a:pos x="38" y="46"/>
                      </a:cxn>
                      <a:cxn ang="0">
                        <a:pos x="38" y="40"/>
                      </a:cxn>
                      <a:cxn ang="0">
                        <a:pos x="44" y="38"/>
                      </a:cxn>
                      <a:cxn ang="0">
                        <a:pos x="46" y="34"/>
                      </a:cxn>
                      <a:cxn ang="0">
                        <a:pos x="44" y="29"/>
                      </a:cxn>
                      <a:cxn ang="0">
                        <a:pos x="49" y="26"/>
                      </a:cxn>
                      <a:cxn ang="0">
                        <a:pos x="46" y="23"/>
                      </a:cxn>
                      <a:cxn ang="0">
                        <a:pos x="46" y="17"/>
                      </a:cxn>
                      <a:cxn ang="0">
                        <a:pos x="46" y="13"/>
                      </a:cxn>
                      <a:cxn ang="0">
                        <a:pos x="38" y="12"/>
                      </a:cxn>
                      <a:cxn ang="0">
                        <a:pos x="40" y="7"/>
                      </a:cxn>
                      <a:cxn ang="0">
                        <a:pos x="36" y="7"/>
                      </a:cxn>
                      <a:cxn ang="0">
                        <a:pos x="31" y="2"/>
                      </a:cxn>
                      <a:cxn ang="0">
                        <a:pos x="28" y="2"/>
                      </a:cxn>
                      <a:cxn ang="0">
                        <a:pos x="23" y="4"/>
                      </a:cxn>
                      <a:cxn ang="0">
                        <a:pos x="18" y="0"/>
                      </a:cxn>
                      <a:cxn ang="0">
                        <a:pos x="16" y="2"/>
                      </a:cxn>
                      <a:cxn ang="0">
                        <a:pos x="13" y="7"/>
                      </a:cxn>
                      <a:cxn ang="0">
                        <a:pos x="7" y="7"/>
                      </a:cxn>
                      <a:cxn ang="0">
                        <a:pos x="7" y="12"/>
                      </a:cxn>
                      <a:cxn ang="0">
                        <a:pos x="3" y="13"/>
                      </a:cxn>
                      <a:cxn ang="0">
                        <a:pos x="3" y="19"/>
                      </a:cxn>
                      <a:cxn ang="0">
                        <a:pos x="5" y="23"/>
                      </a:cxn>
                      <a:cxn ang="0">
                        <a:pos x="0" y="26"/>
                      </a:cxn>
                      <a:cxn ang="0">
                        <a:pos x="5" y="29"/>
                      </a:cxn>
                      <a:cxn ang="0">
                        <a:pos x="5" y="36"/>
                      </a:cxn>
                      <a:cxn ang="0">
                        <a:pos x="7" y="38"/>
                      </a:cxn>
                      <a:cxn ang="0">
                        <a:pos x="13" y="40"/>
                      </a:cxn>
                      <a:cxn ang="0">
                        <a:pos x="13" y="46"/>
                      </a:cxn>
                      <a:cxn ang="0">
                        <a:pos x="18" y="46"/>
                      </a:cxn>
                      <a:cxn ang="0">
                        <a:pos x="23" y="44"/>
                      </a:cxn>
                      <a:cxn ang="0">
                        <a:pos x="24" y="48"/>
                      </a:cxn>
                      <a:cxn ang="0">
                        <a:pos x="28" y="44"/>
                      </a:cxn>
                    </a:cxnLst>
                    <a:rect l="0" t="0" r="r" b="b"/>
                    <a:pathLst>
                      <a:path w="49" h="48">
                        <a:moveTo>
                          <a:pt x="33" y="44"/>
                        </a:moveTo>
                        <a:lnTo>
                          <a:pt x="33" y="46"/>
                        </a:lnTo>
                        <a:lnTo>
                          <a:pt x="36" y="46"/>
                        </a:lnTo>
                        <a:lnTo>
                          <a:pt x="38" y="46"/>
                        </a:lnTo>
                        <a:lnTo>
                          <a:pt x="38" y="44"/>
                        </a:lnTo>
                        <a:lnTo>
                          <a:pt x="38" y="40"/>
                        </a:lnTo>
                        <a:lnTo>
                          <a:pt x="40" y="38"/>
                        </a:lnTo>
                        <a:lnTo>
                          <a:pt x="44" y="38"/>
                        </a:lnTo>
                        <a:lnTo>
                          <a:pt x="46" y="36"/>
                        </a:lnTo>
                        <a:lnTo>
                          <a:pt x="46" y="34"/>
                        </a:lnTo>
                        <a:lnTo>
                          <a:pt x="44" y="34"/>
                        </a:lnTo>
                        <a:lnTo>
                          <a:pt x="44" y="29"/>
                        </a:lnTo>
                        <a:lnTo>
                          <a:pt x="49" y="29"/>
                        </a:lnTo>
                        <a:lnTo>
                          <a:pt x="49" y="26"/>
                        </a:lnTo>
                        <a:lnTo>
                          <a:pt x="49" y="23"/>
                        </a:lnTo>
                        <a:lnTo>
                          <a:pt x="46" y="23"/>
                        </a:lnTo>
                        <a:lnTo>
                          <a:pt x="44" y="19"/>
                        </a:lnTo>
                        <a:lnTo>
                          <a:pt x="46" y="17"/>
                        </a:lnTo>
                        <a:lnTo>
                          <a:pt x="49" y="17"/>
                        </a:lnTo>
                        <a:lnTo>
                          <a:pt x="46" y="13"/>
                        </a:lnTo>
                        <a:lnTo>
                          <a:pt x="44" y="13"/>
                        </a:lnTo>
                        <a:lnTo>
                          <a:pt x="38" y="12"/>
                        </a:lnTo>
                        <a:lnTo>
                          <a:pt x="40" y="9"/>
                        </a:lnTo>
                        <a:lnTo>
                          <a:pt x="40" y="7"/>
                        </a:lnTo>
                        <a:lnTo>
                          <a:pt x="38" y="4"/>
                        </a:lnTo>
                        <a:lnTo>
                          <a:pt x="36" y="7"/>
                        </a:lnTo>
                        <a:lnTo>
                          <a:pt x="31" y="4"/>
                        </a:lnTo>
                        <a:lnTo>
                          <a:pt x="31" y="2"/>
                        </a:lnTo>
                        <a:lnTo>
                          <a:pt x="28" y="0"/>
                        </a:lnTo>
                        <a:lnTo>
                          <a:pt x="28" y="2"/>
                        </a:lnTo>
                        <a:lnTo>
                          <a:pt x="24" y="4"/>
                        </a:lnTo>
                        <a:lnTo>
                          <a:pt x="23" y="4"/>
                        </a:lnTo>
                        <a:lnTo>
                          <a:pt x="20" y="2"/>
                        </a:lnTo>
                        <a:lnTo>
                          <a:pt x="18" y="0"/>
                        </a:lnTo>
                        <a:lnTo>
                          <a:pt x="18" y="2"/>
                        </a:lnTo>
                        <a:lnTo>
                          <a:pt x="16" y="2"/>
                        </a:lnTo>
                        <a:lnTo>
                          <a:pt x="18" y="4"/>
                        </a:lnTo>
                        <a:lnTo>
                          <a:pt x="13" y="7"/>
                        </a:lnTo>
                        <a:lnTo>
                          <a:pt x="11" y="7"/>
                        </a:lnTo>
                        <a:lnTo>
                          <a:pt x="7" y="7"/>
                        </a:lnTo>
                        <a:lnTo>
                          <a:pt x="7" y="9"/>
                        </a:lnTo>
                        <a:lnTo>
                          <a:pt x="7" y="12"/>
                        </a:lnTo>
                        <a:lnTo>
                          <a:pt x="7" y="13"/>
                        </a:lnTo>
                        <a:lnTo>
                          <a:pt x="3" y="13"/>
                        </a:lnTo>
                        <a:lnTo>
                          <a:pt x="3" y="17"/>
                        </a:lnTo>
                        <a:lnTo>
                          <a:pt x="3" y="19"/>
                        </a:lnTo>
                        <a:lnTo>
                          <a:pt x="5" y="19"/>
                        </a:lnTo>
                        <a:lnTo>
                          <a:pt x="5" y="23"/>
                        </a:lnTo>
                        <a:lnTo>
                          <a:pt x="3" y="23"/>
                        </a:lnTo>
                        <a:lnTo>
                          <a:pt x="0" y="26"/>
                        </a:lnTo>
                        <a:lnTo>
                          <a:pt x="3" y="29"/>
                        </a:lnTo>
                        <a:lnTo>
                          <a:pt x="5" y="29"/>
                        </a:lnTo>
                        <a:lnTo>
                          <a:pt x="7" y="34"/>
                        </a:lnTo>
                        <a:lnTo>
                          <a:pt x="5" y="36"/>
                        </a:lnTo>
                        <a:lnTo>
                          <a:pt x="5" y="38"/>
                        </a:lnTo>
                        <a:lnTo>
                          <a:pt x="7" y="38"/>
                        </a:lnTo>
                        <a:lnTo>
                          <a:pt x="11" y="38"/>
                        </a:lnTo>
                        <a:lnTo>
                          <a:pt x="13" y="40"/>
                        </a:lnTo>
                        <a:lnTo>
                          <a:pt x="13" y="44"/>
                        </a:lnTo>
                        <a:lnTo>
                          <a:pt x="13" y="46"/>
                        </a:lnTo>
                        <a:lnTo>
                          <a:pt x="16" y="46"/>
                        </a:lnTo>
                        <a:lnTo>
                          <a:pt x="18" y="46"/>
                        </a:lnTo>
                        <a:lnTo>
                          <a:pt x="18" y="44"/>
                        </a:lnTo>
                        <a:lnTo>
                          <a:pt x="23" y="44"/>
                        </a:lnTo>
                        <a:lnTo>
                          <a:pt x="23" y="48"/>
                        </a:lnTo>
                        <a:lnTo>
                          <a:pt x="24" y="48"/>
                        </a:lnTo>
                        <a:lnTo>
                          <a:pt x="28" y="46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close/>
                      </a:path>
                    </a:pathLst>
                  </a:custGeom>
                  <a:solidFill>
                    <a:srgbClr val="9933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422"/>
                  <p:cNvSpPr>
                    <a:spLocks/>
                  </p:cNvSpPr>
                  <p:nvPr/>
                </p:nvSpPr>
                <p:spPr bwMode="auto">
                  <a:xfrm>
                    <a:off x="2451" y="1567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33" y="46"/>
                      </a:cxn>
                      <a:cxn ang="0">
                        <a:pos x="38" y="46"/>
                      </a:cxn>
                      <a:cxn ang="0">
                        <a:pos x="38" y="40"/>
                      </a:cxn>
                      <a:cxn ang="0">
                        <a:pos x="44" y="38"/>
                      </a:cxn>
                      <a:cxn ang="0">
                        <a:pos x="46" y="34"/>
                      </a:cxn>
                      <a:cxn ang="0">
                        <a:pos x="44" y="29"/>
                      </a:cxn>
                      <a:cxn ang="0">
                        <a:pos x="49" y="26"/>
                      </a:cxn>
                      <a:cxn ang="0">
                        <a:pos x="46" y="23"/>
                      </a:cxn>
                      <a:cxn ang="0">
                        <a:pos x="46" y="17"/>
                      </a:cxn>
                      <a:cxn ang="0">
                        <a:pos x="46" y="13"/>
                      </a:cxn>
                      <a:cxn ang="0">
                        <a:pos x="38" y="12"/>
                      </a:cxn>
                      <a:cxn ang="0">
                        <a:pos x="40" y="7"/>
                      </a:cxn>
                      <a:cxn ang="0">
                        <a:pos x="36" y="7"/>
                      </a:cxn>
                      <a:cxn ang="0">
                        <a:pos x="31" y="2"/>
                      </a:cxn>
                      <a:cxn ang="0">
                        <a:pos x="28" y="2"/>
                      </a:cxn>
                      <a:cxn ang="0">
                        <a:pos x="23" y="4"/>
                      </a:cxn>
                      <a:cxn ang="0">
                        <a:pos x="18" y="0"/>
                      </a:cxn>
                      <a:cxn ang="0">
                        <a:pos x="16" y="2"/>
                      </a:cxn>
                      <a:cxn ang="0">
                        <a:pos x="13" y="7"/>
                      </a:cxn>
                      <a:cxn ang="0">
                        <a:pos x="7" y="7"/>
                      </a:cxn>
                      <a:cxn ang="0">
                        <a:pos x="7" y="12"/>
                      </a:cxn>
                      <a:cxn ang="0">
                        <a:pos x="3" y="13"/>
                      </a:cxn>
                      <a:cxn ang="0">
                        <a:pos x="3" y="19"/>
                      </a:cxn>
                      <a:cxn ang="0">
                        <a:pos x="5" y="23"/>
                      </a:cxn>
                      <a:cxn ang="0">
                        <a:pos x="0" y="26"/>
                      </a:cxn>
                      <a:cxn ang="0">
                        <a:pos x="5" y="29"/>
                      </a:cxn>
                      <a:cxn ang="0">
                        <a:pos x="5" y="36"/>
                      </a:cxn>
                      <a:cxn ang="0">
                        <a:pos x="7" y="38"/>
                      </a:cxn>
                      <a:cxn ang="0">
                        <a:pos x="13" y="40"/>
                      </a:cxn>
                      <a:cxn ang="0">
                        <a:pos x="13" y="46"/>
                      </a:cxn>
                      <a:cxn ang="0">
                        <a:pos x="18" y="46"/>
                      </a:cxn>
                      <a:cxn ang="0">
                        <a:pos x="23" y="44"/>
                      </a:cxn>
                      <a:cxn ang="0">
                        <a:pos x="24" y="48"/>
                      </a:cxn>
                      <a:cxn ang="0">
                        <a:pos x="28" y="44"/>
                      </a:cxn>
                    </a:cxnLst>
                    <a:rect l="0" t="0" r="r" b="b"/>
                    <a:pathLst>
                      <a:path w="49" h="48">
                        <a:moveTo>
                          <a:pt x="33" y="44"/>
                        </a:moveTo>
                        <a:lnTo>
                          <a:pt x="33" y="46"/>
                        </a:lnTo>
                        <a:lnTo>
                          <a:pt x="36" y="46"/>
                        </a:lnTo>
                        <a:lnTo>
                          <a:pt x="38" y="46"/>
                        </a:lnTo>
                        <a:lnTo>
                          <a:pt x="38" y="44"/>
                        </a:lnTo>
                        <a:lnTo>
                          <a:pt x="38" y="40"/>
                        </a:lnTo>
                        <a:lnTo>
                          <a:pt x="40" y="38"/>
                        </a:lnTo>
                        <a:lnTo>
                          <a:pt x="44" y="38"/>
                        </a:lnTo>
                        <a:lnTo>
                          <a:pt x="46" y="36"/>
                        </a:lnTo>
                        <a:lnTo>
                          <a:pt x="46" y="34"/>
                        </a:lnTo>
                        <a:lnTo>
                          <a:pt x="44" y="34"/>
                        </a:lnTo>
                        <a:lnTo>
                          <a:pt x="44" y="29"/>
                        </a:lnTo>
                        <a:lnTo>
                          <a:pt x="49" y="29"/>
                        </a:lnTo>
                        <a:lnTo>
                          <a:pt x="49" y="26"/>
                        </a:lnTo>
                        <a:lnTo>
                          <a:pt x="49" y="23"/>
                        </a:lnTo>
                        <a:lnTo>
                          <a:pt x="46" y="23"/>
                        </a:lnTo>
                        <a:lnTo>
                          <a:pt x="44" y="19"/>
                        </a:lnTo>
                        <a:lnTo>
                          <a:pt x="46" y="17"/>
                        </a:lnTo>
                        <a:lnTo>
                          <a:pt x="49" y="17"/>
                        </a:lnTo>
                        <a:lnTo>
                          <a:pt x="46" y="13"/>
                        </a:lnTo>
                        <a:lnTo>
                          <a:pt x="44" y="13"/>
                        </a:lnTo>
                        <a:lnTo>
                          <a:pt x="38" y="12"/>
                        </a:lnTo>
                        <a:lnTo>
                          <a:pt x="40" y="9"/>
                        </a:lnTo>
                        <a:lnTo>
                          <a:pt x="40" y="7"/>
                        </a:lnTo>
                        <a:lnTo>
                          <a:pt x="38" y="4"/>
                        </a:lnTo>
                        <a:lnTo>
                          <a:pt x="36" y="7"/>
                        </a:lnTo>
                        <a:lnTo>
                          <a:pt x="31" y="4"/>
                        </a:lnTo>
                        <a:lnTo>
                          <a:pt x="31" y="2"/>
                        </a:lnTo>
                        <a:lnTo>
                          <a:pt x="28" y="0"/>
                        </a:lnTo>
                        <a:lnTo>
                          <a:pt x="28" y="2"/>
                        </a:lnTo>
                        <a:lnTo>
                          <a:pt x="24" y="4"/>
                        </a:lnTo>
                        <a:lnTo>
                          <a:pt x="23" y="4"/>
                        </a:lnTo>
                        <a:lnTo>
                          <a:pt x="20" y="2"/>
                        </a:lnTo>
                        <a:lnTo>
                          <a:pt x="18" y="0"/>
                        </a:lnTo>
                        <a:lnTo>
                          <a:pt x="18" y="2"/>
                        </a:lnTo>
                        <a:lnTo>
                          <a:pt x="16" y="2"/>
                        </a:lnTo>
                        <a:lnTo>
                          <a:pt x="18" y="4"/>
                        </a:lnTo>
                        <a:lnTo>
                          <a:pt x="13" y="7"/>
                        </a:lnTo>
                        <a:lnTo>
                          <a:pt x="11" y="7"/>
                        </a:lnTo>
                        <a:lnTo>
                          <a:pt x="7" y="7"/>
                        </a:lnTo>
                        <a:lnTo>
                          <a:pt x="7" y="9"/>
                        </a:lnTo>
                        <a:lnTo>
                          <a:pt x="7" y="12"/>
                        </a:lnTo>
                        <a:lnTo>
                          <a:pt x="7" y="13"/>
                        </a:lnTo>
                        <a:lnTo>
                          <a:pt x="3" y="13"/>
                        </a:lnTo>
                        <a:lnTo>
                          <a:pt x="3" y="17"/>
                        </a:lnTo>
                        <a:lnTo>
                          <a:pt x="3" y="19"/>
                        </a:lnTo>
                        <a:lnTo>
                          <a:pt x="5" y="19"/>
                        </a:lnTo>
                        <a:lnTo>
                          <a:pt x="5" y="23"/>
                        </a:lnTo>
                        <a:lnTo>
                          <a:pt x="3" y="23"/>
                        </a:lnTo>
                        <a:lnTo>
                          <a:pt x="0" y="26"/>
                        </a:lnTo>
                        <a:lnTo>
                          <a:pt x="3" y="29"/>
                        </a:lnTo>
                        <a:lnTo>
                          <a:pt x="5" y="29"/>
                        </a:lnTo>
                        <a:lnTo>
                          <a:pt x="7" y="34"/>
                        </a:lnTo>
                        <a:lnTo>
                          <a:pt x="5" y="36"/>
                        </a:lnTo>
                        <a:lnTo>
                          <a:pt x="5" y="38"/>
                        </a:lnTo>
                        <a:lnTo>
                          <a:pt x="7" y="38"/>
                        </a:lnTo>
                        <a:lnTo>
                          <a:pt x="11" y="38"/>
                        </a:lnTo>
                        <a:lnTo>
                          <a:pt x="13" y="40"/>
                        </a:lnTo>
                        <a:lnTo>
                          <a:pt x="13" y="44"/>
                        </a:lnTo>
                        <a:lnTo>
                          <a:pt x="13" y="46"/>
                        </a:lnTo>
                        <a:lnTo>
                          <a:pt x="16" y="46"/>
                        </a:lnTo>
                        <a:lnTo>
                          <a:pt x="18" y="46"/>
                        </a:lnTo>
                        <a:lnTo>
                          <a:pt x="18" y="44"/>
                        </a:lnTo>
                        <a:lnTo>
                          <a:pt x="23" y="44"/>
                        </a:lnTo>
                        <a:lnTo>
                          <a:pt x="23" y="48"/>
                        </a:lnTo>
                        <a:lnTo>
                          <a:pt x="24" y="48"/>
                        </a:lnTo>
                        <a:lnTo>
                          <a:pt x="28" y="46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9" name="Freeform 423"/>
                <p:cNvSpPr>
                  <a:spLocks/>
                </p:cNvSpPr>
                <p:nvPr/>
              </p:nvSpPr>
              <p:spPr bwMode="auto">
                <a:xfrm>
                  <a:off x="2473" y="1587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11" y="5"/>
                    </a:cxn>
                    <a:cxn ang="0">
                      <a:pos x="5" y="11"/>
                    </a:cxn>
                    <a:cxn ang="0">
                      <a:pos x="0" y="8"/>
                    </a:cxn>
                    <a:cxn ang="0">
                      <a:pos x="2" y="0"/>
                    </a:cxn>
                    <a:cxn ang="0">
                      <a:pos x="11" y="5"/>
                    </a:cxn>
                  </a:cxnLst>
                  <a:rect l="0" t="0" r="r" b="b"/>
                  <a:pathLst>
                    <a:path w="11" h="11">
                      <a:moveTo>
                        <a:pt x="11" y="5"/>
                      </a:moveTo>
                      <a:lnTo>
                        <a:pt x="5" y="11"/>
                      </a:lnTo>
                      <a:lnTo>
                        <a:pt x="0" y="8"/>
                      </a:lnTo>
                      <a:lnTo>
                        <a:pt x="2" y="0"/>
                      </a:lnTo>
                      <a:lnTo>
                        <a:pt x="11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00" name="Group 424"/>
                <p:cNvGrpSpPr>
                  <a:grpSpLocks/>
                </p:cNvGrpSpPr>
                <p:nvPr/>
              </p:nvGrpSpPr>
              <p:grpSpPr bwMode="auto">
                <a:xfrm>
                  <a:off x="2520" y="1591"/>
                  <a:ext cx="50" cy="48"/>
                  <a:chOff x="2520" y="1591"/>
                  <a:chExt cx="50" cy="48"/>
                </a:xfrm>
              </p:grpSpPr>
              <p:sp>
                <p:nvSpPr>
                  <p:cNvPr id="710" name="Freeform 425"/>
                  <p:cNvSpPr>
                    <a:spLocks/>
                  </p:cNvSpPr>
                  <p:nvPr/>
                </p:nvSpPr>
                <p:spPr bwMode="auto">
                  <a:xfrm>
                    <a:off x="2520" y="1591"/>
                    <a:ext cx="50" cy="48"/>
                  </a:xfrm>
                  <a:custGeom>
                    <a:avLst/>
                    <a:gdLst/>
                    <a:ahLst/>
                    <a:cxnLst>
                      <a:cxn ang="0">
                        <a:pos x="34" y="44"/>
                      </a:cxn>
                      <a:cxn ang="0">
                        <a:pos x="36" y="42"/>
                      </a:cxn>
                      <a:cxn ang="0">
                        <a:pos x="38" y="38"/>
                      </a:cxn>
                      <a:cxn ang="0">
                        <a:pos x="44" y="38"/>
                      </a:cxn>
                      <a:cxn ang="0">
                        <a:pos x="42" y="32"/>
                      </a:cxn>
                      <a:cxn ang="0">
                        <a:pos x="46" y="28"/>
                      </a:cxn>
                      <a:cxn ang="0">
                        <a:pos x="50" y="25"/>
                      </a:cxn>
                      <a:cxn ang="0">
                        <a:pos x="44" y="23"/>
                      </a:cxn>
                      <a:cxn ang="0">
                        <a:pos x="46" y="17"/>
                      </a:cxn>
                      <a:cxn ang="0">
                        <a:pos x="44" y="13"/>
                      </a:cxn>
                      <a:cxn ang="0">
                        <a:pos x="38" y="10"/>
                      </a:cxn>
                      <a:cxn ang="0">
                        <a:pos x="38" y="6"/>
                      </a:cxn>
                      <a:cxn ang="0">
                        <a:pos x="34" y="7"/>
                      </a:cxn>
                      <a:cxn ang="0">
                        <a:pos x="31" y="3"/>
                      </a:cxn>
                      <a:cxn ang="0">
                        <a:pos x="26" y="0"/>
                      </a:cxn>
                      <a:cxn ang="0">
                        <a:pos x="21" y="3"/>
                      </a:cxn>
                      <a:cxn ang="0">
                        <a:pos x="19" y="0"/>
                      </a:cxn>
                      <a:cxn ang="0">
                        <a:pos x="15" y="3"/>
                      </a:cxn>
                      <a:cxn ang="0">
                        <a:pos x="10" y="7"/>
                      </a:cxn>
                      <a:cxn ang="0">
                        <a:pos x="8" y="6"/>
                      </a:cxn>
                      <a:cxn ang="0">
                        <a:pos x="6" y="7"/>
                      </a:cxn>
                      <a:cxn ang="0">
                        <a:pos x="6" y="15"/>
                      </a:cxn>
                      <a:cxn ang="0">
                        <a:pos x="0" y="15"/>
                      </a:cxn>
                      <a:cxn ang="0">
                        <a:pos x="2" y="20"/>
                      </a:cxn>
                      <a:cxn ang="0">
                        <a:pos x="0" y="25"/>
                      </a:cxn>
                      <a:cxn ang="0">
                        <a:pos x="2" y="31"/>
                      </a:cxn>
                      <a:cxn ang="0">
                        <a:pos x="6" y="32"/>
                      </a:cxn>
                      <a:cxn ang="0">
                        <a:pos x="2" y="38"/>
                      </a:cxn>
                      <a:cxn ang="0">
                        <a:pos x="8" y="40"/>
                      </a:cxn>
                      <a:cxn ang="0">
                        <a:pos x="13" y="40"/>
                      </a:cxn>
                      <a:cxn ang="0">
                        <a:pos x="13" y="48"/>
                      </a:cxn>
                      <a:cxn ang="0">
                        <a:pos x="19" y="42"/>
                      </a:cxn>
                      <a:cxn ang="0">
                        <a:pos x="23" y="48"/>
                      </a:cxn>
                      <a:cxn ang="0">
                        <a:pos x="28" y="48"/>
                      </a:cxn>
                      <a:cxn ang="0">
                        <a:pos x="31" y="42"/>
                      </a:cxn>
                    </a:cxnLst>
                    <a:rect l="0" t="0" r="r" b="b"/>
                    <a:pathLst>
                      <a:path w="50" h="48">
                        <a:moveTo>
                          <a:pt x="31" y="42"/>
                        </a:moveTo>
                        <a:lnTo>
                          <a:pt x="34" y="44"/>
                        </a:lnTo>
                        <a:lnTo>
                          <a:pt x="36" y="44"/>
                        </a:lnTo>
                        <a:lnTo>
                          <a:pt x="36" y="42"/>
                        </a:lnTo>
                        <a:lnTo>
                          <a:pt x="36" y="40"/>
                        </a:lnTo>
                        <a:lnTo>
                          <a:pt x="38" y="38"/>
                        </a:lnTo>
                        <a:lnTo>
                          <a:pt x="42" y="40"/>
                        </a:lnTo>
                        <a:lnTo>
                          <a:pt x="44" y="38"/>
                        </a:lnTo>
                        <a:lnTo>
                          <a:pt x="44" y="34"/>
                        </a:lnTo>
                        <a:lnTo>
                          <a:pt x="42" y="32"/>
                        </a:lnTo>
                        <a:lnTo>
                          <a:pt x="44" y="31"/>
                        </a:lnTo>
                        <a:lnTo>
                          <a:pt x="46" y="28"/>
                        </a:lnTo>
                        <a:lnTo>
                          <a:pt x="50" y="28"/>
                        </a:lnTo>
                        <a:lnTo>
                          <a:pt x="50" y="25"/>
                        </a:lnTo>
                        <a:lnTo>
                          <a:pt x="46" y="25"/>
                        </a:lnTo>
                        <a:lnTo>
                          <a:pt x="44" y="23"/>
                        </a:lnTo>
                        <a:lnTo>
                          <a:pt x="44" y="20"/>
                        </a:lnTo>
                        <a:lnTo>
                          <a:pt x="46" y="17"/>
                        </a:lnTo>
                        <a:lnTo>
                          <a:pt x="46" y="15"/>
                        </a:lnTo>
                        <a:lnTo>
                          <a:pt x="44" y="13"/>
                        </a:lnTo>
                        <a:lnTo>
                          <a:pt x="42" y="15"/>
                        </a:lnTo>
                        <a:lnTo>
                          <a:pt x="38" y="10"/>
                        </a:lnTo>
                        <a:lnTo>
                          <a:pt x="42" y="7"/>
                        </a:lnTo>
                        <a:lnTo>
                          <a:pt x="38" y="6"/>
                        </a:lnTo>
                        <a:lnTo>
                          <a:pt x="36" y="6"/>
                        </a:lnTo>
                        <a:lnTo>
                          <a:pt x="34" y="7"/>
                        </a:lnTo>
                        <a:lnTo>
                          <a:pt x="31" y="6"/>
                        </a:lnTo>
                        <a:lnTo>
                          <a:pt x="31" y="3"/>
                        </a:lnTo>
                        <a:lnTo>
                          <a:pt x="28" y="0"/>
                        </a:lnTo>
                        <a:lnTo>
                          <a:pt x="26" y="0"/>
                        </a:lnTo>
                        <a:lnTo>
                          <a:pt x="26" y="3"/>
                        </a:lnTo>
                        <a:lnTo>
                          <a:pt x="21" y="3"/>
                        </a:lnTo>
                        <a:lnTo>
                          <a:pt x="21" y="0"/>
                        </a:lnTo>
                        <a:lnTo>
                          <a:pt x="19" y="0"/>
                        </a:lnTo>
                        <a:lnTo>
                          <a:pt x="15" y="0"/>
                        </a:lnTo>
                        <a:lnTo>
                          <a:pt x="15" y="3"/>
                        </a:lnTo>
                        <a:lnTo>
                          <a:pt x="15" y="6"/>
                        </a:lnTo>
                        <a:lnTo>
                          <a:pt x="10" y="7"/>
                        </a:lnTo>
                        <a:lnTo>
                          <a:pt x="10" y="6"/>
                        </a:lnTo>
                        <a:lnTo>
                          <a:pt x="8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8" y="10"/>
                        </a:lnTo>
                        <a:lnTo>
                          <a:pt x="6" y="15"/>
                        </a:lnTo>
                        <a:lnTo>
                          <a:pt x="2" y="15"/>
                        </a:lnTo>
                        <a:lnTo>
                          <a:pt x="0" y="15"/>
                        </a:lnTo>
                        <a:lnTo>
                          <a:pt x="0" y="17"/>
                        </a:lnTo>
                        <a:lnTo>
                          <a:pt x="2" y="20"/>
                        </a:lnTo>
                        <a:lnTo>
                          <a:pt x="2" y="25"/>
                        </a:lnTo>
                        <a:lnTo>
                          <a:pt x="0" y="25"/>
                        </a:lnTo>
                        <a:lnTo>
                          <a:pt x="0" y="28"/>
                        </a:lnTo>
                        <a:lnTo>
                          <a:pt x="2" y="31"/>
                        </a:lnTo>
                        <a:lnTo>
                          <a:pt x="6" y="31"/>
                        </a:lnTo>
                        <a:lnTo>
                          <a:pt x="6" y="32"/>
                        </a:lnTo>
                        <a:lnTo>
                          <a:pt x="6" y="34"/>
                        </a:lnTo>
                        <a:lnTo>
                          <a:pt x="2" y="38"/>
                        </a:lnTo>
                        <a:lnTo>
                          <a:pt x="6" y="40"/>
                        </a:lnTo>
                        <a:lnTo>
                          <a:pt x="8" y="40"/>
                        </a:lnTo>
                        <a:lnTo>
                          <a:pt x="10" y="38"/>
                        </a:lnTo>
                        <a:lnTo>
                          <a:pt x="13" y="40"/>
                        </a:lnTo>
                        <a:lnTo>
                          <a:pt x="13" y="44"/>
                        </a:lnTo>
                        <a:lnTo>
                          <a:pt x="13" y="48"/>
                        </a:lnTo>
                        <a:lnTo>
                          <a:pt x="15" y="44"/>
                        </a:lnTo>
                        <a:lnTo>
                          <a:pt x="19" y="42"/>
                        </a:lnTo>
                        <a:lnTo>
                          <a:pt x="23" y="44"/>
                        </a:lnTo>
                        <a:lnTo>
                          <a:pt x="23" y="48"/>
                        </a:lnTo>
                        <a:lnTo>
                          <a:pt x="26" y="48"/>
                        </a:lnTo>
                        <a:lnTo>
                          <a:pt x="28" y="48"/>
                        </a:lnTo>
                        <a:lnTo>
                          <a:pt x="28" y="44"/>
                        </a:lnTo>
                        <a:lnTo>
                          <a:pt x="31" y="42"/>
                        </a:lnTo>
                        <a:close/>
                      </a:path>
                    </a:pathLst>
                  </a:custGeom>
                  <a:solidFill>
                    <a:srgbClr val="66FF3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426"/>
                  <p:cNvSpPr>
                    <a:spLocks/>
                  </p:cNvSpPr>
                  <p:nvPr/>
                </p:nvSpPr>
                <p:spPr bwMode="auto">
                  <a:xfrm>
                    <a:off x="2520" y="1591"/>
                    <a:ext cx="50" cy="48"/>
                  </a:xfrm>
                  <a:custGeom>
                    <a:avLst/>
                    <a:gdLst/>
                    <a:ahLst/>
                    <a:cxnLst>
                      <a:cxn ang="0">
                        <a:pos x="34" y="44"/>
                      </a:cxn>
                      <a:cxn ang="0">
                        <a:pos x="36" y="42"/>
                      </a:cxn>
                      <a:cxn ang="0">
                        <a:pos x="38" y="38"/>
                      </a:cxn>
                      <a:cxn ang="0">
                        <a:pos x="44" y="38"/>
                      </a:cxn>
                      <a:cxn ang="0">
                        <a:pos x="42" y="32"/>
                      </a:cxn>
                      <a:cxn ang="0">
                        <a:pos x="46" y="28"/>
                      </a:cxn>
                      <a:cxn ang="0">
                        <a:pos x="50" y="25"/>
                      </a:cxn>
                      <a:cxn ang="0">
                        <a:pos x="44" y="23"/>
                      </a:cxn>
                      <a:cxn ang="0">
                        <a:pos x="46" y="17"/>
                      </a:cxn>
                      <a:cxn ang="0">
                        <a:pos x="44" y="13"/>
                      </a:cxn>
                      <a:cxn ang="0">
                        <a:pos x="38" y="10"/>
                      </a:cxn>
                      <a:cxn ang="0">
                        <a:pos x="38" y="6"/>
                      </a:cxn>
                      <a:cxn ang="0">
                        <a:pos x="34" y="7"/>
                      </a:cxn>
                      <a:cxn ang="0">
                        <a:pos x="31" y="3"/>
                      </a:cxn>
                      <a:cxn ang="0">
                        <a:pos x="26" y="0"/>
                      </a:cxn>
                      <a:cxn ang="0">
                        <a:pos x="21" y="3"/>
                      </a:cxn>
                      <a:cxn ang="0">
                        <a:pos x="19" y="0"/>
                      </a:cxn>
                      <a:cxn ang="0">
                        <a:pos x="15" y="3"/>
                      </a:cxn>
                      <a:cxn ang="0">
                        <a:pos x="10" y="7"/>
                      </a:cxn>
                      <a:cxn ang="0">
                        <a:pos x="8" y="6"/>
                      </a:cxn>
                      <a:cxn ang="0">
                        <a:pos x="6" y="7"/>
                      </a:cxn>
                      <a:cxn ang="0">
                        <a:pos x="6" y="15"/>
                      </a:cxn>
                      <a:cxn ang="0">
                        <a:pos x="0" y="15"/>
                      </a:cxn>
                      <a:cxn ang="0">
                        <a:pos x="2" y="20"/>
                      </a:cxn>
                      <a:cxn ang="0">
                        <a:pos x="0" y="25"/>
                      </a:cxn>
                      <a:cxn ang="0">
                        <a:pos x="2" y="31"/>
                      </a:cxn>
                      <a:cxn ang="0">
                        <a:pos x="6" y="32"/>
                      </a:cxn>
                      <a:cxn ang="0">
                        <a:pos x="2" y="38"/>
                      </a:cxn>
                      <a:cxn ang="0">
                        <a:pos x="8" y="40"/>
                      </a:cxn>
                      <a:cxn ang="0">
                        <a:pos x="13" y="40"/>
                      </a:cxn>
                      <a:cxn ang="0">
                        <a:pos x="13" y="48"/>
                      </a:cxn>
                      <a:cxn ang="0">
                        <a:pos x="19" y="42"/>
                      </a:cxn>
                      <a:cxn ang="0">
                        <a:pos x="23" y="48"/>
                      </a:cxn>
                      <a:cxn ang="0">
                        <a:pos x="28" y="48"/>
                      </a:cxn>
                      <a:cxn ang="0">
                        <a:pos x="31" y="42"/>
                      </a:cxn>
                    </a:cxnLst>
                    <a:rect l="0" t="0" r="r" b="b"/>
                    <a:pathLst>
                      <a:path w="50" h="48">
                        <a:moveTo>
                          <a:pt x="31" y="42"/>
                        </a:moveTo>
                        <a:lnTo>
                          <a:pt x="34" y="44"/>
                        </a:lnTo>
                        <a:lnTo>
                          <a:pt x="36" y="44"/>
                        </a:lnTo>
                        <a:lnTo>
                          <a:pt x="36" y="42"/>
                        </a:lnTo>
                        <a:lnTo>
                          <a:pt x="36" y="40"/>
                        </a:lnTo>
                        <a:lnTo>
                          <a:pt x="38" y="38"/>
                        </a:lnTo>
                        <a:lnTo>
                          <a:pt x="42" y="40"/>
                        </a:lnTo>
                        <a:lnTo>
                          <a:pt x="44" y="38"/>
                        </a:lnTo>
                        <a:lnTo>
                          <a:pt x="44" y="34"/>
                        </a:lnTo>
                        <a:lnTo>
                          <a:pt x="42" y="32"/>
                        </a:lnTo>
                        <a:lnTo>
                          <a:pt x="44" y="31"/>
                        </a:lnTo>
                        <a:lnTo>
                          <a:pt x="46" y="28"/>
                        </a:lnTo>
                        <a:lnTo>
                          <a:pt x="50" y="28"/>
                        </a:lnTo>
                        <a:lnTo>
                          <a:pt x="50" y="25"/>
                        </a:lnTo>
                        <a:lnTo>
                          <a:pt x="46" y="25"/>
                        </a:lnTo>
                        <a:lnTo>
                          <a:pt x="44" y="23"/>
                        </a:lnTo>
                        <a:lnTo>
                          <a:pt x="44" y="20"/>
                        </a:lnTo>
                        <a:lnTo>
                          <a:pt x="46" y="17"/>
                        </a:lnTo>
                        <a:lnTo>
                          <a:pt x="46" y="15"/>
                        </a:lnTo>
                        <a:lnTo>
                          <a:pt x="44" y="13"/>
                        </a:lnTo>
                        <a:lnTo>
                          <a:pt x="42" y="15"/>
                        </a:lnTo>
                        <a:lnTo>
                          <a:pt x="38" y="10"/>
                        </a:lnTo>
                        <a:lnTo>
                          <a:pt x="42" y="7"/>
                        </a:lnTo>
                        <a:lnTo>
                          <a:pt x="38" y="6"/>
                        </a:lnTo>
                        <a:lnTo>
                          <a:pt x="36" y="6"/>
                        </a:lnTo>
                        <a:lnTo>
                          <a:pt x="34" y="7"/>
                        </a:lnTo>
                        <a:lnTo>
                          <a:pt x="31" y="6"/>
                        </a:lnTo>
                        <a:lnTo>
                          <a:pt x="31" y="3"/>
                        </a:lnTo>
                        <a:lnTo>
                          <a:pt x="28" y="0"/>
                        </a:lnTo>
                        <a:lnTo>
                          <a:pt x="26" y="0"/>
                        </a:lnTo>
                        <a:lnTo>
                          <a:pt x="26" y="3"/>
                        </a:lnTo>
                        <a:lnTo>
                          <a:pt x="21" y="3"/>
                        </a:lnTo>
                        <a:lnTo>
                          <a:pt x="21" y="0"/>
                        </a:lnTo>
                        <a:lnTo>
                          <a:pt x="19" y="0"/>
                        </a:lnTo>
                        <a:lnTo>
                          <a:pt x="15" y="0"/>
                        </a:lnTo>
                        <a:lnTo>
                          <a:pt x="15" y="3"/>
                        </a:lnTo>
                        <a:lnTo>
                          <a:pt x="15" y="6"/>
                        </a:lnTo>
                        <a:lnTo>
                          <a:pt x="10" y="7"/>
                        </a:lnTo>
                        <a:lnTo>
                          <a:pt x="10" y="6"/>
                        </a:lnTo>
                        <a:lnTo>
                          <a:pt x="8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8" y="10"/>
                        </a:lnTo>
                        <a:lnTo>
                          <a:pt x="6" y="15"/>
                        </a:lnTo>
                        <a:lnTo>
                          <a:pt x="2" y="15"/>
                        </a:lnTo>
                        <a:lnTo>
                          <a:pt x="0" y="15"/>
                        </a:lnTo>
                        <a:lnTo>
                          <a:pt x="0" y="17"/>
                        </a:lnTo>
                        <a:lnTo>
                          <a:pt x="2" y="20"/>
                        </a:lnTo>
                        <a:lnTo>
                          <a:pt x="2" y="25"/>
                        </a:lnTo>
                        <a:lnTo>
                          <a:pt x="0" y="25"/>
                        </a:lnTo>
                        <a:lnTo>
                          <a:pt x="0" y="28"/>
                        </a:lnTo>
                        <a:lnTo>
                          <a:pt x="2" y="31"/>
                        </a:lnTo>
                        <a:lnTo>
                          <a:pt x="6" y="31"/>
                        </a:lnTo>
                        <a:lnTo>
                          <a:pt x="6" y="32"/>
                        </a:lnTo>
                        <a:lnTo>
                          <a:pt x="6" y="34"/>
                        </a:lnTo>
                        <a:lnTo>
                          <a:pt x="2" y="38"/>
                        </a:lnTo>
                        <a:lnTo>
                          <a:pt x="6" y="40"/>
                        </a:lnTo>
                        <a:lnTo>
                          <a:pt x="8" y="40"/>
                        </a:lnTo>
                        <a:lnTo>
                          <a:pt x="10" y="38"/>
                        </a:lnTo>
                        <a:lnTo>
                          <a:pt x="13" y="40"/>
                        </a:lnTo>
                        <a:lnTo>
                          <a:pt x="13" y="44"/>
                        </a:lnTo>
                        <a:lnTo>
                          <a:pt x="13" y="48"/>
                        </a:lnTo>
                        <a:lnTo>
                          <a:pt x="15" y="44"/>
                        </a:lnTo>
                        <a:lnTo>
                          <a:pt x="19" y="42"/>
                        </a:lnTo>
                        <a:lnTo>
                          <a:pt x="23" y="44"/>
                        </a:lnTo>
                        <a:lnTo>
                          <a:pt x="23" y="48"/>
                        </a:lnTo>
                        <a:lnTo>
                          <a:pt x="26" y="48"/>
                        </a:lnTo>
                        <a:lnTo>
                          <a:pt x="28" y="48"/>
                        </a:lnTo>
                        <a:lnTo>
                          <a:pt x="28" y="44"/>
                        </a:lnTo>
                        <a:lnTo>
                          <a:pt x="31" y="42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1" name="Freeform 427"/>
                <p:cNvSpPr>
                  <a:spLocks/>
                </p:cNvSpPr>
                <p:nvPr/>
              </p:nvSpPr>
              <p:spPr bwMode="auto">
                <a:xfrm>
                  <a:off x="2537" y="1610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11" y="4"/>
                    </a:cxn>
                    <a:cxn ang="0">
                      <a:pos x="9" y="11"/>
                    </a:cxn>
                    <a:cxn ang="0">
                      <a:pos x="0" y="6"/>
                    </a:cxn>
                    <a:cxn ang="0">
                      <a:pos x="7" y="0"/>
                    </a:cxn>
                    <a:cxn ang="0">
                      <a:pos x="11" y="4"/>
                    </a:cxn>
                  </a:cxnLst>
                  <a:rect l="0" t="0" r="r" b="b"/>
                  <a:pathLst>
                    <a:path w="11" h="11">
                      <a:moveTo>
                        <a:pt x="11" y="4"/>
                      </a:moveTo>
                      <a:lnTo>
                        <a:pt x="9" y="11"/>
                      </a:lnTo>
                      <a:lnTo>
                        <a:pt x="0" y="6"/>
                      </a:lnTo>
                      <a:lnTo>
                        <a:pt x="7" y="0"/>
                      </a:lnTo>
                      <a:lnTo>
                        <a:pt x="11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02" name="Group 428"/>
                <p:cNvGrpSpPr>
                  <a:grpSpLocks/>
                </p:cNvGrpSpPr>
                <p:nvPr/>
              </p:nvGrpSpPr>
              <p:grpSpPr bwMode="auto">
                <a:xfrm>
                  <a:off x="2475" y="1610"/>
                  <a:ext cx="49" cy="50"/>
                  <a:chOff x="2475" y="1610"/>
                  <a:chExt cx="49" cy="50"/>
                </a:xfrm>
              </p:grpSpPr>
              <p:sp>
                <p:nvSpPr>
                  <p:cNvPr id="708" name="Freeform 429"/>
                  <p:cNvSpPr>
                    <a:spLocks/>
                  </p:cNvSpPr>
                  <p:nvPr/>
                </p:nvSpPr>
                <p:spPr bwMode="auto">
                  <a:xfrm>
                    <a:off x="2475" y="1610"/>
                    <a:ext cx="49" cy="50"/>
                  </a:xfrm>
                  <a:custGeom>
                    <a:avLst/>
                    <a:gdLst/>
                    <a:ahLst/>
                    <a:cxnLst>
                      <a:cxn ang="0">
                        <a:pos x="33" y="44"/>
                      </a:cxn>
                      <a:cxn ang="0">
                        <a:pos x="38" y="44"/>
                      </a:cxn>
                      <a:cxn ang="0">
                        <a:pos x="38" y="39"/>
                      </a:cxn>
                      <a:cxn ang="0">
                        <a:pos x="45" y="39"/>
                      </a:cxn>
                      <a:cxn ang="0">
                        <a:pos x="46" y="37"/>
                      </a:cxn>
                      <a:cxn ang="0">
                        <a:pos x="45" y="31"/>
                      </a:cxn>
                      <a:cxn ang="0">
                        <a:pos x="49" y="29"/>
                      </a:cxn>
                      <a:cxn ang="0">
                        <a:pos x="49" y="25"/>
                      </a:cxn>
                      <a:cxn ang="0">
                        <a:pos x="45" y="20"/>
                      </a:cxn>
                      <a:cxn ang="0">
                        <a:pos x="46" y="14"/>
                      </a:cxn>
                      <a:cxn ang="0">
                        <a:pos x="45" y="14"/>
                      </a:cxn>
                      <a:cxn ang="0">
                        <a:pos x="40" y="7"/>
                      </a:cxn>
                      <a:cxn ang="0">
                        <a:pos x="38" y="5"/>
                      </a:cxn>
                      <a:cxn ang="0">
                        <a:pos x="31" y="5"/>
                      </a:cxn>
                      <a:cxn ang="0">
                        <a:pos x="31" y="0"/>
                      </a:cxn>
                      <a:cxn ang="0">
                        <a:pos x="25" y="2"/>
                      </a:cxn>
                      <a:cxn ang="0">
                        <a:pos x="20" y="0"/>
                      </a:cxn>
                      <a:cxn ang="0">
                        <a:pos x="16" y="2"/>
                      </a:cxn>
                      <a:cxn ang="0">
                        <a:pos x="12" y="7"/>
                      </a:cxn>
                      <a:cxn ang="0">
                        <a:pos x="8" y="5"/>
                      </a:cxn>
                      <a:cxn ang="0">
                        <a:pos x="8" y="10"/>
                      </a:cxn>
                      <a:cxn ang="0">
                        <a:pos x="2" y="14"/>
                      </a:cxn>
                      <a:cxn ang="0">
                        <a:pos x="4" y="20"/>
                      </a:cxn>
                      <a:cxn ang="0">
                        <a:pos x="2" y="25"/>
                      </a:cxn>
                      <a:cxn ang="0">
                        <a:pos x="2" y="29"/>
                      </a:cxn>
                      <a:cxn ang="0">
                        <a:pos x="8" y="34"/>
                      </a:cxn>
                      <a:cxn ang="0">
                        <a:pos x="4" y="37"/>
                      </a:cxn>
                      <a:cxn ang="0">
                        <a:pos x="8" y="39"/>
                      </a:cxn>
                      <a:cxn ang="0">
                        <a:pos x="12" y="39"/>
                      </a:cxn>
                      <a:cxn ang="0">
                        <a:pos x="16" y="46"/>
                      </a:cxn>
                      <a:cxn ang="0">
                        <a:pos x="23" y="44"/>
                      </a:cxn>
                      <a:cxn ang="0">
                        <a:pos x="25" y="50"/>
                      </a:cxn>
                      <a:cxn ang="0">
                        <a:pos x="27" y="46"/>
                      </a:cxn>
                      <a:cxn ang="0">
                        <a:pos x="33" y="42"/>
                      </a:cxn>
                    </a:cxnLst>
                    <a:rect l="0" t="0" r="r" b="b"/>
                    <a:pathLst>
                      <a:path w="49" h="50">
                        <a:moveTo>
                          <a:pt x="33" y="42"/>
                        </a:moveTo>
                        <a:lnTo>
                          <a:pt x="33" y="44"/>
                        </a:lnTo>
                        <a:lnTo>
                          <a:pt x="36" y="44"/>
                        </a:lnTo>
                        <a:lnTo>
                          <a:pt x="38" y="44"/>
                        </a:lnTo>
                        <a:lnTo>
                          <a:pt x="38" y="42"/>
                        </a:lnTo>
                        <a:lnTo>
                          <a:pt x="38" y="39"/>
                        </a:lnTo>
                        <a:lnTo>
                          <a:pt x="40" y="37"/>
                        </a:lnTo>
                        <a:lnTo>
                          <a:pt x="45" y="39"/>
                        </a:lnTo>
                        <a:lnTo>
                          <a:pt x="45" y="37"/>
                        </a:lnTo>
                        <a:lnTo>
                          <a:pt x="46" y="37"/>
                        </a:lnTo>
                        <a:lnTo>
                          <a:pt x="46" y="34"/>
                        </a:lnTo>
                        <a:lnTo>
                          <a:pt x="45" y="31"/>
                        </a:lnTo>
                        <a:lnTo>
                          <a:pt x="45" y="29"/>
                        </a:lnTo>
                        <a:lnTo>
                          <a:pt x="49" y="29"/>
                        </a:lnTo>
                        <a:lnTo>
                          <a:pt x="49" y="28"/>
                        </a:lnTo>
                        <a:lnTo>
                          <a:pt x="49" y="25"/>
                        </a:lnTo>
                        <a:lnTo>
                          <a:pt x="46" y="21"/>
                        </a:lnTo>
                        <a:lnTo>
                          <a:pt x="45" y="20"/>
                        </a:lnTo>
                        <a:lnTo>
                          <a:pt x="46" y="18"/>
                        </a:lnTo>
                        <a:lnTo>
                          <a:pt x="46" y="14"/>
                        </a:lnTo>
                        <a:lnTo>
                          <a:pt x="45" y="12"/>
                        </a:lnTo>
                        <a:lnTo>
                          <a:pt x="45" y="14"/>
                        </a:lnTo>
                        <a:lnTo>
                          <a:pt x="38" y="10"/>
                        </a:lnTo>
                        <a:lnTo>
                          <a:pt x="40" y="7"/>
                        </a:lnTo>
                        <a:lnTo>
                          <a:pt x="40" y="5"/>
                        </a:lnTo>
                        <a:lnTo>
                          <a:pt x="38" y="5"/>
                        </a:lnTo>
                        <a:lnTo>
                          <a:pt x="36" y="7"/>
                        </a:lnTo>
                        <a:lnTo>
                          <a:pt x="31" y="5"/>
                        </a:lnTo>
                        <a:lnTo>
                          <a:pt x="31" y="2"/>
                        </a:lnTo>
                        <a:lnTo>
                          <a:pt x="31" y="0"/>
                        </a:lnTo>
                        <a:lnTo>
                          <a:pt x="27" y="0"/>
                        </a:lnTo>
                        <a:lnTo>
                          <a:pt x="25" y="2"/>
                        </a:lnTo>
                        <a:lnTo>
                          <a:pt x="20" y="2"/>
                        </a:lnTo>
                        <a:lnTo>
                          <a:pt x="20" y="0"/>
                        </a:lnTo>
                        <a:lnTo>
                          <a:pt x="18" y="0"/>
                        </a:lnTo>
                        <a:lnTo>
                          <a:pt x="16" y="2"/>
                        </a:lnTo>
                        <a:lnTo>
                          <a:pt x="16" y="5"/>
                        </a:lnTo>
                        <a:lnTo>
                          <a:pt x="12" y="7"/>
                        </a:lnTo>
                        <a:lnTo>
                          <a:pt x="9" y="5"/>
                        </a:lnTo>
                        <a:lnTo>
                          <a:pt x="8" y="5"/>
                        </a:lnTo>
                        <a:lnTo>
                          <a:pt x="8" y="7"/>
                        </a:lnTo>
                        <a:lnTo>
                          <a:pt x="8" y="10"/>
                        </a:lnTo>
                        <a:lnTo>
                          <a:pt x="8" y="14"/>
                        </a:lnTo>
                        <a:lnTo>
                          <a:pt x="2" y="14"/>
                        </a:lnTo>
                        <a:lnTo>
                          <a:pt x="2" y="18"/>
                        </a:lnTo>
                        <a:lnTo>
                          <a:pt x="4" y="20"/>
                        </a:lnTo>
                        <a:lnTo>
                          <a:pt x="4" y="25"/>
                        </a:lnTo>
                        <a:lnTo>
                          <a:pt x="2" y="25"/>
                        </a:lnTo>
                        <a:lnTo>
                          <a:pt x="0" y="28"/>
                        </a:lnTo>
                        <a:lnTo>
                          <a:pt x="2" y="29"/>
                        </a:lnTo>
                        <a:lnTo>
                          <a:pt x="4" y="29"/>
                        </a:lnTo>
                        <a:lnTo>
                          <a:pt x="8" y="34"/>
                        </a:lnTo>
                        <a:lnTo>
                          <a:pt x="4" y="34"/>
                        </a:lnTo>
                        <a:lnTo>
                          <a:pt x="4" y="37"/>
                        </a:lnTo>
                        <a:lnTo>
                          <a:pt x="4" y="39"/>
                        </a:lnTo>
                        <a:lnTo>
                          <a:pt x="8" y="39"/>
                        </a:lnTo>
                        <a:lnTo>
                          <a:pt x="9" y="37"/>
                        </a:lnTo>
                        <a:lnTo>
                          <a:pt x="12" y="39"/>
                        </a:lnTo>
                        <a:lnTo>
                          <a:pt x="12" y="44"/>
                        </a:lnTo>
                        <a:lnTo>
                          <a:pt x="16" y="46"/>
                        </a:lnTo>
                        <a:lnTo>
                          <a:pt x="18" y="44"/>
                        </a:lnTo>
                        <a:lnTo>
                          <a:pt x="23" y="44"/>
                        </a:lnTo>
                        <a:lnTo>
                          <a:pt x="23" y="46"/>
                        </a:lnTo>
                        <a:lnTo>
                          <a:pt x="25" y="50"/>
                        </a:lnTo>
                        <a:lnTo>
                          <a:pt x="25" y="46"/>
                        </a:lnTo>
                        <a:lnTo>
                          <a:pt x="27" y="46"/>
                        </a:lnTo>
                        <a:lnTo>
                          <a:pt x="27" y="44"/>
                        </a:lnTo>
                        <a:lnTo>
                          <a:pt x="33" y="42"/>
                        </a:lnTo>
                        <a:close/>
                      </a:path>
                    </a:pathLst>
                  </a:custGeom>
                  <a:solidFill>
                    <a:srgbClr val="CC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430"/>
                  <p:cNvSpPr>
                    <a:spLocks/>
                  </p:cNvSpPr>
                  <p:nvPr/>
                </p:nvSpPr>
                <p:spPr bwMode="auto">
                  <a:xfrm>
                    <a:off x="2475" y="1610"/>
                    <a:ext cx="49" cy="50"/>
                  </a:xfrm>
                  <a:custGeom>
                    <a:avLst/>
                    <a:gdLst/>
                    <a:ahLst/>
                    <a:cxnLst>
                      <a:cxn ang="0">
                        <a:pos x="33" y="44"/>
                      </a:cxn>
                      <a:cxn ang="0">
                        <a:pos x="38" y="44"/>
                      </a:cxn>
                      <a:cxn ang="0">
                        <a:pos x="38" y="39"/>
                      </a:cxn>
                      <a:cxn ang="0">
                        <a:pos x="45" y="39"/>
                      </a:cxn>
                      <a:cxn ang="0">
                        <a:pos x="46" y="37"/>
                      </a:cxn>
                      <a:cxn ang="0">
                        <a:pos x="45" y="31"/>
                      </a:cxn>
                      <a:cxn ang="0">
                        <a:pos x="49" y="29"/>
                      </a:cxn>
                      <a:cxn ang="0">
                        <a:pos x="49" y="25"/>
                      </a:cxn>
                      <a:cxn ang="0">
                        <a:pos x="45" y="20"/>
                      </a:cxn>
                      <a:cxn ang="0">
                        <a:pos x="46" y="14"/>
                      </a:cxn>
                      <a:cxn ang="0">
                        <a:pos x="45" y="14"/>
                      </a:cxn>
                      <a:cxn ang="0">
                        <a:pos x="40" y="7"/>
                      </a:cxn>
                      <a:cxn ang="0">
                        <a:pos x="38" y="5"/>
                      </a:cxn>
                      <a:cxn ang="0">
                        <a:pos x="31" y="5"/>
                      </a:cxn>
                      <a:cxn ang="0">
                        <a:pos x="31" y="0"/>
                      </a:cxn>
                      <a:cxn ang="0">
                        <a:pos x="25" y="2"/>
                      </a:cxn>
                      <a:cxn ang="0">
                        <a:pos x="20" y="0"/>
                      </a:cxn>
                      <a:cxn ang="0">
                        <a:pos x="16" y="2"/>
                      </a:cxn>
                      <a:cxn ang="0">
                        <a:pos x="12" y="7"/>
                      </a:cxn>
                      <a:cxn ang="0">
                        <a:pos x="8" y="5"/>
                      </a:cxn>
                      <a:cxn ang="0">
                        <a:pos x="8" y="10"/>
                      </a:cxn>
                      <a:cxn ang="0">
                        <a:pos x="2" y="14"/>
                      </a:cxn>
                      <a:cxn ang="0">
                        <a:pos x="4" y="20"/>
                      </a:cxn>
                      <a:cxn ang="0">
                        <a:pos x="2" y="25"/>
                      </a:cxn>
                      <a:cxn ang="0">
                        <a:pos x="2" y="29"/>
                      </a:cxn>
                      <a:cxn ang="0">
                        <a:pos x="8" y="34"/>
                      </a:cxn>
                      <a:cxn ang="0">
                        <a:pos x="4" y="37"/>
                      </a:cxn>
                      <a:cxn ang="0">
                        <a:pos x="8" y="39"/>
                      </a:cxn>
                      <a:cxn ang="0">
                        <a:pos x="12" y="39"/>
                      </a:cxn>
                      <a:cxn ang="0">
                        <a:pos x="16" y="46"/>
                      </a:cxn>
                      <a:cxn ang="0">
                        <a:pos x="23" y="44"/>
                      </a:cxn>
                      <a:cxn ang="0">
                        <a:pos x="25" y="50"/>
                      </a:cxn>
                      <a:cxn ang="0">
                        <a:pos x="27" y="46"/>
                      </a:cxn>
                      <a:cxn ang="0">
                        <a:pos x="33" y="42"/>
                      </a:cxn>
                    </a:cxnLst>
                    <a:rect l="0" t="0" r="r" b="b"/>
                    <a:pathLst>
                      <a:path w="49" h="50">
                        <a:moveTo>
                          <a:pt x="33" y="42"/>
                        </a:moveTo>
                        <a:lnTo>
                          <a:pt x="33" y="44"/>
                        </a:lnTo>
                        <a:lnTo>
                          <a:pt x="36" y="44"/>
                        </a:lnTo>
                        <a:lnTo>
                          <a:pt x="38" y="44"/>
                        </a:lnTo>
                        <a:lnTo>
                          <a:pt x="38" y="42"/>
                        </a:lnTo>
                        <a:lnTo>
                          <a:pt x="38" y="39"/>
                        </a:lnTo>
                        <a:lnTo>
                          <a:pt x="40" y="37"/>
                        </a:lnTo>
                        <a:lnTo>
                          <a:pt x="45" y="39"/>
                        </a:lnTo>
                        <a:lnTo>
                          <a:pt x="45" y="37"/>
                        </a:lnTo>
                        <a:lnTo>
                          <a:pt x="46" y="37"/>
                        </a:lnTo>
                        <a:lnTo>
                          <a:pt x="46" y="34"/>
                        </a:lnTo>
                        <a:lnTo>
                          <a:pt x="45" y="31"/>
                        </a:lnTo>
                        <a:lnTo>
                          <a:pt x="45" y="29"/>
                        </a:lnTo>
                        <a:lnTo>
                          <a:pt x="49" y="29"/>
                        </a:lnTo>
                        <a:lnTo>
                          <a:pt x="49" y="28"/>
                        </a:lnTo>
                        <a:lnTo>
                          <a:pt x="49" y="25"/>
                        </a:lnTo>
                        <a:lnTo>
                          <a:pt x="46" y="21"/>
                        </a:lnTo>
                        <a:lnTo>
                          <a:pt x="45" y="20"/>
                        </a:lnTo>
                        <a:lnTo>
                          <a:pt x="46" y="18"/>
                        </a:lnTo>
                        <a:lnTo>
                          <a:pt x="46" y="14"/>
                        </a:lnTo>
                        <a:lnTo>
                          <a:pt x="45" y="12"/>
                        </a:lnTo>
                        <a:lnTo>
                          <a:pt x="45" y="14"/>
                        </a:lnTo>
                        <a:lnTo>
                          <a:pt x="38" y="10"/>
                        </a:lnTo>
                        <a:lnTo>
                          <a:pt x="40" y="7"/>
                        </a:lnTo>
                        <a:lnTo>
                          <a:pt x="40" y="5"/>
                        </a:lnTo>
                        <a:lnTo>
                          <a:pt x="38" y="5"/>
                        </a:lnTo>
                        <a:lnTo>
                          <a:pt x="36" y="7"/>
                        </a:lnTo>
                        <a:lnTo>
                          <a:pt x="31" y="5"/>
                        </a:lnTo>
                        <a:lnTo>
                          <a:pt x="31" y="2"/>
                        </a:lnTo>
                        <a:lnTo>
                          <a:pt x="31" y="0"/>
                        </a:lnTo>
                        <a:lnTo>
                          <a:pt x="27" y="0"/>
                        </a:lnTo>
                        <a:lnTo>
                          <a:pt x="25" y="2"/>
                        </a:lnTo>
                        <a:lnTo>
                          <a:pt x="20" y="2"/>
                        </a:lnTo>
                        <a:lnTo>
                          <a:pt x="20" y="0"/>
                        </a:lnTo>
                        <a:lnTo>
                          <a:pt x="18" y="0"/>
                        </a:lnTo>
                        <a:lnTo>
                          <a:pt x="16" y="2"/>
                        </a:lnTo>
                        <a:lnTo>
                          <a:pt x="16" y="5"/>
                        </a:lnTo>
                        <a:lnTo>
                          <a:pt x="12" y="7"/>
                        </a:lnTo>
                        <a:lnTo>
                          <a:pt x="9" y="5"/>
                        </a:lnTo>
                        <a:lnTo>
                          <a:pt x="8" y="5"/>
                        </a:lnTo>
                        <a:lnTo>
                          <a:pt x="8" y="7"/>
                        </a:lnTo>
                        <a:lnTo>
                          <a:pt x="8" y="10"/>
                        </a:lnTo>
                        <a:lnTo>
                          <a:pt x="8" y="14"/>
                        </a:lnTo>
                        <a:lnTo>
                          <a:pt x="2" y="14"/>
                        </a:lnTo>
                        <a:lnTo>
                          <a:pt x="2" y="18"/>
                        </a:lnTo>
                        <a:lnTo>
                          <a:pt x="4" y="20"/>
                        </a:lnTo>
                        <a:lnTo>
                          <a:pt x="4" y="25"/>
                        </a:lnTo>
                        <a:lnTo>
                          <a:pt x="2" y="25"/>
                        </a:lnTo>
                        <a:lnTo>
                          <a:pt x="0" y="28"/>
                        </a:lnTo>
                        <a:lnTo>
                          <a:pt x="2" y="29"/>
                        </a:lnTo>
                        <a:lnTo>
                          <a:pt x="4" y="29"/>
                        </a:lnTo>
                        <a:lnTo>
                          <a:pt x="8" y="34"/>
                        </a:lnTo>
                        <a:lnTo>
                          <a:pt x="4" y="34"/>
                        </a:lnTo>
                        <a:lnTo>
                          <a:pt x="4" y="37"/>
                        </a:lnTo>
                        <a:lnTo>
                          <a:pt x="4" y="39"/>
                        </a:lnTo>
                        <a:lnTo>
                          <a:pt x="8" y="39"/>
                        </a:lnTo>
                        <a:lnTo>
                          <a:pt x="9" y="37"/>
                        </a:lnTo>
                        <a:lnTo>
                          <a:pt x="12" y="39"/>
                        </a:lnTo>
                        <a:lnTo>
                          <a:pt x="12" y="44"/>
                        </a:lnTo>
                        <a:lnTo>
                          <a:pt x="16" y="46"/>
                        </a:lnTo>
                        <a:lnTo>
                          <a:pt x="18" y="44"/>
                        </a:lnTo>
                        <a:lnTo>
                          <a:pt x="23" y="44"/>
                        </a:lnTo>
                        <a:lnTo>
                          <a:pt x="23" y="46"/>
                        </a:lnTo>
                        <a:lnTo>
                          <a:pt x="25" y="50"/>
                        </a:lnTo>
                        <a:lnTo>
                          <a:pt x="25" y="46"/>
                        </a:lnTo>
                        <a:lnTo>
                          <a:pt x="27" y="46"/>
                        </a:lnTo>
                        <a:lnTo>
                          <a:pt x="27" y="44"/>
                        </a:lnTo>
                        <a:lnTo>
                          <a:pt x="33" y="42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3" name="Freeform 431"/>
                <p:cNvSpPr>
                  <a:spLocks/>
                </p:cNvSpPr>
                <p:nvPr/>
              </p:nvSpPr>
              <p:spPr bwMode="auto">
                <a:xfrm>
                  <a:off x="2497" y="1628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11" y="3"/>
                    </a:cxn>
                    <a:cxn ang="0">
                      <a:pos x="5" y="11"/>
                    </a:cxn>
                    <a:cxn ang="0">
                      <a:pos x="0" y="6"/>
                    </a:cxn>
                    <a:cxn ang="0">
                      <a:pos x="3" y="0"/>
                    </a:cxn>
                    <a:cxn ang="0">
                      <a:pos x="11" y="3"/>
                    </a:cxn>
                  </a:cxnLst>
                  <a:rect l="0" t="0" r="r" b="b"/>
                  <a:pathLst>
                    <a:path w="11" h="11">
                      <a:moveTo>
                        <a:pt x="11" y="3"/>
                      </a:moveTo>
                      <a:lnTo>
                        <a:pt x="5" y="11"/>
                      </a:lnTo>
                      <a:lnTo>
                        <a:pt x="0" y="6"/>
                      </a:lnTo>
                      <a:lnTo>
                        <a:pt x="3" y="0"/>
                      </a:lnTo>
                      <a:lnTo>
                        <a:pt x="11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04" name="Group 432"/>
                <p:cNvGrpSpPr>
                  <a:grpSpLocks/>
                </p:cNvGrpSpPr>
                <p:nvPr/>
              </p:nvGrpSpPr>
              <p:grpSpPr bwMode="auto">
                <a:xfrm>
                  <a:off x="2400" y="1610"/>
                  <a:ext cx="83" cy="85"/>
                  <a:chOff x="2400" y="1610"/>
                  <a:chExt cx="83" cy="85"/>
                </a:xfrm>
              </p:grpSpPr>
              <p:sp>
                <p:nvSpPr>
                  <p:cNvPr id="706" name="Freeform 433"/>
                  <p:cNvSpPr>
                    <a:spLocks/>
                  </p:cNvSpPr>
                  <p:nvPr/>
                </p:nvSpPr>
                <p:spPr bwMode="auto">
                  <a:xfrm>
                    <a:off x="2400" y="1610"/>
                    <a:ext cx="83" cy="85"/>
                  </a:xfrm>
                  <a:custGeom>
                    <a:avLst/>
                    <a:gdLst/>
                    <a:ahLst/>
                    <a:cxnLst>
                      <a:cxn ang="0">
                        <a:pos x="77" y="30"/>
                      </a:cxn>
                      <a:cxn ang="0">
                        <a:pos x="79" y="35"/>
                      </a:cxn>
                      <a:cxn ang="0">
                        <a:pos x="77" y="40"/>
                      </a:cxn>
                      <a:cxn ang="0">
                        <a:pos x="83" y="43"/>
                      </a:cxn>
                      <a:cxn ang="0">
                        <a:pos x="79" y="45"/>
                      </a:cxn>
                      <a:cxn ang="0">
                        <a:pos x="77" y="50"/>
                      </a:cxn>
                      <a:cxn ang="0">
                        <a:pos x="79" y="53"/>
                      </a:cxn>
                      <a:cxn ang="0">
                        <a:pos x="77" y="55"/>
                      </a:cxn>
                      <a:cxn ang="0">
                        <a:pos x="77" y="61"/>
                      </a:cxn>
                      <a:cxn ang="0">
                        <a:pos x="77" y="65"/>
                      </a:cxn>
                      <a:cxn ang="0">
                        <a:pos x="71" y="65"/>
                      </a:cxn>
                      <a:cxn ang="0">
                        <a:pos x="71" y="70"/>
                      </a:cxn>
                      <a:cxn ang="0">
                        <a:pos x="69" y="72"/>
                      </a:cxn>
                      <a:cxn ang="0">
                        <a:pos x="62" y="75"/>
                      </a:cxn>
                      <a:cxn ang="0">
                        <a:pos x="62" y="79"/>
                      </a:cxn>
                      <a:cxn ang="0">
                        <a:pos x="56" y="78"/>
                      </a:cxn>
                      <a:cxn ang="0">
                        <a:pos x="54" y="83"/>
                      </a:cxn>
                      <a:cxn ang="0">
                        <a:pos x="49" y="83"/>
                      </a:cxn>
                      <a:cxn ang="0">
                        <a:pos x="43" y="79"/>
                      </a:cxn>
                      <a:cxn ang="0">
                        <a:pos x="43" y="85"/>
                      </a:cxn>
                      <a:cxn ang="0">
                        <a:pos x="39" y="83"/>
                      </a:cxn>
                      <a:cxn ang="0">
                        <a:pos x="36" y="79"/>
                      </a:cxn>
                      <a:cxn ang="0">
                        <a:pos x="31" y="83"/>
                      </a:cxn>
                      <a:cxn ang="0">
                        <a:pos x="31" y="78"/>
                      </a:cxn>
                      <a:cxn ang="0">
                        <a:pos x="23" y="79"/>
                      </a:cxn>
                      <a:cxn ang="0">
                        <a:pos x="20" y="78"/>
                      </a:cxn>
                      <a:cxn ang="0">
                        <a:pos x="18" y="72"/>
                      </a:cxn>
                      <a:cxn ang="0">
                        <a:pos x="13" y="72"/>
                      </a:cxn>
                      <a:cxn ang="0">
                        <a:pos x="13" y="68"/>
                      </a:cxn>
                      <a:cxn ang="0">
                        <a:pos x="7" y="65"/>
                      </a:cxn>
                      <a:cxn ang="0">
                        <a:pos x="4" y="62"/>
                      </a:cxn>
                      <a:cxn ang="0">
                        <a:pos x="7" y="61"/>
                      </a:cxn>
                      <a:cxn ang="0">
                        <a:pos x="2" y="55"/>
                      </a:cxn>
                      <a:cxn ang="0">
                        <a:pos x="2" y="50"/>
                      </a:cxn>
                      <a:cxn ang="0">
                        <a:pos x="2" y="45"/>
                      </a:cxn>
                      <a:cxn ang="0">
                        <a:pos x="0" y="43"/>
                      </a:cxn>
                      <a:cxn ang="0">
                        <a:pos x="2" y="40"/>
                      </a:cxn>
                      <a:cxn ang="0">
                        <a:pos x="2" y="35"/>
                      </a:cxn>
                      <a:cxn ang="0">
                        <a:pos x="0" y="30"/>
                      </a:cxn>
                      <a:cxn ang="0">
                        <a:pos x="4" y="30"/>
                      </a:cxn>
                      <a:cxn ang="0">
                        <a:pos x="4" y="25"/>
                      </a:cxn>
                      <a:cxn ang="0">
                        <a:pos x="4" y="20"/>
                      </a:cxn>
                      <a:cxn ang="0">
                        <a:pos x="11" y="22"/>
                      </a:cxn>
                      <a:cxn ang="0">
                        <a:pos x="11" y="14"/>
                      </a:cxn>
                      <a:cxn ang="0">
                        <a:pos x="13" y="12"/>
                      </a:cxn>
                      <a:cxn ang="0">
                        <a:pos x="18" y="12"/>
                      </a:cxn>
                      <a:cxn ang="0">
                        <a:pos x="20" y="5"/>
                      </a:cxn>
                      <a:cxn ang="0">
                        <a:pos x="23" y="7"/>
                      </a:cxn>
                      <a:cxn ang="0">
                        <a:pos x="28" y="5"/>
                      </a:cxn>
                      <a:cxn ang="0">
                        <a:pos x="31" y="3"/>
                      </a:cxn>
                      <a:cxn ang="0">
                        <a:pos x="36" y="5"/>
                      </a:cxn>
                      <a:cxn ang="0">
                        <a:pos x="39" y="0"/>
                      </a:cxn>
                      <a:cxn ang="0">
                        <a:pos x="41" y="3"/>
                      </a:cxn>
                      <a:cxn ang="0">
                        <a:pos x="47" y="5"/>
                      </a:cxn>
                      <a:cxn ang="0">
                        <a:pos x="51" y="3"/>
                      </a:cxn>
                      <a:cxn ang="0">
                        <a:pos x="51" y="7"/>
                      </a:cxn>
                      <a:cxn ang="0">
                        <a:pos x="60" y="5"/>
                      </a:cxn>
                      <a:cxn ang="0">
                        <a:pos x="62" y="12"/>
                      </a:cxn>
                      <a:cxn ang="0">
                        <a:pos x="67" y="12"/>
                      </a:cxn>
                      <a:cxn ang="0">
                        <a:pos x="69" y="14"/>
                      </a:cxn>
                      <a:cxn ang="0">
                        <a:pos x="71" y="22"/>
                      </a:cxn>
                      <a:cxn ang="0">
                        <a:pos x="75" y="22"/>
                      </a:cxn>
                      <a:cxn ang="0">
                        <a:pos x="75" y="25"/>
                      </a:cxn>
                    </a:cxnLst>
                    <a:rect l="0" t="0" r="r" b="b"/>
                    <a:pathLst>
                      <a:path w="83" h="85">
                        <a:moveTo>
                          <a:pt x="75" y="30"/>
                        </a:moveTo>
                        <a:lnTo>
                          <a:pt x="77" y="30"/>
                        </a:lnTo>
                        <a:lnTo>
                          <a:pt x="79" y="32"/>
                        </a:lnTo>
                        <a:lnTo>
                          <a:pt x="79" y="35"/>
                        </a:lnTo>
                        <a:lnTo>
                          <a:pt x="77" y="35"/>
                        </a:lnTo>
                        <a:lnTo>
                          <a:pt x="77" y="40"/>
                        </a:lnTo>
                        <a:lnTo>
                          <a:pt x="79" y="40"/>
                        </a:lnTo>
                        <a:lnTo>
                          <a:pt x="83" y="43"/>
                        </a:lnTo>
                        <a:lnTo>
                          <a:pt x="83" y="45"/>
                        </a:lnTo>
                        <a:lnTo>
                          <a:pt x="79" y="45"/>
                        </a:lnTo>
                        <a:lnTo>
                          <a:pt x="77" y="45"/>
                        </a:lnTo>
                        <a:lnTo>
                          <a:pt x="77" y="50"/>
                        </a:lnTo>
                        <a:lnTo>
                          <a:pt x="79" y="50"/>
                        </a:lnTo>
                        <a:lnTo>
                          <a:pt x="79" y="53"/>
                        </a:lnTo>
                        <a:lnTo>
                          <a:pt x="79" y="55"/>
                        </a:lnTo>
                        <a:lnTo>
                          <a:pt x="77" y="55"/>
                        </a:lnTo>
                        <a:lnTo>
                          <a:pt x="75" y="61"/>
                        </a:lnTo>
                        <a:lnTo>
                          <a:pt x="77" y="61"/>
                        </a:lnTo>
                        <a:lnTo>
                          <a:pt x="77" y="62"/>
                        </a:lnTo>
                        <a:lnTo>
                          <a:pt x="77" y="65"/>
                        </a:lnTo>
                        <a:lnTo>
                          <a:pt x="75" y="65"/>
                        </a:lnTo>
                        <a:lnTo>
                          <a:pt x="71" y="65"/>
                        </a:lnTo>
                        <a:lnTo>
                          <a:pt x="69" y="68"/>
                        </a:lnTo>
                        <a:lnTo>
                          <a:pt x="71" y="70"/>
                        </a:lnTo>
                        <a:lnTo>
                          <a:pt x="71" y="72"/>
                        </a:lnTo>
                        <a:lnTo>
                          <a:pt x="69" y="72"/>
                        </a:lnTo>
                        <a:lnTo>
                          <a:pt x="67" y="72"/>
                        </a:lnTo>
                        <a:lnTo>
                          <a:pt x="62" y="75"/>
                        </a:lnTo>
                        <a:lnTo>
                          <a:pt x="64" y="78"/>
                        </a:lnTo>
                        <a:lnTo>
                          <a:pt x="62" y="79"/>
                        </a:lnTo>
                        <a:lnTo>
                          <a:pt x="60" y="79"/>
                        </a:lnTo>
                        <a:lnTo>
                          <a:pt x="56" y="78"/>
                        </a:lnTo>
                        <a:lnTo>
                          <a:pt x="54" y="78"/>
                        </a:lnTo>
                        <a:lnTo>
                          <a:pt x="54" y="83"/>
                        </a:lnTo>
                        <a:lnTo>
                          <a:pt x="51" y="83"/>
                        </a:lnTo>
                        <a:lnTo>
                          <a:pt x="49" y="83"/>
                        </a:lnTo>
                        <a:lnTo>
                          <a:pt x="49" y="79"/>
                        </a:lnTo>
                        <a:lnTo>
                          <a:pt x="43" y="79"/>
                        </a:lnTo>
                        <a:lnTo>
                          <a:pt x="43" y="83"/>
                        </a:lnTo>
                        <a:lnTo>
                          <a:pt x="43" y="85"/>
                        </a:lnTo>
                        <a:lnTo>
                          <a:pt x="41" y="85"/>
                        </a:lnTo>
                        <a:lnTo>
                          <a:pt x="39" y="83"/>
                        </a:lnTo>
                        <a:lnTo>
                          <a:pt x="39" y="79"/>
                        </a:lnTo>
                        <a:lnTo>
                          <a:pt x="36" y="79"/>
                        </a:lnTo>
                        <a:lnTo>
                          <a:pt x="34" y="83"/>
                        </a:lnTo>
                        <a:lnTo>
                          <a:pt x="31" y="83"/>
                        </a:lnTo>
                        <a:lnTo>
                          <a:pt x="28" y="83"/>
                        </a:lnTo>
                        <a:lnTo>
                          <a:pt x="31" y="78"/>
                        </a:lnTo>
                        <a:lnTo>
                          <a:pt x="26" y="78"/>
                        </a:lnTo>
                        <a:lnTo>
                          <a:pt x="23" y="79"/>
                        </a:lnTo>
                        <a:lnTo>
                          <a:pt x="20" y="79"/>
                        </a:lnTo>
                        <a:lnTo>
                          <a:pt x="20" y="78"/>
                        </a:lnTo>
                        <a:lnTo>
                          <a:pt x="20" y="75"/>
                        </a:lnTo>
                        <a:lnTo>
                          <a:pt x="18" y="72"/>
                        </a:lnTo>
                        <a:lnTo>
                          <a:pt x="15" y="72"/>
                        </a:lnTo>
                        <a:lnTo>
                          <a:pt x="13" y="72"/>
                        </a:lnTo>
                        <a:lnTo>
                          <a:pt x="13" y="70"/>
                        </a:lnTo>
                        <a:lnTo>
                          <a:pt x="13" y="68"/>
                        </a:lnTo>
                        <a:lnTo>
                          <a:pt x="11" y="65"/>
                        </a:lnTo>
                        <a:lnTo>
                          <a:pt x="7" y="65"/>
                        </a:lnTo>
                        <a:lnTo>
                          <a:pt x="4" y="65"/>
                        </a:lnTo>
                        <a:lnTo>
                          <a:pt x="4" y="62"/>
                        </a:lnTo>
                        <a:lnTo>
                          <a:pt x="4" y="61"/>
                        </a:lnTo>
                        <a:lnTo>
                          <a:pt x="7" y="61"/>
                        </a:lnTo>
                        <a:lnTo>
                          <a:pt x="4" y="55"/>
                        </a:lnTo>
                        <a:lnTo>
                          <a:pt x="2" y="55"/>
                        </a:lnTo>
                        <a:lnTo>
                          <a:pt x="0" y="53"/>
                        </a:lnTo>
                        <a:lnTo>
                          <a:pt x="2" y="50"/>
                        </a:lnTo>
                        <a:lnTo>
                          <a:pt x="4" y="50"/>
                        </a:lnTo>
                        <a:lnTo>
                          <a:pt x="2" y="45"/>
                        </a:lnTo>
                        <a:lnTo>
                          <a:pt x="0" y="45"/>
                        </a:lnTo>
                        <a:lnTo>
                          <a:pt x="0" y="43"/>
                        </a:lnTo>
                        <a:lnTo>
                          <a:pt x="0" y="40"/>
                        </a:lnTo>
                        <a:lnTo>
                          <a:pt x="2" y="40"/>
                        </a:lnTo>
                        <a:lnTo>
                          <a:pt x="4" y="35"/>
                        </a:lnTo>
                        <a:lnTo>
                          <a:pt x="2" y="35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2" y="30"/>
                        </a:lnTo>
                        <a:lnTo>
                          <a:pt x="4" y="30"/>
                        </a:lnTo>
                        <a:lnTo>
                          <a:pt x="7" y="25"/>
                        </a:lnTo>
                        <a:lnTo>
                          <a:pt x="4" y="25"/>
                        </a:lnTo>
                        <a:lnTo>
                          <a:pt x="4" y="22"/>
                        </a:lnTo>
                        <a:lnTo>
                          <a:pt x="4" y="20"/>
                        </a:lnTo>
                        <a:lnTo>
                          <a:pt x="7" y="20"/>
                        </a:lnTo>
                        <a:lnTo>
                          <a:pt x="11" y="22"/>
                        </a:lnTo>
                        <a:lnTo>
                          <a:pt x="13" y="18"/>
                        </a:lnTo>
                        <a:lnTo>
                          <a:pt x="11" y="14"/>
                        </a:lnTo>
                        <a:lnTo>
                          <a:pt x="11" y="12"/>
                        </a:lnTo>
                        <a:lnTo>
                          <a:pt x="13" y="12"/>
                        </a:lnTo>
                        <a:lnTo>
                          <a:pt x="15" y="14"/>
                        </a:lnTo>
                        <a:lnTo>
                          <a:pt x="18" y="12"/>
                        </a:lnTo>
                        <a:lnTo>
                          <a:pt x="18" y="7"/>
                        </a:lnTo>
                        <a:lnTo>
                          <a:pt x="20" y="5"/>
                        </a:lnTo>
                        <a:lnTo>
                          <a:pt x="20" y="7"/>
                        </a:lnTo>
                        <a:lnTo>
                          <a:pt x="23" y="7"/>
                        </a:lnTo>
                        <a:lnTo>
                          <a:pt x="28" y="7"/>
                        </a:lnTo>
                        <a:lnTo>
                          <a:pt x="28" y="5"/>
                        </a:lnTo>
                        <a:lnTo>
                          <a:pt x="28" y="3"/>
                        </a:lnTo>
                        <a:lnTo>
                          <a:pt x="31" y="3"/>
                        </a:lnTo>
                        <a:lnTo>
                          <a:pt x="34" y="5"/>
                        </a:lnTo>
                        <a:lnTo>
                          <a:pt x="36" y="5"/>
                        </a:lnTo>
                        <a:lnTo>
                          <a:pt x="39" y="3"/>
                        </a:lnTo>
                        <a:lnTo>
                          <a:pt x="39" y="0"/>
                        </a:lnTo>
                        <a:lnTo>
                          <a:pt x="41" y="0"/>
                        </a:lnTo>
                        <a:lnTo>
                          <a:pt x="41" y="3"/>
                        </a:lnTo>
                        <a:lnTo>
                          <a:pt x="41" y="5"/>
                        </a:lnTo>
                        <a:lnTo>
                          <a:pt x="47" y="5"/>
                        </a:lnTo>
                        <a:lnTo>
                          <a:pt x="49" y="3"/>
                        </a:lnTo>
                        <a:lnTo>
                          <a:pt x="51" y="3"/>
                        </a:lnTo>
                        <a:lnTo>
                          <a:pt x="51" y="5"/>
                        </a:lnTo>
                        <a:lnTo>
                          <a:pt x="51" y="7"/>
                        </a:lnTo>
                        <a:lnTo>
                          <a:pt x="56" y="7"/>
                        </a:lnTo>
                        <a:lnTo>
                          <a:pt x="60" y="5"/>
                        </a:lnTo>
                        <a:lnTo>
                          <a:pt x="62" y="7"/>
                        </a:lnTo>
                        <a:lnTo>
                          <a:pt x="62" y="12"/>
                        </a:lnTo>
                        <a:lnTo>
                          <a:pt x="64" y="14"/>
                        </a:lnTo>
                        <a:lnTo>
                          <a:pt x="67" y="12"/>
                        </a:lnTo>
                        <a:lnTo>
                          <a:pt x="69" y="12"/>
                        </a:lnTo>
                        <a:lnTo>
                          <a:pt x="69" y="14"/>
                        </a:lnTo>
                        <a:lnTo>
                          <a:pt x="67" y="18"/>
                        </a:lnTo>
                        <a:lnTo>
                          <a:pt x="71" y="22"/>
                        </a:lnTo>
                        <a:lnTo>
                          <a:pt x="75" y="20"/>
                        </a:lnTo>
                        <a:lnTo>
                          <a:pt x="75" y="22"/>
                        </a:lnTo>
                        <a:lnTo>
                          <a:pt x="77" y="22"/>
                        </a:lnTo>
                        <a:lnTo>
                          <a:pt x="75" y="25"/>
                        </a:lnTo>
                        <a:lnTo>
                          <a:pt x="75" y="3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434"/>
                  <p:cNvSpPr>
                    <a:spLocks/>
                  </p:cNvSpPr>
                  <p:nvPr/>
                </p:nvSpPr>
                <p:spPr bwMode="auto">
                  <a:xfrm>
                    <a:off x="2400" y="1610"/>
                    <a:ext cx="83" cy="85"/>
                  </a:xfrm>
                  <a:custGeom>
                    <a:avLst/>
                    <a:gdLst/>
                    <a:ahLst/>
                    <a:cxnLst>
                      <a:cxn ang="0">
                        <a:pos x="77" y="30"/>
                      </a:cxn>
                      <a:cxn ang="0">
                        <a:pos x="79" y="35"/>
                      </a:cxn>
                      <a:cxn ang="0">
                        <a:pos x="77" y="40"/>
                      </a:cxn>
                      <a:cxn ang="0">
                        <a:pos x="83" y="43"/>
                      </a:cxn>
                      <a:cxn ang="0">
                        <a:pos x="79" y="45"/>
                      </a:cxn>
                      <a:cxn ang="0">
                        <a:pos x="77" y="50"/>
                      </a:cxn>
                      <a:cxn ang="0">
                        <a:pos x="79" y="53"/>
                      </a:cxn>
                      <a:cxn ang="0">
                        <a:pos x="77" y="55"/>
                      </a:cxn>
                      <a:cxn ang="0">
                        <a:pos x="77" y="61"/>
                      </a:cxn>
                      <a:cxn ang="0">
                        <a:pos x="77" y="65"/>
                      </a:cxn>
                      <a:cxn ang="0">
                        <a:pos x="71" y="65"/>
                      </a:cxn>
                      <a:cxn ang="0">
                        <a:pos x="71" y="70"/>
                      </a:cxn>
                      <a:cxn ang="0">
                        <a:pos x="69" y="72"/>
                      </a:cxn>
                      <a:cxn ang="0">
                        <a:pos x="62" y="75"/>
                      </a:cxn>
                      <a:cxn ang="0">
                        <a:pos x="62" y="79"/>
                      </a:cxn>
                      <a:cxn ang="0">
                        <a:pos x="56" y="78"/>
                      </a:cxn>
                      <a:cxn ang="0">
                        <a:pos x="54" y="83"/>
                      </a:cxn>
                      <a:cxn ang="0">
                        <a:pos x="49" y="83"/>
                      </a:cxn>
                      <a:cxn ang="0">
                        <a:pos x="43" y="79"/>
                      </a:cxn>
                      <a:cxn ang="0">
                        <a:pos x="43" y="85"/>
                      </a:cxn>
                      <a:cxn ang="0">
                        <a:pos x="39" y="83"/>
                      </a:cxn>
                      <a:cxn ang="0">
                        <a:pos x="36" y="79"/>
                      </a:cxn>
                      <a:cxn ang="0">
                        <a:pos x="31" y="83"/>
                      </a:cxn>
                      <a:cxn ang="0">
                        <a:pos x="31" y="78"/>
                      </a:cxn>
                      <a:cxn ang="0">
                        <a:pos x="23" y="79"/>
                      </a:cxn>
                      <a:cxn ang="0">
                        <a:pos x="20" y="78"/>
                      </a:cxn>
                      <a:cxn ang="0">
                        <a:pos x="18" y="72"/>
                      </a:cxn>
                      <a:cxn ang="0">
                        <a:pos x="13" y="72"/>
                      </a:cxn>
                      <a:cxn ang="0">
                        <a:pos x="13" y="68"/>
                      </a:cxn>
                      <a:cxn ang="0">
                        <a:pos x="7" y="65"/>
                      </a:cxn>
                      <a:cxn ang="0">
                        <a:pos x="4" y="62"/>
                      </a:cxn>
                      <a:cxn ang="0">
                        <a:pos x="7" y="61"/>
                      </a:cxn>
                      <a:cxn ang="0">
                        <a:pos x="2" y="55"/>
                      </a:cxn>
                      <a:cxn ang="0">
                        <a:pos x="2" y="50"/>
                      </a:cxn>
                      <a:cxn ang="0">
                        <a:pos x="2" y="45"/>
                      </a:cxn>
                      <a:cxn ang="0">
                        <a:pos x="0" y="43"/>
                      </a:cxn>
                      <a:cxn ang="0">
                        <a:pos x="2" y="40"/>
                      </a:cxn>
                      <a:cxn ang="0">
                        <a:pos x="2" y="35"/>
                      </a:cxn>
                      <a:cxn ang="0">
                        <a:pos x="0" y="30"/>
                      </a:cxn>
                      <a:cxn ang="0">
                        <a:pos x="4" y="30"/>
                      </a:cxn>
                      <a:cxn ang="0">
                        <a:pos x="4" y="25"/>
                      </a:cxn>
                      <a:cxn ang="0">
                        <a:pos x="4" y="20"/>
                      </a:cxn>
                      <a:cxn ang="0">
                        <a:pos x="11" y="22"/>
                      </a:cxn>
                      <a:cxn ang="0">
                        <a:pos x="11" y="14"/>
                      </a:cxn>
                      <a:cxn ang="0">
                        <a:pos x="13" y="12"/>
                      </a:cxn>
                      <a:cxn ang="0">
                        <a:pos x="18" y="12"/>
                      </a:cxn>
                      <a:cxn ang="0">
                        <a:pos x="20" y="5"/>
                      </a:cxn>
                      <a:cxn ang="0">
                        <a:pos x="23" y="7"/>
                      </a:cxn>
                      <a:cxn ang="0">
                        <a:pos x="28" y="5"/>
                      </a:cxn>
                      <a:cxn ang="0">
                        <a:pos x="31" y="3"/>
                      </a:cxn>
                      <a:cxn ang="0">
                        <a:pos x="36" y="5"/>
                      </a:cxn>
                      <a:cxn ang="0">
                        <a:pos x="39" y="0"/>
                      </a:cxn>
                      <a:cxn ang="0">
                        <a:pos x="41" y="3"/>
                      </a:cxn>
                      <a:cxn ang="0">
                        <a:pos x="47" y="5"/>
                      </a:cxn>
                      <a:cxn ang="0">
                        <a:pos x="51" y="3"/>
                      </a:cxn>
                      <a:cxn ang="0">
                        <a:pos x="51" y="7"/>
                      </a:cxn>
                      <a:cxn ang="0">
                        <a:pos x="60" y="5"/>
                      </a:cxn>
                      <a:cxn ang="0">
                        <a:pos x="62" y="12"/>
                      </a:cxn>
                      <a:cxn ang="0">
                        <a:pos x="67" y="12"/>
                      </a:cxn>
                      <a:cxn ang="0">
                        <a:pos x="69" y="14"/>
                      </a:cxn>
                      <a:cxn ang="0">
                        <a:pos x="71" y="22"/>
                      </a:cxn>
                      <a:cxn ang="0">
                        <a:pos x="75" y="22"/>
                      </a:cxn>
                      <a:cxn ang="0">
                        <a:pos x="75" y="25"/>
                      </a:cxn>
                    </a:cxnLst>
                    <a:rect l="0" t="0" r="r" b="b"/>
                    <a:pathLst>
                      <a:path w="83" h="85">
                        <a:moveTo>
                          <a:pt x="75" y="30"/>
                        </a:moveTo>
                        <a:lnTo>
                          <a:pt x="77" y="30"/>
                        </a:lnTo>
                        <a:lnTo>
                          <a:pt x="79" y="32"/>
                        </a:lnTo>
                        <a:lnTo>
                          <a:pt x="79" y="35"/>
                        </a:lnTo>
                        <a:lnTo>
                          <a:pt x="77" y="35"/>
                        </a:lnTo>
                        <a:lnTo>
                          <a:pt x="77" y="40"/>
                        </a:lnTo>
                        <a:lnTo>
                          <a:pt x="79" y="40"/>
                        </a:lnTo>
                        <a:lnTo>
                          <a:pt x="83" y="43"/>
                        </a:lnTo>
                        <a:lnTo>
                          <a:pt x="83" y="45"/>
                        </a:lnTo>
                        <a:lnTo>
                          <a:pt x="79" y="45"/>
                        </a:lnTo>
                        <a:lnTo>
                          <a:pt x="77" y="45"/>
                        </a:lnTo>
                        <a:lnTo>
                          <a:pt x="77" y="50"/>
                        </a:lnTo>
                        <a:lnTo>
                          <a:pt x="79" y="50"/>
                        </a:lnTo>
                        <a:lnTo>
                          <a:pt x="79" y="53"/>
                        </a:lnTo>
                        <a:lnTo>
                          <a:pt x="79" y="55"/>
                        </a:lnTo>
                        <a:lnTo>
                          <a:pt x="77" y="55"/>
                        </a:lnTo>
                        <a:lnTo>
                          <a:pt x="75" y="61"/>
                        </a:lnTo>
                        <a:lnTo>
                          <a:pt x="77" y="61"/>
                        </a:lnTo>
                        <a:lnTo>
                          <a:pt x="77" y="62"/>
                        </a:lnTo>
                        <a:lnTo>
                          <a:pt x="77" y="65"/>
                        </a:lnTo>
                        <a:lnTo>
                          <a:pt x="75" y="65"/>
                        </a:lnTo>
                        <a:lnTo>
                          <a:pt x="71" y="65"/>
                        </a:lnTo>
                        <a:lnTo>
                          <a:pt x="69" y="68"/>
                        </a:lnTo>
                        <a:lnTo>
                          <a:pt x="71" y="70"/>
                        </a:lnTo>
                        <a:lnTo>
                          <a:pt x="71" y="72"/>
                        </a:lnTo>
                        <a:lnTo>
                          <a:pt x="69" y="72"/>
                        </a:lnTo>
                        <a:lnTo>
                          <a:pt x="67" y="72"/>
                        </a:lnTo>
                        <a:lnTo>
                          <a:pt x="62" y="75"/>
                        </a:lnTo>
                        <a:lnTo>
                          <a:pt x="64" y="78"/>
                        </a:lnTo>
                        <a:lnTo>
                          <a:pt x="62" y="79"/>
                        </a:lnTo>
                        <a:lnTo>
                          <a:pt x="60" y="79"/>
                        </a:lnTo>
                        <a:lnTo>
                          <a:pt x="56" y="78"/>
                        </a:lnTo>
                        <a:lnTo>
                          <a:pt x="54" y="78"/>
                        </a:lnTo>
                        <a:lnTo>
                          <a:pt x="54" y="83"/>
                        </a:lnTo>
                        <a:lnTo>
                          <a:pt x="51" y="83"/>
                        </a:lnTo>
                        <a:lnTo>
                          <a:pt x="49" y="83"/>
                        </a:lnTo>
                        <a:lnTo>
                          <a:pt x="49" y="79"/>
                        </a:lnTo>
                        <a:lnTo>
                          <a:pt x="43" y="79"/>
                        </a:lnTo>
                        <a:lnTo>
                          <a:pt x="43" y="83"/>
                        </a:lnTo>
                        <a:lnTo>
                          <a:pt x="43" y="85"/>
                        </a:lnTo>
                        <a:lnTo>
                          <a:pt x="41" y="85"/>
                        </a:lnTo>
                        <a:lnTo>
                          <a:pt x="39" y="83"/>
                        </a:lnTo>
                        <a:lnTo>
                          <a:pt x="39" y="79"/>
                        </a:lnTo>
                        <a:lnTo>
                          <a:pt x="36" y="79"/>
                        </a:lnTo>
                        <a:lnTo>
                          <a:pt x="34" y="83"/>
                        </a:lnTo>
                        <a:lnTo>
                          <a:pt x="31" y="83"/>
                        </a:lnTo>
                        <a:lnTo>
                          <a:pt x="28" y="83"/>
                        </a:lnTo>
                        <a:lnTo>
                          <a:pt x="31" y="78"/>
                        </a:lnTo>
                        <a:lnTo>
                          <a:pt x="26" y="78"/>
                        </a:lnTo>
                        <a:lnTo>
                          <a:pt x="23" y="79"/>
                        </a:lnTo>
                        <a:lnTo>
                          <a:pt x="20" y="79"/>
                        </a:lnTo>
                        <a:lnTo>
                          <a:pt x="20" y="78"/>
                        </a:lnTo>
                        <a:lnTo>
                          <a:pt x="20" y="75"/>
                        </a:lnTo>
                        <a:lnTo>
                          <a:pt x="18" y="72"/>
                        </a:lnTo>
                        <a:lnTo>
                          <a:pt x="15" y="72"/>
                        </a:lnTo>
                        <a:lnTo>
                          <a:pt x="13" y="72"/>
                        </a:lnTo>
                        <a:lnTo>
                          <a:pt x="13" y="70"/>
                        </a:lnTo>
                        <a:lnTo>
                          <a:pt x="13" y="68"/>
                        </a:lnTo>
                        <a:lnTo>
                          <a:pt x="11" y="65"/>
                        </a:lnTo>
                        <a:lnTo>
                          <a:pt x="7" y="65"/>
                        </a:lnTo>
                        <a:lnTo>
                          <a:pt x="4" y="65"/>
                        </a:lnTo>
                        <a:lnTo>
                          <a:pt x="4" y="62"/>
                        </a:lnTo>
                        <a:lnTo>
                          <a:pt x="4" y="61"/>
                        </a:lnTo>
                        <a:lnTo>
                          <a:pt x="7" y="61"/>
                        </a:lnTo>
                        <a:lnTo>
                          <a:pt x="4" y="55"/>
                        </a:lnTo>
                        <a:lnTo>
                          <a:pt x="2" y="55"/>
                        </a:lnTo>
                        <a:lnTo>
                          <a:pt x="0" y="53"/>
                        </a:lnTo>
                        <a:lnTo>
                          <a:pt x="2" y="50"/>
                        </a:lnTo>
                        <a:lnTo>
                          <a:pt x="4" y="50"/>
                        </a:lnTo>
                        <a:lnTo>
                          <a:pt x="2" y="45"/>
                        </a:lnTo>
                        <a:lnTo>
                          <a:pt x="0" y="45"/>
                        </a:lnTo>
                        <a:lnTo>
                          <a:pt x="0" y="43"/>
                        </a:lnTo>
                        <a:lnTo>
                          <a:pt x="0" y="40"/>
                        </a:lnTo>
                        <a:lnTo>
                          <a:pt x="2" y="40"/>
                        </a:lnTo>
                        <a:lnTo>
                          <a:pt x="4" y="35"/>
                        </a:lnTo>
                        <a:lnTo>
                          <a:pt x="2" y="35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2" y="30"/>
                        </a:lnTo>
                        <a:lnTo>
                          <a:pt x="4" y="30"/>
                        </a:lnTo>
                        <a:lnTo>
                          <a:pt x="7" y="25"/>
                        </a:lnTo>
                        <a:lnTo>
                          <a:pt x="4" y="25"/>
                        </a:lnTo>
                        <a:lnTo>
                          <a:pt x="4" y="22"/>
                        </a:lnTo>
                        <a:lnTo>
                          <a:pt x="4" y="20"/>
                        </a:lnTo>
                        <a:lnTo>
                          <a:pt x="7" y="20"/>
                        </a:lnTo>
                        <a:lnTo>
                          <a:pt x="11" y="22"/>
                        </a:lnTo>
                        <a:lnTo>
                          <a:pt x="13" y="18"/>
                        </a:lnTo>
                        <a:lnTo>
                          <a:pt x="11" y="14"/>
                        </a:lnTo>
                        <a:lnTo>
                          <a:pt x="11" y="12"/>
                        </a:lnTo>
                        <a:lnTo>
                          <a:pt x="13" y="12"/>
                        </a:lnTo>
                        <a:lnTo>
                          <a:pt x="15" y="14"/>
                        </a:lnTo>
                        <a:lnTo>
                          <a:pt x="18" y="12"/>
                        </a:lnTo>
                        <a:lnTo>
                          <a:pt x="18" y="7"/>
                        </a:lnTo>
                        <a:lnTo>
                          <a:pt x="20" y="5"/>
                        </a:lnTo>
                        <a:lnTo>
                          <a:pt x="20" y="7"/>
                        </a:lnTo>
                        <a:lnTo>
                          <a:pt x="23" y="7"/>
                        </a:lnTo>
                        <a:lnTo>
                          <a:pt x="28" y="7"/>
                        </a:lnTo>
                        <a:lnTo>
                          <a:pt x="28" y="5"/>
                        </a:lnTo>
                        <a:lnTo>
                          <a:pt x="28" y="3"/>
                        </a:lnTo>
                        <a:lnTo>
                          <a:pt x="31" y="3"/>
                        </a:lnTo>
                        <a:lnTo>
                          <a:pt x="34" y="5"/>
                        </a:lnTo>
                        <a:lnTo>
                          <a:pt x="36" y="5"/>
                        </a:lnTo>
                        <a:lnTo>
                          <a:pt x="39" y="3"/>
                        </a:lnTo>
                        <a:lnTo>
                          <a:pt x="39" y="0"/>
                        </a:lnTo>
                        <a:lnTo>
                          <a:pt x="41" y="0"/>
                        </a:lnTo>
                        <a:lnTo>
                          <a:pt x="41" y="3"/>
                        </a:lnTo>
                        <a:lnTo>
                          <a:pt x="41" y="5"/>
                        </a:lnTo>
                        <a:lnTo>
                          <a:pt x="47" y="5"/>
                        </a:lnTo>
                        <a:lnTo>
                          <a:pt x="49" y="3"/>
                        </a:lnTo>
                        <a:lnTo>
                          <a:pt x="51" y="3"/>
                        </a:lnTo>
                        <a:lnTo>
                          <a:pt x="51" y="5"/>
                        </a:lnTo>
                        <a:lnTo>
                          <a:pt x="51" y="7"/>
                        </a:lnTo>
                        <a:lnTo>
                          <a:pt x="56" y="7"/>
                        </a:lnTo>
                        <a:lnTo>
                          <a:pt x="60" y="5"/>
                        </a:lnTo>
                        <a:lnTo>
                          <a:pt x="62" y="7"/>
                        </a:lnTo>
                        <a:lnTo>
                          <a:pt x="62" y="12"/>
                        </a:lnTo>
                        <a:lnTo>
                          <a:pt x="64" y="14"/>
                        </a:lnTo>
                        <a:lnTo>
                          <a:pt x="67" y="12"/>
                        </a:lnTo>
                        <a:lnTo>
                          <a:pt x="69" y="12"/>
                        </a:lnTo>
                        <a:lnTo>
                          <a:pt x="69" y="14"/>
                        </a:lnTo>
                        <a:lnTo>
                          <a:pt x="67" y="18"/>
                        </a:lnTo>
                        <a:lnTo>
                          <a:pt x="71" y="22"/>
                        </a:lnTo>
                        <a:lnTo>
                          <a:pt x="75" y="20"/>
                        </a:lnTo>
                        <a:lnTo>
                          <a:pt x="75" y="22"/>
                        </a:lnTo>
                        <a:lnTo>
                          <a:pt x="77" y="22"/>
                        </a:lnTo>
                        <a:lnTo>
                          <a:pt x="75" y="25"/>
                        </a:lnTo>
                        <a:lnTo>
                          <a:pt x="75" y="30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5" name="Freeform 435"/>
                <p:cNvSpPr>
                  <a:spLocks/>
                </p:cNvSpPr>
                <p:nvPr/>
              </p:nvSpPr>
              <p:spPr bwMode="auto">
                <a:xfrm>
                  <a:off x="2434" y="1646"/>
                  <a:ext cx="14" cy="14"/>
                </a:xfrm>
                <a:custGeom>
                  <a:avLst/>
                  <a:gdLst/>
                  <a:ahLst/>
                  <a:cxnLst>
                    <a:cxn ang="0">
                      <a:pos x="14" y="3"/>
                    </a:cxn>
                    <a:cxn ang="0">
                      <a:pos x="14" y="10"/>
                    </a:cxn>
                    <a:cxn ang="0">
                      <a:pos x="9" y="14"/>
                    </a:cxn>
                    <a:cxn ang="0">
                      <a:pos x="0" y="8"/>
                    </a:cxn>
                    <a:cxn ang="0">
                      <a:pos x="0" y="1"/>
                    </a:cxn>
                    <a:cxn ang="0">
                      <a:pos x="5" y="0"/>
                    </a:cxn>
                    <a:cxn ang="0">
                      <a:pos x="14" y="3"/>
                    </a:cxn>
                  </a:cxnLst>
                  <a:rect l="0" t="0" r="r" b="b"/>
                  <a:pathLst>
                    <a:path w="14" h="14">
                      <a:moveTo>
                        <a:pt x="14" y="3"/>
                      </a:moveTo>
                      <a:lnTo>
                        <a:pt x="14" y="10"/>
                      </a:lnTo>
                      <a:lnTo>
                        <a:pt x="9" y="14"/>
                      </a:lnTo>
                      <a:lnTo>
                        <a:pt x="0" y="8"/>
                      </a:lnTo>
                      <a:lnTo>
                        <a:pt x="0" y="1"/>
                      </a:lnTo>
                      <a:lnTo>
                        <a:pt x="5" y="0"/>
                      </a:lnTo>
                      <a:lnTo>
                        <a:pt x="14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7" name="Group 436"/>
              <p:cNvGrpSpPr>
                <a:grpSpLocks/>
              </p:cNvGrpSpPr>
              <p:nvPr/>
            </p:nvGrpSpPr>
            <p:grpSpPr bwMode="auto">
              <a:xfrm>
                <a:off x="2641" y="1490"/>
                <a:ext cx="170" cy="128"/>
                <a:chOff x="2641" y="1490"/>
                <a:chExt cx="170" cy="128"/>
              </a:xfrm>
            </p:grpSpPr>
            <p:grpSp>
              <p:nvGrpSpPr>
                <p:cNvPr id="682" name="Group 437"/>
                <p:cNvGrpSpPr>
                  <a:grpSpLocks/>
                </p:cNvGrpSpPr>
                <p:nvPr/>
              </p:nvGrpSpPr>
              <p:grpSpPr bwMode="auto">
                <a:xfrm>
                  <a:off x="2692" y="1490"/>
                  <a:ext cx="49" cy="47"/>
                  <a:chOff x="2692" y="1490"/>
                  <a:chExt cx="49" cy="47"/>
                </a:xfrm>
              </p:grpSpPr>
              <p:sp>
                <p:nvSpPr>
                  <p:cNvPr id="696" name="Freeform 438"/>
                  <p:cNvSpPr>
                    <a:spLocks/>
                  </p:cNvSpPr>
                  <p:nvPr/>
                </p:nvSpPr>
                <p:spPr bwMode="auto">
                  <a:xfrm>
                    <a:off x="2692" y="1490"/>
                    <a:ext cx="49" cy="47"/>
                  </a:xfrm>
                  <a:custGeom>
                    <a:avLst/>
                    <a:gdLst/>
                    <a:ahLst/>
                    <a:cxnLst>
                      <a:cxn ang="0">
                        <a:pos x="33" y="45"/>
                      </a:cxn>
                      <a:cxn ang="0">
                        <a:pos x="39" y="45"/>
                      </a:cxn>
                      <a:cxn ang="0">
                        <a:pos x="39" y="39"/>
                      </a:cxn>
                      <a:cxn ang="0">
                        <a:pos x="44" y="37"/>
                      </a:cxn>
                      <a:cxn ang="0">
                        <a:pos x="46" y="33"/>
                      </a:cxn>
                      <a:cxn ang="0">
                        <a:pos x="44" y="28"/>
                      </a:cxn>
                      <a:cxn ang="0">
                        <a:pos x="49" y="26"/>
                      </a:cxn>
                      <a:cxn ang="0">
                        <a:pos x="46" y="22"/>
                      </a:cxn>
                      <a:cxn ang="0">
                        <a:pos x="46" y="16"/>
                      </a:cxn>
                      <a:cxn ang="0">
                        <a:pos x="46" y="13"/>
                      </a:cxn>
                      <a:cxn ang="0">
                        <a:pos x="39" y="11"/>
                      </a:cxn>
                      <a:cxn ang="0">
                        <a:pos x="41" y="6"/>
                      </a:cxn>
                      <a:cxn ang="0">
                        <a:pos x="37" y="6"/>
                      </a:cxn>
                      <a:cxn ang="0">
                        <a:pos x="31" y="2"/>
                      </a:cxn>
                      <a:cxn ang="0">
                        <a:pos x="29" y="2"/>
                      </a:cxn>
                      <a:cxn ang="0">
                        <a:pos x="24" y="4"/>
                      </a:cxn>
                      <a:cxn ang="0">
                        <a:pos x="19" y="0"/>
                      </a:cxn>
                      <a:cxn ang="0">
                        <a:pos x="16" y="2"/>
                      </a:cxn>
                      <a:cxn ang="0">
                        <a:pos x="13" y="6"/>
                      </a:cxn>
                      <a:cxn ang="0">
                        <a:pos x="8" y="6"/>
                      </a:cxn>
                      <a:cxn ang="0">
                        <a:pos x="8" y="11"/>
                      </a:cxn>
                      <a:cxn ang="0">
                        <a:pos x="4" y="13"/>
                      </a:cxn>
                      <a:cxn ang="0">
                        <a:pos x="4" y="18"/>
                      </a:cxn>
                      <a:cxn ang="0">
                        <a:pos x="6" y="22"/>
                      </a:cxn>
                      <a:cxn ang="0">
                        <a:pos x="0" y="26"/>
                      </a:cxn>
                      <a:cxn ang="0">
                        <a:pos x="6" y="28"/>
                      </a:cxn>
                      <a:cxn ang="0">
                        <a:pos x="6" y="35"/>
                      </a:cxn>
                      <a:cxn ang="0">
                        <a:pos x="8" y="37"/>
                      </a:cxn>
                      <a:cxn ang="0">
                        <a:pos x="13" y="39"/>
                      </a:cxn>
                      <a:cxn ang="0">
                        <a:pos x="13" y="45"/>
                      </a:cxn>
                      <a:cxn ang="0">
                        <a:pos x="19" y="45"/>
                      </a:cxn>
                      <a:cxn ang="0">
                        <a:pos x="24" y="43"/>
                      </a:cxn>
                      <a:cxn ang="0">
                        <a:pos x="25" y="47"/>
                      </a:cxn>
                      <a:cxn ang="0">
                        <a:pos x="29" y="43"/>
                      </a:cxn>
                    </a:cxnLst>
                    <a:rect l="0" t="0" r="r" b="b"/>
                    <a:pathLst>
                      <a:path w="49" h="47">
                        <a:moveTo>
                          <a:pt x="33" y="43"/>
                        </a:moveTo>
                        <a:lnTo>
                          <a:pt x="33" y="45"/>
                        </a:lnTo>
                        <a:lnTo>
                          <a:pt x="37" y="45"/>
                        </a:lnTo>
                        <a:lnTo>
                          <a:pt x="39" y="45"/>
                        </a:lnTo>
                        <a:lnTo>
                          <a:pt x="39" y="43"/>
                        </a:lnTo>
                        <a:lnTo>
                          <a:pt x="39" y="39"/>
                        </a:lnTo>
                        <a:lnTo>
                          <a:pt x="41" y="37"/>
                        </a:lnTo>
                        <a:lnTo>
                          <a:pt x="44" y="37"/>
                        </a:lnTo>
                        <a:lnTo>
                          <a:pt x="46" y="35"/>
                        </a:lnTo>
                        <a:lnTo>
                          <a:pt x="46" y="33"/>
                        </a:lnTo>
                        <a:lnTo>
                          <a:pt x="44" y="33"/>
                        </a:lnTo>
                        <a:lnTo>
                          <a:pt x="44" y="28"/>
                        </a:lnTo>
                        <a:lnTo>
                          <a:pt x="49" y="28"/>
                        </a:lnTo>
                        <a:lnTo>
                          <a:pt x="49" y="26"/>
                        </a:lnTo>
                        <a:lnTo>
                          <a:pt x="49" y="22"/>
                        </a:lnTo>
                        <a:lnTo>
                          <a:pt x="46" y="22"/>
                        </a:lnTo>
                        <a:lnTo>
                          <a:pt x="44" y="18"/>
                        </a:lnTo>
                        <a:lnTo>
                          <a:pt x="46" y="16"/>
                        </a:lnTo>
                        <a:lnTo>
                          <a:pt x="49" y="16"/>
                        </a:lnTo>
                        <a:lnTo>
                          <a:pt x="46" y="13"/>
                        </a:lnTo>
                        <a:lnTo>
                          <a:pt x="44" y="13"/>
                        </a:lnTo>
                        <a:lnTo>
                          <a:pt x="39" y="11"/>
                        </a:lnTo>
                        <a:lnTo>
                          <a:pt x="41" y="8"/>
                        </a:lnTo>
                        <a:lnTo>
                          <a:pt x="41" y="6"/>
                        </a:lnTo>
                        <a:lnTo>
                          <a:pt x="39" y="4"/>
                        </a:lnTo>
                        <a:lnTo>
                          <a:pt x="37" y="6"/>
                        </a:lnTo>
                        <a:lnTo>
                          <a:pt x="31" y="4"/>
                        </a:lnTo>
                        <a:lnTo>
                          <a:pt x="31" y="2"/>
                        </a:lnTo>
                        <a:lnTo>
                          <a:pt x="29" y="0"/>
                        </a:lnTo>
                        <a:lnTo>
                          <a:pt x="29" y="2"/>
                        </a:lnTo>
                        <a:lnTo>
                          <a:pt x="25" y="4"/>
                        </a:lnTo>
                        <a:lnTo>
                          <a:pt x="24" y="4"/>
                        </a:lnTo>
                        <a:lnTo>
                          <a:pt x="21" y="2"/>
                        </a:lnTo>
                        <a:lnTo>
                          <a:pt x="19" y="0"/>
                        </a:lnTo>
                        <a:lnTo>
                          <a:pt x="19" y="2"/>
                        </a:lnTo>
                        <a:lnTo>
                          <a:pt x="16" y="2"/>
                        </a:lnTo>
                        <a:lnTo>
                          <a:pt x="19" y="4"/>
                        </a:lnTo>
                        <a:lnTo>
                          <a:pt x="13" y="6"/>
                        </a:lnTo>
                        <a:lnTo>
                          <a:pt x="11" y="6"/>
                        </a:lnTo>
                        <a:lnTo>
                          <a:pt x="8" y="6"/>
                        </a:lnTo>
                        <a:lnTo>
                          <a:pt x="8" y="8"/>
                        </a:lnTo>
                        <a:lnTo>
                          <a:pt x="8" y="11"/>
                        </a:lnTo>
                        <a:lnTo>
                          <a:pt x="8" y="13"/>
                        </a:lnTo>
                        <a:lnTo>
                          <a:pt x="4" y="13"/>
                        </a:lnTo>
                        <a:lnTo>
                          <a:pt x="4" y="16"/>
                        </a:lnTo>
                        <a:lnTo>
                          <a:pt x="4" y="18"/>
                        </a:lnTo>
                        <a:lnTo>
                          <a:pt x="6" y="18"/>
                        </a:lnTo>
                        <a:lnTo>
                          <a:pt x="6" y="22"/>
                        </a:lnTo>
                        <a:lnTo>
                          <a:pt x="4" y="22"/>
                        </a:lnTo>
                        <a:lnTo>
                          <a:pt x="0" y="26"/>
                        </a:lnTo>
                        <a:lnTo>
                          <a:pt x="4" y="28"/>
                        </a:lnTo>
                        <a:lnTo>
                          <a:pt x="6" y="28"/>
                        </a:lnTo>
                        <a:lnTo>
                          <a:pt x="8" y="33"/>
                        </a:lnTo>
                        <a:lnTo>
                          <a:pt x="6" y="35"/>
                        </a:lnTo>
                        <a:lnTo>
                          <a:pt x="6" y="37"/>
                        </a:lnTo>
                        <a:lnTo>
                          <a:pt x="8" y="37"/>
                        </a:lnTo>
                        <a:lnTo>
                          <a:pt x="11" y="37"/>
                        </a:lnTo>
                        <a:lnTo>
                          <a:pt x="13" y="39"/>
                        </a:lnTo>
                        <a:lnTo>
                          <a:pt x="13" y="43"/>
                        </a:lnTo>
                        <a:lnTo>
                          <a:pt x="13" y="45"/>
                        </a:lnTo>
                        <a:lnTo>
                          <a:pt x="16" y="45"/>
                        </a:lnTo>
                        <a:lnTo>
                          <a:pt x="19" y="45"/>
                        </a:lnTo>
                        <a:lnTo>
                          <a:pt x="19" y="43"/>
                        </a:lnTo>
                        <a:lnTo>
                          <a:pt x="24" y="43"/>
                        </a:lnTo>
                        <a:lnTo>
                          <a:pt x="24" y="47"/>
                        </a:lnTo>
                        <a:lnTo>
                          <a:pt x="25" y="47"/>
                        </a:lnTo>
                        <a:lnTo>
                          <a:pt x="29" y="45"/>
                        </a:lnTo>
                        <a:lnTo>
                          <a:pt x="29" y="43"/>
                        </a:lnTo>
                        <a:lnTo>
                          <a:pt x="33" y="43"/>
                        </a:lnTo>
                        <a:close/>
                      </a:path>
                    </a:pathLst>
                  </a:custGeom>
                  <a:solidFill>
                    <a:srgbClr val="9933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439"/>
                  <p:cNvSpPr>
                    <a:spLocks/>
                  </p:cNvSpPr>
                  <p:nvPr/>
                </p:nvSpPr>
                <p:spPr bwMode="auto">
                  <a:xfrm>
                    <a:off x="2692" y="1490"/>
                    <a:ext cx="49" cy="47"/>
                  </a:xfrm>
                  <a:custGeom>
                    <a:avLst/>
                    <a:gdLst/>
                    <a:ahLst/>
                    <a:cxnLst>
                      <a:cxn ang="0">
                        <a:pos x="33" y="45"/>
                      </a:cxn>
                      <a:cxn ang="0">
                        <a:pos x="39" y="45"/>
                      </a:cxn>
                      <a:cxn ang="0">
                        <a:pos x="39" y="39"/>
                      </a:cxn>
                      <a:cxn ang="0">
                        <a:pos x="44" y="37"/>
                      </a:cxn>
                      <a:cxn ang="0">
                        <a:pos x="46" y="33"/>
                      </a:cxn>
                      <a:cxn ang="0">
                        <a:pos x="44" y="28"/>
                      </a:cxn>
                      <a:cxn ang="0">
                        <a:pos x="49" y="26"/>
                      </a:cxn>
                      <a:cxn ang="0">
                        <a:pos x="46" y="22"/>
                      </a:cxn>
                      <a:cxn ang="0">
                        <a:pos x="46" y="16"/>
                      </a:cxn>
                      <a:cxn ang="0">
                        <a:pos x="46" y="13"/>
                      </a:cxn>
                      <a:cxn ang="0">
                        <a:pos x="39" y="11"/>
                      </a:cxn>
                      <a:cxn ang="0">
                        <a:pos x="41" y="6"/>
                      </a:cxn>
                      <a:cxn ang="0">
                        <a:pos x="37" y="6"/>
                      </a:cxn>
                      <a:cxn ang="0">
                        <a:pos x="31" y="2"/>
                      </a:cxn>
                      <a:cxn ang="0">
                        <a:pos x="29" y="2"/>
                      </a:cxn>
                      <a:cxn ang="0">
                        <a:pos x="24" y="4"/>
                      </a:cxn>
                      <a:cxn ang="0">
                        <a:pos x="19" y="0"/>
                      </a:cxn>
                      <a:cxn ang="0">
                        <a:pos x="16" y="2"/>
                      </a:cxn>
                      <a:cxn ang="0">
                        <a:pos x="13" y="6"/>
                      </a:cxn>
                      <a:cxn ang="0">
                        <a:pos x="8" y="6"/>
                      </a:cxn>
                      <a:cxn ang="0">
                        <a:pos x="8" y="11"/>
                      </a:cxn>
                      <a:cxn ang="0">
                        <a:pos x="4" y="13"/>
                      </a:cxn>
                      <a:cxn ang="0">
                        <a:pos x="4" y="18"/>
                      </a:cxn>
                      <a:cxn ang="0">
                        <a:pos x="6" y="22"/>
                      </a:cxn>
                      <a:cxn ang="0">
                        <a:pos x="0" y="26"/>
                      </a:cxn>
                      <a:cxn ang="0">
                        <a:pos x="6" y="28"/>
                      </a:cxn>
                      <a:cxn ang="0">
                        <a:pos x="6" y="35"/>
                      </a:cxn>
                      <a:cxn ang="0">
                        <a:pos x="8" y="37"/>
                      </a:cxn>
                      <a:cxn ang="0">
                        <a:pos x="13" y="39"/>
                      </a:cxn>
                      <a:cxn ang="0">
                        <a:pos x="13" y="45"/>
                      </a:cxn>
                      <a:cxn ang="0">
                        <a:pos x="19" y="45"/>
                      </a:cxn>
                      <a:cxn ang="0">
                        <a:pos x="24" y="43"/>
                      </a:cxn>
                      <a:cxn ang="0">
                        <a:pos x="25" y="47"/>
                      </a:cxn>
                      <a:cxn ang="0">
                        <a:pos x="29" y="43"/>
                      </a:cxn>
                    </a:cxnLst>
                    <a:rect l="0" t="0" r="r" b="b"/>
                    <a:pathLst>
                      <a:path w="49" h="47">
                        <a:moveTo>
                          <a:pt x="33" y="43"/>
                        </a:moveTo>
                        <a:lnTo>
                          <a:pt x="33" y="45"/>
                        </a:lnTo>
                        <a:lnTo>
                          <a:pt x="37" y="45"/>
                        </a:lnTo>
                        <a:lnTo>
                          <a:pt x="39" y="45"/>
                        </a:lnTo>
                        <a:lnTo>
                          <a:pt x="39" y="43"/>
                        </a:lnTo>
                        <a:lnTo>
                          <a:pt x="39" y="39"/>
                        </a:lnTo>
                        <a:lnTo>
                          <a:pt x="41" y="37"/>
                        </a:lnTo>
                        <a:lnTo>
                          <a:pt x="44" y="37"/>
                        </a:lnTo>
                        <a:lnTo>
                          <a:pt x="46" y="35"/>
                        </a:lnTo>
                        <a:lnTo>
                          <a:pt x="46" y="33"/>
                        </a:lnTo>
                        <a:lnTo>
                          <a:pt x="44" y="33"/>
                        </a:lnTo>
                        <a:lnTo>
                          <a:pt x="44" y="28"/>
                        </a:lnTo>
                        <a:lnTo>
                          <a:pt x="49" y="28"/>
                        </a:lnTo>
                        <a:lnTo>
                          <a:pt x="49" y="26"/>
                        </a:lnTo>
                        <a:lnTo>
                          <a:pt x="49" y="22"/>
                        </a:lnTo>
                        <a:lnTo>
                          <a:pt x="46" y="22"/>
                        </a:lnTo>
                        <a:lnTo>
                          <a:pt x="44" y="18"/>
                        </a:lnTo>
                        <a:lnTo>
                          <a:pt x="46" y="16"/>
                        </a:lnTo>
                        <a:lnTo>
                          <a:pt x="49" y="16"/>
                        </a:lnTo>
                        <a:lnTo>
                          <a:pt x="46" y="13"/>
                        </a:lnTo>
                        <a:lnTo>
                          <a:pt x="44" y="13"/>
                        </a:lnTo>
                        <a:lnTo>
                          <a:pt x="39" y="11"/>
                        </a:lnTo>
                        <a:lnTo>
                          <a:pt x="41" y="8"/>
                        </a:lnTo>
                        <a:lnTo>
                          <a:pt x="41" y="6"/>
                        </a:lnTo>
                        <a:lnTo>
                          <a:pt x="39" y="4"/>
                        </a:lnTo>
                        <a:lnTo>
                          <a:pt x="37" y="6"/>
                        </a:lnTo>
                        <a:lnTo>
                          <a:pt x="31" y="4"/>
                        </a:lnTo>
                        <a:lnTo>
                          <a:pt x="31" y="2"/>
                        </a:lnTo>
                        <a:lnTo>
                          <a:pt x="29" y="0"/>
                        </a:lnTo>
                        <a:lnTo>
                          <a:pt x="29" y="2"/>
                        </a:lnTo>
                        <a:lnTo>
                          <a:pt x="25" y="4"/>
                        </a:lnTo>
                        <a:lnTo>
                          <a:pt x="24" y="4"/>
                        </a:lnTo>
                        <a:lnTo>
                          <a:pt x="21" y="2"/>
                        </a:lnTo>
                        <a:lnTo>
                          <a:pt x="19" y="0"/>
                        </a:lnTo>
                        <a:lnTo>
                          <a:pt x="19" y="2"/>
                        </a:lnTo>
                        <a:lnTo>
                          <a:pt x="16" y="2"/>
                        </a:lnTo>
                        <a:lnTo>
                          <a:pt x="19" y="4"/>
                        </a:lnTo>
                        <a:lnTo>
                          <a:pt x="13" y="6"/>
                        </a:lnTo>
                        <a:lnTo>
                          <a:pt x="11" y="6"/>
                        </a:lnTo>
                        <a:lnTo>
                          <a:pt x="8" y="6"/>
                        </a:lnTo>
                        <a:lnTo>
                          <a:pt x="8" y="8"/>
                        </a:lnTo>
                        <a:lnTo>
                          <a:pt x="8" y="11"/>
                        </a:lnTo>
                        <a:lnTo>
                          <a:pt x="8" y="13"/>
                        </a:lnTo>
                        <a:lnTo>
                          <a:pt x="4" y="13"/>
                        </a:lnTo>
                        <a:lnTo>
                          <a:pt x="4" y="16"/>
                        </a:lnTo>
                        <a:lnTo>
                          <a:pt x="4" y="18"/>
                        </a:lnTo>
                        <a:lnTo>
                          <a:pt x="6" y="18"/>
                        </a:lnTo>
                        <a:lnTo>
                          <a:pt x="6" y="22"/>
                        </a:lnTo>
                        <a:lnTo>
                          <a:pt x="4" y="22"/>
                        </a:lnTo>
                        <a:lnTo>
                          <a:pt x="0" y="26"/>
                        </a:lnTo>
                        <a:lnTo>
                          <a:pt x="4" y="28"/>
                        </a:lnTo>
                        <a:lnTo>
                          <a:pt x="6" y="28"/>
                        </a:lnTo>
                        <a:lnTo>
                          <a:pt x="8" y="33"/>
                        </a:lnTo>
                        <a:lnTo>
                          <a:pt x="6" y="35"/>
                        </a:lnTo>
                        <a:lnTo>
                          <a:pt x="6" y="37"/>
                        </a:lnTo>
                        <a:lnTo>
                          <a:pt x="8" y="37"/>
                        </a:lnTo>
                        <a:lnTo>
                          <a:pt x="11" y="37"/>
                        </a:lnTo>
                        <a:lnTo>
                          <a:pt x="13" y="39"/>
                        </a:lnTo>
                        <a:lnTo>
                          <a:pt x="13" y="43"/>
                        </a:lnTo>
                        <a:lnTo>
                          <a:pt x="13" y="45"/>
                        </a:lnTo>
                        <a:lnTo>
                          <a:pt x="16" y="45"/>
                        </a:lnTo>
                        <a:lnTo>
                          <a:pt x="19" y="45"/>
                        </a:lnTo>
                        <a:lnTo>
                          <a:pt x="19" y="43"/>
                        </a:lnTo>
                        <a:lnTo>
                          <a:pt x="24" y="43"/>
                        </a:lnTo>
                        <a:lnTo>
                          <a:pt x="24" y="47"/>
                        </a:lnTo>
                        <a:lnTo>
                          <a:pt x="25" y="47"/>
                        </a:lnTo>
                        <a:lnTo>
                          <a:pt x="29" y="45"/>
                        </a:lnTo>
                        <a:lnTo>
                          <a:pt x="29" y="43"/>
                        </a:lnTo>
                        <a:lnTo>
                          <a:pt x="33" y="43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83" name="Freeform 440"/>
                <p:cNvSpPr>
                  <a:spLocks/>
                </p:cNvSpPr>
                <p:nvPr/>
              </p:nvSpPr>
              <p:spPr bwMode="auto">
                <a:xfrm>
                  <a:off x="2715" y="150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11" y="5"/>
                    </a:cxn>
                    <a:cxn ang="0">
                      <a:pos x="4" y="12"/>
                    </a:cxn>
                    <a:cxn ang="0">
                      <a:pos x="0" y="8"/>
                    </a:cxn>
                    <a:cxn ang="0">
                      <a:pos x="2" y="0"/>
                    </a:cxn>
                    <a:cxn ang="0">
                      <a:pos x="11" y="5"/>
                    </a:cxn>
                  </a:cxnLst>
                  <a:rect l="0" t="0" r="r" b="b"/>
                  <a:pathLst>
                    <a:path w="11" h="12">
                      <a:moveTo>
                        <a:pt x="11" y="5"/>
                      </a:move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2" y="0"/>
                      </a:lnTo>
                      <a:lnTo>
                        <a:pt x="11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84" name="Group 441"/>
                <p:cNvGrpSpPr>
                  <a:grpSpLocks/>
                </p:cNvGrpSpPr>
                <p:nvPr/>
              </p:nvGrpSpPr>
              <p:grpSpPr bwMode="auto">
                <a:xfrm>
                  <a:off x="2762" y="1514"/>
                  <a:ext cx="49" cy="47"/>
                  <a:chOff x="2762" y="1514"/>
                  <a:chExt cx="49" cy="47"/>
                </a:xfrm>
              </p:grpSpPr>
              <p:sp>
                <p:nvSpPr>
                  <p:cNvPr id="694" name="Freeform 442"/>
                  <p:cNvSpPr>
                    <a:spLocks/>
                  </p:cNvSpPr>
                  <p:nvPr/>
                </p:nvSpPr>
                <p:spPr bwMode="auto">
                  <a:xfrm>
                    <a:off x="2762" y="1514"/>
                    <a:ext cx="49" cy="47"/>
                  </a:xfrm>
                  <a:custGeom>
                    <a:avLst/>
                    <a:gdLst/>
                    <a:ahLst/>
                    <a:cxnLst>
                      <a:cxn ang="0">
                        <a:pos x="34" y="44"/>
                      </a:cxn>
                      <a:cxn ang="0">
                        <a:pos x="36" y="41"/>
                      </a:cxn>
                      <a:cxn ang="0">
                        <a:pos x="38" y="37"/>
                      </a:cxn>
                      <a:cxn ang="0">
                        <a:pos x="43" y="37"/>
                      </a:cxn>
                      <a:cxn ang="0">
                        <a:pos x="41" y="31"/>
                      </a:cxn>
                      <a:cxn ang="0">
                        <a:pos x="45" y="27"/>
                      </a:cxn>
                      <a:cxn ang="0">
                        <a:pos x="49" y="24"/>
                      </a:cxn>
                      <a:cxn ang="0">
                        <a:pos x="43" y="22"/>
                      </a:cxn>
                      <a:cxn ang="0">
                        <a:pos x="45" y="16"/>
                      </a:cxn>
                      <a:cxn ang="0">
                        <a:pos x="43" y="13"/>
                      </a:cxn>
                      <a:cxn ang="0">
                        <a:pos x="38" y="9"/>
                      </a:cxn>
                      <a:cxn ang="0">
                        <a:pos x="38" y="5"/>
                      </a:cxn>
                      <a:cxn ang="0">
                        <a:pos x="34" y="7"/>
                      </a:cxn>
                      <a:cxn ang="0">
                        <a:pos x="30" y="2"/>
                      </a:cxn>
                      <a:cxn ang="0">
                        <a:pos x="26" y="0"/>
                      </a:cxn>
                      <a:cxn ang="0">
                        <a:pos x="20" y="2"/>
                      </a:cxn>
                      <a:cxn ang="0">
                        <a:pos x="18" y="0"/>
                      </a:cxn>
                      <a:cxn ang="0">
                        <a:pos x="15" y="2"/>
                      </a:cxn>
                      <a:cxn ang="0">
                        <a:pos x="9" y="7"/>
                      </a:cxn>
                      <a:cxn ang="0">
                        <a:pos x="7" y="5"/>
                      </a:cxn>
                      <a:cxn ang="0">
                        <a:pos x="5" y="7"/>
                      </a:cxn>
                      <a:cxn ang="0">
                        <a:pos x="5" y="14"/>
                      </a:cxn>
                      <a:cxn ang="0">
                        <a:pos x="0" y="14"/>
                      </a:cxn>
                      <a:cxn ang="0">
                        <a:pos x="2" y="19"/>
                      </a:cxn>
                      <a:cxn ang="0">
                        <a:pos x="0" y="24"/>
                      </a:cxn>
                      <a:cxn ang="0">
                        <a:pos x="2" y="30"/>
                      </a:cxn>
                      <a:cxn ang="0">
                        <a:pos x="5" y="31"/>
                      </a:cxn>
                      <a:cxn ang="0">
                        <a:pos x="2" y="37"/>
                      </a:cxn>
                      <a:cxn ang="0">
                        <a:pos x="7" y="39"/>
                      </a:cxn>
                      <a:cxn ang="0">
                        <a:pos x="13" y="39"/>
                      </a:cxn>
                      <a:cxn ang="0">
                        <a:pos x="13" y="47"/>
                      </a:cxn>
                      <a:cxn ang="0">
                        <a:pos x="18" y="41"/>
                      </a:cxn>
                      <a:cxn ang="0">
                        <a:pos x="23" y="47"/>
                      </a:cxn>
                      <a:cxn ang="0">
                        <a:pos x="28" y="47"/>
                      </a:cxn>
                      <a:cxn ang="0">
                        <a:pos x="30" y="41"/>
                      </a:cxn>
                    </a:cxnLst>
                    <a:rect l="0" t="0" r="r" b="b"/>
                    <a:pathLst>
                      <a:path w="49" h="47">
                        <a:moveTo>
                          <a:pt x="30" y="41"/>
                        </a:moveTo>
                        <a:lnTo>
                          <a:pt x="34" y="44"/>
                        </a:lnTo>
                        <a:lnTo>
                          <a:pt x="36" y="44"/>
                        </a:lnTo>
                        <a:lnTo>
                          <a:pt x="36" y="41"/>
                        </a:lnTo>
                        <a:lnTo>
                          <a:pt x="36" y="39"/>
                        </a:lnTo>
                        <a:lnTo>
                          <a:pt x="38" y="37"/>
                        </a:lnTo>
                        <a:lnTo>
                          <a:pt x="41" y="39"/>
                        </a:lnTo>
                        <a:lnTo>
                          <a:pt x="43" y="37"/>
                        </a:lnTo>
                        <a:lnTo>
                          <a:pt x="43" y="33"/>
                        </a:lnTo>
                        <a:lnTo>
                          <a:pt x="41" y="31"/>
                        </a:lnTo>
                        <a:lnTo>
                          <a:pt x="43" y="30"/>
                        </a:lnTo>
                        <a:lnTo>
                          <a:pt x="45" y="27"/>
                        </a:lnTo>
                        <a:lnTo>
                          <a:pt x="49" y="27"/>
                        </a:lnTo>
                        <a:lnTo>
                          <a:pt x="49" y="24"/>
                        </a:lnTo>
                        <a:lnTo>
                          <a:pt x="45" y="24"/>
                        </a:lnTo>
                        <a:lnTo>
                          <a:pt x="43" y="22"/>
                        </a:lnTo>
                        <a:lnTo>
                          <a:pt x="43" y="19"/>
                        </a:lnTo>
                        <a:lnTo>
                          <a:pt x="45" y="16"/>
                        </a:lnTo>
                        <a:lnTo>
                          <a:pt x="45" y="14"/>
                        </a:lnTo>
                        <a:lnTo>
                          <a:pt x="43" y="13"/>
                        </a:lnTo>
                        <a:lnTo>
                          <a:pt x="41" y="14"/>
                        </a:lnTo>
                        <a:lnTo>
                          <a:pt x="38" y="9"/>
                        </a:lnTo>
                        <a:lnTo>
                          <a:pt x="41" y="7"/>
                        </a:lnTo>
                        <a:lnTo>
                          <a:pt x="38" y="5"/>
                        </a:lnTo>
                        <a:lnTo>
                          <a:pt x="36" y="5"/>
                        </a:lnTo>
                        <a:lnTo>
                          <a:pt x="34" y="7"/>
                        </a:lnTo>
                        <a:lnTo>
                          <a:pt x="30" y="5"/>
                        </a:lnTo>
                        <a:lnTo>
                          <a:pt x="30" y="2"/>
                        </a:lnTo>
                        <a:lnTo>
                          <a:pt x="28" y="0"/>
                        </a:lnTo>
                        <a:lnTo>
                          <a:pt x="26" y="0"/>
                        </a:lnTo>
                        <a:lnTo>
                          <a:pt x="26" y="2"/>
                        </a:lnTo>
                        <a:lnTo>
                          <a:pt x="20" y="2"/>
                        </a:lnTo>
                        <a:lnTo>
                          <a:pt x="20" y="0"/>
                        </a:lnTo>
                        <a:lnTo>
                          <a:pt x="18" y="0"/>
                        </a:lnTo>
                        <a:lnTo>
                          <a:pt x="15" y="0"/>
                        </a:lnTo>
                        <a:lnTo>
                          <a:pt x="15" y="2"/>
                        </a:lnTo>
                        <a:lnTo>
                          <a:pt x="15" y="5"/>
                        </a:lnTo>
                        <a:lnTo>
                          <a:pt x="9" y="7"/>
                        </a:lnTo>
                        <a:lnTo>
                          <a:pt x="9" y="5"/>
                        </a:lnTo>
                        <a:lnTo>
                          <a:pt x="7" y="5"/>
                        </a:lnTo>
                        <a:lnTo>
                          <a:pt x="5" y="5"/>
                        </a:lnTo>
                        <a:lnTo>
                          <a:pt x="5" y="7"/>
                        </a:lnTo>
                        <a:lnTo>
                          <a:pt x="7" y="9"/>
                        </a:lnTo>
                        <a:lnTo>
                          <a:pt x="5" y="14"/>
                        </a:lnTo>
                        <a:lnTo>
                          <a:pt x="2" y="14"/>
                        </a:lnTo>
                        <a:lnTo>
                          <a:pt x="0" y="14"/>
                        </a:lnTo>
                        <a:lnTo>
                          <a:pt x="0" y="16"/>
                        </a:lnTo>
                        <a:lnTo>
                          <a:pt x="2" y="19"/>
                        </a:lnTo>
                        <a:lnTo>
                          <a:pt x="2" y="24"/>
                        </a:lnTo>
                        <a:lnTo>
                          <a:pt x="0" y="24"/>
                        </a:lnTo>
                        <a:lnTo>
                          <a:pt x="0" y="27"/>
                        </a:lnTo>
                        <a:lnTo>
                          <a:pt x="2" y="30"/>
                        </a:lnTo>
                        <a:lnTo>
                          <a:pt x="5" y="30"/>
                        </a:lnTo>
                        <a:lnTo>
                          <a:pt x="5" y="31"/>
                        </a:lnTo>
                        <a:lnTo>
                          <a:pt x="5" y="33"/>
                        </a:lnTo>
                        <a:lnTo>
                          <a:pt x="2" y="37"/>
                        </a:lnTo>
                        <a:lnTo>
                          <a:pt x="5" y="39"/>
                        </a:lnTo>
                        <a:lnTo>
                          <a:pt x="7" y="39"/>
                        </a:lnTo>
                        <a:lnTo>
                          <a:pt x="9" y="37"/>
                        </a:lnTo>
                        <a:lnTo>
                          <a:pt x="13" y="39"/>
                        </a:lnTo>
                        <a:lnTo>
                          <a:pt x="13" y="44"/>
                        </a:lnTo>
                        <a:lnTo>
                          <a:pt x="13" y="47"/>
                        </a:lnTo>
                        <a:lnTo>
                          <a:pt x="15" y="44"/>
                        </a:lnTo>
                        <a:lnTo>
                          <a:pt x="18" y="41"/>
                        </a:lnTo>
                        <a:lnTo>
                          <a:pt x="23" y="44"/>
                        </a:lnTo>
                        <a:lnTo>
                          <a:pt x="23" y="47"/>
                        </a:lnTo>
                        <a:lnTo>
                          <a:pt x="26" y="47"/>
                        </a:lnTo>
                        <a:lnTo>
                          <a:pt x="28" y="47"/>
                        </a:lnTo>
                        <a:lnTo>
                          <a:pt x="28" y="44"/>
                        </a:lnTo>
                        <a:lnTo>
                          <a:pt x="30" y="41"/>
                        </a:lnTo>
                        <a:close/>
                      </a:path>
                    </a:pathLst>
                  </a:custGeom>
                  <a:solidFill>
                    <a:srgbClr val="66FF3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Freeform 443"/>
                  <p:cNvSpPr>
                    <a:spLocks/>
                  </p:cNvSpPr>
                  <p:nvPr/>
                </p:nvSpPr>
                <p:spPr bwMode="auto">
                  <a:xfrm>
                    <a:off x="2762" y="1514"/>
                    <a:ext cx="49" cy="47"/>
                  </a:xfrm>
                  <a:custGeom>
                    <a:avLst/>
                    <a:gdLst/>
                    <a:ahLst/>
                    <a:cxnLst>
                      <a:cxn ang="0">
                        <a:pos x="34" y="44"/>
                      </a:cxn>
                      <a:cxn ang="0">
                        <a:pos x="36" y="41"/>
                      </a:cxn>
                      <a:cxn ang="0">
                        <a:pos x="38" y="37"/>
                      </a:cxn>
                      <a:cxn ang="0">
                        <a:pos x="43" y="37"/>
                      </a:cxn>
                      <a:cxn ang="0">
                        <a:pos x="41" y="31"/>
                      </a:cxn>
                      <a:cxn ang="0">
                        <a:pos x="45" y="27"/>
                      </a:cxn>
                      <a:cxn ang="0">
                        <a:pos x="49" y="24"/>
                      </a:cxn>
                      <a:cxn ang="0">
                        <a:pos x="43" y="22"/>
                      </a:cxn>
                      <a:cxn ang="0">
                        <a:pos x="45" y="16"/>
                      </a:cxn>
                      <a:cxn ang="0">
                        <a:pos x="43" y="13"/>
                      </a:cxn>
                      <a:cxn ang="0">
                        <a:pos x="38" y="9"/>
                      </a:cxn>
                      <a:cxn ang="0">
                        <a:pos x="38" y="5"/>
                      </a:cxn>
                      <a:cxn ang="0">
                        <a:pos x="34" y="7"/>
                      </a:cxn>
                      <a:cxn ang="0">
                        <a:pos x="30" y="2"/>
                      </a:cxn>
                      <a:cxn ang="0">
                        <a:pos x="26" y="0"/>
                      </a:cxn>
                      <a:cxn ang="0">
                        <a:pos x="20" y="2"/>
                      </a:cxn>
                      <a:cxn ang="0">
                        <a:pos x="18" y="0"/>
                      </a:cxn>
                      <a:cxn ang="0">
                        <a:pos x="15" y="2"/>
                      </a:cxn>
                      <a:cxn ang="0">
                        <a:pos x="9" y="7"/>
                      </a:cxn>
                      <a:cxn ang="0">
                        <a:pos x="7" y="5"/>
                      </a:cxn>
                      <a:cxn ang="0">
                        <a:pos x="5" y="7"/>
                      </a:cxn>
                      <a:cxn ang="0">
                        <a:pos x="5" y="14"/>
                      </a:cxn>
                      <a:cxn ang="0">
                        <a:pos x="0" y="14"/>
                      </a:cxn>
                      <a:cxn ang="0">
                        <a:pos x="2" y="19"/>
                      </a:cxn>
                      <a:cxn ang="0">
                        <a:pos x="0" y="24"/>
                      </a:cxn>
                      <a:cxn ang="0">
                        <a:pos x="2" y="30"/>
                      </a:cxn>
                      <a:cxn ang="0">
                        <a:pos x="5" y="31"/>
                      </a:cxn>
                      <a:cxn ang="0">
                        <a:pos x="2" y="37"/>
                      </a:cxn>
                      <a:cxn ang="0">
                        <a:pos x="7" y="39"/>
                      </a:cxn>
                      <a:cxn ang="0">
                        <a:pos x="13" y="39"/>
                      </a:cxn>
                      <a:cxn ang="0">
                        <a:pos x="13" y="47"/>
                      </a:cxn>
                      <a:cxn ang="0">
                        <a:pos x="18" y="41"/>
                      </a:cxn>
                      <a:cxn ang="0">
                        <a:pos x="23" y="47"/>
                      </a:cxn>
                      <a:cxn ang="0">
                        <a:pos x="28" y="47"/>
                      </a:cxn>
                      <a:cxn ang="0">
                        <a:pos x="30" y="41"/>
                      </a:cxn>
                    </a:cxnLst>
                    <a:rect l="0" t="0" r="r" b="b"/>
                    <a:pathLst>
                      <a:path w="49" h="47">
                        <a:moveTo>
                          <a:pt x="30" y="41"/>
                        </a:moveTo>
                        <a:lnTo>
                          <a:pt x="34" y="44"/>
                        </a:lnTo>
                        <a:lnTo>
                          <a:pt x="36" y="44"/>
                        </a:lnTo>
                        <a:lnTo>
                          <a:pt x="36" y="41"/>
                        </a:lnTo>
                        <a:lnTo>
                          <a:pt x="36" y="39"/>
                        </a:lnTo>
                        <a:lnTo>
                          <a:pt x="38" y="37"/>
                        </a:lnTo>
                        <a:lnTo>
                          <a:pt x="41" y="39"/>
                        </a:lnTo>
                        <a:lnTo>
                          <a:pt x="43" y="37"/>
                        </a:lnTo>
                        <a:lnTo>
                          <a:pt x="43" y="33"/>
                        </a:lnTo>
                        <a:lnTo>
                          <a:pt x="41" y="31"/>
                        </a:lnTo>
                        <a:lnTo>
                          <a:pt x="43" y="30"/>
                        </a:lnTo>
                        <a:lnTo>
                          <a:pt x="45" y="27"/>
                        </a:lnTo>
                        <a:lnTo>
                          <a:pt x="49" y="27"/>
                        </a:lnTo>
                        <a:lnTo>
                          <a:pt x="49" y="24"/>
                        </a:lnTo>
                        <a:lnTo>
                          <a:pt x="45" y="24"/>
                        </a:lnTo>
                        <a:lnTo>
                          <a:pt x="43" y="22"/>
                        </a:lnTo>
                        <a:lnTo>
                          <a:pt x="43" y="19"/>
                        </a:lnTo>
                        <a:lnTo>
                          <a:pt x="45" y="16"/>
                        </a:lnTo>
                        <a:lnTo>
                          <a:pt x="45" y="14"/>
                        </a:lnTo>
                        <a:lnTo>
                          <a:pt x="43" y="13"/>
                        </a:lnTo>
                        <a:lnTo>
                          <a:pt x="41" y="14"/>
                        </a:lnTo>
                        <a:lnTo>
                          <a:pt x="38" y="9"/>
                        </a:lnTo>
                        <a:lnTo>
                          <a:pt x="41" y="7"/>
                        </a:lnTo>
                        <a:lnTo>
                          <a:pt x="38" y="5"/>
                        </a:lnTo>
                        <a:lnTo>
                          <a:pt x="36" y="5"/>
                        </a:lnTo>
                        <a:lnTo>
                          <a:pt x="34" y="7"/>
                        </a:lnTo>
                        <a:lnTo>
                          <a:pt x="30" y="5"/>
                        </a:lnTo>
                        <a:lnTo>
                          <a:pt x="30" y="2"/>
                        </a:lnTo>
                        <a:lnTo>
                          <a:pt x="28" y="0"/>
                        </a:lnTo>
                        <a:lnTo>
                          <a:pt x="26" y="0"/>
                        </a:lnTo>
                        <a:lnTo>
                          <a:pt x="26" y="2"/>
                        </a:lnTo>
                        <a:lnTo>
                          <a:pt x="20" y="2"/>
                        </a:lnTo>
                        <a:lnTo>
                          <a:pt x="20" y="0"/>
                        </a:lnTo>
                        <a:lnTo>
                          <a:pt x="18" y="0"/>
                        </a:lnTo>
                        <a:lnTo>
                          <a:pt x="15" y="0"/>
                        </a:lnTo>
                        <a:lnTo>
                          <a:pt x="15" y="2"/>
                        </a:lnTo>
                        <a:lnTo>
                          <a:pt x="15" y="5"/>
                        </a:lnTo>
                        <a:lnTo>
                          <a:pt x="9" y="7"/>
                        </a:lnTo>
                        <a:lnTo>
                          <a:pt x="9" y="5"/>
                        </a:lnTo>
                        <a:lnTo>
                          <a:pt x="7" y="5"/>
                        </a:lnTo>
                        <a:lnTo>
                          <a:pt x="5" y="5"/>
                        </a:lnTo>
                        <a:lnTo>
                          <a:pt x="5" y="7"/>
                        </a:lnTo>
                        <a:lnTo>
                          <a:pt x="7" y="9"/>
                        </a:lnTo>
                        <a:lnTo>
                          <a:pt x="5" y="14"/>
                        </a:lnTo>
                        <a:lnTo>
                          <a:pt x="2" y="14"/>
                        </a:lnTo>
                        <a:lnTo>
                          <a:pt x="0" y="14"/>
                        </a:lnTo>
                        <a:lnTo>
                          <a:pt x="0" y="16"/>
                        </a:lnTo>
                        <a:lnTo>
                          <a:pt x="2" y="19"/>
                        </a:lnTo>
                        <a:lnTo>
                          <a:pt x="2" y="24"/>
                        </a:lnTo>
                        <a:lnTo>
                          <a:pt x="0" y="24"/>
                        </a:lnTo>
                        <a:lnTo>
                          <a:pt x="0" y="27"/>
                        </a:lnTo>
                        <a:lnTo>
                          <a:pt x="2" y="30"/>
                        </a:lnTo>
                        <a:lnTo>
                          <a:pt x="5" y="30"/>
                        </a:lnTo>
                        <a:lnTo>
                          <a:pt x="5" y="31"/>
                        </a:lnTo>
                        <a:lnTo>
                          <a:pt x="5" y="33"/>
                        </a:lnTo>
                        <a:lnTo>
                          <a:pt x="2" y="37"/>
                        </a:lnTo>
                        <a:lnTo>
                          <a:pt x="5" y="39"/>
                        </a:lnTo>
                        <a:lnTo>
                          <a:pt x="7" y="39"/>
                        </a:lnTo>
                        <a:lnTo>
                          <a:pt x="9" y="37"/>
                        </a:lnTo>
                        <a:lnTo>
                          <a:pt x="13" y="39"/>
                        </a:lnTo>
                        <a:lnTo>
                          <a:pt x="13" y="44"/>
                        </a:lnTo>
                        <a:lnTo>
                          <a:pt x="13" y="47"/>
                        </a:lnTo>
                        <a:lnTo>
                          <a:pt x="15" y="44"/>
                        </a:lnTo>
                        <a:lnTo>
                          <a:pt x="18" y="41"/>
                        </a:lnTo>
                        <a:lnTo>
                          <a:pt x="23" y="44"/>
                        </a:lnTo>
                        <a:lnTo>
                          <a:pt x="23" y="47"/>
                        </a:lnTo>
                        <a:lnTo>
                          <a:pt x="26" y="47"/>
                        </a:lnTo>
                        <a:lnTo>
                          <a:pt x="28" y="47"/>
                        </a:lnTo>
                        <a:lnTo>
                          <a:pt x="28" y="44"/>
                        </a:lnTo>
                        <a:lnTo>
                          <a:pt x="30" y="41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85" name="Freeform 444"/>
                <p:cNvSpPr>
                  <a:spLocks/>
                </p:cNvSpPr>
                <p:nvPr/>
              </p:nvSpPr>
              <p:spPr bwMode="auto">
                <a:xfrm>
                  <a:off x="2779" y="1532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11" y="4"/>
                    </a:cxn>
                    <a:cxn ang="0">
                      <a:pos x="8" y="11"/>
                    </a:cxn>
                    <a:cxn ang="0">
                      <a:pos x="0" y="6"/>
                    </a:cxn>
                    <a:cxn ang="0">
                      <a:pos x="6" y="0"/>
                    </a:cxn>
                    <a:cxn ang="0">
                      <a:pos x="11" y="4"/>
                    </a:cxn>
                  </a:cxnLst>
                  <a:rect l="0" t="0" r="r" b="b"/>
                  <a:pathLst>
                    <a:path w="11" h="11">
                      <a:moveTo>
                        <a:pt x="11" y="4"/>
                      </a:moveTo>
                      <a:lnTo>
                        <a:pt x="8" y="11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1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86" name="Group 445"/>
                <p:cNvGrpSpPr>
                  <a:grpSpLocks/>
                </p:cNvGrpSpPr>
                <p:nvPr/>
              </p:nvGrpSpPr>
              <p:grpSpPr bwMode="auto">
                <a:xfrm>
                  <a:off x="2717" y="1532"/>
                  <a:ext cx="48" cy="50"/>
                  <a:chOff x="2717" y="1532"/>
                  <a:chExt cx="48" cy="50"/>
                </a:xfrm>
              </p:grpSpPr>
              <p:sp>
                <p:nvSpPr>
                  <p:cNvPr id="692" name="Freeform 446"/>
                  <p:cNvSpPr>
                    <a:spLocks/>
                  </p:cNvSpPr>
                  <p:nvPr/>
                </p:nvSpPr>
                <p:spPr bwMode="auto">
                  <a:xfrm>
                    <a:off x="2717" y="1532"/>
                    <a:ext cx="48" cy="50"/>
                  </a:xfrm>
                  <a:custGeom>
                    <a:avLst/>
                    <a:gdLst/>
                    <a:ahLst/>
                    <a:cxnLst>
                      <a:cxn ang="0">
                        <a:pos x="32" y="44"/>
                      </a:cxn>
                      <a:cxn ang="0">
                        <a:pos x="38" y="44"/>
                      </a:cxn>
                      <a:cxn ang="0">
                        <a:pos x="38" y="39"/>
                      </a:cxn>
                      <a:cxn ang="0">
                        <a:pos x="44" y="39"/>
                      </a:cxn>
                      <a:cxn ang="0">
                        <a:pos x="45" y="37"/>
                      </a:cxn>
                      <a:cxn ang="0">
                        <a:pos x="44" y="31"/>
                      </a:cxn>
                      <a:cxn ang="0">
                        <a:pos x="48" y="29"/>
                      </a:cxn>
                      <a:cxn ang="0">
                        <a:pos x="48" y="25"/>
                      </a:cxn>
                      <a:cxn ang="0">
                        <a:pos x="44" y="20"/>
                      </a:cxn>
                      <a:cxn ang="0">
                        <a:pos x="45" y="15"/>
                      </a:cxn>
                      <a:cxn ang="0">
                        <a:pos x="44" y="15"/>
                      </a:cxn>
                      <a:cxn ang="0">
                        <a:pos x="40" y="7"/>
                      </a:cxn>
                      <a:cxn ang="0">
                        <a:pos x="38" y="5"/>
                      </a:cxn>
                      <a:cxn ang="0">
                        <a:pos x="30" y="5"/>
                      </a:cxn>
                      <a:cxn ang="0">
                        <a:pos x="30" y="0"/>
                      </a:cxn>
                      <a:cxn ang="0">
                        <a:pos x="25" y="2"/>
                      </a:cxn>
                      <a:cxn ang="0">
                        <a:pos x="19" y="0"/>
                      </a:cxn>
                      <a:cxn ang="0">
                        <a:pos x="15" y="2"/>
                      </a:cxn>
                      <a:cxn ang="0">
                        <a:pos x="12" y="7"/>
                      </a:cxn>
                      <a:cxn ang="0">
                        <a:pos x="8" y="5"/>
                      </a:cxn>
                      <a:cxn ang="0">
                        <a:pos x="8" y="10"/>
                      </a:cxn>
                      <a:cxn ang="0">
                        <a:pos x="1" y="15"/>
                      </a:cxn>
                      <a:cxn ang="0">
                        <a:pos x="4" y="20"/>
                      </a:cxn>
                      <a:cxn ang="0">
                        <a:pos x="1" y="25"/>
                      </a:cxn>
                      <a:cxn ang="0">
                        <a:pos x="1" y="29"/>
                      </a:cxn>
                      <a:cxn ang="0">
                        <a:pos x="8" y="35"/>
                      </a:cxn>
                      <a:cxn ang="0">
                        <a:pos x="4" y="37"/>
                      </a:cxn>
                      <a:cxn ang="0">
                        <a:pos x="8" y="39"/>
                      </a:cxn>
                      <a:cxn ang="0">
                        <a:pos x="12" y="39"/>
                      </a:cxn>
                      <a:cxn ang="0">
                        <a:pos x="15" y="46"/>
                      </a:cxn>
                      <a:cxn ang="0">
                        <a:pos x="23" y="44"/>
                      </a:cxn>
                      <a:cxn ang="0">
                        <a:pos x="25" y="50"/>
                      </a:cxn>
                      <a:cxn ang="0">
                        <a:pos x="27" y="46"/>
                      </a:cxn>
                      <a:cxn ang="0">
                        <a:pos x="32" y="42"/>
                      </a:cxn>
                    </a:cxnLst>
                    <a:rect l="0" t="0" r="r" b="b"/>
                    <a:pathLst>
                      <a:path w="48" h="50">
                        <a:moveTo>
                          <a:pt x="32" y="42"/>
                        </a:moveTo>
                        <a:lnTo>
                          <a:pt x="32" y="44"/>
                        </a:lnTo>
                        <a:lnTo>
                          <a:pt x="35" y="44"/>
                        </a:lnTo>
                        <a:lnTo>
                          <a:pt x="38" y="44"/>
                        </a:lnTo>
                        <a:lnTo>
                          <a:pt x="38" y="42"/>
                        </a:lnTo>
                        <a:lnTo>
                          <a:pt x="38" y="39"/>
                        </a:lnTo>
                        <a:lnTo>
                          <a:pt x="40" y="37"/>
                        </a:lnTo>
                        <a:lnTo>
                          <a:pt x="44" y="39"/>
                        </a:lnTo>
                        <a:lnTo>
                          <a:pt x="44" y="37"/>
                        </a:lnTo>
                        <a:lnTo>
                          <a:pt x="45" y="37"/>
                        </a:lnTo>
                        <a:lnTo>
                          <a:pt x="45" y="35"/>
                        </a:lnTo>
                        <a:lnTo>
                          <a:pt x="44" y="31"/>
                        </a:lnTo>
                        <a:lnTo>
                          <a:pt x="44" y="29"/>
                        </a:lnTo>
                        <a:lnTo>
                          <a:pt x="48" y="29"/>
                        </a:lnTo>
                        <a:lnTo>
                          <a:pt x="48" y="28"/>
                        </a:lnTo>
                        <a:lnTo>
                          <a:pt x="48" y="25"/>
                        </a:lnTo>
                        <a:lnTo>
                          <a:pt x="45" y="22"/>
                        </a:lnTo>
                        <a:lnTo>
                          <a:pt x="44" y="20"/>
                        </a:lnTo>
                        <a:lnTo>
                          <a:pt x="45" y="18"/>
                        </a:lnTo>
                        <a:lnTo>
                          <a:pt x="45" y="15"/>
                        </a:lnTo>
                        <a:lnTo>
                          <a:pt x="44" y="13"/>
                        </a:lnTo>
                        <a:lnTo>
                          <a:pt x="44" y="15"/>
                        </a:lnTo>
                        <a:lnTo>
                          <a:pt x="38" y="10"/>
                        </a:lnTo>
                        <a:lnTo>
                          <a:pt x="40" y="7"/>
                        </a:lnTo>
                        <a:lnTo>
                          <a:pt x="40" y="5"/>
                        </a:lnTo>
                        <a:lnTo>
                          <a:pt x="38" y="5"/>
                        </a:lnTo>
                        <a:lnTo>
                          <a:pt x="35" y="7"/>
                        </a:lnTo>
                        <a:lnTo>
                          <a:pt x="30" y="5"/>
                        </a:lnTo>
                        <a:lnTo>
                          <a:pt x="30" y="2"/>
                        </a:lnTo>
                        <a:lnTo>
                          <a:pt x="30" y="0"/>
                        </a:lnTo>
                        <a:lnTo>
                          <a:pt x="27" y="0"/>
                        </a:lnTo>
                        <a:lnTo>
                          <a:pt x="25" y="2"/>
                        </a:lnTo>
                        <a:lnTo>
                          <a:pt x="19" y="2"/>
                        </a:lnTo>
                        <a:lnTo>
                          <a:pt x="19" y="0"/>
                        </a:lnTo>
                        <a:lnTo>
                          <a:pt x="17" y="0"/>
                        </a:lnTo>
                        <a:lnTo>
                          <a:pt x="15" y="2"/>
                        </a:lnTo>
                        <a:lnTo>
                          <a:pt x="15" y="5"/>
                        </a:lnTo>
                        <a:lnTo>
                          <a:pt x="12" y="7"/>
                        </a:lnTo>
                        <a:lnTo>
                          <a:pt x="9" y="5"/>
                        </a:lnTo>
                        <a:lnTo>
                          <a:pt x="8" y="5"/>
                        </a:lnTo>
                        <a:lnTo>
                          <a:pt x="8" y="7"/>
                        </a:lnTo>
                        <a:lnTo>
                          <a:pt x="8" y="10"/>
                        </a:lnTo>
                        <a:lnTo>
                          <a:pt x="8" y="15"/>
                        </a:lnTo>
                        <a:lnTo>
                          <a:pt x="1" y="15"/>
                        </a:lnTo>
                        <a:lnTo>
                          <a:pt x="1" y="18"/>
                        </a:lnTo>
                        <a:lnTo>
                          <a:pt x="4" y="20"/>
                        </a:lnTo>
                        <a:lnTo>
                          <a:pt x="4" y="25"/>
                        </a:lnTo>
                        <a:lnTo>
                          <a:pt x="1" y="25"/>
                        </a:lnTo>
                        <a:lnTo>
                          <a:pt x="0" y="28"/>
                        </a:lnTo>
                        <a:lnTo>
                          <a:pt x="1" y="29"/>
                        </a:lnTo>
                        <a:lnTo>
                          <a:pt x="4" y="29"/>
                        </a:lnTo>
                        <a:lnTo>
                          <a:pt x="8" y="35"/>
                        </a:lnTo>
                        <a:lnTo>
                          <a:pt x="4" y="35"/>
                        </a:lnTo>
                        <a:lnTo>
                          <a:pt x="4" y="37"/>
                        </a:lnTo>
                        <a:lnTo>
                          <a:pt x="4" y="39"/>
                        </a:lnTo>
                        <a:lnTo>
                          <a:pt x="8" y="39"/>
                        </a:lnTo>
                        <a:lnTo>
                          <a:pt x="9" y="37"/>
                        </a:lnTo>
                        <a:lnTo>
                          <a:pt x="12" y="39"/>
                        </a:lnTo>
                        <a:lnTo>
                          <a:pt x="12" y="44"/>
                        </a:lnTo>
                        <a:lnTo>
                          <a:pt x="15" y="46"/>
                        </a:lnTo>
                        <a:lnTo>
                          <a:pt x="17" y="44"/>
                        </a:lnTo>
                        <a:lnTo>
                          <a:pt x="23" y="44"/>
                        </a:lnTo>
                        <a:lnTo>
                          <a:pt x="23" y="46"/>
                        </a:lnTo>
                        <a:lnTo>
                          <a:pt x="25" y="50"/>
                        </a:lnTo>
                        <a:lnTo>
                          <a:pt x="25" y="46"/>
                        </a:lnTo>
                        <a:lnTo>
                          <a:pt x="27" y="46"/>
                        </a:lnTo>
                        <a:lnTo>
                          <a:pt x="27" y="44"/>
                        </a:lnTo>
                        <a:lnTo>
                          <a:pt x="32" y="42"/>
                        </a:lnTo>
                        <a:close/>
                      </a:path>
                    </a:pathLst>
                  </a:custGeom>
                  <a:solidFill>
                    <a:srgbClr val="CC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Freeform 447"/>
                  <p:cNvSpPr>
                    <a:spLocks/>
                  </p:cNvSpPr>
                  <p:nvPr/>
                </p:nvSpPr>
                <p:spPr bwMode="auto">
                  <a:xfrm>
                    <a:off x="2717" y="1532"/>
                    <a:ext cx="48" cy="50"/>
                  </a:xfrm>
                  <a:custGeom>
                    <a:avLst/>
                    <a:gdLst/>
                    <a:ahLst/>
                    <a:cxnLst>
                      <a:cxn ang="0">
                        <a:pos x="32" y="44"/>
                      </a:cxn>
                      <a:cxn ang="0">
                        <a:pos x="38" y="44"/>
                      </a:cxn>
                      <a:cxn ang="0">
                        <a:pos x="38" y="39"/>
                      </a:cxn>
                      <a:cxn ang="0">
                        <a:pos x="44" y="39"/>
                      </a:cxn>
                      <a:cxn ang="0">
                        <a:pos x="45" y="37"/>
                      </a:cxn>
                      <a:cxn ang="0">
                        <a:pos x="44" y="31"/>
                      </a:cxn>
                      <a:cxn ang="0">
                        <a:pos x="48" y="29"/>
                      </a:cxn>
                      <a:cxn ang="0">
                        <a:pos x="48" y="25"/>
                      </a:cxn>
                      <a:cxn ang="0">
                        <a:pos x="44" y="20"/>
                      </a:cxn>
                      <a:cxn ang="0">
                        <a:pos x="45" y="15"/>
                      </a:cxn>
                      <a:cxn ang="0">
                        <a:pos x="44" y="15"/>
                      </a:cxn>
                      <a:cxn ang="0">
                        <a:pos x="40" y="7"/>
                      </a:cxn>
                      <a:cxn ang="0">
                        <a:pos x="38" y="5"/>
                      </a:cxn>
                      <a:cxn ang="0">
                        <a:pos x="30" y="5"/>
                      </a:cxn>
                      <a:cxn ang="0">
                        <a:pos x="30" y="0"/>
                      </a:cxn>
                      <a:cxn ang="0">
                        <a:pos x="25" y="2"/>
                      </a:cxn>
                      <a:cxn ang="0">
                        <a:pos x="19" y="0"/>
                      </a:cxn>
                      <a:cxn ang="0">
                        <a:pos x="15" y="2"/>
                      </a:cxn>
                      <a:cxn ang="0">
                        <a:pos x="12" y="7"/>
                      </a:cxn>
                      <a:cxn ang="0">
                        <a:pos x="8" y="5"/>
                      </a:cxn>
                      <a:cxn ang="0">
                        <a:pos x="8" y="10"/>
                      </a:cxn>
                      <a:cxn ang="0">
                        <a:pos x="1" y="15"/>
                      </a:cxn>
                      <a:cxn ang="0">
                        <a:pos x="4" y="20"/>
                      </a:cxn>
                      <a:cxn ang="0">
                        <a:pos x="1" y="25"/>
                      </a:cxn>
                      <a:cxn ang="0">
                        <a:pos x="1" y="29"/>
                      </a:cxn>
                      <a:cxn ang="0">
                        <a:pos x="8" y="35"/>
                      </a:cxn>
                      <a:cxn ang="0">
                        <a:pos x="4" y="37"/>
                      </a:cxn>
                      <a:cxn ang="0">
                        <a:pos x="8" y="39"/>
                      </a:cxn>
                      <a:cxn ang="0">
                        <a:pos x="12" y="39"/>
                      </a:cxn>
                      <a:cxn ang="0">
                        <a:pos x="15" y="46"/>
                      </a:cxn>
                      <a:cxn ang="0">
                        <a:pos x="23" y="44"/>
                      </a:cxn>
                      <a:cxn ang="0">
                        <a:pos x="25" y="50"/>
                      </a:cxn>
                      <a:cxn ang="0">
                        <a:pos x="27" y="46"/>
                      </a:cxn>
                      <a:cxn ang="0">
                        <a:pos x="32" y="42"/>
                      </a:cxn>
                    </a:cxnLst>
                    <a:rect l="0" t="0" r="r" b="b"/>
                    <a:pathLst>
                      <a:path w="48" h="50">
                        <a:moveTo>
                          <a:pt x="32" y="42"/>
                        </a:moveTo>
                        <a:lnTo>
                          <a:pt x="32" y="44"/>
                        </a:lnTo>
                        <a:lnTo>
                          <a:pt x="35" y="44"/>
                        </a:lnTo>
                        <a:lnTo>
                          <a:pt x="38" y="44"/>
                        </a:lnTo>
                        <a:lnTo>
                          <a:pt x="38" y="42"/>
                        </a:lnTo>
                        <a:lnTo>
                          <a:pt x="38" y="39"/>
                        </a:lnTo>
                        <a:lnTo>
                          <a:pt x="40" y="37"/>
                        </a:lnTo>
                        <a:lnTo>
                          <a:pt x="44" y="39"/>
                        </a:lnTo>
                        <a:lnTo>
                          <a:pt x="44" y="37"/>
                        </a:lnTo>
                        <a:lnTo>
                          <a:pt x="45" y="37"/>
                        </a:lnTo>
                        <a:lnTo>
                          <a:pt x="45" y="35"/>
                        </a:lnTo>
                        <a:lnTo>
                          <a:pt x="44" y="31"/>
                        </a:lnTo>
                        <a:lnTo>
                          <a:pt x="44" y="29"/>
                        </a:lnTo>
                        <a:lnTo>
                          <a:pt x="48" y="29"/>
                        </a:lnTo>
                        <a:lnTo>
                          <a:pt x="48" y="28"/>
                        </a:lnTo>
                        <a:lnTo>
                          <a:pt x="48" y="25"/>
                        </a:lnTo>
                        <a:lnTo>
                          <a:pt x="45" y="22"/>
                        </a:lnTo>
                        <a:lnTo>
                          <a:pt x="44" y="20"/>
                        </a:lnTo>
                        <a:lnTo>
                          <a:pt x="45" y="18"/>
                        </a:lnTo>
                        <a:lnTo>
                          <a:pt x="45" y="15"/>
                        </a:lnTo>
                        <a:lnTo>
                          <a:pt x="44" y="13"/>
                        </a:lnTo>
                        <a:lnTo>
                          <a:pt x="44" y="15"/>
                        </a:lnTo>
                        <a:lnTo>
                          <a:pt x="38" y="10"/>
                        </a:lnTo>
                        <a:lnTo>
                          <a:pt x="40" y="7"/>
                        </a:lnTo>
                        <a:lnTo>
                          <a:pt x="40" y="5"/>
                        </a:lnTo>
                        <a:lnTo>
                          <a:pt x="38" y="5"/>
                        </a:lnTo>
                        <a:lnTo>
                          <a:pt x="35" y="7"/>
                        </a:lnTo>
                        <a:lnTo>
                          <a:pt x="30" y="5"/>
                        </a:lnTo>
                        <a:lnTo>
                          <a:pt x="30" y="2"/>
                        </a:lnTo>
                        <a:lnTo>
                          <a:pt x="30" y="0"/>
                        </a:lnTo>
                        <a:lnTo>
                          <a:pt x="27" y="0"/>
                        </a:lnTo>
                        <a:lnTo>
                          <a:pt x="25" y="2"/>
                        </a:lnTo>
                        <a:lnTo>
                          <a:pt x="19" y="2"/>
                        </a:lnTo>
                        <a:lnTo>
                          <a:pt x="19" y="0"/>
                        </a:lnTo>
                        <a:lnTo>
                          <a:pt x="17" y="0"/>
                        </a:lnTo>
                        <a:lnTo>
                          <a:pt x="15" y="2"/>
                        </a:lnTo>
                        <a:lnTo>
                          <a:pt x="15" y="5"/>
                        </a:lnTo>
                        <a:lnTo>
                          <a:pt x="12" y="7"/>
                        </a:lnTo>
                        <a:lnTo>
                          <a:pt x="9" y="5"/>
                        </a:lnTo>
                        <a:lnTo>
                          <a:pt x="8" y="5"/>
                        </a:lnTo>
                        <a:lnTo>
                          <a:pt x="8" y="7"/>
                        </a:lnTo>
                        <a:lnTo>
                          <a:pt x="8" y="10"/>
                        </a:lnTo>
                        <a:lnTo>
                          <a:pt x="8" y="15"/>
                        </a:lnTo>
                        <a:lnTo>
                          <a:pt x="1" y="15"/>
                        </a:lnTo>
                        <a:lnTo>
                          <a:pt x="1" y="18"/>
                        </a:lnTo>
                        <a:lnTo>
                          <a:pt x="4" y="20"/>
                        </a:lnTo>
                        <a:lnTo>
                          <a:pt x="4" y="25"/>
                        </a:lnTo>
                        <a:lnTo>
                          <a:pt x="1" y="25"/>
                        </a:lnTo>
                        <a:lnTo>
                          <a:pt x="0" y="28"/>
                        </a:lnTo>
                        <a:lnTo>
                          <a:pt x="1" y="29"/>
                        </a:lnTo>
                        <a:lnTo>
                          <a:pt x="4" y="29"/>
                        </a:lnTo>
                        <a:lnTo>
                          <a:pt x="8" y="35"/>
                        </a:lnTo>
                        <a:lnTo>
                          <a:pt x="4" y="35"/>
                        </a:lnTo>
                        <a:lnTo>
                          <a:pt x="4" y="37"/>
                        </a:lnTo>
                        <a:lnTo>
                          <a:pt x="4" y="39"/>
                        </a:lnTo>
                        <a:lnTo>
                          <a:pt x="8" y="39"/>
                        </a:lnTo>
                        <a:lnTo>
                          <a:pt x="9" y="37"/>
                        </a:lnTo>
                        <a:lnTo>
                          <a:pt x="12" y="39"/>
                        </a:lnTo>
                        <a:lnTo>
                          <a:pt x="12" y="44"/>
                        </a:lnTo>
                        <a:lnTo>
                          <a:pt x="15" y="46"/>
                        </a:lnTo>
                        <a:lnTo>
                          <a:pt x="17" y="44"/>
                        </a:lnTo>
                        <a:lnTo>
                          <a:pt x="23" y="44"/>
                        </a:lnTo>
                        <a:lnTo>
                          <a:pt x="23" y="46"/>
                        </a:lnTo>
                        <a:lnTo>
                          <a:pt x="25" y="50"/>
                        </a:lnTo>
                        <a:lnTo>
                          <a:pt x="25" y="46"/>
                        </a:lnTo>
                        <a:lnTo>
                          <a:pt x="27" y="46"/>
                        </a:lnTo>
                        <a:lnTo>
                          <a:pt x="27" y="44"/>
                        </a:lnTo>
                        <a:lnTo>
                          <a:pt x="32" y="42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87" name="Freeform 448"/>
                <p:cNvSpPr>
                  <a:spLocks/>
                </p:cNvSpPr>
                <p:nvPr/>
              </p:nvSpPr>
              <p:spPr bwMode="auto">
                <a:xfrm>
                  <a:off x="2738" y="1550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11" y="4"/>
                    </a:cxn>
                    <a:cxn ang="0">
                      <a:pos x="6" y="11"/>
                    </a:cxn>
                    <a:cxn ang="0">
                      <a:pos x="0" y="6"/>
                    </a:cxn>
                    <a:cxn ang="0">
                      <a:pos x="3" y="0"/>
                    </a:cxn>
                    <a:cxn ang="0">
                      <a:pos x="11" y="4"/>
                    </a:cxn>
                  </a:cxnLst>
                  <a:rect l="0" t="0" r="r" b="b"/>
                  <a:pathLst>
                    <a:path w="11" h="11">
                      <a:moveTo>
                        <a:pt x="11" y="4"/>
                      </a:moveTo>
                      <a:lnTo>
                        <a:pt x="6" y="11"/>
                      </a:lnTo>
                      <a:lnTo>
                        <a:pt x="0" y="6"/>
                      </a:lnTo>
                      <a:lnTo>
                        <a:pt x="3" y="0"/>
                      </a:lnTo>
                      <a:lnTo>
                        <a:pt x="11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88" name="Group 449"/>
                <p:cNvGrpSpPr>
                  <a:grpSpLocks/>
                </p:cNvGrpSpPr>
                <p:nvPr/>
              </p:nvGrpSpPr>
              <p:grpSpPr bwMode="auto">
                <a:xfrm>
                  <a:off x="2641" y="1532"/>
                  <a:ext cx="84" cy="86"/>
                  <a:chOff x="2641" y="1532"/>
                  <a:chExt cx="84" cy="86"/>
                </a:xfrm>
              </p:grpSpPr>
              <p:sp>
                <p:nvSpPr>
                  <p:cNvPr id="690" name="Freeform 450"/>
                  <p:cNvSpPr>
                    <a:spLocks/>
                  </p:cNvSpPr>
                  <p:nvPr/>
                </p:nvSpPr>
                <p:spPr bwMode="auto">
                  <a:xfrm>
                    <a:off x="2641" y="1532"/>
                    <a:ext cx="84" cy="86"/>
                  </a:xfrm>
                  <a:custGeom>
                    <a:avLst/>
                    <a:gdLst/>
                    <a:ahLst/>
                    <a:cxnLst>
                      <a:cxn ang="0">
                        <a:pos x="77" y="31"/>
                      </a:cxn>
                      <a:cxn ang="0">
                        <a:pos x="80" y="35"/>
                      </a:cxn>
                      <a:cxn ang="0">
                        <a:pos x="77" y="40"/>
                      </a:cxn>
                      <a:cxn ang="0">
                        <a:pos x="84" y="43"/>
                      </a:cxn>
                      <a:cxn ang="0">
                        <a:pos x="80" y="46"/>
                      </a:cxn>
                      <a:cxn ang="0">
                        <a:pos x="77" y="50"/>
                      </a:cxn>
                      <a:cxn ang="0">
                        <a:pos x="80" y="53"/>
                      </a:cxn>
                      <a:cxn ang="0">
                        <a:pos x="77" y="55"/>
                      </a:cxn>
                      <a:cxn ang="0">
                        <a:pos x="77" y="61"/>
                      </a:cxn>
                      <a:cxn ang="0">
                        <a:pos x="77" y="65"/>
                      </a:cxn>
                      <a:cxn ang="0">
                        <a:pos x="72" y="65"/>
                      </a:cxn>
                      <a:cxn ang="0">
                        <a:pos x="72" y="70"/>
                      </a:cxn>
                      <a:cxn ang="0">
                        <a:pos x="70" y="72"/>
                      </a:cxn>
                      <a:cxn ang="0">
                        <a:pos x="62" y="75"/>
                      </a:cxn>
                      <a:cxn ang="0">
                        <a:pos x="62" y="79"/>
                      </a:cxn>
                      <a:cxn ang="0">
                        <a:pos x="57" y="78"/>
                      </a:cxn>
                      <a:cxn ang="0">
                        <a:pos x="55" y="83"/>
                      </a:cxn>
                      <a:cxn ang="0">
                        <a:pos x="49" y="83"/>
                      </a:cxn>
                      <a:cxn ang="0">
                        <a:pos x="44" y="79"/>
                      </a:cxn>
                      <a:cxn ang="0">
                        <a:pos x="44" y="86"/>
                      </a:cxn>
                      <a:cxn ang="0">
                        <a:pos x="40" y="83"/>
                      </a:cxn>
                      <a:cxn ang="0">
                        <a:pos x="36" y="79"/>
                      </a:cxn>
                      <a:cxn ang="0">
                        <a:pos x="32" y="83"/>
                      </a:cxn>
                      <a:cxn ang="0">
                        <a:pos x="32" y="78"/>
                      </a:cxn>
                      <a:cxn ang="0">
                        <a:pos x="23" y="79"/>
                      </a:cxn>
                      <a:cxn ang="0">
                        <a:pos x="21" y="78"/>
                      </a:cxn>
                      <a:cxn ang="0">
                        <a:pos x="19" y="72"/>
                      </a:cxn>
                      <a:cxn ang="0">
                        <a:pos x="13" y="72"/>
                      </a:cxn>
                      <a:cxn ang="0">
                        <a:pos x="13" y="68"/>
                      </a:cxn>
                      <a:cxn ang="0">
                        <a:pos x="8" y="65"/>
                      </a:cxn>
                      <a:cxn ang="0">
                        <a:pos x="5" y="62"/>
                      </a:cxn>
                      <a:cxn ang="0">
                        <a:pos x="8" y="61"/>
                      </a:cxn>
                      <a:cxn ang="0">
                        <a:pos x="2" y="55"/>
                      </a:cxn>
                      <a:cxn ang="0">
                        <a:pos x="2" y="50"/>
                      </a:cxn>
                      <a:cxn ang="0">
                        <a:pos x="2" y="46"/>
                      </a:cxn>
                      <a:cxn ang="0">
                        <a:pos x="0" y="43"/>
                      </a:cxn>
                      <a:cxn ang="0">
                        <a:pos x="2" y="40"/>
                      </a:cxn>
                      <a:cxn ang="0">
                        <a:pos x="2" y="35"/>
                      </a:cxn>
                      <a:cxn ang="0">
                        <a:pos x="0" y="31"/>
                      </a:cxn>
                      <a:cxn ang="0">
                        <a:pos x="5" y="31"/>
                      </a:cxn>
                      <a:cxn ang="0">
                        <a:pos x="5" y="26"/>
                      </a:cxn>
                      <a:cxn ang="0">
                        <a:pos x="5" y="20"/>
                      </a:cxn>
                      <a:cxn ang="0">
                        <a:pos x="11" y="22"/>
                      </a:cxn>
                      <a:cxn ang="0">
                        <a:pos x="11" y="15"/>
                      </a:cxn>
                      <a:cxn ang="0">
                        <a:pos x="13" y="13"/>
                      </a:cxn>
                      <a:cxn ang="0">
                        <a:pos x="19" y="13"/>
                      </a:cxn>
                      <a:cxn ang="0">
                        <a:pos x="21" y="5"/>
                      </a:cxn>
                      <a:cxn ang="0">
                        <a:pos x="23" y="7"/>
                      </a:cxn>
                      <a:cxn ang="0">
                        <a:pos x="29" y="5"/>
                      </a:cxn>
                      <a:cxn ang="0">
                        <a:pos x="32" y="3"/>
                      </a:cxn>
                      <a:cxn ang="0">
                        <a:pos x="36" y="5"/>
                      </a:cxn>
                      <a:cxn ang="0">
                        <a:pos x="40" y="0"/>
                      </a:cxn>
                      <a:cxn ang="0">
                        <a:pos x="42" y="3"/>
                      </a:cxn>
                      <a:cxn ang="0">
                        <a:pos x="47" y="5"/>
                      </a:cxn>
                      <a:cxn ang="0">
                        <a:pos x="51" y="3"/>
                      </a:cxn>
                      <a:cxn ang="0">
                        <a:pos x="51" y="7"/>
                      </a:cxn>
                      <a:cxn ang="0">
                        <a:pos x="60" y="5"/>
                      </a:cxn>
                      <a:cxn ang="0">
                        <a:pos x="62" y="13"/>
                      </a:cxn>
                      <a:cxn ang="0">
                        <a:pos x="68" y="13"/>
                      </a:cxn>
                      <a:cxn ang="0">
                        <a:pos x="70" y="15"/>
                      </a:cxn>
                      <a:cxn ang="0">
                        <a:pos x="72" y="22"/>
                      </a:cxn>
                      <a:cxn ang="0">
                        <a:pos x="76" y="22"/>
                      </a:cxn>
                      <a:cxn ang="0">
                        <a:pos x="76" y="26"/>
                      </a:cxn>
                    </a:cxnLst>
                    <a:rect l="0" t="0" r="r" b="b"/>
                    <a:pathLst>
                      <a:path w="84" h="86">
                        <a:moveTo>
                          <a:pt x="76" y="31"/>
                        </a:moveTo>
                        <a:lnTo>
                          <a:pt x="77" y="31"/>
                        </a:lnTo>
                        <a:lnTo>
                          <a:pt x="80" y="33"/>
                        </a:lnTo>
                        <a:lnTo>
                          <a:pt x="80" y="35"/>
                        </a:lnTo>
                        <a:lnTo>
                          <a:pt x="77" y="35"/>
                        </a:lnTo>
                        <a:lnTo>
                          <a:pt x="77" y="40"/>
                        </a:lnTo>
                        <a:lnTo>
                          <a:pt x="80" y="40"/>
                        </a:lnTo>
                        <a:lnTo>
                          <a:pt x="84" y="43"/>
                        </a:lnTo>
                        <a:lnTo>
                          <a:pt x="84" y="46"/>
                        </a:lnTo>
                        <a:lnTo>
                          <a:pt x="80" y="46"/>
                        </a:lnTo>
                        <a:lnTo>
                          <a:pt x="77" y="46"/>
                        </a:lnTo>
                        <a:lnTo>
                          <a:pt x="77" y="50"/>
                        </a:lnTo>
                        <a:lnTo>
                          <a:pt x="80" y="50"/>
                        </a:lnTo>
                        <a:lnTo>
                          <a:pt x="80" y="53"/>
                        </a:lnTo>
                        <a:lnTo>
                          <a:pt x="80" y="55"/>
                        </a:lnTo>
                        <a:lnTo>
                          <a:pt x="77" y="55"/>
                        </a:lnTo>
                        <a:lnTo>
                          <a:pt x="76" y="61"/>
                        </a:lnTo>
                        <a:lnTo>
                          <a:pt x="77" y="61"/>
                        </a:lnTo>
                        <a:lnTo>
                          <a:pt x="77" y="62"/>
                        </a:lnTo>
                        <a:lnTo>
                          <a:pt x="77" y="65"/>
                        </a:lnTo>
                        <a:lnTo>
                          <a:pt x="76" y="65"/>
                        </a:lnTo>
                        <a:lnTo>
                          <a:pt x="72" y="65"/>
                        </a:lnTo>
                        <a:lnTo>
                          <a:pt x="70" y="68"/>
                        </a:lnTo>
                        <a:lnTo>
                          <a:pt x="72" y="70"/>
                        </a:lnTo>
                        <a:lnTo>
                          <a:pt x="72" y="72"/>
                        </a:lnTo>
                        <a:lnTo>
                          <a:pt x="70" y="72"/>
                        </a:lnTo>
                        <a:lnTo>
                          <a:pt x="68" y="72"/>
                        </a:lnTo>
                        <a:lnTo>
                          <a:pt x="62" y="75"/>
                        </a:lnTo>
                        <a:lnTo>
                          <a:pt x="64" y="78"/>
                        </a:lnTo>
                        <a:lnTo>
                          <a:pt x="62" y="79"/>
                        </a:lnTo>
                        <a:lnTo>
                          <a:pt x="60" y="79"/>
                        </a:lnTo>
                        <a:lnTo>
                          <a:pt x="57" y="78"/>
                        </a:lnTo>
                        <a:lnTo>
                          <a:pt x="55" y="78"/>
                        </a:lnTo>
                        <a:lnTo>
                          <a:pt x="55" y="83"/>
                        </a:lnTo>
                        <a:lnTo>
                          <a:pt x="51" y="83"/>
                        </a:lnTo>
                        <a:lnTo>
                          <a:pt x="49" y="83"/>
                        </a:lnTo>
                        <a:lnTo>
                          <a:pt x="49" y="79"/>
                        </a:lnTo>
                        <a:lnTo>
                          <a:pt x="44" y="79"/>
                        </a:lnTo>
                        <a:lnTo>
                          <a:pt x="44" y="83"/>
                        </a:lnTo>
                        <a:lnTo>
                          <a:pt x="44" y="86"/>
                        </a:lnTo>
                        <a:lnTo>
                          <a:pt x="42" y="86"/>
                        </a:lnTo>
                        <a:lnTo>
                          <a:pt x="40" y="83"/>
                        </a:lnTo>
                        <a:lnTo>
                          <a:pt x="40" y="79"/>
                        </a:lnTo>
                        <a:lnTo>
                          <a:pt x="36" y="79"/>
                        </a:lnTo>
                        <a:lnTo>
                          <a:pt x="34" y="83"/>
                        </a:lnTo>
                        <a:lnTo>
                          <a:pt x="32" y="83"/>
                        </a:lnTo>
                        <a:lnTo>
                          <a:pt x="29" y="83"/>
                        </a:lnTo>
                        <a:lnTo>
                          <a:pt x="32" y="78"/>
                        </a:lnTo>
                        <a:lnTo>
                          <a:pt x="26" y="78"/>
                        </a:lnTo>
                        <a:lnTo>
                          <a:pt x="23" y="79"/>
                        </a:lnTo>
                        <a:lnTo>
                          <a:pt x="21" y="79"/>
                        </a:lnTo>
                        <a:lnTo>
                          <a:pt x="21" y="78"/>
                        </a:lnTo>
                        <a:lnTo>
                          <a:pt x="21" y="75"/>
                        </a:lnTo>
                        <a:lnTo>
                          <a:pt x="19" y="72"/>
                        </a:lnTo>
                        <a:lnTo>
                          <a:pt x="16" y="72"/>
                        </a:lnTo>
                        <a:lnTo>
                          <a:pt x="13" y="72"/>
                        </a:lnTo>
                        <a:lnTo>
                          <a:pt x="13" y="70"/>
                        </a:lnTo>
                        <a:lnTo>
                          <a:pt x="13" y="68"/>
                        </a:lnTo>
                        <a:lnTo>
                          <a:pt x="11" y="65"/>
                        </a:lnTo>
                        <a:lnTo>
                          <a:pt x="8" y="65"/>
                        </a:lnTo>
                        <a:lnTo>
                          <a:pt x="5" y="65"/>
                        </a:lnTo>
                        <a:lnTo>
                          <a:pt x="5" y="62"/>
                        </a:lnTo>
                        <a:lnTo>
                          <a:pt x="5" y="61"/>
                        </a:lnTo>
                        <a:lnTo>
                          <a:pt x="8" y="61"/>
                        </a:lnTo>
                        <a:lnTo>
                          <a:pt x="5" y="55"/>
                        </a:lnTo>
                        <a:lnTo>
                          <a:pt x="2" y="55"/>
                        </a:lnTo>
                        <a:lnTo>
                          <a:pt x="0" y="53"/>
                        </a:lnTo>
                        <a:lnTo>
                          <a:pt x="2" y="50"/>
                        </a:lnTo>
                        <a:lnTo>
                          <a:pt x="5" y="50"/>
                        </a:lnTo>
                        <a:lnTo>
                          <a:pt x="2" y="46"/>
                        </a:lnTo>
                        <a:lnTo>
                          <a:pt x="0" y="46"/>
                        </a:lnTo>
                        <a:lnTo>
                          <a:pt x="0" y="43"/>
                        </a:lnTo>
                        <a:lnTo>
                          <a:pt x="0" y="40"/>
                        </a:lnTo>
                        <a:lnTo>
                          <a:pt x="2" y="40"/>
                        </a:lnTo>
                        <a:lnTo>
                          <a:pt x="5" y="35"/>
                        </a:lnTo>
                        <a:lnTo>
                          <a:pt x="2" y="35"/>
                        </a:lnTo>
                        <a:lnTo>
                          <a:pt x="0" y="33"/>
                        </a:lnTo>
                        <a:lnTo>
                          <a:pt x="0" y="31"/>
                        </a:lnTo>
                        <a:lnTo>
                          <a:pt x="2" y="31"/>
                        </a:lnTo>
                        <a:lnTo>
                          <a:pt x="5" y="31"/>
                        </a:lnTo>
                        <a:lnTo>
                          <a:pt x="8" y="26"/>
                        </a:lnTo>
                        <a:lnTo>
                          <a:pt x="5" y="26"/>
                        </a:lnTo>
                        <a:lnTo>
                          <a:pt x="5" y="22"/>
                        </a:lnTo>
                        <a:lnTo>
                          <a:pt x="5" y="20"/>
                        </a:lnTo>
                        <a:lnTo>
                          <a:pt x="8" y="20"/>
                        </a:lnTo>
                        <a:lnTo>
                          <a:pt x="11" y="22"/>
                        </a:lnTo>
                        <a:lnTo>
                          <a:pt x="13" y="18"/>
                        </a:lnTo>
                        <a:lnTo>
                          <a:pt x="11" y="15"/>
                        </a:lnTo>
                        <a:lnTo>
                          <a:pt x="11" y="13"/>
                        </a:lnTo>
                        <a:lnTo>
                          <a:pt x="13" y="13"/>
                        </a:lnTo>
                        <a:lnTo>
                          <a:pt x="16" y="15"/>
                        </a:lnTo>
                        <a:lnTo>
                          <a:pt x="19" y="13"/>
                        </a:lnTo>
                        <a:lnTo>
                          <a:pt x="19" y="7"/>
                        </a:lnTo>
                        <a:lnTo>
                          <a:pt x="21" y="5"/>
                        </a:lnTo>
                        <a:lnTo>
                          <a:pt x="21" y="7"/>
                        </a:lnTo>
                        <a:lnTo>
                          <a:pt x="23" y="7"/>
                        </a:lnTo>
                        <a:lnTo>
                          <a:pt x="29" y="7"/>
                        </a:lnTo>
                        <a:lnTo>
                          <a:pt x="29" y="5"/>
                        </a:lnTo>
                        <a:lnTo>
                          <a:pt x="29" y="3"/>
                        </a:lnTo>
                        <a:lnTo>
                          <a:pt x="32" y="3"/>
                        </a:lnTo>
                        <a:lnTo>
                          <a:pt x="34" y="5"/>
                        </a:lnTo>
                        <a:lnTo>
                          <a:pt x="36" y="5"/>
                        </a:lnTo>
                        <a:lnTo>
                          <a:pt x="40" y="3"/>
                        </a:lnTo>
                        <a:lnTo>
                          <a:pt x="40" y="0"/>
                        </a:lnTo>
                        <a:lnTo>
                          <a:pt x="42" y="0"/>
                        </a:lnTo>
                        <a:lnTo>
                          <a:pt x="42" y="3"/>
                        </a:lnTo>
                        <a:lnTo>
                          <a:pt x="42" y="5"/>
                        </a:lnTo>
                        <a:lnTo>
                          <a:pt x="47" y="5"/>
                        </a:lnTo>
                        <a:lnTo>
                          <a:pt x="49" y="3"/>
                        </a:lnTo>
                        <a:lnTo>
                          <a:pt x="51" y="3"/>
                        </a:lnTo>
                        <a:lnTo>
                          <a:pt x="51" y="5"/>
                        </a:lnTo>
                        <a:lnTo>
                          <a:pt x="51" y="7"/>
                        </a:lnTo>
                        <a:lnTo>
                          <a:pt x="57" y="7"/>
                        </a:lnTo>
                        <a:lnTo>
                          <a:pt x="60" y="5"/>
                        </a:lnTo>
                        <a:lnTo>
                          <a:pt x="62" y="7"/>
                        </a:lnTo>
                        <a:lnTo>
                          <a:pt x="62" y="13"/>
                        </a:lnTo>
                        <a:lnTo>
                          <a:pt x="64" y="15"/>
                        </a:lnTo>
                        <a:lnTo>
                          <a:pt x="68" y="13"/>
                        </a:lnTo>
                        <a:lnTo>
                          <a:pt x="70" y="13"/>
                        </a:lnTo>
                        <a:lnTo>
                          <a:pt x="70" y="15"/>
                        </a:lnTo>
                        <a:lnTo>
                          <a:pt x="68" y="18"/>
                        </a:lnTo>
                        <a:lnTo>
                          <a:pt x="72" y="22"/>
                        </a:lnTo>
                        <a:lnTo>
                          <a:pt x="76" y="20"/>
                        </a:lnTo>
                        <a:lnTo>
                          <a:pt x="76" y="22"/>
                        </a:lnTo>
                        <a:lnTo>
                          <a:pt x="77" y="22"/>
                        </a:lnTo>
                        <a:lnTo>
                          <a:pt x="76" y="26"/>
                        </a:lnTo>
                        <a:lnTo>
                          <a:pt x="76" y="3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451"/>
                  <p:cNvSpPr>
                    <a:spLocks/>
                  </p:cNvSpPr>
                  <p:nvPr/>
                </p:nvSpPr>
                <p:spPr bwMode="auto">
                  <a:xfrm>
                    <a:off x="2641" y="1532"/>
                    <a:ext cx="84" cy="86"/>
                  </a:xfrm>
                  <a:custGeom>
                    <a:avLst/>
                    <a:gdLst/>
                    <a:ahLst/>
                    <a:cxnLst>
                      <a:cxn ang="0">
                        <a:pos x="77" y="31"/>
                      </a:cxn>
                      <a:cxn ang="0">
                        <a:pos x="80" y="35"/>
                      </a:cxn>
                      <a:cxn ang="0">
                        <a:pos x="77" y="40"/>
                      </a:cxn>
                      <a:cxn ang="0">
                        <a:pos x="84" y="43"/>
                      </a:cxn>
                      <a:cxn ang="0">
                        <a:pos x="80" y="46"/>
                      </a:cxn>
                      <a:cxn ang="0">
                        <a:pos x="77" y="50"/>
                      </a:cxn>
                      <a:cxn ang="0">
                        <a:pos x="80" y="53"/>
                      </a:cxn>
                      <a:cxn ang="0">
                        <a:pos x="77" y="55"/>
                      </a:cxn>
                      <a:cxn ang="0">
                        <a:pos x="77" y="61"/>
                      </a:cxn>
                      <a:cxn ang="0">
                        <a:pos x="77" y="65"/>
                      </a:cxn>
                      <a:cxn ang="0">
                        <a:pos x="72" y="65"/>
                      </a:cxn>
                      <a:cxn ang="0">
                        <a:pos x="72" y="70"/>
                      </a:cxn>
                      <a:cxn ang="0">
                        <a:pos x="70" y="72"/>
                      </a:cxn>
                      <a:cxn ang="0">
                        <a:pos x="62" y="75"/>
                      </a:cxn>
                      <a:cxn ang="0">
                        <a:pos x="62" y="79"/>
                      </a:cxn>
                      <a:cxn ang="0">
                        <a:pos x="57" y="78"/>
                      </a:cxn>
                      <a:cxn ang="0">
                        <a:pos x="55" y="83"/>
                      </a:cxn>
                      <a:cxn ang="0">
                        <a:pos x="49" y="83"/>
                      </a:cxn>
                      <a:cxn ang="0">
                        <a:pos x="44" y="79"/>
                      </a:cxn>
                      <a:cxn ang="0">
                        <a:pos x="44" y="86"/>
                      </a:cxn>
                      <a:cxn ang="0">
                        <a:pos x="40" y="83"/>
                      </a:cxn>
                      <a:cxn ang="0">
                        <a:pos x="36" y="79"/>
                      </a:cxn>
                      <a:cxn ang="0">
                        <a:pos x="32" y="83"/>
                      </a:cxn>
                      <a:cxn ang="0">
                        <a:pos x="32" y="78"/>
                      </a:cxn>
                      <a:cxn ang="0">
                        <a:pos x="23" y="79"/>
                      </a:cxn>
                      <a:cxn ang="0">
                        <a:pos x="21" y="78"/>
                      </a:cxn>
                      <a:cxn ang="0">
                        <a:pos x="19" y="72"/>
                      </a:cxn>
                      <a:cxn ang="0">
                        <a:pos x="13" y="72"/>
                      </a:cxn>
                      <a:cxn ang="0">
                        <a:pos x="13" y="68"/>
                      </a:cxn>
                      <a:cxn ang="0">
                        <a:pos x="8" y="65"/>
                      </a:cxn>
                      <a:cxn ang="0">
                        <a:pos x="5" y="62"/>
                      </a:cxn>
                      <a:cxn ang="0">
                        <a:pos x="8" y="61"/>
                      </a:cxn>
                      <a:cxn ang="0">
                        <a:pos x="2" y="55"/>
                      </a:cxn>
                      <a:cxn ang="0">
                        <a:pos x="2" y="50"/>
                      </a:cxn>
                      <a:cxn ang="0">
                        <a:pos x="2" y="46"/>
                      </a:cxn>
                      <a:cxn ang="0">
                        <a:pos x="0" y="43"/>
                      </a:cxn>
                      <a:cxn ang="0">
                        <a:pos x="2" y="40"/>
                      </a:cxn>
                      <a:cxn ang="0">
                        <a:pos x="2" y="35"/>
                      </a:cxn>
                      <a:cxn ang="0">
                        <a:pos x="0" y="31"/>
                      </a:cxn>
                      <a:cxn ang="0">
                        <a:pos x="5" y="31"/>
                      </a:cxn>
                      <a:cxn ang="0">
                        <a:pos x="5" y="26"/>
                      </a:cxn>
                      <a:cxn ang="0">
                        <a:pos x="5" y="20"/>
                      </a:cxn>
                      <a:cxn ang="0">
                        <a:pos x="11" y="22"/>
                      </a:cxn>
                      <a:cxn ang="0">
                        <a:pos x="11" y="15"/>
                      </a:cxn>
                      <a:cxn ang="0">
                        <a:pos x="13" y="13"/>
                      </a:cxn>
                      <a:cxn ang="0">
                        <a:pos x="19" y="13"/>
                      </a:cxn>
                      <a:cxn ang="0">
                        <a:pos x="21" y="5"/>
                      </a:cxn>
                      <a:cxn ang="0">
                        <a:pos x="23" y="7"/>
                      </a:cxn>
                      <a:cxn ang="0">
                        <a:pos x="29" y="5"/>
                      </a:cxn>
                      <a:cxn ang="0">
                        <a:pos x="32" y="3"/>
                      </a:cxn>
                      <a:cxn ang="0">
                        <a:pos x="36" y="5"/>
                      </a:cxn>
                      <a:cxn ang="0">
                        <a:pos x="40" y="0"/>
                      </a:cxn>
                      <a:cxn ang="0">
                        <a:pos x="42" y="3"/>
                      </a:cxn>
                      <a:cxn ang="0">
                        <a:pos x="47" y="5"/>
                      </a:cxn>
                      <a:cxn ang="0">
                        <a:pos x="51" y="3"/>
                      </a:cxn>
                      <a:cxn ang="0">
                        <a:pos x="51" y="7"/>
                      </a:cxn>
                      <a:cxn ang="0">
                        <a:pos x="60" y="5"/>
                      </a:cxn>
                      <a:cxn ang="0">
                        <a:pos x="62" y="13"/>
                      </a:cxn>
                      <a:cxn ang="0">
                        <a:pos x="68" y="13"/>
                      </a:cxn>
                      <a:cxn ang="0">
                        <a:pos x="70" y="15"/>
                      </a:cxn>
                      <a:cxn ang="0">
                        <a:pos x="72" y="22"/>
                      </a:cxn>
                      <a:cxn ang="0">
                        <a:pos x="76" y="22"/>
                      </a:cxn>
                      <a:cxn ang="0">
                        <a:pos x="76" y="26"/>
                      </a:cxn>
                    </a:cxnLst>
                    <a:rect l="0" t="0" r="r" b="b"/>
                    <a:pathLst>
                      <a:path w="84" h="86">
                        <a:moveTo>
                          <a:pt x="76" y="31"/>
                        </a:moveTo>
                        <a:lnTo>
                          <a:pt x="77" y="31"/>
                        </a:lnTo>
                        <a:lnTo>
                          <a:pt x="80" y="33"/>
                        </a:lnTo>
                        <a:lnTo>
                          <a:pt x="80" y="35"/>
                        </a:lnTo>
                        <a:lnTo>
                          <a:pt x="77" y="35"/>
                        </a:lnTo>
                        <a:lnTo>
                          <a:pt x="77" y="40"/>
                        </a:lnTo>
                        <a:lnTo>
                          <a:pt x="80" y="40"/>
                        </a:lnTo>
                        <a:lnTo>
                          <a:pt x="84" y="43"/>
                        </a:lnTo>
                        <a:lnTo>
                          <a:pt x="84" y="46"/>
                        </a:lnTo>
                        <a:lnTo>
                          <a:pt x="80" y="46"/>
                        </a:lnTo>
                        <a:lnTo>
                          <a:pt x="77" y="46"/>
                        </a:lnTo>
                        <a:lnTo>
                          <a:pt x="77" y="50"/>
                        </a:lnTo>
                        <a:lnTo>
                          <a:pt x="80" y="50"/>
                        </a:lnTo>
                        <a:lnTo>
                          <a:pt x="80" y="53"/>
                        </a:lnTo>
                        <a:lnTo>
                          <a:pt x="80" y="55"/>
                        </a:lnTo>
                        <a:lnTo>
                          <a:pt x="77" y="55"/>
                        </a:lnTo>
                        <a:lnTo>
                          <a:pt x="76" y="61"/>
                        </a:lnTo>
                        <a:lnTo>
                          <a:pt x="77" y="61"/>
                        </a:lnTo>
                        <a:lnTo>
                          <a:pt x="77" y="62"/>
                        </a:lnTo>
                        <a:lnTo>
                          <a:pt x="77" y="65"/>
                        </a:lnTo>
                        <a:lnTo>
                          <a:pt x="76" y="65"/>
                        </a:lnTo>
                        <a:lnTo>
                          <a:pt x="72" y="65"/>
                        </a:lnTo>
                        <a:lnTo>
                          <a:pt x="70" y="68"/>
                        </a:lnTo>
                        <a:lnTo>
                          <a:pt x="72" y="70"/>
                        </a:lnTo>
                        <a:lnTo>
                          <a:pt x="72" y="72"/>
                        </a:lnTo>
                        <a:lnTo>
                          <a:pt x="70" y="72"/>
                        </a:lnTo>
                        <a:lnTo>
                          <a:pt x="68" y="72"/>
                        </a:lnTo>
                        <a:lnTo>
                          <a:pt x="62" y="75"/>
                        </a:lnTo>
                        <a:lnTo>
                          <a:pt x="64" y="78"/>
                        </a:lnTo>
                        <a:lnTo>
                          <a:pt x="62" y="79"/>
                        </a:lnTo>
                        <a:lnTo>
                          <a:pt x="60" y="79"/>
                        </a:lnTo>
                        <a:lnTo>
                          <a:pt x="57" y="78"/>
                        </a:lnTo>
                        <a:lnTo>
                          <a:pt x="55" y="78"/>
                        </a:lnTo>
                        <a:lnTo>
                          <a:pt x="55" y="83"/>
                        </a:lnTo>
                        <a:lnTo>
                          <a:pt x="51" y="83"/>
                        </a:lnTo>
                        <a:lnTo>
                          <a:pt x="49" y="83"/>
                        </a:lnTo>
                        <a:lnTo>
                          <a:pt x="49" y="79"/>
                        </a:lnTo>
                        <a:lnTo>
                          <a:pt x="44" y="79"/>
                        </a:lnTo>
                        <a:lnTo>
                          <a:pt x="44" y="83"/>
                        </a:lnTo>
                        <a:lnTo>
                          <a:pt x="44" y="86"/>
                        </a:lnTo>
                        <a:lnTo>
                          <a:pt x="42" y="86"/>
                        </a:lnTo>
                        <a:lnTo>
                          <a:pt x="40" y="83"/>
                        </a:lnTo>
                        <a:lnTo>
                          <a:pt x="40" y="79"/>
                        </a:lnTo>
                        <a:lnTo>
                          <a:pt x="36" y="79"/>
                        </a:lnTo>
                        <a:lnTo>
                          <a:pt x="34" y="83"/>
                        </a:lnTo>
                        <a:lnTo>
                          <a:pt x="32" y="83"/>
                        </a:lnTo>
                        <a:lnTo>
                          <a:pt x="29" y="83"/>
                        </a:lnTo>
                        <a:lnTo>
                          <a:pt x="32" y="78"/>
                        </a:lnTo>
                        <a:lnTo>
                          <a:pt x="26" y="78"/>
                        </a:lnTo>
                        <a:lnTo>
                          <a:pt x="23" y="79"/>
                        </a:lnTo>
                        <a:lnTo>
                          <a:pt x="21" y="79"/>
                        </a:lnTo>
                        <a:lnTo>
                          <a:pt x="21" y="78"/>
                        </a:lnTo>
                        <a:lnTo>
                          <a:pt x="21" y="75"/>
                        </a:lnTo>
                        <a:lnTo>
                          <a:pt x="19" y="72"/>
                        </a:lnTo>
                        <a:lnTo>
                          <a:pt x="16" y="72"/>
                        </a:lnTo>
                        <a:lnTo>
                          <a:pt x="13" y="72"/>
                        </a:lnTo>
                        <a:lnTo>
                          <a:pt x="13" y="70"/>
                        </a:lnTo>
                        <a:lnTo>
                          <a:pt x="13" y="68"/>
                        </a:lnTo>
                        <a:lnTo>
                          <a:pt x="11" y="65"/>
                        </a:lnTo>
                        <a:lnTo>
                          <a:pt x="8" y="65"/>
                        </a:lnTo>
                        <a:lnTo>
                          <a:pt x="5" y="65"/>
                        </a:lnTo>
                        <a:lnTo>
                          <a:pt x="5" y="62"/>
                        </a:lnTo>
                        <a:lnTo>
                          <a:pt x="5" y="61"/>
                        </a:lnTo>
                        <a:lnTo>
                          <a:pt x="8" y="61"/>
                        </a:lnTo>
                        <a:lnTo>
                          <a:pt x="5" y="55"/>
                        </a:lnTo>
                        <a:lnTo>
                          <a:pt x="2" y="55"/>
                        </a:lnTo>
                        <a:lnTo>
                          <a:pt x="0" y="53"/>
                        </a:lnTo>
                        <a:lnTo>
                          <a:pt x="2" y="50"/>
                        </a:lnTo>
                        <a:lnTo>
                          <a:pt x="5" y="50"/>
                        </a:lnTo>
                        <a:lnTo>
                          <a:pt x="2" y="46"/>
                        </a:lnTo>
                        <a:lnTo>
                          <a:pt x="0" y="46"/>
                        </a:lnTo>
                        <a:lnTo>
                          <a:pt x="0" y="43"/>
                        </a:lnTo>
                        <a:lnTo>
                          <a:pt x="0" y="40"/>
                        </a:lnTo>
                        <a:lnTo>
                          <a:pt x="2" y="40"/>
                        </a:lnTo>
                        <a:lnTo>
                          <a:pt x="5" y="35"/>
                        </a:lnTo>
                        <a:lnTo>
                          <a:pt x="2" y="35"/>
                        </a:lnTo>
                        <a:lnTo>
                          <a:pt x="0" y="33"/>
                        </a:lnTo>
                        <a:lnTo>
                          <a:pt x="0" y="31"/>
                        </a:lnTo>
                        <a:lnTo>
                          <a:pt x="2" y="31"/>
                        </a:lnTo>
                        <a:lnTo>
                          <a:pt x="5" y="31"/>
                        </a:lnTo>
                        <a:lnTo>
                          <a:pt x="8" y="26"/>
                        </a:lnTo>
                        <a:lnTo>
                          <a:pt x="5" y="26"/>
                        </a:lnTo>
                        <a:lnTo>
                          <a:pt x="5" y="22"/>
                        </a:lnTo>
                        <a:lnTo>
                          <a:pt x="5" y="20"/>
                        </a:lnTo>
                        <a:lnTo>
                          <a:pt x="8" y="20"/>
                        </a:lnTo>
                        <a:lnTo>
                          <a:pt x="11" y="22"/>
                        </a:lnTo>
                        <a:lnTo>
                          <a:pt x="13" y="18"/>
                        </a:lnTo>
                        <a:lnTo>
                          <a:pt x="11" y="15"/>
                        </a:lnTo>
                        <a:lnTo>
                          <a:pt x="11" y="13"/>
                        </a:lnTo>
                        <a:lnTo>
                          <a:pt x="13" y="13"/>
                        </a:lnTo>
                        <a:lnTo>
                          <a:pt x="16" y="15"/>
                        </a:lnTo>
                        <a:lnTo>
                          <a:pt x="19" y="13"/>
                        </a:lnTo>
                        <a:lnTo>
                          <a:pt x="19" y="7"/>
                        </a:lnTo>
                        <a:lnTo>
                          <a:pt x="21" y="5"/>
                        </a:lnTo>
                        <a:lnTo>
                          <a:pt x="21" y="7"/>
                        </a:lnTo>
                        <a:lnTo>
                          <a:pt x="23" y="7"/>
                        </a:lnTo>
                        <a:lnTo>
                          <a:pt x="29" y="7"/>
                        </a:lnTo>
                        <a:lnTo>
                          <a:pt x="29" y="5"/>
                        </a:lnTo>
                        <a:lnTo>
                          <a:pt x="29" y="3"/>
                        </a:lnTo>
                        <a:lnTo>
                          <a:pt x="32" y="3"/>
                        </a:lnTo>
                        <a:lnTo>
                          <a:pt x="34" y="5"/>
                        </a:lnTo>
                        <a:lnTo>
                          <a:pt x="36" y="5"/>
                        </a:lnTo>
                        <a:lnTo>
                          <a:pt x="40" y="3"/>
                        </a:lnTo>
                        <a:lnTo>
                          <a:pt x="40" y="0"/>
                        </a:lnTo>
                        <a:lnTo>
                          <a:pt x="42" y="0"/>
                        </a:lnTo>
                        <a:lnTo>
                          <a:pt x="42" y="3"/>
                        </a:lnTo>
                        <a:lnTo>
                          <a:pt x="42" y="5"/>
                        </a:lnTo>
                        <a:lnTo>
                          <a:pt x="47" y="5"/>
                        </a:lnTo>
                        <a:lnTo>
                          <a:pt x="49" y="3"/>
                        </a:lnTo>
                        <a:lnTo>
                          <a:pt x="51" y="3"/>
                        </a:lnTo>
                        <a:lnTo>
                          <a:pt x="51" y="5"/>
                        </a:lnTo>
                        <a:lnTo>
                          <a:pt x="51" y="7"/>
                        </a:lnTo>
                        <a:lnTo>
                          <a:pt x="57" y="7"/>
                        </a:lnTo>
                        <a:lnTo>
                          <a:pt x="60" y="5"/>
                        </a:lnTo>
                        <a:lnTo>
                          <a:pt x="62" y="7"/>
                        </a:lnTo>
                        <a:lnTo>
                          <a:pt x="62" y="13"/>
                        </a:lnTo>
                        <a:lnTo>
                          <a:pt x="64" y="15"/>
                        </a:lnTo>
                        <a:lnTo>
                          <a:pt x="68" y="13"/>
                        </a:lnTo>
                        <a:lnTo>
                          <a:pt x="70" y="13"/>
                        </a:lnTo>
                        <a:lnTo>
                          <a:pt x="70" y="15"/>
                        </a:lnTo>
                        <a:lnTo>
                          <a:pt x="68" y="18"/>
                        </a:lnTo>
                        <a:lnTo>
                          <a:pt x="72" y="22"/>
                        </a:lnTo>
                        <a:lnTo>
                          <a:pt x="76" y="20"/>
                        </a:lnTo>
                        <a:lnTo>
                          <a:pt x="76" y="22"/>
                        </a:lnTo>
                        <a:lnTo>
                          <a:pt x="77" y="22"/>
                        </a:lnTo>
                        <a:lnTo>
                          <a:pt x="76" y="26"/>
                        </a:lnTo>
                        <a:lnTo>
                          <a:pt x="76" y="31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89" name="Freeform 452"/>
                <p:cNvSpPr>
                  <a:spLocks/>
                </p:cNvSpPr>
                <p:nvPr/>
              </p:nvSpPr>
              <p:spPr bwMode="auto">
                <a:xfrm>
                  <a:off x="2675" y="1568"/>
                  <a:ext cx="15" cy="14"/>
                </a:xfrm>
                <a:custGeom>
                  <a:avLst/>
                  <a:gdLst/>
                  <a:ahLst/>
                  <a:cxnLst>
                    <a:cxn ang="0">
                      <a:pos x="15" y="3"/>
                    </a:cxn>
                    <a:cxn ang="0">
                      <a:pos x="15" y="10"/>
                    </a:cxn>
                    <a:cxn ang="0">
                      <a:pos x="10" y="14"/>
                    </a:cxn>
                    <a:cxn ang="0">
                      <a:pos x="0" y="8"/>
                    </a:cxn>
                    <a:cxn ang="0">
                      <a:pos x="0" y="1"/>
                    </a:cxn>
                    <a:cxn ang="0">
                      <a:pos x="6" y="0"/>
                    </a:cxn>
                    <a:cxn ang="0">
                      <a:pos x="15" y="3"/>
                    </a:cxn>
                  </a:cxnLst>
                  <a:rect l="0" t="0" r="r" b="b"/>
                  <a:pathLst>
                    <a:path w="15" h="14">
                      <a:moveTo>
                        <a:pt x="15" y="3"/>
                      </a:moveTo>
                      <a:lnTo>
                        <a:pt x="15" y="10"/>
                      </a:lnTo>
                      <a:lnTo>
                        <a:pt x="10" y="14"/>
                      </a:lnTo>
                      <a:lnTo>
                        <a:pt x="0" y="8"/>
                      </a:lnTo>
                      <a:lnTo>
                        <a:pt x="0" y="1"/>
                      </a:lnTo>
                      <a:lnTo>
                        <a:pt x="6" y="0"/>
                      </a:lnTo>
                      <a:lnTo>
                        <a:pt x="15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8" name="Group 453"/>
              <p:cNvGrpSpPr>
                <a:grpSpLocks/>
              </p:cNvGrpSpPr>
              <p:nvPr/>
            </p:nvGrpSpPr>
            <p:grpSpPr bwMode="auto">
              <a:xfrm>
                <a:off x="2923" y="1551"/>
                <a:ext cx="170" cy="128"/>
                <a:chOff x="2923" y="1551"/>
                <a:chExt cx="170" cy="128"/>
              </a:xfrm>
            </p:grpSpPr>
            <p:grpSp>
              <p:nvGrpSpPr>
                <p:cNvPr id="666" name="Group 454"/>
                <p:cNvGrpSpPr>
                  <a:grpSpLocks/>
                </p:cNvGrpSpPr>
                <p:nvPr/>
              </p:nvGrpSpPr>
              <p:grpSpPr bwMode="auto">
                <a:xfrm>
                  <a:off x="2974" y="1551"/>
                  <a:ext cx="49" cy="47"/>
                  <a:chOff x="2974" y="1551"/>
                  <a:chExt cx="49" cy="47"/>
                </a:xfrm>
              </p:grpSpPr>
              <p:sp>
                <p:nvSpPr>
                  <p:cNvPr id="680" name="Freeform 455"/>
                  <p:cNvSpPr>
                    <a:spLocks/>
                  </p:cNvSpPr>
                  <p:nvPr/>
                </p:nvSpPr>
                <p:spPr bwMode="auto">
                  <a:xfrm>
                    <a:off x="2974" y="1551"/>
                    <a:ext cx="49" cy="47"/>
                  </a:xfrm>
                  <a:custGeom>
                    <a:avLst/>
                    <a:gdLst/>
                    <a:ahLst/>
                    <a:cxnLst>
                      <a:cxn ang="0">
                        <a:pos x="33" y="45"/>
                      </a:cxn>
                      <a:cxn ang="0">
                        <a:pos x="38" y="45"/>
                      </a:cxn>
                      <a:cxn ang="0">
                        <a:pos x="38" y="40"/>
                      </a:cxn>
                      <a:cxn ang="0">
                        <a:pos x="44" y="38"/>
                      </a:cxn>
                      <a:cxn ang="0">
                        <a:pos x="46" y="34"/>
                      </a:cxn>
                      <a:cxn ang="0">
                        <a:pos x="44" y="28"/>
                      </a:cxn>
                      <a:cxn ang="0">
                        <a:pos x="49" y="26"/>
                      </a:cxn>
                      <a:cxn ang="0">
                        <a:pos x="46" y="22"/>
                      </a:cxn>
                      <a:cxn ang="0">
                        <a:pos x="46" y="16"/>
                      </a:cxn>
                      <a:cxn ang="0">
                        <a:pos x="46" y="13"/>
                      </a:cxn>
                      <a:cxn ang="0">
                        <a:pos x="38" y="12"/>
                      </a:cxn>
                      <a:cxn ang="0">
                        <a:pos x="40" y="7"/>
                      </a:cxn>
                      <a:cxn ang="0">
                        <a:pos x="36" y="7"/>
                      </a:cxn>
                      <a:cxn ang="0">
                        <a:pos x="31" y="2"/>
                      </a:cxn>
                      <a:cxn ang="0">
                        <a:pos x="28" y="2"/>
                      </a:cxn>
                      <a:cxn ang="0">
                        <a:pos x="23" y="4"/>
                      </a:cxn>
                      <a:cxn ang="0">
                        <a:pos x="18" y="0"/>
                      </a:cxn>
                      <a:cxn ang="0">
                        <a:pos x="16" y="2"/>
                      </a:cxn>
                      <a:cxn ang="0">
                        <a:pos x="13" y="7"/>
                      </a:cxn>
                      <a:cxn ang="0">
                        <a:pos x="7" y="7"/>
                      </a:cxn>
                      <a:cxn ang="0">
                        <a:pos x="7" y="12"/>
                      </a:cxn>
                      <a:cxn ang="0">
                        <a:pos x="3" y="13"/>
                      </a:cxn>
                      <a:cxn ang="0">
                        <a:pos x="3" y="18"/>
                      </a:cxn>
                      <a:cxn ang="0">
                        <a:pos x="5" y="22"/>
                      </a:cxn>
                      <a:cxn ang="0">
                        <a:pos x="0" y="26"/>
                      </a:cxn>
                      <a:cxn ang="0">
                        <a:pos x="5" y="28"/>
                      </a:cxn>
                      <a:cxn ang="0">
                        <a:pos x="5" y="36"/>
                      </a:cxn>
                      <a:cxn ang="0">
                        <a:pos x="7" y="38"/>
                      </a:cxn>
                      <a:cxn ang="0">
                        <a:pos x="13" y="40"/>
                      </a:cxn>
                      <a:cxn ang="0">
                        <a:pos x="13" y="45"/>
                      </a:cxn>
                      <a:cxn ang="0">
                        <a:pos x="18" y="45"/>
                      </a:cxn>
                      <a:cxn ang="0">
                        <a:pos x="23" y="43"/>
                      </a:cxn>
                      <a:cxn ang="0">
                        <a:pos x="25" y="47"/>
                      </a:cxn>
                      <a:cxn ang="0">
                        <a:pos x="28" y="43"/>
                      </a:cxn>
                    </a:cxnLst>
                    <a:rect l="0" t="0" r="r" b="b"/>
                    <a:pathLst>
                      <a:path w="49" h="47">
                        <a:moveTo>
                          <a:pt x="33" y="43"/>
                        </a:moveTo>
                        <a:lnTo>
                          <a:pt x="33" y="45"/>
                        </a:lnTo>
                        <a:lnTo>
                          <a:pt x="36" y="45"/>
                        </a:lnTo>
                        <a:lnTo>
                          <a:pt x="38" y="45"/>
                        </a:lnTo>
                        <a:lnTo>
                          <a:pt x="38" y="43"/>
                        </a:lnTo>
                        <a:lnTo>
                          <a:pt x="38" y="40"/>
                        </a:lnTo>
                        <a:lnTo>
                          <a:pt x="40" y="38"/>
                        </a:lnTo>
                        <a:lnTo>
                          <a:pt x="44" y="38"/>
                        </a:lnTo>
                        <a:lnTo>
                          <a:pt x="46" y="36"/>
                        </a:lnTo>
                        <a:lnTo>
                          <a:pt x="46" y="34"/>
                        </a:lnTo>
                        <a:lnTo>
                          <a:pt x="44" y="34"/>
                        </a:lnTo>
                        <a:lnTo>
                          <a:pt x="44" y="28"/>
                        </a:lnTo>
                        <a:lnTo>
                          <a:pt x="49" y="28"/>
                        </a:lnTo>
                        <a:lnTo>
                          <a:pt x="49" y="26"/>
                        </a:lnTo>
                        <a:lnTo>
                          <a:pt x="49" y="22"/>
                        </a:lnTo>
                        <a:lnTo>
                          <a:pt x="46" y="22"/>
                        </a:lnTo>
                        <a:lnTo>
                          <a:pt x="44" y="18"/>
                        </a:lnTo>
                        <a:lnTo>
                          <a:pt x="46" y="16"/>
                        </a:lnTo>
                        <a:lnTo>
                          <a:pt x="49" y="16"/>
                        </a:lnTo>
                        <a:lnTo>
                          <a:pt x="46" y="13"/>
                        </a:lnTo>
                        <a:lnTo>
                          <a:pt x="44" y="13"/>
                        </a:lnTo>
                        <a:lnTo>
                          <a:pt x="38" y="12"/>
                        </a:lnTo>
                        <a:lnTo>
                          <a:pt x="40" y="9"/>
                        </a:lnTo>
                        <a:lnTo>
                          <a:pt x="40" y="7"/>
                        </a:lnTo>
                        <a:lnTo>
                          <a:pt x="38" y="4"/>
                        </a:lnTo>
                        <a:lnTo>
                          <a:pt x="36" y="7"/>
                        </a:lnTo>
                        <a:lnTo>
                          <a:pt x="31" y="4"/>
                        </a:lnTo>
                        <a:lnTo>
                          <a:pt x="31" y="2"/>
                        </a:lnTo>
                        <a:lnTo>
                          <a:pt x="28" y="0"/>
                        </a:lnTo>
                        <a:lnTo>
                          <a:pt x="28" y="2"/>
                        </a:lnTo>
                        <a:lnTo>
                          <a:pt x="25" y="4"/>
                        </a:lnTo>
                        <a:lnTo>
                          <a:pt x="23" y="4"/>
                        </a:lnTo>
                        <a:lnTo>
                          <a:pt x="20" y="2"/>
                        </a:lnTo>
                        <a:lnTo>
                          <a:pt x="18" y="0"/>
                        </a:lnTo>
                        <a:lnTo>
                          <a:pt x="18" y="2"/>
                        </a:lnTo>
                        <a:lnTo>
                          <a:pt x="16" y="2"/>
                        </a:lnTo>
                        <a:lnTo>
                          <a:pt x="18" y="4"/>
                        </a:lnTo>
                        <a:lnTo>
                          <a:pt x="13" y="7"/>
                        </a:lnTo>
                        <a:lnTo>
                          <a:pt x="11" y="7"/>
                        </a:lnTo>
                        <a:lnTo>
                          <a:pt x="7" y="7"/>
                        </a:lnTo>
                        <a:lnTo>
                          <a:pt x="7" y="9"/>
                        </a:lnTo>
                        <a:lnTo>
                          <a:pt x="7" y="12"/>
                        </a:lnTo>
                        <a:lnTo>
                          <a:pt x="7" y="13"/>
                        </a:lnTo>
                        <a:lnTo>
                          <a:pt x="3" y="13"/>
                        </a:lnTo>
                        <a:lnTo>
                          <a:pt x="3" y="16"/>
                        </a:lnTo>
                        <a:lnTo>
                          <a:pt x="3" y="18"/>
                        </a:lnTo>
                        <a:lnTo>
                          <a:pt x="5" y="18"/>
                        </a:lnTo>
                        <a:lnTo>
                          <a:pt x="5" y="22"/>
                        </a:lnTo>
                        <a:lnTo>
                          <a:pt x="3" y="22"/>
                        </a:lnTo>
                        <a:lnTo>
                          <a:pt x="0" y="26"/>
                        </a:lnTo>
                        <a:lnTo>
                          <a:pt x="3" y="28"/>
                        </a:lnTo>
                        <a:lnTo>
                          <a:pt x="5" y="28"/>
                        </a:lnTo>
                        <a:lnTo>
                          <a:pt x="7" y="34"/>
                        </a:lnTo>
                        <a:lnTo>
                          <a:pt x="5" y="36"/>
                        </a:lnTo>
                        <a:lnTo>
                          <a:pt x="5" y="38"/>
                        </a:lnTo>
                        <a:lnTo>
                          <a:pt x="7" y="38"/>
                        </a:lnTo>
                        <a:lnTo>
                          <a:pt x="11" y="38"/>
                        </a:lnTo>
                        <a:lnTo>
                          <a:pt x="13" y="40"/>
                        </a:lnTo>
                        <a:lnTo>
                          <a:pt x="13" y="43"/>
                        </a:lnTo>
                        <a:lnTo>
                          <a:pt x="13" y="45"/>
                        </a:lnTo>
                        <a:lnTo>
                          <a:pt x="16" y="45"/>
                        </a:lnTo>
                        <a:lnTo>
                          <a:pt x="18" y="45"/>
                        </a:lnTo>
                        <a:lnTo>
                          <a:pt x="18" y="43"/>
                        </a:lnTo>
                        <a:lnTo>
                          <a:pt x="23" y="43"/>
                        </a:lnTo>
                        <a:lnTo>
                          <a:pt x="23" y="47"/>
                        </a:lnTo>
                        <a:lnTo>
                          <a:pt x="25" y="47"/>
                        </a:lnTo>
                        <a:lnTo>
                          <a:pt x="28" y="45"/>
                        </a:lnTo>
                        <a:lnTo>
                          <a:pt x="28" y="43"/>
                        </a:lnTo>
                        <a:lnTo>
                          <a:pt x="33" y="43"/>
                        </a:lnTo>
                        <a:close/>
                      </a:path>
                    </a:pathLst>
                  </a:custGeom>
                  <a:solidFill>
                    <a:srgbClr val="9933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1" name="Freeform 456"/>
                  <p:cNvSpPr>
                    <a:spLocks/>
                  </p:cNvSpPr>
                  <p:nvPr/>
                </p:nvSpPr>
                <p:spPr bwMode="auto">
                  <a:xfrm>
                    <a:off x="2974" y="1551"/>
                    <a:ext cx="49" cy="47"/>
                  </a:xfrm>
                  <a:custGeom>
                    <a:avLst/>
                    <a:gdLst/>
                    <a:ahLst/>
                    <a:cxnLst>
                      <a:cxn ang="0">
                        <a:pos x="33" y="45"/>
                      </a:cxn>
                      <a:cxn ang="0">
                        <a:pos x="38" y="45"/>
                      </a:cxn>
                      <a:cxn ang="0">
                        <a:pos x="38" y="40"/>
                      </a:cxn>
                      <a:cxn ang="0">
                        <a:pos x="44" y="38"/>
                      </a:cxn>
                      <a:cxn ang="0">
                        <a:pos x="46" y="34"/>
                      </a:cxn>
                      <a:cxn ang="0">
                        <a:pos x="44" y="28"/>
                      </a:cxn>
                      <a:cxn ang="0">
                        <a:pos x="49" y="26"/>
                      </a:cxn>
                      <a:cxn ang="0">
                        <a:pos x="46" y="22"/>
                      </a:cxn>
                      <a:cxn ang="0">
                        <a:pos x="46" y="16"/>
                      </a:cxn>
                      <a:cxn ang="0">
                        <a:pos x="46" y="13"/>
                      </a:cxn>
                      <a:cxn ang="0">
                        <a:pos x="38" y="12"/>
                      </a:cxn>
                      <a:cxn ang="0">
                        <a:pos x="40" y="7"/>
                      </a:cxn>
                      <a:cxn ang="0">
                        <a:pos x="36" y="7"/>
                      </a:cxn>
                      <a:cxn ang="0">
                        <a:pos x="31" y="2"/>
                      </a:cxn>
                      <a:cxn ang="0">
                        <a:pos x="28" y="2"/>
                      </a:cxn>
                      <a:cxn ang="0">
                        <a:pos x="23" y="4"/>
                      </a:cxn>
                      <a:cxn ang="0">
                        <a:pos x="18" y="0"/>
                      </a:cxn>
                      <a:cxn ang="0">
                        <a:pos x="16" y="2"/>
                      </a:cxn>
                      <a:cxn ang="0">
                        <a:pos x="13" y="7"/>
                      </a:cxn>
                      <a:cxn ang="0">
                        <a:pos x="7" y="7"/>
                      </a:cxn>
                      <a:cxn ang="0">
                        <a:pos x="7" y="12"/>
                      </a:cxn>
                      <a:cxn ang="0">
                        <a:pos x="3" y="13"/>
                      </a:cxn>
                      <a:cxn ang="0">
                        <a:pos x="3" y="18"/>
                      </a:cxn>
                      <a:cxn ang="0">
                        <a:pos x="5" y="22"/>
                      </a:cxn>
                      <a:cxn ang="0">
                        <a:pos x="0" y="26"/>
                      </a:cxn>
                      <a:cxn ang="0">
                        <a:pos x="5" y="28"/>
                      </a:cxn>
                      <a:cxn ang="0">
                        <a:pos x="5" y="36"/>
                      </a:cxn>
                      <a:cxn ang="0">
                        <a:pos x="7" y="38"/>
                      </a:cxn>
                      <a:cxn ang="0">
                        <a:pos x="13" y="40"/>
                      </a:cxn>
                      <a:cxn ang="0">
                        <a:pos x="13" y="45"/>
                      </a:cxn>
                      <a:cxn ang="0">
                        <a:pos x="18" y="45"/>
                      </a:cxn>
                      <a:cxn ang="0">
                        <a:pos x="23" y="43"/>
                      </a:cxn>
                      <a:cxn ang="0">
                        <a:pos x="25" y="47"/>
                      </a:cxn>
                      <a:cxn ang="0">
                        <a:pos x="28" y="43"/>
                      </a:cxn>
                    </a:cxnLst>
                    <a:rect l="0" t="0" r="r" b="b"/>
                    <a:pathLst>
                      <a:path w="49" h="47">
                        <a:moveTo>
                          <a:pt x="33" y="43"/>
                        </a:moveTo>
                        <a:lnTo>
                          <a:pt x="33" y="45"/>
                        </a:lnTo>
                        <a:lnTo>
                          <a:pt x="36" y="45"/>
                        </a:lnTo>
                        <a:lnTo>
                          <a:pt x="38" y="45"/>
                        </a:lnTo>
                        <a:lnTo>
                          <a:pt x="38" y="43"/>
                        </a:lnTo>
                        <a:lnTo>
                          <a:pt x="38" y="40"/>
                        </a:lnTo>
                        <a:lnTo>
                          <a:pt x="40" y="38"/>
                        </a:lnTo>
                        <a:lnTo>
                          <a:pt x="44" y="38"/>
                        </a:lnTo>
                        <a:lnTo>
                          <a:pt x="46" y="36"/>
                        </a:lnTo>
                        <a:lnTo>
                          <a:pt x="46" y="34"/>
                        </a:lnTo>
                        <a:lnTo>
                          <a:pt x="44" y="34"/>
                        </a:lnTo>
                        <a:lnTo>
                          <a:pt x="44" y="28"/>
                        </a:lnTo>
                        <a:lnTo>
                          <a:pt x="49" y="28"/>
                        </a:lnTo>
                        <a:lnTo>
                          <a:pt x="49" y="26"/>
                        </a:lnTo>
                        <a:lnTo>
                          <a:pt x="49" y="22"/>
                        </a:lnTo>
                        <a:lnTo>
                          <a:pt x="46" y="22"/>
                        </a:lnTo>
                        <a:lnTo>
                          <a:pt x="44" y="18"/>
                        </a:lnTo>
                        <a:lnTo>
                          <a:pt x="46" y="16"/>
                        </a:lnTo>
                        <a:lnTo>
                          <a:pt x="49" y="16"/>
                        </a:lnTo>
                        <a:lnTo>
                          <a:pt x="46" y="13"/>
                        </a:lnTo>
                        <a:lnTo>
                          <a:pt x="44" y="13"/>
                        </a:lnTo>
                        <a:lnTo>
                          <a:pt x="38" y="12"/>
                        </a:lnTo>
                        <a:lnTo>
                          <a:pt x="40" y="9"/>
                        </a:lnTo>
                        <a:lnTo>
                          <a:pt x="40" y="7"/>
                        </a:lnTo>
                        <a:lnTo>
                          <a:pt x="38" y="4"/>
                        </a:lnTo>
                        <a:lnTo>
                          <a:pt x="36" y="7"/>
                        </a:lnTo>
                        <a:lnTo>
                          <a:pt x="31" y="4"/>
                        </a:lnTo>
                        <a:lnTo>
                          <a:pt x="31" y="2"/>
                        </a:lnTo>
                        <a:lnTo>
                          <a:pt x="28" y="0"/>
                        </a:lnTo>
                        <a:lnTo>
                          <a:pt x="28" y="2"/>
                        </a:lnTo>
                        <a:lnTo>
                          <a:pt x="25" y="4"/>
                        </a:lnTo>
                        <a:lnTo>
                          <a:pt x="23" y="4"/>
                        </a:lnTo>
                        <a:lnTo>
                          <a:pt x="20" y="2"/>
                        </a:lnTo>
                        <a:lnTo>
                          <a:pt x="18" y="0"/>
                        </a:lnTo>
                        <a:lnTo>
                          <a:pt x="18" y="2"/>
                        </a:lnTo>
                        <a:lnTo>
                          <a:pt x="16" y="2"/>
                        </a:lnTo>
                        <a:lnTo>
                          <a:pt x="18" y="4"/>
                        </a:lnTo>
                        <a:lnTo>
                          <a:pt x="13" y="7"/>
                        </a:lnTo>
                        <a:lnTo>
                          <a:pt x="11" y="7"/>
                        </a:lnTo>
                        <a:lnTo>
                          <a:pt x="7" y="7"/>
                        </a:lnTo>
                        <a:lnTo>
                          <a:pt x="7" y="9"/>
                        </a:lnTo>
                        <a:lnTo>
                          <a:pt x="7" y="12"/>
                        </a:lnTo>
                        <a:lnTo>
                          <a:pt x="7" y="13"/>
                        </a:lnTo>
                        <a:lnTo>
                          <a:pt x="3" y="13"/>
                        </a:lnTo>
                        <a:lnTo>
                          <a:pt x="3" y="16"/>
                        </a:lnTo>
                        <a:lnTo>
                          <a:pt x="3" y="18"/>
                        </a:lnTo>
                        <a:lnTo>
                          <a:pt x="5" y="18"/>
                        </a:lnTo>
                        <a:lnTo>
                          <a:pt x="5" y="22"/>
                        </a:lnTo>
                        <a:lnTo>
                          <a:pt x="3" y="22"/>
                        </a:lnTo>
                        <a:lnTo>
                          <a:pt x="0" y="26"/>
                        </a:lnTo>
                        <a:lnTo>
                          <a:pt x="3" y="28"/>
                        </a:lnTo>
                        <a:lnTo>
                          <a:pt x="5" y="28"/>
                        </a:lnTo>
                        <a:lnTo>
                          <a:pt x="7" y="34"/>
                        </a:lnTo>
                        <a:lnTo>
                          <a:pt x="5" y="36"/>
                        </a:lnTo>
                        <a:lnTo>
                          <a:pt x="5" y="38"/>
                        </a:lnTo>
                        <a:lnTo>
                          <a:pt x="7" y="38"/>
                        </a:lnTo>
                        <a:lnTo>
                          <a:pt x="11" y="38"/>
                        </a:lnTo>
                        <a:lnTo>
                          <a:pt x="13" y="40"/>
                        </a:lnTo>
                        <a:lnTo>
                          <a:pt x="13" y="43"/>
                        </a:lnTo>
                        <a:lnTo>
                          <a:pt x="13" y="45"/>
                        </a:lnTo>
                        <a:lnTo>
                          <a:pt x="16" y="45"/>
                        </a:lnTo>
                        <a:lnTo>
                          <a:pt x="18" y="45"/>
                        </a:lnTo>
                        <a:lnTo>
                          <a:pt x="18" y="43"/>
                        </a:lnTo>
                        <a:lnTo>
                          <a:pt x="23" y="43"/>
                        </a:lnTo>
                        <a:lnTo>
                          <a:pt x="23" y="47"/>
                        </a:lnTo>
                        <a:lnTo>
                          <a:pt x="25" y="47"/>
                        </a:lnTo>
                        <a:lnTo>
                          <a:pt x="28" y="45"/>
                        </a:lnTo>
                        <a:lnTo>
                          <a:pt x="28" y="43"/>
                        </a:lnTo>
                        <a:lnTo>
                          <a:pt x="33" y="43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67" name="Freeform 457"/>
                <p:cNvSpPr>
                  <a:spLocks/>
                </p:cNvSpPr>
                <p:nvPr/>
              </p:nvSpPr>
              <p:spPr bwMode="auto">
                <a:xfrm>
                  <a:off x="2997" y="157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11" y="5"/>
                    </a:cxn>
                    <a:cxn ang="0">
                      <a:pos x="4" y="11"/>
                    </a:cxn>
                    <a:cxn ang="0">
                      <a:pos x="0" y="7"/>
                    </a:cxn>
                    <a:cxn ang="0">
                      <a:pos x="2" y="0"/>
                    </a:cxn>
                    <a:cxn ang="0">
                      <a:pos x="11" y="5"/>
                    </a:cxn>
                  </a:cxnLst>
                  <a:rect l="0" t="0" r="r" b="b"/>
                  <a:pathLst>
                    <a:path w="11" h="11">
                      <a:moveTo>
                        <a:pt x="11" y="5"/>
                      </a:moveTo>
                      <a:lnTo>
                        <a:pt x="4" y="11"/>
                      </a:lnTo>
                      <a:lnTo>
                        <a:pt x="0" y="7"/>
                      </a:lnTo>
                      <a:lnTo>
                        <a:pt x="2" y="0"/>
                      </a:lnTo>
                      <a:lnTo>
                        <a:pt x="11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68" name="Group 458"/>
                <p:cNvGrpSpPr>
                  <a:grpSpLocks/>
                </p:cNvGrpSpPr>
                <p:nvPr/>
              </p:nvGrpSpPr>
              <p:grpSpPr bwMode="auto">
                <a:xfrm>
                  <a:off x="3043" y="1575"/>
                  <a:ext cx="50" cy="47"/>
                  <a:chOff x="3043" y="1575"/>
                  <a:chExt cx="50" cy="47"/>
                </a:xfrm>
              </p:grpSpPr>
              <p:sp>
                <p:nvSpPr>
                  <p:cNvPr id="678" name="Freeform 459"/>
                  <p:cNvSpPr>
                    <a:spLocks/>
                  </p:cNvSpPr>
                  <p:nvPr/>
                </p:nvSpPr>
                <p:spPr bwMode="auto">
                  <a:xfrm>
                    <a:off x="3043" y="1575"/>
                    <a:ext cx="50" cy="47"/>
                  </a:xfrm>
                  <a:custGeom>
                    <a:avLst/>
                    <a:gdLst/>
                    <a:ahLst/>
                    <a:cxnLst>
                      <a:cxn ang="0">
                        <a:pos x="34" y="44"/>
                      </a:cxn>
                      <a:cxn ang="0">
                        <a:pos x="36" y="41"/>
                      </a:cxn>
                      <a:cxn ang="0">
                        <a:pos x="38" y="37"/>
                      </a:cxn>
                      <a:cxn ang="0">
                        <a:pos x="44" y="37"/>
                      </a:cxn>
                      <a:cxn ang="0">
                        <a:pos x="42" y="32"/>
                      </a:cxn>
                      <a:cxn ang="0">
                        <a:pos x="46" y="27"/>
                      </a:cxn>
                      <a:cxn ang="0">
                        <a:pos x="50" y="24"/>
                      </a:cxn>
                      <a:cxn ang="0">
                        <a:pos x="44" y="23"/>
                      </a:cxn>
                      <a:cxn ang="0">
                        <a:pos x="46" y="17"/>
                      </a:cxn>
                      <a:cxn ang="0">
                        <a:pos x="44" y="13"/>
                      </a:cxn>
                      <a:cxn ang="0">
                        <a:pos x="38" y="10"/>
                      </a:cxn>
                      <a:cxn ang="0">
                        <a:pos x="38" y="5"/>
                      </a:cxn>
                      <a:cxn ang="0">
                        <a:pos x="34" y="7"/>
                      </a:cxn>
                      <a:cxn ang="0">
                        <a:pos x="31" y="3"/>
                      </a:cxn>
                      <a:cxn ang="0">
                        <a:pos x="26" y="0"/>
                      </a:cxn>
                      <a:cxn ang="0">
                        <a:pos x="21" y="3"/>
                      </a:cxn>
                      <a:cxn ang="0">
                        <a:pos x="19" y="0"/>
                      </a:cxn>
                      <a:cxn ang="0">
                        <a:pos x="16" y="3"/>
                      </a:cxn>
                      <a:cxn ang="0">
                        <a:pos x="10" y="7"/>
                      </a:cxn>
                      <a:cxn ang="0">
                        <a:pos x="8" y="5"/>
                      </a:cxn>
                      <a:cxn ang="0">
                        <a:pos x="6" y="7"/>
                      </a:cxn>
                      <a:cxn ang="0">
                        <a:pos x="6" y="14"/>
                      </a:cxn>
                      <a:cxn ang="0">
                        <a:pos x="0" y="14"/>
                      </a:cxn>
                      <a:cxn ang="0">
                        <a:pos x="2" y="19"/>
                      </a:cxn>
                      <a:cxn ang="0">
                        <a:pos x="0" y="24"/>
                      </a:cxn>
                      <a:cxn ang="0">
                        <a:pos x="2" y="30"/>
                      </a:cxn>
                      <a:cxn ang="0">
                        <a:pos x="6" y="32"/>
                      </a:cxn>
                      <a:cxn ang="0">
                        <a:pos x="2" y="37"/>
                      </a:cxn>
                      <a:cxn ang="0">
                        <a:pos x="8" y="39"/>
                      </a:cxn>
                      <a:cxn ang="0">
                        <a:pos x="13" y="39"/>
                      </a:cxn>
                      <a:cxn ang="0">
                        <a:pos x="13" y="47"/>
                      </a:cxn>
                      <a:cxn ang="0">
                        <a:pos x="19" y="41"/>
                      </a:cxn>
                      <a:cxn ang="0">
                        <a:pos x="23" y="47"/>
                      </a:cxn>
                      <a:cxn ang="0">
                        <a:pos x="29" y="47"/>
                      </a:cxn>
                      <a:cxn ang="0">
                        <a:pos x="31" y="41"/>
                      </a:cxn>
                    </a:cxnLst>
                    <a:rect l="0" t="0" r="r" b="b"/>
                    <a:pathLst>
                      <a:path w="50" h="47">
                        <a:moveTo>
                          <a:pt x="31" y="41"/>
                        </a:moveTo>
                        <a:lnTo>
                          <a:pt x="34" y="44"/>
                        </a:lnTo>
                        <a:lnTo>
                          <a:pt x="36" y="44"/>
                        </a:lnTo>
                        <a:lnTo>
                          <a:pt x="36" y="41"/>
                        </a:lnTo>
                        <a:lnTo>
                          <a:pt x="36" y="39"/>
                        </a:lnTo>
                        <a:lnTo>
                          <a:pt x="38" y="37"/>
                        </a:lnTo>
                        <a:lnTo>
                          <a:pt x="42" y="39"/>
                        </a:lnTo>
                        <a:lnTo>
                          <a:pt x="44" y="37"/>
                        </a:lnTo>
                        <a:lnTo>
                          <a:pt x="44" y="34"/>
                        </a:lnTo>
                        <a:lnTo>
                          <a:pt x="42" y="32"/>
                        </a:lnTo>
                        <a:lnTo>
                          <a:pt x="44" y="30"/>
                        </a:lnTo>
                        <a:lnTo>
                          <a:pt x="46" y="27"/>
                        </a:lnTo>
                        <a:lnTo>
                          <a:pt x="50" y="27"/>
                        </a:lnTo>
                        <a:lnTo>
                          <a:pt x="50" y="24"/>
                        </a:lnTo>
                        <a:lnTo>
                          <a:pt x="46" y="24"/>
                        </a:lnTo>
                        <a:lnTo>
                          <a:pt x="44" y="23"/>
                        </a:lnTo>
                        <a:lnTo>
                          <a:pt x="44" y="19"/>
                        </a:lnTo>
                        <a:lnTo>
                          <a:pt x="46" y="17"/>
                        </a:lnTo>
                        <a:lnTo>
                          <a:pt x="46" y="14"/>
                        </a:lnTo>
                        <a:lnTo>
                          <a:pt x="44" y="13"/>
                        </a:lnTo>
                        <a:lnTo>
                          <a:pt x="42" y="14"/>
                        </a:lnTo>
                        <a:lnTo>
                          <a:pt x="38" y="10"/>
                        </a:lnTo>
                        <a:lnTo>
                          <a:pt x="42" y="7"/>
                        </a:lnTo>
                        <a:lnTo>
                          <a:pt x="38" y="5"/>
                        </a:lnTo>
                        <a:lnTo>
                          <a:pt x="36" y="5"/>
                        </a:lnTo>
                        <a:lnTo>
                          <a:pt x="34" y="7"/>
                        </a:lnTo>
                        <a:lnTo>
                          <a:pt x="31" y="5"/>
                        </a:lnTo>
                        <a:lnTo>
                          <a:pt x="31" y="3"/>
                        </a:lnTo>
                        <a:lnTo>
                          <a:pt x="29" y="0"/>
                        </a:lnTo>
                        <a:lnTo>
                          <a:pt x="26" y="0"/>
                        </a:lnTo>
                        <a:lnTo>
                          <a:pt x="26" y="3"/>
                        </a:lnTo>
                        <a:lnTo>
                          <a:pt x="21" y="3"/>
                        </a:lnTo>
                        <a:lnTo>
                          <a:pt x="21" y="0"/>
                        </a:lnTo>
                        <a:lnTo>
                          <a:pt x="19" y="0"/>
                        </a:lnTo>
                        <a:lnTo>
                          <a:pt x="16" y="0"/>
                        </a:lnTo>
                        <a:lnTo>
                          <a:pt x="16" y="3"/>
                        </a:lnTo>
                        <a:lnTo>
                          <a:pt x="16" y="5"/>
                        </a:lnTo>
                        <a:lnTo>
                          <a:pt x="10" y="7"/>
                        </a:lnTo>
                        <a:lnTo>
                          <a:pt x="10" y="5"/>
                        </a:lnTo>
                        <a:lnTo>
                          <a:pt x="8" y="5"/>
                        </a:lnTo>
                        <a:lnTo>
                          <a:pt x="6" y="5"/>
                        </a:lnTo>
                        <a:lnTo>
                          <a:pt x="6" y="7"/>
                        </a:lnTo>
                        <a:lnTo>
                          <a:pt x="8" y="10"/>
                        </a:lnTo>
                        <a:lnTo>
                          <a:pt x="6" y="14"/>
                        </a:lnTo>
                        <a:lnTo>
                          <a:pt x="2" y="14"/>
                        </a:lnTo>
                        <a:lnTo>
                          <a:pt x="0" y="14"/>
                        </a:lnTo>
                        <a:lnTo>
                          <a:pt x="0" y="17"/>
                        </a:lnTo>
                        <a:lnTo>
                          <a:pt x="2" y="19"/>
                        </a:lnTo>
                        <a:lnTo>
                          <a:pt x="2" y="24"/>
                        </a:lnTo>
                        <a:lnTo>
                          <a:pt x="0" y="24"/>
                        </a:lnTo>
                        <a:lnTo>
                          <a:pt x="0" y="27"/>
                        </a:lnTo>
                        <a:lnTo>
                          <a:pt x="2" y="30"/>
                        </a:lnTo>
                        <a:lnTo>
                          <a:pt x="6" y="30"/>
                        </a:lnTo>
                        <a:lnTo>
                          <a:pt x="6" y="32"/>
                        </a:lnTo>
                        <a:lnTo>
                          <a:pt x="6" y="34"/>
                        </a:lnTo>
                        <a:lnTo>
                          <a:pt x="2" y="37"/>
                        </a:lnTo>
                        <a:lnTo>
                          <a:pt x="6" y="39"/>
                        </a:lnTo>
                        <a:lnTo>
                          <a:pt x="8" y="39"/>
                        </a:lnTo>
                        <a:lnTo>
                          <a:pt x="10" y="37"/>
                        </a:lnTo>
                        <a:lnTo>
                          <a:pt x="13" y="39"/>
                        </a:lnTo>
                        <a:lnTo>
                          <a:pt x="13" y="44"/>
                        </a:lnTo>
                        <a:lnTo>
                          <a:pt x="13" y="47"/>
                        </a:lnTo>
                        <a:lnTo>
                          <a:pt x="16" y="44"/>
                        </a:lnTo>
                        <a:lnTo>
                          <a:pt x="19" y="41"/>
                        </a:lnTo>
                        <a:lnTo>
                          <a:pt x="23" y="44"/>
                        </a:lnTo>
                        <a:lnTo>
                          <a:pt x="23" y="47"/>
                        </a:lnTo>
                        <a:lnTo>
                          <a:pt x="26" y="47"/>
                        </a:lnTo>
                        <a:lnTo>
                          <a:pt x="29" y="47"/>
                        </a:lnTo>
                        <a:lnTo>
                          <a:pt x="29" y="44"/>
                        </a:lnTo>
                        <a:lnTo>
                          <a:pt x="31" y="41"/>
                        </a:lnTo>
                        <a:close/>
                      </a:path>
                    </a:pathLst>
                  </a:custGeom>
                  <a:solidFill>
                    <a:srgbClr val="66FF3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9" name="Freeform 460"/>
                  <p:cNvSpPr>
                    <a:spLocks/>
                  </p:cNvSpPr>
                  <p:nvPr/>
                </p:nvSpPr>
                <p:spPr bwMode="auto">
                  <a:xfrm>
                    <a:off x="3043" y="1575"/>
                    <a:ext cx="50" cy="47"/>
                  </a:xfrm>
                  <a:custGeom>
                    <a:avLst/>
                    <a:gdLst/>
                    <a:ahLst/>
                    <a:cxnLst>
                      <a:cxn ang="0">
                        <a:pos x="34" y="44"/>
                      </a:cxn>
                      <a:cxn ang="0">
                        <a:pos x="36" y="41"/>
                      </a:cxn>
                      <a:cxn ang="0">
                        <a:pos x="38" y="37"/>
                      </a:cxn>
                      <a:cxn ang="0">
                        <a:pos x="44" y="37"/>
                      </a:cxn>
                      <a:cxn ang="0">
                        <a:pos x="42" y="32"/>
                      </a:cxn>
                      <a:cxn ang="0">
                        <a:pos x="46" y="27"/>
                      </a:cxn>
                      <a:cxn ang="0">
                        <a:pos x="50" y="24"/>
                      </a:cxn>
                      <a:cxn ang="0">
                        <a:pos x="44" y="23"/>
                      </a:cxn>
                      <a:cxn ang="0">
                        <a:pos x="46" y="17"/>
                      </a:cxn>
                      <a:cxn ang="0">
                        <a:pos x="44" y="13"/>
                      </a:cxn>
                      <a:cxn ang="0">
                        <a:pos x="38" y="10"/>
                      </a:cxn>
                      <a:cxn ang="0">
                        <a:pos x="38" y="5"/>
                      </a:cxn>
                      <a:cxn ang="0">
                        <a:pos x="34" y="7"/>
                      </a:cxn>
                      <a:cxn ang="0">
                        <a:pos x="31" y="3"/>
                      </a:cxn>
                      <a:cxn ang="0">
                        <a:pos x="26" y="0"/>
                      </a:cxn>
                      <a:cxn ang="0">
                        <a:pos x="21" y="3"/>
                      </a:cxn>
                      <a:cxn ang="0">
                        <a:pos x="19" y="0"/>
                      </a:cxn>
                      <a:cxn ang="0">
                        <a:pos x="16" y="3"/>
                      </a:cxn>
                      <a:cxn ang="0">
                        <a:pos x="10" y="7"/>
                      </a:cxn>
                      <a:cxn ang="0">
                        <a:pos x="8" y="5"/>
                      </a:cxn>
                      <a:cxn ang="0">
                        <a:pos x="6" y="7"/>
                      </a:cxn>
                      <a:cxn ang="0">
                        <a:pos x="6" y="14"/>
                      </a:cxn>
                      <a:cxn ang="0">
                        <a:pos x="0" y="14"/>
                      </a:cxn>
                      <a:cxn ang="0">
                        <a:pos x="2" y="19"/>
                      </a:cxn>
                      <a:cxn ang="0">
                        <a:pos x="0" y="24"/>
                      </a:cxn>
                      <a:cxn ang="0">
                        <a:pos x="2" y="30"/>
                      </a:cxn>
                      <a:cxn ang="0">
                        <a:pos x="6" y="32"/>
                      </a:cxn>
                      <a:cxn ang="0">
                        <a:pos x="2" y="37"/>
                      </a:cxn>
                      <a:cxn ang="0">
                        <a:pos x="8" y="39"/>
                      </a:cxn>
                      <a:cxn ang="0">
                        <a:pos x="13" y="39"/>
                      </a:cxn>
                      <a:cxn ang="0">
                        <a:pos x="13" y="47"/>
                      </a:cxn>
                      <a:cxn ang="0">
                        <a:pos x="19" y="41"/>
                      </a:cxn>
                      <a:cxn ang="0">
                        <a:pos x="23" y="47"/>
                      </a:cxn>
                      <a:cxn ang="0">
                        <a:pos x="29" y="47"/>
                      </a:cxn>
                      <a:cxn ang="0">
                        <a:pos x="31" y="41"/>
                      </a:cxn>
                    </a:cxnLst>
                    <a:rect l="0" t="0" r="r" b="b"/>
                    <a:pathLst>
                      <a:path w="50" h="47">
                        <a:moveTo>
                          <a:pt x="31" y="41"/>
                        </a:moveTo>
                        <a:lnTo>
                          <a:pt x="34" y="44"/>
                        </a:lnTo>
                        <a:lnTo>
                          <a:pt x="36" y="44"/>
                        </a:lnTo>
                        <a:lnTo>
                          <a:pt x="36" y="41"/>
                        </a:lnTo>
                        <a:lnTo>
                          <a:pt x="36" y="39"/>
                        </a:lnTo>
                        <a:lnTo>
                          <a:pt x="38" y="37"/>
                        </a:lnTo>
                        <a:lnTo>
                          <a:pt x="42" y="39"/>
                        </a:lnTo>
                        <a:lnTo>
                          <a:pt x="44" y="37"/>
                        </a:lnTo>
                        <a:lnTo>
                          <a:pt x="44" y="34"/>
                        </a:lnTo>
                        <a:lnTo>
                          <a:pt x="42" y="32"/>
                        </a:lnTo>
                        <a:lnTo>
                          <a:pt x="44" y="30"/>
                        </a:lnTo>
                        <a:lnTo>
                          <a:pt x="46" y="27"/>
                        </a:lnTo>
                        <a:lnTo>
                          <a:pt x="50" y="27"/>
                        </a:lnTo>
                        <a:lnTo>
                          <a:pt x="50" y="24"/>
                        </a:lnTo>
                        <a:lnTo>
                          <a:pt x="46" y="24"/>
                        </a:lnTo>
                        <a:lnTo>
                          <a:pt x="44" y="23"/>
                        </a:lnTo>
                        <a:lnTo>
                          <a:pt x="44" y="19"/>
                        </a:lnTo>
                        <a:lnTo>
                          <a:pt x="46" y="17"/>
                        </a:lnTo>
                        <a:lnTo>
                          <a:pt x="46" y="14"/>
                        </a:lnTo>
                        <a:lnTo>
                          <a:pt x="44" y="13"/>
                        </a:lnTo>
                        <a:lnTo>
                          <a:pt x="42" y="14"/>
                        </a:lnTo>
                        <a:lnTo>
                          <a:pt x="38" y="10"/>
                        </a:lnTo>
                        <a:lnTo>
                          <a:pt x="42" y="7"/>
                        </a:lnTo>
                        <a:lnTo>
                          <a:pt x="38" y="5"/>
                        </a:lnTo>
                        <a:lnTo>
                          <a:pt x="36" y="5"/>
                        </a:lnTo>
                        <a:lnTo>
                          <a:pt x="34" y="7"/>
                        </a:lnTo>
                        <a:lnTo>
                          <a:pt x="31" y="5"/>
                        </a:lnTo>
                        <a:lnTo>
                          <a:pt x="31" y="3"/>
                        </a:lnTo>
                        <a:lnTo>
                          <a:pt x="29" y="0"/>
                        </a:lnTo>
                        <a:lnTo>
                          <a:pt x="26" y="0"/>
                        </a:lnTo>
                        <a:lnTo>
                          <a:pt x="26" y="3"/>
                        </a:lnTo>
                        <a:lnTo>
                          <a:pt x="21" y="3"/>
                        </a:lnTo>
                        <a:lnTo>
                          <a:pt x="21" y="0"/>
                        </a:lnTo>
                        <a:lnTo>
                          <a:pt x="19" y="0"/>
                        </a:lnTo>
                        <a:lnTo>
                          <a:pt x="16" y="0"/>
                        </a:lnTo>
                        <a:lnTo>
                          <a:pt x="16" y="3"/>
                        </a:lnTo>
                        <a:lnTo>
                          <a:pt x="16" y="5"/>
                        </a:lnTo>
                        <a:lnTo>
                          <a:pt x="10" y="7"/>
                        </a:lnTo>
                        <a:lnTo>
                          <a:pt x="10" y="5"/>
                        </a:lnTo>
                        <a:lnTo>
                          <a:pt x="8" y="5"/>
                        </a:lnTo>
                        <a:lnTo>
                          <a:pt x="6" y="5"/>
                        </a:lnTo>
                        <a:lnTo>
                          <a:pt x="6" y="7"/>
                        </a:lnTo>
                        <a:lnTo>
                          <a:pt x="8" y="10"/>
                        </a:lnTo>
                        <a:lnTo>
                          <a:pt x="6" y="14"/>
                        </a:lnTo>
                        <a:lnTo>
                          <a:pt x="2" y="14"/>
                        </a:lnTo>
                        <a:lnTo>
                          <a:pt x="0" y="14"/>
                        </a:lnTo>
                        <a:lnTo>
                          <a:pt x="0" y="17"/>
                        </a:lnTo>
                        <a:lnTo>
                          <a:pt x="2" y="19"/>
                        </a:lnTo>
                        <a:lnTo>
                          <a:pt x="2" y="24"/>
                        </a:lnTo>
                        <a:lnTo>
                          <a:pt x="0" y="24"/>
                        </a:lnTo>
                        <a:lnTo>
                          <a:pt x="0" y="27"/>
                        </a:lnTo>
                        <a:lnTo>
                          <a:pt x="2" y="30"/>
                        </a:lnTo>
                        <a:lnTo>
                          <a:pt x="6" y="30"/>
                        </a:lnTo>
                        <a:lnTo>
                          <a:pt x="6" y="32"/>
                        </a:lnTo>
                        <a:lnTo>
                          <a:pt x="6" y="34"/>
                        </a:lnTo>
                        <a:lnTo>
                          <a:pt x="2" y="37"/>
                        </a:lnTo>
                        <a:lnTo>
                          <a:pt x="6" y="39"/>
                        </a:lnTo>
                        <a:lnTo>
                          <a:pt x="8" y="39"/>
                        </a:lnTo>
                        <a:lnTo>
                          <a:pt x="10" y="37"/>
                        </a:lnTo>
                        <a:lnTo>
                          <a:pt x="13" y="39"/>
                        </a:lnTo>
                        <a:lnTo>
                          <a:pt x="13" y="44"/>
                        </a:lnTo>
                        <a:lnTo>
                          <a:pt x="13" y="47"/>
                        </a:lnTo>
                        <a:lnTo>
                          <a:pt x="16" y="44"/>
                        </a:lnTo>
                        <a:lnTo>
                          <a:pt x="19" y="41"/>
                        </a:lnTo>
                        <a:lnTo>
                          <a:pt x="23" y="44"/>
                        </a:lnTo>
                        <a:lnTo>
                          <a:pt x="23" y="47"/>
                        </a:lnTo>
                        <a:lnTo>
                          <a:pt x="26" y="47"/>
                        </a:lnTo>
                        <a:lnTo>
                          <a:pt x="29" y="47"/>
                        </a:lnTo>
                        <a:lnTo>
                          <a:pt x="29" y="44"/>
                        </a:lnTo>
                        <a:lnTo>
                          <a:pt x="31" y="41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69" name="Freeform 461"/>
                <p:cNvSpPr>
                  <a:spLocks/>
                </p:cNvSpPr>
                <p:nvPr/>
              </p:nvSpPr>
              <p:spPr bwMode="auto">
                <a:xfrm>
                  <a:off x="3061" y="1593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11" y="5"/>
                    </a:cxn>
                    <a:cxn ang="0">
                      <a:pos x="8" y="12"/>
                    </a:cxn>
                    <a:cxn ang="0">
                      <a:pos x="0" y="7"/>
                    </a:cxn>
                    <a:cxn ang="0">
                      <a:pos x="6" y="0"/>
                    </a:cxn>
                    <a:cxn ang="0">
                      <a:pos x="11" y="5"/>
                    </a:cxn>
                  </a:cxnLst>
                  <a:rect l="0" t="0" r="r" b="b"/>
                  <a:pathLst>
                    <a:path w="11" h="12">
                      <a:moveTo>
                        <a:pt x="11" y="5"/>
                      </a:moveTo>
                      <a:lnTo>
                        <a:pt x="8" y="12"/>
                      </a:lnTo>
                      <a:lnTo>
                        <a:pt x="0" y="7"/>
                      </a:lnTo>
                      <a:lnTo>
                        <a:pt x="6" y="0"/>
                      </a:lnTo>
                      <a:lnTo>
                        <a:pt x="11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70" name="Group 462"/>
                <p:cNvGrpSpPr>
                  <a:grpSpLocks/>
                </p:cNvGrpSpPr>
                <p:nvPr/>
              </p:nvGrpSpPr>
              <p:grpSpPr bwMode="auto">
                <a:xfrm>
                  <a:off x="2999" y="1593"/>
                  <a:ext cx="48" cy="50"/>
                  <a:chOff x="2999" y="1593"/>
                  <a:chExt cx="48" cy="50"/>
                </a:xfrm>
              </p:grpSpPr>
              <p:sp>
                <p:nvSpPr>
                  <p:cNvPr id="676" name="Freeform 463"/>
                  <p:cNvSpPr>
                    <a:spLocks/>
                  </p:cNvSpPr>
                  <p:nvPr/>
                </p:nvSpPr>
                <p:spPr bwMode="auto">
                  <a:xfrm>
                    <a:off x="2999" y="1593"/>
                    <a:ext cx="48" cy="50"/>
                  </a:xfrm>
                  <a:custGeom>
                    <a:avLst/>
                    <a:gdLst/>
                    <a:ahLst/>
                    <a:cxnLst>
                      <a:cxn ang="0">
                        <a:pos x="32" y="45"/>
                      </a:cxn>
                      <a:cxn ang="0">
                        <a:pos x="37" y="45"/>
                      </a:cxn>
                      <a:cxn ang="0">
                        <a:pos x="37" y="39"/>
                      </a:cxn>
                      <a:cxn ang="0">
                        <a:pos x="44" y="39"/>
                      </a:cxn>
                      <a:cxn ang="0">
                        <a:pos x="45" y="38"/>
                      </a:cxn>
                      <a:cxn ang="0">
                        <a:pos x="44" y="31"/>
                      </a:cxn>
                      <a:cxn ang="0">
                        <a:pos x="48" y="29"/>
                      </a:cxn>
                      <a:cxn ang="0">
                        <a:pos x="48" y="25"/>
                      </a:cxn>
                      <a:cxn ang="0">
                        <a:pos x="44" y="20"/>
                      </a:cxn>
                      <a:cxn ang="0">
                        <a:pos x="45" y="15"/>
                      </a:cxn>
                      <a:cxn ang="0">
                        <a:pos x="44" y="15"/>
                      </a:cxn>
                      <a:cxn ang="0">
                        <a:pos x="39" y="7"/>
                      </a:cxn>
                      <a:cxn ang="0">
                        <a:pos x="37" y="5"/>
                      </a:cxn>
                      <a:cxn ang="0">
                        <a:pos x="30" y="5"/>
                      </a:cxn>
                      <a:cxn ang="0">
                        <a:pos x="30" y="0"/>
                      </a:cxn>
                      <a:cxn ang="0">
                        <a:pos x="24" y="3"/>
                      </a:cxn>
                      <a:cxn ang="0">
                        <a:pos x="19" y="0"/>
                      </a:cxn>
                      <a:cxn ang="0">
                        <a:pos x="15" y="3"/>
                      </a:cxn>
                      <a:cxn ang="0">
                        <a:pos x="11" y="7"/>
                      </a:cxn>
                      <a:cxn ang="0">
                        <a:pos x="7" y="5"/>
                      </a:cxn>
                      <a:cxn ang="0">
                        <a:pos x="7" y="11"/>
                      </a:cxn>
                      <a:cxn ang="0">
                        <a:pos x="1" y="15"/>
                      </a:cxn>
                      <a:cxn ang="0">
                        <a:pos x="3" y="20"/>
                      </a:cxn>
                      <a:cxn ang="0">
                        <a:pos x="1" y="25"/>
                      </a:cxn>
                      <a:cxn ang="0">
                        <a:pos x="1" y="29"/>
                      </a:cxn>
                      <a:cxn ang="0">
                        <a:pos x="7" y="35"/>
                      </a:cxn>
                      <a:cxn ang="0">
                        <a:pos x="3" y="38"/>
                      </a:cxn>
                      <a:cxn ang="0">
                        <a:pos x="7" y="39"/>
                      </a:cxn>
                      <a:cxn ang="0">
                        <a:pos x="11" y="39"/>
                      </a:cxn>
                      <a:cxn ang="0">
                        <a:pos x="15" y="47"/>
                      </a:cxn>
                      <a:cxn ang="0">
                        <a:pos x="22" y="45"/>
                      </a:cxn>
                      <a:cxn ang="0">
                        <a:pos x="24" y="50"/>
                      </a:cxn>
                      <a:cxn ang="0">
                        <a:pos x="26" y="47"/>
                      </a:cxn>
                      <a:cxn ang="0">
                        <a:pos x="32" y="42"/>
                      </a:cxn>
                    </a:cxnLst>
                    <a:rect l="0" t="0" r="r" b="b"/>
                    <a:pathLst>
                      <a:path w="48" h="50">
                        <a:moveTo>
                          <a:pt x="32" y="42"/>
                        </a:moveTo>
                        <a:lnTo>
                          <a:pt x="32" y="45"/>
                        </a:lnTo>
                        <a:lnTo>
                          <a:pt x="35" y="45"/>
                        </a:lnTo>
                        <a:lnTo>
                          <a:pt x="37" y="45"/>
                        </a:lnTo>
                        <a:lnTo>
                          <a:pt x="37" y="42"/>
                        </a:lnTo>
                        <a:lnTo>
                          <a:pt x="37" y="39"/>
                        </a:lnTo>
                        <a:lnTo>
                          <a:pt x="39" y="38"/>
                        </a:lnTo>
                        <a:lnTo>
                          <a:pt x="44" y="39"/>
                        </a:lnTo>
                        <a:lnTo>
                          <a:pt x="44" y="38"/>
                        </a:lnTo>
                        <a:lnTo>
                          <a:pt x="45" y="38"/>
                        </a:lnTo>
                        <a:lnTo>
                          <a:pt x="45" y="35"/>
                        </a:lnTo>
                        <a:lnTo>
                          <a:pt x="44" y="31"/>
                        </a:lnTo>
                        <a:lnTo>
                          <a:pt x="44" y="29"/>
                        </a:lnTo>
                        <a:lnTo>
                          <a:pt x="48" y="29"/>
                        </a:lnTo>
                        <a:lnTo>
                          <a:pt x="48" y="28"/>
                        </a:lnTo>
                        <a:lnTo>
                          <a:pt x="48" y="25"/>
                        </a:lnTo>
                        <a:lnTo>
                          <a:pt x="45" y="22"/>
                        </a:lnTo>
                        <a:lnTo>
                          <a:pt x="44" y="20"/>
                        </a:lnTo>
                        <a:lnTo>
                          <a:pt x="45" y="18"/>
                        </a:lnTo>
                        <a:lnTo>
                          <a:pt x="45" y="15"/>
                        </a:lnTo>
                        <a:lnTo>
                          <a:pt x="44" y="13"/>
                        </a:lnTo>
                        <a:lnTo>
                          <a:pt x="44" y="15"/>
                        </a:lnTo>
                        <a:lnTo>
                          <a:pt x="37" y="11"/>
                        </a:lnTo>
                        <a:lnTo>
                          <a:pt x="39" y="7"/>
                        </a:lnTo>
                        <a:lnTo>
                          <a:pt x="39" y="5"/>
                        </a:lnTo>
                        <a:lnTo>
                          <a:pt x="37" y="5"/>
                        </a:lnTo>
                        <a:lnTo>
                          <a:pt x="35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26" y="0"/>
                        </a:lnTo>
                        <a:lnTo>
                          <a:pt x="24" y="3"/>
                        </a:lnTo>
                        <a:lnTo>
                          <a:pt x="19" y="3"/>
                        </a:lnTo>
                        <a:lnTo>
                          <a:pt x="19" y="0"/>
                        </a:lnTo>
                        <a:lnTo>
                          <a:pt x="17" y="0"/>
                        </a:lnTo>
                        <a:lnTo>
                          <a:pt x="15" y="3"/>
                        </a:lnTo>
                        <a:lnTo>
                          <a:pt x="15" y="5"/>
                        </a:lnTo>
                        <a:lnTo>
                          <a:pt x="11" y="7"/>
                        </a:lnTo>
                        <a:lnTo>
                          <a:pt x="9" y="5"/>
                        </a:lnTo>
                        <a:lnTo>
                          <a:pt x="7" y="5"/>
                        </a:lnTo>
                        <a:lnTo>
                          <a:pt x="7" y="7"/>
                        </a:lnTo>
                        <a:lnTo>
                          <a:pt x="7" y="11"/>
                        </a:lnTo>
                        <a:lnTo>
                          <a:pt x="7" y="15"/>
                        </a:lnTo>
                        <a:lnTo>
                          <a:pt x="1" y="15"/>
                        </a:lnTo>
                        <a:lnTo>
                          <a:pt x="1" y="18"/>
                        </a:lnTo>
                        <a:lnTo>
                          <a:pt x="3" y="20"/>
                        </a:lnTo>
                        <a:lnTo>
                          <a:pt x="3" y="25"/>
                        </a:lnTo>
                        <a:lnTo>
                          <a:pt x="1" y="25"/>
                        </a:lnTo>
                        <a:lnTo>
                          <a:pt x="0" y="28"/>
                        </a:lnTo>
                        <a:lnTo>
                          <a:pt x="1" y="29"/>
                        </a:lnTo>
                        <a:lnTo>
                          <a:pt x="3" y="29"/>
                        </a:lnTo>
                        <a:lnTo>
                          <a:pt x="7" y="35"/>
                        </a:lnTo>
                        <a:lnTo>
                          <a:pt x="3" y="35"/>
                        </a:lnTo>
                        <a:lnTo>
                          <a:pt x="3" y="38"/>
                        </a:lnTo>
                        <a:lnTo>
                          <a:pt x="3" y="39"/>
                        </a:lnTo>
                        <a:lnTo>
                          <a:pt x="7" y="39"/>
                        </a:lnTo>
                        <a:lnTo>
                          <a:pt x="9" y="38"/>
                        </a:lnTo>
                        <a:lnTo>
                          <a:pt x="11" y="39"/>
                        </a:lnTo>
                        <a:lnTo>
                          <a:pt x="11" y="45"/>
                        </a:lnTo>
                        <a:lnTo>
                          <a:pt x="15" y="47"/>
                        </a:lnTo>
                        <a:lnTo>
                          <a:pt x="17" y="45"/>
                        </a:lnTo>
                        <a:lnTo>
                          <a:pt x="22" y="45"/>
                        </a:lnTo>
                        <a:lnTo>
                          <a:pt x="22" y="47"/>
                        </a:lnTo>
                        <a:lnTo>
                          <a:pt x="24" y="50"/>
                        </a:lnTo>
                        <a:lnTo>
                          <a:pt x="24" y="47"/>
                        </a:lnTo>
                        <a:lnTo>
                          <a:pt x="26" y="47"/>
                        </a:lnTo>
                        <a:lnTo>
                          <a:pt x="26" y="45"/>
                        </a:lnTo>
                        <a:lnTo>
                          <a:pt x="32" y="42"/>
                        </a:lnTo>
                        <a:close/>
                      </a:path>
                    </a:pathLst>
                  </a:custGeom>
                  <a:solidFill>
                    <a:srgbClr val="CC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7" name="Freeform 464"/>
                  <p:cNvSpPr>
                    <a:spLocks/>
                  </p:cNvSpPr>
                  <p:nvPr/>
                </p:nvSpPr>
                <p:spPr bwMode="auto">
                  <a:xfrm>
                    <a:off x="2999" y="1593"/>
                    <a:ext cx="48" cy="50"/>
                  </a:xfrm>
                  <a:custGeom>
                    <a:avLst/>
                    <a:gdLst/>
                    <a:ahLst/>
                    <a:cxnLst>
                      <a:cxn ang="0">
                        <a:pos x="32" y="45"/>
                      </a:cxn>
                      <a:cxn ang="0">
                        <a:pos x="37" y="45"/>
                      </a:cxn>
                      <a:cxn ang="0">
                        <a:pos x="37" y="39"/>
                      </a:cxn>
                      <a:cxn ang="0">
                        <a:pos x="44" y="39"/>
                      </a:cxn>
                      <a:cxn ang="0">
                        <a:pos x="45" y="38"/>
                      </a:cxn>
                      <a:cxn ang="0">
                        <a:pos x="44" y="31"/>
                      </a:cxn>
                      <a:cxn ang="0">
                        <a:pos x="48" y="29"/>
                      </a:cxn>
                      <a:cxn ang="0">
                        <a:pos x="48" y="25"/>
                      </a:cxn>
                      <a:cxn ang="0">
                        <a:pos x="44" y="20"/>
                      </a:cxn>
                      <a:cxn ang="0">
                        <a:pos x="45" y="15"/>
                      </a:cxn>
                      <a:cxn ang="0">
                        <a:pos x="44" y="15"/>
                      </a:cxn>
                      <a:cxn ang="0">
                        <a:pos x="39" y="7"/>
                      </a:cxn>
                      <a:cxn ang="0">
                        <a:pos x="37" y="5"/>
                      </a:cxn>
                      <a:cxn ang="0">
                        <a:pos x="30" y="5"/>
                      </a:cxn>
                      <a:cxn ang="0">
                        <a:pos x="30" y="0"/>
                      </a:cxn>
                      <a:cxn ang="0">
                        <a:pos x="24" y="3"/>
                      </a:cxn>
                      <a:cxn ang="0">
                        <a:pos x="19" y="0"/>
                      </a:cxn>
                      <a:cxn ang="0">
                        <a:pos x="15" y="3"/>
                      </a:cxn>
                      <a:cxn ang="0">
                        <a:pos x="11" y="7"/>
                      </a:cxn>
                      <a:cxn ang="0">
                        <a:pos x="7" y="5"/>
                      </a:cxn>
                      <a:cxn ang="0">
                        <a:pos x="7" y="11"/>
                      </a:cxn>
                      <a:cxn ang="0">
                        <a:pos x="1" y="15"/>
                      </a:cxn>
                      <a:cxn ang="0">
                        <a:pos x="3" y="20"/>
                      </a:cxn>
                      <a:cxn ang="0">
                        <a:pos x="1" y="25"/>
                      </a:cxn>
                      <a:cxn ang="0">
                        <a:pos x="1" y="29"/>
                      </a:cxn>
                      <a:cxn ang="0">
                        <a:pos x="7" y="35"/>
                      </a:cxn>
                      <a:cxn ang="0">
                        <a:pos x="3" y="38"/>
                      </a:cxn>
                      <a:cxn ang="0">
                        <a:pos x="7" y="39"/>
                      </a:cxn>
                      <a:cxn ang="0">
                        <a:pos x="11" y="39"/>
                      </a:cxn>
                      <a:cxn ang="0">
                        <a:pos x="15" y="47"/>
                      </a:cxn>
                      <a:cxn ang="0">
                        <a:pos x="22" y="45"/>
                      </a:cxn>
                      <a:cxn ang="0">
                        <a:pos x="24" y="50"/>
                      </a:cxn>
                      <a:cxn ang="0">
                        <a:pos x="26" y="47"/>
                      </a:cxn>
                      <a:cxn ang="0">
                        <a:pos x="32" y="42"/>
                      </a:cxn>
                    </a:cxnLst>
                    <a:rect l="0" t="0" r="r" b="b"/>
                    <a:pathLst>
                      <a:path w="48" h="50">
                        <a:moveTo>
                          <a:pt x="32" y="42"/>
                        </a:moveTo>
                        <a:lnTo>
                          <a:pt x="32" y="45"/>
                        </a:lnTo>
                        <a:lnTo>
                          <a:pt x="35" y="45"/>
                        </a:lnTo>
                        <a:lnTo>
                          <a:pt x="37" y="45"/>
                        </a:lnTo>
                        <a:lnTo>
                          <a:pt x="37" y="42"/>
                        </a:lnTo>
                        <a:lnTo>
                          <a:pt x="37" y="39"/>
                        </a:lnTo>
                        <a:lnTo>
                          <a:pt x="39" y="38"/>
                        </a:lnTo>
                        <a:lnTo>
                          <a:pt x="44" y="39"/>
                        </a:lnTo>
                        <a:lnTo>
                          <a:pt x="44" y="38"/>
                        </a:lnTo>
                        <a:lnTo>
                          <a:pt x="45" y="38"/>
                        </a:lnTo>
                        <a:lnTo>
                          <a:pt x="45" y="35"/>
                        </a:lnTo>
                        <a:lnTo>
                          <a:pt x="44" y="31"/>
                        </a:lnTo>
                        <a:lnTo>
                          <a:pt x="44" y="29"/>
                        </a:lnTo>
                        <a:lnTo>
                          <a:pt x="48" y="29"/>
                        </a:lnTo>
                        <a:lnTo>
                          <a:pt x="48" y="28"/>
                        </a:lnTo>
                        <a:lnTo>
                          <a:pt x="48" y="25"/>
                        </a:lnTo>
                        <a:lnTo>
                          <a:pt x="45" y="22"/>
                        </a:lnTo>
                        <a:lnTo>
                          <a:pt x="44" y="20"/>
                        </a:lnTo>
                        <a:lnTo>
                          <a:pt x="45" y="18"/>
                        </a:lnTo>
                        <a:lnTo>
                          <a:pt x="45" y="15"/>
                        </a:lnTo>
                        <a:lnTo>
                          <a:pt x="44" y="13"/>
                        </a:lnTo>
                        <a:lnTo>
                          <a:pt x="44" y="15"/>
                        </a:lnTo>
                        <a:lnTo>
                          <a:pt x="37" y="11"/>
                        </a:lnTo>
                        <a:lnTo>
                          <a:pt x="39" y="7"/>
                        </a:lnTo>
                        <a:lnTo>
                          <a:pt x="39" y="5"/>
                        </a:lnTo>
                        <a:lnTo>
                          <a:pt x="37" y="5"/>
                        </a:lnTo>
                        <a:lnTo>
                          <a:pt x="35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26" y="0"/>
                        </a:lnTo>
                        <a:lnTo>
                          <a:pt x="24" y="3"/>
                        </a:lnTo>
                        <a:lnTo>
                          <a:pt x="19" y="3"/>
                        </a:lnTo>
                        <a:lnTo>
                          <a:pt x="19" y="0"/>
                        </a:lnTo>
                        <a:lnTo>
                          <a:pt x="17" y="0"/>
                        </a:lnTo>
                        <a:lnTo>
                          <a:pt x="15" y="3"/>
                        </a:lnTo>
                        <a:lnTo>
                          <a:pt x="15" y="5"/>
                        </a:lnTo>
                        <a:lnTo>
                          <a:pt x="11" y="7"/>
                        </a:lnTo>
                        <a:lnTo>
                          <a:pt x="9" y="5"/>
                        </a:lnTo>
                        <a:lnTo>
                          <a:pt x="7" y="5"/>
                        </a:lnTo>
                        <a:lnTo>
                          <a:pt x="7" y="7"/>
                        </a:lnTo>
                        <a:lnTo>
                          <a:pt x="7" y="11"/>
                        </a:lnTo>
                        <a:lnTo>
                          <a:pt x="7" y="15"/>
                        </a:lnTo>
                        <a:lnTo>
                          <a:pt x="1" y="15"/>
                        </a:lnTo>
                        <a:lnTo>
                          <a:pt x="1" y="18"/>
                        </a:lnTo>
                        <a:lnTo>
                          <a:pt x="3" y="20"/>
                        </a:lnTo>
                        <a:lnTo>
                          <a:pt x="3" y="25"/>
                        </a:lnTo>
                        <a:lnTo>
                          <a:pt x="1" y="25"/>
                        </a:lnTo>
                        <a:lnTo>
                          <a:pt x="0" y="28"/>
                        </a:lnTo>
                        <a:lnTo>
                          <a:pt x="1" y="29"/>
                        </a:lnTo>
                        <a:lnTo>
                          <a:pt x="3" y="29"/>
                        </a:lnTo>
                        <a:lnTo>
                          <a:pt x="7" y="35"/>
                        </a:lnTo>
                        <a:lnTo>
                          <a:pt x="3" y="35"/>
                        </a:lnTo>
                        <a:lnTo>
                          <a:pt x="3" y="38"/>
                        </a:lnTo>
                        <a:lnTo>
                          <a:pt x="3" y="39"/>
                        </a:lnTo>
                        <a:lnTo>
                          <a:pt x="7" y="39"/>
                        </a:lnTo>
                        <a:lnTo>
                          <a:pt x="9" y="38"/>
                        </a:lnTo>
                        <a:lnTo>
                          <a:pt x="11" y="39"/>
                        </a:lnTo>
                        <a:lnTo>
                          <a:pt x="11" y="45"/>
                        </a:lnTo>
                        <a:lnTo>
                          <a:pt x="15" y="47"/>
                        </a:lnTo>
                        <a:lnTo>
                          <a:pt x="17" y="45"/>
                        </a:lnTo>
                        <a:lnTo>
                          <a:pt x="22" y="45"/>
                        </a:lnTo>
                        <a:lnTo>
                          <a:pt x="22" y="47"/>
                        </a:lnTo>
                        <a:lnTo>
                          <a:pt x="24" y="50"/>
                        </a:lnTo>
                        <a:lnTo>
                          <a:pt x="24" y="47"/>
                        </a:lnTo>
                        <a:lnTo>
                          <a:pt x="26" y="47"/>
                        </a:lnTo>
                        <a:lnTo>
                          <a:pt x="26" y="45"/>
                        </a:lnTo>
                        <a:lnTo>
                          <a:pt x="32" y="42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71" name="Freeform 465"/>
                <p:cNvSpPr>
                  <a:spLocks/>
                </p:cNvSpPr>
                <p:nvPr/>
              </p:nvSpPr>
              <p:spPr bwMode="auto">
                <a:xfrm>
                  <a:off x="3020" y="161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11" y="4"/>
                    </a:cxn>
                    <a:cxn ang="0">
                      <a:pos x="5" y="11"/>
                    </a:cxn>
                    <a:cxn ang="0">
                      <a:pos x="0" y="7"/>
                    </a:cxn>
                    <a:cxn ang="0">
                      <a:pos x="3" y="0"/>
                    </a:cxn>
                    <a:cxn ang="0">
                      <a:pos x="11" y="4"/>
                    </a:cxn>
                  </a:cxnLst>
                  <a:rect l="0" t="0" r="r" b="b"/>
                  <a:pathLst>
                    <a:path w="11" h="11">
                      <a:moveTo>
                        <a:pt x="11" y="4"/>
                      </a:moveTo>
                      <a:lnTo>
                        <a:pt x="5" y="11"/>
                      </a:lnTo>
                      <a:lnTo>
                        <a:pt x="0" y="7"/>
                      </a:lnTo>
                      <a:lnTo>
                        <a:pt x="3" y="0"/>
                      </a:lnTo>
                      <a:lnTo>
                        <a:pt x="11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72" name="Group 466"/>
                <p:cNvGrpSpPr>
                  <a:grpSpLocks/>
                </p:cNvGrpSpPr>
                <p:nvPr/>
              </p:nvGrpSpPr>
              <p:grpSpPr bwMode="auto">
                <a:xfrm>
                  <a:off x="2923" y="1593"/>
                  <a:ext cx="83" cy="86"/>
                  <a:chOff x="2923" y="1593"/>
                  <a:chExt cx="83" cy="86"/>
                </a:xfrm>
              </p:grpSpPr>
              <p:sp>
                <p:nvSpPr>
                  <p:cNvPr id="674" name="Freeform 467"/>
                  <p:cNvSpPr>
                    <a:spLocks/>
                  </p:cNvSpPr>
                  <p:nvPr/>
                </p:nvSpPr>
                <p:spPr bwMode="auto">
                  <a:xfrm>
                    <a:off x="2923" y="1593"/>
                    <a:ext cx="83" cy="86"/>
                  </a:xfrm>
                  <a:custGeom>
                    <a:avLst/>
                    <a:gdLst/>
                    <a:ahLst/>
                    <a:cxnLst>
                      <a:cxn ang="0">
                        <a:pos x="77" y="31"/>
                      </a:cxn>
                      <a:cxn ang="0">
                        <a:pos x="79" y="36"/>
                      </a:cxn>
                      <a:cxn ang="0">
                        <a:pos x="77" y="40"/>
                      </a:cxn>
                      <a:cxn ang="0">
                        <a:pos x="83" y="43"/>
                      </a:cxn>
                      <a:cxn ang="0">
                        <a:pos x="79" y="46"/>
                      </a:cxn>
                      <a:cxn ang="0">
                        <a:pos x="77" y="50"/>
                      </a:cxn>
                      <a:cxn ang="0">
                        <a:pos x="79" y="54"/>
                      </a:cxn>
                      <a:cxn ang="0">
                        <a:pos x="77" y="56"/>
                      </a:cxn>
                      <a:cxn ang="0">
                        <a:pos x="77" y="61"/>
                      </a:cxn>
                      <a:cxn ang="0">
                        <a:pos x="77" y="65"/>
                      </a:cxn>
                      <a:cxn ang="0">
                        <a:pos x="71" y="65"/>
                      </a:cxn>
                      <a:cxn ang="0">
                        <a:pos x="71" y="71"/>
                      </a:cxn>
                      <a:cxn ang="0">
                        <a:pos x="69" y="72"/>
                      </a:cxn>
                      <a:cxn ang="0">
                        <a:pos x="62" y="76"/>
                      </a:cxn>
                      <a:cxn ang="0">
                        <a:pos x="62" y="80"/>
                      </a:cxn>
                      <a:cxn ang="0">
                        <a:pos x="56" y="78"/>
                      </a:cxn>
                      <a:cxn ang="0">
                        <a:pos x="54" y="83"/>
                      </a:cxn>
                      <a:cxn ang="0">
                        <a:pos x="49" y="83"/>
                      </a:cxn>
                      <a:cxn ang="0">
                        <a:pos x="43" y="80"/>
                      </a:cxn>
                      <a:cxn ang="0">
                        <a:pos x="43" y="86"/>
                      </a:cxn>
                      <a:cxn ang="0">
                        <a:pos x="39" y="83"/>
                      </a:cxn>
                      <a:cxn ang="0">
                        <a:pos x="36" y="80"/>
                      </a:cxn>
                      <a:cxn ang="0">
                        <a:pos x="31" y="83"/>
                      </a:cxn>
                      <a:cxn ang="0">
                        <a:pos x="31" y="78"/>
                      </a:cxn>
                      <a:cxn ang="0">
                        <a:pos x="23" y="80"/>
                      </a:cxn>
                      <a:cxn ang="0">
                        <a:pos x="21" y="78"/>
                      </a:cxn>
                      <a:cxn ang="0">
                        <a:pos x="18" y="72"/>
                      </a:cxn>
                      <a:cxn ang="0">
                        <a:pos x="13" y="72"/>
                      </a:cxn>
                      <a:cxn ang="0">
                        <a:pos x="13" y="69"/>
                      </a:cxn>
                      <a:cxn ang="0">
                        <a:pos x="7" y="65"/>
                      </a:cxn>
                      <a:cxn ang="0">
                        <a:pos x="4" y="62"/>
                      </a:cxn>
                      <a:cxn ang="0">
                        <a:pos x="7" y="61"/>
                      </a:cxn>
                      <a:cxn ang="0">
                        <a:pos x="2" y="56"/>
                      </a:cxn>
                      <a:cxn ang="0">
                        <a:pos x="2" y="50"/>
                      </a:cxn>
                      <a:cxn ang="0">
                        <a:pos x="2" y="46"/>
                      </a:cxn>
                      <a:cxn ang="0">
                        <a:pos x="0" y="43"/>
                      </a:cxn>
                      <a:cxn ang="0">
                        <a:pos x="2" y="40"/>
                      </a:cxn>
                      <a:cxn ang="0">
                        <a:pos x="2" y="36"/>
                      </a:cxn>
                      <a:cxn ang="0">
                        <a:pos x="0" y="31"/>
                      </a:cxn>
                      <a:cxn ang="0">
                        <a:pos x="4" y="31"/>
                      </a:cxn>
                      <a:cxn ang="0">
                        <a:pos x="4" y="26"/>
                      </a:cxn>
                      <a:cxn ang="0">
                        <a:pos x="4" y="20"/>
                      </a:cxn>
                      <a:cxn ang="0">
                        <a:pos x="11" y="23"/>
                      </a:cxn>
                      <a:cxn ang="0">
                        <a:pos x="11" y="15"/>
                      </a:cxn>
                      <a:cxn ang="0">
                        <a:pos x="13" y="13"/>
                      </a:cxn>
                      <a:cxn ang="0">
                        <a:pos x="18" y="13"/>
                      </a:cxn>
                      <a:cxn ang="0">
                        <a:pos x="21" y="5"/>
                      </a:cxn>
                      <a:cxn ang="0">
                        <a:pos x="23" y="7"/>
                      </a:cxn>
                      <a:cxn ang="0">
                        <a:pos x="28" y="5"/>
                      </a:cxn>
                      <a:cxn ang="0">
                        <a:pos x="31" y="3"/>
                      </a:cxn>
                      <a:cxn ang="0">
                        <a:pos x="36" y="5"/>
                      </a:cxn>
                      <a:cxn ang="0">
                        <a:pos x="39" y="0"/>
                      </a:cxn>
                      <a:cxn ang="0">
                        <a:pos x="41" y="3"/>
                      </a:cxn>
                      <a:cxn ang="0">
                        <a:pos x="47" y="5"/>
                      </a:cxn>
                      <a:cxn ang="0">
                        <a:pos x="51" y="3"/>
                      </a:cxn>
                      <a:cxn ang="0">
                        <a:pos x="51" y="7"/>
                      </a:cxn>
                      <a:cxn ang="0">
                        <a:pos x="60" y="5"/>
                      </a:cxn>
                      <a:cxn ang="0">
                        <a:pos x="62" y="13"/>
                      </a:cxn>
                      <a:cxn ang="0">
                        <a:pos x="67" y="13"/>
                      </a:cxn>
                      <a:cxn ang="0">
                        <a:pos x="69" y="15"/>
                      </a:cxn>
                      <a:cxn ang="0">
                        <a:pos x="71" y="23"/>
                      </a:cxn>
                      <a:cxn ang="0">
                        <a:pos x="76" y="23"/>
                      </a:cxn>
                      <a:cxn ang="0">
                        <a:pos x="76" y="26"/>
                      </a:cxn>
                    </a:cxnLst>
                    <a:rect l="0" t="0" r="r" b="b"/>
                    <a:pathLst>
                      <a:path w="83" h="86">
                        <a:moveTo>
                          <a:pt x="76" y="31"/>
                        </a:moveTo>
                        <a:lnTo>
                          <a:pt x="77" y="31"/>
                        </a:lnTo>
                        <a:lnTo>
                          <a:pt x="79" y="33"/>
                        </a:lnTo>
                        <a:lnTo>
                          <a:pt x="79" y="36"/>
                        </a:lnTo>
                        <a:lnTo>
                          <a:pt x="77" y="36"/>
                        </a:lnTo>
                        <a:lnTo>
                          <a:pt x="77" y="40"/>
                        </a:lnTo>
                        <a:lnTo>
                          <a:pt x="79" y="40"/>
                        </a:lnTo>
                        <a:lnTo>
                          <a:pt x="83" y="43"/>
                        </a:lnTo>
                        <a:lnTo>
                          <a:pt x="83" y="46"/>
                        </a:lnTo>
                        <a:lnTo>
                          <a:pt x="79" y="46"/>
                        </a:lnTo>
                        <a:lnTo>
                          <a:pt x="77" y="46"/>
                        </a:lnTo>
                        <a:lnTo>
                          <a:pt x="77" y="50"/>
                        </a:lnTo>
                        <a:lnTo>
                          <a:pt x="79" y="50"/>
                        </a:lnTo>
                        <a:lnTo>
                          <a:pt x="79" y="54"/>
                        </a:lnTo>
                        <a:lnTo>
                          <a:pt x="79" y="56"/>
                        </a:lnTo>
                        <a:lnTo>
                          <a:pt x="77" y="56"/>
                        </a:lnTo>
                        <a:lnTo>
                          <a:pt x="76" y="61"/>
                        </a:lnTo>
                        <a:lnTo>
                          <a:pt x="77" y="61"/>
                        </a:lnTo>
                        <a:lnTo>
                          <a:pt x="77" y="62"/>
                        </a:lnTo>
                        <a:lnTo>
                          <a:pt x="77" y="65"/>
                        </a:lnTo>
                        <a:lnTo>
                          <a:pt x="76" y="65"/>
                        </a:lnTo>
                        <a:lnTo>
                          <a:pt x="71" y="65"/>
                        </a:lnTo>
                        <a:lnTo>
                          <a:pt x="69" y="69"/>
                        </a:lnTo>
                        <a:lnTo>
                          <a:pt x="71" y="71"/>
                        </a:lnTo>
                        <a:lnTo>
                          <a:pt x="71" y="72"/>
                        </a:lnTo>
                        <a:lnTo>
                          <a:pt x="69" y="72"/>
                        </a:lnTo>
                        <a:lnTo>
                          <a:pt x="67" y="72"/>
                        </a:lnTo>
                        <a:lnTo>
                          <a:pt x="62" y="76"/>
                        </a:lnTo>
                        <a:lnTo>
                          <a:pt x="64" y="78"/>
                        </a:lnTo>
                        <a:lnTo>
                          <a:pt x="62" y="80"/>
                        </a:lnTo>
                        <a:lnTo>
                          <a:pt x="60" y="80"/>
                        </a:lnTo>
                        <a:lnTo>
                          <a:pt x="56" y="78"/>
                        </a:lnTo>
                        <a:lnTo>
                          <a:pt x="54" y="78"/>
                        </a:lnTo>
                        <a:lnTo>
                          <a:pt x="54" y="83"/>
                        </a:lnTo>
                        <a:lnTo>
                          <a:pt x="51" y="83"/>
                        </a:lnTo>
                        <a:lnTo>
                          <a:pt x="49" y="83"/>
                        </a:lnTo>
                        <a:lnTo>
                          <a:pt x="49" y="80"/>
                        </a:lnTo>
                        <a:lnTo>
                          <a:pt x="43" y="80"/>
                        </a:lnTo>
                        <a:lnTo>
                          <a:pt x="43" y="83"/>
                        </a:lnTo>
                        <a:lnTo>
                          <a:pt x="43" y="86"/>
                        </a:lnTo>
                        <a:lnTo>
                          <a:pt x="41" y="86"/>
                        </a:lnTo>
                        <a:lnTo>
                          <a:pt x="39" y="83"/>
                        </a:lnTo>
                        <a:lnTo>
                          <a:pt x="39" y="80"/>
                        </a:lnTo>
                        <a:lnTo>
                          <a:pt x="36" y="80"/>
                        </a:lnTo>
                        <a:lnTo>
                          <a:pt x="34" y="83"/>
                        </a:lnTo>
                        <a:lnTo>
                          <a:pt x="31" y="83"/>
                        </a:lnTo>
                        <a:lnTo>
                          <a:pt x="28" y="83"/>
                        </a:lnTo>
                        <a:lnTo>
                          <a:pt x="31" y="78"/>
                        </a:lnTo>
                        <a:lnTo>
                          <a:pt x="26" y="78"/>
                        </a:lnTo>
                        <a:lnTo>
                          <a:pt x="23" y="80"/>
                        </a:lnTo>
                        <a:lnTo>
                          <a:pt x="21" y="80"/>
                        </a:lnTo>
                        <a:lnTo>
                          <a:pt x="21" y="78"/>
                        </a:lnTo>
                        <a:lnTo>
                          <a:pt x="21" y="76"/>
                        </a:lnTo>
                        <a:lnTo>
                          <a:pt x="18" y="72"/>
                        </a:lnTo>
                        <a:lnTo>
                          <a:pt x="15" y="72"/>
                        </a:lnTo>
                        <a:lnTo>
                          <a:pt x="13" y="72"/>
                        </a:lnTo>
                        <a:lnTo>
                          <a:pt x="13" y="71"/>
                        </a:lnTo>
                        <a:lnTo>
                          <a:pt x="13" y="69"/>
                        </a:lnTo>
                        <a:lnTo>
                          <a:pt x="11" y="65"/>
                        </a:lnTo>
                        <a:lnTo>
                          <a:pt x="7" y="65"/>
                        </a:lnTo>
                        <a:lnTo>
                          <a:pt x="4" y="65"/>
                        </a:lnTo>
                        <a:lnTo>
                          <a:pt x="4" y="62"/>
                        </a:lnTo>
                        <a:lnTo>
                          <a:pt x="4" y="61"/>
                        </a:lnTo>
                        <a:lnTo>
                          <a:pt x="7" y="61"/>
                        </a:lnTo>
                        <a:lnTo>
                          <a:pt x="4" y="56"/>
                        </a:lnTo>
                        <a:lnTo>
                          <a:pt x="2" y="56"/>
                        </a:lnTo>
                        <a:lnTo>
                          <a:pt x="0" y="54"/>
                        </a:lnTo>
                        <a:lnTo>
                          <a:pt x="2" y="50"/>
                        </a:lnTo>
                        <a:lnTo>
                          <a:pt x="4" y="50"/>
                        </a:lnTo>
                        <a:lnTo>
                          <a:pt x="2" y="46"/>
                        </a:lnTo>
                        <a:lnTo>
                          <a:pt x="0" y="46"/>
                        </a:lnTo>
                        <a:lnTo>
                          <a:pt x="0" y="43"/>
                        </a:lnTo>
                        <a:lnTo>
                          <a:pt x="0" y="40"/>
                        </a:lnTo>
                        <a:lnTo>
                          <a:pt x="2" y="40"/>
                        </a:lnTo>
                        <a:lnTo>
                          <a:pt x="4" y="36"/>
                        </a:lnTo>
                        <a:lnTo>
                          <a:pt x="2" y="36"/>
                        </a:lnTo>
                        <a:lnTo>
                          <a:pt x="0" y="33"/>
                        </a:lnTo>
                        <a:lnTo>
                          <a:pt x="0" y="31"/>
                        </a:lnTo>
                        <a:lnTo>
                          <a:pt x="2" y="31"/>
                        </a:lnTo>
                        <a:lnTo>
                          <a:pt x="4" y="31"/>
                        </a:lnTo>
                        <a:lnTo>
                          <a:pt x="7" y="26"/>
                        </a:lnTo>
                        <a:lnTo>
                          <a:pt x="4" y="26"/>
                        </a:lnTo>
                        <a:lnTo>
                          <a:pt x="4" y="23"/>
                        </a:lnTo>
                        <a:lnTo>
                          <a:pt x="4" y="20"/>
                        </a:lnTo>
                        <a:lnTo>
                          <a:pt x="7" y="20"/>
                        </a:lnTo>
                        <a:lnTo>
                          <a:pt x="11" y="23"/>
                        </a:lnTo>
                        <a:lnTo>
                          <a:pt x="13" y="18"/>
                        </a:lnTo>
                        <a:lnTo>
                          <a:pt x="11" y="15"/>
                        </a:lnTo>
                        <a:lnTo>
                          <a:pt x="11" y="13"/>
                        </a:lnTo>
                        <a:lnTo>
                          <a:pt x="13" y="13"/>
                        </a:lnTo>
                        <a:lnTo>
                          <a:pt x="15" y="15"/>
                        </a:lnTo>
                        <a:lnTo>
                          <a:pt x="18" y="13"/>
                        </a:lnTo>
                        <a:lnTo>
                          <a:pt x="18" y="7"/>
                        </a:lnTo>
                        <a:lnTo>
                          <a:pt x="21" y="5"/>
                        </a:lnTo>
                        <a:lnTo>
                          <a:pt x="21" y="7"/>
                        </a:lnTo>
                        <a:lnTo>
                          <a:pt x="23" y="7"/>
                        </a:lnTo>
                        <a:lnTo>
                          <a:pt x="28" y="7"/>
                        </a:lnTo>
                        <a:lnTo>
                          <a:pt x="28" y="5"/>
                        </a:lnTo>
                        <a:lnTo>
                          <a:pt x="28" y="3"/>
                        </a:lnTo>
                        <a:lnTo>
                          <a:pt x="31" y="3"/>
                        </a:lnTo>
                        <a:lnTo>
                          <a:pt x="34" y="5"/>
                        </a:lnTo>
                        <a:lnTo>
                          <a:pt x="36" y="5"/>
                        </a:lnTo>
                        <a:lnTo>
                          <a:pt x="39" y="3"/>
                        </a:lnTo>
                        <a:lnTo>
                          <a:pt x="39" y="0"/>
                        </a:lnTo>
                        <a:lnTo>
                          <a:pt x="41" y="0"/>
                        </a:lnTo>
                        <a:lnTo>
                          <a:pt x="41" y="3"/>
                        </a:lnTo>
                        <a:lnTo>
                          <a:pt x="41" y="5"/>
                        </a:lnTo>
                        <a:lnTo>
                          <a:pt x="47" y="5"/>
                        </a:lnTo>
                        <a:lnTo>
                          <a:pt x="49" y="3"/>
                        </a:lnTo>
                        <a:lnTo>
                          <a:pt x="51" y="3"/>
                        </a:lnTo>
                        <a:lnTo>
                          <a:pt x="51" y="5"/>
                        </a:lnTo>
                        <a:lnTo>
                          <a:pt x="51" y="7"/>
                        </a:lnTo>
                        <a:lnTo>
                          <a:pt x="56" y="7"/>
                        </a:lnTo>
                        <a:lnTo>
                          <a:pt x="60" y="5"/>
                        </a:lnTo>
                        <a:lnTo>
                          <a:pt x="62" y="7"/>
                        </a:lnTo>
                        <a:lnTo>
                          <a:pt x="62" y="13"/>
                        </a:lnTo>
                        <a:lnTo>
                          <a:pt x="64" y="15"/>
                        </a:lnTo>
                        <a:lnTo>
                          <a:pt x="67" y="13"/>
                        </a:lnTo>
                        <a:lnTo>
                          <a:pt x="69" y="13"/>
                        </a:lnTo>
                        <a:lnTo>
                          <a:pt x="69" y="15"/>
                        </a:lnTo>
                        <a:lnTo>
                          <a:pt x="67" y="18"/>
                        </a:lnTo>
                        <a:lnTo>
                          <a:pt x="71" y="23"/>
                        </a:lnTo>
                        <a:lnTo>
                          <a:pt x="76" y="20"/>
                        </a:lnTo>
                        <a:lnTo>
                          <a:pt x="76" y="23"/>
                        </a:lnTo>
                        <a:lnTo>
                          <a:pt x="77" y="23"/>
                        </a:lnTo>
                        <a:lnTo>
                          <a:pt x="76" y="26"/>
                        </a:lnTo>
                        <a:lnTo>
                          <a:pt x="76" y="3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5" name="Freeform 468"/>
                  <p:cNvSpPr>
                    <a:spLocks/>
                  </p:cNvSpPr>
                  <p:nvPr/>
                </p:nvSpPr>
                <p:spPr bwMode="auto">
                  <a:xfrm>
                    <a:off x="2923" y="1593"/>
                    <a:ext cx="83" cy="86"/>
                  </a:xfrm>
                  <a:custGeom>
                    <a:avLst/>
                    <a:gdLst/>
                    <a:ahLst/>
                    <a:cxnLst>
                      <a:cxn ang="0">
                        <a:pos x="77" y="31"/>
                      </a:cxn>
                      <a:cxn ang="0">
                        <a:pos x="79" y="36"/>
                      </a:cxn>
                      <a:cxn ang="0">
                        <a:pos x="77" y="40"/>
                      </a:cxn>
                      <a:cxn ang="0">
                        <a:pos x="83" y="43"/>
                      </a:cxn>
                      <a:cxn ang="0">
                        <a:pos x="79" y="46"/>
                      </a:cxn>
                      <a:cxn ang="0">
                        <a:pos x="77" y="50"/>
                      </a:cxn>
                      <a:cxn ang="0">
                        <a:pos x="79" y="54"/>
                      </a:cxn>
                      <a:cxn ang="0">
                        <a:pos x="77" y="56"/>
                      </a:cxn>
                      <a:cxn ang="0">
                        <a:pos x="77" y="61"/>
                      </a:cxn>
                      <a:cxn ang="0">
                        <a:pos x="77" y="65"/>
                      </a:cxn>
                      <a:cxn ang="0">
                        <a:pos x="71" y="65"/>
                      </a:cxn>
                      <a:cxn ang="0">
                        <a:pos x="71" y="71"/>
                      </a:cxn>
                      <a:cxn ang="0">
                        <a:pos x="69" y="72"/>
                      </a:cxn>
                      <a:cxn ang="0">
                        <a:pos x="62" y="76"/>
                      </a:cxn>
                      <a:cxn ang="0">
                        <a:pos x="62" y="80"/>
                      </a:cxn>
                      <a:cxn ang="0">
                        <a:pos x="56" y="78"/>
                      </a:cxn>
                      <a:cxn ang="0">
                        <a:pos x="54" y="83"/>
                      </a:cxn>
                      <a:cxn ang="0">
                        <a:pos x="49" y="83"/>
                      </a:cxn>
                      <a:cxn ang="0">
                        <a:pos x="43" y="80"/>
                      </a:cxn>
                      <a:cxn ang="0">
                        <a:pos x="43" y="86"/>
                      </a:cxn>
                      <a:cxn ang="0">
                        <a:pos x="39" y="83"/>
                      </a:cxn>
                      <a:cxn ang="0">
                        <a:pos x="36" y="80"/>
                      </a:cxn>
                      <a:cxn ang="0">
                        <a:pos x="31" y="83"/>
                      </a:cxn>
                      <a:cxn ang="0">
                        <a:pos x="31" y="78"/>
                      </a:cxn>
                      <a:cxn ang="0">
                        <a:pos x="23" y="80"/>
                      </a:cxn>
                      <a:cxn ang="0">
                        <a:pos x="21" y="78"/>
                      </a:cxn>
                      <a:cxn ang="0">
                        <a:pos x="18" y="72"/>
                      </a:cxn>
                      <a:cxn ang="0">
                        <a:pos x="13" y="72"/>
                      </a:cxn>
                      <a:cxn ang="0">
                        <a:pos x="13" y="69"/>
                      </a:cxn>
                      <a:cxn ang="0">
                        <a:pos x="7" y="65"/>
                      </a:cxn>
                      <a:cxn ang="0">
                        <a:pos x="4" y="62"/>
                      </a:cxn>
                      <a:cxn ang="0">
                        <a:pos x="7" y="61"/>
                      </a:cxn>
                      <a:cxn ang="0">
                        <a:pos x="2" y="56"/>
                      </a:cxn>
                      <a:cxn ang="0">
                        <a:pos x="2" y="50"/>
                      </a:cxn>
                      <a:cxn ang="0">
                        <a:pos x="2" y="46"/>
                      </a:cxn>
                      <a:cxn ang="0">
                        <a:pos x="0" y="43"/>
                      </a:cxn>
                      <a:cxn ang="0">
                        <a:pos x="2" y="40"/>
                      </a:cxn>
                      <a:cxn ang="0">
                        <a:pos x="2" y="36"/>
                      </a:cxn>
                      <a:cxn ang="0">
                        <a:pos x="0" y="31"/>
                      </a:cxn>
                      <a:cxn ang="0">
                        <a:pos x="4" y="31"/>
                      </a:cxn>
                      <a:cxn ang="0">
                        <a:pos x="4" y="26"/>
                      </a:cxn>
                      <a:cxn ang="0">
                        <a:pos x="4" y="20"/>
                      </a:cxn>
                      <a:cxn ang="0">
                        <a:pos x="11" y="23"/>
                      </a:cxn>
                      <a:cxn ang="0">
                        <a:pos x="11" y="15"/>
                      </a:cxn>
                      <a:cxn ang="0">
                        <a:pos x="13" y="13"/>
                      </a:cxn>
                      <a:cxn ang="0">
                        <a:pos x="18" y="13"/>
                      </a:cxn>
                      <a:cxn ang="0">
                        <a:pos x="21" y="5"/>
                      </a:cxn>
                      <a:cxn ang="0">
                        <a:pos x="23" y="7"/>
                      </a:cxn>
                      <a:cxn ang="0">
                        <a:pos x="28" y="5"/>
                      </a:cxn>
                      <a:cxn ang="0">
                        <a:pos x="31" y="3"/>
                      </a:cxn>
                      <a:cxn ang="0">
                        <a:pos x="36" y="5"/>
                      </a:cxn>
                      <a:cxn ang="0">
                        <a:pos x="39" y="0"/>
                      </a:cxn>
                      <a:cxn ang="0">
                        <a:pos x="41" y="3"/>
                      </a:cxn>
                      <a:cxn ang="0">
                        <a:pos x="47" y="5"/>
                      </a:cxn>
                      <a:cxn ang="0">
                        <a:pos x="51" y="3"/>
                      </a:cxn>
                      <a:cxn ang="0">
                        <a:pos x="51" y="7"/>
                      </a:cxn>
                      <a:cxn ang="0">
                        <a:pos x="60" y="5"/>
                      </a:cxn>
                      <a:cxn ang="0">
                        <a:pos x="62" y="13"/>
                      </a:cxn>
                      <a:cxn ang="0">
                        <a:pos x="67" y="13"/>
                      </a:cxn>
                      <a:cxn ang="0">
                        <a:pos x="69" y="15"/>
                      </a:cxn>
                      <a:cxn ang="0">
                        <a:pos x="71" y="23"/>
                      </a:cxn>
                      <a:cxn ang="0">
                        <a:pos x="76" y="23"/>
                      </a:cxn>
                      <a:cxn ang="0">
                        <a:pos x="76" y="26"/>
                      </a:cxn>
                    </a:cxnLst>
                    <a:rect l="0" t="0" r="r" b="b"/>
                    <a:pathLst>
                      <a:path w="83" h="86">
                        <a:moveTo>
                          <a:pt x="76" y="31"/>
                        </a:moveTo>
                        <a:lnTo>
                          <a:pt x="77" y="31"/>
                        </a:lnTo>
                        <a:lnTo>
                          <a:pt x="79" y="33"/>
                        </a:lnTo>
                        <a:lnTo>
                          <a:pt x="79" y="36"/>
                        </a:lnTo>
                        <a:lnTo>
                          <a:pt x="77" y="36"/>
                        </a:lnTo>
                        <a:lnTo>
                          <a:pt x="77" y="40"/>
                        </a:lnTo>
                        <a:lnTo>
                          <a:pt x="79" y="40"/>
                        </a:lnTo>
                        <a:lnTo>
                          <a:pt x="83" y="43"/>
                        </a:lnTo>
                        <a:lnTo>
                          <a:pt x="83" y="46"/>
                        </a:lnTo>
                        <a:lnTo>
                          <a:pt x="79" y="46"/>
                        </a:lnTo>
                        <a:lnTo>
                          <a:pt x="77" y="46"/>
                        </a:lnTo>
                        <a:lnTo>
                          <a:pt x="77" y="50"/>
                        </a:lnTo>
                        <a:lnTo>
                          <a:pt x="79" y="50"/>
                        </a:lnTo>
                        <a:lnTo>
                          <a:pt x="79" y="54"/>
                        </a:lnTo>
                        <a:lnTo>
                          <a:pt x="79" y="56"/>
                        </a:lnTo>
                        <a:lnTo>
                          <a:pt x="77" y="56"/>
                        </a:lnTo>
                        <a:lnTo>
                          <a:pt x="76" y="61"/>
                        </a:lnTo>
                        <a:lnTo>
                          <a:pt x="77" y="61"/>
                        </a:lnTo>
                        <a:lnTo>
                          <a:pt x="77" y="62"/>
                        </a:lnTo>
                        <a:lnTo>
                          <a:pt x="77" y="65"/>
                        </a:lnTo>
                        <a:lnTo>
                          <a:pt x="76" y="65"/>
                        </a:lnTo>
                        <a:lnTo>
                          <a:pt x="71" y="65"/>
                        </a:lnTo>
                        <a:lnTo>
                          <a:pt x="69" y="69"/>
                        </a:lnTo>
                        <a:lnTo>
                          <a:pt x="71" y="71"/>
                        </a:lnTo>
                        <a:lnTo>
                          <a:pt x="71" y="72"/>
                        </a:lnTo>
                        <a:lnTo>
                          <a:pt x="69" y="72"/>
                        </a:lnTo>
                        <a:lnTo>
                          <a:pt x="67" y="72"/>
                        </a:lnTo>
                        <a:lnTo>
                          <a:pt x="62" y="76"/>
                        </a:lnTo>
                        <a:lnTo>
                          <a:pt x="64" y="78"/>
                        </a:lnTo>
                        <a:lnTo>
                          <a:pt x="62" y="80"/>
                        </a:lnTo>
                        <a:lnTo>
                          <a:pt x="60" y="80"/>
                        </a:lnTo>
                        <a:lnTo>
                          <a:pt x="56" y="78"/>
                        </a:lnTo>
                        <a:lnTo>
                          <a:pt x="54" y="78"/>
                        </a:lnTo>
                        <a:lnTo>
                          <a:pt x="54" y="83"/>
                        </a:lnTo>
                        <a:lnTo>
                          <a:pt x="51" y="83"/>
                        </a:lnTo>
                        <a:lnTo>
                          <a:pt x="49" y="83"/>
                        </a:lnTo>
                        <a:lnTo>
                          <a:pt x="49" y="80"/>
                        </a:lnTo>
                        <a:lnTo>
                          <a:pt x="43" y="80"/>
                        </a:lnTo>
                        <a:lnTo>
                          <a:pt x="43" y="83"/>
                        </a:lnTo>
                        <a:lnTo>
                          <a:pt x="43" y="86"/>
                        </a:lnTo>
                        <a:lnTo>
                          <a:pt x="41" y="86"/>
                        </a:lnTo>
                        <a:lnTo>
                          <a:pt x="39" y="83"/>
                        </a:lnTo>
                        <a:lnTo>
                          <a:pt x="39" y="80"/>
                        </a:lnTo>
                        <a:lnTo>
                          <a:pt x="36" y="80"/>
                        </a:lnTo>
                        <a:lnTo>
                          <a:pt x="34" y="83"/>
                        </a:lnTo>
                        <a:lnTo>
                          <a:pt x="31" y="83"/>
                        </a:lnTo>
                        <a:lnTo>
                          <a:pt x="28" y="83"/>
                        </a:lnTo>
                        <a:lnTo>
                          <a:pt x="31" y="78"/>
                        </a:lnTo>
                        <a:lnTo>
                          <a:pt x="26" y="78"/>
                        </a:lnTo>
                        <a:lnTo>
                          <a:pt x="23" y="80"/>
                        </a:lnTo>
                        <a:lnTo>
                          <a:pt x="21" y="80"/>
                        </a:lnTo>
                        <a:lnTo>
                          <a:pt x="21" y="78"/>
                        </a:lnTo>
                        <a:lnTo>
                          <a:pt x="21" y="76"/>
                        </a:lnTo>
                        <a:lnTo>
                          <a:pt x="18" y="72"/>
                        </a:lnTo>
                        <a:lnTo>
                          <a:pt x="15" y="72"/>
                        </a:lnTo>
                        <a:lnTo>
                          <a:pt x="13" y="72"/>
                        </a:lnTo>
                        <a:lnTo>
                          <a:pt x="13" y="71"/>
                        </a:lnTo>
                        <a:lnTo>
                          <a:pt x="13" y="69"/>
                        </a:lnTo>
                        <a:lnTo>
                          <a:pt x="11" y="65"/>
                        </a:lnTo>
                        <a:lnTo>
                          <a:pt x="7" y="65"/>
                        </a:lnTo>
                        <a:lnTo>
                          <a:pt x="4" y="65"/>
                        </a:lnTo>
                        <a:lnTo>
                          <a:pt x="4" y="62"/>
                        </a:lnTo>
                        <a:lnTo>
                          <a:pt x="4" y="61"/>
                        </a:lnTo>
                        <a:lnTo>
                          <a:pt x="7" y="61"/>
                        </a:lnTo>
                        <a:lnTo>
                          <a:pt x="4" y="56"/>
                        </a:lnTo>
                        <a:lnTo>
                          <a:pt x="2" y="56"/>
                        </a:lnTo>
                        <a:lnTo>
                          <a:pt x="0" y="54"/>
                        </a:lnTo>
                        <a:lnTo>
                          <a:pt x="2" y="50"/>
                        </a:lnTo>
                        <a:lnTo>
                          <a:pt x="4" y="50"/>
                        </a:lnTo>
                        <a:lnTo>
                          <a:pt x="2" y="46"/>
                        </a:lnTo>
                        <a:lnTo>
                          <a:pt x="0" y="46"/>
                        </a:lnTo>
                        <a:lnTo>
                          <a:pt x="0" y="43"/>
                        </a:lnTo>
                        <a:lnTo>
                          <a:pt x="0" y="40"/>
                        </a:lnTo>
                        <a:lnTo>
                          <a:pt x="2" y="40"/>
                        </a:lnTo>
                        <a:lnTo>
                          <a:pt x="4" y="36"/>
                        </a:lnTo>
                        <a:lnTo>
                          <a:pt x="2" y="36"/>
                        </a:lnTo>
                        <a:lnTo>
                          <a:pt x="0" y="33"/>
                        </a:lnTo>
                        <a:lnTo>
                          <a:pt x="0" y="31"/>
                        </a:lnTo>
                        <a:lnTo>
                          <a:pt x="2" y="31"/>
                        </a:lnTo>
                        <a:lnTo>
                          <a:pt x="4" y="31"/>
                        </a:lnTo>
                        <a:lnTo>
                          <a:pt x="7" y="26"/>
                        </a:lnTo>
                        <a:lnTo>
                          <a:pt x="4" y="26"/>
                        </a:lnTo>
                        <a:lnTo>
                          <a:pt x="4" y="23"/>
                        </a:lnTo>
                        <a:lnTo>
                          <a:pt x="4" y="20"/>
                        </a:lnTo>
                        <a:lnTo>
                          <a:pt x="7" y="20"/>
                        </a:lnTo>
                        <a:lnTo>
                          <a:pt x="11" y="23"/>
                        </a:lnTo>
                        <a:lnTo>
                          <a:pt x="13" y="18"/>
                        </a:lnTo>
                        <a:lnTo>
                          <a:pt x="11" y="15"/>
                        </a:lnTo>
                        <a:lnTo>
                          <a:pt x="11" y="13"/>
                        </a:lnTo>
                        <a:lnTo>
                          <a:pt x="13" y="13"/>
                        </a:lnTo>
                        <a:lnTo>
                          <a:pt x="15" y="15"/>
                        </a:lnTo>
                        <a:lnTo>
                          <a:pt x="18" y="13"/>
                        </a:lnTo>
                        <a:lnTo>
                          <a:pt x="18" y="7"/>
                        </a:lnTo>
                        <a:lnTo>
                          <a:pt x="21" y="5"/>
                        </a:lnTo>
                        <a:lnTo>
                          <a:pt x="21" y="7"/>
                        </a:lnTo>
                        <a:lnTo>
                          <a:pt x="23" y="7"/>
                        </a:lnTo>
                        <a:lnTo>
                          <a:pt x="28" y="7"/>
                        </a:lnTo>
                        <a:lnTo>
                          <a:pt x="28" y="5"/>
                        </a:lnTo>
                        <a:lnTo>
                          <a:pt x="28" y="3"/>
                        </a:lnTo>
                        <a:lnTo>
                          <a:pt x="31" y="3"/>
                        </a:lnTo>
                        <a:lnTo>
                          <a:pt x="34" y="5"/>
                        </a:lnTo>
                        <a:lnTo>
                          <a:pt x="36" y="5"/>
                        </a:lnTo>
                        <a:lnTo>
                          <a:pt x="39" y="3"/>
                        </a:lnTo>
                        <a:lnTo>
                          <a:pt x="39" y="0"/>
                        </a:lnTo>
                        <a:lnTo>
                          <a:pt x="41" y="0"/>
                        </a:lnTo>
                        <a:lnTo>
                          <a:pt x="41" y="3"/>
                        </a:lnTo>
                        <a:lnTo>
                          <a:pt x="41" y="5"/>
                        </a:lnTo>
                        <a:lnTo>
                          <a:pt x="47" y="5"/>
                        </a:lnTo>
                        <a:lnTo>
                          <a:pt x="49" y="3"/>
                        </a:lnTo>
                        <a:lnTo>
                          <a:pt x="51" y="3"/>
                        </a:lnTo>
                        <a:lnTo>
                          <a:pt x="51" y="5"/>
                        </a:lnTo>
                        <a:lnTo>
                          <a:pt x="51" y="7"/>
                        </a:lnTo>
                        <a:lnTo>
                          <a:pt x="56" y="7"/>
                        </a:lnTo>
                        <a:lnTo>
                          <a:pt x="60" y="5"/>
                        </a:lnTo>
                        <a:lnTo>
                          <a:pt x="62" y="7"/>
                        </a:lnTo>
                        <a:lnTo>
                          <a:pt x="62" y="13"/>
                        </a:lnTo>
                        <a:lnTo>
                          <a:pt x="64" y="15"/>
                        </a:lnTo>
                        <a:lnTo>
                          <a:pt x="67" y="13"/>
                        </a:lnTo>
                        <a:lnTo>
                          <a:pt x="69" y="13"/>
                        </a:lnTo>
                        <a:lnTo>
                          <a:pt x="69" y="15"/>
                        </a:lnTo>
                        <a:lnTo>
                          <a:pt x="67" y="18"/>
                        </a:lnTo>
                        <a:lnTo>
                          <a:pt x="71" y="23"/>
                        </a:lnTo>
                        <a:lnTo>
                          <a:pt x="76" y="20"/>
                        </a:lnTo>
                        <a:lnTo>
                          <a:pt x="76" y="23"/>
                        </a:lnTo>
                        <a:lnTo>
                          <a:pt x="77" y="23"/>
                        </a:lnTo>
                        <a:lnTo>
                          <a:pt x="76" y="26"/>
                        </a:lnTo>
                        <a:lnTo>
                          <a:pt x="76" y="31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73" name="Freeform 469"/>
                <p:cNvSpPr>
                  <a:spLocks/>
                </p:cNvSpPr>
                <p:nvPr/>
              </p:nvSpPr>
              <p:spPr bwMode="auto">
                <a:xfrm>
                  <a:off x="2957" y="1629"/>
                  <a:ext cx="14" cy="14"/>
                </a:xfrm>
                <a:custGeom>
                  <a:avLst/>
                  <a:gdLst/>
                  <a:ahLst/>
                  <a:cxnLst>
                    <a:cxn ang="0">
                      <a:pos x="14" y="4"/>
                    </a:cxn>
                    <a:cxn ang="0">
                      <a:pos x="14" y="11"/>
                    </a:cxn>
                    <a:cxn ang="0">
                      <a:pos x="9" y="14"/>
                    </a:cxn>
                    <a:cxn ang="0">
                      <a:pos x="0" y="9"/>
                    </a:cxn>
                    <a:cxn ang="0">
                      <a:pos x="0" y="2"/>
                    </a:cxn>
                    <a:cxn ang="0">
                      <a:pos x="5" y="0"/>
                    </a:cxn>
                    <a:cxn ang="0">
                      <a:pos x="14" y="4"/>
                    </a:cxn>
                  </a:cxnLst>
                  <a:rect l="0" t="0" r="r" b="b"/>
                  <a:pathLst>
                    <a:path w="14" h="14">
                      <a:moveTo>
                        <a:pt x="14" y="4"/>
                      </a:moveTo>
                      <a:lnTo>
                        <a:pt x="14" y="11"/>
                      </a:lnTo>
                      <a:lnTo>
                        <a:pt x="9" y="14"/>
                      </a:lnTo>
                      <a:lnTo>
                        <a:pt x="0" y="9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" name="Group 470"/>
              <p:cNvGrpSpPr>
                <a:grpSpLocks/>
              </p:cNvGrpSpPr>
              <p:nvPr/>
            </p:nvGrpSpPr>
            <p:grpSpPr bwMode="auto">
              <a:xfrm>
                <a:off x="2858" y="1355"/>
                <a:ext cx="170" cy="128"/>
                <a:chOff x="2858" y="1355"/>
                <a:chExt cx="170" cy="128"/>
              </a:xfrm>
            </p:grpSpPr>
            <p:grpSp>
              <p:nvGrpSpPr>
                <p:cNvPr id="650" name="Group 471"/>
                <p:cNvGrpSpPr>
                  <a:grpSpLocks/>
                </p:cNvGrpSpPr>
                <p:nvPr/>
              </p:nvGrpSpPr>
              <p:grpSpPr bwMode="auto">
                <a:xfrm>
                  <a:off x="2909" y="1355"/>
                  <a:ext cx="49" cy="48"/>
                  <a:chOff x="2909" y="1355"/>
                  <a:chExt cx="49" cy="48"/>
                </a:xfrm>
              </p:grpSpPr>
              <p:sp>
                <p:nvSpPr>
                  <p:cNvPr id="664" name="Freeform 472"/>
                  <p:cNvSpPr>
                    <a:spLocks/>
                  </p:cNvSpPr>
                  <p:nvPr/>
                </p:nvSpPr>
                <p:spPr bwMode="auto">
                  <a:xfrm>
                    <a:off x="2909" y="1355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33" y="46"/>
                      </a:cxn>
                      <a:cxn ang="0">
                        <a:pos x="39" y="46"/>
                      </a:cxn>
                      <a:cxn ang="0">
                        <a:pos x="39" y="40"/>
                      </a:cxn>
                      <a:cxn ang="0">
                        <a:pos x="44" y="38"/>
                      </a:cxn>
                      <a:cxn ang="0">
                        <a:pos x="46" y="34"/>
                      </a:cxn>
                      <a:cxn ang="0">
                        <a:pos x="44" y="28"/>
                      </a:cxn>
                      <a:cxn ang="0">
                        <a:pos x="49" y="26"/>
                      </a:cxn>
                      <a:cxn ang="0">
                        <a:pos x="46" y="23"/>
                      </a:cxn>
                      <a:cxn ang="0">
                        <a:pos x="46" y="17"/>
                      </a:cxn>
                      <a:cxn ang="0">
                        <a:pos x="46" y="13"/>
                      </a:cxn>
                      <a:cxn ang="0">
                        <a:pos x="39" y="12"/>
                      </a:cxn>
                      <a:cxn ang="0">
                        <a:pos x="41" y="7"/>
                      </a:cxn>
                      <a:cxn ang="0">
                        <a:pos x="37" y="7"/>
                      </a:cxn>
                      <a:cxn ang="0">
                        <a:pos x="31" y="2"/>
                      </a:cxn>
                      <a:cxn ang="0">
                        <a:pos x="28" y="2"/>
                      </a:cxn>
                      <a:cxn ang="0">
                        <a:pos x="24" y="4"/>
                      </a:cxn>
                      <a:cxn ang="0">
                        <a:pos x="19" y="0"/>
                      </a:cxn>
                      <a:cxn ang="0">
                        <a:pos x="16" y="2"/>
                      </a:cxn>
                      <a:cxn ang="0">
                        <a:pos x="13" y="7"/>
                      </a:cxn>
                      <a:cxn ang="0">
                        <a:pos x="8" y="7"/>
                      </a:cxn>
                      <a:cxn ang="0">
                        <a:pos x="8" y="12"/>
                      </a:cxn>
                      <a:cxn ang="0">
                        <a:pos x="4" y="13"/>
                      </a:cxn>
                      <a:cxn ang="0">
                        <a:pos x="4" y="19"/>
                      </a:cxn>
                      <a:cxn ang="0">
                        <a:pos x="6" y="23"/>
                      </a:cxn>
                      <a:cxn ang="0">
                        <a:pos x="0" y="26"/>
                      </a:cxn>
                      <a:cxn ang="0">
                        <a:pos x="6" y="28"/>
                      </a:cxn>
                      <a:cxn ang="0">
                        <a:pos x="6" y="36"/>
                      </a:cxn>
                      <a:cxn ang="0">
                        <a:pos x="8" y="38"/>
                      </a:cxn>
                      <a:cxn ang="0">
                        <a:pos x="13" y="40"/>
                      </a:cxn>
                      <a:cxn ang="0">
                        <a:pos x="13" y="46"/>
                      </a:cxn>
                      <a:cxn ang="0">
                        <a:pos x="19" y="46"/>
                      </a:cxn>
                      <a:cxn ang="0">
                        <a:pos x="24" y="44"/>
                      </a:cxn>
                      <a:cxn ang="0">
                        <a:pos x="25" y="48"/>
                      </a:cxn>
                      <a:cxn ang="0">
                        <a:pos x="28" y="44"/>
                      </a:cxn>
                    </a:cxnLst>
                    <a:rect l="0" t="0" r="r" b="b"/>
                    <a:pathLst>
                      <a:path w="49" h="48">
                        <a:moveTo>
                          <a:pt x="33" y="44"/>
                        </a:moveTo>
                        <a:lnTo>
                          <a:pt x="33" y="46"/>
                        </a:lnTo>
                        <a:lnTo>
                          <a:pt x="37" y="46"/>
                        </a:lnTo>
                        <a:lnTo>
                          <a:pt x="39" y="46"/>
                        </a:lnTo>
                        <a:lnTo>
                          <a:pt x="39" y="44"/>
                        </a:lnTo>
                        <a:lnTo>
                          <a:pt x="39" y="40"/>
                        </a:lnTo>
                        <a:lnTo>
                          <a:pt x="41" y="38"/>
                        </a:lnTo>
                        <a:lnTo>
                          <a:pt x="44" y="38"/>
                        </a:lnTo>
                        <a:lnTo>
                          <a:pt x="46" y="36"/>
                        </a:lnTo>
                        <a:lnTo>
                          <a:pt x="46" y="34"/>
                        </a:lnTo>
                        <a:lnTo>
                          <a:pt x="44" y="34"/>
                        </a:lnTo>
                        <a:lnTo>
                          <a:pt x="44" y="28"/>
                        </a:lnTo>
                        <a:lnTo>
                          <a:pt x="49" y="28"/>
                        </a:lnTo>
                        <a:lnTo>
                          <a:pt x="49" y="26"/>
                        </a:lnTo>
                        <a:lnTo>
                          <a:pt x="49" y="23"/>
                        </a:lnTo>
                        <a:lnTo>
                          <a:pt x="46" y="23"/>
                        </a:lnTo>
                        <a:lnTo>
                          <a:pt x="44" y="19"/>
                        </a:lnTo>
                        <a:lnTo>
                          <a:pt x="46" y="17"/>
                        </a:lnTo>
                        <a:lnTo>
                          <a:pt x="49" y="17"/>
                        </a:lnTo>
                        <a:lnTo>
                          <a:pt x="46" y="13"/>
                        </a:lnTo>
                        <a:lnTo>
                          <a:pt x="44" y="13"/>
                        </a:lnTo>
                        <a:lnTo>
                          <a:pt x="39" y="12"/>
                        </a:lnTo>
                        <a:lnTo>
                          <a:pt x="41" y="9"/>
                        </a:lnTo>
                        <a:lnTo>
                          <a:pt x="41" y="7"/>
                        </a:lnTo>
                        <a:lnTo>
                          <a:pt x="39" y="4"/>
                        </a:lnTo>
                        <a:lnTo>
                          <a:pt x="37" y="7"/>
                        </a:lnTo>
                        <a:lnTo>
                          <a:pt x="31" y="4"/>
                        </a:lnTo>
                        <a:lnTo>
                          <a:pt x="31" y="2"/>
                        </a:lnTo>
                        <a:lnTo>
                          <a:pt x="28" y="0"/>
                        </a:lnTo>
                        <a:lnTo>
                          <a:pt x="28" y="2"/>
                        </a:lnTo>
                        <a:lnTo>
                          <a:pt x="25" y="4"/>
                        </a:lnTo>
                        <a:lnTo>
                          <a:pt x="24" y="4"/>
                        </a:lnTo>
                        <a:lnTo>
                          <a:pt x="21" y="2"/>
                        </a:lnTo>
                        <a:lnTo>
                          <a:pt x="19" y="0"/>
                        </a:lnTo>
                        <a:lnTo>
                          <a:pt x="19" y="2"/>
                        </a:lnTo>
                        <a:lnTo>
                          <a:pt x="16" y="2"/>
                        </a:lnTo>
                        <a:lnTo>
                          <a:pt x="19" y="4"/>
                        </a:lnTo>
                        <a:lnTo>
                          <a:pt x="13" y="7"/>
                        </a:lnTo>
                        <a:lnTo>
                          <a:pt x="11" y="7"/>
                        </a:lnTo>
                        <a:lnTo>
                          <a:pt x="8" y="7"/>
                        </a:lnTo>
                        <a:lnTo>
                          <a:pt x="8" y="9"/>
                        </a:lnTo>
                        <a:lnTo>
                          <a:pt x="8" y="12"/>
                        </a:lnTo>
                        <a:lnTo>
                          <a:pt x="8" y="13"/>
                        </a:lnTo>
                        <a:lnTo>
                          <a:pt x="4" y="13"/>
                        </a:lnTo>
                        <a:lnTo>
                          <a:pt x="4" y="17"/>
                        </a:lnTo>
                        <a:lnTo>
                          <a:pt x="4" y="19"/>
                        </a:lnTo>
                        <a:lnTo>
                          <a:pt x="6" y="19"/>
                        </a:lnTo>
                        <a:lnTo>
                          <a:pt x="6" y="23"/>
                        </a:lnTo>
                        <a:lnTo>
                          <a:pt x="4" y="23"/>
                        </a:lnTo>
                        <a:lnTo>
                          <a:pt x="0" y="26"/>
                        </a:lnTo>
                        <a:lnTo>
                          <a:pt x="4" y="28"/>
                        </a:lnTo>
                        <a:lnTo>
                          <a:pt x="6" y="28"/>
                        </a:lnTo>
                        <a:lnTo>
                          <a:pt x="8" y="34"/>
                        </a:lnTo>
                        <a:lnTo>
                          <a:pt x="6" y="36"/>
                        </a:lnTo>
                        <a:lnTo>
                          <a:pt x="6" y="38"/>
                        </a:lnTo>
                        <a:lnTo>
                          <a:pt x="8" y="38"/>
                        </a:lnTo>
                        <a:lnTo>
                          <a:pt x="11" y="38"/>
                        </a:lnTo>
                        <a:lnTo>
                          <a:pt x="13" y="40"/>
                        </a:lnTo>
                        <a:lnTo>
                          <a:pt x="13" y="44"/>
                        </a:lnTo>
                        <a:lnTo>
                          <a:pt x="13" y="46"/>
                        </a:lnTo>
                        <a:lnTo>
                          <a:pt x="16" y="46"/>
                        </a:lnTo>
                        <a:lnTo>
                          <a:pt x="19" y="46"/>
                        </a:lnTo>
                        <a:lnTo>
                          <a:pt x="19" y="44"/>
                        </a:lnTo>
                        <a:lnTo>
                          <a:pt x="24" y="44"/>
                        </a:lnTo>
                        <a:lnTo>
                          <a:pt x="24" y="48"/>
                        </a:lnTo>
                        <a:lnTo>
                          <a:pt x="25" y="48"/>
                        </a:lnTo>
                        <a:lnTo>
                          <a:pt x="28" y="46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close/>
                      </a:path>
                    </a:pathLst>
                  </a:custGeom>
                  <a:solidFill>
                    <a:srgbClr val="9933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5" name="Freeform 473"/>
                  <p:cNvSpPr>
                    <a:spLocks/>
                  </p:cNvSpPr>
                  <p:nvPr/>
                </p:nvSpPr>
                <p:spPr bwMode="auto">
                  <a:xfrm>
                    <a:off x="2909" y="1355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33" y="46"/>
                      </a:cxn>
                      <a:cxn ang="0">
                        <a:pos x="39" y="46"/>
                      </a:cxn>
                      <a:cxn ang="0">
                        <a:pos x="39" y="40"/>
                      </a:cxn>
                      <a:cxn ang="0">
                        <a:pos x="44" y="38"/>
                      </a:cxn>
                      <a:cxn ang="0">
                        <a:pos x="46" y="34"/>
                      </a:cxn>
                      <a:cxn ang="0">
                        <a:pos x="44" y="28"/>
                      </a:cxn>
                      <a:cxn ang="0">
                        <a:pos x="49" y="26"/>
                      </a:cxn>
                      <a:cxn ang="0">
                        <a:pos x="46" y="23"/>
                      </a:cxn>
                      <a:cxn ang="0">
                        <a:pos x="46" y="17"/>
                      </a:cxn>
                      <a:cxn ang="0">
                        <a:pos x="46" y="13"/>
                      </a:cxn>
                      <a:cxn ang="0">
                        <a:pos x="39" y="12"/>
                      </a:cxn>
                      <a:cxn ang="0">
                        <a:pos x="41" y="7"/>
                      </a:cxn>
                      <a:cxn ang="0">
                        <a:pos x="37" y="7"/>
                      </a:cxn>
                      <a:cxn ang="0">
                        <a:pos x="31" y="2"/>
                      </a:cxn>
                      <a:cxn ang="0">
                        <a:pos x="28" y="2"/>
                      </a:cxn>
                      <a:cxn ang="0">
                        <a:pos x="24" y="4"/>
                      </a:cxn>
                      <a:cxn ang="0">
                        <a:pos x="19" y="0"/>
                      </a:cxn>
                      <a:cxn ang="0">
                        <a:pos x="16" y="2"/>
                      </a:cxn>
                      <a:cxn ang="0">
                        <a:pos x="13" y="7"/>
                      </a:cxn>
                      <a:cxn ang="0">
                        <a:pos x="8" y="7"/>
                      </a:cxn>
                      <a:cxn ang="0">
                        <a:pos x="8" y="12"/>
                      </a:cxn>
                      <a:cxn ang="0">
                        <a:pos x="4" y="13"/>
                      </a:cxn>
                      <a:cxn ang="0">
                        <a:pos x="4" y="19"/>
                      </a:cxn>
                      <a:cxn ang="0">
                        <a:pos x="6" y="23"/>
                      </a:cxn>
                      <a:cxn ang="0">
                        <a:pos x="0" y="26"/>
                      </a:cxn>
                      <a:cxn ang="0">
                        <a:pos x="6" y="28"/>
                      </a:cxn>
                      <a:cxn ang="0">
                        <a:pos x="6" y="36"/>
                      </a:cxn>
                      <a:cxn ang="0">
                        <a:pos x="8" y="38"/>
                      </a:cxn>
                      <a:cxn ang="0">
                        <a:pos x="13" y="40"/>
                      </a:cxn>
                      <a:cxn ang="0">
                        <a:pos x="13" y="46"/>
                      </a:cxn>
                      <a:cxn ang="0">
                        <a:pos x="19" y="46"/>
                      </a:cxn>
                      <a:cxn ang="0">
                        <a:pos x="24" y="44"/>
                      </a:cxn>
                      <a:cxn ang="0">
                        <a:pos x="25" y="48"/>
                      </a:cxn>
                      <a:cxn ang="0">
                        <a:pos x="28" y="44"/>
                      </a:cxn>
                    </a:cxnLst>
                    <a:rect l="0" t="0" r="r" b="b"/>
                    <a:pathLst>
                      <a:path w="49" h="48">
                        <a:moveTo>
                          <a:pt x="33" y="44"/>
                        </a:moveTo>
                        <a:lnTo>
                          <a:pt x="33" y="46"/>
                        </a:lnTo>
                        <a:lnTo>
                          <a:pt x="37" y="46"/>
                        </a:lnTo>
                        <a:lnTo>
                          <a:pt x="39" y="46"/>
                        </a:lnTo>
                        <a:lnTo>
                          <a:pt x="39" y="44"/>
                        </a:lnTo>
                        <a:lnTo>
                          <a:pt x="39" y="40"/>
                        </a:lnTo>
                        <a:lnTo>
                          <a:pt x="41" y="38"/>
                        </a:lnTo>
                        <a:lnTo>
                          <a:pt x="44" y="38"/>
                        </a:lnTo>
                        <a:lnTo>
                          <a:pt x="46" y="36"/>
                        </a:lnTo>
                        <a:lnTo>
                          <a:pt x="46" y="34"/>
                        </a:lnTo>
                        <a:lnTo>
                          <a:pt x="44" y="34"/>
                        </a:lnTo>
                        <a:lnTo>
                          <a:pt x="44" y="28"/>
                        </a:lnTo>
                        <a:lnTo>
                          <a:pt x="49" y="28"/>
                        </a:lnTo>
                        <a:lnTo>
                          <a:pt x="49" y="26"/>
                        </a:lnTo>
                        <a:lnTo>
                          <a:pt x="49" y="23"/>
                        </a:lnTo>
                        <a:lnTo>
                          <a:pt x="46" y="23"/>
                        </a:lnTo>
                        <a:lnTo>
                          <a:pt x="44" y="19"/>
                        </a:lnTo>
                        <a:lnTo>
                          <a:pt x="46" y="17"/>
                        </a:lnTo>
                        <a:lnTo>
                          <a:pt x="49" y="17"/>
                        </a:lnTo>
                        <a:lnTo>
                          <a:pt x="46" y="13"/>
                        </a:lnTo>
                        <a:lnTo>
                          <a:pt x="44" y="13"/>
                        </a:lnTo>
                        <a:lnTo>
                          <a:pt x="39" y="12"/>
                        </a:lnTo>
                        <a:lnTo>
                          <a:pt x="41" y="9"/>
                        </a:lnTo>
                        <a:lnTo>
                          <a:pt x="41" y="7"/>
                        </a:lnTo>
                        <a:lnTo>
                          <a:pt x="39" y="4"/>
                        </a:lnTo>
                        <a:lnTo>
                          <a:pt x="37" y="7"/>
                        </a:lnTo>
                        <a:lnTo>
                          <a:pt x="31" y="4"/>
                        </a:lnTo>
                        <a:lnTo>
                          <a:pt x="31" y="2"/>
                        </a:lnTo>
                        <a:lnTo>
                          <a:pt x="28" y="0"/>
                        </a:lnTo>
                        <a:lnTo>
                          <a:pt x="28" y="2"/>
                        </a:lnTo>
                        <a:lnTo>
                          <a:pt x="25" y="4"/>
                        </a:lnTo>
                        <a:lnTo>
                          <a:pt x="24" y="4"/>
                        </a:lnTo>
                        <a:lnTo>
                          <a:pt x="21" y="2"/>
                        </a:lnTo>
                        <a:lnTo>
                          <a:pt x="19" y="0"/>
                        </a:lnTo>
                        <a:lnTo>
                          <a:pt x="19" y="2"/>
                        </a:lnTo>
                        <a:lnTo>
                          <a:pt x="16" y="2"/>
                        </a:lnTo>
                        <a:lnTo>
                          <a:pt x="19" y="4"/>
                        </a:lnTo>
                        <a:lnTo>
                          <a:pt x="13" y="7"/>
                        </a:lnTo>
                        <a:lnTo>
                          <a:pt x="11" y="7"/>
                        </a:lnTo>
                        <a:lnTo>
                          <a:pt x="8" y="7"/>
                        </a:lnTo>
                        <a:lnTo>
                          <a:pt x="8" y="9"/>
                        </a:lnTo>
                        <a:lnTo>
                          <a:pt x="8" y="12"/>
                        </a:lnTo>
                        <a:lnTo>
                          <a:pt x="8" y="13"/>
                        </a:lnTo>
                        <a:lnTo>
                          <a:pt x="4" y="13"/>
                        </a:lnTo>
                        <a:lnTo>
                          <a:pt x="4" y="17"/>
                        </a:lnTo>
                        <a:lnTo>
                          <a:pt x="4" y="19"/>
                        </a:lnTo>
                        <a:lnTo>
                          <a:pt x="6" y="19"/>
                        </a:lnTo>
                        <a:lnTo>
                          <a:pt x="6" y="23"/>
                        </a:lnTo>
                        <a:lnTo>
                          <a:pt x="4" y="23"/>
                        </a:lnTo>
                        <a:lnTo>
                          <a:pt x="0" y="26"/>
                        </a:lnTo>
                        <a:lnTo>
                          <a:pt x="4" y="28"/>
                        </a:lnTo>
                        <a:lnTo>
                          <a:pt x="6" y="28"/>
                        </a:lnTo>
                        <a:lnTo>
                          <a:pt x="8" y="34"/>
                        </a:lnTo>
                        <a:lnTo>
                          <a:pt x="6" y="36"/>
                        </a:lnTo>
                        <a:lnTo>
                          <a:pt x="6" y="38"/>
                        </a:lnTo>
                        <a:lnTo>
                          <a:pt x="8" y="38"/>
                        </a:lnTo>
                        <a:lnTo>
                          <a:pt x="11" y="38"/>
                        </a:lnTo>
                        <a:lnTo>
                          <a:pt x="13" y="40"/>
                        </a:lnTo>
                        <a:lnTo>
                          <a:pt x="13" y="44"/>
                        </a:lnTo>
                        <a:lnTo>
                          <a:pt x="13" y="46"/>
                        </a:lnTo>
                        <a:lnTo>
                          <a:pt x="16" y="46"/>
                        </a:lnTo>
                        <a:lnTo>
                          <a:pt x="19" y="46"/>
                        </a:lnTo>
                        <a:lnTo>
                          <a:pt x="19" y="44"/>
                        </a:lnTo>
                        <a:lnTo>
                          <a:pt x="24" y="44"/>
                        </a:lnTo>
                        <a:lnTo>
                          <a:pt x="24" y="48"/>
                        </a:lnTo>
                        <a:lnTo>
                          <a:pt x="25" y="48"/>
                        </a:lnTo>
                        <a:lnTo>
                          <a:pt x="28" y="46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1" name="Freeform 474"/>
                <p:cNvSpPr>
                  <a:spLocks/>
                </p:cNvSpPr>
                <p:nvPr/>
              </p:nvSpPr>
              <p:spPr bwMode="auto">
                <a:xfrm>
                  <a:off x="2932" y="1375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11" y="5"/>
                    </a:cxn>
                    <a:cxn ang="0">
                      <a:pos x="4" y="11"/>
                    </a:cxn>
                    <a:cxn ang="0">
                      <a:pos x="0" y="8"/>
                    </a:cxn>
                    <a:cxn ang="0">
                      <a:pos x="2" y="0"/>
                    </a:cxn>
                    <a:cxn ang="0">
                      <a:pos x="11" y="5"/>
                    </a:cxn>
                  </a:cxnLst>
                  <a:rect l="0" t="0" r="r" b="b"/>
                  <a:pathLst>
                    <a:path w="11" h="11">
                      <a:moveTo>
                        <a:pt x="11" y="5"/>
                      </a:moveTo>
                      <a:lnTo>
                        <a:pt x="4" y="11"/>
                      </a:lnTo>
                      <a:lnTo>
                        <a:pt x="0" y="8"/>
                      </a:lnTo>
                      <a:lnTo>
                        <a:pt x="2" y="0"/>
                      </a:lnTo>
                      <a:lnTo>
                        <a:pt x="11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52" name="Group 475"/>
                <p:cNvGrpSpPr>
                  <a:grpSpLocks/>
                </p:cNvGrpSpPr>
                <p:nvPr/>
              </p:nvGrpSpPr>
              <p:grpSpPr bwMode="auto">
                <a:xfrm>
                  <a:off x="2979" y="1379"/>
                  <a:ext cx="49" cy="48"/>
                  <a:chOff x="2979" y="1379"/>
                  <a:chExt cx="49" cy="48"/>
                </a:xfrm>
              </p:grpSpPr>
              <p:sp>
                <p:nvSpPr>
                  <p:cNvPr id="662" name="Freeform 476"/>
                  <p:cNvSpPr>
                    <a:spLocks/>
                  </p:cNvSpPr>
                  <p:nvPr/>
                </p:nvSpPr>
                <p:spPr bwMode="auto">
                  <a:xfrm>
                    <a:off x="2979" y="1379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33" y="44"/>
                      </a:cxn>
                      <a:cxn ang="0">
                        <a:pos x="35" y="42"/>
                      </a:cxn>
                      <a:cxn ang="0">
                        <a:pos x="37" y="37"/>
                      </a:cxn>
                      <a:cxn ang="0">
                        <a:pos x="43" y="37"/>
                      </a:cxn>
                      <a:cxn ang="0">
                        <a:pos x="41" y="32"/>
                      </a:cxn>
                      <a:cxn ang="0">
                        <a:pos x="45" y="28"/>
                      </a:cxn>
                      <a:cxn ang="0">
                        <a:pos x="49" y="24"/>
                      </a:cxn>
                      <a:cxn ang="0">
                        <a:pos x="43" y="23"/>
                      </a:cxn>
                      <a:cxn ang="0">
                        <a:pos x="45" y="17"/>
                      </a:cxn>
                      <a:cxn ang="0">
                        <a:pos x="43" y="13"/>
                      </a:cxn>
                      <a:cxn ang="0">
                        <a:pos x="37" y="10"/>
                      </a:cxn>
                      <a:cxn ang="0">
                        <a:pos x="37" y="6"/>
                      </a:cxn>
                      <a:cxn ang="0">
                        <a:pos x="33" y="7"/>
                      </a:cxn>
                      <a:cxn ang="0">
                        <a:pos x="30" y="3"/>
                      </a:cxn>
                      <a:cxn ang="0">
                        <a:pos x="26" y="0"/>
                      </a:cxn>
                      <a:cxn ang="0">
                        <a:pos x="20" y="3"/>
                      </a:cxn>
                      <a:cxn ang="0">
                        <a:pos x="18" y="0"/>
                      </a:cxn>
                      <a:cxn ang="0">
                        <a:pos x="15" y="3"/>
                      </a:cxn>
                      <a:cxn ang="0">
                        <a:pos x="9" y="7"/>
                      </a:cxn>
                      <a:cxn ang="0">
                        <a:pos x="7" y="6"/>
                      </a:cxn>
                      <a:cxn ang="0">
                        <a:pos x="5" y="7"/>
                      </a:cxn>
                      <a:cxn ang="0">
                        <a:pos x="5" y="15"/>
                      </a:cxn>
                      <a:cxn ang="0">
                        <a:pos x="0" y="15"/>
                      </a:cxn>
                      <a:cxn ang="0">
                        <a:pos x="2" y="20"/>
                      </a:cxn>
                      <a:cxn ang="0">
                        <a:pos x="0" y="24"/>
                      </a:cxn>
                      <a:cxn ang="0">
                        <a:pos x="2" y="31"/>
                      </a:cxn>
                      <a:cxn ang="0">
                        <a:pos x="5" y="32"/>
                      </a:cxn>
                      <a:cxn ang="0">
                        <a:pos x="2" y="37"/>
                      </a:cxn>
                      <a:cxn ang="0">
                        <a:pos x="7" y="40"/>
                      </a:cxn>
                      <a:cxn ang="0">
                        <a:pos x="13" y="40"/>
                      </a:cxn>
                      <a:cxn ang="0">
                        <a:pos x="13" y="48"/>
                      </a:cxn>
                      <a:cxn ang="0">
                        <a:pos x="18" y="42"/>
                      </a:cxn>
                      <a:cxn ang="0">
                        <a:pos x="22" y="48"/>
                      </a:cxn>
                      <a:cxn ang="0">
                        <a:pos x="28" y="48"/>
                      </a:cxn>
                      <a:cxn ang="0">
                        <a:pos x="30" y="42"/>
                      </a:cxn>
                    </a:cxnLst>
                    <a:rect l="0" t="0" r="r" b="b"/>
                    <a:pathLst>
                      <a:path w="49" h="48">
                        <a:moveTo>
                          <a:pt x="30" y="42"/>
                        </a:moveTo>
                        <a:lnTo>
                          <a:pt x="33" y="44"/>
                        </a:lnTo>
                        <a:lnTo>
                          <a:pt x="35" y="44"/>
                        </a:lnTo>
                        <a:lnTo>
                          <a:pt x="35" y="42"/>
                        </a:lnTo>
                        <a:lnTo>
                          <a:pt x="35" y="40"/>
                        </a:lnTo>
                        <a:lnTo>
                          <a:pt x="37" y="37"/>
                        </a:lnTo>
                        <a:lnTo>
                          <a:pt x="41" y="40"/>
                        </a:lnTo>
                        <a:lnTo>
                          <a:pt x="43" y="37"/>
                        </a:lnTo>
                        <a:lnTo>
                          <a:pt x="43" y="34"/>
                        </a:lnTo>
                        <a:lnTo>
                          <a:pt x="41" y="32"/>
                        </a:lnTo>
                        <a:lnTo>
                          <a:pt x="43" y="31"/>
                        </a:lnTo>
                        <a:lnTo>
                          <a:pt x="45" y="28"/>
                        </a:lnTo>
                        <a:lnTo>
                          <a:pt x="49" y="28"/>
                        </a:lnTo>
                        <a:lnTo>
                          <a:pt x="49" y="24"/>
                        </a:lnTo>
                        <a:lnTo>
                          <a:pt x="45" y="24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lnTo>
                          <a:pt x="45" y="17"/>
                        </a:lnTo>
                        <a:lnTo>
                          <a:pt x="45" y="15"/>
                        </a:lnTo>
                        <a:lnTo>
                          <a:pt x="43" y="13"/>
                        </a:lnTo>
                        <a:lnTo>
                          <a:pt x="41" y="15"/>
                        </a:lnTo>
                        <a:lnTo>
                          <a:pt x="37" y="10"/>
                        </a:lnTo>
                        <a:lnTo>
                          <a:pt x="41" y="7"/>
                        </a:lnTo>
                        <a:lnTo>
                          <a:pt x="37" y="6"/>
                        </a:lnTo>
                        <a:lnTo>
                          <a:pt x="35" y="6"/>
                        </a:lnTo>
                        <a:lnTo>
                          <a:pt x="33" y="7"/>
                        </a:lnTo>
                        <a:lnTo>
                          <a:pt x="30" y="6"/>
                        </a:lnTo>
                        <a:lnTo>
                          <a:pt x="30" y="3"/>
                        </a:lnTo>
                        <a:lnTo>
                          <a:pt x="28" y="0"/>
                        </a:lnTo>
                        <a:lnTo>
                          <a:pt x="26" y="0"/>
                        </a:lnTo>
                        <a:lnTo>
                          <a:pt x="26" y="3"/>
                        </a:lnTo>
                        <a:lnTo>
                          <a:pt x="20" y="3"/>
                        </a:lnTo>
                        <a:lnTo>
                          <a:pt x="20" y="0"/>
                        </a:lnTo>
                        <a:lnTo>
                          <a:pt x="18" y="0"/>
                        </a:lnTo>
                        <a:lnTo>
                          <a:pt x="15" y="0"/>
                        </a:lnTo>
                        <a:lnTo>
                          <a:pt x="15" y="3"/>
                        </a:lnTo>
                        <a:lnTo>
                          <a:pt x="15" y="6"/>
                        </a:lnTo>
                        <a:lnTo>
                          <a:pt x="9" y="7"/>
                        </a:lnTo>
                        <a:lnTo>
                          <a:pt x="9" y="6"/>
                        </a:lnTo>
                        <a:lnTo>
                          <a:pt x="7" y="6"/>
                        </a:lnTo>
                        <a:lnTo>
                          <a:pt x="5" y="6"/>
                        </a:lnTo>
                        <a:lnTo>
                          <a:pt x="5" y="7"/>
                        </a:lnTo>
                        <a:lnTo>
                          <a:pt x="7" y="10"/>
                        </a:lnTo>
                        <a:lnTo>
                          <a:pt x="5" y="15"/>
                        </a:lnTo>
                        <a:lnTo>
                          <a:pt x="2" y="15"/>
                        </a:lnTo>
                        <a:lnTo>
                          <a:pt x="0" y="15"/>
                        </a:lnTo>
                        <a:lnTo>
                          <a:pt x="0" y="17"/>
                        </a:lnTo>
                        <a:lnTo>
                          <a:pt x="2" y="20"/>
                        </a:lnTo>
                        <a:lnTo>
                          <a:pt x="2" y="24"/>
                        </a:lnTo>
                        <a:lnTo>
                          <a:pt x="0" y="24"/>
                        </a:lnTo>
                        <a:lnTo>
                          <a:pt x="0" y="28"/>
                        </a:lnTo>
                        <a:lnTo>
                          <a:pt x="2" y="31"/>
                        </a:lnTo>
                        <a:lnTo>
                          <a:pt x="5" y="31"/>
                        </a:lnTo>
                        <a:lnTo>
                          <a:pt x="5" y="32"/>
                        </a:lnTo>
                        <a:lnTo>
                          <a:pt x="5" y="34"/>
                        </a:lnTo>
                        <a:lnTo>
                          <a:pt x="2" y="37"/>
                        </a:lnTo>
                        <a:lnTo>
                          <a:pt x="5" y="40"/>
                        </a:lnTo>
                        <a:lnTo>
                          <a:pt x="7" y="40"/>
                        </a:lnTo>
                        <a:lnTo>
                          <a:pt x="9" y="37"/>
                        </a:lnTo>
                        <a:lnTo>
                          <a:pt x="13" y="40"/>
                        </a:lnTo>
                        <a:lnTo>
                          <a:pt x="13" y="44"/>
                        </a:lnTo>
                        <a:lnTo>
                          <a:pt x="13" y="48"/>
                        </a:lnTo>
                        <a:lnTo>
                          <a:pt x="15" y="44"/>
                        </a:lnTo>
                        <a:lnTo>
                          <a:pt x="18" y="42"/>
                        </a:lnTo>
                        <a:lnTo>
                          <a:pt x="22" y="44"/>
                        </a:lnTo>
                        <a:lnTo>
                          <a:pt x="22" y="48"/>
                        </a:lnTo>
                        <a:lnTo>
                          <a:pt x="26" y="48"/>
                        </a:lnTo>
                        <a:lnTo>
                          <a:pt x="28" y="48"/>
                        </a:lnTo>
                        <a:lnTo>
                          <a:pt x="28" y="44"/>
                        </a:lnTo>
                        <a:lnTo>
                          <a:pt x="30" y="42"/>
                        </a:lnTo>
                        <a:close/>
                      </a:path>
                    </a:pathLst>
                  </a:custGeom>
                  <a:solidFill>
                    <a:srgbClr val="66FF3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3" name="Freeform 477"/>
                  <p:cNvSpPr>
                    <a:spLocks/>
                  </p:cNvSpPr>
                  <p:nvPr/>
                </p:nvSpPr>
                <p:spPr bwMode="auto">
                  <a:xfrm>
                    <a:off x="2979" y="1379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33" y="44"/>
                      </a:cxn>
                      <a:cxn ang="0">
                        <a:pos x="35" y="42"/>
                      </a:cxn>
                      <a:cxn ang="0">
                        <a:pos x="37" y="37"/>
                      </a:cxn>
                      <a:cxn ang="0">
                        <a:pos x="43" y="37"/>
                      </a:cxn>
                      <a:cxn ang="0">
                        <a:pos x="41" y="32"/>
                      </a:cxn>
                      <a:cxn ang="0">
                        <a:pos x="45" y="28"/>
                      </a:cxn>
                      <a:cxn ang="0">
                        <a:pos x="49" y="24"/>
                      </a:cxn>
                      <a:cxn ang="0">
                        <a:pos x="43" y="23"/>
                      </a:cxn>
                      <a:cxn ang="0">
                        <a:pos x="45" y="17"/>
                      </a:cxn>
                      <a:cxn ang="0">
                        <a:pos x="43" y="13"/>
                      </a:cxn>
                      <a:cxn ang="0">
                        <a:pos x="37" y="10"/>
                      </a:cxn>
                      <a:cxn ang="0">
                        <a:pos x="37" y="6"/>
                      </a:cxn>
                      <a:cxn ang="0">
                        <a:pos x="33" y="7"/>
                      </a:cxn>
                      <a:cxn ang="0">
                        <a:pos x="30" y="3"/>
                      </a:cxn>
                      <a:cxn ang="0">
                        <a:pos x="26" y="0"/>
                      </a:cxn>
                      <a:cxn ang="0">
                        <a:pos x="20" y="3"/>
                      </a:cxn>
                      <a:cxn ang="0">
                        <a:pos x="18" y="0"/>
                      </a:cxn>
                      <a:cxn ang="0">
                        <a:pos x="15" y="3"/>
                      </a:cxn>
                      <a:cxn ang="0">
                        <a:pos x="9" y="7"/>
                      </a:cxn>
                      <a:cxn ang="0">
                        <a:pos x="7" y="6"/>
                      </a:cxn>
                      <a:cxn ang="0">
                        <a:pos x="5" y="7"/>
                      </a:cxn>
                      <a:cxn ang="0">
                        <a:pos x="5" y="15"/>
                      </a:cxn>
                      <a:cxn ang="0">
                        <a:pos x="0" y="15"/>
                      </a:cxn>
                      <a:cxn ang="0">
                        <a:pos x="2" y="20"/>
                      </a:cxn>
                      <a:cxn ang="0">
                        <a:pos x="0" y="24"/>
                      </a:cxn>
                      <a:cxn ang="0">
                        <a:pos x="2" y="31"/>
                      </a:cxn>
                      <a:cxn ang="0">
                        <a:pos x="5" y="32"/>
                      </a:cxn>
                      <a:cxn ang="0">
                        <a:pos x="2" y="37"/>
                      </a:cxn>
                      <a:cxn ang="0">
                        <a:pos x="7" y="40"/>
                      </a:cxn>
                      <a:cxn ang="0">
                        <a:pos x="13" y="40"/>
                      </a:cxn>
                      <a:cxn ang="0">
                        <a:pos x="13" y="48"/>
                      </a:cxn>
                      <a:cxn ang="0">
                        <a:pos x="18" y="42"/>
                      </a:cxn>
                      <a:cxn ang="0">
                        <a:pos x="22" y="48"/>
                      </a:cxn>
                      <a:cxn ang="0">
                        <a:pos x="28" y="48"/>
                      </a:cxn>
                      <a:cxn ang="0">
                        <a:pos x="30" y="42"/>
                      </a:cxn>
                    </a:cxnLst>
                    <a:rect l="0" t="0" r="r" b="b"/>
                    <a:pathLst>
                      <a:path w="49" h="48">
                        <a:moveTo>
                          <a:pt x="30" y="42"/>
                        </a:moveTo>
                        <a:lnTo>
                          <a:pt x="33" y="44"/>
                        </a:lnTo>
                        <a:lnTo>
                          <a:pt x="35" y="44"/>
                        </a:lnTo>
                        <a:lnTo>
                          <a:pt x="35" y="42"/>
                        </a:lnTo>
                        <a:lnTo>
                          <a:pt x="35" y="40"/>
                        </a:lnTo>
                        <a:lnTo>
                          <a:pt x="37" y="37"/>
                        </a:lnTo>
                        <a:lnTo>
                          <a:pt x="41" y="40"/>
                        </a:lnTo>
                        <a:lnTo>
                          <a:pt x="43" y="37"/>
                        </a:lnTo>
                        <a:lnTo>
                          <a:pt x="43" y="34"/>
                        </a:lnTo>
                        <a:lnTo>
                          <a:pt x="41" y="32"/>
                        </a:lnTo>
                        <a:lnTo>
                          <a:pt x="43" y="31"/>
                        </a:lnTo>
                        <a:lnTo>
                          <a:pt x="45" y="28"/>
                        </a:lnTo>
                        <a:lnTo>
                          <a:pt x="49" y="28"/>
                        </a:lnTo>
                        <a:lnTo>
                          <a:pt x="49" y="24"/>
                        </a:lnTo>
                        <a:lnTo>
                          <a:pt x="45" y="24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lnTo>
                          <a:pt x="45" y="17"/>
                        </a:lnTo>
                        <a:lnTo>
                          <a:pt x="45" y="15"/>
                        </a:lnTo>
                        <a:lnTo>
                          <a:pt x="43" y="13"/>
                        </a:lnTo>
                        <a:lnTo>
                          <a:pt x="41" y="15"/>
                        </a:lnTo>
                        <a:lnTo>
                          <a:pt x="37" y="10"/>
                        </a:lnTo>
                        <a:lnTo>
                          <a:pt x="41" y="7"/>
                        </a:lnTo>
                        <a:lnTo>
                          <a:pt x="37" y="6"/>
                        </a:lnTo>
                        <a:lnTo>
                          <a:pt x="35" y="6"/>
                        </a:lnTo>
                        <a:lnTo>
                          <a:pt x="33" y="7"/>
                        </a:lnTo>
                        <a:lnTo>
                          <a:pt x="30" y="6"/>
                        </a:lnTo>
                        <a:lnTo>
                          <a:pt x="30" y="3"/>
                        </a:lnTo>
                        <a:lnTo>
                          <a:pt x="28" y="0"/>
                        </a:lnTo>
                        <a:lnTo>
                          <a:pt x="26" y="0"/>
                        </a:lnTo>
                        <a:lnTo>
                          <a:pt x="26" y="3"/>
                        </a:lnTo>
                        <a:lnTo>
                          <a:pt x="20" y="3"/>
                        </a:lnTo>
                        <a:lnTo>
                          <a:pt x="20" y="0"/>
                        </a:lnTo>
                        <a:lnTo>
                          <a:pt x="18" y="0"/>
                        </a:lnTo>
                        <a:lnTo>
                          <a:pt x="15" y="0"/>
                        </a:lnTo>
                        <a:lnTo>
                          <a:pt x="15" y="3"/>
                        </a:lnTo>
                        <a:lnTo>
                          <a:pt x="15" y="6"/>
                        </a:lnTo>
                        <a:lnTo>
                          <a:pt x="9" y="7"/>
                        </a:lnTo>
                        <a:lnTo>
                          <a:pt x="9" y="6"/>
                        </a:lnTo>
                        <a:lnTo>
                          <a:pt x="7" y="6"/>
                        </a:lnTo>
                        <a:lnTo>
                          <a:pt x="5" y="6"/>
                        </a:lnTo>
                        <a:lnTo>
                          <a:pt x="5" y="7"/>
                        </a:lnTo>
                        <a:lnTo>
                          <a:pt x="7" y="10"/>
                        </a:lnTo>
                        <a:lnTo>
                          <a:pt x="5" y="15"/>
                        </a:lnTo>
                        <a:lnTo>
                          <a:pt x="2" y="15"/>
                        </a:lnTo>
                        <a:lnTo>
                          <a:pt x="0" y="15"/>
                        </a:lnTo>
                        <a:lnTo>
                          <a:pt x="0" y="17"/>
                        </a:lnTo>
                        <a:lnTo>
                          <a:pt x="2" y="20"/>
                        </a:lnTo>
                        <a:lnTo>
                          <a:pt x="2" y="24"/>
                        </a:lnTo>
                        <a:lnTo>
                          <a:pt x="0" y="24"/>
                        </a:lnTo>
                        <a:lnTo>
                          <a:pt x="0" y="28"/>
                        </a:lnTo>
                        <a:lnTo>
                          <a:pt x="2" y="31"/>
                        </a:lnTo>
                        <a:lnTo>
                          <a:pt x="5" y="31"/>
                        </a:lnTo>
                        <a:lnTo>
                          <a:pt x="5" y="32"/>
                        </a:lnTo>
                        <a:lnTo>
                          <a:pt x="5" y="34"/>
                        </a:lnTo>
                        <a:lnTo>
                          <a:pt x="2" y="37"/>
                        </a:lnTo>
                        <a:lnTo>
                          <a:pt x="5" y="40"/>
                        </a:lnTo>
                        <a:lnTo>
                          <a:pt x="7" y="40"/>
                        </a:lnTo>
                        <a:lnTo>
                          <a:pt x="9" y="37"/>
                        </a:lnTo>
                        <a:lnTo>
                          <a:pt x="13" y="40"/>
                        </a:lnTo>
                        <a:lnTo>
                          <a:pt x="13" y="44"/>
                        </a:lnTo>
                        <a:lnTo>
                          <a:pt x="13" y="48"/>
                        </a:lnTo>
                        <a:lnTo>
                          <a:pt x="15" y="44"/>
                        </a:lnTo>
                        <a:lnTo>
                          <a:pt x="18" y="42"/>
                        </a:lnTo>
                        <a:lnTo>
                          <a:pt x="22" y="44"/>
                        </a:lnTo>
                        <a:lnTo>
                          <a:pt x="22" y="48"/>
                        </a:lnTo>
                        <a:lnTo>
                          <a:pt x="26" y="48"/>
                        </a:lnTo>
                        <a:lnTo>
                          <a:pt x="28" y="48"/>
                        </a:lnTo>
                        <a:lnTo>
                          <a:pt x="28" y="44"/>
                        </a:lnTo>
                        <a:lnTo>
                          <a:pt x="30" y="42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3" name="Freeform 478"/>
                <p:cNvSpPr>
                  <a:spLocks/>
                </p:cNvSpPr>
                <p:nvPr/>
              </p:nvSpPr>
              <p:spPr bwMode="auto">
                <a:xfrm>
                  <a:off x="2996" y="1398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11" y="4"/>
                    </a:cxn>
                    <a:cxn ang="0">
                      <a:pos x="8" y="11"/>
                    </a:cxn>
                    <a:cxn ang="0">
                      <a:pos x="0" y="6"/>
                    </a:cxn>
                    <a:cxn ang="0">
                      <a:pos x="6" y="0"/>
                    </a:cxn>
                    <a:cxn ang="0">
                      <a:pos x="11" y="4"/>
                    </a:cxn>
                  </a:cxnLst>
                  <a:rect l="0" t="0" r="r" b="b"/>
                  <a:pathLst>
                    <a:path w="11" h="11">
                      <a:moveTo>
                        <a:pt x="11" y="4"/>
                      </a:moveTo>
                      <a:lnTo>
                        <a:pt x="8" y="11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1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54" name="Group 479"/>
                <p:cNvGrpSpPr>
                  <a:grpSpLocks/>
                </p:cNvGrpSpPr>
                <p:nvPr/>
              </p:nvGrpSpPr>
              <p:grpSpPr bwMode="auto">
                <a:xfrm>
                  <a:off x="2934" y="1398"/>
                  <a:ext cx="48" cy="49"/>
                  <a:chOff x="2934" y="1398"/>
                  <a:chExt cx="48" cy="49"/>
                </a:xfrm>
              </p:grpSpPr>
              <p:sp>
                <p:nvSpPr>
                  <p:cNvPr id="660" name="Freeform 480"/>
                  <p:cNvSpPr>
                    <a:spLocks/>
                  </p:cNvSpPr>
                  <p:nvPr/>
                </p:nvSpPr>
                <p:spPr bwMode="auto">
                  <a:xfrm>
                    <a:off x="2934" y="1398"/>
                    <a:ext cx="48" cy="49"/>
                  </a:xfrm>
                  <a:custGeom>
                    <a:avLst/>
                    <a:gdLst/>
                    <a:ahLst/>
                    <a:cxnLst>
                      <a:cxn ang="0">
                        <a:pos x="32" y="44"/>
                      </a:cxn>
                      <a:cxn ang="0">
                        <a:pos x="38" y="44"/>
                      </a:cxn>
                      <a:cxn ang="0">
                        <a:pos x="38" y="38"/>
                      </a:cxn>
                      <a:cxn ang="0">
                        <a:pos x="44" y="38"/>
                      </a:cxn>
                      <a:cxn ang="0">
                        <a:pos x="45" y="37"/>
                      </a:cxn>
                      <a:cxn ang="0">
                        <a:pos x="44" y="31"/>
                      </a:cxn>
                      <a:cxn ang="0">
                        <a:pos x="48" y="29"/>
                      </a:cxn>
                      <a:cxn ang="0">
                        <a:pos x="48" y="25"/>
                      </a:cxn>
                      <a:cxn ang="0">
                        <a:pos x="44" y="20"/>
                      </a:cxn>
                      <a:cxn ang="0">
                        <a:pos x="45" y="14"/>
                      </a:cxn>
                      <a:cxn ang="0">
                        <a:pos x="44" y="14"/>
                      </a:cxn>
                      <a:cxn ang="0">
                        <a:pos x="40" y="7"/>
                      </a:cxn>
                      <a:cxn ang="0">
                        <a:pos x="38" y="5"/>
                      </a:cxn>
                      <a:cxn ang="0">
                        <a:pos x="30" y="5"/>
                      </a:cxn>
                      <a:cxn ang="0">
                        <a:pos x="30" y="0"/>
                      </a:cxn>
                      <a:cxn ang="0">
                        <a:pos x="25" y="2"/>
                      </a:cxn>
                      <a:cxn ang="0">
                        <a:pos x="19" y="0"/>
                      </a:cxn>
                      <a:cxn ang="0">
                        <a:pos x="15" y="2"/>
                      </a:cxn>
                      <a:cxn ang="0">
                        <a:pos x="12" y="7"/>
                      </a:cxn>
                      <a:cxn ang="0">
                        <a:pos x="7" y="5"/>
                      </a:cxn>
                      <a:cxn ang="0">
                        <a:pos x="7" y="10"/>
                      </a:cxn>
                      <a:cxn ang="0">
                        <a:pos x="1" y="14"/>
                      </a:cxn>
                      <a:cxn ang="0">
                        <a:pos x="3" y="20"/>
                      </a:cxn>
                      <a:cxn ang="0">
                        <a:pos x="1" y="25"/>
                      </a:cxn>
                      <a:cxn ang="0">
                        <a:pos x="1" y="29"/>
                      </a:cxn>
                      <a:cxn ang="0">
                        <a:pos x="7" y="34"/>
                      </a:cxn>
                      <a:cxn ang="0">
                        <a:pos x="3" y="37"/>
                      </a:cxn>
                      <a:cxn ang="0">
                        <a:pos x="7" y="38"/>
                      </a:cxn>
                      <a:cxn ang="0">
                        <a:pos x="12" y="38"/>
                      </a:cxn>
                      <a:cxn ang="0">
                        <a:pos x="15" y="46"/>
                      </a:cxn>
                      <a:cxn ang="0">
                        <a:pos x="23" y="44"/>
                      </a:cxn>
                      <a:cxn ang="0">
                        <a:pos x="25" y="49"/>
                      </a:cxn>
                      <a:cxn ang="0">
                        <a:pos x="27" y="46"/>
                      </a:cxn>
                      <a:cxn ang="0">
                        <a:pos x="32" y="42"/>
                      </a:cxn>
                    </a:cxnLst>
                    <a:rect l="0" t="0" r="r" b="b"/>
                    <a:pathLst>
                      <a:path w="48" h="49">
                        <a:moveTo>
                          <a:pt x="32" y="42"/>
                        </a:moveTo>
                        <a:lnTo>
                          <a:pt x="32" y="44"/>
                        </a:lnTo>
                        <a:lnTo>
                          <a:pt x="35" y="44"/>
                        </a:lnTo>
                        <a:lnTo>
                          <a:pt x="38" y="44"/>
                        </a:lnTo>
                        <a:lnTo>
                          <a:pt x="38" y="42"/>
                        </a:lnTo>
                        <a:lnTo>
                          <a:pt x="38" y="38"/>
                        </a:lnTo>
                        <a:lnTo>
                          <a:pt x="40" y="37"/>
                        </a:lnTo>
                        <a:lnTo>
                          <a:pt x="44" y="38"/>
                        </a:lnTo>
                        <a:lnTo>
                          <a:pt x="44" y="37"/>
                        </a:lnTo>
                        <a:lnTo>
                          <a:pt x="45" y="37"/>
                        </a:lnTo>
                        <a:lnTo>
                          <a:pt x="45" y="34"/>
                        </a:lnTo>
                        <a:lnTo>
                          <a:pt x="44" y="31"/>
                        </a:lnTo>
                        <a:lnTo>
                          <a:pt x="44" y="29"/>
                        </a:lnTo>
                        <a:lnTo>
                          <a:pt x="48" y="29"/>
                        </a:lnTo>
                        <a:lnTo>
                          <a:pt x="48" y="27"/>
                        </a:lnTo>
                        <a:lnTo>
                          <a:pt x="48" y="25"/>
                        </a:lnTo>
                        <a:lnTo>
                          <a:pt x="45" y="21"/>
                        </a:lnTo>
                        <a:lnTo>
                          <a:pt x="44" y="20"/>
                        </a:lnTo>
                        <a:lnTo>
                          <a:pt x="45" y="18"/>
                        </a:lnTo>
                        <a:lnTo>
                          <a:pt x="45" y="14"/>
                        </a:lnTo>
                        <a:lnTo>
                          <a:pt x="44" y="12"/>
                        </a:lnTo>
                        <a:lnTo>
                          <a:pt x="44" y="14"/>
                        </a:lnTo>
                        <a:lnTo>
                          <a:pt x="38" y="10"/>
                        </a:lnTo>
                        <a:lnTo>
                          <a:pt x="40" y="7"/>
                        </a:lnTo>
                        <a:lnTo>
                          <a:pt x="40" y="5"/>
                        </a:lnTo>
                        <a:lnTo>
                          <a:pt x="38" y="5"/>
                        </a:lnTo>
                        <a:lnTo>
                          <a:pt x="35" y="7"/>
                        </a:lnTo>
                        <a:lnTo>
                          <a:pt x="30" y="5"/>
                        </a:lnTo>
                        <a:lnTo>
                          <a:pt x="30" y="2"/>
                        </a:lnTo>
                        <a:lnTo>
                          <a:pt x="30" y="0"/>
                        </a:lnTo>
                        <a:lnTo>
                          <a:pt x="27" y="0"/>
                        </a:lnTo>
                        <a:lnTo>
                          <a:pt x="25" y="2"/>
                        </a:lnTo>
                        <a:lnTo>
                          <a:pt x="19" y="2"/>
                        </a:lnTo>
                        <a:lnTo>
                          <a:pt x="19" y="0"/>
                        </a:lnTo>
                        <a:lnTo>
                          <a:pt x="17" y="0"/>
                        </a:lnTo>
                        <a:lnTo>
                          <a:pt x="15" y="2"/>
                        </a:lnTo>
                        <a:lnTo>
                          <a:pt x="15" y="5"/>
                        </a:lnTo>
                        <a:lnTo>
                          <a:pt x="12" y="7"/>
                        </a:lnTo>
                        <a:lnTo>
                          <a:pt x="9" y="5"/>
                        </a:lnTo>
                        <a:lnTo>
                          <a:pt x="7" y="5"/>
                        </a:lnTo>
                        <a:lnTo>
                          <a:pt x="7" y="7"/>
                        </a:lnTo>
                        <a:lnTo>
                          <a:pt x="7" y="10"/>
                        </a:lnTo>
                        <a:lnTo>
                          <a:pt x="7" y="14"/>
                        </a:lnTo>
                        <a:lnTo>
                          <a:pt x="1" y="14"/>
                        </a:lnTo>
                        <a:lnTo>
                          <a:pt x="1" y="18"/>
                        </a:lnTo>
                        <a:lnTo>
                          <a:pt x="3" y="20"/>
                        </a:lnTo>
                        <a:lnTo>
                          <a:pt x="3" y="25"/>
                        </a:lnTo>
                        <a:lnTo>
                          <a:pt x="1" y="25"/>
                        </a:lnTo>
                        <a:lnTo>
                          <a:pt x="0" y="27"/>
                        </a:lnTo>
                        <a:lnTo>
                          <a:pt x="1" y="29"/>
                        </a:lnTo>
                        <a:lnTo>
                          <a:pt x="3" y="29"/>
                        </a:lnTo>
                        <a:lnTo>
                          <a:pt x="7" y="34"/>
                        </a:lnTo>
                        <a:lnTo>
                          <a:pt x="3" y="34"/>
                        </a:lnTo>
                        <a:lnTo>
                          <a:pt x="3" y="37"/>
                        </a:lnTo>
                        <a:lnTo>
                          <a:pt x="3" y="38"/>
                        </a:lnTo>
                        <a:lnTo>
                          <a:pt x="7" y="38"/>
                        </a:lnTo>
                        <a:lnTo>
                          <a:pt x="9" y="37"/>
                        </a:lnTo>
                        <a:lnTo>
                          <a:pt x="12" y="38"/>
                        </a:lnTo>
                        <a:lnTo>
                          <a:pt x="12" y="44"/>
                        </a:lnTo>
                        <a:lnTo>
                          <a:pt x="15" y="46"/>
                        </a:lnTo>
                        <a:lnTo>
                          <a:pt x="17" y="44"/>
                        </a:lnTo>
                        <a:lnTo>
                          <a:pt x="23" y="44"/>
                        </a:lnTo>
                        <a:lnTo>
                          <a:pt x="23" y="46"/>
                        </a:lnTo>
                        <a:lnTo>
                          <a:pt x="25" y="49"/>
                        </a:lnTo>
                        <a:lnTo>
                          <a:pt x="25" y="46"/>
                        </a:lnTo>
                        <a:lnTo>
                          <a:pt x="27" y="46"/>
                        </a:lnTo>
                        <a:lnTo>
                          <a:pt x="27" y="44"/>
                        </a:lnTo>
                        <a:lnTo>
                          <a:pt x="32" y="42"/>
                        </a:lnTo>
                        <a:close/>
                      </a:path>
                    </a:pathLst>
                  </a:custGeom>
                  <a:solidFill>
                    <a:srgbClr val="CC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1" name="Freeform 481"/>
                  <p:cNvSpPr>
                    <a:spLocks/>
                  </p:cNvSpPr>
                  <p:nvPr/>
                </p:nvSpPr>
                <p:spPr bwMode="auto">
                  <a:xfrm>
                    <a:off x="2934" y="1398"/>
                    <a:ext cx="48" cy="49"/>
                  </a:xfrm>
                  <a:custGeom>
                    <a:avLst/>
                    <a:gdLst/>
                    <a:ahLst/>
                    <a:cxnLst>
                      <a:cxn ang="0">
                        <a:pos x="32" y="44"/>
                      </a:cxn>
                      <a:cxn ang="0">
                        <a:pos x="38" y="44"/>
                      </a:cxn>
                      <a:cxn ang="0">
                        <a:pos x="38" y="38"/>
                      </a:cxn>
                      <a:cxn ang="0">
                        <a:pos x="44" y="38"/>
                      </a:cxn>
                      <a:cxn ang="0">
                        <a:pos x="45" y="37"/>
                      </a:cxn>
                      <a:cxn ang="0">
                        <a:pos x="44" y="31"/>
                      </a:cxn>
                      <a:cxn ang="0">
                        <a:pos x="48" y="29"/>
                      </a:cxn>
                      <a:cxn ang="0">
                        <a:pos x="48" y="25"/>
                      </a:cxn>
                      <a:cxn ang="0">
                        <a:pos x="44" y="20"/>
                      </a:cxn>
                      <a:cxn ang="0">
                        <a:pos x="45" y="14"/>
                      </a:cxn>
                      <a:cxn ang="0">
                        <a:pos x="44" y="14"/>
                      </a:cxn>
                      <a:cxn ang="0">
                        <a:pos x="40" y="7"/>
                      </a:cxn>
                      <a:cxn ang="0">
                        <a:pos x="38" y="5"/>
                      </a:cxn>
                      <a:cxn ang="0">
                        <a:pos x="30" y="5"/>
                      </a:cxn>
                      <a:cxn ang="0">
                        <a:pos x="30" y="0"/>
                      </a:cxn>
                      <a:cxn ang="0">
                        <a:pos x="25" y="2"/>
                      </a:cxn>
                      <a:cxn ang="0">
                        <a:pos x="19" y="0"/>
                      </a:cxn>
                      <a:cxn ang="0">
                        <a:pos x="15" y="2"/>
                      </a:cxn>
                      <a:cxn ang="0">
                        <a:pos x="12" y="7"/>
                      </a:cxn>
                      <a:cxn ang="0">
                        <a:pos x="7" y="5"/>
                      </a:cxn>
                      <a:cxn ang="0">
                        <a:pos x="7" y="10"/>
                      </a:cxn>
                      <a:cxn ang="0">
                        <a:pos x="1" y="14"/>
                      </a:cxn>
                      <a:cxn ang="0">
                        <a:pos x="3" y="20"/>
                      </a:cxn>
                      <a:cxn ang="0">
                        <a:pos x="1" y="25"/>
                      </a:cxn>
                      <a:cxn ang="0">
                        <a:pos x="1" y="29"/>
                      </a:cxn>
                      <a:cxn ang="0">
                        <a:pos x="7" y="34"/>
                      </a:cxn>
                      <a:cxn ang="0">
                        <a:pos x="3" y="37"/>
                      </a:cxn>
                      <a:cxn ang="0">
                        <a:pos x="7" y="38"/>
                      </a:cxn>
                      <a:cxn ang="0">
                        <a:pos x="12" y="38"/>
                      </a:cxn>
                      <a:cxn ang="0">
                        <a:pos x="15" y="46"/>
                      </a:cxn>
                      <a:cxn ang="0">
                        <a:pos x="23" y="44"/>
                      </a:cxn>
                      <a:cxn ang="0">
                        <a:pos x="25" y="49"/>
                      </a:cxn>
                      <a:cxn ang="0">
                        <a:pos x="27" y="46"/>
                      </a:cxn>
                      <a:cxn ang="0">
                        <a:pos x="32" y="42"/>
                      </a:cxn>
                    </a:cxnLst>
                    <a:rect l="0" t="0" r="r" b="b"/>
                    <a:pathLst>
                      <a:path w="48" h="49">
                        <a:moveTo>
                          <a:pt x="32" y="42"/>
                        </a:moveTo>
                        <a:lnTo>
                          <a:pt x="32" y="44"/>
                        </a:lnTo>
                        <a:lnTo>
                          <a:pt x="35" y="44"/>
                        </a:lnTo>
                        <a:lnTo>
                          <a:pt x="38" y="44"/>
                        </a:lnTo>
                        <a:lnTo>
                          <a:pt x="38" y="42"/>
                        </a:lnTo>
                        <a:lnTo>
                          <a:pt x="38" y="38"/>
                        </a:lnTo>
                        <a:lnTo>
                          <a:pt x="40" y="37"/>
                        </a:lnTo>
                        <a:lnTo>
                          <a:pt x="44" y="38"/>
                        </a:lnTo>
                        <a:lnTo>
                          <a:pt x="44" y="37"/>
                        </a:lnTo>
                        <a:lnTo>
                          <a:pt x="45" y="37"/>
                        </a:lnTo>
                        <a:lnTo>
                          <a:pt x="45" y="34"/>
                        </a:lnTo>
                        <a:lnTo>
                          <a:pt x="44" y="31"/>
                        </a:lnTo>
                        <a:lnTo>
                          <a:pt x="44" y="29"/>
                        </a:lnTo>
                        <a:lnTo>
                          <a:pt x="48" y="29"/>
                        </a:lnTo>
                        <a:lnTo>
                          <a:pt x="48" y="27"/>
                        </a:lnTo>
                        <a:lnTo>
                          <a:pt x="48" y="25"/>
                        </a:lnTo>
                        <a:lnTo>
                          <a:pt x="45" y="21"/>
                        </a:lnTo>
                        <a:lnTo>
                          <a:pt x="44" y="20"/>
                        </a:lnTo>
                        <a:lnTo>
                          <a:pt x="45" y="18"/>
                        </a:lnTo>
                        <a:lnTo>
                          <a:pt x="45" y="14"/>
                        </a:lnTo>
                        <a:lnTo>
                          <a:pt x="44" y="12"/>
                        </a:lnTo>
                        <a:lnTo>
                          <a:pt x="44" y="14"/>
                        </a:lnTo>
                        <a:lnTo>
                          <a:pt x="38" y="10"/>
                        </a:lnTo>
                        <a:lnTo>
                          <a:pt x="40" y="7"/>
                        </a:lnTo>
                        <a:lnTo>
                          <a:pt x="40" y="5"/>
                        </a:lnTo>
                        <a:lnTo>
                          <a:pt x="38" y="5"/>
                        </a:lnTo>
                        <a:lnTo>
                          <a:pt x="35" y="7"/>
                        </a:lnTo>
                        <a:lnTo>
                          <a:pt x="30" y="5"/>
                        </a:lnTo>
                        <a:lnTo>
                          <a:pt x="30" y="2"/>
                        </a:lnTo>
                        <a:lnTo>
                          <a:pt x="30" y="0"/>
                        </a:lnTo>
                        <a:lnTo>
                          <a:pt x="27" y="0"/>
                        </a:lnTo>
                        <a:lnTo>
                          <a:pt x="25" y="2"/>
                        </a:lnTo>
                        <a:lnTo>
                          <a:pt x="19" y="2"/>
                        </a:lnTo>
                        <a:lnTo>
                          <a:pt x="19" y="0"/>
                        </a:lnTo>
                        <a:lnTo>
                          <a:pt x="17" y="0"/>
                        </a:lnTo>
                        <a:lnTo>
                          <a:pt x="15" y="2"/>
                        </a:lnTo>
                        <a:lnTo>
                          <a:pt x="15" y="5"/>
                        </a:lnTo>
                        <a:lnTo>
                          <a:pt x="12" y="7"/>
                        </a:lnTo>
                        <a:lnTo>
                          <a:pt x="9" y="5"/>
                        </a:lnTo>
                        <a:lnTo>
                          <a:pt x="7" y="5"/>
                        </a:lnTo>
                        <a:lnTo>
                          <a:pt x="7" y="7"/>
                        </a:lnTo>
                        <a:lnTo>
                          <a:pt x="7" y="10"/>
                        </a:lnTo>
                        <a:lnTo>
                          <a:pt x="7" y="14"/>
                        </a:lnTo>
                        <a:lnTo>
                          <a:pt x="1" y="14"/>
                        </a:lnTo>
                        <a:lnTo>
                          <a:pt x="1" y="18"/>
                        </a:lnTo>
                        <a:lnTo>
                          <a:pt x="3" y="20"/>
                        </a:lnTo>
                        <a:lnTo>
                          <a:pt x="3" y="25"/>
                        </a:lnTo>
                        <a:lnTo>
                          <a:pt x="1" y="25"/>
                        </a:lnTo>
                        <a:lnTo>
                          <a:pt x="0" y="27"/>
                        </a:lnTo>
                        <a:lnTo>
                          <a:pt x="1" y="29"/>
                        </a:lnTo>
                        <a:lnTo>
                          <a:pt x="3" y="29"/>
                        </a:lnTo>
                        <a:lnTo>
                          <a:pt x="7" y="34"/>
                        </a:lnTo>
                        <a:lnTo>
                          <a:pt x="3" y="34"/>
                        </a:lnTo>
                        <a:lnTo>
                          <a:pt x="3" y="37"/>
                        </a:lnTo>
                        <a:lnTo>
                          <a:pt x="3" y="38"/>
                        </a:lnTo>
                        <a:lnTo>
                          <a:pt x="7" y="38"/>
                        </a:lnTo>
                        <a:lnTo>
                          <a:pt x="9" y="37"/>
                        </a:lnTo>
                        <a:lnTo>
                          <a:pt x="12" y="38"/>
                        </a:lnTo>
                        <a:lnTo>
                          <a:pt x="12" y="44"/>
                        </a:lnTo>
                        <a:lnTo>
                          <a:pt x="15" y="46"/>
                        </a:lnTo>
                        <a:lnTo>
                          <a:pt x="17" y="44"/>
                        </a:lnTo>
                        <a:lnTo>
                          <a:pt x="23" y="44"/>
                        </a:lnTo>
                        <a:lnTo>
                          <a:pt x="23" y="46"/>
                        </a:lnTo>
                        <a:lnTo>
                          <a:pt x="25" y="49"/>
                        </a:lnTo>
                        <a:lnTo>
                          <a:pt x="25" y="46"/>
                        </a:lnTo>
                        <a:lnTo>
                          <a:pt x="27" y="46"/>
                        </a:lnTo>
                        <a:lnTo>
                          <a:pt x="27" y="44"/>
                        </a:lnTo>
                        <a:lnTo>
                          <a:pt x="32" y="42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5" name="Freeform 482"/>
                <p:cNvSpPr>
                  <a:spLocks/>
                </p:cNvSpPr>
                <p:nvPr/>
              </p:nvSpPr>
              <p:spPr bwMode="auto">
                <a:xfrm>
                  <a:off x="2955" y="1416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11" y="3"/>
                    </a:cxn>
                    <a:cxn ang="0">
                      <a:pos x="6" y="11"/>
                    </a:cxn>
                    <a:cxn ang="0">
                      <a:pos x="0" y="6"/>
                    </a:cxn>
                    <a:cxn ang="0">
                      <a:pos x="3" y="0"/>
                    </a:cxn>
                    <a:cxn ang="0">
                      <a:pos x="11" y="3"/>
                    </a:cxn>
                  </a:cxnLst>
                  <a:rect l="0" t="0" r="r" b="b"/>
                  <a:pathLst>
                    <a:path w="11" h="11">
                      <a:moveTo>
                        <a:pt x="11" y="3"/>
                      </a:moveTo>
                      <a:lnTo>
                        <a:pt x="6" y="11"/>
                      </a:lnTo>
                      <a:lnTo>
                        <a:pt x="0" y="6"/>
                      </a:lnTo>
                      <a:lnTo>
                        <a:pt x="3" y="0"/>
                      </a:lnTo>
                      <a:lnTo>
                        <a:pt x="11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56" name="Group 483"/>
                <p:cNvGrpSpPr>
                  <a:grpSpLocks/>
                </p:cNvGrpSpPr>
                <p:nvPr/>
              </p:nvGrpSpPr>
              <p:grpSpPr bwMode="auto">
                <a:xfrm>
                  <a:off x="2858" y="1398"/>
                  <a:ext cx="83" cy="85"/>
                  <a:chOff x="2858" y="1398"/>
                  <a:chExt cx="83" cy="85"/>
                </a:xfrm>
              </p:grpSpPr>
              <p:sp>
                <p:nvSpPr>
                  <p:cNvPr id="658" name="Freeform 484"/>
                  <p:cNvSpPr>
                    <a:spLocks/>
                  </p:cNvSpPr>
                  <p:nvPr/>
                </p:nvSpPr>
                <p:spPr bwMode="auto">
                  <a:xfrm>
                    <a:off x="2858" y="1398"/>
                    <a:ext cx="83" cy="85"/>
                  </a:xfrm>
                  <a:custGeom>
                    <a:avLst/>
                    <a:gdLst/>
                    <a:ahLst/>
                    <a:cxnLst>
                      <a:cxn ang="0">
                        <a:pos x="77" y="30"/>
                      </a:cxn>
                      <a:cxn ang="0">
                        <a:pos x="79" y="35"/>
                      </a:cxn>
                      <a:cxn ang="0">
                        <a:pos x="77" y="40"/>
                      </a:cxn>
                      <a:cxn ang="0">
                        <a:pos x="83" y="43"/>
                      </a:cxn>
                      <a:cxn ang="0">
                        <a:pos x="79" y="45"/>
                      </a:cxn>
                      <a:cxn ang="0">
                        <a:pos x="77" y="49"/>
                      </a:cxn>
                      <a:cxn ang="0">
                        <a:pos x="79" y="53"/>
                      </a:cxn>
                      <a:cxn ang="0">
                        <a:pos x="77" y="55"/>
                      </a:cxn>
                      <a:cxn ang="0">
                        <a:pos x="77" y="61"/>
                      </a:cxn>
                      <a:cxn ang="0">
                        <a:pos x="77" y="65"/>
                      </a:cxn>
                      <a:cxn ang="0">
                        <a:pos x="72" y="65"/>
                      </a:cxn>
                      <a:cxn ang="0">
                        <a:pos x="72" y="70"/>
                      </a:cxn>
                      <a:cxn ang="0">
                        <a:pos x="70" y="72"/>
                      </a:cxn>
                      <a:cxn ang="0">
                        <a:pos x="62" y="75"/>
                      </a:cxn>
                      <a:cxn ang="0">
                        <a:pos x="62" y="79"/>
                      </a:cxn>
                      <a:cxn ang="0">
                        <a:pos x="57" y="78"/>
                      </a:cxn>
                      <a:cxn ang="0">
                        <a:pos x="55" y="83"/>
                      </a:cxn>
                      <a:cxn ang="0">
                        <a:pos x="49" y="83"/>
                      </a:cxn>
                      <a:cxn ang="0">
                        <a:pos x="44" y="79"/>
                      </a:cxn>
                      <a:cxn ang="0">
                        <a:pos x="44" y="85"/>
                      </a:cxn>
                      <a:cxn ang="0">
                        <a:pos x="39" y="83"/>
                      </a:cxn>
                      <a:cxn ang="0">
                        <a:pos x="36" y="79"/>
                      </a:cxn>
                      <a:cxn ang="0">
                        <a:pos x="32" y="83"/>
                      </a:cxn>
                      <a:cxn ang="0">
                        <a:pos x="32" y="78"/>
                      </a:cxn>
                      <a:cxn ang="0">
                        <a:pos x="23" y="79"/>
                      </a:cxn>
                      <a:cxn ang="0">
                        <a:pos x="21" y="78"/>
                      </a:cxn>
                      <a:cxn ang="0">
                        <a:pos x="19" y="72"/>
                      </a:cxn>
                      <a:cxn ang="0">
                        <a:pos x="13" y="72"/>
                      </a:cxn>
                      <a:cxn ang="0">
                        <a:pos x="13" y="68"/>
                      </a:cxn>
                      <a:cxn ang="0">
                        <a:pos x="8" y="65"/>
                      </a:cxn>
                      <a:cxn ang="0">
                        <a:pos x="4" y="62"/>
                      </a:cxn>
                      <a:cxn ang="0">
                        <a:pos x="8" y="61"/>
                      </a:cxn>
                      <a:cxn ang="0">
                        <a:pos x="2" y="55"/>
                      </a:cxn>
                      <a:cxn ang="0">
                        <a:pos x="2" y="49"/>
                      </a:cxn>
                      <a:cxn ang="0">
                        <a:pos x="2" y="45"/>
                      </a:cxn>
                      <a:cxn ang="0">
                        <a:pos x="0" y="43"/>
                      </a:cxn>
                      <a:cxn ang="0">
                        <a:pos x="2" y="40"/>
                      </a:cxn>
                      <a:cxn ang="0">
                        <a:pos x="2" y="35"/>
                      </a:cxn>
                      <a:cxn ang="0">
                        <a:pos x="0" y="30"/>
                      </a:cxn>
                      <a:cxn ang="0">
                        <a:pos x="4" y="30"/>
                      </a:cxn>
                      <a:cxn ang="0">
                        <a:pos x="4" y="25"/>
                      </a:cxn>
                      <a:cxn ang="0">
                        <a:pos x="4" y="20"/>
                      </a:cxn>
                      <a:cxn ang="0">
                        <a:pos x="11" y="22"/>
                      </a:cxn>
                      <a:cxn ang="0">
                        <a:pos x="11" y="14"/>
                      </a:cxn>
                      <a:cxn ang="0">
                        <a:pos x="13" y="12"/>
                      </a:cxn>
                      <a:cxn ang="0">
                        <a:pos x="19" y="12"/>
                      </a:cxn>
                      <a:cxn ang="0">
                        <a:pos x="21" y="5"/>
                      </a:cxn>
                      <a:cxn ang="0">
                        <a:pos x="23" y="7"/>
                      </a:cxn>
                      <a:cxn ang="0">
                        <a:pos x="28" y="5"/>
                      </a:cxn>
                      <a:cxn ang="0">
                        <a:pos x="32" y="3"/>
                      </a:cxn>
                      <a:cxn ang="0">
                        <a:pos x="36" y="5"/>
                      </a:cxn>
                      <a:cxn ang="0">
                        <a:pos x="39" y="0"/>
                      </a:cxn>
                      <a:cxn ang="0">
                        <a:pos x="41" y="3"/>
                      </a:cxn>
                      <a:cxn ang="0">
                        <a:pos x="47" y="5"/>
                      </a:cxn>
                      <a:cxn ang="0">
                        <a:pos x="51" y="3"/>
                      </a:cxn>
                      <a:cxn ang="0">
                        <a:pos x="51" y="7"/>
                      </a:cxn>
                      <a:cxn ang="0">
                        <a:pos x="60" y="5"/>
                      </a:cxn>
                      <a:cxn ang="0">
                        <a:pos x="62" y="12"/>
                      </a:cxn>
                      <a:cxn ang="0">
                        <a:pos x="68" y="12"/>
                      </a:cxn>
                      <a:cxn ang="0">
                        <a:pos x="70" y="14"/>
                      </a:cxn>
                      <a:cxn ang="0">
                        <a:pos x="72" y="22"/>
                      </a:cxn>
                      <a:cxn ang="0">
                        <a:pos x="76" y="22"/>
                      </a:cxn>
                      <a:cxn ang="0">
                        <a:pos x="76" y="25"/>
                      </a:cxn>
                    </a:cxnLst>
                    <a:rect l="0" t="0" r="r" b="b"/>
                    <a:pathLst>
                      <a:path w="83" h="85">
                        <a:moveTo>
                          <a:pt x="76" y="30"/>
                        </a:moveTo>
                        <a:lnTo>
                          <a:pt x="77" y="30"/>
                        </a:lnTo>
                        <a:lnTo>
                          <a:pt x="79" y="32"/>
                        </a:lnTo>
                        <a:lnTo>
                          <a:pt x="79" y="35"/>
                        </a:lnTo>
                        <a:lnTo>
                          <a:pt x="77" y="35"/>
                        </a:lnTo>
                        <a:lnTo>
                          <a:pt x="77" y="40"/>
                        </a:lnTo>
                        <a:lnTo>
                          <a:pt x="79" y="40"/>
                        </a:lnTo>
                        <a:lnTo>
                          <a:pt x="83" y="43"/>
                        </a:lnTo>
                        <a:lnTo>
                          <a:pt x="83" y="45"/>
                        </a:lnTo>
                        <a:lnTo>
                          <a:pt x="79" y="45"/>
                        </a:lnTo>
                        <a:lnTo>
                          <a:pt x="77" y="45"/>
                        </a:lnTo>
                        <a:lnTo>
                          <a:pt x="77" y="49"/>
                        </a:lnTo>
                        <a:lnTo>
                          <a:pt x="79" y="49"/>
                        </a:lnTo>
                        <a:lnTo>
                          <a:pt x="79" y="53"/>
                        </a:lnTo>
                        <a:lnTo>
                          <a:pt x="79" y="55"/>
                        </a:lnTo>
                        <a:lnTo>
                          <a:pt x="77" y="55"/>
                        </a:lnTo>
                        <a:lnTo>
                          <a:pt x="76" y="61"/>
                        </a:lnTo>
                        <a:lnTo>
                          <a:pt x="77" y="61"/>
                        </a:lnTo>
                        <a:lnTo>
                          <a:pt x="77" y="62"/>
                        </a:lnTo>
                        <a:lnTo>
                          <a:pt x="77" y="65"/>
                        </a:lnTo>
                        <a:lnTo>
                          <a:pt x="76" y="65"/>
                        </a:lnTo>
                        <a:lnTo>
                          <a:pt x="72" y="65"/>
                        </a:lnTo>
                        <a:lnTo>
                          <a:pt x="70" y="68"/>
                        </a:lnTo>
                        <a:lnTo>
                          <a:pt x="72" y="70"/>
                        </a:lnTo>
                        <a:lnTo>
                          <a:pt x="72" y="72"/>
                        </a:lnTo>
                        <a:lnTo>
                          <a:pt x="70" y="72"/>
                        </a:lnTo>
                        <a:lnTo>
                          <a:pt x="68" y="72"/>
                        </a:lnTo>
                        <a:lnTo>
                          <a:pt x="62" y="75"/>
                        </a:lnTo>
                        <a:lnTo>
                          <a:pt x="64" y="78"/>
                        </a:lnTo>
                        <a:lnTo>
                          <a:pt x="62" y="79"/>
                        </a:lnTo>
                        <a:lnTo>
                          <a:pt x="60" y="79"/>
                        </a:lnTo>
                        <a:lnTo>
                          <a:pt x="57" y="78"/>
                        </a:lnTo>
                        <a:lnTo>
                          <a:pt x="55" y="78"/>
                        </a:lnTo>
                        <a:lnTo>
                          <a:pt x="55" y="83"/>
                        </a:lnTo>
                        <a:lnTo>
                          <a:pt x="51" y="83"/>
                        </a:lnTo>
                        <a:lnTo>
                          <a:pt x="49" y="83"/>
                        </a:lnTo>
                        <a:lnTo>
                          <a:pt x="49" y="79"/>
                        </a:lnTo>
                        <a:lnTo>
                          <a:pt x="44" y="79"/>
                        </a:lnTo>
                        <a:lnTo>
                          <a:pt x="44" y="83"/>
                        </a:lnTo>
                        <a:lnTo>
                          <a:pt x="44" y="85"/>
                        </a:lnTo>
                        <a:lnTo>
                          <a:pt x="41" y="85"/>
                        </a:lnTo>
                        <a:lnTo>
                          <a:pt x="39" y="83"/>
                        </a:lnTo>
                        <a:lnTo>
                          <a:pt x="39" y="79"/>
                        </a:lnTo>
                        <a:lnTo>
                          <a:pt x="36" y="79"/>
                        </a:lnTo>
                        <a:lnTo>
                          <a:pt x="34" y="83"/>
                        </a:lnTo>
                        <a:lnTo>
                          <a:pt x="32" y="83"/>
                        </a:lnTo>
                        <a:lnTo>
                          <a:pt x="28" y="83"/>
                        </a:lnTo>
                        <a:lnTo>
                          <a:pt x="32" y="78"/>
                        </a:lnTo>
                        <a:lnTo>
                          <a:pt x="26" y="78"/>
                        </a:lnTo>
                        <a:lnTo>
                          <a:pt x="23" y="79"/>
                        </a:lnTo>
                        <a:lnTo>
                          <a:pt x="21" y="79"/>
                        </a:lnTo>
                        <a:lnTo>
                          <a:pt x="21" y="78"/>
                        </a:lnTo>
                        <a:lnTo>
                          <a:pt x="21" y="75"/>
                        </a:lnTo>
                        <a:lnTo>
                          <a:pt x="19" y="72"/>
                        </a:lnTo>
                        <a:lnTo>
                          <a:pt x="15" y="72"/>
                        </a:lnTo>
                        <a:lnTo>
                          <a:pt x="13" y="72"/>
                        </a:lnTo>
                        <a:lnTo>
                          <a:pt x="13" y="70"/>
                        </a:lnTo>
                        <a:lnTo>
                          <a:pt x="13" y="68"/>
                        </a:lnTo>
                        <a:lnTo>
                          <a:pt x="11" y="65"/>
                        </a:lnTo>
                        <a:lnTo>
                          <a:pt x="8" y="65"/>
                        </a:lnTo>
                        <a:lnTo>
                          <a:pt x="4" y="65"/>
                        </a:lnTo>
                        <a:lnTo>
                          <a:pt x="4" y="62"/>
                        </a:lnTo>
                        <a:lnTo>
                          <a:pt x="4" y="61"/>
                        </a:lnTo>
                        <a:lnTo>
                          <a:pt x="8" y="61"/>
                        </a:lnTo>
                        <a:lnTo>
                          <a:pt x="4" y="55"/>
                        </a:lnTo>
                        <a:lnTo>
                          <a:pt x="2" y="55"/>
                        </a:lnTo>
                        <a:lnTo>
                          <a:pt x="0" y="53"/>
                        </a:lnTo>
                        <a:lnTo>
                          <a:pt x="2" y="49"/>
                        </a:lnTo>
                        <a:lnTo>
                          <a:pt x="4" y="49"/>
                        </a:lnTo>
                        <a:lnTo>
                          <a:pt x="2" y="45"/>
                        </a:lnTo>
                        <a:lnTo>
                          <a:pt x="0" y="45"/>
                        </a:lnTo>
                        <a:lnTo>
                          <a:pt x="0" y="43"/>
                        </a:lnTo>
                        <a:lnTo>
                          <a:pt x="0" y="40"/>
                        </a:lnTo>
                        <a:lnTo>
                          <a:pt x="2" y="40"/>
                        </a:lnTo>
                        <a:lnTo>
                          <a:pt x="4" y="35"/>
                        </a:lnTo>
                        <a:lnTo>
                          <a:pt x="2" y="35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2" y="30"/>
                        </a:lnTo>
                        <a:lnTo>
                          <a:pt x="4" y="30"/>
                        </a:lnTo>
                        <a:lnTo>
                          <a:pt x="8" y="25"/>
                        </a:lnTo>
                        <a:lnTo>
                          <a:pt x="4" y="25"/>
                        </a:lnTo>
                        <a:lnTo>
                          <a:pt x="4" y="22"/>
                        </a:lnTo>
                        <a:lnTo>
                          <a:pt x="4" y="20"/>
                        </a:lnTo>
                        <a:lnTo>
                          <a:pt x="8" y="20"/>
                        </a:lnTo>
                        <a:lnTo>
                          <a:pt x="11" y="22"/>
                        </a:lnTo>
                        <a:lnTo>
                          <a:pt x="13" y="18"/>
                        </a:lnTo>
                        <a:lnTo>
                          <a:pt x="11" y="14"/>
                        </a:lnTo>
                        <a:lnTo>
                          <a:pt x="11" y="12"/>
                        </a:lnTo>
                        <a:lnTo>
                          <a:pt x="13" y="12"/>
                        </a:lnTo>
                        <a:lnTo>
                          <a:pt x="15" y="14"/>
                        </a:lnTo>
                        <a:lnTo>
                          <a:pt x="19" y="12"/>
                        </a:lnTo>
                        <a:lnTo>
                          <a:pt x="19" y="7"/>
                        </a:lnTo>
                        <a:lnTo>
                          <a:pt x="21" y="5"/>
                        </a:lnTo>
                        <a:lnTo>
                          <a:pt x="21" y="7"/>
                        </a:lnTo>
                        <a:lnTo>
                          <a:pt x="23" y="7"/>
                        </a:lnTo>
                        <a:lnTo>
                          <a:pt x="28" y="7"/>
                        </a:lnTo>
                        <a:lnTo>
                          <a:pt x="28" y="5"/>
                        </a:lnTo>
                        <a:lnTo>
                          <a:pt x="28" y="3"/>
                        </a:lnTo>
                        <a:lnTo>
                          <a:pt x="32" y="3"/>
                        </a:lnTo>
                        <a:lnTo>
                          <a:pt x="34" y="5"/>
                        </a:lnTo>
                        <a:lnTo>
                          <a:pt x="36" y="5"/>
                        </a:lnTo>
                        <a:lnTo>
                          <a:pt x="39" y="3"/>
                        </a:lnTo>
                        <a:lnTo>
                          <a:pt x="39" y="0"/>
                        </a:lnTo>
                        <a:lnTo>
                          <a:pt x="41" y="0"/>
                        </a:lnTo>
                        <a:lnTo>
                          <a:pt x="41" y="3"/>
                        </a:lnTo>
                        <a:lnTo>
                          <a:pt x="41" y="5"/>
                        </a:lnTo>
                        <a:lnTo>
                          <a:pt x="47" y="5"/>
                        </a:lnTo>
                        <a:lnTo>
                          <a:pt x="49" y="3"/>
                        </a:lnTo>
                        <a:lnTo>
                          <a:pt x="51" y="3"/>
                        </a:lnTo>
                        <a:lnTo>
                          <a:pt x="51" y="5"/>
                        </a:lnTo>
                        <a:lnTo>
                          <a:pt x="51" y="7"/>
                        </a:lnTo>
                        <a:lnTo>
                          <a:pt x="57" y="7"/>
                        </a:lnTo>
                        <a:lnTo>
                          <a:pt x="60" y="5"/>
                        </a:lnTo>
                        <a:lnTo>
                          <a:pt x="62" y="7"/>
                        </a:lnTo>
                        <a:lnTo>
                          <a:pt x="62" y="12"/>
                        </a:lnTo>
                        <a:lnTo>
                          <a:pt x="64" y="14"/>
                        </a:lnTo>
                        <a:lnTo>
                          <a:pt x="68" y="12"/>
                        </a:lnTo>
                        <a:lnTo>
                          <a:pt x="70" y="12"/>
                        </a:lnTo>
                        <a:lnTo>
                          <a:pt x="70" y="14"/>
                        </a:lnTo>
                        <a:lnTo>
                          <a:pt x="68" y="18"/>
                        </a:lnTo>
                        <a:lnTo>
                          <a:pt x="72" y="22"/>
                        </a:lnTo>
                        <a:lnTo>
                          <a:pt x="76" y="20"/>
                        </a:lnTo>
                        <a:lnTo>
                          <a:pt x="76" y="22"/>
                        </a:lnTo>
                        <a:lnTo>
                          <a:pt x="77" y="22"/>
                        </a:lnTo>
                        <a:lnTo>
                          <a:pt x="76" y="25"/>
                        </a:lnTo>
                        <a:lnTo>
                          <a:pt x="76" y="3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9" name="Freeform 485"/>
                  <p:cNvSpPr>
                    <a:spLocks/>
                  </p:cNvSpPr>
                  <p:nvPr/>
                </p:nvSpPr>
                <p:spPr bwMode="auto">
                  <a:xfrm>
                    <a:off x="2858" y="1398"/>
                    <a:ext cx="83" cy="85"/>
                  </a:xfrm>
                  <a:custGeom>
                    <a:avLst/>
                    <a:gdLst/>
                    <a:ahLst/>
                    <a:cxnLst>
                      <a:cxn ang="0">
                        <a:pos x="77" y="30"/>
                      </a:cxn>
                      <a:cxn ang="0">
                        <a:pos x="79" y="35"/>
                      </a:cxn>
                      <a:cxn ang="0">
                        <a:pos x="77" y="40"/>
                      </a:cxn>
                      <a:cxn ang="0">
                        <a:pos x="83" y="43"/>
                      </a:cxn>
                      <a:cxn ang="0">
                        <a:pos x="79" y="45"/>
                      </a:cxn>
                      <a:cxn ang="0">
                        <a:pos x="77" y="49"/>
                      </a:cxn>
                      <a:cxn ang="0">
                        <a:pos x="79" y="53"/>
                      </a:cxn>
                      <a:cxn ang="0">
                        <a:pos x="77" y="55"/>
                      </a:cxn>
                      <a:cxn ang="0">
                        <a:pos x="77" y="61"/>
                      </a:cxn>
                      <a:cxn ang="0">
                        <a:pos x="77" y="65"/>
                      </a:cxn>
                      <a:cxn ang="0">
                        <a:pos x="72" y="65"/>
                      </a:cxn>
                      <a:cxn ang="0">
                        <a:pos x="72" y="70"/>
                      </a:cxn>
                      <a:cxn ang="0">
                        <a:pos x="70" y="72"/>
                      </a:cxn>
                      <a:cxn ang="0">
                        <a:pos x="62" y="75"/>
                      </a:cxn>
                      <a:cxn ang="0">
                        <a:pos x="62" y="79"/>
                      </a:cxn>
                      <a:cxn ang="0">
                        <a:pos x="57" y="78"/>
                      </a:cxn>
                      <a:cxn ang="0">
                        <a:pos x="55" y="83"/>
                      </a:cxn>
                      <a:cxn ang="0">
                        <a:pos x="49" y="83"/>
                      </a:cxn>
                      <a:cxn ang="0">
                        <a:pos x="44" y="79"/>
                      </a:cxn>
                      <a:cxn ang="0">
                        <a:pos x="44" y="85"/>
                      </a:cxn>
                      <a:cxn ang="0">
                        <a:pos x="39" y="83"/>
                      </a:cxn>
                      <a:cxn ang="0">
                        <a:pos x="36" y="79"/>
                      </a:cxn>
                      <a:cxn ang="0">
                        <a:pos x="32" y="83"/>
                      </a:cxn>
                      <a:cxn ang="0">
                        <a:pos x="32" y="78"/>
                      </a:cxn>
                      <a:cxn ang="0">
                        <a:pos x="23" y="79"/>
                      </a:cxn>
                      <a:cxn ang="0">
                        <a:pos x="21" y="78"/>
                      </a:cxn>
                      <a:cxn ang="0">
                        <a:pos x="19" y="72"/>
                      </a:cxn>
                      <a:cxn ang="0">
                        <a:pos x="13" y="72"/>
                      </a:cxn>
                      <a:cxn ang="0">
                        <a:pos x="13" y="68"/>
                      </a:cxn>
                      <a:cxn ang="0">
                        <a:pos x="8" y="65"/>
                      </a:cxn>
                      <a:cxn ang="0">
                        <a:pos x="4" y="62"/>
                      </a:cxn>
                      <a:cxn ang="0">
                        <a:pos x="8" y="61"/>
                      </a:cxn>
                      <a:cxn ang="0">
                        <a:pos x="2" y="55"/>
                      </a:cxn>
                      <a:cxn ang="0">
                        <a:pos x="2" y="49"/>
                      </a:cxn>
                      <a:cxn ang="0">
                        <a:pos x="2" y="45"/>
                      </a:cxn>
                      <a:cxn ang="0">
                        <a:pos x="0" y="43"/>
                      </a:cxn>
                      <a:cxn ang="0">
                        <a:pos x="2" y="40"/>
                      </a:cxn>
                      <a:cxn ang="0">
                        <a:pos x="2" y="35"/>
                      </a:cxn>
                      <a:cxn ang="0">
                        <a:pos x="0" y="30"/>
                      </a:cxn>
                      <a:cxn ang="0">
                        <a:pos x="4" y="30"/>
                      </a:cxn>
                      <a:cxn ang="0">
                        <a:pos x="4" y="25"/>
                      </a:cxn>
                      <a:cxn ang="0">
                        <a:pos x="4" y="20"/>
                      </a:cxn>
                      <a:cxn ang="0">
                        <a:pos x="11" y="22"/>
                      </a:cxn>
                      <a:cxn ang="0">
                        <a:pos x="11" y="14"/>
                      </a:cxn>
                      <a:cxn ang="0">
                        <a:pos x="13" y="12"/>
                      </a:cxn>
                      <a:cxn ang="0">
                        <a:pos x="19" y="12"/>
                      </a:cxn>
                      <a:cxn ang="0">
                        <a:pos x="21" y="5"/>
                      </a:cxn>
                      <a:cxn ang="0">
                        <a:pos x="23" y="7"/>
                      </a:cxn>
                      <a:cxn ang="0">
                        <a:pos x="28" y="5"/>
                      </a:cxn>
                      <a:cxn ang="0">
                        <a:pos x="32" y="3"/>
                      </a:cxn>
                      <a:cxn ang="0">
                        <a:pos x="36" y="5"/>
                      </a:cxn>
                      <a:cxn ang="0">
                        <a:pos x="39" y="0"/>
                      </a:cxn>
                      <a:cxn ang="0">
                        <a:pos x="41" y="3"/>
                      </a:cxn>
                      <a:cxn ang="0">
                        <a:pos x="47" y="5"/>
                      </a:cxn>
                      <a:cxn ang="0">
                        <a:pos x="51" y="3"/>
                      </a:cxn>
                      <a:cxn ang="0">
                        <a:pos x="51" y="7"/>
                      </a:cxn>
                      <a:cxn ang="0">
                        <a:pos x="60" y="5"/>
                      </a:cxn>
                      <a:cxn ang="0">
                        <a:pos x="62" y="12"/>
                      </a:cxn>
                      <a:cxn ang="0">
                        <a:pos x="68" y="12"/>
                      </a:cxn>
                      <a:cxn ang="0">
                        <a:pos x="70" y="14"/>
                      </a:cxn>
                      <a:cxn ang="0">
                        <a:pos x="72" y="22"/>
                      </a:cxn>
                      <a:cxn ang="0">
                        <a:pos x="76" y="22"/>
                      </a:cxn>
                      <a:cxn ang="0">
                        <a:pos x="76" y="25"/>
                      </a:cxn>
                    </a:cxnLst>
                    <a:rect l="0" t="0" r="r" b="b"/>
                    <a:pathLst>
                      <a:path w="83" h="85">
                        <a:moveTo>
                          <a:pt x="76" y="30"/>
                        </a:moveTo>
                        <a:lnTo>
                          <a:pt x="77" y="30"/>
                        </a:lnTo>
                        <a:lnTo>
                          <a:pt x="79" y="32"/>
                        </a:lnTo>
                        <a:lnTo>
                          <a:pt x="79" y="35"/>
                        </a:lnTo>
                        <a:lnTo>
                          <a:pt x="77" y="35"/>
                        </a:lnTo>
                        <a:lnTo>
                          <a:pt x="77" y="40"/>
                        </a:lnTo>
                        <a:lnTo>
                          <a:pt x="79" y="40"/>
                        </a:lnTo>
                        <a:lnTo>
                          <a:pt x="83" y="43"/>
                        </a:lnTo>
                        <a:lnTo>
                          <a:pt x="83" y="45"/>
                        </a:lnTo>
                        <a:lnTo>
                          <a:pt x="79" y="45"/>
                        </a:lnTo>
                        <a:lnTo>
                          <a:pt x="77" y="45"/>
                        </a:lnTo>
                        <a:lnTo>
                          <a:pt x="77" y="49"/>
                        </a:lnTo>
                        <a:lnTo>
                          <a:pt x="79" y="49"/>
                        </a:lnTo>
                        <a:lnTo>
                          <a:pt x="79" y="53"/>
                        </a:lnTo>
                        <a:lnTo>
                          <a:pt x="79" y="55"/>
                        </a:lnTo>
                        <a:lnTo>
                          <a:pt x="77" y="55"/>
                        </a:lnTo>
                        <a:lnTo>
                          <a:pt x="76" y="61"/>
                        </a:lnTo>
                        <a:lnTo>
                          <a:pt x="77" y="61"/>
                        </a:lnTo>
                        <a:lnTo>
                          <a:pt x="77" y="62"/>
                        </a:lnTo>
                        <a:lnTo>
                          <a:pt x="77" y="65"/>
                        </a:lnTo>
                        <a:lnTo>
                          <a:pt x="76" y="65"/>
                        </a:lnTo>
                        <a:lnTo>
                          <a:pt x="72" y="65"/>
                        </a:lnTo>
                        <a:lnTo>
                          <a:pt x="70" y="68"/>
                        </a:lnTo>
                        <a:lnTo>
                          <a:pt x="72" y="70"/>
                        </a:lnTo>
                        <a:lnTo>
                          <a:pt x="72" y="72"/>
                        </a:lnTo>
                        <a:lnTo>
                          <a:pt x="70" y="72"/>
                        </a:lnTo>
                        <a:lnTo>
                          <a:pt x="68" y="72"/>
                        </a:lnTo>
                        <a:lnTo>
                          <a:pt x="62" y="75"/>
                        </a:lnTo>
                        <a:lnTo>
                          <a:pt x="64" y="78"/>
                        </a:lnTo>
                        <a:lnTo>
                          <a:pt x="62" y="79"/>
                        </a:lnTo>
                        <a:lnTo>
                          <a:pt x="60" y="79"/>
                        </a:lnTo>
                        <a:lnTo>
                          <a:pt x="57" y="78"/>
                        </a:lnTo>
                        <a:lnTo>
                          <a:pt x="55" y="78"/>
                        </a:lnTo>
                        <a:lnTo>
                          <a:pt x="55" y="83"/>
                        </a:lnTo>
                        <a:lnTo>
                          <a:pt x="51" y="83"/>
                        </a:lnTo>
                        <a:lnTo>
                          <a:pt x="49" y="83"/>
                        </a:lnTo>
                        <a:lnTo>
                          <a:pt x="49" y="79"/>
                        </a:lnTo>
                        <a:lnTo>
                          <a:pt x="44" y="79"/>
                        </a:lnTo>
                        <a:lnTo>
                          <a:pt x="44" y="83"/>
                        </a:lnTo>
                        <a:lnTo>
                          <a:pt x="44" y="85"/>
                        </a:lnTo>
                        <a:lnTo>
                          <a:pt x="41" y="85"/>
                        </a:lnTo>
                        <a:lnTo>
                          <a:pt x="39" y="83"/>
                        </a:lnTo>
                        <a:lnTo>
                          <a:pt x="39" y="79"/>
                        </a:lnTo>
                        <a:lnTo>
                          <a:pt x="36" y="79"/>
                        </a:lnTo>
                        <a:lnTo>
                          <a:pt x="34" y="83"/>
                        </a:lnTo>
                        <a:lnTo>
                          <a:pt x="32" y="83"/>
                        </a:lnTo>
                        <a:lnTo>
                          <a:pt x="28" y="83"/>
                        </a:lnTo>
                        <a:lnTo>
                          <a:pt x="32" y="78"/>
                        </a:lnTo>
                        <a:lnTo>
                          <a:pt x="26" y="78"/>
                        </a:lnTo>
                        <a:lnTo>
                          <a:pt x="23" y="79"/>
                        </a:lnTo>
                        <a:lnTo>
                          <a:pt x="21" y="79"/>
                        </a:lnTo>
                        <a:lnTo>
                          <a:pt x="21" y="78"/>
                        </a:lnTo>
                        <a:lnTo>
                          <a:pt x="21" y="75"/>
                        </a:lnTo>
                        <a:lnTo>
                          <a:pt x="19" y="72"/>
                        </a:lnTo>
                        <a:lnTo>
                          <a:pt x="15" y="72"/>
                        </a:lnTo>
                        <a:lnTo>
                          <a:pt x="13" y="72"/>
                        </a:lnTo>
                        <a:lnTo>
                          <a:pt x="13" y="70"/>
                        </a:lnTo>
                        <a:lnTo>
                          <a:pt x="13" y="68"/>
                        </a:lnTo>
                        <a:lnTo>
                          <a:pt x="11" y="65"/>
                        </a:lnTo>
                        <a:lnTo>
                          <a:pt x="8" y="65"/>
                        </a:lnTo>
                        <a:lnTo>
                          <a:pt x="4" y="65"/>
                        </a:lnTo>
                        <a:lnTo>
                          <a:pt x="4" y="62"/>
                        </a:lnTo>
                        <a:lnTo>
                          <a:pt x="4" y="61"/>
                        </a:lnTo>
                        <a:lnTo>
                          <a:pt x="8" y="61"/>
                        </a:lnTo>
                        <a:lnTo>
                          <a:pt x="4" y="55"/>
                        </a:lnTo>
                        <a:lnTo>
                          <a:pt x="2" y="55"/>
                        </a:lnTo>
                        <a:lnTo>
                          <a:pt x="0" y="53"/>
                        </a:lnTo>
                        <a:lnTo>
                          <a:pt x="2" y="49"/>
                        </a:lnTo>
                        <a:lnTo>
                          <a:pt x="4" y="49"/>
                        </a:lnTo>
                        <a:lnTo>
                          <a:pt x="2" y="45"/>
                        </a:lnTo>
                        <a:lnTo>
                          <a:pt x="0" y="45"/>
                        </a:lnTo>
                        <a:lnTo>
                          <a:pt x="0" y="43"/>
                        </a:lnTo>
                        <a:lnTo>
                          <a:pt x="0" y="40"/>
                        </a:lnTo>
                        <a:lnTo>
                          <a:pt x="2" y="40"/>
                        </a:lnTo>
                        <a:lnTo>
                          <a:pt x="4" y="35"/>
                        </a:lnTo>
                        <a:lnTo>
                          <a:pt x="2" y="35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2" y="30"/>
                        </a:lnTo>
                        <a:lnTo>
                          <a:pt x="4" y="30"/>
                        </a:lnTo>
                        <a:lnTo>
                          <a:pt x="8" y="25"/>
                        </a:lnTo>
                        <a:lnTo>
                          <a:pt x="4" y="25"/>
                        </a:lnTo>
                        <a:lnTo>
                          <a:pt x="4" y="22"/>
                        </a:lnTo>
                        <a:lnTo>
                          <a:pt x="4" y="20"/>
                        </a:lnTo>
                        <a:lnTo>
                          <a:pt x="8" y="20"/>
                        </a:lnTo>
                        <a:lnTo>
                          <a:pt x="11" y="22"/>
                        </a:lnTo>
                        <a:lnTo>
                          <a:pt x="13" y="18"/>
                        </a:lnTo>
                        <a:lnTo>
                          <a:pt x="11" y="14"/>
                        </a:lnTo>
                        <a:lnTo>
                          <a:pt x="11" y="12"/>
                        </a:lnTo>
                        <a:lnTo>
                          <a:pt x="13" y="12"/>
                        </a:lnTo>
                        <a:lnTo>
                          <a:pt x="15" y="14"/>
                        </a:lnTo>
                        <a:lnTo>
                          <a:pt x="19" y="12"/>
                        </a:lnTo>
                        <a:lnTo>
                          <a:pt x="19" y="7"/>
                        </a:lnTo>
                        <a:lnTo>
                          <a:pt x="21" y="5"/>
                        </a:lnTo>
                        <a:lnTo>
                          <a:pt x="21" y="7"/>
                        </a:lnTo>
                        <a:lnTo>
                          <a:pt x="23" y="7"/>
                        </a:lnTo>
                        <a:lnTo>
                          <a:pt x="28" y="7"/>
                        </a:lnTo>
                        <a:lnTo>
                          <a:pt x="28" y="5"/>
                        </a:lnTo>
                        <a:lnTo>
                          <a:pt x="28" y="3"/>
                        </a:lnTo>
                        <a:lnTo>
                          <a:pt x="32" y="3"/>
                        </a:lnTo>
                        <a:lnTo>
                          <a:pt x="34" y="5"/>
                        </a:lnTo>
                        <a:lnTo>
                          <a:pt x="36" y="5"/>
                        </a:lnTo>
                        <a:lnTo>
                          <a:pt x="39" y="3"/>
                        </a:lnTo>
                        <a:lnTo>
                          <a:pt x="39" y="0"/>
                        </a:lnTo>
                        <a:lnTo>
                          <a:pt x="41" y="0"/>
                        </a:lnTo>
                        <a:lnTo>
                          <a:pt x="41" y="3"/>
                        </a:lnTo>
                        <a:lnTo>
                          <a:pt x="41" y="5"/>
                        </a:lnTo>
                        <a:lnTo>
                          <a:pt x="47" y="5"/>
                        </a:lnTo>
                        <a:lnTo>
                          <a:pt x="49" y="3"/>
                        </a:lnTo>
                        <a:lnTo>
                          <a:pt x="51" y="3"/>
                        </a:lnTo>
                        <a:lnTo>
                          <a:pt x="51" y="5"/>
                        </a:lnTo>
                        <a:lnTo>
                          <a:pt x="51" y="7"/>
                        </a:lnTo>
                        <a:lnTo>
                          <a:pt x="57" y="7"/>
                        </a:lnTo>
                        <a:lnTo>
                          <a:pt x="60" y="5"/>
                        </a:lnTo>
                        <a:lnTo>
                          <a:pt x="62" y="7"/>
                        </a:lnTo>
                        <a:lnTo>
                          <a:pt x="62" y="12"/>
                        </a:lnTo>
                        <a:lnTo>
                          <a:pt x="64" y="14"/>
                        </a:lnTo>
                        <a:lnTo>
                          <a:pt x="68" y="12"/>
                        </a:lnTo>
                        <a:lnTo>
                          <a:pt x="70" y="12"/>
                        </a:lnTo>
                        <a:lnTo>
                          <a:pt x="70" y="14"/>
                        </a:lnTo>
                        <a:lnTo>
                          <a:pt x="68" y="18"/>
                        </a:lnTo>
                        <a:lnTo>
                          <a:pt x="72" y="22"/>
                        </a:lnTo>
                        <a:lnTo>
                          <a:pt x="76" y="20"/>
                        </a:lnTo>
                        <a:lnTo>
                          <a:pt x="76" y="22"/>
                        </a:lnTo>
                        <a:lnTo>
                          <a:pt x="77" y="22"/>
                        </a:lnTo>
                        <a:lnTo>
                          <a:pt x="76" y="25"/>
                        </a:lnTo>
                        <a:lnTo>
                          <a:pt x="76" y="30"/>
                        </a:ln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7" name="Freeform 486"/>
                <p:cNvSpPr>
                  <a:spLocks/>
                </p:cNvSpPr>
                <p:nvPr/>
              </p:nvSpPr>
              <p:spPr bwMode="auto">
                <a:xfrm>
                  <a:off x="2892" y="1434"/>
                  <a:ext cx="14" cy="13"/>
                </a:xfrm>
                <a:custGeom>
                  <a:avLst/>
                  <a:gdLst/>
                  <a:ahLst/>
                  <a:cxnLst>
                    <a:cxn ang="0">
                      <a:pos x="14" y="3"/>
                    </a:cxn>
                    <a:cxn ang="0">
                      <a:pos x="14" y="10"/>
                    </a:cxn>
                    <a:cxn ang="0">
                      <a:pos x="10" y="13"/>
                    </a:cxn>
                    <a:cxn ang="0">
                      <a:pos x="0" y="8"/>
                    </a:cxn>
                    <a:cxn ang="0">
                      <a:pos x="0" y="1"/>
                    </a:cxn>
                    <a:cxn ang="0">
                      <a:pos x="5" y="0"/>
                    </a:cxn>
                    <a:cxn ang="0">
                      <a:pos x="14" y="3"/>
                    </a:cxn>
                  </a:cxnLst>
                  <a:rect l="0" t="0" r="r" b="b"/>
                  <a:pathLst>
                    <a:path w="14" h="13">
                      <a:moveTo>
                        <a:pt x="14" y="3"/>
                      </a:moveTo>
                      <a:lnTo>
                        <a:pt x="14" y="10"/>
                      </a:lnTo>
                      <a:lnTo>
                        <a:pt x="10" y="13"/>
                      </a:lnTo>
                      <a:lnTo>
                        <a:pt x="0" y="8"/>
                      </a:lnTo>
                      <a:lnTo>
                        <a:pt x="0" y="1"/>
                      </a:lnTo>
                      <a:lnTo>
                        <a:pt x="5" y="0"/>
                      </a:lnTo>
                      <a:lnTo>
                        <a:pt x="14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0" name="Group 487"/>
              <p:cNvGrpSpPr>
                <a:grpSpLocks/>
              </p:cNvGrpSpPr>
              <p:nvPr/>
            </p:nvGrpSpPr>
            <p:grpSpPr bwMode="auto">
              <a:xfrm>
                <a:off x="2635" y="1709"/>
                <a:ext cx="96" cy="111"/>
                <a:chOff x="2635" y="1709"/>
                <a:chExt cx="96" cy="111"/>
              </a:xfrm>
            </p:grpSpPr>
            <p:grpSp>
              <p:nvGrpSpPr>
                <p:cNvPr id="520" name="Group 488"/>
                <p:cNvGrpSpPr>
                  <a:grpSpLocks/>
                </p:cNvGrpSpPr>
                <p:nvPr/>
              </p:nvGrpSpPr>
              <p:grpSpPr bwMode="auto">
                <a:xfrm>
                  <a:off x="2636" y="1800"/>
                  <a:ext cx="95" cy="20"/>
                  <a:chOff x="2636" y="1800"/>
                  <a:chExt cx="95" cy="20"/>
                </a:xfrm>
              </p:grpSpPr>
              <p:sp>
                <p:nvSpPr>
                  <p:cNvPr id="647" name="Rectangle 489"/>
                  <p:cNvSpPr>
                    <a:spLocks noChangeArrowheads="1"/>
                  </p:cNvSpPr>
                  <p:nvPr/>
                </p:nvSpPr>
                <p:spPr bwMode="auto">
                  <a:xfrm>
                    <a:off x="2636" y="1800"/>
                    <a:ext cx="95" cy="20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8" name="Oval 490"/>
                  <p:cNvSpPr>
                    <a:spLocks noChangeArrowheads="1"/>
                  </p:cNvSpPr>
                  <p:nvPr/>
                </p:nvSpPr>
                <p:spPr bwMode="auto">
                  <a:xfrm>
                    <a:off x="2637" y="1801"/>
                    <a:ext cx="93" cy="1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9" name="Rectangle 491"/>
                  <p:cNvSpPr>
                    <a:spLocks noChangeArrowheads="1"/>
                  </p:cNvSpPr>
                  <p:nvPr/>
                </p:nvSpPr>
                <p:spPr bwMode="auto">
                  <a:xfrm>
                    <a:off x="2636" y="1800"/>
                    <a:ext cx="95" cy="20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1" name="Group 492"/>
                <p:cNvGrpSpPr>
                  <a:grpSpLocks/>
                </p:cNvGrpSpPr>
                <p:nvPr/>
              </p:nvGrpSpPr>
              <p:grpSpPr bwMode="auto">
                <a:xfrm>
                  <a:off x="2635" y="1797"/>
                  <a:ext cx="80" cy="18"/>
                  <a:chOff x="2635" y="1797"/>
                  <a:chExt cx="80" cy="18"/>
                </a:xfrm>
              </p:grpSpPr>
              <p:sp>
                <p:nvSpPr>
                  <p:cNvPr id="586" name="Rectangle 493"/>
                  <p:cNvSpPr>
                    <a:spLocks noChangeArrowheads="1"/>
                  </p:cNvSpPr>
                  <p:nvPr/>
                </p:nvSpPr>
                <p:spPr bwMode="auto">
                  <a:xfrm>
                    <a:off x="2635" y="1797"/>
                    <a:ext cx="1" cy="18"/>
                  </a:xfrm>
                  <a:prstGeom prst="rect">
                    <a:avLst/>
                  </a:prstGeom>
                  <a:solidFill>
                    <a:srgbClr val="9A013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7" name="Rectangle 494"/>
                  <p:cNvSpPr>
                    <a:spLocks noChangeArrowheads="1"/>
                  </p:cNvSpPr>
                  <p:nvPr/>
                </p:nvSpPr>
                <p:spPr bwMode="auto">
                  <a:xfrm>
                    <a:off x="2636" y="1797"/>
                    <a:ext cx="1" cy="18"/>
                  </a:xfrm>
                  <a:prstGeom prst="rect">
                    <a:avLst/>
                  </a:prstGeom>
                  <a:solidFill>
                    <a:srgbClr val="9A0235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8" name="Rectangle 495"/>
                  <p:cNvSpPr>
                    <a:spLocks noChangeArrowheads="1"/>
                  </p:cNvSpPr>
                  <p:nvPr/>
                </p:nvSpPr>
                <p:spPr bwMode="auto">
                  <a:xfrm>
                    <a:off x="2637" y="1797"/>
                    <a:ext cx="2" cy="18"/>
                  </a:xfrm>
                  <a:prstGeom prst="rect">
                    <a:avLst/>
                  </a:prstGeom>
                  <a:solidFill>
                    <a:srgbClr val="9C053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9" name="Rectangle 496"/>
                  <p:cNvSpPr>
                    <a:spLocks noChangeArrowheads="1"/>
                  </p:cNvSpPr>
                  <p:nvPr/>
                </p:nvSpPr>
                <p:spPr bwMode="auto">
                  <a:xfrm>
                    <a:off x="2639" y="1797"/>
                    <a:ext cx="1" cy="18"/>
                  </a:xfrm>
                  <a:prstGeom prst="rect">
                    <a:avLst/>
                  </a:prstGeom>
                  <a:solidFill>
                    <a:srgbClr val="9D083A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0" name="Rectangle 49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797"/>
                    <a:ext cx="1" cy="18"/>
                  </a:xfrm>
                  <a:prstGeom prst="rect">
                    <a:avLst/>
                  </a:prstGeom>
                  <a:solidFill>
                    <a:srgbClr val="9F0B3D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1" name="Rectangle 498"/>
                  <p:cNvSpPr>
                    <a:spLocks noChangeArrowheads="1"/>
                  </p:cNvSpPr>
                  <p:nvPr/>
                </p:nvSpPr>
                <p:spPr bwMode="auto">
                  <a:xfrm>
                    <a:off x="2641" y="1797"/>
                    <a:ext cx="2" cy="18"/>
                  </a:xfrm>
                  <a:prstGeom prst="rect">
                    <a:avLst/>
                  </a:prstGeom>
                  <a:solidFill>
                    <a:srgbClr val="A20D4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2" name="Rectangle 499"/>
                  <p:cNvSpPr>
                    <a:spLocks noChangeArrowheads="1"/>
                  </p:cNvSpPr>
                  <p:nvPr/>
                </p:nvSpPr>
                <p:spPr bwMode="auto">
                  <a:xfrm>
                    <a:off x="2643" y="1797"/>
                    <a:ext cx="1" cy="18"/>
                  </a:xfrm>
                  <a:prstGeom prst="rect">
                    <a:avLst/>
                  </a:prstGeom>
                  <a:solidFill>
                    <a:srgbClr val="A61045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3" name="Rectangle 500"/>
                  <p:cNvSpPr>
                    <a:spLocks noChangeArrowheads="1"/>
                  </p:cNvSpPr>
                  <p:nvPr/>
                </p:nvSpPr>
                <p:spPr bwMode="auto">
                  <a:xfrm>
                    <a:off x="2644" y="1797"/>
                    <a:ext cx="1" cy="18"/>
                  </a:xfrm>
                  <a:prstGeom prst="rect">
                    <a:avLst/>
                  </a:prstGeom>
                  <a:solidFill>
                    <a:srgbClr val="A9134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" name="Rectangle 501"/>
                  <p:cNvSpPr>
                    <a:spLocks noChangeArrowheads="1"/>
                  </p:cNvSpPr>
                  <p:nvPr/>
                </p:nvSpPr>
                <p:spPr bwMode="auto">
                  <a:xfrm>
                    <a:off x="2645" y="1797"/>
                    <a:ext cx="2" cy="18"/>
                  </a:xfrm>
                  <a:prstGeom prst="rect">
                    <a:avLst/>
                  </a:prstGeom>
                  <a:solidFill>
                    <a:srgbClr val="AD154E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5" name="Rectangle 502"/>
                  <p:cNvSpPr>
                    <a:spLocks noChangeArrowheads="1"/>
                  </p:cNvSpPr>
                  <p:nvPr/>
                </p:nvSpPr>
                <p:spPr bwMode="auto">
                  <a:xfrm>
                    <a:off x="2647" y="1797"/>
                    <a:ext cx="1" cy="18"/>
                  </a:xfrm>
                  <a:prstGeom prst="rect">
                    <a:avLst/>
                  </a:prstGeom>
                  <a:solidFill>
                    <a:srgbClr val="B2185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6" name="Rectangle 503"/>
                  <p:cNvSpPr>
                    <a:spLocks noChangeArrowheads="1"/>
                  </p:cNvSpPr>
                  <p:nvPr/>
                </p:nvSpPr>
                <p:spPr bwMode="auto">
                  <a:xfrm>
                    <a:off x="2648" y="1797"/>
                    <a:ext cx="1" cy="18"/>
                  </a:xfrm>
                  <a:prstGeom prst="rect">
                    <a:avLst/>
                  </a:prstGeom>
                  <a:solidFill>
                    <a:srgbClr val="B71A5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7" name="Rectangle 504"/>
                  <p:cNvSpPr>
                    <a:spLocks noChangeArrowheads="1"/>
                  </p:cNvSpPr>
                  <p:nvPr/>
                </p:nvSpPr>
                <p:spPr bwMode="auto">
                  <a:xfrm>
                    <a:off x="2649" y="1797"/>
                    <a:ext cx="2" cy="18"/>
                  </a:xfrm>
                  <a:prstGeom prst="rect">
                    <a:avLst/>
                  </a:prstGeom>
                  <a:solidFill>
                    <a:srgbClr val="BC1D5D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8" name="Rectangle 505"/>
                  <p:cNvSpPr>
                    <a:spLocks noChangeArrowheads="1"/>
                  </p:cNvSpPr>
                  <p:nvPr/>
                </p:nvSpPr>
                <p:spPr bwMode="auto">
                  <a:xfrm>
                    <a:off x="2651" y="1797"/>
                    <a:ext cx="1" cy="18"/>
                  </a:xfrm>
                  <a:prstGeom prst="rect">
                    <a:avLst/>
                  </a:prstGeom>
                  <a:solidFill>
                    <a:srgbClr val="C11F6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9" name="Rectangle 506"/>
                  <p:cNvSpPr>
                    <a:spLocks noChangeArrowheads="1"/>
                  </p:cNvSpPr>
                  <p:nvPr/>
                </p:nvSpPr>
                <p:spPr bwMode="auto">
                  <a:xfrm>
                    <a:off x="2652" y="1797"/>
                    <a:ext cx="1" cy="18"/>
                  </a:xfrm>
                  <a:prstGeom prst="rect">
                    <a:avLst/>
                  </a:prstGeom>
                  <a:solidFill>
                    <a:srgbClr val="C7216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0" name="Rectangle 507"/>
                  <p:cNvSpPr>
                    <a:spLocks noChangeArrowheads="1"/>
                  </p:cNvSpPr>
                  <p:nvPr/>
                </p:nvSpPr>
                <p:spPr bwMode="auto">
                  <a:xfrm>
                    <a:off x="2653" y="1797"/>
                    <a:ext cx="2" cy="18"/>
                  </a:xfrm>
                  <a:prstGeom prst="rect">
                    <a:avLst/>
                  </a:prstGeom>
                  <a:solidFill>
                    <a:srgbClr val="CD236D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1" name="Rectangle 508"/>
                  <p:cNvSpPr>
                    <a:spLocks noChangeArrowheads="1"/>
                  </p:cNvSpPr>
                  <p:nvPr/>
                </p:nvSpPr>
                <p:spPr bwMode="auto">
                  <a:xfrm>
                    <a:off x="2655" y="1797"/>
                    <a:ext cx="1" cy="18"/>
                  </a:xfrm>
                  <a:prstGeom prst="rect">
                    <a:avLst/>
                  </a:prstGeom>
                  <a:solidFill>
                    <a:srgbClr val="D2247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2" name="Rectangle 509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1797"/>
                    <a:ext cx="1" cy="18"/>
                  </a:xfrm>
                  <a:prstGeom prst="rect">
                    <a:avLst/>
                  </a:prstGeom>
                  <a:solidFill>
                    <a:srgbClr val="D7267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3" name="Rectangle 510"/>
                  <p:cNvSpPr>
                    <a:spLocks noChangeArrowheads="1"/>
                  </p:cNvSpPr>
                  <p:nvPr/>
                </p:nvSpPr>
                <p:spPr bwMode="auto">
                  <a:xfrm>
                    <a:off x="2657" y="1797"/>
                    <a:ext cx="1" cy="18"/>
                  </a:xfrm>
                  <a:prstGeom prst="rect">
                    <a:avLst/>
                  </a:prstGeom>
                  <a:solidFill>
                    <a:srgbClr val="DC287B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" name="Rectangle 511"/>
                  <p:cNvSpPr>
                    <a:spLocks noChangeArrowheads="1"/>
                  </p:cNvSpPr>
                  <p:nvPr/>
                </p:nvSpPr>
                <p:spPr bwMode="auto">
                  <a:xfrm>
                    <a:off x="2658" y="1797"/>
                    <a:ext cx="2" cy="18"/>
                  </a:xfrm>
                  <a:prstGeom prst="rect">
                    <a:avLst/>
                  </a:prstGeom>
                  <a:solidFill>
                    <a:srgbClr val="E12A7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" name="Rectangle 512"/>
                  <p:cNvSpPr>
                    <a:spLocks noChangeArrowheads="1"/>
                  </p:cNvSpPr>
                  <p:nvPr/>
                </p:nvSpPr>
                <p:spPr bwMode="auto">
                  <a:xfrm>
                    <a:off x="2660" y="1797"/>
                    <a:ext cx="1" cy="18"/>
                  </a:xfrm>
                  <a:prstGeom prst="rect">
                    <a:avLst/>
                  </a:prstGeom>
                  <a:solidFill>
                    <a:srgbClr val="E62C8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" name="Rectangle 513"/>
                  <p:cNvSpPr>
                    <a:spLocks noChangeArrowheads="1"/>
                  </p:cNvSpPr>
                  <p:nvPr/>
                </p:nvSpPr>
                <p:spPr bwMode="auto">
                  <a:xfrm>
                    <a:off x="2661" y="1797"/>
                    <a:ext cx="1" cy="18"/>
                  </a:xfrm>
                  <a:prstGeom prst="rect">
                    <a:avLst/>
                  </a:prstGeom>
                  <a:solidFill>
                    <a:srgbClr val="E92D8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7" name="Rectangle 514"/>
                  <p:cNvSpPr>
                    <a:spLocks noChangeArrowheads="1"/>
                  </p:cNvSpPr>
                  <p:nvPr/>
                </p:nvSpPr>
                <p:spPr bwMode="auto">
                  <a:xfrm>
                    <a:off x="2662" y="1797"/>
                    <a:ext cx="2" cy="18"/>
                  </a:xfrm>
                  <a:prstGeom prst="rect">
                    <a:avLst/>
                  </a:prstGeom>
                  <a:solidFill>
                    <a:srgbClr val="ED2E8A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8" name="Rectangle 515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1797"/>
                    <a:ext cx="1" cy="18"/>
                  </a:xfrm>
                  <a:prstGeom prst="rect">
                    <a:avLst/>
                  </a:prstGeom>
                  <a:solidFill>
                    <a:srgbClr val="F12E8D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9" name="Rectangle 516"/>
                  <p:cNvSpPr>
                    <a:spLocks noChangeArrowheads="1"/>
                  </p:cNvSpPr>
                  <p:nvPr/>
                </p:nvSpPr>
                <p:spPr bwMode="auto">
                  <a:xfrm>
                    <a:off x="2665" y="1797"/>
                    <a:ext cx="1" cy="18"/>
                  </a:xfrm>
                  <a:prstGeom prst="rect">
                    <a:avLst/>
                  </a:prstGeom>
                  <a:solidFill>
                    <a:srgbClr val="F42F9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0" name="Rectangle 517"/>
                  <p:cNvSpPr>
                    <a:spLocks noChangeArrowheads="1"/>
                  </p:cNvSpPr>
                  <p:nvPr/>
                </p:nvSpPr>
                <p:spPr bwMode="auto">
                  <a:xfrm>
                    <a:off x="2666" y="1797"/>
                    <a:ext cx="2" cy="18"/>
                  </a:xfrm>
                  <a:prstGeom prst="rect">
                    <a:avLst/>
                  </a:prstGeom>
                  <a:solidFill>
                    <a:srgbClr val="F6309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1" name="Rectangle 518"/>
                  <p:cNvSpPr>
                    <a:spLocks noChangeArrowheads="1"/>
                  </p:cNvSpPr>
                  <p:nvPr/>
                </p:nvSpPr>
                <p:spPr bwMode="auto">
                  <a:xfrm>
                    <a:off x="2668" y="1797"/>
                    <a:ext cx="1" cy="18"/>
                  </a:xfrm>
                  <a:prstGeom prst="rect">
                    <a:avLst/>
                  </a:prstGeom>
                  <a:solidFill>
                    <a:srgbClr val="F8319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" name="Rectangle 519"/>
                  <p:cNvSpPr>
                    <a:spLocks noChangeArrowheads="1"/>
                  </p:cNvSpPr>
                  <p:nvPr/>
                </p:nvSpPr>
                <p:spPr bwMode="auto">
                  <a:xfrm>
                    <a:off x="2669" y="1797"/>
                    <a:ext cx="1" cy="18"/>
                  </a:xfrm>
                  <a:prstGeom prst="rect">
                    <a:avLst/>
                  </a:prstGeom>
                  <a:solidFill>
                    <a:srgbClr val="FA3295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3" name="Rectangle 520"/>
                  <p:cNvSpPr>
                    <a:spLocks noChangeArrowheads="1"/>
                  </p:cNvSpPr>
                  <p:nvPr/>
                </p:nvSpPr>
                <p:spPr bwMode="auto">
                  <a:xfrm>
                    <a:off x="2670" y="1797"/>
                    <a:ext cx="2" cy="18"/>
                  </a:xfrm>
                  <a:prstGeom prst="rect">
                    <a:avLst/>
                  </a:prstGeom>
                  <a:solidFill>
                    <a:srgbClr val="FB329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" name="Rectangle 521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1797"/>
                    <a:ext cx="1" cy="18"/>
                  </a:xfrm>
                  <a:prstGeom prst="rect">
                    <a:avLst/>
                  </a:prstGeom>
                  <a:solidFill>
                    <a:srgbClr val="FD329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" name="Rectangle 522"/>
                  <p:cNvSpPr>
                    <a:spLocks noChangeArrowheads="1"/>
                  </p:cNvSpPr>
                  <p:nvPr/>
                </p:nvSpPr>
                <p:spPr bwMode="auto">
                  <a:xfrm>
                    <a:off x="2673" y="1797"/>
                    <a:ext cx="1" cy="18"/>
                  </a:xfrm>
                  <a:prstGeom prst="rect">
                    <a:avLst/>
                  </a:prstGeom>
                  <a:solidFill>
                    <a:srgbClr val="FE339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" name="Rectangle 523"/>
                  <p:cNvSpPr>
                    <a:spLocks noChangeArrowheads="1"/>
                  </p:cNvSpPr>
                  <p:nvPr/>
                </p:nvSpPr>
                <p:spPr bwMode="auto">
                  <a:xfrm>
                    <a:off x="2674" y="1797"/>
                    <a:ext cx="2" cy="18"/>
                  </a:xfrm>
                  <a:prstGeom prst="rect">
                    <a:avLst/>
                  </a:prstGeom>
                  <a:solidFill>
                    <a:srgbClr val="FF339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7" name="Rectangle 524"/>
                  <p:cNvSpPr>
                    <a:spLocks noChangeArrowheads="1"/>
                  </p:cNvSpPr>
                  <p:nvPr/>
                </p:nvSpPr>
                <p:spPr bwMode="auto">
                  <a:xfrm>
                    <a:off x="2676" y="1797"/>
                    <a:ext cx="1" cy="18"/>
                  </a:xfrm>
                  <a:prstGeom prst="rect">
                    <a:avLst/>
                  </a:prstGeom>
                  <a:solidFill>
                    <a:srgbClr val="FE339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" name="Rectangle 525"/>
                  <p:cNvSpPr>
                    <a:spLocks noChangeArrowheads="1"/>
                  </p:cNvSpPr>
                  <p:nvPr/>
                </p:nvSpPr>
                <p:spPr bwMode="auto">
                  <a:xfrm>
                    <a:off x="2677" y="1797"/>
                    <a:ext cx="1" cy="18"/>
                  </a:xfrm>
                  <a:prstGeom prst="rect">
                    <a:avLst/>
                  </a:prstGeom>
                  <a:solidFill>
                    <a:srgbClr val="FD339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" name="Rectangle 526"/>
                  <p:cNvSpPr>
                    <a:spLocks noChangeArrowheads="1"/>
                  </p:cNvSpPr>
                  <p:nvPr/>
                </p:nvSpPr>
                <p:spPr bwMode="auto">
                  <a:xfrm>
                    <a:off x="2678" y="1797"/>
                    <a:ext cx="2" cy="18"/>
                  </a:xfrm>
                  <a:prstGeom prst="rect">
                    <a:avLst/>
                  </a:prstGeom>
                  <a:solidFill>
                    <a:srgbClr val="FC329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" name="Rectangle 527"/>
                  <p:cNvSpPr>
                    <a:spLocks noChangeArrowheads="1"/>
                  </p:cNvSpPr>
                  <p:nvPr/>
                </p:nvSpPr>
                <p:spPr bwMode="auto">
                  <a:xfrm>
                    <a:off x="2680" y="1797"/>
                    <a:ext cx="1" cy="18"/>
                  </a:xfrm>
                  <a:prstGeom prst="rect">
                    <a:avLst/>
                  </a:prstGeom>
                  <a:solidFill>
                    <a:srgbClr val="FB329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1" name="Rectangle 528"/>
                  <p:cNvSpPr>
                    <a:spLocks noChangeArrowheads="1"/>
                  </p:cNvSpPr>
                  <p:nvPr/>
                </p:nvSpPr>
                <p:spPr bwMode="auto">
                  <a:xfrm>
                    <a:off x="2681" y="1797"/>
                    <a:ext cx="1" cy="18"/>
                  </a:xfrm>
                  <a:prstGeom prst="rect">
                    <a:avLst/>
                  </a:prstGeom>
                  <a:solidFill>
                    <a:srgbClr val="F9319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2" name="Rectangle 529"/>
                  <p:cNvSpPr>
                    <a:spLocks noChangeArrowheads="1"/>
                  </p:cNvSpPr>
                  <p:nvPr/>
                </p:nvSpPr>
                <p:spPr bwMode="auto">
                  <a:xfrm>
                    <a:off x="2682" y="1797"/>
                    <a:ext cx="2" cy="18"/>
                  </a:xfrm>
                  <a:prstGeom prst="rect">
                    <a:avLst/>
                  </a:prstGeom>
                  <a:solidFill>
                    <a:srgbClr val="F7309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3" name="Rectangle 530"/>
                  <p:cNvSpPr>
                    <a:spLocks noChangeArrowheads="1"/>
                  </p:cNvSpPr>
                  <p:nvPr/>
                </p:nvSpPr>
                <p:spPr bwMode="auto">
                  <a:xfrm>
                    <a:off x="2684" y="1797"/>
                    <a:ext cx="1" cy="18"/>
                  </a:xfrm>
                  <a:prstGeom prst="rect">
                    <a:avLst/>
                  </a:prstGeom>
                  <a:solidFill>
                    <a:srgbClr val="F5309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" name="Rectangle 531"/>
                  <p:cNvSpPr>
                    <a:spLocks noChangeArrowheads="1"/>
                  </p:cNvSpPr>
                  <p:nvPr/>
                </p:nvSpPr>
                <p:spPr bwMode="auto">
                  <a:xfrm>
                    <a:off x="2685" y="1797"/>
                    <a:ext cx="1" cy="18"/>
                  </a:xfrm>
                  <a:prstGeom prst="rect">
                    <a:avLst/>
                  </a:prstGeom>
                  <a:solidFill>
                    <a:srgbClr val="F32F8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" name="Rectangle 532"/>
                  <p:cNvSpPr>
                    <a:spLocks noChangeArrowheads="1"/>
                  </p:cNvSpPr>
                  <p:nvPr/>
                </p:nvSpPr>
                <p:spPr bwMode="auto">
                  <a:xfrm>
                    <a:off x="2686" y="1797"/>
                    <a:ext cx="2" cy="18"/>
                  </a:xfrm>
                  <a:prstGeom prst="rect">
                    <a:avLst/>
                  </a:prstGeom>
                  <a:solidFill>
                    <a:srgbClr val="F02E8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6" name="Rectangle 533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797"/>
                    <a:ext cx="1" cy="18"/>
                  </a:xfrm>
                  <a:prstGeom prst="rect">
                    <a:avLst/>
                  </a:prstGeom>
                  <a:solidFill>
                    <a:srgbClr val="EC2D8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7" name="Rectangle 534"/>
                  <p:cNvSpPr>
                    <a:spLocks noChangeArrowheads="1"/>
                  </p:cNvSpPr>
                  <p:nvPr/>
                </p:nvSpPr>
                <p:spPr bwMode="auto">
                  <a:xfrm>
                    <a:off x="2689" y="1797"/>
                    <a:ext cx="1" cy="18"/>
                  </a:xfrm>
                  <a:prstGeom prst="rect">
                    <a:avLst/>
                  </a:prstGeom>
                  <a:solidFill>
                    <a:srgbClr val="E82C8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8" name="Rectangle 535"/>
                  <p:cNvSpPr>
                    <a:spLocks noChangeArrowheads="1"/>
                  </p:cNvSpPr>
                  <p:nvPr/>
                </p:nvSpPr>
                <p:spPr bwMode="auto">
                  <a:xfrm>
                    <a:off x="2690" y="1797"/>
                    <a:ext cx="2" cy="18"/>
                  </a:xfrm>
                  <a:prstGeom prst="rect">
                    <a:avLst/>
                  </a:prstGeom>
                  <a:solidFill>
                    <a:srgbClr val="E42B8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9" name="Rectangle 536"/>
                  <p:cNvSpPr>
                    <a:spLocks noChangeArrowheads="1"/>
                  </p:cNvSpPr>
                  <p:nvPr/>
                </p:nvSpPr>
                <p:spPr bwMode="auto">
                  <a:xfrm>
                    <a:off x="2692" y="1797"/>
                    <a:ext cx="1" cy="18"/>
                  </a:xfrm>
                  <a:prstGeom prst="rect">
                    <a:avLst/>
                  </a:prstGeom>
                  <a:solidFill>
                    <a:srgbClr val="DF297E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0" name="Rectangle 537"/>
                  <p:cNvSpPr>
                    <a:spLocks noChangeArrowheads="1"/>
                  </p:cNvSpPr>
                  <p:nvPr/>
                </p:nvSpPr>
                <p:spPr bwMode="auto">
                  <a:xfrm>
                    <a:off x="2693" y="1797"/>
                    <a:ext cx="1" cy="18"/>
                  </a:xfrm>
                  <a:prstGeom prst="rect">
                    <a:avLst/>
                  </a:prstGeom>
                  <a:solidFill>
                    <a:srgbClr val="DA277A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1" name="Rectangle 538"/>
                  <p:cNvSpPr>
                    <a:spLocks noChangeArrowheads="1"/>
                  </p:cNvSpPr>
                  <p:nvPr/>
                </p:nvSpPr>
                <p:spPr bwMode="auto">
                  <a:xfrm>
                    <a:off x="2694" y="1797"/>
                    <a:ext cx="1" cy="18"/>
                  </a:xfrm>
                  <a:prstGeom prst="rect">
                    <a:avLst/>
                  </a:prstGeom>
                  <a:solidFill>
                    <a:srgbClr val="D52675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2" name="Rectangle 539"/>
                  <p:cNvSpPr>
                    <a:spLocks noChangeArrowheads="1"/>
                  </p:cNvSpPr>
                  <p:nvPr/>
                </p:nvSpPr>
                <p:spPr bwMode="auto">
                  <a:xfrm>
                    <a:off x="2695" y="1797"/>
                    <a:ext cx="2" cy="18"/>
                  </a:xfrm>
                  <a:prstGeom prst="rect">
                    <a:avLst/>
                  </a:prstGeom>
                  <a:solidFill>
                    <a:srgbClr val="D0247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3" name="Rectangle 540"/>
                  <p:cNvSpPr>
                    <a:spLocks noChangeArrowheads="1"/>
                  </p:cNvSpPr>
                  <p:nvPr/>
                </p:nvSpPr>
                <p:spPr bwMode="auto">
                  <a:xfrm>
                    <a:off x="2697" y="1797"/>
                    <a:ext cx="1" cy="18"/>
                  </a:xfrm>
                  <a:prstGeom prst="rect">
                    <a:avLst/>
                  </a:prstGeom>
                  <a:solidFill>
                    <a:srgbClr val="CA226B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4" name="Rectangle 541"/>
                  <p:cNvSpPr>
                    <a:spLocks noChangeArrowheads="1"/>
                  </p:cNvSpPr>
                  <p:nvPr/>
                </p:nvSpPr>
                <p:spPr bwMode="auto">
                  <a:xfrm>
                    <a:off x="2698" y="1797"/>
                    <a:ext cx="1" cy="18"/>
                  </a:xfrm>
                  <a:prstGeom prst="rect">
                    <a:avLst/>
                  </a:prstGeom>
                  <a:solidFill>
                    <a:srgbClr val="C52065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" name="Rectangle 542"/>
                  <p:cNvSpPr>
                    <a:spLocks noChangeArrowheads="1"/>
                  </p:cNvSpPr>
                  <p:nvPr/>
                </p:nvSpPr>
                <p:spPr bwMode="auto">
                  <a:xfrm>
                    <a:off x="2699" y="1797"/>
                    <a:ext cx="2" cy="18"/>
                  </a:xfrm>
                  <a:prstGeom prst="rect">
                    <a:avLst/>
                  </a:prstGeom>
                  <a:solidFill>
                    <a:srgbClr val="BF1E6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" name="Rectangle 543"/>
                  <p:cNvSpPr>
                    <a:spLocks noChangeArrowheads="1"/>
                  </p:cNvSpPr>
                  <p:nvPr/>
                </p:nvSpPr>
                <p:spPr bwMode="auto">
                  <a:xfrm>
                    <a:off x="2701" y="1797"/>
                    <a:ext cx="1" cy="18"/>
                  </a:xfrm>
                  <a:prstGeom prst="rect">
                    <a:avLst/>
                  </a:prstGeom>
                  <a:solidFill>
                    <a:srgbClr val="BA1C5B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7" name="Rectangle 544"/>
                  <p:cNvSpPr>
                    <a:spLocks noChangeArrowheads="1"/>
                  </p:cNvSpPr>
                  <p:nvPr/>
                </p:nvSpPr>
                <p:spPr bwMode="auto">
                  <a:xfrm>
                    <a:off x="2702" y="1797"/>
                    <a:ext cx="1" cy="18"/>
                  </a:xfrm>
                  <a:prstGeom prst="rect">
                    <a:avLst/>
                  </a:prstGeom>
                  <a:solidFill>
                    <a:srgbClr val="B5195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8" name="Rectangle 545"/>
                  <p:cNvSpPr>
                    <a:spLocks noChangeArrowheads="1"/>
                  </p:cNvSpPr>
                  <p:nvPr/>
                </p:nvSpPr>
                <p:spPr bwMode="auto">
                  <a:xfrm>
                    <a:off x="2703" y="1797"/>
                    <a:ext cx="2" cy="18"/>
                  </a:xfrm>
                  <a:prstGeom prst="rect">
                    <a:avLst/>
                  </a:prstGeom>
                  <a:solidFill>
                    <a:srgbClr val="B0175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9" name="Rectangle 546"/>
                  <p:cNvSpPr>
                    <a:spLocks noChangeArrowheads="1"/>
                  </p:cNvSpPr>
                  <p:nvPr/>
                </p:nvSpPr>
                <p:spPr bwMode="auto">
                  <a:xfrm>
                    <a:off x="2705" y="1797"/>
                    <a:ext cx="1" cy="18"/>
                  </a:xfrm>
                  <a:prstGeom prst="rect">
                    <a:avLst/>
                  </a:prstGeom>
                  <a:solidFill>
                    <a:srgbClr val="AB144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" name="Rectangle 547"/>
                  <p:cNvSpPr>
                    <a:spLocks noChangeArrowheads="1"/>
                  </p:cNvSpPr>
                  <p:nvPr/>
                </p:nvSpPr>
                <p:spPr bwMode="auto">
                  <a:xfrm>
                    <a:off x="2706" y="1797"/>
                    <a:ext cx="1" cy="18"/>
                  </a:xfrm>
                  <a:prstGeom prst="rect">
                    <a:avLst/>
                  </a:prstGeom>
                  <a:solidFill>
                    <a:srgbClr val="A8124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1" name="Rectangle 548"/>
                  <p:cNvSpPr>
                    <a:spLocks noChangeArrowheads="1"/>
                  </p:cNvSpPr>
                  <p:nvPr/>
                </p:nvSpPr>
                <p:spPr bwMode="auto">
                  <a:xfrm>
                    <a:off x="2707" y="1797"/>
                    <a:ext cx="2" cy="18"/>
                  </a:xfrm>
                  <a:prstGeom prst="rect">
                    <a:avLst/>
                  </a:prstGeom>
                  <a:solidFill>
                    <a:srgbClr val="A40F4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2" name="Rectangle 549"/>
                  <p:cNvSpPr>
                    <a:spLocks noChangeArrowheads="1"/>
                  </p:cNvSpPr>
                  <p:nvPr/>
                </p:nvSpPr>
                <p:spPr bwMode="auto">
                  <a:xfrm>
                    <a:off x="2709" y="1797"/>
                    <a:ext cx="1" cy="18"/>
                  </a:xfrm>
                  <a:prstGeom prst="rect">
                    <a:avLst/>
                  </a:prstGeom>
                  <a:solidFill>
                    <a:srgbClr val="A10C3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3" name="Rectangle 550"/>
                  <p:cNvSpPr>
                    <a:spLocks noChangeArrowheads="1"/>
                  </p:cNvSpPr>
                  <p:nvPr/>
                </p:nvSpPr>
                <p:spPr bwMode="auto">
                  <a:xfrm>
                    <a:off x="2710" y="1797"/>
                    <a:ext cx="1" cy="18"/>
                  </a:xfrm>
                  <a:prstGeom prst="rect">
                    <a:avLst/>
                  </a:prstGeom>
                  <a:solidFill>
                    <a:srgbClr val="9E0A3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4" name="Rectangle 551"/>
                  <p:cNvSpPr>
                    <a:spLocks noChangeArrowheads="1"/>
                  </p:cNvSpPr>
                  <p:nvPr/>
                </p:nvSpPr>
                <p:spPr bwMode="auto">
                  <a:xfrm>
                    <a:off x="2711" y="1797"/>
                    <a:ext cx="2" cy="18"/>
                  </a:xfrm>
                  <a:prstGeom prst="rect">
                    <a:avLst/>
                  </a:prstGeom>
                  <a:solidFill>
                    <a:srgbClr val="9D073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" name="Rectangle 552"/>
                  <p:cNvSpPr>
                    <a:spLocks noChangeArrowheads="1"/>
                  </p:cNvSpPr>
                  <p:nvPr/>
                </p:nvSpPr>
                <p:spPr bwMode="auto">
                  <a:xfrm>
                    <a:off x="2713" y="1797"/>
                    <a:ext cx="1" cy="18"/>
                  </a:xfrm>
                  <a:prstGeom prst="rect">
                    <a:avLst/>
                  </a:prstGeom>
                  <a:solidFill>
                    <a:srgbClr val="9B043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" name="Rectangle 553"/>
                  <p:cNvSpPr>
                    <a:spLocks noChangeArrowheads="1"/>
                  </p:cNvSpPr>
                  <p:nvPr/>
                </p:nvSpPr>
                <p:spPr bwMode="auto">
                  <a:xfrm>
                    <a:off x="2714" y="1797"/>
                    <a:ext cx="1" cy="18"/>
                  </a:xfrm>
                  <a:prstGeom prst="rect">
                    <a:avLst/>
                  </a:prstGeom>
                  <a:solidFill>
                    <a:srgbClr val="99013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2" name="Group 554"/>
                <p:cNvGrpSpPr>
                  <a:grpSpLocks/>
                </p:cNvGrpSpPr>
                <p:nvPr/>
              </p:nvGrpSpPr>
              <p:grpSpPr bwMode="auto">
                <a:xfrm>
                  <a:off x="2636" y="1717"/>
                  <a:ext cx="79" cy="88"/>
                  <a:chOff x="2636" y="1717"/>
                  <a:chExt cx="79" cy="88"/>
                </a:xfrm>
              </p:grpSpPr>
              <p:sp>
                <p:nvSpPr>
                  <p:cNvPr id="526" name="Rectangle 555"/>
                  <p:cNvSpPr>
                    <a:spLocks noChangeArrowheads="1"/>
                  </p:cNvSpPr>
                  <p:nvPr/>
                </p:nvSpPr>
                <p:spPr bwMode="auto">
                  <a:xfrm>
                    <a:off x="2636" y="1717"/>
                    <a:ext cx="1" cy="88"/>
                  </a:xfrm>
                  <a:prstGeom prst="rect">
                    <a:avLst/>
                  </a:prstGeom>
                  <a:solidFill>
                    <a:srgbClr val="99003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7" name="Rectangle 556"/>
                  <p:cNvSpPr>
                    <a:spLocks noChangeArrowheads="1"/>
                  </p:cNvSpPr>
                  <p:nvPr/>
                </p:nvSpPr>
                <p:spPr bwMode="auto">
                  <a:xfrm>
                    <a:off x="2637" y="1717"/>
                    <a:ext cx="2" cy="88"/>
                  </a:xfrm>
                  <a:prstGeom prst="rect">
                    <a:avLst/>
                  </a:prstGeom>
                  <a:solidFill>
                    <a:srgbClr val="9B033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8" name="Rectangle 557"/>
                  <p:cNvSpPr>
                    <a:spLocks noChangeArrowheads="1"/>
                  </p:cNvSpPr>
                  <p:nvPr/>
                </p:nvSpPr>
                <p:spPr bwMode="auto">
                  <a:xfrm>
                    <a:off x="2639" y="1717"/>
                    <a:ext cx="1" cy="88"/>
                  </a:xfrm>
                  <a:prstGeom prst="rect">
                    <a:avLst/>
                  </a:prstGeom>
                  <a:solidFill>
                    <a:srgbClr val="9C063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9" name="Rectangle 55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717"/>
                    <a:ext cx="1" cy="88"/>
                  </a:xfrm>
                  <a:prstGeom prst="rect">
                    <a:avLst/>
                  </a:prstGeom>
                  <a:solidFill>
                    <a:srgbClr val="9E093B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0" name="Rectangle 559"/>
                  <p:cNvSpPr>
                    <a:spLocks noChangeArrowheads="1"/>
                  </p:cNvSpPr>
                  <p:nvPr/>
                </p:nvSpPr>
                <p:spPr bwMode="auto">
                  <a:xfrm>
                    <a:off x="2641" y="1717"/>
                    <a:ext cx="2" cy="88"/>
                  </a:xfrm>
                  <a:prstGeom prst="rect">
                    <a:avLst/>
                  </a:prstGeom>
                  <a:solidFill>
                    <a:srgbClr val="A00C3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1" name="Rectangle 560"/>
                  <p:cNvSpPr>
                    <a:spLocks noChangeArrowheads="1"/>
                  </p:cNvSpPr>
                  <p:nvPr/>
                </p:nvSpPr>
                <p:spPr bwMode="auto">
                  <a:xfrm>
                    <a:off x="2643" y="1717"/>
                    <a:ext cx="1" cy="88"/>
                  </a:xfrm>
                  <a:prstGeom prst="rect">
                    <a:avLst/>
                  </a:prstGeom>
                  <a:solidFill>
                    <a:srgbClr val="A40F4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" name="Rectangle 561"/>
                  <p:cNvSpPr>
                    <a:spLocks noChangeArrowheads="1"/>
                  </p:cNvSpPr>
                  <p:nvPr/>
                </p:nvSpPr>
                <p:spPr bwMode="auto">
                  <a:xfrm>
                    <a:off x="2644" y="1717"/>
                    <a:ext cx="1" cy="88"/>
                  </a:xfrm>
                  <a:prstGeom prst="rect">
                    <a:avLst/>
                  </a:prstGeom>
                  <a:solidFill>
                    <a:srgbClr val="A7114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" name="Rectangle 562"/>
                  <p:cNvSpPr>
                    <a:spLocks noChangeArrowheads="1"/>
                  </p:cNvSpPr>
                  <p:nvPr/>
                </p:nvSpPr>
                <p:spPr bwMode="auto">
                  <a:xfrm>
                    <a:off x="2645" y="1717"/>
                    <a:ext cx="2" cy="88"/>
                  </a:xfrm>
                  <a:prstGeom prst="rect">
                    <a:avLst/>
                  </a:prstGeom>
                  <a:solidFill>
                    <a:srgbClr val="AB144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4" name="Rectangle 563"/>
                  <p:cNvSpPr>
                    <a:spLocks noChangeArrowheads="1"/>
                  </p:cNvSpPr>
                  <p:nvPr/>
                </p:nvSpPr>
                <p:spPr bwMode="auto">
                  <a:xfrm>
                    <a:off x="2647" y="1717"/>
                    <a:ext cx="1" cy="88"/>
                  </a:xfrm>
                  <a:prstGeom prst="rect">
                    <a:avLst/>
                  </a:prstGeom>
                  <a:solidFill>
                    <a:srgbClr val="B0175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5" name="Rectangle 564"/>
                  <p:cNvSpPr>
                    <a:spLocks noChangeArrowheads="1"/>
                  </p:cNvSpPr>
                  <p:nvPr/>
                </p:nvSpPr>
                <p:spPr bwMode="auto">
                  <a:xfrm>
                    <a:off x="2648" y="1717"/>
                    <a:ext cx="1" cy="88"/>
                  </a:xfrm>
                  <a:prstGeom prst="rect">
                    <a:avLst/>
                  </a:prstGeom>
                  <a:solidFill>
                    <a:srgbClr val="B5195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6" name="Rectangle 565"/>
                  <p:cNvSpPr>
                    <a:spLocks noChangeArrowheads="1"/>
                  </p:cNvSpPr>
                  <p:nvPr/>
                </p:nvSpPr>
                <p:spPr bwMode="auto">
                  <a:xfrm>
                    <a:off x="2649" y="1717"/>
                    <a:ext cx="2" cy="88"/>
                  </a:xfrm>
                  <a:prstGeom prst="rect">
                    <a:avLst/>
                  </a:prstGeom>
                  <a:solidFill>
                    <a:srgbClr val="BA1C5B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7" name="Rectangle 566"/>
                  <p:cNvSpPr>
                    <a:spLocks noChangeArrowheads="1"/>
                  </p:cNvSpPr>
                  <p:nvPr/>
                </p:nvSpPr>
                <p:spPr bwMode="auto">
                  <a:xfrm>
                    <a:off x="2651" y="1717"/>
                    <a:ext cx="1" cy="88"/>
                  </a:xfrm>
                  <a:prstGeom prst="rect">
                    <a:avLst/>
                  </a:prstGeom>
                  <a:solidFill>
                    <a:srgbClr val="BF1E6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8" name="Rectangle 567"/>
                  <p:cNvSpPr>
                    <a:spLocks noChangeArrowheads="1"/>
                  </p:cNvSpPr>
                  <p:nvPr/>
                </p:nvSpPr>
                <p:spPr bwMode="auto">
                  <a:xfrm>
                    <a:off x="2652" y="1717"/>
                    <a:ext cx="1" cy="88"/>
                  </a:xfrm>
                  <a:prstGeom prst="rect">
                    <a:avLst/>
                  </a:prstGeom>
                  <a:solidFill>
                    <a:srgbClr val="C52065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9" name="Rectangle 568"/>
                  <p:cNvSpPr>
                    <a:spLocks noChangeArrowheads="1"/>
                  </p:cNvSpPr>
                  <p:nvPr/>
                </p:nvSpPr>
                <p:spPr bwMode="auto">
                  <a:xfrm>
                    <a:off x="2653" y="1717"/>
                    <a:ext cx="2" cy="88"/>
                  </a:xfrm>
                  <a:prstGeom prst="rect">
                    <a:avLst/>
                  </a:prstGeom>
                  <a:solidFill>
                    <a:srgbClr val="CA226B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0" name="Rectangle 569"/>
                  <p:cNvSpPr>
                    <a:spLocks noChangeArrowheads="1"/>
                  </p:cNvSpPr>
                  <p:nvPr/>
                </p:nvSpPr>
                <p:spPr bwMode="auto">
                  <a:xfrm>
                    <a:off x="2655" y="1717"/>
                    <a:ext cx="1" cy="88"/>
                  </a:xfrm>
                  <a:prstGeom prst="rect">
                    <a:avLst/>
                  </a:prstGeom>
                  <a:solidFill>
                    <a:srgbClr val="D0247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1" name="Rectangle 570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1717"/>
                    <a:ext cx="1" cy="88"/>
                  </a:xfrm>
                  <a:prstGeom prst="rect">
                    <a:avLst/>
                  </a:prstGeom>
                  <a:solidFill>
                    <a:srgbClr val="D52675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2" name="Rectangle 571"/>
                  <p:cNvSpPr>
                    <a:spLocks noChangeArrowheads="1"/>
                  </p:cNvSpPr>
                  <p:nvPr/>
                </p:nvSpPr>
                <p:spPr bwMode="auto">
                  <a:xfrm>
                    <a:off x="2657" y="1717"/>
                    <a:ext cx="1" cy="88"/>
                  </a:xfrm>
                  <a:prstGeom prst="rect">
                    <a:avLst/>
                  </a:prstGeom>
                  <a:solidFill>
                    <a:srgbClr val="DA277A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" name="Rectangle 572"/>
                  <p:cNvSpPr>
                    <a:spLocks noChangeArrowheads="1"/>
                  </p:cNvSpPr>
                  <p:nvPr/>
                </p:nvSpPr>
                <p:spPr bwMode="auto">
                  <a:xfrm>
                    <a:off x="2658" y="1717"/>
                    <a:ext cx="2" cy="88"/>
                  </a:xfrm>
                  <a:prstGeom prst="rect">
                    <a:avLst/>
                  </a:prstGeom>
                  <a:solidFill>
                    <a:srgbClr val="DF297E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4" name="Rectangle 573"/>
                  <p:cNvSpPr>
                    <a:spLocks noChangeArrowheads="1"/>
                  </p:cNvSpPr>
                  <p:nvPr/>
                </p:nvSpPr>
                <p:spPr bwMode="auto">
                  <a:xfrm>
                    <a:off x="2660" y="1717"/>
                    <a:ext cx="1" cy="88"/>
                  </a:xfrm>
                  <a:prstGeom prst="rect">
                    <a:avLst/>
                  </a:prstGeom>
                  <a:solidFill>
                    <a:srgbClr val="E42B8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5" name="Rectangle 574"/>
                  <p:cNvSpPr>
                    <a:spLocks noChangeArrowheads="1"/>
                  </p:cNvSpPr>
                  <p:nvPr/>
                </p:nvSpPr>
                <p:spPr bwMode="auto">
                  <a:xfrm>
                    <a:off x="2661" y="1717"/>
                    <a:ext cx="1" cy="88"/>
                  </a:xfrm>
                  <a:prstGeom prst="rect">
                    <a:avLst/>
                  </a:prstGeom>
                  <a:solidFill>
                    <a:srgbClr val="E82C8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6" name="Rectangle 575"/>
                  <p:cNvSpPr>
                    <a:spLocks noChangeArrowheads="1"/>
                  </p:cNvSpPr>
                  <p:nvPr/>
                </p:nvSpPr>
                <p:spPr bwMode="auto">
                  <a:xfrm>
                    <a:off x="2662" y="1717"/>
                    <a:ext cx="2" cy="88"/>
                  </a:xfrm>
                  <a:prstGeom prst="rect">
                    <a:avLst/>
                  </a:prstGeom>
                  <a:solidFill>
                    <a:srgbClr val="EC2D8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" name="Rectangle 57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1717"/>
                    <a:ext cx="1" cy="88"/>
                  </a:xfrm>
                  <a:prstGeom prst="rect">
                    <a:avLst/>
                  </a:prstGeom>
                  <a:solidFill>
                    <a:srgbClr val="F02E8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" name="Rectangle 577"/>
                  <p:cNvSpPr>
                    <a:spLocks noChangeArrowheads="1"/>
                  </p:cNvSpPr>
                  <p:nvPr/>
                </p:nvSpPr>
                <p:spPr bwMode="auto">
                  <a:xfrm>
                    <a:off x="2665" y="1717"/>
                    <a:ext cx="1" cy="88"/>
                  </a:xfrm>
                  <a:prstGeom prst="rect">
                    <a:avLst/>
                  </a:prstGeom>
                  <a:solidFill>
                    <a:srgbClr val="F32F9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9" name="Rectangle 578"/>
                  <p:cNvSpPr>
                    <a:spLocks noChangeArrowheads="1"/>
                  </p:cNvSpPr>
                  <p:nvPr/>
                </p:nvSpPr>
                <p:spPr bwMode="auto">
                  <a:xfrm>
                    <a:off x="2666" y="1717"/>
                    <a:ext cx="2" cy="88"/>
                  </a:xfrm>
                  <a:prstGeom prst="rect">
                    <a:avLst/>
                  </a:prstGeom>
                  <a:solidFill>
                    <a:srgbClr val="F6309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Rectangle 579"/>
                  <p:cNvSpPr>
                    <a:spLocks noChangeArrowheads="1"/>
                  </p:cNvSpPr>
                  <p:nvPr/>
                </p:nvSpPr>
                <p:spPr bwMode="auto">
                  <a:xfrm>
                    <a:off x="2668" y="1717"/>
                    <a:ext cx="1" cy="88"/>
                  </a:xfrm>
                  <a:prstGeom prst="rect">
                    <a:avLst/>
                  </a:prstGeom>
                  <a:solidFill>
                    <a:srgbClr val="F8319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1" name="Rectangle 580"/>
                  <p:cNvSpPr>
                    <a:spLocks noChangeArrowheads="1"/>
                  </p:cNvSpPr>
                  <p:nvPr/>
                </p:nvSpPr>
                <p:spPr bwMode="auto">
                  <a:xfrm>
                    <a:off x="2669" y="1717"/>
                    <a:ext cx="1" cy="88"/>
                  </a:xfrm>
                  <a:prstGeom prst="rect">
                    <a:avLst/>
                  </a:prstGeom>
                  <a:solidFill>
                    <a:srgbClr val="F93195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2" name="Rectangle 581"/>
                  <p:cNvSpPr>
                    <a:spLocks noChangeArrowheads="1"/>
                  </p:cNvSpPr>
                  <p:nvPr/>
                </p:nvSpPr>
                <p:spPr bwMode="auto">
                  <a:xfrm>
                    <a:off x="2670" y="1717"/>
                    <a:ext cx="2" cy="88"/>
                  </a:xfrm>
                  <a:prstGeom prst="rect">
                    <a:avLst/>
                  </a:prstGeom>
                  <a:solidFill>
                    <a:srgbClr val="FB329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" name="Rectangle 582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1717"/>
                    <a:ext cx="1" cy="88"/>
                  </a:xfrm>
                  <a:prstGeom prst="rect">
                    <a:avLst/>
                  </a:prstGeom>
                  <a:solidFill>
                    <a:srgbClr val="FC329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4" name="Rectangle 583"/>
                  <p:cNvSpPr>
                    <a:spLocks noChangeArrowheads="1"/>
                  </p:cNvSpPr>
                  <p:nvPr/>
                </p:nvSpPr>
                <p:spPr bwMode="auto">
                  <a:xfrm>
                    <a:off x="2673" y="1717"/>
                    <a:ext cx="1" cy="88"/>
                  </a:xfrm>
                  <a:prstGeom prst="rect">
                    <a:avLst/>
                  </a:prstGeom>
                  <a:solidFill>
                    <a:srgbClr val="FD339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5" name="Rectangle 584"/>
                  <p:cNvSpPr>
                    <a:spLocks noChangeArrowheads="1"/>
                  </p:cNvSpPr>
                  <p:nvPr/>
                </p:nvSpPr>
                <p:spPr bwMode="auto">
                  <a:xfrm>
                    <a:off x="2674" y="1717"/>
                    <a:ext cx="2" cy="88"/>
                  </a:xfrm>
                  <a:prstGeom prst="rect">
                    <a:avLst/>
                  </a:prstGeom>
                  <a:solidFill>
                    <a:srgbClr val="FE339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6" name="Rectangle 585"/>
                  <p:cNvSpPr>
                    <a:spLocks noChangeArrowheads="1"/>
                  </p:cNvSpPr>
                  <p:nvPr/>
                </p:nvSpPr>
                <p:spPr bwMode="auto">
                  <a:xfrm>
                    <a:off x="2676" y="1717"/>
                    <a:ext cx="1" cy="88"/>
                  </a:xfrm>
                  <a:prstGeom prst="rect">
                    <a:avLst/>
                  </a:prstGeom>
                  <a:solidFill>
                    <a:srgbClr val="FF339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7" name="Rectangle 586"/>
                  <p:cNvSpPr>
                    <a:spLocks noChangeArrowheads="1"/>
                  </p:cNvSpPr>
                  <p:nvPr/>
                </p:nvSpPr>
                <p:spPr bwMode="auto">
                  <a:xfrm>
                    <a:off x="2677" y="1717"/>
                    <a:ext cx="1" cy="88"/>
                  </a:xfrm>
                  <a:prstGeom prst="rect">
                    <a:avLst/>
                  </a:prstGeom>
                  <a:solidFill>
                    <a:srgbClr val="FD339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8" name="Rectangle 587"/>
                  <p:cNvSpPr>
                    <a:spLocks noChangeArrowheads="1"/>
                  </p:cNvSpPr>
                  <p:nvPr/>
                </p:nvSpPr>
                <p:spPr bwMode="auto">
                  <a:xfrm>
                    <a:off x="2678" y="1717"/>
                    <a:ext cx="2" cy="88"/>
                  </a:xfrm>
                  <a:prstGeom prst="rect">
                    <a:avLst/>
                  </a:prstGeom>
                  <a:solidFill>
                    <a:srgbClr val="FC329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9" name="Rectangle 588"/>
                  <p:cNvSpPr>
                    <a:spLocks noChangeArrowheads="1"/>
                  </p:cNvSpPr>
                  <p:nvPr/>
                </p:nvSpPr>
                <p:spPr bwMode="auto">
                  <a:xfrm>
                    <a:off x="2680" y="1717"/>
                    <a:ext cx="1" cy="88"/>
                  </a:xfrm>
                  <a:prstGeom prst="rect">
                    <a:avLst/>
                  </a:prstGeom>
                  <a:solidFill>
                    <a:srgbClr val="FB329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0" name="Rectangle 589"/>
                  <p:cNvSpPr>
                    <a:spLocks noChangeArrowheads="1"/>
                  </p:cNvSpPr>
                  <p:nvPr/>
                </p:nvSpPr>
                <p:spPr bwMode="auto">
                  <a:xfrm>
                    <a:off x="2681" y="1717"/>
                    <a:ext cx="1" cy="88"/>
                  </a:xfrm>
                  <a:prstGeom prst="rect">
                    <a:avLst/>
                  </a:prstGeom>
                  <a:solidFill>
                    <a:srgbClr val="FA3195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1" name="Rectangle 590"/>
                  <p:cNvSpPr>
                    <a:spLocks noChangeArrowheads="1"/>
                  </p:cNvSpPr>
                  <p:nvPr/>
                </p:nvSpPr>
                <p:spPr bwMode="auto">
                  <a:xfrm>
                    <a:off x="2682" y="1717"/>
                    <a:ext cx="2" cy="88"/>
                  </a:xfrm>
                  <a:prstGeom prst="rect">
                    <a:avLst/>
                  </a:prstGeom>
                  <a:solidFill>
                    <a:srgbClr val="F8319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2" name="Rectangle 591"/>
                  <p:cNvSpPr>
                    <a:spLocks noChangeArrowheads="1"/>
                  </p:cNvSpPr>
                  <p:nvPr/>
                </p:nvSpPr>
                <p:spPr bwMode="auto">
                  <a:xfrm>
                    <a:off x="2684" y="1717"/>
                    <a:ext cx="1" cy="88"/>
                  </a:xfrm>
                  <a:prstGeom prst="rect">
                    <a:avLst/>
                  </a:prstGeom>
                  <a:solidFill>
                    <a:srgbClr val="F6309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" name="Rectangle 592"/>
                  <p:cNvSpPr>
                    <a:spLocks noChangeArrowheads="1"/>
                  </p:cNvSpPr>
                  <p:nvPr/>
                </p:nvSpPr>
                <p:spPr bwMode="auto">
                  <a:xfrm>
                    <a:off x="2685" y="1717"/>
                    <a:ext cx="1" cy="88"/>
                  </a:xfrm>
                  <a:prstGeom prst="rect">
                    <a:avLst/>
                  </a:prstGeom>
                  <a:solidFill>
                    <a:srgbClr val="F42F9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" name="Rectangle 593"/>
                  <p:cNvSpPr>
                    <a:spLocks noChangeArrowheads="1"/>
                  </p:cNvSpPr>
                  <p:nvPr/>
                </p:nvSpPr>
                <p:spPr bwMode="auto">
                  <a:xfrm>
                    <a:off x="2686" y="1717"/>
                    <a:ext cx="2" cy="88"/>
                  </a:xfrm>
                  <a:prstGeom prst="rect">
                    <a:avLst/>
                  </a:prstGeom>
                  <a:solidFill>
                    <a:srgbClr val="F02E8D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" name="Rectangle 594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717"/>
                    <a:ext cx="1" cy="88"/>
                  </a:xfrm>
                  <a:prstGeom prst="rect">
                    <a:avLst/>
                  </a:prstGeom>
                  <a:solidFill>
                    <a:srgbClr val="EC2D8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6" name="Rectangle 595"/>
                  <p:cNvSpPr>
                    <a:spLocks noChangeArrowheads="1"/>
                  </p:cNvSpPr>
                  <p:nvPr/>
                </p:nvSpPr>
                <p:spPr bwMode="auto">
                  <a:xfrm>
                    <a:off x="2689" y="1717"/>
                    <a:ext cx="1" cy="88"/>
                  </a:xfrm>
                  <a:prstGeom prst="rect">
                    <a:avLst/>
                  </a:prstGeom>
                  <a:solidFill>
                    <a:srgbClr val="E92D8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7" name="Rectangle 596"/>
                  <p:cNvSpPr>
                    <a:spLocks noChangeArrowheads="1"/>
                  </p:cNvSpPr>
                  <p:nvPr/>
                </p:nvSpPr>
                <p:spPr bwMode="auto">
                  <a:xfrm>
                    <a:off x="2690" y="1717"/>
                    <a:ext cx="2" cy="88"/>
                  </a:xfrm>
                  <a:prstGeom prst="rect">
                    <a:avLst/>
                  </a:prstGeom>
                  <a:solidFill>
                    <a:srgbClr val="E52B8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8" name="Rectangle 597"/>
                  <p:cNvSpPr>
                    <a:spLocks noChangeArrowheads="1"/>
                  </p:cNvSpPr>
                  <p:nvPr/>
                </p:nvSpPr>
                <p:spPr bwMode="auto">
                  <a:xfrm>
                    <a:off x="2692" y="1717"/>
                    <a:ext cx="1" cy="88"/>
                  </a:xfrm>
                  <a:prstGeom prst="rect">
                    <a:avLst/>
                  </a:prstGeom>
                  <a:solidFill>
                    <a:srgbClr val="E02A7E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" name="Rectangle 598"/>
                  <p:cNvSpPr>
                    <a:spLocks noChangeArrowheads="1"/>
                  </p:cNvSpPr>
                  <p:nvPr/>
                </p:nvSpPr>
                <p:spPr bwMode="auto">
                  <a:xfrm>
                    <a:off x="2693" y="1717"/>
                    <a:ext cx="1" cy="88"/>
                  </a:xfrm>
                  <a:prstGeom prst="rect">
                    <a:avLst/>
                  </a:prstGeom>
                  <a:solidFill>
                    <a:srgbClr val="DB287A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0" name="Rectangle 599"/>
                  <p:cNvSpPr>
                    <a:spLocks noChangeArrowheads="1"/>
                  </p:cNvSpPr>
                  <p:nvPr/>
                </p:nvSpPr>
                <p:spPr bwMode="auto">
                  <a:xfrm>
                    <a:off x="2694" y="1717"/>
                    <a:ext cx="1" cy="88"/>
                  </a:xfrm>
                  <a:prstGeom prst="rect">
                    <a:avLst/>
                  </a:prstGeom>
                  <a:solidFill>
                    <a:srgbClr val="D6267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1" name="Rectangle 600"/>
                  <p:cNvSpPr>
                    <a:spLocks noChangeArrowheads="1"/>
                  </p:cNvSpPr>
                  <p:nvPr/>
                </p:nvSpPr>
                <p:spPr bwMode="auto">
                  <a:xfrm>
                    <a:off x="2695" y="1717"/>
                    <a:ext cx="2" cy="88"/>
                  </a:xfrm>
                  <a:prstGeom prst="rect">
                    <a:avLst/>
                  </a:prstGeom>
                  <a:solidFill>
                    <a:srgbClr val="D1247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2" name="Rectangle 601"/>
                  <p:cNvSpPr>
                    <a:spLocks noChangeArrowheads="1"/>
                  </p:cNvSpPr>
                  <p:nvPr/>
                </p:nvSpPr>
                <p:spPr bwMode="auto">
                  <a:xfrm>
                    <a:off x="2697" y="1717"/>
                    <a:ext cx="1" cy="88"/>
                  </a:xfrm>
                  <a:prstGeom prst="rect">
                    <a:avLst/>
                  </a:prstGeom>
                  <a:solidFill>
                    <a:srgbClr val="CB226B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" name="Rectangle 602"/>
                  <p:cNvSpPr>
                    <a:spLocks noChangeArrowheads="1"/>
                  </p:cNvSpPr>
                  <p:nvPr/>
                </p:nvSpPr>
                <p:spPr bwMode="auto">
                  <a:xfrm>
                    <a:off x="2698" y="1717"/>
                    <a:ext cx="1" cy="88"/>
                  </a:xfrm>
                  <a:prstGeom prst="rect">
                    <a:avLst/>
                  </a:prstGeom>
                  <a:solidFill>
                    <a:srgbClr val="C5206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" name="Rectangle 603"/>
                  <p:cNvSpPr>
                    <a:spLocks noChangeArrowheads="1"/>
                  </p:cNvSpPr>
                  <p:nvPr/>
                </p:nvSpPr>
                <p:spPr bwMode="auto">
                  <a:xfrm>
                    <a:off x="2699" y="1717"/>
                    <a:ext cx="2" cy="88"/>
                  </a:xfrm>
                  <a:prstGeom prst="rect">
                    <a:avLst/>
                  </a:prstGeom>
                  <a:solidFill>
                    <a:srgbClr val="C01E6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5" name="Rectangle 604"/>
                  <p:cNvSpPr>
                    <a:spLocks noChangeArrowheads="1"/>
                  </p:cNvSpPr>
                  <p:nvPr/>
                </p:nvSpPr>
                <p:spPr bwMode="auto">
                  <a:xfrm>
                    <a:off x="2701" y="1717"/>
                    <a:ext cx="1" cy="88"/>
                  </a:xfrm>
                  <a:prstGeom prst="rect">
                    <a:avLst/>
                  </a:prstGeom>
                  <a:solidFill>
                    <a:srgbClr val="BB1C5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6" name="Rectangle 605"/>
                  <p:cNvSpPr>
                    <a:spLocks noChangeArrowheads="1"/>
                  </p:cNvSpPr>
                  <p:nvPr/>
                </p:nvSpPr>
                <p:spPr bwMode="auto">
                  <a:xfrm>
                    <a:off x="2702" y="1717"/>
                    <a:ext cx="1" cy="88"/>
                  </a:xfrm>
                  <a:prstGeom prst="rect">
                    <a:avLst/>
                  </a:prstGeom>
                  <a:solidFill>
                    <a:srgbClr val="B5195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7" name="Rectangle 606"/>
                  <p:cNvSpPr>
                    <a:spLocks noChangeArrowheads="1"/>
                  </p:cNvSpPr>
                  <p:nvPr/>
                </p:nvSpPr>
                <p:spPr bwMode="auto">
                  <a:xfrm>
                    <a:off x="2703" y="1717"/>
                    <a:ext cx="2" cy="88"/>
                  </a:xfrm>
                  <a:prstGeom prst="rect">
                    <a:avLst/>
                  </a:prstGeom>
                  <a:solidFill>
                    <a:srgbClr val="B0175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8" name="Rectangle 607"/>
                  <p:cNvSpPr>
                    <a:spLocks noChangeArrowheads="1"/>
                  </p:cNvSpPr>
                  <p:nvPr/>
                </p:nvSpPr>
                <p:spPr bwMode="auto">
                  <a:xfrm>
                    <a:off x="2705" y="1717"/>
                    <a:ext cx="1" cy="88"/>
                  </a:xfrm>
                  <a:prstGeom prst="rect">
                    <a:avLst/>
                  </a:prstGeom>
                  <a:solidFill>
                    <a:srgbClr val="AB154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9" name="Rectangle 608"/>
                  <p:cNvSpPr>
                    <a:spLocks noChangeArrowheads="1"/>
                  </p:cNvSpPr>
                  <p:nvPr/>
                </p:nvSpPr>
                <p:spPr bwMode="auto">
                  <a:xfrm>
                    <a:off x="2706" y="1717"/>
                    <a:ext cx="1" cy="88"/>
                  </a:xfrm>
                  <a:prstGeom prst="rect">
                    <a:avLst/>
                  </a:prstGeom>
                  <a:solidFill>
                    <a:srgbClr val="A8124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" name="Rectangle 609"/>
                  <p:cNvSpPr>
                    <a:spLocks noChangeArrowheads="1"/>
                  </p:cNvSpPr>
                  <p:nvPr/>
                </p:nvSpPr>
                <p:spPr bwMode="auto">
                  <a:xfrm>
                    <a:off x="2707" y="1717"/>
                    <a:ext cx="2" cy="88"/>
                  </a:xfrm>
                  <a:prstGeom prst="rect">
                    <a:avLst/>
                  </a:prstGeom>
                  <a:solidFill>
                    <a:srgbClr val="A40F4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" name="Rectangle 610"/>
                  <p:cNvSpPr>
                    <a:spLocks noChangeArrowheads="1"/>
                  </p:cNvSpPr>
                  <p:nvPr/>
                </p:nvSpPr>
                <p:spPr bwMode="auto">
                  <a:xfrm>
                    <a:off x="2709" y="1717"/>
                    <a:ext cx="1" cy="88"/>
                  </a:xfrm>
                  <a:prstGeom prst="rect">
                    <a:avLst/>
                  </a:prstGeom>
                  <a:solidFill>
                    <a:srgbClr val="A10C3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2" name="Rectangle 611"/>
                  <p:cNvSpPr>
                    <a:spLocks noChangeArrowheads="1"/>
                  </p:cNvSpPr>
                  <p:nvPr/>
                </p:nvSpPr>
                <p:spPr bwMode="auto">
                  <a:xfrm>
                    <a:off x="2710" y="1717"/>
                    <a:ext cx="1" cy="88"/>
                  </a:xfrm>
                  <a:prstGeom prst="rect">
                    <a:avLst/>
                  </a:prstGeom>
                  <a:solidFill>
                    <a:srgbClr val="9E0A3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3" name="Rectangle 612"/>
                  <p:cNvSpPr>
                    <a:spLocks noChangeArrowheads="1"/>
                  </p:cNvSpPr>
                  <p:nvPr/>
                </p:nvSpPr>
                <p:spPr bwMode="auto">
                  <a:xfrm>
                    <a:off x="2711" y="1717"/>
                    <a:ext cx="2" cy="88"/>
                  </a:xfrm>
                  <a:prstGeom prst="rect">
                    <a:avLst/>
                  </a:prstGeom>
                  <a:solidFill>
                    <a:srgbClr val="9D073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" name="Rectangle 613"/>
                  <p:cNvSpPr>
                    <a:spLocks noChangeArrowheads="1"/>
                  </p:cNvSpPr>
                  <p:nvPr/>
                </p:nvSpPr>
                <p:spPr bwMode="auto">
                  <a:xfrm>
                    <a:off x="2713" y="1717"/>
                    <a:ext cx="1" cy="88"/>
                  </a:xfrm>
                  <a:prstGeom prst="rect">
                    <a:avLst/>
                  </a:prstGeom>
                  <a:solidFill>
                    <a:srgbClr val="9B043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5" name="Rectangle 614"/>
                  <p:cNvSpPr>
                    <a:spLocks noChangeArrowheads="1"/>
                  </p:cNvSpPr>
                  <p:nvPr/>
                </p:nvSpPr>
                <p:spPr bwMode="auto">
                  <a:xfrm>
                    <a:off x="2714" y="1717"/>
                    <a:ext cx="1" cy="88"/>
                  </a:xfrm>
                  <a:prstGeom prst="rect">
                    <a:avLst/>
                  </a:prstGeom>
                  <a:solidFill>
                    <a:srgbClr val="99013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3" name="Group 615"/>
                <p:cNvGrpSpPr>
                  <a:grpSpLocks/>
                </p:cNvGrpSpPr>
                <p:nvPr/>
              </p:nvGrpSpPr>
              <p:grpSpPr bwMode="auto">
                <a:xfrm>
                  <a:off x="2635" y="1709"/>
                  <a:ext cx="80" cy="17"/>
                  <a:chOff x="2635" y="1709"/>
                  <a:chExt cx="80" cy="17"/>
                </a:xfrm>
              </p:grpSpPr>
              <p:pic>
                <p:nvPicPr>
                  <p:cNvPr id="524" name="Picture 616"/>
                  <p:cNvPicPr>
                    <a:picLocks noChangeAspect="1" noChangeArrowheads="1"/>
                  </p:cNvPicPr>
                  <p:nvPr/>
                </p:nvPicPr>
                <p:blipFill>
                  <a:blip r:embed="rId21" cstate="print"/>
                  <a:srcRect/>
                  <a:stretch>
                    <a:fillRect/>
                  </a:stretch>
                </p:blipFill>
                <p:spPr bwMode="auto">
                  <a:xfrm>
                    <a:off x="2635" y="1709"/>
                    <a:ext cx="80" cy="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25" name="Picture 617"/>
                  <p:cNvPicPr>
                    <a:picLocks noChangeAspect="1" noChangeArrowheads="1"/>
                  </p:cNvPicPr>
                  <p:nvPr/>
                </p:nvPicPr>
                <p:blipFill>
                  <a:blip r:embed="rId22" cstate="print"/>
                  <a:srcRect/>
                  <a:stretch>
                    <a:fillRect/>
                  </a:stretch>
                </p:blipFill>
                <p:spPr bwMode="auto">
                  <a:xfrm>
                    <a:off x="2635" y="1709"/>
                    <a:ext cx="80" cy="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381" name="Group 618"/>
              <p:cNvGrpSpPr>
                <a:grpSpLocks/>
              </p:cNvGrpSpPr>
              <p:nvPr/>
            </p:nvGrpSpPr>
            <p:grpSpPr bwMode="auto">
              <a:xfrm>
                <a:off x="2744" y="1709"/>
                <a:ext cx="96" cy="111"/>
                <a:chOff x="2744" y="1709"/>
                <a:chExt cx="96" cy="111"/>
              </a:xfrm>
            </p:grpSpPr>
            <p:grpSp>
              <p:nvGrpSpPr>
                <p:cNvPr id="390" name="Group 619"/>
                <p:cNvGrpSpPr>
                  <a:grpSpLocks/>
                </p:cNvGrpSpPr>
                <p:nvPr/>
              </p:nvGrpSpPr>
              <p:grpSpPr bwMode="auto">
                <a:xfrm>
                  <a:off x="2744" y="1800"/>
                  <a:ext cx="96" cy="20"/>
                  <a:chOff x="2744" y="1800"/>
                  <a:chExt cx="96" cy="20"/>
                </a:xfrm>
              </p:grpSpPr>
              <p:sp>
                <p:nvSpPr>
                  <p:cNvPr id="517" name="Rectangle 620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1800"/>
                    <a:ext cx="96" cy="20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8" name="Oval 621"/>
                  <p:cNvSpPr>
                    <a:spLocks noChangeArrowheads="1"/>
                  </p:cNvSpPr>
                  <p:nvPr/>
                </p:nvSpPr>
                <p:spPr bwMode="auto">
                  <a:xfrm>
                    <a:off x="2745" y="1801"/>
                    <a:ext cx="94" cy="1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" name="Rectangle 622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1800"/>
                    <a:ext cx="96" cy="20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1" name="Group 623"/>
                <p:cNvGrpSpPr>
                  <a:grpSpLocks/>
                </p:cNvGrpSpPr>
                <p:nvPr/>
              </p:nvGrpSpPr>
              <p:grpSpPr bwMode="auto">
                <a:xfrm>
                  <a:off x="2744" y="1797"/>
                  <a:ext cx="81" cy="18"/>
                  <a:chOff x="2744" y="1797"/>
                  <a:chExt cx="81" cy="18"/>
                </a:xfrm>
              </p:grpSpPr>
              <p:sp>
                <p:nvSpPr>
                  <p:cNvPr id="456" name="Rectangle 624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1797"/>
                    <a:ext cx="2" cy="18"/>
                  </a:xfrm>
                  <a:prstGeom prst="rect">
                    <a:avLst/>
                  </a:prstGeom>
                  <a:solidFill>
                    <a:srgbClr val="9A013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7" name="Rectangle 625"/>
                  <p:cNvSpPr>
                    <a:spLocks noChangeArrowheads="1"/>
                  </p:cNvSpPr>
                  <p:nvPr/>
                </p:nvSpPr>
                <p:spPr bwMode="auto">
                  <a:xfrm>
                    <a:off x="2746" y="1797"/>
                    <a:ext cx="1" cy="18"/>
                  </a:xfrm>
                  <a:prstGeom prst="rect">
                    <a:avLst/>
                  </a:prstGeom>
                  <a:solidFill>
                    <a:srgbClr val="9B043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8" name="Rectangle 626"/>
                  <p:cNvSpPr>
                    <a:spLocks noChangeArrowheads="1"/>
                  </p:cNvSpPr>
                  <p:nvPr/>
                </p:nvSpPr>
                <p:spPr bwMode="auto">
                  <a:xfrm>
                    <a:off x="2747" y="1797"/>
                    <a:ext cx="1" cy="18"/>
                  </a:xfrm>
                  <a:prstGeom prst="rect">
                    <a:avLst/>
                  </a:prstGeom>
                  <a:solidFill>
                    <a:srgbClr val="9D073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9" name="Rectangle 627"/>
                  <p:cNvSpPr>
                    <a:spLocks noChangeArrowheads="1"/>
                  </p:cNvSpPr>
                  <p:nvPr/>
                </p:nvSpPr>
                <p:spPr bwMode="auto">
                  <a:xfrm>
                    <a:off x="2748" y="1797"/>
                    <a:ext cx="2" cy="18"/>
                  </a:xfrm>
                  <a:prstGeom prst="rect">
                    <a:avLst/>
                  </a:prstGeom>
                  <a:solidFill>
                    <a:srgbClr val="9E0A3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0" name="Rectangle 628"/>
                  <p:cNvSpPr>
                    <a:spLocks noChangeArrowheads="1"/>
                  </p:cNvSpPr>
                  <p:nvPr/>
                </p:nvSpPr>
                <p:spPr bwMode="auto">
                  <a:xfrm>
                    <a:off x="2750" y="1797"/>
                    <a:ext cx="1" cy="18"/>
                  </a:xfrm>
                  <a:prstGeom prst="rect">
                    <a:avLst/>
                  </a:prstGeom>
                  <a:solidFill>
                    <a:srgbClr val="A10D4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" name="Rectangle 629"/>
                  <p:cNvSpPr>
                    <a:spLocks noChangeArrowheads="1"/>
                  </p:cNvSpPr>
                  <p:nvPr/>
                </p:nvSpPr>
                <p:spPr bwMode="auto">
                  <a:xfrm>
                    <a:off x="2751" y="1797"/>
                    <a:ext cx="1" cy="18"/>
                  </a:xfrm>
                  <a:prstGeom prst="rect">
                    <a:avLst/>
                  </a:prstGeom>
                  <a:solidFill>
                    <a:srgbClr val="A50F4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" name="Rectangle 630"/>
                  <p:cNvSpPr>
                    <a:spLocks noChangeArrowheads="1"/>
                  </p:cNvSpPr>
                  <p:nvPr/>
                </p:nvSpPr>
                <p:spPr bwMode="auto">
                  <a:xfrm>
                    <a:off x="2752" y="1797"/>
                    <a:ext cx="2" cy="18"/>
                  </a:xfrm>
                  <a:prstGeom prst="rect">
                    <a:avLst/>
                  </a:prstGeom>
                  <a:solidFill>
                    <a:srgbClr val="A8124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3" name="Rectangle 631"/>
                  <p:cNvSpPr>
                    <a:spLocks noChangeArrowheads="1"/>
                  </p:cNvSpPr>
                  <p:nvPr/>
                </p:nvSpPr>
                <p:spPr bwMode="auto">
                  <a:xfrm>
                    <a:off x="2754" y="1797"/>
                    <a:ext cx="1" cy="18"/>
                  </a:xfrm>
                  <a:prstGeom prst="rect">
                    <a:avLst/>
                  </a:prstGeom>
                  <a:solidFill>
                    <a:srgbClr val="AB154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4" name="Rectangle 632"/>
                  <p:cNvSpPr>
                    <a:spLocks noChangeArrowheads="1"/>
                  </p:cNvSpPr>
                  <p:nvPr/>
                </p:nvSpPr>
                <p:spPr bwMode="auto">
                  <a:xfrm>
                    <a:off x="2755" y="1797"/>
                    <a:ext cx="1" cy="18"/>
                  </a:xfrm>
                  <a:prstGeom prst="rect">
                    <a:avLst/>
                  </a:prstGeom>
                  <a:solidFill>
                    <a:srgbClr val="B0175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5" name="Rectangle 633"/>
                  <p:cNvSpPr>
                    <a:spLocks noChangeArrowheads="1"/>
                  </p:cNvSpPr>
                  <p:nvPr/>
                </p:nvSpPr>
                <p:spPr bwMode="auto">
                  <a:xfrm>
                    <a:off x="2756" y="1797"/>
                    <a:ext cx="2" cy="18"/>
                  </a:xfrm>
                  <a:prstGeom prst="rect">
                    <a:avLst/>
                  </a:prstGeom>
                  <a:solidFill>
                    <a:srgbClr val="B5195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6" name="Rectangle 634"/>
                  <p:cNvSpPr>
                    <a:spLocks noChangeArrowheads="1"/>
                  </p:cNvSpPr>
                  <p:nvPr/>
                </p:nvSpPr>
                <p:spPr bwMode="auto">
                  <a:xfrm>
                    <a:off x="2758" y="1797"/>
                    <a:ext cx="1" cy="18"/>
                  </a:xfrm>
                  <a:prstGeom prst="rect">
                    <a:avLst/>
                  </a:prstGeom>
                  <a:solidFill>
                    <a:srgbClr val="BB1C5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" name="Rectangle 635"/>
                  <p:cNvSpPr>
                    <a:spLocks noChangeArrowheads="1"/>
                  </p:cNvSpPr>
                  <p:nvPr/>
                </p:nvSpPr>
                <p:spPr bwMode="auto">
                  <a:xfrm>
                    <a:off x="2759" y="1797"/>
                    <a:ext cx="1" cy="18"/>
                  </a:xfrm>
                  <a:prstGeom prst="rect">
                    <a:avLst/>
                  </a:prstGeom>
                  <a:solidFill>
                    <a:srgbClr val="C01E6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" name="Rectangle 636"/>
                  <p:cNvSpPr>
                    <a:spLocks noChangeArrowheads="1"/>
                  </p:cNvSpPr>
                  <p:nvPr/>
                </p:nvSpPr>
                <p:spPr bwMode="auto">
                  <a:xfrm>
                    <a:off x="2760" y="1797"/>
                    <a:ext cx="2" cy="18"/>
                  </a:xfrm>
                  <a:prstGeom prst="rect">
                    <a:avLst/>
                  </a:prstGeom>
                  <a:solidFill>
                    <a:srgbClr val="C5206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9" name="Rectangle 637"/>
                  <p:cNvSpPr>
                    <a:spLocks noChangeArrowheads="1"/>
                  </p:cNvSpPr>
                  <p:nvPr/>
                </p:nvSpPr>
                <p:spPr bwMode="auto">
                  <a:xfrm>
                    <a:off x="2762" y="1797"/>
                    <a:ext cx="1" cy="18"/>
                  </a:xfrm>
                  <a:prstGeom prst="rect">
                    <a:avLst/>
                  </a:prstGeom>
                  <a:solidFill>
                    <a:srgbClr val="CB226B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0" name="Rectangle 638"/>
                  <p:cNvSpPr>
                    <a:spLocks noChangeArrowheads="1"/>
                  </p:cNvSpPr>
                  <p:nvPr/>
                </p:nvSpPr>
                <p:spPr bwMode="auto">
                  <a:xfrm>
                    <a:off x="2763" y="1797"/>
                    <a:ext cx="1" cy="18"/>
                  </a:xfrm>
                  <a:prstGeom prst="rect">
                    <a:avLst/>
                  </a:prstGeom>
                  <a:solidFill>
                    <a:srgbClr val="D0247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" name="Rectangle 639"/>
                  <p:cNvSpPr>
                    <a:spLocks noChangeArrowheads="1"/>
                  </p:cNvSpPr>
                  <p:nvPr/>
                </p:nvSpPr>
                <p:spPr bwMode="auto">
                  <a:xfrm>
                    <a:off x="2764" y="1797"/>
                    <a:ext cx="2" cy="18"/>
                  </a:xfrm>
                  <a:prstGeom prst="rect">
                    <a:avLst/>
                  </a:prstGeom>
                  <a:solidFill>
                    <a:srgbClr val="D6267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" name="Rectangle 640"/>
                  <p:cNvSpPr>
                    <a:spLocks noChangeArrowheads="1"/>
                  </p:cNvSpPr>
                  <p:nvPr/>
                </p:nvSpPr>
                <p:spPr bwMode="auto">
                  <a:xfrm>
                    <a:off x="2766" y="1797"/>
                    <a:ext cx="1" cy="18"/>
                  </a:xfrm>
                  <a:prstGeom prst="rect">
                    <a:avLst/>
                  </a:prstGeom>
                  <a:solidFill>
                    <a:srgbClr val="DB287A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" name="Rectangle 641"/>
                  <p:cNvSpPr>
                    <a:spLocks noChangeArrowheads="1"/>
                  </p:cNvSpPr>
                  <p:nvPr/>
                </p:nvSpPr>
                <p:spPr bwMode="auto">
                  <a:xfrm>
                    <a:off x="2767" y="1797"/>
                    <a:ext cx="1" cy="18"/>
                  </a:xfrm>
                  <a:prstGeom prst="rect">
                    <a:avLst/>
                  </a:prstGeom>
                  <a:solidFill>
                    <a:srgbClr val="DF297E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4" name="Rectangle 642"/>
                  <p:cNvSpPr>
                    <a:spLocks noChangeArrowheads="1"/>
                  </p:cNvSpPr>
                  <p:nvPr/>
                </p:nvSpPr>
                <p:spPr bwMode="auto">
                  <a:xfrm>
                    <a:off x="2768" y="1797"/>
                    <a:ext cx="1" cy="18"/>
                  </a:xfrm>
                  <a:prstGeom prst="rect">
                    <a:avLst/>
                  </a:prstGeom>
                  <a:solidFill>
                    <a:srgbClr val="E42B8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5" name="Rectangle 643"/>
                  <p:cNvSpPr>
                    <a:spLocks noChangeArrowheads="1"/>
                  </p:cNvSpPr>
                  <p:nvPr/>
                </p:nvSpPr>
                <p:spPr bwMode="auto">
                  <a:xfrm>
                    <a:off x="2769" y="1797"/>
                    <a:ext cx="2" cy="18"/>
                  </a:xfrm>
                  <a:prstGeom prst="rect">
                    <a:avLst/>
                  </a:prstGeom>
                  <a:solidFill>
                    <a:srgbClr val="E82D8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6" name="Rectangle 644"/>
                  <p:cNvSpPr>
                    <a:spLocks noChangeArrowheads="1"/>
                  </p:cNvSpPr>
                  <p:nvPr/>
                </p:nvSpPr>
                <p:spPr bwMode="auto">
                  <a:xfrm>
                    <a:off x="2771" y="1797"/>
                    <a:ext cx="1" cy="18"/>
                  </a:xfrm>
                  <a:prstGeom prst="rect">
                    <a:avLst/>
                  </a:prstGeom>
                  <a:solidFill>
                    <a:srgbClr val="EC2D8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7" name="Rectangle 645"/>
                  <p:cNvSpPr>
                    <a:spLocks noChangeArrowheads="1"/>
                  </p:cNvSpPr>
                  <p:nvPr/>
                </p:nvSpPr>
                <p:spPr bwMode="auto">
                  <a:xfrm>
                    <a:off x="2772" y="1797"/>
                    <a:ext cx="1" cy="18"/>
                  </a:xfrm>
                  <a:prstGeom prst="rect">
                    <a:avLst/>
                  </a:prstGeom>
                  <a:solidFill>
                    <a:srgbClr val="F02E8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8" name="Rectangle 646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1797"/>
                    <a:ext cx="2" cy="18"/>
                  </a:xfrm>
                  <a:prstGeom prst="rect">
                    <a:avLst/>
                  </a:prstGeom>
                  <a:solidFill>
                    <a:srgbClr val="F42F9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" name="Rectangle 647"/>
                  <p:cNvSpPr>
                    <a:spLocks noChangeArrowheads="1"/>
                  </p:cNvSpPr>
                  <p:nvPr/>
                </p:nvSpPr>
                <p:spPr bwMode="auto">
                  <a:xfrm>
                    <a:off x="2775" y="1797"/>
                    <a:ext cx="1" cy="18"/>
                  </a:xfrm>
                  <a:prstGeom prst="rect">
                    <a:avLst/>
                  </a:prstGeom>
                  <a:solidFill>
                    <a:srgbClr val="F6309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0" name="Rectangle 648"/>
                  <p:cNvSpPr>
                    <a:spLocks noChangeArrowheads="1"/>
                  </p:cNvSpPr>
                  <p:nvPr/>
                </p:nvSpPr>
                <p:spPr bwMode="auto">
                  <a:xfrm>
                    <a:off x="2776" y="1797"/>
                    <a:ext cx="1" cy="18"/>
                  </a:xfrm>
                  <a:prstGeom prst="rect">
                    <a:avLst/>
                  </a:prstGeom>
                  <a:solidFill>
                    <a:srgbClr val="F8319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" name="Rectangle 649"/>
                  <p:cNvSpPr>
                    <a:spLocks noChangeArrowheads="1"/>
                  </p:cNvSpPr>
                  <p:nvPr/>
                </p:nvSpPr>
                <p:spPr bwMode="auto">
                  <a:xfrm>
                    <a:off x="2777" y="1797"/>
                    <a:ext cx="2" cy="18"/>
                  </a:xfrm>
                  <a:prstGeom prst="rect">
                    <a:avLst/>
                  </a:prstGeom>
                  <a:solidFill>
                    <a:srgbClr val="F93195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" name="Rectangle 650"/>
                  <p:cNvSpPr>
                    <a:spLocks noChangeArrowheads="1"/>
                  </p:cNvSpPr>
                  <p:nvPr/>
                </p:nvSpPr>
                <p:spPr bwMode="auto">
                  <a:xfrm>
                    <a:off x="2779" y="1797"/>
                    <a:ext cx="1" cy="18"/>
                  </a:xfrm>
                  <a:prstGeom prst="rect">
                    <a:avLst/>
                  </a:prstGeom>
                  <a:solidFill>
                    <a:srgbClr val="FB329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3" name="Rectangle 651"/>
                  <p:cNvSpPr>
                    <a:spLocks noChangeArrowheads="1"/>
                  </p:cNvSpPr>
                  <p:nvPr/>
                </p:nvSpPr>
                <p:spPr bwMode="auto">
                  <a:xfrm>
                    <a:off x="2780" y="1797"/>
                    <a:ext cx="1" cy="18"/>
                  </a:xfrm>
                  <a:prstGeom prst="rect">
                    <a:avLst/>
                  </a:prstGeom>
                  <a:solidFill>
                    <a:srgbClr val="FC329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4" name="Rectangle 652"/>
                  <p:cNvSpPr>
                    <a:spLocks noChangeArrowheads="1"/>
                  </p:cNvSpPr>
                  <p:nvPr/>
                </p:nvSpPr>
                <p:spPr bwMode="auto">
                  <a:xfrm>
                    <a:off x="2781" y="1797"/>
                    <a:ext cx="2" cy="18"/>
                  </a:xfrm>
                  <a:prstGeom prst="rect">
                    <a:avLst/>
                  </a:prstGeom>
                  <a:solidFill>
                    <a:srgbClr val="FD339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5" name="Rectangle 653"/>
                  <p:cNvSpPr>
                    <a:spLocks noChangeArrowheads="1"/>
                  </p:cNvSpPr>
                  <p:nvPr/>
                </p:nvSpPr>
                <p:spPr bwMode="auto">
                  <a:xfrm>
                    <a:off x="2783" y="1797"/>
                    <a:ext cx="1" cy="18"/>
                  </a:xfrm>
                  <a:prstGeom prst="rect">
                    <a:avLst/>
                  </a:prstGeom>
                  <a:solidFill>
                    <a:srgbClr val="FE339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6" name="Rectangle 654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797"/>
                    <a:ext cx="1" cy="18"/>
                  </a:xfrm>
                  <a:prstGeom prst="rect">
                    <a:avLst/>
                  </a:prstGeom>
                  <a:solidFill>
                    <a:srgbClr val="FF339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7" name="Rectangle 655"/>
                  <p:cNvSpPr>
                    <a:spLocks noChangeArrowheads="1"/>
                  </p:cNvSpPr>
                  <p:nvPr/>
                </p:nvSpPr>
                <p:spPr bwMode="auto">
                  <a:xfrm>
                    <a:off x="2785" y="1797"/>
                    <a:ext cx="2" cy="18"/>
                  </a:xfrm>
                  <a:prstGeom prst="rect">
                    <a:avLst/>
                  </a:prstGeom>
                  <a:solidFill>
                    <a:srgbClr val="FE339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8" name="Rectangle 656"/>
                  <p:cNvSpPr>
                    <a:spLocks noChangeArrowheads="1"/>
                  </p:cNvSpPr>
                  <p:nvPr/>
                </p:nvSpPr>
                <p:spPr bwMode="auto">
                  <a:xfrm>
                    <a:off x="2787" y="1797"/>
                    <a:ext cx="1" cy="18"/>
                  </a:xfrm>
                  <a:prstGeom prst="rect">
                    <a:avLst/>
                  </a:prstGeom>
                  <a:solidFill>
                    <a:srgbClr val="FC329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" name="Rectangle 657"/>
                  <p:cNvSpPr>
                    <a:spLocks noChangeArrowheads="1"/>
                  </p:cNvSpPr>
                  <p:nvPr/>
                </p:nvSpPr>
                <p:spPr bwMode="auto">
                  <a:xfrm>
                    <a:off x="2788" y="1797"/>
                    <a:ext cx="1" cy="18"/>
                  </a:xfrm>
                  <a:prstGeom prst="rect">
                    <a:avLst/>
                  </a:prstGeom>
                  <a:solidFill>
                    <a:srgbClr val="FB329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0" name="Rectangle 658"/>
                  <p:cNvSpPr>
                    <a:spLocks noChangeArrowheads="1"/>
                  </p:cNvSpPr>
                  <p:nvPr/>
                </p:nvSpPr>
                <p:spPr bwMode="auto">
                  <a:xfrm>
                    <a:off x="2789" y="1797"/>
                    <a:ext cx="2" cy="18"/>
                  </a:xfrm>
                  <a:prstGeom prst="rect">
                    <a:avLst/>
                  </a:prstGeom>
                  <a:solidFill>
                    <a:srgbClr val="FA3195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" name="Rectangle 659"/>
                  <p:cNvSpPr>
                    <a:spLocks noChangeArrowheads="1"/>
                  </p:cNvSpPr>
                  <p:nvPr/>
                </p:nvSpPr>
                <p:spPr bwMode="auto">
                  <a:xfrm>
                    <a:off x="2791" y="1797"/>
                    <a:ext cx="1" cy="18"/>
                  </a:xfrm>
                  <a:prstGeom prst="rect">
                    <a:avLst/>
                  </a:prstGeom>
                  <a:solidFill>
                    <a:srgbClr val="F8319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" name="Rectangle 660"/>
                  <p:cNvSpPr>
                    <a:spLocks noChangeArrowheads="1"/>
                  </p:cNvSpPr>
                  <p:nvPr/>
                </p:nvSpPr>
                <p:spPr bwMode="auto">
                  <a:xfrm>
                    <a:off x="2792" y="1797"/>
                    <a:ext cx="1" cy="18"/>
                  </a:xfrm>
                  <a:prstGeom prst="rect">
                    <a:avLst/>
                  </a:prstGeom>
                  <a:solidFill>
                    <a:srgbClr val="F6309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" name="Rectangle 661"/>
                  <p:cNvSpPr>
                    <a:spLocks noChangeArrowheads="1"/>
                  </p:cNvSpPr>
                  <p:nvPr/>
                </p:nvSpPr>
                <p:spPr bwMode="auto">
                  <a:xfrm>
                    <a:off x="2793" y="1797"/>
                    <a:ext cx="2" cy="18"/>
                  </a:xfrm>
                  <a:prstGeom prst="rect">
                    <a:avLst/>
                  </a:prstGeom>
                  <a:solidFill>
                    <a:srgbClr val="F42F9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4" name="Rectangle 662"/>
                  <p:cNvSpPr>
                    <a:spLocks noChangeArrowheads="1"/>
                  </p:cNvSpPr>
                  <p:nvPr/>
                </p:nvSpPr>
                <p:spPr bwMode="auto">
                  <a:xfrm>
                    <a:off x="2795" y="1797"/>
                    <a:ext cx="1" cy="18"/>
                  </a:xfrm>
                  <a:prstGeom prst="rect">
                    <a:avLst/>
                  </a:prstGeom>
                  <a:solidFill>
                    <a:srgbClr val="F12E8D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5" name="Rectangle 663"/>
                  <p:cNvSpPr>
                    <a:spLocks noChangeArrowheads="1"/>
                  </p:cNvSpPr>
                  <p:nvPr/>
                </p:nvSpPr>
                <p:spPr bwMode="auto">
                  <a:xfrm>
                    <a:off x="2796" y="1797"/>
                    <a:ext cx="1" cy="18"/>
                  </a:xfrm>
                  <a:prstGeom prst="rect">
                    <a:avLst/>
                  </a:prstGeom>
                  <a:solidFill>
                    <a:srgbClr val="ED2D8A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6" name="Rectangle 664"/>
                  <p:cNvSpPr>
                    <a:spLocks noChangeArrowheads="1"/>
                  </p:cNvSpPr>
                  <p:nvPr/>
                </p:nvSpPr>
                <p:spPr bwMode="auto">
                  <a:xfrm>
                    <a:off x="2797" y="1797"/>
                    <a:ext cx="2" cy="18"/>
                  </a:xfrm>
                  <a:prstGeom prst="rect">
                    <a:avLst/>
                  </a:prstGeom>
                  <a:solidFill>
                    <a:srgbClr val="E92D8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7" name="Rectangle 665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797"/>
                    <a:ext cx="1" cy="18"/>
                  </a:xfrm>
                  <a:prstGeom prst="rect">
                    <a:avLst/>
                  </a:prstGeom>
                  <a:solidFill>
                    <a:srgbClr val="E52C8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8" name="Rectangle 666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1797"/>
                    <a:ext cx="1" cy="18"/>
                  </a:xfrm>
                  <a:prstGeom prst="rect">
                    <a:avLst/>
                  </a:prstGeom>
                  <a:solidFill>
                    <a:srgbClr val="E02A7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9" name="Rectangle 667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1797"/>
                    <a:ext cx="2" cy="18"/>
                  </a:xfrm>
                  <a:prstGeom prst="rect">
                    <a:avLst/>
                  </a:prstGeom>
                  <a:solidFill>
                    <a:srgbClr val="DC287B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0" name="Rectangle 668"/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797"/>
                    <a:ext cx="1" cy="18"/>
                  </a:xfrm>
                  <a:prstGeom prst="rect">
                    <a:avLst/>
                  </a:prstGeom>
                  <a:solidFill>
                    <a:srgbClr val="D7267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1" name="Rectangle 669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1797"/>
                    <a:ext cx="1" cy="18"/>
                  </a:xfrm>
                  <a:prstGeom prst="rect">
                    <a:avLst/>
                  </a:prstGeom>
                  <a:solidFill>
                    <a:srgbClr val="D2247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" name="Rectangle 670"/>
                  <p:cNvSpPr>
                    <a:spLocks noChangeArrowheads="1"/>
                  </p:cNvSpPr>
                  <p:nvPr/>
                </p:nvSpPr>
                <p:spPr bwMode="auto">
                  <a:xfrm>
                    <a:off x="2805" y="1797"/>
                    <a:ext cx="1" cy="18"/>
                  </a:xfrm>
                  <a:prstGeom prst="rect">
                    <a:avLst/>
                  </a:prstGeom>
                  <a:solidFill>
                    <a:srgbClr val="CC226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3" name="Rectangle 671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797"/>
                    <a:ext cx="2" cy="18"/>
                  </a:xfrm>
                  <a:prstGeom prst="rect">
                    <a:avLst/>
                  </a:prstGeom>
                  <a:solidFill>
                    <a:srgbClr val="C6206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" name="Rectangle 672"/>
                  <p:cNvSpPr>
                    <a:spLocks noChangeArrowheads="1"/>
                  </p:cNvSpPr>
                  <p:nvPr/>
                </p:nvSpPr>
                <p:spPr bwMode="auto">
                  <a:xfrm>
                    <a:off x="2808" y="1797"/>
                    <a:ext cx="1" cy="18"/>
                  </a:xfrm>
                  <a:prstGeom prst="rect">
                    <a:avLst/>
                  </a:prstGeom>
                  <a:solidFill>
                    <a:srgbClr val="C11F6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5" name="Rectangle 673"/>
                  <p:cNvSpPr>
                    <a:spLocks noChangeArrowheads="1"/>
                  </p:cNvSpPr>
                  <p:nvPr/>
                </p:nvSpPr>
                <p:spPr bwMode="auto">
                  <a:xfrm>
                    <a:off x="2809" y="1797"/>
                    <a:ext cx="1" cy="18"/>
                  </a:xfrm>
                  <a:prstGeom prst="rect">
                    <a:avLst/>
                  </a:prstGeom>
                  <a:solidFill>
                    <a:srgbClr val="BC1C5D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6" name="Rectangle 674"/>
                  <p:cNvSpPr>
                    <a:spLocks noChangeArrowheads="1"/>
                  </p:cNvSpPr>
                  <p:nvPr/>
                </p:nvSpPr>
                <p:spPr bwMode="auto">
                  <a:xfrm>
                    <a:off x="2810" y="1797"/>
                    <a:ext cx="2" cy="18"/>
                  </a:xfrm>
                  <a:prstGeom prst="rect">
                    <a:avLst/>
                  </a:prstGeom>
                  <a:solidFill>
                    <a:srgbClr val="B61A5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7" name="Rectangle 675"/>
                  <p:cNvSpPr>
                    <a:spLocks noChangeArrowheads="1"/>
                  </p:cNvSpPr>
                  <p:nvPr/>
                </p:nvSpPr>
                <p:spPr bwMode="auto">
                  <a:xfrm>
                    <a:off x="2812" y="1797"/>
                    <a:ext cx="1" cy="18"/>
                  </a:xfrm>
                  <a:prstGeom prst="rect">
                    <a:avLst/>
                  </a:prstGeom>
                  <a:solidFill>
                    <a:srgbClr val="B1185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8" name="Rectangle 676"/>
                  <p:cNvSpPr>
                    <a:spLocks noChangeArrowheads="1"/>
                  </p:cNvSpPr>
                  <p:nvPr/>
                </p:nvSpPr>
                <p:spPr bwMode="auto">
                  <a:xfrm>
                    <a:off x="2813" y="1797"/>
                    <a:ext cx="1" cy="18"/>
                  </a:xfrm>
                  <a:prstGeom prst="rect">
                    <a:avLst/>
                  </a:prstGeom>
                  <a:solidFill>
                    <a:srgbClr val="AC154D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9" name="Rectangle 677"/>
                  <p:cNvSpPr>
                    <a:spLocks noChangeArrowheads="1"/>
                  </p:cNvSpPr>
                  <p:nvPr/>
                </p:nvSpPr>
                <p:spPr bwMode="auto">
                  <a:xfrm>
                    <a:off x="2814" y="1797"/>
                    <a:ext cx="2" cy="18"/>
                  </a:xfrm>
                  <a:prstGeom prst="rect">
                    <a:avLst/>
                  </a:prstGeom>
                  <a:solidFill>
                    <a:srgbClr val="A9134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0" name="Rectangle 678"/>
                  <p:cNvSpPr>
                    <a:spLocks noChangeArrowheads="1"/>
                  </p:cNvSpPr>
                  <p:nvPr/>
                </p:nvSpPr>
                <p:spPr bwMode="auto">
                  <a:xfrm>
                    <a:off x="2816" y="1797"/>
                    <a:ext cx="1" cy="18"/>
                  </a:xfrm>
                  <a:prstGeom prst="rect">
                    <a:avLst/>
                  </a:prstGeom>
                  <a:solidFill>
                    <a:srgbClr val="A51045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1" name="Rectangle 679"/>
                  <p:cNvSpPr>
                    <a:spLocks noChangeArrowheads="1"/>
                  </p:cNvSpPr>
                  <p:nvPr/>
                </p:nvSpPr>
                <p:spPr bwMode="auto">
                  <a:xfrm>
                    <a:off x="2817" y="1797"/>
                    <a:ext cx="1" cy="18"/>
                  </a:xfrm>
                  <a:prstGeom prst="rect">
                    <a:avLst/>
                  </a:prstGeom>
                  <a:solidFill>
                    <a:srgbClr val="A20D4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" name="Rectangle 680"/>
                  <p:cNvSpPr>
                    <a:spLocks noChangeArrowheads="1"/>
                  </p:cNvSpPr>
                  <p:nvPr/>
                </p:nvSpPr>
                <p:spPr bwMode="auto">
                  <a:xfrm>
                    <a:off x="2818" y="1797"/>
                    <a:ext cx="2" cy="18"/>
                  </a:xfrm>
                  <a:prstGeom prst="rect">
                    <a:avLst/>
                  </a:prstGeom>
                  <a:solidFill>
                    <a:srgbClr val="9F0A3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3" name="Rectangle 681"/>
                  <p:cNvSpPr>
                    <a:spLocks noChangeArrowheads="1"/>
                  </p:cNvSpPr>
                  <p:nvPr/>
                </p:nvSpPr>
                <p:spPr bwMode="auto">
                  <a:xfrm>
                    <a:off x="2820" y="1797"/>
                    <a:ext cx="1" cy="18"/>
                  </a:xfrm>
                  <a:prstGeom prst="rect">
                    <a:avLst/>
                  </a:prstGeom>
                  <a:solidFill>
                    <a:srgbClr val="9D073A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4" name="Rectangle 682"/>
                  <p:cNvSpPr>
                    <a:spLocks noChangeArrowheads="1"/>
                  </p:cNvSpPr>
                  <p:nvPr/>
                </p:nvSpPr>
                <p:spPr bwMode="auto">
                  <a:xfrm>
                    <a:off x="2821" y="1797"/>
                    <a:ext cx="1" cy="18"/>
                  </a:xfrm>
                  <a:prstGeom prst="rect">
                    <a:avLst/>
                  </a:prstGeom>
                  <a:solidFill>
                    <a:srgbClr val="9B053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" name="Rectangle 683"/>
                  <p:cNvSpPr>
                    <a:spLocks noChangeArrowheads="1"/>
                  </p:cNvSpPr>
                  <p:nvPr/>
                </p:nvSpPr>
                <p:spPr bwMode="auto">
                  <a:xfrm>
                    <a:off x="2822" y="1797"/>
                    <a:ext cx="2" cy="18"/>
                  </a:xfrm>
                  <a:prstGeom prst="rect">
                    <a:avLst/>
                  </a:prstGeom>
                  <a:solidFill>
                    <a:srgbClr val="9A023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" name="Rectangle 684"/>
                  <p:cNvSpPr>
                    <a:spLocks noChangeArrowheads="1"/>
                  </p:cNvSpPr>
                  <p:nvPr/>
                </p:nvSpPr>
                <p:spPr bwMode="auto">
                  <a:xfrm>
                    <a:off x="2824" y="1797"/>
                    <a:ext cx="1" cy="18"/>
                  </a:xfrm>
                  <a:prstGeom prst="rect">
                    <a:avLst/>
                  </a:prstGeom>
                  <a:solidFill>
                    <a:srgbClr val="9A013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2" name="Group 685"/>
                <p:cNvGrpSpPr>
                  <a:grpSpLocks/>
                </p:cNvGrpSpPr>
                <p:nvPr/>
              </p:nvGrpSpPr>
              <p:grpSpPr bwMode="auto">
                <a:xfrm>
                  <a:off x="2744" y="1717"/>
                  <a:ext cx="80" cy="88"/>
                  <a:chOff x="2744" y="1717"/>
                  <a:chExt cx="80" cy="88"/>
                </a:xfrm>
              </p:grpSpPr>
              <p:sp>
                <p:nvSpPr>
                  <p:cNvPr id="396" name="Rectangle 686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1717"/>
                    <a:ext cx="2" cy="88"/>
                  </a:xfrm>
                  <a:prstGeom prst="rect">
                    <a:avLst/>
                  </a:prstGeom>
                  <a:solidFill>
                    <a:srgbClr val="99013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7" name="Rectangle 687"/>
                  <p:cNvSpPr>
                    <a:spLocks noChangeArrowheads="1"/>
                  </p:cNvSpPr>
                  <p:nvPr/>
                </p:nvSpPr>
                <p:spPr bwMode="auto">
                  <a:xfrm>
                    <a:off x="2746" y="1717"/>
                    <a:ext cx="1" cy="88"/>
                  </a:xfrm>
                  <a:prstGeom prst="rect">
                    <a:avLst/>
                  </a:prstGeom>
                  <a:solidFill>
                    <a:srgbClr val="9A0235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8" name="Rectangle 688"/>
                  <p:cNvSpPr>
                    <a:spLocks noChangeArrowheads="1"/>
                  </p:cNvSpPr>
                  <p:nvPr/>
                </p:nvSpPr>
                <p:spPr bwMode="auto">
                  <a:xfrm>
                    <a:off x="2747" y="1717"/>
                    <a:ext cx="1" cy="88"/>
                  </a:xfrm>
                  <a:prstGeom prst="rect">
                    <a:avLst/>
                  </a:prstGeom>
                  <a:solidFill>
                    <a:srgbClr val="9C053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" name="Rectangle 689"/>
                  <p:cNvSpPr>
                    <a:spLocks noChangeArrowheads="1"/>
                  </p:cNvSpPr>
                  <p:nvPr/>
                </p:nvSpPr>
                <p:spPr bwMode="auto">
                  <a:xfrm>
                    <a:off x="2748" y="1717"/>
                    <a:ext cx="2" cy="88"/>
                  </a:xfrm>
                  <a:prstGeom prst="rect">
                    <a:avLst/>
                  </a:prstGeom>
                  <a:solidFill>
                    <a:srgbClr val="9E083B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" name="Rectangle 690"/>
                  <p:cNvSpPr>
                    <a:spLocks noChangeArrowheads="1"/>
                  </p:cNvSpPr>
                  <p:nvPr/>
                </p:nvSpPr>
                <p:spPr bwMode="auto">
                  <a:xfrm>
                    <a:off x="2750" y="1717"/>
                    <a:ext cx="1" cy="88"/>
                  </a:xfrm>
                  <a:prstGeom prst="rect">
                    <a:avLst/>
                  </a:prstGeom>
                  <a:solidFill>
                    <a:srgbClr val="9F0B3E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" name="Rectangle 691"/>
                  <p:cNvSpPr>
                    <a:spLocks noChangeArrowheads="1"/>
                  </p:cNvSpPr>
                  <p:nvPr/>
                </p:nvSpPr>
                <p:spPr bwMode="auto">
                  <a:xfrm>
                    <a:off x="2751" y="1717"/>
                    <a:ext cx="1" cy="88"/>
                  </a:xfrm>
                  <a:prstGeom prst="rect">
                    <a:avLst/>
                  </a:prstGeom>
                  <a:solidFill>
                    <a:srgbClr val="A30E4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" name="Rectangle 692"/>
                  <p:cNvSpPr>
                    <a:spLocks noChangeArrowheads="1"/>
                  </p:cNvSpPr>
                  <p:nvPr/>
                </p:nvSpPr>
                <p:spPr bwMode="auto">
                  <a:xfrm>
                    <a:off x="2752" y="1717"/>
                    <a:ext cx="2" cy="88"/>
                  </a:xfrm>
                  <a:prstGeom prst="rect">
                    <a:avLst/>
                  </a:prstGeom>
                  <a:solidFill>
                    <a:srgbClr val="A6114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3" name="Rectangle 693"/>
                  <p:cNvSpPr>
                    <a:spLocks noChangeArrowheads="1"/>
                  </p:cNvSpPr>
                  <p:nvPr/>
                </p:nvSpPr>
                <p:spPr bwMode="auto">
                  <a:xfrm>
                    <a:off x="2754" y="1717"/>
                    <a:ext cx="1" cy="88"/>
                  </a:xfrm>
                  <a:prstGeom prst="rect">
                    <a:avLst/>
                  </a:prstGeom>
                  <a:solidFill>
                    <a:srgbClr val="AA134A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4" name="Rectangle 694"/>
                  <p:cNvSpPr>
                    <a:spLocks noChangeArrowheads="1"/>
                  </p:cNvSpPr>
                  <p:nvPr/>
                </p:nvSpPr>
                <p:spPr bwMode="auto">
                  <a:xfrm>
                    <a:off x="2755" y="1717"/>
                    <a:ext cx="1" cy="88"/>
                  </a:xfrm>
                  <a:prstGeom prst="rect">
                    <a:avLst/>
                  </a:prstGeom>
                  <a:solidFill>
                    <a:srgbClr val="AE164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5" name="Rectangle 695"/>
                  <p:cNvSpPr>
                    <a:spLocks noChangeArrowheads="1"/>
                  </p:cNvSpPr>
                  <p:nvPr/>
                </p:nvSpPr>
                <p:spPr bwMode="auto">
                  <a:xfrm>
                    <a:off x="2756" y="1717"/>
                    <a:ext cx="2" cy="88"/>
                  </a:xfrm>
                  <a:prstGeom prst="rect">
                    <a:avLst/>
                  </a:prstGeom>
                  <a:solidFill>
                    <a:srgbClr val="B3185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6" name="Rectangle 696"/>
                  <p:cNvSpPr>
                    <a:spLocks noChangeArrowheads="1"/>
                  </p:cNvSpPr>
                  <p:nvPr/>
                </p:nvSpPr>
                <p:spPr bwMode="auto">
                  <a:xfrm>
                    <a:off x="2758" y="1717"/>
                    <a:ext cx="1" cy="88"/>
                  </a:xfrm>
                  <a:prstGeom prst="rect">
                    <a:avLst/>
                  </a:prstGeom>
                  <a:solidFill>
                    <a:srgbClr val="B81B5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7" name="Rectangle 697"/>
                  <p:cNvSpPr>
                    <a:spLocks noChangeArrowheads="1"/>
                  </p:cNvSpPr>
                  <p:nvPr/>
                </p:nvSpPr>
                <p:spPr bwMode="auto">
                  <a:xfrm>
                    <a:off x="2759" y="1717"/>
                    <a:ext cx="1" cy="88"/>
                  </a:xfrm>
                  <a:prstGeom prst="rect">
                    <a:avLst/>
                  </a:prstGeom>
                  <a:solidFill>
                    <a:srgbClr val="BD1D5E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8" name="Rectangle 698"/>
                  <p:cNvSpPr>
                    <a:spLocks noChangeArrowheads="1"/>
                  </p:cNvSpPr>
                  <p:nvPr/>
                </p:nvSpPr>
                <p:spPr bwMode="auto">
                  <a:xfrm>
                    <a:off x="2760" y="1717"/>
                    <a:ext cx="2" cy="88"/>
                  </a:xfrm>
                  <a:prstGeom prst="rect">
                    <a:avLst/>
                  </a:prstGeom>
                  <a:solidFill>
                    <a:srgbClr val="C31F6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" name="Rectangle 699"/>
                  <p:cNvSpPr>
                    <a:spLocks noChangeArrowheads="1"/>
                  </p:cNvSpPr>
                  <p:nvPr/>
                </p:nvSpPr>
                <p:spPr bwMode="auto">
                  <a:xfrm>
                    <a:off x="2762" y="1717"/>
                    <a:ext cx="1" cy="88"/>
                  </a:xfrm>
                  <a:prstGeom prst="rect">
                    <a:avLst/>
                  </a:prstGeom>
                  <a:solidFill>
                    <a:srgbClr val="C9216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" name="Rectangle 700"/>
                  <p:cNvSpPr>
                    <a:spLocks noChangeArrowheads="1"/>
                  </p:cNvSpPr>
                  <p:nvPr/>
                </p:nvSpPr>
                <p:spPr bwMode="auto">
                  <a:xfrm>
                    <a:off x="2763" y="1717"/>
                    <a:ext cx="1" cy="88"/>
                  </a:xfrm>
                  <a:prstGeom prst="rect">
                    <a:avLst/>
                  </a:prstGeom>
                  <a:solidFill>
                    <a:srgbClr val="CE236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Rectangle 701"/>
                  <p:cNvSpPr>
                    <a:spLocks noChangeArrowheads="1"/>
                  </p:cNvSpPr>
                  <p:nvPr/>
                </p:nvSpPr>
                <p:spPr bwMode="auto">
                  <a:xfrm>
                    <a:off x="2764" y="1717"/>
                    <a:ext cx="2" cy="88"/>
                  </a:xfrm>
                  <a:prstGeom prst="rect">
                    <a:avLst/>
                  </a:prstGeom>
                  <a:solidFill>
                    <a:srgbClr val="D4257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" name="Rectangle 702"/>
                  <p:cNvSpPr>
                    <a:spLocks noChangeArrowheads="1"/>
                  </p:cNvSpPr>
                  <p:nvPr/>
                </p:nvSpPr>
                <p:spPr bwMode="auto">
                  <a:xfrm>
                    <a:off x="2766" y="1717"/>
                    <a:ext cx="1" cy="88"/>
                  </a:xfrm>
                  <a:prstGeom prst="rect">
                    <a:avLst/>
                  </a:prstGeom>
                  <a:solidFill>
                    <a:srgbClr val="D9277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" name="Rectangle 703"/>
                  <p:cNvSpPr>
                    <a:spLocks noChangeArrowheads="1"/>
                  </p:cNvSpPr>
                  <p:nvPr/>
                </p:nvSpPr>
                <p:spPr bwMode="auto">
                  <a:xfrm>
                    <a:off x="2767" y="1717"/>
                    <a:ext cx="1" cy="88"/>
                  </a:xfrm>
                  <a:prstGeom prst="rect">
                    <a:avLst/>
                  </a:prstGeom>
                  <a:solidFill>
                    <a:srgbClr val="DE297D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" name="Rectangle 704"/>
                  <p:cNvSpPr>
                    <a:spLocks noChangeArrowheads="1"/>
                  </p:cNvSpPr>
                  <p:nvPr/>
                </p:nvSpPr>
                <p:spPr bwMode="auto">
                  <a:xfrm>
                    <a:off x="2768" y="1717"/>
                    <a:ext cx="1" cy="88"/>
                  </a:xfrm>
                  <a:prstGeom prst="rect">
                    <a:avLst/>
                  </a:prstGeom>
                  <a:solidFill>
                    <a:srgbClr val="E22B8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" name="Rectangle 705"/>
                  <p:cNvSpPr>
                    <a:spLocks noChangeArrowheads="1"/>
                  </p:cNvSpPr>
                  <p:nvPr/>
                </p:nvSpPr>
                <p:spPr bwMode="auto">
                  <a:xfrm>
                    <a:off x="2769" y="1717"/>
                    <a:ext cx="2" cy="88"/>
                  </a:xfrm>
                  <a:prstGeom prst="rect">
                    <a:avLst/>
                  </a:prstGeom>
                  <a:solidFill>
                    <a:srgbClr val="E72C85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" name="Rectangle 706"/>
                  <p:cNvSpPr>
                    <a:spLocks noChangeArrowheads="1"/>
                  </p:cNvSpPr>
                  <p:nvPr/>
                </p:nvSpPr>
                <p:spPr bwMode="auto">
                  <a:xfrm>
                    <a:off x="2771" y="1717"/>
                    <a:ext cx="1" cy="88"/>
                  </a:xfrm>
                  <a:prstGeom prst="rect">
                    <a:avLst/>
                  </a:prstGeom>
                  <a:solidFill>
                    <a:srgbClr val="EB2D8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" name="Rectangle 707"/>
                  <p:cNvSpPr>
                    <a:spLocks noChangeArrowheads="1"/>
                  </p:cNvSpPr>
                  <p:nvPr/>
                </p:nvSpPr>
                <p:spPr bwMode="auto">
                  <a:xfrm>
                    <a:off x="2772" y="1717"/>
                    <a:ext cx="1" cy="88"/>
                  </a:xfrm>
                  <a:prstGeom prst="rect">
                    <a:avLst/>
                  </a:prstGeom>
                  <a:solidFill>
                    <a:srgbClr val="EF2E8B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" name="Rectangle 708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1717"/>
                    <a:ext cx="2" cy="88"/>
                  </a:xfrm>
                  <a:prstGeom prst="rect">
                    <a:avLst/>
                  </a:prstGeom>
                  <a:solidFill>
                    <a:srgbClr val="F22F8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" name="Rectangle 709"/>
                  <p:cNvSpPr>
                    <a:spLocks noChangeArrowheads="1"/>
                  </p:cNvSpPr>
                  <p:nvPr/>
                </p:nvSpPr>
                <p:spPr bwMode="auto">
                  <a:xfrm>
                    <a:off x="2775" y="1717"/>
                    <a:ext cx="1" cy="88"/>
                  </a:xfrm>
                  <a:prstGeom prst="rect">
                    <a:avLst/>
                  </a:prstGeom>
                  <a:solidFill>
                    <a:srgbClr val="F52F9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" name="Rectangle 710"/>
                  <p:cNvSpPr>
                    <a:spLocks noChangeArrowheads="1"/>
                  </p:cNvSpPr>
                  <p:nvPr/>
                </p:nvSpPr>
                <p:spPr bwMode="auto">
                  <a:xfrm>
                    <a:off x="2776" y="1717"/>
                    <a:ext cx="1" cy="88"/>
                  </a:xfrm>
                  <a:prstGeom prst="rect">
                    <a:avLst/>
                  </a:prstGeom>
                  <a:solidFill>
                    <a:srgbClr val="F7309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" name="Rectangle 711"/>
                  <p:cNvSpPr>
                    <a:spLocks noChangeArrowheads="1"/>
                  </p:cNvSpPr>
                  <p:nvPr/>
                </p:nvSpPr>
                <p:spPr bwMode="auto">
                  <a:xfrm>
                    <a:off x="2777" y="1717"/>
                    <a:ext cx="2" cy="88"/>
                  </a:xfrm>
                  <a:prstGeom prst="rect">
                    <a:avLst/>
                  </a:prstGeom>
                  <a:solidFill>
                    <a:srgbClr val="F9319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" name="Rectangle 712"/>
                  <p:cNvSpPr>
                    <a:spLocks noChangeArrowheads="1"/>
                  </p:cNvSpPr>
                  <p:nvPr/>
                </p:nvSpPr>
                <p:spPr bwMode="auto">
                  <a:xfrm>
                    <a:off x="2779" y="1717"/>
                    <a:ext cx="1" cy="88"/>
                  </a:xfrm>
                  <a:prstGeom prst="rect">
                    <a:avLst/>
                  </a:prstGeom>
                  <a:solidFill>
                    <a:srgbClr val="FB329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3" name="Rectangle 713"/>
                  <p:cNvSpPr>
                    <a:spLocks noChangeArrowheads="1"/>
                  </p:cNvSpPr>
                  <p:nvPr/>
                </p:nvSpPr>
                <p:spPr bwMode="auto">
                  <a:xfrm>
                    <a:off x="2780" y="1717"/>
                    <a:ext cx="1" cy="88"/>
                  </a:xfrm>
                  <a:prstGeom prst="rect">
                    <a:avLst/>
                  </a:prstGeom>
                  <a:solidFill>
                    <a:srgbClr val="FC329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" name="Rectangle 714"/>
                  <p:cNvSpPr>
                    <a:spLocks noChangeArrowheads="1"/>
                  </p:cNvSpPr>
                  <p:nvPr/>
                </p:nvSpPr>
                <p:spPr bwMode="auto">
                  <a:xfrm>
                    <a:off x="2781" y="1717"/>
                    <a:ext cx="2" cy="88"/>
                  </a:xfrm>
                  <a:prstGeom prst="rect">
                    <a:avLst/>
                  </a:prstGeom>
                  <a:solidFill>
                    <a:srgbClr val="FD339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5" name="Rectangle 715"/>
                  <p:cNvSpPr>
                    <a:spLocks noChangeArrowheads="1"/>
                  </p:cNvSpPr>
                  <p:nvPr/>
                </p:nvSpPr>
                <p:spPr bwMode="auto">
                  <a:xfrm>
                    <a:off x="2783" y="1717"/>
                    <a:ext cx="1" cy="88"/>
                  </a:xfrm>
                  <a:prstGeom prst="rect">
                    <a:avLst/>
                  </a:prstGeom>
                  <a:solidFill>
                    <a:srgbClr val="FE339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6" name="Rectangle 71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717"/>
                    <a:ext cx="1" cy="88"/>
                  </a:xfrm>
                  <a:prstGeom prst="rect">
                    <a:avLst/>
                  </a:prstGeom>
                  <a:solidFill>
                    <a:srgbClr val="FF339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Rectangle 717"/>
                  <p:cNvSpPr>
                    <a:spLocks noChangeArrowheads="1"/>
                  </p:cNvSpPr>
                  <p:nvPr/>
                </p:nvSpPr>
                <p:spPr bwMode="auto">
                  <a:xfrm>
                    <a:off x="2785" y="1717"/>
                    <a:ext cx="2" cy="88"/>
                  </a:xfrm>
                  <a:prstGeom prst="rect">
                    <a:avLst/>
                  </a:prstGeom>
                  <a:solidFill>
                    <a:srgbClr val="FE339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8" name="Rectangle 718"/>
                  <p:cNvSpPr>
                    <a:spLocks noChangeArrowheads="1"/>
                  </p:cNvSpPr>
                  <p:nvPr/>
                </p:nvSpPr>
                <p:spPr bwMode="auto">
                  <a:xfrm>
                    <a:off x="2787" y="1717"/>
                    <a:ext cx="1" cy="88"/>
                  </a:xfrm>
                  <a:prstGeom prst="rect">
                    <a:avLst/>
                  </a:prstGeom>
                  <a:solidFill>
                    <a:srgbClr val="FD329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9" name="Rectangle 719"/>
                  <p:cNvSpPr>
                    <a:spLocks noChangeArrowheads="1"/>
                  </p:cNvSpPr>
                  <p:nvPr/>
                </p:nvSpPr>
                <p:spPr bwMode="auto">
                  <a:xfrm>
                    <a:off x="2788" y="1717"/>
                    <a:ext cx="1" cy="88"/>
                  </a:xfrm>
                  <a:prstGeom prst="rect">
                    <a:avLst/>
                  </a:prstGeom>
                  <a:solidFill>
                    <a:srgbClr val="FC329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" name="Rectangle 720"/>
                  <p:cNvSpPr>
                    <a:spLocks noChangeArrowheads="1"/>
                  </p:cNvSpPr>
                  <p:nvPr/>
                </p:nvSpPr>
                <p:spPr bwMode="auto">
                  <a:xfrm>
                    <a:off x="2789" y="1717"/>
                    <a:ext cx="2" cy="88"/>
                  </a:xfrm>
                  <a:prstGeom prst="rect">
                    <a:avLst/>
                  </a:prstGeom>
                  <a:solidFill>
                    <a:srgbClr val="FA3295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" name="Rectangle 721"/>
                  <p:cNvSpPr>
                    <a:spLocks noChangeArrowheads="1"/>
                  </p:cNvSpPr>
                  <p:nvPr/>
                </p:nvSpPr>
                <p:spPr bwMode="auto">
                  <a:xfrm>
                    <a:off x="2791" y="1717"/>
                    <a:ext cx="1" cy="88"/>
                  </a:xfrm>
                  <a:prstGeom prst="rect">
                    <a:avLst/>
                  </a:prstGeom>
                  <a:solidFill>
                    <a:srgbClr val="F8319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" name="Rectangle 722"/>
                  <p:cNvSpPr>
                    <a:spLocks noChangeArrowheads="1"/>
                  </p:cNvSpPr>
                  <p:nvPr/>
                </p:nvSpPr>
                <p:spPr bwMode="auto">
                  <a:xfrm>
                    <a:off x="2792" y="1717"/>
                    <a:ext cx="1" cy="88"/>
                  </a:xfrm>
                  <a:prstGeom prst="rect">
                    <a:avLst/>
                  </a:prstGeom>
                  <a:solidFill>
                    <a:srgbClr val="F6309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" name="Rectangle 723"/>
                  <p:cNvSpPr>
                    <a:spLocks noChangeArrowheads="1"/>
                  </p:cNvSpPr>
                  <p:nvPr/>
                </p:nvSpPr>
                <p:spPr bwMode="auto">
                  <a:xfrm>
                    <a:off x="2793" y="1717"/>
                    <a:ext cx="2" cy="88"/>
                  </a:xfrm>
                  <a:prstGeom prst="rect">
                    <a:avLst/>
                  </a:prstGeom>
                  <a:solidFill>
                    <a:srgbClr val="F52F9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" name="Rectangle 724"/>
                  <p:cNvSpPr>
                    <a:spLocks noChangeArrowheads="1"/>
                  </p:cNvSpPr>
                  <p:nvPr/>
                </p:nvSpPr>
                <p:spPr bwMode="auto">
                  <a:xfrm>
                    <a:off x="2795" y="1717"/>
                    <a:ext cx="1" cy="88"/>
                  </a:xfrm>
                  <a:prstGeom prst="rect">
                    <a:avLst/>
                  </a:prstGeom>
                  <a:solidFill>
                    <a:srgbClr val="F12E8E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5" name="Rectangle 725"/>
                  <p:cNvSpPr>
                    <a:spLocks noChangeArrowheads="1"/>
                  </p:cNvSpPr>
                  <p:nvPr/>
                </p:nvSpPr>
                <p:spPr bwMode="auto">
                  <a:xfrm>
                    <a:off x="2796" y="1717"/>
                    <a:ext cx="1" cy="88"/>
                  </a:xfrm>
                  <a:prstGeom prst="rect">
                    <a:avLst/>
                  </a:prstGeom>
                  <a:solidFill>
                    <a:srgbClr val="EE2E8A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" name="Rectangle 726"/>
                  <p:cNvSpPr>
                    <a:spLocks noChangeArrowheads="1"/>
                  </p:cNvSpPr>
                  <p:nvPr/>
                </p:nvSpPr>
                <p:spPr bwMode="auto">
                  <a:xfrm>
                    <a:off x="2797" y="1717"/>
                    <a:ext cx="2" cy="88"/>
                  </a:xfrm>
                  <a:prstGeom prst="rect">
                    <a:avLst/>
                  </a:prstGeom>
                  <a:solidFill>
                    <a:srgbClr val="EA2D8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7" name="Rectangle 727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717"/>
                    <a:ext cx="1" cy="88"/>
                  </a:xfrm>
                  <a:prstGeom prst="rect">
                    <a:avLst/>
                  </a:prstGeom>
                  <a:solidFill>
                    <a:srgbClr val="E62C8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Rectangle 728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1717"/>
                    <a:ext cx="1" cy="88"/>
                  </a:xfrm>
                  <a:prstGeom prst="rect">
                    <a:avLst/>
                  </a:prstGeom>
                  <a:solidFill>
                    <a:srgbClr val="E12A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" name="Rectangle 729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1717"/>
                    <a:ext cx="2" cy="88"/>
                  </a:xfrm>
                  <a:prstGeom prst="rect">
                    <a:avLst/>
                  </a:prstGeom>
                  <a:solidFill>
                    <a:srgbClr val="DC287B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" name="Rectangle 730"/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717"/>
                    <a:ext cx="1" cy="88"/>
                  </a:xfrm>
                  <a:prstGeom prst="rect">
                    <a:avLst/>
                  </a:prstGeom>
                  <a:solidFill>
                    <a:srgbClr val="D7267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" name="Rectangle 731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1717"/>
                    <a:ext cx="1" cy="88"/>
                  </a:xfrm>
                  <a:prstGeom prst="rect">
                    <a:avLst/>
                  </a:prstGeom>
                  <a:solidFill>
                    <a:srgbClr val="D2247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" name="Rectangle 732"/>
                  <p:cNvSpPr>
                    <a:spLocks noChangeArrowheads="1"/>
                  </p:cNvSpPr>
                  <p:nvPr/>
                </p:nvSpPr>
                <p:spPr bwMode="auto">
                  <a:xfrm>
                    <a:off x="2805" y="1717"/>
                    <a:ext cx="1" cy="88"/>
                  </a:xfrm>
                  <a:prstGeom prst="rect">
                    <a:avLst/>
                  </a:prstGeom>
                  <a:solidFill>
                    <a:srgbClr val="CD236D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3" name="Rectangle 733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717"/>
                    <a:ext cx="2" cy="88"/>
                  </a:xfrm>
                  <a:prstGeom prst="rect">
                    <a:avLst/>
                  </a:prstGeom>
                  <a:solidFill>
                    <a:srgbClr val="C7216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" name="Rectangle 734"/>
                  <p:cNvSpPr>
                    <a:spLocks noChangeArrowheads="1"/>
                  </p:cNvSpPr>
                  <p:nvPr/>
                </p:nvSpPr>
                <p:spPr bwMode="auto">
                  <a:xfrm>
                    <a:off x="2808" y="1717"/>
                    <a:ext cx="1" cy="88"/>
                  </a:xfrm>
                  <a:prstGeom prst="rect">
                    <a:avLst/>
                  </a:prstGeom>
                  <a:solidFill>
                    <a:srgbClr val="C11F6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" name="Rectangle 735"/>
                  <p:cNvSpPr>
                    <a:spLocks noChangeArrowheads="1"/>
                  </p:cNvSpPr>
                  <p:nvPr/>
                </p:nvSpPr>
                <p:spPr bwMode="auto">
                  <a:xfrm>
                    <a:off x="2809" y="1717"/>
                    <a:ext cx="1" cy="88"/>
                  </a:xfrm>
                  <a:prstGeom prst="rect">
                    <a:avLst/>
                  </a:prstGeom>
                  <a:solidFill>
                    <a:srgbClr val="BC1D5D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" name="Rectangle 736"/>
                  <p:cNvSpPr>
                    <a:spLocks noChangeArrowheads="1"/>
                  </p:cNvSpPr>
                  <p:nvPr/>
                </p:nvSpPr>
                <p:spPr bwMode="auto">
                  <a:xfrm>
                    <a:off x="2810" y="1717"/>
                    <a:ext cx="2" cy="88"/>
                  </a:xfrm>
                  <a:prstGeom prst="rect">
                    <a:avLst/>
                  </a:prstGeom>
                  <a:solidFill>
                    <a:srgbClr val="B71A58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7" name="Rectangle 737"/>
                  <p:cNvSpPr>
                    <a:spLocks noChangeArrowheads="1"/>
                  </p:cNvSpPr>
                  <p:nvPr/>
                </p:nvSpPr>
                <p:spPr bwMode="auto">
                  <a:xfrm>
                    <a:off x="2812" y="1717"/>
                    <a:ext cx="1" cy="88"/>
                  </a:xfrm>
                  <a:prstGeom prst="rect">
                    <a:avLst/>
                  </a:prstGeom>
                  <a:solidFill>
                    <a:srgbClr val="B2185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8" name="Rectangle 738"/>
                  <p:cNvSpPr>
                    <a:spLocks noChangeArrowheads="1"/>
                  </p:cNvSpPr>
                  <p:nvPr/>
                </p:nvSpPr>
                <p:spPr bwMode="auto">
                  <a:xfrm>
                    <a:off x="2813" y="1717"/>
                    <a:ext cx="1" cy="88"/>
                  </a:xfrm>
                  <a:prstGeom prst="rect">
                    <a:avLst/>
                  </a:prstGeom>
                  <a:solidFill>
                    <a:srgbClr val="AD154E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9" name="Rectangle 739"/>
                  <p:cNvSpPr>
                    <a:spLocks noChangeArrowheads="1"/>
                  </p:cNvSpPr>
                  <p:nvPr/>
                </p:nvSpPr>
                <p:spPr bwMode="auto">
                  <a:xfrm>
                    <a:off x="2814" y="1717"/>
                    <a:ext cx="2" cy="88"/>
                  </a:xfrm>
                  <a:prstGeom prst="rect">
                    <a:avLst/>
                  </a:prstGeom>
                  <a:solidFill>
                    <a:srgbClr val="A9134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" name="Rectangle 740"/>
                  <p:cNvSpPr>
                    <a:spLocks noChangeArrowheads="1"/>
                  </p:cNvSpPr>
                  <p:nvPr/>
                </p:nvSpPr>
                <p:spPr bwMode="auto">
                  <a:xfrm>
                    <a:off x="2816" y="1717"/>
                    <a:ext cx="1" cy="88"/>
                  </a:xfrm>
                  <a:prstGeom prst="rect">
                    <a:avLst/>
                  </a:prstGeom>
                  <a:solidFill>
                    <a:srgbClr val="A51045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" name="Rectangle 741"/>
                  <p:cNvSpPr>
                    <a:spLocks noChangeArrowheads="1"/>
                  </p:cNvSpPr>
                  <p:nvPr/>
                </p:nvSpPr>
                <p:spPr bwMode="auto">
                  <a:xfrm>
                    <a:off x="2817" y="1717"/>
                    <a:ext cx="1" cy="88"/>
                  </a:xfrm>
                  <a:prstGeom prst="rect">
                    <a:avLst/>
                  </a:prstGeom>
                  <a:solidFill>
                    <a:srgbClr val="A20D4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2" name="Rectangle 742"/>
                  <p:cNvSpPr>
                    <a:spLocks noChangeArrowheads="1"/>
                  </p:cNvSpPr>
                  <p:nvPr/>
                </p:nvSpPr>
                <p:spPr bwMode="auto">
                  <a:xfrm>
                    <a:off x="2818" y="1717"/>
                    <a:ext cx="2" cy="88"/>
                  </a:xfrm>
                  <a:prstGeom prst="rect">
                    <a:avLst/>
                  </a:prstGeom>
                  <a:solidFill>
                    <a:srgbClr val="9F0B3D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3" name="Rectangle 743"/>
                  <p:cNvSpPr>
                    <a:spLocks noChangeArrowheads="1"/>
                  </p:cNvSpPr>
                  <p:nvPr/>
                </p:nvSpPr>
                <p:spPr bwMode="auto">
                  <a:xfrm>
                    <a:off x="2820" y="1717"/>
                    <a:ext cx="1" cy="88"/>
                  </a:xfrm>
                  <a:prstGeom prst="rect">
                    <a:avLst/>
                  </a:prstGeom>
                  <a:solidFill>
                    <a:srgbClr val="9D083A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4" name="Rectangle 744"/>
                  <p:cNvSpPr>
                    <a:spLocks noChangeArrowheads="1"/>
                  </p:cNvSpPr>
                  <p:nvPr/>
                </p:nvSpPr>
                <p:spPr bwMode="auto">
                  <a:xfrm>
                    <a:off x="2821" y="1717"/>
                    <a:ext cx="1" cy="88"/>
                  </a:xfrm>
                  <a:prstGeom prst="rect">
                    <a:avLst/>
                  </a:prstGeom>
                  <a:solidFill>
                    <a:srgbClr val="9C0537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5" name="Rectangle 745"/>
                  <p:cNvSpPr>
                    <a:spLocks noChangeArrowheads="1"/>
                  </p:cNvSpPr>
                  <p:nvPr/>
                </p:nvSpPr>
                <p:spPr bwMode="auto">
                  <a:xfrm>
                    <a:off x="2822" y="1717"/>
                    <a:ext cx="2" cy="88"/>
                  </a:xfrm>
                  <a:prstGeom prst="rect">
                    <a:avLst/>
                  </a:prstGeom>
                  <a:solidFill>
                    <a:srgbClr val="9A023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3" name="Group 746"/>
                <p:cNvGrpSpPr>
                  <a:grpSpLocks/>
                </p:cNvGrpSpPr>
                <p:nvPr/>
              </p:nvGrpSpPr>
              <p:grpSpPr bwMode="auto">
                <a:xfrm>
                  <a:off x="2744" y="1709"/>
                  <a:ext cx="81" cy="17"/>
                  <a:chOff x="2744" y="1709"/>
                  <a:chExt cx="81" cy="17"/>
                </a:xfrm>
              </p:grpSpPr>
              <p:pic>
                <p:nvPicPr>
                  <p:cNvPr id="394" name="Picture 747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/>
                  <a:srcRect/>
                  <a:stretch>
                    <a:fillRect/>
                  </a:stretch>
                </p:blipFill>
                <p:spPr bwMode="auto">
                  <a:xfrm>
                    <a:off x="2744" y="1709"/>
                    <a:ext cx="81" cy="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95" name="Picture 748"/>
                  <p:cNvPicPr>
                    <a:picLocks noChangeAspect="1" noChangeArrowheads="1"/>
                  </p:cNvPicPr>
                  <p:nvPr/>
                </p:nvPicPr>
                <p:blipFill>
                  <a:blip r:embed="rId24" cstate="print"/>
                  <a:srcRect/>
                  <a:stretch>
                    <a:fillRect/>
                  </a:stretch>
                </p:blipFill>
                <p:spPr bwMode="auto">
                  <a:xfrm>
                    <a:off x="2744" y="1709"/>
                    <a:ext cx="81" cy="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sp>
            <p:nvSpPr>
              <p:cNvPr id="382" name="Freeform 749"/>
              <p:cNvSpPr>
                <a:spLocks noEditPoints="1"/>
              </p:cNvSpPr>
              <p:nvPr/>
            </p:nvSpPr>
            <p:spPr bwMode="auto">
              <a:xfrm>
                <a:off x="2536" y="1666"/>
                <a:ext cx="78" cy="5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62" y="43"/>
                  </a:cxn>
                  <a:cxn ang="0">
                    <a:pos x="58" y="48"/>
                  </a:cxn>
                  <a:cxn ang="0">
                    <a:pos x="0" y="5"/>
                  </a:cxn>
                  <a:cxn ang="0">
                    <a:pos x="3" y="0"/>
                  </a:cxn>
                  <a:cxn ang="0">
                    <a:pos x="60" y="45"/>
                  </a:cxn>
                  <a:cxn ang="0">
                    <a:pos x="61" y="26"/>
                  </a:cxn>
                  <a:cxn ang="0">
                    <a:pos x="78" y="58"/>
                  </a:cxn>
                  <a:cxn ang="0">
                    <a:pos x="41" y="52"/>
                  </a:cxn>
                  <a:cxn ang="0">
                    <a:pos x="60" y="45"/>
                  </a:cxn>
                </a:cxnLst>
                <a:rect l="0" t="0" r="r" b="b"/>
                <a:pathLst>
                  <a:path w="78" h="58">
                    <a:moveTo>
                      <a:pt x="3" y="0"/>
                    </a:moveTo>
                    <a:lnTo>
                      <a:pt x="62" y="43"/>
                    </a:lnTo>
                    <a:lnTo>
                      <a:pt x="58" y="48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  <a:moveTo>
                      <a:pt x="60" y="45"/>
                    </a:moveTo>
                    <a:lnTo>
                      <a:pt x="61" y="26"/>
                    </a:lnTo>
                    <a:lnTo>
                      <a:pt x="78" y="58"/>
                    </a:lnTo>
                    <a:lnTo>
                      <a:pt x="41" y="52"/>
                    </a:lnTo>
                    <a:lnTo>
                      <a:pt x="6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" name="Freeform 750"/>
              <p:cNvSpPr>
                <a:spLocks noEditPoints="1"/>
              </p:cNvSpPr>
              <p:nvPr/>
            </p:nvSpPr>
            <p:spPr bwMode="auto">
              <a:xfrm>
                <a:off x="2757" y="1606"/>
                <a:ext cx="32" cy="8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1" y="67"/>
                  </a:cxn>
                  <a:cxn ang="0">
                    <a:pos x="15" y="68"/>
                  </a:cxn>
                  <a:cxn ang="0">
                    <a:pos x="3" y="1"/>
                  </a:cxn>
                  <a:cxn ang="0">
                    <a:pos x="8" y="0"/>
                  </a:cxn>
                  <a:cxn ang="0">
                    <a:pos x="18" y="68"/>
                  </a:cxn>
                  <a:cxn ang="0">
                    <a:pos x="32" y="54"/>
                  </a:cxn>
                  <a:cxn ang="0">
                    <a:pos x="22" y="89"/>
                  </a:cxn>
                  <a:cxn ang="0">
                    <a:pos x="0" y="60"/>
                  </a:cxn>
                  <a:cxn ang="0">
                    <a:pos x="18" y="68"/>
                  </a:cxn>
                </a:cxnLst>
                <a:rect l="0" t="0" r="r" b="b"/>
                <a:pathLst>
                  <a:path w="32" h="89">
                    <a:moveTo>
                      <a:pt x="8" y="0"/>
                    </a:moveTo>
                    <a:lnTo>
                      <a:pt x="21" y="67"/>
                    </a:lnTo>
                    <a:lnTo>
                      <a:pt x="15" y="68"/>
                    </a:lnTo>
                    <a:lnTo>
                      <a:pt x="3" y="1"/>
                    </a:lnTo>
                    <a:lnTo>
                      <a:pt x="8" y="0"/>
                    </a:lnTo>
                    <a:close/>
                    <a:moveTo>
                      <a:pt x="18" y="68"/>
                    </a:moveTo>
                    <a:lnTo>
                      <a:pt x="32" y="54"/>
                    </a:lnTo>
                    <a:lnTo>
                      <a:pt x="22" y="89"/>
                    </a:lnTo>
                    <a:lnTo>
                      <a:pt x="0" y="60"/>
                    </a:lnTo>
                    <a:lnTo>
                      <a:pt x="1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4" name="Freeform 751"/>
              <p:cNvSpPr>
                <a:spLocks noEditPoints="1"/>
              </p:cNvSpPr>
              <p:nvPr/>
            </p:nvSpPr>
            <p:spPr bwMode="auto">
              <a:xfrm>
                <a:off x="2833" y="1660"/>
                <a:ext cx="80" cy="46"/>
              </a:xfrm>
              <a:custGeom>
                <a:avLst/>
                <a:gdLst/>
                <a:ahLst/>
                <a:cxnLst>
                  <a:cxn ang="0">
                    <a:pos x="80" y="5"/>
                  </a:cxn>
                  <a:cxn ang="0">
                    <a:pos x="20" y="38"/>
                  </a:cxn>
                  <a:cxn ang="0">
                    <a:pos x="18" y="33"/>
                  </a:cxn>
                  <a:cxn ang="0">
                    <a:pos x="77" y="0"/>
                  </a:cxn>
                  <a:cxn ang="0">
                    <a:pos x="80" y="5"/>
                  </a:cxn>
                  <a:cxn ang="0">
                    <a:pos x="19" y="35"/>
                  </a:cxn>
                  <a:cxn ang="0">
                    <a:pos x="37" y="44"/>
                  </a:cxn>
                  <a:cxn ang="0">
                    <a:pos x="0" y="46"/>
                  </a:cxn>
                  <a:cxn ang="0">
                    <a:pos x="21" y="15"/>
                  </a:cxn>
                  <a:cxn ang="0">
                    <a:pos x="19" y="35"/>
                  </a:cxn>
                </a:cxnLst>
                <a:rect l="0" t="0" r="r" b="b"/>
                <a:pathLst>
                  <a:path w="80" h="46">
                    <a:moveTo>
                      <a:pt x="80" y="5"/>
                    </a:moveTo>
                    <a:lnTo>
                      <a:pt x="20" y="38"/>
                    </a:lnTo>
                    <a:lnTo>
                      <a:pt x="18" y="33"/>
                    </a:lnTo>
                    <a:lnTo>
                      <a:pt x="77" y="0"/>
                    </a:lnTo>
                    <a:lnTo>
                      <a:pt x="80" y="5"/>
                    </a:lnTo>
                    <a:close/>
                    <a:moveTo>
                      <a:pt x="19" y="35"/>
                    </a:moveTo>
                    <a:lnTo>
                      <a:pt x="37" y="44"/>
                    </a:lnTo>
                    <a:lnTo>
                      <a:pt x="0" y="46"/>
                    </a:lnTo>
                    <a:lnTo>
                      <a:pt x="21" y="15"/>
                    </a:lnTo>
                    <a:lnTo>
                      <a:pt x="19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" name="Freeform 752"/>
              <p:cNvSpPr>
                <a:spLocks noEditPoints="1"/>
              </p:cNvSpPr>
              <p:nvPr/>
            </p:nvSpPr>
            <p:spPr bwMode="auto">
              <a:xfrm>
                <a:off x="2940" y="1472"/>
                <a:ext cx="33" cy="9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0" y="73"/>
                  </a:cxn>
                  <a:cxn ang="0">
                    <a:pos x="14" y="74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7" y="73"/>
                  </a:cxn>
                  <a:cxn ang="0">
                    <a:pos x="33" y="61"/>
                  </a:cxn>
                  <a:cxn ang="0">
                    <a:pos x="19" y="95"/>
                  </a:cxn>
                  <a:cxn ang="0">
                    <a:pos x="0" y="63"/>
                  </a:cxn>
                  <a:cxn ang="0">
                    <a:pos x="17" y="73"/>
                  </a:cxn>
                </a:cxnLst>
                <a:rect l="0" t="0" r="r" b="b"/>
                <a:pathLst>
                  <a:path w="33" h="95">
                    <a:moveTo>
                      <a:pt x="15" y="0"/>
                    </a:moveTo>
                    <a:lnTo>
                      <a:pt x="20" y="73"/>
                    </a:lnTo>
                    <a:lnTo>
                      <a:pt x="14" y="74"/>
                    </a:lnTo>
                    <a:lnTo>
                      <a:pt x="10" y="0"/>
                    </a:lnTo>
                    <a:lnTo>
                      <a:pt x="15" y="0"/>
                    </a:lnTo>
                    <a:close/>
                    <a:moveTo>
                      <a:pt x="17" y="73"/>
                    </a:moveTo>
                    <a:lnTo>
                      <a:pt x="33" y="61"/>
                    </a:lnTo>
                    <a:lnTo>
                      <a:pt x="19" y="95"/>
                    </a:lnTo>
                    <a:lnTo>
                      <a:pt x="0" y="63"/>
                    </a:lnTo>
                    <a:lnTo>
                      <a:pt x="17" y="73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" name="Freeform 753"/>
              <p:cNvSpPr>
                <a:spLocks noEditPoints="1"/>
              </p:cNvSpPr>
              <p:nvPr/>
            </p:nvSpPr>
            <p:spPr bwMode="auto">
              <a:xfrm>
                <a:off x="2792" y="1326"/>
                <a:ext cx="76" cy="6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61" y="49"/>
                  </a:cxn>
                  <a:cxn ang="0">
                    <a:pos x="57" y="53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59" y="51"/>
                  </a:cxn>
                  <a:cxn ang="0">
                    <a:pos x="62" y="32"/>
                  </a:cxn>
                  <a:cxn ang="0">
                    <a:pos x="76" y="66"/>
                  </a:cxn>
                  <a:cxn ang="0">
                    <a:pos x="40" y="57"/>
                  </a:cxn>
                  <a:cxn ang="0">
                    <a:pos x="59" y="51"/>
                  </a:cxn>
                </a:cxnLst>
                <a:rect l="0" t="0" r="r" b="b"/>
                <a:pathLst>
                  <a:path w="76" h="66">
                    <a:moveTo>
                      <a:pt x="3" y="0"/>
                    </a:moveTo>
                    <a:lnTo>
                      <a:pt x="61" y="49"/>
                    </a:lnTo>
                    <a:lnTo>
                      <a:pt x="57" y="53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  <a:moveTo>
                      <a:pt x="59" y="51"/>
                    </a:moveTo>
                    <a:lnTo>
                      <a:pt x="62" y="32"/>
                    </a:lnTo>
                    <a:lnTo>
                      <a:pt x="76" y="66"/>
                    </a:lnTo>
                    <a:lnTo>
                      <a:pt x="40" y="57"/>
                    </a:lnTo>
                    <a:lnTo>
                      <a:pt x="59" y="51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" name="Freeform 754"/>
              <p:cNvSpPr>
                <a:spLocks noEditPoints="1"/>
              </p:cNvSpPr>
              <p:nvPr/>
            </p:nvSpPr>
            <p:spPr bwMode="auto">
              <a:xfrm>
                <a:off x="2600" y="1454"/>
                <a:ext cx="76" cy="6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61" y="49"/>
                  </a:cxn>
                  <a:cxn ang="0">
                    <a:pos x="57" y="54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59" y="51"/>
                  </a:cxn>
                  <a:cxn ang="0">
                    <a:pos x="62" y="32"/>
                  </a:cxn>
                  <a:cxn ang="0">
                    <a:pos x="76" y="66"/>
                  </a:cxn>
                  <a:cxn ang="0">
                    <a:pos x="40" y="57"/>
                  </a:cxn>
                  <a:cxn ang="0">
                    <a:pos x="59" y="51"/>
                  </a:cxn>
                </a:cxnLst>
                <a:rect l="0" t="0" r="r" b="b"/>
                <a:pathLst>
                  <a:path w="76" h="66">
                    <a:moveTo>
                      <a:pt x="3" y="0"/>
                    </a:moveTo>
                    <a:lnTo>
                      <a:pt x="61" y="49"/>
                    </a:lnTo>
                    <a:lnTo>
                      <a:pt x="57" y="54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  <a:moveTo>
                      <a:pt x="59" y="51"/>
                    </a:moveTo>
                    <a:lnTo>
                      <a:pt x="62" y="32"/>
                    </a:lnTo>
                    <a:lnTo>
                      <a:pt x="76" y="66"/>
                    </a:lnTo>
                    <a:lnTo>
                      <a:pt x="40" y="57"/>
                    </a:lnTo>
                    <a:lnTo>
                      <a:pt x="59" y="51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" name="Freeform 755"/>
              <p:cNvSpPr>
                <a:spLocks noEditPoints="1"/>
              </p:cNvSpPr>
              <p:nvPr/>
            </p:nvSpPr>
            <p:spPr bwMode="auto">
              <a:xfrm>
                <a:off x="2507" y="1495"/>
                <a:ext cx="33" cy="83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18" y="61"/>
                  </a:cxn>
                  <a:cxn ang="0">
                    <a:pos x="13" y="60"/>
                  </a:cxn>
                  <a:cxn ang="0">
                    <a:pos x="17" y="0"/>
                  </a:cxn>
                  <a:cxn ang="0">
                    <a:pos x="23" y="0"/>
                  </a:cxn>
                  <a:cxn ang="0">
                    <a:pos x="16" y="61"/>
                  </a:cxn>
                  <a:cxn ang="0">
                    <a:pos x="33" y="51"/>
                  </a:cxn>
                  <a:cxn ang="0">
                    <a:pos x="14" y="83"/>
                  </a:cxn>
                  <a:cxn ang="0">
                    <a:pos x="0" y="48"/>
                  </a:cxn>
                  <a:cxn ang="0">
                    <a:pos x="16" y="61"/>
                  </a:cxn>
                </a:cxnLst>
                <a:rect l="0" t="0" r="r" b="b"/>
                <a:pathLst>
                  <a:path w="33" h="83">
                    <a:moveTo>
                      <a:pt x="23" y="0"/>
                    </a:moveTo>
                    <a:lnTo>
                      <a:pt x="18" y="61"/>
                    </a:lnTo>
                    <a:lnTo>
                      <a:pt x="13" y="60"/>
                    </a:lnTo>
                    <a:lnTo>
                      <a:pt x="17" y="0"/>
                    </a:lnTo>
                    <a:lnTo>
                      <a:pt x="23" y="0"/>
                    </a:lnTo>
                    <a:close/>
                    <a:moveTo>
                      <a:pt x="16" y="61"/>
                    </a:moveTo>
                    <a:lnTo>
                      <a:pt x="33" y="51"/>
                    </a:lnTo>
                    <a:lnTo>
                      <a:pt x="14" y="83"/>
                    </a:lnTo>
                    <a:lnTo>
                      <a:pt x="0" y="48"/>
                    </a:lnTo>
                    <a:lnTo>
                      <a:pt x="16" y="61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" name="Freeform 756"/>
              <p:cNvSpPr>
                <a:spLocks noEditPoints="1"/>
              </p:cNvSpPr>
              <p:nvPr/>
            </p:nvSpPr>
            <p:spPr bwMode="auto">
              <a:xfrm>
                <a:off x="2542" y="1324"/>
                <a:ext cx="72" cy="72"/>
              </a:xfrm>
              <a:custGeom>
                <a:avLst/>
                <a:gdLst/>
                <a:ahLst/>
                <a:cxnLst>
                  <a:cxn ang="0">
                    <a:pos x="72" y="4"/>
                  </a:cxn>
                  <a:cxn ang="0">
                    <a:pos x="17" y="58"/>
                  </a:cxn>
                  <a:cxn ang="0">
                    <a:pos x="13" y="54"/>
                  </a:cxn>
                  <a:cxn ang="0">
                    <a:pos x="68" y="0"/>
                  </a:cxn>
                  <a:cxn ang="0">
                    <a:pos x="72" y="4"/>
                  </a:cxn>
                  <a:cxn ang="0">
                    <a:pos x="15" y="56"/>
                  </a:cxn>
                  <a:cxn ang="0">
                    <a:pos x="35" y="60"/>
                  </a:cxn>
                  <a:cxn ang="0">
                    <a:pos x="0" y="72"/>
                  </a:cxn>
                  <a:cxn ang="0">
                    <a:pos x="11" y="37"/>
                  </a:cxn>
                  <a:cxn ang="0">
                    <a:pos x="15" y="56"/>
                  </a:cxn>
                </a:cxnLst>
                <a:rect l="0" t="0" r="r" b="b"/>
                <a:pathLst>
                  <a:path w="72" h="72">
                    <a:moveTo>
                      <a:pt x="72" y="4"/>
                    </a:moveTo>
                    <a:lnTo>
                      <a:pt x="17" y="58"/>
                    </a:lnTo>
                    <a:lnTo>
                      <a:pt x="13" y="54"/>
                    </a:lnTo>
                    <a:lnTo>
                      <a:pt x="68" y="0"/>
                    </a:lnTo>
                    <a:lnTo>
                      <a:pt x="72" y="4"/>
                    </a:lnTo>
                    <a:close/>
                    <a:moveTo>
                      <a:pt x="15" y="56"/>
                    </a:moveTo>
                    <a:lnTo>
                      <a:pt x="35" y="60"/>
                    </a:lnTo>
                    <a:lnTo>
                      <a:pt x="0" y="72"/>
                    </a:lnTo>
                    <a:lnTo>
                      <a:pt x="11" y="37"/>
                    </a:lnTo>
                    <a:lnTo>
                      <a:pt x="15" y="5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0" name="Rectangle 757"/>
            <p:cNvSpPr>
              <a:spLocks noChangeArrowheads="1"/>
            </p:cNvSpPr>
            <p:nvPr/>
          </p:nvSpPr>
          <p:spPr bwMode="auto">
            <a:xfrm>
              <a:off x="2608" y="890"/>
              <a:ext cx="48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5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应用架构</a:t>
              </a:r>
              <a:endParaRPr lang="zh-CN" altLang="en-US" dirty="0"/>
            </a:p>
          </p:txBody>
        </p:sp>
      </p:grpSp>
      <p:grpSp>
        <p:nvGrpSpPr>
          <p:cNvPr id="759" name="Group 758"/>
          <p:cNvGrpSpPr>
            <a:grpSpLocks/>
          </p:cNvGrpSpPr>
          <p:nvPr/>
        </p:nvGrpSpPr>
        <p:grpSpPr bwMode="auto">
          <a:xfrm>
            <a:off x="4859338" y="2420938"/>
            <a:ext cx="1274762" cy="1552575"/>
            <a:chOff x="3288" y="1344"/>
            <a:chExt cx="803" cy="978"/>
          </a:xfrm>
        </p:grpSpPr>
        <p:grpSp>
          <p:nvGrpSpPr>
            <p:cNvPr id="760" name="Group 759"/>
            <p:cNvGrpSpPr>
              <a:grpSpLocks/>
            </p:cNvGrpSpPr>
            <p:nvPr/>
          </p:nvGrpSpPr>
          <p:grpSpPr bwMode="auto">
            <a:xfrm>
              <a:off x="3288" y="1344"/>
              <a:ext cx="803" cy="978"/>
              <a:chOff x="3288" y="1344"/>
              <a:chExt cx="803" cy="978"/>
            </a:xfrm>
          </p:grpSpPr>
          <p:grpSp>
            <p:nvGrpSpPr>
              <p:cNvPr id="762" name="Group 760"/>
              <p:cNvGrpSpPr>
                <a:grpSpLocks/>
              </p:cNvGrpSpPr>
              <p:nvPr/>
            </p:nvGrpSpPr>
            <p:grpSpPr bwMode="auto">
              <a:xfrm>
                <a:off x="3288" y="1344"/>
                <a:ext cx="803" cy="978"/>
                <a:chOff x="3105" y="1170"/>
                <a:chExt cx="803" cy="978"/>
              </a:xfrm>
            </p:grpSpPr>
            <p:sp>
              <p:nvSpPr>
                <p:cNvPr id="813" name="Rectangle 761"/>
                <p:cNvSpPr>
                  <a:spLocks noChangeArrowheads="1"/>
                </p:cNvSpPr>
                <p:nvPr/>
              </p:nvSpPr>
              <p:spPr bwMode="auto">
                <a:xfrm>
                  <a:off x="3137" y="1202"/>
                  <a:ext cx="770" cy="9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814" name="Picture 762"/>
                <p:cNvPicPr>
                  <a:picLocks noChangeAspect="1" noChangeArrowheads="1"/>
                </p:cNvPicPr>
                <p:nvPr/>
              </p:nvPicPr>
              <p:blipFill>
                <a:blip r:embed="rId25" cstate="print"/>
                <a:srcRect/>
                <a:stretch>
                  <a:fillRect/>
                </a:stretch>
              </p:blipFill>
              <p:spPr bwMode="auto">
                <a:xfrm>
                  <a:off x="3138" y="1203"/>
                  <a:ext cx="770" cy="9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15" name="Rectangle 763"/>
                <p:cNvSpPr>
                  <a:spLocks noChangeArrowheads="1"/>
                </p:cNvSpPr>
                <p:nvPr/>
              </p:nvSpPr>
              <p:spPr bwMode="auto">
                <a:xfrm>
                  <a:off x="3137" y="1202"/>
                  <a:ext cx="770" cy="9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6" name="Rectangle 764"/>
                <p:cNvSpPr>
                  <a:spLocks noChangeArrowheads="1"/>
                </p:cNvSpPr>
                <p:nvPr/>
              </p:nvSpPr>
              <p:spPr bwMode="auto">
                <a:xfrm>
                  <a:off x="3105" y="1170"/>
                  <a:ext cx="770" cy="94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7" name="Rectangle 765"/>
                <p:cNvSpPr>
                  <a:spLocks noChangeArrowheads="1"/>
                </p:cNvSpPr>
                <p:nvPr/>
              </p:nvSpPr>
              <p:spPr bwMode="auto">
                <a:xfrm>
                  <a:off x="3105" y="1170"/>
                  <a:ext cx="770" cy="945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3" name="Rectangle 766"/>
              <p:cNvSpPr>
                <a:spLocks noChangeArrowheads="1"/>
              </p:cNvSpPr>
              <p:nvPr/>
            </p:nvSpPr>
            <p:spPr bwMode="auto">
              <a:xfrm>
                <a:off x="3398" y="1501"/>
                <a:ext cx="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64" name="Group 767"/>
              <p:cNvGrpSpPr>
                <a:grpSpLocks/>
              </p:cNvGrpSpPr>
              <p:nvPr/>
            </p:nvGrpSpPr>
            <p:grpSpPr bwMode="auto">
              <a:xfrm>
                <a:off x="3354" y="1650"/>
                <a:ext cx="633" cy="584"/>
                <a:chOff x="3171" y="1476"/>
                <a:chExt cx="633" cy="584"/>
              </a:xfrm>
            </p:grpSpPr>
            <p:sp>
              <p:nvSpPr>
                <p:cNvPr id="765" name="Rectangle 768"/>
                <p:cNvSpPr>
                  <a:spLocks noChangeArrowheads="1"/>
                </p:cNvSpPr>
                <p:nvPr/>
              </p:nvSpPr>
              <p:spPr bwMode="auto">
                <a:xfrm>
                  <a:off x="3462" y="1497"/>
                  <a:ext cx="69" cy="57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6" name="Rectangle 769"/>
                <p:cNvSpPr>
                  <a:spLocks noChangeArrowheads="1"/>
                </p:cNvSpPr>
                <p:nvPr/>
              </p:nvSpPr>
              <p:spPr bwMode="auto">
                <a:xfrm>
                  <a:off x="3619" y="1749"/>
                  <a:ext cx="70" cy="59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7" name="Rectangle 770"/>
                <p:cNvSpPr>
                  <a:spLocks noChangeArrowheads="1"/>
                </p:cNvSpPr>
                <p:nvPr/>
              </p:nvSpPr>
              <p:spPr bwMode="auto">
                <a:xfrm>
                  <a:off x="3462" y="1624"/>
                  <a:ext cx="70" cy="56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" name="Rectangle 771"/>
                <p:cNvSpPr>
                  <a:spLocks noChangeArrowheads="1"/>
                </p:cNvSpPr>
                <p:nvPr/>
              </p:nvSpPr>
              <p:spPr bwMode="auto">
                <a:xfrm>
                  <a:off x="3692" y="1872"/>
                  <a:ext cx="71" cy="56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" name="Rectangle 772"/>
                <p:cNvSpPr>
                  <a:spLocks noChangeArrowheads="1"/>
                </p:cNvSpPr>
                <p:nvPr/>
              </p:nvSpPr>
              <p:spPr bwMode="auto">
                <a:xfrm>
                  <a:off x="3464" y="1753"/>
                  <a:ext cx="69" cy="58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0" name="Rectangle 773"/>
                <p:cNvSpPr>
                  <a:spLocks noChangeArrowheads="1"/>
                </p:cNvSpPr>
                <p:nvPr/>
              </p:nvSpPr>
              <p:spPr bwMode="auto">
                <a:xfrm>
                  <a:off x="3189" y="1759"/>
                  <a:ext cx="70" cy="56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" name="Rectangle 774"/>
                <p:cNvSpPr>
                  <a:spLocks noChangeArrowheads="1"/>
                </p:cNvSpPr>
                <p:nvPr/>
              </p:nvSpPr>
              <p:spPr bwMode="auto">
                <a:xfrm>
                  <a:off x="3190" y="1622"/>
                  <a:ext cx="70" cy="58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" name="Rectangle 775"/>
                <p:cNvSpPr>
                  <a:spLocks noChangeArrowheads="1"/>
                </p:cNvSpPr>
                <p:nvPr/>
              </p:nvSpPr>
              <p:spPr bwMode="auto">
                <a:xfrm>
                  <a:off x="3330" y="1760"/>
                  <a:ext cx="69" cy="57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3" name="Rectangle 776"/>
                <p:cNvSpPr>
                  <a:spLocks noChangeArrowheads="1"/>
                </p:cNvSpPr>
                <p:nvPr/>
              </p:nvSpPr>
              <p:spPr bwMode="auto">
                <a:xfrm>
                  <a:off x="3546" y="1879"/>
                  <a:ext cx="69" cy="58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4" name="Rectangle 777"/>
                <p:cNvSpPr>
                  <a:spLocks noChangeArrowheads="1"/>
                </p:cNvSpPr>
                <p:nvPr/>
              </p:nvSpPr>
              <p:spPr bwMode="auto">
                <a:xfrm>
                  <a:off x="3735" y="1758"/>
                  <a:ext cx="69" cy="57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5" name="Rectangle 778"/>
                <p:cNvSpPr>
                  <a:spLocks noChangeArrowheads="1"/>
                </p:cNvSpPr>
                <p:nvPr/>
              </p:nvSpPr>
              <p:spPr bwMode="auto">
                <a:xfrm>
                  <a:off x="3618" y="1620"/>
                  <a:ext cx="70" cy="57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6" name="Rectangle 779"/>
                <p:cNvSpPr>
                  <a:spLocks noChangeArrowheads="1"/>
                </p:cNvSpPr>
                <p:nvPr/>
              </p:nvSpPr>
              <p:spPr bwMode="auto">
                <a:xfrm>
                  <a:off x="3688" y="2003"/>
                  <a:ext cx="69" cy="57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7" name="Rectangle 780"/>
                <p:cNvSpPr>
                  <a:spLocks noChangeArrowheads="1"/>
                </p:cNvSpPr>
                <p:nvPr/>
              </p:nvSpPr>
              <p:spPr bwMode="auto">
                <a:xfrm>
                  <a:off x="3552" y="2003"/>
                  <a:ext cx="69" cy="57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" name="Rectangle 781"/>
                <p:cNvSpPr>
                  <a:spLocks noChangeArrowheads="1"/>
                </p:cNvSpPr>
                <p:nvPr/>
              </p:nvSpPr>
              <p:spPr bwMode="auto">
                <a:xfrm>
                  <a:off x="3228" y="1934"/>
                  <a:ext cx="70" cy="57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9" name="Rectangle 782"/>
                <p:cNvSpPr>
                  <a:spLocks noChangeArrowheads="1"/>
                </p:cNvSpPr>
                <p:nvPr/>
              </p:nvSpPr>
              <p:spPr bwMode="auto">
                <a:xfrm>
                  <a:off x="3610" y="1497"/>
                  <a:ext cx="69" cy="57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0" name="Rectangle 783"/>
                <p:cNvSpPr>
                  <a:spLocks noChangeArrowheads="1"/>
                </p:cNvSpPr>
                <p:nvPr/>
              </p:nvSpPr>
              <p:spPr bwMode="auto">
                <a:xfrm>
                  <a:off x="3315" y="1492"/>
                  <a:ext cx="70" cy="57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" name="Line 784"/>
                <p:cNvSpPr>
                  <a:spLocks noChangeShapeType="1"/>
                </p:cNvSpPr>
                <p:nvPr/>
              </p:nvSpPr>
              <p:spPr bwMode="auto">
                <a:xfrm>
                  <a:off x="3629" y="1507"/>
                  <a:ext cx="0" cy="329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" name="Line 785"/>
                <p:cNvSpPr>
                  <a:spLocks noChangeShapeType="1"/>
                </p:cNvSpPr>
                <p:nvPr/>
              </p:nvSpPr>
              <p:spPr bwMode="auto">
                <a:xfrm>
                  <a:off x="3624" y="1836"/>
                  <a:ext cx="81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3" name="Line 786"/>
                <p:cNvSpPr>
                  <a:spLocks noChangeShapeType="1"/>
                </p:cNvSpPr>
                <p:nvPr/>
              </p:nvSpPr>
              <p:spPr bwMode="auto">
                <a:xfrm>
                  <a:off x="3705" y="1836"/>
                  <a:ext cx="0" cy="2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4" name="Line 787"/>
                <p:cNvSpPr>
                  <a:spLocks noChangeShapeType="1"/>
                </p:cNvSpPr>
                <p:nvPr/>
              </p:nvSpPr>
              <p:spPr bwMode="auto">
                <a:xfrm flipH="1">
                  <a:off x="3558" y="1771"/>
                  <a:ext cx="174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5" name="Line 788"/>
                <p:cNvSpPr>
                  <a:spLocks noChangeShapeType="1"/>
                </p:cNvSpPr>
                <p:nvPr/>
              </p:nvSpPr>
              <p:spPr bwMode="auto">
                <a:xfrm>
                  <a:off x="3561" y="1768"/>
                  <a:ext cx="0" cy="246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6" name="Line 789"/>
                <p:cNvSpPr>
                  <a:spLocks noChangeShapeType="1"/>
                </p:cNvSpPr>
                <p:nvPr/>
              </p:nvSpPr>
              <p:spPr bwMode="auto">
                <a:xfrm>
                  <a:off x="3514" y="1754"/>
                  <a:ext cx="87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7" name="Line 790"/>
                <p:cNvSpPr>
                  <a:spLocks noChangeShapeType="1"/>
                </p:cNvSpPr>
                <p:nvPr/>
              </p:nvSpPr>
              <p:spPr bwMode="auto">
                <a:xfrm>
                  <a:off x="3479" y="1642"/>
                  <a:ext cx="0" cy="115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3341" y="1638"/>
                  <a:ext cx="130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" name="Line 792"/>
                <p:cNvSpPr>
                  <a:spLocks noChangeShapeType="1"/>
                </p:cNvSpPr>
                <p:nvPr/>
              </p:nvSpPr>
              <p:spPr bwMode="auto">
                <a:xfrm>
                  <a:off x="3342" y="1638"/>
                  <a:ext cx="0" cy="379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" name="Line 793"/>
                <p:cNvSpPr>
                  <a:spLocks noChangeShapeType="1"/>
                </p:cNvSpPr>
                <p:nvPr/>
              </p:nvSpPr>
              <p:spPr bwMode="auto">
                <a:xfrm>
                  <a:off x="3339" y="2016"/>
                  <a:ext cx="352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1" name="Line 794"/>
                <p:cNvSpPr>
                  <a:spLocks noChangeShapeType="1"/>
                </p:cNvSpPr>
                <p:nvPr/>
              </p:nvSpPr>
              <p:spPr bwMode="auto">
                <a:xfrm flipH="1">
                  <a:off x="3238" y="1879"/>
                  <a:ext cx="85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2" name="Line 795"/>
                <p:cNvSpPr>
                  <a:spLocks noChangeShapeType="1"/>
                </p:cNvSpPr>
                <p:nvPr/>
              </p:nvSpPr>
              <p:spPr bwMode="auto">
                <a:xfrm>
                  <a:off x="3244" y="1881"/>
                  <a:ext cx="0" cy="54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" name="Line 796"/>
                <p:cNvSpPr>
                  <a:spLocks noChangeShapeType="1"/>
                </p:cNvSpPr>
                <p:nvPr/>
              </p:nvSpPr>
              <p:spPr bwMode="auto">
                <a:xfrm>
                  <a:off x="3228" y="1771"/>
                  <a:ext cx="109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4" name="Line 797"/>
                <p:cNvSpPr>
                  <a:spLocks noChangeShapeType="1"/>
                </p:cNvSpPr>
                <p:nvPr/>
              </p:nvSpPr>
              <p:spPr bwMode="auto">
                <a:xfrm>
                  <a:off x="3341" y="1508"/>
                  <a:ext cx="269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5" name="Line 798"/>
                <p:cNvSpPr>
                  <a:spLocks noChangeShapeType="1"/>
                </p:cNvSpPr>
                <p:nvPr/>
              </p:nvSpPr>
              <p:spPr bwMode="auto">
                <a:xfrm flipV="1">
                  <a:off x="3324" y="1634"/>
                  <a:ext cx="0" cy="243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6" name="Line 799"/>
                <p:cNvSpPr>
                  <a:spLocks noChangeShapeType="1"/>
                </p:cNvSpPr>
                <p:nvPr/>
              </p:nvSpPr>
              <p:spPr bwMode="auto">
                <a:xfrm flipH="1">
                  <a:off x="3211" y="1637"/>
                  <a:ext cx="113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7" name="Rectangle 800"/>
                <p:cNvSpPr>
                  <a:spLocks noChangeArrowheads="1"/>
                </p:cNvSpPr>
                <p:nvPr/>
              </p:nvSpPr>
              <p:spPr bwMode="auto">
                <a:xfrm>
                  <a:off x="3445" y="1480"/>
                  <a:ext cx="68" cy="55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8" name="Rectangle 801"/>
                <p:cNvSpPr>
                  <a:spLocks noChangeArrowheads="1"/>
                </p:cNvSpPr>
                <p:nvPr/>
              </p:nvSpPr>
              <p:spPr bwMode="auto">
                <a:xfrm>
                  <a:off x="3593" y="1480"/>
                  <a:ext cx="67" cy="55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" name="Rectangle 802"/>
                <p:cNvSpPr>
                  <a:spLocks noChangeArrowheads="1"/>
                </p:cNvSpPr>
                <p:nvPr/>
              </p:nvSpPr>
              <p:spPr bwMode="auto">
                <a:xfrm>
                  <a:off x="3298" y="1476"/>
                  <a:ext cx="69" cy="55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0" name="Rectangle 803"/>
                <p:cNvSpPr>
                  <a:spLocks noChangeArrowheads="1"/>
                </p:cNvSpPr>
                <p:nvPr/>
              </p:nvSpPr>
              <p:spPr bwMode="auto">
                <a:xfrm>
                  <a:off x="3601" y="1732"/>
                  <a:ext cx="69" cy="58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1" name="Rectangle 804"/>
                <p:cNvSpPr>
                  <a:spLocks noChangeArrowheads="1"/>
                </p:cNvSpPr>
                <p:nvPr/>
              </p:nvSpPr>
              <p:spPr bwMode="auto">
                <a:xfrm>
                  <a:off x="3601" y="1604"/>
                  <a:ext cx="68" cy="55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2" name="Rectangle 805"/>
                <p:cNvSpPr>
                  <a:spLocks noChangeArrowheads="1"/>
                </p:cNvSpPr>
                <p:nvPr/>
              </p:nvSpPr>
              <p:spPr bwMode="auto">
                <a:xfrm>
                  <a:off x="3445" y="1607"/>
                  <a:ext cx="69" cy="55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3" name="Rectangle 806"/>
                <p:cNvSpPr>
                  <a:spLocks noChangeArrowheads="1"/>
                </p:cNvSpPr>
                <p:nvPr/>
              </p:nvSpPr>
              <p:spPr bwMode="auto">
                <a:xfrm>
                  <a:off x="3173" y="1605"/>
                  <a:ext cx="69" cy="56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4" name="Rectangle 807"/>
                <p:cNvSpPr>
                  <a:spLocks noChangeArrowheads="1"/>
                </p:cNvSpPr>
                <p:nvPr/>
              </p:nvSpPr>
              <p:spPr bwMode="auto">
                <a:xfrm>
                  <a:off x="3674" y="1855"/>
                  <a:ext cx="69" cy="55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5" name="Rectangle 808"/>
                <p:cNvSpPr>
                  <a:spLocks noChangeArrowheads="1"/>
                </p:cNvSpPr>
                <p:nvPr/>
              </p:nvSpPr>
              <p:spPr bwMode="auto">
                <a:xfrm>
                  <a:off x="3528" y="1863"/>
                  <a:ext cx="69" cy="56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6" name="Rectangle 809"/>
                <p:cNvSpPr>
                  <a:spLocks noChangeArrowheads="1"/>
                </p:cNvSpPr>
                <p:nvPr/>
              </p:nvSpPr>
              <p:spPr bwMode="auto">
                <a:xfrm>
                  <a:off x="3670" y="1985"/>
                  <a:ext cx="68" cy="57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7" name="Rectangle 810"/>
                <p:cNvSpPr>
                  <a:spLocks noChangeArrowheads="1"/>
                </p:cNvSpPr>
                <p:nvPr/>
              </p:nvSpPr>
              <p:spPr bwMode="auto">
                <a:xfrm>
                  <a:off x="3534" y="1986"/>
                  <a:ext cx="67" cy="55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8" name="Rectangle 811"/>
                <p:cNvSpPr>
                  <a:spLocks noChangeArrowheads="1"/>
                </p:cNvSpPr>
                <p:nvPr/>
              </p:nvSpPr>
              <p:spPr bwMode="auto">
                <a:xfrm>
                  <a:off x="3210" y="1916"/>
                  <a:ext cx="69" cy="57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" name="Rectangle 812"/>
                <p:cNvSpPr>
                  <a:spLocks noChangeArrowheads="1"/>
                </p:cNvSpPr>
                <p:nvPr/>
              </p:nvSpPr>
              <p:spPr bwMode="auto">
                <a:xfrm>
                  <a:off x="3446" y="1735"/>
                  <a:ext cx="68" cy="57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" name="Rectangle 813"/>
                <p:cNvSpPr>
                  <a:spLocks noChangeArrowheads="1"/>
                </p:cNvSpPr>
                <p:nvPr/>
              </p:nvSpPr>
              <p:spPr bwMode="auto">
                <a:xfrm>
                  <a:off x="3171" y="1742"/>
                  <a:ext cx="70" cy="55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" name="Rectangle 814"/>
                <p:cNvSpPr>
                  <a:spLocks noChangeArrowheads="1"/>
                </p:cNvSpPr>
                <p:nvPr/>
              </p:nvSpPr>
              <p:spPr bwMode="auto">
                <a:xfrm>
                  <a:off x="3312" y="1743"/>
                  <a:ext cx="69" cy="55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2" name="Rectangle 815"/>
                <p:cNvSpPr>
                  <a:spLocks noChangeArrowheads="1"/>
                </p:cNvSpPr>
                <p:nvPr/>
              </p:nvSpPr>
              <p:spPr bwMode="auto">
                <a:xfrm>
                  <a:off x="3717" y="1741"/>
                  <a:ext cx="68" cy="56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1" name="Rectangle 816"/>
            <p:cNvSpPr>
              <a:spLocks noChangeArrowheads="1"/>
            </p:cNvSpPr>
            <p:nvPr/>
          </p:nvSpPr>
          <p:spPr bwMode="auto">
            <a:xfrm>
              <a:off x="3288" y="1389"/>
              <a:ext cx="72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5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信息系统架构</a:t>
              </a:r>
              <a:endParaRPr lang="zh-CN" altLang="en-US" dirty="0"/>
            </a:p>
          </p:txBody>
        </p:sp>
      </p:grpSp>
      <p:sp>
        <p:nvSpPr>
          <p:cNvPr id="818" name="AutoShape 817"/>
          <p:cNvSpPr>
            <a:spLocks noChangeArrowheads="1"/>
          </p:cNvSpPr>
          <p:nvPr/>
        </p:nvSpPr>
        <p:spPr bwMode="auto">
          <a:xfrm>
            <a:off x="2698750" y="2995613"/>
            <a:ext cx="649288" cy="7207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" name="Text Box 818"/>
          <p:cNvSpPr txBox="1">
            <a:spLocks noChangeArrowheads="1"/>
          </p:cNvSpPr>
          <p:nvPr/>
        </p:nvSpPr>
        <p:spPr bwMode="auto">
          <a:xfrm>
            <a:off x="323850" y="5657850"/>
            <a:ext cx="5402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  <a:ea typeface="微软雅黑" pitchFamily="34" charset="-122"/>
              </a:rPr>
              <a:t>企业架构（</a:t>
            </a:r>
            <a:r>
              <a:rPr lang="en-US" altLang="zh-CN" sz="2400" b="1">
                <a:solidFill>
                  <a:schemeClr val="tx2"/>
                </a:solidFill>
                <a:ea typeface="微软雅黑" pitchFamily="34" charset="-122"/>
              </a:rPr>
              <a:t>Enterprise A</a:t>
            </a:r>
            <a:r>
              <a:rPr lang="en-US" altLang="en-US" sz="2400" b="1">
                <a:solidFill>
                  <a:schemeClr val="tx2"/>
                </a:solidFill>
                <a:ea typeface="微软雅黑" pitchFamily="34" charset="-122"/>
              </a:rPr>
              <a:t>rchitecture</a:t>
            </a:r>
            <a:r>
              <a:rPr lang="zh-CN" altLang="en-US" sz="2400" b="1">
                <a:solidFill>
                  <a:schemeClr val="tx2"/>
                </a:solidFill>
                <a:ea typeface="微软雅黑" pitchFamily="34" charset="-122"/>
              </a:rPr>
              <a:t>）</a:t>
            </a:r>
          </a:p>
        </p:txBody>
      </p:sp>
      <p:sp>
        <p:nvSpPr>
          <p:cNvPr id="820" name="Text Box 819"/>
          <p:cNvSpPr txBox="1">
            <a:spLocks noChangeArrowheads="1"/>
          </p:cNvSpPr>
          <p:nvPr/>
        </p:nvSpPr>
        <p:spPr bwMode="auto">
          <a:xfrm>
            <a:off x="539750" y="3860800"/>
            <a:ext cx="260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Business Architecture</a:t>
            </a:r>
          </a:p>
        </p:txBody>
      </p:sp>
      <p:sp>
        <p:nvSpPr>
          <p:cNvPr id="821" name="Text Box 820"/>
          <p:cNvSpPr txBox="1">
            <a:spLocks noChangeArrowheads="1"/>
          </p:cNvSpPr>
          <p:nvPr/>
        </p:nvSpPr>
        <p:spPr bwMode="auto">
          <a:xfrm>
            <a:off x="3275013" y="1196975"/>
            <a:ext cx="283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Application Architecture</a:t>
            </a:r>
          </a:p>
        </p:txBody>
      </p:sp>
      <p:sp>
        <p:nvSpPr>
          <p:cNvPr id="822" name="Text Box 821"/>
          <p:cNvSpPr txBox="1">
            <a:spLocks noChangeArrowheads="1"/>
          </p:cNvSpPr>
          <p:nvPr/>
        </p:nvSpPr>
        <p:spPr bwMode="auto">
          <a:xfrm>
            <a:off x="4140200" y="5013325"/>
            <a:ext cx="287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Technology Architecture</a:t>
            </a:r>
          </a:p>
        </p:txBody>
      </p:sp>
      <p:sp>
        <p:nvSpPr>
          <p:cNvPr id="823" name="Text Box 822"/>
          <p:cNvSpPr txBox="1">
            <a:spLocks noChangeArrowheads="1"/>
          </p:cNvSpPr>
          <p:nvPr/>
        </p:nvSpPr>
        <p:spPr bwMode="auto">
          <a:xfrm>
            <a:off x="6083300" y="2779713"/>
            <a:ext cx="252114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Information System</a:t>
            </a:r>
            <a:endParaRPr lang="en-US" altLang="zh-CN" b="1" dirty="0"/>
          </a:p>
          <a:p>
            <a:r>
              <a:rPr lang="en-US" altLang="zh-CN" b="1" dirty="0"/>
              <a:t> Architecture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330325" y="1646802"/>
            <a:ext cx="3251200" cy="63007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B2C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电子商务销售及交易服务</a:t>
            </a:r>
            <a:endParaRPr lang="zh-CN" altLang="zh-CN" sz="1800" b="1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业务架构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336675" y="3977506"/>
            <a:ext cx="5035525" cy="963662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>
                <a:latin typeface="+mj-ea"/>
                <a:ea typeface="+mj-ea"/>
              </a:rPr>
              <a:t>供应</a:t>
            </a:r>
            <a:r>
              <a:rPr lang="zh-CN" altLang="en-US" sz="1800" b="1" dirty="0" smtClean="0">
                <a:latin typeface="+mj-ea"/>
                <a:ea typeface="+mj-ea"/>
              </a:rPr>
              <a:t>链集成服务</a:t>
            </a:r>
            <a:endParaRPr lang="zh-CN" altLang="zh-CN" sz="1800" b="1" dirty="0">
              <a:latin typeface="+mj-ea"/>
              <a:ea typeface="+mj-e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38299" y="5013176"/>
            <a:ext cx="3788796" cy="1438424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 smtClean="0">
                <a:latin typeface="+mj-ea"/>
                <a:ea typeface="+mj-ea"/>
              </a:rPr>
              <a:t>信息系统集成服务</a:t>
            </a:r>
            <a:endParaRPr lang="zh-CN" altLang="zh-CN" sz="1800" b="1" dirty="0">
              <a:latin typeface="+mj-ea"/>
              <a:ea typeface="+mj-ea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517105" y="5013176"/>
            <a:ext cx="3368675" cy="648072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 smtClean="0">
                <a:latin typeface="+mj-ea"/>
                <a:ea typeface="+mj-ea"/>
              </a:rPr>
              <a:t>平台</a:t>
            </a:r>
            <a:r>
              <a:rPr lang="en-US" altLang="zh-CN" sz="1800" b="1" dirty="0" smtClean="0">
                <a:latin typeface="+mj-ea"/>
                <a:ea typeface="+mj-ea"/>
              </a:rPr>
              <a:t>Saas</a:t>
            </a:r>
            <a:r>
              <a:rPr lang="zh-CN" altLang="en-US" sz="1800" b="1" dirty="0" smtClean="0">
                <a:latin typeface="+mj-ea"/>
                <a:ea typeface="+mj-ea"/>
              </a:rPr>
              <a:t>服务</a:t>
            </a:r>
            <a:endParaRPr lang="zh-CN" altLang="zh-CN" sz="1800" b="1" dirty="0">
              <a:latin typeface="+mj-ea"/>
              <a:ea typeface="+mj-ea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87350" y="1628800"/>
            <a:ext cx="844550" cy="3312368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 smtClean="0">
                <a:latin typeface="+mj-ea"/>
                <a:ea typeface="+mj-ea"/>
              </a:rPr>
              <a:t>数据</a:t>
            </a:r>
            <a:endParaRPr lang="en-US" altLang="zh-CN" sz="1800" b="1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800" b="1" dirty="0">
                <a:latin typeface="+mj-ea"/>
                <a:ea typeface="+mj-ea"/>
              </a:rPr>
              <a:t>服务</a:t>
            </a:r>
            <a:endParaRPr lang="zh-CN" altLang="zh-CN" sz="1800" b="1" dirty="0">
              <a:latin typeface="+mj-ea"/>
              <a:ea typeface="+mj-ea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462210" y="1556792"/>
            <a:ext cx="1446714" cy="3384376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 smtClean="0">
                <a:latin typeface="+mj-ea"/>
                <a:ea typeface="+mj-ea"/>
              </a:rPr>
              <a:t>运维服务</a:t>
            </a:r>
            <a:endParaRPr lang="zh-CN" altLang="zh-CN" sz="1800" b="1" dirty="0">
              <a:latin typeface="+mj-ea"/>
              <a:ea typeface="+mj-ea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5514974" y="5805264"/>
            <a:ext cx="3368675" cy="646336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 smtClean="0">
                <a:latin typeface="+mj-ea"/>
                <a:ea typeface="+mj-ea"/>
              </a:rPr>
              <a:t>平台标准化接入服务</a:t>
            </a:r>
            <a:endParaRPr lang="zh-CN" altLang="zh-CN" sz="1800" b="1" dirty="0">
              <a:latin typeface="+mj-ea"/>
              <a:ea typeface="+mj-ea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1330324" y="3050957"/>
            <a:ext cx="5041875" cy="810091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企业（商户）管控服务</a:t>
            </a:r>
            <a:endParaRPr lang="zh-CN" altLang="zh-CN" sz="1800" b="1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1331640" y="2348880"/>
            <a:ext cx="3285365" cy="63007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B2C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电子商务商户平台服务</a:t>
            </a:r>
            <a:endParaRPr lang="zh-CN" altLang="zh-CN" sz="1800" b="1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8039100" y="3212976"/>
            <a:ext cx="844550" cy="1728192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 smtClean="0">
                <a:latin typeface="+mj-ea"/>
                <a:ea typeface="+mj-ea"/>
              </a:rPr>
              <a:t>平台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800" b="1" dirty="0" smtClean="0">
                <a:latin typeface="+mj-ea"/>
                <a:ea typeface="+mj-ea"/>
              </a:rPr>
              <a:t>增值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800" b="1" dirty="0" smtClean="0">
                <a:latin typeface="+mj-ea"/>
                <a:ea typeface="+mj-ea"/>
              </a:rPr>
              <a:t>服务</a:t>
            </a:r>
            <a:endParaRPr lang="zh-CN" altLang="zh-CN" sz="1800" b="1" dirty="0">
              <a:latin typeface="+mj-ea"/>
              <a:ea typeface="+mj-ea"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8039100" y="1556792"/>
            <a:ext cx="844550" cy="1575174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 smtClean="0">
                <a:latin typeface="+mj-ea"/>
                <a:ea typeface="+mj-ea"/>
              </a:rPr>
              <a:t>结算与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800" b="1" dirty="0">
                <a:latin typeface="+mj-ea"/>
                <a:ea typeface="+mj-ea"/>
              </a:rPr>
              <a:t>支付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800" b="1" dirty="0">
                <a:latin typeface="+mj-ea"/>
                <a:ea typeface="+mj-ea"/>
              </a:rPr>
              <a:t>服务</a:t>
            </a:r>
            <a:endParaRPr lang="zh-CN" altLang="zh-CN" sz="1800" b="1" dirty="0">
              <a:latin typeface="+mj-ea"/>
              <a:ea typeface="+mj-ea"/>
            </a:endParaRP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393701" y="5013176"/>
            <a:ext cx="1155699" cy="1438424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b="1" dirty="0" smtClean="0">
                <a:latin typeface="+mj-ea"/>
                <a:ea typeface="+mj-ea"/>
              </a:rPr>
              <a:t>BI</a:t>
            </a:r>
            <a:r>
              <a:rPr lang="zh-CN" altLang="en-US" sz="1800" b="1" dirty="0" smtClean="0">
                <a:latin typeface="+mj-ea"/>
                <a:ea typeface="+mj-ea"/>
              </a:rPr>
              <a:t>与决策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800" b="1" dirty="0">
                <a:latin typeface="+mj-ea"/>
                <a:ea typeface="+mj-ea"/>
              </a:rPr>
              <a:t>服务</a:t>
            </a:r>
            <a:endParaRPr lang="zh-CN" altLang="zh-CN" sz="1800" b="1" dirty="0">
              <a:latin typeface="+mj-ea"/>
              <a:ea typeface="+mj-ea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4707015" y="1601797"/>
            <a:ext cx="1665185" cy="1395155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 smtClean="0">
                <a:latin typeface="+mj-ea"/>
                <a:ea typeface="+mj-ea"/>
              </a:rPr>
              <a:t>资讯服务</a:t>
            </a:r>
            <a:endParaRPr lang="zh-CN" altLang="zh-CN" sz="1800" b="1" dirty="0">
              <a:latin typeface="+mj-ea"/>
              <a:ea typeface="+mj-ea"/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77825" y="992188"/>
            <a:ext cx="8424863" cy="564604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服务体系架构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AutoShape 3"/>
          <p:cNvSpPr>
            <a:spLocks noChangeArrowheads="1"/>
          </p:cNvSpPr>
          <p:nvPr/>
        </p:nvSpPr>
        <p:spPr bwMode="auto">
          <a:xfrm>
            <a:off x="250824" y="2564904"/>
            <a:ext cx="8713663" cy="3888432"/>
          </a:xfrm>
          <a:prstGeom prst="roundRect">
            <a:avLst>
              <a:gd name="adj" fmla="val 2491"/>
            </a:avLst>
          </a:prstGeom>
          <a:noFill/>
          <a:ln w="28575" algn="ctr">
            <a:solidFill>
              <a:srgbClr val="008CC6"/>
            </a:solidFill>
            <a:round/>
            <a:headEnd/>
            <a:tailEnd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11270" name="AutoShape 4"/>
          <p:cNvSpPr>
            <a:spLocks noChangeArrowheads="1"/>
          </p:cNvSpPr>
          <p:nvPr/>
        </p:nvSpPr>
        <p:spPr bwMode="auto">
          <a:xfrm>
            <a:off x="755576" y="2923729"/>
            <a:ext cx="5129213" cy="936625"/>
          </a:xfrm>
          <a:prstGeom prst="flowChartAlternateProcess">
            <a:avLst/>
          </a:prstGeom>
          <a:solidFill>
            <a:srgbClr val="F8F8F8"/>
          </a:solidFill>
          <a:ln w="28575" algn="ctr">
            <a:solidFill>
              <a:srgbClr val="008C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>
              <a:latin typeface="微软雅黑" pitchFamily="34" charset="-122"/>
              <a:ea typeface="楷体_GB2312" pitchFamily="49" charset="-122"/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00026" y="2629263"/>
            <a:ext cx="2159180" cy="863600"/>
          </a:xfrm>
          <a:prstGeom prst="flowChartAlternateProcess">
            <a:avLst/>
          </a:prstGeom>
          <a:solidFill>
            <a:srgbClr val="F8F8F8"/>
          </a:solidFill>
          <a:ln w="9525" algn="ctr">
            <a:solidFill>
              <a:srgbClr val="008C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b="1">
              <a:latin typeface="+mj-ea"/>
              <a:ea typeface="+mj-ea"/>
            </a:endParaRPr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1295828" y="3152624"/>
            <a:ext cx="1303338" cy="3407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ctr">
              <a:defRPr/>
            </a:pPr>
            <a:r>
              <a:rPr lang="zh-CN" altLang="en-US" sz="1600" b="1" dirty="0" smtClean="0">
                <a:latin typeface="+mj-ea"/>
                <a:ea typeface="+mj-ea"/>
              </a:rPr>
              <a:t>资讯</a:t>
            </a:r>
            <a:r>
              <a:rPr lang="zh-CN" altLang="en-US" sz="1600" b="1" dirty="0">
                <a:latin typeface="+mj-ea"/>
                <a:ea typeface="+mj-ea"/>
              </a:rPr>
              <a:t>门户</a:t>
            </a:r>
          </a:p>
        </p:txBody>
      </p:sp>
      <p:sp>
        <p:nvSpPr>
          <p:cNvPr id="77" name="圆角矩形 76"/>
          <p:cNvSpPr/>
          <p:nvPr/>
        </p:nvSpPr>
        <p:spPr bwMode="auto">
          <a:xfrm>
            <a:off x="4662488" y="1530176"/>
            <a:ext cx="4275137" cy="674688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549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4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206375" y="1530176"/>
            <a:ext cx="4275138" cy="674688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549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4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18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业务架构</a:t>
            </a:r>
          </a:p>
        </p:txBody>
      </p:sp>
      <p:sp>
        <p:nvSpPr>
          <p:cNvPr id="11271" name="Rectangle 19"/>
          <p:cNvSpPr>
            <a:spLocks noChangeArrowheads="1"/>
          </p:cNvSpPr>
          <p:nvPr/>
        </p:nvSpPr>
        <p:spPr bwMode="auto">
          <a:xfrm>
            <a:off x="888926" y="3482529"/>
            <a:ext cx="4895850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电子商务服务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平台</a:t>
            </a:r>
          </a:p>
        </p:txBody>
      </p:sp>
      <p:sp>
        <p:nvSpPr>
          <p:cNvPr id="11272" name="AutoShape 23"/>
          <p:cNvSpPr>
            <a:spLocks noChangeArrowheads="1"/>
          </p:cNvSpPr>
          <p:nvPr/>
        </p:nvSpPr>
        <p:spPr bwMode="auto">
          <a:xfrm>
            <a:off x="5273829" y="5571238"/>
            <a:ext cx="3508375" cy="792162"/>
          </a:xfrm>
          <a:prstGeom prst="flowChartAlternateProcess">
            <a:avLst/>
          </a:prstGeom>
          <a:solidFill>
            <a:srgbClr val="F8F8F8"/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600" b="1" dirty="0">
              <a:latin typeface="微软雅黑" pitchFamily="34" charset="-122"/>
              <a:ea typeface="楷体_GB2312" pitchFamily="49" charset="-122"/>
            </a:endParaRPr>
          </a:p>
        </p:txBody>
      </p:sp>
      <p:sp>
        <p:nvSpPr>
          <p:cNvPr id="20513" name="AutoShape 33"/>
          <p:cNvSpPr>
            <a:spLocks noChangeArrowheads="1"/>
          </p:cNvSpPr>
          <p:nvPr/>
        </p:nvSpPr>
        <p:spPr bwMode="auto">
          <a:xfrm>
            <a:off x="5800477" y="4293096"/>
            <a:ext cx="2965450" cy="864046"/>
          </a:xfrm>
          <a:prstGeom prst="flowChartAlternateProcess">
            <a:avLst/>
          </a:prstGeom>
          <a:solidFill>
            <a:srgbClr val="F8F8F8"/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b="1">
              <a:latin typeface="+mj-ea"/>
              <a:ea typeface="+mj-ea"/>
            </a:endParaRPr>
          </a:p>
        </p:txBody>
      </p:sp>
      <p:sp>
        <p:nvSpPr>
          <p:cNvPr id="20514" name="AutoShape 34"/>
          <p:cNvSpPr>
            <a:spLocks noChangeArrowheads="1"/>
          </p:cNvSpPr>
          <p:nvPr/>
        </p:nvSpPr>
        <p:spPr bwMode="auto">
          <a:xfrm>
            <a:off x="5867151" y="4365922"/>
            <a:ext cx="504825" cy="503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担保</a:t>
            </a:r>
            <a:br>
              <a:rPr lang="zh-CN" altLang="en-US" sz="1200" b="1" dirty="0">
                <a:latin typeface="+mj-ea"/>
                <a:ea typeface="+mj-ea"/>
              </a:rPr>
            </a:br>
            <a:r>
              <a:rPr lang="zh-CN" altLang="en-US" sz="1200" b="1" dirty="0">
                <a:latin typeface="+mj-ea"/>
                <a:ea typeface="+mj-ea"/>
              </a:rPr>
              <a:t>认证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5795714" y="4796780"/>
            <a:ext cx="2952750" cy="309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ctr">
              <a:defRPr/>
            </a:pPr>
            <a:r>
              <a:rPr lang="zh-CN" altLang="en-US" b="1" dirty="0">
                <a:latin typeface="+mj-ea"/>
                <a:ea typeface="+mj-ea"/>
              </a:rPr>
              <a:t>服务集成与增值</a:t>
            </a:r>
          </a:p>
        </p:txBody>
      </p:sp>
      <p:sp>
        <p:nvSpPr>
          <p:cNvPr id="20516" name="AutoShape 36"/>
          <p:cNvSpPr>
            <a:spLocks noChangeArrowheads="1"/>
          </p:cNvSpPr>
          <p:nvPr/>
        </p:nvSpPr>
        <p:spPr bwMode="auto">
          <a:xfrm>
            <a:off x="6443414" y="4365922"/>
            <a:ext cx="504825" cy="503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法律</a:t>
            </a:r>
          </a:p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仲裁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0517" name="AutoShape 37"/>
          <p:cNvSpPr>
            <a:spLocks noChangeArrowheads="1"/>
          </p:cNvSpPr>
          <p:nvPr/>
        </p:nvSpPr>
        <p:spPr bwMode="auto">
          <a:xfrm>
            <a:off x="7019676" y="4365922"/>
            <a:ext cx="504825" cy="503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融资</a:t>
            </a:r>
            <a:endParaRPr lang="en-US" altLang="zh-CN" sz="1200" b="1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信贷</a:t>
            </a:r>
          </a:p>
        </p:txBody>
      </p:sp>
      <p:sp>
        <p:nvSpPr>
          <p:cNvPr id="20518" name="AutoShape 38"/>
          <p:cNvSpPr>
            <a:spLocks noChangeArrowheads="1"/>
          </p:cNvSpPr>
          <p:nvPr/>
        </p:nvSpPr>
        <p:spPr bwMode="auto">
          <a:xfrm>
            <a:off x="7595939" y="4365922"/>
            <a:ext cx="504825" cy="503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latin typeface="+mj-ea"/>
                <a:ea typeface="+mj-ea"/>
              </a:rPr>
              <a:t>信息</a:t>
            </a:r>
          </a:p>
          <a:p>
            <a:pPr algn="ctr">
              <a:defRPr/>
            </a:pPr>
            <a:r>
              <a:rPr lang="zh-CN" altLang="en-US" sz="1200" b="1">
                <a:latin typeface="+mj-ea"/>
                <a:ea typeface="+mj-ea"/>
              </a:rPr>
              <a:t>咨询</a:t>
            </a:r>
            <a:endParaRPr lang="zh-CN" altLang="en-US" sz="1200">
              <a:latin typeface="+mj-ea"/>
              <a:ea typeface="+mj-ea"/>
            </a:endParaRPr>
          </a:p>
        </p:txBody>
      </p:sp>
      <p:sp>
        <p:nvSpPr>
          <p:cNvPr id="20519" name="AutoShape 39"/>
          <p:cNvSpPr>
            <a:spLocks noChangeArrowheads="1"/>
          </p:cNvSpPr>
          <p:nvPr/>
        </p:nvSpPr>
        <p:spPr bwMode="auto">
          <a:xfrm>
            <a:off x="8172201" y="4365922"/>
            <a:ext cx="504825" cy="503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dirty="0" smtClean="0">
                <a:latin typeface="+mj-ea"/>
                <a:ea typeface="+mj-ea"/>
              </a:rPr>
              <a:t>…</a:t>
            </a:r>
            <a:endParaRPr lang="en-US" altLang="zh-CN" sz="12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zh-CN" sz="1200" dirty="0">
                <a:latin typeface="+mj-ea"/>
                <a:ea typeface="+mj-ea"/>
              </a:rPr>
              <a:t>…</a:t>
            </a:r>
          </a:p>
        </p:txBody>
      </p:sp>
      <p:grpSp>
        <p:nvGrpSpPr>
          <p:cNvPr id="2" name="组合 111"/>
          <p:cNvGrpSpPr>
            <a:grpSpLocks/>
          </p:cNvGrpSpPr>
          <p:nvPr/>
        </p:nvGrpSpPr>
        <p:grpSpPr bwMode="auto">
          <a:xfrm>
            <a:off x="863922" y="4293099"/>
            <a:ext cx="2970212" cy="881509"/>
            <a:chOff x="5517105" y="5640794"/>
            <a:chExt cx="2970330" cy="866498"/>
          </a:xfrm>
        </p:grpSpPr>
        <p:sp>
          <p:nvSpPr>
            <p:cNvPr id="20504" name="AutoShape 24"/>
            <p:cNvSpPr>
              <a:spLocks noChangeArrowheads="1"/>
            </p:cNvSpPr>
            <p:nvPr/>
          </p:nvSpPr>
          <p:spPr bwMode="auto">
            <a:xfrm>
              <a:off x="5521867" y="5640794"/>
              <a:ext cx="2965568" cy="866498"/>
            </a:xfrm>
            <a:prstGeom prst="flowChartAlternateProcess">
              <a:avLst/>
            </a:prstGeom>
            <a:solidFill>
              <a:srgbClr val="F8F8F8"/>
            </a:solidFill>
            <a:ln w="2857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b="1">
                <a:latin typeface="+mj-ea"/>
                <a:ea typeface="+mj-ea"/>
              </a:endParaRPr>
            </a:p>
          </p:txBody>
        </p:sp>
        <p:grpSp>
          <p:nvGrpSpPr>
            <p:cNvPr id="3" name="组合 109"/>
            <p:cNvGrpSpPr>
              <a:grpSpLocks/>
            </p:cNvGrpSpPr>
            <p:nvPr/>
          </p:nvGrpSpPr>
          <p:grpSpPr bwMode="auto">
            <a:xfrm>
              <a:off x="5517105" y="5698611"/>
              <a:ext cx="2952867" cy="776931"/>
              <a:chOff x="827088" y="4401971"/>
              <a:chExt cx="2952867" cy="776931"/>
            </a:xfrm>
          </p:grpSpPr>
          <p:sp>
            <p:nvSpPr>
              <p:cNvPr id="20509" name="AutoShape 29"/>
              <p:cNvSpPr>
                <a:spLocks noChangeArrowheads="1"/>
              </p:cNvSpPr>
              <p:nvPr/>
            </p:nvSpPr>
            <p:spPr bwMode="auto">
              <a:xfrm>
                <a:off x="900116" y="4401971"/>
                <a:ext cx="504845" cy="5032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sz="1200" b="1" dirty="0" smtClean="0">
                    <a:latin typeface="+mj-ea"/>
                    <a:ea typeface="+mj-ea"/>
                  </a:rPr>
                  <a:t>团购</a:t>
                </a:r>
                <a:endParaRPr lang="zh-CN" altLang="en-US" sz="1200" b="1" dirty="0">
                  <a:latin typeface="+mj-ea"/>
                  <a:ea typeface="+mj-ea"/>
                </a:endParaRPr>
              </a:p>
            </p:txBody>
          </p:sp>
          <p:sp>
            <p:nvSpPr>
              <p:cNvPr id="20510" name="Rectangle 30"/>
              <p:cNvSpPr>
                <a:spLocks noChangeArrowheads="1"/>
              </p:cNvSpPr>
              <p:nvPr/>
            </p:nvSpPr>
            <p:spPr bwMode="auto">
              <a:xfrm>
                <a:off x="827088" y="4869339"/>
                <a:ext cx="2952867" cy="3095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marL="342900" indent="-342900" algn="ctr">
                  <a:defRPr/>
                </a:pPr>
                <a:r>
                  <a:rPr lang="zh-CN" altLang="en-US" b="1" dirty="0">
                    <a:latin typeface="+mj-ea"/>
                    <a:ea typeface="+mj-ea"/>
                  </a:rPr>
                  <a:t>平台业务扩展</a:t>
                </a:r>
              </a:p>
            </p:txBody>
          </p:sp>
          <p:sp>
            <p:nvSpPr>
              <p:cNvPr id="20511" name="AutoShape 31"/>
              <p:cNvSpPr>
                <a:spLocks noChangeArrowheads="1"/>
              </p:cNvSpPr>
              <p:nvPr/>
            </p:nvSpPr>
            <p:spPr bwMode="auto">
              <a:xfrm>
                <a:off x="1476401" y="4401971"/>
                <a:ext cx="504845" cy="5032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1200" b="1" dirty="0" smtClean="0">
                    <a:latin typeface="+mj-ea"/>
                    <a:ea typeface="+mj-ea"/>
                  </a:rPr>
                  <a:t>VMI</a:t>
                </a:r>
                <a:endParaRPr lang="zh-CN" altLang="en-US" sz="1200" dirty="0">
                  <a:latin typeface="+mj-ea"/>
                  <a:ea typeface="+mj-ea"/>
                </a:endParaRPr>
              </a:p>
            </p:txBody>
          </p:sp>
          <p:sp>
            <p:nvSpPr>
              <p:cNvPr id="20512" name="AutoShape 32"/>
              <p:cNvSpPr>
                <a:spLocks noChangeArrowheads="1"/>
              </p:cNvSpPr>
              <p:nvPr/>
            </p:nvSpPr>
            <p:spPr bwMode="auto">
              <a:xfrm>
                <a:off x="2052687" y="4401971"/>
                <a:ext cx="504845" cy="5032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sz="1200" b="1" dirty="0" smtClean="0">
                    <a:latin typeface="+mj-ea"/>
                    <a:ea typeface="+mj-ea"/>
                  </a:rPr>
                  <a:t>分销</a:t>
                </a:r>
                <a:endParaRPr lang="zh-CN" altLang="en-US" sz="1200" b="1" dirty="0">
                  <a:latin typeface="+mj-ea"/>
                  <a:ea typeface="+mj-ea"/>
                </a:endParaRPr>
              </a:p>
            </p:txBody>
          </p:sp>
          <p:sp>
            <p:nvSpPr>
              <p:cNvPr id="20520" name="AutoShape 40"/>
              <p:cNvSpPr>
                <a:spLocks noChangeArrowheads="1"/>
              </p:cNvSpPr>
              <p:nvPr/>
            </p:nvSpPr>
            <p:spPr bwMode="auto">
              <a:xfrm>
                <a:off x="2628971" y="4401971"/>
                <a:ext cx="504845" cy="5032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sz="1200" b="1" dirty="0" smtClean="0">
                    <a:latin typeface="+mj-ea"/>
                    <a:ea typeface="+mj-ea"/>
                  </a:rPr>
                  <a:t>中介</a:t>
                </a:r>
                <a:endParaRPr lang="en-US" altLang="zh-CN" sz="1200" b="1" dirty="0" smtClean="0">
                  <a:latin typeface="+mj-ea"/>
                  <a:ea typeface="+mj-ea"/>
                </a:endParaRPr>
              </a:p>
              <a:p>
                <a:pPr algn="ctr">
                  <a:defRPr/>
                </a:pPr>
                <a:r>
                  <a:rPr lang="zh-CN" altLang="en-US" sz="1200" b="1" dirty="0" smtClean="0">
                    <a:latin typeface="+mj-ea"/>
                    <a:ea typeface="+mj-ea"/>
                  </a:rPr>
                  <a:t>服务</a:t>
                </a:r>
                <a:endParaRPr lang="zh-CN" altLang="en-US" sz="1200" b="1" dirty="0">
                  <a:latin typeface="+mj-ea"/>
                  <a:ea typeface="+mj-ea"/>
                </a:endParaRPr>
              </a:p>
            </p:txBody>
          </p:sp>
          <p:sp>
            <p:nvSpPr>
              <p:cNvPr id="20521" name="AutoShape 41"/>
              <p:cNvSpPr>
                <a:spLocks noChangeArrowheads="1"/>
              </p:cNvSpPr>
              <p:nvPr/>
            </p:nvSpPr>
            <p:spPr bwMode="auto">
              <a:xfrm>
                <a:off x="3205257" y="4401971"/>
                <a:ext cx="504845" cy="5032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1200" b="1" dirty="0">
                    <a:latin typeface="+mj-ea"/>
                    <a:ea typeface="+mj-ea"/>
                  </a:rPr>
                  <a:t>…</a:t>
                </a:r>
              </a:p>
              <a:p>
                <a:pPr algn="ctr">
                  <a:defRPr/>
                </a:pPr>
                <a:r>
                  <a:rPr lang="en-US" altLang="zh-CN" sz="1200" b="1" dirty="0">
                    <a:latin typeface="+mj-ea"/>
                    <a:ea typeface="+mj-ea"/>
                  </a:rPr>
                  <a:t>…</a:t>
                </a:r>
                <a:endParaRPr lang="en-US" altLang="zh-CN" sz="1200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0522" name="AutoShape 42"/>
          <p:cNvSpPr>
            <a:spLocks noChangeArrowheads="1"/>
          </p:cNvSpPr>
          <p:nvPr/>
        </p:nvSpPr>
        <p:spPr bwMode="auto">
          <a:xfrm>
            <a:off x="5362729" y="5644263"/>
            <a:ext cx="790575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dirty="0" smtClean="0">
                <a:latin typeface="+mj-ea"/>
                <a:ea typeface="+mj-ea"/>
              </a:rPr>
              <a:t>SCM</a:t>
            </a:r>
            <a:r>
              <a:rPr lang="zh-CN" altLang="en-US" sz="1200" b="1" dirty="0" smtClean="0">
                <a:latin typeface="+mj-ea"/>
                <a:ea typeface="+mj-ea"/>
              </a:rPr>
              <a:t>协同</a:t>
            </a:r>
            <a:endParaRPr lang="zh-CN" altLang="en-US" sz="1200" b="1" dirty="0">
              <a:latin typeface="+mj-ea"/>
              <a:ea typeface="+mj-ea"/>
            </a:endParaRP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5451629" y="6012563"/>
            <a:ext cx="3106738" cy="3407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ctr">
              <a:defRPr/>
            </a:pPr>
            <a:r>
              <a:rPr lang="zh-CN" altLang="en-US" sz="1600" b="1" dirty="0">
                <a:latin typeface="+mj-ea"/>
                <a:ea typeface="+mj-ea"/>
              </a:rPr>
              <a:t>供应链服务集成与整合</a:t>
            </a:r>
          </a:p>
        </p:txBody>
      </p:sp>
      <p:sp>
        <p:nvSpPr>
          <p:cNvPr id="20524" name="AutoShape 44"/>
          <p:cNvSpPr>
            <a:spLocks noChangeArrowheads="1"/>
          </p:cNvSpPr>
          <p:nvPr/>
        </p:nvSpPr>
        <p:spPr bwMode="auto">
          <a:xfrm>
            <a:off x="6216804" y="5644263"/>
            <a:ext cx="790575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物流配送</a:t>
            </a:r>
          </a:p>
        </p:txBody>
      </p:sp>
      <p:sp>
        <p:nvSpPr>
          <p:cNvPr id="20525" name="AutoShape 45"/>
          <p:cNvSpPr>
            <a:spLocks noChangeArrowheads="1"/>
          </p:cNvSpPr>
          <p:nvPr/>
        </p:nvSpPr>
        <p:spPr bwMode="auto">
          <a:xfrm>
            <a:off x="7072467" y="5644263"/>
            <a:ext cx="8191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 dirty="0" smtClean="0">
                <a:latin typeface="+mj-ea"/>
                <a:ea typeface="+mj-ea"/>
              </a:rPr>
              <a:t>生产加工</a:t>
            </a:r>
            <a:endParaRPr lang="zh-CN" altLang="en-US" sz="1200" b="1" dirty="0">
              <a:latin typeface="+mj-ea"/>
              <a:ea typeface="+mj-ea"/>
            </a:endParaRPr>
          </a:p>
        </p:txBody>
      </p:sp>
      <p:sp>
        <p:nvSpPr>
          <p:cNvPr id="11285" name="AutoShape 49"/>
          <p:cNvSpPr>
            <a:spLocks noChangeArrowheads="1"/>
          </p:cNvSpPr>
          <p:nvPr/>
        </p:nvSpPr>
        <p:spPr bwMode="auto">
          <a:xfrm>
            <a:off x="322263" y="1619076"/>
            <a:ext cx="919162" cy="503238"/>
          </a:xfrm>
          <a:prstGeom prst="flowChartAlternateProcess">
            <a:avLst/>
          </a:prstGeom>
          <a:solidFill>
            <a:srgbClr val="F8F8F8"/>
          </a:solidFill>
          <a:ln w="9525" algn="ctr">
            <a:solidFill>
              <a:srgbClr val="008C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供应商</a:t>
            </a:r>
          </a:p>
        </p:txBody>
      </p:sp>
      <p:sp>
        <p:nvSpPr>
          <p:cNvPr id="11286" name="AutoShape 56"/>
          <p:cNvSpPr>
            <a:spLocks noChangeArrowheads="1"/>
          </p:cNvSpPr>
          <p:nvPr/>
        </p:nvSpPr>
        <p:spPr bwMode="auto">
          <a:xfrm>
            <a:off x="6996039" y="3910509"/>
            <a:ext cx="373062" cy="382587"/>
          </a:xfrm>
          <a:prstGeom prst="upDownArrow">
            <a:avLst>
              <a:gd name="adj1" fmla="val 50000"/>
              <a:gd name="adj2" fmla="val 20069"/>
            </a:avLst>
          </a:prstGeom>
          <a:solidFill>
            <a:schemeClr val="accent1"/>
          </a:solidFill>
          <a:ln w="9525" algn="ctr">
            <a:solidFill>
              <a:srgbClr val="008CC6"/>
            </a:solidFill>
            <a:miter lim="800000"/>
            <a:headEnd/>
            <a:tailEnd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11287" name="AutoShape 58"/>
          <p:cNvSpPr>
            <a:spLocks noChangeArrowheads="1"/>
          </p:cNvSpPr>
          <p:nvPr/>
        </p:nvSpPr>
        <p:spPr bwMode="auto">
          <a:xfrm>
            <a:off x="250825" y="2564904"/>
            <a:ext cx="433388" cy="3888432"/>
          </a:xfrm>
          <a:prstGeom prst="roundRect">
            <a:avLst>
              <a:gd name="adj" fmla="val 17583"/>
            </a:avLst>
          </a:prstGeom>
          <a:solidFill>
            <a:schemeClr val="accent1"/>
          </a:solidFill>
          <a:ln w="28575" algn="ctr">
            <a:solidFill>
              <a:srgbClr val="008CC6"/>
            </a:solidFill>
            <a:round/>
            <a:headEnd/>
            <a:tailEnd/>
          </a:ln>
        </p:spPr>
        <p:txBody>
          <a:bodyPr wrap="square" lIns="90000" tIns="46800" rIns="90000" bIns="46800" anchor="ctr">
            <a:noAutofit/>
          </a:bodyPr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11288" name="Text Box 59"/>
          <p:cNvSpPr txBox="1">
            <a:spLocks noChangeArrowheads="1"/>
          </p:cNvSpPr>
          <p:nvPr/>
        </p:nvSpPr>
        <p:spPr bwMode="auto">
          <a:xfrm>
            <a:off x="256234" y="2564904"/>
            <a:ext cx="427979" cy="3888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 wrap="square" lIns="90000" tIns="46800" rIns="90000" bIns="46800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供应链集成与服务整合的电子商务平台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3094221" y="2629263"/>
            <a:ext cx="2720719" cy="863600"/>
          </a:xfrm>
          <a:prstGeom prst="flowChartAlternateProcess">
            <a:avLst/>
          </a:prstGeom>
          <a:solidFill>
            <a:srgbClr val="F8F8F8"/>
          </a:solidFill>
          <a:ln w="9525" algn="ctr">
            <a:solidFill>
              <a:srgbClr val="008C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b="1">
              <a:latin typeface="+mj-ea"/>
              <a:ea typeface="+mj-ea"/>
            </a:endParaRP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3139225" y="2737226"/>
            <a:ext cx="808038" cy="4953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200" b="1" dirty="0" smtClean="0">
                <a:latin typeface="+mj-ea"/>
                <a:ea typeface="+mj-ea"/>
              </a:rPr>
              <a:t>B2C</a:t>
            </a:r>
            <a:r>
              <a:rPr lang="zh-CN" altLang="en-US" sz="1200" b="1" dirty="0" smtClean="0">
                <a:latin typeface="+mj-ea"/>
                <a:ea typeface="+mj-ea"/>
              </a:rPr>
              <a:t>销售</a:t>
            </a:r>
            <a:endParaRPr lang="zh-CN" altLang="en-US" sz="1200" b="1" dirty="0">
              <a:latin typeface="+mj-ea"/>
              <a:ea typeface="+mj-ea"/>
            </a:endParaRP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1980754" y="2707373"/>
            <a:ext cx="808038" cy="495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网上商铺</a:t>
            </a:r>
            <a:endParaRPr lang="en-US" altLang="zh-CN" sz="1200" b="1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企业推广</a:t>
            </a:r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4014714" y="2707050"/>
            <a:ext cx="808037" cy="4953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200" b="1" dirty="0" smtClean="0">
                <a:latin typeface="+mj-ea"/>
                <a:ea typeface="+mj-ea"/>
              </a:rPr>
              <a:t>合同</a:t>
            </a:r>
            <a:endParaRPr lang="en-US" altLang="zh-CN" sz="1200" b="1" dirty="0" smtClean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200" b="1" dirty="0" smtClean="0">
                <a:latin typeface="+mj-ea"/>
                <a:ea typeface="+mj-ea"/>
              </a:rPr>
              <a:t>担保、融资</a:t>
            </a:r>
            <a:endParaRPr lang="en-US" altLang="zh-CN" sz="1200" b="1" dirty="0">
              <a:latin typeface="+mj-ea"/>
              <a:ea typeface="+mj-ea"/>
            </a:endParaRPr>
          </a:p>
        </p:txBody>
      </p:sp>
      <p:sp>
        <p:nvSpPr>
          <p:cNvPr id="11331" name="Rectangle 18"/>
          <p:cNvSpPr>
            <a:spLocks noChangeArrowheads="1"/>
          </p:cNvSpPr>
          <p:nvPr/>
        </p:nvSpPr>
        <p:spPr bwMode="auto">
          <a:xfrm>
            <a:off x="3274241" y="3232281"/>
            <a:ext cx="2160240" cy="3407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电子交易</a:t>
            </a: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4916415" y="2707049"/>
            <a:ext cx="808037" cy="4953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200" b="1" dirty="0" smtClean="0">
                <a:latin typeface="+mj-ea"/>
                <a:ea typeface="+mj-ea"/>
              </a:rPr>
              <a:t>B2B</a:t>
            </a:r>
            <a:r>
              <a:rPr lang="zh-CN" altLang="en-US" sz="1200" b="1" dirty="0">
                <a:latin typeface="+mj-ea"/>
                <a:ea typeface="+mj-ea"/>
              </a:rPr>
              <a:t>交易</a:t>
            </a: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>
            <a:off x="960984" y="2701271"/>
            <a:ext cx="900113" cy="495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信息服务</a:t>
            </a:r>
            <a:endParaRPr lang="en-US" altLang="zh-CN" sz="1200" b="1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广告</a:t>
            </a:r>
          </a:p>
        </p:txBody>
      </p:sp>
      <p:sp>
        <p:nvSpPr>
          <p:cNvPr id="78" name="AutoShape 25"/>
          <p:cNvSpPr>
            <a:spLocks noChangeArrowheads="1"/>
          </p:cNvSpPr>
          <p:nvPr/>
        </p:nvSpPr>
        <p:spPr bwMode="auto">
          <a:xfrm>
            <a:off x="5786438" y="1619076"/>
            <a:ext cx="1035050" cy="503238"/>
          </a:xfrm>
          <a:prstGeom prst="flowChartAlternateProcess">
            <a:avLst/>
          </a:prstGeom>
          <a:solidFill>
            <a:srgbClr val="F8F8F8"/>
          </a:solidFill>
          <a:ln w="9525" algn="ctr">
            <a:solidFill>
              <a:srgbClr val="008C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政府</a:t>
            </a:r>
            <a:r>
              <a:rPr lang="en-US" altLang="zh-CN" sz="1400" b="1" dirty="0">
                <a:latin typeface="+mj-ea"/>
                <a:ea typeface="+mj-ea"/>
              </a:rPr>
              <a:t>/</a:t>
            </a:r>
            <a:r>
              <a:rPr lang="zh-CN" altLang="en-US" sz="1400" b="1" dirty="0">
                <a:latin typeface="+mj-ea"/>
                <a:ea typeface="+mj-ea"/>
              </a:rPr>
              <a:t>行业</a:t>
            </a:r>
          </a:p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海关</a:t>
            </a:r>
            <a:r>
              <a:rPr lang="en-US" altLang="zh-CN" sz="1400" b="1" dirty="0">
                <a:latin typeface="+mj-ea"/>
                <a:ea typeface="+mj-ea"/>
              </a:rPr>
              <a:t>/</a:t>
            </a:r>
            <a:r>
              <a:rPr lang="zh-CN" altLang="en-US" sz="1400" b="1" dirty="0">
                <a:latin typeface="+mj-ea"/>
                <a:ea typeface="+mj-ea"/>
              </a:rPr>
              <a:t>监管</a:t>
            </a:r>
          </a:p>
        </p:txBody>
      </p:sp>
      <p:sp>
        <p:nvSpPr>
          <p:cNvPr id="79" name="AutoShape 26"/>
          <p:cNvSpPr>
            <a:spLocks noChangeArrowheads="1"/>
          </p:cNvSpPr>
          <p:nvPr/>
        </p:nvSpPr>
        <p:spPr bwMode="auto">
          <a:xfrm>
            <a:off x="6889750" y="1619076"/>
            <a:ext cx="922338" cy="503238"/>
          </a:xfrm>
          <a:prstGeom prst="flowChartAlternateProcess">
            <a:avLst/>
          </a:prstGeom>
          <a:solidFill>
            <a:srgbClr val="F8F8F8"/>
          </a:solidFill>
          <a:ln w="9525" algn="ctr">
            <a:solidFill>
              <a:srgbClr val="008C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中介</a:t>
            </a:r>
            <a:endParaRPr lang="en-US" altLang="zh-CN" sz="1400" b="1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服务商</a:t>
            </a:r>
          </a:p>
        </p:txBody>
      </p:sp>
      <p:sp>
        <p:nvSpPr>
          <p:cNvPr id="11298" name="AutoShape 49"/>
          <p:cNvSpPr>
            <a:spLocks noChangeArrowheads="1"/>
          </p:cNvSpPr>
          <p:nvPr/>
        </p:nvSpPr>
        <p:spPr bwMode="auto">
          <a:xfrm>
            <a:off x="4778375" y="1619076"/>
            <a:ext cx="919163" cy="503238"/>
          </a:xfrm>
          <a:prstGeom prst="flowChartAlternateProcess">
            <a:avLst/>
          </a:prstGeom>
          <a:solidFill>
            <a:srgbClr val="F8F8F8"/>
          </a:solidFill>
          <a:ln w="9525" algn="ctr">
            <a:solidFill>
              <a:srgbClr val="008C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物流服务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提供商</a:t>
            </a:r>
          </a:p>
        </p:txBody>
      </p:sp>
      <p:sp>
        <p:nvSpPr>
          <p:cNvPr id="11299" name="AutoShape 49"/>
          <p:cNvSpPr>
            <a:spLocks noChangeArrowheads="1"/>
          </p:cNvSpPr>
          <p:nvPr/>
        </p:nvSpPr>
        <p:spPr bwMode="auto">
          <a:xfrm>
            <a:off x="1357313" y="1611139"/>
            <a:ext cx="919162" cy="503237"/>
          </a:xfrm>
          <a:prstGeom prst="flowChartAlternateProcess">
            <a:avLst/>
          </a:prstGeom>
          <a:solidFill>
            <a:srgbClr val="F8F8F8"/>
          </a:solidFill>
          <a:ln w="9525" algn="ctr">
            <a:solidFill>
              <a:srgbClr val="008C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终端客户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00" name="AutoShape 49"/>
          <p:cNvSpPr>
            <a:spLocks noChangeArrowheads="1"/>
          </p:cNvSpPr>
          <p:nvPr/>
        </p:nvSpPr>
        <p:spPr bwMode="auto">
          <a:xfrm>
            <a:off x="2366755" y="1611563"/>
            <a:ext cx="919162" cy="503238"/>
          </a:xfrm>
          <a:prstGeom prst="flowChartAlternateProcess">
            <a:avLst/>
          </a:prstGeom>
          <a:solidFill>
            <a:srgbClr val="F8F8F8"/>
          </a:solidFill>
          <a:ln w="9525" algn="ctr">
            <a:solidFill>
              <a:srgbClr val="008C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商户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01" name="AutoShape 49"/>
          <p:cNvSpPr>
            <a:spLocks noChangeArrowheads="1"/>
          </p:cNvSpPr>
          <p:nvPr/>
        </p:nvSpPr>
        <p:spPr bwMode="auto">
          <a:xfrm>
            <a:off x="3427413" y="1619076"/>
            <a:ext cx="919162" cy="503238"/>
          </a:xfrm>
          <a:prstGeom prst="flowChartAlternateProcess">
            <a:avLst/>
          </a:prstGeom>
          <a:solidFill>
            <a:srgbClr val="F8F8F8"/>
          </a:solidFill>
          <a:ln w="9525" algn="ctr">
            <a:solidFill>
              <a:srgbClr val="008C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分销商</a:t>
            </a:r>
          </a:p>
        </p:txBody>
      </p:sp>
      <p:sp>
        <p:nvSpPr>
          <p:cNvPr id="85" name="AutoShape 26"/>
          <p:cNvSpPr>
            <a:spLocks noChangeArrowheads="1"/>
          </p:cNvSpPr>
          <p:nvPr/>
        </p:nvSpPr>
        <p:spPr bwMode="auto">
          <a:xfrm>
            <a:off x="7902575" y="1619076"/>
            <a:ext cx="922338" cy="503238"/>
          </a:xfrm>
          <a:prstGeom prst="flowChartAlternateProcess">
            <a:avLst/>
          </a:prstGeom>
          <a:solidFill>
            <a:srgbClr val="F8F8F8"/>
          </a:solidFill>
          <a:ln w="9525" algn="ctr">
            <a:solidFill>
              <a:srgbClr val="008C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>
                <a:latin typeface="+mj-ea"/>
                <a:ea typeface="+mj-ea"/>
              </a:rPr>
              <a:t>应用服务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400" b="1" dirty="0" smtClean="0">
                <a:latin typeface="+mj-ea"/>
                <a:ea typeface="+mj-ea"/>
              </a:rPr>
              <a:t>提供商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11304" name="AutoShape 4"/>
          <p:cNvSpPr>
            <a:spLocks noChangeArrowheads="1"/>
          </p:cNvSpPr>
          <p:nvPr/>
        </p:nvSpPr>
        <p:spPr bwMode="auto">
          <a:xfrm>
            <a:off x="5929239" y="2898329"/>
            <a:ext cx="2891233" cy="962719"/>
          </a:xfrm>
          <a:prstGeom prst="flowChartAlternateProcess">
            <a:avLst/>
          </a:prstGeom>
          <a:solidFill>
            <a:srgbClr val="F8F8F8"/>
          </a:solidFill>
          <a:ln w="28575" algn="ctr">
            <a:solidFill>
              <a:srgbClr val="008C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>
              <a:latin typeface="微软雅黑" pitchFamily="34" charset="-122"/>
              <a:ea typeface="楷体_GB2312" pitchFamily="49" charset="-122"/>
            </a:endParaRPr>
          </a:p>
        </p:txBody>
      </p:sp>
      <p:sp>
        <p:nvSpPr>
          <p:cNvPr id="90" name="AutoShape 5"/>
          <p:cNvSpPr>
            <a:spLocks noChangeArrowheads="1"/>
          </p:cNvSpPr>
          <p:nvPr/>
        </p:nvSpPr>
        <p:spPr bwMode="auto">
          <a:xfrm>
            <a:off x="5975276" y="2629883"/>
            <a:ext cx="2789238" cy="863600"/>
          </a:xfrm>
          <a:prstGeom prst="flowChartAlternateProcess">
            <a:avLst/>
          </a:prstGeom>
          <a:solidFill>
            <a:srgbClr val="F8F8F8"/>
          </a:solidFill>
          <a:ln w="9525" algn="ctr">
            <a:solidFill>
              <a:srgbClr val="008CC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b="1">
              <a:latin typeface="+mj-ea"/>
              <a:ea typeface="+mj-ea"/>
            </a:endParaRPr>
          </a:p>
        </p:txBody>
      </p:sp>
      <p:sp>
        <p:nvSpPr>
          <p:cNvPr id="91" name="AutoShape 7"/>
          <p:cNvSpPr>
            <a:spLocks noChangeArrowheads="1"/>
          </p:cNvSpPr>
          <p:nvPr/>
        </p:nvSpPr>
        <p:spPr bwMode="auto">
          <a:xfrm>
            <a:off x="6064176" y="2707671"/>
            <a:ext cx="808038" cy="4953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信用模型</a:t>
            </a:r>
            <a:endParaRPr lang="en-US" altLang="zh-CN" sz="1200" b="1" dirty="0">
              <a:latin typeface="+mj-ea"/>
              <a:ea typeface="+mj-ea"/>
            </a:endParaRPr>
          </a:p>
        </p:txBody>
      </p:sp>
      <p:sp>
        <p:nvSpPr>
          <p:cNvPr id="92" name="AutoShape 8"/>
          <p:cNvSpPr>
            <a:spLocks noChangeArrowheads="1"/>
          </p:cNvSpPr>
          <p:nvPr/>
        </p:nvSpPr>
        <p:spPr bwMode="auto">
          <a:xfrm>
            <a:off x="6938889" y="2707671"/>
            <a:ext cx="808037" cy="4953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企业管控</a:t>
            </a: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7839001" y="2707671"/>
            <a:ext cx="808038" cy="4953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200" b="1" dirty="0" smtClean="0">
                <a:latin typeface="+mj-ea"/>
                <a:ea typeface="+mj-ea"/>
              </a:rPr>
              <a:t>SLA</a:t>
            </a:r>
            <a:endParaRPr lang="en-US" altLang="zh-CN" sz="1200" b="1" dirty="0">
              <a:latin typeface="+mj-ea"/>
              <a:ea typeface="+mj-ea"/>
            </a:endParaRPr>
          </a:p>
        </p:txBody>
      </p:sp>
      <p:sp>
        <p:nvSpPr>
          <p:cNvPr id="11309" name="Rectangle 18"/>
          <p:cNvSpPr>
            <a:spLocks noChangeArrowheads="1"/>
          </p:cNvSpPr>
          <p:nvPr/>
        </p:nvSpPr>
        <p:spPr bwMode="auto">
          <a:xfrm>
            <a:off x="6064176" y="3188683"/>
            <a:ext cx="2520950" cy="3407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企业平台</a:t>
            </a:r>
          </a:p>
        </p:txBody>
      </p:sp>
      <p:sp>
        <p:nvSpPr>
          <p:cNvPr id="11310" name="Rectangle 19"/>
          <p:cNvSpPr>
            <a:spLocks noChangeArrowheads="1"/>
          </p:cNvSpPr>
          <p:nvPr/>
        </p:nvSpPr>
        <p:spPr bwMode="auto">
          <a:xfrm>
            <a:off x="6199114" y="3489535"/>
            <a:ext cx="2430462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电子商务管控平台</a:t>
            </a:r>
          </a:p>
        </p:txBody>
      </p:sp>
      <p:sp>
        <p:nvSpPr>
          <p:cNvPr id="11311" name="AutoShape 56"/>
          <p:cNvSpPr>
            <a:spLocks noChangeArrowheads="1"/>
          </p:cNvSpPr>
          <p:nvPr/>
        </p:nvSpPr>
        <p:spPr bwMode="auto">
          <a:xfrm>
            <a:off x="2058914" y="3910509"/>
            <a:ext cx="373062" cy="381000"/>
          </a:xfrm>
          <a:prstGeom prst="upDownArrow">
            <a:avLst>
              <a:gd name="adj1" fmla="val 50000"/>
              <a:gd name="adj2" fmla="val 19986"/>
            </a:avLst>
          </a:prstGeom>
          <a:solidFill>
            <a:schemeClr val="accent1"/>
          </a:solidFill>
          <a:ln w="9525" algn="ctr">
            <a:solidFill>
              <a:srgbClr val="008CC6"/>
            </a:solidFill>
            <a:miter lim="800000"/>
            <a:headEnd/>
            <a:tailEnd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11313" name="AutoShape 56"/>
          <p:cNvSpPr>
            <a:spLocks noChangeArrowheads="1"/>
          </p:cNvSpPr>
          <p:nvPr/>
        </p:nvSpPr>
        <p:spPr bwMode="auto">
          <a:xfrm>
            <a:off x="7209159" y="5157192"/>
            <a:ext cx="315169" cy="382588"/>
          </a:xfrm>
          <a:prstGeom prst="upDownArrow">
            <a:avLst>
              <a:gd name="adj1" fmla="val 50000"/>
              <a:gd name="adj2" fmla="val 20069"/>
            </a:avLst>
          </a:prstGeom>
          <a:solidFill>
            <a:schemeClr val="accent1"/>
          </a:solidFill>
          <a:ln w="9525" algn="ctr">
            <a:solidFill>
              <a:srgbClr val="008CC6"/>
            </a:solidFill>
            <a:miter lim="800000"/>
            <a:headEnd/>
            <a:tailEnd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108" name="上下箭头 107"/>
          <p:cNvSpPr/>
          <p:nvPr/>
        </p:nvSpPr>
        <p:spPr bwMode="auto">
          <a:xfrm rot="5400000">
            <a:off x="4547469" y="3649810"/>
            <a:ext cx="488950" cy="2024063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rgbClr val="008C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09" name="上下箭头 108"/>
          <p:cNvSpPr/>
          <p:nvPr/>
        </p:nvSpPr>
        <p:spPr bwMode="auto">
          <a:xfrm>
            <a:off x="4499992" y="3861048"/>
            <a:ext cx="488950" cy="1656184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rgbClr val="008C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20540" name="AutoShape 60"/>
          <p:cNvSpPr>
            <a:spLocks noChangeArrowheads="1"/>
          </p:cNvSpPr>
          <p:nvPr/>
        </p:nvSpPr>
        <p:spPr bwMode="auto">
          <a:xfrm>
            <a:off x="4139952" y="4293096"/>
            <a:ext cx="1349375" cy="864046"/>
          </a:xfrm>
          <a:prstGeom prst="flowChartAlternateProcess">
            <a:avLst/>
          </a:prstGeom>
          <a:solidFill>
            <a:srgbClr val="F8F8F8"/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b="1">
              <a:latin typeface="+mj-ea"/>
              <a:ea typeface="+mj-ea"/>
            </a:endParaRPr>
          </a:p>
        </p:txBody>
      </p:sp>
      <p:sp>
        <p:nvSpPr>
          <p:cNvPr id="20541" name="Rectangle 61"/>
          <p:cNvSpPr>
            <a:spLocks noChangeArrowheads="1"/>
          </p:cNvSpPr>
          <p:nvPr/>
        </p:nvSpPr>
        <p:spPr bwMode="auto">
          <a:xfrm>
            <a:off x="4295526" y="4816457"/>
            <a:ext cx="1009650" cy="3407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ctr">
              <a:defRPr/>
            </a:pPr>
            <a:r>
              <a:rPr lang="zh-CN" altLang="en-US" sz="1600" b="1" dirty="0">
                <a:latin typeface="+mj-ea"/>
                <a:ea typeface="+mj-ea"/>
              </a:rPr>
              <a:t>结算中心</a:t>
            </a:r>
          </a:p>
        </p:txBody>
      </p:sp>
      <p:sp>
        <p:nvSpPr>
          <p:cNvPr id="20542" name="AutoShape 62"/>
          <p:cNvSpPr>
            <a:spLocks noChangeArrowheads="1"/>
          </p:cNvSpPr>
          <p:nvPr/>
        </p:nvSpPr>
        <p:spPr bwMode="auto">
          <a:xfrm>
            <a:off x="4224089" y="4357985"/>
            <a:ext cx="539750" cy="493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资金</a:t>
            </a:r>
            <a:br>
              <a:rPr lang="zh-CN" altLang="en-US" sz="1200" b="1" dirty="0">
                <a:latin typeface="+mj-ea"/>
                <a:ea typeface="+mj-ea"/>
              </a:rPr>
            </a:br>
            <a:r>
              <a:rPr lang="zh-CN" altLang="en-US" sz="1200" b="1" dirty="0">
                <a:latin typeface="+mj-ea"/>
                <a:ea typeface="+mj-ea"/>
              </a:rPr>
              <a:t>结算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00" name="AutoShape 62"/>
          <p:cNvSpPr>
            <a:spLocks noChangeArrowheads="1"/>
          </p:cNvSpPr>
          <p:nvPr/>
        </p:nvSpPr>
        <p:spPr bwMode="auto">
          <a:xfrm>
            <a:off x="4854326" y="4357985"/>
            <a:ext cx="539750" cy="493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第三方</a:t>
            </a:r>
            <a:endParaRPr lang="en-US" altLang="zh-CN" sz="1200" b="1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支付</a:t>
            </a:r>
          </a:p>
        </p:txBody>
      </p:sp>
      <p:sp>
        <p:nvSpPr>
          <p:cNvPr id="111" name="AutoShape 46"/>
          <p:cNvSpPr>
            <a:spLocks noChangeArrowheads="1"/>
          </p:cNvSpPr>
          <p:nvPr/>
        </p:nvSpPr>
        <p:spPr bwMode="auto">
          <a:xfrm>
            <a:off x="7972579" y="5653788"/>
            <a:ext cx="585788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dirty="0">
                <a:latin typeface="+mj-ea"/>
                <a:ea typeface="+mj-ea"/>
              </a:rPr>
              <a:t>……</a:t>
            </a:r>
            <a:endParaRPr lang="zh-CN" altLang="en-US" sz="1200" b="1" dirty="0">
              <a:latin typeface="+mj-ea"/>
              <a:ea typeface="+mj-ea"/>
            </a:endParaRPr>
          </a:p>
        </p:txBody>
      </p:sp>
      <p:sp>
        <p:nvSpPr>
          <p:cNvPr id="11321" name="AutoShape 23"/>
          <p:cNvSpPr>
            <a:spLocks noChangeArrowheads="1"/>
          </p:cNvSpPr>
          <p:nvPr/>
        </p:nvSpPr>
        <p:spPr bwMode="auto">
          <a:xfrm>
            <a:off x="863339" y="5589166"/>
            <a:ext cx="3735388" cy="792162"/>
          </a:xfrm>
          <a:prstGeom prst="flowChartAlternateProcess">
            <a:avLst/>
          </a:prstGeom>
          <a:solidFill>
            <a:srgbClr val="F8F8F8"/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>
              <a:latin typeface="微软雅黑" pitchFamily="34" charset="-122"/>
              <a:ea typeface="楷体_GB2312" pitchFamily="49" charset="-122"/>
            </a:endParaRPr>
          </a:p>
        </p:txBody>
      </p:sp>
      <p:sp>
        <p:nvSpPr>
          <p:cNvPr id="124" name="Rectangle 43"/>
          <p:cNvSpPr>
            <a:spLocks noChangeArrowheads="1"/>
          </p:cNvSpPr>
          <p:nvPr/>
        </p:nvSpPr>
        <p:spPr bwMode="auto">
          <a:xfrm>
            <a:off x="1584064" y="6030491"/>
            <a:ext cx="2454275" cy="3407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ctr">
              <a:defRPr/>
            </a:pPr>
            <a:r>
              <a:rPr lang="zh-CN" altLang="en-US" sz="1600" b="1" dirty="0">
                <a:latin typeface="+mj-ea"/>
                <a:ea typeface="+mj-ea"/>
              </a:rPr>
              <a:t>信息系统服务集成与整合</a:t>
            </a:r>
          </a:p>
        </p:txBody>
      </p:sp>
      <p:sp>
        <p:nvSpPr>
          <p:cNvPr id="125" name="AutoShape 44"/>
          <p:cNvSpPr>
            <a:spLocks noChangeArrowheads="1"/>
          </p:cNvSpPr>
          <p:nvPr/>
        </p:nvSpPr>
        <p:spPr bwMode="auto">
          <a:xfrm>
            <a:off x="2638164" y="5662191"/>
            <a:ext cx="790575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标准化服务</a:t>
            </a:r>
          </a:p>
        </p:txBody>
      </p:sp>
      <p:sp>
        <p:nvSpPr>
          <p:cNvPr id="126" name="AutoShape 45"/>
          <p:cNvSpPr>
            <a:spLocks noChangeArrowheads="1"/>
          </p:cNvSpPr>
          <p:nvPr/>
        </p:nvSpPr>
        <p:spPr bwMode="auto">
          <a:xfrm>
            <a:off x="3555739" y="5662191"/>
            <a:ext cx="9080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dirty="0" smtClean="0">
                <a:latin typeface="+mj-ea"/>
                <a:ea typeface="+mj-ea"/>
              </a:rPr>
              <a:t>Saas</a:t>
            </a:r>
            <a:r>
              <a:rPr lang="zh-CN" altLang="en-US" sz="1200" b="1" dirty="0" smtClean="0">
                <a:latin typeface="+mj-ea"/>
                <a:ea typeface="+mj-ea"/>
              </a:rPr>
              <a:t>平台</a:t>
            </a:r>
            <a:endParaRPr lang="zh-CN" altLang="en-US" sz="1200" b="1" dirty="0">
              <a:latin typeface="+mj-ea"/>
              <a:ea typeface="+mj-ea"/>
            </a:endParaRPr>
          </a:p>
        </p:txBody>
      </p:sp>
      <p:sp>
        <p:nvSpPr>
          <p:cNvPr id="128" name="AutoShape 44"/>
          <p:cNvSpPr>
            <a:spLocks noChangeArrowheads="1"/>
          </p:cNvSpPr>
          <p:nvPr/>
        </p:nvSpPr>
        <p:spPr bwMode="auto">
          <a:xfrm>
            <a:off x="953827" y="5703466"/>
            <a:ext cx="790575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数据挖掘</a:t>
            </a:r>
            <a:endParaRPr lang="en-US" altLang="zh-CN" sz="1200" b="1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200" b="1" dirty="0">
                <a:latin typeface="+mj-ea"/>
                <a:ea typeface="+mj-ea"/>
              </a:rPr>
              <a:t>商业智能</a:t>
            </a:r>
          </a:p>
        </p:txBody>
      </p:sp>
      <p:sp>
        <p:nvSpPr>
          <p:cNvPr id="80" name="AutoShape 44"/>
          <p:cNvSpPr>
            <a:spLocks noChangeArrowheads="1"/>
          </p:cNvSpPr>
          <p:nvPr/>
        </p:nvSpPr>
        <p:spPr bwMode="auto">
          <a:xfrm>
            <a:off x="1808999" y="5658268"/>
            <a:ext cx="790575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dirty="0" smtClean="0">
                <a:latin typeface="+mj-ea"/>
                <a:ea typeface="+mj-ea"/>
              </a:rPr>
              <a:t>ERP</a:t>
            </a:r>
            <a:r>
              <a:rPr lang="zh-CN" altLang="en-US" sz="1200" b="1" dirty="0" smtClean="0">
                <a:latin typeface="+mj-ea"/>
                <a:ea typeface="+mj-ea"/>
              </a:rPr>
              <a:t>集成</a:t>
            </a:r>
            <a:endParaRPr lang="zh-CN" altLang="en-US" sz="1200" b="1" dirty="0">
              <a:latin typeface="+mj-ea"/>
              <a:ea typeface="+mj-ea"/>
            </a:endParaRPr>
          </a:p>
        </p:txBody>
      </p:sp>
      <p:sp>
        <p:nvSpPr>
          <p:cNvPr id="81" name="AutoShape 56"/>
          <p:cNvSpPr>
            <a:spLocks noChangeArrowheads="1"/>
          </p:cNvSpPr>
          <p:nvPr/>
        </p:nvSpPr>
        <p:spPr bwMode="auto">
          <a:xfrm rot="5400000">
            <a:off x="4719985" y="5751258"/>
            <a:ext cx="373062" cy="381000"/>
          </a:xfrm>
          <a:prstGeom prst="upDownArrow">
            <a:avLst>
              <a:gd name="adj1" fmla="val 50000"/>
              <a:gd name="adj2" fmla="val 19986"/>
            </a:avLst>
          </a:prstGeom>
          <a:solidFill>
            <a:schemeClr val="accent1"/>
          </a:solidFill>
          <a:ln w="9525" algn="ctr">
            <a:solidFill>
              <a:srgbClr val="008CC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82" name="上下箭头 81"/>
          <p:cNvSpPr/>
          <p:nvPr/>
        </p:nvSpPr>
        <p:spPr bwMode="auto">
          <a:xfrm>
            <a:off x="6588224" y="2204864"/>
            <a:ext cx="288032" cy="341309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rgbClr val="008C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83" name="AutoShape 56"/>
          <p:cNvSpPr>
            <a:spLocks noChangeArrowheads="1"/>
          </p:cNvSpPr>
          <p:nvPr/>
        </p:nvSpPr>
        <p:spPr bwMode="auto">
          <a:xfrm>
            <a:off x="2411760" y="5206652"/>
            <a:ext cx="315169" cy="382588"/>
          </a:xfrm>
          <a:prstGeom prst="upDownArrow">
            <a:avLst>
              <a:gd name="adj1" fmla="val 50000"/>
              <a:gd name="adj2" fmla="val 20069"/>
            </a:avLst>
          </a:prstGeom>
          <a:solidFill>
            <a:schemeClr val="accent1"/>
          </a:solidFill>
          <a:ln w="9525" algn="ctr">
            <a:solidFill>
              <a:srgbClr val="008CC6"/>
            </a:solidFill>
            <a:miter lim="800000"/>
            <a:headEnd/>
            <a:tailEnd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endParaRPr lang="zh-CN" altLang="en-US">
              <a:ea typeface="楷体_GB2312" pitchFamily="49" charset="-122"/>
            </a:endParaRPr>
          </a:p>
        </p:txBody>
      </p:sp>
      <p:sp>
        <p:nvSpPr>
          <p:cNvPr id="87" name="内容占位符 2"/>
          <p:cNvSpPr>
            <a:spLocks noGrp="1"/>
          </p:cNvSpPr>
          <p:nvPr>
            <p:ph idx="1"/>
          </p:nvPr>
        </p:nvSpPr>
        <p:spPr>
          <a:xfrm>
            <a:off x="377825" y="992188"/>
            <a:ext cx="8424863" cy="564604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业务系统架构</a:t>
            </a:r>
            <a:endParaRPr lang="en-US" altLang="zh-CN" dirty="0" smtClean="0"/>
          </a:p>
        </p:txBody>
      </p:sp>
      <p:sp>
        <p:nvSpPr>
          <p:cNvPr id="88" name="上下箭头 87"/>
          <p:cNvSpPr/>
          <p:nvPr/>
        </p:nvSpPr>
        <p:spPr bwMode="auto">
          <a:xfrm>
            <a:off x="2051720" y="2204864"/>
            <a:ext cx="288032" cy="341309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rgbClr val="008C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业务架构的演化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电子商务交易平台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泛</a:t>
            </a:r>
            <a:r>
              <a:rPr lang="en-US" altLang="zh-CN" dirty="0" smtClean="0"/>
              <a:t>B2C</a:t>
            </a:r>
            <a:r>
              <a:rPr lang="zh-CN" altLang="en-US" dirty="0" smtClean="0"/>
              <a:t>模式，支持多个</a:t>
            </a:r>
            <a:r>
              <a:rPr lang="en-US" altLang="zh-CN" dirty="0" smtClean="0"/>
              <a:t>B2C</a:t>
            </a:r>
            <a:r>
              <a:rPr lang="zh-CN" altLang="en-US" dirty="0" smtClean="0"/>
              <a:t>应用，快速上线，实现</a:t>
            </a:r>
            <a:r>
              <a:rPr lang="en-US" altLang="zh-CN" dirty="0" smtClean="0"/>
              <a:t>Time-to-Market</a:t>
            </a:r>
          </a:p>
          <a:p>
            <a:pPr lvl="2"/>
            <a:r>
              <a:rPr lang="zh-CN" altLang="en-US" dirty="0" smtClean="0"/>
              <a:t>单业务模式：现货超市、钢铁信息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积累电子商务运营经验，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资讯中心、企业门户、网站推广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会员中心、管理平台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运营支撑系统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交易方式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线下交易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线上第三方交易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平台第三方交易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业务架构的演化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B2B</a:t>
            </a:r>
            <a:r>
              <a:rPr lang="zh-CN" altLang="en-US" dirty="0" smtClean="0"/>
              <a:t>电子商务管控平台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在交易平台基础上，由泛</a:t>
            </a:r>
            <a:r>
              <a:rPr lang="en-US" altLang="zh-CN" dirty="0" smtClean="0"/>
              <a:t>B2C</a:t>
            </a:r>
            <a:r>
              <a:rPr lang="zh-CN" altLang="en-US" dirty="0" smtClean="0"/>
              <a:t>向</a:t>
            </a:r>
            <a:r>
              <a:rPr lang="en-US" altLang="zh-CN" dirty="0" smtClean="0"/>
              <a:t>B2B</a:t>
            </a:r>
            <a:r>
              <a:rPr lang="zh-CN" altLang="en-US" dirty="0" smtClean="0"/>
              <a:t>演化，实现企业与平台的价值对接。初步降低企业信息化的再投入成本。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平台体现企业的管理控制思维，并逐步将中国式管理思想通过平台表现到企业中。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增值服务的接入，实现基于服务的盈利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在企业管控的基础上，逐渐增加信息的挖掘和处理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</a:t>
            </a:r>
            <a:r>
              <a:rPr lang="en-US" altLang="zh-CN" dirty="0" smtClean="0"/>
              <a:t>CRM</a:t>
            </a:r>
            <a:r>
              <a:rPr lang="zh-CN" altLang="en-US" dirty="0" smtClean="0"/>
              <a:t>演化成构建企业关系网络服务（</a:t>
            </a:r>
            <a:r>
              <a:rPr lang="en-US" altLang="zh-CN" dirty="0" smtClean="0"/>
              <a:t>Business Networking Services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对交易的意向性进行分析，从而实现目标营销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业务架构的演化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供应链整合与优化平台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通过整合供应链上下游企业的服务，为平台提供更多的价值活动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原材料</a:t>
            </a:r>
            <a:r>
              <a:rPr lang="en-US" altLang="zh-CN" dirty="0" smtClean="0"/>
              <a:t> -&gt; </a:t>
            </a:r>
            <a:r>
              <a:rPr lang="zh-CN" altLang="en-US" dirty="0" smtClean="0"/>
              <a:t>粗加工服务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精加工服务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物流服务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中介服务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信息化服务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打破原有企业供应链边界，构造以平台为价值核心的供应链。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与企业的供应链系统整合，降低长鞭效应对生产末端的影响。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通过整合核心企业</a:t>
            </a:r>
            <a:r>
              <a:rPr lang="en-US" altLang="zh-CN" dirty="0" smtClean="0"/>
              <a:t>ERP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SCM</a:t>
            </a:r>
            <a:r>
              <a:rPr lang="zh-CN" altLang="en-US" dirty="0" smtClean="0"/>
              <a:t>、物流系统，实现基于</a:t>
            </a:r>
            <a:r>
              <a:rPr lang="en-US" altLang="zh-CN" dirty="0" smtClean="0"/>
              <a:t>IT</a:t>
            </a:r>
            <a:r>
              <a:rPr lang="zh-CN" altLang="en-US" dirty="0" smtClean="0"/>
              <a:t>的服务增值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业务架构的演化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系统集成与服务应用扩展平台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建立行业电子商务标准化，提供标准化数据接入、信息接入、服务接入。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构建可扩展的应用平台，强化平台的自我升级与完善。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全面集成企业信息化系统，打破系统孤岛，由</a:t>
            </a:r>
            <a:r>
              <a:rPr lang="en-US" altLang="zh-CN" dirty="0" smtClean="0"/>
              <a:t>e-commerce</a:t>
            </a:r>
            <a:r>
              <a:rPr lang="zh-CN" altLang="en-US" dirty="0" smtClean="0"/>
              <a:t>向</a:t>
            </a:r>
            <a:r>
              <a:rPr lang="en-US" altLang="zh-CN" dirty="0" smtClean="0"/>
              <a:t>e-business</a:t>
            </a:r>
            <a:r>
              <a:rPr lang="zh-CN" altLang="en-US" dirty="0" smtClean="0"/>
              <a:t>转变。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业务架构的演化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全面</a:t>
            </a:r>
            <a:r>
              <a:rPr lang="en-US" altLang="zh-CN" dirty="0" smtClean="0"/>
              <a:t>SOA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Saas/</a:t>
            </a:r>
            <a:r>
              <a:rPr lang="en-US" altLang="zh-CN" dirty="0" err="1" smtClean="0"/>
              <a:t>Paas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将平台的每一项功能服务化，将每一项服务价值化。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将每一项有价值的服务信息化，也就是构建软件即服务（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平台的核心价值活动就是提供一系列的价值服务与服务的组合。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基于云计算，可以将其硬件转化为重复利用的服务，实现硬件平台即服务。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建立第三方服务平台支持，实现面向服务的集成与整合，既可以提升平台的价值，并可以平台为核心打造行业的生态链，实现软件平台即服务。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电子商务的一些划分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消费型电子商务与企业型电子商务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电子商务的目标群，企业或消费者的性质决定了电子商务本身的定位。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消费型电子商务根据关注单向的商务</a:t>
            </a:r>
            <a:r>
              <a:rPr lang="en-US" altLang="zh-CN" dirty="0" smtClean="0"/>
              <a:t>-&gt;C, </a:t>
            </a:r>
            <a:r>
              <a:rPr lang="zh-CN" altLang="en-US" dirty="0" smtClean="0"/>
              <a:t>而企业型电子商务关注两者之间的商务往来。比如说，我不是单纯卖东西给你，我是提供你服务（帮你配送，分销等）</a:t>
            </a:r>
            <a:endParaRPr lang="en-US" altLang="zh-CN" dirty="0" smtClean="0"/>
          </a:p>
          <a:p>
            <a:r>
              <a:rPr lang="zh-CN" altLang="en-US" dirty="0" smtClean="0"/>
              <a:t>垂直型行业电子商务与综合性电子商务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根据电子商务说进行的业务来区分。</a:t>
            </a:r>
            <a:endParaRPr lang="en-US" altLang="zh-CN" dirty="0" smtClean="0"/>
          </a:p>
          <a:p>
            <a:r>
              <a:rPr lang="zh-CN" altLang="en-US" dirty="0" smtClean="0"/>
              <a:t>企业电子商务化与电子商务门户平台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企业电子商务化是将自身的业务转移到互联网，通过电子商务来实现企业的运营和发展。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电子商务门户平台是为众多企业打造运营平台，并通过平台提供服务来获得发展。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应用架构</a:t>
            </a:r>
            <a:endParaRPr lang="zh-CN" altLang="en-US" dirty="0"/>
          </a:p>
        </p:txBody>
      </p:sp>
      <p:sp>
        <p:nvSpPr>
          <p:cNvPr id="4" name="AutoShape 27"/>
          <p:cNvSpPr>
            <a:spLocks noChangeArrowheads="1"/>
          </p:cNvSpPr>
          <p:nvPr/>
        </p:nvSpPr>
        <p:spPr bwMode="auto">
          <a:xfrm>
            <a:off x="1124396" y="989558"/>
            <a:ext cx="3155950" cy="1022350"/>
          </a:xfrm>
          <a:prstGeom prst="roundRect">
            <a:avLst>
              <a:gd name="adj" fmla="val 8154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27"/>
          <p:cNvSpPr>
            <a:spLocks noChangeArrowheads="1"/>
          </p:cNvSpPr>
          <p:nvPr/>
        </p:nvSpPr>
        <p:spPr bwMode="auto">
          <a:xfrm>
            <a:off x="5391596" y="2155924"/>
            <a:ext cx="2800350" cy="2844800"/>
          </a:xfrm>
          <a:prstGeom prst="roundRect">
            <a:avLst>
              <a:gd name="adj" fmla="val 4841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>
            <a:off x="1880046" y="2155924"/>
            <a:ext cx="2800350" cy="2844800"/>
          </a:xfrm>
          <a:prstGeom prst="roundRect">
            <a:avLst>
              <a:gd name="adj" fmla="val 4841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2581721" y="5756324"/>
            <a:ext cx="942975" cy="674687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管理系统</a:t>
            </a:r>
          </a:p>
        </p:txBody>
      </p:sp>
      <p:sp>
        <p:nvSpPr>
          <p:cNvPr id="8" name="AutoShape 27"/>
          <p:cNvSpPr>
            <a:spLocks noChangeArrowheads="1"/>
          </p:cNvSpPr>
          <p:nvPr/>
        </p:nvSpPr>
        <p:spPr bwMode="auto">
          <a:xfrm>
            <a:off x="502096" y="5756324"/>
            <a:ext cx="977900" cy="674687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1541909" y="5756324"/>
            <a:ext cx="960437" cy="674687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endParaRPr lang="zh-CN" altLang="en-US" sz="1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auto">
          <a:xfrm>
            <a:off x="6369496" y="5756324"/>
            <a:ext cx="1289050" cy="674687"/>
          </a:xfrm>
          <a:prstGeom prst="roundRect">
            <a:avLst>
              <a:gd name="adj" fmla="val 12236"/>
            </a:avLst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第三方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服务接入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235396" y="5682728"/>
            <a:ext cx="43561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AutoShape 27"/>
          <p:cNvSpPr>
            <a:spLocks noChangeArrowheads="1"/>
          </p:cNvSpPr>
          <p:nvPr/>
        </p:nvSpPr>
        <p:spPr bwMode="auto">
          <a:xfrm>
            <a:off x="457646" y="5078908"/>
            <a:ext cx="8534400" cy="533400"/>
          </a:xfrm>
          <a:prstGeom prst="roundRect">
            <a:avLst>
              <a:gd name="adj" fmla="val 95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SOA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应用服务支撑平台</a:t>
            </a:r>
            <a:endParaRPr lang="en-US" altLang="zh-CN" sz="1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auto">
          <a:xfrm>
            <a:off x="457646" y="3622774"/>
            <a:ext cx="1333500" cy="622300"/>
          </a:xfrm>
          <a:prstGeom prst="roundRect">
            <a:avLst>
              <a:gd name="adj" fmla="val 95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客户关系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管理系统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457646" y="2155924"/>
            <a:ext cx="622300" cy="1377950"/>
          </a:xfrm>
          <a:prstGeom prst="roundRect">
            <a:avLst>
              <a:gd name="adj" fmla="val 95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呼叫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1168846" y="2155924"/>
            <a:ext cx="622300" cy="1377950"/>
          </a:xfrm>
          <a:prstGeom prst="roundRect">
            <a:avLst>
              <a:gd name="adj" fmla="val 95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在线</a:t>
            </a:r>
            <a:endParaRPr lang="en-US" altLang="zh-CN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defRPr/>
            </a:pPr>
            <a:r>
              <a:rPr lang="zh-CN" altLang="en-US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客服</a:t>
            </a:r>
            <a:endParaRPr lang="en-US" altLang="zh-CN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defRPr/>
            </a:pPr>
            <a:r>
              <a:rPr lang="zh-CN" altLang="en-US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管理</a:t>
            </a:r>
            <a:endParaRPr lang="en-US" altLang="zh-CN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defRPr/>
            </a:pPr>
            <a:r>
              <a:rPr lang="zh-CN" altLang="en-US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系统</a:t>
            </a:r>
            <a:endParaRPr lang="en-US" altLang="zh-CN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auto">
          <a:xfrm>
            <a:off x="4324796" y="989558"/>
            <a:ext cx="4667250" cy="1022350"/>
          </a:xfrm>
          <a:prstGeom prst="roundRect">
            <a:avLst>
              <a:gd name="adj" fmla="val 8154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65"/>
          <p:cNvSpPr>
            <a:spLocks noChangeArrowheads="1"/>
          </p:cNvSpPr>
          <p:nvPr/>
        </p:nvSpPr>
        <p:spPr bwMode="auto">
          <a:xfrm>
            <a:off x="1880046" y="2155924"/>
            <a:ext cx="28003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电子商务运营管理系统</a:t>
            </a:r>
          </a:p>
        </p:txBody>
      </p:sp>
      <p:sp>
        <p:nvSpPr>
          <p:cNvPr id="34" name="矩形 43"/>
          <p:cNvSpPr>
            <a:spLocks noChangeArrowheads="1"/>
          </p:cNvSpPr>
          <p:nvPr/>
        </p:nvSpPr>
        <p:spPr bwMode="auto">
          <a:xfrm>
            <a:off x="4591496" y="989558"/>
            <a:ext cx="4400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电子商务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</a:p>
        </p:txBody>
      </p:sp>
      <p:sp>
        <p:nvSpPr>
          <p:cNvPr id="35" name="AutoShape 27"/>
          <p:cNvSpPr>
            <a:spLocks noChangeArrowheads="1"/>
          </p:cNvSpPr>
          <p:nvPr/>
        </p:nvSpPr>
        <p:spPr bwMode="auto">
          <a:xfrm>
            <a:off x="457646" y="4378424"/>
            <a:ext cx="1333500" cy="622300"/>
          </a:xfrm>
          <a:prstGeom prst="roundRect">
            <a:avLst>
              <a:gd name="adj" fmla="val 95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市场管理系统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27"/>
          <p:cNvSpPr>
            <a:spLocks noChangeArrowheads="1"/>
          </p:cNvSpPr>
          <p:nvPr/>
        </p:nvSpPr>
        <p:spPr bwMode="auto">
          <a:xfrm>
            <a:off x="8280846" y="2155924"/>
            <a:ext cx="711200" cy="2844800"/>
          </a:xfrm>
          <a:prstGeom prst="roundRect">
            <a:avLst>
              <a:gd name="adj" fmla="val 95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b="1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门户</a:t>
            </a:r>
            <a:endParaRPr lang="en-US" altLang="zh-CN" b="1">
              <a:solidFill>
                <a:srgbClr val="0070C0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defRPr/>
            </a:pPr>
            <a:r>
              <a:rPr lang="zh-CN" altLang="en-US" b="1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内容</a:t>
            </a:r>
            <a:endParaRPr lang="en-US" altLang="zh-CN" b="1">
              <a:solidFill>
                <a:srgbClr val="0070C0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defRPr/>
            </a:pPr>
            <a:r>
              <a:rPr lang="zh-CN" altLang="en-US" b="1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管理</a:t>
            </a:r>
            <a:endParaRPr lang="en-US" altLang="zh-CN" b="1">
              <a:solidFill>
                <a:srgbClr val="0070C0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defRPr/>
            </a:pPr>
            <a:r>
              <a:rPr lang="zh-CN" altLang="en-US" b="1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系统</a:t>
            </a:r>
            <a:endParaRPr lang="en-US" altLang="zh-CN" b="1">
              <a:solidFill>
                <a:srgbClr val="0070C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AutoShape 27"/>
          <p:cNvSpPr>
            <a:spLocks noChangeArrowheads="1"/>
          </p:cNvSpPr>
          <p:nvPr/>
        </p:nvSpPr>
        <p:spPr bwMode="auto">
          <a:xfrm>
            <a:off x="3623121" y="5756324"/>
            <a:ext cx="923925" cy="674687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AutoShape 27"/>
          <p:cNvSpPr>
            <a:spLocks noChangeArrowheads="1"/>
          </p:cNvSpPr>
          <p:nvPr/>
        </p:nvSpPr>
        <p:spPr bwMode="auto">
          <a:xfrm>
            <a:off x="1168846" y="1389608"/>
            <a:ext cx="533400" cy="541338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即时</a:t>
            </a:r>
            <a:endParaRPr lang="en-US" altLang="zh-CN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行情</a:t>
            </a:r>
          </a:p>
        </p:txBody>
      </p:sp>
      <p:sp>
        <p:nvSpPr>
          <p:cNvPr id="39" name="AutoShape 27"/>
          <p:cNvSpPr>
            <a:spLocks noChangeArrowheads="1"/>
          </p:cNvSpPr>
          <p:nvPr/>
        </p:nvSpPr>
        <p:spPr bwMode="auto">
          <a:xfrm>
            <a:off x="4413696" y="1389608"/>
            <a:ext cx="488950" cy="541338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交易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40" name="AutoShape 27"/>
          <p:cNvSpPr>
            <a:spLocks noChangeArrowheads="1"/>
          </p:cNvSpPr>
          <p:nvPr/>
        </p:nvSpPr>
        <p:spPr bwMode="auto">
          <a:xfrm>
            <a:off x="8147496" y="1389608"/>
            <a:ext cx="711200" cy="541338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algn="ctr"/>
            <a:r>
              <a:rPr lang="en-US" altLang="zh-CN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AutoShape 27"/>
          <p:cNvSpPr>
            <a:spLocks noChangeArrowheads="1"/>
          </p:cNvSpPr>
          <p:nvPr/>
        </p:nvSpPr>
        <p:spPr bwMode="auto">
          <a:xfrm>
            <a:off x="457646" y="989558"/>
            <a:ext cx="622300" cy="1022350"/>
          </a:xfrm>
          <a:prstGeom prst="roundRect">
            <a:avLst>
              <a:gd name="adj" fmla="val 95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电话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235396" y="2083916"/>
            <a:ext cx="87566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1986" y="5691460"/>
            <a:ext cx="400110" cy="844550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企业管理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1988" y="1957660"/>
            <a:ext cx="400110" cy="3778250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latin typeface="+mj-ea"/>
                <a:ea typeface="+mj-ea"/>
              </a:rPr>
              <a:t>运营平台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1989" y="1078458"/>
            <a:ext cx="400110" cy="933450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latin typeface="+mj-ea"/>
                <a:ea typeface="+mj-ea"/>
              </a:rPr>
              <a:t>商务平台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46" name="矩形 22"/>
          <p:cNvSpPr>
            <a:spLocks noChangeArrowheads="1"/>
          </p:cNvSpPr>
          <p:nvPr/>
        </p:nvSpPr>
        <p:spPr bwMode="auto">
          <a:xfrm>
            <a:off x="5391596" y="2155924"/>
            <a:ext cx="2800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供应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链与物流管理系统</a:t>
            </a:r>
          </a:p>
        </p:txBody>
      </p:sp>
      <p:sp>
        <p:nvSpPr>
          <p:cNvPr id="47" name="AutoShape 27"/>
          <p:cNvSpPr>
            <a:spLocks noChangeArrowheads="1"/>
          </p:cNvSpPr>
          <p:nvPr/>
        </p:nvSpPr>
        <p:spPr bwMode="auto">
          <a:xfrm>
            <a:off x="1968946" y="24964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会员</a:t>
            </a:r>
            <a:endParaRPr lang="en-US" altLang="zh-CN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AutoShape 27"/>
          <p:cNvSpPr>
            <a:spLocks noChangeArrowheads="1"/>
          </p:cNvSpPr>
          <p:nvPr/>
        </p:nvSpPr>
        <p:spPr bwMode="auto">
          <a:xfrm>
            <a:off x="2635696" y="24964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挂单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AutoShape 27"/>
          <p:cNvSpPr>
            <a:spLocks noChangeArrowheads="1"/>
          </p:cNvSpPr>
          <p:nvPr/>
        </p:nvSpPr>
        <p:spPr bwMode="auto">
          <a:xfrm>
            <a:off x="3302446" y="24964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商铺</a:t>
            </a:r>
            <a:endParaRPr lang="en-US" altLang="zh-CN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AutoShape 27"/>
          <p:cNvSpPr>
            <a:spLocks noChangeArrowheads="1"/>
          </p:cNvSpPr>
          <p:nvPr/>
        </p:nvSpPr>
        <p:spPr bwMode="auto">
          <a:xfrm>
            <a:off x="3969196" y="24964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招标拍</a:t>
            </a:r>
            <a:endParaRPr lang="en-US" altLang="zh-CN" sz="12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卖管理</a:t>
            </a:r>
            <a:endParaRPr lang="en-US" altLang="zh-CN" sz="12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AutoShape 27"/>
          <p:cNvSpPr>
            <a:spLocks noChangeArrowheads="1"/>
          </p:cNvSpPr>
          <p:nvPr/>
        </p:nvSpPr>
        <p:spPr bwMode="auto">
          <a:xfrm>
            <a:off x="2635696" y="31187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身份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AutoShape 27"/>
          <p:cNvSpPr>
            <a:spLocks noChangeArrowheads="1"/>
          </p:cNvSpPr>
          <p:nvPr/>
        </p:nvSpPr>
        <p:spPr bwMode="auto">
          <a:xfrm>
            <a:off x="3302446" y="31187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交易</a:t>
            </a:r>
            <a:endParaRPr lang="en-US" altLang="zh-CN" sz="12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endParaRPr lang="en-US" altLang="zh-CN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27"/>
          <p:cNvSpPr>
            <a:spLocks noChangeArrowheads="1"/>
          </p:cNvSpPr>
          <p:nvPr/>
        </p:nvSpPr>
        <p:spPr bwMode="auto">
          <a:xfrm>
            <a:off x="3969196" y="31187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信用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en-US" altLang="zh-CN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AutoShape 27"/>
          <p:cNvSpPr>
            <a:spLocks noChangeArrowheads="1"/>
          </p:cNvSpPr>
          <p:nvPr/>
        </p:nvSpPr>
        <p:spPr bwMode="auto">
          <a:xfrm>
            <a:off x="1968946" y="37410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增值服</a:t>
            </a:r>
            <a:endParaRPr lang="en-US" altLang="zh-CN" sz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务管理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AutoShape 27"/>
          <p:cNvSpPr>
            <a:spLocks noChangeArrowheads="1"/>
          </p:cNvSpPr>
          <p:nvPr/>
        </p:nvSpPr>
        <p:spPr bwMode="auto">
          <a:xfrm>
            <a:off x="2635696" y="37410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物流服</a:t>
            </a:r>
            <a:endParaRPr lang="en-US" altLang="zh-CN" sz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务管理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AutoShape 27"/>
          <p:cNvSpPr>
            <a:spLocks noChangeArrowheads="1"/>
          </p:cNvSpPr>
          <p:nvPr/>
        </p:nvSpPr>
        <p:spPr bwMode="auto">
          <a:xfrm>
            <a:off x="3302446" y="37410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  <a:endParaRPr lang="en-US" altLang="zh-CN" sz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27"/>
          <p:cNvSpPr>
            <a:spLocks noChangeArrowheads="1"/>
          </p:cNvSpPr>
          <p:nvPr/>
        </p:nvSpPr>
        <p:spPr bwMode="auto">
          <a:xfrm>
            <a:off x="2635696" y="43633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资金</a:t>
            </a:r>
            <a:endParaRPr lang="en-US" altLang="zh-CN" sz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AutoShape 27"/>
          <p:cNvSpPr>
            <a:spLocks noChangeArrowheads="1"/>
          </p:cNvSpPr>
          <p:nvPr/>
        </p:nvSpPr>
        <p:spPr bwMode="auto">
          <a:xfrm>
            <a:off x="3302446" y="43633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融资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信贷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27"/>
          <p:cNvSpPr>
            <a:spLocks noChangeArrowheads="1"/>
          </p:cNvSpPr>
          <p:nvPr/>
        </p:nvSpPr>
        <p:spPr bwMode="auto">
          <a:xfrm>
            <a:off x="1968946" y="43633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基础数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据管理</a:t>
            </a:r>
            <a:endParaRPr lang="en-US" altLang="zh-CN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27"/>
          <p:cNvSpPr>
            <a:spLocks noChangeArrowheads="1"/>
          </p:cNvSpPr>
          <p:nvPr/>
        </p:nvSpPr>
        <p:spPr bwMode="auto">
          <a:xfrm>
            <a:off x="3969196" y="37410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广告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  <a:endParaRPr lang="en-US" altLang="zh-CN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27"/>
          <p:cNvSpPr>
            <a:spLocks noChangeArrowheads="1"/>
          </p:cNvSpPr>
          <p:nvPr/>
        </p:nvSpPr>
        <p:spPr bwMode="auto">
          <a:xfrm>
            <a:off x="3969196" y="43633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竞价</a:t>
            </a:r>
            <a:endParaRPr lang="en-US" altLang="zh-CN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排名</a:t>
            </a:r>
            <a:endParaRPr lang="en-US" altLang="zh-CN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AutoShape 27"/>
          <p:cNvSpPr>
            <a:spLocks noChangeArrowheads="1"/>
          </p:cNvSpPr>
          <p:nvPr/>
        </p:nvSpPr>
        <p:spPr bwMode="auto">
          <a:xfrm>
            <a:off x="4769296" y="2155924"/>
            <a:ext cx="533400" cy="2844800"/>
          </a:xfrm>
          <a:prstGeom prst="roundRect">
            <a:avLst>
              <a:gd name="adj" fmla="val 9506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电子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支付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27"/>
          <p:cNvSpPr>
            <a:spLocks noChangeArrowheads="1"/>
          </p:cNvSpPr>
          <p:nvPr/>
        </p:nvSpPr>
        <p:spPr bwMode="auto">
          <a:xfrm>
            <a:off x="1968946" y="31187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投诉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en-US" altLang="zh-CN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43"/>
          <p:cNvSpPr>
            <a:spLocks noChangeArrowheads="1"/>
          </p:cNvSpPr>
          <p:nvPr/>
        </p:nvSpPr>
        <p:spPr bwMode="auto">
          <a:xfrm>
            <a:off x="1257746" y="1034008"/>
            <a:ext cx="301752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资讯平台</a:t>
            </a:r>
            <a:endParaRPr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27"/>
          <p:cNvSpPr>
            <a:spLocks noChangeArrowheads="1"/>
          </p:cNvSpPr>
          <p:nvPr/>
        </p:nvSpPr>
        <p:spPr bwMode="auto">
          <a:xfrm>
            <a:off x="1791146" y="1389608"/>
            <a:ext cx="533400" cy="541338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行业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资讯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AutoShape 27"/>
          <p:cNvSpPr>
            <a:spLocks noChangeArrowheads="1"/>
          </p:cNvSpPr>
          <p:nvPr/>
        </p:nvSpPr>
        <p:spPr bwMode="auto">
          <a:xfrm>
            <a:off x="2413446" y="1389608"/>
            <a:ext cx="533400" cy="541338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商铺</a:t>
            </a:r>
          </a:p>
        </p:txBody>
      </p:sp>
      <p:sp>
        <p:nvSpPr>
          <p:cNvPr id="67" name="AutoShape 27"/>
          <p:cNvSpPr>
            <a:spLocks noChangeArrowheads="1"/>
          </p:cNvSpPr>
          <p:nvPr/>
        </p:nvSpPr>
        <p:spPr bwMode="auto">
          <a:xfrm>
            <a:off x="3035746" y="1389608"/>
            <a:ext cx="533400" cy="541338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广告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宣传</a:t>
            </a:r>
          </a:p>
        </p:txBody>
      </p:sp>
      <p:sp>
        <p:nvSpPr>
          <p:cNvPr id="68" name="AutoShape 27"/>
          <p:cNvSpPr>
            <a:spLocks noChangeArrowheads="1"/>
          </p:cNvSpPr>
          <p:nvPr/>
        </p:nvSpPr>
        <p:spPr bwMode="auto">
          <a:xfrm>
            <a:off x="3658046" y="1389608"/>
            <a:ext cx="533400" cy="541338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</a:p>
        </p:txBody>
      </p:sp>
      <p:sp>
        <p:nvSpPr>
          <p:cNvPr id="69" name="AutoShape 27"/>
          <p:cNvSpPr>
            <a:spLocks noChangeArrowheads="1"/>
          </p:cNvSpPr>
          <p:nvPr/>
        </p:nvSpPr>
        <p:spPr bwMode="auto">
          <a:xfrm>
            <a:off x="4991546" y="1389608"/>
            <a:ext cx="488950" cy="541338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资料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维护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AutoShape 27"/>
          <p:cNvSpPr>
            <a:spLocks noChangeArrowheads="1"/>
          </p:cNvSpPr>
          <p:nvPr/>
        </p:nvSpPr>
        <p:spPr bwMode="auto">
          <a:xfrm>
            <a:off x="5569396" y="1389608"/>
            <a:ext cx="711200" cy="541338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企业网络</a:t>
            </a:r>
            <a:endParaRPr lang="en-US" altLang="zh-CN" sz="12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endParaRPr lang="zh-CN" altLang="en-US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27"/>
          <p:cNvSpPr>
            <a:spLocks noChangeArrowheads="1"/>
          </p:cNvSpPr>
          <p:nvPr/>
        </p:nvSpPr>
        <p:spPr bwMode="auto">
          <a:xfrm>
            <a:off x="6369496" y="1389608"/>
            <a:ext cx="488950" cy="541338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合同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72" name="AutoShape 27"/>
          <p:cNvSpPr>
            <a:spLocks noChangeArrowheads="1"/>
          </p:cNvSpPr>
          <p:nvPr/>
        </p:nvSpPr>
        <p:spPr bwMode="auto">
          <a:xfrm>
            <a:off x="6947346" y="1389608"/>
            <a:ext cx="488950" cy="541338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结算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支付</a:t>
            </a:r>
          </a:p>
        </p:txBody>
      </p:sp>
      <p:sp>
        <p:nvSpPr>
          <p:cNvPr id="73" name="AutoShape 27"/>
          <p:cNvSpPr>
            <a:spLocks noChangeArrowheads="1"/>
          </p:cNvSpPr>
          <p:nvPr/>
        </p:nvSpPr>
        <p:spPr bwMode="auto">
          <a:xfrm>
            <a:off x="7525196" y="1389608"/>
            <a:ext cx="488950" cy="541338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2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74" name="AutoShape 27"/>
          <p:cNvSpPr>
            <a:spLocks noChangeArrowheads="1"/>
          </p:cNvSpPr>
          <p:nvPr/>
        </p:nvSpPr>
        <p:spPr bwMode="auto">
          <a:xfrm>
            <a:off x="7747446" y="5756324"/>
            <a:ext cx="1289050" cy="674687"/>
          </a:xfrm>
          <a:prstGeom prst="roundRect">
            <a:avLst>
              <a:gd name="adj" fmla="val 12236"/>
            </a:avLst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供应链企业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内部管理系统</a:t>
            </a:r>
          </a:p>
        </p:txBody>
      </p:sp>
      <p:cxnSp>
        <p:nvCxnSpPr>
          <p:cNvPr id="75" name="直接连接符 74"/>
          <p:cNvCxnSpPr/>
          <p:nvPr/>
        </p:nvCxnSpPr>
        <p:spPr bwMode="auto">
          <a:xfrm>
            <a:off x="4724846" y="5682728"/>
            <a:ext cx="4267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AutoShape 27"/>
          <p:cNvSpPr>
            <a:spLocks noChangeArrowheads="1"/>
          </p:cNvSpPr>
          <p:nvPr/>
        </p:nvSpPr>
        <p:spPr bwMode="auto">
          <a:xfrm>
            <a:off x="4991546" y="5764261"/>
            <a:ext cx="1289050" cy="674687"/>
          </a:xfrm>
          <a:prstGeom prst="roundRect">
            <a:avLst>
              <a:gd name="adj" fmla="val 12236"/>
            </a:avLst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服务应用扩展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91445" y="5647010"/>
            <a:ext cx="400110" cy="102235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latin typeface="+mj-ea"/>
                <a:ea typeface="+mj-ea"/>
              </a:rPr>
              <a:t>服务平台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78" name="AutoShape 27"/>
          <p:cNvSpPr>
            <a:spLocks noChangeArrowheads="1"/>
          </p:cNvSpPr>
          <p:nvPr/>
        </p:nvSpPr>
        <p:spPr bwMode="auto">
          <a:xfrm>
            <a:off x="5480496" y="24964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采购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AutoShape 27"/>
          <p:cNvSpPr>
            <a:spLocks noChangeArrowheads="1"/>
          </p:cNvSpPr>
          <p:nvPr/>
        </p:nvSpPr>
        <p:spPr bwMode="auto">
          <a:xfrm>
            <a:off x="6813996" y="24964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销售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AutoShape 27"/>
          <p:cNvSpPr>
            <a:spLocks noChangeArrowheads="1"/>
          </p:cNvSpPr>
          <p:nvPr/>
        </p:nvSpPr>
        <p:spPr bwMode="auto">
          <a:xfrm>
            <a:off x="6813996" y="31187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仓储</a:t>
            </a:r>
            <a:endParaRPr lang="en-US" altLang="zh-CN" sz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27"/>
          <p:cNvSpPr>
            <a:spLocks noChangeArrowheads="1"/>
          </p:cNvSpPr>
          <p:nvPr/>
        </p:nvSpPr>
        <p:spPr bwMode="auto">
          <a:xfrm>
            <a:off x="6147246" y="24964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>
                <a:solidFill>
                  <a:srgbClr val="008CC6"/>
                </a:solidFill>
                <a:latin typeface="微软雅黑" pitchFamily="34" charset="-122"/>
                <a:ea typeface="微软雅黑" pitchFamily="34" charset="-122"/>
              </a:rPr>
              <a:t>库存</a:t>
            </a:r>
            <a:endParaRPr lang="en-US" altLang="zh-CN" sz="1200">
              <a:solidFill>
                <a:srgbClr val="008CC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>
                <a:solidFill>
                  <a:srgbClr val="008CC6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>
              <a:solidFill>
                <a:srgbClr val="008CC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AutoShape 27"/>
          <p:cNvSpPr>
            <a:spLocks noChangeArrowheads="1"/>
          </p:cNvSpPr>
          <p:nvPr/>
        </p:nvSpPr>
        <p:spPr bwMode="auto">
          <a:xfrm>
            <a:off x="5480496" y="37410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招投标</a:t>
            </a:r>
            <a:endParaRPr lang="en-US" altLang="zh-CN" sz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AutoShape 27"/>
          <p:cNvSpPr>
            <a:spLocks noChangeArrowheads="1"/>
          </p:cNvSpPr>
          <p:nvPr/>
        </p:nvSpPr>
        <p:spPr bwMode="auto">
          <a:xfrm>
            <a:off x="5480496" y="43633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信贷</a:t>
            </a:r>
            <a:endParaRPr lang="en-US" altLang="zh-CN" sz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AutoShape 27"/>
          <p:cNvSpPr>
            <a:spLocks noChangeArrowheads="1"/>
          </p:cNvSpPr>
          <p:nvPr/>
        </p:nvSpPr>
        <p:spPr bwMode="auto">
          <a:xfrm>
            <a:off x="6147246" y="43633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质押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AutoShape 27"/>
          <p:cNvSpPr>
            <a:spLocks noChangeArrowheads="1"/>
          </p:cNvSpPr>
          <p:nvPr/>
        </p:nvSpPr>
        <p:spPr bwMode="auto">
          <a:xfrm>
            <a:off x="6813996" y="37410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融资</a:t>
            </a:r>
            <a:endParaRPr lang="en-US" altLang="zh-CN" sz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27"/>
          <p:cNvSpPr>
            <a:spLocks noChangeArrowheads="1"/>
          </p:cNvSpPr>
          <p:nvPr/>
        </p:nvSpPr>
        <p:spPr bwMode="auto">
          <a:xfrm>
            <a:off x="6813996" y="43633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单据</a:t>
            </a:r>
            <a:endParaRPr lang="en-US" altLang="zh-CN" sz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AutoShape 27"/>
          <p:cNvSpPr>
            <a:spLocks noChangeArrowheads="1"/>
          </p:cNvSpPr>
          <p:nvPr/>
        </p:nvSpPr>
        <p:spPr bwMode="auto">
          <a:xfrm>
            <a:off x="7480746" y="37410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认证</a:t>
            </a:r>
            <a:endParaRPr lang="en-US" altLang="zh-CN" sz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AutoShape 27"/>
          <p:cNvSpPr>
            <a:spLocks noChangeArrowheads="1"/>
          </p:cNvSpPr>
          <p:nvPr/>
        </p:nvSpPr>
        <p:spPr bwMode="auto">
          <a:xfrm>
            <a:off x="7480746" y="43633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生产计</a:t>
            </a:r>
            <a:endParaRPr lang="en-US" altLang="zh-CN" sz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划管理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AutoShape 27"/>
          <p:cNvSpPr>
            <a:spLocks noChangeArrowheads="1"/>
          </p:cNvSpPr>
          <p:nvPr/>
        </p:nvSpPr>
        <p:spPr bwMode="auto">
          <a:xfrm>
            <a:off x="7480746" y="24964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运输</a:t>
            </a:r>
            <a:endParaRPr lang="en-US" altLang="zh-CN" sz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27"/>
          <p:cNvSpPr>
            <a:spLocks noChangeArrowheads="1"/>
          </p:cNvSpPr>
          <p:nvPr/>
        </p:nvSpPr>
        <p:spPr bwMode="auto">
          <a:xfrm>
            <a:off x="7480746" y="31187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物流计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划管理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AutoShape 27"/>
          <p:cNvSpPr>
            <a:spLocks noChangeArrowheads="1"/>
          </p:cNvSpPr>
          <p:nvPr/>
        </p:nvSpPr>
        <p:spPr bwMode="auto">
          <a:xfrm>
            <a:off x="5480496" y="31187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加工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AutoShape 27"/>
          <p:cNvSpPr>
            <a:spLocks noChangeArrowheads="1"/>
          </p:cNvSpPr>
          <p:nvPr/>
        </p:nvSpPr>
        <p:spPr bwMode="auto">
          <a:xfrm>
            <a:off x="6147246" y="31187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检验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AutoShape 27"/>
          <p:cNvSpPr>
            <a:spLocks noChangeArrowheads="1"/>
          </p:cNvSpPr>
          <p:nvPr/>
        </p:nvSpPr>
        <p:spPr bwMode="auto">
          <a:xfrm>
            <a:off x="6147246" y="3741018"/>
            <a:ext cx="622300" cy="577850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9525" algn="ctr">
            <a:solidFill>
              <a:srgbClr val="008CC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第三方</a:t>
            </a:r>
            <a:endParaRPr lang="en-US" altLang="zh-CN" sz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物流</a:t>
            </a:r>
            <a:endParaRPr lang="en-US" altLang="zh-CN" sz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016000" y="5740400"/>
            <a:ext cx="4889500" cy="66675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网络层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16000" y="5073650"/>
            <a:ext cx="4889500" cy="66675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硬件服务器层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硬储存设备层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技术架构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16000" y="4421188"/>
            <a:ext cx="4889500" cy="66675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基础软件架构层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（中间件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数据库服务器等）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016000" y="3754438"/>
            <a:ext cx="4889500" cy="66675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应用服务架构层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（电子商务行业套件、服务编排、整合）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16000" y="3087688"/>
            <a:ext cx="4889500" cy="66675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业务架构层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6" name="TextBox 14"/>
          <p:cNvSpPr txBox="1">
            <a:spLocks noChangeArrowheads="1"/>
          </p:cNvSpPr>
          <p:nvPr/>
        </p:nvSpPr>
        <p:spPr bwMode="auto">
          <a:xfrm>
            <a:off x="6172200" y="3176588"/>
            <a:ext cx="4000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S</a:t>
            </a:r>
          </a:p>
          <a:p>
            <a:pPr algn="ctr"/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O</a:t>
            </a:r>
          </a:p>
          <a:p>
            <a:pPr algn="ctr"/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0494" name="TextBox 15"/>
          <p:cNvSpPr txBox="1">
            <a:spLocks noChangeArrowheads="1"/>
          </p:cNvSpPr>
          <p:nvPr/>
        </p:nvSpPr>
        <p:spPr bwMode="auto">
          <a:xfrm>
            <a:off x="6750050" y="3309938"/>
            <a:ext cx="4000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云计算</a:t>
            </a:r>
            <a:endParaRPr lang="en-US" altLang="zh-CN" sz="1400" b="1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解决方案</a:t>
            </a:r>
          </a:p>
        </p:txBody>
      </p:sp>
      <p:grpSp>
        <p:nvGrpSpPr>
          <p:cNvPr id="3" name="组合 20"/>
          <p:cNvGrpSpPr>
            <a:grpSpLocks/>
          </p:cNvGrpSpPr>
          <p:nvPr/>
        </p:nvGrpSpPr>
        <p:grpSpPr bwMode="auto">
          <a:xfrm>
            <a:off x="1238250" y="1162050"/>
            <a:ext cx="1511300" cy="844550"/>
            <a:chOff x="1371600" y="762000"/>
            <a:chExt cx="1511300" cy="844550"/>
          </a:xfrm>
          <a:noFill/>
        </p:grpSpPr>
        <p:sp>
          <p:nvSpPr>
            <p:cNvPr id="11" name="圆角矩形 10"/>
            <p:cNvSpPr/>
            <p:nvPr/>
          </p:nvSpPr>
          <p:spPr>
            <a:xfrm>
              <a:off x="1371600" y="1089025"/>
              <a:ext cx="1511300" cy="517525"/>
            </a:xfrm>
            <a:prstGeom prst="round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外部用户</a:t>
              </a:r>
            </a:p>
          </p:txBody>
        </p:sp>
        <p:pic>
          <p:nvPicPr>
            <p:cNvPr id="23583" name="Picture 424" descr="People Chat buddies ic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16100" y="762000"/>
              <a:ext cx="615950" cy="45969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右大括号 17"/>
          <p:cNvSpPr/>
          <p:nvPr/>
        </p:nvSpPr>
        <p:spPr bwMode="auto">
          <a:xfrm>
            <a:off x="5905500" y="2465388"/>
            <a:ext cx="355600" cy="2622550"/>
          </a:xfrm>
          <a:prstGeom prst="rightBrace">
            <a:avLst>
              <a:gd name="adj1" fmla="val 5119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4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9" name="右大括号 18"/>
          <p:cNvSpPr/>
          <p:nvPr/>
        </p:nvSpPr>
        <p:spPr bwMode="auto">
          <a:xfrm>
            <a:off x="6438900" y="2465388"/>
            <a:ext cx="355600" cy="3289300"/>
          </a:xfrm>
          <a:prstGeom prst="rightBrace">
            <a:avLst>
              <a:gd name="adj1" fmla="val 5119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4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16000" y="2420938"/>
            <a:ext cx="4889500" cy="66675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用户交互层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38150" y="2420938"/>
            <a:ext cx="622300" cy="40005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IT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治理</a:t>
            </a:r>
          </a:p>
        </p:txBody>
      </p:sp>
      <p:grpSp>
        <p:nvGrpSpPr>
          <p:cNvPr id="7" name="组合 21"/>
          <p:cNvGrpSpPr>
            <a:grpSpLocks/>
          </p:cNvGrpSpPr>
          <p:nvPr/>
        </p:nvGrpSpPr>
        <p:grpSpPr bwMode="auto">
          <a:xfrm>
            <a:off x="4216400" y="1162050"/>
            <a:ext cx="1511300" cy="844550"/>
            <a:chOff x="1371600" y="762000"/>
            <a:chExt cx="1511300" cy="844550"/>
          </a:xfrm>
          <a:noFill/>
        </p:grpSpPr>
        <p:sp>
          <p:nvSpPr>
            <p:cNvPr id="23" name="圆角矩形 22"/>
            <p:cNvSpPr/>
            <p:nvPr/>
          </p:nvSpPr>
          <p:spPr>
            <a:xfrm>
              <a:off x="1371600" y="1089025"/>
              <a:ext cx="1511300" cy="517525"/>
            </a:xfrm>
            <a:prstGeom prst="round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内部用户</a:t>
              </a:r>
            </a:p>
          </p:txBody>
        </p:sp>
        <p:pic>
          <p:nvPicPr>
            <p:cNvPr id="23581" name="Picture 424" descr="People Chat buddies ic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16100" y="762000"/>
              <a:ext cx="615950" cy="45969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TextBox 15"/>
          <p:cNvSpPr txBox="1">
            <a:spLocks noChangeArrowheads="1"/>
          </p:cNvSpPr>
          <p:nvPr/>
        </p:nvSpPr>
        <p:spPr bwMode="auto">
          <a:xfrm>
            <a:off x="7327900" y="3748088"/>
            <a:ext cx="4000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安全解决方案</a:t>
            </a:r>
          </a:p>
        </p:txBody>
      </p:sp>
      <p:sp>
        <p:nvSpPr>
          <p:cNvPr id="27" name="右大括号 26"/>
          <p:cNvSpPr/>
          <p:nvPr/>
        </p:nvSpPr>
        <p:spPr bwMode="auto">
          <a:xfrm>
            <a:off x="7016750" y="2465388"/>
            <a:ext cx="355600" cy="3986212"/>
          </a:xfrm>
          <a:prstGeom prst="rightBrace">
            <a:avLst>
              <a:gd name="adj1" fmla="val 5119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4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7861300" y="3248025"/>
            <a:ext cx="40005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遵守国际通用规范和标准</a:t>
            </a:r>
          </a:p>
        </p:txBody>
      </p:sp>
      <p:sp>
        <p:nvSpPr>
          <p:cNvPr id="30" name="右大括号 29"/>
          <p:cNvSpPr/>
          <p:nvPr/>
        </p:nvSpPr>
        <p:spPr bwMode="auto">
          <a:xfrm>
            <a:off x="7550150" y="2465388"/>
            <a:ext cx="355600" cy="3986212"/>
          </a:xfrm>
          <a:prstGeom prst="rightBrace">
            <a:avLst>
              <a:gd name="adj1" fmla="val 51190"/>
              <a:gd name="adj2" fmla="val 5000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4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1" name="TextBox 15"/>
          <p:cNvSpPr txBox="1">
            <a:spLocks noChangeArrowheads="1"/>
          </p:cNvSpPr>
          <p:nvPr/>
        </p:nvSpPr>
        <p:spPr bwMode="auto">
          <a:xfrm>
            <a:off x="8439150" y="2732088"/>
            <a:ext cx="40005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latin typeface="+mj-ea"/>
                <a:ea typeface="+mj-ea"/>
              </a:rPr>
              <a:t>TOGAF</a:t>
            </a:r>
            <a:r>
              <a:rPr lang="zh-CN" altLang="en-US" sz="1400" b="1" dirty="0">
                <a:latin typeface="+mj-ea"/>
                <a:ea typeface="+mj-ea"/>
              </a:rPr>
              <a:t>企业架构方法论指导实现</a:t>
            </a:r>
          </a:p>
        </p:txBody>
      </p:sp>
      <p:sp>
        <p:nvSpPr>
          <p:cNvPr id="32" name="右大括号 31"/>
          <p:cNvSpPr/>
          <p:nvPr/>
        </p:nvSpPr>
        <p:spPr bwMode="auto">
          <a:xfrm>
            <a:off x="8128000" y="2465388"/>
            <a:ext cx="355600" cy="3986212"/>
          </a:xfrm>
          <a:prstGeom prst="rightBrace">
            <a:avLst>
              <a:gd name="adj1" fmla="val 51190"/>
              <a:gd name="adj2" fmla="val 5000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4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1050" y="2020888"/>
            <a:ext cx="11112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rgbClr val="FF9900"/>
                </a:solidFill>
                <a:latin typeface="+mj-ea"/>
                <a:ea typeface="+mj-ea"/>
              </a:rPr>
              <a:t>思想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83350" y="2020888"/>
            <a:ext cx="11112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rgbClr val="FF9900"/>
                </a:solidFill>
                <a:latin typeface="+mj-ea"/>
                <a:ea typeface="+mj-ea"/>
              </a:rPr>
              <a:t>安全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61200" y="2020888"/>
            <a:ext cx="11112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rgbClr val="FF9900"/>
                </a:solidFill>
                <a:latin typeface="+mj-ea"/>
                <a:ea typeface="+mj-ea"/>
              </a:rPr>
              <a:t>标准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3500" y="2020888"/>
            <a:ext cx="11112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rgbClr val="FF9900"/>
                </a:solidFill>
                <a:latin typeface="+mj-ea"/>
                <a:ea typeface="+mj-ea"/>
              </a:rPr>
              <a:t>方法</a:t>
            </a:r>
          </a:p>
        </p:txBody>
      </p:sp>
      <p:sp>
        <p:nvSpPr>
          <p:cNvPr id="43" name="上下箭头 42"/>
          <p:cNvSpPr/>
          <p:nvPr/>
        </p:nvSpPr>
        <p:spPr bwMode="auto">
          <a:xfrm>
            <a:off x="1771650" y="1828800"/>
            <a:ext cx="400050" cy="57785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4" name="上下箭头 43"/>
          <p:cNvSpPr/>
          <p:nvPr/>
        </p:nvSpPr>
        <p:spPr bwMode="auto">
          <a:xfrm>
            <a:off x="4705350" y="1828800"/>
            <a:ext cx="400050" cy="57785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技术架构参考模型</a:t>
            </a:r>
            <a:endParaRPr lang="zh-CN" altLang="en-US" dirty="0"/>
          </a:p>
        </p:txBody>
      </p:sp>
      <p:sp>
        <p:nvSpPr>
          <p:cNvPr id="8" name="AutoShape 27"/>
          <p:cNvSpPr>
            <a:spLocks noChangeArrowheads="1"/>
          </p:cNvSpPr>
          <p:nvPr/>
        </p:nvSpPr>
        <p:spPr bwMode="auto">
          <a:xfrm>
            <a:off x="393700" y="5877272"/>
            <a:ext cx="2089150" cy="563662"/>
          </a:xfrm>
          <a:prstGeom prst="roundRect">
            <a:avLst>
              <a:gd name="adj" fmla="val 12236"/>
            </a:avLst>
          </a:prstGeom>
          <a:solidFill>
            <a:srgbClr val="008CC6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JEE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认证应用服务器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5300663" y="5877272"/>
            <a:ext cx="1627187" cy="563662"/>
          </a:xfrm>
          <a:prstGeom prst="roundRect">
            <a:avLst>
              <a:gd name="adj" fmla="val 12236"/>
            </a:avLst>
          </a:prstGeom>
          <a:solidFill>
            <a:srgbClr val="008CC6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数据库集群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260350" y="5227612"/>
            <a:ext cx="8712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AutoShape 27"/>
          <p:cNvSpPr>
            <a:spLocks noChangeArrowheads="1"/>
          </p:cNvSpPr>
          <p:nvPr/>
        </p:nvSpPr>
        <p:spPr bwMode="auto">
          <a:xfrm>
            <a:off x="438150" y="5301208"/>
            <a:ext cx="7512050" cy="456084"/>
          </a:xfrm>
          <a:prstGeom prst="roundRect">
            <a:avLst>
              <a:gd name="adj" fmla="val 9506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4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云计算平台</a:t>
            </a:r>
            <a:endParaRPr lang="en-US" altLang="zh-CN" sz="1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auto">
          <a:xfrm>
            <a:off x="393700" y="1072282"/>
            <a:ext cx="1733550" cy="755650"/>
          </a:xfrm>
          <a:prstGeom prst="roundRect">
            <a:avLst>
              <a:gd name="adj" fmla="val 8154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Rich Client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本地优化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浏览器插件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27"/>
          <p:cNvSpPr>
            <a:spLocks noChangeArrowheads="1"/>
          </p:cNvSpPr>
          <p:nvPr/>
        </p:nvSpPr>
        <p:spPr bwMode="auto">
          <a:xfrm>
            <a:off x="8048625" y="5301207"/>
            <a:ext cx="923925" cy="1152129"/>
          </a:xfrm>
          <a:prstGeom prst="roundRect">
            <a:avLst>
              <a:gd name="adj" fmla="val 12236"/>
            </a:avLst>
          </a:prstGeom>
          <a:solidFill>
            <a:srgbClr val="008CC6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数据仓库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215900" y="1909688"/>
            <a:ext cx="8712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043" y="5223892"/>
            <a:ext cx="400110" cy="102235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latin typeface="+mj-ea"/>
                <a:ea typeface="+mj-ea"/>
              </a:rPr>
              <a:t>基础架构层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100" y="1909688"/>
            <a:ext cx="400110" cy="191135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latin typeface="+mj-ea"/>
                <a:ea typeface="+mj-ea"/>
              </a:rPr>
              <a:t>业务架构层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040" y="983382"/>
            <a:ext cx="400110" cy="933450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latin typeface="+mj-ea"/>
                <a:ea typeface="+mj-ea"/>
              </a:rPr>
              <a:t>用户交互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78" name="AutoShape 27"/>
          <p:cNvSpPr>
            <a:spLocks noChangeArrowheads="1"/>
          </p:cNvSpPr>
          <p:nvPr/>
        </p:nvSpPr>
        <p:spPr bwMode="auto">
          <a:xfrm>
            <a:off x="2171700" y="1072282"/>
            <a:ext cx="1422400" cy="755650"/>
          </a:xfrm>
          <a:prstGeom prst="roundRect">
            <a:avLst>
              <a:gd name="adj" fmla="val 8154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RIA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应用技术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AutoShape 27"/>
          <p:cNvSpPr>
            <a:spLocks noChangeArrowheads="1"/>
          </p:cNvSpPr>
          <p:nvPr/>
        </p:nvSpPr>
        <p:spPr bwMode="auto">
          <a:xfrm>
            <a:off x="3638550" y="1072282"/>
            <a:ext cx="1333500" cy="755650"/>
          </a:xfrm>
          <a:prstGeom prst="roundRect">
            <a:avLst>
              <a:gd name="adj" fmla="val 8154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网页模板技术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Velocity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AutoShape 27"/>
          <p:cNvSpPr>
            <a:spLocks noChangeArrowheads="1"/>
          </p:cNvSpPr>
          <p:nvPr/>
        </p:nvSpPr>
        <p:spPr bwMode="auto">
          <a:xfrm>
            <a:off x="5416550" y="1072282"/>
            <a:ext cx="1022350" cy="755650"/>
          </a:xfrm>
          <a:prstGeom prst="roundRect">
            <a:avLst>
              <a:gd name="adj" fmla="val 8154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16440" y="983382"/>
            <a:ext cx="400110" cy="933450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latin typeface="+mj-ea"/>
                <a:ea typeface="+mj-ea"/>
              </a:rPr>
              <a:t>系统交互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82" name="AutoShape 27"/>
          <p:cNvSpPr>
            <a:spLocks noChangeArrowheads="1"/>
          </p:cNvSpPr>
          <p:nvPr/>
        </p:nvSpPr>
        <p:spPr bwMode="auto">
          <a:xfrm>
            <a:off x="6483350" y="1072282"/>
            <a:ext cx="1244600" cy="755650"/>
          </a:xfrm>
          <a:prstGeom prst="roundRect">
            <a:avLst>
              <a:gd name="adj" fmla="val 8154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标准化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1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ebXML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/EDI</a:t>
            </a:r>
          </a:p>
        </p:txBody>
      </p:sp>
      <p:sp>
        <p:nvSpPr>
          <p:cNvPr id="83" name="AutoShape 27"/>
          <p:cNvSpPr>
            <a:spLocks noChangeArrowheads="1"/>
          </p:cNvSpPr>
          <p:nvPr/>
        </p:nvSpPr>
        <p:spPr bwMode="auto">
          <a:xfrm>
            <a:off x="7772400" y="1072282"/>
            <a:ext cx="1155700" cy="755650"/>
          </a:xfrm>
          <a:prstGeom prst="roundRect">
            <a:avLst>
              <a:gd name="adj" fmla="val 8154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风格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049" y="3890392"/>
            <a:ext cx="400110" cy="12446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latin typeface="+mj-ea"/>
                <a:ea typeface="+mj-ea"/>
              </a:rPr>
              <a:t>应用</a:t>
            </a:r>
            <a:r>
              <a:rPr lang="zh-CN" altLang="en-US" sz="1400" b="1" dirty="0" smtClean="0">
                <a:latin typeface="+mj-ea"/>
                <a:ea typeface="+mj-ea"/>
              </a:rPr>
              <a:t>架构层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91" name="AutoShape 27"/>
          <p:cNvSpPr>
            <a:spLocks noChangeArrowheads="1"/>
          </p:cNvSpPr>
          <p:nvPr/>
        </p:nvSpPr>
        <p:spPr bwMode="auto">
          <a:xfrm>
            <a:off x="2571750" y="5877272"/>
            <a:ext cx="1066799" cy="571599"/>
          </a:xfrm>
          <a:prstGeom prst="roundRect">
            <a:avLst>
              <a:gd name="adj" fmla="val 12236"/>
            </a:avLst>
          </a:prstGeom>
          <a:solidFill>
            <a:srgbClr val="008CC6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消息队列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AutoShape 27"/>
          <p:cNvSpPr>
            <a:spLocks noChangeArrowheads="1"/>
          </p:cNvSpPr>
          <p:nvPr/>
        </p:nvSpPr>
        <p:spPr bwMode="auto">
          <a:xfrm>
            <a:off x="3727450" y="5877272"/>
            <a:ext cx="1511300" cy="571599"/>
          </a:xfrm>
          <a:prstGeom prst="roundRect">
            <a:avLst>
              <a:gd name="adj" fmla="val 12236"/>
            </a:avLst>
          </a:prstGeom>
          <a:solidFill>
            <a:srgbClr val="008CC6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分布式数据缓存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AutoShape 27"/>
          <p:cNvSpPr>
            <a:spLocks noChangeArrowheads="1"/>
          </p:cNvSpPr>
          <p:nvPr/>
        </p:nvSpPr>
        <p:spPr bwMode="auto">
          <a:xfrm>
            <a:off x="7016751" y="5877272"/>
            <a:ext cx="977900" cy="571599"/>
          </a:xfrm>
          <a:prstGeom prst="roundRect">
            <a:avLst>
              <a:gd name="adj" fmla="val 12236"/>
            </a:avLst>
          </a:prstGeom>
          <a:solidFill>
            <a:srgbClr val="008CC6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OLAP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AutoShape 27"/>
          <p:cNvSpPr>
            <a:spLocks noChangeArrowheads="1"/>
          </p:cNvSpPr>
          <p:nvPr/>
        </p:nvSpPr>
        <p:spPr bwMode="auto">
          <a:xfrm>
            <a:off x="393700" y="1998588"/>
            <a:ext cx="8534400" cy="355600"/>
          </a:xfrm>
          <a:prstGeom prst="roundRect">
            <a:avLst>
              <a:gd name="adj" fmla="val 8154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互联网负载均衡技术（</a:t>
            </a:r>
            <a:r>
              <a:rPr lang="en-US" altLang="zh-CN" sz="1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BigIP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/F5/AHS/</a:t>
            </a:r>
            <a:r>
              <a:rPr lang="en-US" altLang="zh-CN" sz="1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Ngix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+ Squid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27"/>
          <p:cNvSpPr>
            <a:spLocks noChangeArrowheads="1"/>
          </p:cNvSpPr>
          <p:nvPr/>
        </p:nvSpPr>
        <p:spPr bwMode="auto">
          <a:xfrm>
            <a:off x="393700" y="2443088"/>
            <a:ext cx="3378200" cy="311150"/>
          </a:xfrm>
          <a:prstGeom prst="roundRect">
            <a:avLst>
              <a:gd name="adj" fmla="val 95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业务应用套件</a:t>
            </a:r>
            <a:endParaRPr lang="en-US" altLang="zh-CN" sz="1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AutoShape 27"/>
          <p:cNvSpPr>
            <a:spLocks noChangeArrowheads="1"/>
          </p:cNvSpPr>
          <p:nvPr/>
        </p:nvSpPr>
        <p:spPr bwMode="auto">
          <a:xfrm>
            <a:off x="1282700" y="3821038"/>
            <a:ext cx="977900" cy="400050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信用模型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AutoShape 27"/>
          <p:cNvSpPr>
            <a:spLocks noChangeArrowheads="1"/>
          </p:cNvSpPr>
          <p:nvPr/>
        </p:nvSpPr>
        <p:spPr bwMode="auto">
          <a:xfrm>
            <a:off x="5994400" y="2843138"/>
            <a:ext cx="1244600" cy="400050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全文检索引擎</a:t>
            </a:r>
          </a:p>
        </p:txBody>
      </p:sp>
      <p:sp>
        <p:nvSpPr>
          <p:cNvPr id="98" name="AutoShape 27"/>
          <p:cNvSpPr>
            <a:spLocks noChangeArrowheads="1"/>
          </p:cNvSpPr>
          <p:nvPr/>
        </p:nvSpPr>
        <p:spPr bwMode="auto">
          <a:xfrm>
            <a:off x="393700" y="3821038"/>
            <a:ext cx="844550" cy="400050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表单定义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AutoShape 27"/>
          <p:cNvSpPr>
            <a:spLocks noChangeArrowheads="1"/>
          </p:cNvSpPr>
          <p:nvPr/>
        </p:nvSpPr>
        <p:spPr bwMode="auto">
          <a:xfrm>
            <a:off x="3771900" y="2843138"/>
            <a:ext cx="844550" cy="400050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银企互联</a:t>
            </a:r>
          </a:p>
        </p:txBody>
      </p:sp>
      <p:sp>
        <p:nvSpPr>
          <p:cNvPr id="102" name="AutoShape 27"/>
          <p:cNvSpPr>
            <a:spLocks noChangeArrowheads="1"/>
          </p:cNvSpPr>
          <p:nvPr/>
        </p:nvSpPr>
        <p:spPr bwMode="auto">
          <a:xfrm>
            <a:off x="4660900" y="2843138"/>
            <a:ext cx="1289050" cy="400050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网页生成引擎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27"/>
          <p:cNvSpPr>
            <a:spLocks noChangeArrowheads="1"/>
          </p:cNvSpPr>
          <p:nvPr/>
        </p:nvSpPr>
        <p:spPr bwMode="auto">
          <a:xfrm>
            <a:off x="5994400" y="3332088"/>
            <a:ext cx="1244600" cy="400050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作业调度引擎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27"/>
          <p:cNvSpPr>
            <a:spLocks noChangeArrowheads="1"/>
          </p:cNvSpPr>
          <p:nvPr/>
        </p:nvSpPr>
        <p:spPr bwMode="auto">
          <a:xfrm>
            <a:off x="4660900" y="3332088"/>
            <a:ext cx="1289050" cy="400050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意向分析组件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AutoShape 27"/>
          <p:cNvSpPr>
            <a:spLocks noChangeArrowheads="1"/>
          </p:cNvSpPr>
          <p:nvPr/>
        </p:nvSpPr>
        <p:spPr bwMode="auto">
          <a:xfrm>
            <a:off x="3771900" y="3332088"/>
            <a:ext cx="844550" cy="400050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规则引擎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AutoShape 27"/>
          <p:cNvSpPr>
            <a:spLocks noChangeArrowheads="1"/>
          </p:cNvSpPr>
          <p:nvPr/>
        </p:nvSpPr>
        <p:spPr bwMode="auto">
          <a:xfrm>
            <a:off x="3816350" y="2443088"/>
            <a:ext cx="3422650" cy="311150"/>
          </a:xfrm>
          <a:prstGeom prst="roundRect">
            <a:avLst>
              <a:gd name="adj" fmla="val 95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业务基础中间件</a:t>
            </a:r>
            <a:endParaRPr lang="en-US" altLang="zh-CN" sz="1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27"/>
          <p:cNvSpPr>
            <a:spLocks noChangeArrowheads="1"/>
          </p:cNvSpPr>
          <p:nvPr/>
        </p:nvSpPr>
        <p:spPr bwMode="auto">
          <a:xfrm>
            <a:off x="393700" y="4365104"/>
            <a:ext cx="1778000" cy="792088"/>
          </a:xfrm>
          <a:prstGeom prst="roundRect">
            <a:avLst>
              <a:gd name="adj" fmla="val 12236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业务流程管理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BPM/BPEL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8" name="直接连接符 107"/>
          <p:cNvCxnSpPr/>
          <p:nvPr/>
        </p:nvCxnSpPr>
        <p:spPr bwMode="auto">
          <a:xfrm>
            <a:off x="438150" y="4291508"/>
            <a:ext cx="6798146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9" name="AutoShape 27"/>
          <p:cNvSpPr>
            <a:spLocks noChangeArrowheads="1"/>
          </p:cNvSpPr>
          <p:nvPr/>
        </p:nvSpPr>
        <p:spPr bwMode="auto">
          <a:xfrm>
            <a:off x="2260600" y="4365104"/>
            <a:ext cx="1600200" cy="792088"/>
          </a:xfrm>
          <a:prstGeom prst="roundRect">
            <a:avLst>
              <a:gd name="adj" fmla="val 12236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业务整合编排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ESB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AutoShape 27"/>
          <p:cNvSpPr>
            <a:spLocks noChangeArrowheads="1"/>
          </p:cNvSpPr>
          <p:nvPr/>
        </p:nvSpPr>
        <p:spPr bwMode="auto">
          <a:xfrm>
            <a:off x="3949700" y="4357092"/>
            <a:ext cx="1733550" cy="800100"/>
          </a:xfrm>
          <a:prstGeom prst="roundRect">
            <a:avLst>
              <a:gd name="adj" fmla="val 12236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中央数据管理协同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（主数据管理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MDM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AutoShape 27"/>
          <p:cNvSpPr>
            <a:spLocks noChangeArrowheads="1"/>
          </p:cNvSpPr>
          <p:nvPr/>
        </p:nvSpPr>
        <p:spPr bwMode="auto">
          <a:xfrm>
            <a:off x="7327900" y="2420888"/>
            <a:ext cx="800100" cy="1872208"/>
          </a:xfrm>
          <a:prstGeom prst="roundRect">
            <a:avLst>
              <a:gd name="adj" fmla="val 12236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安全控制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身份管理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SSO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AutoShape 27"/>
          <p:cNvSpPr>
            <a:spLocks noChangeArrowheads="1"/>
          </p:cNvSpPr>
          <p:nvPr/>
        </p:nvSpPr>
        <p:spPr bwMode="auto">
          <a:xfrm>
            <a:off x="393700" y="2843138"/>
            <a:ext cx="1244600" cy="400050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领域模型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AutoShape 27"/>
          <p:cNvSpPr>
            <a:spLocks noChangeArrowheads="1"/>
          </p:cNvSpPr>
          <p:nvPr/>
        </p:nvSpPr>
        <p:spPr bwMode="auto">
          <a:xfrm>
            <a:off x="393700" y="3332088"/>
            <a:ext cx="1244600" cy="400050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B2B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领域模型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AutoShape 27"/>
          <p:cNvSpPr>
            <a:spLocks noChangeArrowheads="1"/>
          </p:cNvSpPr>
          <p:nvPr/>
        </p:nvSpPr>
        <p:spPr bwMode="auto">
          <a:xfrm>
            <a:off x="8172450" y="2420888"/>
            <a:ext cx="755650" cy="2736304"/>
          </a:xfrm>
          <a:prstGeom prst="roundRect">
            <a:avLst>
              <a:gd name="adj" fmla="val 12236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健康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与监控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AutoShape 27"/>
          <p:cNvSpPr>
            <a:spLocks noChangeArrowheads="1"/>
          </p:cNvSpPr>
          <p:nvPr/>
        </p:nvSpPr>
        <p:spPr bwMode="auto">
          <a:xfrm>
            <a:off x="2305050" y="3821038"/>
            <a:ext cx="1422400" cy="400050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结算与支付模型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AutoShape 27"/>
          <p:cNvSpPr>
            <a:spLocks noChangeArrowheads="1"/>
          </p:cNvSpPr>
          <p:nvPr/>
        </p:nvSpPr>
        <p:spPr bwMode="auto">
          <a:xfrm>
            <a:off x="1682750" y="2843138"/>
            <a:ext cx="2044700" cy="400050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可重用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Widget UI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AutoShape 27"/>
          <p:cNvSpPr>
            <a:spLocks noChangeArrowheads="1"/>
          </p:cNvSpPr>
          <p:nvPr/>
        </p:nvSpPr>
        <p:spPr bwMode="auto">
          <a:xfrm>
            <a:off x="5994400" y="3821038"/>
            <a:ext cx="1244600" cy="400050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性能分析组件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AutoShape 27"/>
          <p:cNvSpPr>
            <a:spLocks noChangeArrowheads="1"/>
          </p:cNvSpPr>
          <p:nvPr/>
        </p:nvSpPr>
        <p:spPr bwMode="auto">
          <a:xfrm>
            <a:off x="3771900" y="3821038"/>
            <a:ext cx="844550" cy="400050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日志组件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4660900" y="3821038"/>
            <a:ext cx="1289050" cy="400050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应用开发框架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AutoShape 27"/>
          <p:cNvSpPr>
            <a:spLocks noChangeArrowheads="1"/>
          </p:cNvSpPr>
          <p:nvPr/>
        </p:nvSpPr>
        <p:spPr bwMode="auto">
          <a:xfrm>
            <a:off x="5772150" y="4357092"/>
            <a:ext cx="2355850" cy="800100"/>
          </a:xfrm>
          <a:prstGeom prst="roundRect">
            <a:avLst>
              <a:gd name="adj" fmla="val 12236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Portal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门户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Porlet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引擎与容器）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AutoShape 27"/>
          <p:cNvSpPr>
            <a:spLocks noChangeArrowheads="1"/>
          </p:cNvSpPr>
          <p:nvPr/>
        </p:nvSpPr>
        <p:spPr bwMode="auto">
          <a:xfrm>
            <a:off x="1682750" y="3332088"/>
            <a:ext cx="2044700" cy="400050"/>
          </a:xfrm>
          <a:prstGeom prst="roundRect">
            <a:avLst>
              <a:gd name="adj" fmla="val 1223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网站模板及框架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中间件产品架构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196220" y="5956040"/>
            <a:ext cx="8723484" cy="5715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en-US" altLang="zh-CN" sz="20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1223963" y="5013994"/>
            <a:ext cx="2859087" cy="849313"/>
          </a:xfrm>
          <a:prstGeom prst="roundRect">
            <a:avLst>
              <a:gd name="adj" fmla="val 12190"/>
            </a:avLst>
          </a:prstGeom>
          <a:gradFill>
            <a:gsLst>
              <a:gs pos="0">
                <a:srgbClr val="0053B8"/>
              </a:gs>
              <a:gs pos="100000">
                <a:srgbClr val="0165DD"/>
              </a:gs>
            </a:gsLst>
            <a:lin ang="2700000" scaled="0"/>
          </a:gradFill>
          <a:ln w="9525">
            <a:solidFill>
              <a:srgbClr val="0033A4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应用服务器</a:t>
            </a:r>
          </a:p>
          <a:p>
            <a:pPr algn="ctr"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Apusic Application Server (AAS)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223963" y="3967832"/>
            <a:ext cx="6589712" cy="928687"/>
          </a:xfrm>
          <a:prstGeom prst="roundRect">
            <a:avLst>
              <a:gd name="adj" fmla="val 12190"/>
            </a:avLst>
          </a:prstGeom>
          <a:gradFill>
            <a:gsLst>
              <a:gs pos="0">
                <a:srgbClr val="00789E"/>
              </a:gs>
              <a:gs pos="100000">
                <a:srgbClr val="0098C8"/>
              </a:gs>
            </a:gsLst>
            <a:lin ang="2700000" scaled="0"/>
          </a:gradFill>
          <a:ln w="9525">
            <a:solidFill>
              <a:srgbClr val="0071A4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企业服务总线</a:t>
            </a:r>
          </a:p>
          <a:p>
            <a:pPr algn="ctr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Apusic Enterprise Service Bus (AESB)</a:t>
            </a:r>
          </a:p>
        </p:txBody>
      </p:sp>
      <p:sp>
        <p:nvSpPr>
          <p:cNvPr id="8" name="圆角矩形 10"/>
          <p:cNvSpPr/>
          <p:nvPr/>
        </p:nvSpPr>
        <p:spPr bwMode="auto">
          <a:xfrm>
            <a:off x="1223963" y="2983582"/>
            <a:ext cx="1481137" cy="866775"/>
          </a:xfrm>
          <a:prstGeom prst="roundRect">
            <a:avLst>
              <a:gd name="adj" fmla="val 12190"/>
            </a:avLst>
          </a:prstGeom>
          <a:gradFill>
            <a:gsLst>
              <a:gs pos="0">
                <a:srgbClr val="00789E"/>
              </a:gs>
              <a:gs pos="100000">
                <a:srgbClr val="0098C8"/>
              </a:gs>
            </a:gsLst>
            <a:lin ang="2700000" scaled="0"/>
          </a:gradFill>
          <a:ln w="9525">
            <a:solidFill>
              <a:srgbClr val="0071A4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业务流程管理</a:t>
            </a:r>
          </a:p>
          <a:p>
            <a:pPr algn="ctr"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Apusic BPM</a:t>
            </a:r>
          </a:p>
          <a:p>
            <a:pPr algn="ctr"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(ABPM)</a:t>
            </a:r>
          </a:p>
        </p:txBody>
      </p:sp>
      <p:sp>
        <p:nvSpPr>
          <p:cNvPr id="9" name="圆角矩形 10"/>
          <p:cNvSpPr/>
          <p:nvPr/>
        </p:nvSpPr>
        <p:spPr bwMode="auto">
          <a:xfrm>
            <a:off x="2749550" y="2997869"/>
            <a:ext cx="1866900" cy="866775"/>
          </a:xfrm>
          <a:prstGeom prst="roundRect">
            <a:avLst>
              <a:gd name="adj" fmla="val 12190"/>
            </a:avLst>
          </a:prstGeom>
          <a:gradFill>
            <a:gsLst>
              <a:gs pos="0">
                <a:srgbClr val="00789E"/>
              </a:gs>
              <a:gs pos="100000">
                <a:srgbClr val="0098C8"/>
              </a:gs>
            </a:gsLst>
            <a:lin ang="2700000" scaled="0"/>
          </a:gradFill>
          <a:ln w="9525">
            <a:solidFill>
              <a:srgbClr val="0071A4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数据交换与集成</a:t>
            </a:r>
          </a:p>
          <a:p>
            <a:pPr algn="ctr"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Apusic Exchange &amp; Integrator (AEI)</a:t>
            </a:r>
          </a:p>
        </p:txBody>
      </p:sp>
      <p:sp>
        <p:nvSpPr>
          <p:cNvPr id="10" name="圆角矩形 24"/>
          <p:cNvSpPr/>
          <p:nvPr/>
        </p:nvSpPr>
        <p:spPr bwMode="auto">
          <a:xfrm>
            <a:off x="169404" y="908720"/>
            <a:ext cx="8710128" cy="1005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7F7F7F"/>
                </a:solidFill>
                <a:latin typeface="Arial" charset="0"/>
                <a:ea typeface="微软雅黑" pitchFamily="34" charset="-122"/>
              </a:rPr>
              <a:t>领域及行业应用</a:t>
            </a:r>
          </a:p>
        </p:txBody>
      </p:sp>
      <p:sp>
        <p:nvSpPr>
          <p:cNvPr id="11" name="圆角矩形 10"/>
          <p:cNvSpPr/>
          <p:nvPr/>
        </p:nvSpPr>
        <p:spPr>
          <a:xfrm rot="5400000">
            <a:off x="-1300956" y="3470150"/>
            <a:ext cx="3867150" cy="928688"/>
          </a:xfrm>
          <a:prstGeom prst="roundRect">
            <a:avLst>
              <a:gd name="adj" fmla="val 6608"/>
            </a:avLst>
          </a:prstGeom>
          <a:gradFill>
            <a:gsLst>
              <a:gs pos="0">
                <a:srgbClr val="019D62"/>
              </a:gs>
              <a:gs pos="100000">
                <a:srgbClr val="02C65B"/>
              </a:gs>
            </a:gsLst>
            <a:lin ang="2700000" scaled="0"/>
          </a:gradFill>
          <a:ln w="9525">
            <a:solidFill>
              <a:srgbClr val="007A26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开发工具</a:t>
            </a:r>
            <a:endParaRPr lang="en-US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Apusic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OperaMasks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(AOM)</a:t>
            </a:r>
          </a:p>
          <a:p>
            <a:pPr algn="ctr"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Studio,AppFrame,BizModeler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4127500" y="5013994"/>
            <a:ext cx="1704975" cy="849313"/>
          </a:xfrm>
          <a:prstGeom prst="roundRect">
            <a:avLst>
              <a:gd name="adj" fmla="val 12190"/>
            </a:avLst>
          </a:prstGeom>
          <a:gradFill>
            <a:gsLst>
              <a:gs pos="0">
                <a:srgbClr val="0053B8"/>
              </a:gs>
              <a:gs pos="100000">
                <a:srgbClr val="0165DD"/>
              </a:gs>
            </a:gsLst>
            <a:lin ang="2700000" scaled="0"/>
          </a:gradFill>
          <a:ln w="9525">
            <a:solidFill>
              <a:srgbClr val="0033A4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消息中间件</a:t>
            </a:r>
          </a:p>
          <a:p>
            <a:pPr algn="ctr">
              <a:lnSpc>
                <a:spcPct val="95000"/>
              </a:lnSpc>
              <a:defRPr/>
            </a:pP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Apusic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MQ(AMQ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圆角矩形 10"/>
          <p:cNvSpPr/>
          <p:nvPr/>
        </p:nvSpPr>
        <p:spPr bwMode="auto">
          <a:xfrm>
            <a:off x="4660900" y="2997869"/>
            <a:ext cx="1590675" cy="866775"/>
          </a:xfrm>
          <a:prstGeom prst="roundRect">
            <a:avLst>
              <a:gd name="adj" fmla="val 12190"/>
            </a:avLst>
          </a:prstGeom>
          <a:gradFill>
            <a:gsLst>
              <a:gs pos="0">
                <a:srgbClr val="00789E"/>
              </a:gs>
              <a:gs pos="100000">
                <a:srgbClr val="0098C8"/>
              </a:gs>
            </a:gsLst>
            <a:lin ang="2700000" scaled="0"/>
          </a:gradFill>
          <a:ln w="9525">
            <a:solidFill>
              <a:srgbClr val="0071A4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身份管理</a:t>
            </a:r>
          </a:p>
          <a:p>
            <a:pPr algn="ctr"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Apusic Identity Server (AIS)</a:t>
            </a:r>
          </a:p>
        </p:txBody>
      </p:sp>
      <p:sp>
        <p:nvSpPr>
          <p:cNvPr id="14" name="圆角矩形 10"/>
          <p:cNvSpPr/>
          <p:nvPr/>
        </p:nvSpPr>
        <p:spPr bwMode="auto">
          <a:xfrm>
            <a:off x="1223963" y="2000919"/>
            <a:ext cx="6605587" cy="865188"/>
          </a:xfrm>
          <a:prstGeom prst="roundRect">
            <a:avLst>
              <a:gd name="adj" fmla="val 12190"/>
            </a:avLst>
          </a:prstGeom>
          <a:gradFill>
            <a:gsLst>
              <a:gs pos="0">
                <a:srgbClr val="00789E"/>
              </a:gs>
              <a:gs pos="100000">
                <a:srgbClr val="0098C8"/>
              </a:gs>
            </a:gsLst>
            <a:lin ang="2700000" scaled="0"/>
          </a:gradFill>
          <a:ln w="9525">
            <a:solidFill>
              <a:srgbClr val="0071A4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rPr>
              <a:t>门户平台</a:t>
            </a:r>
          </a:p>
          <a:p>
            <a:pPr algn="ctr"/>
            <a:r>
              <a:rPr lang="en-US" altLang="zh-CN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  <a:cs typeface="Arial" pitchFamily="34" charset="0"/>
              </a:rPr>
              <a:t>Apusic</a:t>
            </a:r>
            <a:r>
              <a: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  <a:cs typeface="Arial" pitchFamily="34" charset="0"/>
              </a:rPr>
              <a:t> Portal Server(APS)</a:t>
            </a:r>
          </a:p>
        </p:txBody>
      </p:sp>
      <p:sp>
        <p:nvSpPr>
          <p:cNvPr id="15" name="圆角矩形 14"/>
          <p:cNvSpPr/>
          <p:nvPr/>
        </p:nvSpPr>
        <p:spPr>
          <a:xfrm rot="5400000">
            <a:off x="6480969" y="3470150"/>
            <a:ext cx="3867150" cy="928688"/>
          </a:xfrm>
          <a:prstGeom prst="roundRect">
            <a:avLst>
              <a:gd name="adj" fmla="val 6608"/>
            </a:avLst>
          </a:prstGeom>
          <a:gradFill>
            <a:gsLst>
              <a:gs pos="0">
                <a:srgbClr val="805DFF"/>
              </a:gs>
              <a:gs pos="100000">
                <a:srgbClr val="9789FF"/>
              </a:gs>
            </a:gsLst>
            <a:lin ang="2700000" scaled="0"/>
          </a:gradFill>
          <a:ln w="9525">
            <a:solidFill>
              <a:srgbClr val="5815FF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统一系统管理</a:t>
            </a:r>
          </a:p>
          <a:p>
            <a:pPr algn="ctr"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Apusic Universal Manager</a:t>
            </a:r>
          </a:p>
          <a:p>
            <a:pPr algn="ctr"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(AUM)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圆角矩形 10"/>
          <p:cNvSpPr/>
          <p:nvPr/>
        </p:nvSpPr>
        <p:spPr bwMode="auto">
          <a:xfrm>
            <a:off x="6305550" y="2997869"/>
            <a:ext cx="1511299" cy="866775"/>
          </a:xfrm>
          <a:prstGeom prst="roundRect">
            <a:avLst>
              <a:gd name="adj" fmla="val 12190"/>
            </a:avLst>
          </a:prstGeom>
          <a:gradFill>
            <a:gsLst>
              <a:gs pos="0">
                <a:srgbClr val="00789E"/>
              </a:gs>
              <a:gs pos="100000">
                <a:srgbClr val="0098C8"/>
              </a:gs>
            </a:gsLst>
            <a:lin ang="2700000" scaled="0"/>
          </a:gradFill>
          <a:ln w="9525">
            <a:solidFill>
              <a:srgbClr val="0071A4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主数据管理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Apusic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MDM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AMDM)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5861050" y="4998119"/>
            <a:ext cx="2016125" cy="849313"/>
          </a:xfrm>
          <a:prstGeom prst="roundRect">
            <a:avLst>
              <a:gd name="adj" fmla="val 12190"/>
            </a:avLst>
          </a:prstGeom>
          <a:gradFill>
            <a:gsLst>
              <a:gs pos="0">
                <a:srgbClr val="0053B8"/>
              </a:gs>
              <a:gs pos="100000">
                <a:srgbClr val="0165DD"/>
              </a:gs>
            </a:gsLst>
            <a:lin ang="2700000" scaled="0"/>
          </a:gradFill>
          <a:ln w="9525">
            <a:solidFill>
              <a:srgbClr val="0033A4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云计算平台</a:t>
            </a:r>
            <a:endParaRPr lang="en-US" altLang="zh-CN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95000"/>
              </a:lnSpc>
              <a:defRPr/>
            </a:pP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Apusic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Cloud Platform (ACP)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04800" y="997619"/>
            <a:ext cx="1466850" cy="8001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rPr>
              <a:t>互联网</a:t>
            </a:r>
            <a:endParaRPr lang="en-US" altLang="zh-CN" sz="16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rPr>
              <a:t>应用组件</a:t>
            </a:r>
            <a:endParaRPr lang="zh-CN" altLang="zh-CN" sz="1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860550" y="997619"/>
            <a:ext cx="1466850" cy="8001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rPr>
              <a:t>电子商务</a:t>
            </a:r>
            <a:endParaRPr lang="en-US" altLang="zh-CN" sz="16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rPr>
              <a:t>业务套件</a:t>
            </a:r>
            <a:endParaRPr lang="zh-CN" altLang="zh-CN" sz="1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5594350" y="997619"/>
            <a:ext cx="1466850" cy="8001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rPr>
              <a:t>物流行业</a:t>
            </a:r>
            <a:endParaRPr lang="en-US" altLang="zh-CN" sz="16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rPr>
              <a:t>业务套件</a:t>
            </a:r>
            <a:endParaRPr lang="zh-CN" altLang="zh-CN" sz="1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239000" y="997619"/>
            <a:ext cx="1466850" cy="8001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rPr>
              <a:t>其他行业</a:t>
            </a:r>
            <a:endParaRPr lang="en-US" altLang="zh-CN" sz="16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rPr>
              <a:t>业务套件</a:t>
            </a:r>
            <a:endParaRPr lang="zh-CN" altLang="zh-CN" sz="1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357422" y="4714884"/>
            <a:ext cx="4264950" cy="142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联系方式：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name@apusic.com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业务咨询热线：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4008-830-830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金蝶中间件网站：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www.apusic.com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B2C 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9"/>
            <a:ext cx="8424863" cy="2220788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B2C</a:t>
            </a:r>
            <a:r>
              <a:rPr lang="zh-CN" altLang="en-US" dirty="0" smtClean="0"/>
              <a:t>电子商务的有三类企业：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传统零售商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传统生产商（包括品牌商）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纯网络电子商贸企业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780928"/>
            <a:ext cx="5976664" cy="371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B2B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77072"/>
            <a:ext cx="4264377" cy="235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77825" y="992189"/>
            <a:ext cx="8424863" cy="22207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实现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B2B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电子商务的有三类企业：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供应链间企业电子商务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以大中企业以及供应链核心企业为主导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综合性平台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电子商务</a:t>
            </a:r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跨行业中小企业，比如阿里巴巴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垂直行业综合性平台电子商务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特定行业尤其是传统行业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348880"/>
            <a:ext cx="3772222" cy="29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中国电子商务的发展现状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9"/>
            <a:ext cx="8424863" cy="636612"/>
          </a:xfrm>
        </p:spPr>
        <p:txBody>
          <a:bodyPr/>
          <a:lstStyle/>
          <a:p>
            <a:r>
              <a:rPr lang="zh-CN" altLang="en-US" dirty="0" smtClean="0"/>
              <a:t>整体市场报告（取自赛迪顾问）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08-11</a:t>
            </a:r>
            <a:r>
              <a:rPr lang="zh-CN" altLang="en-US" dirty="0" smtClean="0"/>
              <a:t>年，年均</a:t>
            </a:r>
            <a:r>
              <a:rPr lang="en-US" altLang="zh-CN" dirty="0" smtClean="0"/>
              <a:t>41.7%</a:t>
            </a:r>
            <a:r>
              <a:rPr lang="zh-CN" altLang="en-US" dirty="0" smtClean="0"/>
              <a:t>的增长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整体市场突破</a:t>
            </a:r>
            <a:r>
              <a:rPr lang="en-US" altLang="zh-CN" dirty="0" smtClean="0"/>
              <a:t>6</a:t>
            </a:r>
            <a:r>
              <a:rPr lang="zh-CN" altLang="en-US" dirty="0" smtClean="0"/>
              <a:t>万亿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77914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金蝶中间件PPT_标准模板_v4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pusic目录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pusic内容页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pusic封底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金蝶中间件PPT_标准模板_v4</Template>
  <TotalTime>625</TotalTime>
  <Words>5354</Words>
  <Application>Microsoft Office PowerPoint</Application>
  <PresentationFormat>全屏显示(4:3)</PresentationFormat>
  <Paragraphs>971</Paragraphs>
  <Slides>64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64</vt:i4>
      </vt:variant>
    </vt:vector>
  </HeadingPairs>
  <TitlesOfParts>
    <vt:vector size="68" baseType="lpstr">
      <vt:lpstr>金蝶中间件PPT_标准模板_v4</vt:lpstr>
      <vt:lpstr>Apusic目录</vt:lpstr>
      <vt:lpstr>Apusic内容页面</vt:lpstr>
      <vt:lpstr>Apusic封底</vt:lpstr>
      <vt:lpstr>企业电子商务化项目</vt:lpstr>
      <vt:lpstr>提纲</vt:lpstr>
      <vt:lpstr>什么是电子商务</vt:lpstr>
      <vt:lpstr>对电子商务的一些误解</vt:lpstr>
      <vt:lpstr>对电子商务的一些误解</vt:lpstr>
      <vt:lpstr>电子商务的一些划分</vt:lpstr>
      <vt:lpstr>B2C 应用</vt:lpstr>
      <vt:lpstr>B2B应用</vt:lpstr>
      <vt:lpstr>中国电子商务的发展现状</vt:lpstr>
      <vt:lpstr>中国电子商务的发展现状</vt:lpstr>
      <vt:lpstr>中国电子商务的发展现状</vt:lpstr>
      <vt:lpstr>中国电子商务的发展现状</vt:lpstr>
      <vt:lpstr>中国电子商务的发展现状</vt:lpstr>
      <vt:lpstr>中国电子商务发展的趋势</vt:lpstr>
      <vt:lpstr>中国电子商务发展的趋势</vt:lpstr>
      <vt:lpstr>提纲</vt:lpstr>
      <vt:lpstr>物流的分类</vt:lpstr>
      <vt:lpstr>物流服务有哪些</vt:lpstr>
      <vt:lpstr>物流服务</vt:lpstr>
      <vt:lpstr>物流服务</vt:lpstr>
      <vt:lpstr>物流服务</vt:lpstr>
      <vt:lpstr>电子商务环境下的物流</vt:lpstr>
      <vt:lpstr>电子商务企业与物流</vt:lpstr>
      <vt:lpstr>电子商务企业与物流</vt:lpstr>
      <vt:lpstr>电子商务企业与物流</vt:lpstr>
      <vt:lpstr>电子商务对物流的影响</vt:lpstr>
      <vt:lpstr>提纲</vt:lpstr>
      <vt:lpstr>客户到底需要什么</vt:lpstr>
      <vt:lpstr>客户担忧什么</vt:lpstr>
      <vt:lpstr>客户忽略了什么</vt:lpstr>
      <vt:lpstr>客户究竟需要什么样的电子商务</vt:lpstr>
      <vt:lpstr>客户究竟需要什么样的电子商务</vt:lpstr>
      <vt:lpstr>提纲</vt:lpstr>
      <vt:lpstr>我们的解决方案</vt:lpstr>
      <vt:lpstr>我们对企业型电子商务的理解</vt:lpstr>
      <vt:lpstr>我们对企业型电子商务的理解</vt:lpstr>
      <vt:lpstr>我们对企业型电子商务的理解</vt:lpstr>
      <vt:lpstr>电子商务的业务战略</vt:lpstr>
      <vt:lpstr>企业型电子商务的发展与演化</vt:lpstr>
      <vt:lpstr>企业型电子商务的发展和演化</vt:lpstr>
      <vt:lpstr>电子商务的赢利模式分析</vt:lpstr>
      <vt:lpstr>第一步：B2C应用方案</vt:lpstr>
      <vt:lpstr>电子商务下的物流解决方案</vt:lpstr>
      <vt:lpstr>电子商务下的物流解决方案</vt:lpstr>
      <vt:lpstr>提纲</vt:lpstr>
      <vt:lpstr>我们的IT解决方案</vt:lpstr>
      <vt:lpstr>我们的IT解决方案</vt:lpstr>
      <vt:lpstr>IT-业务战略一致性匹配</vt:lpstr>
      <vt:lpstr>IT-业务战略一致性匹配</vt:lpstr>
      <vt:lpstr>IT战略</vt:lpstr>
      <vt:lpstr>IT战略</vt:lpstr>
      <vt:lpstr>架构方法</vt:lpstr>
      <vt:lpstr>业务架构</vt:lpstr>
      <vt:lpstr>业务架构</vt:lpstr>
      <vt:lpstr>业务架构的演化</vt:lpstr>
      <vt:lpstr>业务架构的演化</vt:lpstr>
      <vt:lpstr>业务架构的演化</vt:lpstr>
      <vt:lpstr>解决方案 – 业务架构的演化</vt:lpstr>
      <vt:lpstr>业务架构的演化</vt:lpstr>
      <vt:lpstr>应用架构</vt:lpstr>
      <vt:lpstr>技术架构</vt:lpstr>
      <vt:lpstr>技术架构参考模型</vt:lpstr>
      <vt:lpstr>中间件产品架构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Phenix Huang</dc:creator>
  <cp:lastModifiedBy>黄浩</cp:lastModifiedBy>
  <cp:revision>84</cp:revision>
  <dcterms:created xsi:type="dcterms:W3CDTF">2011-04-07T08:26:02Z</dcterms:created>
  <dcterms:modified xsi:type="dcterms:W3CDTF">2011-08-21T14:04:02Z</dcterms:modified>
</cp:coreProperties>
</file>