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48" r:id="rId3"/>
    <p:sldMasterId id="2147483655" r:id="rId4"/>
  </p:sldMasterIdLst>
  <p:notesMasterIdLst>
    <p:notesMasterId r:id="rId29"/>
  </p:notesMasterIdLst>
  <p:handoutMasterIdLst>
    <p:handoutMasterId r:id="rId30"/>
  </p:handoutMasterIdLst>
  <p:sldIdLst>
    <p:sldId id="271" r:id="rId5"/>
    <p:sldId id="265" r:id="rId6"/>
    <p:sldId id="319" r:id="rId7"/>
    <p:sldId id="305" r:id="rId8"/>
    <p:sldId id="306" r:id="rId9"/>
    <p:sldId id="307" r:id="rId10"/>
    <p:sldId id="310" r:id="rId11"/>
    <p:sldId id="308" r:id="rId12"/>
    <p:sldId id="311" r:id="rId13"/>
    <p:sldId id="313" r:id="rId14"/>
    <p:sldId id="317" r:id="rId15"/>
    <p:sldId id="314" r:id="rId16"/>
    <p:sldId id="312" r:id="rId17"/>
    <p:sldId id="318" r:id="rId18"/>
    <p:sldId id="315" r:id="rId19"/>
    <p:sldId id="280" r:id="rId20"/>
    <p:sldId id="267" r:id="rId21"/>
    <p:sldId id="322" r:id="rId22"/>
    <p:sldId id="323" r:id="rId23"/>
    <p:sldId id="324" r:id="rId24"/>
    <p:sldId id="325" r:id="rId25"/>
    <p:sldId id="326" r:id="rId26"/>
    <p:sldId id="320" r:id="rId27"/>
    <p:sldId id="32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D5D0B5"/>
    <a:srgbClr val="005198"/>
    <a:srgbClr val="FF6600"/>
    <a:srgbClr val="FF9900"/>
    <a:srgbClr val="FF5198"/>
  </p:clrMru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76155" autoAdjust="0"/>
  </p:normalViewPr>
  <p:slideViewPr>
    <p:cSldViewPr showGuides="1">
      <p:cViewPr>
        <p:scale>
          <a:sx n="66" d="100"/>
          <a:sy n="66" d="100"/>
        </p:scale>
        <p:origin x="-1134" y="-114"/>
      </p:cViewPr>
      <p:guideLst>
        <p:guide orient="horz" pos="2160"/>
        <p:guide pos="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D9DE6E-7072-4075-8DEA-4FBEA21B2D70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2DA4F4-B50D-4042-8131-B6BC2FD9B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A553-73EC-4834-9EB3-789AB9222C27}" type="datetimeFigureOut">
              <a:rPr lang="zh-CN" altLang="en-US" smtClean="0"/>
              <a:pPr/>
              <a:t>2011/11/14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6563-0BBD-41F6-8E7A-094610F26F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一位闲着无事的老太太想给远方的外甥女写封信，结果她磨磨蹭蹭花费了将近一整天的工夫只做了这一件事：找信封和信纸花了她一个钟头，找老花镜又花一个钟头，查地址用去半个钟头，写信写了一个钟头零一刻钟。然后，在出门去邮局之前，又为要不要带把雨伞而犹豫了半天，花掉了二十分钟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就这样，一个办事效率高的人用半小时就可以办完的事，这位老人家却花费了几乎一天的时间，最后还不免累得七死八活。这种现象被称为“帕金森时间定律”。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具体说来，“帕金森时间定律”是指，一个人在时间上如果没有自律性的话，那么他作某件事的时间就会自动地膨胀并占满所有可用的时间。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6563-0BBD-41F6-8E7A-094610F26F1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446BC-985C-412B-8A4F-4EF8027F0F0A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21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latin typeface="Arial" pitchFamily="34" charset="0"/>
              <a:ea typeface="新細明體" pitchFamily="18" charset="-120"/>
            </a:endParaRPr>
          </a:p>
          <a:p>
            <a:r>
              <a:rPr lang="zh-TW" altLang="en-US" smtClean="0">
                <a:latin typeface="Arial" pitchFamily="34" charset="0"/>
                <a:ea typeface="新細明體" pitchFamily="18" charset="-120"/>
              </a:rPr>
              <a:t>自律</a:t>
            </a:r>
            <a:endParaRPr lang="en-US" altLang="zh-TW" smtClean="0">
              <a:latin typeface="Arial" pitchFamily="34" charset="0"/>
              <a:ea typeface="新細明體" pitchFamily="18" charset="-120"/>
            </a:endParaRPr>
          </a:p>
          <a:p>
            <a:endParaRPr lang="en-US" altLang="zh-TW" smtClean="0">
              <a:latin typeface="Arial" pitchFamily="34" charset="0"/>
              <a:ea typeface="新細明體" pitchFamily="18" charset="-120"/>
            </a:endParaRPr>
          </a:p>
          <a:p>
            <a:r>
              <a:rPr lang="zh-TW" altLang="en-US" smtClean="0">
                <a:latin typeface="Arial" pitchFamily="34" charset="0"/>
                <a:ea typeface="新細明體" pitchFamily="18" charset="-120"/>
              </a:rPr>
              <a:t>想太多反而做不多</a:t>
            </a:r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D532E-8970-4689-8C95-B6AA7A5EF75B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22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6563-0BBD-41F6-8E7A-094610F26F1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重要：主观，自我实现方面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紧急：客户，环境决定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30588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6270625"/>
            <a:ext cx="1493837" cy="255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象大通网加班加点，来一个需求做一个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30588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0" y="3602038"/>
            <a:ext cx="6858000" cy="5541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为了说明这个问题，我们再来介绍一个概念——优先矩阵</a:t>
            </a:r>
          </a:p>
          <a:p>
            <a:pPr eaLnBrk="1" hangingPunct="1"/>
            <a:r>
              <a:rPr lang="zh-CN" altLang="en-US" dirty="0" smtClean="0"/>
              <a:t>一般事情会按照优先矩阵中的重要程度和紧急程度来进行划分：</a:t>
            </a:r>
          </a:p>
          <a:p>
            <a:pPr eaLnBrk="1" hangingPunct="1"/>
            <a:r>
              <a:rPr lang="zh-CN" altLang="en-US" dirty="0" smtClean="0"/>
              <a:t>1、既重要又紧急：危机或投诉发生，必须马上处理</a:t>
            </a:r>
          </a:p>
          <a:p>
            <a:pPr eaLnBrk="1" hangingPunct="1"/>
            <a:r>
              <a:rPr lang="zh-CN" altLang="en-US" dirty="0" smtClean="0"/>
              <a:t>2、重要但不紧急：做规划、沟通、建立人际关系，虽然不紧急，但要多花时间在上面</a:t>
            </a:r>
          </a:p>
          <a:p>
            <a:pPr eaLnBrk="1" hangingPunct="1"/>
            <a:r>
              <a:rPr lang="zh-CN" altLang="en-US" dirty="0" smtClean="0"/>
              <a:t>3、不重要但紧急：电话、会议等，要尽量减少</a:t>
            </a:r>
          </a:p>
          <a:p>
            <a:pPr eaLnBrk="1" hangingPunct="1"/>
            <a:r>
              <a:rPr lang="zh-CN" altLang="en-US" dirty="0" smtClean="0"/>
              <a:t>4、既不重要也不紧急：无意义的闲聊，要尽量避免</a:t>
            </a:r>
          </a:p>
          <a:p>
            <a:pPr eaLnBrk="1" hangingPunct="1"/>
            <a:r>
              <a:rPr lang="zh-CN" altLang="en-US" dirty="0" smtClean="0"/>
              <a:t>好，我们回顾一下我们上周都做了哪些工作，把它们放在《优先矩阵》中，并写出所花时间的%</a:t>
            </a:r>
          </a:p>
          <a:p>
            <a:pPr eaLnBrk="1" hangingPunct="1"/>
            <a:r>
              <a:rPr lang="zh-CN" altLang="en-US" dirty="0" smtClean="0"/>
              <a:t>四个象限之间的关系是：如果不花时间在第二象限，那么则会增多第一象限的事情，如平时不关注健康，则会发生疾病，平时不注意设备的维护，则会发生故障，如果平时多多关注客户，则会避免客户的投诉。如果注意力总是放在第一象限和第三象限，则你会处于应变的状态中，如果你有意识调整你的注意力将其放在第二象限，则你会从应变状态转变到制变状态。所以我们应该多投资时间在第二象限。</a:t>
            </a:r>
          </a:p>
          <a:p>
            <a:pPr eaLnBrk="1" hangingPunct="1"/>
            <a:r>
              <a:rPr lang="zh-CN" altLang="en-US" dirty="0" smtClean="0"/>
              <a:t>我们不应全面否定按事情的“缓急程度”办事的习惯，但要强调的是，在编排行事的次序时应先考虑事情的“轻重”，然后再考虑事情的“缓急”。因此我们处理事情的顺序应按照</a:t>
            </a:r>
            <a:r>
              <a:rPr lang="en-US" altLang="zh-CN" dirty="0" smtClean="0"/>
              <a:t>M1—M2—M3—M4</a:t>
            </a:r>
            <a:r>
              <a:rPr lang="zh-CN" altLang="en-US" dirty="0" smtClean="0"/>
              <a:t>的顺序。</a:t>
            </a:r>
          </a:p>
          <a:p>
            <a:pPr eaLnBrk="1" hangingPunct="1"/>
            <a:r>
              <a:rPr lang="zh-CN" altLang="en-US" dirty="0" smtClean="0"/>
              <a:t>紧急情况会在毫无预警的情况下发生，而且要马上采取行动，以避免造成严重的后果。这种危机的处理工作，称为“救火”。真正的紧急事件必须立即处理。</a:t>
            </a:r>
          </a:p>
          <a:p>
            <a:pPr eaLnBrk="1" hangingPunct="1"/>
            <a:r>
              <a:rPr lang="zh-CN" altLang="en-US" dirty="0" smtClean="0"/>
              <a:t>如果能尽早计划避免紧急事件的发生是最理想的。如果你觉得自己总是化很多时间救火，就请以一星期或一个月为期，将这段时间发生的紧急状况一一记录下来，找出失火的地点及造成的损失，明确纵火犯、救火员是谁？找出每件危机的原因、行动及处理结果。然后比较各种情况，看看是不是有固定模式可循，经过分析后你可以采取某种培训、给予适当建议、设定适当的控制方式。</a:t>
            </a:r>
          </a:p>
          <a:p>
            <a:pPr eaLnBrk="1" hangingPunct="1"/>
            <a:r>
              <a:rPr lang="zh-CN" altLang="en-US" dirty="0" smtClean="0"/>
              <a:t>当危机发生时，应将受影响的时间减至最少：</a:t>
            </a:r>
          </a:p>
          <a:p>
            <a:pPr eaLnBrk="1" hangingPunct="1"/>
            <a:r>
              <a:rPr lang="zh-CN" altLang="en-US" dirty="0" smtClean="0"/>
              <a:t>1、保持冷静：在压力下解决问题</a:t>
            </a:r>
          </a:p>
          <a:p>
            <a:pPr eaLnBrk="1" hangingPunct="1"/>
            <a:r>
              <a:rPr lang="zh-CN" altLang="en-US" dirty="0" smtClean="0"/>
              <a:t>2、将主要的考虑独立出来:决定哪些损失可以忍受，哪些损失则一定要避免。你的目标是要解决问题，在不造成重大损失的前提下将事情处理好。</a:t>
            </a:r>
          </a:p>
          <a:p>
            <a:pPr eaLnBrk="1" hangingPunct="1"/>
            <a:r>
              <a:rPr lang="zh-CN" altLang="en-US" dirty="0" smtClean="0"/>
              <a:t>3、尽快恢复正常：</a:t>
            </a:r>
          </a:p>
          <a:p>
            <a:pPr eaLnBrk="1" hangingPunct="1"/>
            <a:r>
              <a:rPr lang="zh-CN" altLang="en-US" dirty="0" smtClean="0"/>
              <a:t>4、从每次危机中吸取教训：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2" y="4342730"/>
            <a:ext cx="5028777" cy="41149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685800" lvl="1" indent="-228600"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公私兼顾：工作+家庭</a:t>
            </a:r>
          </a:p>
          <a:p>
            <a:pPr marL="685800" lvl="1" indent="-228600"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价值为先：以价值观为</a:t>
            </a:r>
            <a:r>
              <a:rPr lang="zh-CN" alt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依据</a:t>
            </a:r>
            <a:endParaRPr lang="en-US" altLang="zh-CN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@</a:t>
            </a:r>
            <a:r>
              <a:rPr lang="en-US" altLang="zh-TW" dirty="0" err="1" smtClean="0">
                <a:latin typeface="Arial" pitchFamily="34" charset="0"/>
                <a:ea typeface="新細明體" pitchFamily="18" charset="-120"/>
              </a:rPr>
              <a:t>parkinson</a:t>
            </a: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 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是英國有名的歷史學家、社會學家、經濟學家</a:t>
            </a:r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克服拖延的方法</a:t>
            </a: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----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反其道而行</a:t>
            </a: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(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帕金森定律</a:t>
            </a: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)</a:t>
            </a:r>
          </a:p>
          <a:p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即是對每一項工作設定緊密的期限，並在期限內完成。</a:t>
            </a:r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@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克服拖延的習慣</a:t>
            </a:r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1.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養成立刻做的習慣</a:t>
            </a:r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2.</a:t>
            </a:r>
            <a:r>
              <a:rPr lang="zh-TW" altLang="en-US" dirty="0" smtClean="0">
                <a:latin typeface="Arial" pitchFamily="34" charset="0"/>
                <a:ea typeface="新細明體" pitchFamily="18" charset="-120"/>
              </a:rPr>
              <a:t>以分段處理方式工作</a:t>
            </a:r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  <a:p>
            <a:endParaRPr lang="zh-TW" altLang="en-US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58A2C-5570-4D41-8F89-DF51970E2DAE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6A1F9-D9F3-41B3-AEFA-E441A52EE507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95F73-287D-4078-83D3-7CD5EA9C9F45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000125" y="4929188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>
                <a:solidFill>
                  <a:srgbClr val="005198"/>
                </a:solidFill>
                <a:latin typeface="+mj-lt"/>
                <a:ea typeface="黑体" pitchFamily="2" charset="-122"/>
              </a:rPr>
              <a:t>演讲：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>
                <a:solidFill>
                  <a:srgbClr val="005198"/>
                </a:solidFill>
                <a:latin typeface="+mj-lt"/>
                <a:ea typeface="黑体" pitchFamily="2" charset="-122"/>
              </a:rPr>
              <a:t>时间：</a:t>
            </a:r>
            <a:fld id="{6462725E-AC7F-42FA-9E0B-16604B5DC6DD}" type="datetime1">
              <a:rPr lang="zh-CN" altLang="en-US" sz="2400">
                <a:solidFill>
                  <a:srgbClr val="005198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pPr>
                <a:lnSpc>
                  <a:spcPct val="150000"/>
                </a:lnSpc>
                <a:defRPr/>
              </a:pPr>
              <a:t>2011/11/14</a:t>
            </a:fld>
            <a:endParaRPr lang="en-US" altLang="zh-CN" sz="2400">
              <a:solidFill>
                <a:srgbClr val="005198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835583" y="4997981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Arial" pitchFamily="34" charset="0"/>
                <a:ea typeface="黑体" pitchFamily="2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Arial" pitchFamily="34" charset="0"/>
                <a:ea typeface="黑体" pitchFamily="2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Arial" pitchFamily="34" charset="0"/>
                <a:ea typeface="黑体" pitchFamily="2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" y="111125"/>
            <a:ext cx="8229600" cy="6540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274" y="895350"/>
            <a:ext cx="8626475" cy="56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 userDrawn="1"/>
        </p:nvSpPr>
        <p:spPr bwMode="auto">
          <a:xfrm>
            <a:off x="317500" y="2924175"/>
            <a:ext cx="4968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谢谢！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  <a:defRPr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027" name="图片 14" descr="中间件PPT母版_2009_v3_1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857250"/>
            <a:ext cx="26368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图片 19" descr="apusic_en&amp;cn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9563" y="628650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 descr="中间件PPT母版_2009_v2_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kingdee_apusic_whit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图片 6" descr="中间件PPT母版_2009_v3_3(1)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8" r:id="rId3"/>
    <p:sldLayoutId id="2147483729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3" descr="中间件PPT母版_2009_v3_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5" descr="kingdee_apusic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42875" y="857250"/>
            <a:ext cx="26368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图片 10" descr="apusic_en&amp;cn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9563" y="628650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3"/>
          <p:cNvSpPr>
            <a:spLocks noGrp="1"/>
          </p:cNvSpPr>
          <p:nvPr>
            <p:ph type="title"/>
          </p:nvPr>
        </p:nvSpPr>
        <p:spPr bwMode="auto">
          <a:xfrm>
            <a:off x="0" y="3127375"/>
            <a:ext cx="9143999" cy="1223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cs typeface="Arial" charset="0"/>
              </a:rPr>
              <a:t>要事第一</a:t>
            </a:r>
            <a:r>
              <a:rPr lang="en-US" altLang="zh-CN" dirty="0" smtClean="0">
                <a:latin typeface="Arial" charset="0"/>
                <a:cs typeface="Arial" charset="0"/>
              </a:rPr>
              <a:t/>
            </a:r>
            <a:br>
              <a:rPr lang="en-US" altLang="zh-CN" dirty="0" smtClean="0">
                <a:latin typeface="Arial" charset="0"/>
                <a:cs typeface="Arial" charset="0"/>
              </a:rPr>
            </a:br>
            <a:r>
              <a:rPr lang="en-US" altLang="zh-CN" dirty="0" smtClean="0">
                <a:latin typeface="Arial" charset="0"/>
                <a:cs typeface="Arial" charset="0"/>
              </a:rPr>
              <a:t>(Put First Things First)</a:t>
            </a:r>
            <a:endParaRPr lang="zh-CN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8195" name="文本占位符 14"/>
          <p:cNvSpPr>
            <a:spLocks noGrp="1"/>
          </p:cNvSpPr>
          <p:nvPr>
            <p:ph type="body" sz="quarter" idx="10"/>
          </p:nvPr>
        </p:nvSpPr>
        <p:spPr bwMode="auto">
          <a:xfrm>
            <a:off x="1835150" y="4997450"/>
            <a:ext cx="5808663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cs typeface="Arial" charset="0"/>
              </a:rPr>
              <a:t>夏勇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87325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时间管理基本策略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75" y="895350"/>
            <a:ext cx="7902575" cy="546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3150" y="1169987"/>
            <a:ext cx="6432550" cy="4873625"/>
            <a:chOff x="612" y="391"/>
            <a:chExt cx="4052" cy="3224"/>
          </a:xfrm>
        </p:grpSpPr>
        <p:sp>
          <p:nvSpPr>
            <p:cNvPr id="51208" name="Rectangle 4"/>
            <p:cNvSpPr>
              <a:spLocks noChangeArrowheads="1"/>
            </p:cNvSpPr>
            <p:nvPr/>
          </p:nvSpPr>
          <p:spPr bwMode="auto">
            <a:xfrm>
              <a:off x="952" y="755"/>
              <a:ext cx="3712" cy="28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Rectangle 5"/>
            <p:cNvSpPr>
              <a:spLocks noChangeArrowheads="1"/>
            </p:cNvSpPr>
            <p:nvPr/>
          </p:nvSpPr>
          <p:spPr bwMode="auto">
            <a:xfrm>
              <a:off x="991" y="796"/>
              <a:ext cx="1800" cy="140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" name="Rectangle 6"/>
            <p:cNvSpPr>
              <a:spLocks noChangeArrowheads="1"/>
            </p:cNvSpPr>
            <p:nvPr/>
          </p:nvSpPr>
          <p:spPr bwMode="auto">
            <a:xfrm>
              <a:off x="982" y="2236"/>
              <a:ext cx="1809" cy="130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Rectangle 7"/>
            <p:cNvSpPr>
              <a:spLocks noChangeArrowheads="1"/>
            </p:cNvSpPr>
            <p:nvPr/>
          </p:nvSpPr>
          <p:spPr bwMode="auto">
            <a:xfrm>
              <a:off x="2820" y="791"/>
              <a:ext cx="1817" cy="14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Rectangle 8"/>
            <p:cNvSpPr>
              <a:spLocks noChangeArrowheads="1"/>
            </p:cNvSpPr>
            <p:nvPr/>
          </p:nvSpPr>
          <p:spPr bwMode="auto">
            <a:xfrm>
              <a:off x="2844" y="2236"/>
              <a:ext cx="1800" cy="130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3641" name="Text Box 9"/>
            <p:cNvSpPr txBox="1">
              <a:spLocks noChangeArrowheads="1"/>
            </p:cNvSpPr>
            <p:nvPr/>
          </p:nvSpPr>
          <p:spPr bwMode="auto">
            <a:xfrm>
              <a:off x="614" y="903"/>
              <a:ext cx="340" cy="10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重</a:t>
              </a:r>
            </a:p>
            <a:p>
              <a:pPr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要</a:t>
              </a:r>
            </a:p>
          </p:txBody>
        </p:sp>
        <p:sp>
          <p:nvSpPr>
            <p:cNvPr id="4933642" name="Text Box 10"/>
            <p:cNvSpPr txBox="1">
              <a:spLocks noChangeArrowheads="1"/>
            </p:cNvSpPr>
            <p:nvPr/>
          </p:nvSpPr>
          <p:spPr bwMode="auto">
            <a:xfrm>
              <a:off x="612" y="2484"/>
              <a:ext cx="340" cy="9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不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重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要</a:t>
              </a:r>
            </a:p>
          </p:txBody>
        </p:sp>
        <p:sp>
          <p:nvSpPr>
            <p:cNvPr id="4933643" name="Text Box 11"/>
            <p:cNvSpPr txBox="1">
              <a:spLocks noChangeArrowheads="1"/>
            </p:cNvSpPr>
            <p:nvPr/>
          </p:nvSpPr>
          <p:spPr bwMode="auto">
            <a:xfrm>
              <a:off x="1519" y="427"/>
              <a:ext cx="788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紧    急</a:t>
              </a:r>
            </a:p>
          </p:txBody>
        </p:sp>
        <p:sp>
          <p:nvSpPr>
            <p:cNvPr id="4933644" name="Text Box 12"/>
            <p:cNvSpPr txBox="1">
              <a:spLocks noChangeArrowheads="1"/>
            </p:cNvSpPr>
            <p:nvPr/>
          </p:nvSpPr>
          <p:spPr bwMode="auto">
            <a:xfrm>
              <a:off x="3334" y="391"/>
              <a:ext cx="788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不紧急</a:t>
              </a:r>
            </a:p>
          </p:txBody>
        </p:sp>
        <p:sp>
          <p:nvSpPr>
            <p:cNvPr id="4933645" name="Text Box 13"/>
            <p:cNvSpPr txBox="1">
              <a:spLocks noChangeArrowheads="1"/>
            </p:cNvSpPr>
            <p:nvPr/>
          </p:nvSpPr>
          <p:spPr bwMode="auto">
            <a:xfrm>
              <a:off x="2484" y="1832"/>
              <a:ext cx="178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wis721 Blk BT" pitchFamily="34" charset="0"/>
                  <a:ea typeface="文鼎特粗宋简" pitchFamily="49" charset="-122"/>
                </a:rPr>
                <a:t>I</a:t>
              </a:r>
            </a:p>
          </p:txBody>
        </p:sp>
        <p:sp>
          <p:nvSpPr>
            <p:cNvPr id="4933646" name="Text Box 14"/>
            <p:cNvSpPr txBox="1">
              <a:spLocks noChangeArrowheads="1"/>
            </p:cNvSpPr>
            <p:nvPr/>
          </p:nvSpPr>
          <p:spPr bwMode="auto">
            <a:xfrm>
              <a:off x="4308" y="1832"/>
              <a:ext cx="240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wis721 Blk BT" pitchFamily="34" charset="0"/>
                  <a:ea typeface="文鼎特粗宋简" pitchFamily="49" charset="-122"/>
                </a:rPr>
                <a:t>II</a:t>
              </a:r>
            </a:p>
          </p:txBody>
        </p:sp>
        <p:sp>
          <p:nvSpPr>
            <p:cNvPr id="4933647" name="Text Box 15"/>
            <p:cNvSpPr txBox="1">
              <a:spLocks noChangeArrowheads="1"/>
            </p:cNvSpPr>
            <p:nvPr/>
          </p:nvSpPr>
          <p:spPr bwMode="auto">
            <a:xfrm>
              <a:off x="2484" y="3272"/>
              <a:ext cx="302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wis721 Blk BT" pitchFamily="34" charset="0"/>
                  <a:ea typeface="文鼎特粗宋简" pitchFamily="49" charset="-122"/>
                </a:rPr>
                <a:t>III</a:t>
              </a:r>
            </a:p>
          </p:txBody>
        </p:sp>
        <p:sp>
          <p:nvSpPr>
            <p:cNvPr id="4933648" name="Text Box 16"/>
            <p:cNvSpPr txBox="1">
              <a:spLocks noChangeArrowheads="1"/>
            </p:cNvSpPr>
            <p:nvPr/>
          </p:nvSpPr>
          <p:spPr bwMode="auto">
            <a:xfrm>
              <a:off x="4308" y="3272"/>
              <a:ext cx="327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wis721 Blk BT" pitchFamily="34" charset="0"/>
                  <a:ea typeface="文鼎特粗宋简" pitchFamily="49" charset="-122"/>
                </a:rPr>
                <a:t>IV</a:t>
              </a:r>
            </a:p>
          </p:txBody>
        </p:sp>
        <p:sp>
          <p:nvSpPr>
            <p:cNvPr id="4933649" name="Text Box 17"/>
            <p:cNvSpPr txBox="1">
              <a:spLocks noChangeArrowheads="1"/>
            </p:cNvSpPr>
            <p:nvPr/>
          </p:nvSpPr>
          <p:spPr bwMode="auto">
            <a:xfrm>
              <a:off x="1188" y="980"/>
              <a:ext cx="1591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一般：</a:t>
              </a:r>
              <a:r>
                <a:rPr lang="en-US" altLang="zh-CN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25-30% </a:t>
              </a:r>
            </a:p>
          </p:txBody>
        </p:sp>
        <p:sp>
          <p:nvSpPr>
            <p:cNvPr id="4933650" name="Text Box 18"/>
            <p:cNvSpPr txBox="1">
              <a:spLocks noChangeArrowheads="1"/>
            </p:cNvSpPr>
            <p:nvPr/>
          </p:nvSpPr>
          <p:spPr bwMode="auto">
            <a:xfrm>
              <a:off x="1188" y="1449"/>
              <a:ext cx="1292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理想：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20% </a:t>
              </a:r>
            </a:p>
          </p:txBody>
        </p:sp>
        <p:sp>
          <p:nvSpPr>
            <p:cNvPr id="4933651" name="Text Box 19"/>
            <p:cNvSpPr txBox="1">
              <a:spLocks noChangeArrowheads="1"/>
            </p:cNvSpPr>
            <p:nvPr/>
          </p:nvSpPr>
          <p:spPr bwMode="auto">
            <a:xfrm>
              <a:off x="3017" y="980"/>
              <a:ext cx="1292" cy="3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一般：</a:t>
              </a:r>
              <a:r>
                <a:rPr lang="en-US" altLang="zh-CN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15% </a:t>
              </a:r>
            </a:p>
          </p:txBody>
        </p:sp>
        <p:sp>
          <p:nvSpPr>
            <p:cNvPr id="4933652" name="Text Box 20"/>
            <p:cNvSpPr txBox="1">
              <a:spLocks noChangeArrowheads="1"/>
            </p:cNvSpPr>
            <p:nvPr/>
          </p:nvSpPr>
          <p:spPr bwMode="auto">
            <a:xfrm>
              <a:off x="3017" y="1449"/>
              <a:ext cx="1292" cy="343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理想：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65% </a:t>
              </a:r>
            </a:p>
          </p:txBody>
        </p:sp>
        <p:sp>
          <p:nvSpPr>
            <p:cNvPr id="4933653" name="Text Box 21"/>
            <p:cNvSpPr txBox="1">
              <a:spLocks noChangeArrowheads="1"/>
            </p:cNvSpPr>
            <p:nvPr/>
          </p:nvSpPr>
          <p:spPr bwMode="auto">
            <a:xfrm>
              <a:off x="1188" y="2431"/>
              <a:ext cx="1591" cy="3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一般：</a:t>
              </a:r>
              <a:r>
                <a:rPr lang="en-US" altLang="zh-CN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50-60% </a:t>
              </a:r>
            </a:p>
          </p:txBody>
        </p:sp>
        <p:sp>
          <p:nvSpPr>
            <p:cNvPr id="4933654" name="Text Box 22"/>
            <p:cNvSpPr txBox="1">
              <a:spLocks noChangeArrowheads="1"/>
            </p:cNvSpPr>
            <p:nvPr/>
          </p:nvSpPr>
          <p:spPr bwMode="auto">
            <a:xfrm>
              <a:off x="1188" y="2900"/>
              <a:ext cx="1292" cy="343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理想：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15% </a:t>
              </a:r>
            </a:p>
          </p:txBody>
        </p:sp>
        <p:sp>
          <p:nvSpPr>
            <p:cNvPr id="4933655" name="Text Box 23"/>
            <p:cNvSpPr txBox="1">
              <a:spLocks noChangeArrowheads="1"/>
            </p:cNvSpPr>
            <p:nvPr/>
          </p:nvSpPr>
          <p:spPr bwMode="auto">
            <a:xfrm>
              <a:off x="3017" y="2431"/>
              <a:ext cx="1367" cy="3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一般：</a:t>
              </a:r>
              <a:r>
                <a:rPr lang="en-US" altLang="zh-CN" sz="2800" b="1">
                  <a:solidFill>
                    <a:srgbClr val="2561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2-3% </a:t>
              </a:r>
            </a:p>
          </p:txBody>
        </p:sp>
        <p:sp>
          <p:nvSpPr>
            <p:cNvPr id="4933656" name="Text Box 24"/>
            <p:cNvSpPr txBox="1">
              <a:spLocks noChangeArrowheads="1"/>
            </p:cNvSpPr>
            <p:nvPr/>
          </p:nvSpPr>
          <p:spPr bwMode="auto">
            <a:xfrm>
              <a:off x="3017" y="2900"/>
              <a:ext cx="1308" cy="343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理想：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文鼎特粗宋简" pitchFamily="49" charset="-122"/>
                </a:rPr>
                <a:t>&lt;1% 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8275" y="92075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合理的时间配置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如何做到要事第一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简单处理每天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列出一天要做的事情</a:t>
            </a:r>
            <a:endParaRPr lang="en-US" altLang="zh-CN" dirty="0" smtClean="0"/>
          </a:p>
          <a:p>
            <a:r>
              <a:rPr lang="zh-CN" altLang="en-US" dirty="0" smtClean="0"/>
              <a:t>按重要</a:t>
            </a:r>
            <a:r>
              <a:rPr lang="en-US" altLang="zh-CN" dirty="0" smtClean="0"/>
              <a:t>/</a:t>
            </a:r>
            <a:r>
              <a:rPr lang="zh-CN" altLang="en-US" dirty="0" smtClean="0"/>
              <a:t>紧急的优先级顺序排序</a:t>
            </a:r>
            <a:endParaRPr lang="en-US" altLang="zh-CN" dirty="0" smtClean="0"/>
          </a:p>
          <a:p>
            <a:r>
              <a:rPr lang="zh-CN" altLang="en-US" dirty="0" smtClean="0"/>
              <a:t>先处理优先级较高的事情</a:t>
            </a:r>
            <a:endParaRPr lang="en-US" altLang="zh-CN" dirty="0" smtClean="0"/>
          </a:p>
          <a:p>
            <a:r>
              <a:rPr lang="zh-CN" altLang="en-US" dirty="0" smtClean="0"/>
              <a:t>第二天回顾昨天的列表的状态，持续改进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9725" y="5600700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175" y="18605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看新闻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9725" y="4152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与同事聊天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9325" y="3790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同事请教问题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2343150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300" y="5419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开站立会议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3050" y="20415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朋友电话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875" y="4695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学习金融知识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025" y="2886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定本周计划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68275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按优先级排序</a:t>
            </a:r>
            <a:endParaRPr lang="zh-CN" altLang="en-US" sz="4000" dirty="0">
              <a:solidFill>
                <a:schemeClr val="bg1"/>
              </a:solidFill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8425" y="1438275"/>
            <a:ext cx="4754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扩大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第二象限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计划预防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缩小 第一象限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减少 第三象限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避免 第四象限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2948E-6 L 0.12187 0.571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2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69942E-6 L -0.27674 0.095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2428E-7 L -0.0783 -0.061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90751E-6 L -0.09288 0.006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9711E-6 L -0.125 -0.605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3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98844E-6 L -0.53368 0.313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" y="1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3237E-6 L -0.38073 -0.304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" y="-1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4509E-6 L -0.25764 -0.052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-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4509E-6 L 0.05365 -0.42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895349"/>
            <a:ext cx="5943600" cy="5489575"/>
          </a:xfrm>
        </p:spPr>
        <p:txBody>
          <a:bodyPr/>
          <a:lstStyle/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定角色和职责(明确价值观) 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公私兼顾,价值为先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列出事件清单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按照主动性与应对性分类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排定事件优先次序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以重要性和紧急性来排定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制定时间计划表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预留弹性,保证重点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言行一致地执行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排除干扰,有效授权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调整和改善</a:t>
            </a:r>
          </a:p>
          <a:p>
            <a:pPr marL="914400" lvl="1" indent="-4572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自我评估,持续改善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533400" indent="-533400" algn="just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6477000" y="3505200"/>
          <a:ext cx="1939925" cy="2057400"/>
        </p:xfrm>
        <a:graphic>
          <a:graphicData uri="http://schemas.openxmlformats.org/presentationml/2006/ole">
            <p:oleObj spid="_x0000_s3074" name="剪辑" r:id="rId4" imgW="1503720" imgH="1641240" progId="MS_ClipArt_Gallery.2">
              <p:embed/>
            </p:oleObj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68275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时间管理的核心六步骤</a:t>
            </a:r>
            <a:endParaRPr lang="zh-CN" altLang="en-US" sz="4000" dirty="0">
              <a:solidFill>
                <a:schemeClr val="bg1"/>
              </a:solidFill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550" y="1196975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某时间我的角色可能有：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项目经理，业务分析员，开发员，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父亲，儿子，老公，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同学，朋友，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招行信用卡用户，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道教信徒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274" y="895350"/>
            <a:ext cx="8975726" cy="5610225"/>
          </a:xfrm>
        </p:spPr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周日，</a:t>
            </a:r>
            <a:r>
              <a:rPr lang="en-US" altLang="zh-CN" dirty="0" smtClean="0"/>
              <a:t>20~30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回顾上周工作情况</a:t>
            </a:r>
            <a:r>
              <a:rPr lang="en-US" altLang="zh-CN" dirty="0" smtClean="0"/>
              <a:t>(PDCA)</a:t>
            </a:r>
          </a:p>
          <a:p>
            <a:pPr lvl="1"/>
            <a:r>
              <a:rPr lang="zh-CN" altLang="en-US" dirty="0" smtClean="0"/>
              <a:t>制定下周工作计划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根据个人发展计划</a:t>
            </a:r>
            <a:r>
              <a:rPr lang="en-US" altLang="zh-CN" dirty="0" smtClean="0"/>
              <a:t>,SMART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正确</a:t>
            </a:r>
            <a:r>
              <a:rPr lang="zh-CN" altLang="en-US" dirty="0" smtClean="0"/>
              <a:t>执行，排除干扰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从记事开始</a:t>
            </a:r>
            <a:r>
              <a:rPr lang="en-US" altLang="zh-CN" dirty="0" smtClean="0"/>
              <a:t>(</a:t>
            </a:r>
            <a:r>
              <a:rPr lang="zh-CN" altLang="en-US" dirty="0" smtClean="0"/>
              <a:t>记帐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08350"/>
            <a:ext cx="91440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8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坚持！</a:t>
            </a:r>
            <a:endParaRPr lang="zh-CN" altLang="en-US" sz="8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占位符 3"/>
          <p:cNvSpPr>
            <a:spLocks/>
          </p:cNvSpPr>
          <p:nvPr/>
        </p:nvSpPr>
        <p:spPr bwMode="auto">
          <a:xfrm>
            <a:off x="144463" y="142875"/>
            <a:ext cx="85312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chemeClr val="bg2"/>
                </a:solidFill>
                <a:ea typeface="黑体" pitchFamily="2" charset="-122"/>
                <a:cs typeface="Arial" charset="0"/>
              </a:rPr>
              <a:t>Q&amp;A</a:t>
            </a:r>
            <a:endParaRPr lang="zh-CN" altLang="en-US" sz="3200">
              <a:solidFill>
                <a:schemeClr val="bg2"/>
              </a:solidFill>
              <a:ea typeface="黑体" pitchFamily="2" charset="-122"/>
              <a:cs typeface="Arial" charset="0"/>
            </a:endParaRPr>
          </a:p>
        </p:txBody>
      </p:sp>
      <p:pic>
        <p:nvPicPr>
          <p:cNvPr id="17411" name="Picture 2" descr="http://old.zcool.com.cn/pic/coolphoto/new_coolphoto5/jpg/149_1600_zcool.com.c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5" y="1257300"/>
            <a:ext cx="52149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250" y="1166018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8"/>
          <p:cNvSpPr txBox="1">
            <a:spLocks noChangeArrowheads="1"/>
          </p:cNvSpPr>
          <p:nvPr/>
        </p:nvSpPr>
        <p:spPr bwMode="auto">
          <a:xfrm>
            <a:off x="2339975" y="4989513"/>
            <a:ext cx="41227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黑体" pitchFamily="2" charset="-122"/>
                <a:ea typeface="黑体" pitchFamily="2" charset="-122"/>
              </a:rPr>
              <a:t>联系方式：</a:t>
            </a:r>
            <a:r>
              <a:rPr lang="en-US" altLang="zh-CN" sz="2000">
                <a:ea typeface="黑体" pitchFamily="2" charset="-122"/>
              </a:rPr>
              <a:t>xiayong@apusic.com</a:t>
            </a:r>
          </a:p>
          <a:p>
            <a:r>
              <a:rPr lang="zh-CN" altLang="en-US" sz="2000">
                <a:latin typeface="黑体" pitchFamily="2" charset="-122"/>
                <a:ea typeface="黑体" pitchFamily="2" charset="-122"/>
              </a:rPr>
              <a:t>业务咨询热线：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4008-830-830</a:t>
            </a:r>
          </a:p>
          <a:p>
            <a:r>
              <a:rPr lang="zh-CN" altLang="en-US" sz="2000">
                <a:latin typeface="黑体" pitchFamily="2" charset="-122"/>
                <a:ea typeface="黑体" pitchFamily="2" charset="-122"/>
              </a:rPr>
              <a:t>金蝶中间件网站：</a:t>
            </a:r>
            <a:r>
              <a:rPr lang="en-US" altLang="zh-CN" sz="2000">
                <a:ea typeface="黑体" pitchFamily="2" charset="-122"/>
              </a:rPr>
              <a:t>www.apusic.com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帕金森定律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發現：</a:t>
            </a:r>
            <a:endParaRPr lang="en-US" altLang="zh-TW" dirty="0" smtClean="0"/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拖到最後一天才完成</a:t>
            </a:r>
            <a:endParaRPr lang="en-US" altLang="zh-TW" dirty="0" smtClean="0"/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時間越充裕，工作進度越慢</a:t>
            </a:r>
            <a:endParaRPr lang="en-US" altLang="zh-TW" dirty="0" smtClean="0"/>
          </a:p>
          <a:p>
            <a:r>
              <a:rPr lang="zh-TW" altLang="en-US" dirty="0" smtClean="0"/>
              <a:t>克服拖延的方法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時間殺手</a:t>
            </a:r>
            <a:endParaRPr lang="zh-TW" altLang="zh-TW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缺乏目標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缺乏優先順序和最後期限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被打擾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進行社交活動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拖延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不經常整理自己的辦公桌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不會說不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缺乏自我約束</a:t>
            </a:r>
            <a:endParaRPr lang="en-US" altLang="zh-TW" smtClean="0"/>
          </a:p>
          <a:p>
            <a:pPr eaLnBrk="1" hangingPunct="1"/>
            <a:endParaRPr lang="zh-TW" altLang="zh-TW" smtClean="0"/>
          </a:p>
        </p:txBody>
      </p:sp>
      <p:pic>
        <p:nvPicPr>
          <p:cNvPr id="28676" name="Picture 6" descr="MCj023452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3068638"/>
            <a:ext cx="32766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 bwMode="auto">
          <a:xfrm>
            <a:off x="3563938" y="908050"/>
            <a:ext cx="5400675" cy="56578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为什么</a:t>
            </a:r>
            <a:r>
              <a:rPr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要时间管理</a:t>
            </a:r>
            <a:endParaRPr lang="en-US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什么是要事第一</a:t>
            </a:r>
            <a:endParaRPr lang="en-US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怎么使用要事第一</a:t>
            </a:r>
            <a:endParaRPr lang="en-US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个人建议</a:t>
            </a:r>
            <a:endParaRPr lang="en-US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Q/A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浪費時間的因素</a:t>
            </a:r>
            <a:r>
              <a:rPr lang="en-US" altLang="zh-TW" smtClean="0"/>
              <a:t>-1</a:t>
            </a:r>
            <a:endParaRPr lang="zh-TW" altLang="en-US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外在因素</a:t>
            </a:r>
            <a:r>
              <a:rPr lang="en-US" altLang="zh-TW" smtClean="0"/>
              <a:t>(</a:t>
            </a:r>
            <a:r>
              <a:rPr lang="zh-TW" altLang="en-US" smtClean="0"/>
              <a:t>環境因素</a:t>
            </a:r>
            <a:r>
              <a:rPr lang="en-US" altLang="zh-TW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zh-TW" altLang="en-US" smtClean="0"/>
              <a:t>訪客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電話、電視、電腦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等待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閒聊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會議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塞車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溝通不良</a:t>
            </a:r>
            <a:r>
              <a:rPr lang="en-US" altLang="zh-TW" smtClean="0"/>
              <a:t>………</a:t>
            </a:r>
          </a:p>
          <a:p>
            <a:pPr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浪費時間的因素</a:t>
            </a:r>
            <a:r>
              <a:rPr lang="en-US" altLang="zh-TW" smtClean="0"/>
              <a:t>-2</a:t>
            </a:r>
            <a:endParaRPr lang="zh-TW" altLang="en-US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內在因素</a:t>
            </a:r>
            <a:r>
              <a:rPr lang="en-US" altLang="zh-TW" smtClean="0"/>
              <a:t>(</a:t>
            </a:r>
            <a:r>
              <a:rPr lang="zh-TW" altLang="en-US" smtClean="0"/>
              <a:t>個人因素</a:t>
            </a:r>
            <a:r>
              <a:rPr lang="en-US" altLang="zh-TW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zh-TW" altLang="en-US" smtClean="0"/>
              <a:t>賴床、偷懶拖延</a:t>
            </a:r>
            <a:r>
              <a:rPr lang="en-US" altLang="zh-TW" smtClean="0"/>
              <a:t>(</a:t>
            </a:r>
            <a:r>
              <a:rPr lang="zh-TW" altLang="en-US" smtClean="0"/>
              <a:t>缺乏自律</a:t>
            </a:r>
            <a:r>
              <a:rPr lang="en-US" altLang="zh-TW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zh-TW" altLang="en-US" smtClean="0"/>
              <a:t>害怕說不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完美主義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優柔寡斷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r>
              <a:rPr lang="zh-TW" altLang="en-US" smtClean="0"/>
              <a:t>欠缺計畫、目標</a:t>
            </a:r>
            <a:endParaRPr lang="en-US" altLang="zh-TW" smtClean="0"/>
          </a:p>
          <a:p>
            <a:pPr>
              <a:buFont typeface="Wingdings" pitchFamily="2" charset="2"/>
              <a:buNone/>
            </a:pPr>
            <a:endParaRPr lang="en-US" altLang="zh-TW" smtClean="0"/>
          </a:p>
          <a:p>
            <a:pPr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如何克服懶惰</a:t>
            </a: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堅定意志</a:t>
            </a:r>
            <a:endParaRPr lang="en-US" altLang="zh-TW" dirty="0" smtClean="0"/>
          </a:p>
          <a:p>
            <a:r>
              <a:rPr lang="zh-TW" altLang="en-US" dirty="0" smtClean="0"/>
              <a:t>調整工作內容</a:t>
            </a:r>
            <a:endParaRPr lang="en-US" altLang="zh-TW" dirty="0" smtClean="0"/>
          </a:p>
          <a:p>
            <a:r>
              <a:rPr lang="zh-TW" altLang="en-US" dirty="0" smtClean="0"/>
              <a:t>制定切實可行的目標</a:t>
            </a:r>
            <a:endParaRPr lang="en-US" altLang="zh-TW" dirty="0" smtClean="0"/>
          </a:p>
          <a:p>
            <a:r>
              <a:rPr lang="zh-TW" altLang="en-US" dirty="0" smtClean="0"/>
              <a:t>不要考慮過多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386513" y="6265863"/>
            <a:ext cx="228917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687C75-687C-483E-888C-A9C99F867AB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729858" name="AutoShape 2"/>
          <p:cNvSpPr>
            <a:spLocks noChangeArrowheads="1"/>
          </p:cNvSpPr>
          <p:nvPr/>
        </p:nvSpPr>
        <p:spPr bwMode="gray">
          <a:xfrm>
            <a:off x="3059113" y="765175"/>
            <a:ext cx="2689225" cy="579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/>
              </a:gs>
              <a:gs pos="50000">
                <a:schemeClr val="bg1"/>
              </a:gs>
              <a:gs pos="100000">
                <a:srgbClr val="33CCCC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120989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3200" b="1">
                <a:solidFill>
                  <a:srgbClr val="663300"/>
                </a:solidFill>
              </a:rPr>
              <a:t>干扰因素Ａ</a:t>
            </a:r>
            <a:endParaRPr kumimoji="0" lang="en-US" altLang="zh-TW" sz="3200" b="1">
              <a:solidFill>
                <a:srgbClr val="663300"/>
              </a:solidFill>
            </a:endParaRPr>
          </a:p>
        </p:txBody>
      </p:sp>
      <p:graphicFrame>
        <p:nvGraphicFramePr>
          <p:cNvPr id="4729900" name="Group 44"/>
          <p:cNvGraphicFramePr>
            <a:graphicFrameLocks noGrp="1"/>
          </p:cNvGraphicFramePr>
          <p:nvPr/>
        </p:nvGraphicFramePr>
        <p:xfrm>
          <a:off x="395288" y="1681163"/>
          <a:ext cx="8353425" cy="4572000"/>
        </p:xfrm>
        <a:graphic>
          <a:graphicData uri="http://schemas.openxmlformats.org/drawingml/2006/table">
            <a:tbl>
              <a:tblPr/>
              <a:tblGrid>
                <a:gridCol w="4248150"/>
                <a:gridCol w="410527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电话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没有沟通或沟通不准确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不速之客的干扰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下属的训练和发展不充分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会议（预约、没预约）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拖延、犹豫、做白日梦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争吵、发火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14.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不会说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 pitchFamily="49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 pitchFamily="49" charset="-122"/>
                        </a:rPr>
                        <a:t>”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缺乏目标、时间及优先计划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做事不能善始善终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杂乱的办公桌、个人无序性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很少交派下属办事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无效的代表、委托人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员工不足或工作不力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做无用的尝试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闲谈私事过多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同一时间里想法、尝试过多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缺乏自我约束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不现实的时间期望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缺乏协调和团队精神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386513" y="6265863"/>
            <a:ext cx="228917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3FB4F9-1410-4757-A81F-E5CEA6CCB81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4730882" name="Group 2"/>
          <p:cNvGraphicFramePr>
            <a:graphicFrameLocks noGrp="1"/>
          </p:cNvGraphicFramePr>
          <p:nvPr/>
        </p:nvGraphicFramePr>
        <p:xfrm>
          <a:off x="395288" y="1681163"/>
          <a:ext cx="8353425" cy="4572000"/>
        </p:xfrm>
        <a:graphic>
          <a:graphicData uri="http://schemas.openxmlformats.org/drawingml/2006/table">
            <a:tbl>
              <a:tblPr/>
              <a:tblGrid>
                <a:gridCol w="3889375"/>
                <a:gridCol w="446405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错误的倾听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31.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怨天尤人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缺少反馈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压力、紧张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23.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争议、个人问题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33.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不充分的工具与设备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忧虑、恐惧、焦虑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34.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信息不完全或信息来得太晚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不充分的计划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不充分的登记系统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约会等待时间过长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36.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过多的文案、邮件、读物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差的记忆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37.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外界活动频繁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责任心不强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38.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不耐烦、办事急躁、草率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29.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对结果行为的迷惑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39.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不懂得该做先做的事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疲劳、讨厌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2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40.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对交派下去的工作很少检查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730917" name="AutoShape 37"/>
          <p:cNvSpPr>
            <a:spLocks noChangeArrowheads="1"/>
          </p:cNvSpPr>
          <p:nvPr/>
        </p:nvSpPr>
        <p:spPr bwMode="gray">
          <a:xfrm>
            <a:off x="3132138" y="765175"/>
            <a:ext cx="2833687" cy="579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/>
              </a:gs>
              <a:gs pos="50000">
                <a:schemeClr val="bg1"/>
              </a:gs>
              <a:gs pos="100000">
                <a:srgbClr val="33CCCC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120989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3200" b="1">
                <a:solidFill>
                  <a:srgbClr val="663300"/>
                </a:solidFill>
              </a:rPr>
              <a:t>干扰因素Ｂ</a:t>
            </a:r>
            <a:endParaRPr kumimoji="0" lang="en-US" altLang="zh-TW" sz="3200" b="1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老太太发明信片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800" y="3549650"/>
            <a:ext cx="5448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帕金森时间定律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3200" dirty="0" smtClean="0">
                <a:latin typeface="微软雅黑" pitchFamily="34" charset="-122"/>
                <a:ea typeface="微软雅黑" pitchFamily="34" charset="-122"/>
              </a:rPr>
              <a:t>拖到最後一天才完成</a:t>
            </a:r>
            <a:endParaRPr lang="en-US" altLang="zh-TW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TW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3200" dirty="0" smtClean="0">
                <a:latin typeface="微软雅黑" pitchFamily="34" charset="-122"/>
                <a:ea typeface="微软雅黑" pitchFamily="34" charset="-122"/>
              </a:rPr>
              <a:t>時間越充裕，工作進度越</a:t>
            </a:r>
            <a:r>
              <a:rPr lang="zh-TW" altLang="en-US" sz="3200" dirty="0" smtClean="0">
                <a:latin typeface="微软雅黑" pitchFamily="34" charset="-122"/>
                <a:ea typeface="微软雅黑" pitchFamily="34" charset="-122"/>
              </a:rPr>
              <a:t>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955675"/>
            <a:ext cx="42957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16075" y="5178426"/>
            <a:ext cx="44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有紧迫感才有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为什么要时间管理？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减少加班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提高个人生活品质</a:t>
            </a:r>
            <a:endParaRPr lang="en-US" altLang="zh-TW" dirty="0" smtClean="0"/>
          </a:p>
          <a:p>
            <a:r>
              <a:rPr lang="zh-TW" altLang="en-US" dirty="0" smtClean="0"/>
              <a:t>如何</a:t>
            </a:r>
            <a:r>
              <a:rPr lang="zh-TW" altLang="en-US" dirty="0" smtClean="0"/>
              <a:t>在最短</a:t>
            </a:r>
            <a:r>
              <a:rPr lang="zh-TW" altLang="en-US" dirty="0" smtClean="0"/>
              <a:t>的</a:t>
            </a:r>
            <a:r>
              <a:rPr lang="zh-CN" altLang="en-US" dirty="0" smtClean="0"/>
              <a:t>时间</a:t>
            </a:r>
            <a:r>
              <a:rPr lang="zh-TW" altLang="en-US" dirty="0" smtClean="0"/>
              <a:t>做</a:t>
            </a:r>
            <a:r>
              <a:rPr lang="zh-TW" altLang="en-US" dirty="0" smtClean="0"/>
              <a:t>最多的事</a:t>
            </a:r>
          </a:p>
          <a:p>
            <a:r>
              <a:rPr lang="zh-TW" altLang="en-US" dirty="0" smtClean="0"/>
              <a:t>如何在同一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时间</a:t>
            </a:r>
            <a:r>
              <a:rPr lang="zh-TW" altLang="en-US" dirty="0" smtClean="0"/>
              <a:t>內</a:t>
            </a:r>
            <a:r>
              <a:rPr lang="zh-TW" altLang="en-US" dirty="0" smtClean="0"/>
              <a:t>做更多的事</a:t>
            </a:r>
          </a:p>
          <a:p>
            <a:r>
              <a:rPr lang="zh-TW" altLang="en-US" dirty="0" smtClean="0"/>
              <a:t>如何在</a:t>
            </a:r>
            <a:r>
              <a:rPr lang="zh-TW" altLang="en-US" dirty="0" smtClean="0"/>
              <a:t>有限的</a:t>
            </a:r>
            <a:r>
              <a:rPr lang="zh-CN" altLang="en-US" dirty="0" smtClean="0"/>
              <a:t>时间</a:t>
            </a:r>
            <a:r>
              <a:rPr lang="zh-TW" altLang="en-US" dirty="0" smtClean="0"/>
              <a:t>內</a:t>
            </a:r>
            <a:r>
              <a:rPr lang="zh-TW" altLang="en-US" dirty="0" smtClean="0"/>
              <a:t>完成重要的事</a:t>
            </a:r>
          </a:p>
          <a:p>
            <a:r>
              <a:rPr lang="zh-TW" altLang="en-US" dirty="0" smtClean="0"/>
              <a:t>如何提早</a:t>
            </a:r>
            <a:r>
              <a:rPr lang="zh-TW" altLang="en-US" dirty="0" smtClean="0"/>
              <a:t>自我</a:t>
            </a:r>
            <a:r>
              <a:rPr lang="zh-CN" altLang="en-US" dirty="0" smtClean="0"/>
              <a:t>实现</a:t>
            </a:r>
            <a:endParaRPr lang="zh-TW" altLang="en-US" dirty="0" smtClean="0"/>
          </a:p>
          <a:p>
            <a:r>
              <a:rPr lang="zh-TW" altLang="en-US" dirty="0" smtClean="0"/>
              <a:t>如何</a:t>
            </a:r>
            <a:r>
              <a:rPr lang="zh-TW" altLang="en-US" dirty="0" smtClean="0"/>
              <a:t>改善</a:t>
            </a:r>
            <a:r>
              <a:rPr lang="zh-CN" altLang="en-US" dirty="0" smtClean="0"/>
              <a:t>时间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使用方式</a:t>
            </a:r>
            <a:endParaRPr lang="zh-CN" altLang="en-US" dirty="0"/>
          </a:p>
        </p:txBody>
      </p:sp>
      <p:pic>
        <p:nvPicPr>
          <p:cNvPr id="4" name="Picture 6" descr="MCj025097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997200"/>
            <a:ext cx="31194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算算有多少时间？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一年有365天；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其中双休日共_</a:t>
            </a:r>
            <a:r>
              <a:rPr lang="zh-CN" altLang="en-US" u="sng" dirty="0" smtClean="0"/>
              <a:t>104</a:t>
            </a:r>
            <a:r>
              <a:rPr lang="zh-CN" altLang="en-US" dirty="0" smtClean="0"/>
              <a:t>__天；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        法定假日__</a:t>
            </a:r>
            <a:r>
              <a:rPr lang="zh-CN" altLang="en-US" u="sng" dirty="0" smtClean="0"/>
              <a:t>10</a:t>
            </a:r>
            <a:r>
              <a:rPr lang="zh-CN" altLang="en-US" dirty="0" smtClean="0"/>
              <a:t> _天；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        公司带薪休假__</a:t>
            </a:r>
            <a:r>
              <a:rPr lang="zh-CN" altLang="en-US" u="sng" dirty="0" smtClean="0"/>
              <a:t>10</a:t>
            </a:r>
            <a:r>
              <a:rPr lang="zh-CN" altLang="en-US" dirty="0" smtClean="0"/>
              <a:t>__天；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        带薪病假__</a:t>
            </a:r>
            <a:r>
              <a:rPr lang="zh-CN" altLang="en-US" u="sng" dirty="0" smtClean="0"/>
              <a:t>0</a:t>
            </a:r>
            <a:r>
              <a:rPr lang="zh-CN" altLang="en-US" dirty="0" smtClean="0"/>
              <a:t>_天；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实际工作</a:t>
            </a:r>
            <a:r>
              <a:rPr lang="zh-CN" altLang="en-US" dirty="0" smtClean="0"/>
              <a:t>约</a:t>
            </a:r>
            <a:r>
              <a:rPr lang="en-US" altLang="zh-CN" dirty="0" smtClean="0"/>
              <a:t>_</a:t>
            </a:r>
            <a:r>
              <a:rPr lang="zh-CN" altLang="en-US" u="sng" dirty="0" smtClean="0"/>
              <a:t>241</a:t>
            </a:r>
            <a:r>
              <a:rPr lang="zh-CN" altLang="en-US" dirty="0" smtClean="0"/>
              <a:t>_</a:t>
            </a:r>
            <a:r>
              <a:rPr lang="zh-CN" altLang="en-US" dirty="0" smtClean="0"/>
              <a:t>天，共_</a:t>
            </a:r>
            <a:r>
              <a:rPr lang="zh-CN" altLang="en-US" u="sng" dirty="0" smtClean="0"/>
              <a:t>1928</a:t>
            </a:r>
            <a:r>
              <a:rPr lang="zh-CN" altLang="en-US" dirty="0" smtClean="0"/>
              <a:t>_小时;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研究表明，有效工作时间为_</a:t>
            </a:r>
            <a:r>
              <a:rPr lang="zh-CN" altLang="en-US" u="sng" dirty="0" smtClean="0"/>
              <a:t>20-30</a:t>
            </a:r>
            <a:r>
              <a:rPr lang="zh-CN" altLang="en-US" dirty="0" smtClean="0"/>
              <a:t>_%；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全年有效工作时间为_</a:t>
            </a:r>
            <a:r>
              <a:rPr lang="zh-CN" altLang="en-US" u="sng" dirty="0" smtClean="0"/>
              <a:t>385-578</a:t>
            </a:r>
            <a:r>
              <a:rPr lang="zh-CN" altLang="en-US" dirty="0" smtClean="0"/>
              <a:t>_</a:t>
            </a:r>
            <a:r>
              <a:rPr lang="zh-CN" altLang="en-US" dirty="0" smtClean="0"/>
              <a:t>小时。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914400"/>
            <a:ext cx="2590800" cy="2352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9931" y="4213225"/>
            <a:ext cx="3404069" cy="233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我们每天在做什么？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274" y="895350"/>
            <a:ext cx="8626475" cy="904875"/>
          </a:xfrm>
        </p:spPr>
        <p:txBody>
          <a:bodyPr/>
          <a:lstStyle/>
          <a:p>
            <a:r>
              <a:rPr lang="zh-CN" altLang="en-US" dirty="0" smtClean="0"/>
              <a:t>请大家在纸出列出</a:t>
            </a:r>
            <a:r>
              <a:rPr lang="en-US" altLang="zh-CN" dirty="0" smtClean="0"/>
              <a:t>5~6</a:t>
            </a:r>
            <a:r>
              <a:rPr lang="zh-CN" altLang="en-US" dirty="0" smtClean="0"/>
              <a:t>项昨天做的事</a:t>
            </a:r>
            <a:r>
              <a:rPr lang="en-US" altLang="zh-CN" dirty="0" smtClean="0"/>
              <a:t>(1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9725" y="5600700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175" y="18605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看新闻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725" y="4152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与同事聊天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325" y="3790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同事请教问题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8350" y="2343150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300" y="5419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开站立会议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3050" y="20415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朋友电话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875" y="4695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学习金融知识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1025" y="2886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定本周计划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5425" y="922030"/>
            <a:ext cx="5791200" cy="55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6838"/>
            <a:ext cx="6734175" cy="6778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要事第一</a:t>
            </a:r>
            <a:r>
              <a:rPr lang="en-US" altLang="zh-CN" dirty="0" smtClean="0">
                <a:ea typeface="黑体" pitchFamily="49" charset="-122"/>
              </a:rPr>
              <a:t>--</a:t>
            </a:r>
            <a:r>
              <a:rPr lang="zh-CN" altLang="en-US" dirty="0" smtClean="0">
                <a:ea typeface="黑体" pitchFamily="49" charset="-122"/>
              </a:rPr>
              <a:t>时间</a:t>
            </a:r>
            <a:r>
              <a:rPr lang="zh-CN" altLang="en-US" dirty="0" smtClean="0">
                <a:ea typeface="黑体" pitchFamily="49" charset="-122"/>
              </a:rPr>
              <a:t>管理矩阵图</a:t>
            </a:r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/>
        </p:nvGraphicFramePr>
        <p:xfrm>
          <a:off x="6248400" y="225425"/>
          <a:ext cx="1905000" cy="1539875"/>
        </p:xfrm>
        <a:graphic>
          <a:graphicData uri="http://schemas.openxmlformats.org/presentationml/2006/ole">
            <p:oleObj spid="_x0000_s2050" name="剪辑" r:id="rId5" imgW="1423440" imgH="114912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看看自己的事情属于哪个象限？</a:t>
            </a:r>
            <a:endParaRPr lang="zh-CN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922030"/>
            <a:ext cx="5791200" cy="55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5" name="TextBox 4"/>
          <p:cNvSpPr txBox="1"/>
          <p:nvPr/>
        </p:nvSpPr>
        <p:spPr>
          <a:xfrm>
            <a:off x="4149725" y="5600700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75" y="18605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看新闻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9725" y="4152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与同事聊天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325" y="3790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同事请教问题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8350" y="2343150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300" y="5419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开站立会议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3050" y="20415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朋友电话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875" y="4695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学习金融知识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1025" y="2886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定本周计划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248025"/>
            <a:ext cx="1627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结果：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主要时间用在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第一象限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4509E-6 L 0.1566 -0.157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2948E-6 L 0.53628 0.344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1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69942E-6 L 0.15069 0.147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2428E-7 L -0.11128 0.104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90751E-6 L -0.08628 -0.195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9711E-6 L -0.13142 -0.570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2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98844E-6 L -0.61267 0.313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" y="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1.44509E-6 L 0.48872 -0.535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" y="-26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3237E-6 L 0.07969 -0.208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0" name="Group 40"/>
          <p:cNvGraphicFramePr>
            <a:graphicFrameLocks noGrp="1"/>
          </p:cNvGraphicFramePr>
          <p:nvPr/>
        </p:nvGraphicFramePr>
        <p:xfrm>
          <a:off x="650875" y="1174750"/>
          <a:ext cx="7607300" cy="5029200"/>
        </p:xfrm>
        <a:graphic>
          <a:graphicData uri="http://schemas.openxmlformats.org/drawingml/2006/table">
            <a:tbl>
              <a:tblPr/>
              <a:tblGrid>
                <a:gridCol w="911225"/>
                <a:gridCol w="3317875"/>
                <a:gridCol w="3378200"/>
              </a:tblGrid>
              <a:tr h="47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紧急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不紧急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重要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Ⅰ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压力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筋疲力尽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危机处理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忙于收拾残局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Ⅱ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有远见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平衡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纪律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自制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少有危机 </a:t>
                      </a:r>
                    </a:p>
                  </a:txBody>
                  <a:tcPr marL="381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不重要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短视近利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危机处理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被视为巧言令色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轻视目标与计划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缺乏自制力，抱怨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人际关系浮泛，破裂 </a:t>
                      </a:r>
                    </a:p>
                  </a:txBody>
                  <a:tcPr marL="381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Ⅳ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全无责任感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工作不保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依赖他人或社会机构维生 </a:t>
                      </a:r>
                    </a:p>
                  </a:txBody>
                  <a:tcPr marL="381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8275" y="92075"/>
            <a:ext cx="7366000" cy="984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偏重不同时间象限上的不同结果</a:t>
            </a: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金蝶中间件PPT模板2009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9922</TotalTime>
  <Words>1726</Words>
  <Application>Microsoft Office PowerPoint</Application>
  <PresentationFormat>全屏显示(4:3)</PresentationFormat>
  <Paragraphs>274</Paragraphs>
  <Slides>24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金蝶中间件PPT模板2009版</vt:lpstr>
      <vt:lpstr>Apusic目录</vt:lpstr>
      <vt:lpstr>Apusic内容页面</vt:lpstr>
      <vt:lpstr>Apusic封底</vt:lpstr>
      <vt:lpstr>Microsoft Clip Gallery</vt:lpstr>
      <vt:lpstr>要事第一 (Put First Things First)</vt:lpstr>
      <vt:lpstr>幻灯片 2</vt:lpstr>
      <vt:lpstr>小故事</vt:lpstr>
      <vt:lpstr>为什么要时间管理？</vt:lpstr>
      <vt:lpstr>算算有多少时间？</vt:lpstr>
      <vt:lpstr>我们每天在做什么？</vt:lpstr>
      <vt:lpstr>要事第一--时间管理矩阵图</vt:lpstr>
      <vt:lpstr>看看自己的事情属于哪个象限？</vt:lpstr>
      <vt:lpstr>幻灯片 9</vt:lpstr>
      <vt:lpstr>幻灯片 10</vt:lpstr>
      <vt:lpstr>幻灯片 11</vt:lpstr>
      <vt:lpstr>如何做到要事第一(简单处理每天)</vt:lpstr>
      <vt:lpstr>幻灯片 13</vt:lpstr>
      <vt:lpstr>幻灯片 14</vt:lpstr>
      <vt:lpstr>个人建议</vt:lpstr>
      <vt:lpstr>幻灯片 16</vt:lpstr>
      <vt:lpstr>幻灯片 17</vt:lpstr>
      <vt:lpstr>帕金森定律 </vt:lpstr>
      <vt:lpstr>時間殺手</vt:lpstr>
      <vt:lpstr>浪費時間的因素-1</vt:lpstr>
      <vt:lpstr>浪費時間的因素-2</vt:lpstr>
      <vt:lpstr>如何克服懶惰</vt:lpstr>
      <vt:lpstr>幻灯片 23</vt:lpstr>
      <vt:lpstr>幻灯片 24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王东明</dc:creator>
  <cp:lastModifiedBy>xiayong</cp:lastModifiedBy>
  <cp:revision>351</cp:revision>
  <dcterms:created xsi:type="dcterms:W3CDTF">2009-06-15T08:54:22Z</dcterms:created>
  <dcterms:modified xsi:type="dcterms:W3CDTF">2011-11-14T08:01:25Z</dcterms:modified>
</cp:coreProperties>
</file>