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48" r:id="rId3"/>
    <p:sldMasterId id="2147483655" r:id="rId4"/>
  </p:sldMasterIdLst>
  <p:notesMasterIdLst>
    <p:notesMasterId r:id="rId24"/>
  </p:notesMasterIdLst>
  <p:handoutMasterIdLst>
    <p:handoutMasterId r:id="rId25"/>
  </p:handoutMasterIdLst>
  <p:sldIdLst>
    <p:sldId id="271" r:id="rId5"/>
    <p:sldId id="265" r:id="rId6"/>
    <p:sldId id="288" r:id="rId7"/>
    <p:sldId id="293" r:id="rId8"/>
    <p:sldId id="289" r:id="rId9"/>
    <p:sldId id="291" r:id="rId10"/>
    <p:sldId id="290" r:id="rId11"/>
    <p:sldId id="296" r:id="rId12"/>
    <p:sldId id="292" r:id="rId13"/>
    <p:sldId id="295" r:id="rId14"/>
    <p:sldId id="297" r:id="rId15"/>
    <p:sldId id="298" r:id="rId16"/>
    <p:sldId id="299" r:id="rId17"/>
    <p:sldId id="302" r:id="rId18"/>
    <p:sldId id="300" r:id="rId19"/>
    <p:sldId id="301" r:id="rId20"/>
    <p:sldId id="303" r:id="rId21"/>
    <p:sldId id="280" r:id="rId22"/>
    <p:sldId id="267"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D5D0B5"/>
    <a:srgbClr val="005198"/>
    <a:srgbClr val="FF6600"/>
    <a:srgbClr val="FF9900"/>
    <a:srgbClr val="FF5198"/>
  </p:clrMru>
</p:presentationPr>
</file>

<file path=ppt/tableStyles.xml><?xml version="1.0" encoding="utf-8"?>
<a:tblStyleLst xmlns:a="http://schemas.openxmlformats.org/drawingml/2006/main" def="{5C22544A-7EE6-4342-B048-85BDC9FD1C3A}">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51267" autoAdjust="0"/>
  </p:normalViewPr>
  <p:slideViewPr>
    <p:cSldViewPr showGuides="1">
      <p:cViewPr>
        <p:scale>
          <a:sx n="66" d="100"/>
          <a:sy n="66" d="100"/>
        </p:scale>
        <p:origin x="-1692" y="-78"/>
      </p:cViewPr>
      <p:guideLst>
        <p:guide orient="horz" pos="2160"/>
        <p:guide pos="1"/>
      </p:guideLst>
    </p:cSldViewPr>
  </p:slideViewPr>
  <p:outlineViewPr>
    <p:cViewPr>
      <p:scale>
        <a:sx n="33" d="100"/>
        <a:sy n="33" d="100"/>
      </p:scale>
      <p:origin x="0" y="0"/>
    </p:cViewPr>
  </p:outlineViewPr>
  <p:notesTextViewPr>
    <p:cViewPr>
      <p:scale>
        <a:sx n="100" d="100"/>
        <a:sy n="100" d="100"/>
      </p:scale>
      <p:origin x="0" y="4614"/>
    </p:cViewPr>
  </p:notesTextViewPr>
  <p:notesViewPr>
    <p:cSldViewPr showGuides="1">
      <p:cViewPr varScale="1">
        <p:scale>
          <a:sx n="68" d="100"/>
          <a:sy n="68" d="100"/>
        </p:scale>
        <p:origin x="-2856" y="-96"/>
      </p:cViewPr>
      <p:guideLst>
        <p:guide orient="horz" pos="2880"/>
        <p:guide pos="2160"/>
      </p:guideLst>
    </p:cSldViewPr>
  </p:notesViewPr>
  <p:gridSpacing cx="61571188" cy="6157118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8BA0E9-4B4D-4735-A0E3-2B1E7CDFD770}" type="doc">
      <dgm:prSet loTypeId="urn:microsoft.com/office/officeart/2005/8/layout/bProcess4" loCatId="process" qsTypeId="urn:microsoft.com/office/officeart/2005/8/quickstyle/3d2" qsCatId="3D" csTypeId="urn:microsoft.com/office/officeart/2005/8/colors/accent1_2" csCatId="accent1" phldr="1"/>
      <dgm:spPr/>
      <dgm:t>
        <a:bodyPr/>
        <a:lstStyle/>
        <a:p>
          <a:endParaRPr lang="zh-CN" altLang="en-US"/>
        </a:p>
      </dgm:t>
    </dgm:pt>
    <dgm:pt modelId="{F90616D6-9167-4617-B4EE-0CAA9965E6D2}">
      <dgm:prSet phldrT="[文本]"/>
      <dgm:spPr/>
      <dgm:t>
        <a:bodyPr/>
        <a:lstStyle/>
        <a:p>
          <a:r>
            <a:rPr lang="zh-CN" altLang="en-US" dirty="0" smtClean="0"/>
            <a:t>在线商户报名</a:t>
          </a:r>
          <a:endParaRPr lang="zh-CN" altLang="en-US" dirty="0"/>
        </a:p>
      </dgm:t>
    </dgm:pt>
    <dgm:pt modelId="{0B89CE51-33BF-4519-8FDA-020C679E1323}" type="parTrans" cxnId="{FFEB55C9-48BD-4547-85CF-C6C0AE94CB4A}">
      <dgm:prSet/>
      <dgm:spPr/>
      <dgm:t>
        <a:bodyPr/>
        <a:lstStyle/>
        <a:p>
          <a:endParaRPr lang="zh-CN" altLang="en-US"/>
        </a:p>
      </dgm:t>
    </dgm:pt>
    <dgm:pt modelId="{A637E689-95E5-417B-9F4A-ACC680E0A789}" type="sibTrans" cxnId="{FFEB55C9-48BD-4547-85CF-C6C0AE94CB4A}">
      <dgm:prSet/>
      <dgm:spPr/>
      <dgm:t>
        <a:bodyPr/>
        <a:lstStyle/>
        <a:p>
          <a:endParaRPr lang="zh-CN" altLang="en-US"/>
        </a:p>
      </dgm:t>
    </dgm:pt>
    <dgm:pt modelId="{11DD03A0-6981-4EE7-820B-738BD511E2C5}">
      <dgm:prSet phldrT="[文本]"/>
      <dgm:spPr/>
      <dgm:t>
        <a:bodyPr/>
        <a:lstStyle/>
        <a:p>
          <a:r>
            <a:rPr lang="zh-CN" altLang="en-US" dirty="0" smtClean="0"/>
            <a:t>申请授信、手续办理</a:t>
          </a:r>
          <a:endParaRPr lang="zh-CN" altLang="en-US" dirty="0"/>
        </a:p>
      </dgm:t>
    </dgm:pt>
    <dgm:pt modelId="{135459D2-3D08-4F47-B930-B780CEDDF610}" type="parTrans" cxnId="{D89B3777-4403-4B3E-BAA3-2C38A9FE38EF}">
      <dgm:prSet/>
      <dgm:spPr/>
      <dgm:t>
        <a:bodyPr/>
        <a:lstStyle/>
        <a:p>
          <a:endParaRPr lang="zh-CN" altLang="en-US"/>
        </a:p>
      </dgm:t>
    </dgm:pt>
    <dgm:pt modelId="{61FC6E9F-B05E-46DE-939E-F27CC8C2D74E}" type="sibTrans" cxnId="{D89B3777-4403-4B3E-BAA3-2C38A9FE38EF}">
      <dgm:prSet/>
      <dgm:spPr/>
      <dgm:t>
        <a:bodyPr/>
        <a:lstStyle/>
        <a:p>
          <a:endParaRPr lang="zh-CN" altLang="en-US"/>
        </a:p>
      </dgm:t>
    </dgm:pt>
    <dgm:pt modelId="{394AC3E3-5DA2-424F-A20C-9DF1AC2E0DC6}">
      <dgm:prSet phldrT="[文本]"/>
      <dgm:spPr/>
      <dgm:t>
        <a:bodyPr/>
        <a:lstStyle/>
        <a:p>
          <a:r>
            <a:rPr lang="zh-CN" altLang="en-US" dirty="0" smtClean="0"/>
            <a:t>货物入库</a:t>
          </a:r>
          <a:endParaRPr lang="zh-CN" altLang="en-US" dirty="0"/>
        </a:p>
      </dgm:t>
    </dgm:pt>
    <dgm:pt modelId="{70BC0E58-A8F3-4C44-B917-4E901B7A9DEB}" type="parTrans" cxnId="{7B77D315-5103-4320-831B-13E09EA2CF69}">
      <dgm:prSet/>
      <dgm:spPr/>
      <dgm:t>
        <a:bodyPr/>
        <a:lstStyle/>
        <a:p>
          <a:endParaRPr lang="zh-CN" altLang="en-US"/>
        </a:p>
      </dgm:t>
    </dgm:pt>
    <dgm:pt modelId="{1BD4B5BC-9BFC-4D37-8813-17F4B0B1E0F5}" type="sibTrans" cxnId="{7B77D315-5103-4320-831B-13E09EA2CF69}">
      <dgm:prSet/>
      <dgm:spPr/>
      <dgm:t>
        <a:bodyPr/>
        <a:lstStyle/>
        <a:p>
          <a:endParaRPr lang="zh-CN" altLang="en-US"/>
        </a:p>
      </dgm:t>
    </dgm:pt>
    <dgm:pt modelId="{9EA8733A-4B2E-48B0-BB7E-D255D62C27B9}">
      <dgm:prSet phldrT="[文本]"/>
      <dgm:spPr/>
      <dgm:t>
        <a:bodyPr/>
        <a:lstStyle/>
        <a:p>
          <a:r>
            <a:rPr lang="zh-CN" altLang="en-US" dirty="0" smtClean="0"/>
            <a:t>网络仓单融资</a:t>
          </a:r>
          <a:endParaRPr lang="zh-CN" altLang="en-US" dirty="0"/>
        </a:p>
      </dgm:t>
    </dgm:pt>
    <dgm:pt modelId="{5AEA40AC-703B-4F00-81B6-F50B48B328A9}" type="parTrans" cxnId="{DD047656-89AB-4619-ABEB-A8227B3EDD06}">
      <dgm:prSet/>
      <dgm:spPr/>
      <dgm:t>
        <a:bodyPr/>
        <a:lstStyle/>
        <a:p>
          <a:endParaRPr lang="zh-CN" altLang="en-US"/>
        </a:p>
      </dgm:t>
    </dgm:pt>
    <dgm:pt modelId="{F7A92F4E-19CE-4917-B046-649048094226}" type="sibTrans" cxnId="{DD047656-89AB-4619-ABEB-A8227B3EDD06}">
      <dgm:prSet/>
      <dgm:spPr/>
      <dgm:t>
        <a:bodyPr/>
        <a:lstStyle/>
        <a:p>
          <a:endParaRPr lang="zh-CN" altLang="en-US"/>
        </a:p>
      </dgm:t>
    </dgm:pt>
    <dgm:pt modelId="{C3DE0D8A-7D5C-4460-9937-9B409DC43F6C}">
      <dgm:prSet phldrT="[文本]"/>
      <dgm:spPr/>
      <dgm:t>
        <a:bodyPr/>
        <a:lstStyle/>
        <a:p>
          <a:r>
            <a:rPr lang="zh-CN" altLang="en-US" dirty="0" smtClean="0"/>
            <a:t>网络定单融资</a:t>
          </a:r>
          <a:endParaRPr lang="zh-CN" altLang="en-US" dirty="0"/>
        </a:p>
      </dgm:t>
    </dgm:pt>
    <dgm:pt modelId="{6F609603-7323-489F-AD4B-5A72932FEAF3}" type="parTrans" cxnId="{F5D1375B-EAE3-445D-AC1C-3C4820D6846D}">
      <dgm:prSet/>
      <dgm:spPr/>
      <dgm:t>
        <a:bodyPr/>
        <a:lstStyle/>
        <a:p>
          <a:endParaRPr lang="zh-CN" altLang="en-US"/>
        </a:p>
      </dgm:t>
    </dgm:pt>
    <dgm:pt modelId="{AB914357-1111-4596-96DE-C2E21D426E8A}" type="sibTrans" cxnId="{F5D1375B-EAE3-445D-AC1C-3C4820D6846D}">
      <dgm:prSet/>
      <dgm:spPr/>
      <dgm:t>
        <a:bodyPr/>
        <a:lstStyle/>
        <a:p>
          <a:endParaRPr lang="zh-CN" altLang="en-US"/>
        </a:p>
      </dgm:t>
    </dgm:pt>
    <dgm:pt modelId="{CFDB2072-D7F2-48C9-A45E-A4F6A88227E5}">
      <dgm:prSet phldrT="[文本]"/>
      <dgm:spPr/>
      <dgm:t>
        <a:bodyPr/>
        <a:lstStyle/>
        <a:p>
          <a:r>
            <a:rPr lang="zh-CN" altLang="en-US" dirty="0" smtClean="0"/>
            <a:t>交易商赎货</a:t>
          </a:r>
          <a:endParaRPr lang="zh-CN" altLang="en-US" dirty="0"/>
        </a:p>
      </dgm:t>
    </dgm:pt>
    <dgm:pt modelId="{0D9CDCC3-FB03-4A42-A390-9F45D28F1B99}" type="parTrans" cxnId="{0897D0B1-3CB3-422A-B4BE-3962AC6DE94A}">
      <dgm:prSet/>
      <dgm:spPr/>
      <dgm:t>
        <a:bodyPr/>
        <a:lstStyle/>
        <a:p>
          <a:endParaRPr lang="zh-CN" altLang="en-US"/>
        </a:p>
      </dgm:t>
    </dgm:pt>
    <dgm:pt modelId="{8BD41722-CC74-4720-9CEA-DE6421317CE3}" type="sibTrans" cxnId="{0897D0B1-3CB3-422A-B4BE-3962AC6DE94A}">
      <dgm:prSet/>
      <dgm:spPr/>
      <dgm:t>
        <a:bodyPr/>
        <a:lstStyle/>
        <a:p>
          <a:endParaRPr lang="zh-CN" altLang="en-US"/>
        </a:p>
      </dgm:t>
    </dgm:pt>
    <dgm:pt modelId="{DA985330-499F-4818-8ABB-C2A4EB12F485}">
      <dgm:prSet phldrT="[文本]"/>
      <dgm:spPr/>
      <dgm:t>
        <a:bodyPr/>
        <a:lstStyle/>
        <a:p>
          <a:r>
            <a:rPr lang="zh-CN" altLang="en-US" dirty="0" smtClean="0"/>
            <a:t>交易商办理出库</a:t>
          </a:r>
          <a:endParaRPr lang="zh-CN" altLang="en-US" dirty="0"/>
        </a:p>
      </dgm:t>
    </dgm:pt>
    <dgm:pt modelId="{232EA2A8-3A11-4DFE-A86B-10E9C595492E}" type="parTrans" cxnId="{61CC3634-836B-46CE-98B7-CA22B81E3001}">
      <dgm:prSet/>
      <dgm:spPr/>
      <dgm:t>
        <a:bodyPr/>
        <a:lstStyle/>
        <a:p>
          <a:endParaRPr lang="zh-CN" altLang="en-US"/>
        </a:p>
      </dgm:t>
    </dgm:pt>
    <dgm:pt modelId="{050ED016-B747-49EE-BE95-D44E26DD3D8B}" type="sibTrans" cxnId="{61CC3634-836B-46CE-98B7-CA22B81E3001}">
      <dgm:prSet/>
      <dgm:spPr/>
      <dgm:t>
        <a:bodyPr/>
        <a:lstStyle/>
        <a:p>
          <a:endParaRPr lang="zh-CN" altLang="en-US"/>
        </a:p>
      </dgm:t>
    </dgm:pt>
    <dgm:pt modelId="{4A1B42D5-A226-4086-A88F-671DF97C8F27}">
      <dgm:prSet phldrT="[文本]"/>
      <dgm:spPr/>
      <dgm:t>
        <a:bodyPr/>
        <a:lstStyle/>
        <a:p>
          <a:r>
            <a:rPr lang="zh-CN" altLang="en-US" dirty="0" smtClean="0"/>
            <a:t>每日无负责结算</a:t>
          </a:r>
          <a:endParaRPr lang="zh-CN" altLang="en-US" dirty="0"/>
        </a:p>
      </dgm:t>
    </dgm:pt>
    <dgm:pt modelId="{CFE60985-116D-4E04-90D4-1BA5CFBBCEE5}" type="parTrans" cxnId="{9A0E5573-5372-4EE3-8ED6-046D2653A594}">
      <dgm:prSet/>
      <dgm:spPr/>
      <dgm:t>
        <a:bodyPr/>
        <a:lstStyle/>
        <a:p>
          <a:endParaRPr lang="zh-CN" altLang="en-US"/>
        </a:p>
      </dgm:t>
    </dgm:pt>
    <dgm:pt modelId="{54C696DD-773D-48FD-AA9B-37B5955F3962}" type="sibTrans" cxnId="{9A0E5573-5372-4EE3-8ED6-046D2653A594}">
      <dgm:prSet/>
      <dgm:spPr/>
      <dgm:t>
        <a:bodyPr/>
        <a:lstStyle/>
        <a:p>
          <a:endParaRPr lang="zh-CN" altLang="en-US"/>
        </a:p>
      </dgm:t>
    </dgm:pt>
    <dgm:pt modelId="{EBE9368C-36EA-4D1B-B1FD-EEF6036DEDE9}">
      <dgm:prSet phldrT="[文本]"/>
      <dgm:spPr/>
      <dgm:t>
        <a:bodyPr/>
        <a:lstStyle/>
        <a:p>
          <a:r>
            <a:rPr lang="zh-CN" altLang="en-US" dirty="0" smtClean="0"/>
            <a:t>交易商货后处理</a:t>
          </a:r>
          <a:endParaRPr lang="zh-CN" altLang="en-US" dirty="0"/>
        </a:p>
      </dgm:t>
    </dgm:pt>
    <dgm:pt modelId="{42757171-15B2-4F0D-A6C6-E9BD1FDF7793}" type="parTrans" cxnId="{A31D250B-194C-4EB3-840C-0E65B481A948}">
      <dgm:prSet/>
      <dgm:spPr/>
      <dgm:t>
        <a:bodyPr/>
        <a:lstStyle/>
        <a:p>
          <a:endParaRPr lang="zh-CN" altLang="en-US"/>
        </a:p>
      </dgm:t>
    </dgm:pt>
    <dgm:pt modelId="{25049307-8710-4D07-B2D8-1FE3A74D5D52}" type="sibTrans" cxnId="{A31D250B-194C-4EB3-840C-0E65B481A948}">
      <dgm:prSet/>
      <dgm:spPr/>
      <dgm:t>
        <a:bodyPr/>
        <a:lstStyle/>
        <a:p>
          <a:endParaRPr lang="zh-CN" altLang="en-US"/>
        </a:p>
      </dgm:t>
    </dgm:pt>
    <dgm:pt modelId="{B7E14E70-CA90-4CB1-AE8C-EC9A2E660244}" type="pres">
      <dgm:prSet presAssocID="{C28BA0E9-4B4D-4735-A0E3-2B1E7CDFD770}" presName="Name0" presStyleCnt="0">
        <dgm:presLayoutVars>
          <dgm:dir/>
          <dgm:resizeHandles/>
        </dgm:presLayoutVars>
      </dgm:prSet>
      <dgm:spPr/>
      <dgm:t>
        <a:bodyPr/>
        <a:lstStyle/>
        <a:p>
          <a:endParaRPr lang="zh-CN" altLang="en-US"/>
        </a:p>
      </dgm:t>
    </dgm:pt>
    <dgm:pt modelId="{FE7D97A7-1BF6-4A04-986B-05CFC6117688}" type="pres">
      <dgm:prSet presAssocID="{F90616D6-9167-4617-B4EE-0CAA9965E6D2}" presName="compNode" presStyleCnt="0"/>
      <dgm:spPr/>
    </dgm:pt>
    <dgm:pt modelId="{3ED02C7A-D7FC-4F4F-BD14-1F84E2B87905}" type="pres">
      <dgm:prSet presAssocID="{F90616D6-9167-4617-B4EE-0CAA9965E6D2}" presName="dummyConnPt" presStyleCnt="0"/>
      <dgm:spPr/>
    </dgm:pt>
    <dgm:pt modelId="{ED4AD152-B505-43E7-A28C-80115CF84B89}" type="pres">
      <dgm:prSet presAssocID="{F90616D6-9167-4617-B4EE-0CAA9965E6D2}" presName="node" presStyleLbl="node1" presStyleIdx="0" presStyleCnt="9">
        <dgm:presLayoutVars>
          <dgm:bulletEnabled val="1"/>
        </dgm:presLayoutVars>
      </dgm:prSet>
      <dgm:spPr/>
      <dgm:t>
        <a:bodyPr/>
        <a:lstStyle/>
        <a:p>
          <a:endParaRPr lang="zh-CN" altLang="en-US"/>
        </a:p>
      </dgm:t>
    </dgm:pt>
    <dgm:pt modelId="{25060068-0B59-461A-B69D-9447B8FBA0FC}" type="pres">
      <dgm:prSet presAssocID="{A637E689-95E5-417B-9F4A-ACC680E0A789}" presName="sibTrans" presStyleLbl="bgSibTrans2D1" presStyleIdx="0" presStyleCnt="8"/>
      <dgm:spPr/>
      <dgm:t>
        <a:bodyPr/>
        <a:lstStyle/>
        <a:p>
          <a:endParaRPr lang="zh-CN" altLang="en-US"/>
        </a:p>
      </dgm:t>
    </dgm:pt>
    <dgm:pt modelId="{08D51488-CC0E-4EFD-91C8-B2996ACC94F1}" type="pres">
      <dgm:prSet presAssocID="{11DD03A0-6981-4EE7-820B-738BD511E2C5}" presName="compNode" presStyleCnt="0"/>
      <dgm:spPr/>
    </dgm:pt>
    <dgm:pt modelId="{34378521-7C15-410C-A66A-23F5167BB037}" type="pres">
      <dgm:prSet presAssocID="{11DD03A0-6981-4EE7-820B-738BD511E2C5}" presName="dummyConnPt" presStyleCnt="0"/>
      <dgm:spPr/>
    </dgm:pt>
    <dgm:pt modelId="{6A703C03-F5DD-425D-BA68-B8DD5BBE1C04}" type="pres">
      <dgm:prSet presAssocID="{11DD03A0-6981-4EE7-820B-738BD511E2C5}" presName="node" presStyleLbl="node1" presStyleIdx="1" presStyleCnt="9">
        <dgm:presLayoutVars>
          <dgm:bulletEnabled val="1"/>
        </dgm:presLayoutVars>
      </dgm:prSet>
      <dgm:spPr/>
      <dgm:t>
        <a:bodyPr/>
        <a:lstStyle/>
        <a:p>
          <a:endParaRPr lang="zh-CN" altLang="en-US"/>
        </a:p>
      </dgm:t>
    </dgm:pt>
    <dgm:pt modelId="{75510974-1B92-4761-9723-A5C4FBAF8E4F}" type="pres">
      <dgm:prSet presAssocID="{61FC6E9F-B05E-46DE-939E-F27CC8C2D74E}" presName="sibTrans" presStyleLbl="bgSibTrans2D1" presStyleIdx="1" presStyleCnt="8"/>
      <dgm:spPr/>
      <dgm:t>
        <a:bodyPr/>
        <a:lstStyle/>
        <a:p>
          <a:endParaRPr lang="zh-CN" altLang="en-US"/>
        </a:p>
      </dgm:t>
    </dgm:pt>
    <dgm:pt modelId="{2A33F38D-153B-4262-8318-4AB78C65AEE0}" type="pres">
      <dgm:prSet presAssocID="{394AC3E3-5DA2-424F-A20C-9DF1AC2E0DC6}" presName="compNode" presStyleCnt="0"/>
      <dgm:spPr/>
    </dgm:pt>
    <dgm:pt modelId="{0965CBB3-167C-4A02-9751-812B08C1B201}" type="pres">
      <dgm:prSet presAssocID="{394AC3E3-5DA2-424F-A20C-9DF1AC2E0DC6}" presName="dummyConnPt" presStyleCnt="0"/>
      <dgm:spPr/>
    </dgm:pt>
    <dgm:pt modelId="{33323894-BC45-451F-B64D-6C02D286A4EC}" type="pres">
      <dgm:prSet presAssocID="{394AC3E3-5DA2-424F-A20C-9DF1AC2E0DC6}" presName="node" presStyleLbl="node1" presStyleIdx="2" presStyleCnt="9">
        <dgm:presLayoutVars>
          <dgm:bulletEnabled val="1"/>
        </dgm:presLayoutVars>
      </dgm:prSet>
      <dgm:spPr/>
      <dgm:t>
        <a:bodyPr/>
        <a:lstStyle/>
        <a:p>
          <a:endParaRPr lang="zh-CN" altLang="en-US"/>
        </a:p>
      </dgm:t>
    </dgm:pt>
    <dgm:pt modelId="{A8379CFA-60CA-4371-A53D-C4DF8D4DEAC3}" type="pres">
      <dgm:prSet presAssocID="{1BD4B5BC-9BFC-4D37-8813-17F4B0B1E0F5}" presName="sibTrans" presStyleLbl="bgSibTrans2D1" presStyleIdx="2" presStyleCnt="8"/>
      <dgm:spPr/>
      <dgm:t>
        <a:bodyPr/>
        <a:lstStyle/>
        <a:p>
          <a:endParaRPr lang="zh-CN" altLang="en-US"/>
        </a:p>
      </dgm:t>
    </dgm:pt>
    <dgm:pt modelId="{15CCDDD5-FD04-4512-AA9B-0FEFF4C022AC}" type="pres">
      <dgm:prSet presAssocID="{9EA8733A-4B2E-48B0-BB7E-D255D62C27B9}" presName="compNode" presStyleCnt="0"/>
      <dgm:spPr/>
    </dgm:pt>
    <dgm:pt modelId="{CD23CBC5-92F9-49A6-A6CE-78FC8930B5EC}" type="pres">
      <dgm:prSet presAssocID="{9EA8733A-4B2E-48B0-BB7E-D255D62C27B9}" presName="dummyConnPt" presStyleCnt="0"/>
      <dgm:spPr/>
    </dgm:pt>
    <dgm:pt modelId="{E1503DF1-C3A3-47D9-8B29-CB071DA14BBC}" type="pres">
      <dgm:prSet presAssocID="{9EA8733A-4B2E-48B0-BB7E-D255D62C27B9}" presName="node" presStyleLbl="node1" presStyleIdx="3" presStyleCnt="9">
        <dgm:presLayoutVars>
          <dgm:bulletEnabled val="1"/>
        </dgm:presLayoutVars>
      </dgm:prSet>
      <dgm:spPr/>
      <dgm:t>
        <a:bodyPr/>
        <a:lstStyle/>
        <a:p>
          <a:endParaRPr lang="zh-CN" altLang="en-US"/>
        </a:p>
      </dgm:t>
    </dgm:pt>
    <dgm:pt modelId="{F806930D-7512-4160-8EEB-F5421883AD39}" type="pres">
      <dgm:prSet presAssocID="{F7A92F4E-19CE-4917-B046-649048094226}" presName="sibTrans" presStyleLbl="bgSibTrans2D1" presStyleIdx="3" presStyleCnt="8"/>
      <dgm:spPr/>
      <dgm:t>
        <a:bodyPr/>
        <a:lstStyle/>
        <a:p>
          <a:endParaRPr lang="zh-CN" altLang="en-US"/>
        </a:p>
      </dgm:t>
    </dgm:pt>
    <dgm:pt modelId="{D34B9C09-D847-4ADE-8503-0C54C51E4216}" type="pres">
      <dgm:prSet presAssocID="{C3DE0D8A-7D5C-4460-9937-9B409DC43F6C}" presName="compNode" presStyleCnt="0"/>
      <dgm:spPr/>
    </dgm:pt>
    <dgm:pt modelId="{41037AE2-787E-4C1F-8F8F-FA72F9102866}" type="pres">
      <dgm:prSet presAssocID="{C3DE0D8A-7D5C-4460-9937-9B409DC43F6C}" presName="dummyConnPt" presStyleCnt="0"/>
      <dgm:spPr/>
    </dgm:pt>
    <dgm:pt modelId="{539C395C-5F4E-4001-B27D-FFB497CDCA7A}" type="pres">
      <dgm:prSet presAssocID="{C3DE0D8A-7D5C-4460-9937-9B409DC43F6C}" presName="node" presStyleLbl="node1" presStyleIdx="4" presStyleCnt="9">
        <dgm:presLayoutVars>
          <dgm:bulletEnabled val="1"/>
        </dgm:presLayoutVars>
      </dgm:prSet>
      <dgm:spPr/>
      <dgm:t>
        <a:bodyPr/>
        <a:lstStyle/>
        <a:p>
          <a:endParaRPr lang="zh-CN" altLang="en-US"/>
        </a:p>
      </dgm:t>
    </dgm:pt>
    <dgm:pt modelId="{E3C805B6-2779-42F8-A66E-A33E420A9C09}" type="pres">
      <dgm:prSet presAssocID="{AB914357-1111-4596-96DE-C2E21D426E8A}" presName="sibTrans" presStyleLbl="bgSibTrans2D1" presStyleIdx="4" presStyleCnt="8"/>
      <dgm:spPr/>
      <dgm:t>
        <a:bodyPr/>
        <a:lstStyle/>
        <a:p>
          <a:endParaRPr lang="zh-CN" altLang="en-US"/>
        </a:p>
      </dgm:t>
    </dgm:pt>
    <dgm:pt modelId="{C165377C-0963-41D3-AE44-75EBD1B5B80D}" type="pres">
      <dgm:prSet presAssocID="{CFDB2072-D7F2-48C9-A45E-A4F6A88227E5}" presName="compNode" presStyleCnt="0"/>
      <dgm:spPr/>
    </dgm:pt>
    <dgm:pt modelId="{6F323507-C5D7-4A9A-86EF-F2FA6E609A3F}" type="pres">
      <dgm:prSet presAssocID="{CFDB2072-D7F2-48C9-A45E-A4F6A88227E5}" presName="dummyConnPt" presStyleCnt="0"/>
      <dgm:spPr/>
    </dgm:pt>
    <dgm:pt modelId="{51E54397-FF88-42AA-9677-3686705BB28C}" type="pres">
      <dgm:prSet presAssocID="{CFDB2072-D7F2-48C9-A45E-A4F6A88227E5}" presName="node" presStyleLbl="node1" presStyleIdx="5" presStyleCnt="9">
        <dgm:presLayoutVars>
          <dgm:bulletEnabled val="1"/>
        </dgm:presLayoutVars>
      </dgm:prSet>
      <dgm:spPr/>
      <dgm:t>
        <a:bodyPr/>
        <a:lstStyle/>
        <a:p>
          <a:endParaRPr lang="zh-CN" altLang="en-US"/>
        </a:p>
      </dgm:t>
    </dgm:pt>
    <dgm:pt modelId="{B26556D2-67AF-49C8-810C-4AF33F797FF2}" type="pres">
      <dgm:prSet presAssocID="{8BD41722-CC74-4720-9CEA-DE6421317CE3}" presName="sibTrans" presStyleLbl="bgSibTrans2D1" presStyleIdx="5" presStyleCnt="8"/>
      <dgm:spPr/>
      <dgm:t>
        <a:bodyPr/>
        <a:lstStyle/>
        <a:p>
          <a:endParaRPr lang="zh-CN" altLang="en-US"/>
        </a:p>
      </dgm:t>
    </dgm:pt>
    <dgm:pt modelId="{E4E503E0-DFDF-4055-8FB8-4DA53AF7AD7E}" type="pres">
      <dgm:prSet presAssocID="{DA985330-499F-4818-8ABB-C2A4EB12F485}" presName="compNode" presStyleCnt="0"/>
      <dgm:spPr/>
    </dgm:pt>
    <dgm:pt modelId="{CD237FE8-50DD-498F-B4E1-91AB279C4742}" type="pres">
      <dgm:prSet presAssocID="{DA985330-499F-4818-8ABB-C2A4EB12F485}" presName="dummyConnPt" presStyleCnt="0"/>
      <dgm:spPr/>
    </dgm:pt>
    <dgm:pt modelId="{073BF16F-C76E-43C5-B890-95DB253BA944}" type="pres">
      <dgm:prSet presAssocID="{DA985330-499F-4818-8ABB-C2A4EB12F485}" presName="node" presStyleLbl="node1" presStyleIdx="6" presStyleCnt="9">
        <dgm:presLayoutVars>
          <dgm:bulletEnabled val="1"/>
        </dgm:presLayoutVars>
      </dgm:prSet>
      <dgm:spPr/>
      <dgm:t>
        <a:bodyPr/>
        <a:lstStyle/>
        <a:p>
          <a:endParaRPr lang="zh-CN" altLang="en-US"/>
        </a:p>
      </dgm:t>
    </dgm:pt>
    <dgm:pt modelId="{CE089403-C861-4AA8-82D0-BCCF3048417B}" type="pres">
      <dgm:prSet presAssocID="{050ED016-B747-49EE-BE95-D44E26DD3D8B}" presName="sibTrans" presStyleLbl="bgSibTrans2D1" presStyleIdx="6" presStyleCnt="8"/>
      <dgm:spPr/>
      <dgm:t>
        <a:bodyPr/>
        <a:lstStyle/>
        <a:p>
          <a:endParaRPr lang="zh-CN" altLang="en-US"/>
        </a:p>
      </dgm:t>
    </dgm:pt>
    <dgm:pt modelId="{74305ABF-E155-4D73-851E-C2639B1D9883}" type="pres">
      <dgm:prSet presAssocID="{4A1B42D5-A226-4086-A88F-671DF97C8F27}" presName="compNode" presStyleCnt="0"/>
      <dgm:spPr/>
    </dgm:pt>
    <dgm:pt modelId="{275286EF-623D-4B07-ABF4-6A3478978601}" type="pres">
      <dgm:prSet presAssocID="{4A1B42D5-A226-4086-A88F-671DF97C8F27}" presName="dummyConnPt" presStyleCnt="0"/>
      <dgm:spPr/>
    </dgm:pt>
    <dgm:pt modelId="{901CC79A-2319-4448-97E4-50E9EBE6D805}" type="pres">
      <dgm:prSet presAssocID="{4A1B42D5-A226-4086-A88F-671DF97C8F27}" presName="node" presStyleLbl="node1" presStyleIdx="7" presStyleCnt="9">
        <dgm:presLayoutVars>
          <dgm:bulletEnabled val="1"/>
        </dgm:presLayoutVars>
      </dgm:prSet>
      <dgm:spPr/>
      <dgm:t>
        <a:bodyPr/>
        <a:lstStyle/>
        <a:p>
          <a:endParaRPr lang="zh-CN" altLang="en-US"/>
        </a:p>
      </dgm:t>
    </dgm:pt>
    <dgm:pt modelId="{DCB5FAE1-16F3-4732-9C20-8F98C70CC2F4}" type="pres">
      <dgm:prSet presAssocID="{54C696DD-773D-48FD-AA9B-37B5955F3962}" presName="sibTrans" presStyleLbl="bgSibTrans2D1" presStyleIdx="7" presStyleCnt="8"/>
      <dgm:spPr/>
      <dgm:t>
        <a:bodyPr/>
        <a:lstStyle/>
        <a:p>
          <a:endParaRPr lang="zh-CN" altLang="en-US"/>
        </a:p>
      </dgm:t>
    </dgm:pt>
    <dgm:pt modelId="{D71B090E-E5DB-4843-8036-1B702F52A82A}" type="pres">
      <dgm:prSet presAssocID="{EBE9368C-36EA-4D1B-B1FD-EEF6036DEDE9}" presName="compNode" presStyleCnt="0"/>
      <dgm:spPr/>
    </dgm:pt>
    <dgm:pt modelId="{E50F56F3-6B62-4238-B22C-6BDB858106D7}" type="pres">
      <dgm:prSet presAssocID="{EBE9368C-36EA-4D1B-B1FD-EEF6036DEDE9}" presName="dummyConnPt" presStyleCnt="0"/>
      <dgm:spPr/>
    </dgm:pt>
    <dgm:pt modelId="{F4A35082-6447-4EF3-8C87-1819BA9236DD}" type="pres">
      <dgm:prSet presAssocID="{EBE9368C-36EA-4D1B-B1FD-EEF6036DEDE9}" presName="node" presStyleLbl="node1" presStyleIdx="8" presStyleCnt="9">
        <dgm:presLayoutVars>
          <dgm:bulletEnabled val="1"/>
        </dgm:presLayoutVars>
      </dgm:prSet>
      <dgm:spPr/>
      <dgm:t>
        <a:bodyPr/>
        <a:lstStyle/>
        <a:p>
          <a:endParaRPr lang="zh-CN" altLang="en-US"/>
        </a:p>
      </dgm:t>
    </dgm:pt>
  </dgm:ptLst>
  <dgm:cxnLst>
    <dgm:cxn modelId="{A31D250B-194C-4EB3-840C-0E65B481A948}" srcId="{C28BA0E9-4B4D-4735-A0E3-2B1E7CDFD770}" destId="{EBE9368C-36EA-4D1B-B1FD-EEF6036DEDE9}" srcOrd="8" destOrd="0" parTransId="{42757171-15B2-4F0D-A6C6-E9BD1FDF7793}" sibTransId="{25049307-8710-4D07-B2D8-1FE3A74D5D52}"/>
    <dgm:cxn modelId="{9A0E5573-5372-4EE3-8ED6-046D2653A594}" srcId="{C28BA0E9-4B4D-4735-A0E3-2B1E7CDFD770}" destId="{4A1B42D5-A226-4086-A88F-671DF97C8F27}" srcOrd="7" destOrd="0" parTransId="{CFE60985-116D-4E04-90D4-1BA5CFBBCEE5}" sibTransId="{54C696DD-773D-48FD-AA9B-37B5955F3962}"/>
    <dgm:cxn modelId="{52A76F2D-289F-4A1B-B51F-408BC0B13D59}" type="presOf" srcId="{EBE9368C-36EA-4D1B-B1FD-EEF6036DEDE9}" destId="{F4A35082-6447-4EF3-8C87-1819BA9236DD}" srcOrd="0" destOrd="0" presId="urn:microsoft.com/office/officeart/2005/8/layout/bProcess4"/>
    <dgm:cxn modelId="{255E65E3-7771-422E-92B3-F7637A3AD70A}" type="presOf" srcId="{A637E689-95E5-417B-9F4A-ACC680E0A789}" destId="{25060068-0B59-461A-B69D-9447B8FBA0FC}" srcOrd="0" destOrd="0" presId="urn:microsoft.com/office/officeart/2005/8/layout/bProcess4"/>
    <dgm:cxn modelId="{8E28F235-052D-487A-A70C-495372CE938F}" type="presOf" srcId="{61FC6E9F-B05E-46DE-939E-F27CC8C2D74E}" destId="{75510974-1B92-4761-9723-A5C4FBAF8E4F}" srcOrd="0" destOrd="0" presId="urn:microsoft.com/office/officeart/2005/8/layout/bProcess4"/>
    <dgm:cxn modelId="{9ED08379-E785-4939-B5A1-B76C8F947141}" type="presOf" srcId="{C28BA0E9-4B4D-4735-A0E3-2B1E7CDFD770}" destId="{B7E14E70-CA90-4CB1-AE8C-EC9A2E660244}" srcOrd="0" destOrd="0" presId="urn:microsoft.com/office/officeart/2005/8/layout/bProcess4"/>
    <dgm:cxn modelId="{6734CC5F-E6F0-4083-A158-6C49A5BE0118}" type="presOf" srcId="{11DD03A0-6981-4EE7-820B-738BD511E2C5}" destId="{6A703C03-F5DD-425D-BA68-B8DD5BBE1C04}" srcOrd="0" destOrd="0" presId="urn:microsoft.com/office/officeart/2005/8/layout/bProcess4"/>
    <dgm:cxn modelId="{F5D1375B-EAE3-445D-AC1C-3C4820D6846D}" srcId="{C28BA0E9-4B4D-4735-A0E3-2B1E7CDFD770}" destId="{C3DE0D8A-7D5C-4460-9937-9B409DC43F6C}" srcOrd="4" destOrd="0" parTransId="{6F609603-7323-489F-AD4B-5A72932FEAF3}" sibTransId="{AB914357-1111-4596-96DE-C2E21D426E8A}"/>
    <dgm:cxn modelId="{24466C72-361E-4632-8192-FA6720AFA6A2}" type="presOf" srcId="{8BD41722-CC74-4720-9CEA-DE6421317CE3}" destId="{B26556D2-67AF-49C8-810C-4AF33F797FF2}" srcOrd="0" destOrd="0" presId="urn:microsoft.com/office/officeart/2005/8/layout/bProcess4"/>
    <dgm:cxn modelId="{2E008457-1C50-48A2-8750-7722972D6B6E}" type="presOf" srcId="{394AC3E3-5DA2-424F-A20C-9DF1AC2E0DC6}" destId="{33323894-BC45-451F-B64D-6C02D286A4EC}" srcOrd="0" destOrd="0" presId="urn:microsoft.com/office/officeart/2005/8/layout/bProcess4"/>
    <dgm:cxn modelId="{EFA253C2-9706-45A4-BAC5-21212FBEDDF3}" type="presOf" srcId="{F7A92F4E-19CE-4917-B046-649048094226}" destId="{F806930D-7512-4160-8EEB-F5421883AD39}" srcOrd="0" destOrd="0" presId="urn:microsoft.com/office/officeart/2005/8/layout/bProcess4"/>
    <dgm:cxn modelId="{7B77D315-5103-4320-831B-13E09EA2CF69}" srcId="{C28BA0E9-4B4D-4735-A0E3-2B1E7CDFD770}" destId="{394AC3E3-5DA2-424F-A20C-9DF1AC2E0DC6}" srcOrd="2" destOrd="0" parTransId="{70BC0E58-A8F3-4C44-B917-4E901B7A9DEB}" sibTransId="{1BD4B5BC-9BFC-4D37-8813-17F4B0B1E0F5}"/>
    <dgm:cxn modelId="{D89B3777-4403-4B3E-BAA3-2C38A9FE38EF}" srcId="{C28BA0E9-4B4D-4735-A0E3-2B1E7CDFD770}" destId="{11DD03A0-6981-4EE7-820B-738BD511E2C5}" srcOrd="1" destOrd="0" parTransId="{135459D2-3D08-4F47-B930-B780CEDDF610}" sibTransId="{61FC6E9F-B05E-46DE-939E-F27CC8C2D74E}"/>
    <dgm:cxn modelId="{DD047656-89AB-4619-ABEB-A8227B3EDD06}" srcId="{C28BA0E9-4B4D-4735-A0E3-2B1E7CDFD770}" destId="{9EA8733A-4B2E-48B0-BB7E-D255D62C27B9}" srcOrd="3" destOrd="0" parTransId="{5AEA40AC-703B-4F00-81B6-F50B48B328A9}" sibTransId="{F7A92F4E-19CE-4917-B046-649048094226}"/>
    <dgm:cxn modelId="{06C4F4D5-B4A7-4234-95DD-075C519D8028}" type="presOf" srcId="{050ED016-B747-49EE-BE95-D44E26DD3D8B}" destId="{CE089403-C861-4AA8-82D0-BCCF3048417B}" srcOrd="0" destOrd="0" presId="urn:microsoft.com/office/officeart/2005/8/layout/bProcess4"/>
    <dgm:cxn modelId="{FFEB55C9-48BD-4547-85CF-C6C0AE94CB4A}" srcId="{C28BA0E9-4B4D-4735-A0E3-2B1E7CDFD770}" destId="{F90616D6-9167-4617-B4EE-0CAA9965E6D2}" srcOrd="0" destOrd="0" parTransId="{0B89CE51-33BF-4519-8FDA-020C679E1323}" sibTransId="{A637E689-95E5-417B-9F4A-ACC680E0A789}"/>
    <dgm:cxn modelId="{2E1BA942-3622-4C49-AB98-A42BAE9BF289}" type="presOf" srcId="{F90616D6-9167-4617-B4EE-0CAA9965E6D2}" destId="{ED4AD152-B505-43E7-A28C-80115CF84B89}" srcOrd="0" destOrd="0" presId="urn:microsoft.com/office/officeart/2005/8/layout/bProcess4"/>
    <dgm:cxn modelId="{643AF034-8BDA-4539-9B9F-1D050CFEF4C3}" type="presOf" srcId="{DA985330-499F-4818-8ABB-C2A4EB12F485}" destId="{073BF16F-C76E-43C5-B890-95DB253BA944}" srcOrd="0" destOrd="0" presId="urn:microsoft.com/office/officeart/2005/8/layout/bProcess4"/>
    <dgm:cxn modelId="{61CC3634-836B-46CE-98B7-CA22B81E3001}" srcId="{C28BA0E9-4B4D-4735-A0E3-2B1E7CDFD770}" destId="{DA985330-499F-4818-8ABB-C2A4EB12F485}" srcOrd="6" destOrd="0" parTransId="{232EA2A8-3A11-4DFE-A86B-10E9C595492E}" sibTransId="{050ED016-B747-49EE-BE95-D44E26DD3D8B}"/>
    <dgm:cxn modelId="{6CACD0BA-91C5-4224-BA9C-D189E867342D}" type="presOf" srcId="{4A1B42D5-A226-4086-A88F-671DF97C8F27}" destId="{901CC79A-2319-4448-97E4-50E9EBE6D805}" srcOrd="0" destOrd="0" presId="urn:microsoft.com/office/officeart/2005/8/layout/bProcess4"/>
    <dgm:cxn modelId="{BD0AEC37-B021-4017-B49F-266686903512}" type="presOf" srcId="{AB914357-1111-4596-96DE-C2E21D426E8A}" destId="{E3C805B6-2779-42F8-A66E-A33E420A9C09}" srcOrd="0" destOrd="0" presId="urn:microsoft.com/office/officeart/2005/8/layout/bProcess4"/>
    <dgm:cxn modelId="{B94D8626-1408-4FAF-9889-DEC84C535C40}" type="presOf" srcId="{1BD4B5BC-9BFC-4D37-8813-17F4B0B1E0F5}" destId="{A8379CFA-60CA-4371-A53D-C4DF8D4DEAC3}" srcOrd="0" destOrd="0" presId="urn:microsoft.com/office/officeart/2005/8/layout/bProcess4"/>
    <dgm:cxn modelId="{ABAE3868-BD86-4E22-A695-31369CAF9856}" type="presOf" srcId="{CFDB2072-D7F2-48C9-A45E-A4F6A88227E5}" destId="{51E54397-FF88-42AA-9677-3686705BB28C}" srcOrd="0" destOrd="0" presId="urn:microsoft.com/office/officeart/2005/8/layout/bProcess4"/>
    <dgm:cxn modelId="{0CE3B46A-CF09-43AF-9E81-A4177954245C}" type="presOf" srcId="{54C696DD-773D-48FD-AA9B-37B5955F3962}" destId="{DCB5FAE1-16F3-4732-9C20-8F98C70CC2F4}" srcOrd="0" destOrd="0" presId="urn:microsoft.com/office/officeart/2005/8/layout/bProcess4"/>
    <dgm:cxn modelId="{102BF40C-905C-47B7-87D7-29438B232338}" type="presOf" srcId="{C3DE0D8A-7D5C-4460-9937-9B409DC43F6C}" destId="{539C395C-5F4E-4001-B27D-FFB497CDCA7A}" srcOrd="0" destOrd="0" presId="urn:microsoft.com/office/officeart/2005/8/layout/bProcess4"/>
    <dgm:cxn modelId="{5B5DC1F0-6E7E-43E3-A8B0-6071371BB7D0}" type="presOf" srcId="{9EA8733A-4B2E-48B0-BB7E-D255D62C27B9}" destId="{E1503DF1-C3A3-47D9-8B29-CB071DA14BBC}" srcOrd="0" destOrd="0" presId="urn:microsoft.com/office/officeart/2005/8/layout/bProcess4"/>
    <dgm:cxn modelId="{0897D0B1-3CB3-422A-B4BE-3962AC6DE94A}" srcId="{C28BA0E9-4B4D-4735-A0E3-2B1E7CDFD770}" destId="{CFDB2072-D7F2-48C9-A45E-A4F6A88227E5}" srcOrd="5" destOrd="0" parTransId="{0D9CDCC3-FB03-4A42-A390-9F45D28F1B99}" sibTransId="{8BD41722-CC74-4720-9CEA-DE6421317CE3}"/>
    <dgm:cxn modelId="{492A3B6D-EB7C-4A9E-B313-9DFD5897DFA0}" type="presParOf" srcId="{B7E14E70-CA90-4CB1-AE8C-EC9A2E660244}" destId="{FE7D97A7-1BF6-4A04-986B-05CFC6117688}" srcOrd="0" destOrd="0" presId="urn:microsoft.com/office/officeart/2005/8/layout/bProcess4"/>
    <dgm:cxn modelId="{0C692552-947C-44F5-A1FD-C2888A87A103}" type="presParOf" srcId="{FE7D97A7-1BF6-4A04-986B-05CFC6117688}" destId="{3ED02C7A-D7FC-4F4F-BD14-1F84E2B87905}" srcOrd="0" destOrd="0" presId="urn:microsoft.com/office/officeart/2005/8/layout/bProcess4"/>
    <dgm:cxn modelId="{98E60FDE-12B1-401F-9AEC-CF3EA2548F44}" type="presParOf" srcId="{FE7D97A7-1BF6-4A04-986B-05CFC6117688}" destId="{ED4AD152-B505-43E7-A28C-80115CF84B89}" srcOrd="1" destOrd="0" presId="urn:microsoft.com/office/officeart/2005/8/layout/bProcess4"/>
    <dgm:cxn modelId="{7D132796-3823-45FE-9B05-B24152994DE2}" type="presParOf" srcId="{B7E14E70-CA90-4CB1-AE8C-EC9A2E660244}" destId="{25060068-0B59-461A-B69D-9447B8FBA0FC}" srcOrd="1" destOrd="0" presId="urn:microsoft.com/office/officeart/2005/8/layout/bProcess4"/>
    <dgm:cxn modelId="{D165AAF1-3F42-44A6-B8D5-6D09159613D5}" type="presParOf" srcId="{B7E14E70-CA90-4CB1-AE8C-EC9A2E660244}" destId="{08D51488-CC0E-4EFD-91C8-B2996ACC94F1}" srcOrd="2" destOrd="0" presId="urn:microsoft.com/office/officeart/2005/8/layout/bProcess4"/>
    <dgm:cxn modelId="{2821CBEC-01CF-4920-B6CB-4AF26985A26B}" type="presParOf" srcId="{08D51488-CC0E-4EFD-91C8-B2996ACC94F1}" destId="{34378521-7C15-410C-A66A-23F5167BB037}" srcOrd="0" destOrd="0" presId="urn:microsoft.com/office/officeart/2005/8/layout/bProcess4"/>
    <dgm:cxn modelId="{4DA24098-46D3-4F9E-81D4-1A67AC9BC634}" type="presParOf" srcId="{08D51488-CC0E-4EFD-91C8-B2996ACC94F1}" destId="{6A703C03-F5DD-425D-BA68-B8DD5BBE1C04}" srcOrd="1" destOrd="0" presId="urn:microsoft.com/office/officeart/2005/8/layout/bProcess4"/>
    <dgm:cxn modelId="{4B3A22AD-D895-4282-8BF6-05547116922C}" type="presParOf" srcId="{B7E14E70-CA90-4CB1-AE8C-EC9A2E660244}" destId="{75510974-1B92-4761-9723-A5C4FBAF8E4F}" srcOrd="3" destOrd="0" presId="urn:microsoft.com/office/officeart/2005/8/layout/bProcess4"/>
    <dgm:cxn modelId="{B2E41541-FFC6-40CF-A059-D69CCDDD7964}" type="presParOf" srcId="{B7E14E70-CA90-4CB1-AE8C-EC9A2E660244}" destId="{2A33F38D-153B-4262-8318-4AB78C65AEE0}" srcOrd="4" destOrd="0" presId="urn:microsoft.com/office/officeart/2005/8/layout/bProcess4"/>
    <dgm:cxn modelId="{A2685767-2FF4-42DD-8E67-0A598D26F7D0}" type="presParOf" srcId="{2A33F38D-153B-4262-8318-4AB78C65AEE0}" destId="{0965CBB3-167C-4A02-9751-812B08C1B201}" srcOrd="0" destOrd="0" presId="urn:microsoft.com/office/officeart/2005/8/layout/bProcess4"/>
    <dgm:cxn modelId="{0C87DBB8-5416-4D73-AEB6-2CE7E1328644}" type="presParOf" srcId="{2A33F38D-153B-4262-8318-4AB78C65AEE0}" destId="{33323894-BC45-451F-B64D-6C02D286A4EC}" srcOrd="1" destOrd="0" presId="urn:microsoft.com/office/officeart/2005/8/layout/bProcess4"/>
    <dgm:cxn modelId="{7B29FC91-8B87-498C-88E0-1FCF315D0DCB}" type="presParOf" srcId="{B7E14E70-CA90-4CB1-AE8C-EC9A2E660244}" destId="{A8379CFA-60CA-4371-A53D-C4DF8D4DEAC3}" srcOrd="5" destOrd="0" presId="urn:microsoft.com/office/officeart/2005/8/layout/bProcess4"/>
    <dgm:cxn modelId="{5ABB58B5-3E9B-42F0-8964-74C66CE81625}" type="presParOf" srcId="{B7E14E70-CA90-4CB1-AE8C-EC9A2E660244}" destId="{15CCDDD5-FD04-4512-AA9B-0FEFF4C022AC}" srcOrd="6" destOrd="0" presId="urn:microsoft.com/office/officeart/2005/8/layout/bProcess4"/>
    <dgm:cxn modelId="{B0246B6B-FA03-422D-B5B5-9512DEAD222B}" type="presParOf" srcId="{15CCDDD5-FD04-4512-AA9B-0FEFF4C022AC}" destId="{CD23CBC5-92F9-49A6-A6CE-78FC8930B5EC}" srcOrd="0" destOrd="0" presId="urn:microsoft.com/office/officeart/2005/8/layout/bProcess4"/>
    <dgm:cxn modelId="{3DFC261A-5DAD-4CB3-8722-904D21B9922D}" type="presParOf" srcId="{15CCDDD5-FD04-4512-AA9B-0FEFF4C022AC}" destId="{E1503DF1-C3A3-47D9-8B29-CB071DA14BBC}" srcOrd="1" destOrd="0" presId="urn:microsoft.com/office/officeart/2005/8/layout/bProcess4"/>
    <dgm:cxn modelId="{7280DFF3-5813-4060-B5D0-206A3905DB86}" type="presParOf" srcId="{B7E14E70-CA90-4CB1-AE8C-EC9A2E660244}" destId="{F806930D-7512-4160-8EEB-F5421883AD39}" srcOrd="7" destOrd="0" presId="urn:microsoft.com/office/officeart/2005/8/layout/bProcess4"/>
    <dgm:cxn modelId="{06AE52F8-FA94-425F-8759-7E78F1D0B016}" type="presParOf" srcId="{B7E14E70-CA90-4CB1-AE8C-EC9A2E660244}" destId="{D34B9C09-D847-4ADE-8503-0C54C51E4216}" srcOrd="8" destOrd="0" presId="urn:microsoft.com/office/officeart/2005/8/layout/bProcess4"/>
    <dgm:cxn modelId="{5098CE92-BEB2-48A5-A430-02F5B64AA382}" type="presParOf" srcId="{D34B9C09-D847-4ADE-8503-0C54C51E4216}" destId="{41037AE2-787E-4C1F-8F8F-FA72F9102866}" srcOrd="0" destOrd="0" presId="urn:microsoft.com/office/officeart/2005/8/layout/bProcess4"/>
    <dgm:cxn modelId="{0141B8A7-8528-433D-9AD9-8E0C21C47558}" type="presParOf" srcId="{D34B9C09-D847-4ADE-8503-0C54C51E4216}" destId="{539C395C-5F4E-4001-B27D-FFB497CDCA7A}" srcOrd="1" destOrd="0" presId="urn:microsoft.com/office/officeart/2005/8/layout/bProcess4"/>
    <dgm:cxn modelId="{82B1DB7E-2634-4C3D-967B-C7116D8F4DB9}" type="presParOf" srcId="{B7E14E70-CA90-4CB1-AE8C-EC9A2E660244}" destId="{E3C805B6-2779-42F8-A66E-A33E420A9C09}" srcOrd="9" destOrd="0" presId="urn:microsoft.com/office/officeart/2005/8/layout/bProcess4"/>
    <dgm:cxn modelId="{591B0186-4F80-4DD3-A6F7-64758FF640C2}" type="presParOf" srcId="{B7E14E70-CA90-4CB1-AE8C-EC9A2E660244}" destId="{C165377C-0963-41D3-AE44-75EBD1B5B80D}" srcOrd="10" destOrd="0" presId="urn:microsoft.com/office/officeart/2005/8/layout/bProcess4"/>
    <dgm:cxn modelId="{22B3004D-7FDD-49C3-8EE9-9D32AE1FAB86}" type="presParOf" srcId="{C165377C-0963-41D3-AE44-75EBD1B5B80D}" destId="{6F323507-C5D7-4A9A-86EF-F2FA6E609A3F}" srcOrd="0" destOrd="0" presId="urn:microsoft.com/office/officeart/2005/8/layout/bProcess4"/>
    <dgm:cxn modelId="{EAB73E9D-6D2C-4005-A235-876834D6BD36}" type="presParOf" srcId="{C165377C-0963-41D3-AE44-75EBD1B5B80D}" destId="{51E54397-FF88-42AA-9677-3686705BB28C}" srcOrd="1" destOrd="0" presId="urn:microsoft.com/office/officeart/2005/8/layout/bProcess4"/>
    <dgm:cxn modelId="{EA612B8D-4E94-47F0-BF72-A7173A36C835}" type="presParOf" srcId="{B7E14E70-CA90-4CB1-AE8C-EC9A2E660244}" destId="{B26556D2-67AF-49C8-810C-4AF33F797FF2}" srcOrd="11" destOrd="0" presId="urn:microsoft.com/office/officeart/2005/8/layout/bProcess4"/>
    <dgm:cxn modelId="{44B92EDF-1A08-4266-B0C5-F5B6B2CBE4B1}" type="presParOf" srcId="{B7E14E70-CA90-4CB1-AE8C-EC9A2E660244}" destId="{E4E503E0-DFDF-4055-8FB8-4DA53AF7AD7E}" srcOrd="12" destOrd="0" presId="urn:microsoft.com/office/officeart/2005/8/layout/bProcess4"/>
    <dgm:cxn modelId="{E007C6F1-8A42-4888-BB24-84FDD8CE856F}" type="presParOf" srcId="{E4E503E0-DFDF-4055-8FB8-4DA53AF7AD7E}" destId="{CD237FE8-50DD-498F-B4E1-91AB279C4742}" srcOrd="0" destOrd="0" presId="urn:microsoft.com/office/officeart/2005/8/layout/bProcess4"/>
    <dgm:cxn modelId="{E127EDE7-8682-400D-98C3-7756C8F1058E}" type="presParOf" srcId="{E4E503E0-DFDF-4055-8FB8-4DA53AF7AD7E}" destId="{073BF16F-C76E-43C5-B890-95DB253BA944}" srcOrd="1" destOrd="0" presId="urn:microsoft.com/office/officeart/2005/8/layout/bProcess4"/>
    <dgm:cxn modelId="{2A9146A0-A77C-4EDB-BB4D-12803E83E94A}" type="presParOf" srcId="{B7E14E70-CA90-4CB1-AE8C-EC9A2E660244}" destId="{CE089403-C861-4AA8-82D0-BCCF3048417B}" srcOrd="13" destOrd="0" presId="urn:microsoft.com/office/officeart/2005/8/layout/bProcess4"/>
    <dgm:cxn modelId="{5BCBD7DD-3CF1-47C1-879C-D6B5F5F317D2}" type="presParOf" srcId="{B7E14E70-CA90-4CB1-AE8C-EC9A2E660244}" destId="{74305ABF-E155-4D73-851E-C2639B1D9883}" srcOrd="14" destOrd="0" presId="urn:microsoft.com/office/officeart/2005/8/layout/bProcess4"/>
    <dgm:cxn modelId="{D5C15BA4-0CC7-47DE-8A13-DA88F555515F}" type="presParOf" srcId="{74305ABF-E155-4D73-851E-C2639B1D9883}" destId="{275286EF-623D-4B07-ABF4-6A3478978601}" srcOrd="0" destOrd="0" presId="urn:microsoft.com/office/officeart/2005/8/layout/bProcess4"/>
    <dgm:cxn modelId="{FF784A7A-C791-448D-ADC5-812405D8781A}" type="presParOf" srcId="{74305ABF-E155-4D73-851E-C2639B1D9883}" destId="{901CC79A-2319-4448-97E4-50E9EBE6D805}" srcOrd="1" destOrd="0" presId="urn:microsoft.com/office/officeart/2005/8/layout/bProcess4"/>
    <dgm:cxn modelId="{4497AB55-3059-4E27-83B2-43F4D417E01C}" type="presParOf" srcId="{B7E14E70-CA90-4CB1-AE8C-EC9A2E660244}" destId="{DCB5FAE1-16F3-4732-9C20-8F98C70CC2F4}" srcOrd="15" destOrd="0" presId="urn:microsoft.com/office/officeart/2005/8/layout/bProcess4"/>
    <dgm:cxn modelId="{5C390F40-1FB1-411E-969C-8D39489C4B01}" type="presParOf" srcId="{B7E14E70-CA90-4CB1-AE8C-EC9A2E660244}" destId="{D71B090E-E5DB-4843-8036-1B702F52A82A}" srcOrd="16" destOrd="0" presId="urn:microsoft.com/office/officeart/2005/8/layout/bProcess4"/>
    <dgm:cxn modelId="{C2EC6041-CBEF-447B-9636-E5EF69C6D08A}" type="presParOf" srcId="{D71B090E-E5DB-4843-8036-1B702F52A82A}" destId="{E50F56F3-6B62-4238-B22C-6BDB858106D7}" srcOrd="0" destOrd="0" presId="urn:microsoft.com/office/officeart/2005/8/layout/bProcess4"/>
    <dgm:cxn modelId="{473B93F9-5801-4C46-AD81-76AD89B97835}" type="presParOf" srcId="{D71B090E-E5DB-4843-8036-1B702F52A82A}" destId="{F4A35082-6447-4EF3-8C87-1819BA9236DD}" srcOrd="1" destOrd="0" presId="urn:microsoft.com/office/officeart/2005/8/layout/bProcess4"/>
  </dgm:cxnLst>
  <dgm:bg/>
  <dgm:whole/>
</dgm:dataModel>
</file>

<file path=ppt/diagrams/data2.xml><?xml version="1.0" encoding="utf-8"?>
<dgm:dataModel xmlns:dgm="http://schemas.openxmlformats.org/drawingml/2006/diagram" xmlns:a="http://schemas.openxmlformats.org/drawingml/2006/main">
  <dgm:ptLst>
    <dgm:pt modelId="{C28BA0E9-4B4D-4735-A0E3-2B1E7CDFD770}" type="doc">
      <dgm:prSet loTypeId="urn:microsoft.com/office/officeart/2005/8/layout/bProcess4" loCatId="process" qsTypeId="urn:microsoft.com/office/officeart/2005/8/quickstyle/3d2" qsCatId="3D" csTypeId="urn:microsoft.com/office/officeart/2005/8/colors/accent1_2" csCatId="accent1" phldr="1"/>
      <dgm:spPr/>
      <dgm:t>
        <a:bodyPr/>
        <a:lstStyle/>
        <a:p>
          <a:endParaRPr lang="zh-CN" altLang="en-US"/>
        </a:p>
      </dgm:t>
    </dgm:pt>
    <dgm:pt modelId="{F90616D6-9167-4617-B4EE-0CAA9965E6D2}">
      <dgm:prSet phldrT="[文本]"/>
      <dgm:spPr/>
      <dgm:t>
        <a:bodyPr/>
        <a:lstStyle/>
        <a:p>
          <a:r>
            <a:rPr lang="zh-CN" altLang="en-US" dirty="0" smtClean="0"/>
            <a:t>大通会员申请融资</a:t>
          </a:r>
          <a:endParaRPr lang="zh-CN" altLang="en-US" dirty="0"/>
        </a:p>
      </dgm:t>
    </dgm:pt>
    <dgm:pt modelId="{0B89CE51-33BF-4519-8FDA-020C679E1323}" type="parTrans" cxnId="{FFEB55C9-48BD-4547-85CF-C6C0AE94CB4A}">
      <dgm:prSet/>
      <dgm:spPr/>
      <dgm:t>
        <a:bodyPr/>
        <a:lstStyle/>
        <a:p>
          <a:endParaRPr lang="zh-CN" altLang="en-US"/>
        </a:p>
      </dgm:t>
    </dgm:pt>
    <dgm:pt modelId="{A637E689-95E5-417B-9F4A-ACC680E0A789}" type="sibTrans" cxnId="{FFEB55C9-48BD-4547-85CF-C6C0AE94CB4A}">
      <dgm:prSet/>
      <dgm:spPr/>
      <dgm:t>
        <a:bodyPr/>
        <a:lstStyle/>
        <a:p>
          <a:endParaRPr lang="zh-CN" altLang="en-US"/>
        </a:p>
      </dgm:t>
    </dgm:pt>
    <dgm:pt modelId="{11DD03A0-6981-4EE7-820B-738BD511E2C5}">
      <dgm:prSet phldrT="[文本]"/>
      <dgm:spPr>
        <a:gradFill rotWithShape="0">
          <a:gsLst>
            <a:gs pos="0">
              <a:srgbClr val="000000"/>
            </a:gs>
            <a:gs pos="20000">
              <a:srgbClr val="000040"/>
            </a:gs>
            <a:gs pos="50000">
              <a:srgbClr val="400040"/>
            </a:gs>
            <a:gs pos="75000">
              <a:srgbClr val="8F0040"/>
            </a:gs>
            <a:gs pos="89999">
              <a:srgbClr val="F27300"/>
            </a:gs>
            <a:gs pos="100000">
              <a:srgbClr val="FFBF00"/>
            </a:gs>
          </a:gsLst>
          <a:lin ang="16200000" scaled="0"/>
        </a:gradFill>
      </dgm:spPr>
      <dgm:t>
        <a:bodyPr/>
        <a:lstStyle/>
        <a:p>
          <a:r>
            <a:rPr lang="zh-CN" altLang="en-US" dirty="0" smtClean="0"/>
            <a:t>申请授信、手续办理</a:t>
          </a:r>
          <a:endParaRPr lang="zh-CN" altLang="en-US" dirty="0"/>
        </a:p>
      </dgm:t>
    </dgm:pt>
    <dgm:pt modelId="{135459D2-3D08-4F47-B930-B780CEDDF610}" type="parTrans" cxnId="{D89B3777-4403-4B3E-BAA3-2C38A9FE38EF}">
      <dgm:prSet/>
      <dgm:spPr/>
      <dgm:t>
        <a:bodyPr/>
        <a:lstStyle/>
        <a:p>
          <a:endParaRPr lang="zh-CN" altLang="en-US"/>
        </a:p>
      </dgm:t>
    </dgm:pt>
    <dgm:pt modelId="{61FC6E9F-B05E-46DE-939E-F27CC8C2D74E}" type="sibTrans" cxnId="{D89B3777-4403-4B3E-BAA3-2C38A9FE38EF}">
      <dgm:prSet/>
      <dgm:spPr/>
      <dgm:t>
        <a:bodyPr/>
        <a:lstStyle/>
        <a:p>
          <a:endParaRPr lang="zh-CN" altLang="en-US"/>
        </a:p>
      </dgm:t>
    </dgm:pt>
    <dgm:pt modelId="{394AC3E3-5DA2-424F-A20C-9DF1AC2E0DC6}">
      <dgm:prSet phldrT="[文本]"/>
      <dgm:spPr/>
      <dgm:t>
        <a:bodyPr/>
        <a:lstStyle/>
        <a:p>
          <a:r>
            <a:rPr lang="zh-CN" altLang="en-US" dirty="0" smtClean="0"/>
            <a:t>货物入库</a:t>
          </a:r>
          <a:endParaRPr lang="zh-CN" altLang="en-US" dirty="0"/>
        </a:p>
      </dgm:t>
    </dgm:pt>
    <dgm:pt modelId="{70BC0E58-A8F3-4C44-B917-4E901B7A9DEB}" type="parTrans" cxnId="{7B77D315-5103-4320-831B-13E09EA2CF69}">
      <dgm:prSet/>
      <dgm:spPr/>
      <dgm:t>
        <a:bodyPr/>
        <a:lstStyle/>
        <a:p>
          <a:endParaRPr lang="zh-CN" altLang="en-US"/>
        </a:p>
      </dgm:t>
    </dgm:pt>
    <dgm:pt modelId="{1BD4B5BC-9BFC-4D37-8813-17F4B0B1E0F5}" type="sibTrans" cxnId="{7B77D315-5103-4320-831B-13E09EA2CF69}">
      <dgm:prSet/>
      <dgm:spPr/>
      <dgm:t>
        <a:bodyPr/>
        <a:lstStyle/>
        <a:p>
          <a:endParaRPr lang="zh-CN" altLang="en-US"/>
        </a:p>
      </dgm:t>
    </dgm:pt>
    <dgm:pt modelId="{9EA8733A-4B2E-48B0-BB7E-D255D62C27B9}">
      <dgm:prSet phldrT="[文本]"/>
      <dgm:spPr/>
      <dgm:t>
        <a:bodyPr/>
        <a:lstStyle/>
        <a:p>
          <a:r>
            <a:rPr lang="zh-CN" altLang="en-US" dirty="0" smtClean="0"/>
            <a:t>网络仓单融资</a:t>
          </a:r>
          <a:endParaRPr lang="zh-CN" altLang="en-US" dirty="0"/>
        </a:p>
      </dgm:t>
    </dgm:pt>
    <dgm:pt modelId="{5AEA40AC-703B-4F00-81B6-F50B48B328A9}" type="parTrans" cxnId="{DD047656-89AB-4619-ABEB-A8227B3EDD06}">
      <dgm:prSet/>
      <dgm:spPr/>
      <dgm:t>
        <a:bodyPr/>
        <a:lstStyle/>
        <a:p>
          <a:endParaRPr lang="zh-CN" altLang="en-US"/>
        </a:p>
      </dgm:t>
    </dgm:pt>
    <dgm:pt modelId="{F7A92F4E-19CE-4917-B046-649048094226}" type="sibTrans" cxnId="{DD047656-89AB-4619-ABEB-A8227B3EDD06}">
      <dgm:prSet/>
      <dgm:spPr/>
      <dgm:t>
        <a:bodyPr/>
        <a:lstStyle/>
        <a:p>
          <a:endParaRPr lang="zh-CN" altLang="en-US"/>
        </a:p>
      </dgm:t>
    </dgm:pt>
    <dgm:pt modelId="{C3DE0D8A-7D5C-4460-9937-9B409DC43F6C}">
      <dgm:prSet phldrT="[文本]"/>
      <dgm:spPr/>
      <dgm:t>
        <a:bodyPr/>
        <a:lstStyle/>
        <a:p>
          <a:r>
            <a:rPr lang="zh-CN" altLang="en-US" dirty="0" smtClean="0"/>
            <a:t>网络定单融资</a:t>
          </a:r>
          <a:endParaRPr lang="zh-CN" altLang="en-US" dirty="0"/>
        </a:p>
      </dgm:t>
    </dgm:pt>
    <dgm:pt modelId="{6F609603-7323-489F-AD4B-5A72932FEAF3}" type="parTrans" cxnId="{F5D1375B-EAE3-445D-AC1C-3C4820D6846D}">
      <dgm:prSet/>
      <dgm:spPr/>
      <dgm:t>
        <a:bodyPr/>
        <a:lstStyle/>
        <a:p>
          <a:endParaRPr lang="zh-CN" altLang="en-US"/>
        </a:p>
      </dgm:t>
    </dgm:pt>
    <dgm:pt modelId="{AB914357-1111-4596-96DE-C2E21D426E8A}" type="sibTrans" cxnId="{F5D1375B-EAE3-445D-AC1C-3C4820D6846D}">
      <dgm:prSet/>
      <dgm:spPr/>
      <dgm:t>
        <a:bodyPr/>
        <a:lstStyle/>
        <a:p>
          <a:endParaRPr lang="zh-CN" altLang="en-US"/>
        </a:p>
      </dgm:t>
    </dgm:pt>
    <dgm:pt modelId="{CFDB2072-D7F2-48C9-A45E-A4F6A88227E5}">
      <dgm:prSet phldrT="[文本]"/>
      <dgm:spPr/>
      <dgm:t>
        <a:bodyPr/>
        <a:lstStyle/>
        <a:p>
          <a:r>
            <a:rPr lang="zh-CN" altLang="en-US" dirty="0" smtClean="0"/>
            <a:t>大通会员赎货</a:t>
          </a:r>
          <a:endParaRPr lang="zh-CN" altLang="en-US" dirty="0"/>
        </a:p>
      </dgm:t>
    </dgm:pt>
    <dgm:pt modelId="{0D9CDCC3-FB03-4A42-A390-9F45D28F1B99}" type="parTrans" cxnId="{0897D0B1-3CB3-422A-B4BE-3962AC6DE94A}">
      <dgm:prSet/>
      <dgm:spPr/>
      <dgm:t>
        <a:bodyPr/>
        <a:lstStyle/>
        <a:p>
          <a:endParaRPr lang="zh-CN" altLang="en-US"/>
        </a:p>
      </dgm:t>
    </dgm:pt>
    <dgm:pt modelId="{8BD41722-CC74-4720-9CEA-DE6421317CE3}" type="sibTrans" cxnId="{0897D0B1-3CB3-422A-B4BE-3962AC6DE94A}">
      <dgm:prSet/>
      <dgm:spPr/>
      <dgm:t>
        <a:bodyPr/>
        <a:lstStyle/>
        <a:p>
          <a:endParaRPr lang="zh-CN" altLang="en-US"/>
        </a:p>
      </dgm:t>
    </dgm:pt>
    <dgm:pt modelId="{DA985330-499F-4818-8ABB-C2A4EB12F485}">
      <dgm:prSet phldrT="[文本]"/>
      <dgm:spPr/>
      <dgm:t>
        <a:bodyPr/>
        <a:lstStyle/>
        <a:p>
          <a:r>
            <a:rPr lang="zh-CN" altLang="en-US" dirty="0" smtClean="0"/>
            <a:t>大通会员理出库</a:t>
          </a:r>
          <a:endParaRPr lang="zh-CN" altLang="en-US" dirty="0"/>
        </a:p>
      </dgm:t>
    </dgm:pt>
    <dgm:pt modelId="{232EA2A8-3A11-4DFE-A86B-10E9C595492E}" type="parTrans" cxnId="{61CC3634-836B-46CE-98B7-CA22B81E3001}">
      <dgm:prSet/>
      <dgm:spPr/>
      <dgm:t>
        <a:bodyPr/>
        <a:lstStyle/>
        <a:p>
          <a:endParaRPr lang="zh-CN" altLang="en-US"/>
        </a:p>
      </dgm:t>
    </dgm:pt>
    <dgm:pt modelId="{050ED016-B747-49EE-BE95-D44E26DD3D8B}" type="sibTrans" cxnId="{61CC3634-836B-46CE-98B7-CA22B81E3001}">
      <dgm:prSet/>
      <dgm:spPr/>
      <dgm:t>
        <a:bodyPr/>
        <a:lstStyle/>
        <a:p>
          <a:endParaRPr lang="zh-CN" altLang="en-US"/>
        </a:p>
      </dgm:t>
    </dgm:pt>
    <dgm:pt modelId="{1F7E0D74-36A2-4C50-AE59-74B5D1DD8FE0}">
      <dgm:prSet phldrT="[文本]"/>
      <dgm:spPr/>
      <dgm:t>
        <a:bodyPr/>
        <a:lstStyle/>
        <a:p>
          <a:r>
            <a:rPr lang="zh-CN" altLang="en-US" dirty="0" smtClean="0"/>
            <a:t>授信结果上传、完成审批</a:t>
          </a:r>
          <a:endParaRPr lang="zh-CN" altLang="en-US" dirty="0"/>
        </a:p>
      </dgm:t>
    </dgm:pt>
    <dgm:pt modelId="{2073B64B-0D7B-431E-8005-1EEDA1F9DCF2}" type="parTrans" cxnId="{AA9E3F8F-2503-4FB7-A6CC-DE94EF562AC8}">
      <dgm:prSet/>
      <dgm:spPr/>
      <dgm:t>
        <a:bodyPr/>
        <a:lstStyle/>
        <a:p>
          <a:endParaRPr lang="zh-CN" altLang="en-US"/>
        </a:p>
      </dgm:t>
    </dgm:pt>
    <dgm:pt modelId="{4294C3F3-4E56-4A7B-88CD-306DB86D59CC}" type="sibTrans" cxnId="{AA9E3F8F-2503-4FB7-A6CC-DE94EF562AC8}">
      <dgm:prSet/>
      <dgm:spPr/>
      <dgm:t>
        <a:bodyPr/>
        <a:lstStyle/>
        <a:p>
          <a:endParaRPr lang="zh-CN" altLang="en-US"/>
        </a:p>
      </dgm:t>
    </dgm:pt>
    <dgm:pt modelId="{B7E14E70-CA90-4CB1-AE8C-EC9A2E660244}" type="pres">
      <dgm:prSet presAssocID="{C28BA0E9-4B4D-4735-A0E3-2B1E7CDFD770}" presName="Name0" presStyleCnt="0">
        <dgm:presLayoutVars>
          <dgm:dir/>
          <dgm:resizeHandles/>
        </dgm:presLayoutVars>
      </dgm:prSet>
      <dgm:spPr/>
      <dgm:t>
        <a:bodyPr/>
        <a:lstStyle/>
        <a:p>
          <a:endParaRPr lang="zh-CN" altLang="en-US"/>
        </a:p>
      </dgm:t>
    </dgm:pt>
    <dgm:pt modelId="{FE7D97A7-1BF6-4A04-986B-05CFC6117688}" type="pres">
      <dgm:prSet presAssocID="{F90616D6-9167-4617-B4EE-0CAA9965E6D2}" presName="compNode" presStyleCnt="0"/>
      <dgm:spPr/>
    </dgm:pt>
    <dgm:pt modelId="{3ED02C7A-D7FC-4F4F-BD14-1F84E2B87905}" type="pres">
      <dgm:prSet presAssocID="{F90616D6-9167-4617-B4EE-0CAA9965E6D2}" presName="dummyConnPt" presStyleCnt="0"/>
      <dgm:spPr/>
    </dgm:pt>
    <dgm:pt modelId="{ED4AD152-B505-43E7-A28C-80115CF84B89}" type="pres">
      <dgm:prSet presAssocID="{F90616D6-9167-4617-B4EE-0CAA9965E6D2}" presName="node" presStyleLbl="node1" presStyleIdx="0" presStyleCnt="8">
        <dgm:presLayoutVars>
          <dgm:bulletEnabled val="1"/>
        </dgm:presLayoutVars>
      </dgm:prSet>
      <dgm:spPr/>
      <dgm:t>
        <a:bodyPr/>
        <a:lstStyle/>
        <a:p>
          <a:endParaRPr lang="zh-CN" altLang="en-US"/>
        </a:p>
      </dgm:t>
    </dgm:pt>
    <dgm:pt modelId="{25060068-0B59-461A-B69D-9447B8FBA0FC}" type="pres">
      <dgm:prSet presAssocID="{A637E689-95E5-417B-9F4A-ACC680E0A789}" presName="sibTrans" presStyleLbl="bgSibTrans2D1" presStyleIdx="0" presStyleCnt="7"/>
      <dgm:spPr/>
      <dgm:t>
        <a:bodyPr/>
        <a:lstStyle/>
        <a:p>
          <a:endParaRPr lang="zh-CN" altLang="en-US"/>
        </a:p>
      </dgm:t>
    </dgm:pt>
    <dgm:pt modelId="{08D51488-CC0E-4EFD-91C8-B2996ACC94F1}" type="pres">
      <dgm:prSet presAssocID="{11DD03A0-6981-4EE7-820B-738BD511E2C5}" presName="compNode" presStyleCnt="0"/>
      <dgm:spPr/>
    </dgm:pt>
    <dgm:pt modelId="{34378521-7C15-410C-A66A-23F5167BB037}" type="pres">
      <dgm:prSet presAssocID="{11DD03A0-6981-4EE7-820B-738BD511E2C5}" presName="dummyConnPt" presStyleCnt="0"/>
      <dgm:spPr/>
    </dgm:pt>
    <dgm:pt modelId="{6A703C03-F5DD-425D-BA68-B8DD5BBE1C04}" type="pres">
      <dgm:prSet presAssocID="{11DD03A0-6981-4EE7-820B-738BD511E2C5}" presName="node" presStyleLbl="node1" presStyleIdx="1" presStyleCnt="8">
        <dgm:presLayoutVars>
          <dgm:bulletEnabled val="1"/>
        </dgm:presLayoutVars>
      </dgm:prSet>
      <dgm:spPr/>
      <dgm:t>
        <a:bodyPr/>
        <a:lstStyle/>
        <a:p>
          <a:endParaRPr lang="zh-CN" altLang="en-US"/>
        </a:p>
      </dgm:t>
    </dgm:pt>
    <dgm:pt modelId="{75510974-1B92-4761-9723-A5C4FBAF8E4F}" type="pres">
      <dgm:prSet presAssocID="{61FC6E9F-B05E-46DE-939E-F27CC8C2D74E}" presName="sibTrans" presStyleLbl="bgSibTrans2D1" presStyleIdx="1" presStyleCnt="7"/>
      <dgm:spPr/>
      <dgm:t>
        <a:bodyPr/>
        <a:lstStyle/>
        <a:p>
          <a:endParaRPr lang="zh-CN" altLang="en-US"/>
        </a:p>
      </dgm:t>
    </dgm:pt>
    <dgm:pt modelId="{E55793B0-1AEF-4896-97B9-4E1617966366}" type="pres">
      <dgm:prSet presAssocID="{1F7E0D74-36A2-4C50-AE59-74B5D1DD8FE0}" presName="compNode" presStyleCnt="0"/>
      <dgm:spPr/>
    </dgm:pt>
    <dgm:pt modelId="{78250176-1E2C-4ECB-9DDD-B114A836EED0}" type="pres">
      <dgm:prSet presAssocID="{1F7E0D74-36A2-4C50-AE59-74B5D1DD8FE0}" presName="dummyConnPt" presStyleCnt="0"/>
      <dgm:spPr/>
    </dgm:pt>
    <dgm:pt modelId="{408CA53E-140A-4F18-9C61-A15EBA9613FE}" type="pres">
      <dgm:prSet presAssocID="{1F7E0D74-36A2-4C50-AE59-74B5D1DD8FE0}" presName="node" presStyleLbl="node1" presStyleIdx="2" presStyleCnt="8">
        <dgm:presLayoutVars>
          <dgm:bulletEnabled val="1"/>
        </dgm:presLayoutVars>
      </dgm:prSet>
      <dgm:spPr/>
      <dgm:t>
        <a:bodyPr/>
        <a:lstStyle/>
        <a:p>
          <a:endParaRPr lang="zh-CN" altLang="en-US"/>
        </a:p>
      </dgm:t>
    </dgm:pt>
    <dgm:pt modelId="{A0EB5174-4F0A-4357-A259-9CB7B1F13588}" type="pres">
      <dgm:prSet presAssocID="{4294C3F3-4E56-4A7B-88CD-306DB86D59CC}" presName="sibTrans" presStyleLbl="bgSibTrans2D1" presStyleIdx="2" presStyleCnt="7"/>
      <dgm:spPr/>
      <dgm:t>
        <a:bodyPr/>
        <a:lstStyle/>
        <a:p>
          <a:endParaRPr lang="zh-CN" altLang="en-US"/>
        </a:p>
      </dgm:t>
    </dgm:pt>
    <dgm:pt modelId="{2A33F38D-153B-4262-8318-4AB78C65AEE0}" type="pres">
      <dgm:prSet presAssocID="{394AC3E3-5DA2-424F-A20C-9DF1AC2E0DC6}" presName="compNode" presStyleCnt="0"/>
      <dgm:spPr/>
    </dgm:pt>
    <dgm:pt modelId="{0965CBB3-167C-4A02-9751-812B08C1B201}" type="pres">
      <dgm:prSet presAssocID="{394AC3E3-5DA2-424F-A20C-9DF1AC2E0DC6}" presName="dummyConnPt" presStyleCnt="0"/>
      <dgm:spPr/>
    </dgm:pt>
    <dgm:pt modelId="{33323894-BC45-451F-B64D-6C02D286A4EC}" type="pres">
      <dgm:prSet presAssocID="{394AC3E3-5DA2-424F-A20C-9DF1AC2E0DC6}" presName="node" presStyleLbl="node1" presStyleIdx="3" presStyleCnt="8">
        <dgm:presLayoutVars>
          <dgm:bulletEnabled val="1"/>
        </dgm:presLayoutVars>
      </dgm:prSet>
      <dgm:spPr/>
      <dgm:t>
        <a:bodyPr/>
        <a:lstStyle/>
        <a:p>
          <a:endParaRPr lang="zh-CN" altLang="en-US"/>
        </a:p>
      </dgm:t>
    </dgm:pt>
    <dgm:pt modelId="{A8379CFA-60CA-4371-A53D-C4DF8D4DEAC3}" type="pres">
      <dgm:prSet presAssocID="{1BD4B5BC-9BFC-4D37-8813-17F4B0B1E0F5}" presName="sibTrans" presStyleLbl="bgSibTrans2D1" presStyleIdx="3" presStyleCnt="7"/>
      <dgm:spPr/>
      <dgm:t>
        <a:bodyPr/>
        <a:lstStyle/>
        <a:p>
          <a:endParaRPr lang="zh-CN" altLang="en-US"/>
        </a:p>
      </dgm:t>
    </dgm:pt>
    <dgm:pt modelId="{15CCDDD5-FD04-4512-AA9B-0FEFF4C022AC}" type="pres">
      <dgm:prSet presAssocID="{9EA8733A-4B2E-48B0-BB7E-D255D62C27B9}" presName="compNode" presStyleCnt="0"/>
      <dgm:spPr/>
    </dgm:pt>
    <dgm:pt modelId="{CD23CBC5-92F9-49A6-A6CE-78FC8930B5EC}" type="pres">
      <dgm:prSet presAssocID="{9EA8733A-4B2E-48B0-BB7E-D255D62C27B9}" presName="dummyConnPt" presStyleCnt="0"/>
      <dgm:spPr/>
    </dgm:pt>
    <dgm:pt modelId="{E1503DF1-C3A3-47D9-8B29-CB071DA14BBC}" type="pres">
      <dgm:prSet presAssocID="{9EA8733A-4B2E-48B0-BB7E-D255D62C27B9}" presName="node" presStyleLbl="node1" presStyleIdx="4" presStyleCnt="8">
        <dgm:presLayoutVars>
          <dgm:bulletEnabled val="1"/>
        </dgm:presLayoutVars>
      </dgm:prSet>
      <dgm:spPr/>
      <dgm:t>
        <a:bodyPr/>
        <a:lstStyle/>
        <a:p>
          <a:endParaRPr lang="zh-CN" altLang="en-US"/>
        </a:p>
      </dgm:t>
    </dgm:pt>
    <dgm:pt modelId="{F806930D-7512-4160-8EEB-F5421883AD39}" type="pres">
      <dgm:prSet presAssocID="{F7A92F4E-19CE-4917-B046-649048094226}" presName="sibTrans" presStyleLbl="bgSibTrans2D1" presStyleIdx="4" presStyleCnt="7"/>
      <dgm:spPr/>
      <dgm:t>
        <a:bodyPr/>
        <a:lstStyle/>
        <a:p>
          <a:endParaRPr lang="zh-CN" altLang="en-US"/>
        </a:p>
      </dgm:t>
    </dgm:pt>
    <dgm:pt modelId="{D34B9C09-D847-4ADE-8503-0C54C51E4216}" type="pres">
      <dgm:prSet presAssocID="{C3DE0D8A-7D5C-4460-9937-9B409DC43F6C}" presName="compNode" presStyleCnt="0"/>
      <dgm:spPr/>
    </dgm:pt>
    <dgm:pt modelId="{41037AE2-787E-4C1F-8F8F-FA72F9102866}" type="pres">
      <dgm:prSet presAssocID="{C3DE0D8A-7D5C-4460-9937-9B409DC43F6C}" presName="dummyConnPt" presStyleCnt="0"/>
      <dgm:spPr/>
    </dgm:pt>
    <dgm:pt modelId="{539C395C-5F4E-4001-B27D-FFB497CDCA7A}" type="pres">
      <dgm:prSet presAssocID="{C3DE0D8A-7D5C-4460-9937-9B409DC43F6C}" presName="node" presStyleLbl="node1" presStyleIdx="5" presStyleCnt="8">
        <dgm:presLayoutVars>
          <dgm:bulletEnabled val="1"/>
        </dgm:presLayoutVars>
      </dgm:prSet>
      <dgm:spPr/>
      <dgm:t>
        <a:bodyPr/>
        <a:lstStyle/>
        <a:p>
          <a:endParaRPr lang="zh-CN" altLang="en-US"/>
        </a:p>
      </dgm:t>
    </dgm:pt>
    <dgm:pt modelId="{E3C805B6-2779-42F8-A66E-A33E420A9C09}" type="pres">
      <dgm:prSet presAssocID="{AB914357-1111-4596-96DE-C2E21D426E8A}" presName="sibTrans" presStyleLbl="bgSibTrans2D1" presStyleIdx="5" presStyleCnt="7"/>
      <dgm:spPr/>
      <dgm:t>
        <a:bodyPr/>
        <a:lstStyle/>
        <a:p>
          <a:endParaRPr lang="zh-CN" altLang="en-US"/>
        </a:p>
      </dgm:t>
    </dgm:pt>
    <dgm:pt modelId="{C165377C-0963-41D3-AE44-75EBD1B5B80D}" type="pres">
      <dgm:prSet presAssocID="{CFDB2072-D7F2-48C9-A45E-A4F6A88227E5}" presName="compNode" presStyleCnt="0"/>
      <dgm:spPr/>
    </dgm:pt>
    <dgm:pt modelId="{6F323507-C5D7-4A9A-86EF-F2FA6E609A3F}" type="pres">
      <dgm:prSet presAssocID="{CFDB2072-D7F2-48C9-A45E-A4F6A88227E5}" presName="dummyConnPt" presStyleCnt="0"/>
      <dgm:spPr/>
    </dgm:pt>
    <dgm:pt modelId="{51E54397-FF88-42AA-9677-3686705BB28C}" type="pres">
      <dgm:prSet presAssocID="{CFDB2072-D7F2-48C9-A45E-A4F6A88227E5}" presName="node" presStyleLbl="node1" presStyleIdx="6" presStyleCnt="8">
        <dgm:presLayoutVars>
          <dgm:bulletEnabled val="1"/>
        </dgm:presLayoutVars>
      </dgm:prSet>
      <dgm:spPr/>
      <dgm:t>
        <a:bodyPr/>
        <a:lstStyle/>
        <a:p>
          <a:endParaRPr lang="zh-CN" altLang="en-US"/>
        </a:p>
      </dgm:t>
    </dgm:pt>
    <dgm:pt modelId="{B26556D2-67AF-49C8-810C-4AF33F797FF2}" type="pres">
      <dgm:prSet presAssocID="{8BD41722-CC74-4720-9CEA-DE6421317CE3}" presName="sibTrans" presStyleLbl="bgSibTrans2D1" presStyleIdx="6" presStyleCnt="7"/>
      <dgm:spPr/>
      <dgm:t>
        <a:bodyPr/>
        <a:lstStyle/>
        <a:p>
          <a:endParaRPr lang="zh-CN" altLang="en-US"/>
        </a:p>
      </dgm:t>
    </dgm:pt>
    <dgm:pt modelId="{E4E503E0-DFDF-4055-8FB8-4DA53AF7AD7E}" type="pres">
      <dgm:prSet presAssocID="{DA985330-499F-4818-8ABB-C2A4EB12F485}" presName="compNode" presStyleCnt="0"/>
      <dgm:spPr/>
    </dgm:pt>
    <dgm:pt modelId="{CD237FE8-50DD-498F-B4E1-91AB279C4742}" type="pres">
      <dgm:prSet presAssocID="{DA985330-499F-4818-8ABB-C2A4EB12F485}" presName="dummyConnPt" presStyleCnt="0"/>
      <dgm:spPr/>
    </dgm:pt>
    <dgm:pt modelId="{073BF16F-C76E-43C5-B890-95DB253BA944}" type="pres">
      <dgm:prSet presAssocID="{DA985330-499F-4818-8ABB-C2A4EB12F485}" presName="node" presStyleLbl="node1" presStyleIdx="7" presStyleCnt="8">
        <dgm:presLayoutVars>
          <dgm:bulletEnabled val="1"/>
        </dgm:presLayoutVars>
      </dgm:prSet>
      <dgm:spPr/>
      <dgm:t>
        <a:bodyPr/>
        <a:lstStyle/>
        <a:p>
          <a:endParaRPr lang="zh-CN" altLang="en-US"/>
        </a:p>
      </dgm:t>
    </dgm:pt>
  </dgm:ptLst>
  <dgm:cxnLst>
    <dgm:cxn modelId="{C3E2B91F-21E0-49A5-905B-32A9EDFAEC81}" type="presOf" srcId="{1F7E0D74-36A2-4C50-AE59-74B5D1DD8FE0}" destId="{408CA53E-140A-4F18-9C61-A15EBA9613FE}" srcOrd="0" destOrd="0" presId="urn:microsoft.com/office/officeart/2005/8/layout/bProcess4"/>
    <dgm:cxn modelId="{0F29C1A8-918B-4F3D-9587-7A3970B240E1}" type="presOf" srcId="{F90616D6-9167-4617-B4EE-0CAA9965E6D2}" destId="{ED4AD152-B505-43E7-A28C-80115CF84B89}" srcOrd="0" destOrd="0" presId="urn:microsoft.com/office/officeart/2005/8/layout/bProcess4"/>
    <dgm:cxn modelId="{FCDDB804-4DD9-4B65-BD8B-CF9E4FDE8C8E}" type="presOf" srcId="{4294C3F3-4E56-4A7B-88CD-306DB86D59CC}" destId="{A0EB5174-4F0A-4357-A259-9CB7B1F13588}" srcOrd="0" destOrd="0" presId="urn:microsoft.com/office/officeart/2005/8/layout/bProcess4"/>
    <dgm:cxn modelId="{F9729BBA-C80D-4D95-A5EA-430D1F550D82}" type="presOf" srcId="{1BD4B5BC-9BFC-4D37-8813-17F4B0B1E0F5}" destId="{A8379CFA-60CA-4371-A53D-C4DF8D4DEAC3}" srcOrd="0" destOrd="0" presId="urn:microsoft.com/office/officeart/2005/8/layout/bProcess4"/>
    <dgm:cxn modelId="{82786303-9A6E-4E16-9DC7-926CF3EBB751}" type="presOf" srcId="{9EA8733A-4B2E-48B0-BB7E-D255D62C27B9}" destId="{E1503DF1-C3A3-47D9-8B29-CB071DA14BBC}" srcOrd="0" destOrd="0" presId="urn:microsoft.com/office/officeart/2005/8/layout/bProcess4"/>
    <dgm:cxn modelId="{FE8A109A-940B-452B-A7FF-16D5C58ACC8C}" type="presOf" srcId="{8BD41722-CC74-4720-9CEA-DE6421317CE3}" destId="{B26556D2-67AF-49C8-810C-4AF33F797FF2}" srcOrd="0" destOrd="0" presId="urn:microsoft.com/office/officeart/2005/8/layout/bProcess4"/>
    <dgm:cxn modelId="{9D0C2A28-BC7A-4F7C-844B-C0E0E0EFD04A}" type="presOf" srcId="{DA985330-499F-4818-8ABB-C2A4EB12F485}" destId="{073BF16F-C76E-43C5-B890-95DB253BA944}" srcOrd="0" destOrd="0" presId="urn:microsoft.com/office/officeart/2005/8/layout/bProcess4"/>
    <dgm:cxn modelId="{7BBDB38E-5FEA-4A22-9C50-0E46AAD0FF71}" type="presOf" srcId="{AB914357-1111-4596-96DE-C2E21D426E8A}" destId="{E3C805B6-2779-42F8-A66E-A33E420A9C09}" srcOrd="0" destOrd="0" presId="urn:microsoft.com/office/officeart/2005/8/layout/bProcess4"/>
    <dgm:cxn modelId="{F7A7D21F-9EF2-4906-A73D-F5C910797323}" type="presOf" srcId="{C3DE0D8A-7D5C-4460-9937-9B409DC43F6C}" destId="{539C395C-5F4E-4001-B27D-FFB497CDCA7A}" srcOrd="0" destOrd="0" presId="urn:microsoft.com/office/officeart/2005/8/layout/bProcess4"/>
    <dgm:cxn modelId="{F5D1375B-EAE3-445D-AC1C-3C4820D6846D}" srcId="{C28BA0E9-4B4D-4735-A0E3-2B1E7CDFD770}" destId="{C3DE0D8A-7D5C-4460-9937-9B409DC43F6C}" srcOrd="5" destOrd="0" parTransId="{6F609603-7323-489F-AD4B-5A72932FEAF3}" sibTransId="{AB914357-1111-4596-96DE-C2E21D426E8A}"/>
    <dgm:cxn modelId="{3485DF92-F1AB-4376-860B-4331670FE27E}" type="presOf" srcId="{CFDB2072-D7F2-48C9-A45E-A4F6A88227E5}" destId="{51E54397-FF88-42AA-9677-3686705BB28C}" srcOrd="0" destOrd="0" presId="urn:microsoft.com/office/officeart/2005/8/layout/bProcess4"/>
    <dgm:cxn modelId="{7B77D315-5103-4320-831B-13E09EA2CF69}" srcId="{C28BA0E9-4B4D-4735-A0E3-2B1E7CDFD770}" destId="{394AC3E3-5DA2-424F-A20C-9DF1AC2E0DC6}" srcOrd="3" destOrd="0" parTransId="{70BC0E58-A8F3-4C44-B917-4E901B7A9DEB}" sibTransId="{1BD4B5BC-9BFC-4D37-8813-17F4B0B1E0F5}"/>
    <dgm:cxn modelId="{D89B3777-4403-4B3E-BAA3-2C38A9FE38EF}" srcId="{C28BA0E9-4B4D-4735-A0E3-2B1E7CDFD770}" destId="{11DD03A0-6981-4EE7-820B-738BD511E2C5}" srcOrd="1" destOrd="0" parTransId="{135459D2-3D08-4F47-B930-B780CEDDF610}" sibTransId="{61FC6E9F-B05E-46DE-939E-F27CC8C2D74E}"/>
    <dgm:cxn modelId="{DD047656-89AB-4619-ABEB-A8227B3EDD06}" srcId="{C28BA0E9-4B4D-4735-A0E3-2B1E7CDFD770}" destId="{9EA8733A-4B2E-48B0-BB7E-D255D62C27B9}" srcOrd="4" destOrd="0" parTransId="{5AEA40AC-703B-4F00-81B6-F50B48B328A9}" sibTransId="{F7A92F4E-19CE-4917-B046-649048094226}"/>
    <dgm:cxn modelId="{FFEB55C9-48BD-4547-85CF-C6C0AE94CB4A}" srcId="{C28BA0E9-4B4D-4735-A0E3-2B1E7CDFD770}" destId="{F90616D6-9167-4617-B4EE-0CAA9965E6D2}" srcOrd="0" destOrd="0" parTransId="{0B89CE51-33BF-4519-8FDA-020C679E1323}" sibTransId="{A637E689-95E5-417B-9F4A-ACC680E0A789}"/>
    <dgm:cxn modelId="{61CC3634-836B-46CE-98B7-CA22B81E3001}" srcId="{C28BA0E9-4B4D-4735-A0E3-2B1E7CDFD770}" destId="{DA985330-499F-4818-8ABB-C2A4EB12F485}" srcOrd="7" destOrd="0" parTransId="{232EA2A8-3A11-4DFE-A86B-10E9C595492E}" sibTransId="{050ED016-B747-49EE-BE95-D44E26DD3D8B}"/>
    <dgm:cxn modelId="{D6E251BC-3FC4-4DFB-8629-5E170EA8932C}" type="presOf" srcId="{C28BA0E9-4B4D-4735-A0E3-2B1E7CDFD770}" destId="{B7E14E70-CA90-4CB1-AE8C-EC9A2E660244}" srcOrd="0" destOrd="0" presId="urn:microsoft.com/office/officeart/2005/8/layout/bProcess4"/>
    <dgm:cxn modelId="{AA9E3F8F-2503-4FB7-A6CC-DE94EF562AC8}" srcId="{C28BA0E9-4B4D-4735-A0E3-2B1E7CDFD770}" destId="{1F7E0D74-36A2-4C50-AE59-74B5D1DD8FE0}" srcOrd="2" destOrd="0" parTransId="{2073B64B-0D7B-431E-8005-1EEDA1F9DCF2}" sibTransId="{4294C3F3-4E56-4A7B-88CD-306DB86D59CC}"/>
    <dgm:cxn modelId="{242D9EA7-181F-4C27-BDAE-1D98F9C1F727}" type="presOf" srcId="{A637E689-95E5-417B-9F4A-ACC680E0A789}" destId="{25060068-0B59-461A-B69D-9447B8FBA0FC}" srcOrd="0" destOrd="0" presId="urn:microsoft.com/office/officeart/2005/8/layout/bProcess4"/>
    <dgm:cxn modelId="{B463604F-CD05-4576-B2BC-4C6AB03A3A01}" type="presOf" srcId="{61FC6E9F-B05E-46DE-939E-F27CC8C2D74E}" destId="{75510974-1B92-4761-9723-A5C4FBAF8E4F}" srcOrd="0" destOrd="0" presId="urn:microsoft.com/office/officeart/2005/8/layout/bProcess4"/>
    <dgm:cxn modelId="{1E5C7690-890F-475F-9145-147DF845E050}" type="presOf" srcId="{11DD03A0-6981-4EE7-820B-738BD511E2C5}" destId="{6A703C03-F5DD-425D-BA68-B8DD5BBE1C04}" srcOrd="0" destOrd="0" presId="urn:microsoft.com/office/officeart/2005/8/layout/bProcess4"/>
    <dgm:cxn modelId="{FFC60312-7D89-4825-BFE5-F118D66713C3}" type="presOf" srcId="{394AC3E3-5DA2-424F-A20C-9DF1AC2E0DC6}" destId="{33323894-BC45-451F-B64D-6C02D286A4EC}" srcOrd="0" destOrd="0" presId="urn:microsoft.com/office/officeart/2005/8/layout/bProcess4"/>
    <dgm:cxn modelId="{A57FB267-E3B5-4743-9478-D3392D5D01C1}" type="presOf" srcId="{F7A92F4E-19CE-4917-B046-649048094226}" destId="{F806930D-7512-4160-8EEB-F5421883AD39}" srcOrd="0" destOrd="0" presId="urn:microsoft.com/office/officeart/2005/8/layout/bProcess4"/>
    <dgm:cxn modelId="{0897D0B1-3CB3-422A-B4BE-3962AC6DE94A}" srcId="{C28BA0E9-4B4D-4735-A0E3-2B1E7CDFD770}" destId="{CFDB2072-D7F2-48C9-A45E-A4F6A88227E5}" srcOrd="6" destOrd="0" parTransId="{0D9CDCC3-FB03-4A42-A390-9F45D28F1B99}" sibTransId="{8BD41722-CC74-4720-9CEA-DE6421317CE3}"/>
    <dgm:cxn modelId="{6B18245A-632A-40A8-BF82-804615D9DF93}" type="presParOf" srcId="{B7E14E70-CA90-4CB1-AE8C-EC9A2E660244}" destId="{FE7D97A7-1BF6-4A04-986B-05CFC6117688}" srcOrd="0" destOrd="0" presId="urn:microsoft.com/office/officeart/2005/8/layout/bProcess4"/>
    <dgm:cxn modelId="{CEF6ADDE-9822-4EC4-950D-44761E0F39B1}" type="presParOf" srcId="{FE7D97A7-1BF6-4A04-986B-05CFC6117688}" destId="{3ED02C7A-D7FC-4F4F-BD14-1F84E2B87905}" srcOrd="0" destOrd="0" presId="urn:microsoft.com/office/officeart/2005/8/layout/bProcess4"/>
    <dgm:cxn modelId="{A6DC969E-C8E9-46DB-8738-C77E385B185B}" type="presParOf" srcId="{FE7D97A7-1BF6-4A04-986B-05CFC6117688}" destId="{ED4AD152-B505-43E7-A28C-80115CF84B89}" srcOrd="1" destOrd="0" presId="urn:microsoft.com/office/officeart/2005/8/layout/bProcess4"/>
    <dgm:cxn modelId="{8BF369A9-FB3D-4E46-B1E7-7F067C95FF58}" type="presParOf" srcId="{B7E14E70-CA90-4CB1-AE8C-EC9A2E660244}" destId="{25060068-0B59-461A-B69D-9447B8FBA0FC}" srcOrd="1" destOrd="0" presId="urn:microsoft.com/office/officeart/2005/8/layout/bProcess4"/>
    <dgm:cxn modelId="{8254CD83-5C3D-4737-B765-D1F5BF6991A9}" type="presParOf" srcId="{B7E14E70-CA90-4CB1-AE8C-EC9A2E660244}" destId="{08D51488-CC0E-4EFD-91C8-B2996ACC94F1}" srcOrd="2" destOrd="0" presId="urn:microsoft.com/office/officeart/2005/8/layout/bProcess4"/>
    <dgm:cxn modelId="{5097AEFB-6E2C-453C-B116-FE2543E35921}" type="presParOf" srcId="{08D51488-CC0E-4EFD-91C8-B2996ACC94F1}" destId="{34378521-7C15-410C-A66A-23F5167BB037}" srcOrd="0" destOrd="0" presId="urn:microsoft.com/office/officeart/2005/8/layout/bProcess4"/>
    <dgm:cxn modelId="{07DDCC17-E85F-4723-8137-090267B3BD8B}" type="presParOf" srcId="{08D51488-CC0E-4EFD-91C8-B2996ACC94F1}" destId="{6A703C03-F5DD-425D-BA68-B8DD5BBE1C04}" srcOrd="1" destOrd="0" presId="urn:microsoft.com/office/officeart/2005/8/layout/bProcess4"/>
    <dgm:cxn modelId="{25756196-6C4A-445D-8D72-2B210F504DDC}" type="presParOf" srcId="{B7E14E70-CA90-4CB1-AE8C-EC9A2E660244}" destId="{75510974-1B92-4761-9723-A5C4FBAF8E4F}" srcOrd="3" destOrd="0" presId="urn:microsoft.com/office/officeart/2005/8/layout/bProcess4"/>
    <dgm:cxn modelId="{65ABC5C3-E983-41F1-8809-66106CBF37CA}" type="presParOf" srcId="{B7E14E70-CA90-4CB1-AE8C-EC9A2E660244}" destId="{E55793B0-1AEF-4896-97B9-4E1617966366}" srcOrd="4" destOrd="0" presId="urn:microsoft.com/office/officeart/2005/8/layout/bProcess4"/>
    <dgm:cxn modelId="{E66D576F-366F-4FD9-8D75-59CF9649C2E8}" type="presParOf" srcId="{E55793B0-1AEF-4896-97B9-4E1617966366}" destId="{78250176-1E2C-4ECB-9DDD-B114A836EED0}" srcOrd="0" destOrd="0" presId="urn:microsoft.com/office/officeart/2005/8/layout/bProcess4"/>
    <dgm:cxn modelId="{24BCCDDC-8510-44C7-A048-21FDA04817EB}" type="presParOf" srcId="{E55793B0-1AEF-4896-97B9-4E1617966366}" destId="{408CA53E-140A-4F18-9C61-A15EBA9613FE}" srcOrd="1" destOrd="0" presId="urn:microsoft.com/office/officeart/2005/8/layout/bProcess4"/>
    <dgm:cxn modelId="{F8847AF3-33D1-40F3-9543-5C66CCD54558}" type="presParOf" srcId="{B7E14E70-CA90-4CB1-AE8C-EC9A2E660244}" destId="{A0EB5174-4F0A-4357-A259-9CB7B1F13588}" srcOrd="5" destOrd="0" presId="urn:microsoft.com/office/officeart/2005/8/layout/bProcess4"/>
    <dgm:cxn modelId="{307A4C86-3D46-4B86-A283-5096AA667E77}" type="presParOf" srcId="{B7E14E70-CA90-4CB1-AE8C-EC9A2E660244}" destId="{2A33F38D-153B-4262-8318-4AB78C65AEE0}" srcOrd="6" destOrd="0" presId="urn:microsoft.com/office/officeart/2005/8/layout/bProcess4"/>
    <dgm:cxn modelId="{E7D35428-5FF7-4B83-8994-C2BD367F31E4}" type="presParOf" srcId="{2A33F38D-153B-4262-8318-4AB78C65AEE0}" destId="{0965CBB3-167C-4A02-9751-812B08C1B201}" srcOrd="0" destOrd="0" presId="urn:microsoft.com/office/officeart/2005/8/layout/bProcess4"/>
    <dgm:cxn modelId="{FE96D846-533A-448C-AC51-B4CB490FAF1C}" type="presParOf" srcId="{2A33F38D-153B-4262-8318-4AB78C65AEE0}" destId="{33323894-BC45-451F-B64D-6C02D286A4EC}" srcOrd="1" destOrd="0" presId="urn:microsoft.com/office/officeart/2005/8/layout/bProcess4"/>
    <dgm:cxn modelId="{64BC72A1-DFD9-4053-80FA-9038B40BCA2B}" type="presParOf" srcId="{B7E14E70-CA90-4CB1-AE8C-EC9A2E660244}" destId="{A8379CFA-60CA-4371-A53D-C4DF8D4DEAC3}" srcOrd="7" destOrd="0" presId="urn:microsoft.com/office/officeart/2005/8/layout/bProcess4"/>
    <dgm:cxn modelId="{E1685858-2801-49DB-A160-F8AACF40AE2B}" type="presParOf" srcId="{B7E14E70-CA90-4CB1-AE8C-EC9A2E660244}" destId="{15CCDDD5-FD04-4512-AA9B-0FEFF4C022AC}" srcOrd="8" destOrd="0" presId="urn:microsoft.com/office/officeart/2005/8/layout/bProcess4"/>
    <dgm:cxn modelId="{773493AC-5F15-443C-B4F8-111F86F07415}" type="presParOf" srcId="{15CCDDD5-FD04-4512-AA9B-0FEFF4C022AC}" destId="{CD23CBC5-92F9-49A6-A6CE-78FC8930B5EC}" srcOrd="0" destOrd="0" presId="urn:microsoft.com/office/officeart/2005/8/layout/bProcess4"/>
    <dgm:cxn modelId="{B60B76A5-B612-4F36-9AFA-52A3FF042EBA}" type="presParOf" srcId="{15CCDDD5-FD04-4512-AA9B-0FEFF4C022AC}" destId="{E1503DF1-C3A3-47D9-8B29-CB071DA14BBC}" srcOrd="1" destOrd="0" presId="urn:microsoft.com/office/officeart/2005/8/layout/bProcess4"/>
    <dgm:cxn modelId="{C0E0A096-3A18-43A5-8CCB-901B44416679}" type="presParOf" srcId="{B7E14E70-CA90-4CB1-AE8C-EC9A2E660244}" destId="{F806930D-7512-4160-8EEB-F5421883AD39}" srcOrd="9" destOrd="0" presId="urn:microsoft.com/office/officeart/2005/8/layout/bProcess4"/>
    <dgm:cxn modelId="{9A396513-0CB6-48DF-A3F0-D8510873D88F}" type="presParOf" srcId="{B7E14E70-CA90-4CB1-AE8C-EC9A2E660244}" destId="{D34B9C09-D847-4ADE-8503-0C54C51E4216}" srcOrd="10" destOrd="0" presId="urn:microsoft.com/office/officeart/2005/8/layout/bProcess4"/>
    <dgm:cxn modelId="{731B0859-432D-4DB3-933C-E83DA94B5974}" type="presParOf" srcId="{D34B9C09-D847-4ADE-8503-0C54C51E4216}" destId="{41037AE2-787E-4C1F-8F8F-FA72F9102866}" srcOrd="0" destOrd="0" presId="urn:microsoft.com/office/officeart/2005/8/layout/bProcess4"/>
    <dgm:cxn modelId="{C79809F5-C072-4BC6-B7FC-448E63B66C31}" type="presParOf" srcId="{D34B9C09-D847-4ADE-8503-0C54C51E4216}" destId="{539C395C-5F4E-4001-B27D-FFB497CDCA7A}" srcOrd="1" destOrd="0" presId="urn:microsoft.com/office/officeart/2005/8/layout/bProcess4"/>
    <dgm:cxn modelId="{688D13A8-7148-46AA-8115-147338937C91}" type="presParOf" srcId="{B7E14E70-CA90-4CB1-AE8C-EC9A2E660244}" destId="{E3C805B6-2779-42F8-A66E-A33E420A9C09}" srcOrd="11" destOrd="0" presId="urn:microsoft.com/office/officeart/2005/8/layout/bProcess4"/>
    <dgm:cxn modelId="{84706166-3A1E-457B-9920-18F9BE8CA1E3}" type="presParOf" srcId="{B7E14E70-CA90-4CB1-AE8C-EC9A2E660244}" destId="{C165377C-0963-41D3-AE44-75EBD1B5B80D}" srcOrd="12" destOrd="0" presId="urn:microsoft.com/office/officeart/2005/8/layout/bProcess4"/>
    <dgm:cxn modelId="{DD825FA7-6D4F-422E-839D-BC3D28E7A3A0}" type="presParOf" srcId="{C165377C-0963-41D3-AE44-75EBD1B5B80D}" destId="{6F323507-C5D7-4A9A-86EF-F2FA6E609A3F}" srcOrd="0" destOrd="0" presId="urn:microsoft.com/office/officeart/2005/8/layout/bProcess4"/>
    <dgm:cxn modelId="{266E10A0-3125-4CB6-A7BC-99243DBAE5B5}" type="presParOf" srcId="{C165377C-0963-41D3-AE44-75EBD1B5B80D}" destId="{51E54397-FF88-42AA-9677-3686705BB28C}" srcOrd="1" destOrd="0" presId="urn:microsoft.com/office/officeart/2005/8/layout/bProcess4"/>
    <dgm:cxn modelId="{82984998-967F-4131-A272-48853EB92100}" type="presParOf" srcId="{B7E14E70-CA90-4CB1-AE8C-EC9A2E660244}" destId="{B26556D2-67AF-49C8-810C-4AF33F797FF2}" srcOrd="13" destOrd="0" presId="urn:microsoft.com/office/officeart/2005/8/layout/bProcess4"/>
    <dgm:cxn modelId="{30266E02-0D77-4E7B-A640-F48F0837418C}" type="presParOf" srcId="{B7E14E70-CA90-4CB1-AE8C-EC9A2E660244}" destId="{E4E503E0-DFDF-4055-8FB8-4DA53AF7AD7E}" srcOrd="14" destOrd="0" presId="urn:microsoft.com/office/officeart/2005/8/layout/bProcess4"/>
    <dgm:cxn modelId="{3D1AB06B-CEB9-450B-AD41-2E6E2005F809}" type="presParOf" srcId="{E4E503E0-DFDF-4055-8FB8-4DA53AF7AD7E}" destId="{CD237FE8-50DD-498F-B4E1-91AB279C4742}" srcOrd="0" destOrd="0" presId="urn:microsoft.com/office/officeart/2005/8/layout/bProcess4"/>
    <dgm:cxn modelId="{FAF7FEC3-D3B1-4478-8213-CA56AE294823}" type="presParOf" srcId="{E4E503E0-DFDF-4055-8FB8-4DA53AF7AD7E}" destId="{073BF16F-C76E-43C5-B890-95DB253BA944}" srcOrd="1" destOrd="0" presId="urn:microsoft.com/office/officeart/2005/8/layout/b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ED9DE6E-7072-4075-8DEA-4FBEA21B2D70}" type="datetimeFigureOut">
              <a:rPr lang="zh-CN" altLang="en-US"/>
              <a:pPr>
                <a:defRPr/>
              </a:pPr>
              <a:t>2011/11/2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2DA4F4-B50D-4042-8131-B6BC2FD9BE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7A553-73EC-4834-9EB3-789AB9222C27}" type="datetimeFigureOut">
              <a:rPr lang="zh-CN" altLang="en-US" smtClean="0"/>
              <a:pPr/>
              <a:t>2011/11/2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926563-0BBD-41F6-8E7A-094610F26F1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7700.htm" TargetMode="External"/><Relationship Id="rId3" Type="http://schemas.openxmlformats.org/officeDocument/2006/relationships/hyperlink" Target="http://info.315.com.cn/" TargetMode="External"/><Relationship Id="rId7" Type="http://schemas.openxmlformats.org/officeDocument/2006/relationships/hyperlink" Target="http://baike.baidu.com/view/54260.ht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baike.baidu.com/view/554252.htm" TargetMode="External"/><Relationship Id="rId11" Type="http://schemas.openxmlformats.org/officeDocument/2006/relationships/hyperlink" Target="http://baike.baidu.com/view/34061.htm" TargetMode="External"/><Relationship Id="rId5" Type="http://schemas.openxmlformats.org/officeDocument/2006/relationships/hyperlink" Target="http://loan.315.com.cn/" TargetMode="External"/><Relationship Id="rId10" Type="http://schemas.openxmlformats.org/officeDocument/2006/relationships/hyperlink" Target="http://baike.baidu.com/view/9881.htm" TargetMode="External"/><Relationship Id="rId4" Type="http://schemas.openxmlformats.org/officeDocument/2006/relationships/hyperlink" Target="http://b2b.315.com.cn/" TargetMode="External"/><Relationship Id="rId9" Type="http://schemas.openxmlformats.org/officeDocument/2006/relationships/hyperlink" Target="http://baike.baidu.com/view/134674.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oan.315.com.cn/material.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b="0" i="0" kern="1200" dirty="0" smtClean="0">
                <a:solidFill>
                  <a:schemeClr val="tx1"/>
                </a:solidFill>
                <a:latin typeface="+mn-lt"/>
                <a:ea typeface="+mn-ea"/>
                <a:cs typeface="+mn-cs"/>
              </a:rPr>
              <a:t>为什么选择金银岛作为参考？</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金银岛（</a:t>
            </a:r>
            <a:r>
              <a:rPr lang="en-US" altLang="zh-CN" sz="1200" b="0" i="0" kern="1200" dirty="0" smtClean="0">
                <a:solidFill>
                  <a:schemeClr val="tx1"/>
                </a:solidFill>
                <a:latin typeface="+mn-lt"/>
                <a:ea typeface="+mn-ea"/>
                <a:cs typeface="+mn-cs"/>
              </a:rPr>
              <a:t>www.315.com.cn</a:t>
            </a:r>
            <a:r>
              <a:rPr lang="zh-CN" altLang="en-US" sz="1200" b="0" i="0" kern="1200" dirty="0" smtClean="0">
                <a:solidFill>
                  <a:schemeClr val="tx1"/>
                </a:solidFill>
                <a:latin typeface="+mn-lt"/>
                <a:ea typeface="+mn-ea"/>
                <a:cs typeface="+mn-cs"/>
              </a:rPr>
              <a:t>）成立于</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目标是成为中国乃至全球领先的大宗产品电子商务平台。金银岛率先实现了信息流、资金流、物流的“三流合一”，为大宗产品产业链的各方参与者，提供内参资讯、现货交易、在线融资等全方位电子商务解决方案。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1" i="0" kern="1200" dirty="0" smtClean="0">
                <a:solidFill>
                  <a:schemeClr val="tx1"/>
                </a:solidFill>
                <a:latin typeface="+mn-lt"/>
                <a:ea typeface="+mn-ea"/>
                <a:cs typeface="+mn-cs"/>
              </a:rPr>
              <a:t>　　“</a:t>
            </a:r>
            <a:r>
              <a:rPr lang="zh-CN" altLang="en-US" sz="1200" b="1" i="0" kern="1200" dirty="0" smtClean="0">
                <a:solidFill>
                  <a:schemeClr val="tx1"/>
                </a:solidFill>
                <a:latin typeface="+mn-lt"/>
                <a:ea typeface="+mn-ea"/>
                <a:cs typeface="+mn-cs"/>
                <a:hlinkClick r:id="rId3"/>
              </a:rPr>
              <a:t>内参资讯</a:t>
            </a:r>
            <a:r>
              <a:rPr lang="zh-CN" altLang="en-US"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提供国内权威及时的大宗产品专业行情信息与市场分析，致力于成为大宗产品交易的现货价格评估标准，为中国大宗产品争取国际定价权提供客观依据。</a:t>
            </a:r>
            <a:br>
              <a:rPr lang="zh-CN" altLang="en-US" sz="1200" b="0" i="0" kern="1200" dirty="0" smtClean="0">
                <a:solidFill>
                  <a:schemeClr val="tx1"/>
                </a:solidFill>
                <a:latin typeface="+mn-lt"/>
                <a:ea typeface="+mn-ea"/>
                <a:cs typeface="+mn-cs"/>
              </a:rPr>
            </a:br>
            <a:r>
              <a:rPr lang="zh-CN" altLang="en-US" sz="1200" b="1" i="0" kern="1200" dirty="0" smtClean="0">
                <a:solidFill>
                  <a:schemeClr val="tx1"/>
                </a:solidFill>
                <a:latin typeface="+mn-lt"/>
                <a:ea typeface="+mn-ea"/>
                <a:cs typeface="+mn-cs"/>
              </a:rPr>
              <a:t/>
            </a:r>
            <a:br>
              <a:rPr lang="zh-CN" altLang="en-US" sz="1200" b="1" i="0" kern="1200" dirty="0" smtClean="0">
                <a:solidFill>
                  <a:schemeClr val="tx1"/>
                </a:solidFill>
                <a:latin typeface="+mn-lt"/>
                <a:ea typeface="+mn-ea"/>
                <a:cs typeface="+mn-cs"/>
              </a:rPr>
            </a:br>
            <a:r>
              <a:rPr lang="zh-CN" altLang="en-US" sz="1200" b="1" i="0" kern="1200" dirty="0" smtClean="0">
                <a:solidFill>
                  <a:schemeClr val="tx1"/>
                </a:solidFill>
                <a:latin typeface="+mn-lt"/>
                <a:ea typeface="+mn-ea"/>
                <a:cs typeface="+mn-cs"/>
              </a:rPr>
              <a:t>　　 “</a:t>
            </a:r>
            <a:r>
              <a:rPr lang="zh-CN" altLang="en-US" sz="1200" b="1" i="0" kern="1200" dirty="0" smtClean="0">
                <a:solidFill>
                  <a:schemeClr val="tx1"/>
                </a:solidFill>
                <a:latin typeface="+mn-lt"/>
                <a:ea typeface="+mn-ea"/>
                <a:cs typeface="+mn-cs"/>
                <a:hlinkClick r:id="rId4"/>
              </a:rPr>
              <a:t>现货交易</a:t>
            </a:r>
            <a:r>
              <a:rPr lang="zh-CN" altLang="en-US"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通过金银岛“硬信用”机制和遍布全国的交割仓库，对大宗产品标的物和仓储物流进行标准化、信息化，实现客户全程在线交易，是大宗产品电子商务的里程碑。</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1" i="0" kern="1200" dirty="0" smtClean="0">
                <a:solidFill>
                  <a:schemeClr val="tx1"/>
                </a:solidFill>
                <a:latin typeface="+mn-lt"/>
                <a:ea typeface="+mn-ea"/>
                <a:cs typeface="+mn-cs"/>
              </a:rPr>
              <a:t>　　“</a:t>
            </a:r>
            <a:r>
              <a:rPr lang="zh-CN" altLang="en-US" sz="1200" b="1" i="0" kern="1200" dirty="0" smtClean="0">
                <a:solidFill>
                  <a:schemeClr val="tx1"/>
                </a:solidFill>
                <a:latin typeface="+mn-lt"/>
                <a:ea typeface="+mn-ea"/>
                <a:cs typeface="+mn-cs"/>
                <a:hlinkClick r:id="rId5"/>
              </a:rPr>
              <a:t>在线融资</a:t>
            </a:r>
            <a:r>
              <a:rPr lang="zh-CN" altLang="en-US"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是金银岛与商业银行、物流服务商三方合作，为金银岛的交易商提供全流程在线即时融资服务，是“三流合一”的重要支撑平台。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金银岛奉行“一米宽、一百米深”的战略，专注于大宗产品电子商务，涉及的大宗产品类别涵盖了石油、化工、塑料、橡胶、化肥、氯碱、聚氨酯、煤化工、钢铁、有色金属等</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余类行业。早在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年，金银岛推出了“硬信用”全程双向交易保全机制，解决企业网络交易安全，创造性实现了大宗产品在线交易。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目前金银岛已经拥有近</a:t>
            </a:r>
            <a:r>
              <a:rPr lang="en-US" altLang="zh-CN" sz="1200" b="0" i="0" kern="1200" dirty="0" smtClean="0">
                <a:solidFill>
                  <a:schemeClr val="tx1"/>
                </a:solidFill>
                <a:latin typeface="+mn-lt"/>
                <a:ea typeface="+mn-ea"/>
                <a:cs typeface="+mn-cs"/>
              </a:rPr>
              <a:t>60</a:t>
            </a:r>
            <a:r>
              <a:rPr lang="zh-CN" altLang="en-US" sz="1200" b="0" i="0" kern="1200" dirty="0" smtClean="0">
                <a:solidFill>
                  <a:schemeClr val="tx1"/>
                </a:solidFill>
                <a:latin typeface="+mn-lt"/>
                <a:ea typeface="+mn-ea"/>
                <a:cs typeface="+mn-cs"/>
              </a:rPr>
              <a:t>余万家注册企业，在全国拥有</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家分公司，成功搭建了稳定的营销和服务网络，已成为大宗产品电子商务领域的领导品牌。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金银岛凭借持续不断的业务创新和领先的行业地位，成为“国家十一五科技支撑计划”示范单位、国家信用等级</a:t>
            </a:r>
            <a:r>
              <a:rPr lang="en-US" altLang="zh-CN" sz="1200" b="0" i="0" kern="1200" dirty="0" smtClean="0">
                <a:solidFill>
                  <a:schemeClr val="tx1"/>
                </a:solidFill>
                <a:latin typeface="+mn-lt"/>
                <a:ea typeface="+mn-ea"/>
                <a:cs typeface="+mn-cs"/>
              </a:rPr>
              <a:t>AAA</a:t>
            </a:r>
            <a:r>
              <a:rPr lang="zh-CN" altLang="en-US" sz="1200" b="0" i="0" kern="1200" dirty="0" smtClean="0">
                <a:solidFill>
                  <a:schemeClr val="tx1"/>
                </a:solidFill>
                <a:latin typeface="+mn-lt"/>
                <a:ea typeface="+mn-ea"/>
                <a:cs typeface="+mn-cs"/>
              </a:rPr>
              <a:t>级企业、北京市电子商务服务平台重点企业。</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金银岛将在做好国内业务的基础上，将大宗产品电子商务服务发展到世界各地，逐步实现大宗产品“货通全球”。</a:t>
            </a:r>
          </a:p>
          <a:p>
            <a:r>
              <a:rPr lang="zh-CN" altLang="en-US" sz="1200" b="1" i="0" kern="1200" dirty="0" smtClean="0">
                <a:solidFill>
                  <a:schemeClr val="tx1"/>
                </a:solidFill>
                <a:latin typeface="+mn-lt"/>
                <a:ea typeface="+mn-ea"/>
                <a:cs typeface="+mn-cs"/>
              </a:rPr>
              <a:t>　　企业名称</a:t>
            </a:r>
            <a:r>
              <a:rPr lang="en-US" altLang="zh-CN"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金银岛（北京）网络科技股份有限公司</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1" i="0" kern="1200" dirty="0" smtClean="0">
                <a:solidFill>
                  <a:schemeClr val="tx1"/>
                </a:solidFill>
                <a:latin typeface="+mn-lt"/>
                <a:ea typeface="+mn-ea"/>
                <a:cs typeface="+mn-cs"/>
              </a:rPr>
              <a:t>　　通信地址</a:t>
            </a:r>
            <a:r>
              <a:rPr lang="en-US" altLang="zh-CN"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北京市朝阳区安外胜古中路</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号院</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号楼企发大厦</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座三层</a:t>
            </a:r>
          </a:p>
          <a:p>
            <a:r>
              <a:rPr lang="zh-CN" altLang="en-US" sz="1200" b="1" i="0" kern="1200" dirty="0" smtClean="0">
                <a:solidFill>
                  <a:schemeClr val="tx1"/>
                </a:solidFill>
                <a:latin typeface="+mn-lt"/>
                <a:ea typeface="+mn-ea"/>
                <a:cs typeface="+mn-cs"/>
              </a:rPr>
              <a:t>　　邮政编码</a:t>
            </a:r>
            <a:r>
              <a:rPr lang="en-US" altLang="zh-CN"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100029 </a:t>
            </a:r>
            <a:br>
              <a:rPr lang="en-US" altLang="zh-CN"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
            </a:r>
            <a:br>
              <a:rPr lang="en-US" altLang="zh-CN" sz="1200" b="0" i="0" kern="1200" dirty="0" smtClean="0">
                <a:solidFill>
                  <a:schemeClr val="tx1"/>
                </a:solidFill>
                <a:latin typeface="+mn-lt"/>
                <a:ea typeface="+mn-ea"/>
                <a:cs typeface="+mn-cs"/>
              </a:rPr>
            </a:br>
            <a:r>
              <a:rPr lang="zh-CN" altLang="en-US" sz="1200" b="1" i="0" kern="1200" dirty="0" smtClean="0">
                <a:solidFill>
                  <a:schemeClr val="tx1"/>
                </a:solidFill>
                <a:latin typeface="+mn-lt"/>
                <a:ea typeface="+mn-ea"/>
                <a:cs typeface="+mn-cs"/>
              </a:rPr>
              <a:t>　　开户行帐号</a:t>
            </a:r>
            <a:r>
              <a:rPr lang="en-US" altLang="zh-CN" sz="1200" b="1"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开户行：中国工商银行北京分行化信支行</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开户行地址：中国 北京</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账户名称：金银岛（北京）网络科技股份有限公司</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账号：</a:t>
            </a:r>
            <a:r>
              <a:rPr lang="en-US" altLang="zh-CN" sz="1200" b="0" i="0" kern="1200" dirty="0" smtClean="0">
                <a:solidFill>
                  <a:schemeClr val="tx1"/>
                </a:solidFill>
                <a:latin typeface="+mn-lt"/>
                <a:ea typeface="+mn-ea"/>
                <a:cs typeface="+mn-cs"/>
              </a:rPr>
              <a:t>0200228219020181890</a:t>
            </a: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AAA</a:t>
            </a:r>
            <a:r>
              <a:rPr lang="zh-CN" altLang="en-US" sz="1200" b="0" i="0" kern="1200" dirty="0" smtClean="0">
                <a:solidFill>
                  <a:schemeClr val="tx1"/>
                </a:solidFill>
                <a:latin typeface="+mn-lt"/>
                <a:ea typeface="+mn-ea"/>
                <a:cs typeface="+mn-cs"/>
              </a:rPr>
              <a:t>级信用企业</a:t>
            </a:r>
          </a:p>
          <a:p>
            <a:r>
              <a:rPr lang="zh-CN" altLang="en-US" b="1" dirty="0" smtClean="0"/>
              <a:t>目录</a:t>
            </a:r>
          </a:p>
          <a:p>
            <a:r>
              <a:rPr lang="zh-CN" altLang="en-US" sz="1200" u="sng" kern="1200" dirty="0" smtClean="0">
                <a:solidFill>
                  <a:schemeClr val="tx1"/>
                </a:solidFill>
                <a:latin typeface="+mn-lt"/>
                <a:ea typeface="+mn-ea"/>
                <a:cs typeface="+mn-cs"/>
                <a:hlinkClick r:id="rId6"/>
              </a:rPr>
              <a:t>概述</a:t>
            </a:r>
            <a:r>
              <a:rPr lang="zh-CN" altLang="en-US" sz="1200" u="sng" kern="1200" dirty="0" smtClean="0">
                <a:solidFill>
                  <a:schemeClr val="tx1"/>
                </a:solidFill>
                <a:latin typeface="+mn-lt"/>
                <a:ea typeface="+mn-ea"/>
                <a:cs typeface="+mn-cs"/>
                <a:hlinkClick r:id="rId6"/>
              </a:rPr>
              <a:t>等级</a:t>
            </a:r>
            <a:r>
              <a:rPr lang="zh-CN" altLang="en-US" sz="1200" u="sng" kern="1200" dirty="0" smtClean="0">
                <a:solidFill>
                  <a:schemeClr val="tx1"/>
                </a:solidFill>
                <a:latin typeface="+mn-lt"/>
                <a:ea typeface="+mn-ea"/>
                <a:cs typeface="+mn-cs"/>
                <a:hlinkClick r:id="rId6"/>
              </a:rPr>
              <a:t>评定</a:t>
            </a:r>
            <a:endParaRPr lang="zh-CN" altLang="en-US" sz="1200" b="0" i="0" kern="1200" dirty="0" smtClean="0">
              <a:solidFill>
                <a:schemeClr val="tx1"/>
              </a:solidFill>
              <a:latin typeface="+mn-lt"/>
              <a:ea typeface="+mn-ea"/>
              <a:cs typeface="+mn-cs"/>
            </a:endParaRPr>
          </a:p>
          <a:p>
            <a:r>
              <a:rPr lang="zh-CN" altLang="en-US" sz="1200" b="0" i="0" u="sng" kern="1200" dirty="0" smtClean="0">
                <a:solidFill>
                  <a:schemeClr val="tx1"/>
                </a:solidFill>
                <a:latin typeface="+mn-lt"/>
                <a:ea typeface="+mn-ea"/>
                <a:cs typeface="+mn-cs"/>
                <a:hlinkClick r:id="rId6"/>
              </a:rPr>
              <a:t>编辑本段</a:t>
            </a:r>
            <a:r>
              <a:rPr lang="zh-CN" altLang="en-US" sz="1200" b="1" i="0" kern="1200" dirty="0" smtClean="0">
                <a:solidFill>
                  <a:schemeClr val="tx1"/>
                </a:solidFill>
                <a:latin typeface="+mn-lt"/>
                <a:ea typeface="+mn-ea"/>
                <a:cs typeface="+mn-cs"/>
              </a:rPr>
              <a:t>概述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AAA</a:t>
            </a:r>
            <a:r>
              <a:rPr lang="zh-CN" altLang="en-US" sz="1200" b="0" i="0" kern="1200" dirty="0" smtClean="0">
                <a:solidFill>
                  <a:schemeClr val="tx1"/>
                </a:solidFill>
                <a:latin typeface="+mn-lt"/>
                <a:ea typeface="+mn-ea"/>
                <a:cs typeface="+mn-cs"/>
              </a:rPr>
              <a:t>级企业的</a:t>
            </a:r>
            <a:r>
              <a:rPr lang="zh-CN" altLang="en-US" sz="1200" b="0" i="0" u="sng" kern="1200" dirty="0" smtClean="0">
                <a:solidFill>
                  <a:schemeClr val="tx1"/>
                </a:solidFill>
                <a:latin typeface="+mn-lt"/>
                <a:ea typeface="+mn-ea"/>
                <a:cs typeface="+mn-cs"/>
                <a:hlinkClick r:id="rId7"/>
              </a:rPr>
              <a:t>信用</a:t>
            </a:r>
            <a:r>
              <a:rPr lang="zh-CN" altLang="en-US" sz="1200" b="0" i="0" kern="1200" dirty="0" smtClean="0">
                <a:solidFill>
                  <a:schemeClr val="tx1"/>
                </a:solidFill>
                <a:latin typeface="+mn-lt"/>
                <a:ea typeface="+mn-ea"/>
                <a:cs typeface="+mn-cs"/>
              </a:rPr>
              <a:t>程度高、债务风险小。该类企业具有优秀的信用记录，经营状况佳，盈利能力强，发展前景广阔，不确定性因素对其经营与发展的影响极小。</a:t>
            </a:r>
          </a:p>
          <a:p>
            <a:r>
              <a:rPr lang="zh-CN" altLang="en-US" sz="1200" b="0" i="0" u="sng" kern="1200" dirty="0" smtClean="0">
                <a:solidFill>
                  <a:schemeClr val="tx1"/>
                </a:solidFill>
                <a:latin typeface="+mn-lt"/>
                <a:ea typeface="+mn-ea"/>
                <a:cs typeface="+mn-cs"/>
                <a:hlinkClick r:id="rId6"/>
              </a:rPr>
              <a:t>编辑本段</a:t>
            </a:r>
            <a:r>
              <a:rPr lang="zh-CN" altLang="en-US" sz="1200" b="1" i="0" kern="1200" dirty="0" smtClean="0">
                <a:solidFill>
                  <a:schemeClr val="tx1"/>
                </a:solidFill>
                <a:latin typeface="+mn-lt"/>
                <a:ea typeface="+mn-ea"/>
                <a:cs typeface="+mn-cs"/>
              </a:rPr>
              <a:t>等级</a:t>
            </a:r>
          </a:p>
          <a:p>
            <a:r>
              <a:rPr lang="zh-CN" altLang="en-US" sz="1200" b="0" i="0" kern="1200" dirty="0" smtClean="0">
                <a:solidFill>
                  <a:schemeClr val="tx1"/>
                </a:solidFill>
                <a:latin typeface="+mn-lt"/>
                <a:ea typeface="+mn-ea"/>
                <a:cs typeface="+mn-cs"/>
              </a:rPr>
              <a:t>　　</a:t>
            </a:r>
            <a:r>
              <a:rPr lang="zh-CN" altLang="en-US" sz="1200" b="1" i="0" u="sng" kern="1200" dirty="0" smtClean="0">
                <a:solidFill>
                  <a:schemeClr val="tx1"/>
                </a:solidFill>
                <a:latin typeface="+mn-lt"/>
                <a:ea typeface="+mn-ea"/>
                <a:cs typeface="+mn-cs"/>
                <a:hlinkClick r:id="rId8"/>
              </a:rPr>
              <a:t> 中国农业银行</a:t>
            </a:r>
            <a:r>
              <a:rPr lang="zh-CN" altLang="en-US" sz="1200" b="1" i="0" kern="1200" dirty="0" smtClean="0">
                <a:solidFill>
                  <a:schemeClr val="tx1"/>
                </a:solidFill>
                <a:latin typeface="+mn-lt"/>
                <a:ea typeface="+mn-ea"/>
                <a:cs typeface="+mn-cs"/>
              </a:rPr>
              <a:t>企业信用等级评定实行百分制</a:t>
            </a:r>
            <a:r>
              <a:rPr lang="zh-CN" altLang="en-US" sz="1200" b="0" i="0" kern="1200" dirty="0" smtClean="0">
                <a:solidFill>
                  <a:schemeClr val="tx1"/>
                </a:solidFill>
                <a:latin typeface="+mn-lt"/>
                <a:ea typeface="+mn-ea"/>
                <a:cs typeface="+mn-cs"/>
              </a:rPr>
              <a:t>。按得分高低，企业信用等级分为</a:t>
            </a:r>
            <a:r>
              <a:rPr lang="en-US" altLang="zh-CN" sz="1200" b="0" i="0" kern="1200" dirty="0" smtClean="0">
                <a:solidFill>
                  <a:schemeClr val="tx1"/>
                </a:solidFill>
                <a:latin typeface="+mn-lt"/>
                <a:ea typeface="+mn-ea"/>
                <a:cs typeface="+mn-cs"/>
              </a:rPr>
              <a:t>AAA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五个等级：</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AAA</a:t>
            </a:r>
            <a:r>
              <a:rPr lang="zh-CN" altLang="en-US" sz="1200" b="0" i="0" kern="1200" dirty="0" smtClean="0">
                <a:solidFill>
                  <a:schemeClr val="tx1"/>
                </a:solidFill>
                <a:latin typeface="+mn-lt"/>
                <a:ea typeface="+mn-ea"/>
                <a:cs typeface="+mn-cs"/>
              </a:rPr>
              <a:t>企业。得分为</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以上，且</a:t>
            </a:r>
            <a:r>
              <a:rPr lang="zh-CN" altLang="en-US" sz="1200" b="0" i="0" u="sng" kern="1200" dirty="0" smtClean="0">
                <a:solidFill>
                  <a:schemeClr val="tx1"/>
                </a:solidFill>
                <a:latin typeface="+mn-lt"/>
                <a:ea typeface="+mn-ea"/>
                <a:cs typeface="+mn-cs"/>
                <a:hlinkClick r:id="rId9"/>
              </a:rPr>
              <a:t>资产负债率</a:t>
            </a:r>
            <a:r>
              <a:rPr lang="zh-CN" altLang="en-US" sz="1200" b="0" i="0" kern="1200" dirty="0" smtClean="0">
                <a:solidFill>
                  <a:schemeClr val="tx1"/>
                </a:solidFill>
                <a:latin typeface="+mn-lt"/>
                <a:ea typeface="+mn-ea"/>
                <a:cs typeface="+mn-cs"/>
              </a:rPr>
              <a:t>、利息偿还率和到期信用偿付率指标得分均为满分，</a:t>
            </a:r>
            <a:r>
              <a:rPr lang="zh-CN" altLang="en-US" sz="1200" b="0" i="0" u="sng" kern="1200" dirty="0" smtClean="0">
                <a:solidFill>
                  <a:schemeClr val="tx1"/>
                </a:solidFill>
                <a:latin typeface="+mn-lt"/>
                <a:ea typeface="+mn-ea"/>
                <a:cs typeface="+mn-cs"/>
                <a:hlinkClick r:id="rId10"/>
              </a:rPr>
              <a:t>现金流量</a:t>
            </a:r>
            <a:r>
              <a:rPr lang="zh-CN" altLang="en-US" sz="1200" b="0" i="0" kern="1200" dirty="0" smtClean="0">
                <a:solidFill>
                  <a:schemeClr val="tx1"/>
                </a:solidFill>
                <a:latin typeface="+mn-lt"/>
                <a:ea typeface="+mn-ea"/>
                <a:cs typeface="+mn-cs"/>
              </a:rPr>
              <a:t>指标得分不得低于</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分，有一项达不到要求，最高只能评定为</a:t>
            </a:r>
            <a:r>
              <a:rPr lang="en-US" altLang="zh-CN" sz="1200" b="0" i="0" kern="1200" dirty="0" smtClean="0">
                <a:solidFill>
                  <a:schemeClr val="tx1"/>
                </a:solidFill>
                <a:latin typeface="+mn-lt"/>
                <a:ea typeface="+mn-ea"/>
                <a:cs typeface="+mn-cs"/>
              </a:rPr>
              <a:t>AA</a:t>
            </a:r>
            <a:r>
              <a:rPr lang="zh-CN" altLang="en-US" sz="1200" b="0" i="0" kern="1200" dirty="0" smtClean="0">
                <a:solidFill>
                  <a:schemeClr val="tx1"/>
                </a:solidFill>
                <a:latin typeface="+mn-lt"/>
                <a:ea typeface="+mn-ea"/>
                <a:cs typeface="+mn-cs"/>
              </a:rPr>
              <a:t>级。</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2·AA</a:t>
            </a:r>
            <a:r>
              <a:rPr lang="zh-CN" altLang="en-US" sz="1200" b="0" i="0" kern="1200" dirty="0" smtClean="0">
                <a:solidFill>
                  <a:schemeClr val="tx1"/>
                </a:solidFill>
                <a:latin typeface="+mn-lt"/>
                <a:ea typeface="+mn-ea"/>
                <a:cs typeface="+mn-cs"/>
              </a:rPr>
              <a:t>级企业。得分为</a:t>
            </a:r>
            <a:r>
              <a:rPr lang="en-US" altLang="zh-CN" sz="1200" b="0" i="0" kern="1200" dirty="0" smtClean="0">
                <a:solidFill>
                  <a:schemeClr val="tx1"/>
                </a:solidFill>
                <a:latin typeface="+mn-lt"/>
                <a:ea typeface="+mn-ea"/>
                <a:cs typeface="+mn-cs"/>
              </a:rPr>
              <a:t>80</a:t>
            </a:r>
            <a:r>
              <a:rPr lang="zh-CN" altLang="en-US" sz="1200" b="0" i="0" kern="1200" dirty="0" smtClean="0">
                <a:solidFill>
                  <a:schemeClr val="tx1"/>
                </a:solidFill>
                <a:latin typeface="+mn-lt"/>
                <a:ea typeface="+mn-ea"/>
                <a:cs typeface="+mn-cs"/>
              </a:rPr>
              <a:t>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不含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，且资产负债率、利息偿还率指标得分均为满分，到期信用偿付率指标得分不得低于</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分，现金流量指标得分不得低于</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分，有一项达不到要求，最高只能评定为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级。</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级企业。得分为</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80</a:t>
            </a:r>
            <a:r>
              <a:rPr lang="zh-CN" altLang="en-US" sz="1200" b="0" i="0" kern="1200" dirty="0" smtClean="0">
                <a:solidFill>
                  <a:schemeClr val="tx1"/>
                </a:solidFill>
                <a:latin typeface="+mn-lt"/>
                <a:ea typeface="+mn-ea"/>
                <a:cs typeface="+mn-cs"/>
              </a:rPr>
              <a:t>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不含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，且资产负债率指标得分不得低于</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分，利息偿还率指标得分不得低于</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分，到期信用偿付率指标得分不得低于</a:t>
            </a:r>
            <a:r>
              <a:rPr lang="en-US" altLang="zh-CN" sz="1200" b="0" i="0" kern="1200" dirty="0" smtClean="0">
                <a:solidFill>
                  <a:schemeClr val="tx1"/>
                </a:solidFill>
                <a:latin typeface="+mn-lt"/>
                <a:ea typeface="+mn-ea"/>
                <a:cs typeface="+mn-cs"/>
              </a:rPr>
              <a:t>9</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分。</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级企业。得分为</a:t>
            </a:r>
            <a:r>
              <a:rPr lang="en-US" altLang="zh-CN" sz="1200" b="0" i="0" kern="1200" dirty="0" smtClean="0">
                <a:solidFill>
                  <a:schemeClr val="tx1"/>
                </a:solidFill>
                <a:latin typeface="+mn-lt"/>
                <a:ea typeface="+mn-ea"/>
                <a:cs typeface="+mn-cs"/>
              </a:rPr>
              <a:t>60</a:t>
            </a:r>
            <a:r>
              <a:rPr lang="zh-CN" altLang="en-US" sz="1200" b="0" i="0" kern="1200" dirty="0" smtClean="0">
                <a:solidFill>
                  <a:schemeClr val="tx1"/>
                </a:solidFill>
                <a:latin typeface="+mn-lt"/>
                <a:ea typeface="+mn-ea"/>
                <a:cs typeface="+mn-cs"/>
              </a:rPr>
              <a:t>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不含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；或得分在</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分以上，但具有下列情形之一的：</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属于国家限制发展的行业；</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资产负债率得分为</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分以下；</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利息偿还率得分在</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分以下；</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到期信用偿付率得分在</a:t>
            </a:r>
            <a:r>
              <a:rPr lang="en-US" altLang="zh-CN" sz="1200" b="0" i="0" kern="1200" dirty="0" smtClean="0">
                <a:solidFill>
                  <a:schemeClr val="tx1"/>
                </a:solidFill>
                <a:latin typeface="+mn-lt"/>
                <a:ea typeface="+mn-ea"/>
                <a:cs typeface="+mn-cs"/>
              </a:rPr>
              <a:t>9</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分以下。</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级企业。得分为</a:t>
            </a:r>
            <a:r>
              <a:rPr lang="en-US" altLang="zh-CN" sz="1200" b="0" i="0" kern="1200" dirty="0" smtClean="0">
                <a:solidFill>
                  <a:schemeClr val="tx1"/>
                </a:solidFill>
                <a:latin typeface="+mn-lt"/>
                <a:ea typeface="+mn-ea"/>
                <a:cs typeface="+mn-cs"/>
              </a:rPr>
              <a:t>60</a:t>
            </a:r>
            <a:r>
              <a:rPr lang="zh-CN" altLang="en-US" sz="1200" b="0" i="0" kern="1200" dirty="0" smtClean="0">
                <a:solidFill>
                  <a:schemeClr val="tx1"/>
                </a:solidFill>
                <a:latin typeface="+mn-lt"/>
                <a:ea typeface="+mn-ea"/>
                <a:cs typeface="+mn-cs"/>
              </a:rPr>
              <a:t>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不含</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以下；或得分在</a:t>
            </a:r>
            <a:r>
              <a:rPr lang="en-US" altLang="zh-CN" sz="1200" b="0" i="0" kern="1200" dirty="0" smtClean="0">
                <a:solidFill>
                  <a:schemeClr val="tx1"/>
                </a:solidFill>
                <a:latin typeface="+mn-lt"/>
                <a:ea typeface="+mn-ea"/>
                <a:cs typeface="+mn-cs"/>
              </a:rPr>
              <a:t>60</a:t>
            </a:r>
            <a:r>
              <a:rPr lang="zh-CN" altLang="en-US" sz="1200" b="0" i="0" kern="1200" dirty="0" smtClean="0">
                <a:solidFill>
                  <a:schemeClr val="tx1"/>
                </a:solidFill>
                <a:latin typeface="+mn-lt"/>
                <a:ea typeface="+mn-ea"/>
                <a:cs typeface="+mn-cs"/>
              </a:rPr>
              <a:t>分以上，但具有下列情形之一的：</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生产设备、技术和产品属国家明令淘汰，</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资不抵债</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企业已停产半年以上；</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．存在逃废银行债权的行为，</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利息偿还率得分在</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分以下</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到期信用偿付率得分在</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分以下。</a:t>
            </a:r>
          </a:p>
          <a:p>
            <a:r>
              <a:rPr lang="zh-CN" altLang="en-US" sz="1200" b="0" i="0" u="sng" kern="1200" dirty="0" smtClean="0">
                <a:solidFill>
                  <a:schemeClr val="tx1"/>
                </a:solidFill>
                <a:latin typeface="+mn-lt"/>
                <a:ea typeface="+mn-ea"/>
                <a:cs typeface="+mn-cs"/>
                <a:hlinkClick r:id="rId6"/>
              </a:rPr>
              <a:t>编辑本段</a:t>
            </a:r>
            <a:r>
              <a:rPr lang="zh-CN" altLang="en-US" sz="1200" b="1" i="0" kern="1200" dirty="0" smtClean="0">
                <a:solidFill>
                  <a:schemeClr val="tx1"/>
                </a:solidFill>
                <a:latin typeface="+mn-lt"/>
                <a:ea typeface="+mn-ea"/>
                <a:cs typeface="+mn-cs"/>
              </a:rPr>
              <a:t>评定</a:t>
            </a:r>
          </a:p>
          <a:p>
            <a:r>
              <a:rPr lang="zh-CN" altLang="en-US" sz="1200" b="0" i="0" kern="1200" dirty="0" smtClean="0">
                <a:solidFill>
                  <a:schemeClr val="tx1"/>
                </a:solidFill>
                <a:latin typeface="+mn-lt"/>
                <a:ea typeface="+mn-ea"/>
                <a:cs typeface="+mn-cs"/>
              </a:rPr>
              <a:t>　　</a:t>
            </a:r>
            <a:r>
              <a:rPr lang="zh-CN" altLang="en-US" sz="1200" b="1" i="0" u="sng" kern="1200" dirty="0" smtClean="0">
                <a:solidFill>
                  <a:schemeClr val="tx1"/>
                </a:solidFill>
                <a:latin typeface="+mn-lt"/>
                <a:ea typeface="+mn-ea"/>
                <a:cs typeface="+mn-cs"/>
                <a:hlinkClick r:id="rId11"/>
              </a:rPr>
              <a:t>国家开发银行</a:t>
            </a:r>
            <a:r>
              <a:rPr lang="zh-CN" altLang="en-US" sz="1200" b="1" i="0" kern="1200" dirty="0" smtClean="0">
                <a:solidFill>
                  <a:schemeClr val="tx1"/>
                </a:solidFill>
                <a:latin typeface="+mn-lt"/>
                <a:ea typeface="+mn-ea"/>
                <a:cs typeface="+mn-cs"/>
              </a:rPr>
              <a:t>企业信用等级评定分为</a:t>
            </a:r>
            <a:r>
              <a:rPr lang="en-US" altLang="zh-CN" sz="1200" b="0" i="0" kern="1200" dirty="0" smtClean="0">
                <a:solidFill>
                  <a:schemeClr val="tx1"/>
                </a:solidFill>
                <a:latin typeface="+mn-lt"/>
                <a:ea typeface="+mn-ea"/>
                <a:cs typeface="+mn-cs"/>
              </a:rPr>
              <a:t>AAA</a:t>
            </a:r>
            <a:r>
              <a:rPr lang="zh-CN" altLang="en-US" sz="1200" b="0" i="0" kern="1200" dirty="0" smtClean="0">
                <a:solidFill>
                  <a:schemeClr val="tx1"/>
                </a:solidFill>
                <a:latin typeface="+mn-lt"/>
                <a:ea typeface="+mn-ea"/>
                <a:cs typeface="+mn-cs"/>
              </a:rPr>
              <a:t>级、</a:t>
            </a:r>
            <a:r>
              <a:rPr lang="en-US" altLang="zh-CN" sz="1200" b="0" i="0" kern="1200" dirty="0" smtClean="0">
                <a:solidFill>
                  <a:schemeClr val="tx1"/>
                </a:solidFill>
                <a:latin typeface="+mn-lt"/>
                <a:ea typeface="+mn-ea"/>
                <a:cs typeface="+mn-cs"/>
              </a:rPr>
              <a:t>AA</a:t>
            </a:r>
            <a:r>
              <a:rPr lang="zh-CN" altLang="en-US" sz="1200" b="0" i="0" kern="1200" dirty="0" smtClean="0">
                <a:solidFill>
                  <a:schemeClr val="tx1"/>
                </a:solidFill>
                <a:latin typeface="+mn-lt"/>
                <a:ea typeface="+mn-ea"/>
                <a:cs typeface="+mn-cs"/>
              </a:rPr>
              <a:t>级、</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级、</a:t>
            </a:r>
            <a:r>
              <a:rPr lang="en-US" altLang="zh-CN" sz="1200" b="0" i="0" kern="1200" dirty="0" smtClean="0">
                <a:solidFill>
                  <a:schemeClr val="tx1"/>
                </a:solidFill>
                <a:latin typeface="+mn-lt"/>
                <a:ea typeface="+mn-ea"/>
                <a:cs typeface="+mn-cs"/>
              </a:rPr>
              <a:t>BBB</a:t>
            </a:r>
            <a:r>
              <a:rPr lang="zh-CN" altLang="en-US" sz="1200" b="0" i="0" kern="1200" dirty="0" smtClean="0">
                <a:solidFill>
                  <a:schemeClr val="tx1"/>
                </a:solidFill>
                <a:latin typeface="+mn-lt"/>
                <a:ea typeface="+mn-ea"/>
                <a:cs typeface="+mn-cs"/>
              </a:rPr>
              <a:t>级、</a:t>
            </a:r>
            <a:r>
              <a:rPr lang="en-US" altLang="zh-CN" sz="1200" b="0" i="0" kern="1200" dirty="0" smtClean="0">
                <a:solidFill>
                  <a:schemeClr val="tx1"/>
                </a:solidFill>
                <a:latin typeface="+mn-lt"/>
                <a:ea typeface="+mn-ea"/>
                <a:cs typeface="+mn-cs"/>
              </a:rPr>
              <a:t>BB</a:t>
            </a:r>
            <a:r>
              <a:rPr lang="zh-CN" altLang="en-US" sz="1200" b="0" i="0" kern="1200" dirty="0" smtClean="0">
                <a:solidFill>
                  <a:schemeClr val="tx1"/>
                </a:solidFill>
                <a:latin typeface="+mn-lt"/>
                <a:ea typeface="+mn-ea"/>
                <a:cs typeface="+mn-cs"/>
              </a:rPr>
              <a:t>级、</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级、</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级七级。行业信用等级用预警信号表示，分为绿信号、黄信号、红信号三种。地区信用等级用风险程度表示，分为低风险、较低风险、中等风险、较高风险、高风险五类。</a:t>
            </a:r>
          </a:p>
          <a:p>
            <a:endParaRPr lang="en-US" altLang="zh-CN" sz="1200" b="0" i="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79926563-0BBD-41F6-8E7A-094610F26F10}"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9926563-0BBD-41F6-8E7A-094610F26F10}"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latin typeface="+mn-lt"/>
                <a:ea typeface="+mn-ea"/>
                <a:cs typeface="+mn-cs"/>
              </a:rPr>
              <a:t>银行贷款（融资）办理条件、程序</a:t>
            </a:r>
            <a:r>
              <a:rPr lang="en-US" altLang="zh-CN" sz="1200" b="1" i="0" kern="1200" dirty="0" smtClean="0">
                <a:solidFill>
                  <a:schemeClr val="tx1"/>
                </a:solidFill>
                <a:latin typeface="+mn-lt"/>
                <a:ea typeface="+mn-ea"/>
                <a:cs typeface="+mn-cs"/>
              </a:rPr>
              <a:t>(1)</a:t>
            </a:r>
          </a:p>
          <a:p>
            <a:r>
              <a:rPr lang="zh-CN" altLang="en-US" sz="1200" b="0" i="0" kern="1200" dirty="0" smtClean="0">
                <a:solidFill>
                  <a:schemeClr val="tx1"/>
                </a:solidFill>
                <a:latin typeface="+mn-lt"/>
                <a:ea typeface="+mn-ea"/>
                <a:cs typeface="+mn-cs"/>
              </a:rPr>
              <a:t>　</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中国工商银行</a:t>
            </a:r>
          </a:p>
          <a:p>
            <a:r>
              <a:rPr lang="zh-CN" altLang="en-US" sz="1200" b="0" i="0" kern="1200" dirty="0" smtClean="0">
                <a:solidFill>
                  <a:schemeClr val="tx1"/>
                </a:solidFill>
                <a:latin typeface="+mn-lt"/>
                <a:ea typeface="+mn-ea"/>
                <a:cs typeface="+mn-cs"/>
              </a:rPr>
              <a:t>　　一、银行贷款</a:t>
            </a:r>
          </a:p>
          <a:p>
            <a:r>
              <a:rPr lang="zh-CN" altLang="en-US" sz="1200" b="0" i="0" kern="1200" dirty="0" smtClean="0">
                <a:solidFill>
                  <a:schemeClr val="tx1"/>
                </a:solidFill>
                <a:latin typeface="+mn-lt"/>
                <a:ea typeface="+mn-ea"/>
                <a:cs typeface="+mn-cs"/>
              </a:rPr>
              <a:t>　　（一）贷款条件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、借款人应是经工商行政管理机关（或主管机关）核准登记的企（事）业法人、其他经济组织和个体工商户。</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、遵守国家的政策法规和银行的信贷制度，在国家政策允许的范围内生产、经营。</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、经营管理制度健全，财务状况良好，资产负债率符合中国工商银行的要求。</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、具有固定的生产、经营场地，产品有市场，生产经营有效益，不挤占挪用信贷资金，恪守信用。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、在中国工商银行开立了基本帐户或一般存款帐户，并持有当地人民银行核发的有效“贷款卡”，经营情况正常，资金运转良好，具有按期偿还贷款本息的能力。</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、应经过工商部门办理年检手续。</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、除国务院规定外，有限责任公司和股份有限公司对外股本权益性投资累计额未超过净资产的</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申请中期流动资金贷款的企业还须同时具备以下条件：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、按中国工商银行信用等级标准评定为</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级以上的企业；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、规模较大，生产经营活动正常，资产负债率低于</a:t>
            </a:r>
            <a:r>
              <a:rPr lang="en-US" altLang="zh-CN" sz="1200" b="0" i="0" kern="1200" dirty="0" smtClean="0">
                <a:solidFill>
                  <a:schemeClr val="tx1"/>
                </a:solidFill>
                <a:latin typeface="+mn-lt"/>
                <a:ea typeface="+mn-ea"/>
                <a:cs typeface="+mn-cs"/>
              </a:rPr>
              <a:t>70%</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、产品有市场，近三年产销率在</a:t>
            </a:r>
            <a:r>
              <a:rPr lang="en-US" altLang="zh-CN" sz="1200" b="0" i="0" kern="1200" dirty="0" smtClean="0">
                <a:solidFill>
                  <a:schemeClr val="tx1"/>
                </a:solidFill>
                <a:latin typeface="+mn-lt"/>
                <a:ea typeface="+mn-ea"/>
                <a:cs typeface="+mn-cs"/>
              </a:rPr>
              <a:t>95%</a:t>
            </a:r>
            <a:r>
              <a:rPr lang="zh-CN" altLang="en-US" sz="1200" b="0" i="0" kern="1200" dirty="0" smtClean="0">
                <a:solidFill>
                  <a:schemeClr val="tx1"/>
                </a:solidFill>
                <a:latin typeface="+mn-lt"/>
                <a:ea typeface="+mn-ea"/>
                <a:cs typeface="+mn-cs"/>
              </a:rPr>
              <a:t>以上；生产经营有效益，近三年不亏损；信誉好，不拖欠利息，贷款能按期归还；</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、不挤占挪用流动资金用于固定资产投资。</a:t>
            </a:r>
          </a:p>
          <a:p>
            <a:r>
              <a:rPr lang="zh-CN" altLang="en-US" sz="1200" b="0" i="0" kern="1200" dirty="0" smtClean="0">
                <a:solidFill>
                  <a:schemeClr val="tx1"/>
                </a:solidFill>
                <a:latin typeface="+mn-lt"/>
                <a:ea typeface="+mn-ea"/>
                <a:cs typeface="+mn-cs"/>
              </a:rPr>
              <a:t>　　拟使用贷款的固定资产投资项目必须具备以下条件：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、符合国家产业政策、信贷政策和中国工商银行贷款投向。</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、具有国家规定比例的资本金。</a:t>
            </a:r>
          </a:p>
          <a:p>
            <a:r>
              <a:rPr lang="zh-CN" altLang="en-US" sz="1200" b="0" i="0" kern="1200" dirty="0" smtClean="0">
                <a:solidFill>
                  <a:schemeClr val="tx1"/>
                </a:solidFill>
                <a:latin typeface="+mn-lt"/>
                <a:ea typeface="+mn-ea"/>
                <a:cs typeface="+mn-cs"/>
              </a:rPr>
              <a:t>　　交通运输、煤炭项目</a:t>
            </a:r>
            <a:r>
              <a:rPr lang="en-US" altLang="zh-CN" sz="1200" b="0" i="0" kern="1200" dirty="0" smtClean="0">
                <a:solidFill>
                  <a:schemeClr val="tx1"/>
                </a:solidFill>
                <a:latin typeface="+mn-lt"/>
                <a:ea typeface="+mn-ea"/>
                <a:cs typeface="+mn-cs"/>
              </a:rPr>
              <a:t>35%</a:t>
            </a:r>
            <a:r>
              <a:rPr lang="zh-CN" altLang="en-US" sz="1200" b="0" i="0" kern="1200" dirty="0" smtClean="0">
                <a:solidFill>
                  <a:schemeClr val="tx1"/>
                </a:solidFill>
                <a:latin typeface="+mn-lt"/>
                <a:ea typeface="+mn-ea"/>
                <a:cs typeface="+mn-cs"/>
              </a:rPr>
              <a:t>以上</a:t>
            </a:r>
          </a:p>
          <a:p>
            <a:r>
              <a:rPr lang="zh-CN" altLang="en-US" sz="1200" b="0" i="0" kern="1200" dirty="0" smtClean="0">
                <a:solidFill>
                  <a:schemeClr val="tx1"/>
                </a:solidFill>
                <a:latin typeface="+mn-lt"/>
                <a:ea typeface="+mn-ea"/>
                <a:cs typeface="+mn-cs"/>
              </a:rPr>
              <a:t>　　钢铁、邮电、化肥项目</a:t>
            </a:r>
            <a:r>
              <a:rPr lang="en-US" altLang="zh-CN" sz="1200" b="0" i="0" kern="1200" dirty="0" smtClean="0">
                <a:solidFill>
                  <a:schemeClr val="tx1"/>
                </a:solidFill>
                <a:latin typeface="+mn-lt"/>
                <a:ea typeface="+mn-ea"/>
                <a:cs typeface="+mn-cs"/>
              </a:rPr>
              <a:t>25%</a:t>
            </a:r>
            <a:r>
              <a:rPr lang="zh-CN" altLang="en-US" sz="1200" b="0" i="0" kern="1200" dirty="0" smtClean="0">
                <a:solidFill>
                  <a:schemeClr val="tx1"/>
                </a:solidFill>
                <a:latin typeface="+mn-lt"/>
                <a:ea typeface="+mn-ea"/>
                <a:cs typeface="+mn-cs"/>
              </a:rPr>
              <a:t>以上</a:t>
            </a:r>
          </a:p>
          <a:p>
            <a:r>
              <a:rPr lang="zh-CN" altLang="en-US" sz="1200" b="0" i="0" kern="1200" dirty="0" smtClean="0">
                <a:solidFill>
                  <a:schemeClr val="tx1"/>
                </a:solidFill>
                <a:latin typeface="+mn-lt"/>
                <a:ea typeface="+mn-ea"/>
                <a:cs typeface="+mn-cs"/>
              </a:rPr>
              <a:t>　　其他项目</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以上</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、需要政府有关部门审批的项目，须持有批准文件。</a:t>
            </a:r>
          </a:p>
          <a:p>
            <a:r>
              <a:rPr lang="zh-CN" altLang="en-US" sz="1200" b="0" i="0" kern="1200" dirty="0" smtClean="0">
                <a:solidFill>
                  <a:schemeClr val="tx1"/>
                </a:solidFill>
                <a:latin typeface="+mn-lt"/>
                <a:ea typeface="+mn-ea"/>
                <a:cs typeface="+mn-cs"/>
              </a:rPr>
              <a:t>　　（二）流动资金贷款程序</a:t>
            </a:r>
          </a:p>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、借款人提出贷款申请，填写</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借款申请书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，并按工商银行提出的贷款条件和要求提供有关资料（若为新开户企业，应按有关规定，先与工商银行建立信贷关系）一般情况下，工商银行要求提供的重要资料有：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）借款人及保证人的基本情况。</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）经会计（审计）部门核准的上年度财务报告及申请借款前一期的财务报告。</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）企业资金运用情况。</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）抵押、质押物清单，有处分权人同意抵押、质押的证明及保证人。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）拟同意保证的有关证明文件。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）项目建议书和可行性报告。</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）银行认为需要提供的其他资料。</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工商银行收到贷款申请和有关资料后，对借款人的合法性、财务状况的真实性、借款用途等进行调查，了解借款人在本行业相关业务数据，核实借款人提供的担保形式是否可靠，预测借款人按期还本付息的能力，并在</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个月内完成贷款的评估、审查工作，向申请人做出正式答复。</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工商银行同意贷款后，与借款人签订借款合同。借款合同应当约定借款种类，借款用途、金额、利率、借款期限，还款方式，借、贷双方的权利、义务，违约责任和双方认为需要约定的其他事项；对于保证贷款还应由保证人与贷款人签订保证合同，或保证人在借款合同上写明与贷款人协商一致的保证条款，加盖保证人的法人公章，并由保证人的法定代表人或其授权代理人签署姓名；抵（质）押贷款应当以书面的形式由抵（质）押人与贷款人（抵</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质</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押权人）签订抵（质）押合同。</a:t>
            </a:r>
          </a:p>
          <a:p>
            <a:r>
              <a:rPr lang="zh-CN" altLang="en-US" sz="1200" b="0" i="0" kern="1200" dirty="0" smtClean="0">
                <a:solidFill>
                  <a:schemeClr val="tx1"/>
                </a:solidFill>
                <a:latin typeface="+mn-lt"/>
                <a:ea typeface="+mn-ea"/>
                <a:cs typeface="+mn-cs"/>
              </a:rPr>
              <a:t>　　（三）固定资产贷款程序</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受理。工商银行办理贷款业务的县、区支行及其以上机构的公司业务部门（或相当于公司业务部门的市场营销部门）均可受理借款人固定资产贷款申请。客户的申请一般由客户的开户行受理和初审，并由该行对受理的贷款提出初步意见。</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、初审。固定资产贷款初审阶段主要审查内容是：下级行申请报告；项目批准文件；业主借款申请；借款人近期报表情况；项目贷款条件。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评估。贷款项目的评估一般由工商银行信贷评估部门组织进行。根据贷款“三性”原则要求，运用定量与定性相结合的方法，对贷款进行全面和系统的评价，为贷款决策提供客观、公正和准确的依据。对需由总行公司业务部出具有条件承诺函的，公司业务部在出具有条件贷款承诺函的同时提交信贷评估部评估，不需要公司业务部出具有条件承诺函的，由总行信贷管理部提交信贷评估部评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）贷款项目评估的依据</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国家产业和布局政策，财政税收政策，行业发展规划，国家和行业的可行性研究设计标准及参数；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中央银行和工商银行的信贷政策管理规定，工商银行的评估规定和参数；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政府有权部门对项目立项的批准文件，项目可行性研究报告及有权部门的论证意见；</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借款人生产经营等有关资料；</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中央和地方政府有关的城市建设规划、环境保护、消防、安全卫生、运输、劳动保护等有关法规和规定。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）评估应具备的基本条件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符合国家产业、产品布局和投资项目审批程序，可行性研究经权威部门论证；</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符合国家产业布局政策、财政税收政策、行业发展规划以及国家和行业的可行性研究设计标准和参数；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符合人民银行和工商银行信贷管理规定、工商银行评估参数；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借款人的主要财务指标、项目资本金来源及比例符合国家和工商银行规定；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具备以下基本资料</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借款人营业执照，公司章程，贷款卡，借款申请书；</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借款人（出资人）最近三年的审计报告原件及随审计报告附送的资产负债表、损益表和现金流量表及其报表附注；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借款人现有负债清单及信用状况；</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有权部门对项目立项的批复，项目可研报告、环保部门及其他有权部门对项目的批复文件，权威部门论证结论；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市场供求、产品价格、行业状况分析资料；</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f.</a:t>
            </a:r>
            <a:r>
              <a:rPr lang="zh-CN" altLang="en-US" sz="1200" b="0" i="0" kern="1200" dirty="0" smtClean="0">
                <a:solidFill>
                  <a:schemeClr val="tx1"/>
                </a:solidFill>
                <a:latin typeface="+mn-lt"/>
                <a:ea typeface="+mn-ea"/>
                <a:cs typeface="+mn-cs"/>
              </a:rPr>
              <a:t>项目建设资金来源证明文件；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项目建设进度表，资金使用计划；</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h.</a:t>
            </a:r>
            <a:r>
              <a:rPr lang="zh-CN" altLang="en-US" sz="1200" b="0" i="0" kern="1200" dirty="0" smtClean="0">
                <a:solidFill>
                  <a:schemeClr val="tx1"/>
                </a:solidFill>
                <a:latin typeface="+mn-lt"/>
                <a:ea typeface="+mn-ea"/>
                <a:cs typeface="+mn-cs"/>
              </a:rPr>
              <a:t>贷款偿还方式及计划，借款人在项目建设期及贷款偿还期内现金流量预测材料；</a:t>
            </a:r>
          </a:p>
          <a:p>
            <a:r>
              <a:rPr lang="zh-CN" altLang="en-US"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i</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贷款担保意向或承诺，担保人营业执照、财务报表、或有负债状况，抵押（质押）物的情况说明。借款人营业执照、公司章程、贷款卡、借款申请书；</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j.</a:t>
            </a:r>
            <a:r>
              <a:rPr lang="zh-CN" altLang="en-US" sz="1200" b="0" i="0" kern="1200" dirty="0" smtClean="0">
                <a:solidFill>
                  <a:schemeClr val="tx1"/>
                </a:solidFill>
                <a:latin typeface="+mn-lt"/>
                <a:ea typeface="+mn-ea"/>
                <a:cs typeface="+mn-cs"/>
              </a:rPr>
              <a:t>同级别法律事务部门出具的法律意见书。</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）评估的范围</a:t>
            </a:r>
          </a:p>
          <a:p>
            <a:r>
              <a:rPr lang="zh-CN" altLang="en-US" sz="1200" b="0" i="0" kern="1200" dirty="0" smtClean="0">
                <a:solidFill>
                  <a:schemeClr val="tx1"/>
                </a:solidFill>
                <a:latin typeface="+mn-lt"/>
                <a:ea typeface="+mn-ea"/>
                <a:cs typeface="+mn-cs"/>
              </a:rPr>
              <a:t>　　凡申请工商银行固定资产贷款人民币</a:t>
            </a:r>
            <a:r>
              <a:rPr lang="en-US" altLang="zh-CN" sz="1200" b="0" i="0" kern="1200" dirty="0" smtClean="0">
                <a:solidFill>
                  <a:schemeClr val="tx1"/>
                </a:solidFill>
                <a:latin typeface="+mn-lt"/>
                <a:ea typeface="+mn-ea"/>
                <a:cs typeface="+mn-cs"/>
              </a:rPr>
              <a:t>500</a:t>
            </a:r>
            <a:r>
              <a:rPr lang="zh-CN" altLang="en-US" sz="1200" b="0" i="0" kern="1200" dirty="0" smtClean="0">
                <a:solidFill>
                  <a:schemeClr val="tx1"/>
                </a:solidFill>
                <a:latin typeface="+mn-lt"/>
                <a:ea typeface="+mn-ea"/>
                <a:cs typeface="+mn-cs"/>
              </a:rPr>
              <a:t>万元（含）以上、外汇贷款</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万美元（含）以上的项目，均应进行评估；科技开发贷款不论贷款额大小，原则上都要进行评估；追加贷款额超过原承诺贷款</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的应重新进行评估。但符合以下条件之一的贷款可以不评估，只要提供贷款调查报告即可：</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项目贷款总额在人民币</a:t>
            </a:r>
            <a:r>
              <a:rPr lang="en-US" altLang="zh-CN" sz="1200" b="0" i="0" kern="1200" dirty="0" smtClean="0">
                <a:solidFill>
                  <a:schemeClr val="tx1"/>
                </a:solidFill>
                <a:latin typeface="+mn-lt"/>
                <a:ea typeface="+mn-ea"/>
                <a:cs typeface="+mn-cs"/>
              </a:rPr>
              <a:t>500</a:t>
            </a:r>
            <a:r>
              <a:rPr lang="zh-CN" altLang="en-US" sz="1200" b="0" i="0" kern="1200" dirty="0" smtClean="0">
                <a:solidFill>
                  <a:schemeClr val="tx1"/>
                </a:solidFill>
                <a:latin typeface="+mn-lt"/>
                <a:ea typeface="+mn-ea"/>
                <a:cs typeface="+mn-cs"/>
              </a:rPr>
              <a:t>万元、外汇</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万美元以下的；</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以存款、可转让国家债券或金融券全额质押的项目贷款；</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经具有相应审批权限的贷款审查委员会特批的。</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、审查审批。项目贷款评估报告完成后，评估咨询部门要认真审查评估报告</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并以部门文件的形式提交信贷管理部门和信贷政策委员会；信贷管理部门依据评估报告等资料进行贷款的审查审批。</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联合评审。联合评审是指对按现行评审程序需要总行相关业务部门分别提出初审、评估、审查和信贷意见，再报信贷审批中心信贷审查会议和信贷政策委员会审议、总行领导审批的信贷业务，实行有关业务部门同步评估与审查的一种特殊贷款程序的项目贷款。实行联合评审的信贷业务原则上限于以下几类：（</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）总行确定的</a:t>
            </a:r>
            <a:r>
              <a:rPr lang="en-US" altLang="zh-CN" sz="1200" b="0" i="0" kern="1200" dirty="0" smtClean="0">
                <a:solidFill>
                  <a:schemeClr val="tx1"/>
                </a:solidFill>
                <a:latin typeface="+mn-lt"/>
                <a:ea typeface="+mn-ea"/>
                <a:cs typeface="+mn-cs"/>
              </a:rPr>
              <a:t>300</a:t>
            </a:r>
            <a:r>
              <a:rPr lang="zh-CN" altLang="en-US" sz="1200" b="0" i="0" kern="1200" dirty="0" smtClean="0">
                <a:solidFill>
                  <a:schemeClr val="tx1"/>
                </a:solidFill>
                <a:latin typeface="+mn-lt"/>
                <a:ea typeface="+mn-ea"/>
                <a:cs typeface="+mn-cs"/>
              </a:rPr>
              <a:t>户重点优质客户申请的时效性较强的信贷业务；（</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）市场前景好、竞争激烈的基础设施项目；（</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）银团牵头行已组织评估，工商银行以参与行身份参加的银团贷款项目；（</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）时效性强的投标项目；（</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）总行领导认为需要联合评审的信贷业务。实行联合评审的信贷项目原则上在</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亿元以上。</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、发放贷款。贷款发放前，经办行与借款人订立书面借款合同。借款合同由经办行与借款人协商订立。在签订合同之前，借款人应当承诺以下要求：</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）使用工商银行统一的借款合同文本；</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）提供合法有效的担保，并根据需要办理或督促担保人办理登记或公证手续；</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）准予工商银行参与项目设备和工程招标等工作；</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）在还清工商银行的全部借款之前，向第三人提供担保的，应事先征得工商银行同意；</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）借款合同履行期间，发生合并、分立、合资、股份制改造等产权变更或承包、租赁等经营方式改变的，应事先征得工商银行同意，并在落实贷款债务和提供相应担保后方可实施。</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、贷款收回。贷款本息还清后合同自行终止。</a:t>
            </a:r>
          </a:p>
          <a:p>
            <a:r>
              <a:rPr lang="zh-CN" altLang="en-US" sz="1200" b="0" i="0" kern="1200" dirty="0" smtClean="0">
                <a:solidFill>
                  <a:schemeClr val="tx1"/>
                </a:solidFill>
                <a:latin typeface="+mn-lt"/>
                <a:ea typeface="+mn-ea"/>
                <a:cs typeface="+mn-cs"/>
              </a:rPr>
              <a:t>　　二、综合授信</a:t>
            </a:r>
          </a:p>
          <a:p>
            <a:r>
              <a:rPr lang="zh-CN" altLang="en-US" sz="1200" b="0" i="0" kern="1200" dirty="0" smtClean="0">
                <a:solidFill>
                  <a:schemeClr val="tx1"/>
                </a:solidFill>
                <a:latin typeface="+mn-lt"/>
                <a:ea typeface="+mn-ea"/>
                <a:cs typeface="+mn-cs"/>
              </a:rPr>
              <a:t>　　工商银行为同时满足以下条件的优质客户提供综合授信服务：</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）信用等级在</a:t>
            </a:r>
            <a:r>
              <a:rPr lang="en-US" altLang="zh-CN" sz="1200" b="0" i="0" kern="1200" dirty="0" smtClean="0">
                <a:solidFill>
                  <a:schemeClr val="tx1"/>
                </a:solidFill>
                <a:latin typeface="+mn-lt"/>
                <a:ea typeface="+mn-ea"/>
                <a:cs typeface="+mn-cs"/>
              </a:rPr>
              <a:t>AA+</a:t>
            </a:r>
            <a:r>
              <a:rPr lang="zh-CN" altLang="en-US" sz="1200" b="0" i="0" kern="1200" dirty="0" smtClean="0">
                <a:solidFill>
                  <a:schemeClr val="tx1"/>
                </a:solidFill>
                <a:latin typeface="+mn-lt"/>
                <a:ea typeface="+mn-ea"/>
                <a:cs typeface="+mn-cs"/>
              </a:rPr>
              <a:t>（含）以上；</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）资产负债率不高于客户所在行业的良好值；</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）或有负债余额不超过净资产；</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）近两年没有出现经营亏损，上年总资产报酬率不低于行业平均水平；</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）近两年无不良信用记录。</a:t>
            </a:r>
          </a:p>
          <a:p>
            <a:r>
              <a:rPr lang="zh-CN" altLang="en-US" sz="1200" b="0" i="0" kern="1200" dirty="0" smtClean="0">
                <a:solidFill>
                  <a:schemeClr val="tx1"/>
                </a:solidFill>
                <a:latin typeface="+mn-lt"/>
                <a:ea typeface="+mn-ea"/>
                <a:cs typeface="+mn-cs"/>
              </a:rPr>
              <a:t>　　此外，对</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财富</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杂志最新评选出的世界</a:t>
            </a:r>
            <a:r>
              <a:rPr lang="en-US" altLang="zh-CN" sz="1200" b="0" i="0" kern="1200" dirty="0" smtClean="0">
                <a:solidFill>
                  <a:schemeClr val="tx1"/>
                </a:solidFill>
                <a:latin typeface="+mn-lt"/>
                <a:ea typeface="+mn-ea"/>
                <a:cs typeface="+mn-cs"/>
              </a:rPr>
              <a:t>500</a:t>
            </a:r>
            <a:r>
              <a:rPr lang="zh-CN" altLang="en-US" sz="1200" b="0" i="0" kern="1200" dirty="0" smtClean="0">
                <a:solidFill>
                  <a:schemeClr val="tx1"/>
                </a:solidFill>
                <a:latin typeface="+mn-lt"/>
                <a:ea typeface="+mn-ea"/>
                <a:cs typeface="+mn-cs"/>
              </a:rPr>
              <a:t>强或标准普尔、穆迪长期债务评级在</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级（标准普尔</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级含</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，穆迪</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级含</a:t>
            </a:r>
            <a:r>
              <a:rPr lang="en-US" altLang="zh-CN" sz="1200" b="0" i="0" kern="1200" dirty="0" smtClean="0">
                <a:solidFill>
                  <a:schemeClr val="tx1"/>
                </a:solidFill>
                <a:latin typeface="+mn-lt"/>
                <a:ea typeface="+mn-ea"/>
                <a:cs typeface="+mn-cs"/>
              </a:rPr>
              <a:t>A1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A3</a:t>
            </a:r>
            <a:r>
              <a:rPr lang="zh-CN" altLang="en-US" sz="1200" b="0" i="0" kern="1200" dirty="0" smtClean="0">
                <a:solidFill>
                  <a:schemeClr val="tx1"/>
                </a:solidFill>
                <a:latin typeface="+mn-lt"/>
                <a:ea typeface="+mn-ea"/>
                <a:cs typeface="+mn-cs"/>
              </a:rPr>
              <a:t>）及以上，且在中国（不含台湾、香港和澳门）投资总额超过</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亿美元的跨国公司，在其提供无条件、不可撤消、并对主债务承担连带责任的书面担保的前提下，对其在华投资企业可按其提供的有效担保金额核定客户授信额度。</a:t>
            </a:r>
          </a:p>
          <a:p>
            <a:r>
              <a:rPr lang="zh-CN" altLang="en-US" sz="1200" b="0" i="0" kern="1200" dirty="0" smtClean="0">
                <a:solidFill>
                  <a:schemeClr val="tx1"/>
                </a:solidFill>
                <a:latin typeface="+mn-lt"/>
                <a:ea typeface="+mn-ea"/>
                <a:cs typeface="+mn-cs"/>
              </a:rPr>
              <a:t>　</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三、贸易融资</a:t>
            </a:r>
          </a:p>
          <a:p>
            <a:r>
              <a:rPr lang="zh-CN" altLang="en-US" sz="1200" b="0" i="0" kern="1200" dirty="0" smtClean="0">
                <a:solidFill>
                  <a:schemeClr val="tx1"/>
                </a:solidFill>
                <a:latin typeface="+mn-lt"/>
                <a:ea typeface="+mn-ea"/>
                <a:cs typeface="+mn-cs"/>
              </a:rPr>
              <a:t>　　（一）授信开证和进口押汇的受理与审查</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、对工商银行</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贸易融资客户授信企业名录</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内企业申请办理的贸易融资业务，可由经办行在企业的客户授信额度内和总行核定的单笔审批权限内直接审批、办理，不再逐笔报信贷部门履行信贷审查程序，并可根据企业的经营情况、实际的贸易背景和信用证的具体条款等免收开证保证金或减收保证金，免办备用贷款手续。</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、对于非名录企业的贸易融资业务，需履行信贷审查程序，并收取比例不低于</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的开证保证金。</a:t>
            </a:r>
          </a:p>
          <a:p>
            <a:r>
              <a:rPr lang="zh-CN" altLang="en-US" sz="1200" b="0" i="0" kern="1200" dirty="0" smtClean="0">
                <a:solidFill>
                  <a:schemeClr val="tx1"/>
                </a:solidFill>
                <a:latin typeface="+mn-lt"/>
                <a:ea typeface="+mn-ea"/>
                <a:cs typeface="+mn-cs"/>
              </a:rPr>
              <a:t>　　（二）提货担保。目前，工商银行仅办理进口信用证项下的提货担保业务。提货担保业务的申请人应为进口信用证业务的开证申请人，且信用证由工商银行开出。</a:t>
            </a:r>
          </a:p>
          <a:p>
            <a:r>
              <a:rPr lang="zh-CN" altLang="en-US" sz="1200" b="0" i="0" kern="1200" dirty="0" smtClean="0">
                <a:solidFill>
                  <a:schemeClr val="tx1"/>
                </a:solidFill>
                <a:latin typeface="+mn-lt"/>
                <a:ea typeface="+mn-ea"/>
                <a:cs typeface="+mn-cs"/>
              </a:rPr>
              <a:t>　　申请人需提交以下文件：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、提货担保申请；</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、进口信用证项下正本提单的复印件；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、进口信用证项下商业发票副本或复印件。</a:t>
            </a:r>
          </a:p>
          <a:p>
            <a:r>
              <a:rPr lang="zh-CN" altLang="en-US" sz="1200" b="0" i="0" kern="1200" dirty="0" smtClean="0">
                <a:solidFill>
                  <a:schemeClr val="tx1"/>
                </a:solidFill>
                <a:latin typeface="+mn-lt"/>
                <a:ea typeface="+mn-ea"/>
                <a:cs typeface="+mn-cs"/>
              </a:rPr>
              <a:t>　　（三）出口押汇。工商银行仅办理进口信用证项下的提货担保业务。托收业务项下原则上不办理出口押汇。</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、办理条件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申请办理出口押汇的企业应具有进口业务经营权，资信良好，有长期稳定的出口业务，出口制单水平较高。出口货物应为该企业主营产品，并在国外或我国港、澳、台地区有稳定销售市场。初次来工商银行办理出口结算业务的企业，原则上不办理出口押汇业务。</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出口押汇业务项下的开证行应当资信良好，所在国（地区）政局稳定、经济金融秩序良好，开证行信用等级（长期债务类）为</a:t>
            </a:r>
            <a:r>
              <a:rPr lang="en-US" altLang="zh-CN" sz="1200" b="0" i="0" kern="1200" dirty="0" smtClean="0">
                <a:solidFill>
                  <a:schemeClr val="tx1"/>
                </a:solidFill>
                <a:latin typeface="+mn-lt"/>
                <a:ea typeface="+mn-ea"/>
                <a:cs typeface="+mn-cs"/>
              </a:rPr>
              <a:t>Baa</a:t>
            </a:r>
            <a:r>
              <a:rPr lang="zh-CN" altLang="en-US" sz="1200" b="0" i="0" kern="1200" dirty="0" smtClean="0">
                <a:solidFill>
                  <a:schemeClr val="tx1"/>
                </a:solidFill>
                <a:latin typeface="+mn-lt"/>
                <a:ea typeface="+mn-ea"/>
                <a:cs typeface="+mn-cs"/>
              </a:rPr>
              <a:t>（含，穆迪公司）或</a:t>
            </a:r>
            <a:r>
              <a:rPr lang="en-US" altLang="zh-CN" sz="1200" b="0" i="0" kern="1200" dirty="0" smtClean="0">
                <a:solidFill>
                  <a:schemeClr val="tx1"/>
                </a:solidFill>
                <a:latin typeface="+mn-lt"/>
                <a:ea typeface="+mn-ea"/>
                <a:cs typeface="+mn-cs"/>
              </a:rPr>
              <a:t>BBB</a:t>
            </a:r>
            <a:r>
              <a:rPr lang="zh-CN" altLang="en-US" sz="1200" b="0" i="0" kern="1200" dirty="0" smtClean="0">
                <a:solidFill>
                  <a:schemeClr val="tx1"/>
                </a:solidFill>
                <a:latin typeface="+mn-lt"/>
                <a:ea typeface="+mn-ea"/>
                <a:cs typeface="+mn-cs"/>
              </a:rPr>
              <a:t>（含，标准普尔公司）以上，与工商银行有正式的代理行关系，业务往来无不良记录。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开证行等级不符合上述条件的，如有信誉良好的其他银行加具保兑，也可办理出口押汇业务。保兑行信用等级（长期债务类）应为</a:t>
            </a:r>
            <a:r>
              <a:rPr lang="en-US" altLang="zh-CN" sz="1200" b="0" i="0" kern="1200" dirty="0" smtClean="0">
                <a:solidFill>
                  <a:schemeClr val="tx1"/>
                </a:solidFill>
                <a:latin typeface="+mn-lt"/>
                <a:ea typeface="+mn-ea"/>
                <a:cs typeface="+mn-cs"/>
              </a:rPr>
              <a:t>A3</a:t>
            </a:r>
            <a:r>
              <a:rPr lang="zh-CN" altLang="en-US" sz="1200" b="0" i="0" kern="1200" dirty="0" smtClean="0">
                <a:solidFill>
                  <a:schemeClr val="tx1"/>
                </a:solidFill>
                <a:latin typeface="+mn-lt"/>
                <a:ea typeface="+mn-ea"/>
                <a:cs typeface="+mn-cs"/>
              </a:rPr>
              <a:t>（含，穆迪公司）或</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（含，标准普尔公司）以上，与工商银行有正式的代理行关系，业务合作关系良好，所在国（地区）政局稳定、经济金融秩序良好。</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出口押汇业务项下的来证应具备以下条件：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、信用证明确规定适用国际商会第</a:t>
            </a:r>
            <a:r>
              <a:rPr lang="en-US" altLang="zh-CN" sz="1200" b="0" i="0" kern="1200" dirty="0" smtClean="0">
                <a:solidFill>
                  <a:schemeClr val="tx1"/>
                </a:solidFill>
                <a:latin typeface="+mn-lt"/>
                <a:ea typeface="+mn-ea"/>
                <a:cs typeface="+mn-cs"/>
              </a:rPr>
              <a:t>500</a:t>
            </a:r>
            <a:r>
              <a:rPr lang="zh-CN" altLang="en-US" sz="1200" b="0" i="0" kern="1200" dirty="0" smtClean="0">
                <a:solidFill>
                  <a:schemeClr val="tx1"/>
                </a:solidFill>
                <a:latin typeface="+mn-lt"/>
                <a:ea typeface="+mn-ea"/>
                <a:cs typeface="+mn-cs"/>
              </a:rPr>
              <a:t>号出版物</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跟单信用证统一惯例</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SWIFTMT7XX</a:t>
            </a:r>
            <a:r>
              <a:rPr lang="zh-CN" altLang="en-US" sz="1200" b="0" i="0" kern="1200" dirty="0" smtClean="0">
                <a:solidFill>
                  <a:schemeClr val="tx1"/>
                </a:solidFill>
                <a:latin typeface="+mn-lt"/>
                <a:ea typeface="+mn-ea"/>
                <a:cs typeface="+mn-cs"/>
              </a:rPr>
              <a:t>格式未作排除性适用规定即可）；</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、信用证条款明确合理，索汇路线简洁清晰；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a:t>
            </a:r>
            <a:r>
              <a:rPr lang="zh-CN" altLang="en-US" sz="1200" b="0" i="0" kern="1200" dirty="0" smtClean="0">
                <a:solidFill>
                  <a:schemeClr val="tx1"/>
                </a:solidFill>
                <a:latin typeface="+mn-lt"/>
                <a:ea typeface="+mn-ea"/>
                <a:cs typeface="+mn-cs"/>
              </a:rPr>
              <a:t>、信用证未指定工商银行为付款行、保兑行或承兑行；</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d</a:t>
            </a:r>
            <a:r>
              <a:rPr lang="zh-CN" altLang="en-US" sz="1200" b="0" i="0" kern="1200" dirty="0" smtClean="0">
                <a:solidFill>
                  <a:schemeClr val="tx1"/>
                </a:solidFill>
                <a:latin typeface="+mn-lt"/>
                <a:ea typeface="+mn-ea"/>
                <a:cs typeface="+mn-cs"/>
              </a:rPr>
              <a:t>、远期信用证的付款期限不超过</a:t>
            </a:r>
            <a:r>
              <a:rPr lang="en-US" altLang="zh-CN" sz="1200" b="0" i="0" kern="1200" dirty="0" smtClean="0">
                <a:solidFill>
                  <a:schemeClr val="tx1"/>
                </a:solidFill>
                <a:latin typeface="+mn-lt"/>
                <a:ea typeface="+mn-ea"/>
                <a:cs typeface="+mn-cs"/>
              </a:rPr>
              <a:t>180</a:t>
            </a:r>
            <a:r>
              <a:rPr lang="zh-CN" altLang="en-US" sz="1200" b="0" i="0" kern="1200" dirty="0" smtClean="0">
                <a:solidFill>
                  <a:schemeClr val="tx1"/>
                </a:solidFill>
                <a:latin typeface="+mn-lt"/>
                <a:ea typeface="+mn-ea"/>
                <a:cs typeface="+mn-cs"/>
              </a:rPr>
              <a:t>天；</a:t>
            </a:r>
          </a:p>
          <a:p>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、信用证要求的单据包含全套物权单据；</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f</a:t>
            </a:r>
            <a:r>
              <a:rPr lang="zh-CN" altLang="en-US" sz="1200" b="0" i="0" kern="1200" dirty="0" smtClean="0">
                <a:solidFill>
                  <a:schemeClr val="tx1"/>
                </a:solidFill>
                <a:latin typeface="+mn-lt"/>
                <a:ea typeface="+mn-ea"/>
                <a:cs typeface="+mn-cs"/>
              </a:rPr>
              <a:t>、信用证未规定对受益人不利的软条款；</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、信用证规定的货运目的地未发生政局不稳或战争情形；</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h</a:t>
            </a:r>
            <a:r>
              <a:rPr lang="zh-CN" altLang="en-US" sz="1200" b="0" i="0" kern="1200" dirty="0" smtClean="0">
                <a:solidFill>
                  <a:schemeClr val="tx1"/>
                </a:solidFill>
                <a:latin typeface="+mn-lt"/>
                <a:ea typeface="+mn-ea"/>
                <a:cs typeface="+mn-cs"/>
              </a:rPr>
              <a:t>、信用证付款条件为远期付款，且开证行或保兑行已对信用证项下汇票作出承兑的，可以不适用上述</a:t>
            </a:r>
            <a:r>
              <a:rPr lang="en-US" altLang="zh-CN" sz="1200" b="0" i="0" kern="1200" dirty="0" smtClean="0">
                <a:solidFill>
                  <a:schemeClr val="tx1"/>
                </a:solidFill>
                <a:latin typeface="+mn-lt"/>
                <a:ea typeface="+mn-ea"/>
                <a:cs typeface="+mn-cs"/>
              </a:rPr>
              <a:t>e</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f</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g</a:t>
            </a:r>
            <a:r>
              <a:rPr lang="zh-CN" altLang="en-US" sz="1200" b="0" i="0" kern="1200" dirty="0" smtClean="0">
                <a:solidFill>
                  <a:schemeClr val="tx1"/>
                </a:solidFill>
                <a:latin typeface="+mn-lt"/>
                <a:ea typeface="+mn-ea"/>
                <a:cs typeface="+mn-cs"/>
              </a:rPr>
              <a:t>项。</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凡向工商银行申请办理出口押汇的企业，应先签定统一格式的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出口押汇总承诺书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，然后就具体业务逐笔申请并签署</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出口押汇申请书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。出口企业在上述文件上加盖的公章和有权人签字与工商银行的预留有效授权印鉴要相符。</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、币种、期限及利率</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出口押汇的货币原则上为原信用证币种。</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押汇金额应扣除自押汇日至预计收汇日期间的利息及相关的银行费用。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出口押汇的期限应比照正常收汇天数执行。</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利率比照同期外汇流动资金贷款利率标准执行。</a:t>
            </a:r>
          </a:p>
          <a:p>
            <a:r>
              <a:rPr lang="zh-CN" altLang="en-US" sz="1200" b="0" i="0" kern="1200" dirty="0" smtClean="0">
                <a:solidFill>
                  <a:schemeClr val="tx1"/>
                </a:solidFill>
                <a:latin typeface="+mn-lt"/>
                <a:ea typeface="+mn-ea"/>
                <a:cs typeface="+mn-cs"/>
              </a:rPr>
              <a:t>　　（四）打包放款</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、办理条件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申请打包放款的企业，必须有进出口经营权，有真实的贸易背景，对外履行合同能力和制作出口索汇单据能力较强。</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用于打包放款的正本信用证，必须由信誉良好的银行开出，开证行与工商银行有正式的代理行关系，业务往来无不良记录，所在地政局稳定、无金融危机，信用证无限制他行议付和对工商银行不利的条款，信用证项下单据应为物权单据。</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、期限。打包放款的期限从批准放款之日起至信用证办理出口押汇或信用证项下货款收妥结汇日加上合理的传递时间，原则上最长不超过三个月。</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、币种。打包放款的币种为人民币。每份信用证项下的打包放款金额，最高不得超过信用证总金额（按当日银行买入价折算）的</a:t>
            </a:r>
            <a:r>
              <a:rPr lang="en-US" altLang="zh-CN" sz="1200" b="0" i="0" kern="1200" dirty="0" smtClean="0">
                <a:solidFill>
                  <a:schemeClr val="tx1"/>
                </a:solidFill>
                <a:latin typeface="+mn-lt"/>
                <a:ea typeface="+mn-ea"/>
                <a:cs typeface="+mn-cs"/>
              </a:rPr>
              <a:t>80%</a:t>
            </a:r>
            <a:r>
              <a:rPr lang="zh-CN" altLang="en-US" sz="1200" b="0" i="0" kern="1200" dirty="0" smtClean="0">
                <a:solidFill>
                  <a:schemeClr val="tx1"/>
                </a:solidFill>
                <a:latin typeface="+mn-lt"/>
                <a:ea typeface="+mn-ea"/>
                <a:cs typeface="+mn-cs"/>
              </a:rPr>
              <a:t>（含）。</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、用途。打包放款的用途只限于出口合同和信用证上列明出口商品的进货、生产和装运的资金需要。</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、利率。按同档次人民币流动资金利率执行。</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、申请材料</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工商银行出口打包放款申请书。</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申请人和保证人的上年度及近期财务报表。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信用证正本及有关附件和修改等。</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信用证对应的贸易合同，属专控商品的还需提供出口批文或许可证。</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银行在审查时可能要求的其他文件。</a:t>
            </a:r>
          </a:p>
          <a:p>
            <a:r>
              <a:rPr lang="zh-CN" altLang="en-US" sz="1200" b="0" i="0" kern="1200" dirty="0" smtClean="0">
                <a:solidFill>
                  <a:schemeClr val="tx1"/>
                </a:solidFill>
                <a:latin typeface="+mn-lt"/>
                <a:ea typeface="+mn-ea"/>
                <a:cs typeface="+mn-cs"/>
              </a:rPr>
              <a:t>　　（五）外汇票据贴现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、持票人条件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持票人应具备企业法人或其他经济组织资格，并依法从事经营活动；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在工商银行办理主要国际结算业务，并在工商银行开立结算帐户；</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在工商银行办理的国际结算业务没有不良记录；</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信誉良好，没有发生贸易纠纷。</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、票据条件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票据必须以真实的商品交易为背景，不得办理融资性质的票据贴现业务；</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对记载</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不得转让</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质押</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、被拒绝承兑、拒绝付款或者超过付款期限的票据及其他影响票据权利转让事项的票据不办理贴现；</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期限不超过</a:t>
            </a:r>
            <a:r>
              <a:rPr lang="en-US" altLang="zh-CN" sz="1200" b="0" i="0" kern="1200" dirty="0" smtClean="0">
                <a:solidFill>
                  <a:schemeClr val="tx1"/>
                </a:solidFill>
                <a:latin typeface="+mn-lt"/>
                <a:ea typeface="+mn-ea"/>
                <a:cs typeface="+mn-cs"/>
              </a:rPr>
              <a:t>180</a:t>
            </a:r>
            <a:r>
              <a:rPr lang="zh-CN" altLang="en-US" sz="1200" b="0" i="0" kern="1200" dirty="0" smtClean="0">
                <a:solidFill>
                  <a:schemeClr val="tx1"/>
                </a:solidFill>
                <a:latin typeface="+mn-lt"/>
                <a:ea typeface="+mn-ea"/>
                <a:cs typeface="+mn-cs"/>
              </a:rPr>
              <a:t>天；</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开证行（保兑行）应属工商银行一类、二类代理行。</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、提交文件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出口贴现业务协议书（协议书格式请参照</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出口押汇业务总承诺书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自行制定，与申请企业逐笔签定）</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经持票人背书的未到期票据</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营业执照和法人代码书</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商品交易合同复印件</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银行要求的其他资料</a:t>
            </a:r>
          </a:p>
          <a:p>
            <a:endParaRPr lang="zh-CN" altLang="en-US" dirty="0"/>
          </a:p>
        </p:txBody>
      </p:sp>
      <p:sp>
        <p:nvSpPr>
          <p:cNvPr id="4" name="灯片编号占位符 3"/>
          <p:cNvSpPr>
            <a:spLocks noGrp="1"/>
          </p:cNvSpPr>
          <p:nvPr>
            <p:ph type="sldNum" sz="quarter" idx="10"/>
          </p:nvPr>
        </p:nvSpPr>
        <p:spPr/>
        <p:txBody>
          <a:bodyPr/>
          <a:lstStyle/>
          <a:p>
            <a:fld id="{79926563-0BBD-41F6-8E7A-094610F26F10}"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9926563-0BBD-41F6-8E7A-094610F26F10}"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sz="1200" b="1" i="0" kern="1200" dirty="0" smtClean="0">
                <a:solidFill>
                  <a:schemeClr val="tx1"/>
                </a:solidFill>
                <a:latin typeface="+mn-lt"/>
                <a:ea typeface="+mn-ea"/>
                <a:cs typeface="+mn-cs"/>
              </a:rPr>
              <a:t>贷前</a:t>
            </a:r>
          </a:p>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．交易商报名（</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）交易商在线报名</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）符合融资条件，金银岛通知交易商提交</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hlinkClick r:id="rId3"/>
              </a:rPr>
              <a:t>材料清单</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．申请授信、手续办理（</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）交易商在线申请授信，银行内部授信审批</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）通知审批结果，交易商开立账户，办理网银</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）通过银行网银签订合同</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）金银岛与交易商签署协议，办理电子签章</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）物流商与交易商签署协议</a:t>
            </a:r>
          </a:p>
          <a:p>
            <a:r>
              <a:rPr lang="zh-CN" altLang="en-US" sz="1200" b="1" i="0" kern="1200" dirty="0" smtClean="0">
                <a:solidFill>
                  <a:schemeClr val="tx1"/>
                </a:solidFill>
                <a:latin typeface="+mn-lt"/>
                <a:ea typeface="+mn-ea"/>
                <a:cs typeface="+mn-cs"/>
              </a:rPr>
              <a:t>贷中</a:t>
            </a: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．货物入库（</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）交易商在线提交入库申请</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）监管方审核通过后，交易商办理货物入库</a:t>
            </a:r>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．网络仓单融资（</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）交易商在线选择货物和数量生成电子仓单，并提交质押申请</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）监管方审核通过后金银岛发送电子仓单质押申请给银行</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）交易商到银行网银进行贷款支用申请</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）银行审核通过后放款</a:t>
            </a:r>
          </a:p>
          <a:p>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．网络订单融资（</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）交易商（买方）与卖方在系统上生成订单</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）交易商（买方）电子签章确认并冻结</a:t>
            </a:r>
            <a:r>
              <a:rPr lang="en-US" altLang="zh-CN" sz="1200" b="0" i="0" kern="1200" dirty="0" smtClean="0">
                <a:solidFill>
                  <a:schemeClr val="tx1"/>
                </a:solidFill>
                <a:latin typeface="+mn-lt"/>
                <a:ea typeface="+mn-ea"/>
                <a:cs typeface="+mn-cs"/>
              </a:rPr>
              <a:t>30%</a:t>
            </a:r>
            <a:r>
              <a:rPr lang="zh-CN" altLang="en-US" sz="1200" b="0" i="0" kern="1200" dirty="0" smtClean="0">
                <a:solidFill>
                  <a:schemeClr val="tx1"/>
                </a:solidFill>
                <a:latin typeface="+mn-lt"/>
                <a:ea typeface="+mn-ea"/>
                <a:cs typeface="+mn-cs"/>
              </a:rPr>
              <a:t>货款</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）交易商（卖方）电子签章确认交货</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）交易商（买方）确认收货并提交电子仓单质押申请</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）监管方审核通过后金银岛发送电子仓单质押申请给银行</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）交易商（买方）到银行网银进行贷款支用申请</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）银行审核通过后放款，将保证金与贷款一并划给交易商（卖方）</a:t>
            </a:r>
          </a:p>
          <a:p>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．交易商赎货（</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）交易商在银行网银办理还款，选择赎货品种及数量</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）银行审核通过后，在线通知监管方解押货物</a:t>
            </a:r>
          </a:p>
          <a:p>
            <a:r>
              <a:rPr lang="en-US" altLang="zh-CN" sz="1200" b="0" i="0" kern="1200" dirty="0" smtClean="0">
                <a:solidFill>
                  <a:schemeClr val="tx1"/>
                </a:solidFill>
                <a:latin typeface="+mn-lt"/>
                <a:ea typeface="+mn-ea"/>
                <a:cs typeface="+mn-cs"/>
              </a:rPr>
              <a:t>7</a:t>
            </a:r>
            <a:r>
              <a:rPr lang="zh-CN" altLang="en-US" sz="1200" b="0" i="0" kern="1200" dirty="0" smtClean="0">
                <a:solidFill>
                  <a:schemeClr val="tx1"/>
                </a:solidFill>
                <a:latin typeface="+mn-lt"/>
                <a:ea typeface="+mn-ea"/>
                <a:cs typeface="+mn-cs"/>
              </a:rPr>
              <a:t>．交易商办理出库（</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）交易商在线提交出库申请</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）监管方审核通过后，提货人凭系统发送的提货密码办理出库</a:t>
            </a:r>
          </a:p>
          <a:p>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．每日无负债结算（</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）金银岛每日评估质押货物价格</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）质押货物价格下跌导致仓单价值下跌，视为负债</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）金银岛通知交易商在下一交易日中午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点前补足差额资金</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）交易商在下一交易日中午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点前未完成补款，金银岛向银行发送违约通知</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）银行收到通知书，自动扣划交易商备抵资金</a:t>
            </a:r>
          </a:p>
          <a:p>
            <a:r>
              <a:rPr lang="zh-CN" altLang="en-US" sz="1200" b="1" i="0" kern="1200" dirty="0" smtClean="0">
                <a:solidFill>
                  <a:schemeClr val="tx1"/>
                </a:solidFill>
                <a:latin typeface="+mn-lt"/>
                <a:ea typeface="+mn-ea"/>
                <a:cs typeface="+mn-cs"/>
              </a:rPr>
              <a:t>贷后</a:t>
            </a:r>
          </a:p>
          <a:p>
            <a:r>
              <a:rPr lang="en-US" altLang="zh-CN" sz="1200" b="0" i="0" kern="1200" dirty="0" smtClean="0">
                <a:solidFill>
                  <a:schemeClr val="tx1"/>
                </a:solidFill>
                <a:latin typeface="+mn-lt"/>
                <a:ea typeface="+mn-ea"/>
                <a:cs typeface="+mn-cs"/>
              </a:rPr>
              <a:t>9</a:t>
            </a:r>
            <a:r>
              <a:rPr lang="zh-CN" altLang="en-US" sz="1200" b="0" i="0" kern="1200" dirty="0" smtClean="0">
                <a:solidFill>
                  <a:schemeClr val="tx1"/>
                </a:solidFill>
                <a:latin typeface="+mn-lt"/>
                <a:ea typeface="+mn-ea"/>
                <a:cs typeface="+mn-cs"/>
              </a:rPr>
              <a:t>．交易商贷后管理（</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）金银岛利用网络视频方式定期对交易商负责人进行视频访问</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）交易商定期提供企业运营状况资料</a:t>
            </a:r>
          </a:p>
          <a:p>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）金银岛定期对货物进行抽查</a:t>
            </a:r>
          </a:p>
          <a:p>
            <a:pPr rtl="0"/>
            <a:endParaRPr lang="zh-CN" altLang="en-US"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79926563-0BBD-41F6-8E7A-094610F26F10}" type="slidenum">
              <a:rPr lang="zh-CN" altLang="en-US" smtClean="0"/>
              <a:pPr/>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9926563-0BBD-41F6-8E7A-094610F26F10}" type="slidenum">
              <a:rPr lang="zh-CN" altLang="en-US" smtClean="0"/>
              <a:pPr/>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9926563-0BBD-41F6-8E7A-094610F26F10}"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
    <p:spTree>
      <p:nvGrpSpPr>
        <p:cNvPr id="1" name=""/>
        <p:cNvGrpSpPr/>
        <p:nvPr/>
      </p:nvGrpSpPr>
      <p:grpSpPr>
        <a:xfrm>
          <a:off x="0" y="0"/>
          <a:ext cx="0" cy="0"/>
          <a:chOff x="0" y="0"/>
          <a:chExt cx="0" cy="0"/>
        </a:xfrm>
      </p:grpSpPr>
      <p:sp>
        <p:nvSpPr>
          <p:cNvPr id="4" name="Text Box 6"/>
          <p:cNvSpPr txBox="1">
            <a:spLocks noChangeArrowheads="1"/>
          </p:cNvSpPr>
          <p:nvPr userDrawn="1"/>
        </p:nvSpPr>
        <p:spPr bwMode="auto">
          <a:xfrm>
            <a:off x="1000125" y="4929188"/>
            <a:ext cx="7572375" cy="1200150"/>
          </a:xfrm>
          <a:prstGeom prst="rect">
            <a:avLst/>
          </a:prstGeom>
          <a:noFill/>
          <a:ln w="9525">
            <a:noFill/>
            <a:miter lim="800000"/>
            <a:headEnd/>
            <a:tailEnd/>
          </a:ln>
        </p:spPr>
        <p:txBody>
          <a:bodyPr>
            <a:spAutoFit/>
          </a:bodyPr>
          <a:lstStyle/>
          <a:p>
            <a:pPr>
              <a:lnSpc>
                <a:spcPct val="150000"/>
              </a:lnSpc>
              <a:defRPr/>
            </a:pPr>
            <a:r>
              <a:rPr lang="zh-CN" altLang="en-US" sz="2400">
                <a:solidFill>
                  <a:srgbClr val="005198"/>
                </a:solidFill>
                <a:latin typeface="+mj-lt"/>
                <a:ea typeface="黑体" pitchFamily="2" charset="-122"/>
              </a:rPr>
              <a:t>演讲：</a:t>
            </a:r>
          </a:p>
          <a:p>
            <a:pPr>
              <a:lnSpc>
                <a:spcPct val="150000"/>
              </a:lnSpc>
              <a:defRPr/>
            </a:pPr>
            <a:r>
              <a:rPr lang="zh-CN" altLang="en-US" sz="2400">
                <a:solidFill>
                  <a:srgbClr val="005198"/>
                </a:solidFill>
                <a:latin typeface="+mj-lt"/>
                <a:ea typeface="黑体" pitchFamily="2" charset="-122"/>
              </a:rPr>
              <a:t>时间：</a:t>
            </a:r>
            <a:fld id="{6462725E-AC7F-42FA-9E0B-16604B5DC6DD}" type="datetime1">
              <a:rPr lang="zh-CN" altLang="en-US" sz="2400">
                <a:solidFill>
                  <a:srgbClr val="005198"/>
                </a:solidFill>
                <a:latin typeface="Arial" pitchFamily="34" charset="0"/>
                <a:ea typeface="黑体" pitchFamily="2" charset="-122"/>
                <a:cs typeface="Arial" pitchFamily="34" charset="0"/>
              </a:rPr>
              <a:pPr>
                <a:lnSpc>
                  <a:spcPct val="150000"/>
                </a:lnSpc>
                <a:defRPr/>
              </a:pPr>
              <a:t>2011/11/2</a:t>
            </a:fld>
            <a:endParaRPr lang="en-US" altLang="zh-CN" sz="2400">
              <a:solidFill>
                <a:srgbClr val="005198"/>
              </a:solidFill>
              <a:latin typeface="Arial" pitchFamily="34" charset="0"/>
              <a:ea typeface="黑体" pitchFamily="2" charset="-122"/>
              <a:cs typeface="Arial" pitchFamily="34" charset="0"/>
            </a:endParaRPr>
          </a:p>
        </p:txBody>
      </p:sp>
      <p:sp>
        <p:nvSpPr>
          <p:cNvPr id="3" name="标题 1"/>
          <p:cNvSpPr>
            <a:spLocks noGrp="1"/>
          </p:cNvSpPr>
          <p:nvPr>
            <p:ph type="title"/>
          </p:nvPr>
        </p:nvSpPr>
        <p:spPr>
          <a:xfrm>
            <a:off x="1000100" y="3286124"/>
            <a:ext cx="7572428" cy="1224000"/>
          </a:xfrm>
          <a:prstGeom prst="rect">
            <a:avLst/>
          </a:prstGeom>
        </p:spPr>
        <p:txBody>
          <a:bodyPr/>
          <a:lstStyle>
            <a:lvl1pPr algn="ctr">
              <a:defRPr sz="4800" b="1">
                <a:solidFill>
                  <a:srgbClr val="005198"/>
                </a:solidFill>
                <a:effectLst/>
                <a:latin typeface="Arial" pitchFamily="34" charset="0"/>
                <a:ea typeface="黑体" pitchFamily="2" charset="-122"/>
                <a:cs typeface="Arial" pitchFamily="34" charset="0"/>
              </a:defRPr>
            </a:lvl1pPr>
          </a:lstStyle>
          <a:p>
            <a:r>
              <a:rPr lang="zh-CN" altLang="en-US" smtClean="0"/>
              <a:t>单击此处编辑母版标题样式</a:t>
            </a:r>
            <a:endParaRPr lang="zh-CN" altLang="en-US"/>
          </a:p>
        </p:txBody>
      </p:sp>
      <p:sp>
        <p:nvSpPr>
          <p:cNvPr id="5" name="文本占位符 9"/>
          <p:cNvSpPr>
            <a:spLocks noGrp="1"/>
          </p:cNvSpPr>
          <p:nvPr>
            <p:ph type="body" sz="quarter" idx="10"/>
          </p:nvPr>
        </p:nvSpPr>
        <p:spPr>
          <a:xfrm>
            <a:off x="1835583" y="4997981"/>
            <a:ext cx="5808251" cy="428630"/>
          </a:xfrm>
          <a:prstGeom prst="rect">
            <a:avLst/>
          </a:prstGeom>
        </p:spPr>
        <p:txBody>
          <a:bodyPr/>
          <a:lstStyle>
            <a:lvl1pPr>
              <a:buNone/>
              <a:defRPr sz="2400">
                <a:solidFill>
                  <a:srgbClr val="005198"/>
                </a:solidFill>
                <a:latin typeface="Arial" pitchFamily="34" charset="0"/>
                <a:ea typeface="黑体" pitchFamily="2" charset="-122"/>
                <a:cs typeface="Arial" pitchFamily="34" charset="0"/>
              </a:defRPr>
            </a:lvl1pPr>
          </a:lstStyle>
          <a:p>
            <a:pPr lvl="0"/>
            <a:r>
              <a:rPr lang="zh-CN" altLang="en-US" smtClean="0"/>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3" name="Text Box 4"/>
          <p:cNvSpPr txBox="1">
            <a:spLocks noChangeArrowheads="1"/>
          </p:cNvSpPr>
          <p:nvPr userDrawn="1"/>
        </p:nvSpPr>
        <p:spPr bwMode="auto">
          <a:xfrm>
            <a:off x="1692275" y="5300663"/>
            <a:ext cx="647700" cy="971550"/>
          </a:xfrm>
          <a:prstGeom prst="rect">
            <a:avLst/>
          </a:prstGeom>
          <a:noFill/>
          <a:ln w="9525">
            <a:noFill/>
            <a:miter lim="800000"/>
            <a:headEnd/>
            <a:tailEnd/>
          </a:ln>
        </p:spPr>
        <p:txBody>
          <a:bodyPr>
            <a:spAutoFit/>
          </a:bodyPr>
          <a:lstStyle/>
          <a:p>
            <a:pPr>
              <a:lnSpc>
                <a:spcPct val="80000"/>
              </a:lnSpc>
              <a:defRPr/>
            </a:pPr>
            <a:r>
              <a:rPr lang="zh-CN" altLang="en-US" sz="3600">
                <a:solidFill>
                  <a:srgbClr val="FFFFFF"/>
                </a:solidFill>
                <a:ea typeface="黑体" pitchFamily="2" charset="-122"/>
              </a:rPr>
              <a:t>提</a:t>
            </a:r>
          </a:p>
          <a:p>
            <a:pPr>
              <a:lnSpc>
                <a:spcPct val="80000"/>
              </a:lnSpc>
              <a:defRPr/>
            </a:pPr>
            <a:r>
              <a:rPr lang="zh-CN" altLang="en-US" sz="3600">
                <a:solidFill>
                  <a:srgbClr val="FFFFFF"/>
                </a:solidFill>
                <a:ea typeface="黑体" pitchFamily="2" charset="-122"/>
              </a:rPr>
              <a:t>纲</a:t>
            </a:r>
          </a:p>
        </p:txBody>
      </p:sp>
      <p:sp>
        <p:nvSpPr>
          <p:cNvPr id="4" name="Text Box 5"/>
          <p:cNvSpPr txBox="1">
            <a:spLocks noChangeArrowheads="1"/>
          </p:cNvSpPr>
          <p:nvPr userDrawn="1"/>
        </p:nvSpPr>
        <p:spPr bwMode="auto">
          <a:xfrm>
            <a:off x="668338" y="4968875"/>
            <a:ext cx="1185862" cy="369888"/>
          </a:xfrm>
          <a:prstGeom prst="rect">
            <a:avLst/>
          </a:prstGeom>
          <a:noFill/>
          <a:ln w="9525">
            <a:noFill/>
            <a:miter lim="800000"/>
            <a:headEnd/>
            <a:tailEnd/>
          </a:ln>
        </p:spPr>
        <p:txBody>
          <a:bodyPr wrap="none">
            <a:spAutoFit/>
          </a:bodyPr>
          <a:lstStyle/>
          <a:p>
            <a:pPr>
              <a:defRPr/>
            </a:pPr>
            <a:r>
              <a:rPr lang="en-US" altLang="zh-CN" b="1">
                <a:solidFill>
                  <a:srgbClr val="FFFFFF"/>
                </a:solidFill>
                <a:ea typeface="黑体" pitchFamily="2" charset="-122"/>
              </a:rPr>
              <a:t>Contents</a:t>
            </a:r>
          </a:p>
        </p:txBody>
      </p:sp>
      <p:sp>
        <p:nvSpPr>
          <p:cNvPr id="5" name="Line 6"/>
          <p:cNvSpPr>
            <a:spLocks noChangeShapeType="1"/>
          </p:cNvSpPr>
          <p:nvPr userDrawn="1"/>
        </p:nvSpPr>
        <p:spPr bwMode="auto">
          <a:xfrm>
            <a:off x="1763713" y="5048250"/>
            <a:ext cx="0" cy="1152525"/>
          </a:xfrm>
          <a:prstGeom prst="line">
            <a:avLst/>
          </a:prstGeom>
          <a:noFill/>
          <a:ln w="9525">
            <a:solidFill>
              <a:schemeClr val="bg1"/>
            </a:solidFill>
            <a:round/>
            <a:headEnd/>
            <a:tailEnd/>
          </a:ln>
        </p:spPr>
        <p:txBody>
          <a:bodyPr/>
          <a:lstStyle/>
          <a:p>
            <a:pPr>
              <a:defRPr/>
            </a:pPr>
            <a:endParaRPr lang="zh-CN" altLang="en-US"/>
          </a:p>
        </p:txBody>
      </p:sp>
      <p:sp>
        <p:nvSpPr>
          <p:cNvPr id="6" name="文本占位符 5"/>
          <p:cNvSpPr>
            <a:spLocks noGrp="1"/>
          </p:cNvSpPr>
          <p:nvPr>
            <p:ph type="body" sz="quarter" idx="10"/>
          </p:nvPr>
        </p:nvSpPr>
        <p:spPr>
          <a:xfrm>
            <a:off x="4140000" y="900000"/>
            <a:ext cx="4286277" cy="4286265"/>
          </a:xfrm>
          <a:prstGeom prst="rect">
            <a:avLst/>
          </a:prstGeom>
        </p:spPr>
        <p:txBody>
          <a:bodyPr/>
          <a:lstStyle>
            <a:lvl1pPr marL="0" indent="358775" algn="l" defTabSz="914400" rtl="0" eaLnBrk="1" latinLnBrk="0" hangingPunct="1">
              <a:lnSpc>
                <a:spcPct val="150000"/>
              </a:lnSpc>
              <a:spcBef>
                <a:spcPct val="20000"/>
              </a:spcBef>
              <a:buClr>
                <a:srgbClr val="FF9933"/>
              </a:buClr>
              <a:buSzPct val="95000"/>
              <a:buFont typeface="Wingdings" pitchFamily="2" charset="2"/>
              <a:buChar char="n"/>
              <a:tabLst>
                <a:tab pos="84138" algn="l"/>
                <a:tab pos="179388" algn="l"/>
                <a:tab pos="263525" algn="l"/>
                <a:tab pos="631825" algn="l"/>
              </a:tabLst>
              <a:defRPr kumimoji="1" lang="zh-CN" altLang="en-US" sz="2400" b="0" i="0" kern="1200" smtClean="0">
                <a:solidFill>
                  <a:schemeClr val="tx1"/>
                </a:solidFill>
                <a:latin typeface="Arial" pitchFamily="34" charset="0"/>
                <a:ea typeface="黑体" pitchFamily="2" charset="-122"/>
                <a:cs typeface="Arial" pitchFamily="34" charset="0"/>
              </a:defRPr>
            </a:lvl1pPr>
          </a:lstStyle>
          <a:p>
            <a:pPr lvl="0"/>
            <a:r>
              <a:rPr lang="zh-CN" altLang="en-US" smtClean="0"/>
              <a:t>单击此处编辑母版文本样式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页面版式">
    <p:spTree>
      <p:nvGrpSpPr>
        <p:cNvPr id="1" name=""/>
        <p:cNvGrpSpPr/>
        <p:nvPr/>
      </p:nvGrpSpPr>
      <p:grpSpPr>
        <a:xfrm>
          <a:off x="0" y="0"/>
          <a:ext cx="0" cy="0"/>
          <a:chOff x="0" y="0"/>
          <a:chExt cx="0" cy="0"/>
        </a:xfrm>
      </p:grpSpPr>
      <p:sp>
        <p:nvSpPr>
          <p:cNvPr id="6" name="文本占位符 13"/>
          <p:cNvSpPr>
            <a:spLocks noGrp="1"/>
          </p:cNvSpPr>
          <p:nvPr>
            <p:ph type="body" sz="quarter" idx="10"/>
          </p:nvPr>
        </p:nvSpPr>
        <p:spPr>
          <a:xfrm>
            <a:off x="144000" y="142852"/>
            <a:ext cx="7928462" cy="642942"/>
          </a:xfrm>
          <a:prstGeom prst="rect">
            <a:avLst/>
          </a:prstGeom>
        </p:spPr>
        <p:txBody>
          <a:bodyPr/>
          <a:lstStyle>
            <a:lvl1pPr>
              <a:buNone/>
              <a:defRPr kumimoji="0" lang="zh-CN" altLang="en-US" sz="3600" b="1" i="0" u="none" strike="noStrike" kern="0" cap="none" spc="0" normalizeH="0" baseline="0" noProof="0" smtClean="0">
                <a:ln>
                  <a:noFill/>
                </a:ln>
                <a:solidFill>
                  <a:schemeClr val="bg1"/>
                </a:solidFill>
                <a:effectLst/>
                <a:uLnTx/>
                <a:uFillTx/>
                <a:latin typeface="Arial" pitchFamily="34" charset="0"/>
                <a:ea typeface="黑体" pitchFamily="2" charset="-122"/>
                <a:cs typeface="Arial" pitchFamily="34" charset="0"/>
              </a:defRPr>
            </a:lvl1pPr>
          </a:lstStyle>
          <a:p>
            <a:pPr lvl="0"/>
            <a:r>
              <a:rPr lang="zh-CN" altLang="en-US" smtClean="0"/>
              <a:t>单击此处编辑母版文本样式</a:t>
            </a:r>
          </a:p>
        </p:txBody>
      </p:sp>
      <p:sp>
        <p:nvSpPr>
          <p:cNvPr id="7" name="文本占位符 19"/>
          <p:cNvSpPr>
            <a:spLocks noGrp="1"/>
          </p:cNvSpPr>
          <p:nvPr>
            <p:ph type="body" sz="quarter" idx="11"/>
          </p:nvPr>
        </p:nvSpPr>
        <p:spPr>
          <a:xfrm>
            <a:off x="450000" y="1080000"/>
            <a:ext cx="8286750" cy="5143500"/>
          </a:xfrm>
          <a:prstGeom prst="rect">
            <a:avLst/>
          </a:prstGeom>
        </p:spPr>
        <p:txBody>
          <a:bodyPr/>
          <a:lstStyle>
            <a:lvl1pPr marL="342900" indent="-342900" algn="l" defTabSz="914400" rtl="0" eaLnBrk="1" latinLnBrk="0" hangingPunct="1">
              <a:spcBef>
                <a:spcPct val="20000"/>
              </a:spcBef>
              <a:spcAft>
                <a:spcPts val="900"/>
              </a:spcAft>
              <a:buClr>
                <a:srgbClr val="FF9933"/>
              </a:buClr>
              <a:buSzPct val="95000"/>
              <a:buFont typeface="Wingdings" pitchFamily="2" charset="2"/>
              <a:buChar char="n"/>
              <a:defRPr lang="zh-CN" altLang="en-US" sz="2400" kern="0" smtClean="0">
                <a:solidFill>
                  <a:schemeClr val="tx1"/>
                </a:solidFill>
                <a:latin typeface="Arial" pitchFamily="34" charset="0"/>
                <a:ea typeface="黑体" pitchFamily="2" charset="-122"/>
                <a:cs typeface="Arial" pitchFamily="34" charset="0"/>
              </a:defRPr>
            </a:lvl1pPr>
            <a:lvl2pPr>
              <a:spcAft>
                <a:spcPts val="500"/>
              </a:spcAft>
              <a:buClr>
                <a:srgbClr val="FF9933"/>
              </a:buClr>
              <a:buFont typeface="Wingdings" pitchFamily="2" charset="2"/>
              <a:buChar char="Ø"/>
              <a:defRPr sz="2000">
                <a:latin typeface="Arial" pitchFamily="34" charset="0"/>
                <a:ea typeface="黑体" pitchFamily="2" charset="-122"/>
                <a:cs typeface="Arial" pitchFamily="34" charset="0"/>
              </a:defRPr>
            </a:lvl2pPr>
            <a:lvl3pPr>
              <a:spcAft>
                <a:spcPts val="500"/>
              </a:spcAft>
              <a:buClr>
                <a:srgbClr val="FF9933"/>
              </a:buClr>
              <a:buFont typeface="Wingdings" pitchFamily="2" charset="2"/>
              <a:buChar char="ü"/>
              <a:defRPr sz="1600">
                <a:latin typeface="Arial" pitchFamily="34" charset="0"/>
                <a:ea typeface="黑体" pitchFamily="2" charset="-122"/>
                <a:cs typeface="Arial" pitchFamily="34" charset="0"/>
              </a:defRPr>
            </a:lvl3pPr>
            <a:lvl4pPr>
              <a:spcAft>
                <a:spcPts val="500"/>
              </a:spcAft>
              <a:buClr>
                <a:srgbClr val="FF9933"/>
              </a:buClr>
              <a:buFont typeface="Arial" pitchFamily="34" charset="0"/>
              <a:buChar char="•"/>
              <a:defRPr sz="1200">
                <a:latin typeface="Arial" pitchFamily="34" charset="0"/>
                <a:ea typeface="黑体" pitchFamily="2" charset="-122"/>
                <a:cs typeface="Arial" pitchFamily="34" charset="0"/>
              </a:defRPr>
            </a:lvl4pPr>
            <a:lvl5pPr>
              <a:defRPr>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版式">
    <p:spTree>
      <p:nvGrpSpPr>
        <p:cNvPr id="1" name=""/>
        <p:cNvGrpSpPr/>
        <p:nvPr/>
      </p:nvGrpSpPr>
      <p:grpSpPr>
        <a:xfrm>
          <a:off x="0" y="0"/>
          <a:ext cx="0" cy="0"/>
          <a:chOff x="0" y="0"/>
          <a:chExt cx="0" cy="0"/>
        </a:xfrm>
      </p:grpSpPr>
      <p:sp>
        <p:nvSpPr>
          <p:cNvPr id="2" name="TextBox 10"/>
          <p:cNvSpPr txBox="1">
            <a:spLocks noChangeArrowheads="1"/>
          </p:cNvSpPr>
          <p:nvPr userDrawn="1"/>
        </p:nvSpPr>
        <p:spPr bwMode="auto">
          <a:xfrm>
            <a:off x="317500" y="2924175"/>
            <a:ext cx="4968875" cy="1323975"/>
          </a:xfrm>
          <a:prstGeom prst="rect">
            <a:avLst/>
          </a:prstGeom>
          <a:noFill/>
          <a:ln w="9525">
            <a:noFill/>
            <a:miter lim="800000"/>
            <a:headEnd/>
            <a:tailEnd/>
          </a:ln>
        </p:spPr>
        <p:txBody>
          <a:bodyPr>
            <a:spAutoFit/>
          </a:bodyPr>
          <a:lstStyle/>
          <a:p>
            <a:pPr>
              <a:defRPr/>
            </a:pPr>
            <a:r>
              <a:rPr lang="zh-CN" altLang="en-US" sz="8000" b="1">
                <a:solidFill>
                  <a:srgbClr val="005696"/>
                </a:solidFill>
                <a:effectLst>
                  <a:outerShdw blurRad="38100" dist="38100" dir="2700000" algn="tl">
                    <a:srgbClr val="000000">
                      <a:alpha val="43137"/>
                    </a:srgbClr>
                  </a:outerShdw>
                </a:effectLst>
                <a:latin typeface="黑体" pitchFamily="2" charset="-122"/>
                <a:ea typeface="黑体" pitchFamily="2" charset="-122"/>
              </a:rPr>
              <a:t>谢谢！</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1"/>
          <p:cNvGrpSpPr>
            <a:grpSpLocks/>
          </p:cNvGrpSpPr>
          <p:nvPr/>
        </p:nvGrpSpPr>
        <p:grpSpPr bwMode="auto">
          <a:xfrm>
            <a:off x="142844" y="142852"/>
            <a:ext cx="954087" cy="258763"/>
            <a:chOff x="602" y="2126"/>
            <a:chExt cx="1402" cy="380"/>
          </a:xfrm>
          <a:solidFill>
            <a:schemeClr val="bg1"/>
          </a:solidFill>
        </p:grpSpPr>
        <p:sp>
          <p:nvSpPr>
            <p:cNvPr id="12" name="Rectangle 13"/>
            <p:cNvSpPr>
              <a:spLocks noChangeArrowheads="1"/>
            </p:cNvSpPr>
            <p:nvPr/>
          </p:nvSpPr>
          <p:spPr bwMode="auto">
            <a:xfrm>
              <a:off x="1736" y="2126"/>
              <a:ext cx="54" cy="70"/>
            </a:xfrm>
            <a:prstGeom prst="rect">
              <a:avLst/>
            </a:prstGeom>
            <a:grpFill/>
            <a:ln w="9525">
              <a:noFill/>
              <a:miter lim="800000"/>
              <a:headEnd/>
              <a:tailEnd/>
            </a:ln>
          </p:spPr>
          <p:txBody>
            <a:bodyPr/>
            <a:lstStyle/>
            <a:p>
              <a:pPr>
                <a:spcBef>
                  <a:spcPct val="20000"/>
                </a:spcBef>
                <a:spcAft>
                  <a:spcPct val="50000"/>
                </a:spcAft>
                <a:buClr>
                  <a:srgbClr val="FF9900"/>
                </a:buClr>
                <a:buSzPct val="95000"/>
                <a:buFontTx/>
                <a:buChar char="•"/>
                <a:defRPr/>
              </a:pPr>
              <a:endParaRPr lang="zh-CN" altLang="zh-CN">
                <a:ea typeface="黑体" pitchFamily="2" charset="-122"/>
              </a:endParaRPr>
            </a:p>
          </p:txBody>
        </p:sp>
        <p:sp>
          <p:nvSpPr>
            <p:cNvPr id="13" name="Freeform 14"/>
            <p:cNvSpPr>
              <a:spLocks/>
            </p:cNvSpPr>
            <p:nvPr/>
          </p:nvSpPr>
          <p:spPr bwMode="auto">
            <a:xfrm>
              <a:off x="1229" y="2196"/>
              <a:ext cx="236" cy="233"/>
            </a:xfrm>
            <a:custGeom>
              <a:avLst/>
              <a:gdLst>
                <a:gd name="T0" fmla="*/ 0 w 1016"/>
                <a:gd name="T1" fmla="*/ 0 h 1017"/>
                <a:gd name="T2" fmla="*/ 0 w 1016"/>
                <a:gd name="T3" fmla="*/ 0 h 1017"/>
                <a:gd name="T4" fmla="*/ 0 w 1016"/>
                <a:gd name="T5" fmla="*/ 1 h 1017"/>
                <a:gd name="T6" fmla="*/ 1 w 1016"/>
                <a:gd name="T7" fmla="*/ 1 h 1017"/>
                <a:gd name="T8" fmla="*/ 1 w 1016"/>
                <a:gd name="T9" fmla="*/ 0 h 1017"/>
                <a:gd name="T10" fmla="*/ 1 w 1016"/>
                <a:gd name="T11" fmla="*/ 0 h 1017"/>
                <a:gd name="T12" fmla="*/ 1 w 1016"/>
                <a:gd name="T13" fmla="*/ 1 h 1017"/>
                <a:gd name="T14" fmla="*/ 1 w 1016"/>
                <a:gd name="T15" fmla="*/ 1 h 1017"/>
                <a:gd name="T16" fmla="*/ 1 w 1016"/>
                <a:gd name="T17" fmla="*/ 1 h 1017"/>
                <a:gd name="T18" fmla="*/ 1 w 1016"/>
                <a:gd name="T19" fmla="*/ 1 h 1017"/>
                <a:gd name="T20" fmla="*/ 1 w 1016"/>
                <a:gd name="T21" fmla="*/ 1 h 1017"/>
                <a:gd name="T22" fmla="*/ 1 w 1016"/>
                <a:gd name="T23" fmla="*/ 1 h 1017"/>
                <a:gd name="T24" fmla="*/ 1 w 1016"/>
                <a:gd name="T25" fmla="*/ 1 h 1017"/>
                <a:gd name="T26" fmla="*/ 1 w 1016"/>
                <a:gd name="T27" fmla="*/ 1 h 1017"/>
                <a:gd name="T28" fmla="*/ 1 w 1016"/>
                <a:gd name="T29" fmla="*/ 1 h 1017"/>
                <a:gd name="T30" fmla="*/ 1 w 1016"/>
                <a:gd name="T31" fmla="*/ 1 h 1017"/>
                <a:gd name="T32" fmla="*/ 1 w 1016"/>
                <a:gd name="T33" fmla="*/ 1 h 1017"/>
                <a:gd name="T34" fmla="*/ 1 w 1016"/>
                <a:gd name="T35" fmla="*/ 1 h 1017"/>
                <a:gd name="T36" fmla="*/ 1 w 1016"/>
                <a:gd name="T37" fmla="*/ 1 h 1017"/>
                <a:gd name="T38" fmla="*/ 1 w 1016"/>
                <a:gd name="T39" fmla="*/ 1 h 1017"/>
                <a:gd name="T40" fmla="*/ 1 w 1016"/>
                <a:gd name="T41" fmla="*/ 1 h 1017"/>
                <a:gd name="T42" fmla="*/ 1 w 1016"/>
                <a:gd name="T43" fmla="*/ 1 h 1017"/>
                <a:gd name="T44" fmla="*/ 1 w 1016"/>
                <a:gd name="T45" fmla="*/ 1 h 1017"/>
                <a:gd name="T46" fmla="*/ 0 w 1016"/>
                <a:gd name="T47" fmla="*/ 1 h 1017"/>
                <a:gd name="T48" fmla="*/ 0 w 1016"/>
                <a:gd name="T49" fmla="*/ 1 h 1017"/>
                <a:gd name="T50" fmla="*/ 0 w 1016"/>
                <a:gd name="T51" fmla="*/ 1 h 1017"/>
                <a:gd name="T52" fmla="*/ 0 w 1016"/>
                <a:gd name="T53" fmla="*/ 1 h 1017"/>
                <a:gd name="T54" fmla="*/ 0 w 1016"/>
                <a:gd name="T55" fmla="*/ 1 h 1017"/>
                <a:gd name="T56" fmla="*/ 0 w 1016"/>
                <a:gd name="T57" fmla="*/ 1 h 1017"/>
                <a:gd name="T58" fmla="*/ 0 w 1016"/>
                <a:gd name="T59" fmla="*/ 1 h 1017"/>
                <a:gd name="T60" fmla="*/ 0 w 1016"/>
                <a:gd name="T61" fmla="*/ 1 h 1017"/>
                <a:gd name="T62" fmla="*/ 0 w 1016"/>
                <a:gd name="T63" fmla="*/ 1 h 1017"/>
                <a:gd name="T64" fmla="*/ 0 w 1016"/>
                <a:gd name="T65" fmla="*/ 1 h 1017"/>
                <a:gd name="T66" fmla="*/ 0 w 1016"/>
                <a:gd name="T67" fmla="*/ 1 h 1017"/>
                <a:gd name="T68" fmla="*/ 0 w 1016"/>
                <a:gd name="T69" fmla="*/ 1 h 1017"/>
                <a:gd name="T70" fmla="*/ 0 w 1016"/>
                <a:gd name="T71" fmla="*/ 1 h 1017"/>
                <a:gd name="T72" fmla="*/ 0 w 1016"/>
                <a:gd name="T73" fmla="*/ 1 h 1017"/>
                <a:gd name="T74" fmla="*/ 0 w 1016"/>
                <a:gd name="T75" fmla="*/ 1 h 1017"/>
                <a:gd name="T76" fmla="*/ 0 w 1016"/>
                <a:gd name="T77" fmla="*/ 1 h 1017"/>
                <a:gd name="T78" fmla="*/ 0 w 1016"/>
                <a:gd name="T79" fmla="*/ 1 h 1017"/>
                <a:gd name="T80" fmla="*/ 0 w 1016"/>
                <a:gd name="T81" fmla="*/ 0 h 10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16"/>
                <a:gd name="T124" fmla="*/ 0 h 1017"/>
                <a:gd name="T125" fmla="*/ 1016 w 1016"/>
                <a:gd name="T126" fmla="*/ 1017 h 10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16" h="1017">
                  <a:moveTo>
                    <a:pt x="0" y="0"/>
                  </a:moveTo>
                  <a:lnTo>
                    <a:pt x="239" y="0"/>
                  </a:lnTo>
                  <a:lnTo>
                    <a:pt x="239" y="727"/>
                  </a:lnTo>
                  <a:lnTo>
                    <a:pt x="796" y="726"/>
                  </a:lnTo>
                  <a:lnTo>
                    <a:pt x="787" y="0"/>
                  </a:lnTo>
                  <a:lnTo>
                    <a:pt x="1016" y="0"/>
                  </a:lnTo>
                  <a:lnTo>
                    <a:pt x="1016" y="889"/>
                  </a:lnTo>
                  <a:lnTo>
                    <a:pt x="1016" y="902"/>
                  </a:lnTo>
                  <a:lnTo>
                    <a:pt x="1015" y="915"/>
                  </a:lnTo>
                  <a:lnTo>
                    <a:pt x="1013" y="928"/>
                  </a:lnTo>
                  <a:lnTo>
                    <a:pt x="1011" y="940"/>
                  </a:lnTo>
                  <a:lnTo>
                    <a:pt x="1007" y="951"/>
                  </a:lnTo>
                  <a:lnTo>
                    <a:pt x="1003" y="961"/>
                  </a:lnTo>
                  <a:lnTo>
                    <a:pt x="999" y="971"/>
                  </a:lnTo>
                  <a:lnTo>
                    <a:pt x="993" y="980"/>
                  </a:lnTo>
                  <a:lnTo>
                    <a:pt x="985" y="988"/>
                  </a:lnTo>
                  <a:lnTo>
                    <a:pt x="978" y="995"/>
                  </a:lnTo>
                  <a:lnTo>
                    <a:pt x="970" y="1001"/>
                  </a:lnTo>
                  <a:lnTo>
                    <a:pt x="961" y="1006"/>
                  </a:lnTo>
                  <a:lnTo>
                    <a:pt x="951" y="1010"/>
                  </a:lnTo>
                  <a:lnTo>
                    <a:pt x="939" y="1014"/>
                  </a:lnTo>
                  <a:lnTo>
                    <a:pt x="927" y="1016"/>
                  </a:lnTo>
                  <a:lnTo>
                    <a:pt x="914" y="1017"/>
                  </a:lnTo>
                  <a:lnTo>
                    <a:pt x="136" y="1017"/>
                  </a:lnTo>
                  <a:lnTo>
                    <a:pt x="122" y="1016"/>
                  </a:lnTo>
                  <a:lnTo>
                    <a:pt x="109" y="1014"/>
                  </a:lnTo>
                  <a:lnTo>
                    <a:pt x="96" y="1010"/>
                  </a:lnTo>
                  <a:lnTo>
                    <a:pt x="84" y="1006"/>
                  </a:lnTo>
                  <a:lnTo>
                    <a:pt x="72" y="1001"/>
                  </a:lnTo>
                  <a:lnTo>
                    <a:pt x="61" y="995"/>
                  </a:lnTo>
                  <a:lnTo>
                    <a:pt x="50" y="988"/>
                  </a:lnTo>
                  <a:lnTo>
                    <a:pt x="41" y="980"/>
                  </a:lnTo>
                  <a:lnTo>
                    <a:pt x="31" y="972"/>
                  </a:lnTo>
                  <a:lnTo>
                    <a:pt x="23" y="961"/>
                  </a:lnTo>
                  <a:lnTo>
                    <a:pt x="17" y="951"/>
                  </a:lnTo>
                  <a:lnTo>
                    <a:pt x="11" y="940"/>
                  </a:lnTo>
                  <a:lnTo>
                    <a:pt x="6" y="928"/>
                  </a:lnTo>
                  <a:lnTo>
                    <a:pt x="3" y="915"/>
                  </a:lnTo>
                  <a:lnTo>
                    <a:pt x="1" y="902"/>
                  </a:lnTo>
                  <a:lnTo>
                    <a:pt x="0" y="889"/>
                  </a:lnTo>
                  <a:lnTo>
                    <a:pt x="0" y="0"/>
                  </a:lnTo>
                  <a:close/>
                </a:path>
              </a:pathLst>
            </a:custGeom>
            <a:grpFill/>
            <a:ln w="9525">
              <a:noFill/>
              <a:round/>
              <a:headEnd/>
              <a:tailEnd/>
            </a:ln>
          </p:spPr>
          <p:txBody>
            <a:bodyPr/>
            <a:lstStyle/>
            <a:p>
              <a:pPr>
                <a:spcBef>
                  <a:spcPct val="20000"/>
                </a:spcBef>
                <a:spcAft>
                  <a:spcPct val="50000"/>
                </a:spcAft>
                <a:buClr>
                  <a:srgbClr val="FF9900"/>
                </a:buClr>
                <a:buSzPct val="95000"/>
                <a:buFontTx/>
                <a:buChar char="•"/>
                <a:defRPr/>
              </a:pPr>
              <a:endParaRPr lang="zh-CN" altLang="zh-CN">
                <a:ea typeface="黑体" pitchFamily="2" charset="-122"/>
              </a:endParaRPr>
            </a:p>
          </p:txBody>
        </p:sp>
        <p:sp>
          <p:nvSpPr>
            <p:cNvPr id="15" name="Rectangle 15"/>
            <p:cNvSpPr>
              <a:spLocks noChangeArrowheads="1"/>
            </p:cNvSpPr>
            <p:nvPr/>
          </p:nvSpPr>
          <p:spPr bwMode="auto">
            <a:xfrm>
              <a:off x="1736" y="2258"/>
              <a:ext cx="54" cy="248"/>
            </a:xfrm>
            <a:prstGeom prst="rect">
              <a:avLst/>
            </a:prstGeom>
            <a:grpFill/>
            <a:ln w="9525">
              <a:noFill/>
              <a:miter lim="800000"/>
              <a:headEnd/>
              <a:tailEnd/>
            </a:ln>
          </p:spPr>
          <p:txBody>
            <a:bodyPr/>
            <a:lstStyle/>
            <a:p>
              <a:pPr>
                <a:spcBef>
                  <a:spcPct val="20000"/>
                </a:spcBef>
                <a:spcAft>
                  <a:spcPct val="50000"/>
                </a:spcAft>
                <a:buClr>
                  <a:srgbClr val="FF9900"/>
                </a:buClr>
                <a:buSzPct val="95000"/>
                <a:buFontTx/>
                <a:buChar char="•"/>
                <a:defRPr/>
              </a:pPr>
              <a:endParaRPr lang="zh-CN" altLang="zh-CN">
                <a:ea typeface="黑体" pitchFamily="2" charset="-122"/>
              </a:endParaRPr>
            </a:p>
          </p:txBody>
        </p:sp>
        <p:sp>
          <p:nvSpPr>
            <p:cNvPr id="16" name="Freeform 16"/>
            <p:cNvSpPr>
              <a:spLocks noEditPoints="1"/>
            </p:cNvSpPr>
            <p:nvPr/>
          </p:nvSpPr>
          <p:spPr bwMode="auto">
            <a:xfrm>
              <a:off x="602" y="2126"/>
              <a:ext cx="373" cy="380"/>
            </a:xfrm>
            <a:custGeom>
              <a:avLst/>
              <a:gdLst>
                <a:gd name="T0" fmla="*/ 1 w 1600"/>
                <a:gd name="T1" fmla="*/ 0 h 1658"/>
                <a:gd name="T2" fmla="*/ 1 w 1600"/>
                <a:gd name="T3" fmla="*/ 0 h 1658"/>
                <a:gd name="T4" fmla="*/ 0 w 1600"/>
                <a:gd name="T5" fmla="*/ 2 h 1658"/>
                <a:gd name="T6" fmla="*/ 0 w 1600"/>
                <a:gd name="T7" fmla="*/ 2 h 1658"/>
                <a:gd name="T8" fmla="*/ 0 w 1600"/>
                <a:gd name="T9" fmla="*/ 2 h 1658"/>
                <a:gd name="T10" fmla="*/ 1 w 1600"/>
                <a:gd name="T11" fmla="*/ 2 h 1658"/>
                <a:gd name="T12" fmla="*/ 1 w 1600"/>
                <a:gd name="T13" fmla="*/ 2 h 1658"/>
                <a:gd name="T14" fmla="*/ 2 w 1600"/>
                <a:gd name="T15" fmla="*/ 2 h 1658"/>
                <a:gd name="T16" fmla="*/ 1 w 1600"/>
                <a:gd name="T17" fmla="*/ 0 h 1658"/>
                <a:gd name="T18" fmla="*/ 1 w 1600"/>
                <a:gd name="T19" fmla="*/ 1 h 1658"/>
                <a:gd name="T20" fmla="*/ 1 w 1600"/>
                <a:gd name="T21" fmla="*/ 1 h 1658"/>
                <a:gd name="T22" fmla="*/ 1 w 1600"/>
                <a:gd name="T23" fmla="*/ 0 h 1658"/>
                <a:gd name="T24" fmla="*/ 1 w 1600"/>
                <a:gd name="T25" fmla="*/ 1 h 16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00"/>
                <a:gd name="T40" fmla="*/ 0 h 1658"/>
                <a:gd name="T41" fmla="*/ 1600 w 1600"/>
                <a:gd name="T42" fmla="*/ 1658 h 16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00" h="1658">
                  <a:moveTo>
                    <a:pt x="927" y="0"/>
                  </a:moveTo>
                  <a:lnTo>
                    <a:pt x="651" y="1"/>
                  </a:lnTo>
                  <a:lnTo>
                    <a:pt x="0" y="1658"/>
                  </a:lnTo>
                  <a:lnTo>
                    <a:pt x="276" y="1658"/>
                  </a:lnTo>
                  <a:lnTo>
                    <a:pt x="406" y="1320"/>
                  </a:lnTo>
                  <a:lnTo>
                    <a:pt x="1149" y="1320"/>
                  </a:lnTo>
                  <a:lnTo>
                    <a:pt x="1276" y="1658"/>
                  </a:lnTo>
                  <a:lnTo>
                    <a:pt x="1600" y="1658"/>
                  </a:lnTo>
                  <a:lnTo>
                    <a:pt x="927" y="0"/>
                  </a:lnTo>
                  <a:close/>
                  <a:moveTo>
                    <a:pt x="509" y="1051"/>
                  </a:moveTo>
                  <a:lnTo>
                    <a:pt x="1048" y="1051"/>
                  </a:lnTo>
                  <a:lnTo>
                    <a:pt x="781" y="338"/>
                  </a:lnTo>
                  <a:lnTo>
                    <a:pt x="509" y="1051"/>
                  </a:lnTo>
                  <a:close/>
                </a:path>
              </a:pathLst>
            </a:custGeom>
            <a:grpFill/>
            <a:ln w="9525">
              <a:noFill/>
              <a:round/>
              <a:headEnd/>
              <a:tailEnd/>
            </a:ln>
          </p:spPr>
          <p:txBody>
            <a:bodyPr/>
            <a:lstStyle/>
            <a:p>
              <a:pPr>
                <a:spcBef>
                  <a:spcPct val="20000"/>
                </a:spcBef>
                <a:spcAft>
                  <a:spcPct val="50000"/>
                </a:spcAft>
                <a:buClr>
                  <a:srgbClr val="FF9900"/>
                </a:buClr>
                <a:buSzPct val="95000"/>
                <a:buFontTx/>
                <a:buChar char="•"/>
                <a:defRPr/>
              </a:pPr>
              <a:endParaRPr lang="zh-CN" altLang="zh-CN">
                <a:ea typeface="黑体" pitchFamily="2" charset="-122"/>
              </a:endParaRPr>
            </a:p>
          </p:txBody>
        </p:sp>
        <p:sp>
          <p:nvSpPr>
            <p:cNvPr id="17" name="Freeform 17"/>
            <p:cNvSpPr>
              <a:spLocks/>
            </p:cNvSpPr>
            <p:nvPr/>
          </p:nvSpPr>
          <p:spPr bwMode="auto">
            <a:xfrm>
              <a:off x="1054" y="2196"/>
              <a:ext cx="682" cy="310"/>
            </a:xfrm>
            <a:custGeom>
              <a:avLst/>
              <a:gdLst>
                <a:gd name="T0" fmla="*/ 3 w 2920"/>
                <a:gd name="T1" fmla="*/ 0 h 1355"/>
                <a:gd name="T2" fmla="*/ 2 w 2920"/>
                <a:gd name="T3" fmla="*/ 0 h 1355"/>
                <a:gd name="T4" fmla="*/ 3 w 2920"/>
                <a:gd name="T5" fmla="*/ 1 h 1355"/>
                <a:gd name="T6" fmla="*/ 3 w 2920"/>
                <a:gd name="T7" fmla="*/ 1 h 1355"/>
                <a:gd name="T8" fmla="*/ 3 w 2920"/>
                <a:gd name="T9" fmla="*/ 1 h 1355"/>
                <a:gd name="T10" fmla="*/ 3 w 2920"/>
                <a:gd name="T11" fmla="*/ 1 h 1355"/>
                <a:gd name="T12" fmla="*/ 3 w 2920"/>
                <a:gd name="T13" fmla="*/ 1 h 1355"/>
                <a:gd name="T14" fmla="*/ 3 w 2920"/>
                <a:gd name="T15" fmla="*/ 1 h 1355"/>
                <a:gd name="T16" fmla="*/ 3 w 2920"/>
                <a:gd name="T17" fmla="*/ 1 h 1355"/>
                <a:gd name="T18" fmla="*/ 3 w 2920"/>
                <a:gd name="T19" fmla="*/ 1 h 1355"/>
                <a:gd name="T20" fmla="*/ 3 w 2920"/>
                <a:gd name="T21" fmla="*/ 1 h 1355"/>
                <a:gd name="T22" fmla="*/ 3 w 2920"/>
                <a:gd name="T23" fmla="*/ 2 h 1355"/>
                <a:gd name="T24" fmla="*/ 3 w 2920"/>
                <a:gd name="T25" fmla="*/ 2 h 1355"/>
                <a:gd name="T26" fmla="*/ 3 w 2920"/>
                <a:gd name="T27" fmla="*/ 2 h 1355"/>
                <a:gd name="T28" fmla="*/ 3 w 2920"/>
                <a:gd name="T29" fmla="*/ 2 h 1355"/>
                <a:gd name="T30" fmla="*/ 3 w 2920"/>
                <a:gd name="T31" fmla="*/ 2 h 1355"/>
                <a:gd name="T32" fmla="*/ 3 w 2920"/>
                <a:gd name="T33" fmla="*/ 2 h 1355"/>
                <a:gd name="T34" fmla="*/ 3 w 2920"/>
                <a:gd name="T35" fmla="*/ 2 h 1355"/>
                <a:gd name="T36" fmla="*/ 3 w 2920"/>
                <a:gd name="T37" fmla="*/ 2 h 1355"/>
                <a:gd name="T38" fmla="*/ 3 w 2920"/>
                <a:gd name="T39" fmla="*/ 2 h 1355"/>
                <a:gd name="T40" fmla="*/ 0 w 2920"/>
                <a:gd name="T41" fmla="*/ 2 h 1355"/>
                <a:gd name="T42" fmla="*/ 3 w 2920"/>
                <a:gd name="T43" fmla="*/ 2 h 1355"/>
                <a:gd name="T44" fmla="*/ 2 w 2920"/>
                <a:gd name="T45" fmla="*/ 1 h 1355"/>
                <a:gd name="T46" fmla="*/ 2 w 2920"/>
                <a:gd name="T47" fmla="*/ 1 h 1355"/>
                <a:gd name="T48" fmla="*/ 2 w 2920"/>
                <a:gd name="T49" fmla="*/ 1 h 1355"/>
                <a:gd name="T50" fmla="*/ 2 w 2920"/>
                <a:gd name="T51" fmla="*/ 1 h 1355"/>
                <a:gd name="T52" fmla="*/ 2 w 2920"/>
                <a:gd name="T53" fmla="*/ 1 h 1355"/>
                <a:gd name="T54" fmla="*/ 2 w 2920"/>
                <a:gd name="T55" fmla="*/ 1 h 1355"/>
                <a:gd name="T56" fmla="*/ 2 w 2920"/>
                <a:gd name="T57" fmla="*/ 1 h 1355"/>
                <a:gd name="T58" fmla="*/ 2 w 2920"/>
                <a:gd name="T59" fmla="*/ 1 h 1355"/>
                <a:gd name="T60" fmla="*/ 2 w 2920"/>
                <a:gd name="T61" fmla="*/ 1 h 1355"/>
                <a:gd name="T62" fmla="*/ 2 w 2920"/>
                <a:gd name="T63" fmla="*/ 1 h 1355"/>
                <a:gd name="T64" fmla="*/ 2 w 2920"/>
                <a:gd name="T65" fmla="*/ 0 h 1355"/>
                <a:gd name="T66" fmla="*/ 2 w 2920"/>
                <a:gd name="T67" fmla="*/ 0 h 1355"/>
                <a:gd name="T68" fmla="*/ 2 w 2920"/>
                <a:gd name="T69" fmla="*/ 0 h 1355"/>
                <a:gd name="T70" fmla="*/ 2 w 2920"/>
                <a:gd name="T71" fmla="*/ 0 h 1355"/>
                <a:gd name="T72" fmla="*/ 2 w 2920"/>
                <a:gd name="T73" fmla="*/ 0 h 1355"/>
                <a:gd name="T74" fmla="*/ 2 w 2920"/>
                <a:gd name="T75" fmla="*/ 0 h 1355"/>
                <a:gd name="T76" fmla="*/ 2 w 2920"/>
                <a:gd name="T77" fmla="*/ 0 h 1355"/>
                <a:gd name="T78" fmla="*/ 2 w 2920"/>
                <a:gd name="T79" fmla="*/ 0 h 1355"/>
                <a:gd name="T80" fmla="*/ 2 w 2920"/>
                <a:gd name="T81" fmla="*/ 0 h 13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20"/>
                <a:gd name="T124" fmla="*/ 0 h 1355"/>
                <a:gd name="T125" fmla="*/ 2920 w 2920"/>
                <a:gd name="T126" fmla="*/ 1355 h 13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20" h="1355">
                  <a:moveTo>
                    <a:pt x="1943" y="0"/>
                  </a:moveTo>
                  <a:lnTo>
                    <a:pt x="2920" y="0"/>
                  </a:lnTo>
                  <a:lnTo>
                    <a:pt x="2657" y="279"/>
                  </a:lnTo>
                  <a:lnTo>
                    <a:pt x="2072" y="279"/>
                  </a:lnTo>
                  <a:lnTo>
                    <a:pt x="2071" y="538"/>
                  </a:lnTo>
                  <a:lnTo>
                    <a:pt x="2732" y="538"/>
                  </a:lnTo>
                  <a:lnTo>
                    <a:pt x="2745" y="539"/>
                  </a:lnTo>
                  <a:lnTo>
                    <a:pt x="2757" y="541"/>
                  </a:lnTo>
                  <a:lnTo>
                    <a:pt x="2768" y="544"/>
                  </a:lnTo>
                  <a:lnTo>
                    <a:pt x="2781" y="548"/>
                  </a:lnTo>
                  <a:lnTo>
                    <a:pt x="2791" y="552"/>
                  </a:lnTo>
                  <a:lnTo>
                    <a:pt x="2802" y="558"/>
                  </a:lnTo>
                  <a:lnTo>
                    <a:pt x="2811" y="566"/>
                  </a:lnTo>
                  <a:lnTo>
                    <a:pt x="2820" y="573"/>
                  </a:lnTo>
                  <a:lnTo>
                    <a:pt x="2829" y="582"/>
                  </a:lnTo>
                  <a:lnTo>
                    <a:pt x="2837" y="591"/>
                  </a:lnTo>
                  <a:lnTo>
                    <a:pt x="2843" y="600"/>
                  </a:lnTo>
                  <a:lnTo>
                    <a:pt x="2849" y="612"/>
                  </a:lnTo>
                  <a:lnTo>
                    <a:pt x="2853" y="622"/>
                  </a:lnTo>
                  <a:lnTo>
                    <a:pt x="2856" y="633"/>
                  </a:lnTo>
                  <a:lnTo>
                    <a:pt x="2858" y="645"/>
                  </a:lnTo>
                  <a:lnTo>
                    <a:pt x="2859" y="658"/>
                  </a:lnTo>
                  <a:lnTo>
                    <a:pt x="2859" y="748"/>
                  </a:lnTo>
                  <a:lnTo>
                    <a:pt x="2859" y="1234"/>
                  </a:lnTo>
                  <a:lnTo>
                    <a:pt x="2858" y="1247"/>
                  </a:lnTo>
                  <a:lnTo>
                    <a:pt x="2857" y="1259"/>
                  </a:lnTo>
                  <a:lnTo>
                    <a:pt x="2854" y="1270"/>
                  </a:lnTo>
                  <a:lnTo>
                    <a:pt x="2850" y="1282"/>
                  </a:lnTo>
                  <a:lnTo>
                    <a:pt x="2845" y="1292"/>
                  </a:lnTo>
                  <a:lnTo>
                    <a:pt x="2839" y="1302"/>
                  </a:lnTo>
                  <a:lnTo>
                    <a:pt x="2832" y="1311"/>
                  </a:lnTo>
                  <a:lnTo>
                    <a:pt x="2823" y="1319"/>
                  </a:lnTo>
                  <a:lnTo>
                    <a:pt x="2815" y="1328"/>
                  </a:lnTo>
                  <a:lnTo>
                    <a:pt x="2806" y="1335"/>
                  </a:lnTo>
                  <a:lnTo>
                    <a:pt x="2797" y="1341"/>
                  </a:lnTo>
                  <a:lnTo>
                    <a:pt x="2787" y="1346"/>
                  </a:lnTo>
                  <a:lnTo>
                    <a:pt x="2775" y="1350"/>
                  </a:lnTo>
                  <a:lnTo>
                    <a:pt x="2765" y="1353"/>
                  </a:lnTo>
                  <a:lnTo>
                    <a:pt x="2754" y="1354"/>
                  </a:lnTo>
                  <a:lnTo>
                    <a:pt x="2742" y="1355"/>
                  </a:lnTo>
                  <a:lnTo>
                    <a:pt x="2620" y="1355"/>
                  </a:lnTo>
                  <a:lnTo>
                    <a:pt x="0" y="1355"/>
                  </a:lnTo>
                  <a:lnTo>
                    <a:pt x="200" y="1126"/>
                  </a:lnTo>
                  <a:lnTo>
                    <a:pt x="2620" y="1126"/>
                  </a:lnTo>
                  <a:lnTo>
                    <a:pt x="2620" y="817"/>
                  </a:lnTo>
                  <a:lnTo>
                    <a:pt x="1949" y="817"/>
                  </a:lnTo>
                  <a:lnTo>
                    <a:pt x="1937" y="816"/>
                  </a:lnTo>
                  <a:lnTo>
                    <a:pt x="1925" y="815"/>
                  </a:lnTo>
                  <a:lnTo>
                    <a:pt x="1913" y="813"/>
                  </a:lnTo>
                  <a:lnTo>
                    <a:pt x="1902" y="811"/>
                  </a:lnTo>
                  <a:lnTo>
                    <a:pt x="1892" y="807"/>
                  </a:lnTo>
                  <a:lnTo>
                    <a:pt x="1883" y="803"/>
                  </a:lnTo>
                  <a:lnTo>
                    <a:pt x="1874" y="798"/>
                  </a:lnTo>
                  <a:lnTo>
                    <a:pt x="1865" y="792"/>
                  </a:lnTo>
                  <a:lnTo>
                    <a:pt x="1858" y="785"/>
                  </a:lnTo>
                  <a:lnTo>
                    <a:pt x="1852" y="777"/>
                  </a:lnTo>
                  <a:lnTo>
                    <a:pt x="1846" y="769"/>
                  </a:lnTo>
                  <a:lnTo>
                    <a:pt x="1842" y="760"/>
                  </a:lnTo>
                  <a:lnTo>
                    <a:pt x="1838" y="750"/>
                  </a:lnTo>
                  <a:lnTo>
                    <a:pt x="1835" y="739"/>
                  </a:lnTo>
                  <a:lnTo>
                    <a:pt x="1834" y="728"/>
                  </a:lnTo>
                  <a:lnTo>
                    <a:pt x="1833" y="716"/>
                  </a:lnTo>
                  <a:lnTo>
                    <a:pt x="1833" y="264"/>
                  </a:lnTo>
                  <a:lnTo>
                    <a:pt x="1833" y="114"/>
                  </a:lnTo>
                  <a:lnTo>
                    <a:pt x="1834" y="102"/>
                  </a:lnTo>
                  <a:lnTo>
                    <a:pt x="1836" y="92"/>
                  </a:lnTo>
                  <a:lnTo>
                    <a:pt x="1839" y="82"/>
                  </a:lnTo>
                  <a:lnTo>
                    <a:pt x="1842" y="72"/>
                  </a:lnTo>
                  <a:lnTo>
                    <a:pt x="1847" y="62"/>
                  </a:lnTo>
                  <a:lnTo>
                    <a:pt x="1853" y="53"/>
                  </a:lnTo>
                  <a:lnTo>
                    <a:pt x="1860" y="44"/>
                  </a:lnTo>
                  <a:lnTo>
                    <a:pt x="1867" y="36"/>
                  </a:lnTo>
                  <a:lnTo>
                    <a:pt x="1876" y="28"/>
                  </a:lnTo>
                  <a:lnTo>
                    <a:pt x="1884" y="21"/>
                  </a:lnTo>
                  <a:lnTo>
                    <a:pt x="1893" y="15"/>
                  </a:lnTo>
                  <a:lnTo>
                    <a:pt x="1902" y="10"/>
                  </a:lnTo>
                  <a:lnTo>
                    <a:pt x="1912" y="6"/>
                  </a:lnTo>
                  <a:lnTo>
                    <a:pt x="1923" y="3"/>
                  </a:lnTo>
                  <a:lnTo>
                    <a:pt x="1933" y="1"/>
                  </a:lnTo>
                  <a:lnTo>
                    <a:pt x="1943" y="0"/>
                  </a:lnTo>
                  <a:close/>
                </a:path>
              </a:pathLst>
            </a:custGeom>
            <a:grpFill/>
            <a:ln w="9525">
              <a:noFill/>
              <a:round/>
              <a:headEnd/>
              <a:tailEnd/>
            </a:ln>
          </p:spPr>
          <p:txBody>
            <a:bodyPr/>
            <a:lstStyle/>
            <a:p>
              <a:pPr>
                <a:spcBef>
                  <a:spcPct val="20000"/>
                </a:spcBef>
                <a:spcAft>
                  <a:spcPct val="50000"/>
                </a:spcAft>
                <a:buClr>
                  <a:srgbClr val="FF9900"/>
                </a:buClr>
                <a:buSzPct val="95000"/>
                <a:buFontTx/>
                <a:buChar char="•"/>
                <a:defRPr/>
              </a:pPr>
              <a:endParaRPr lang="zh-CN" altLang="zh-CN">
                <a:ea typeface="黑体" pitchFamily="2" charset="-122"/>
              </a:endParaRPr>
            </a:p>
          </p:txBody>
        </p:sp>
        <p:sp>
          <p:nvSpPr>
            <p:cNvPr id="18" name="Freeform 18"/>
            <p:cNvSpPr>
              <a:spLocks/>
            </p:cNvSpPr>
            <p:nvPr/>
          </p:nvSpPr>
          <p:spPr bwMode="auto">
            <a:xfrm>
              <a:off x="1806" y="2196"/>
              <a:ext cx="198" cy="310"/>
            </a:xfrm>
            <a:custGeom>
              <a:avLst/>
              <a:gdLst>
                <a:gd name="T0" fmla="*/ 0 w 848"/>
                <a:gd name="T1" fmla="*/ 0 h 1355"/>
                <a:gd name="T2" fmla="*/ 1 w 848"/>
                <a:gd name="T3" fmla="*/ 0 h 1355"/>
                <a:gd name="T4" fmla="*/ 1 w 848"/>
                <a:gd name="T5" fmla="*/ 0 h 1355"/>
                <a:gd name="T6" fmla="*/ 0 w 848"/>
                <a:gd name="T7" fmla="*/ 0 h 1355"/>
                <a:gd name="T8" fmla="*/ 0 w 848"/>
                <a:gd name="T9" fmla="*/ 1 h 1355"/>
                <a:gd name="T10" fmla="*/ 1 w 848"/>
                <a:gd name="T11" fmla="*/ 1 h 1355"/>
                <a:gd name="T12" fmla="*/ 1 w 848"/>
                <a:gd name="T13" fmla="*/ 2 h 1355"/>
                <a:gd name="T14" fmla="*/ 0 w 848"/>
                <a:gd name="T15" fmla="*/ 2 h 1355"/>
                <a:gd name="T16" fmla="*/ 0 w 848"/>
                <a:gd name="T17" fmla="*/ 2 h 1355"/>
                <a:gd name="T18" fmla="*/ 0 w 848"/>
                <a:gd name="T19" fmla="*/ 2 h 1355"/>
                <a:gd name="T20" fmla="*/ 0 w 848"/>
                <a:gd name="T21" fmla="*/ 2 h 1355"/>
                <a:gd name="T22" fmla="*/ 0 w 848"/>
                <a:gd name="T23" fmla="*/ 2 h 1355"/>
                <a:gd name="T24" fmla="*/ 0 w 848"/>
                <a:gd name="T25" fmla="*/ 2 h 1355"/>
                <a:gd name="T26" fmla="*/ 0 w 848"/>
                <a:gd name="T27" fmla="*/ 2 h 1355"/>
                <a:gd name="T28" fmla="*/ 0 w 848"/>
                <a:gd name="T29" fmla="*/ 2 h 1355"/>
                <a:gd name="T30" fmla="*/ 0 w 848"/>
                <a:gd name="T31" fmla="*/ 2 h 1355"/>
                <a:gd name="T32" fmla="*/ 0 w 848"/>
                <a:gd name="T33" fmla="*/ 2 h 1355"/>
                <a:gd name="T34" fmla="*/ 0 w 848"/>
                <a:gd name="T35" fmla="*/ 2 h 1355"/>
                <a:gd name="T36" fmla="*/ 0 w 848"/>
                <a:gd name="T37" fmla="*/ 2 h 1355"/>
                <a:gd name="T38" fmla="*/ 0 w 848"/>
                <a:gd name="T39" fmla="*/ 2 h 1355"/>
                <a:gd name="T40" fmla="*/ 0 w 848"/>
                <a:gd name="T41" fmla="*/ 2 h 1355"/>
                <a:gd name="T42" fmla="*/ 0 w 848"/>
                <a:gd name="T43" fmla="*/ 2 h 1355"/>
                <a:gd name="T44" fmla="*/ 0 w 848"/>
                <a:gd name="T45" fmla="*/ 2 h 1355"/>
                <a:gd name="T46" fmla="*/ 0 w 848"/>
                <a:gd name="T47" fmla="*/ 2 h 1355"/>
                <a:gd name="T48" fmla="*/ 0 w 848"/>
                <a:gd name="T49" fmla="*/ 2 h 1355"/>
                <a:gd name="T50" fmla="*/ 0 w 848"/>
                <a:gd name="T51" fmla="*/ 2 h 1355"/>
                <a:gd name="T52" fmla="*/ 0 w 848"/>
                <a:gd name="T53" fmla="*/ 0 h 1355"/>
                <a:gd name="T54" fmla="*/ 0 w 848"/>
                <a:gd name="T55" fmla="*/ 0 h 1355"/>
                <a:gd name="T56" fmla="*/ 0 w 848"/>
                <a:gd name="T57" fmla="*/ 0 h 1355"/>
                <a:gd name="T58" fmla="*/ 0 w 848"/>
                <a:gd name="T59" fmla="*/ 0 h 1355"/>
                <a:gd name="T60" fmla="*/ 0 w 848"/>
                <a:gd name="T61" fmla="*/ 0 h 1355"/>
                <a:gd name="T62" fmla="*/ 0 w 848"/>
                <a:gd name="T63" fmla="*/ 0 h 1355"/>
                <a:gd name="T64" fmla="*/ 0 w 848"/>
                <a:gd name="T65" fmla="*/ 0 h 1355"/>
                <a:gd name="T66" fmla="*/ 0 w 848"/>
                <a:gd name="T67" fmla="*/ 0 h 1355"/>
                <a:gd name="T68" fmla="*/ 0 w 848"/>
                <a:gd name="T69" fmla="*/ 0 h 1355"/>
                <a:gd name="T70" fmla="*/ 0 w 848"/>
                <a:gd name="T71" fmla="*/ 0 h 1355"/>
                <a:gd name="T72" fmla="*/ 0 w 848"/>
                <a:gd name="T73" fmla="*/ 0 h 1355"/>
                <a:gd name="T74" fmla="*/ 0 w 848"/>
                <a:gd name="T75" fmla="*/ 0 h 1355"/>
                <a:gd name="T76" fmla="*/ 0 w 848"/>
                <a:gd name="T77" fmla="*/ 0 h 1355"/>
                <a:gd name="T78" fmla="*/ 0 w 848"/>
                <a:gd name="T79" fmla="*/ 0 h 1355"/>
                <a:gd name="T80" fmla="*/ 0 w 848"/>
                <a:gd name="T81" fmla="*/ 0 h 1355"/>
                <a:gd name="T82" fmla="*/ 0 w 848"/>
                <a:gd name="T83" fmla="*/ 0 h 1355"/>
                <a:gd name="T84" fmla="*/ 0 w 848"/>
                <a:gd name="T85" fmla="*/ 0 h 1355"/>
                <a:gd name="T86" fmla="*/ 0 w 848"/>
                <a:gd name="T87" fmla="*/ 0 h 1355"/>
                <a:gd name="T88" fmla="*/ 0 w 848"/>
                <a:gd name="T89" fmla="*/ 0 h 1355"/>
                <a:gd name="T90" fmla="*/ 0 w 848"/>
                <a:gd name="T91" fmla="*/ 0 h 1355"/>
                <a:gd name="T92" fmla="*/ 0 w 848"/>
                <a:gd name="T93" fmla="*/ 0 h 135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48"/>
                <a:gd name="T142" fmla="*/ 0 h 1355"/>
                <a:gd name="T143" fmla="*/ 848 w 848"/>
                <a:gd name="T144" fmla="*/ 1355 h 135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48" h="1355">
                  <a:moveTo>
                    <a:pt x="118" y="1"/>
                  </a:moveTo>
                  <a:lnTo>
                    <a:pt x="848" y="0"/>
                  </a:lnTo>
                  <a:lnTo>
                    <a:pt x="689" y="279"/>
                  </a:lnTo>
                  <a:lnTo>
                    <a:pt x="229" y="279"/>
                  </a:lnTo>
                  <a:lnTo>
                    <a:pt x="229" y="1067"/>
                  </a:lnTo>
                  <a:lnTo>
                    <a:pt x="827" y="1067"/>
                  </a:lnTo>
                  <a:lnTo>
                    <a:pt x="827" y="1355"/>
                  </a:lnTo>
                  <a:lnTo>
                    <a:pt x="229" y="1355"/>
                  </a:lnTo>
                  <a:lnTo>
                    <a:pt x="87" y="1355"/>
                  </a:lnTo>
                  <a:lnTo>
                    <a:pt x="79" y="1355"/>
                  </a:lnTo>
                  <a:lnTo>
                    <a:pt x="70" y="1353"/>
                  </a:lnTo>
                  <a:lnTo>
                    <a:pt x="61" y="1351"/>
                  </a:lnTo>
                  <a:lnTo>
                    <a:pt x="53" y="1349"/>
                  </a:lnTo>
                  <a:lnTo>
                    <a:pt x="46" y="1346"/>
                  </a:lnTo>
                  <a:lnTo>
                    <a:pt x="39" y="1342"/>
                  </a:lnTo>
                  <a:lnTo>
                    <a:pt x="32" y="1337"/>
                  </a:lnTo>
                  <a:lnTo>
                    <a:pt x="26" y="1332"/>
                  </a:lnTo>
                  <a:lnTo>
                    <a:pt x="21" y="1326"/>
                  </a:lnTo>
                  <a:lnTo>
                    <a:pt x="15" y="1319"/>
                  </a:lnTo>
                  <a:lnTo>
                    <a:pt x="11" y="1312"/>
                  </a:lnTo>
                  <a:lnTo>
                    <a:pt x="7" y="1305"/>
                  </a:lnTo>
                  <a:lnTo>
                    <a:pt x="4" y="1297"/>
                  </a:lnTo>
                  <a:lnTo>
                    <a:pt x="2" y="1289"/>
                  </a:lnTo>
                  <a:lnTo>
                    <a:pt x="1" y="1281"/>
                  </a:lnTo>
                  <a:lnTo>
                    <a:pt x="0" y="1272"/>
                  </a:lnTo>
                  <a:lnTo>
                    <a:pt x="1" y="279"/>
                  </a:lnTo>
                  <a:lnTo>
                    <a:pt x="1" y="278"/>
                  </a:lnTo>
                  <a:lnTo>
                    <a:pt x="1" y="269"/>
                  </a:lnTo>
                  <a:lnTo>
                    <a:pt x="1" y="112"/>
                  </a:lnTo>
                  <a:lnTo>
                    <a:pt x="2" y="101"/>
                  </a:lnTo>
                  <a:lnTo>
                    <a:pt x="4" y="90"/>
                  </a:lnTo>
                  <a:lnTo>
                    <a:pt x="7" y="80"/>
                  </a:lnTo>
                  <a:lnTo>
                    <a:pt x="11" y="70"/>
                  </a:lnTo>
                  <a:lnTo>
                    <a:pt x="16" y="59"/>
                  </a:lnTo>
                  <a:lnTo>
                    <a:pt x="23" y="50"/>
                  </a:lnTo>
                  <a:lnTo>
                    <a:pt x="30" y="42"/>
                  </a:lnTo>
                  <a:lnTo>
                    <a:pt x="37" y="34"/>
                  </a:lnTo>
                  <a:lnTo>
                    <a:pt x="45" y="27"/>
                  </a:lnTo>
                  <a:lnTo>
                    <a:pt x="54" y="20"/>
                  </a:lnTo>
                  <a:lnTo>
                    <a:pt x="64" y="15"/>
                  </a:lnTo>
                  <a:lnTo>
                    <a:pt x="74" y="10"/>
                  </a:lnTo>
                  <a:lnTo>
                    <a:pt x="85" y="6"/>
                  </a:lnTo>
                  <a:lnTo>
                    <a:pt x="95" y="4"/>
                  </a:lnTo>
                  <a:lnTo>
                    <a:pt x="106" y="2"/>
                  </a:lnTo>
                  <a:lnTo>
                    <a:pt x="118" y="1"/>
                  </a:lnTo>
                  <a:close/>
                </a:path>
              </a:pathLst>
            </a:custGeom>
            <a:grpFill/>
            <a:ln w="9525">
              <a:noFill/>
              <a:round/>
              <a:headEnd/>
              <a:tailEnd/>
            </a:ln>
          </p:spPr>
          <p:txBody>
            <a:bodyPr/>
            <a:lstStyle/>
            <a:p>
              <a:pPr>
                <a:spcBef>
                  <a:spcPct val="20000"/>
                </a:spcBef>
                <a:spcAft>
                  <a:spcPct val="50000"/>
                </a:spcAft>
                <a:buClr>
                  <a:srgbClr val="FF9900"/>
                </a:buClr>
                <a:buSzPct val="95000"/>
                <a:buFontTx/>
                <a:buChar char="•"/>
                <a:defRPr/>
              </a:pPr>
              <a:endParaRPr lang="zh-CN" altLang="zh-CN">
                <a:ea typeface="黑体" pitchFamily="2" charset="-122"/>
              </a:endParaRPr>
            </a:p>
          </p:txBody>
        </p:sp>
        <p:sp>
          <p:nvSpPr>
            <p:cNvPr id="19" name="Freeform 19"/>
            <p:cNvSpPr>
              <a:spLocks noEditPoints="1"/>
            </p:cNvSpPr>
            <p:nvPr/>
          </p:nvSpPr>
          <p:spPr bwMode="auto">
            <a:xfrm>
              <a:off x="977" y="2194"/>
              <a:ext cx="238" cy="312"/>
            </a:xfrm>
            <a:custGeom>
              <a:avLst/>
              <a:gdLst>
                <a:gd name="T0" fmla="*/ 0 w 1016"/>
                <a:gd name="T1" fmla="*/ 1 h 1358"/>
                <a:gd name="T2" fmla="*/ 0 w 1016"/>
                <a:gd name="T3" fmla="*/ 2 h 1358"/>
                <a:gd name="T4" fmla="*/ 0 w 1016"/>
                <a:gd name="T5" fmla="*/ 2 h 1358"/>
                <a:gd name="T6" fmla="*/ 0 w 1016"/>
                <a:gd name="T7" fmla="*/ 1 h 1358"/>
                <a:gd name="T8" fmla="*/ 0 w 1016"/>
                <a:gd name="T9" fmla="*/ 1 h 1358"/>
                <a:gd name="T10" fmla="*/ 0 w 1016"/>
                <a:gd name="T11" fmla="*/ 1 h 1358"/>
                <a:gd name="T12" fmla="*/ 0 w 1016"/>
                <a:gd name="T13" fmla="*/ 0 h 1358"/>
                <a:gd name="T14" fmla="*/ 1 w 1016"/>
                <a:gd name="T15" fmla="*/ 0 h 1358"/>
                <a:gd name="T16" fmla="*/ 1 w 1016"/>
                <a:gd name="T17" fmla="*/ 0 h 1358"/>
                <a:gd name="T18" fmla="*/ 1 w 1016"/>
                <a:gd name="T19" fmla="*/ 0 h 1358"/>
                <a:gd name="T20" fmla="*/ 1 w 1016"/>
                <a:gd name="T21" fmla="*/ 0 h 1358"/>
                <a:gd name="T22" fmla="*/ 1 w 1016"/>
                <a:gd name="T23" fmla="*/ 0 h 1358"/>
                <a:gd name="T24" fmla="*/ 1 w 1016"/>
                <a:gd name="T25" fmla="*/ 0 h 1358"/>
                <a:gd name="T26" fmla="*/ 1 w 1016"/>
                <a:gd name="T27" fmla="*/ 0 h 1358"/>
                <a:gd name="T28" fmla="*/ 1 w 1016"/>
                <a:gd name="T29" fmla="*/ 0 h 1358"/>
                <a:gd name="T30" fmla="*/ 1 w 1016"/>
                <a:gd name="T31" fmla="*/ 0 h 1358"/>
                <a:gd name="T32" fmla="*/ 1 w 1016"/>
                <a:gd name="T33" fmla="*/ 0 h 1358"/>
                <a:gd name="T34" fmla="*/ 1 w 1016"/>
                <a:gd name="T35" fmla="*/ 0 h 1358"/>
                <a:gd name="T36" fmla="*/ 1 w 1016"/>
                <a:gd name="T37" fmla="*/ 0 h 1358"/>
                <a:gd name="T38" fmla="*/ 1 w 1016"/>
                <a:gd name="T39" fmla="*/ 0 h 1358"/>
                <a:gd name="T40" fmla="*/ 1 w 1016"/>
                <a:gd name="T41" fmla="*/ 0 h 1358"/>
                <a:gd name="T42" fmla="*/ 1 w 1016"/>
                <a:gd name="T43" fmla="*/ 0 h 1358"/>
                <a:gd name="T44" fmla="*/ 1 w 1016"/>
                <a:gd name="T45" fmla="*/ 0 h 1358"/>
                <a:gd name="T46" fmla="*/ 1 w 1016"/>
                <a:gd name="T47" fmla="*/ 0 h 1358"/>
                <a:gd name="T48" fmla="*/ 1 w 1016"/>
                <a:gd name="T49" fmla="*/ 1 h 1358"/>
                <a:gd name="T50" fmla="*/ 1 w 1016"/>
                <a:gd name="T51" fmla="*/ 1 h 1358"/>
                <a:gd name="T52" fmla="*/ 1 w 1016"/>
                <a:gd name="T53" fmla="*/ 1 h 1358"/>
                <a:gd name="T54" fmla="*/ 1 w 1016"/>
                <a:gd name="T55" fmla="*/ 1 h 1358"/>
                <a:gd name="T56" fmla="*/ 1 w 1016"/>
                <a:gd name="T57" fmla="*/ 1 h 1358"/>
                <a:gd name="T58" fmla="*/ 1 w 1016"/>
                <a:gd name="T59" fmla="*/ 1 h 1358"/>
                <a:gd name="T60" fmla="*/ 1 w 1016"/>
                <a:gd name="T61" fmla="*/ 1 h 1358"/>
                <a:gd name="T62" fmla="*/ 1 w 1016"/>
                <a:gd name="T63" fmla="*/ 1 h 1358"/>
                <a:gd name="T64" fmla="*/ 1 w 1016"/>
                <a:gd name="T65" fmla="*/ 1 h 1358"/>
                <a:gd name="T66" fmla="*/ 1 w 1016"/>
                <a:gd name="T67" fmla="*/ 1 h 1358"/>
                <a:gd name="T68" fmla="*/ 1 w 1016"/>
                <a:gd name="T69" fmla="*/ 1 h 1358"/>
                <a:gd name="T70" fmla="*/ 1 w 1016"/>
                <a:gd name="T71" fmla="*/ 1 h 1358"/>
                <a:gd name="T72" fmla="*/ 1 w 1016"/>
                <a:gd name="T73" fmla="*/ 1 h 1358"/>
                <a:gd name="T74" fmla="*/ 1 w 1016"/>
                <a:gd name="T75" fmla="*/ 1 h 1358"/>
                <a:gd name="T76" fmla="*/ 1 w 1016"/>
                <a:gd name="T77" fmla="*/ 1 h 1358"/>
                <a:gd name="T78" fmla="*/ 1 w 1016"/>
                <a:gd name="T79" fmla="*/ 1 h 1358"/>
                <a:gd name="T80" fmla="*/ 1 w 1016"/>
                <a:gd name="T81" fmla="*/ 1 h 1358"/>
                <a:gd name="T82" fmla="*/ 0 w 1016"/>
                <a:gd name="T83" fmla="*/ 1 h 1358"/>
                <a:gd name="T84" fmla="*/ 0 w 1016"/>
                <a:gd name="T85" fmla="*/ 0 h 1358"/>
                <a:gd name="T86" fmla="*/ 1 w 1016"/>
                <a:gd name="T87" fmla="*/ 0 h 1358"/>
                <a:gd name="T88" fmla="*/ 1 w 1016"/>
                <a:gd name="T89" fmla="*/ 1 h 1358"/>
                <a:gd name="T90" fmla="*/ 0 w 1016"/>
                <a:gd name="T91" fmla="*/ 1 h 1358"/>
                <a:gd name="T92" fmla="*/ 0 w 1016"/>
                <a:gd name="T93" fmla="*/ 0 h 13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6"/>
                <a:gd name="T142" fmla="*/ 0 h 1358"/>
                <a:gd name="T143" fmla="*/ 1016 w 1016"/>
                <a:gd name="T144" fmla="*/ 1358 h 13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6" h="1358">
                  <a:moveTo>
                    <a:pt x="239" y="1021"/>
                  </a:moveTo>
                  <a:lnTo>
                    <a:pt x="239" y="1358"/>
                  </a:lnTo>
                  <a:lnTo>
                    <a:pt x="1" y="1358"/>
                  </a:lnTo>
                  <a:lnTo>
                    <a:pt x="0" y="1020"/>
                  </a:lnTo>
                  <a:lnTo>
                    <a:pt x="0" y="579"/>
                  </a:lnTo>
                  <a:lnTo>
                    <a:pt x="0" y="3"/>
                  </a:lnTo>
                  <a:lnTo>
                    <a:pt x="894" y="0"/>
                  </a:lnTo>
                  <a:lnTo>
                    <a:pt x="909" y="1"/>
                  </a:lnTo>
                  <a:lnTo>
                    <a:pt x="923" y="3"/>
                  </a:lnTo>
                  <a:lnTo>
                    <a:pt x="937" y="7"/>
                  </a:lnTo>
                  <a:lnTo>
                    <a:pt x="949" y="11"/>
                  </a:lnTo>
                  <a:lnTo>
                    <a:pt x="960" y="17"/>
                  </a:lnTo>
                  <a:lnTo>
                    <a:pt x="970" y="24"/>
                  </a:lnTo>
                  <a:lnTo>
                    <a:pt x="979" y="33"/>
                  </a:lnTo>
                  <a:lnTo>
                    <a:pt x="987" y="43"/>
                  </a:lnTo>
                  <a:lnTo>
                    <a:pt x="994" y="53"/>
                  </a:lnTo>
                  <a:lnTo>
                    <a:pt x="1000" y="64"/>
                  </a:lnTo>
                  <a:lnTo>
                    <a:pt x="1005" y="77"/>
                  </a:lnTo>
                  <a:lnTo>
                    <a:pt x="1009" y="90"/>
                  </a:lnTo>
                  <a:lnTo>
                    <a:pt x="1012" y="103"/>
                  </a:lnTo>
                  <a:lnTo>
                    <a:pt x="1014" y="118"/>
                  </a:lnTo>
                  <a:lnTo>
                    <a:pt x="1016" y="133"/>
                  </a:lnTo>
                  <a:lnTo>
                    <a:pt x="1016" y="148"/>
                  </a:lnTo>
                  <a:lnTo>
                    <a:pt x="1016" y="868"/>
                  </a:lnTo>
                  <a:lnTo>
                    <a:pt x="1016" y="885"/>
                  </a:lnTo>
                  <a:lnTo>
                    <a:pt x="1014" y="899"/>
                  </a:lnTo>
                  <a:lnTo>
                    <a:pt x="1012" y="914"/>
                  </a:lnTo>
                  <a:lnTo>
                    <a:pt x="1009" y="929"/>
                  </a:lnTo>
                  <a:lnTo>
                    <a:pt x="1005" y="942"/>
                  </a:lnTo>
                  <a:lnTo>
                    <a:pt x="1000" y="954"/>
                  </a:lnTo>
                  <a:lnTo>
                    <a:pt x="994" y="966"/>
                  </a:lnTo>
                  <a:lnTo>
                    <a:pt x="987" y="978"/>
                  </a:lnTo>
                  <a:lnTo>
                    <a:pt x="979" y="988"/>
                  </a:lnTo>
                  <a:lnTo>
                    <a:pt x="970" y="996"/>
                  </a:lnTo>
                  <a:lnTo>
                    <a:pt x="960" y="1004"/>
                  </a:lnTo>
                  <a:lnTo>
                    <a:pt x="949" y="1010"/>
                  </a:lnTo>
                  <a:lnTo>
                    <a:pt x="937" y="1016"/>
                  </a:lnTo>
                  <a:lnTo>
                    <a:pt x="923" y="1020"/>
                  </a:lnTo>
                  <a:lnTo>
                    <a:pt x="909" y="1022"/>
                  </a:lnTo>
                  <a:lnTo>
                    <a:pt x="894" y="1023"/>
                  </a:lnTo>
                  <a:lnTo>
                    <a:pt x="239" y="1021"/>
                  </a:lnTo>
                  <a:close/>
                  <a:moveTo>
                    <a:pt x="239" y="282"/>
                  </a:moveTo>
                  <a:lnTo>
                    <a:pt x="777" y="282"/>
                  </a:lnTo>
                  <a:lnTo>
                    <a:pt x="777" y="730"/>
                  </a:lnTo>
                  <a:lnTo>
                    <a:pt x="239" y="730"/>
                  </a:lnTo>
                  <a:lnTo>
                    <a:pt x="239" y="282"/>
                  </a:lnTo>
                  <a:close/>
                </a:path>
              </a:pathLst>
            </a:custGeom>
            <a:grpFill/>
            <a:ln w="9525">
              <a:noFill/>
              <a:round/>
              <a:headEnd/>
              <a:tailEnd/>
            </a:ln>
          </p:spPr>
          <p:txBody>
            <a:bodyPr/>
            <a:lstStyle/>
            <a:p>
              <a:pPr>
                <a:spcBef>
                  <a:spcPct val="20000"/>
                </a:spcBef>
                <a:spcAft>
                  <a:spcPct val="50000"/>
                </a:spcAft>
                <a:buClr>
                  <a:srgbClr val="FF9900"/>
                </a:buClr>
                <a:buSzPct val="95000"/>
                <a:buFontTx/>
                <a:buChar char="•"/>
                <a:defRPr/>
              </a:pPr>
              <a:endParaRPr lang="zh-CN" altLang="zh-CN">
                <a:ea typeface="黑体" pitchFamily="2" charset="-122"/>
              </a:endParaRPr>
            </a:p>
          </p:txBody>
        </p:sp>
      </p:grpSp>
      <p:pic>
        <p:nvPicPr>
          <p:cNvPr id="1027" name="图片 14" descr="中间件PPT母版_2009_v3_1.jpg"/>
          <p:cNvPicPr>
            <a:picLocks noChangeAspect="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1028" name="图片 5" descr="kingdee_apusic_white.png"/>
          <p:cNvPicPr>
            <a:picLocks noChangeAspect="1"/>
          </p:cNvPicPr>
          <p:nvPr/>
        </p:nvPicPr>
        <p:blipFill>
          <a:blip r:embed="rId4"/>
          <a:srcRect/>
          <a:stretch>
            <a:fillRect/>
          </a:stretch>
        </p:blipFill>
        <p:spPr bwMode="auto">
          <a:xfrm>
            <a:off x="142875" y="857250"/>
            <a:ext cx="2636838" cy="357188"/>
          </a:xfrm>
          <a:prstGeom prst="rect">
            <a:avLst/>
          </a:prstGeom>
          <a:noFill/>
          <a:ln w="9525">
            <a:noFill/>
            <a:miter lim="800000"/>
            <a:headEnd/>
            <a:tailEnd/>
          </a:ln>
        </p:spPr>
      </p:pic>
      <p:pic>
        <p:nvPicPr>
          <p:cNvPr id="1029" name="图片 19" descr="apusic_en&amp;cn.png"/>
          <p:cNvPicPr>
            <a:picLocks noChangeAspect="1"/>
          </p:cNvPicPr>
          <p:nvPr userDrawn="1"/>
        </p:nvPicPr>
        <p:blipFill>
          <a:blip r:embed="rId5"/>
          <a:srcRect/>
          <a:stretch>
            <a:fillRect/>
          </a:stretch>
        </p:blipFill>
        <p:spPr bwMode="auto">
          <a:xfrm>
            <a:off x="7929563" y="6286500"/>
            <a:ext cx="1071562" cy="396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5"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8" descr="中间件PPT母版_2009_v2_9.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6" r:id="rId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图片 6" descr="kingdee_apusic_white.png"/>
          <p:cNvPicPr>
            <a:picLocks noChangeAspect="1"/>
          </p:cNvPicPr>
          <p:nvPr/>
        </p:nvPicPr>
        <p:blipFill>
          <a:blip r:embed="rId4"/>
          <a:srcRect/>
          <a:stretch>
            <a:fillRect/>
          </a:stretch>
        </p:blipFill>
        <p:spPr bwMode="auto">
          <a:xfrm>
            <a:off x="219075" y="6629400"/>
            <a:ext cx="1528763" cy="206375"/>
          </a:xfrm>
          <a:prstGeom prst="rect">
            <a:avLst/>
          </a:prstGeom>
          <a:noFill/>
          <a:ln w="9525">
            <a:noFill/>
            <a:miter lim="800000"/>
            <a:headEnd/>
            <a:tailEnd/>
          </a:ln>
        </p:spPr>
      </p:pic>
      <p:sp>
        <p:nvSpPr>
          <p:cNvPr id="1036" name="TextBox 8"/>
          <p:cNvSpPr txBox="1">
            <a:spLocks noChangeArrowheads="1"/>
          </p:cNvSpPr>
          <p:nvPr/>
        </p:nvSpPr>
        <p:spPr bwMode="auto">
          <a:xfrm>
            <a:off x="1843088" y="6588125"/>
            <a:ext cx="1108075" cy="230188"/>
          </a:xfrm>
          <a:prstGeom prst="rect">
            <a:avLst/>
          </a:prstGeom>
          <a:noFill/>
          <a:ln w="9525">
            <a:noFill/>
            <a:miter lim="800000"/>
            <a:headEnd/>
            <a:tailEnd/>
          </a:ln>
        </p:spPr>
        <p:txBody>
          <a:bodyPr wrap="none">
            <a:spAutoFit/>
          </a:bodyPr>
          <a:lstStyle/>
          <a:p>
            <a:pPr>
              <a:defRPr/>
            </a:pPr>
            <a:r>
              <a:rPr lang="zh-CN" altLang="en-US" sz="900">
                <a:solidFill>
                  <a:schemeClr val="bg1"/>
                </a:solidFill>
                <a:latin typeface="黑体" pitchFamily="2" charset="-122"/>
                <a:ea typeface="黑体" pitchFamily="2" charset="-122"/>
              </a:rPr>
              <a:t>基础架构平台专家</a:t>
            </a:r>
          </a:p>
        </p:txBody>
      </p:sp>
      <p:cxnSp>
        <p:nvCxnSpPr>
          <p:cNvPr id="10" name="直接连接符 9"/>
          <p:cNvCxnSpPr/>
          <p:nvPr/>
        </p:nvCxnSpPr>
        <p:spPr>
          <a:xfrm rot="5400000">
            <a:off x="1740694" y="6700044"/>
            <a:ext cx="1428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77" name="图片 6" descr="中间件PPT母版_2009_v3_3(1).jpg"/>
          <p:cNvPicPr>
            <a:picLocks noChangeAspect="1"/>
          </p:cNvPicPr>
          <p:nvPr userDrawn="1"/>
        </p:nvPicPr>
        <p:blipFill>
          <a:blip r:embed="rId5"/>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Lst>
  <p:transition/>
  <p:txStyles>
    <p:titleStyle>
      <a:lvl1pPr algn="l" rtl="0" eaLnBrk="0" fontAlgn="base" hangingPunct="0">
        <a:spcBef>
          <a:spcPct val="0"/>
        </a:spcBef>
        <a:spcAft>
          <a:spcPct val="0"/>
        </a:spcAft>
        <a:defRPr sz="4000" kern="1200">
          <a:solidFill>
            <a:schemeClr val="bg1"/>
          </a:solidFill>
          <a:latin typeface="+mj-lt"/>
          <a:ea typeface="黑体" pitchFamily="2" charset="-122"/>
          <a:cs typeface="+mj-cs"/>
        </a:defRPr>
      </a:lvl1pPr>
      <a:lvl2pPr algn="l" rtl="0" eaLnBrk="0" fontAlgn="base" hangingPunct="0">
        <a:spcBef>
          <a:spcPct val="0"/>
        </a:spcBef>
        <a:spcAft>
          <a:spcPct val="0"/>
        </a:spcAft>
        <a:defRPr sz="4000">
          <a:solidFill>
            <a:schemeClr val="bg1"/>
          </a:solidFill>
          <a:latin typeface="Calibri" pitchFamily="34" charset="0"/>
          <a:ea typeface="黑体" pitchFamily="2" charset="-122"/>
        </a:defRPr>
      </a:lvl2pPr>
      <a:lvl3pPr algn="l" rtl="0" eaLnBrk="0" fontAlgn="base" hangingPunct="0">
        <a:spcBef>
          <a:spcPct val="0"/>
        </a:spcBef>
        <a:spcAft>
          <a:spcPct val="0"/>
        </a:spcAft>
        <a:defRPr sz="4000">
          <a:solidFill>
            <a:schemeClr val="bg1"/>
          </a:solidFill>
          <a:latin typeface="Calibri" pitchFamily="34" charset="0"/>
          <a:ea typeface="黑体" pitchFamily="2" charset="-122"/>
        </a:defRPr>
      </a:lvl3pPr>
      <a:lvl4pPr algn="l" rtl="0" eaLnBrk="0" fontAlgn="base" hangingPunct="0">
        <a:spcBef>
          <a:spcPct val="0"/>
        </a:spcBef>
        <a:spcAft>
          <a:spcPct val="0"/>
        </a:spcAft>
        <a:defRPr sz="4000">
          <a:solidFill>
            <a:schemeClr val="bg1"/>
          </a:solidFill>
          <a:latin typeface="Calibri" pitchFamily="34" charset="0"/>
          <a:ea typeface="黑体" pitchFamily="2" charset="-122"/>
        </a:defRPr>
      </a:lvl4pPr>
      <a:lvl5pPr algn="l" rtl="0" eaLnBrk="0" fontAlgn="base" hangingPunct="0">
        <a:spcBef>
          <a:spcPct val="0"/>
        </a:spcBef>
        <a:spcAft>
          <a:spcPct val="0"/>
        </a:spcAft>
        <a:defRPr sz="4000">
          <a:solidFill>
            <a:schemeClr val="bg1"/>
          </a:solidFill>
          <a:latin typeface="Calibri" pitchFamily="34" charset="0"/>
          <a:ea typeface="黑体" pitchFamily="2" charset="-122"/>
        </a:defRPr>
      </a:lvl5pPr>
      <a:lvl6pPr marL="457200" algn="l" rtl="0" fontAlgn="base">
        <a:spcBef>
          <a:spcPct val="0"/>
        </a:spcBef>
        <a:spcAft>
          <a:spcPct val="0"/>
        </a:spcAft>
        <a:defRPr sz="4000">
          <a:solidFill>
            <a:schemeClr val="bg1"/>
          </a:solidFill>
          <a:latin typeface="Calibri" pitchFamily="34" charset="0"/>
          <a:ea typeface="黑体" pitchFamily="2" charset="-122"/>
        </a:defRPr>
      </a:lvl6pPr>
      <a:lvl7pPr marL="914400" algn="l" rtl="0" fontAlgn="base">
        <a:spcBef>
          <a:spcPct val="0"/>
        </a:spcBef>
        <a:spcAft>
          <a:spcPct val="0"/>
        </a:spcAft>
        <a:defRPr sz="4000">
          <a:solidFill>
            <a:schemeClr val="bg1"/>
          </a:solidFill>
          <a:latin typeface="Calibri" pitchFamily="34" charset="0"/>
          <a:ea typeface="黑体" pitchFamily="2" charset="-122"/>
        </a:defRPr>
      </a:lvl7pPr>
      <a:lvl8pPr marL="1371600" algn="l" rtl="0" fontAlgn="base">
        <a:spcBef>
          <a:spcPct val="0"/>
        </a:spcBef>
        <a:spcAft>
          <a:spcPct val="0"/>
        </a:spcAft>
        <a:defRPr sz="4000">
          <a:solidFill>
            <a:schemeClr val="bg1"/>
          </a:solidFill>
          <a:latin typeface="Calibri" pitchFamily="34" charset="0"/>
          <a:ea typeface="黑体" pitchFamily="2" charset="-122"/>
        </a:defRPr>
      </a:lvl8pPr>
      <a:lvl9pPr marL="1828800" algn="l" rtl="0" fontAlgn="base">
        <a:spcBef>
          <a:spcPct val="0"/>
        </a:spcBef>
        <a:spcAft>
          <a:spcPct val="0"/>
        </a:spcAft>
        <a:defRPr sz="4000">
          <a:solidFill>
            <a:schemeClr val="bg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FF6600"/>
        </a:buClr>
        <a:buFont typeface="Wingdings" pitchFamily="2" charset="2"/>
        <a:buChar char="n"/>
        <a:defRPr sz="32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Wingdings" pitchFamily="2" charset="2"/>
        <a:buChar char="Ø"/>
        <a:defRPr sz="28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华文楷体" pitchFamily="2"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图片 13" descr="中间件PPT母版_2009_v3_6.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4099" name="图片 5" descr="kingdee_apusic_white.png"/>
          <p:cNvPicPr>
            <a:picLocks noChangeAspect="1"/>
          </p:cNvPicPr>
          <p:nvPr userDrawn="1"/>
        </p:nvPicPr>
        <p:blipFill>
          <a:blip r:embed="rId4"/>
          <a:srcRect/>
          <a:stretch>
            <a:fillRect/>
          </a:stretch>
        </p:blipFill>
        <p:spPr bwMode="auto">
          <a:xfrm>
            <a:off x="142875" y="857250"/>
            <a:ext cx="2636838" cy="357188"/>
          </a:xfrm>
          <a:prstGeom prst="rect">
            <a:avLst/>
          </a:prstGeom>
          <a:noFill/>
          <a:ln w="9525">
            <a:noFill/>
            <a:miter lim="800000"/>
            <a:headEnd/>
            <a:tailEnd/>
          </a:ln>
        </p:spPr>
      </p:pic>
      <p:pic>
        <p:nvPicPr>
          <p:cNvPr id="4100" name="图片 10" descr="apusic_en&amp;cn.png"/>
          <p:cNvPicPr>
            <a:picLocks noChangeAspect="1"/>
          </p:cNvPicPr>
          <p:nvPr userDrawn="1"/>
        </p:nvPicPr>
        <p:blipFill>
          <a:blip r:embed="rId5"/>
          <a:srcRect/>
          <a:stretch>
            <a:fillRect/>
          </a:stretch>
        </p:blipFill>
        <p:spPr bwMode="auto">
          <a:xfrm>
            <a:off x="7929563" y="6286500"/>
            <a:ext cx="1071562" cy="396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7"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3"/>
          <p:cNvSpPr>
            <a:spLocks noGrp="1"/>
          </p:cNvSpPr>
          <p:nvPr>
            <p:ph type="title"/>
          </p:nvPr>
        </p:nvSpPr>
        <p:spPr bwMode="auto">
          <a:xfrm>
            <a:off x="1000125" y="3286125"/>
            <a:ext cx="7572375" cy="1223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dirty="0" smtClean="0">
                <a:latin typeface="Arial" charset="0"/>
                <a:cs typeface="Arial" charset="0"/>
              </a:rPr>
              <a:t>“</a:t>
            </a:r>
            <a:r>
              <a:rPr lang="zh-CN" altLang="en-US" dirty="0" smtClean="0">
                <a:latin typeface="Arial" charset="0"/>
                <a:cs typeface="Arial" charset="0"/>
              </a:rPr>
              <a:t>金银岛</a:t>
            </a:r>
            <a:r>
              <a:rPr lang="en-US" altLang="zh-CN" dirty="0" smtClean="0">
                <a:latin typeface="Arial" charset="0"/>
                <a:cs typeface="Arial" charset="0"/>
              </a:rPr>
              <a:t>”</a:t>
            </a:r>
            <a:r>
              <a:rPr lang="zh-CN" altLang="en-US" dirty="0" smtClean="0">
                <a:latin typeface="Arial" charset="0"/>
                <a:cs typeface="Arial" charset="0"/>
              </a:rPr>
              <a:t>在线融资</a:t>
            </a:r>
          </a:p>
        </p:txBody>
      </p:sp>
      <p:sp>
        <p:nvSpPr>
          <p:cNvPr id="8195" name="文本占位符 14"/>
          <p:cNvSpPr>
            <a:spLocks noGrp="1"/>
          </p:cNvSpPr>
          <p:nvPr>
            <p:ph type="body" sz="quarter" idx="10"/>
          </p:nvPr>
        </p:nvSpPr>
        <p:spPr bwMode="auto">
          <a:xfrm>
            <a:off x="1835150" y="4997450"/>
            <a:ext cx="5808663" cy="4286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latin typeface="Arial" charset="0"/>
                <a:cs typeface="Arial" charset="0"/>
              </a:rPr>
              <a:t>夏勇</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在线融资的特点</a:t>
            </a:r>
            <a:endParaRPr lang="zh-CN" altLang="en-US" dirty="0"/>
          </a:p>
        </p:txBody>
      </p:sp>
      <p:sp>
        <p:nvSpPr>
          <p:cNvPr id="3" name="内容占位符 2"/>
          <p:cNvSpPr>
            <a:spLocks noGrp="1"/>
          </p:cNvSpPr>
          <p:nvPr>
            <p:ph idx="1"/>
          </p:nvPr>
        </p:nvSpPr>
        <p:spPr>
          <a:xfrm>
            <a:off x="469900" y="1136650"/>
            <a:ext cx="8023225" cy="4072732"/>
          </a:xfrm>
        </p:spPr>
        <p:txBody>
          <a:bodyPr/>
          <a:lstStyle/>
          <a:p>
            <a:r>
              <a:rPr lang="zh-CN" altLang="en-US" dirty="0" smtClean="0"/>
              <a:t>方便：全程网上操作，不用跑银行</a:t>
            </a:r>
            <a:endParaRPr lang="en-US" altLang="zh-CN" dirty="0" smtClean="0"/>
          </a:p>
          <a:p>
            <a:r>
              <a:rPr lang="zh-CN" altLang="en-US" dirty="0" smtClean="0"/>
              <a:t>快捷：简化了审批，报表，审查等工作</a:t>
            </a:r>
            <a:endParaRPr lang="en-US" altLang="zh-CN" dirty="0" smtClean="0"/>
          </a:p>
          <a:p>
            <a:r>
              <a:rPr lang="zh-CN" altLang="en-US" dirty="0" smtClean="0"/>
              <a:t>节约：时间、精力、成本</a:t>
            </a:r>
            <a:endParaRPr lang="en-US" altLang="zh-CN" dirty="0" smtClean="0"/>
          </a:p>
          <a:p>
            <a:r>
              <a:rPr lang="zh-CN" altLang="en-US" dirty="0" smtClean="0"/>
              <a:t>不要额外的抵押品</a:t>
            </a: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在线融资的条件</a:t>
            </a:r>
            <a:endParaRPr lang="zh-CN" altLang="en-US" dirty="0"/>
          </a:p>
        </p:txBody>
      </p:sp>
      <p:sp>
        <p:nvSpPr>
          <p:cNvPr id="3" name="内容占位符 2"/>
          <p:cNvSpPr>
            <a:spLocks noGrp="1"/>
          </p:cNvSpPr>
          <p:nvPr>
            <p:ph idx="1"/>
          </p:nvPr>
        </p:nvSpPr>
        <p:spPr>
          <a:xfrm>
            <a:off x="469900" y="955675"/>
            <a:ext cx="8229600" cy="4525963"/>
          </a:xfrm>
        </p:spPr>
        <p:txBody>
          <a:bodyPr/>
          <a:lstStyle/>
          <a:p>
            <a:r>
              <a:rPr lang="zh-CN" altLang="en-US" dirty="0" smtClean="0"/>
              <a:t>平台注册用户</a:t>
            </a:r>
            <a:endParaRPr lang="en-US" altLang="zh-CN" dirty="0" smtClean="0"/>
          </a:p>
          <a:p>
            <a:r>
              <a:rPr lang="zh-CN" altLang="en-US" dirty="0" smtClean="0"/>
              <a:t>企业申请条件</a:t>
            </a:r>
            <a:endParaRPr lang="en-US" altLang="zh-CN" dirty="0" smtClean="0"/>
          </a:p>
          <a:p>
            <a:endParaRPr lang="zh-CN" altLang="en-US" dirty="0"/>
          </a:p>
        </p:txBody>
      </p:sp>
      <p:sp>
        <p:nvSpPr>
          <p:cNvPr id="4" name="TextBox 3"/>
          <p:cNvSpPr txBox="1"/>
          <p:nvPr/>
        </p:nvSpPr>
        <p:spPr>
          <a:xfrm>
            <a:off x="288925" y="2041525"/>
            <a:ext cx="7013458" cy="3970318"/>
          </a:xfrm>
          <a:prstGeom prst="rect">
            <a:avLst/>
          </a:prstGeom>
          <a:noFill/>
        </p:spPr>
        <p:txBody>
          <a:bodyPr wrap="none" rtlCol="0">
            <a:spAutoFit/>
          </a:bodyPr>
          <a:lstStyle/>
          <a:p>
            <a:endParaRPr lang="zh-CN" altLang="en-US"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、企业申请条件</a:t>
            </a:r>
          </a:p>
          <a:p>
            <a:pPr lvl="1"/>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）公司成立</a:t>
            </a:r>
            <a:r>
              <a:rPr lang="en-US" altLang="zh-CN" dirty="0" smtClean="0">
                <a:latin typeface="微软雅黑" pitchFamily="34" charset="-122"/>
                <a:ea typeface="微软雅黑" pitchFamily="34" charset="-122"/>
              </a:rPr>
              <a:t>18</a:t>
            </a:r>
            <a:r>
              <a:rPr lang="zh-CN" altLang="en-US" dirty="0" smtClean="0">
                <a:latin typeface="微软雅黑" pitchFamily="34" charset="-122"/>
                <a:ea typeface="微软雅黑" pitchFamily="34" charset="-122"/>
              </a:rPr>
              <a:t>个月以上；</a:t>
            </a:r>
          </a:p>
          <a:p>
            <a:pPr lvl="1"/>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）金银岛网络信用记录良好，在金融机构无不良信用记录；</a:t>
            </a:r>
          </a:p>
          <a:p>
            <a:pPr lvl="1"/>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）目前暂未在建行各分支机构有贷款余额；</a:t>
            </a:r>
          </a:p>
          <a:p>
            <a:pPr lvl="1"/>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）具备一年以上交易记录的金银岛会员；</a:t>
            </a:r>
          </a:p>
          <a:p>
            <a:pPr lvl="1"/>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）建设银行认为必要的其他条件。</a:t>
            </a:r>
            <a:endParaRPr lang="en-US" altLang="zh-CN" dirty="0" smtClean="0">
              <a:latin typeface="微软雅黑" pitchFamily="34" charset="-122"/>
              <a:ea typeface="微软雅黑" pitchFamily="34" charset="-122"/>
            </a:endParaRPr>
          </a:p>
          <a:p>
            <a:pPr lvl="1"/>
            <a:endParaRPr lang="zh-CN" altLang="en-US"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、贷款额度和期限</a:t>
            </a:r>
          </a:p>
          <a:p>
            <a:pPr lvl="1" algn="dist"/>
            <a:r>
              <a:rPr lang="zh-CN" altLang="en-US" dirty="0" smtClean="0">
                <a:latin typeface="微软雅黑" pitchFamily="34" charset="-122"/>
                <a:ea typeface="微软雅黑" pitchFamily="34" charset="-122"/>
              </a:rPr>
              <a:t>银行贷款额度可超</a:t>
            </a:r>
            <a:r>
              <a:rPr lang="en-US" altLang="zh-CN" dirty="0" smtClean="0">
                <a:latin typeface="微软雅黑" pitchFamily="34" charset="-122"/>
                <a:ea typeface="微软雅黑" pitchFamily="34" charset="-122"/>
              </a:rPr>
              <a:t>5000</a:t>
            </a:r>
            <a:r>
              <a:rPr lang="zh-CN" altLang="en-US" dirty="0" smtClean="0">
                <a:latin typeface="微软雅黑" pitchFamily="34" charset="-122"/>
                <a:ea typeface="微软雅黑" pitchFamily="34" charset="-122"/>
              </a:rPr>
              <a:t>万，贷款最长半年（即</a:t>
            </a:r>
            <a:r>
              <a:rPr lang="en-US" altLang="zh-CN" dirty="0" smtClean="0">
                <a:latin typeface="微软雅黑" pitchFamily="34" charset="-122"/>
                <a:ea typeface="微软雅黑" pitchFamily="34" charset="-122"/>
              </a:rPr>
              <a:t>180</a:t>
            </a:r>
            <a:r>
              <a:rPr lang="zh-CN" altLang="en-US" dirty="0" smtClean="0">
                <a:latin typeface="微软雅黑" pitchFamily="34" charset="-122"/>
                <a:ea typeface="微软雅黑" pitchFamily="34" charset="-122"/>
              </a:rPr>
              <a:t>天）</a:t>
            </a:r>
            <a:endParaRPr lang="en-US" altLang="zh-CN" dirty="0" smtClean="0">
              <a:latin typeface="微软雅黑" pitchFamily="34" charset="-122"/>
              <a:ea typeface="微软雅黑" pitchFamily="34" charset="-122"/>
            </a:endParaRPr>
          </a:p>
          <a:p>
            <a:pPr lvl="1" algn="dist"/>
            <a:endParaRPr lang="zh-CN" altLang="en-US"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、质押率</a:t>
            </a:r>
          </a:p>
          <a:p>
            <a:pPr lvl="1"/>
            <a:r>
              <a:rPr lang="en-US" altLang="zh-CN" dirty="0" smtClean="0">
                <a:latin typeface="微软雅黑" pitchFamily="34" charset="-122"/>
                <a:ea typeface="微软雅黑" pitchFamily="34" charset="-122"/>
              </a:rPr>
              <a:t>70%</a:t>
            </a:r>
            <a:r>
              <a:rPr lang="zh-CN" altLang="en-US" dirty="0" smtClean="0">
                <a:latin typeface="微软雅黑" pitchFamily="34" charset="-122"/>
                <a:ea typeface="微软雅黑" pitchFamily="34" charset="-122"/>
              </a:rPr>
              <a:t>质押率，无保证金</a:t>
            </a:r>
          </a:p>
          <a:p>
            <a:pPr lvl="1"/>
            <a:r>
              <a:rPr lang="zh-CN" altLang="en-US" dirty="0" smtClean="0">
                <a:latin typeface="微软雅黑" pitchFamily="34" charset="-122"/>
                <a:ea typeface="微软雅黑" pitchFamily="34" charset="-122"/>
              </a:rPr>
              <a:t>实行每日无负债质押率监控</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0"/>
            <a:ext cx="8229600" cy="1143000"/>
          </a:xfrm>
        </p:spPr>
        <p:txBody>
          <a:bodyPr/>
          <a:lstStyle/>
          <a:p>
            <a:r>
              <a:rPr lang="zh-CN" altLang="en-US" dirty="0" smtClean="0"/>
              <a:t>在线融资的流程</a:t>
            </a:r>
            <a:endParaRPr lang="zh-CN" altLang="en-US" dirty="0"/>
          </a:p>
        </p:txBody>
      </p:sp>
      <p:graphicFrame>
        <p:nvGraphicFramePr>
          <p:cNvPr id="5" name="内容占位符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dgm id="{ED4AD152-B505-43E7-A28C-80115CF84B89}"/>
                                            </p:graphicEl>
                                          </p:spTgt>
                                        </p:tgtEl>
                                        <p:attrNameLst>
                                          <p:attrName>style.visibility</p:attrName>
                                        </p:attrNameLst>
                                      </p:cBhvr>
                                      <p:to>
                                        <p:strVal val="visible"/>
                                      </p:to>
                                    </p:set>
                                    <p:animEffect transition="in" filter="wipe(down)">
                                      <p:cBhvr>
                                        <p:cTn id="7" dur="500"/>
                                        <p:tgtEl>
                                          <p:spTgt spid="5">
                                            <p:graphicEl>
                                              <a:dgm id="{ED4AD152-B505-43E7-A28C-80115CF84B8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dgm id="{25060068-0B59-461A-B69D-9447B8FBA0FC}"/>
                                            </p:graphicEl>
                                          </p:spTgt>
                                        </p:tgtEl>
                                        <p:attrNameLst>
                                          <p:attrName>style.visibility</p:attrName>
                                        </p:attrNameLst>
                                      </p:cBhvr>
                                      <p:to>
                                        <p:strVal val="visible"/>
                                      </p:to>
                                    </p:set>
                                    <p:animEffect transition="in" filter="wipe(down)">
                                      <p:cBhvr>
                                        <p:cTn id="12" dur="500"/>
                                        <p:tgtEl>
                                          <p:spTgt spid="5">
                                            <p:graphicEl>
                                              <a:dgm id="{25060068-0B59-461A-B69D-9447B8FBA0FC}"/>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graphicEl>
                                              <a:dgm id="{6A703C03-F5DD-425D-BA68-B8DD5BBE1C04}"/>
                                            </p:graphicEl>
                                          </p:spTgt>
                                        </p:tgtEl>
                                        <p:attrNameLst>
                                          <p:attrName>style.visibility</p:attrName>
                                        </p:attrNameLst>
                                      </p:cBhvr>
                                      <p:to>
                                        <p:strVal val="visible"/>
                                      </p:to>
                                    </p:set>
                                    <p:animEffect transition="in" filter="wipe(down)">
                                      <p:cBhvr>
                                        <p:cTn id="15" dur="500"/>
                                        <p:tgtEl>
                                          <p:spTgt spid="5">
                                            <p:graphicEl>
                                              <a:dgm id="{6A703C03-F5DD-425D-BA68-B8DD5BBE1C0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graphicEl>
                                              <a:dgm id="{75510974-1B92-4761-9723-A5C4FBAF8E4F}"/>
                                            </p:graphicEl>
                                          </p:spTgt>
                                        </p:tgtEl>
                                        <p:attrNameLst>
                                          <p:attrName>style.visibility</p:attrName>
                                        </p:attrNameLst>
                                      </p:cBhvr>
                                      <p:to>
                                        <p:strVal val="visible"/>
                                      </p:to>
                                    </p:set>
                                    <p:animEffect transition="in" filter="wipe(down)">
                                      <p:cBhvr>
                                        <p:cTn id="20" dur="500"/>
                                        <p:tgtEl>
                                          <p:spTgt spid="5">
                                            <p:graphicEl>
                                              <a:dgm id="{75510974-1B92-4761-9723-A5C4FBAF8E4F}"/>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graphicEl>
                                              <a:dgm id="{33323894-BC45-451F-B64D-6C02D286A4EC}"/>
                                            </p:graphicEl>
                                          </p:spTgt>
                                        </p:tgtEl>
                                        <p:attrNameLst>
                                          <p:attrName>style.visibility</p:attrName>
                                        </p:attrNameLst>
                                      </p:cBhvr>
                                      <p:to>
                                        <p:strVal val="visible"/>
                                      </p:to>
                                    </p:set>
                                    <p:animEffect transition="in" filter="wipe(down)">
                                      <p:cBhvr>
                                        <p:cTn id="23" dur="500"/>
                                        <p:tgtEl>
                                          <p:spTgt spid="5">
                                            <p:graphicEl>
                                              <a:dgm id="{33323894-BC45-451F-B64D-6C02D286A4E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
                                            <p:graphicEl>
                                              <a:dgm id="{A8379CFA-60CA-4371-A53D-C4DF8D4DEAC3}"/>
                                            </p:graphicEl>
                                          </p:spTgt>
                                        </p:tgtEl>
                                        <p:attrNameLst>
                                          <p:attrName>style.visibility</p:attrName>
                                        </p:attrNameLst>
                                      </p:cBhvr>
                                      <p:to>
                                        <p:strVal val="visible"/>
                                      </p:to>
                                    </p:set>
                                    <p:animEffect transition="in" filter="wipe(down)">
                                      <p:cBhvr>
                                        <p:cTn id="28" dur="500"/>
                                        <p:tgtEl>
                                          <p:spTgt spid="5">
                                            <p:graphicEl>
                                              <a:dgm id="{A8379CFA-60CA-4371-A53D-C4DF8D4DEAC3}"/>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graphicEl>
                                              <a:dgm id="{E1503DF1-C3A3-47D9-8B29-CB071DA14BBC}"/>
                                            </p:graphicEl>
                                          </p:spTgt>
                                        </p:tgtEl>
                                        <p:attrNameLst>
                                          <p:attrName>style.visibility</p:attrName>
                                        </p:attrNameLst>
                                      </p:cBhvr>
                                      <p:to>
                                        <p:strVal val="visible"/>
                                      </p:to>
                                    </p:set>
                                    <p:animEffect transition="in" filter="wipe(down)">
                                      <p:cBhvr>
                                        <p:cTn id="31" dur="500"/>
                                        <p:tgtEl>
                                          <p:spTgt spid="5">
                                            <p:graphicEl>
                                              <a:dgm id="{E1503DF1-C3A3-47D9-8B29-CB071DA14BB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graphicEl>
                                              <a:dgm id="{F806930D-7512-4160-8EEB-F5421883AD39}"/>
                                            </p:graphicEl>
                                          </p:spTgt>
                                        </p:tgtEl>
                                        <p:attrNameLst>
                                          <p:attrName>style.visibility</p:attrName>
                                        </p:attrNameLst>
                                      </p:cBhvr>
                                      <p:to>
                                        <p:strVal val="visible"/>
                                      </p:to>
                                    </p:set>
                                    <p:animEffect transition="in" filter="wipe(down)">
                                      <p:cBhvr>
                                        <p:cTn id="36" dur="500"/>
                                        <p:tgtEl>
                                          <p:spTgt spid="5">
                                            <p:graphicEl>
                                              <a:dgm id="{F806930D-7512-4160-8EEB-F5421883AD39}"/>
                                            </p:graphic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
                                            <p:graphicEl>
                                              <a:dgm id="{539C395C-5F4E-4001-B27D-FFB497CDCA7A}"/>
                                            </p:graphicEl>
                                          </p:spTgt>
                                        </p:tgtEl>
                                        <p:attrNameLst>
                                          <p:attrName>style.visibility</p:attrName>
                                        </p:attrNameLst>
                                      </p:cBhvr>
                                      <p:to>
                                        <p:strVal val="visible"/>
                                      </p:to>
                                    </p:set>
                                    <p:animEffect transition="in" filter="wipe(down)">
                                      <p:cBhvr>
                                        <p:cTn id="39" dur="500"/>
                                        <p:tgtEl>
                                          <p:spTgt spid="5">
                                            <p:graphicEl>
                                              <a:dgm id="{539C395C-5F4E-4001-B27D-FFB497CDCA7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
                                            <p:graphicEl>
                                              <a:dgm id="{E3C805B6-2779-42F8-A66E-A33E420A9C09}"/>
                                            </p:graphicEl>
                                          </p:spTgt>
                                        </p:tgtEl>
                                        <p:attrNameLst>
                                          <p:attrName>style.visibility</p:attrName>
                                        </p:attrNameLst>
                                      </p:cBhvr>
                                      <p:to>
                                        <p:strVal val="visible"/>
                                      </p:to>
                                    </p:set>
                                    <p:animEffect transition="in" filter="wipe(down)">
                                      <p:cBhvr>
                                        <p:cTn id="44" dur="500"/>
                                        <p:tgtEl>
                                          <p:spTgt spid="5">
                                            <p:graphicEl>
                                              <a:dgm id="{E3C805B6-2779-42F8-A66E-A33E420A9C09}"/>
                                            </p:graphic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
                                            <p:graphicEl>
                                              <a:dgm id="{51E54397-FF88-42AA-9677-3686705BB28C}"/>
                                            </p:graphicEl>
                                          </p:spTgt>
                                        </p:tgtEl>
                                        <p:attrNameLst>
                                          <p:attrName>style.visibility</p:attrName>
                                        </p:attrNameLst>
                                      </p:cBhvr>
                                      <p:to>
                                        <p:strVal val="visible"/>
                                      </p:to>
                                    </p:set>
                                    <p:animEffect transition="in" filter="wipe(down)">
                                      <p:cBhvr>
                                        <p:cTn id="47" dur="500"/>
                                        <p:tgtEl>
                                          <p:spTgt spid="5">
                                            <p:graphicEl>
                                              <a:dgm id="{51E54397-FF88-42AA-9677-3686705BB28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graphicEl>
                                              <a:dgm id="{B26556D2-67AF-49C8-810C-4AF33F797FF2}"/>
                                            </p:graphicEl>
                                          </p:spTgt>
                                        </p:tgtEl>
                                        <p:attrNameLst>
                                          <p:attrName>style.visibility</p:attrName>
                                        </p:attrNameLst>
                                      </p:cBhvr>
                                      <p:to>
                                        <p:strVal val="visible"/>
                                      </p:to>
                                    </p:set>
                                    <p:animEffect transition="in" filter="wipe(down)">
                                      <p:cBhvr>
                                        <p:cTn id="52" dur="500"/>
                                        <p:tgtEl>
                                          <p:spTgt spid="5">
                                            <p:graphicEl>
                                              <a:dgm id="{B26556D2-67AF-49C8-810C-4AF33F797FF2}"/>
                                            </p:graphic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
                                            <p:graphicEl>
                                              <a:dgm id="{073BF16F-C76E-43C5-B890-95DB253BA944}"/>
                                            </p:graphicEl>
                                          </p:spTgt>
                                        </p:tgtEl>
                                        <p:attrNameLst>
                                          <p:attrName>style.visibility</p:attrName>
                                        </p:attrNameLst>
                                      </p:cBhvr>
                                      <p:to>
                                        <p:strVal val="visible"/>
                                      </p:to>
                                    </p:set>
                                    <p:animEffect transition="in" filter="wipe(down)">
                                      <p:cBhvr>
                                        <p:cTn id="55" dur="500"/>
                                        <p:tgtEl>
                                          <p:spTgt spid="5">
                                            <p:graphicEl>
                                              <a:dgm id="{073BF16F-C76E-43C5-B890-95DB253BA944}"/>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5">
                                            <p:graphicEl>
                                              <a:dgm id="{CE089403-C861-4AA8-82D0-BCCF3048417B}"/>
                                            </p:graphicEl>
                                          </p:spTgt>
                                        </p:tgtEl>
                                        <p:attrNameLst>
                                          <p:attrName>style.visibility</p:attrName>
                                        </p:attrNameLst>
                                      </p:cBhvr>
                                      <p:to>
                                        <p:strVal val="visible"/>
                                      </p:to>
                                    </p:set>
                                    <p:animEffect transition="in" filter="wipe(down)">
                                      <p:cBhvr>
                                        <p:cTn id="60" dur="500"/>
                                        <p:tgtEl>
                                          <p:spTgt spid="5">
                                            <p:graphicEl>
                                              <a:dgm id="{CE089403-C861-4AA8-82D0-BCCF3048417B}"/>
                                            </p:graphic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
                                            <p:graphicEl>
                                              <a:dgm id="{901CC79A-2319-4448-97E4-50E9EBE6D805}"/>
                                            </p:graphicEl>
                                          </p:spTgt>
                                        </p:tgtEl>
                                        <p:attrNameLst>
                                          <p:attrName>style.visibility</p:attrName>
                                        </p:attrNameLst>
                                      </p:cBhvr>
                                      <p:to>
                                        <p:strVal val="visible"/>
                                      </p:to>
                                    </p:set>
                                    <p:animEffect transition="in" filter="wipe(down)">
                                      <p:cBhvr>
                                        <p:cTn id="63" dur="500"/>
                                        <p:tgtEl>
                                          <p:spTgt spid="5">
                                            <p:graphicEl>
                                              <a:dgm id="{901CC79A-2319-4448-97E4-50E9EBE6D805}"/>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
                                            <p:graphicEl>
                                              <a:dgm id="{DCB5FAE1-16F3-4732-9C20-8F98C70CC2F4}"/>
                                            </p:graphicEl>
                                          </p:spTgt>
                                        </p:tgtEl>
                                        <p:attrNameLst>
                                          <p:attrName>style.visibility</p:attrName>
                                        </p:attrNameLst>
                                      </p:cBhvr>
                                      <p:to>
                                        <p:strVal val="visible"/>
                                      </p:to>
                                    </p:set>
                                    <p:animEffect transition="in" filter="wipe(down)">
                                      <p:cBhvr>
                                        <p:cTn id="68" dur="500"/>
                                        <p:tgtEl>
                                          <p:spTgt spid="5">
                                            <p:graphicEl>
                                              <a:dgm id="{DCB5FAE1-16F3-4732-9C20-8F98C70CC2F4}"/>
                                            </p:graphicEl>
                                          </p:spTgt>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5">
                                            <p:graphicEl>
                                              <a:dgm id="{F4A35082-6447-4EF3-8C87-1819BA9236DD}"/>
                                            </p:graphicEl>
                                          </p:spTgt>
                                        </p:tgtEl>
                                        <p:attrNameLst>
                                          <p:attrName>style.visibility</p:attrName>
                                        </p:attrNameLst>
                                      </p:cBhvr>
                                      <p:to>
                                        <p:strVal val="visible"/>
                                      </p:to>
                                    </p:set>
                                    <p:animEffect transition="in" filter="wipe(down)">
                                      <p:cBhvr>
                                        <p:cTn id="71" dur="500"/>
                                        <p:tgtEl>
                                          <p:spTgt spid="5">
                                            <p:graphicEl>
                                              <a:dgm id="{F4A35082-6447-4EF3-8C87-1819BA9236D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在线融资举例</a:t>
            </a:r>
            <a:endParaRPr lang="zh-CN" altLang="en-US" dirty="0"/>
          </a:p>
        </p:txBody>
      </p:sp>
      <p:sp>
        <p:nvSpPr>
          <p:cNvPr id="4" name="矩形 3"/>
          <p:cNvSpPr/>
          <p:nvPr/>
        </p:nvSpPr>
        <p:spPr>
          <a:xfrm>
            <a:off x="228600" y="1166842"/>
            <a:ext cx="8674100" cy="4524315"/>
          </a:xfrm>
          <a:prstGeom prst="rect">
            <a:avLst/>
          </a:prstGeom>
        </p:spPr>
        <p:txBody>
          <a:bodyPr wrap="square">
            <a:spAutoFit/>
          </a:bodyPr>
          <a:lstStyle/>
          <a:p>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）做行情</a:t>
            </a:r>
          </a:p>
          <a:p>
            <a:r>
              <a:rPr lang="zh-CN" altLang="en-US" dirty="0" smtClean="0">
                <a:latin typeface="微软雅黑" pitchFamily="34" charset="-122"/>
                <a:ea typeface="微软雅黑" pitchFamily="34" charset="-122"/>
              </a:rPr>
              <a:t>行情看涨，如果能拿到更多的资金，囤积更多的货物，待价格上涨后售出，可以带来更多的利润。</a:t>
            </a:r>
          </a:p>
          <a:p>
            <a:r>
              <a:rPr lang="zh-CN" altLang="en-US" dirty="0" smtClean="0">
                <a:latin typeface="微软雅黑" pitchFamily="34" charset="-122"/>
                <a:ea typeface="微软雅黑" pitchFamily="34" charset="-122"/>
              </a:rPr>
              <a:t>解决方案：网络仓单融资</a:t>
            </a:r>
          </a:p>
          <a:p>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公司通过建行金银岛“在线融资”业务向银行申请授信成功后，将手里囤积的货物质押给了银行，拿到银行贷款后购买到想要的货物。</a:t>
            </a:r>
          </a:p>
          <a:p>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）采购</a:t>
            </a:r>
          </a:p>
          <a:p>
            <a:r>
              <a:rPr lang="zh-CN" altLang="en-US" dirty="0" smtClean="0">
                <a:latin typeface="微软雅黑" pitchFamily="34" charset="-122"/>
                <a:ea typeface="微软雅黑" pitchFamily="34" charset="-122"/>
              </a:rPr>
              <a:t>有良好的渠道关系，苦于没有资金实力，不能达成合作。</a:t>
            </a:r>
          </a:p>
          <a:p>
            <a:r>
              <a:rPr lang="zh-CN" altLang="en-US" dirty="0" smtClean="0">
                <a:latin typeface="微软雅黑" pitchFamily="34" charset="-122"/>
                <a:ea typeface="微软雅黑" pitchFamily="34" charset="-122"/>
              </a:rPr>
              <a:t>解决方案：网络订单融资</a:t>
            </a:r>
          </a:p>
          <a:p>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公司通过建行金银岛“在线融资”业务向银行申请授信成功后，与上游达成合作意向，线上签署买卖合同，买方只需支付</a:t>
            </a:r>
            <a:r>
              <a:rPr lang="en-US" altLang="zh-CN" dirty="0" smtClean="0">
                <a:latin typeface="微软雅黑" pitchFamily="34" charset="-122"/>
                <a:ea typeface="微软雅黑" pitchFamily="34" charset="-122"/>
              </a:rPr>
              <a:t>30%</a:t>
            </a:r>
            <a:r>
              <a:rPr lang="zh-CN" altLang="en-US" dirty="0" smtClean="0">
                <a:latin typeface="微软雅黑" pitchFamily="34" charset="-122"/>
                <a:ea typeface="微软雅黑" pitchFamily="34" charset="-122"/>
              </a:rPr>
              <a:t>自有资金，银行支付</a:t>
            </a:r>
            <a:r>
              <a:rPr lang="en-US" altLang="zh-CN" dirty="0" smtClean="0">
                <a:latin typeface="微软雅黑" pitchFamily="34" charset="-122"/>
                <a:ea typeface="微软雅黑" pitchFamily="34" charset="-122"/>
              </a:rPr>
              <a:t>70%</a:t>
            </a:r>
            <a:r>
              <a:rPr lang="zh-CN" altLang="en-US" dirty="0" smtClean="0">
                <a:latin typeface="微软雅黑" pitchFamily="34" charset="-122"/>
                <a:ea typeface="微软雅黑" pitchFamily="34" charset="-122"/>
              </a:rPr>
              <a:t>贷款资金，卖方将货物放入指定仓库，银行将</a:t>
            </a:r>
            <a:r>
              <a:rPr lang="en-US" altLang="zh-CN" dirty="0" smtClean="0">
                <a:latin typeface="微软雅黑" pitchFamily="34" charset="-122"/>
                <a:ea typeface="微软雅黑" pitchFamily="34" charset="-122"/>
              </a:rPr>
              <a:t>100%</a:t>
            </a:r>
            <a:r>
              <a:rPr lang="zh-CN" altLang="en-US" dirty="0" smtClean="0">
                <a:latin typeface="微软雅黑" pitchFamily="34" charset="-122"/>
                <a:ea typeface="微软雅黑" pitchFamily="34" charset="-122"/>
              </a:rPr>
              <a:t>的货款打给卖方。</a:t>
            </a:r>
          </a:p>
          <a:p>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）扩大规模</a:t>
            </a:r>
          </a:p>
          <a:p>
            <a:r>
              <a:rPr lang="zh-CN" altLang="en-US" dirty="0" smtClean="0">
                <a:latin typeface="微软雅黑" pitchFamily="34" charset="-122"/>
                <a:ea typeface="微软雅黑" pitchFamily="34" charset="-122"/>
              </a:rPr>
              <a:t>企业周转资金有限，企业想发展，扩大规模，借助银行贷款资金</a:t>
            </a:r>
          </a:p>
          <a:p>
            <a:r>
              <a:rPr lang="zh-CN" altLang="en-US" dirty="0" smtClean="0">
                <a:latin typeface="微软雅黑" pitchFamily="34" charset="-122"/>
                <a:ea typeface="微软雅黑" pitchFamily="34" charset="-122"/>
              </a:rPr>
              <a:t>向银行申请授信成功后，将货物质押给银行，拿到</a:t>
            </a:r>
            <a:r>
              <a:rPr lang="en-US" altLang="zh-CN" dirty="0" smtClean="0">
                <a:latin typeface="微软雅黑" pitchFamily="34" charset="-122"/>
                <a:ea typeface="微软雅黑" pitchFamily="34" charset="-122"/>
              </a:rPr>
              <a:t>70%</a:t>
            </a:r>
            <a:r>
              <a:rPr lang="zh-CN" altLang="en-US" dirty="0" smtClean="0">
                <a:latin typeface="微软雅黑" pitchFamily="34" charset="-122"/>
                <a:ea typeface="微软雅黑" pitchFamily="34" charset="-122"/>
              </a:rPr>
              <a:t>的贷款用于购买货物，将货物再次质押给银行换取周转资金，实现</a:t>
            </a:r>
            <a:r>
              <a:rPr lang="en-US" altLang="zh-CN" dirty="0" smtClean="0">
                <a:latin typeface="微软雅黑" pitchFamily="34" charset="-122"/>
                <a:ea typeface="微软雅黑" pitchFamily="34" charset="-122"/>
              </a:rPr>
              <a:t>100</a:t>
            </a:r>
            <a:r>
              <a:rPr lang="zh-CN" altLang="en-US" dirty="0" smtClean="0">
                <a:latin typeface="微软雅黑" pitchFamily="34" charset="-122"/>
                <a:ea typeface="微软雅黑" pitchFamily="34" charset="-122"/>
              </a:rPr>
              <a:t>万的资金做</a:t>
            </a:r>
            <a:r>
              <a:rPr lang="en-US" altLang="zh-CN" dirty="0" smtClean="0">
                <a:latin typeface="微软雅黑" pitchFamily="34" charset="-122"/>
                <a:ea typeface="微软雅黑" pitchFamily="34" charset="-122"/>
              </a:rPr>
              <a:t>200</a:t>
            </a:r>
            <a:r>
              <a:rPr lang="zh-CN" altLang="en-US" dirty="0" smtClean="0">
                <a:latin typeface="微软雅黑" pitchFamily="34" charset="-122"/>
                <a:ea typeface="微软雅黑" pitchFamily="34" charset="-122"/>
              </a:rPr>
              <a:t>万的生意。</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900" y="955675"/>
            <a:ext cx="8229600" cy="4525963"/>
          </a:xfrm>
        </p:spPr>
        <p:txBody>
          <a:bodyPr/>
          <a:lstStyle/>
          <a:p>
            <a:r>
              <a:rPr lang="zh-CN" altLang="en-US" dirty="0" smtClean="0"/>
              <a:t>大通在线融资的概念</a:t>
            </a:r>
            <a:endParaRPr lang="en-US" altLang="zh-CN" dirty="0" smtClean="0"/>
          </a:p>
          <a:p>
            <a:r>
              <a:rPr lang="zh-CN" altLang="en-US" dirty="0" smtClean="0"/>
              <a:t>大通在线融资的流程</a:t>
            </a:r>
            <a:endParaRPr lang="en-US" altLang="zh-CN" dirty="0" smtClean="0"/>
          </a:p>
          <a:p>
            <a:endParaRPr lang="en-US" altLang="zh-CN" dirty="0" smtClean="0"/>
          </a:p>
          <a:p>
            <a:endParaRPr lang="zh-CN" altLang="en-US" dirty="0"/>
          </a:p>
        </p:txBody>
      </p:sp>
      <p:sp>
        <p:nvSpPr>
          <p:cNvPr id="5" name="标题 1"/>
          <p:cNvSpPr>
            <a:spLocks noGrp="1"/>
          </p:cNvSpPr>
          <p:nvPr>
            <p:ph type="title"/>
          </p:nvPr>
        </p:nvSpPr>
        <p:spPr>
          <a:xfrm>
            <a:off x="457200" y="171450"/>
            <a:ext cx="8229600" cy="1143000"/>
          </a:xfrm>
        </p:spPr>
        <p:txBody>
          <a:bodyPr/>
          <a:lstStyle/>
          <a:p>
            <a:r>
              <a:rPr lang="zh-CN" altLang="en-US" dirty="0" smtClean="0"/>
              <a:t>在线融资对大通网的参考价值</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0"/>
            <a:ext cx="8229600" cy="1143000"/>
          </a:xfrm>
        </p:spPr>
        <p:txBody>
          <a:bodyPr/>
          <a:lstStyle/>
          <a:p>
            <a:r>
              <a:rPr lang="zh-CN" altLang="en-US" dirty="0" smtClean="0"/>
              <a:t>在线融资对大通网的参考价值</a:t>
            </a:r>
            <a:endParaRPr lang="zh-CN" altLang="en-US" dirty="0"/>
          </a:p>
        </p:txBody>
      </p:sp>
      <p:sp>
        <p:nvSpPr>
          <p:cNvPr id="3" name="内容占位符 2"/>
          <p:cNvSpPr>
            <a:spLocks noGrp="1"/>
          </p:cNvSpPr>
          <p:nvPr>
            <p:ph idx="1"/>
          </p:nvPr>
        </p:nvSpPr>
        <p:spPr>
          <a:xfrm>
            <a:off x="469900" y="1166018"/>
            <a:ext cx="8229600" cy="4525963"/>
          </a:xfrm>
        </p:spPr>
        <p:txBody>
          <a:bodyPr/>
          <a:lstStyle/>
          <a:p>
            <a:r>
              <a:rPr lang="zh-CN" altLang="en-US" dirty="0" smtClean="0"/>
              <a:t>大通在线融资的概念</a:t>
            </a:r>
            <a:endParaRPr lang="en-US" altLang="zh-CN" dirty="0" smtClean="0"/>
          </a:p>
          <a:p>
            <a:pPr lvl="1"/>
            <a:r>
              <a:rPr lang="zh-CN" altLang="en-US" dirty="0" smtClean="0"/>
              <a:t>大通进行担保</a:t>
            </a:r>
            <a:endParaRPr lang="en-US" altLang="zh-CN" dirty="0" smtClean="0"/>
          </a:p>
          <a:p>
            <a:pPr lvl="1"/>
            <a:r>
              <a:rPr lang="zh-CN" altLang="en-US" dirty="0" smtClean="0"/>
              <a:t>大通对抵押的评估</a:t>
            </a:r>
            <a:endParaRPr lang="en-US" altLang="zh-CN" dirty="0" smtClean="0"/>
          </a:p>
          <a:p>
            <a:pPr lvl="1"/>
            <a:r>
              <a:rPr lang="zh-CN" altLang="en-US" dirty="0" smtClean="0"/>
              <a:t>大通对抵押品的仓管</a:t>
            </a:r>
            <a:endParaRPr lang="en-US" altLang="zh-CN" dirty="0" smtClean="0"/>
          </a:p>
          <a:p>
            <a:pPr lvl="1"/>
            <a:r>
              <a:rPr lang="zh-CN" altLang="en-US" dirty="0" smtClean="0">
                <a:effectLst>
                  <a:outerShdw blurRad="38100" dist="38100" dir="2700000" algn="tl">
                    <a:srgbClr val="000000">
                      <a:alpha val="43137"/>
                    </a:srgbClr>
                  </a:outerShdw>
                </a:effectLst>
              </a:rPr>
              <a:t>授信流程线下完成</a:t>
            </a:r>
            <a:endParaRPr lang="en-US" altLang="zh-CN" dirty="0" smtClean="0">
              <a:effectLst>
                <a:outerShdw blurRad="38100" dist="38100" dir="2700000" algn="tl">
                  <a:srgbClr val="000000">
                    <a:alpha val="43137"/>
                  </a:srgbClr>
                </a:outerShdw>
              </a:effectLst>
            </a:endParaRPr>
          </a:p>
          <a:p>
            <a:pPr lvl="1"/>
            <a:r>
              <a:rPr lang="zh-CN" altLang="en-US" dirty="0" smtClean="0"/>
              <a:t>大通可以用融资结果进行商品交易</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1125"/>
            <a:ext cx="8229600" cy="1143000"/>
          </a:xfrm>
        </p:spPr>
        <p:txBody>
          <a:bodyPr/>
          <a:lstStyle/>
          <a:p>
            <a:r>
              <a:rPr lang="zh-CN" altLang="en-US" dirty="0" smtClean="0"/>
              <a:t>在线融资对大通网的参考价值</a:t>
            </a:r>
            <a:endParaRPr lang="zh-CN" altLang="en-US" dirty="0"/>
          </a:p>
        </p:txBody>
      </p:sp>
      <p:graphicFrame>
        <p:nvGraphicFramePr>
          <p:cNvPr id="4" name="内容占位符 4"/>
          <p:cNvGraphicFramePr>
            <a:graphicFrameLocks/>
          </p:cNvGraphicFramePr>
          <p:nvPr/>
        </p:nvGraphicFramePr>
        <p:xfrm>
          <a:off x="576262" y="1438275"/>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33350" y="4002882"/>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smtClean="0">
                <a:solidFill>
                  <a:srgbClr val="FF0000"/>
                </a:solidFill>
                <a:latin typeface="微软雅黑" pitchFamily="34" charset="-122"/>
                <a:ea typeface="微软雅黑" pitchFamily="34" charset="-122"/>
              </a:rPr>
              <a:t>线下完成</a:t>
            </a:r>
            <a:endParaRPr lang="zh-CN" altLang="en-US" dirty="0">
              <a:solidFill>
                <a:srgbClr val="FF0000"/>
              </a:solidFill>
              <a:latin typeface="微软雅黑" pitchFamily="34" charset="-122"/>
              <a:ea typeface="微软雅黑" pitchFamily="34" charset="-122"/>
            </a:endParaRPr>
          </a:p>
        </p:txBody>
      </p:sp>
      <p:sp>
        <p:nvSpPr>
          <p:cNvPr id="6" name="内容占位符 2"/>
          <p:cNvSpPr>
            <a:spLocks noGrp="1"/>
          </p:cNvSpPr>
          <p:nvPr>
            <p:ph idx="1"/>
          </p:nvPr>
        </p:nvSpPr>
        <p:spPr>
          <a:xfrm>
            <a:off x="288925" y="835025"/>
            <a:ext cx="8229600" cy="4525963"/>
          </a:xfrm>
        </p:spPr>
        <p:txBody>
          <a:bodyPr/>
          <a:lstStyle/>
          <a:p>
            <a:r>
              <a:rPr lang="zh-CN" altLang="en-US" dirty="0" smtClean="0"/>
              <a:t>大通在线融资的流程</a:t>
            </a:r>
            <a:endParaRPr lang="en-US" altLang="zh-CN"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总结</a:t>
            </a:r>
            <a:endParaRPr lang="en-US" altLang="zh-CN" dirty="0" smtClean="0"/>
          </a:p>
          <a:p>
            <a:pPr lvl="1"/>
            <a:r>
              <a:rPr lang="zh-CN" altLang="en-US" dirty="0" smtClean="0"/>
              <a:t>第一步：大通做流程，融资流程线下完成</a:t>
            </a:r>
            <a:endParaRPr lang="en-US" altLang="zh-CN" dirty="0" smtClean="0"/>
          </a:p>
          <a:p>
            <a:pPr lvl="1"/>
            <a:r>
              <a:rPr lang="zh-CN" altLang="en-US" dirty="0" smtClean="0"/>
              <a:t>第二步：融资及流程都可在大通平台完成</a:t>
            </a:r>
            <a:endParaRPr lang="en-US" altLang="zh-CN" dirty="0" smtClean="0"/>
          </a:p>
        </p:txBody>
      </p:sp>
      <p:sp>
        <p:nvSpPr>
          <p:cNvPr id="4" name="标题 1"/>
          <p:cNvSpPr>
            <a:spLocks noGrp="1"/>
          </p:cNvSpPr>
          <p:nvPr>
            <p:ph type="title"/>
          </p:nvPr>
        </p:nvSpPr>
        <p:spPr>
          <a:xfrm>
            <a:off x="457200" y="111125"/>
            <a:ext cx="8229600" cy="1143000"/>
          </a:xfrm>
        </p:spPr>
        <p:txBody>
          <a:bodyPr/>
          <a:lstStyle/>
          <a:p>
            <a:r>
              <a:rPr lang="zh-CN" altLang="en-US" dirty="0" smtClean="0"/>
              <a:t>在线融资对大通网的参考价值</a:t>
            </a: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3"/>
          <p:cNvSpPr>
            <a:spLocks/>
          </p:cNvSpPr>
          <p:nvPr/>
        </p:nvSpPr>
        <p:spPr bwMode="auto">
          <a:xfrm>
            <a:off x="144463" y="142875"/>
            <a:ext cx="8531225" cy="642938"/>
          </a:xfrm>
          <a:prstGeom prst="rect">
            <a:avLst/>
          </a:prstGeom>
          <a:noFill/>
          <a:ln w="9525">
            <a:noFill/>
            <a:miter lim="800000"/>
            <a:headEnd/>
            <a:tailEnd/>
          </a:ln>
        </p:spPr>
        <p:txBody>
          <a:bodyPr/>
          <a:lstStyle/>
          <a:p>
            <a:pPr marL="342900" indent="-342900">
              <a:spcBef>
                <a:spcPct val="20000"/>
              </a:spcBef>
              <a:buClr>
                <a:srgbClr val="FF6600"/>
              </a:buClr>
              <a:buFont typeface="Wingdings" pitchFamily="2" charset="2"/>
              <a:buNone/>
            </a:pPr>
            <a:r>
              <a:rPr lang="en-US" altLang="zh-CN" sz="3200">
                <a:solidFill>
                  <a:schemeClr val="bg2"/>
                </a:solidFill>
                <a:ea typeface="黑体" pitchFamily="2" charset="-122"/>
                <a:cs typeface="Arial" charset="0"/>
              </a:rPr>
              <a:t>Q&amp;A</a:t>
            </a:r>
            <a:endParaRPr lang="zh-CN" altLang="en-US" sz="3200">
              <a:solidFill>
                <a:schemeClr val="bg2"/>
              </a:solidFill>
              <a:ea typeface="黑体" pitchFamily="2" charset="-122"/>
              <a:cs typeface="Arial" charset="0"/>
            </a:endParaRPr>
          </a:p>
        </p:txBody>
      </p:sp>
      <p:pic>
        <p:nvPicPr>
          <p:cNvPr id="17411" name="Picture 2" descr="http://old.zcool.com.cn/pic/coolphoto/new_coolphoto5/jpg/149_1600_zcool.com.cn.jpg"/>
          <p:cNvPicPr>
            <a:picLocks noChangeAspect="1" noChangeArrowheads="1"/>
          </p:cNvPicPr>
          <p:nvPr/>
        </p:nvPicPr>
        <p:blipFill>
          <a:blip r:embed="rId2"/>
          <a:srcRect/>
          <a:stretch>
            <a:fillRect/>
          </a:stretch>
        </p:blipFill>
        <p:spPr bwMode="auto">
          <a:xfrm>
            <a:off x="4270375" y="1257300"/>
            <a:ext cx="5214938" cy="5214938"/>
          </a:xfrm>
          <a:prstGeom prst="rect">
            <a:avLst/>
          </a:prstGeom>
          <a:noFill/>
          <a:ln w="9525">
            <a:noFill/>
            <a:miter lim="800000"/>
            <a:headEnd/>
            <a:tailEnd/>
          </a:ln>
        </p:spPr>
      </p:pic>
      <p:sp>
        <p:nvSpPr>
          <p:cNvPr id="4" name="内容占位符 2"/>
          <p:cNvSpPr>
            <a:spLocks noGrp="1"/>
          </p:cNvSpPr>
          <p:nvPr>
            <p:ph idx="1"/>
          </p:nvPr>
        </p:nvSpPr>
        <p:spPr>
          <a:xfrm>
            <a:off x="349250" y="1166018"/>
            <a:ext cx="8229600" cy="4525963"/>
          </a:xfrm>
        </p:spPr>
        <p:txBody>
          <a:bodyPr/>
          <a:lstStyle/>
          <a:p>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8"/>
          <p:cNvSpPr txBox="1">
            <a:spLocks noChangeArrowheads="1"/>
          </p:cNvSpPr>
          <p:nvPr/>
        </p:nvSpPr>
        <p:spPr bwMode="auto">
          <a:xfrm>
            <a:off x="2339975" y="4989513"/>
            <a:ext cx="4122738" cy="1006475"/>
          </a:xfrm>
          <a:prstGeom prst="rect">
            <a:avLst/>
          </a:prstGeom>
          <a:noFill/>
          <a:ln w="9525">
            <a:noFill/>
            <a:miter lim="800000"/>
            <a:headEnd/>
            <a:tailEnd/>
          </a:ln>
        </p:spPr>
        <p:txBody>
          <a:bodyPr wrap="none">
            <a:spAutoFit/>
          </a:bodyPr>
          <a:lstStyle/>
          <a:p>
            <a:r>
              <a:rPr lang="zh-CN" altLang="en-US" sz="2000">
                <a:latin typeface="黑体" pitchFamily="2" charset="-122"/>
                <a:ea typeface="黑体" pitchFamily="2" charset="-122"/>
              </a:rPr>
              <a:t>联系方式：</a:t>
            </a:r>
            <a:r>
              <a:rPr lang="en-US" altLang="zh-CN" sz="2000">
                <a:ea typeface="黑体" pitchFamily="2" charset="-122"/>
              </a:rPr>
              <a:t>xiayong@apusic.com</a:t>
            </a:r>
          </a:p>
          <a:p>
            <a:r>
              <a:rPr lang="zh-CN" altLang="en-US" sz="2000">
                <a:latin typeface="黑体" pitchFamily="2" charset="-122"/>
                <a:ea typeface="黑体" pitchFamily="2" charset="-122"/>
              </a:rPr>
              <a:t>业务咨询热线：</a:t>
            </a:r>
            <a:r>
              <a:rPr lang="en-US" altLang="zh-CN" sz="2000">
                <a:latin typeface="黑体" pitchFamily="2" charset="-122"/>
                <a:ea typeface="黑体" pitchFamily="2" charset="-122"/>
              </a:rPr>
              <a:t>4008-830-830</a:t>
            </a:r>
          </a:p>
          <a:p>
            <a:r>
              <a:rPr lang="zh-CN" altLang="en-US" sz="2000">
                <a:latin typeface="黑体" pitchFamily="2" charset="-122"/>
                <a:ea typeface="黑体" pitchFamily="2" charset="-122"/>
              </a:rPr>
              <a:t>金蝶中间件网站：</a:t>
            </a:r>
            <a:r>
              <a:rPr lang="en-US" altLang="zh-CN" sz="2000">
                <a:ea typeface="黑体" pitchFamily="2" charset="-122"/>
              </a:rPr>
              <a:t>www.apusic.com</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bwMode="auto">
          <a:xfrm>
            <a:off x="3563938" y="908050"/>
            <a:ext cx="5400675" cy="5657850"/>
          </a:xfrm>
          <a:ln>
            <a:miter lim="800000"/>
            <a:headEnd/>
            <a:tailEnd/>
          </a:ln>
        </p:spPr>
        <p:txBody>
          <a:bodyPr vert="horz" wrap="square" lIns="91440" tIns="45720" rIns="91440" bIns="45720" numCol="1" anchor="t" anchorCtr="0" compatLnSpc="1">
            <a:prstTxWarp prst="textNoShape">
              <a:avLst/>
            </a:prstTxWarp>
          </a:bodyPr>
          <a:lstStyle/>
          <a:p>
            <a:pPr>
              <a:defRPr/>
            </a:pPr>
            <a:r>
              <a:rPr dirty="0" smtClean="0">
                <a:latin typeface="微软雅黑" pitchFamily="34" charset="-122"/>
                <a:ea typeface="微软雅黑" pitchFamily="34" charset="-122"/>
                <a:cs typeface="Arial" charset="0"/>
              </a:rPr>
              <a:t>金银岛简介</a:t>
            </a:r>
            <a:endParaRPr lang="en-US" dirty="0">
              <a:latin typeface="微软雅黑" pitchFamily="34" charset="-122"/>
              <a:ea typeface="微软雅黑" pitchFamily="34" charset="-122"/>
              <a:cs typeface="Arial" charset="0"/>
            </a:endParaRPr>
          </a:p>
          <a:p>
            <a:pPr>
              <a:defRPr/>
            </a:pPr>
            <a:r>
              <a:rPr dirty="0" smtClean="0">
                <a:latin typeface="微软雅黑" pitchFamily="34" charset="-122"/>
                <a:ea typeface="微软雅黑" pitchFamily="34" charset="-122"/>
                <a:cs typeface="Arial" charset="0"/>
              </a:rPr>
              <a:t>在线融资简介</a:t>
            </a:r>
            <a:endParaRPr lang="en-US" dirty="0" smtClean="0">
              <a:latin typeface="微软雅黑" pitchFamily="34" charset="-122"/>
              <a:ea typeface="微软雅黑" pitchFamily="34" charset="-122"/>
              <a:cs typeface="Arial" charset="0"/>
            </a:endParaRPr>
          </a:p>
          <a:p>
            <a:pPr>
              <a:defRPr/>
            </a:pPr>
            <a:r>
              <a:rPr dirty="0" smtClean="0">
                <a:latin typeface="微软雅黑" pitchFamily="34" charset="-122"/>
                <a:ea typeface="微软雅黑" pitchFamily="34" charset="-122"/>
                <a:cs typeface="Arial" charset="0"/>
              </a:rPr>
              <a:t>在线融资的特点</a:t>
            </a:r>
            <a:endParaRPr lang="en-US" dirty="0" smtClean="0">
              <a:latin typeface="微软雅黑" pitchFamily="34" charset="-122"/>
              <a:ea typeface="微软雅黑" pitchFamily="34" charset="-122"/>
              <a:cs typeface="Arial" charset="0"/>
            </a:endParaRPr>
          </a:p>
          <a:p>
            <a:pPr>
              <a:defRPr/>
            </a:pPr>
            <a:r>
              <a:rPr dirty="0" smtClean="0">
                <a:latin typeface="微软雅黑" pitchFamily="34" charset="-122"/>
                <a:ea typeface="微软雅黑" pitchFamily="34" charset="-122"/>
                <a:cs typeface="Arial" charset="0"/>
              </a:rPr>
              <a:t>在线融资条件</a:t>
            </a:r>
            <a:endParaRPr lang="en-US" dirty="0" smtClean="0">
              <a:latin typeface="微软雅黑" pitchFamily="34" charset="-122"/>
              <a:ea typeface="微软雅黑" pitchFamily="34" charset="-122"/>
              <a:cs typeface="Arial" charset="0"/>
            </a:endParaRPr>
          </a:p>
          <a:p>
            <a:pPr>
              <a:defRPr/>
            </a:pPr>
            <a:r>
              <a:rPr dirty="0">
                <a:latin typeface="微软雅黑" pitchFamily="34" charset="-122"/>
                <a:ea typeface="微软雅黑" pitchFamily="34" charset="-122"/>
                <a:cs typeface="Arial" charset="0"/>
              </a:rPr>
              <a:t>在线融资流程</a:t>
            </a:r>
          </a:p>
          <a:p>
            <a:pPr>
              <a:defRPr/>
            </a:pPr>
            <a:r>
              <a:rPr dirty="0" smtClean="0">
                <a:latin typeface="微软雅黑" pitchFamily="34" charset="-122"/>
                <a:ea typeface="微软雅黑" pitchFamily="34" charset="-122"/>
                <a:cs typeface="Arial" charset="0"/>
              </a:rPr>
              <a:t>在线融资举例</a:t>
            </a:r>
            <a:endParaRPr lang="en-US" dirty="0" smtClean="0">
              <a:latin typeface="微软雅黑" pitchFamily="34" charset="-122"/>
              <a:ea typeface="微软雅黑" pitchFamily="34" charset="-122"/>
              <a:cs typeface="Arial" charset="0"/>
            </a:endParaRPr>
          </a:p>
          <a:p>
            <a:pPr>
              <a:defRPr/>
            </a:pPr>
            <a:r>
              <a:rPr dirty="0" smtClean="0">
                <a:latin typeface="微软雅黑" pitchFamily="34" charset="-122"/>
                <a:ea typeface="微软雅黑" pitchFamily="34" charset="-122"/>
                <a:cs typeface="Arial" charset="0"/>
              </a:rPr>
              <a:t>对大通的参考价值</a:t>
            </a:r>
            <a:endParaRPr lang="en-US" dirty="0" smtClean="0">
              <a:latin typeface="微软雅黑" pitchFamily="34" charset="-122"/>
              <a:ea typeface="微软雅黑" pitchFamily="34" charset="-122"/>
              <a:cs typeface="Arial" charset="0"/>
            </a:endParaRPr>
          </a:p>
          <a:p>
            <a:pPr>
              <a:defRPr/>
            </a:pPr>
            <a:r>
              <a:rPr lang="en-US" altLang="zh-CN" dirty="0" smtClean="0">
                <a:latin typeface="微软雅黑" pitchFamily="34" charset="-122"/>
                <a:ea typeface="微软雅黑" pitchFamily="34" charset="-122"/>
                <a:cs typeface="Arial" charset="0"/>
              </a:rPr>
              <a:t>Q/A</a:t>
            </a:r>
            <a:endParaRPr lang="en-US" altLang="zh-CN" dirty="0">
              <a:latin typeface="微软雅黑" pitchFamily="34" charset="-122"/>
              <a:ea typeface="微软雅黑" pitchFamily="34" charset="-122"/>
              <a:cs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srcRect/>
          <a:stretch>
            <a:fillRect/>
          </a:stretch>
        </p:blipFill>
        <p:spPr bwMode="auto">
          <a:xfrm>
            <a:off x="6442075" y="5480050"/>
            <a:ext cx="2457450" cy="116205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金银岛简介</a:t>
            </a:r>
            <a:endParaRPr lang="zh-CN" altLang="en-US" dirty="0"/>
          </a:p>
        </p:txBody>
      </p:sp>
      <p:sp>
        <p:nvSpPr>
          <p:cNvPr id="3" name="内容占位符 2"/>
          <p:cNvSpPr>
            <a:spLocks noGrp="1"/>
          </p:cNvSpPr>
          <p:nvPr>
            <p:ph idx="1"/>
          </p:nvPr>
        </p:nvSpPr>
        <p:spPr>
          <a:xfrm>
            <a:off x="349250" y="955675"/>
            <a:ext cx="8229600" cy="4525963"/>
          </a:xfrm>
        </p:spPr>
        <p:txBody>
          <a:bodyPr/>
          <a:lstStyle/>
          <a:p>
            <a:r>
              <a:rPr lang="zh-CN" altLang="en-US" dirty="0" smtClean="0"/>
              <a:t>金银岛（</a:t>
            </a:r>
            <a:r>
              <a:rPr lang="en-US" dirty="0" smtClean="0"/>
              <a:t>www.315.com.cn）</a:t>
            </a:r>
            <a:r>
              <a:rPr lang="zh-CN" altLang="en-US" dirty="0" smtClean="0"/>
              <a:t>成立于</a:t>
            </a:r>
            <a:r>
              <a:rPr lang="en-US" altLang="zh-CN" dirty="0" smtClean="0"/>
              <a:t>2004</a:t>
            </a:r>
            <a:r>
              <a:rPr lang="zh-CN" altLang="en-US" dirty="0" smtClean="0"/>
              <a:t>年，目标是成为中国乃至全球领先的大宗产品电子商务平台。金银岛率先实现了信息流、资金流、物流的“</a:t>
            </a:r>
            <a:r>
              <a:rPr lang="zh-CN" altLang="en-US" b="1" dirty="0" smtClean="0"/>
              <a:t>三流合一</a:t>
            </a:r>
            <a:r>
              <a:rPr lang="zh-CN" altLang="en-US" dirty="0" smtClean="0"/>
              <a:t>”，为大宗产品产业链的各方参与者，提供</a:t>
            </a:r>
            <a:r>
              <a:rPr lang="zh-CN" altLang="en-US" b="1" dirty="0" smtClean="0"/>
              <a:t>内参资讯</a:t>
            </a:r>
            <a:r>
              <a:rPr lang="zh-CN" altLang="en-US" dirty="0" smtClean="0"/>
              <a:t>、</a:t>
            </a:r>
            <a:r>
              <a:rPr lang="zh-CN" altLang="en-US" b="1" dirty="0" smtClean="0"/>
              <a:t>现货交易</a:t>
            </a:r>
            <a:r>
              <a:rPr lang="zh-CN" altLang="en-US" dirty="0" smtClean="0"/>
              <a:t>、</a:t>
            </a:r>
            <a:r>
              <a:rPr lang="zh-CN" altLang="en-US" b="1" dirty="0" smtClean="0"/>
              <a:t>在线融资</a:t>
            </a:r>
            <a:r>
              <a:rPr lang="zh-CN" altLang="en-US" dirty="0" smtClean="0"/>
              <a:t>等全方位电子商务解决方案。 </a:t>
            </a:r>
            <a:endParaRPr lang="en-US" altLang="zh-CN" dirty="0" smtClean="0"/>
          </a:p>
          <a:p>
            <a:r>
              <a:rPr lang="zh-CN" altLang="en-US" dirty="0" smtClean="0"/>
              <a:t>“国家十一五科技支撑计划”示范单位、国家信用等级</a:t>
            </a:r>
            <a:r>
              <a:rPr lang="en-US" altLang="zh-CN" dirty="0" smtClean="0"/>
              <a:t>AAA</a:t>
            </a:r>
            <a:r>
              <a:rPr lang="zh-CN" altLang="en-US" dirty="0" smtClean="0"/>
              <a:t>级企业、北京市电子商务服务平台重点企业。</a:t>
            </a:r>
            <a:br>
              <a:rPr lang="zh-CN" altLang="en-US" dirty="0" smtClean="0"/>
            </a:br>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金银岛简介</a:t>
            </a:r>
            <a:endParaRPr lang="zh-CN" altLang="en-US" dirty="0"/>
          </a:p>
        </p:txBody>
      </p:sp>
      <p:sp>
        <p:nvSpPr>
          <p:cNvPr id="3" name="内容占位符 2"/>
          <p:cNvSpPr>
            <a:spLocks noGrp="1"/>
          </p:cNvSpPr>
          <p:nvPr>
            <p:ph idx="1"/>
          </p:nvPr>
        </p:nvSpPr>
        <p:spPr>
          <a:xfrm>
            <a:off x="469900" y="1166018"/>
            <a:ext cx="8229600" cy="4525963"/>
          </a:xfrm>
        </p:spPr>
        <p:txBody>
          <a:bodyPr/>
          <a:lstStyle/>
          <a:p>
            <a:r>
              <a:rPr lang="zh-CN" altLang="en-US" dirty="0" smtClean="0"/>
              <a:t>选择金银岛作参考，是因为：</a:t>
            </a:r>
            <a:endParaRPr lang="zh-CN" altLang="en-US" dirty="0"/>
          </a:p>
        </p:txBody>
      </p:sp>
      <p:pic>
        <p:nvPicPr>
          <p:cNvPr id="4" name="Picture 6"/>
          <p:cNvPicPr>
            <a:picLocks noChangeAspect="1" noChangeArrowheads="1"/>
          </p:cNvPicPr>
          <p:nvPr/>
        </p:nvPicPr>
        <p:blipFill>
          <a:blip r:embed="rId2"/>
          <a:srcRect/>
          <a:stretch>
            <a:fillRect/>
          </a:stretch>
        </p:blipFill>
        <p:spPr bwMode="auto">
          <a:xfrm>
            <a:off x="530225" y="1136650"/>
            <a:ext cx="7248525" cy="5257800"/>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469900" y="1076325"/>
            <a:ext cx="7229475" cy="5438775"/>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469900" y="1076325"/>
            <a:ext cx="7267575" cy="5172075"/>
          </a:xfrm>
          <a:prstGeom prst="rect">
            <a:avLst/>
          </a:prstGeom>
          <a:noFill/>
          <a:ln w="9525">
            <a:noFill/>
            <a:miter lim="800000"/>
            <a:headEnd/>
            <a:tailEnd/>
          </a:ln>
          <a:effectLst/>
        </p:spPr>
      </p:pic>
      <p:pic>
        <p:nvPicPr>
          <p:cNvPr id="7" name="Picture 3"/>
          <p:cNvPicPr>
            <a:picLocks noChangeAspect="1" noChangeArrowheads="1"/>
          </p:cNvPicPr>
          <p:nvPr/>
        </p:nvPicPr>
        <p:blipFill>
          <a:blip r:embed="rId5"/>
          <a:srcRect/>
          <a:stretch>
            <a:fillRect/>
          </a:stretch>
        </p:blipFill>
        <p:spPr bwMode="auto">
          <a:xfrm>
            <a:off x="469900" y="1076325"/>
            <a:ext cx="7258050" cy="5467350"/>
          </a:xfrm>
          <a:prstGeom prst="rect">
            <a:avLst/>
          </a:prstGeom>
          <a:noFill/>
          <a:ln w="9525">
            <a:noFill/>
            <a:miter lim="800000"/>
            <a:headEnd/>
            <a:tailEnd/>
          </a:ln>
          <a:effectLst/>
        </p:spPr>
      </p:pic>
      <p:pic>
        <p:nvPicPr>
          <p:cNvPr id="8" name="Picture 2"/>
          <p:cNvPicPr>
            <a:picLocks noChangeAspect="1" noChangeArrowheads="1"/>
          </p:cNvPicPr>
          <p:nvPr/>
        </p:nvPicPr>
        <p:blipFill>
          <a:blip r:embed="rId6"/>
          <a:srcRect/>
          <a:stretch>
            <a:fillRect/>
          </a:stretch>
        </p:blipFill>
        <p:spPr bwMode="auto">
          <a:xfrm>
            <a:off x="469900" y="1016000"/>
            <a:ext cx="7315200" cy="57626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3" presetClass="exit" presetSubtype="10" fill="hold" nodeType="with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par>
                                <p:cTn id="21" presetID="3" presetClass="exit" presetSubtype="10" fill="hold" nodeType="withEffect">
                                  <p:stCondLst>
                                    <p:cond delay="0"/>
                                  </p:stCondLst>
                                  <p:childTnLst>
                                    <p:animEffect transition="out" filter="blinds(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heckerboard(across)">
                                      <p:cBhvr>
                                        <p:cTn id="28" dur="500"/>
                                        <p:tgtEl>
                                          <p:spTgt spid="4"/>
                                        </p:tgtEl>
                                      </p:cBhvr>
                                    </p:animEffect>
                                  </p:childTnLst>
                                </p:cTn>
                              </p:par>
                              <p:par>
                                <p:cTn id="29" presetID="3" presetClass="exit" presetSubtype="10" fill="hold" nodeType="withEffect">
                                  <p:stCondLst>
                                    <p:cond delay="0"/>
                                  </p:stCondLst>
                                  <p:childTnLst>
                                    <p:animEffect transition="out" filter="blinds(horizontal)">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par>
                                <p:cTn id="37" presetID="3" presetClass="exit" presetSubtype="10" fill="hold" nodeType="withEffect">
                                  <p:stCondLst>
                                    <p:cond delay="0"/>
                                  </p:stCondLst>
                                  <p:childTnLst>
                                    <p:animEffect transition="out" filter="blinds(horizontal)">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在线融资简介</a:t>
            </a:r>
            <a:endParaRPr lang="zh-CN" altLang="en-US" dirty="0"/>
          </a:p>
        </p:txBody>
      </p:sp>
      <p:sp>
        <p:nvSpPr>
          <p:cNvPr id="3" name="内容占位符 2"/>
          <p:cNvSpPr>
            <a:spLocks noGrp="1"/>
          </p:cNvSpPr>
          <p:nvPr>
            <p:ph idx="1"/>
          </p:nvPr>
        </p:nvSpPr>
        <p:spPr>
          <a:xfrm>
            <a:off x="457200" y="955676"/>
            <a:ext cx="8229600" cy="5170488"/>
          </a:xfrm>
        </p:spPr>
        <p:txBody>
          <a:bodyPr/>
          <a:lstStyle/>
          <a:p>
            <a:r>
              <a:rPr lang="zh-CN" altLang="en-US" dirty="0" smtClean="0"/>
              <a:t>什么是融资？</a:t>
            </a:r>
            <a:endParaRPr lang="en-US" altLang="zh-CN" dirty="0" smtClean="0"/>
          </a:p>
          <a:p>
            <a:r>
              <a:rPr lang="zh-CN" altLang="en-US" dirty="0" smtClean="0"/>
              <a:t>什么是在线融资</a:t>
            </a:r>
            <a:endParaRPr lang="en-US" altLang="zh-CN" dirty="0" smtClean="0"/>
          </a:p>
          <a:p>
            <a:r>
              <a:rPr lang="zh-CN" altLang="en-US" dirty="0" smtClean="0">
                <a:latin typeface="微软雅黑" pitchFamily="34" charset="-122"/>
                <a:ea typeface="微软雅黑" pitchFamily="34" charset="-122"/>
                <a:cs typeface="Arial" charset="0"/>
              </a:rPr>
              <a:t>在线融资</a:t>
            </a:r>
            <a:r>
              <a:rPr lang="en-US" altLang="zh-CN" dirty="0" smtClean="0">
                <a:latin typeface="微软雅黑" pitchFamily="34" charset="-122"/>
                <a:ea typeface="微软雅黑" pitchFamily="34" charset="-122"/>
                <a:cs typeface="Arial" charset="0"/>
              </a:rPr>
              <a:t>VS</a:t>
            </a:r>
            <a:r>
              <a:rPr lang="zh-CN" altLang="en-US" dirty="0" smtClean="0">
                <a:latin typeface="微软雅黑" pitchFamily="34" charset="-122"/>
                <a:ea typeface="微软雅黑" pitchFamily="34" charset="-122"/>
                <a:cs typeface="Arial" charset="0"/>
              </a:rPr>
              <a:t>融资</a:t>
            </a:r>
            <a:endParaRPr lang="en-US" altLang="zh-CN" dirty="0" smtClean="0"/>
          </a:p>
          <a:p>
            <a:r>
              <a:rPr lang="zh-CN" altLang="en-US" dirty="0" smtClean="0"/>
              <a:t>在线融资相关名词</a:t>
            </a:r>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在线融资简介</a:t>
            </a:r>
            <a:r>
              <a:rPr lang="en-US" altLang="zh-CN" dirty="0" smtClean="0"/>
              <a:t>—</a:t>
            </a:r>
            <a:r>
              <a:rPr lang="zh-CN" altLang="en-US" dirty="0" smtClean="0"/>
              <a:t>什么是融资</a:t>
            </a:r>
            <a:endParaRPr lang="zh-CN" altLang="en-US" dirty="0"/>
          </a:p>
        </p:txBody>
      </p:sp>
      <p:sp>
        <p:nvSpPr>
          <p:cNvPr id="4" name="TextBox 3"/>
          <p:cNvSpPr txBox="1"/>
          <p:nvPr/>
        </p:nvSpPr>
        <p:spPr>
          <a:xfrm>
            <a:off x="409575" y="1016000"/>
            <a:ext cx="8432799" cy="2031325"/>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融资 拼音</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rongzi</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英文</a:t>
            </a:r>
            <a:r>
              <a:rPr lang="en-US" altLang="zh-CN" dirty="0" smtClean="0">
                <a:latin typeface="微软雅黑" pitchFamily="34" charset="-122"/>
                <a:ea typeface="微软雅黑" pitchFamily="34" charset="-122"/>
              </a:rPr>
              <a:t>(Financing</a:t>
            </a:r>
            <a:r>
              <a:rPr lang="zh-CN" altLang="en-US" dirty="0" smtClean="0">
                <a:latin typeface="微软雅黑" pitchFamily="34" charset="-122"/>
                <a:ea typeface="微软雅黑" pitchFamily="34" charset="-122"/>
              </a:rPr>
              <a:t>）。指为</a:t>
            </a:r>
            <a:r>
              <a:rPr lang="zh-CN" altLang="en-US" dirty="0" smtClean="0">
                <a:effectLst>
                  <a:outerShdw blurRad="38100" dist="38100" dir="2700000" algn="tl">
                    <a:srgbClr val="000000">
                      <a:alpha val="43137"/>
                    </a:srgbClr>
                  </a:outerShdw>
                </a:effectLst>
                <a:latin typeface="微软雅黑" pitchFamily="34" charset="-122"/>
                <a:ea typeface="微软雅黑" pitchFamily="34" charset="-122"/>
              </a:rPr>
              <a:t>支付</a:t>
            </a:r>
            <a:r>
              <a:rPr lang="zh-CN" altLang="en-US"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超过现金的购货款</a:t>
            </a:r>
            <a:r>
              <a:rPr lang="zh-CN" altLang="en-US" dirty="0" smtClean="0">
                <a:effectLst>
                  <a:outerShdw blurRad="38100" dist="38100" dir="2700000" algn="tl">
                    <a:srgbClr val="000000">
                      <a:alpha val="43137"/>
                    </a:srgbClr>
                  </a:outerShdw>
                </a:effectLst>
                <a:latin typeface="微软雅黑" pitchFamily="34" charset="-122"/>
                <a:ea typeface="微软雅黑" pitchFamily="34" charset="-122"/>
              </a:rPr>
              <a:t>而采取的货币交易手段</a:t>
            </a:r>
            <a:r>
              <a:rPr lang="zh-CN" altLang="en-US" dirty="0" smtClean="0">
                <a:latin typeface="微软雅黑" pitchFamily="34" charset="-122"/>
                <a:ea typeface="微软雅黑" pitchFamily="34" charset="-122"/>
              </a:rPr>
              <a:t>，或为</a:t>
            </a:r>
            <a:r>
              <a:rPr lang="zh-CN" altLang="en-US" dirty="0" smtClean="0">
                <a:effectLst>
                  <a:outerShdw blurRad="38100" dist="38100" dir="2700000" algn="tl">
                    <a:srgbClr val="000000">
                      <a:alpha val="43137"/>
                    </a:srgbClr>
                  </a:outerShdw>
                </a:effectLst>
                <a:latin typeface="微软雅黑" pitchFamily="34" charset="-122"/>
                <a:ea typeface="微软雅黑" pitchFamily="34" charset="-122"/>
              </a:rPr>
              <a:t>取得资产而集资所采取的货币手段</a:t>
            </a:r>
            <a:r>
              <a:rPr lang="zh-CN" altLang="en-US" dirty="0" smtClean="0">
                <a:latin typeface="微软雅黑" pitchFamily="34" charset="-122"/>
                <a:ea typeface="微软雅黑" pitchFamily="34" charset="-122"/>
              </a:rPr>
              <a:t>。 融资通常是指货币资金的持有者和需求者之间，直接或间接地进行资金融通的活动。广义的融资是指资金在持有者之间流动以余补缺的一种经济行为这是资金双向互动的过程包括资金的融入（资金的来源）和融出（资金的运用）。</a:t>
            </a:r>
            <a:r>
              <a:rPr lang="zh-CN" altLang="en-US" b="1" dirty="0" smtClean="0">
                <a:latin typeface="微软雅黑" pitchFamily="34" charset="-122"/>
                <a:ea typeface="微软雅黑" pitchFamily="34" charset="-122"/>
              </a:rPr>
              <a:t>狭义</a:t>
            </a:r>
            <a:r>
              <a:rPr lang="zh-CN" altLang="en-US" dirty="0" smtClean="0">
                <a:latin typeface="微软雅黑" pitchFamily="34" charset="-122"/>
                <a:ea typeface="微软雅黑" pitchFamily="34" charset="-122"/>
              </a:rPr>
              <a:t>的融资只指</a:t>
            </a:r>
            <a:r>
              <a:rPr lang="zh-CN" altLang="en-US" b="1" dirty="0" smtClean="0">
                <a:latin typeface="微软雅黑" pitchFamily="34" charset="-122"/>
                <a:ea typeface="微软雅黑" pitchFamily="34" charset="-122"/>
              </a:rPr>
              <a:t>资金的融入</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5" name="椭圆 4"/>
          <p:cNvSpPr/>
          <p:nvPr/>
        </p:nvSpPr>
        <p:spPr>
          <a:xfrm>
            <a:off x="1588" y="3971925"/>
            <a:ext cx="8794750" cy="904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11200" y="3006725"/>
            <a:ext cx="7902575" cy="286232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融资的种类：</a:t>
            </a:r>
            <a:endParaRPr lang="zh-CN" alt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财政融资。财政融资方式从融出的角度来讲，可分为：预算内拨款、财政贷款、通过授权机构的国有资产投资、政策性银行贷款、预算外专项建设基金、财政补贴。</a:t>
            </a:r>
          </a:p>
          <a:p>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银行融资。从资金融出角度即银行的资金运用来说，主要是各种货款，例如：信用贷款、抵押贷款、担保贷款、贴现贷款、融资租凭、证券投资。</a:t>
            </a:r>
          </a:p>
          <a:p>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商业融资。其方式也是多种多样，主要包括商品交易过程中各企业间发生的赊购商品、预收货款等形式。</a:t>
            </a:r>
          </a:p>
          <a:p>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政券融资。该方式主要包括股标融资和债券融资两大类。</a:t>
            </a:r>
          </a:p>
          <a:p>
            <a:endParaRPr lang="zh-CN" altLang="en-US" dirty="0"/>
          </a:p>
        </p:txBody>
      </p:sp>
      <p:grpSp>
        <p:nvGrpSpPr>
          <p:cNvPr id="11" name="组合 10"/>
          <p:cNvGrpSpPr/>
          <p:nvPr/>
        </p:nvGrpSpPr>
        <p:grpSpPr>
          <a:xfrm>
            <a:off x="530225" y="1316037"/>
            <a:ext cx="8083550" cy="304801"/>
            <a:chOff x="530225" y="1316037"/>
            <a:chExt cx="8083550" cy="304801"/>
          </a:xfrm>
        </p:grpSpPr>
        <p:cxnSp>
          <p:nvCxnSpPr>
            <p:cNvPr id="8" name="直接连接符 7"/>
            <p:cNvCxnSpPr/>
            <p:nvPr/>
          </p:nvCxnSpPr>
          <p:spPr>
            <a:xfrm>
              <a:off x="4511675" y="1316037"/>
              <a:ext cx="41021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530225" y="1619250"/>
              <a:ext cx="5006975" cy="1588"/>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34" presetClass="emph" presetSubtype="0" fill="hold" nodeType="afterEffect">
                                  <p:stCondLst>
                                    <p:cond delay="0"/>
                                  </p:stCondLst>
                                  <p:iterate type="lt">
                                    <p:tmPct val="10000"/>
                                  </p:iterate>
                                  <p:childTnLst>
                                    <p:animMotion origin="layout" path="M 0.0 0.0 L 0.0 -0.07213" pathEditMode="relative" ptsTypes="">
                                      <p:cBhvr>
                                        <p:cTn id="11" dur="1000" accel="50000" decel="50000" autoRev="1" fill="hold">
                                          <p:stCondLst>
                                            <p:cond delay="0"/>
                                          </p:stCondLst>
                                        </p:cTn>
                                        <p:tgtEl>
                                          <p:spTgt spid="2"/>
                                        </p:tgtEl>
                                        <p:attrNameLst>
                                          <p:attrName>ppt_x</p:attrName>
                                          <p:attrName>ppt_y</p:attrName>
                                        </p:attrNameLst>
                                      </p:cBhvr>
                                    </p:animMotion>
                                    <p:animRot by="1500000">
                                      <p:cBhvr>
                                        <p:cTn id="12" dur="500" fill="hold">
                                          <p:stCondLst>
                                            <p:cond delay="0"/>
                                          </p:stCondLst>
                                        </p:cTn>
                                        <p:tgtEl>
                                          <p:spTgt spid="2"/>
                                        </p:tgtEl>
                                        <p:attrNameLst>
                                          <p:attrName>r</p:attrName>
                                        </p:attrNameLst>
                                      </p:cBhvr>
                                    </p:animRot>
                                    <p:animRot by="-1500000">
                                      <p:cBhvr>
                                        <p:cTn id="13" dur="500" fill="hold">
                                          <p:stCondLst>
                                            <p:cond delay="500"/>
                                          </p:stCondLst>
                                        </p:cTn>
                                        <p:tgtEl>
                                          <p:spTgt spid="2"/>
                                        </p:tgtEl>
                                        <p:attrNameLst>
                                          <p:attrName>r</p:attrName>
                                        </p:attrNameLst>
                                      </p:cBhvr>
                                    </p:animRot>
                                    <p:animRot by="-1500000">
                                      <p:cBhvr>
                                        <p:cTn id="14" dur="500" fill="hold">
                                          <p:stCondLst>
                                            <p:cond delay="1000"/>
                                          </p:stCondLst>
                                        </p:cTn>
                                        <p:tgtEl>
                                          <p:spTgt spid="2"/>
                                        </p:tgtEl>
                                        <p:attrNameLst>
                                          <p:attrName>r</p:attrName>
                                        </p:attrNameLst>
                                      </p:cBhvr>
                                    </p:animRot>
                                    <p:animRot by="1500000">
                                      <p:cBhvr>
                                        <p:cTn id="15" dur="500" fill="hold">
                                          <p:stCondLst>
                                            <p:cond delay="1500"/>
                                          </p:stCondLst>
                                        </p:cTn>
                                        <p:tgtEl>
                                          <p:spTgt spid="2"/>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linds(horizontal)">
                                      <p:cBhvr>
                                        <p:cTn id="20" dur="500"/>
                                        <p:tgtEl>
                                          <p:spTgt spid="6">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linds(horizontal)">
                                      <p:cBhvr>
                                        <p:cTn id="23" dur="500"/>
                                        <p:tgtEl>
                                          <p:spTgt spid="6">
                                            <p:txEl>
                                              <p:pRg st="1" end="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blinds(horizontal)">
                                      <p:cBhvr>
                                        <p:cTn id="26" dur="500"/>
                                        <p:tgtEl>
                                          <p:spTgt spid="6">
                                            <p:txEl>
                                              <p:pRg st="2" end="2"/>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blinds(horizontal)">
                                      <p:cBhvr>
                                        <p:cTn id="29" dur="500"/>
                                        <p:tgtEl>
                                          <p:spTgt spid="6">
                                            <p:txEl>
                                              <p:pRg st="3" end="3"/>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6">
                                            <p:txEl>
                                              <p:pRg st="2" end="2"/>
                                            </p:txEl>
                                          </p:spTgt>
                                        </p:tgtEl>
                                      </p:cBhvr>
                                    </p:animEffect>
                                    <p:animScale>
                                      <p:cBhvr>
                                        <p:cTn id="37" dur="250" autoRev="1" fill="hold"/>
                                        <p:tgtEl>
                                          <p:spTgt spid="6">
                                            <p:txEl>
                                              <p:pRg st="2" end="2"/>
                                            </p:txEl>
                                          </p:spTgt>
                                        </p:tgtEl>
                                      </p:cBhvr>
                                      <p:by x="105000" y="105000"/>
                                    </p:animScale>
                                  </p:childTnLst>
                                </p:cTn>
                              </p:par>
                            </p:childTnLst>
                          </p:cTn>
                        </p:par>
                        <p:par>
                          <p:cTn id="38" fill="hold">
                            <p:stCondLst>
                              <p:cond delay="500"/>
                            </p:stCondLst>
                            <p:childTnLst>
                              <p:par>
                                <p:cTn id="39" presetID="8" presetClass="entr" presetSubtype="16"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amond(in)">
                                      <p:cBhvr>
                                        <p:cTn id="41" dur="500"/>
                                        <p:tgtEl>
                                          <p:spTgt spid="5"/>
                                        </p:tgtEl>
                                      </p:cBhvr>
                                    </p:animEffect>
                                  </p:childTnLst>
                                </p:cTn>
                              </p:par>
                            </p:childTnLst>
                          </p:cTn>
                        </p:par>
                        <p:par>
                          <p:cTn id="42" fill="hold">
                            <p:stCondLst>
                              <p:cond delay="1000"/>
                            </p:stCondLst>
                            <p:childTnLst>
                              <p:par>
                                <p:cTn id="43" presetID="3" presetClass="emph" presetSubtype="2" fill="hold" nodeType="afterEffect">
                                  <p:stCondLst>
                                    <p:cond delay="0"/>
                                  </p:stCondLst>
                                  <p:childTnLst>
                                    <p:animClr clrSpc="rgb">
                                      <p:cBhvr override="childStyle">
                                        <p:cTn id="44" dur="500" fill="hold"/>
                                        <p:tgtEl>
                                          <p:spTgt spid="6">
                                            <p:txEl>
                                              <p:pRg st="2" end="2"/>
                                            </p:txEl>
                                          </p:spTgt>
                                        </p:tgtEl>
                                        <p:attrNameLst>
                                          <p:attrName>style.color</p:attrName>
                                        </p:attrNameLst>
                                      </p:cBhvr>
                                      <p:to>
                                        <a:srgbClr val="FB3413"/>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在线融资简介</a:t>
            </a:r>
            <a:r>
              <a:rPr lang="en-US" altLang="zh-CN" dirty="0" smtClean="0"/>
              <a:t>—</a:t>
            </a:r>
            <a:r>
              <a:rPr lang="zh-CN" altLang="en-US" dirty="0" smtClean="0"/>
              <a:t>什么是在线融资</a:t>
            </a:r>
            <a:endParaRPr lang="zh-CN" altLang="en-US" dirty="0"/>
          </a:p>
        </p:txBody>
      </p:sp>
      <p:sp>
        <p:nvSpPr>
          <p:cNvPr id="4" name="TextBox 3"/>
          <p:cNvSpPr txBox="1"/>
          <p:nvPr/>
        </p:nvSpPr>
        <p:spPr>
          <a:xfrm>
            <a:off x="349250" y="1076325"/>
            <a:ext cx="8432799" cy="1477328"/>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金银岛</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在线融资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业务是</a:t>
            </a:r>
            <a:r>
              <a:rPr lang="zh-CN" altLang="en-US" b="1" dirty="0" smtClean="0">
                <a:latin typeface="微软雅黑" pitchFamily="34" charset="-122"/>
                <a:ea typeface="微软雅黑" pitchFamily="34" charset="-122"/>
              </a:rPr>
              <a:t>金银岛</a:t>
            </a:r>
            <a:r>
              <a:rPr lang="zh-CN" altLang="en-US" dirty="0" smtClean="0">
                <a:latin typeface="微软雅黑" pitchFamily="34" charset="-122"/>
                <a:ea typeface="微软雅黑" pitchFamily="34" charset="-122"/>
              </a:rPr>
              <a:t>与建设</a:t>
            </a:r>
            <a:r>
              <a:rPr lang="zh-CN" altLang="en-US" b="1" dirty="0" smtClean="0">
                <a:latin typeface="微软雅黑" pitchFamily="34" charset="-122"/>
                <a:ea typeface="微软雅黑" pitchFamily="34" charset="-122"/>
              </a:rPr>
              <a:t>银行</a:t>
            </a:r>
            <a:r>
              <a:rPr lang="zh-CN" altLang="en-US" dirty="0" smtClean="0">
                <a:latin typeface="微软雅黑" pitchFamily="34" charset="-122"/>
                <a:ea typeface="微软雅黑" pitchFamily="34" charset="-122"/>
              </a:rPr>
              <a:t>、指定</a:t>
            </a:r>
            <a:r>
              <a:rPr lang="zh-CN" altLang="en-US" b="1" dirty="0" smtClean="0">
                <a:latin typeface="微软雅黑" pitchFamily="34" charset="-122"/>
                <a:ea typeface="微软雅黑" pitchFamily="34" charset="-122"/>
              </a:rPr>
              <a:t>物流商</a:t>
            </a:r>
            <a:r>
              <a:rPr lang="zh-CN" altLang="en-US" dirty="0" smtClean="0">
                <a:latin typeface="微软雅黑" pitchFamily="34" charset="-122"/>
                <a:ea typeface="微软雅黑" pitchFamily="34" charset="-122"/>
              </a:rPr>
              <a:t>三方系统对接，为金银岛</a:t>
            </a:r>
            <a:r>
              <a:rPr lang="zh-CN" altLang="en-US" b="1" dirty="0" smtClean="0">
                <a:latin typeface="微软雅黑" pitchFamily="34" charset="-122"/>
                <a:ea typeface="微软雅黑" pitchFamily="34" charset="-122"/>
              </a:rPr>
              <a:t>交易商</a:t>
            </a:r>
            <a:r>
              <a:rPr lang="zh-CN" altLang="en-US" dirty="0" smtClean="0">
                <a:latin typeface="微软雅黑" pitchFamily="34" charset="-122"/>
                <a:ea typeface="微软雅黑" pitchFamily="34" charset="-122"/>
              </a:rPr>
              <a:t>办理全流程网上操作的</a:t>
            </a:r>
            <a:r>
              <a:rPr lang="zh-CN" altLang="en-US" b="1" dirty="0" smtClean="0">
                <a:latin typeface="微软雅黑" pitchFamily="34" charset="-122"/>
                <a:ea typeface="微软雅黑" pitchFamily="34" charset="-122"/>
              </a:rPr>
              <a:t>短期</a:t>
            </a:r>
            <a:r>
              <a:rPr lang="zh-CN" altLang="en-US" dirty="0" smtClean="0">
                <a:latin typeface="微软雅黑" pitchFamily="34" charset="-122"/>
                <a:ea typeface="微软雅黑" pitchFamily="34" charset="-122"/>
              </a:rPr>
              <a:t>融资服务。</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新模式为中小企业融资带来了实质性的突破，不但降低了准入门槛，减少了公关支出，且授信过程不再漫长和繁琐；新系统实现用款全流程在线操作，方便快捷，加上</a:t>
            </a:r>
            <a:r>
              <a:rPr lang="zh-CN" altLang="en-US" i="1" u="sng" dirty="0" smtClean="0">
                <a:latin typeface="微软雅黑" pitchFamily="34" charset="-122"/>
                <a:ea typeface="微软雅黑" pitchFamily="34" charset="-122"/>
              </a:rPr>
              <a:t>银行利息</a:t>
            </a:r>
            <a:r>
              <a:rPr lang="zh-CN" altLang="en-US" dirty="0" smtClean="0">
                <a:latin typeface="微软雅黑" pitchFamily="34" charset="-122"/>
                <a:ea typeface="微软雅黑" pitchFamily="34" charset="-122"/>
              </a:rPr>
              <a:t>和</a:t>
            </a:r>
            <a:r>
              <a:rPr lang="zh-CN" altLang="en-US" i="1" u="sng" dirty="0" smtClean="0">
                <a:latin typeface="微软雅黑" pitchFamily="34" charset="-122"/>
                <a:ea typeface="微软雅黑" pitchFamily="34" charset="-122"/>
              </a:rPr>
              <a:t>物流费用</a:t>
            </a:r>
            <a:r>
              <a:rPr lang="zh-CN" altLang="en-US" dirty="0" smtClean="0">
                <a:latin typeface="微软雅黑" pitchFamily="34" charset="-122"/>
                <a:ea typeface="微软雅黑" pitchFamily="34" charset="-122"/>
              </a:rPr>
              <a:t>，总体成本仍然很低。</a:t>
            </a:r>
            <a:endParaRPr lang="zh-CN" altLang="en-US" dirty="0">
              <a:latin typeface="微软雅黑" pitchFamily="34" charset="-122"/>
              <a:ea typeface="微软雅黑" pitchFamily="34" charset="-122"/>
            </a:endParaRPr>
          </a:p>
        </p:txBody>
      </p:sp>
      <p:sp>
        <p:nvSpPr>
          <p:cNvPr id="5" name="TextBox 4"/>
          <p:cNvSpPr txBox="1"/>
          <p:nvPr/>
        </p:nvSpPr>
        <p:spPr>
          <a:xfrm>
            <a:off x="680522" y="4816475"/>
            <a:ext cx="7571303" cy="584775"/>
          </a:xfrm>
          <a:prstGeom prst="rect">
            <a:avLst/>
          </a:prstGeom>
          <a:noFill/>
        </p:spPr>
        <p:txBody>
          <a:bodyPr wrap="none" rtlCol="0">
            <a:spAutoFit/>
          </a:bodyPr>
          <a:lstStyle/>
          <a:p>
            <a:r>
              <a:rPr lang="zh-CN" altLang="en-US" sz="3200"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在线融资是一种银行融资（抵押融资）。</a:t>
            </a:r>
          </a:p>
        </p:txBody>
      </p:sp>
      <p:sp>
        <p:nvSpPr>
          <p:cNvPr id="6" name="TextBox 5"/>
          <p:cNvSpPr txBox="1"/>
          <p:nvPr/>
        </p:nvSpPr>
        <p:spPr>
          <a:xfrm>
            <a:off x="590550" y="2886075"/>
            <a:ext cx="3334567" cy="1477328"/>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参与角色：</a:t>
            </a:r>
            <a:endParaRPr lang="en-US" altLang="zh-CN" b="1"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平台</a:t>
            </a: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企业：交易商，平台注册用户</a:t>
            </a: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银行</a:t>
            </a: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物流</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500" accel="50000" decel="50000" autoRev="1" fill="hold">
                                          <p:stCondLst>
                                            <p:cond delay="0"/>
                                          </p:stCondLst>
                                        </p:cTn>
                                        <p:tgtEl>
                                          <p:spTgt spid="2"/>
                                        </p:tgtEl>
                                        <p:attrNameLst>
                                          <p:attrName>ppt_x</p:attrName>
                                          <p:attrName>ppt_y</p:attrName>
                                        </p:attrNameLst>
                                      </p:cBhvr>
                                    </p:animMotion>
                                    <p:animRot by="1500000">
                                      <p:cBhvr>
                                        <p:cTn id="7" dur="250" fill="hold">
                                          <p:stCondLst>
                                            <p:cond delay="0"/>
                                          </p:stCondLst>
                                        </p:cTn>
                                        <p:tgtEl>
                                          <p:spTgt spid="2"/>
                                        </p:tgtEl>
                                        <p:attrNameLst>
                                          <p:attrName>r</p:attrName>
                                        </p:attrNameLst>
                                      </p:cBhvr>
                                    </p:animRot>
                                    <p:animRot by="-1500000">
                                      <p:cBhvr>
                                        <p:cTn id="8" dur="250" fill="hold">
                                          <p:stCondLst>
                                            <p:cond delay="250"/>
                                          </p:stCondLst>
                                        </p:cTn>
                                        <p:tgtEl>
                                          <p:spTgt spid="2"/>
                                        </p:tgtEl>
                                        <p:attrNameLst>
                                          <p:attrName>r</p:attrName>
                                        </p:attrNameLst>
                                      </p:cBhvr>
                                    </p:animRot>
                                    <p:animRot by="-1500000">
                                      <p:cBhvr>
                                        <p:cTn id="9" dur="250" fill="hold">
                                          <p:stCondLst>
                                            <p:cond delay="500"/>
                                          </p:stCondLst>
                                        </p:cTn>
                                        <p:tgtEl>
                                          <p:spTgt spid="2"/>
                                        </p:tgtEl>
                                        <p:attrNameLst>
                                          <p:attrName>r</p:attrName>
                                        </p:attrNameLst>
                                      </p:cBhvr>
                                    </p:animRot>
                                    <p:animRot by="1500000">
                                      <p:cBhvr>
                                        <p:cTn id="10" dur="250" fill="hold">
                                          <p:stCondLst>
                                            <p:cond delay="75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标题 1"/>
          <p:cNvSpPr>
            <a:spLocks noGrp="1"/>
          </p:cNvSpPr>
          <p:nvPr>
            <p:ph type="title"/>
          </p:nvPr>
        </p:nvSpPr>
        <p:spPr>
          <a:xfrm>
            <a:off x="457200" y="274638"/>
            <a:ext cx="8229600" cy="1143000"/>
          </a:xfrm>
        </p:spPr>
        <p:txBody>
          <a:bodyPr/>
          <a:lstStyle/>
          <a:p>
            <a:r>
              <a:rPr lang="zh-CN" altLang="en-US" dirty="0" smtClean="0"/>
              <a:t>在线融资简介</a:t>
            </a:r>
            <a:r>
              <a:rPr lang="en-US" altLang="zh-CN" dirty="0" smtClean="0"/>
              <a:t>—</a:t>
            </a:r>
            <a:r>
              <a:rPr lang="zh-CN" altLang="en-US" dirty="0" smtClean="0"/>
              <a:t>在线融资</a:t>
            </a:r>
            <a:r>
              <a:rPr lang="en-US" altLang="zh-CN" dirty="0" smtClean="0"/>
              <a:t>VS</a:t>
            </a:r>
            <a:r>
              <a:rPr lang="zh-CN" altLang="en-US" dirty="0" smtClean="0"/>
              <a:t>融资</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588" y="995362"/>
            <a:ext cx="9142412" cy="559858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500" accel="50000" decel="50000" autoRev="1" fill="hold">
                                          <p:stCondLst>
                                            <p:cond delay="0"/>
                                          </p:stCondLst>
                                        </p:cTn>
                                        <p:tgtEl>
                                          <p:spTgt spid="4"/>
                                        </p:tgtEl>
                                        <p:attrNameLst>
                                          <p:attrName>ppt_x</p:attrName>
                                          <p:attrName>ppt_y</p:attrName>
                                        </p:attrNameLst>
                                      </p:cBhvr>
                                    </p:animMotion>
                                    <p:animRot by="1500000">
                                      <p:cBhvr>
                                        <p:cTn id="7" dur="250" fill="hold">
                                          <p:stCondLst>
                                            <p:cond delay="0"/>
                                          </p:stCondLst>
                                        </p:cTn>
                                        <p:tgtEl>
                                          <p:spTgt spid="4"/>
                                        </p:tgtEl>
                                        <p:attrNameLst>
                                          <p:attrName>r</p:attrName>
                                        </p:attrNameLst>
                                      </p:cBhvr>
                                    </p:animRot>
                                    <p:animRot by="-1500000">
                                      <p:cBhvr>
                                        <p:cTn id="8" dur="250" fill="hold">
                                          <p:stCondLst>
                                            <p:cond delay="250"/>
                                          </p:stCondLst>
                                        </p:cTn>
                                        <p:tgtEl>
                                          <p:spTgt spid="4"/>
                                        </p:tgtEl>
                                        <p:attrNameLst>
                                          <p:attrName>r</p:attrName>
                                        </p:attrNameLst>
                                      </p:cBhvr>
                                    </p:animRot>
                                    <p:animRot by="-1500000">
                                      <p:cBhvr>
                                        <p:cTn id="9" dur="250" fill="hold">
                                          <p:stCondLst>
                                            <p:cond delay="500"/>
                                          </p:stCondLst>
                                        </p:cTn>
                                        <p:tgtEl>
                                          <p:spTgt spid="4"/>
                                        </p:tgtEl>
                                        <p:attrNameLst>
                                          <p:attrName>r</p:attrName>
                                        </p:attrNameLst>
                                      </p:cBhvr>
                                    </p:animRot>
                                    <p:animRot by="1500000">
                                      <p:cBhvr>
                                        <p:cTn id="10" dur="250" fill="hold">
                                          <p:stCondLst>
                                            <p:cond delay="75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在线融资简介</a:t>
            </a:r>
            <a:r>
              <a:rPr lang="en-US" altLang="zh-CN" dirty="0" smtClean="0"/>
              <a:t>—</a:t>
            </a:r>
            <a:r>
              <a:rPr lang="zh-CN" altLang="en-US" dirty="0" smtClean="0"/>
              <a:t>在线融资相关名词</a:t>
            </a:r>
            <a:endParaRPr lang="zh-CN" altLang="en-US" dirty="0"/>
          </a:p>
        </p:txBody>
      </p:sp>
      <p:sp>
        <p:nvSpPr>
          <p:cNvPr id="4" name="TextBox 3"/>
          <p:cNvSpPr txBox="1"/>
          <p:nvPr/>
        </p:nvSpPr>
        <p:spPr>
          <a:xfrm>
            <a:off x="228600" y="1076325"/>
            <a:ext cx="8432799" cy="535531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建设银行</a:t>
            </a:r>
            <a:r>
              <a:rPr lang="zh-CN" altLang="en-US" dirty="0" smtClean="0">
                <a:latin typeface="微软雅黑" pitchFamily="34" charset="-122"/>
                <a:ea typeface="微软雅黑" pitchFamily="34" charset="-122"/>
              </a:rPr>
              <a:t>：中国建设银行股份有限公司简称。</a:t>
            </a:r>
          </a:p>
          <a:p>
            <a:r>
              <a:rPr lang="zh-CN" altLang="en-US" b="1" dirty="0" smtClean="0">
                <a:latin typeface="微软雅黑" pitchFamily="34" charset="-122"/>
                <a:ea typeface="微软雅黑" pitchFamily="34" charset="-122"/>
              </a:rPr>
              <a:t>中远物流</a:t>
            </a:r>
            <a:r>
              <a:rPr lang="zh-CN" altLang="en-US" dirty="0" smtClean="0">
                <a:latin typeface="微软雅黑" pitchFamily="34" charset="-122"/>
                <a:ea typeface="微软雅黑" pitchFamily="34" charset="-122"/>
              </a:rPr>
              <a:t>：中国远洋物流有限公司的简称。</a:t>
            </a:r>
          </a:p>
          <a:p>
            <a:r>
              <a:rPr lang="zh-CN" altLang="en-US" b="1" dirty="0" smtClean="0">
                <a:latin typeface="微软雅黑" pitchFamily="34" charset="-122"/>
                <a:ea typeface="微软雅黑" pitchFamily="34" charset="-122"/>
              </a:rPr>
              <a:t>金银岛</a:t>
            </a:r>
            <a:r>
              <a:rPr lang="zh-CN" altLang="en-US" dirty="0" smtClean="0">
                <a:latin typeface="微软雅黑" pitchFamily="34" charset="-122"/>
                <a:ea typeface="微软雅黑" pitchFamily="34" charset="-122"/>
              </a:rPr>
              <a:t>：金银岛（北京）网络科技股份有限公司简称。</a:t>
            </a:r>
          </a:p>
          <a:p>
            <a:r>
              <a:rPr lang="zh-CN" altLang="en-US" b="1" dirty="0" smtClean="0">
                <a:latin typeface="微软雅黑" pitchFamily="34" charset="-122"/>
                <a:ea typeface="微软雅黑" pitchFamily="34" charset="-122"/>
              </a:rPr>
              <a:t>交易商</a:t>
            </a:r>
            <a:r>
              <a:rPr lang="zh-CN" altLang="en-US" dirty="0" smtClean="0">
                <a:latin typeface="微软雅黑" pitchFamily="34" charset="-122"/>
                <a:ea typeface="微软雅黑" pitchFamily="34" charset="-122"/>
              </a:rPr>
              <a:t>：金银岛的交易会员，作为借款人向银行申请贷款。</a:t>
            </a:r>
          </a:p>
          <a:p>
            <a:r>
              <a:rPr lang="zh-CN" altLang="en-US" b="1" dirty="0" smtClean="0">
                <a:latin typeface="微软雅黑" pitchFamily="34" charset="-122"/>
                <a:ea typeface="微软雅黑" pitchFamily="34" charset="-122"/>
              </a:rPr>
              <a:t>电子仓单：</a:t>
            </a:r>
            <a:r>
              <a:rPr lang="zh-CN" altLang="en-US" dirty="0" smtClean="0">
                <a:latin typeface="微软雅黑" pitchFamily="34" charset="-122"/>
                <a:ea typeface="微软雅黑" pitchFamily="34" charset="-122"/>
              </a:rPr>
              <a:t>仓库给交易商开具的且输入计算机系统的货物存储凭证。</a:t>
            </a:r>
          </a:p>
          <a:p>
            <a:r>
              <a:rPr lang="zh-CN" altLang="en-US" b="1" dirty="0" smtClean="0">
                <a:latin typeface="微软雅黑" pitchFamily="34" charset="-122"/>
                <a:ea typeface="微软雅黑" pitchFamily="34" charset="-122"/>
              </a:rPr>
              <a:t>交易账户</a:t>
            </a:r>
            <a:r>
              <a:rPr lang="zh-CN" altLang="en-US" dirty="0" smtClean="0">
                <a:latin typeface="微软雅黑" pitchFamily="34" charset="-122"/>
                <a:ea typeface="微软雅黑" pitchFamily="34" charset="-122"/>
              </a:rPr>
              <a:t>：交易商在金银岛开具的交易账户。</a:t>
            </a:r>
          </a:p>
          <a:p>
            <a:r>
              <a:rPr lang="zh-CN" altLang="en-US" b="1" dirty="0" smtClean="0">
                <a:latin typeface="微软雅黑" pitchFamily="34" charset="-122"/>
                <a:ea typeface="微软雅黑" pitchFamily="34" charset="-122"/>
              </a:rPr>
              <a:t>监管账户</a:t>
            </a:r>
            <a:r>
              <a:rPr lang="zh-CN" altLang="en-US" dirty="0" smtClean="0">
                <a:latin typeface="微软雅黑" pitchFamily="34" charset="-122"/>
                <a:ea typeface="微软雅黑" pitchFamily="34" charset="-122"/>
              </a:rPr>
              <a:t>：金银岛在银行开设的专用于金银岛交易商融资和交易指定的专用账户，委托银行进行监管，交易商贷款的资金划转必须通过监管账户。</a:t>
            </a:r>
          </a:p>
          <a:p>
            <a:r>
              <a:rPr lang="zh-CN" altLang="en-US" b="1" dirty="0" smtClean="0">
                <a:latin typeface="微软雅黑" pitchFamily="34" charset="-122"/>
                <a:ea typeface="微软雅黑" pitchFamily="34" charset="-122"/>
              </a:rPr>
              <a:t>电子签章</a:t>
            </a:r>
            <a:r>
              <a:rPr lang="zh-CN" altLang="en-US" dirty="0" smtClean="0">
                <a:latin typeface="微软雅黑" pitchFamily="34" charset="-122"/>
                <a:ea typeface="微软雅黑" pitchFamily="34" charset="-122"/>
              </a:rPr>
              <a:t>：具有法律效力的电子加密技术，具有唯一性、不可抵赖性，是可视化、电子化的签章，用以确认操作者在电子系统进行电子操作的合法身份和法律责任。</a:t>
            </a:r>
          </a:p>
          <a:p>
            <a:r>
              <a:rPr lang="zh-CN" altLang="en-US" b="1" dirty="0" smtClean="0">
                <a:latin typeface="微软雅黑" pitchFamily="34" charset="-122"/>
                <a:ea typeface="微软雅黑" pitchFamily="34" charset="-122"/>
              </a:rPr>
              <a:t>赎货</a:t>
            </a:r>
            <a:r>
              <a:rPr lang="zh-CN" altLang="en-US" dirty="0" smtClean="0">
                <a:latin typeface="微软雅黑" pitchFamily="34" charset="-122"/>
                <a:ea typeface="微软雅黑" pitchFamily="34" charset="-122"/>
              </a:rPr>
              <a:t>：交易商申请对质押的仓单解除质押的过程，对应的货物从质押状态变为非质押状态，进入货物库存。</a:t>
            </a:r>
          </a:p>
          <a:p>
            <a:r>
              <a:rPr lang="zh-CN" altLang="en-US" b="1" dirty="0" smtClean="0">
                <a:latin typeface="微软雅黑" pitchFamily="34" charset="-122"/>
                <a:ea typeface="微软雅黑" pitchFamily="34" charset="-122"/>
              </a:rPr>
              <a:t>网络仓单融资</a:t>
            </a:r>
            <a:r>
              <a:rPr lang="zh-CN" altLang="en-US" dirty="0" smtClean="0">
                <a:latin typeface="微软雅黑" pitchFamily="34" charset="-122"/>
                <a:ea typeface="微软雅黑" pitchFamily="34" charset="-122"/>
              </a:rPr>
              <a:t>：交易商将自有货物注册电子仓单，通过仓单质押申请融资的融资方式。</a:t>
            </a:r>
          </a:p>
          <a:p>
            <a:r>
              <a:rPr lang="zh-CN" altLang="en-US" b="1" dirty="0" smtClean="0">
                <a:latin typeface="微软雅黑" pitchFamily="34" charset="-122"/>
                <a:ea typeface="微软雅黑" pitchFamily="34" charset="-122"/>
              </a:rPr>
              <a:t>网络订单融资：</a:t>
            </a:r>
            <a:r>
              <a:rPr lang="zh-CN" altLang="en-US" dirty="0" smtClean="0">
                <a:latin typeface="微软雅黑" pitchFamily="34" charset="-122"/>
                <a:ea typeface="微软雅黑" pitchFamily="34" charset="-122"/>
              </a:rPr>
              <a:t>交易商通过订单方式取得卖方货物过户后注册电子仓单，通过仓单质押申请融资支付卖方货款的融资方式。</a:t>
            </a:r>
          </a:p>
          <a:p>
            <a:r>
              <a:rPr lang="zh-CN" altLang="en-US" b="1" dirty="0" smtClean="0">
                <a:latin typeface="微软雅黑" pitchFamily="34" charset="-122"/>
                <a:ea typeface="微软雅黑" pitchFamily="34" charset="-122"/>
              </a:rPr>
              <a:t>每日无负债结算：</a:t>
            </a:r>
            <a:r>
              <a:rPr lang="zh-CN" altLang="en-US" dirty="0" smtClean="0">
                <a:latin typeface="微软雅黑" pitchFamily="34" charset="-122"/>
                <a:ea typeface="微软雅黑" pitchFamily="34" charset="-122"/>
              </a:rPr>
              <a:t>每日现货交易指导价格波动，导致交易商当日质押价格低于融资申请时的初始价格，交易商必须于下一个交易日</a:t>
            </a:r>
            <a:r>
              <a:rPr lang="en-US" altLang="zh-CN" dirty="0" smtClean="0">
                <a:latin typeface="微软雅黑" pitchFamily="34" charset="-122"/>
                <a:ea typeface="微软雅黑" pitchFamily="34" charset="-122"/>
              </a:rPr>
              <a:t>12:00</a:t>
            </a:r>
            <a:r>
              <a:rPr lang="zh-CN" altLang="en-US" dirty="0" smtClean="0">
                <a:latin typeface="微软雅黑" pitchFamily="34" charset="-122"/>
                <a:ea typeface="微软雅黑" pitchFamily="34" charset="-122"/>
              </a:rPr>
              <a:t>前补足保证金，否则视为违约。</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1000" accel="50000" decel="50000" autoRev="1" fill="hold">
                                          <p:stCondLst>
                                            <p:cond delay="0"/>
                                          </p:stCondLst>
                                        </p:cTn>
                                        <p:tgtEl>
                                          <p:spTgt spid="2"/>
                                        </p:tgtEl>
                                        <p:attrNameLst>
                                          <p:attrName>ppt_x</p:attrName>
                                          <p:attrName>ppt_y</p:attrName>
                                        </p:attrNameLst>
                                      </p:cBhvr>
                                    </p:animMotion>
                                    <p:animRot by="1500000">
                                      <p:cBhvr>
                                        <p:cTn id="7" dur="500" fill="hold">
                                          <p:stCondLst>
                                            <p:cond delay="0"/>
                                          </p:stCondLst>
                                        </p:cTn>
                                        <p:tgtEl>
                                          <p:spTgt spid="2"/>
                                        </p:tgtEl>
                                        <p:attrNameLst>
                                          <p:attrName>r</p:attrName>
                                        </p:attrNameLst>
                                      </p:cBhvr>
                                    </p:animRot>
                                    <p:animRot by="-1500000">
                                      <p:cBhvr>
                                        <p:cTn id="8" dur="500" fill="hold">
                                          <p:stCondLst>
                                            <p:cond delay="500"/>
                                          </p:stCondLst>
                                        </p:cTn>
                                        <p:tgtEl>
                                          <p:spTgt spid="2"/>
                                        </p:tgtEl>
                                        <p:attrNameLst>
                                          <p:attrName>r</p:attrName>
                                        </p:attrNameLst>
                                      </p:cBhvr>
                                    </p:animRot>
                                    <p:animRot by="-1500000">
                                      <p:cBhvr>
                                        <p:cTn id="9" dur="500" fill="hold">
                                          <p:stCondLst>
                                            <p:cond delay="1000"/>
                                          </p:stCondLst>
                                        </p:cTn>
                                        <p:tgtEl>
                                          <p:spTgt spid="2"/>
                                        </p:tgtEl>
                                        <p:attrNameLst>
                                          <p:attrName>r</p:attrName>
                                        </p:attrNameLst>
                                      </p:cBhvr>
                                    </p:animRot>
                                    <p:animRot by="1500000">
                                      <p:cBhvr>
                                        <p:cTn id="10" dur="500" fill="hold">
                                          <p:stCondLst>
                                            <p:cond delay="15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金蝶中间件PPT模板2009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pusic目录">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pusic内容页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pusic封底">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9791</TotalTime>
  <Words>1840</Words>
  <Application>Microsoft Office PowerPoint</Application>
  <PresentationFormat>全屏显示(4:3)</PresentationFormat>
  <Paragraphs>331</Paragraphs>
  <Slides>19</Slides>
  <Notes>7</Notes>
  <HiddenSlides>0</HiddenSlides>
  <MMClips>0</MMClips>
  <ScaleCrop>false</ScaleCrop>
  <HeadingPairs>
    <vt:vector size="4" baseType="variant">
      <vt:variant>
        <vt:lpstr>主题</vt:lpstr>
      </vt:variant>
      <vt:variant>
        <vt:i4>4</vt:i4>
      </vt:variant>
      <vt:variant>
        <vt:lpstr>幻灯片标题</vt:lpstr>
      </vt:variant>
      <vt:variant>
        <vt:i4>19</vt:i4>
      </vt:variant>
    </vt:vector>
  </HeadingPairs>
  <TitlesOfParts>
    <vt:vector size="23" baseType="lpstr">
      <vt:lpstr>金蝶中间件PPT模板2009版</vt:lpstr>
      <vt:lpstr>Apusic目录</vt:lpstr>
      <vt:lpstr>Apusic内容页面</vt:lpstr>
      <vt:lpstr>Apusic封底</vt:lpstr>
      <vt:lpstr>“金银岛”在线融资</vt:lpstr>
      <vt:lpstr>幻灯片 2</vt:lpstr>
      <vt:lpstr>金银岛简介</vt:lpstr>
      <vt:lpstr>金银岛简介</vt:lpstr>
      <vt:lpstr>在线融资简介</vt:lpstr>
      <vt:lpstr>在线融资简介—什么是融资</vt:lpstr>
      <vt:lpstr>在线融资简介—什么是在线融资</vt:lpstr>
      <vt:lpstr>在线融资简介—在线融资VS融资</vt:lpstr>
      <vt:lpstr>在线融资简介—在线融资相关名词</vt:lpstr>
      <vt:lpstr>在线融资的特点</vt:lpstr>
      <vt:lpstr>在线融资的条件</vt:lpstr>
      <vt:lpstr>在线融资的流程</vt:lpstr>
      <vt:lpstr>在线融资举例</vt:lpstr>
      <vt:lpstr>在线融资对大通网的参考价值</vt:lpstr>
      <vt:lpstr>在线融资对大通网的参考价值</vt:lpstr>
      <vt:lpstr>在线融资对大通网的参考价值</vt:lpstr>
      <vt:lpstr>在线融资对大通网的参考价值</vt:lpstr>
      <vt:lpstr>幻灯片 18</vt:lpstr>
      <vt:lpstr>幻灯片 19</vt:lpstr>
    </vt:vector>
  </TitlesOfParts>
  <Company>MS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王东明</dc:creator>
  <cp:lastModifiedBy>xiayong</cp:lastModifiedBy>
  <cp:revision>302</cp:revision>
  <dcterms:created xsi:type="dcterms:W3CDTF">2009-06-15T08:54:22Z</dcterms:created>
  <dcterms:modified xsi:type="dcterms:W3CDTF">2011-11-02T02:28:57Z</dcterms:modified>
</cp:coreProperties>
</file>