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/>
    <p:restoredTop sz="94787"/>
  </p:normalViewPr>
  <p:slideViewPr>
    <p:cSldViewPr snapToGrid="0">
      <p:cViewPr>
        <p:scale>
          <a:sx n="110" d="100"/>
          <a:sy n="110" d="100"/>
        </p:scale>
        <p:origin x="912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DC9E-F6AD-EF41-8E45-B6B893FCBD5F}" type="datetimeFigureOut">
              <a:rPr lang="en-RU" smtClean="0"/>
              <a:t>16.12.2024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08E4B-92EA-3E4A-941A-BE53C020CEF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98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08E4B-92EA-3E4A-941A-BE53C020CEF1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6306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08E4B-92EA-3E4A-941A-BE53C020CEF1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176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08E4B-92EA-3E4A-941A-BE53C020CEF1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1143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08E4B-92EA-3E4A-941A-BE53C020CEF1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8148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A028-F7E8-51A7-A0A4-F140A8364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ABA8-2386-3D8D-83C2-9EB2767C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FC88-3E27-00B8-3BEC-5D4CC8CF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373-C2AE-1145-BD79-4D0D469DBD1E}" type="datetime1">
              <a:rPr lang="ru-RU" smtClean="0"/>
              <a:t>16.12.2024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7F6C-8A44-1624-E6FC-E58934E1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714D5-B494-23B5-E169-FBA92658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129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D84C-5182-2227-C9EF-17A25507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35952-E3D0-ED6A-1949-5FB6EF834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C113-7012-53AF-D71C-5A819D27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764-C19A-A140-B103-7167D01CD258}" type="datetime1">
              <a:rPr lang="ru-RU" smtClean="0"/>
              <a:t>16.12.2024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BC5D-1543-B01F-E853-DD563CC0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115C-8132-F918-7FD5-62A7AF3A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293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61BBA-51C3-06EE-3B8E-BFE94051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959E6-3481-C5C1-8C04-15E3B108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2117-02B7-50D8-F369-C054FF58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3590-AC2D-6D48-A64B-7BCCF138A7BD}" type="datetime1">
              <a:rPr lang="ru-RU" smtClean="0"/>
              <a:t>16.12.2024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3916-96F3-4D92-A3F1-7FCC5B84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6DD1-B093-2903-061D-3B784CAB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8476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88A7-E1CB-BD71-BF33-A0C66A37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BBF2-03A9-0A69-6404-103B4681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41DC-F83F-037B-8589-AF6F893E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A10-E05A-534A-BC2E-820BAE900BAF}" type="datetime1">
              <a:rPr lang="ru-RU" smtClean="0"/>
              <a:t>16.12.2024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135-4498-90EB-E51E-0CD9C66D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413A-0765-116B-5665-67D765F1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412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8A44-ADFF-CD78-15FC-92B798C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E2E4-1FC1-B589-8641-EB61CD40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724D-96F4-EB0C-4377-097EA43B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DEF1-5238-A14F-9BA8-1C63AD2515B6}" type="datetime1">
              <a:rPr lang="ru-RU" smtClean="0"/>
              <a:t>16.12.2024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5D97-F4E3-5C15-2236-0898FC85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B576-EA25-9653-9E20-B2D86117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674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B6D2-0854-E0A5-0C9A-A17E6BEF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571E-2C5F-8D81-8F90-34578FB7C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376-3F71-E1AA-CA72-68581382F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FFA03-AB81-0FFE-D310-39F51B5C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F94-F778-3845-A34C-9315EE2782D4}" type="datetime1">
              <a:rPr lang="ru-RU" smtClean="0"/>
              <a:t>16.12.2024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1597-EF28-985D-65EB-65E65596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A201-1563-D2D7-21A5-6F2A4104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1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F8F4-E625-D406-1942-AE4CCEF7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87A4-675C-6C53-E886-00D4D9F15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09C8B-434B-15AA-76A2-8BA222D63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20A15-3271-12E4-795E-B2C4D6B4B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FE4C5-796A-F350-21C1-BB549EA02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C663E-FAE1-E4F7-5D3B-E30B06D7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D990-0870-D144-8B1E-B5F508449C54}" type="datetime1">
              <a:rPr lang="ru-RU" smtClean="0"/>
              <a:t>16.12.2024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BCD0D-F8D1-DBEE-2269-518F6096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63758-E71F-F720-DA8B-F57CEFE9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278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210D-90A7-80D4-587A-D1A582D8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1489D-C404-8CC5-F5AD-9BB39224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DA3-4680-1540-A147-74238B85E1C8}" type="datetime1">
              <a:rPr lang="ru-RU" smtClean="0"/>
              <a:t>16.12.2024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C660-9E8C-FD39-AAF8-7DA9E109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D3CAE-56B3-3051-7660-7E7209A2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741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482D6-D086-1B5C-7CBC-76587109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BD8-CFEF-4B49-8FE7-E2899DF574E2}" type="datetime1">
              <a:rPr lang="ru-RU" smtClean="0"/>
              <a:t>16.12.2024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E9D09-D555-4171-7F0F-C6C6B32B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1998-A7B4-C7F1-1D85-63F21880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10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B740-9AE0-ADCB-1930-BD209944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901A-6154-78DA-5277-8D8C005F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FD46-C22A-5264-940D-E1D4949F2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306FD-07F0-7354-1AA9-99303F1B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D2FC-F410-C04A-8ECC-4383F3A18722}" type="datetime1">
              <a:rPr lang="ru-RU" smtClean="0"/>
              <a:t>16.12.2024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07F41-F50B-5F67-95A7-34E2D532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842F8-D7B1-2B3E-07D3-FEAED7E0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77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94C3-B1AB-588F-9DEC-8264FC4C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D512E-EF51-9A77-4F36-2EBBFCCCF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C04B-158D-B950-121B-CB7B930A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C6E4-25D7-09DD-7DE0-FE4BC404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2CC3-28B8-0745-82BE-398A95324DF2}" type="datetime1">
              <a:rPr lang="ru-RU" smtClean="0"/>
              <a:t>16.12.2024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CAD6-F896-344F-7821-93FE6D3E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FE35-AFF2-D4B4-17C2-1E346390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067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B7F89-9148-3FAF-461E-0DD7A368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487B-0CD8-883E-C626-C8A04F62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326A-6F90-462E-9DEC-064B448EB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B6A2-F076-E34B-815D-E0321F509691}" type="datetime1">
              <a:rPr lang="ru-RU" smtClean="0"/>
              <a:t>16.12.2024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91D2-6CC3-E907-6FB4-A61D5F016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799-C490-4EA8-C27C-22EE65CE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3BCA-2338-214E-9419-330C2DBFDE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865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9790-5328-7A7C-D26D-D7E3B6DFA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0974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dirty="0"/>
              <a:t>Разработка программного обеспечения для моделирования изображения трехмерного фрактала «оболочка Мандельброта»</a:t>
            </a:r>
            <a:r>
              <a:rPr lang="en-RU" sz="4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4190D-D69C-6A84-2137-F94A3F05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4893679"/>
            <a:ext cx="4680032" cy="9699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 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Варченко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 А.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ИУ7-51Б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Волкова Л. Л.</a:t>
            </a:r>
            <a:endParaRPr lang="en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81177-9A0C-80F0-4D43-362F81EA1780}"/>
              </a:ext>
            </a:extLst>
          </p:cNvPr>
          <p:cNvSpPr txBox="1"/>
          <p:nvPr/>
        </p:nvSpPr>
        <p:spPr>
          <a:xfrm>
            <a:off x="5665519" y="6398747"/>
            <a:ext cx="8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7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8438-71EE-ED8F-8DE3-02DB48C1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средств реализации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BBCB-155D-5675-A742-87069E8C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515"/>
            <a:ext cx="10515600" cy="5045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основного языка программирования выбран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C++:</a:t>
            </a: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объектно-ориентированной парадигмы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строгой типизации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графического интерфейса выбран фреймворк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Qt:</a:t>
            </a: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кроссплатформенность;</a:t>
            </a: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инструменты для работы с трехмерными объектами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графическим процессором использована библиотека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необходимого для решения поставленной задачи функционала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stem Font Regular"/>
              <a:buChar char="-"/>
            </a:pPr>
            <a:endParaRPr lang="en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C9ED8-BFC8-5959-36AD-4DC717B8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908" y="6310312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4433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8438-71EE-ED8F-8DE3-02DB48C1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06" y="68341"/>
            <a:ext cx="7935410" cy="1325563"/>
          </a:xfrm>
        </p:spPr>
        <p:txBody>
          <a:bodyPr/>
          <a:lstStyle/>
          <a:p>
            <a:r>
              <a:rPr lang="ru-RU" dirty="0"/>
              <a:t>Интерфейс программы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8F470-366D-05B7-36A2-85305F979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979"/>
          <a:stretch/>
        </p:blipFill>
        <p:spPr>
          <a:xfrm>
            <a:off x="9594511" y="504021"/>
            <a:ext cx="1990783" cy="6127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9992B-D68C-56E0-1D73-FC184449165E}"/>
              </a:ext>
            </a:extLst>
          </p:cNvPr>
          <p:cNvSpPr txBox="1"/>
          <p:nvPr/>
        </p:nvSpPr>
        <p:spPr>
          <a:xfrm>
            <a:off x="733577" y="1828271"/>
            <a:ext cx="8734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75BFB-995D-8A22-8DB9-85D26CB77255}"/>
              </a:ext>
            </a:extLst>
          </p:cNvPr>
          <p:cNvSpPr txBox="1"/>
          <p:nvPr/>
        </p:nvSpPr>
        <p:spPr>
          <a:xfrm>
            <a:off x="641944" y="1325563"/>
            <a:ext cx="84263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 «Цвет объекта/фона» открывают диалоговое окно с выбором нового цвета;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stem Font Regular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«выбор объекта» позволяет выбрать моделируемый объект из выпадающего списка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System Font Regular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«выбор модели рендера» позволяет выбрать алгоритм рендера из выпадающего списка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System Font Regular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«выбор модели закраски» позволяет выбрать алгоритм закраски из выпадающего списка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System Font Regular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«интенсивность» отвечает за изменение интенсивности источника света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System Font Regular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«совместить с позицией камеры» позволяет совместить источник света с камерой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System Font Regular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позволяют вручную задать положение источника света в пространстве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вида моделируемого объекта, в нижней части интерфейса отображаются параметры, характерные для данного вида объектов.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CA5ABB-A944-1C1E-1633-44768BF7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8302" y="6376606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11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1294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8438-71EE-ED8F-8DE3-02DB48C1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06" y="68341"/>
            <a:ext cx="7935410" cy="1325563"/>
          </a:xfrm>
        </p:spPr>
        <p:txBody>
          <a:bodyPr/>
          <a:lstStyle/>
          <a:p>
            <a:r>
              <a:rPr lang="ru-RU" dirty="0"/>
              <a:t>Результат работы программы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9992B-D68C-56E0-1D73-FC184449165E}"/>
              </a:ext>
            </a:extLst>
          </p:cNvPr>
          <p:cNvSpPr txBox="1"/>
          <p:nvPr/>
        </p:nvSpPr>
        <p:spPr>
          <a:xfrm>
            <a:off x="733577" y="1828271"/>
            <a:ext cx="8734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693E0-967B-E06F-CB74-29E196D6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17" y="1393904"/>
            <a:ext cx="6356148" cy="5090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F7D1E-DF74-1EAE-EAAC-BF3AC101A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1" t="12192" r="32042" b="12778"/>
          <a:stretch/>
        </p:blipFill>
        <p:spPr>
          <a:xfrm>
            <a:off x="7887697" y="1519177"/>
            <a:ext cx="3946968" cy="381964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D46BB0-349C-BD94-7089-2791B12C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465" y="6380689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945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3914-7A74-1F50-BDA7-D6DE1F0E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2007"/>
          </a:xfrm>
        </p:spPr>
        <p:txBody>
          <a:bodyPr>
            <a:normAutofit/>
          </a:bodyPr>
          <a:lstStyle/>
          <a:p>
            <a:r>
              <a:rPr lang="ru-RU" sz="2700" dirty="0"/>
              <a:t>Исследование влияния параметров сцены на производительность программы (1)</a:t>
            </a:r>
            <a:endParaRPr lang="en-RU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4E55-B92F-DF21-0226-90A2845E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3" y="1253331"/>
            <a:ext cx="3374985" cy="1478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производительности программы, как времени отрисовки одного кадра (в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от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размеров сцены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C1A58-2C28-61EA-9A55-B1254A7E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90" y="1010262"/>
            <a:ext cx="4947579" cy="231456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7458661-1F22-53F5-9345-B961C7F9F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213" y="3429000"/>
            <a:ext cx="5379523" cy="3429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B4287D0-A6E7-B6BA-3E0B-5EEEC5F66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4273" y="3429000"/>
            <a:ext cx="5379523" cy="3429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0C580-C134-0859-B93B-25727ACF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133" y="6391074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13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5256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3914-7A74-1F50-BDA7-D6DE1F0E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2007"/>
          </a:xfrm>
        </p:spPr>
        <p:txBody>
          <a:bodyPr>
            <a:normAutofit/>
          </a:bodyPr>
          <a:lstStyle/>
          <a:p>
            <a:r>
              <a:rPr lang="ru-RU" sz="2700" dirty="0"/>
              <a:t>Исследование влияния параметров сцены на производительность программы (2)</a:t>
            </a:r>
            <a:endParaRPr lang="en-RU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4E55-B92F-DF21-0226-90A2845E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3" y="1253331"/>
            <a:ext cx="3374985" cy="19760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производительности программы, как времени отрисовки одного кадра (в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от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итераций функции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SDF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нахождения расстояния от точки до фрактала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39F56-474D-BBC2-46C9-83FC08ED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036" y="728095"/>
            <a:ext cx="3807927" cy="260107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03DEAE-2C88-9480-4567-AAC121A53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213" y="3373444"/>
            <a:ext cx="5438040" cy="34663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D4BE2CD-C5CC-0DA2-6A57-9A4F5246C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5999" y="3373445"/>
            <a:ext cx="5438040" cy="34663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CFAB8C-DCF1-E8C7-6370-9F67815F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058" y="6379499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14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0103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6343-CB5D-0B3B-A934-4F24F759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6" y="18255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4A2D-68CC-8028-9029-A4BBF0C6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96" y="1153400"/>
            <a:ext cx="11609408" cy="5686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курсовой работы была достигнута. Была разработана программа для моделирования изображения трехмерного фрактала «оболочка Мандельброта».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решены.</a:t>
            </a: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и выбраны методы и алгоритмы для визуализации трехмерных фракталов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алгоритмы рендера сцены, закраски объектов и нахождения расстояния до них;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пользовательский интерфейс для управления параметрами сцены, изображаемого объекта и положением камеры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System Font Regular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исследование производительности программы при разных параметрах сцены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эффективность работы программы зависит от сложности изображаемого объекта и разрешения экрана.</a:t>
            </a:r>
            <a:endParaRPr lang="en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8ED9-FCD4-A4A6-312B-3CF1A40F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504" y="6367925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15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7395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2E9-DC6E-8CC3-218A-FF317738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74" y="364750"/>
            <a:ext cx="10515600" cy="1260604"/>
          </a:xfrm>
        </p:spPr>
        <p:txBody>
          <a:bodyPr/>
          <a:lstStyle/>
          <a:p>
            <a:r>
              <a:rPr lang="ru-RU" dirty="0"/>
              <a:t>Цель и задачи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1B75E-3DBA-F0B0-0C90-C341F8E7B267}"/>
              </a:ext>
            </a:extLst>
          </p:cNvPr>
          <p:cNvSpPr txBox="1"/>
          <p:nvPr/>
        </p:nvSpPr>
        <p:spPr>
          <a:xfrm>
            <a:off x="345374" y="1625354"/>
            <a:ext cx="11476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разработка программного обеспечения для моделирования изображения трехмерного фрактала «оболочка Мандельброта».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System Font Regular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методы и алгоритмы для моделирования изображений аналитических поверхностей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System Font Regular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 описать алгоритмы реализации, необходимые для визуализации фрактала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System Font Regular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выбранные алгоритмы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stem Font Regular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для управления параметрами сцены, изображаемого объекта и положением камеры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System Font Regular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производительности программы при разных параметрах сцены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System Font Regular"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862EF-7AC4-8375-251A-A458D8AC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633" y="6310687"/>
            <a:ext cx="2743200" cy="365125"/>
          </a:xfrm>
        </p:spPr>
        <p:txBody>
          <a:bodyPr/>
          <a:lstStyle/>
          <a:p>
            <a:fld id="{EA41CC70-D091-834A-9FFF-3759D9AF6D33}" type="slidenum">
              <a:rPr lang="en-RU" smtClean="0"/>
              <a:t>2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7230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2E9-DC6E-8CC3-218A-FF317738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44" y="436473"/>
            <a:ext cx="10515600" cy="1260604"/>
          </a:xfrm>
        </p:spPr>
        <p:txBody>
          <a:bodyPr/>
          <a:lstStyle/>
          <a:p>
            <a:r>
              <a:rPr lang="ru-RU" dirty="0"/>
              <a:t>Визуализируемая сцена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1B75E-3DBA-F0B0-0C90-C341F8E7B267}"/>
              </a:ext>
            </a:extLst>
          </p:cNvPr>
          <p:cNvSpPr txBox="1"/>
          <p:nvPr/>
        </p:nvSpPr>
        <p:spPr>
          <a:xfrm>
            <a:off x="357744" y="1697077"/>
            <a:ext cx="114765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состоит из следующего набора объектов: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фрактал (изображаемый объект)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точечный источник света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Требования:</a:t>
            </a:r>
          </a:p>
          <a:p>
            <a:pPr marL="342900" indent="-342900">
              <a:buFont typeface="System Font Regular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должна предоставлять возможность изменять параметры модели (степень фрактала, количество итераций для построения, радиус отсечения)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stem Font Regular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возможность изменения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сцены (цвет фона, цвет объекта) и источника света (интенсивность, положение)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stem Font Regular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должен иметь возможность управления камерой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C06A24-E791-3A8B-CD61-B8F7C08F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056" y="6252993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755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2E9-DC6E-8CC3-218A-FF317738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93007"/>
            <a:ext cx="10515600" cy="1325563"/>
          </a:xfrm>
        </p:spPr>
        <p:txBody>
          <a:bodyPr/>
          <a:lstStyle/>
          <a:p>
            <a:r>
              <a:rPr lang="ru-RU" dirty="0"/>
              <a:t>Определение и классификация фракталов</a:t>
            </a:r>
            <a:endParaRPr lang="en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C9B497-899A-0E09-E09F-38515A13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911" y="2548453"/>
            <a:ext cx="3508619" cy="82391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геометрические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C45C06-2257-9311-01A6-8CBF14B00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89896" y="2538250"/>
            <a:ext cx="3508619" cy="82391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алгебраические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FFE8999-55C2-6950-C389-78DE9A9681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11" y="3366987"/>
            <a:ext cx="3886201" cy="2749487"/>
          </a:xfr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0D5124C-0234-16A3-A1E3-D290B527278F}"/>
              </a:ext>
            </a:extLst>
          </p:cNvPr>
          <p:cNvSpPr txBox="1">
            <a:spLocks/>
          </p:cNvSpPr>
          <p:nvPr/>
        </p:nvSpPr>
        <p:spPr>
          <a:xfrm>
            <a:off x="8007881" y="2538250"/>
            <a:ext cx="35086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стохастические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2551B49-3265-36D1-FB55-6A0E8B7F9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581" y="3460463"/>
            <a:ext cx="3731784" cy="298992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E5214B5-0907-3EC6-3032-D2DB55D5E4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4313" t="12413" r="6774" b="13926"/>
          <a:stretch/>
        </p:blipFill>
        <p:spPr>
          <a:xfrm>
            <a:off x="4080530" y="3244309"/>
            <a:ext cx="3731784" cy="33206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BF7A88-E057-6C12-B1B3-F43D5FE4C494}"/>
              </a:ext>
            </a:extLst>
          </p:cNvPr>
          <p:cNvSpPr txBox="1"/>
          <p:nvPr/>
        </p:nvSpPr>
        <p:spPr>
          <a:xfrm>
            <a:off x="457199" y="1488183"/>
            <a:ext cx="11110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Фрактал - это структура, состоящая из частей, которые в каком-то смысле подобны целому.</a:t>
            </a:r>
            <a:b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Фракталы делят на: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96F7D9C-A452-405C-AFD6-3022FC51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035" y="6382430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8601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3F3-6202-4955-6C5E-40F3EC5C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9" y="369223"/>
            <a:ext cx="10515600" cy="1325563"/>
          </a:xfrm>
        </p:spPr>
        <p:txBody>
          <a:bodyPr/>
          <a:lstStyle/>
          <a:p>
            <a:r>
              <a:rPr lang="ru-RU" dirty="0"/>
              <a:t>Оболочка Мандельброта</a:t>
            </a:r>
            <a:endParaRPr lang="en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4357C-1167-8167-15B1-B14BC6E0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1" y="4249331"/>
            <a:ext cx="69088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55E31-6AAC-3627-024B-10DD82961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4"/>
          <a:stretch/>
        </p:blipFill>
        <p:spPr>
          <a:xfrm>
            <a:off x="4974567" y="2941862"/>
            <a:ext cx="1592543" cy="355600"/>
          </a:xfrm>
          <a:prstGeom prst="rect">
            <a:avLst/>
          </a:prstGeom>
        </p:spPr>
      </p:pic>
      <p:pic>
        <p:nvPicPr>
          <p:cNvPr id="1026" name="Picture 2" descr="Масштабная инвариантность как закон природы . Логика чудес. Осмысление  событий редких, очень редких и редких до невозможности">
            <a:extLst>
              <a:ext uri="{FF2B5EF4-FFF2-40B4-BE49-F238E27FC236}">
                <a16:creationId xmlns:a16="http://schemas.microsoft.com/office/drawing/2014/main" id="{C10A7F67-74BD-E392-687C-6501655B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3" y="1837377"/>
            <a:ext cx="3974913" cy="402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45CF8-2F0C-4426-EDD3-B3FEFE938F26}"/>
              </a:ext>
            </a:extLst>
          </p:cNvPr>
          <p:cNvSpPr txBox="1"/>
          <p:nvPr/>
        </p:nvSpPr>
        <p:spPr>
          <a:xfrm>
            <a:off x="561972" y="1694786"/>
            <a:ext cx="7029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Оболочка Мандельброта – трехмерный фрактал, аналог множества Мандельброта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трехмерном пространстве с использованием гиперкомплексной алгебры.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используется итерация                          .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степени трехмерного гиперкомплексного числа:</a:t>
            </a:r>
            <a:endParaRPr lang="en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20322-19A3-8250-50E4-27C31FC4A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43" y="4889094"/>
            <a:ext cx="52832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539DBF-9DF2-402F-9856-599C3E338400}"/>
              </a:ext>
            </a:extLst>
          </p:cNvPr>
          <p:cNvSpPr txBox="1"/>
          <p:nvPr/>
        </p:nvSpPr>
        <p:spPr>
          <a:xfrm>
            <a:off x="622461" y="4978548"/>
            <a:ext cx="141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C54B0-9C15-04D7-6223-1203C0442C37}"/>
              </a:ext>
            </a:extLst>
          </p:cNvPr>
          <p:cNvSpPr txBox="1"/>
          <p:nvPr/>
        </p:nvSpPr>
        <p:spPr>
          <a:xfrm>
            <a:off x="7416201" y="4373827"/>
            <a:ext cx="35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,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84E315-F0D0-FEE0-2FFA-DD104885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058" y="6306214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881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2E9-DC6E-8CC3-218A-FF317738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43" y="436473"/>
            <a:ext cx="11622053" cy="1260604"/>
          </a:xfrm>
        </p:spPr>
        <p:txBody>
          <a:bodyPr>
            <a:normAutofit/>
          </a:bodyPr>
          <a:lstStyle/>
          <a:p>
            <a:r>
              <a:rPr lang="ru-RU" sz="3600" dirty="0"/>
              <a:t>Анализ и выбор метода рендера модели и метода закраски</a:t>
            </a:r>
            <a:endParaRPr lang="en-RU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D17EAA-7184-4210-8CF4-1E50053D6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56987"/>
              </p:ext>
            </p:extLst>
          </p:nvPr>
        </p:nvGraphicFramePr>
        <p:xfrm>
          <a:off x="1486702" y="1697077"/>
          <a:ext cx="921859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649">
                  <a:extLst>
                    <a:ext uri="{9D8B030D-6E8A-4147-A177-3AD203B41FA5}">
                      <a16:colId xmlns:a16="http://schemas.microsoft.com/office/drawing/2014/main" val="1538322111"/>
                    </a:ext>
                  </a:extLst>
                </a:gridCol>
                <a:gridCol w="2304649">
                  <a:extLst>
                    <a:ext uri="{9D8B030D-6E8A-4147-A177-3AD203B41FA5}">
                      <a16:colId xmlns:a16="http://schemas.microsoft.com/office/drawing/2014/main" val="634846257"/>
                    </a:ext>
                  </a:extLst>
                </a:gridCol>
                <a:gridCol w="2304649">
                  <a:extLst>
                    <a:ext uri="{9D8B030D-6E8A-4147-A177-3AD203B41FA5}">
                      <a16:colId xmlns:a16="http://schemas.microsoft.com/office/drawing/2014/main" val="4018869089"/>
                    </a:ext>
                  </a:extLst>
                </a:gridCol>
                <a:gridCol w="2304649">
                  <a:extLst>
                    <a:ext uri="{9D8B030D-6E8A-4147-A177-3AD203B41FA5}">
                      <a16:colId xmlns:a16="http://schemas.microsoft.com/office/drawing/2014/main" val="12407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Растеризация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Ray Tracing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Ray Marching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Качество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Быстродействие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8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Сложные объекты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189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85F4EC-E296-AAE2-AD6D-D6958E9EC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72974"/>
              </p:ext>
            </p:extLst>
          </p:nvPr>
        </p:nvGraphicFramePr>
        <p:xfrm>
          <a:off x="1486702" y="4475123"/>
          <a:ext cx="92185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649">
                  <a:extLst>
                    <a:ext uri="{9D8B030D-6E8A-4147-A177-3AD203B41FA5}">
                      <a16:colId xmlns:a16="http://schemas.microsoft.com/office/drawing/2014/main" val="3564720211"/>
                    </a:ext>
                  </a:extLst>
                </a:gridCol>
                <a:gridCol w="2304649">
                  <a:extLst>
                    <a:ext uri="{9D8B030D-6E8A-4147-A177-3AD203B41FA5}">
                      <a16:colId xmlns:a16="http://schemas.microsoft.com/office/drawing/2014/main" val="1636305459"/>
                    </a:ext>
                  </a:extLst>
                </a:gridCol>
                <a:gridCol w="2304649">
                  <a:extLst>
                    <a:ext uri="{9D8B030D-6E8A-4147-A177-3AD203B41FA5}">
                      <a16:colId xmlns:a16="http://schemas.microsoft.com/office/drawing/2014/main" val="1058900678"/>
                    </a:ext>
                  </a:extLst>
                </a:gridCol>
                <a:gridCol w="2304649">
                  <a:extLst>
                    <a:ext uri="{9D8B030D-6E8A-4147-A177-3AD203B41FA5}">
                      <a16:colId xmlns:a16="http://schemas.microsoft.com/office/drawing/2014/main" val="1662650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Простой метод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ru-RU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Гуро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ru-RU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Фонга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2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Качество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8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Быстродействие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6861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015F-7472-558B-F153-221317AA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596" y="6247646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2380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2E9-DC6E-8CC3-218A-FF317738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45" y="277793"/>
            <a:ext cx="11622053" cy="89021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расстояний со знаком</a:t>
            </a:r>
            <a:endParaRPr lang="en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FA540-2D09-606C-8A87-01E8F90DF6B8}"/>
              </a:ext>
            </a:extLst>
          </p:cNvPr>
          <p:cNvSpPr txBox="1"/>
          <p:nvPr/>
        </p:nvSpPr>
        <p:spPr>
          <a:xfrm>
            <a:off x="313802" y="1168007"/>
            <a:ext cx="110422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расстояний со знаком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SDF)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для нахождения кратчайшего расстояния от точки в пространстве до поверхности тела.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 результата определяет положение точки относительно данного объекта: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 объекта, если 𝑆𝐷𝐹(𝑝) &gt;𝜀;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границе объекта, если |𝑆𝐷𝐹(𝑝)|≤𝜀;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объекта, если 𝑆𝐷𝐹(𝑝) &lt;−𝜀;</a:t>
            </a: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 𝜀 →0 - допустимая погрешность. 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Поле расстояний со знаком для сферы: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99120-1139-7C84-8B2F-F65903128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58"/>
          <a:stretch/>
        </p:blipFill>
        <p:spPr>
          <a:xfrm>
            <a:off x="127322" y="4311347"/>
            <a:ext cx="6388100" cy="367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53CC7-4CAA-04A9-DAA8-48CCE7307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89" y="4940067"/>
            <a:ext cx="4330700" cy="81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A1BE3-C75B-FC2E-7757-C44464AC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075" y="3044142"/>
            <a:ext cx="5216906" cy="299972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DA100-1559-3B13-665B-8D2CC4F2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998" y="6371300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440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55FF7FA-B863-912A-8057-8E2E5950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48" y="918754"/>
            <a:ext cx="7772400" cy="5846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BB2E9-DC6E-8CC3-218A-FF317738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621"/>
            <a:ext cx="11622053" cy="890214"/>
          </a:xfrm>
        </p:spPr>
        <p:txBody>
          <a:bodyPr>
            <a:normAutofit/>
          </a:bodyPr>
          <a:lstStyle/>
          <a:p>
            <a:r>
              <a:rPr lang="ru-RU" sz="4000" dirty="0"/>
              <a:t>Схема алгоритма </a:t>
            </a:r>
            <a:r>
              <a:rPr lang="en-US" sz="4000" dirty="0"/>
              <a:t>SDF </a:t>
            </a:r>
            <a:r>
              <a:rPr lang="ru-RU" sz="4000" dirty="0"/>
              <a:t>для оболочки Мандельброта</a:t>
            </a:r>
            <a:endParaRPr lang="en-RU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CD481-89C0-3FF1-0D71-06B07C9C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3496" y="6319254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8428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2E9-DC6E-8CC3-218A-FF317738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2" y="277793"/>
            <a:ext cx="11622053" cy="890214"/>
          </a:xfrm>
        </p:spPr>
        <p:txBody>
          <a:bodyPr>
            <a:normAutofit/>
          </a:bodyPr>
          <a:lstStyle/>
          <a:p>
            <a:r>
              <a:rPr lang="ru-RU" sz="4000" dirty="0"/>
              <a:t>Схема алгоритма марширования лучей</a:t>
            </a:r>
            <a:endParaRPr lang="en-RU" sz="4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4A58EB4-2C70-62F8-3858-D8BB17366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3871" y="1168007"/>
            <a:ext cx="8982160" cy="57140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E8223-0F90-E83A-4257-791E1FF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461" y="6397644"/>
            <a:ext cx="2743200" cy="365125"/>
          </a:xfrm>
        </p:spPr>
        <p:txBody>
          <a:bodyPr/>
          <a:lstStyle/>
          <a:p>
            <a:fld id="{13573BCA-2338-214E-9419-330C2DBFDE16}" type="slidenum">
              <a:rPr lang="en-RU" smtClean="0"/>
              <a:t>9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744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734</Words>
  <Application>Microsoft Macintosh PowerPoint</Application>
  <PresentationFormat>Widescreen</PresentationFormat>
  <Paragraphs>130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System Font Regular</vt:lpstr>
      <vt:lpstr>Times New Roman</vt:lpstr>
      <vt:lpstr>Office Theme</vt:lpstr>
      <vt:lpstr>Разработка программного обеспечения для моделирования изображения трехмерного фрактала «оболочка Мандельброта» </vt:lpstr>
      <vt:lpstr>Цель и задачи</vt:lpstr>
      <vt:lpstr>Визуализируемая сцена</vt:lpstr>
      <vt:lpstr>Определение и классификация фракталов</vt:lpstr>
      <vt:lpstr>Оболочка Мандельброта</vt:lpstr>
      <vt:lpstr>Анализ и выбор метода рендера модели и метода закраски</vt:lpstr>
      <vt:lpstr>Поля расстояний со знаком</vt:lpstr>
      <vt:lpstr>Схема алгоритма SDF для оболочки Мандельброта</vt:lpstr>
      <vt:lpstr>Схема алгоритма марширования лучей</vt:lpstr>
      <vt:lpstr>Выбор средств реализации</vt:lpstr>
      <vt:lpstr>Интерфейс программы</vt:lpstr>
      <vt:lpstr>Результат работы программы</vt:lpstr>
      <vt:lpstr>Исследование влияния параметров сцены на производительность программы (1)</vt:lpstr>
      <vt:lpstr>Исследование влияния параметров сцены на производительность программы (2)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для моделирования изображения трехмерного фрактала «оболочка Мандельброта» </dc:title>
  <dc:creator>maxvar4enk0@yandex.ru</dc:creator>
  <cp:lastModifiedBy>maxvar4enk0@yandex.ru</cp:lastModifiedBy>
  <cp:revision>26</cp:revision>
  <dcterms:created xsi:type="dcterms:W3CDTF">2024-12-15T20:38:25Z</dcterms:created>
  <dcterms:modified xsi:type="dcterms:W3CDTF">2024-12-15T23:22:33Z</dcterms:modified>
</cp:coreProperties>
</file>