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embeddedFontLst>
    <p:embeddedFont>
      <p:font typeface="Quattrocento Sans" panose="020B0502050000020003"/>
      <p:regular r:id="rId27"/>
    </p:embeddedFont>
    <p:embeddedFont>
      <p:font typeface="Helvetica Neue" panose="020B0604020202020204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2BF61A4-0EEF-463E-9348-B6041DBE50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6" name="Google Shape;46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4932f51c3_0_68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9" name="Google Shape;119;g374932f51c3_0_6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4932f51c3_0_8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6" name="Google Shape;126;g374932f51c3_0_8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4932f51c3_0_3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34" name="Google Shape;134;g374932f51c3_0_3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4932f51c3_0_4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0" name="Google Shape;140;g374932f51c3_0_4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4932f51c3_0_9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6" name="Google Shape;146;g374932f51c3_0_9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6" name="Google Shape;156;p14:notes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</a:fld>
            <a:endParaRPr sz="18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en-US"/>
              <a:t>Tối đa 5 thành viên</a:t>
            </a:r>
            <a:endParaRPr lang="en-US"/>
          </a:p>
        </p:txBody>
      </p:sp>
      <p:sp>
        <p:nvSpPr>
          <p:cNvPr id="166" name="Google Shape;166;p15:notes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</a:fld>
            <a:endParaRPr sz="18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6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3" name="Google Shape;183;p16:notes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</a:fld>
            <a:endParaRPr sz="18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1" name="Google Shape;191;p1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7" name="Google Shape;197;p18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8" name="Google Shape;198;p18:notes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53" name="Google Shape;53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7" name="Google Shape;207;p1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1" name="Google Shape;61;p3:notes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</a:fld>
            <a:endParaRPr sz="18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2" name="Google Shape;72;p5:notes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</a:fld>
            <a:endParaRPr sz="18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1" name="Google Shape;81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7" name="Google Shape;87;p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4932f51c3_0_2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6" name="Google Shape;96;g374932f51c3_0_2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4932f51c3_0_5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3" name="Google Shape;103;g374932f51c3_0_5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4932f51c3_0_7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0" name="Google Shape;110;g374932f51c3_0_7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2" y="5984125"/>
            <a:ext cx="12204703" cy="873893"/>
            <a:chOff x="0" y="0"/>
            <a:chExt cx="12204701" cy="873891"/>
          </a:xfrm>
        </p:grpSpPr>
        <p:sp>
          <p:nvSpPr>
            <p:cNvPr id="11" name="Google Shape;11;p21"/>
            <p:cNvSpPr/>
            <p:nvPr/>
          </p:nvSpPr>
          <p:spPr>
            <a:xfrm>
              <a:off x="0" y="466"/>
              <a:ext cx="12204701" cy="873425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7355840" y="0"/>
              <a:ext cx="4292593" cy="873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367" y="0"/>
                  </a:lnTo>
                  <a:lnTo>
                    <a:pt x="21600" y="0"/>
                  </a:lnTo>
                  <a:lnTo>
                    <a:pt x="19233" y="216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1"/>
          <p:cNvSpPr txBox="1"/>
          <p:nvPr>
            <p:ph type="title"/>
          </p:nvPr>
        </p:nvSpPr>
        <p:spPr>
          <a:xfrm>
            <a:off x="406400" y="980440"/>
            <a:ext cx="11379200" cy="146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Tahoma" panose="020B0604030504040204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type="body" idx="1"/>
          </p:nvPr>
        </p:nvSpPr>
        <p:spPr>
          <a:xfrm>
            <a:off x="7932573" y="6201547"/>
            <a:ext cx="3139130" cy="5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ahoma" panose="020B0604030504040204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ahoma" panose="020B0604030504040204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ahoma" panose="020B0604030504040204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ahoma" panose="020B0604030504040204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ahoma" panose="020B0604030504040204"/>
              <a:buNone/>
              <a:defRPr sz="18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type="sldNum" idx="12"/>
          </p:nvPr>
        </p:nvSpPr>
        <p:spPr>
          <a:xfrm>
            <a:off x="11631356" y="6407339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6" name="Google Shape;16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48780" y="410845"/>
            <a:ext cx="5180330" cy="5180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1" title="2020-FPTPolytechic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6400" y="6060125"/>
            <a:ext cx="1650226" cy="7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Content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406400" y="254853"/>
            <a:ext cx="10972800" cy="61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type="sldNum" idx="12"/>
          </p:nvPr>
        </p:nvSpPr>
        <p:spPr>
          <a:xfrm>
            <a:off x="11308748" y="6407339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 panose="020000000000000000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 panose="020000000000000000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 panose="020B0502050000020003"/>
              <a:buNone/>
              <a:defRPr sz="2400" b="0" i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Quattrocento Sans" panose="020B0502050000020003"/>
              <a:buNone/>
              <a:defRPr sz="24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 panose="020000000000000000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 panose="020000000000000000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Quattrocento Sans" panose="020B0502050000020003"/>
              <a:buNone/>
              <a:defRPr sz="2400" b="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2286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302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 panose="02000000000000000000"/>
              <a:buChar char="•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302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 panose="02070309020205020404"/>
              <a:buChar char="o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302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 panose="02000000000000000000"/>
              <a:buChar char="»"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0">
  <p:cSld name="Title and Content 0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406400" y="254853"/>
            <a:ext cx="10972800" cy="61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type="sldNum" idx="12"/>
          </p:nvPr>
        </p:nvSpPr>
        <p:spPr>
          <a:xfrm>
            <a:off x="11308748" y="6407339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sldNum" idx="1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Layout">
  <p:cSld name="Demo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711200" y="3581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ahoma" panose="020B0604030504040204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9pPr>
          </a:lstStyle>
          <a:p/>
        </p:txBody>
      </p:sp>
      <p:pic>
        <p:nvPicPr>
          <p:cNvPr id="35" name="Google Shape;35;p27" descr="Picture 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27200" y="1295400"/>
            <a:ext cx="8546253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7"/>
          <p:cNvSpPr txBox="1"/>
          <p:nvPr>
            <p:ph type="sldNum" idx="1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328699" y="177803"/>
            <a:ext cx="11482301" cy="61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Quattrocento Sans" panose="020B0502050000020003"/>
              <a:buNone/>
              <a:defRPr sz="3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 Sans" panose="020B0502050000020003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 Sans" panose="020B0502050000020003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 Sans" panose="020B0502050000020003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 Sans" panose="020B0502050000020003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 Sans" panose="020B0502050000020003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 Sans" panose="020B0502050000020003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 Sans" panose="020B0502050000020003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attrocento Sans" panose="020B0502050000020003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type="body" idx="1"/>
          </p:nvPr>
        </p:nvSpPr>
        <p:spPr>
          <a:xfrm>
            <a:off x="328699" y="889000"/>
            <a:ext cx="11482301" cy="5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 panose="020B0604030504040204"/>
              <a:buChar char="▪"/>
              <a:defRPr sz="28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 panose="020B0604030504040204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 panose="020B0604030504040204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 panose="020B0604030504040204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 panose="020B0604030504040204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 panose="020B0502050000020003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 panose="020B0502050000020003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 panose="020B0502050000020003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 panose="020B0502050000020003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type="dt" idx="10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/>
        </p:txBody>
      </p:sp>
      <p:sp>
        <p:nvSpPr>
          <p:cNvPr id="41" name="Google Shape;41;p28"/>
          <p:cNvSpPr txBox="1"/>
          <p:nvPr>
            <p:ph type="ftr" idx="11"/>
          </p:nvPr>
        </p:nvSpPr>
        <p:spPr>
          <a:xfrm>
            <a:off x="4165601" y="6356355"/>
            <a:ext cx="3860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/>
        </p:txBody>
      </p:sp>
      <p:sp>
        <p:nvSpPr>
          <p:cNvPr id="42" name="Google Shape;42;p28"/>
          <p:cNvSpPr txBox="1"/>
          <p:nvPr>
            <p:ph type="sldNum" idx="12"/>
          </p:nvPr>
        </p:nvSpPr>
        <p:spPr>
          <a:xfrm>
            <a:off x="8737603" y="6356355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43" name="Google Shape;43;p28"/>
          <p:cNvCxnSpPr/>
          <p:nvPr/>
        </p:nvCxnSpPr>
        <p:spPr>
          <a:xfrm>
            <a:off x="328699" y="838200"/>
            <a:ext cx="1148230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406400" y="254853"/>
            <a:ext cx="10972800" cy="61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Tahoma" panose="020B0604030504040204"/>
              <a:buNone/>
              <a:defRPr sz="3200" b="0" i="0" u="none" strike="noStrike" cap="none">
                <a:solidFill>
                  <a:schemeClr val="accent3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Quattrocento Sans" panose="020B0502050000020003"/>
              <a:buNone/>
              <a:defRPr sz="3200" b="1" i="0" u="none" strike="noStrike" cap="none">
                <a:solidFill>
                  <a:schemeClr val="accent3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Quattrocento Sans" panose="020B0502050000020003"/>
              <a:buNone/>
              <a:defRPr sz="3200" b="1" i="0" u="none" strike="noStrike" cap="none">
                <a:solidFill>
                  <a:schemeClr val="accent3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Quattrocento Sans" panose="020B0502050000020003"/>
              <a:buNone/>
              <a:defRPr sz="3200" b="1" i="0" u="none" strike="noStrike" cap="none">
                <a:solidFill>
                  <a:schemeClr val="accent3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Quattrocento Sans" panose="020B0502050000020003"/>
              <a:buNone/>
              <a:defRPr sz="3200" b="1" i="0" u="none" strike="noStrike" cap="none">
                <a:solidFill>
                  <a:schemeClr val="accent3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Quattrocento Sans" panose="020B0502050000020003"/>
              <a:buNone/>
              <a:defRPr sz="3200" b="1" i="0" u="none" strike="noStrike" cap="none">
                <a:solidFill>
                  <a:schemeClr val="accent3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Quattrocento Sans" panose="020B0502050000020003"/>
              <a:buNone/>
              <a:defRPr sz="3200" b="1" i="0" u="none" strike="noStrike" cap="none">
                <a:solidFill>
                  <a:schemeClr val="accent3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Quattrocento Sans" panose="020B0502050000020003"/>
              <a:buNone/>
              <a:defRPr sz="3200" b="1" i="0" u="none" strike="noStrike" cap="none">
                <a:solidFill>
                  <a:schemeClr val="accent3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Quattrocento Sans" panose="020B0502050000020003"/>
              <a:buNone/>
              <a:defRPr sz="3200" b="1" i="0" u="none" strike="noStrike" cap="none">
                <a:solidFill>
                  <a:schemeClr val="accent3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ahoma" panose="020B0604030504040204"/>
              <a:buChar char="▪"/>
              <a:defRPr sz="2400" b="0" i="0" u="none" strike="noStrike" cap="none">
                <a:solidFill>
                  <a:srgbClr val="007A6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ahoma" panose="020B0604030504040204"/>
              <a:buChar char="•"/>
              <a:defRPr sz="2400" b="0" i="0" u="none" strike="noStrike" cap="none">
                <a:solidFill>
                  <a:srgbClr val="007A6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ahoma" panose="020B0604030504040204"/>
              <a:buChar char="•"/>
              <a:defRPr sz="2400" b="0" i="0" u="none" strike="noStrike" cap="none">
                <a:solidFill>
                  <a:srgbClr val="007A6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ahoma" panose="020B0604030504040204"/>
              <a:buChar char="–"/>
              <a:defRPr sz="2400" b="0" i="0" u="none" strike="noStrike" cap="none">
                <a:solidFill>
                  <a:srgbClr val="007A6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ahoma" panose="020B0604030504040204"/>
              <a:buChar char="»"/>
              <a:defRPr sz="2400" b="0" i="0" u="none" strike="noStrike" cap="none">
                <a:solidFill>
                  <a:srgbClr val="007A6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Quattrocento Sans" panose="020B0502050000020003"/>
              <a:buChar char="•"/>
              <a:defRPr sz="2400" b="0" i="0" u="none" strike="noStrike" cap="none">
                <a:solidFill>
                  <a:srgbClr val="007A62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Quattrocento Sans" panose="020B0502050000020003"/>
              <a:buChar char="•"/>
              <a:defRPr sz="2400" b="0" i="0" u="none" strike="noStrike" cap="none">
                <a:solidFill>
                  <a:srgbClr val="007A62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Quattrocento Sans" panose="020B0502050000020003"/>
              <a:buChar char="•"/>
              <a:defRPr sz="2400" b="0" i="0" u="none" strike="noStrike" cap="none">
                <a:solidFill>
                  <a:srgbClr val="007A62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Quattrocento Sans" panose="020B0502050000020003"/>
              <a:buChar char="•"/>
              <a:defRPr sz="2400" b="0" i="0" u="none" strike="noStrike" cap="none">
                <a:solidFill>
                  <a:srgbClr val="007A62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type="sldNum" idx="12"/>
          </p:nvPr>
        </p:nvSpPr>
        <p:spPr>
          <a:xfrm>
            <a:off x="11308748" y="6407339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title"/>
          </p:nvPr>
        </p:nvSpPr>
        <p:spPr>
          <a:xfrm>
            <a:off x="406400" y="1513840"/>
            <a:ext cx="11379300" cy="1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5D23"/>
              </a:buClr>
              <a:buSzPts val="2800"/>
              <a:buFont typeface="Tahoma" panose="020B0604030504040204"/>
              <a:buNone/>
            </a:pPr>
            <a:r>
              <a:rPr lang="en-US" sz="2800" b="1" i="0" u="none" strike="noStrike" cap="none">
                <a:solidFill>
                  <a:srgbClr val="285D23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Bài </a:t>
            </a:r>
            <a:r>
              <a:rPr lang="en-US" sz="2800" b="1">
                <a:solidFill>
                  <a:srgbClr val="285D23"/>
                </a:solidFill>
              </a:rPr>
              <a:t>2</a:t>
            </a:r>
            <a:r>
              <a:rPr lang="en-US" sz="2800" b="1" i="0" u="none" strike="noStrike" cap="none">
                <a:solidFill>
                  <a:srgbClr val="285D23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- Phần </a:t>
            </a:r>
            <a:r>
              <a:rPr lang="en-US" sz="2800" b="1">
                <a:solidFill>
                  <a:srgbClr val="285D23"/>
                </a:solidFill>
              </a:rPr>
              <a:t>2</a:t>
            </a:r>
            <a:br>
              <a:rPr lang="en-US" sz="2800" b="1" i="0" u="none" strike="noStrike" cap="none">
                <a:solidFill>
                  <a:srgbClr val="285D23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br>
            <a:r>
              <a:rPr lang="en-US" sz="3400" b="1">
                <a:solidFill>
                  <a:srgbClr val="285D23"/>
                </a:solidFill>
              </a:rPr>
              <a:t>Định dạng và thay đổi DOM</a:t>
            </a:r>
            <a:endParaRPr sz="3400" b="1" i="0" u="none" strike="noStrike" cap="none">
              <a:solidFill>
                <a:schemeClr val="accent3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49" name="Google Shape;49;p1" descr="Picture 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1000" y="390418"/>
            <a:ext cx="2286000" cy="100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4079875" y="6013450"/>
            <a:ext cx="11297920" cy="9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ahoma" panose="020B0604030504040204"/>
              <a:buNone/>
            </a:pPr>
            <a:r>
              <a:rPr lang="en-US" sz="1800" b="1" i="0" u="none" strike="noStrike" cap="none">
                <a:solidFill>
                  <a:schemeClr val="accent3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Bài 2: Làm việc với DOM</a:t>
            </a:r>
            <a:endParaRPr sz="1800" b="1" i="0" u="none" strike="noStrike" cap="none">
              <a:solidFill>
                <a:schemeClr val="accent3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4932f51c3_0_68"/>
          <p:cNvSpPr txBox="1"/>
          <p:nvPr>
            <p:ph type="title"/>
          </p:nvPr>
        </p:nvSpPr>
        <p:spPr>
          <a:xfrm>
            <a:off x="406400" y="254853"/>
            <a:ext cx="109728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285D23"/>
                </a:solidFill>
              </a:rPr>
              <a:t>Inserting DOM Element</a:t>
            </a:r>
            <a:endParaRPr>
              <a:solidFill>
                <a:srgbClr val="285D23"/>
              </a:solidFill>
            </a:endParaRPr>
          </a:p>
        </p:txBody>
      </p:sp>
      <p:graphicFrame>
        <p:nvGraphicFramePr>
          <p:cNvPr id="122" name="Google Shape;122;g374932f51c3_0_68"/>
          <p:cNvGraphicFramePr/>
          <p:nvPr/>
        </p:nvGraphicFramePr>
        <p:xfrm>
          <a:off x="193225" y="1152525"/>
          <a:ext cx="11805550" cy="3731475"/>
        </p:xfrm>
        <a:graphic>
          <a:graphicData uri="http://schemas.openxmlformats.org/drawingml/2006/table">
            <a:tbl>
              <a:tblPr>
                <a:noFill/>
                <a:tableStyleId>{02BF61A4-0EEF-463E-9348-B6041DBE502A}</a:tableStyleId>
              </a:tblPr>
              <a:tblGrid>
                <a:gridCol w="6923350"/>
                <a:gridCol w="4882200"/>
              </a:tblGrid>
              <a:tr h="90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Phương thức</a:t>
                      </a:r>
                      <a:endParaRPr sz="1800" b="1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Vị trí chèn</a:t>
                      </a:r>
                      <a:endParaRPr sz="1800" b="1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</a:tr>
              <a:tr h="50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parent.appendChild(child)</a:t>
                      </a:r>
                      <a:endParaRPr sz="22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Cuối phần tử cha</a:t>
                      </a:r>
                      <a:endParaRPr sz="2200"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parent.insertBefore(newNode, refNode)</a:t>
                      </a:r>
                      <a:endParaRPr sz="22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Trước một phần tử con cụ thể</a:t>
                      </a:r>
                      <a:endParaRPr sz="2200"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4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element.append(newNode)</a:t>
                      </a:r>
                      <a:endParaRPr sz="22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Cuối phần tử</a:t>
                      </a:r>
                      <a:endParaRPr sz="2200"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5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element.prepend(newNode)</a:t>
                      </a:r>
                      <a:endParaRPr sz="22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Đầu phần tử</a:t>
                      </a:r>
                      <a:endParaRPr sz="2200"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element.after(newNode)</a:t>
                      </a:r>
                      <a:endParaRPr sz="22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Sau phần tử hiện tại</a:t>
                      </a:r>
                      <a:endParaRPr sz="2200"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element.before(newNode)</a:t>
                      </a:r>
                      <a:endParaRPr sz="22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Trước phần tử hiện tại</a:t>
                      </a:r>
                      <a:endParaRPr sz="2200"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8D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g374932f51c3_0_68"/>
          <p:cNvSpPr txBox="1"/>
          <p:nvPr/>
        </p:nvSpPr>
        <p:spPr>
          <a:xfrm>
            <a:off x="193200" y="5371850"/>
            <a:ext cx="11805600" cy="1354500"/>
          </a:xfrm>
          <a:prstGeom prst="rect">
            <a:avLst/>
          </a:prstGeom>
          <a:solidFill>
            <a:srgbClr val="FAEBE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Chèn nhiều phần tử hoặc text cùng lúc → dùng </a:t>
            </a:r>
            <a:r>
              <a:rPr lang="en-US" sz="19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append()</a:t>
            </a:r>
            <a:r>
              <a:rPr lang="en-US" sz="19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hoặc</a:t>
            </a:r>
            <a:r>
              <a:rPr lang="en-US" sz="19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prepend()</a:t>
            </a:r>
            <a:r>
              <a:rPr lang="en-US" sz="19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.</a:t>
            </a:r>
            <a:endParaRPr sz="19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Kiểm soát vị trí chính xác → dùng </a:t>
            </a:r>
            <a:r>
              <a:rPr lang="en-US" sz="19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insertAdjacent()</a:t>
            </a:r>
            <a:r>
              <a:rPr lang="en-US" sz="19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hoặc </a:t>
            </a:r>
            <a:r>
              <a:rPr lang="en-US" sz="19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insertBefore()</a:t>
            </a:r>
            <a:r>
              <a:rPr lang="en-US" sz="19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.</a:t>
            </a:r>
            <a:endParaRPr sz="19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Tránh lạm dụng </a:t>
            </a:r>
            <a:r>
              <a:rPr lang="en-US" sz="19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innerHTML</a:t>
            </a:r>
            <a:r>
              <a:rPr lang="en-US" sz="19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nếu có dữ liệu từ người dùng (dễ bị XSS).</a:t>
            </a:r>
            <a:endParaRPr sz="19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74932f51c3_0_8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81950" y="1764600"/>
            <a:ext cx="7310050" cy="39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74932f51c3_0_83"/>
          <p:cNvSpPr txBox="1"/>
          <p:nvPr>
            <p:ph type="title"/>
          </p:nvPr>
        </p:nvSpPr>
        <p:spPr>
          <a:xfrm>
            <a:off x="406400" y="254853"/>
            <a:ext cx="109728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285D23"/>
                </a:solidFill>
              </a:rPr>
              <a:t>Cloning DOM Nodes</a:t>
            </a:r>
            <a:endParaRPr>
              <a:solidFill>
                <a:srgbClr val="285D23"/>
              </a:solidFill>
            </a:endParaRPr>
          </a:p>
        </p:txBody>
      </p:sp>
      <p:sp>
        <p:nvSpPr>
          <p:cNvPr id="130" name="Google Shape;130;g374932f51c3_0_83"/>
          <p:cNvSpPr txBox="1"/>
          <p:nvPr/>
        </p:nvSpPr>
        <p:spPr>
          <a:xfrm>
            <a:off x="406400" y="1669425"/>
            <a:ext cx="4344300" cy="4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originalNode</a:t>
            </a:r>
            <a:r>
              <a:rPr lang="en-US" sz="18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: phần tử bạn muốn sao </a:t>
            </a:r>
            <a:r>
              <a:rPr lang="en-US" sz="18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chép</a:t>
            </a:r>
            <a:r>
              <a:rPr lang="en-US" sz="18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.</a:t>
            </a:r>
            <a:endParaRPr sz="18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deep</a:t>
            </a:r>
            <a:r>
              <a:rPr lang="en-US" sz="18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: boolean (</a:t>
            </a:r>
            <a:r>
              <a:rPr lang="en-US" sz="18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true</a:t>
            </a:r>
            <a:r>
              <a:rPr lang="en-US" sz="18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hoặc </a:t>
            </a:r>
            <a:r>
              <a:rPr lang="en-US" sz="18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false</a:t>
            </a:r>
            <a:r>
              <a:rPr lang="en-US" sz="18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)</a:t>
            </a:r>
            <a:endParaRPr sz="18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true</a:t>
            </a:r>
            <a:r>
              <a:rPr lang="en-US" sz="18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: sao chép cả phần tử con (deep clone).</a:t>
            </a:r>
            <a:endParaRPr sz="18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false</a:t>
            </a:r>
            <a:r>
              <a:rPr lang="en-US" sz="18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: chỉ sao chép phần tử gốc (shallow clone).</a:t>
            </a:r>
            <a:endParaRPr sz="18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Lưu ý</a:t>
            </a:r>
            <a:endParaRPr sz="1800" b="1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Clone không sao chép </a:t>
            </a:r>
            <a:r>
              <a:rPr lang="en-US" sz="1800" b="1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sự kiện</a:t>
            </a:r>
            <a:r>
              <a:rPr lang="en-US" sz="18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đã gắn bằng </a:t>
            </a:r>
            <a:r>
              <a:rPr lang="en-US" sz="18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addEventListener</a:t>
            </a:r>
            <a:r>
              <a:rPr lang="en-US" sz="18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. </a:t>
            </a:r>
            <a:endParaRPr sz="18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Clone giữ nguyên </a:t>
            </a:r>
            <a:r>
              <a:rPr lang="en-US" sz="1800" b="1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ID</a:t>
            </a:r>
            <a:r>
              <a:rPr lang="en-US" sz="18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, cần xóa hoặc đổi id để tránh xung đột.</a:t>
            </a:r>
            <a:endParaRPr sz="18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31" name="Google Shape;131;g374932f51c3_0_83"/>
          <p:cNvSpPr txBox="1"/>
          <p:nvPr/>
        </p:nvSpPr>
        <p:spPr>
          <a:xfrm>
            <a:off x="406400" y="1047213"/>
            <a:ext cx="8340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 clone = originalNode.cloneNode(deep);</a:t>
            </a:r>
            <a:endParaRPr sz="2300" b="1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4932f51c3_0_35"/>
          <p:cNvSpPr txBox="1"/>
          <p:nvPr>
            <p:ph type="title"/>
          </p:nvPr>
        </p:nvSpPr>
        <p:spPr>
          <a:xfrm>
            <a:off x="406400" y="254853"/>
            <a:ext cx="109728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285D23"/>
                </a:solidFill>
              </a:rPr>
              <a:t>Live Node Lists vs Static Node Lists</a:t>
            </a:r>
            <a:endParaRPr>
              <a:solidFill>
                <a:srgbClr val="285D23"/>
              </a:solidFill>
            </a:endParaRPr>
          </a:p>
        </p:txBody>
      </p:sp>
      <p:graphicFrame>
        <p:nvGraphicFramePr>
          <p:cNvPr id="137" name="Google Shape;137;g374932f51c3_0_35"/>
          <p:cNvGraphicFramePr/>
          <p:nvPr/>
        </p:nvGraphicFramePr>
        <p:xfrm>
          <a:off x="184050" y="1093350"/>
          <a:ext cx="11879675" cy="5490325"/>
        </p:xfrm>
        <a:graphic>
          <a:graphicData uri="http://schemas.openxmlformats.org/drawingml/2006/table">
            <a:tbl>
              <a:tblPr>
                <a:noFill/>
                <a:tableStyleId>{02BF61A4-0EEF-463E-9348-B6041DBE502A}</a:tableStyleId>
              </a:tblPr>
              <a:tblGrid>
                <a:gridCol w="1595975"/>
                <a:gridCol w="5292700"/>
                <a:gridCol w="4991000"/>
              </a:tblGrid>
              <a:tr h="772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Tiêu chí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Live Node List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Static Node List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</a:tr>
              <a:tr h="68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Định nghĩa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Tập hợp các phần tử DOM tự động cập nhật khi DOM thay đổi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Tập hợp các phần tử DOM cố định tại thời điểm truy vấn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Tự động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cập nhật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Có — thay đổi DOM sẽ ảnh hưởng đến danh sách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Không — danh sách không thay đổi sau khi tạo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Kiểu dữ liệu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HTMLCollection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hoặc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NodeList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(live)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NodeList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(static)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Ví dụ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document.getElementsByTagName('div')</a:t>
                      </a:r>
                      <a:endParaRPr sz="18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document.querySelectorAll('.item')</a:t>
                      </a:r>
                      <a:endParaRPr sz="18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4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Duyệt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danh sách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Có thể dùng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for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, nhưng không có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.forEach()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Có thể dùng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forEach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for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map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, v.v.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8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Lưu ý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Cần cẩn thận khi thêm/xóa phần tử trong vòng lặp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 toàn hơn khi duyệt vì không bị thay đổi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Sử dụng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Khi cần danh sách luôn phản ánh DOM hiện tại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Khi cần snapshot ổn định để xử lý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4932f51c3_0_40"/>
          <p:cNvSpPr txBox="1"/>
          <p:nvPr>
            <p:ph type="title"/>
          </p:nvPr>
        </p:nvSpPr>
        <p:spPr>
          <a:xfrm>
            <a:off x="406400" y="254853"/>
            <a:ext cx="109728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285D23"/>
                </a:solidFill>
              </a:rPr>
              <a:t>Removing Elements</a:t>
            </a:r>
            <a:endParaRPr>
              <a:solidFill>
                <a:srgbClr val="285D23"/>
              </a:solidFill>
            </a:endParaRPr>
          </a:p>
        </p:txBody>
      </p:sp>
      <p:graphicFrame>
        <p:nvGraphicFramePr>
          <p:cNvPr id="143" name="Google Shape;143;g374932f51c3_0_40"/>
          <p:cNvGraphicFramePr/>
          <p:nvPr/>
        </p:nvGraphicFramePr>
        <p:xfrm>
          <a:off x="152400" y="1066800"/>
          <a:ext cx="11909900" cy="3252025"/>
        </p:xfrm>
        <a:graphic>
          <a:graphicData uri="http://schemas.openxmlformats.org/drawingml/2006/table">
            <a:tbl>
              <a:tblPr>
                <a:noFill/>
                <a:tableStyleId>{02BF61A4-0EEF-463E-9348-B6041DBE502A}</a:tableStyleId>
              </a:tblPr>
              <a:tblGrid>
                <a:gridCol w="3111025"/>
                <a:gridCol w="2867425"/>
                <a:gridCol w="3112075"/>
                <a:gridCol w="2819375"/>
              </a:tblGrid>
              <a:tr h="642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Phương thức</a:t>
                      </a:r>
                      <a:endParaRPr sz="1800" b="1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Mô tả</a:t>
                      </a:r>
                      <a:endParaRPr sz="1800" b="1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Ưu điểm</a:t>
                      </a:r>
                      <a:endParaRPr sz="1800" b="1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Hạn chế</a:t>
                      </a:r>
                      <a:endParaRPr sz="1800" b="1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</a:tr>
              <a:tr h="3714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.remove()</a:t>
                      </a:r>
                      <a:endParaRPr sz="18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Xóa chính phần tử khỏi DOM</a:t>
                      </a:r>
                      <a:endParaRPr sz="1800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Ngắn gọn, dễ dùng, không cần truy cập phần tử cha</a:t>
                      </a:r>
                      <a:endParaRPr sz="1800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Không hỗ trợ trên IE cũ</a:t>
                      </a:r>
                      <a:endParaRPr sz="1800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371475">
                <a:tc vMerge="1">
                  <a:tcPr/>
                </a:tc>
                <a:tc gridSpan="3"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document.getElementById("box").remove();</a:t>
                      </a:r>
                      <a:endParaRPr sz="18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905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.removeChild(child)</a:t>
                      </a:r>
                      <a:endParaRPr sz="18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Xóa phần tử con khỏi phần tử cha</a:t>
                      </a:r>
                      <a:endParaRPr sz="1800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Tương thích tốt với trình duyệt cũ</a:t>
                      </a:r>
                      <a:endParaRPr sz="1800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Phải truy cập đúng phần tử cha</a:t>
                      </a:r>
                      <a:endParaRPr sz="1800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0500">
                <a:tc vMerge="1">
                  <a:tcPr/>
                </a:tc>
                <a:tc gridSpan="3"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ontainer.removeChild(document.getElementById("box"));</a:t>
                      </a:r>
                      <a:endParaRPr sz="18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3714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.innerHTML = ''</a:t>
                      </a:r>
                      <a:endParaRPr sz="18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Xóa toàn bộ nội dung bên trong phần tử</a:t>
                      </a:r>
                      <a:endParaRPr sz="1800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Xóa nhanh nhiều phần tử con</a:t>
                      </a:r>
                      <a:endParaRPr sz="1800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Không xóa chính phần tử, dễ mất sự kiện đã gắn</a:t>
                      </a:r>
                      <a:endParaRPr sz="1800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371475">
                <a:tc vMerge="1">
                  <a:tcPr/>
                </a:tc>
                <a:tc gridSpan="3"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document.getElementById("container").innerHTML = '';</a:t>
                      </a:r>
                      <a:endParaRPr sz="18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14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.replaceWith(newNode)</a:t>
                      </a:r>
                      <a:endParaRPr sz="18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Thay thế phần tử hiện tại bằng phần tử khác hoặc text</a:t>
                      </a:r>
                      <a:endParaRPr sz="1800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Linh hoạt, có thể thay bằng chuỗi hoặc phần tử mới</a:t>
                      </a:r>
                      <a:endParaRPr sz="1800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Không hỗ trợ trên IE cũ</a:t>
                      </a:r>
                      <a:endParaRPr sz="1800">
                        <a:solidFill>
                          <a:schemeClr val="dk1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475">
                <a:tc vMerge="1">
                  <a:tcPr/>
                </a:tc>
                <a:tc gridSpan="3"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document.getElementById("box").replaceWith("Đã xóa!");</a:t>
                      </a:r>
                      <a:endParaRPr sz="1800" b="1">
                        <a:solidFill>
                          <a:schemeClr val="dk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4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4932f51c3_0_90"/>
          <p:cNvSpPr/>
          <p:nvPr/>
        </p:nvSpPr>
        <p:spPr>
          <a:xfrm>
            <a:off x="489534" y="249440"/>
            <a:ext cx="8572500" cy="9905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52" y="0"/>
                </a:lnTo>
                <a:lnTo>
                  <a:pt x="21600" y="10800"/>
                </a:lnTo>
                <a:lnTo>
                  <a:pt x="203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CE"/>
          </a:solidFill>
          <a:ln w="9525" cap="flat" cmpd="sng">
            <a:solidFill>
              <a:srgbClr val="0858A6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374932f51c3_0_90"/>
          <p:cNvSpPr txBox="1"/>
          <p:nvPr>
            <p:ph type="title"/>
          </p:nvPr>
        </p:nvSpPr>
        <p:spPr>
          <a:xfrm>
            <a:off x="692100" y="437400"/>
            <a:ext cx="109728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Tahoma" panose="020B0604030504040204"/>
              <a:buNone/>
            </a:pPr>
            <a:r>
              <a:rPr lang="en-US"/>
              <a:t>Thảo luận 3</a:t>
            </a:r>
            <a:endParaRPr lang="en-US"/>
          </a:p>
        </p:txBody>
      </p:sp>
      <p:pic>
        <p:nvPicPr>
          <p:cNvPr id="150" name="Google Shape;150;g374932f51c3_0_90" descr="Picture 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72400" y="3302000"/>
            <a:ext cx="3556000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374932f51c3_0_90"/>
          <p:cNvSpPr txBox="1"/>
          <p:nvPr/>
        </p:nvSpPr>
        <p:spPr>
          <a:xfrm>
            <a:off x="489525" y="1574050"/>
            <a:ext cx="96222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457200" lvl="0" indent="-406400" algn="just" rtl="0">
              <a:spcBef>
                <a:spcPts val="560"/>
              </a:spcBef>
              <a:spcAft>
                <a:spcPts val="0"/>
              </a:spcAft>
              <a:buClr>
                <a:srgbClr val="FF640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514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Thêm nút xóa (</a:t>
            </a:r>
            <a:r>
              <a:rPr lang="en-US" sz="2800" b="1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x</a:t>
            </a:r>
            <a:r>
              <a:rPr lang="en-US" sz="2800">
                <a:solidFill>
                  <a:srgbClr val="00514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) vào danh sách.</a:t>
            </a:r>
            <a:endParaRPr sz="2800">
              <a:solidFill>
                <a:srgbClr val="00514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Clr>
                <a:srgbClr val="FF640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514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Thực hiện xóa task tương ứng khi bấm </a:t>
            </a:r>
            <a:r>
              <a:rPr lang="en-US" sz="2800" b="1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x</a:t>
            </a:r>
            <a:endParaRPr sz="2800" b="1">
              <a:solidFill>
                <a:srgbClr val="00514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52" name="Google Shape;152;g374932f51c3_0_90"/>
          <p:cNvSpPr txBox="1"/>
          <p:nvPr/>
        </p:nvSpPr>
        <p:spPr>
          <a:xfrm>
            <a:off x="489525" y="3302000"/>
            <a:ext cx="4044600" cy="3233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457200" lvl="0" indent="-381000" algn="just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☐"/>
            </a:pPr>
            <a:r>
              <a:rPr lang="en-US" sz="2400">
                <a:solidFill>
                  <a:srgbClr val="00000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Nộp Lab 2				</a:t>
            </a:r>
            <a:r>
              <a:rPr lang="en-US" sz="2400" b="1">
                <a:solidFill>
                  <a:srgbClr val="FF000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x</a:t>
            </a:r>
            <a:endParaRPr sz="2400" b="1">
              <a:solidFill>
                <a:srgbClr val="FF0000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☐"/>
            </a:pPr>
            <a:r>
              <a:rPr lang="en-US" sz="2400">
                <a:solidFill>
                  <a:srgbClr val="00000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Làm Quiz 2			</a:t>
            </a:r>
            <a:r>
              <a:rPr lang="en-US" sz="2400" b="1">
                <a:solidFill>
                  <a:srgbClr val="FF000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x</a:t>
            </a:r>
            <a:endParaRPr sz="2400" b="1">
              <a:solidFill>
                <a:srgbClr val="000000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☑"/>
            </a:pPr>
            <a:r>
              <a:rPr lang="en-US" sz="2400" strike="sngStrik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Cắm điện nấu cơm	</a:t>
            </a:r>
            <a:r>
              <a:rPr lang="en-US" sz="2400" b="1">
                <a:solidFill>
                  <a:srgbClr val="FF000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x</a:t>
            </a:r>
            <a:endParaRPr sz="2400" b="1" strike="sngStrike">
              <a:solidFill>
                <a:srgbClr val="888888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☐"/>
            </a:pPr>
            <a:r>
              <a:rPr lang="en-US" sz="2400">
                <a:solidFill>
                  <a:srgbClr val="00000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Làm ASM 1			</a:t>
            </a:r>
            <a:r>
              <a:rPr lang="en-US" sz="2400" b="1">
                <a:solidFill>
                  <a:srgbClr val="FF000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x</a:t>
            </a:r>
            <a:endParaRPr sz="2400" b="1" strike="sngStrike">
              <a:solidFill>
                <a:srgbClr val="888888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4" descr="http://www.onlinecontinuingeducationhelp.com/images/dreamstime_18827411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18049" y="3068177"/>
            <a:ext cx="5649950" cy="378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/>
          <p:nvPr/>
        </p:nvSpPr>
        <p:spPr>
          <a:xfrm>
            <a:off x="1524000" y="1066800"/>
            <a:ext cx="7924800" cy="17272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60" name="Google Shape;160;p14"/>
          <p:cNvSpPr txBox="1"/>
          <p:nvPr>
            <p:ph type="sldNum" idx="4294967295"/>
          </p:nvPr>
        </p:nvSpPr>
        <p:spPr>
          <a:xfrm>
            <a:off x="76200" y="6156008"/>
            <a:ext cx="2133600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61" name="Google Shape;161;p14"/>
          <p:cNvSpPr txBox="1"/>
          <p:nvPr>
            <p:ph type="title"/>
          </p:nvPr>
        </p:nvSpPr>
        <p:spPr>
          <a:xfrm>
            <a:off x="1815662" y="1447800"/>
            <a:ext cx="6718738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 panose="020B0604030504040204"/>
              <a:buNone/>
            </a:pPr>
            <a:r>
              <a:rPr lang="en-US" sz="4400" cap="small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Chuyên đề</a:t>
            </a:r>
            <a:endParaRPr sz="4400" cap="small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62" name="Google Shape;162;p14"/>
          <p:cNvSpPr txBox="1"/>
          <p:nvPr>
            <p:ph type="body" idx="1"/>
          </p:nvPr>
        </p:nvSpPr>
        <p:spPr>
          <a:xfrm>
            <a:off x="1770524" y="2971800"/>
            <a:ext cx="4554076" cy="299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 b="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Phân nhóm</a:t>
            </a:r>
            <a:endParaRPr sz="3000" b="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 b="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Bốc thăm chuyên đề</a:t>
            </a:r>
            <a:endParaRPr sz="3000" b="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 b="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Thảo luận</a:t>
            </a:r>
            <a:endParaRPr sz="3000" b="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 b="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Trình bày</a:t>
            </a:r>
            <a:endParaRPr sz="3000" b="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5"/>
          <p:cNvGrpSpPr/>
          <p:nvPr/>
        </p:nvGrpSpPr>
        <p:grpSpPr>
          <a:xfrm>
            <a:off x="6384686" y="967048"/>
            <a:ext cx="5181682" cy="5791390"/>
            <a:chOff x="2057400" y="1367692"/>
            <a:chExt cx="4713620" cy="5461000"/>
          </a:xfrm>
        </p:grpSpPr>
        <p:pic>
          <p:nvPicPr>
            <p:cNvPr id="169" name="Google Shape;169;p15" descr="C:\Users\powerpoint.vn\Downloads\gd_d469b81f6980.jpg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2057400" y="1367692"/>
              <a:ext cx="4713620" cy="546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15"/>
            <p:cNvSpPr/>
            <p:nvPr/>
          </p:nvSpPr>
          <p:spPr>
            <a:xfrm rot="318825">
              <a:off x="2540268" y="2370699"/>
              <a:ext cx="1486890" cy="37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Quattrocento Sans" panose="020B0502050000020003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rPr>
                <a:t>Chuyên đề 1</a:t>
              </a:r>
              <a:endParaRPr sz="20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767399" y="3273701"/>
              <a:ext cx="13986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Quattrocento Sans" panose="020B0502050000020003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rPr>
                <a:t>Chuyên đề 2</a:t>
              </a:r>
              <a:endPara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 rot="-463087">
              <a:off x="4306627" y="1951469"/>
              <a:ext cx="1398368" cy="347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Quattrocento Sans" panose="020B0502050000020003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rPr>
                <a:t>Chuyên đề 3</a:t>
              </a:r>
              <a:endPara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 rot="194062">
              <a:off x="4276096" y="2902350"/>
              <a:ext cx="1398428" cy="347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Quattrocento Sans" panose="020B0502050000020003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rPr>
                <a:t>Chuyên đề 4</a:t>
              </a:r>
              <a:endPara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  <p:sp>
        <p:nvSpPr>
          <p:cNvPr id="174" name="Google Shape;174;p15"/>
          <p:cNvSpPr txBox="1"/>
          <p:nvPr/>
        </p:nvSpPr>
        <p:spPr>
          <a:xfrm>
            <a:off x="406400" y="254853"/>
            <a:ext cx="109728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A383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Chia nhóm thuyết trình</a:t>
            </a:r>
            <a:endParaRPr sz="4400">
              <a:solidFill>
                <a:srgbClr val="00A383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1770375" y="1203325"/>
            <a:ext cx="4819500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31775" lvl="0" indent="-231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B12B"/>
              </a:buClr>
              <a:buSzPts val="2400"/>
              <a:buFont typeface="Tahoma" panose="020B0604030504040204"/>
              <a:buChar char="▪"/>
            </a:pPr>
            <a:r>
              <a:rPr lang="en-US" sz="2400">
                <a:solidFill>
                  <a:srgbClr val="007A6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Mỗi nhóm tối đa 5 sinh viên</a:t>
            </a:r>
            <a:endParaRPr sz="2400">
              <a:solidFill>
                <a:srgbClr val="007A6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31775" lvl="0" indent="-2317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B0B12B"/>
              </a:buClr>
              <a:buSzPts val="2400"/>
              <a:buFont typeface="Tahoma" panose="020B0604030504040204"/>
              <a:buChar char="▪"/>
            </a:pPr>
            <a:r>
              <a:rPr lang="en-US" sz="2400">
                <a:solidFill>
                  <a:srgbClr val="007A6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Mỗi nhóm thảo luận một bài tập trong lab hoặc GV giao.</a:t>
            </a:r>
            <a:endParaRPr sz="2400">
              <a:solidFill>
                <a:srgbClr val="007A6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231775" lvl="0" indent="-2317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B0B12B"/>
              </a:buClr>
              <a:buSzPts val="2400"/>
              <a:buFont typeface="Tahoma" panose="020B0604030504040204"/>
              <a:buChar char="▪"/>
            </a:pPr>
            <a:r>
              <a:rPr lang="en-US" sz="2400">
                <a:solidFill>
                  <a:srgbClr val="007A6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Chọn 2 nhóm lên thuyết trình</a:t>
            </a:r>
            <a:endParaRPr sz="2400">
              <a:solidFill>
                <a:srgbClr val="007A6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176" name="Google Shape;176;p15" descr="C:\Users\powerpoint.vn\Downloads\64215-Latino student group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0" y="4605687"/>
            <a:ext cx="3352800" cy="22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5"/>
          <p:cNvGrpSpPr/>
          <p:nvPr/>
        </p:nvGrpSpPr>
        <p:grpSpPr>
          <a:xfrm>
            <a:off x="4719281" y="4529963"/>
            <a:ext cx="2286000" cy="2377343"/>
            <a:chOff x="3425952" y="4513804"/>
            <a:chExt cx="2286000" cy="2377343"/>
          </a:xfrm>
        </p:grpSpPr>
        <p:pic>
          <p:nvPicPr>
            <p:cNvPr id="178" name="Google Shape;178;p15" descr="C:\Users\powerpoint.vn\Downloads\Students-Lined-Up.jpg"/>
            <p:cNvPicPr preferRelativeResize="0"/>
            <p:nvPr/>
          </p:nvPicPr>
          <p:blipFill rotWithShape="1">
            <a:blip r:embed="rId3"/>
            <a:srcRect r="-6575"/>
            <a:stretch>
              <a:fillRect/>
            </a:stretch>
          </p:blipFill>
          <p:spPr>
            <a:xfrm>
              <a:off x="3564492" y="4513804"/>
              <a:ext cx="2147460" cy="23441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5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/>
              <a:ahLst/>
              <a:cxnLst/>
              <a:rect l="l" t="t" r="r" b="b"/>
              <a:pathLst>
                <a:path w="725424" h="2300859" extrusionOk="0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 panose="020B0604020202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6" descr="http://www.onlinecontinuingeducationhelp.com/images/dreamstime_18827411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18049" y="3068177"/>
            <a:ext cx="5649950" cy="378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>
            <p:ph type="sldNum" idx="4294967295"/>
          </p:nvPr>
        </p:nvSpPr>
        <p:spPr>
          <a:xfrm>
            <a:off x="76200" y="6156008"/>
            <a:ext cx="2133600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1524000" y="1066800"/>
            <a:ext cx="7924800" cy="17272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1815662" y="1447800"/>
            <a:ext cx="6718738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 panose="020B0604030504040204"/>
              <a:buNone/>
            </a:pPr>
            <a:r>
              <a:rPr lang="en-US" sz="4400" cap="small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Bài học online 3.1</a:t>
            </a:r>
            <a:endParaRPr sz="4400" cap="small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406400" y="254853"/>
            <a:ext cx="10972800" cy="61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Tahoma" panose="020B0604030504040204"/>
              <a:buNone/>
            </a:pPr>
            <a:r>
              <a:rPr lang="en-US"/>
              <a:t>Nội dung bài online 3.1</a:t>
            </a:r>
            <a:endParaRPr lang="en-US"/>
          </a:p>
        </p:txBody>
      </p:sp>
      <p:sp>
        <p:nvSpPr>
          <p:cNvPr id="194" name="Google Shape;194;p17"/>
          <p:cNvSpPr txBox="1"/>
          <p:nvPr>
            <p:ph type="body" idx="4294967295"/>
          </p:nvPr>
        </p:nvSpPr>
        <p:spPr>
          <a:xfrm>
            <a:off x="1271425" y="1557027"/>
            <a:ext cx="8917800" cy="3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2766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A62"/>
              </a:buClr>
              <a:buSzPct val="108000"/>
              <a:buFont typeface="Tahoma" panose="020B0604030504040204"/>
              <a:buChar char="•"/>
            </a:pPr>
            <a:r>
              <a:rPr lang="en-US" sz="3000"/>
              <a:t>Tạo mảng </a:t>
            </a:r>
            <a:endParaRPr sz="3000"/>
          </a:p>
          <a:p>
            <a:pPr marL="342900" lvl="0" indent="-32766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A62"/>
              </a:buClr>
              <a:buSzPct val="108000"/>
              <a:buFont typeface="Tahoma" panose="020B0604030504040204"/>
              <a:buChar char="•"/>
            </a:pPr>
            <a:r>
              <a:rPr lang="en-US" sz="3000"/>
              <a:t>Truy xuất phần tử mảng </a:t>
            </a:r>
            <a:endParaRPr sz="3000"/>
          </a:p>
          <a:p>
            <a:pPr marL="342900" lvl="0" indent="-32766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A62"/>
              </a:buClr>
              <a:buSzPct val="108000"/>
              <a:buFont typeface="Tahoma" panose="020B0604030504040204"/>
              <a:buChar char="•"/>
            </a:pPr>
            <a:r>
              <a:rPr lang="en-US" sz="3000"/>
              <a:t>Thay đổi phần tử trong mảng</a:t>
            </a:r>
            <a:endParaRPr sz="3000"/>
          </a:p>
          <a:p>
            <a:pPr marL="342900" lvl="0" indent="-32766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A62"/>
              </a:buClr>
              <a:buSzPct val="108000"/>
              <a:buFont typeface="Tahoma" panose="020B0604030504040204"/>
              <a:buChar char="•"/>
            </a:pPr>
            <a:r>
              <a:rPr lang="en-US" sz="3000"/>
              <a:t>Tìm kiếm</a:t>
            </a:r>
            <a:endParaRPr sz="3000"/>
          </a:p>
          <a:p>
            <a:pPr marL="342900" lvl="0" indent="-32766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7A62"/>
              </a:buClr>
              <a:buSzPct val="108000"/>
              <a:buFont typeface="Tahoma" panose="020B0604030504040204"/>
              <a:buChar char="•"/>
            </a:pPr>
            <a:r>
              <a:rPr lang="en-US" sz="3000"/>
              <a:t>Sắp xếp   </a:t>
            </a:r>
            <a:endParaRPr sz="3000"/>
          </a:p>
          <a:p>
            <a:pPr marL="231775" marR="0" lvl="0" indent="-793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Tahoma" panose="020B0604030504040204"/>
              <a:buNone/>
            </a:pPr>
          </a:p>
        </p:txBody>
      </p:sp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/>
          <p:nvPr/>
        </p:nvSpPr>
        <p:spPr>
          <a:xfrm>
            <a:off x="3962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3962400" y="660042"/>
            <a:ext cx="4057650" cy="8128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02" name="Google Shape;202;p18"/>
          <p:cNvSpPr txBox="1"/>
          <p:nvPr>
            <p:ph type="title"/>
          </p:nvPr>
        </p:nvSpPr>
        <p:spPr>
          <a:xfrm>
            <a:off x="4576293" y="761642"/>
            <a:ext cx="370046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 panose="020B0604030504040204"/>
              <a:buNone/>
            </a:pPr>
            <a:r>
              <a:rPr lang="en-US" sz="3200" cap="small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Tóm tắt bài học</a:t>
            </a:r>
            <a:endParaRPr sz="3200" cap="small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203" name="Google Shape;203;p18" descr="teacher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0" y="3048000"/>
            <a:ext cx="3429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>
            <p:ph type="body" idx="1"/>
          </p:nvPr>
        </p:nvSpPr>
        <p:spPr>
          <a:xfrm>
            <a:off x="5021600" y="1676400"/>
            <a:ext cx="55701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ahoma" panose="020B0604030504040204"/>
              <a:buChar char="❑"/>
            </a:pPr>
            <a:r>
              <a:rPr lang="en-US" b="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Styling DOM Elements</a:t>
            </a:r>
            <a:endParaRPr b="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ahoma" panose="020B0604030504040204"/>
              <a:buChar char="❑"/>
            </a:pPr>
            <a:r>
              <a:rPr lang="en-US" b="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Adding Elements</a:t>
            </a:r>
            <a:endParaRPr b="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ahoma" panose="020B0604030504040204"/>
              <a:buChar char="❑"/>
            </a:pPr>
            <a:r>
              <a:rPr lang="en-US" b="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Inserting DOM Element</a:t>
            </a:r>
            <a:endParaRPr b="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ahoma" panose="020B0604030504040204"/>
              <a:buChar char="❑"/>
            </a:pPr>
            <a:r>
              <a:rPr lang="en-US" b="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Cloning DOM Nodes</a:t>
            </a:r>
            <a:endParaRPr b="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ahoma" panose="020B0604030504040204"/>
              <a:buChar char="❑"/>
            </a:pPr>
            <a:r>
              <a:rPr lang="en-US" b="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Live Node Lists vs Static Node Lists</a:t>
            </a:r>
            <a:endParaRPr b="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ahoma" panose="020B0604030504040204"/>
              <a:buChar char="❑"/>
            </a:pPr>
            <a:r>
              <a:rPr lang="en-US" b="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Removing Elements</a:t>
            </a:r>
            <a:endParaRPr b="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/>
          <p:nvPr/>
        </p:nvSpPr>
        <p:spPr>
          <a:xfrm>
            <a:off x="407034" y="2204720"/>
            <a:ext cx="8572502" cy="9906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52" y="0"/>
                </a:lnTo>
                <a:lnTo>
                  <a:pt x="21600" y="10800"/>
                </a:lnTo>
                <a:lnTo>
                  <a:pt x="203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CE"/>
          </a:solidFill>
          <a:ln w="9525" cap="flat" cmpd="sng">
            <a:solidFill>
              <a:srgbClr val="0858A6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>
            <p:ph type="title"/>
          </p:nvPr>
        </p:nvSpPr>
        <p:spPr>
          <a:xfrm>
            <a:off x="609600" y="2348865"/>
            <a:ext cx="10972800" cy="61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Tahoma" panose="020B0604030504040204"/>
              <a:buNone/>
            </a:pPr>
            <a:r>
              <a:rPr lang="en-US"/>
              <a:t>Điểm danh</a:t>
            </a:r>
            <a:endParaRPr lang="en-US"/>
          </a:p>
        </p:txBody>
      </p:sp>
      <p:pic>
        <p:nvPicPr>
          <p:cNvPr id="57" name="Google Shape;57;p2" descr="Picture 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72400" y="3302000"/>
            <a:ext cx="3556000" cy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/>
        </p:nvSpPr>
        <p:spPr>
          <a:xfrm>
            <a:off x="1569718" y="373566"/>
            <a:ext cx="9052564" cy="76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914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15"/>
              </a:buClr>
              <a:buSzPts val="4400"/>
              <a:buFont typeface="Quattrocento Sans" panose="020B0502050000020003"/>
              <a:buNone/>
            </a:pPr>
            <a:r>
              <a:rPr lang="en-US" sz="4400" b="1" i="0" u="none" strike="noStrike" cap="none">
                <a:solidFill>
                  <a:srgbClr val="585915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      TỔNG KẾT BÀI HỌC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0" name="Google Shape;210;p19" descr="Picture 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761999"/>
            <a:ext cx="12192000" cy="762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/>
          <p:nvPr/>
        </p:nvSpPr>
        <p:spPr>
          <a:xfrm>
            <a:off x="807725" y="47625"/>
            <a:ext cx="10271700" cy="6721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64" name="Google Shape;64;p3" descr="http://forum.cuasotinhoc.vn/portaluploads/attachments/2011-12/131211100821-laptop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83350" y="2327275"/>
            <a:ext cx="4672965" cy="4441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 txBox="1"/>
          <p:nvPr>
            <p:ph type="body" idx="1"/>
          </p:nvPr>
        </p:nvSpPr>
        <p:spPr>
          <a:xfrm>
            <a:off x="1081405" y="1366520"/>
            <a:ext cx="9905365" cy="519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 panose="020B0604020202020204"/>
              <a:buChar char="•"/>
            </a:pPr>
            <a:r>
              <a:rPr lang="en-US" sz="3000" b="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Review nội dung bài học online 2.2</a:t>
            </a:r>
            <a:endParaRPr sz="3000" b="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Arial" panose="020B0604020202020204"/>
              <a:buChar char="•"/>
            </a:pPr>
            <a:r>
              <a:rPr lang="en-US" sz="3000" b="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Thảo luận các tình huống trong bài online 2.2</a:t>
            </a:r>
            <a:endParaRPr sz="3000" b="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Arial" panose="020B0604020202020204"/>
              <a:buChar char="•"/>
            </a:pPr>
            <a:r>
              <a:rPr lang="en-US" sz="3000" b="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Trình bày chuyên đề	</a:t>
            </a:r>
            <a:endParaRPr sz="3000" b="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Arial" panose="020B0604020202020204"/>
              <a:buChar char="•"/>
            </a:pPr>
            <a:r>
              <a:rPr lang="en-US" sz="3000" b="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Giới thiệu bài học online 3.1</a:t>
            </a:r>
            <a:endParaRPr sz="3000" b="0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66" name="Google Shape;66;p3"/>
          <p:cNvSpPr txBox="1"/>
          <p:nvPr>
            <p:ph type="sldNum" idx="4294967295"/>
          </p:nvPr>
        </p:nvSpPr>
        <p:spPr>
          <a:xfrm>
            <a:off x="76200" y="6156008"/>
            <a:ext cx="2133600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257300" y="144780"/>
            <a:ext cx="7123430" cy="99822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>
            <a:off x="1381760" y="419100"/>
            <a:ext cx="6554470" cy="74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 panose="020B0604030504040204"/>
              <a:buNone/>
            </a:pPr>
            <a:r>
              <a:rPr lang="en-US" sz="4000" cap="small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NỘI DUNG BÀI HỌC:</a:t>
            </a:r>
            <a:endParaRPr sz="4000" cap="small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/>
          <p:nvPr/>
        </p:nvSpPr>
        <p:spPr>
          <a:xfrm>
            <a:off x="1055370" y="476885"/>
            <a:ext cx="7924800" cy="17272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75" name="Google Shape;75;p5" descr="http://www.onlinecontinuingeducationhelp.com/images/dreamstime_18827411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785324" y="3068177"/>
            <a:ext cx="5649950" cy="378982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 txBox="1"/>
          <p:nvPr>
            <p:ph type="sldNum" idx="4294967295"/>
          </p:nvPr>
        </p:nvSpPr>
        <p:spPr>
          <a:xfrm>
            <a:off x="76200" y="6156008"/>
            <a:ext cx="2133600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77" name="Google Shape;77;p5"/>
          <p:cNvSpPr txBox="1"/>
          <p:nvPr>
            <p:ph type="title"/>
          </p:nvPr>
        </p:nvSpPr>
        <p:spPr>
          <a:xfrm>
            <a:off x="1343222" y="908685"/>
            <a:ext cx="67187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 panose="020B0604030504040204"/>
              <a:buNone/>
            </a:pPr>
            <a:r>
              <a:rPr lang="en-US" sz="4400" cap="small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Review bài học online 2.2 </a:t>
            </a:r>
            <a:endParaRPr sz="4400" cap="small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852800" y="2411100"/>
            <a:ext cx="65355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4191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7A62"/>
              </a:buClr>
              <a:buSzPts val="3000"/>
              <a:buChar char="•"/>
            </a:pPr>
            <a:r>
              <a:rPr lang="en-US" sz="3000">
                <a:solidFill>
                  <a:srgbClr val="007A6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Styling DOM Elements</a:t>
            </a:r>
            <a:endParaRPr sz="3000">
              <a:solidFill>
                <a:srgbClr val="007A6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4191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7A62"/>
              </a:buClr>
              <a:buSzPts val="3000"/>
              <a:buChar char="•"/>
            </a:pPr>
            <a:r>
              <a:rPr lang="en-US" sz="3000">
                <a:solidFill>
                  <a:srgbClr val="007A6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Adding Elements</a:t>
            </a:r>
            <a:endParaRPr sz="3000">
              <a:solidFill>
                <a:srgbClr val="007A6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4191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7A62"/>
              </a:buClr>
              <a:buSzPts val="3000"/>
              <a:buChar char="•"/>
            </a:pPr>
            <a:r>
              <a:rPr lang="en-US" sz="3000">
                <a:solidFill>
                  <a:srgbClr val="007A6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Inserting DOM Element</a:t>
            </a:r>
            <a:endParaRPr sz="3000">
              <a:solidFill>
                <a:srgbClr val="007A6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4191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7A62"/>
              </a:buClr>
              <a:buSzPts val="3000"/>
              <a:buChar char="•"/>
            </a:pPr>
            <a:r>
              <a:rPr lang="en-US" sz="3000">
                <a:solidFill>
                  <a:srgbClr val="007A6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Cloning DOM Nodes</a:t>
            </a:r>
            <a:endParaRPr sz="3000">
              <a:solidFill>
                <a:srgbClr val="007A6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4191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7A62"/>
              </a:buClr>
              <a:buSzPts val="3000"/>
              <a:buChar char="•"/>
            </a:pPr>
            <a:r>
              <a:rPr lang="en-US" sz="3000">
                <a:solidFill>
                  <a:srgbClr val="007A6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Live Node Lists vs Static Node Lists</a:t>
            </a:r>
            <a:endParaRPr sz="3000">
              <a:solidFill>
                <a:srgbClr val="007A6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4191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7A62"/>
              </a:buClr>
              <a:buSzPts val="3000"/>
              <a:buChar char="•"/>
            </a:pPr>
            <a:r>
              <a:rPr lang="en-US" sz="3000">
                <a:solidFill>
                  <a:srgbClr val="007A6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Removing Elements</a:t>
            </a:r>
            <a:endParaRPr sz="3000">
              <a:solidFill>
                <a:srgbClr val="007A62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06400" y="254853"/>
            <a:ext cx="10972800" cy="61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285D23"/>
                </a:solidFill>
              </a:rPr>
              <a:t>Styling DOM Elements</a:t>
            </a:r>
            <a:endParaRPr>
              <a:solidFill>
                <a:srgbClr val="285D23"/>
              </a:solidFill>
            </a:endParaRPr>
          </a:p>
        </p:txBody>
      </p:sp>
      <p:pic>
        <p:nvPicPr>
          <p:cNvPr id="84" name="Google Shape;84;p6"/>
          <p:cNvPicPr preferRelativeResize="0"/>
          <p:nvPr/>
        </p:nvPicPr>
        <p:blipFill rotWithShape="1">
          <a:blip r:embed="rId1"/>
          <a:srcRect r="842"/>
          <a:stretch>
            <a:fillRect/>
          </a:stretch>
        </p:blipFill>
        <p:spPr>
          <a:xfrm>
            <a:off x="215388" y="1064925"/>
            <a:ext cx="11761224" cy="557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489534" y="249440"/>
            <a:ext cx="8572500" cy="9905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52" y="0"/>
                </a:lnTo>
                <a:lnTo>
                  <a:pt x="21600" y="10800"/>
                </a:lnTo>
                <a:lnTo>
                  <a:pt x="203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CE"/>
          </a:solidFill>
          <a:ln w="9525" cap="flat" cmpd="sng">
            <a:solidFill>
              <a:srgbClr val="0858A6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 txBox="1"/>
          <p:nvPr>
            <p:ph type="title"/>
          </p:nvPr>
        </p:nvSpPr>
        <p:spPr>
          <a:xfrm>
            <a:off x="692100" y="437400"/>
            <a:ext cx="109728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Tahoma" panose="020B0604030504040204"/>
              <a:buNone/>
            </a:pPr>
            <a:r>
              <a:rPr lang="en-US"/>
              <a:t>Thảo luận 1</a:t>
            </a:r>
            <a:endParaRPr lang="en-US"/>
          </a:p>
        </p:txBody>
      </p:sp>
      <p:pic>
        <p:nvPicPr>
          <p:cNvPr id="91" name="Google Shape;91;p11" descr="Picture 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72400" y="3302000"/>
            <a:ext cx="3556000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/>
          <p:nvPr/>
        </p:nvSpPr>
        <p:spPr>
          <a:xfrm>
            <a:off x="489525" y="1574050"/>
            <a:ext cx="84108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457200" lvl="0" indent="-406400" algn="just" rtl="0">
              <a:spcBef>
                <a:spcPts val="560"/>
              </a:spcBef>
              <a:spcAft>
                <a:spcPts val="0"/>
              </a:spcAft>
              <a:buClr>
                <a:srgbClr val="005141"/>
              </a:buClr>
              <a:buSzPts val="2800"/>
              <a:buFont typeface="Tahoma" panose="020B0604030504040204"/>
              <a:buChar char="●"/>
            </a:pPr>
            <a:r>
              <a:rPr lang="en-US" sz="2800">
                <a:solidFill>
                  <a:srgbClr val="00514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Tạo danh sách việc cần làm như hình bằng HTML</a:t>
            </a:r>
            <a:endParaRPr sz="2800">
              <a:solidFill>
                <a:srgbClr val="00514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Clr>
                <a:srgbClr val="005141"/>
              </a:buClr>
              <a:buSzPts val="2800"/>
              <a:buFont typeface="Tahoma" panose="020B0604030504040204"/>
              <a:buChar char="●"/>
            </a:pPr>
            <a:r>
              <a:rPr lang="en-US" sz="2800">
                <a:solidFill>
                  <a:srgbClr val="00514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Khi đánh dấu hoàn thành thì thay đổi định dạng</a:t>
            </a:r>
            <a:endParaRPr sz="2800" b="1">
              <a:solidFill>
                <a:srgbClr val="00514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1152600" y="3302000"/>
            <a:ext cx="4290900" cy="3233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4191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Nộp Lab 2</a:t>
            </a:r>
            <a:endParaRPr sz="2400">
              <a:solidFill>
                <a:srgbClr val="000000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4191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Làm Quiz 2</a:t>
            </a:r>
            <a:endParaRPr sz="2400">
              <a:solidFill>
                <a:srgbClr val="000000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4191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strike="sngStrik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Cắm điện nấu cơm</a:t>
            </a:r>
            <a:endParaRPr sz="2400" strike="sngStrike">
              <a:solidFill>
                <a:srgbClr val="888888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4932f51c3_0_20"/>
          <p:cNvSpPr txBox="1"/>
          <p:nvPr>
            <p:ph type="title"/>
          </p:nvPr>
        </p:nvSpPr>
        <p:spPr>
          <a:xfrm>
            <a:off x="406400" y="254853"/>
            <a:ext cx="109728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285D23"/>
                </a:solidFill>
              </a:rPr>
              <a:t>Adding Elements via HTML in Code</a:t>
            </a:r>
            <a:endParaRPr>
              <a:solidFill>
                <a:srgbClr val="285D23"/>
              </a:solidFill>
            </a:endParaRPr>
          </a:p>
        </p:txBody>
      </p:sp>
      <p:sp>
        <p:nvSpPr>
          <p:cNvPr id="99" name="Google Shape;99;g374932f51c3_0_20"/>
          <p:cNvSpPr txBox="1"/>
          <p:nvPr/>
        </p:nvSpPr>
        <p:spPr>
          <a:xfrm>
            <a:off x="0" y="5849000"/>
            <a:ext cx="121920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14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Dự đoán kết quả khi thực hiện đoạn code trên?</a:t>
            </a:r>
            <a:endParaRPr sz="2800">
              <a:solidFill>
                <a:srgbClr val="00514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100" name="Google Shape;100;g374932f51c3_0_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347001"/>
            <a:ext cx="12192000" cy="433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4932f51c3_0_55"/>
          <p:cNvSpPr txBox="1"/>
          <p:nvPr>
            <p:ph type="title"/>
          </p:nvPr>
        </p:nvSpPr>
        <p:spPr>
          <a:xfrm>
            <a:off x="406400" y="254853"/>
            <a:ext cx="109728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285D23"/>
                </a:solidFill>
              </a:rPr>
              <a:t>Adding Elements via createElement()</a:t>
            </a:r>
            <a:endParaRPr>
              <a:solidFill>
                <a:srgbClr val="285D23"/>
              </a:solidFill>
            </a:endParaRPr>
          </a:p>
        </p:txBody>
      </p:sp>
      <p:sp>
        <p:nvSpPr>
          <p:cNvPr id="106" name="Google Shape;106;g374932f51c3_0_55"/>
          <p:cNvSpPr txBox="1"/>
          <p:nvPr/>
        </p:nvSpPr>
        <p:spPr>
          <a:xfrm>
            <a:off x="0" y="6230000"/>
            <a:ext cx="121920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14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Dự đoán kết quả khi thực hiện đoạn code trên?</a:t>
            </a:r>
            <a:endParaRPr sz="2800">
              <a:solidFill>
                <a:srgbClr val="00514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107" name="Google Shape;107;g374932f51c3_0_5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52440" y="971875"/>
            <a:ext cx="8863634" cy="51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4932f51c3_0_75"/>
          <p:cNvSpPr/>
          <p:nvPr/>
        </p:nvSpPr>
        <p:spPr>
          <a:xfrm>
            <a:off x="489534" y="249440"/>
            <a:ext cx="8572500" cy="9905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52" y="0"/>
                </a:lnTo>
                <a:lnTo>
                  <a:pt x="21600" y="10800"/>
                </a:lnTo>
                <a:lnTo>
                  <a:pt x="203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F4CE"/>
          </a:solidFill>
          <a:ln w="9525" cap="flat" cmpd="sng">
            <a:solidFill>
              <a:srgbClr val="0858A6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374932f51c3_0_75"/>
          <p:cNvSpPr txBox="1"/>
          <p:nvPr>
            <p:ph type="title"/>
          </p:nvPr>
        </p:nvSpPr>
        <p:spPr>
          <a:xfrm>
            <a:off x="692100" y="437400"/>
            <a:ext cx="109728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Tahoma" panose="020B0604030504040204"/>
              <a:buNone/>
            </a:pPr>
            <a:r>
              <a:rPr lang="en-US"/>
              <a:t>Thảo luận 2</a:t>
            </a:r>
            <a:endParaRPr lang="en-US"/>
          </a:p>
        </p:txBody>
      </p:sp>
      <p:pic>
        <p:nvPicPr>
          <p:cNvPr id="114" name="Google Shape;114;g374932f51c3_0_75" descr="Picture 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72400" y="3302000"/>
            <a:ext cx="3556000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74932f51c3_0_75"/>
          <p:cNvSpPr txBox="1"/>
          <p:nvPr/>
        </p:nvSpPr>
        <p:spPr>
          <a:xfrm>
            <a:off x="489525" y="1574050"/>
            <a:ext cx="96222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457200" lvl="0" indent="-406400" algn="just" rtl="0">
              <a:spcBef>
                <a:spcPts val="560"/>
              </a:spcBef>
              <a:spcAft>
                <a:spcPts val="0"/>
              </a:spcAft>
              <a:buClr>
                <a:srgbClr val="FF6400"/>
              </a:buClr>
              <a:buSzPts val="2800"/>
              <a:buFont typeface="Tahoma" panose="020B0604030504040204"/>
              <a:buChar char="▪"/>
            </a:pPr>
            <a:r>
              <a:rPr lang="en-US" sz="2800">
                <a:solidFill>
                  <a:srgbClr val="00514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Tạo form nhập task</a:t>
            </a:r>
            <a:endParaRPr sz="2800">
              <a:solidFill>
                <a:srgbClr val="00514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Clr>
                <a:srgbClr val="FF6400"/>
              </a:buClr>
              <a:buSzPts val="2800"/>
              <a:buFont typeface="Tahoma" panose="020B0604030504040204"/>
              <a:buChar char="▪"/>
            </a:pPr>
            <a:r>
              <a:rPr lang="en-US" sz="2800">
                <a:solidFill>
                  <a:srgbClr val="00514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Thực hiện tạo và chèn thêm task vào cuối danh sách</a:t>
            </a:r>
            <a:endParaRPr sz="2800" b="1">
              <a:solidFill>
                <a:srgbClr val="00514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6" name="Google Shape;116;g374932f51c3_0_75"/>
          <p:cNvSpPr txBox="1"/>
          <p:nvPr/>
        </p:nvSpPr>
        <p:spPr>
          <a:xfrm>
            <a:off x="489525" y="3302000"/>
            <a:ext cx="4044600" cy="3233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457200" lvl="0" indent="-381000" algn="just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☐"/>
            </a:pPr>
            <a:r>
              <a:rPr lang="en-US" sz="2400">
                <a:solidFill>
                  <a:srgbClr val="00000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Nộp Lab 2</a:t>
            </a:r>
            <a:endParaRPr sz="2400">
              <a:solidFill>
                <a:srgbClr val="000000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☐"/>
            </a:pPr>
            <a:r>
              <a:rPr lang="en-US" sz="2400">
                <a:solidFill>
                  <a:srgbClr val="00000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Làm Quiz 2</a:t>
            </a:r>
            <a:endParaRPr sz="2400">
              <a:solidFill>
                <a:srgbClr val="000000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☑"/>
            </a:pPr>
            <a:r>
              <a:rPr lang="en-US" sz="2400" strike="sngStrik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Cắm điện nấu cơm</a:t>
            </a:r>
            <a:endParaRPr sz="2400" strike="sngStrike">
              <a:solidFill>
                <a:srgbClr val="888888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☐"/>
            </a:pPr>
            <a:r>
              <a:rPr lang="en-US" sz="24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Làm ASM 1</a:t>
            </a:r>
            <a:endParaRPr sz="2400" strike="sngStrike">
              <a:solidFill>
                <a:srgbClr val="888888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4233</Words>
  <Application>WPS Spreadsheets</Application>
  <PresentationFormat/>
  <Paragraphs>282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SimSun</vt:lpstr>
      <vt:lpstr>Wingdings</vt:lpstr>
      <vt:lpstr>Arial</vt:lpstr>
      <vt:lpstr>Tahoma</vt:lpstr>
      <vt:lpstr>Quattrocento Sans</vt:lpstr>
      <vt:lpstr>Calibri</vt:lpstr>
      <vt:lpstr>Helvetica Neue</vt:lpstr>
      <vt:lpstr>Roboto</vt:lpstr>
      <vt:lpstr>Courier New</vt:lpstr>
      <vt:lpstr>Helvetica Neue</vt:lpstr>
      <vt:lpstr>Noto Sans Symbols</vt:lpstr>
      <vt:lpstr>Thonburi</vt:lpstr>
      <vt:lpstr>Microsoft YaHei</vt:lpstr>
      <vt:lpstr>汉仪旗黑</vt:lpstr>
      <vt:lpstr>Arial Unicode MS</vt:lpstr>
      <vt:lpstr>1_Custom Design</vt:lpstr>
      <vt:lpstr>Bài 2 - Phần 2 Định dạng và thay đổi DOM</vt:lpstr>
      <vt:lpstr>Điểm danh</vt:lpstr>
      <vt:lpstr>NỘI DUNG BÀI HỌC:</vt:lpstr>
      <vt:lpstr>Review bài học online 2.2 </vt:lpstr>
      <vt:lpstr>Styling DOM Elements</vt:lpstr>
      <vt:lpstr>Thảo luận 1</vt:lpstr>
      <vt:lpstr>Adding Elements via HTML in Code</vt:lpstr>
      <vt:lpstr>Adding Elements via createElement()</vt:lpstr>
      <vt:lpstr>Thảo luận 2</vt:lpstr>
      <vt:lpstr>Inserting DOM Element</vt:lpstr>
      <vt:lpstr>Cloning DOM Nodes</vt:lpstr>
      <vt:lpstr>Live Node Lists vs Static Node Lists</vt:lpstr>
      <vt:lpstr>Removing Elements</vt:lpstr>
      <vt:lpstr>Thảo luận 3</vt:lpstr>
      <vt:lpstr>Chuyên đề</vt:lpstr>
      <vt:lpstr>PowerPoint 演示文稿</vt:lpstr>
      <vt:lpstr>Bài học online 3.1</vt:lpstr>
      <vt:lpstr>Nội dung bài online 3.1</vt:lpstr>
      <vt:lpstr>Tóm tắt bài học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2 - Phần 2 Định dạng và thay đổi DOM</dc:title>
  <dc:creator/>
  <cp:lastModifiedBy>xuanthanh</cp:lastModifiedBy>
  <cp:revision>1</cp:revision>
  <dcterms:created xsi:type="dcterms:W3CDTF">2025-08-20T11:16:23Z</dcterms:created>
  <dcterms:modified xsi:type="dcterms:W3CDTF">2025-08-20T11:16:23Z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1033-4.4.2.7669</vt:lpwstr>
  </property>
</Properties>
</file>