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40"/>
  </p:notesMasterIdLst>
  <p:handoutMasterIdLst>
    <p:handoutMasterId r:id="rId41"/>
  </p:handoutMasterIdLst>
  <p:sldIdLst>
    <p:sldId id="410" r:id="rId5"/>
    <p:sldId id="383" r:id="rId6"/>
    <p:sldId id="413" r:id="rId7"/>
    <p:sldId id="412" r:id="rId8"/>
    <p:sldId id="411" r:id="rId9"/>
    <p:sldId id="391" r:id="rId10"/>
    <p:sldId id="414" r:id="rId11"/>
    <p:sldId id="415" r:id="rId12"/>
    <p:sldId id="416" r:id="rId13"/>
    <p:sldId id="408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6" r:id="rId22"/>
    <p:sldId id="427" r:id="rId23"/>
    <p:sldId id="428" r:id="rId24"/>
    <p:sldId id="429" r:id="rId25"/>
    <p:sldId id="430" r:id="rId26"/>
    <p:sldId id="432" r:id="rId27"/>
    <p:sldId id="434" r:id="rId28"/>
    <p:sldId id="435" r:id="rId29"/>
    <p:sldId id="436" r:id="rId30"/>
    <p:sldId id="437" r:id="rId31"/>
    <p:sldId id="438" r:id="rId32"/>
    <p:sldId id="440" r:id="rId33"/>
    <p:sldId id="441" r:id="rId34"/>
    <p:sldId id="443" r:id="rId35"/>
    <p:sldId id="444" r:id="rId36"/>
    <p:sldId id="445" r:id="rId37"/>
    <p:sldId id="446" r:id="rId38"/>
    <p:sldId id="3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 autoAdjust="0"/>
    <p:restoredTop sz="96327" autoAdjust="0"/>
  </p:normalViewPr>
  <p:slideViewPr>
    <p:cSldViewPr snapToGrid="0">
      <p:cViewPr>
        <p:scale>
          <a:sx n="85" d="100"/>
          <a:sy n="85" d="100"/>
        </p:scale>
        <p:origin x="288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Hypertext Preprocessor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063990" cy="3597470"/>
          </a:xfrm>
        </p:spPr>
        <p:txBody>
          <a:bodyPr/>
          <a:lstStyle/>
          <a:p>
            <a:r>
              <a:rPr lang="en-US" dirty="0"/>
              <a:t>Variables are "containers" for storing information.</a:t>
            </a:r>
          </a:p>
          <a:p>
            <a:endParaRPr lang="en-US" dirty="0"/>
          </a:p>
          <a:p>
            <a:r>
              <a:rPr lang="en-PH" dirty="0">
                <a:solidFill>
                  <a:srgbClr val="DD4A68"/>
                </a:solidFill>
                <a:effectLst/>
              </a:rPr>
              <a:t>&lt;?</a:t>
            </a:r>
            <a:r>
              <a:rPr lang="en-PH" dirty="0" err="1">
                <a:solidFill>
                  <a:srgbClr val="DD4A68"/>
                </a:solidFill>
                <a:effectLst/>
              </a:rPr>
              <a:t>php</a:t>
            </a:r>
            <a:endParaRPr lang="en-PH" dirty="0">
              <a:solidFill>
                <a:srgbClr val="DD4A68"/>
              </a:solidFill>
              <a:effectLst/>
            </a:endParaRPr>
          </a:p>
          <a:p>
            <a:r>
              <a:rPr lang="en-PH" dirty="0">
                <a:solidFill>
                  <a:srgbClr val="DD4A68"/>
                </a:solidFill>
                <a:effectLst/>
              </a:rPr>
              <a:t>	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5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r>
              <a:rPr lang="en-PH" dirty="0">
                <a:solidFill>
                  <a:srgbClr val="DD4A68"/>
                </a:solidFill>
                <a:effectLst/>
              </a:rPr>
              <a:t>	$y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"John"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r>
              <a:rPr lang="en-PH" dirty="0">
                <a:solidFill>
                  <a:srgbClr val="DD4A68"/>
                </a:solidFill>
                <a:effectLst/>
              </a:rPr>
              <a:t>?&gt;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111A-86FA-7F57-338B-7FC99732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Variables Data Types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067A3-4304-8FBB-02EC-E969A0CBC704}"/>
              </a:ext>
            </a:extLst>
          </p:cNvPr>
          <p:cNvSpPr txBox="1">
            <a:spLocks/>
          </p:cNvSpPr>
          <p:nvPr/>
        </p:nvSpPr>
        <p:spPr>
          <a:xfrm>
            <a:off x="594360" y="2282008"/>
            <a:ext cx="10873740" cy="3699328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Integer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(floating point numbers - also called double)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</a:t>
            </a:r>
          </a:p>
          <a:p>
            <a:pPr marL="0" indent="0" algn="l">
              <a:buNone/>
            </a:pPr>
            <a:r>
              <a:rPr lang="en-PH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4062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68A8-9445-2F6B-208A-3EC2E9C6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CC4D-304B-E089-4CA5-1359A627FB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statement - executes some code if one condition is true</a:t>
            </a:r>
          </a:p>
          <a:p>
            <a:r>
              <a:rPr lang="en-US" dirty="0"/>
              <a:t>if...else statement - executes some code if a condition is true and another code if that condition is false</a:t>
            </a:r>
          </a:p>
          <a:p>
            <a:r>
              <a:rPr lang="en-US" dirty="0"/>
              <a:t>if...elseif...else statement - executes different codes for more than two conditions</a:t>
            </a:r>
          </a:p>
          <a:p>
            <a:r>
              <a:rPr lang="en-US" dirty="0"/>
              <a:t>switch statement - selects one of many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03549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06F2-5670-238B-36B1-7E248F8D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Shorthand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4FA5-FD52-74D8-FBCA-3D85FC624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$a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5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if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$a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10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$b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"Hello"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2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8BFB-2B53-1B8A-EAB6-3AE9E59A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If...Else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8DA-9356-5728-3F23-7AD3A68CB7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$a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13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$b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$a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10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?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"Hello"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: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"Good Bye"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$b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6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B93-030B-3A47-237C-3D8CE2CE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BAF-DE82-7935-95E3-DEC82199CA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892540" cy="35974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switch</a:t>
            </a:r>
            <a:r>
              <a:rPr lang="en-PH" sz="1200" dirty="0"/>
              <a:t> </a:t>
            </a:r>
            <a:r>
              <a:rPr lang="en-PH" sz="1200" dirty="0">
                <a:solidFill>
                  <a:srgbClr val="999999"/>
                </a:solidFill>
                <a:effectLst/>
              </a:rPr>
              <a:t>(</a:t>
            </a:r>
            <a:r>
              <a:rPr lang="en-PH" sz="1200" i="1" dirty="0">
                <a:effectLst/>
              </a:rPr>
              <a:t>expression</a:t>
            </a:r>
            <a:r>
              <a:rPr lang="en-PH" sz="1200" dirty="0">
                <a:solidFill>
                  <a:srgbClr val="999999"/>
                </a:solidFill>
                <a:effectLst/>
              </a:rPr>
              <a:t>) </a:t>
            </a:r>
            <a:r>
              <a:rPr lang="en-PH" sz="1200" dirty="0"/>
              <a:t> </a:t>
            </a:r>
            <a:r>
              <a:rPr lang="en-PH" sz="1200" dirty="0">
                <a:solidFill>
                  <a:srgbClr val="999999"/>
                </a:solidFill>
                <a:effectLst/>
              </a:rPr>
              <a:t>{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case</a:t>
            </a:r>
            <a:r>
              <a:rPr lang="en-PH" sz="1200" dirty="0"/>
              <a:t> </a:t>
            </a:r>
            <a:r>
              <a:rPr lang="en-PH" sz="1200" i="1" dirty="0">
                <a:effectLst/>
              </a:rPr>
              <a:t>label1</a:t>
            </a:r>
            <a:r>
              <a:rPr lang="en-PH" sz="1200" i="1" dirty="0">
                <a:solidFill>
                  <a:srgbClr val="999999"/>
                </a:solidFill>
                <a:effectLst/>
              </a:rPr>
              <a:t>: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708090"/>
                </a:solidFill>
                <a:effectLst/>
              </a:rPr>
              <a:t>	//</a:t>
            </a:r>
            <a:r>
              <a:rPr lang="en-PH" sz="1200" i="1" dirty="0">
                <a:solidFill>
                  <a:srgbClr val="708090"/>
                </a:solidFill>
                <a:effectLst/>
              </a:rPr>
              <a:t>code block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break</a:t>
            </a:r>
            <a:r>
              <a:rPr lang="en-PH" sz="1200" dirty="0">
                <a:solidFill>
                  <a:srgbClr val="999999"/>
                </a:solidFill>
                <a:effectLst/>
              </a:rPr>
              <a:t>;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PH" sz="1200" dirty="0">
              <a:solidFill>
                <a:srgbClr val="0077AA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</a:rPr>
              <a:t>	</a:t>
            </a:r>
            <a:r>
              <a:rPr lang="en-PH" sz="1200" dirty="0">
                <a:solidFill>
                  <a:srgbClr val="0077AA"/>
                </a:solidFill>
                <a:effectLst/>
              </a:rPr>
              <a:t>case</a:t>
            </a:r>
            <a:r>
              <a:rPr lang="en-PH" sz="1200" dirty="0"/>
              <a:t> </a:t>
            </a:r>
            <a:r>
              <a:rPr lang="en-PH" sz="1200" i="1" dirty="0">
                <a:effectLst/>
              </a:rPr>
              <a:t>label2</a:t>
            </a:r>
            <a:r>
              <a:rPr lang="en-PH" sz="1200" i="1" dirty="0">
                <a:solidFill>
                  <a:srgbClr val="999999"/>
                </a:solidFill>
                <a:effectLst/>
              </a:rPr>
              <a:t>: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708090"/>
                </a:solidFill>
                <a:effectLst/>
              </a:rPr>
              <a:t>	//</a:t>
            </a:r>
            <a:r>
              <a:rPr lang="en-PH" sz="1200" i="1" dirty="0">
                <a:solidFill>
                  <a:srgbClr val="708090"/>
                </a:solidFill>
                <a:effectLst/>
              </a:rPr>
              <a:t>code block;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break</a:t>
            </a:r>
            <a:r>
              <a:rPr lang="en-PH" sz="1200" dirty="0">
                <a:solidFill>
                  <a:srgbClr val="999999"/>
                </a:solidFill>
                <a:effectLst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case</a:t>
            </a:r>
            <a:r>
              <a:rPr lang="en-PH" sz="1200" dirty="0"/>
              <a:t> </a:t>
            </a:r>
            <a:r>
              <a:rPr lang="en-PH" sz="1200" i="1" dirty="0">
                <a:effectLst/>
              </a:rPr>
              <a:t>label3</a:t>
            </a:r>
            <a:r>
              <a:rPr lang="en-PH" sz="1200" i="1" dirty="0">
                <a:solidFill>
                  <a:srgbClr val="999999"/>
                </a:solidFill>
                <a:effectLst/>
              </a:rPr>
              <a:t>: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708090"/>
                </a:solidFill>
                <a:effectLst/>
              </a:rPr>
              <a:t>	//</a:t>
            </a:r>
            <a:r>
              <a:rPr lang="en-PH" sz="1200" i="1" dirty="0">
                <a:solidFill>
                  <a:srgbClr val="708090"/>
                </a:solidFill>
                <a:effectLst/>
              </a:rPr>
              <a:t>code block</a:t>
            </a: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break</a:t>
            </a:r>
            <a:r>
              <a:rPr lang="en-PH" sz="1200" dirty="0">
                <a:solidFill>
                  <a:srgbClr val="999999"/>
                </a:solidFill>
                <a:effectLst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>
                <a:solidFill>
                  <a:srgbClr val="0077AA"/>
                </a:solidFill>
                <a:effectLst/>
              </a:rPr>
              <a:t>	default</a:t>
            </a:r>
            <a:r>
              <a:rPr lang="en-PH" sz="1200" dirty="0">
                <a:solidFill>
                  <a:srgbClr val="999999"/>
                </a:solidFill>
                <a:effectLst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/>
              <a:t> 	</a:t>
            </a:r>
            <a:r>
              <a:rPr lang="en-PH" sz="1200" dirty="0">
                <a:solidFill>
                  <a:srgbClr val="708090"/>
                </a:solidFill>
                <a:effectLst/>
              </a:rPr>
              <a:t>//</a:t>
            </a:r>
            <a:r>
              <a:rPr lang="en-PH" sz="1200" i="1" dirty="0">
                <a:solidFill>
                  <a:srgbClr val="708090"/>
                </a:solidFill>
                <a:effectLst/>
              </a:rPr>
              <a:t>code block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sz="1200" dirty="0"/>
              <a:t> </a:t>
            </a:r>
            <a:r>
              <a:rPr lang="en-PH" sz="1200" dirty="0">
                <a:solidFill>
                  <a:srgbClr val="999999"/>
                </a:solidFill>
                <a:effectLst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7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4E9D-485E-148D-A020-C07567AE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4074-8648-996C-5167-0C2D4FFC52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5300" y="2282008"/>
            <a:ext cx="9702800" cy="40806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Loops are used to execute the same block of code again and again, as long as a certain condition is true.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PHP, we have the following loop types: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while</a:t>
            </a:r>
            <a:r>
              <a:rPr lang="en-US" dirty="0"/>
              <a:t> - loops through a block of code as long as the specified condition is true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do...while</a:t>
            </a:r>
            <a:r>
              <a:rPr lang="en-US" dirty="0"/>
              <a:t> - loops through a block of code once, and then repeats the loop as long as the specified condition is true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for - loops</a:t>
            </a:r>
            <a:r>
              <a:rPr lang="en-US" dirty="0"/>
              <a:t> through a block of code a specified number of times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foreach</a:t>
            </a:r>
            <a:r>
              <a:rPr lang="en-US" dirty="0"/>
              <a:t> - loops through a block of code for each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389838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DB8D-0F6A-6DCD-3209-141C4822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ABED-C301-6685-0FF5-B72601101B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PH" dirty="0"/>
              <a:t>while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- Loops through a block of code as long as the specified condition is true. 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while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6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	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>
                <a:solidFill>
                  <a:srgbClr val="9A6E3A"/>
                </a:solidFill>
                <a:effectLst/>
              </a:rPr>
              <a:t>++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8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B93-030B-3A47-237C-3D8CE2CE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BAF-DE82-7935-95E3-DEC82199CA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282940" cy="35974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do...while loop - Loops through a block of code once, and then repeats the loop as long as the specified condition is true.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do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DD4A68"/>
                </a:solidFill>
                <a:effectLst/>
              </a:rPr>
              <a:t>	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>
                <a:solidFill>
                  <a:srgbClr val="9A6E3A"/>
                </a:solidFill>
                <a:effectLst/>
              </a:rPr>
              <a:t>++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while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</a:t>
            </a:r>
            <a:r>
              <a:rPr lang="en-PH" dirty="0" err="1">
                <a:solidFill>
                  <a:srgbClr val="DD4A68"/>
                </a:solidFill>
                <a:effectLst/>
              </a:rPr>
              <a:t>i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6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3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DB8D-0F6A-6DCD-3209-141C4822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ABED-C301-6685-0FF5-B72601101B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 loop is used when you know how many times the script should run.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for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9A6E3A"/>
                </a:solidFill>
                <a:effectLst/>
              </a:rPr>
              <a:t>++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"The number is: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669900"/>
                </a:solidFill>
                <a:effectLst/>
              </a:rPr>
              <a:t> &lt;</a:t>
            </a:r>
            <a:r>
              <a:rPr lang="en-PH" dirty="0" err="1">
                <a:solidFill>
                  <a:srgbClr val="669900"/>
                </a:solidFill>
                <a:effectLst/>
              </a:rPr>
              <a:t>br</a:t>
            </a:r>
            <a:r>
              <a:rPr lang="en-PH" dirty="0">
                <a:solidFill>
                  <a:srgbClr val="669900"/>
                </a:solidFill>
                <a:effectLst/>
              </a:rPr>
              <a:t>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  <a:endParaRPr lang="en-PH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PH" dirty="0"/>
              <a:t>PHP</a:t>
            </a:r>
            <a:r>
              <a:rPr lang="en-PH" b="0" i="0" dirty="0">
                <a:solidFill>
                  <a:srgbClr val="333333"/>
                </a:solidFill>
                <a:effectLst/>
              </a:rPr>
              <a:t> (recursive acronym for </a:t>
            </a:r>
            <a:r>
              <a:rPr lang="en-PH" dirty="0"/>
              <a:t>PHP: Hypertext Preprocessor</a:t>
            </a:r>
            <a:r>
              <a:rPr lang="en-PH" b="0" i="0" dirty="0">
                <a:solidFill>
                  <a:srgbClr val="333333"/>
                </a:solidFill>
                <a:effectLst/>
              </a:rPr>
              <a:t>) is a widely-used open source general-purpose scripting language that is especially suited for web development and can be embedded into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B93-030B-3A47-237C-3D8CE2CE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foreach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DBAF-DE82-7935-95E3-DEC82199CA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254178" cy="35974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most common use of the foreach loop, is to loop through the items of an array.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PH" dirty="0">
              <a:solidFill>
                <a:srgbClr val="999999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DD4A68"/>
                </a:solidFill>
                <a:effectLst/>
              </a:rPr>
              <a:t>$colors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"red"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"green"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"blue"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"yellow"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foreach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$colors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as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669900"/>
                </a:solidFill>
                <a:effectLst/>
              </a:rPr>
              <a:t> &lt;</a:t>
            </a:r>
            <a:r>
              <a:rPr lang="en-PH" dirty="0" err="1">
                <a:solidFill>
                  <a:srgbClr val="669900"/>
                </a:solidFill>
                <a:effectLst/>
              </a:rPr>
              <a:t>br</a:t>
            </a:r>
            <a:r>
              <a:rPr lang="en-PH" dirty="0">
                <a:solidFill>
                  <a:srgbClr val="669900"/>
                </a:solidFill>
                <a:effectLst/>
              </a:rPr>
              <a:t>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43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AF7C-95FC-D0A7-7988-B788FB73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258A-3682-E0D9-C38D-22A462EA1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break statement can be used to jump out of different kind of loops.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for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9A6E3A"/>
                </a:solidFill>
                <a:effectLst/>
              </a:rPr>
              <a:t>++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if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4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	break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  <a:effectLst/>
              </a:rPr>
              <a:t>	}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"The number is: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669900"/>
                </a:solidFill>
                <a:effectLst/>
              </a:rPr>
              <a:t> &lt;</a:t>
            </a:r>
            <a:r>
              <a:rPr lang="en-PH" dirty="0" err="1">
                <a:solidFill>
                  <a:srgbClr val="669900"/>
                </a:solidFill>
                <a:effectLst/>
              </a:rPr>
              <a:t>br</a:t>
            </a:r>
            <a:r>
              <a:rPr lang="en-PH" dirty="0">
                <a:solidFill>
                  <a:srgbClr val="669900"/>
                </a:solidFill>
                <a:effectLst/>
              </a:rPr>
              <a:t>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B3C8-A980-3D6A-CD22-4272B5C2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DCF3-F4B0-F5DC-FE26-8D0E86AB21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continue statement can be used to jump out of the current iteration of a loop, and continue with the next.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for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&lt;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10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9A6E3A"/>
                </a:solidFill>
                <a:effectLst/>
              </a:rPr>
              <a:t>++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if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4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	continue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  <a:effectLst/>
              </a:rPr>
              <a:t>	}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"The number is: </a:t>
            </a:r>
            <a:r>
              <a:rPr lang="en-PH" dirty="0">
                <a:solidFill>
                  <a:srgbClr val="DD4A68"/>
                </a:solidFill>
                <a:effectLst/>
              </a:rPr>
              <a:t>$x</a:t>
            </a:r>
            <a:r>
              <a:rPr lang="en-PH" dirty="0">
                <a:solidFill>
                  <a:srgbClr val="669900"/>
                </a:solidFill>
                <a:effectLst/>
              </a:rPr>
              <a:t> &lt;</a:t>
            </a:r>
            <a:r>
              <a:rPr lang="en-PH" dirty="0" err="1">
                <a:solidFill>
                  <a:srgbClr val="669900"/>
                </a:solidFill>
                <a:effectLst/>
              </a:rPr>
              <a:t>br</a:t>
            </a:r>
            <a:r>
              <a:rPr lang="en-PH" dirty="0">
                <a:solidFill>
                  <a:srgbClr val="669900"/>
                </a:solidFill>
                <a:effectLst/>
              </a:rPr>
              <a:t>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2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4168-A626-4C63-5D1E-03F483B2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2F2E-0599-DFE1-2904-DAFC10D45C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372936" cy="3597470"/>
          </a:xfrm>
        </p:spPr>
        <p:txBody>
          <a:bodyPr/>
          <a:lstStyle/>
          <a:p>
            <a:r>
              <a:rPr lang="en-US" dirty="0"/>
              <a:t>A user-defined function declaration starts with the keyword function, followed by the name of the function:</a:t>
            </a:r>
          </a:p>
          <a:p>
            <a:r>
              <a:rPr lang="en-PH" dirty="0">
                <a:solidFill>
                  <a:srgbClr val="0077AA"/>
                </a:solidFill>
                <a:effectLst/>
              </a:rPr>
              <a:t>function</a:t>
            </a:r>
            <a:r>
              <a:rPr lang="en-PH" dirty="0"/>
              <a:t> </a:t>
            </a:r>
            <a:r>
              <a:rPr lang="en-PH" dirty="0" err="1">
                <a:solidFill>
                  <a:srgbClr val="DD4A68"/>
                </a:solidFill>
                <a:effectLst/>
              </a:rPr>
              <a:t>myMessage</a:t>
            </a:r>
            <a:r>
              <a:rPr lang="en-PH" dirty="0">
                <a:solidFill>
                  <a:srgbClr val="999999"/>
                </a:solidFill>
                <a:effectLst/>
              </a:rPr>
              <a:t>()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{</a:t>
            </a:r>
            <a:r>
              <a:rPr lang="en-PH" dirty="0"/>
              <a:t> </a:t>
            </a:r>
          </a:p>
          <a:p>
            <a:r>
              <a:rPr lang="en-PH" dirty="0">
                <a:solidFill>
                  <a:srgbClr val="0077AA"/>
                </a:solidFill>
                <a:effectLst/>
              </a:rPr>
              <a:t>	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"Hello world!"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r>
              <a:rPr lang="en-PH" dirty="0">
                <a:solidFill>
                  <a:srgbClr val="999999"/>
                </a:solidFill>
                <a:effectLst/>
              </a:rPr>
              <a:t>}</a:t>
            </a:r>
          </a:p>
          <a:p>
            <a:r>
              <a:rPr lang="en-PH" dirty="0">
                <a:solidFill>
                  <a:srgbClr val="999999"/>
                </a:solidFill>
                <a:effectLst/>
              </a:rPr>
              <a:t>//To call the function, just write its name followed by parentheses ():</a:t>
            </a:r>
          </a:p>
          <a:p>
            <a:r>
              <a:rPr lang="en-PH" dirty="0" err="1">
                <a:solidFill>
                  <a:srgbClr val="DD4A68"/>
                </a:solidFill>
                <a:effectLst/>
              </a:rPr>
              <a:t>myMessage</a:t>
            </a:r>
            <a:r>
              <a:rPr lang="en-PH" dirty="0">
                <a:solidFill>
                  <a:srgbClr val="999999"/>
                </a:solidFill>
                <a:effectLst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30C-8984-8AE6-AAA8-22B44349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247-0D8A-18E0-02DE-2A0B770E87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array is a special variable that can hold many values under a single name, and you can access the values by referring to an index number or name.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DD4A68"/>
                </a:solidFill>
                <a:effectLst/>
              </a:rPr>
              <a:t>$cars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9A6E3A"/>
                </a:solidFill>
                <a:effectLst/>
              </a:rPr>
              <a:t>=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0077AA"/>
                </a:solidFill>
                <a:effectLst/>
              </a:rPr>
              <a:t>array</a:t>
            </a:r>
            <a:r>
              <a:rPr lang="en-PH" b="0" i="0" dirty="0">
                <a:solidFill>
                  <a:srgbClr val="999999"/>
                </a:solidFill>
                <a:effectLst/>
              </a:rPr>
              <a:t>(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"Volvo"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"BMW"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"Toyota"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);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// Same as the code below</a:t>
            </a:r>
            <a:endParaRPr lang="en-PH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l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669900"/>
                </a:solidFill>
                <a:effectLst/>
              </a:rPr>
              <a:t>"Volvo"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"BMW"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"Toyota"</a:t>
            </a:r>
            <a:r>
              <a:rPr lang="en-PH" dirty="0">
                <a:solidFill>
                  <a:srgbClr val="999999"/>
                </a:solidFill>
                <a:effectLst/>
              </a:rPr>
              <a:t>];</a:t>
            </a:r>
            <a:br>
              <a:rPr lang="en-P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3CAE-A0CB-1794-68A9-7EF5A7B6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Indexed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C80F-640A-EA4D-2B21-76A0CE5AE4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In indexed arrays each item has an index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By default, the first item has index 0, the second item has item 1, etc.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l">
              <a:buNone/>
            </a:pPr>
            <a:r>
              <a:rPr lang="en-PH" b="0" i="0" dirty="0">
                <a:solidFill>
                  <a:srgbClr val="DD4A68"/>
                </a:solidFill>
                <a:effectLst/>
              </a:rPr>
              <a:t>$cars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9A6E3A"/>
                </a:solidFill>
                <a:effectLst/>
              </a:rPr>
              <a:t>=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0077AA"/>
                </a:solidFill>
                <a:effectLst/>
              </a:rPr>
              <a:t>array</a:t>
            </a:r>
            <a:r>
              <a:rPr lang="en-PH" b="0" i="0" dirty="0">
                <a:solidFill>
                  <a:srgbClr val="999999"/>
                </a:solidFill>
                <a:effectLst/>
              </a:rPr>
              <a:t>(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"Volvo"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"BMW"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</a:rPr>
              <a:t>"Toyota"</a:t>
            </a:r>
            <a:r>
              <a:rPr lang="en-PH" b="0" i="0" dirty="0">
                <a:solidFill>
                  <a:srgbClr val="999999"/>
                </a:solidFill>
                <a:effectLst/>
              </a:rPr>
              <a:t>);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0077AA"/>
                </a:solidFill>
                <a:effectLst/>
              </a:rPr>
              <a:t>echo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  <a:r>
              <a:rPr lang="en-PH" b="0" i="0" dirty="0">
                <a:solidFill>
                  <a:srgbClr val="DD4A68"/>
                </a:solidFill>
                <a:effectLst/>
              </a:rPr>
              <a:t>$cars</a:t>
            </a:r>
            <a:r>
              <a:rPr lang="en-PH" b="0" i="0" dirty="0">
                <a:solidFill>
                  <a:srgbClr val="999999"/>
                </a:solidFill>
                <a:effectLst/>
              </a:rPr>
              <a:t>[</a:t>
            </a:r>
            <a:r>
              <a:rPr lang="en-PH" b="0" i="0" dirty="0">
                <a:solidFill>
                  <a:srgbClr val="990055"/>
                </a:solidFill>
                <a:effectLst/>
              </a:rPr>
              <a:t>0</a:t>
            </a:r>
            <a:r>
              <a:rPr lang="en-PH" b="0" i="0" dirty="0">
                <a:solidFill>
                  <a:srgbClr val="999999"/>
                </a:solidFill>
                <a:effectLst/>
              </a:rPr>
              <a:t>];</a:t>
            </a:r>
            <a:r>
              <a:rPr lang="en-PH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9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77CB-F561-6DAE-0A01-6D2B4D38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EB04-D494-2209-61C0-92B244581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Associative arrays are arrays that use named keys that you assign to them.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"brand"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>
                <a:solidFill>
                  <a:srgbClr val="669900"/>
                </a:solidFill>
                <a:effectLst/>
              </a:rPr>
              <a:t>"Ford"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"model"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>
                <a:solidFill>
                  <a:srgbClr val="669900"/>
                </a:solidFill>
                <a:effectLst/>
              </a:rPr>
              <a:t>"Mustang"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"year"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>
                <a:solidFill>
                  <a:srgbClr val="990055"/>
                </a:solidFill>
                <a:effectLst/>
              </a:rPr>
              <a:t>1964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$car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669900"/>
                </a:solidFill>
                <a:effectLst/>
              </a:rPr>
              <a:t>"model"</a:t>
            </a:r>
            <a:r>
              <a:rPr lang="en-PH" dirty="0">
                <a:solidFill>
                  <a:srgbClr val="999999"/>
                </a:solidFill>
                <a:effectLst/>
              </a:rPr>
              <a:t>];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669900"/>
                </a:solidFill>
                <a:effectLst/>
              </a:rPr>
              <a:t>"year"</a:t>
            </a:r>
            <a:r>
              <a:rPr lang="en-PH" dirty="0">
                <a:solidFill>
                  <a:srgbClr val="999999"/>
                </a:solidFill>
                <a:effectLst/>
              </a:rPr>
              <a:t>]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2024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endParaRPr lang="en-PH" dirty="0">
              <a:solidFill>
                <a:srgbClr val="99999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B04-E5D9-99B1-6070-866A6870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Add Array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87F-DE01-2E8F-3915-B9914384F9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$fruits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"Apple"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"Banana"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"Cherry"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$fruits</a:t>
            </a:r>
            <a:r>
              <a:rPr lang="en-PH" dirty="0">
                <a:solidFill>
                  <a:srgbClr val="999999"/>
                </a:solidFill>
                <a:effectLst/>
              </a:rPr>
              <a:t>[]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"Orange"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</a:rPr>
              <a:t>//For Associative arrays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"brand"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"Ford"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"model"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"Mustang"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669900"/>
                </a:solidFill>
                <a:effectLst/>
              </a:rPr>
              <a:t>"color"</a:t>
            </a:r>
            <a:r>
              <a:rPr lang="en-PH" dirty="0">
                <a:solidFill>
                  <a:srgbClr val="999999"/>
                </a:solidFill>
                <a:effectLst/>
              </a:rPr>
              <a:t>]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"Red"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341F-780D-2502-64B7-0494247F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Add Array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92-4980-BFB9-A39A-27F646EB91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$fruits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"Apple"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"Banana"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"Cherry"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DD4A68"/>
                </a:solidFill>
                <a:effectLst/>
              </a:rPr>
              <a:t>array_push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$fruits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"Orange"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"Kiwi"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"Lemon"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</a:p>
          <a:p>
            <a:pPr marL="0" indent="0">
              <a:buNone/>
            </a:pPr>
            <a:endParaRPr lang="en-PH" dirty="0">
              <a:solidFill>
                <a:srgbClr val="999999"/>
              </a:solidFill>
              <a:effectLst/>
            </a:endParaRPr>
          </a:p>
          <a:p>
            <a:pPr marL="0" indent="0">
              <a:buNone/>
            </a:pPr>
            <a:r>
              <a:rPr lang="en-PH" dirty="0">
                <a:solidFill>
                  <a:srgbClr val="999999"/>
                </a:solidFill>
              </a:rPr>
              <a:t>//Add Multiple Items to Associative Arrays</a:t>
            </a:r>
          </a:p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"brand"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"Ford"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"model"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"Mustang"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+=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669900"/>
                </a:solidFill>
                <a:effectLst/>
              </a:rPr>
              <a:t>"color"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"red"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"year"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=&gt;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1964</a:t>
            </a:r>
            <a:r>
              <a:rPr lang="en-PH" dirty="0">
                <a:solidFill>
                  <a:srgbClr val="999999"/>
                </a:solidFill>
                <a:effectLst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7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F11E-2B8C-D3DC-A911-DA18E7C1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Delete Array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B876-D099-C4B0-D193-8A2AC0264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163074" cy="35974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remove an existing item from an array, you can use the </a:t>
            </a:r>
            <a:r>
              <a:rPr lang="en-US" dirty="0" err="1"/>
              <a:t>array_splice</a:t>
            </a:r>
            <a:r>
              <a:rPr lang="en-US" dirty="0"/>
              <a:t>() function.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With the </a:t>
            </a:r>
            <a:r>
              <a:rPr lang="en-US" dirty="0" err="1"/>
              <a:t>array_splice</a:t>
            </a:r>
            <a:r>
              <a:rPr lang="en-US" dirty="0"/>
              <a:t>() function you specify the index (where to start) and how many items you want to delete.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"Volvo"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"BMW"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"Toyota"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>
              <a:spcBef>
                <a:spcPts val="0"/>
              </a:spcBef>
            </a:pPr>
            <a:r>
              <a:rPr lang="en-PH" dirty="0" err="1">
                <a:solidFill>
                  <a:srgbClr val="DD4A68"/>
                </a:solidFill>
                <a:effectLst/>
              </a:rPr>
              <a:t>array_splice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999999"/>
                </a:solidFill>
              </a:rPr>
              <a:t>//Removes the BMW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8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C727-D9C1-C07C-C566-E357CB94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976B-9EAB-E775-05F2-A4AA9F1F3C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783831" cy="3981722"/>
          </a:xfrm>
        </p:spPr>
        <p:txBody>
          <a:bodyPr>
            <a:normAutofit fontScale="92500" lnSpcReduction="10000"/>
          </a:bodyPr>
          <a:lstStyle/>
          <a:p>
            <a:r>
              <a:rPr lang="en-PH" b="0" i="0" dirty="0">
                <a:solidFill>
                  <a:schemeClr val="bg1"/>
                </a:solidFill>
                <a:effectLst/>
              </a:rPr>
              <a:t>PHP, which stands for "PHP: Hypertext Preprocessor," was created by </a:t>
            </a:r>
            <a:r>
              <a:rPr lang="en-PH" b="0" i="0" dirty="0">
                <a:effectLst/>
              </a:rPr>
              <a:t>Rasmus </a:t>
            </a:r>
            <a:r>
              <a:rPr lang="en-PH" b="0" i="0" dirty="0" err="1">
                <a:effectLst/>
              </a:rPr>
              <a:t>Lerdorf</a:t>
            </a:r>
            <a:r>
              <a:rPr lang="en-PH" b="0" i="0" dirty="0">
                <a:effectLst/>
              </a:rPr>
              <a:t> </a:t>
            </a:r>
            <a:r>
              <a:rPr lang="en-PH" b="0" i="0" dirty="0">
                <a:solidFill>
                  <a:schemeClr val="bg1"/>
                </a:solidFill>
                <a:effectLst/>
              </a:rPr>
              <a:t>in</a:t>
            </a:r>
            <a:r>
              <a:rPr lang="en-PH" b="0" i="0" dirty="0">
                <a:effectLst/>
              </a:rPr>
              <a:t> 1994. </a:t>
            </a:r>
            <a:r>
              <a:rPr lang="en-PH" b="0" i="0" dirty="0">
                <a:solidFill>
                  <a:schemeClr val="bg1"/>
                </a:solidFill>
                <a:effectLst/>
              </a:rPr>
              <a:t>Originally PHP was known as "Personal Home Page Tools" and was created as a series of scripts to manage </a:t>
            </a:r>
            <a:r>
              <a:rPr lang="en-PH" b="0" i="0" dirty="0" err="1">
                <a:solidFill>
                  <a:schemeClr val="bg1"/>
                </a:solidFill>
                <a:effectLst/>
              </a:rPr>
              <a:t>Lerdorf's</a:t>
            </a:r>
            <a:r>
              <a:rPr lang="en-PH" b="0" i="0" dirty="0">
                <a:solidFill>
                  <a:schemeClr val="bg1"/>
                </a:solidFill>
                <a:effectLst/>
              </a:rPr>
              <a:t> personal website responsibilities; however, it has since evolved into a more powerful and adaptable programming language.</a:t>
            </a:r>
          </a:p>
          <a:p>
            <a:r>
              <a:rPr lang="en-US" b="0" dirty="0">
                <a:solidFill>
                  <a:schemeClr val="bg1"/>
                </a:solidFill>
              </a:rPr>
              <a:t>In 1995, </a:t>
            </a:r>
            <a:r>
              <a:rPr lang="en-US" b="0" dirty="0" err="1">
                <a:solidFill>
                  <a:schemeClr val="bg1"/>
                </a:solidFill>
              </a:rPr>
              <a:t>Lerdorf</a:t>
            </a:r>
            <a:r>
              <a:rPr lang="en-US" b="0" dirty="0">
                <a:solidFill>
                  <a:schemeClr val="bg1"/>
                </a:solidFill>
              </a:rPr>
              <a:t> released the source code for PHP, and it gained attention from the developer community. PHP underwent a major overhaul with the assistance of </a:t>
            </a:r>
            <a:r>
              <a:rPr lang="en-PH" b="0" i="0" dirty="0">
                <a:effectLst/>
              </a:rPr>
              <a:t>Andi </a:t>
            </a:r>
            <a:r>
              <a:rPr lang="en-PH" b="0" i="0" dirty="0" err="1">
                <a:effectLst/>
              </a:rPr>
              <a:t>Gutmans</a:t>
            </a:r>
            <a:r>
              <a:rPr lang="en-PH" b="0" i="0" dirty="0">
                <a:effectLst/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and </a:t>
            </a:r>
            <a:r>
              <a:rPr lang="en-PH" b="0" i="0" dirty="0" err="1">
                <a:effectLst/>
              </a:rPr>
              <a:t>Zeev</a:t>
            </a:r>
            <a:r>
              <a:rPr lang="en-PH" b="0" i="0" dirty="0">
                <a:effectLst/>
              </a:rPr>
              <a:t> </a:t>
            </a:r>
            <a:r>
              <a:rPr lang="en-PH" b="0" i="0" dirty="0" err="1">
                <a:effectLst/>
              </a:rPr>
              <a:t>Suraski</a:t>
            </a:r>
            <a:r>
              <a:rPr lang="en-PH" b="0" i="0" dirty="0">
                <a:effectLst/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and was released as PHP/FI (Personal Home Page/Forms Interpreter) version 2.0. This rework included a C-written parser, which considerably improved efficiency and enabled PHP to be utilized for more complex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2933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C41F-1271-D264-E4EE-8FE89A49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Delete Array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E1D6-938E-52FE-A38E-60A0F1037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133093" cy="3597470"/>
          </a:xfrm>
        </p:spPr>
        <p:txBody>
          <a:bodyPr/>
          <a:lstStyle/>
          <a:p>
            <a:r>
              <a:rPr lang="en-US" dirty="0"/>
              <a:t>You can also use the unset() function to delete existing array items.</a:t>
            </a:r>
          </a:p>
          <a:p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"Volvo"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"BMW"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"Toyota"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r>
              <a:rPr lang="en-PH" dirty="0">
                <a:solidFill>
                  <a:srgbClr val="0077AA"/>
                </a:solidFill>
                <a:effectLst/>
              </a:rPr>
              <a:t>unset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>
                <a:solidFill>
                  <a:srgbClr val="999999"/>
                </a:solidFill>
                <a:effectLst/>
              </a:rPr>
              <a:t>[</a:t>
            </a:r>
            <a:r>
              <a:rPr lang="en-PH" dirty="0">
                <a:solidFill>
                  <a:srgbClr val="990055"/>
                </a:solidFill>
                <a:effectLst/>
              </a:rPr>
              <a:t>1</a:t>
            </a:r>
            <a:r>
              <a:rPr lang="en-PH" dirty="0">
                <a:solidFill>
                  <a:srgbClr val="999999"/>
                </a:solidFill>
                <a:effectLst/>
              </a:rPr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341F-780D-2502-64B7-0494247F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92-4980-BFB9-A39A-27F646EB91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sort() - sort arrays in ascending order</a:t>
            </a:r>
          </a:p>
          <a:p>
            <a:pPr marL="0" indent="0">
              <a:buNone/>
            </a:pPr>
            <a:r>
              <a:rPr lang="en-US" dirty="0" err="1"/>
              <a:t>rsort</a:t>
            </a:r>
            <a:r>
              <a:rPr lang="en-US" dirty="0"/>
              <a:t>() - sort arrays in descending order</a:t>
            </a:r>
          </a:p>
          <a:p>
            <a:pPr marL="0" indent="0">
              <a:buNone/>
            </a:pPr>
            <a:r>
              <a:rPr lang="en-US" dirty="0" err="1"/>
              <a:t>asort</a:t>
            </a:r>
            <a:r>
              <a:rPr lang="en-US" dirty="0"/>
              <a:t>() - sort associative arrays in ascending order, according to the value</a:t>
            </a:r>
          </a:p>
          <a:p>
            <a:pPr marL="0" indent="0">
              <a:buNone/>
            </a:pPr>
            <a:r>
              <a:rPr lang="en-US" dirty="0" err="1"/>
              <a:t>ksort</a:t>
            </a:r>
            <a:r>
              <a:rPr lang="en-US" dirty="0"/>
              <a:t>() - sort associative arrays in ascending order, according to the key</a:t>
            </a:r>
          </a:p>
          <a:p>
            <a:pPr marL="0" indent="0">
              <a:buNone/>
            </a:pPr>
            <a:r>
              <a:rPr lang="en-US" dirty="0" err="1"/>
              <a:t>arsort</a:t>
            </a:r>
            <a:r>
              <a:rPr lang="en-US" dirty="0"/>
              <a:t>() - sort associative arrays in descending order, according to the value</a:t>
            </a:r>
          </a:p>
          <a:p>
            <a:pPr marL="0" indent="0">
              <a:buNone/>
            </a:pPr>
            <a:r>
              <a:rPr lang="en-US" dirty="0" err="1"/>
              <a:t>krsort</a:t>
            </a:r>
            <a:r>
              <a:rPr lang="en-US" dirty="0"/>
              <a:t>() - sort associative arrays in descending order, according to the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545F-6C15-386D-ECF0-D986D77F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9FB5-84E2-C052-1EE2-0F0649426D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b="0" i="0" dirty="0">
                <a:solidFill>
                  <a:srgbClr val="DD4A68"/>
                </a:solidFill>
                <a:effectLst/>
                <a:latin typeface="Verdana" panose="020B0604030504040204" pitchFamily="34" charset="0"/>
              </a:rPr>
              <a:t>$cars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PH" b="0" i="0" dirty="0">
                <a:solidFill>
                  <a:srgbClr val="9A6E3A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PH" b="0" i="0" dirty="0">
                <a:solidFill>
                  <a:srgbClr val="0077AA"/>
                </a:solidFill>
                <a:effectLst/>
                <a:latin typeface="Verdana" panose="020B0604030504040204" pitchFamily="34" charset="0"/>
              </a:rPr>
              <a:t>array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PH" b="0" i="0" dirty="0">
                <a:solidFill>
                  <a:srgbClr val="669900"/>
                </a:solidFill>
                <a:effectLst/>
                <a:latin typeface="Verdana" panose="020B0604030504040204" pitchFamily="34" charset="0"/>
              </a:rPr>
              <a:t>"Volvo"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  <a:latin typeface="Verdana" panose="020B0604030504040204" pitchFamily="34" charset="0"/>
              </a:rPr>
              <a:t>"BMW"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PH" b="0" i="0" dirty="0">
                <a:solidFill>
                  <a:srgbClr val="669900"/>
                </a:solidFill>
                <a:effectLst/>
                <a:latin typeface="Verdana" panose="020B0604030504040204" pitchFamily="34" charset="0"/>
              </a:rPr>
              <a:t>"Toyota"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DD4A68"/>
                </a:solidFill>
                <a:effectLst/>
                <a:latin typeface="Verdana" panose="020B0604030504040204" pitchFamily="34" charset="0"/>
              </a:rPr>
              <a:t>sort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PH" b="0" i="0" dirty="0">
                <a:solidFill>
                  <a:srgbClr val="DD4A68"/>
                </a:solidFill>
                <a:effectLst/>
                <a:latin typeface="Verdana" panose="020B0604030504040204" pitchFamily="34" charset="0"/>
              </a:rPr>
              <a:t>$cars</a:t>
            </a:r>
            <a:r>
              <a:rPr lang="en-PH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r>
              <a:rPr lang="en-PH" dirty="0">
                <a:solidFill>
                  <a:srgbClr val="DD4A68"/>
                </a:solidFill>
                <a:effectLst/>
              </a:rPr>
              <a:t>$numbers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990055"/>
                </a:solidFill>
                <a:effectLst/>
              </a:rPr>
              <a:t>4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6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2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22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/>
              <a:t> </a:t>
            </a:r>
            <a:r>
              <a:rPr lang="en-PH" dirty="0">
                <a:solidFill>
                  <a:srgbClr val="990055"/>
                </a:solidFill>
                <a:effectLst/>
              </a:rPr>
              <a:t>11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r>
              <a:rPr lang="en-PH" dirty="0"/>
              <a:t> </a:t>
            </a:r>
          </a:p>
          <a:p>
            <a:pPr marL="0" indent="0" algn="l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sort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DD4A68"/>
                </a:solidFill>
                <a:effectLst/>
              </a:rPr>
              <a:t>$numbers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1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75DC-2B39-AFAA-43DE-52A972D3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D6CF-4F1C-DD29-4245-F7B39F4DF0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163074" cy="3597470"/>
          </a:xfrm>
        </p:spPr>
        <p:txBody>
          <a:bodyPr/>
          <a:lstStyle/>
          <a:p>
            <a:r>
              <a:rPr lang="en-US" dirty="0"/>
              <a:t>A multidimensional array is an array containing one or more arrays.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DD4A68"/>
                </a:solidFill>
                <a:effectLst/>
              </a:rPr>
              <a:t>$cars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999999"/>
                </a:solidFill>
              </a:rPr>
              <a:t>	</a:t>
            </a:r>
            <a:r>
              <a:rPr lang="en-PH" dirty="0">
                <a:solidFill>
                  <a:srgbClr val="0077AA"/>
                </a:solidFill>
                <a:effectLst/>
              </a:rPr>
              <a:t>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"Volvo"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22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18</a:t>
            </a:r>
            <a:r>
              <a:rPr lang="en-PH" dirty="0">
                <a:solidFill>
                  <a:srgbClr val="999999"/>
                </a:solidFill>
                <a:effectLst/>
              </a:rPr>
              <a:t>),</a:t>
            </a:r>
            <a:r>
              <a:rPr lang="en-PH" dirty="0"/>
              <a:t> </a:t>
            </a:r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	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"BMW"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15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13</a:t>
            </a:r>
            <a:r>
              <a:rPr lang="en-PH" dirty="0">
                <a:solidFill>
                  <a:srgbClr val="999999"/>
                </a:solidFill>
                <a:effectLst/>
              </a:rPr>
              <a:t>),</a:t>
            </a:r>
            <a:r>
              <a:rPr lang="en-PH" dirty="0"/>
              <a:t> </a:t>
            </a:r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	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"Saab"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5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2</a:t>
            </a:r>
            <a:r>
              <a:rPr lang="en-PH" dirty="0">
                <a:solidFill>
                  <a:srgbClr val="999999"/>
                </a:solidFill>
                <a:effectLst/>
              </a:rPr>
              <a:t>),</a:t>
            </a:r>
            <a:r>
              <a:rPr lang="en-PH" dirty="0"/>
              <a:t> </a:t>
            </a:r>
          </a:p>
          <a:p>
            <a:pPr>
              <a:spcBef>
                <a:spcPts val="0"/>
              </a:spcBef>
            </a:pPr>
            <a:r>
              <a:rPr lang="en-PH" dirty="0">
                <a:solidFill>
                  <a:srgbClr val="0077AA"/>
                </a:solidFill>
                <a:effectLst/>
              </a:rPr>
              <a:t>	array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"Land Rover"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17</a:t>
            </a:r>
            <a:r>
              <a:rPr lang="en-PH" dirty="0">
                <a:solidFill>
                  <a:srgbClr val="999999"/>
                </a:solidFill>
                <a:effectLst/>
              </a:rPr>
              <a:t>,</a:t>
            </a:r>
            <a:r>
              <a:rPr lang="en-PH" dirty="0">
                <a:solidFill>
                  <a:srgbClr val="990055"/>
                </a:solidFill>
                <a:effectLst/>
              </a:rPr>
              <a:t>15</a:t>
            </a:r>
            <a:r>
              <a:rPr lang="en-PH" dirty="0">
                <a:solidFill>
                  <a:srgbClr val="999999"/>
                </a:solidFill>
                <a:effectLst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PH" dirty="0"/>
              <a:t> 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75CB-E8C2-F4EE-ABC0-303E707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97AC-A89B-62AD-C156-3034DADBA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133093" cy="35974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Hands-on 2 Activity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2A1AB3-A2F4-BBC9-C75D-26E08C69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38959"/>
              </p:ext>
            </p:extLst>
          </p:nvPr>
        </p:nvGraphicFramePr>
        <p:xfrm>
          <a:off x="594360" y="3204317"/>
          <a:ext cx="8826474" cy="2133600"/>
        </p:xfrm>
        <a:graphic>
          <a:graphicData uri="http://schemas.openxmlformats.org/drawingml/2006/table">
            <a:tbl>
              <a:tblPr/>
              <a:tblGrid>
                <a:gridCol w="2942158">
                  <a:extLst>
                    <a:ext uri="{9D8B030D-6E8A-4147-A177-3AD203B41FA5}">
                      <a16:colId xmlns:a16="http://schemas.microsoft.com/office/drawing/2014/main" val="3581650565"/>
                    </a:ext>
                  </a:extLst>
                </a:gridCol>
                <a:gridCol w="2942158">
                  <a:extLst>
                    <a:ext uri="{9D8B030D-6E8A-4147-A177-3AD203B41FA5}">
                      <a16:colId xmlns:a16="http://schemas.microsoft.com/office/drawing/2014/main" val="2966512316"/>
                    </a:ext>
                  </a:extLst>
                </a:gridCol>
                <a:gridCol w="2942158">
                  <a:extLst>
                    <a:ext uri="{9D8B030D-6E8A-4147-A177-3AD203B41FA5}">
                      <a16:colId xmlns:a16="http://schemas.microsoft.com/office/drawing/2014/main" val="4242697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Stock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Sold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6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Volvo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6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BMW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3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Saab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1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Land Rover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3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14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Lemuel R. Francisco</a:t>
            </a:r>
          </a:p>
          <a:p>
            <a:endParaRPr lang="en-US" dirty="0"/>
          </a:p>
          <a:p>
            <a:r>
              <a:rPr lang="en-US" dirty="0"/>
              <a:t>Source: https://www.w3schools.com/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65C-92E3-6427-DD47-2D2A0CF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A3BA-3793-6A6C-A9D8-8A0AE694E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PH" b="0" i="0" dirty="0">
                <a:solidFill>
                  <a:schemeClr val="bg1"/>
                </a:solidFill>
                <a:effectLst/>
              </a:rPr>
              <a:t>PHP files can contain text, HTML, CSS, JavaScript, and PHP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dirty="0">
                <a:solidFill>
                  <a:schemeClr val="bg1"/>
                </a:solidFill>
                <a:effectLst/>
              </a:rPr>
              <a:t>PHP code is executed on the server, and the result is returned to the browser as plain 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dirty="0">
                <a:solidFill>
                  <a:schemeClr val="bg1"/>
                </a:solidFill>
                <a:effectLst/>
              </a:rPr>
              <a:t>PHP files have extension ".</a:t>
            </a:r>
            <a:r>
              <a:rPr lang="en-PH" b="0" i="0" dirty="0" err="1">
                <a:solidFill>
                  <a:schemeClr val="bg1"/>
                </a:solidFill>
                <a:effectLst/>
              </a:rPr>
              <a:t>php</a:t>
            </a:r>
            <a:r>
              <a:rPr lang="en-PH" b="0" i="0" dirty="0">
                <a:solidFill>
                  <a:schemeClr val="bg1"/>
                </a:solidFill>
                <a:effectLst/>
              </a:rPr>
              <a:t>"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BC6B-8CF5-AF83-7BBB-5E329F73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E6BC-DF89-D6EA-24D9-6E34F33CF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&lt;!DOCTYPE html&gt;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&lt;html&gt;</a:t>
            </a:r>
            <a:br>
              <a:rPr lang="en-PH" dirty="0"/>
            </a:br>
            <a:r>
              <a:rPr lang="en-PH" dirty="0"/>
              <a:t>	</a:t>
            </a: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&lt;head&gt;</a:t>
            </a:r>
            <a:br>
              <a:rPr lang="en-PH" dirty="0"/>
            </a:br>
            <a:r>
              <a:rPr lang="en-PH" dirty="0"/>
              <a:t>		</a:t>
            </a: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&lt;title&gt;Example&lt;/title&gt;</a:t>
            </a:r>
            <a:br>
              <a:rPr lang="en-PH" dirty="0"/>
            </a:br>
            <a:r>
              <a:rPr lang="en-PH" dirty="0"/>
              <a:t>	</a:t>
            </a: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&lt;/head&gt;</a:t>
            </a:r>
            <a:br>
              <a:rPr lang="en-PH" dirty="0"/>
            </a:br>
            <a:r>
              <a:rPr lang="en-PH" dirty="0"/>
              <a:t>	</a:t>
            </a: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&lt;body&gt;</a:t>
            </a:r>
            <a:br>
              <a:rPr lang="en-PH" dirty="0"/>
            </a:br>
            <a:br>
              <a:rPr lang="en-PH" dirty="0"/>
            </a:br>
            <a:r>
              <a:rPr lang="en-PH" dirty="0"/>
              <a:t>	</a:t>
            </a:r>
            <a:r>
              <a:rPr lang="en-PH" b="0" i="0" dirty="0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  <a:t>&lt;?</a:t>
            </a:r>
            <a:r>
              <a:rPr lang="en-PH" b="0" i="0" dirty="0" err="1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  <a:t>php</a:t>
            </a:r>
            <a:br>
              <a:rPr lang="en-PH" b="0" i="0" dirty="0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</a:br>
            <a:r>
              <a:rPr lang="en-PH" b="0" i="0" dirty="0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  <a:t>		</a:t>
            </a:r>
            <a:r>
              <a:rPr lang="en-PH" b="0" i="0" dirty="0">
                <a:solidFill>
                  <a:srgbClr val="007700"/>
                </a:solidFill>
                <a:effectLst/>
                <a:latin typeface="Fira Mono" panose="020F0502020204030204" pitchFamily="34" charset="0"/>
              </a:rPr>
              <a:t>echo </a:t>
            </a:r>
            <a:r>
              <a:rPr lang="en-PH" b="0" i="0" dirty="0">
                <a:solidFill>
                  <a:srgbClr val="DD0000"/>
                </a:solidFill>
                <a:effectLst/>
                <a:latin typeface="Fira Mono" panose="020F0502020204030204" pitchFamily="34" charset="0"/>
              </a:rPr>
              <a:t>"Hi, I'm a PHP script!"</a:t>
            </a:r>
            <a:r>
              <a:rPr lang="en-PH" b="0" i="0" dirty="0">
                <a:solidFill>
                  <a:srgbClr val="007700"/>
                </a:solidFill>
                <a:effectLst/>
                <a:latin typeface="Fira Mono" panose="020F0502020204030204" pitchFamily="34" charset="0"/>
              </a:rPr>
              <a:t>;</a:t>
            </a:r>
            <a:br>
              <a:rPr lang="en-PH" b="0" i="0" dirty="0">
                <a:solidFill>
                  <a:srgbClr val="007700"/>
                </a:solidFill>
                <a:effectLst/>
                <a:latin typeface="Fira Mono" panose="020F0502020204030204" pitchFamily="34" charset="0"/>
              </a:rPr>
            </a:br>
            <a:r>
              <a:rPr lang="en-PH" b="0" i="0" dirty="0">
                <a:solidFill>
                  <a:srgbClr val="007700"/>
                </a:solidFill>
                <a:effectLst/>
                <a:latin typeface="Fira Mono" panose="020F0502020204030204" pitchFamily="34" charset="0"/>
              </a:rPr>
              <a:t>	</a:t>
            </a:r>
            <a:r>
              <a:rPr lang="en-PH" b="0" i="0" dirty="0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  <a:t>?&gt;</a:t>
            </a:r>
            <a:br>
              <a:rPr lang="en-PH" b="0" i="0" dirty="0">
                <a:solidFill>
                  <a:srgbClr val="0000BB"/>
                </a:solidFill>
                <a:effectLst/>
                <a:latin typeface="Fira Mono" panose="020F0502020204030204" pitchFamily="34" charset="0"/>
              </a:rPr>
            </a:br>
            <a:br>
              <a:rPr lang="en-PH" dirty="0"/>
            </a:br>
            <a:r>
              <a:rPr lang="en-PH" dirty="0"/>
              <a:t>	</a:t>
            </a: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&lt;/body&gt;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Fira Mono" panose="020F0502020204030204" pitchFamily="34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6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Comments in PHP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comment in PHP code is a line that is not executed as a part of the program. Its only purpose is to be read by someone who is looking at the code.</a:t>
            </a:r>
          </a:p>
          <a:p>
            <a:r>
              <a:rPr lang="en-US" dirty="0"/>
              <a:t>Comments can be used to:</a:t>
            </a:r>
          </a:p>
          <a:p>
            <a:r>
              <a:rPr lang="en-US" dirty="0"/>
              <a:t>Let others understand your code</a:t>
            </a:r>
          </a:p>
          <a:p>
            <a:r>
              <a:rPr lang="en-US" dirty="0"/>
              <a:t>Remind yourself of what you did - Most programmers have experienced coming back to their own work a year or two later and having to re-figure out what they did. Comments can remind you of what you were thinking when you wrote the code</a:t>
            </a:r>
          </a:p>
          <a:p>
            <a:r>
              <a:rPr lang="en-US" dirty="0"/>
              <a:t>Leave out some parts of your code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E699-2BC4-695A-6B68-720DEF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5667-C0D1-53BE-EA19-01E2EC34B6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PH" b="0" i="0" dirty="0">
                <a:solidFill>
                  <a:srgbClr val="708090"/>
                </a:solidFill>
                <a:effectLst/>
                <a:latin typeface="Verdana" panose="020B0604030504040204" pitchFamily="34" charset="0"/>
              </a:rPr>
              <a:t>// This is a single-line comment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PH" b="0" i="0" dirty="0">
                <a:solidFill>
                  <a:srgbClr val="708090"/>
                </a:solidFill>
                <a:effectLst/>
                <a:latin typeface="Verdana" panose="020B0604030504040204" pitchFamily="34" charset="0"/>
              </a:rPr>
              <a:t># This is also a single-line comment</a:t>
            </a:r>
            <a:r>
              <a:rPr lang="en-PH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PH" b="0" i="0" dirty="0">
                <a:solidFill>
                  <a:srgbClr val="708090"/>
                </a:solidFill>
                <a:effectLst/>
                <a:latin typeface="Verdana" panose="020B0604030504040204" pitchFamily="34" charset="0"/>
              </a:rPr>
              <a:t>/* This is a multi-line comment */</a:t>
            </a:r>
            <a:br>
              <a:rPr lang="en-P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CD39-2B7A-B27E-C275-E22B17F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410B-7791-87B3-5AEE-C7A4AEB8BF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"Hello"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 algn="l">
              <a:buNone/>
            </a:pPr>
            <a:r>
              <a:rPr lang="en-PH" dirty="0">
                <a:solidFill>
                  <a:srgbClr val="708090"/>
                </a:solidFill>
                <a:effectLst/>
              </a:rPr>
              <a:t>//same as:</a:t>
            </a:r>
          </a:p>
          <a:p>
            <a:pPr marL="0" indent="0" algn="l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>
                <a:solidFill>
                  <a:srgbClr val="999999"/>
                </a:solidFill>
                <a:effectLst/>
              </a:rPr>
              <a:t>(</a:t>
            </a:r>
            <a:r>
              <a:rPr lang="en-PH" dirty="0">
                <a:solidFill>
                  <a:srgbClr val="669900"/>
                </a:solidFill>
                <a:effectLst/>
              </a:rPr>
              <a:t>"Hello"</a:t>
            </a:r>
            <a:r>
              <a:rPr lang="en-PH" dirty="0">
                <a:solidFill>
                  <a:srgbClr val="999999"/>
                </a:solidFill>
                <a:effectLst/>
              </a:rPr>
              <a:t>);</a:t>
            </a:r>
          </a:p>
          <a:p>
            <a:pPr marL="0" indent="0" algn="l">
              <a:buNone/>
            </a:pPr>
            <a:endParaRPr lang="en-PH" dirty="0">
              <a:solidFill>
                <a:srgbClr val="999999"/>
              </a:solidFill>
            </a:endParaRPr>
          </a:p>
          <a:p>
            <a:pPr marL="0" indent="0" algn="l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$txt1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"Learn PHP"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 algn="l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$txt2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"W3Schools.com"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 algn="l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"&lt;h2&gt;</a:t>
            </a:r>
            <a:r>
              <a:rPr lang="en-PH" dirty="0">
                <a:solidFill>
                  <a:srgbClr val="DD4A68"/>
                </a:solidFill>
                <a:effectLst/>
              </a:rPr>
              <a:t>$txt1</a:t>
            </a:r>
            <a:r>
              <a:rPr lang="en-PH" dirty="0">
                <a:solidFill>
                  <a:srgbClr val="669900"/>
                </a:solidFill>
                <a:effectLst/>
              </a:rPr>
              <a:t>&lt;/h2&gt;"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 algn="l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"&lt;p&gt;Study PHP at </a:t>
            </a:r>
            <a:r>
              <a:rPr lang="en-PH" dirty="0">
                <a:solidFill>
                  <a:srgbClr val="DD4A68"/>
                </a:solidFill>
                <a:effectLst/>
              </a:rPr>
              <a:t>$txt2</a:t>
            </a:r>
            <a:r>
              <a:rPr lang="en-PH" dirty="0">
                <a:solidFill>
                  <a:srgbClr val="669900"/>
                </a:solidFill>
                <a:effectLst/>
              </a:rPr>
              <a:t>&lt;/p&gt;"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 algn="l">
              <a:buNone/>
            </a:pPr>
            <a:endParaRPr lang="en-PH" dirty="0">
              <a:solidFill>
                <a:srgbClr val="999999"/>
              </a:solidFill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DB16-F401-8B56-6A60-18DD6D34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509B-9A16-ADA2-BA0B-63E887649F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DD4A68"/>
                </a:solidFill>
                <a:effectLst/>
              </a:rPr>
              <a:t>$txt1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"Learn PHP"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$txt2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=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"W3Schools.com"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'&lt;h2&gt;'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.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$txt1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.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'&lt;/h2&gt;’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r>
              <a:rPr lang="en-PH" dirty="0"/>
              <a:t> </a:t>
            </a:r>
          </a:p>
          <a:p>
            <a:pPr marL="0" indent="0">
              <a:buNone/>
            </a:pPr>
            <a:r>
              <a:rPr lang="en-PH" dirty="0">
                <a:solidFill>
                  <a:srgbClr val="0077AA"/>
                </a:solidFill>
                <a:effectLst/>
              </a:rPr>
              <a:t>echo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'&lt;p&gt;Study PHP at '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.</a:t>
            </a:r>
            <a:r>
              <a:rPr lang="en-PH" dirty="0"/>
              <a:t> </a:t>
            </a:r>
            <a:r>
              <a:rPr lang="en-PH" dirty="0">
                <a:solidFill>
                  <a:srgbClr val="DD4A68"/>
                </a:solidFill>
                <a:effectLst/>
              </a:rPr>
              <a:t>$txt2</a:t>
            </a:r>
            <a:r>
              <a:rPr lang="en-PH" dirty="0"/>
              <a:t> </a:t>
            </a:r>
            <a:r>
              <a:rPr lang="en-PH" dirty="0">
                <a:solidFill>
                  <a:srgbClr val="9A6E3A"/>
                </a:solidFill>
                <a:effectLst/>
              </a:rPr>
              <a:t>.</a:t>
            </a:r>
            <a:r>
              <a:rPr lang="en-PH" dirty="0"/>
              <a:t> </a:t>
            </a:r>
            <a:r>
              <a:rPr lang="en-PH" dirty="0">
                <a:solidFill>
                  <a:srgbClr val="669900"/>
                </a:solidFill>
                <a:effectLst/>
              </a:rPr>
              <a:t>'&lt;/p&gt;'</a:t>
            </a:r>
            <a:r>
              <a:rPr lang="en-PH" dirty="0">
                <a:solidFill>
                  <a:srgbClr val="999999"/>
                </a:solidFill>
                <a:effectLst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895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1833</Words>
  <Application>Microsoft Macintosh PowerPoint</Application>
  <PresentationFormat>Widescreen</PresentationFormat>
  <Paragraphs>233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Fira Mono</vt:lpstr>
      <vt:lpstr>Franklin Gothic Book</vt:lpstr>
      <vt:lpstr>Franklin Gothic Demi</vt:lpstr>
      <vt:lpstr>Segoe UI</vt:lpstr>
      <vt:lpstr>Verdana</vt:lpstr>
      <vt:lpstr>Custom</vt:lpstr>
      <vt:lpstr>Hypertext Preprocessor</vt:lpstr>
      <vt:lpstr>PHP</vt:lpstr>
      <vt:lpstr>The History of PHP</vt:lpstr>
      <vt:lpstr>What is a PHP file?</vt:lpstr>
      <vt:lpstr>What is a PHP file?</vt:lpstr>
      <vt:lpstr>Comments in PHP</vt:lpstr>
      <vt:lpstr>Comments in PHP</vt:lpstr>
      <vt:lpstr>PHP echo </vt:lpstr>
      <vt:lpstr>PHP echo</vt:lpstr>
      <vt:lpstr>PHP Variables</vt:lpstr>
      <vt:lpstr>PHP Variables Data Types </vt:lpstr>
      <vt:lpstr>PHP if Statements</vt:lpstr>
      <vt:lpstr>PHP Shorthand if Statements</vt:lpstr>
      <vt:lpstr>Short Hand If...Else</vt:lpstr>
      <vt:lpstr>PHP switch Statement</vt:lpstr>
      <vt:lpstr>PHP Loops </vt:lpstr>
      <vt:lpstr>PHP while Loop</vt:lpstr>
      <vt:lpstr>PHP do while Loop</vt:lpstr>
      <vt:lpstr>PHP for Loop</vt:lpstr>
      <vt:lpstr>PHP foreach Loop</vt:lpstr>
      <vt:lpstr>PHP Break</vt:lpstr>
      <vt:lpstr>PHP Continue</vt:lpstr>
      <vt:lpstr>PHP Functions</vt:lpstr>
      <vt:lpstr>PHP Arrays</vt:lpstr>
      <vt:lpstr>PHP Indexed Arrays</vt:lpstr>
      <vt:lpstr>PHP Associative Arrays</vt:lpstr>
      <vt:lpstr>PHP Add Array Items</vt:lpstr>
      <vt:lpstr>PHP Add Array Items</vt:lpstr>
      <vt:lpstr>PHP Delete Array Items</vt:lpstr>
      <vt:lpstr>PHP Delete Array Items</vt:lpstr>
      <vt:lpstr>PHP Sorting Arrays</vt:lpstr>
      <vt:lpstr>PHP Sorting Arrays</vt:lpstr>
      <vt:lpstr>PHP Multidimensional Arrays</vt:lpstr>
      <vt:lpstr>PHP Multidimensional Arrays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2024-08-26T12:56:30Z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