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activeX/activeX5.bin" ContentType="application/vnd.ms-office.activeX"/>
  <Override PartName="/ppt/activeX/activeX5.xml" ContentType="application/vnd.ms-office.activeX+xml"/>
  <Override PartName="/ppt/activeX/activeX6.bin" ContentType="application/vnd.ms-office.activeX"/>
  <Override PartName="/ppt/activeX/activeX6.xml" ContentType="application/vnd.ms-office.activeX+xml"/>
  <Override PartName="/ppt/activeX/activeX7.bin" ContentType="application/vnd.ms-office.activeX"/>
  <Override PartName="/ppt/activeX/activeX7.xml" ContentType="application/vnd.ms-office.activeX+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sldIdLst>
    <p:sldId id="447" r:id="rId4"/>
    <p:sldId id="354" r:id="rId5"/>
    <p:sldId id="258" r:id="rId6"/>
    <p:sldId id="259" r:id="rId7"/>
    <p:sldId id="260" r:id="rId8"/>
    <p:sldId id="378" r:id="rId9"/>
    <p:sldId id="379" r:id="rId10"/>
    <p:sldId id="265" r:id="rId11"/>
    <p:sldId id="268" r:id="rId12"/>
    <p:sldId id="269" r:id="rId13"/>
    <p:sldId id="270" r:id="rId14"/>
    <p:sldId id="271" r:id="rId15"/>
    <p:sldId id="357" r:id="rId16"/>
    <p:sldId id="274" r:id="rId17"/>
    <p:sldId id="278" r:id="rId18"/>
    <p:sldId id="358" r:id="rId19"/>
    <p:sldId id="276" r:id="rId20"/>
    <p:sldId id="279" r:id="rId21"/>
    <p:sldId id="523" r:id="rId22"/>
    <p:sldId id="525" r:id="rId23"/>
    <p:sldId id="280" r:id="rId24"/>
    <p:sldId id="281" r:id="rId25"/>
    <p:sldId id="283" r:id="rId26"/>
    <p:sldId id="285" r:id="rId27"/>
    <p:sldId id="381" r:id="rId28"/>
    <p:sldId id="288" r:id="rId29"/>
    <p:sldId id="289" r:id="rId30"/>
    <p:sldId id="292" r:id="rId31"/>
    <p:sldId id="293" r:id="rId32"/>
    <p:sldId id="377" r:id="rId33"/>
    <p:sldId id="294" r:id="rId34"/>
    <p:sldId id="453" r:id="rId35"/>
    <p:sldId id="448" r:id="rId36"/>
    <p:sldId id="449" r:id="rId37"/>
    <p:sldId id="450" r:id="rId38"/>
    <p:sldId id="451" r:id="rId39"/>
    <p:sldId id="452" r:id="rId40"/>
    <p:sldId id="382" r:id="rId41"/>
    <p:sldId id="383" r:id="rId42"/>
    <p:sldId id="384" r:id="rId43"/>
    <p:sldId id="385" r:id="rId44"/>
    <p:sldId id="386" r:id="rId45"/>
    <p:sldId id="304" r:id="rId46"/>
    <p:sldId id="306" r:id="rId47"/>
    <p:sldId id="307" r:id="rId48"/>
    <p:sldId id="308" r:id="rId49"/>
    <p:sldId id="309" r:id="rId50"/>
    <p:sldId id="366" r:id="rId51"/>
    <p:sldId id="387" r:id="rId52"/>
    <p:sldId id="526" r:id="rId53"/>
    <p:sldId id="527" r:id="rId54"/>
    <p:sldId id="528" r:id="rId55"/>
    <p:sldId id="529" r:id="rId56"/>
    <p:sldId id="388" r:id="rId57"/>
    <p:sldId id="389" r:id="rId58"/>
    <p:sldId id="398" r:id="rId59"/>
    <p:sldId id="390" r:id="rId60"/>
    <p:sldId id="400" r:id="rId61"/>
    <p:sldId id="399" r:id="rId62"/>
    <p:sldId id="402" r:id="rId63"/>
    <p:sldId id="401" r:id="rId64"/>
    <p:sldId id="404" r:id="rId65"/>
    <p:sldId id="391" r:id="rId66"/>
    <p:sldId id="392" r:id="rId67"/>
    <p:sldId id="393" r:id="rId68"/>
    <p:sldId id="394" r:id="rId69"/>
    <p:sldId id="395" r:id="rId70"/>
    <p:sldId id="396" r:id="rId71"/>
    <p:sldId id="397" r:id="rId72"/>
    <p:sldId id="367" r:id="rId73"/>
    <p:sldId id="369" r:id="rId74"/>
    <p:sldId id="370" r:id="rId75"/>
    <p:sldId id="371" r:id="rId76"/>
    <p:sldId id="372" r:id="rId77"/>
    <p:sldId id="373" r:id="rId78"/>
    <p:sldId id="376" r:id="rId79"/>
    <p:sldId id="374" r:id="rId80"/>
    <p:sldId id="351" r:id="rId81"/>
    <p:sldId id="352" r:id="rId82"/>
    <p:sldId id="353" r:id="rId8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2"/>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a:srgbClr val="003399"/>
    <a:srgbClr val="FFE0C1"/>
    <a:srgbClr val="E4C9FF"/>
    <a:srgbClr val="CC0000"/>
    <a:srgbClr val="B3E6FF"/>
    <a:srgbClr val="E0E0E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6"/>
    <p:restoredTop sz="95689"/>
  </p:normalViewPr>
  <p:slideViewPr>
    <p:cSldViewPr showGuides="1">
      <p:cViewPr>
        <p:scale>
          <a:sx n="80" d="100"/>
          <a:sy n="80" d="100"/>
        </p:scale>
        <p:origin x="-1242" y="-20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84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fld id="{9A0DB2DC-4C9A-4742-B13C-FB6460FD3503}" type="slidenum">
              <a:rPr lang="zh-CN" altLang="en-US" sz="1400" b="0" dirty="0"/>
            </a:fld>
            <a:endParaRPr lang="zh-CN" altLang="en-US" sz="1400" b="0" dirty="0"/>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GIF"/><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194" name="标题 5121"/>
          <p:cNvSpPr>
            <a:spLocks noGrp="1"/>
          </p:cNvSpPr>
          <p:nvPr>
            <p:ph type="title"/>
          </p:nvPr>
        </p:nvSpPr>
        <p:spPr>
          <a:xfrm>
            <a:off x="1066800" y="609600"/>
            <a:ext cx="7162800" cy="685800"/>
          </a:xfrm>
          <a:prstGeom prst="rect">
            <a:avLst/>
          </a:prstGeom>
          <a:noFill/>
          <a:ln w="57150" cap="flat" cmpd="thinThick">
            <a:pattFill prst="pct90">
              <a:fgClr>
                <a:srgbClr val="FF99CC"/>
              </a:fgClr>
              <a:bgClr>
                <a:srgbClr val="FFFFFF"/>
              </a:bgClr>
            </a:pattFill>
            <a:prstDash val="solid"/>
            <a:miter/>
            <a:headEnd type="none" w="med" len="med"/>
            <a:tailEnd type="none" w="med" len="med"/>
          </a:ln>
        </p:spPr>
        <p:txBody>
          <a:bodyPr anchor="ctr"/>
          <a:p>
            <a:pPr lvl="0"/>
            <a:r>
              <a:rPr lang="zh-CN" altLang="en-US" dirty="0"/>
              <a:t>单击此处编辑母版标题样式</a:t>
            </a:r>
            <a:endParaRPr lang="zh-CN" altLang="en-US" dirty="0"/>
          </a:p>
        </p:txBody>
      </p:sp>
      <p:sp>
        <p:nvSpPr>
          <p:cNvPr id="5124" name="日期占位符 5123"/>
          <p:cNvSpPr>
            <a:spLocks noGrp="1"/>
          </p:cNvSpPr>
          <p:nvPr>
            <p:ph type="dt" sz="half" idx="2"/>
          </p:nvPr>
        </p:nvSpPr>
        <p:spPr>
          <a:xfrm>
            <a:off x="685800" y="6248400"/>
            <a:ext cx="1905000" cy="457200"/>
          </a:xfrm>
          <a:prstGeom prst="rect">
            <a:avLst/>
          </a:prstGeom>
          <a:noFill/>
          <a:ln w="9525">
            <a:noFill/>
          </a:ln>
        </p:spPr>
        <p:txBody>
          <a:bodyPr/>
          <a:lstStyle>
            <a:lvl1pPr>
              <a:buClr>
                <a:srgbClr val="000000"/>
              </a:buClr>
              <a:defRPr sz="1400" b="0" noProof="1">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125" name="页脚占位符 5124"/>
          <p:cNvSpPr>
            <a:spLocks noGrp="1"/>
          </p:cNvSpPr>
          <p:nvPr>
            <p:ph type="ftr" sz="quarter" idx="3"/>
          </p:nvPr>
        </p:nvSpPr>
        <p:spPr>
          <a:xfrm>
            <a:off x="3124200" y="6248400"/>
            <a:ext cx="2895600" cy="457200"/>
          </a:xfrm>
          <a:prstGeom prst="rect">
            <a:avLst/>
          </a:prstGeom>
          <a:noFill/>
          <a:ln w="9525">
            <a:noFill/>
          </a:ln>
        </p:spPr>
        <p:txBody>
          <a:bodyPr/>
          <a:lstStyle>
            <a:lvl1pPr algn="ctr">
              <a:buClr>
                <a:srgbClr val="000000"/>
              </a:buClr>
              <a:defRPr sz="1400" b="0" noProof="1">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126" name="灯片编号占位符 5125"/>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lvl="0" algn="r" eaLnBrk="1" hangingPunct="1"/>
            <a:fld id="{9A0DB2DC-4C9A-4742-B13C-FB6460FD3503}" type="slidenum">
              <a:rPr lang="zh-CN" altLang="en-US" sz="1400" b="0" dirty="0"/>
            </a:fld>
            <a:endParaRPr lang="zh-CN" altLang="en-US" sz="1400" b="0" dirty="0"/>
          </a:p>
        </p:txBody>
      </p:sp>
      <p:pic>
        <p:nvPicPr>
          <p:cNvPr id="8198" name="图片 5127" descr="GIF-396"/>
          <p:cNvPicPr>
            <a:picLocks noChangeAspect="1"/>
          </p:cNvPicPr>
          <p:nvPr/>
        </p:nvPicPr>
        <p:blipFill>
          <a:blip r:embed="rId14"/>
          <a:stretch>
            <a:fillRect/>
          </a:stretch>
        </p:blipFill>
        <p:spPr>
          <a:xfrm>
            <a:off x="533400" y="381000"/>
            <a:ext cx="4267200" cy="152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dir="in"/>
  </p:transition>
  <p:hf sldNum="0" hdr="0" ftr="0" dt="0"/>
  <p:txStyles>
    <p:titleStyle>
      <a:lvl1pPr algn="ctr" rtl="0" eaLnBrk="0" fontAlgn="base" hangingPunct="0">
        <a:spcBef>
          <a:spcPct val="0"/>
        </a:spcBef>
        <a:spcAft>
          <a:spcPct val="0"/>
        </a:spcAft>
        <a:buFont typeface="Arial" panose="020B0604020202020204" pitchFamily="34" charset="0"/>
        <a:defRPr sz="3200" b="1"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2pPr>
      <a:lvl3pPr algn="ctr" rtl="0"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3pPr>
      <a:lvl4pPr algn="ctr" rtl="0"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4pPr>
      <a:lvl5pPr algn="ctr" rtl="0" eaLnBrk="0" fontAlgn="base" hangingPunct="0">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5pPr>
      <a:lvl6pPr marL="457200" algn="ctr" rtl="0" fontAlgn="base">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6pPr>
      <a:lvl7pPr marL="914400" algn="ctr" rtl="0" fontAlgn="base">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7pPr>
      <a:lvl8pPr marL="1371600" algn="ctr" rtl="0" fontAlgn="base">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8pPr>
      <a:lvl9pPr marL="1828800" algn="ctr" rtl="0" fontAlgn="base">
        <a:spcBef>
          <a:spcPct val="0"/>
        </a:spcBef>
        <a:spcAft>
          <a:spcPct val="0"/>
        </a:spcAft>
        <a:buFont typeface="Arial" panose="020B0604020202020204" pitchFamily="34" charset="0"/>
        <a:defRPr sz="3200" b="1">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9218" name="标题 116737"/>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16740" name="日期占位符 116739"/>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6741" name="页脚占位符 116740"/>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6742" name="灯片编号占位符 116741"/>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p>
            <a:pPr lvl="0" algn="r" eaLnBrk="1" hangingPunct="1"/>
            <a:fld id="{9A0DB2DC-4C9A-4742-B13C-FB6460FD3503}" type="slidenum">
              <a:rPr lang="zh-CN" altLang="en-US" sz="1400" b="0" dirty="0">
                <a:solidFill>
                  <a:schemeClr val="tx1"/>
                </a:solidFill>
              </a:rPr>
            </a:fld>
            <a:endParaRPr lang="zh-CN" altLang="en-US" sz="1400" b="0" dirty="0">
              <a:solidFill>
                <a:schemeClr val="tx1"/>
              </a:solidFill>
            </a:endParaRPr>
          </a:p>
        </p:txBody>
      </p:sp>
      <p:sp>
        <p:nvSpPr>
          <p:cNvPr id="9222" name="文本占位符 116742"/>
          <p:cNvSpPr txBox="1">
            <a:spLocks noGrp="1"/>
          </p:cNvSpPr>
          <p:nvPr userDrawn="1">
            <p:ph type="body"/>
          </p:nvPr>
        </p:nvSpPr>
        <p:spPr>
          <a:xfrm>
            <a:off x="457200" y="1600200"/>
            <a:ext cx="8229600" cy="4525963"/>
          </a:xfrm>
          <a:prstGeom prst="rect">
            <a:avLst/>
          </a:prstGeom>
          <a:noFill/>
          <a:ln w="57150">
            <a:noFill/>
          </a:ln>
        </p:spPr>
        <p:txBody>
          <a:bodyPr/>
          <a:p>
            <a:pPr lvl="0"/>
            <a:r>
              <a:rPr lang="zh-CN" altLang="en-US" dirty="0"/>
              <a:t>第二章　线性表</a:t>
            </a:r>
            <a:endParaRPr lang="zh-CN" altLang="en-US" dirty="0"/>
          </a:p>
          <a:p>
            <a:pPr lvl="0"/>
            <a:r>
              <a:rPr lang="zh-CN" altLang="en-US" dirty="0"/>
              <a:t>　</a:t>
            </a:r>
            <a:r>
              <a:rPr lang="en-US" altLang="zh-CN" dirty="0"/>
              <a:t>2.1</a:t>
            </a:r>
            <a:r>
              <a:rPr lang="zh-CN" altLang="en-US" dirty="0"/>
              <a:t>　线性表的逻辑结构</a:t>
            </a:r>
            <a:endParaRPr lang="zh-CN" altLang="en-US" dirty="0"/>
          </a:p>
          <a:p>
            <a:pPr lvl="0"/>
            <a:r>
              <a:rPr lang="zh-CN" altLang="en-US" dirty="0"/>
              <a:t>　</a:t>
            </a:r>
            <a:r>
              <a:rPr lang="en-US" altLang="zh-CN" dirty="0"/>
              <a:t>2.2</a:t>
            </a:r>
            <a:r>
              <a:rPr lang="zh-CN" altLang="en-US" dirty="0"/>
              <a:t>　线性表的顺序存储及基本操作实现</a:t>
            </a:r>
            <a:endParaRPr lang="zh-CN" altLang="en-US" dirty="0"/>
          </a:p>
          <a:p>
            <a:pPr lvl="0"/>
            <a:r>
              <a:rPr lang="zh-CN" altLang="en-US" dirty="0"/>
              <a:t>　</a:t>
            </a:r>
            <a:r>
              <a:rPr lang="en-US" altLang="zh-CN" dirty="0"/>
              <a:t>2.3</a:t>
            </a:r>
            <a:r>
              <a:rPr lang="zh-CN" altLang="en-US" dirty="0"/>
              <a:t>　线性表的链式存储及基本操作实现</a:t>
            </a:r>
            <a:endParaRPr lang="zh-CN" altLang="en-US" dirty="0"/>
          </a:p>
          <a:p>
            <a:pPr lvl="0"/>
            <a:r>
              <a:rPr lang="zh-CN" altLang="en-US" dirty="0"/>
              <a:t>　</a:t>
            </a:r>
            <a:r>
              <a:rPr lang="en-US" altLang="zh-CN" dirty="0"/>
              <a:t>2.4</a:t>
            </a:r>
            <a:r>
              <a:rPr lang="zh-CN" altLang="en-US" dirty="0"/>
              <a:t>　顺序表和链表的比较</a:t>
            </a:r>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000" b="1" i="0" u="none" kern="1200" baseline="0">
          <a:solidFill>
            <a:schemeClr val="tx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6.wmf"/><Relationship Id="rId2" Type="http://schemas.openxmlformats.org/officeDocument/2006/relationships/control" Target="../activeX/activeX1.xml"/><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7.xml"/><Relationship Id="rId7" Type="http://schemas.openxmlformats.org/officeDocument/2006/relationships/image" Target="../media/image9.wmf"/><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control" Target="../activeX/activeX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control" Target="../activeX/activeX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control" Target="../activeX/activeX4.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control" Target="../activeX/activeX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control" Target="../activeX/activeX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control" Target="../activeX/activeX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14.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4" name="矩形 117763"/>
          <p:cNvSpPr>
            <a:spLocks noChangeArrowheads="1"/>
          </p:cNvSpPr>
          <p:nvPr/>
        </p:nvSpPr>
        <p:spPr bwMode="auto">
          <a:xfrm>
            <a:off x="609600" y="1295400"/>
            <a:ext cx="1981200" cy="457200"/>
          </a:xfrm>
          <a:prstGeom prst="rect">
            <a:avLst/>
          </a:prstGeom>
          <a:gradFill rotWithShape="1">
            <a:gsLst>
              <a:gs pos="0">
                <a:srgbClr val="76475E"/>
              </a:gs>
              <a:gs pos="50000">
                <a:schemeClr val="bg1"/>
              </a:gs>
              <a:gs pos="100000">
                <a:srgbClr val="7647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1.</a:t>
            </a:r>
            <a:r>
              <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本章要点</a:t>
            </a: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117765" name="文本框 117764"/>
          <p:cNvSpPr txBox="1"/>
          <p:nvPr/>
        </p:nvSpPr>
        <p:spPr>
          <a:xfrm>
            <a:off x="457200" y="1752600"/>
            <a:ext cx="8305800" cy="1997075"/>
          </a:xfrm>
          <a:prstGeom prst="rect">
            <a:avLst/>
          </a:prstGeom>
          <a:noFill/>
          <a:ln w="57150">
            <a:noFill/>
          </a:ln>
        </p:spPr>
        <p:txBody>
          <a:bodyPr>
            <a:spAutoFit/>
          </a:bodyPr>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1</a:t>
            </a:r>
            <a:r>
              <a:rPr lang="zh-CN" altLang="en-US" dirty="0">
                <a:solidFill>
                  <a:srgbClr val="000066"/>
                </a:solidFill>
                <a:latin typeface="Times New Roman" panose="02020603050405020304" pitchFamily="18" charset="0"/>
                <a:ea typeface="楷体_GB2312" pitchFamily="49" charset="-122"/>
              </a:rPr>
              <a:t>、线性表的基本概念</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2</a:t>
            </a:r>
            <a:r>
              <a:rPr lang="zh-CN" altLang="en-US" dirty="0">
                <a:solidFill>
                  <a:srgbClr val="000066"/>
                </a:solidFill>
                <a:latin typeface="Times New Roman" panose="02020603050405020304" pitchFamily="18" charset="0"/>
                <a:ea typeface="楷体_GB2312" pitchFamily="49" charset="-122"/>
              </a:rPr>
              <a:t>、线性表的顺序存储</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3</a:t>
            </a:r>
            <a:r>
              <a:rPr lang="zh-CN" altLang="en-US" dirty="0">
                <a:solidFill>
                  <a:srgbClr val="000066"/>
                </a:solidFill>
                <a:latin typeface="Times New Roman" panose="02020603050405020304" pitchFamily="18" charset="0"/>
                <a:ea typeface="楷体_GB2312" pitchFamily="49" charset="-122"/>
              </a:rPr>
              <a:t>、线性表的链式存储</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4</a:t>
            </a:r>
            <a:r>
              <a:rPr lang="zh-CN" altLang="en-US" dirty="0">
                <a:solidFill>
                  <a:srgbClr val="000066"/>
                </a:solidFill>
                <a:latin typeface="Times New Roman" panose="02020603050405020304" pitchFamily="18" charset="0"/>
                <a:ea typeface="楷体_GB2312" pitchFamily="49" charset="-122"/>
              </a:rPr>
              <a:t>、线性表两种不同存储结构的比较</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5</a:t>
            </a:r>
            <a:r>
              <a:rPr lang="zh-CN" altLang="en-US" dirty="0">
                <a:solidFill>
                  <a:srgbClr val="000066"/>
                </a:solidFill>
                <a:latin typeface="Times New Roman" panose="02020603050405020304" pitchFamily="18" charset="0"/>
                <a:ea typeface="楷体_GB2312" pitchFamily="49" charset="-122"/>
              </a:rPr>
              <a:t>、线性表的应</a:t>
            </a:r>
            <a:endParaRPr lang="zh-CN" altLang="en-US" dirty="0">
              <a:solidFill>
                <a:srgbClr val="000066"/>
              </a:solidFill>
              <a:latin typeface="Times New Roman" panose="02020603050405020304" pitchFamily="18" charset="0"/>
              <a:ea typeface="楷体_GB2312" pitchFamily="49" charset="-122"/>
            </a:endParaRPr>
          </a:p>
        </p:txBody>
      </p:sp>
      <p:sp>
        <p:nvSpPr>
          <p:cNvPr id="117766" name="矩形 117765"/>
          <p:cNvSpPr>
            <a:spLocks noChangeArrowheads="1"/>
          </p:cNvSpPr>
          <p:nvPr/>
        </p:nvSpPr>
        <p:spPr bwMode="auto">
          <a:xfrm>
            <a:off x="571500" y="3878263"/>
            <a:ext cx="2057400" cy="457200"/>
          </a:xfrm>
          <a:prstGeom prst="rect">
            <a:avLst/>
          </a:prstGeom>
          <a:gradFill rotWithShape="1">
            <a:gsLst>
              <a:gs pos="0">
                <a:srgbClr val="76475E"/>
              </a:gs>
              <a:gs pos="50000">
                <a:schemeClr val="bg1"/>
              </a:gs>
              <a:gs pos="100000">
                <a:srgbClr val="7647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2 .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学习目标</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117767" name="矩形 117766"/>
          <p:cNvSpPr/>
          <p:nvPr/>
        </p:nvSpPr>
        <p:spPr>
          <a:xfrm>
            <a:off x="381000" y="4603750"/>
            <a:ext cx="8382000" cy="1996440"/>
          </a:xfrm>
          <a:prstGeom prst="rect">
            <a:avLst/>
          </a:prstGeom>
          <a:noFill/>
          <a:ln w="57150">
            <a:noFill/>
          </a:ln>
        </p:spPr>
        <p:txBody>
          <a:bodyPr>
            <a:spAutoFit/>
          </a:bodyPr>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①</a:t>
            </a:r>
            <a:r>
              <a:rPr lang="zh-CN" altLang="en-US" dirty="0">
                <a:solidFill>
                  <a:srgbClr val="000066"/>
                </a:solidFill>
                <a:latin typeface="Times New Roman" panose="02020603050405020304" pitchFamily="18" charset="0"/>
                <a:ea typeface="楷体_GB2312" pitchFamily="49" charset="-122"/>
              </a:rPr>
              <a:t>掌握线性表的基本概念</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②</a:t>
            </a:r>
            <a:r>
              <a:rPr lang="zh-CN" altLang="en-US" dirty="0">
                <a:solidFill>
                  <a:srgbClr val="000066"/>
                </a:solidFill>
                <a:latin typeface="Times New Roman" panose="02020603050405020304" pitchFamily="18" charset="0"/>
                <a:ea typeface="楷体_GB2312" pitchFamily="49" charset="-122"/>
              </a:rPr>
              <a:t>熟练掌握顺序表上的基本运算。</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③</a:t>
            </a:r>
            <a:r>
              <a:rPr lang="zh-CN" altLang="en-US" dirty="0">
                <a:solidFill>
                  <a:srgbClr val="000066"/>
                </a:solidFill>
                <a:latin typeface="Times New Roman" panose="02020603050405020304" pitchFamily="18" charset="0"/>
                <a:ea typeface="楷体_GB2312" pitchFamily="49" charset="-122"/>
              </a:rPr>
              <a:t>熟练掌握单链表上的基本运算。</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④</a:t>
            </a:r>
            <a:r>
              <a:rPr lang="zh-CN" altLang="en-US" dirty="0">
                <a:solidFill>
                  <a:srgbClr val="000066"/>
                </a:solidFill>
                <a:latin typeface="Times New Roman" panose="02020603050405020304" pitchFamily="18" charset="0"/>
                <a:ea typeface="楷体_GB2312" pitchFamily="49" charset="-122"/>
              </a:rPr>
              <a:t>熟练掌握循环链表、双向链表、静态链表的概念；</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⑤</a:t>
            </a:r>
            <a:r>
              <a:rPr lang="zh-CN" altLang="en-US" dirty="0">
                <a:solidFill>
                  <a:srgbClr val="000066"/>
                </a:solidFill>
                <a:latin typeface="Times New Roman" panose="02020603050405020304" pitchFamily="18" charset="0"/>
                <a:ea typeface="楷体_GB2312" pitchFamily="49" charset="-122"/>
              </a:rPr>
              <a:t>学会利用线性表来解决问题</a:t>
            </a:r>
            <a:endParaRPr lang="zh-CN" altLang="en-US" dirty="0">
              <a:solidFill>
                <a:srgbClr val="000066"/>
              </a:solidFill>
              <a:latin typeface="Times New Roman" panose="02020603050405020304" pitchFamily="18" charset="0"/>
              <a:ea typeface="楷体_GB2312" pitchFamily="49" charset="-122"/>
            </a:endParaRPr>
          </a:p>
        </p:txBody>
      </p:sp>
      <p:sp>
        <p:nvSpPr>
          <p:cNvPr id="10246" name="标题 117767"/>
          <p:cNvSpPr>
            <a:spLocks noGrp="1"/>
          </p:cNvSpPr>
          <p:nvPr>
            <p:ph type="title"/>
          </p:nvPr>
        </p:nvSpPr>
        <p:spPr>
          <a:xfrm>
            <a:off x="1828800" y="609600"/>
            <a:ext cx="5334000" cy="533400"/>
          </a:xfrm>
          <a:gradFill rotWithShape="1">
            <a:gsLst>
              <a:gs pos="0">
                <a:srgbClr val="000066">
                  <a:alpha val="100000"/>
                </a:srgbClr>
              </a:gs>
              <a:gs pos="50000">
                <a:schemeClr val="bg1">
                  <a:alpha val="100000"/>
                </a:schemeClr>
              </a:gs>
              <a:gs pos="100000">
                <a:srgbClr val="000066">
                  <a:alpha val="100000"/>
                </a:srgbClr>
              </a:gs>
            </a:gsLst>
            <a:lin ang="5400000" scaled="1"/>
            <a:tileRect/>
          </a:gradFill>
          <a:ln>
            <a:noFill/>
          </a:ln>
        </p:spPr>
        <p:txBody>
          <a:bodyPr vert="horz" wrap="square" lIns="91440" tIns="45720" rIns="91440" bIns="45720" anchor="ctr"/>
          <a:p>
            <a:pPr eaLnBrk="1" hangingPunct="1"/>
            <a:r>
              <a:rPr lang="zh-CN" altLang="en-US" sz="2800" dirty="0"/>
              <a:t>第二章 线性表</a:t>
            </a:r>
            <a:endParaRPr lang="zh-CN" altLang="en-US" sz="2800"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p:cTn id="7" dur="2000" fill="hold"/>
                                        <p:tgtEl>
                                          <p:spTgt spid="117764"/>
                                        </p:tgtEl>
                                        <p:attrNameLst>
                                          <p:attrName>ppt_x</p:attrName>
                                        </p:attrNameLst>
                                      </p:cBhvr>
                                      <p:tavLst>
                                        <p:tav tm="0">
                                          <p:val>
                                            <p:strVal val="0-#ppt_w/2"/>
                                          </p:val>
                                        </p:tav>
                                        <p:tav tm="100000">
                                          <p:val>
                                            <p:strVal val="#ppt_x"/>
                                          </p:val>
                                        </p:tav>
                                      </p:tavLst>
                                    </p:anim>
                                    <p:anim calcmode="lin" valueType="num">
                                      <p:cBhvr>
                                        <p:cTn id="8" dur="2000" fill="hold"/>
                                        <p:tgtEl>
                                          <p:spTgt spid="117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7765"/>
                                        </p:tgtEl>
                                        <p:attrNameLst>
                                          <p:attrName>style.visibility</p:attrName>
                                        </p:attrNameLst>
                                      </p:cBhvr>
                                      <p:to>
                                        <p:strVal val="visible"/>
                                      </p:to>
                                    </p:set>
                                    <p:animEffect transition="in" filter="blinds(horizontal)">
                                      <p:cBhvr>
                                        <p:cTn id="13" dur="2000"/>
                                        <p:tgtEl>
                                          <p:spTgt spid="1177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7766"/>
                                        </p:tgtEl>
                                        <p:attrNameLst>
                                          <p:attrName>style.visibility</p:attrName>
                                        </p:attrNameLst>
                                      </p:cBhvr>
                                      <p:to>
                                        <p:strVal val="visible"/>
                                      </p:to>
                                    </p:set>
                                    <p:anim calcmode="lin" valueType="num">
                                      <p:cBhvr>
                                        <p:cTn id="18" dur="500" fill="hold"/>
                                        <p:tgtEl>
                                          <p:spTgt spid="117766"/>
                                        </p:tgtEl>
                                        <p:attrNameLst>
                                          <p:attrName>ppt_x</p:attrName>
                                        </p:attrNameLst>
                                      </p:cBhvr>
                                      <p:tavLst>
                                        <p:tav tm="0">
                                          <p:val>
                                            <p:strVal val="0-#ppt_w/2"/>
                                          </p:val>
                                        </p:tav>
                                        <p:tav tm="100000">
                                          <p:val>
                                            <p:strVal val="#ppt_x"/>
                                          </p:val>
                                        </p:tav>
                                      </p:tavLst>
                                    </p:anim>
                                    <p:anim calcmode="lin" valueType="num">
                                      <p:cBhvr>
                                        <p:cTn id="19" dur="500" fill="hold"/>
                                        <p:tgtEl>
                                          <p:spTgt spid="11776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7767"/>
                                        </p:tgtEl>
                                        <p:attrNameLst>
                                          <p:attrName>style.visibility</p:attrName>
                                        </p:attrNameLst>
                                      </p:cBhvr>
                                      <p:to>
                                        <p:strVal val="visible"/>
                                      </p:to>
                                    </p:set>
                                    <p:animEffect transition="in" filter="blinds(horizontal)">
                                      <p:cBhvr>
                                        <p:cTn id="24" dur="500"/>
                                        <p:tgtEl>
                                          <p:spTgt spid="11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ldLvl="0" animBg="1"/>
      <p:bldP spid="117765" grpId="0"/>
      <p:bldP spid="117766" grpId="0" bldLvl="0" animBg="1"/>
      <p:bldP spid="1177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矩形 23555"/>
          <p:cNvSpPr/>
          <p:nvPr/>
        </p:nvSpPr>
        <p:spPr>
          <a:xfrm>
            <a:off x="5638800" y="533400"/>
            <a:ext cx="1752600" cy="473075"/>
          </a:xfrm>
          <a:prstGeom prst="rect">
            <a:avLst/>
          </a:prstGeom>
          <a:noFill/>
          <a:ln w="57150">
            <a:noFill/>
          </a:ln>
        </p:spPr>
        <p:txBody>
          <a:bodyPr>
            <a:spAutoFit/>
          </a:bodyPr>
          <a:p>
            <a:pPr lvl="0" eaLnBrk="1" hangingPunct="1">
              <a:lnSpc>
                <a:spcPct val="125000"/>
              </a:lnSpc>
            </a:pPr>
            <a:r>
              <a:rPr lang="en-US" altLang="zh-CN" dirty="0">
                <a:solidFill>
                  <a:srgbClr val="990033"/>
                </a:solidFill>
                <a:latin typeface="Times New Roman" panose="02020603050405020304" pitchFamily="18" charset="0"/>
                <a:ea typeface="楷体_GB2312" pitchFamily="49" charset="-122"/>
              </a:rPr>
              <a:t>SeqList  </a:t>
            </a:r>
            <a:r>
              <a:rPr lang="en-US" altLang="zh-CN" dirty="0">
                <a:solidFill>
                  <a:schemeClr val="tx1"/>
                </a:solidFill>
                <a:latin typeface="Times New Roman" panose="02020603050405020304" pitchFamily="18" charset="0"/>
                <a:ea typeface="楷体_GB2312" pitchFamily="49" charset="-122"/>
              </a:rPr>
              <a:t>*L</a:t>
            </a:r>
            <a:r>
              <a:rPr lang="en-US" altLang="zh-CN" dirty="0">
                <a:solidFill>
                  <a:srgbClr val="990033"/>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
        <p:nvSpPr>
          <p:cNvPr id="19459" name="矩形 23556"/>
          <p:cNvSpPr/>
          <p:nvPr/>
        </p:nvSpPr>
        <p:spPr>
          <a:xfrm>
            <a:off x="1371600" y="457200"/>
            <a:ext cx="1600200" cy="473075"/>
          </a:xfrm>
          <a:prstGeom prst="rect">
            <a:avLst/>
          </a:prstGeom>
          <a:solidFill>
            <a:schemeClr val="bg1"/>
          </a:solidFill>
          <a:ln w="57150">
            <a:noFill/>
          </a:ln>
        </p:spPr>
        <p:txBody>
          <a:bodyPr>
            <a:spAutoFit/>
          </a:bodyPr>
          <a:p>
            <a:pPr lvl="0" eaLnBrk="1" hangingPunct="1">
              <a:lnSpc>
                <a:spcPct val="125000"/>
              </a:lnSpc>
            </a:pPr>
            <a:r>
              <a:rPr lang="en-US" altLang="zh-CN" dirty="0">
                <a:solidFill>
                  <a:srgbClr val="990033"/>
                </a:solidFill>
                <a:latin typeface="Times New Roman" panose="02020603050405020304" pitchFamily="18" charset="0"/>
                <a:ea typeface="楷体_GB2312" pitchFamily="49" charset="-122"/>
              </a:rPr>
              <a:t>SeqList</a:t>
            </a:r>
            <a:r>
              <a:rPr lang="en-US" altLang="zh-CN" dirty="0">
                <a:solidFill>
                  <a:srgbClr val="660066"/>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 L ;</a:t>
            </a:r>
            <a:endParaRPr lang="en-US" altLang="zh-CN" dirty="0">
              <a:solidFill>
                <a:schemeClr val="tx1"/>
              </a:solidFill>
              <a:latin typeface="Times New Roman" panose="02020603050405020304" pitchFamily="18" charset="0"/>
              <a:ea typeface="楷体_GB2312" pitchFamily="49" charset="-122"/>
            </a:endParaRPr>
          </a:p>
        </p:txBody>
      </p:sp>
      <p:sp>
        <p:nvSpPr>
          <p:cNvPr id="19460" name="矩形 23561"/>
          <p:cNvSpPr/>
          <p:nvPr/>
        </p:nvSpPr>
        <p:spPr>
          <a:xfrm>
            <a:off x="0" y="2224088"/>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9461" name="对象 23560"/>
          <p:cNvGraphicFramePr/>
          <p:nvPr/>
        </p:nvGraphicFramePr>
        <p:xfrm>
          <a:off x="520700" y="885825"/>
          <a:ext cx="6553200" cy="4905375"/>
        </p:xfrm>
        <a:graphic>
          <a:graphicData uri="http://schemas.openxmlformats.org/presentationml/2006/ole">
            <mc:AlternateContent xmlns:mc="http://schemas.openxmlformats.org/markup-compatibility/2006">
              <mc:Choice xmlns:v="urn:schemas-microsoft-com:vml" Requires="v">
                <p:oleObj spid="_x0000_s3077" name="" r:id="rId1" imgW="3827145" imgH="2856230" progId="Visio.Drawing.11">
                  <p:embed/>
                </p:oleObj>
              </mc:Choice>
              <mc:Fallback>
                <p:oleObj name="" r:id="rId1" imgW="3827145" imgH="2856230" progId="Visio.Drawing.11">
                  <p:embed/>
                  <p:pic>
                    <p:nvPicPr>
                      <p:cNvPr id="0" name="图片 3076"/>
                      <p:cNvPicPr/>
                      <p:nvPr/>
                    </p:nvPicPr>
                    <p:blipFill>
                      <a:blip r:embed="rId2"/>
                      <a:stretch>
                        <a:fillRect/>
                      </a:stretch>
                    </p:blipFill>
                    <p:spPr>
                      <a:xfrm>
                        <a:off x="520700" y="885825"/>
                        <a:ext cx="6553200" cy="4905375"/>
                      </a:xfrm>
                      <a:prstGeom prst="rect">
                        <a:avLst/>
                      </a:prstGeom>
                      <a:noFill/>
                      <a:ln w="38100">
                        <a:noFill/>
                        <a:miter/>
                      </a:ln>
                    </p:spPr>
                  </p:pic>
                </p:oleObj>
              </mc:Fallback>
            </mc:AlternateContent>
          </a:graphicData>
        </a:graphic>
      </p:graphicFrame>
      <p:sp>
        <p:nvSpPr>
          <p:cNvPr id="19462" name="矩形 23562"/>
          <p:cNvSpPr/>
          <p:nvPr/>
        </p:nvSpPr>
        <p:spPr>
          <a:xfrm>
            <a:off x="304800" y="5791200"/>
            <a:ext cx="4572000" cy="365125"/>
          </a:xfrm>
          <a:prstGeom prst="rect">
            <a:avLst/>
          </a:prstGeom>
          <a:noFill/>
          <a:ln w="57150">
            <a:noFill/>
          </a:ln>
        </p:spPr>
        <p:txBody>
          <a:bodyPr>
            <a:spAutoFit/>
          </a:bodyPr>
          <a:p>
            <a:pPr lvl="0" eaLnBrk="1" hangingPunct="1"/>
            <a:r>
              <a:rPr lang="zh-CN" altLang="en-US" sz="1800" dirty="0">
                <a:solidFill>
                  <a:schemeClr val="tx1"/>
                </a:solidFill>
                <a:latin typeface="Times New Roman" panose="02020603050405020304" pitchFamily="18" charset="0"/>
                <a:ea typeface="楷体_GB2312" pitchFamily="49" charset="-122"/>
              </a:rPr>
              <a:t>数据元素：</a:t>
            </a:r>
            <a:r>
              <a:rPr lang="en-US" altLang="zh-CN" sz="1800" dirty="0">
                <a:solidFill>
                  <a:srgbClr val="CC3300"/>
                </a:solidFill>
                <a:latin typeface="Times New Roman" panose="02020603050405020304" pitchFamily="18" charset="0"/>
                <a:ea typeface="楷体_GB2312" pitchFamily="49" charset="-122"/>
              </a:rPr>
              <a:t>L.elem[0]~ L.elem[L.last]</a:t>
            </a:r>
            <a:r>
              <a:rPr lang="zh-CN" altLang="en-US" sz="1800" dirty="0">
                <a:solidFill>
                  <a:schemeClr val="tx1"/>
                </a:solidFill>
                <a:latin typeface="Times New Roman" panose="02020603050405020304" pitchFamily="18" charset="0"/>
                <a:ea typeface="楷体_GB2312" pitchFamily="49" charset="-122"/>
              </a:rPr>
              <a:t>。</a:t>
            </a:r>
            <a:endParaRPr lang="zh-CN" altLang="en-US" sz="1800" dirty="0">
              <a:solidFill>
                <a:schemeClr val="tx1"/>
              </a:solidFill>
              <a:latin typeface="Times New Roman" panose="02020603050405020304" pitchFamily="18" charset="0"/>
              <a:ea typeface="楷体_GB2312" pitchFamily="49" charset="-122"/>
            </a:endParaRPr>
          </a:p>
        </p:txBody>
      </p:sp>
      <p:sp>
        <p:nvSpPr>
          <p:cNvPr id="19463" name="矩形 23563"/>
          <p:cNvSpPr/>
          <p:nvPr/>
        </p:nvSpPr>
        <p:spPr>
          <a:xfrm>
            <a:off x="4572000" y="5791200"/>
            <a:ext cx="4572000" cy="365125"/>
          </a:xfrm>
          <a:prstGeom prst="rect">
            <a:avLst/>
          </a:prstGeom>
          <a:noFill/>
          <a:ln w="57150">
            <a:noFill/>
          </a:ln>
        </p:spPr>
        <p:txBody>
          <a:bodyPr>
            <a:spAutoFit/>
          </a:bodyPr>
          <a:p>
            <a:pPr lvl="0" eaLnBrk="1" hangingPunct="1"/>
            <a:r>
              <a:rPr lang="zh-CN" altLang="en-US" sz="1800" dirty="0">
                <a:solidFill>
                  <a:schemeClr val="tx1"/>
                </a:solidFill>
                <a:latin typeface="Times New Roman" panose="02020603050405020304" pitchFamily="18" charset="0"/>
                <a:ea typeface="楷体_GB2312" pitchFamily="49" charset="-122"/>
              </a:rPr>
              <a:t>数据元素：</a:t>
            </a:r>
            <a:r>
              <a:rPr lang="en-US" altLang="zh-CN" sz="1800" dirty="0">
                <a:solidFill>
                  <a:srgbClr val="CC3300"/>
                </a:solidFill>
                <a:latin typeface="Times New Roman" panose="02020603050405020304" pitchFamily="18" charset="0"/>
                <a:ea typeface="楷体_GB2312" pitchFamily="49" charset="-122"/>
              </a:rPr>
              <a:t>L-&gt;elem[0] ~ L-&gt;elem[L-&gt;last]</a:t>
            </a:r>
            <a:endParaRPr lang="en-US" altLang="zh-CN" sz="1800" dirty="0">
              <a:solidFill>
                <a:srgbClr val="CC3300"/>
              </a:solidFill>
              <a:latin typeface="Times New Roman" panose="02020603050405020304" pitchFamily="18" charset="0"/>
              <a:ea typeface="楷体_GB2312" pitchFamily="49" charset="-122"/>
            </a:endParaRPr>
          </a:p>
        </p:txBody>
      </p:sp>
      <p:sp>
        <p:nvSpPr>
          <p:cNvPr id="2" name="矩形 1"/>
          <p:cNvSpPr/>
          <p:nvPr/>
        </p:nvSpPr>
        <p:spPr>
          <a:xfrm>
            <a:off x="838200" y="3441700"/>
            <a:ext cx="533400" cy="2286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4686300" y="3532188"/>
            <a:ext cx="762000" cy="2286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框 24577"/>
          <p:cNvSpPr txBox="1"/>
          <p:nvPr/>
        </p:nvSpPr>
        <p:spPr>
          <a:xfrm>
            <a:off x="457200" y="528638"/>
            <a:ext cx="4587875" cy="457200"/>
          </a:xfrm>
          <a:prstGeom prst="rect">
            <a:avLst/>
          </a:prstGeom>
          <a:noFill/>
          <a:ln w="9525">
            <a:noFill/>
          </a:ln>
        </p:spPr>
        <p:txBody>
          <a:bodyPr wrap="none">
            <a:spAutoFit/>
          </a:bodyPr>
          <a:p>
            <a:pPr lvl="0" eaLnBrk="1" hangingPunct="1"/>
            <a:r>
              <a:rPr lang="en-US" altLang="zh-CN" sz="2400" dirty="0">
                <a:solidFill>
                  <a:schemeClr val="tx1"/>
                </a:solidFill>
                <a:latin typeface="Times New Roman" panose="02020603050405020304" pitchFamily="18" charset="0"/>
                <a:ea typeface="华文新魏" panose="02010800040101010101" pitchFamily="2" charset="-122"/>
              </a:rPr>
              <a:t>2.2.2  </a:t>
            </a:r>
            <a:r>
              <a:rPr lang="zh-CN" altLang="en-US" dirty="0">
                <a:latin typeface="Times New Roman" panose="02020603050405020304" pitchFamily="18" charset="0"/>
                <a:ea typeface="楷体_GB2312" pitchFamily="49" charset="-122"/>
              </a:rPr>
              <a:t>顺序表上插入与删除操作的实现 </a:t>
            </a:r>
            <a:endParaRPr lang="zh-CN" altLang="en-US" dirty="0">
              <a:latin typeface="Times New Roman" panose="02020603050405020304" pitchFamily="18" charset="0"/>
              <a:ea typeface="楷体_GB2312" pitchFamily="49" charset="-122"/>
            </a:endParaRPr>
          </a:p>
        </p:txBody>
      </p:sp>
      <p:sp>
        <p:nvSpPr>
          <p:cNvPr id="24579" name="文本框 24578"/>
          <p:cNvSpPr txBox="1"/>
          <p:nvPr/>
        </p:nvSpPr>
        <p:spPr>
          <a:xfrm>
            <a:off x="533400" y="990600"/>
            <a:ext cx="1295400" cy="396875"/>
          </a:xfrm>
          <a:prstGeom prst="rect">
            <a:avLst/>
          </a:prstGeom>
          <a:noFill/>
          <a:ln w="57150">
            <a:noFill/>
          </a:ln>
        </p:spPr>
        <p:txBody>
          <a:bodyPr>
            <a:spAutoFit/>
          </a:bodyPr>
          <a:p>
            <a:pPr lvl="0" eaLnBrk="1" hangingPunct="1"/>
            <a:r>
              <a:rPr lang="en-US" altLang="zh-CN" dirty="0">
                <a:solidFill>
                  <a:srgbClr val="000066"/>
                </a:solidFill>
                <a:latin typeface="Times New Roman" panose="02020603050405020304" pitchFamily="18" charset="0"/>
                <a:ea typeface="华文新魏" panose="02010800040101010101" pitchFamily="2" charset="-122"/>
              </a:rPr>
              <a:t>1 </a:t>
            </a:r>
            <a:r>
              <a:rPr lang="zh-CN" altLang="en-US" dirty="0">
                <a:solidFill>
                  <a:srgbClr val="000066"/>
                </a:solidFill>
                <a:latin typeface="Times New Roman" panose="02020603050405020304" pitchFamily="18" charset="0"/>
                <a:ea typeface="华文新魏" panose="02010800040101010101" pitchFamily="2" charset="-122"/>
              </a:rPr>
              <a:t>初始化</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24580" name="矩形 24579"/>
          <p:cNvSpPr/>
          <p:nvPr/>
        </p:nvSpPr>
        <p:spPr>
          <a:xfrm>
            <a:off x="1295400" y="1447800"/>
            <a:ext cx="5486400" cy="1616075"/>
          </a:xfrm>
          <a:prstGeom prst="rect">
            <a:avLst/>
          </a:prstGeom>
          <a:noFill/>
          <a:ln w="57150">
            <a:noFill/>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void InitList(SeqList *L )</a:t>
            </a:r>
            <a:endParaRPr lang="en-US" altLang="zh-CN" dirty="0">
              <a:solidFill>
                <a:schemeClr val="tx1"/>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 { </a:t>
            </a:r>
            <a:endParaRPr lang="en-US" altLang="zh-CN" dirty="0">
              <a:solidFill>
                <a:schemeClr val="tx1"/>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      L-&gt;length=0;  </a:t>
            </a:r>
            <a:endParaRPr lang="en-US" altLang="zh-CN" dirty="0">
              <a:solidFill>
                <a:schemeClr val="tx1"/>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     }</a:t>
            </a:r>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24581" name="矩形 24580"/>
          <p:cNvSpPr/>
          <p:nvPr/>
        </p:nvSpPr>
        <p:spPr>
          <a:xfrm>
            <a:off x="533400" y="4114800"/>
            <a:ext cx="4191000" cy="396875"/>
          </a:xfrm>
          <a:prstGeom prst="rect">
            <a:avLst/>
          </a:prstGeom>
          <a:noFill/>
          <a:ln w="57150">
            <a:noFill/>
          </a:ln>
        </p:spPr>
        <p:txBody>
          <a:bodyPr>
            <a:spAutoFit/>
          </a:bodyPr>
          <a:p>
            <a:pPr lvl="0" eaLnBrk="1" hangingPunct="1"/>
            <a:r>
              <a:rPr lang="zh-CN" altLang="en-US" dirty="0">
                <a:solidFill>
                  <a:schemeClr val="tx1"/>
                </a:solidFill>
                <a:latin typeface="Times New Roman" panose="02020603050405020304" pitchFamily="18" charset="0"/>
                <a:ea typeface="楷体_GB2312" pitchFamily="49" charset="-122"/>
              </a:rPr>
              <a:t>主函数对初始化函数的调用如下：</a:t>
            </a:r>
            <a:endParaRPr lang="zh-CN" altLang="en-US" dirty="0">
              <a:solidFill>
                <a:schemeClr val="tx1"/>
              </a:solidFill>
              <a:latin typeface="Times New Roman" panose="02020603050405020304" pitchFamily="18" charset="0"/>
              <a:ea typeface="楷体_GB2312" pitchFamily="49" charset="-122"/>
            </a:endParaRPr>
          </a:p>
        </p:txBody>
      </p:sp>
      <p:sp>
        <p:nvSpPr>
          <p:cNvPr id="24582" name="矩形 24581"/>
          <p:cNvSpPr/>
          <p:nvPr/>
        </p:nvSpPr>
        <p:spPr>
          <a:xfrm>
            <a:off x="609600" y="4495800"/>
            <a:ext cx="2438400" cy="1997075"/>
          </a:xfrm>
          <a:prstGeom prst="rect">
            <a:avLst/>
          </a:prstGeom>
          <a:noFill/>
          <a:ln w="57150">
            <a:noFill/>
          </a:ln>
        </p:spPr>
        <p:txBody>
          <a:bodyPr>
            <a:spAutoFit/>
          </a:bodyPr>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main()</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  </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     InitList( ); </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    ……</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 }</a:t>
            </a:r>
            <a:endParaRPr lang="en-US" altLang="zh-CN" dirty="0">
              <a:solidFill>
                <a:srgbClr val="000066"/>
              </a:solidFill>
              <a:latin typeface="Times New Roman" panose="02020603050405020304" pitchFamily="18"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0-#ppt_w/2"/>
                                          </p:val>
                                        </p:tav>
                                        <p:tav tm="100000">
                                          <p:val>
                                            <p:strVal val="#ppt_x"/>
                                          </p:val>
                                        </p:tav>
                                      </p:tavLst>
                                    </p:anim>
                                    <p:anim calcmode="lin" valueType="num">
                                      <p:cBhvr additive="base">
                                        <p:cTn id="14"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24580"/>
                                        </p:tgtEl>
                                        <p:attrNameLst>
                                          <p:attrName>style.visibility</p:attrName>
                                        </p:attrNameLst>
                                      </p:cBhvr>
                                      <p:to>
                                        <p:strVal val="visible"/>
                                      </p:to>
                                    </p:set>
                                    <p:animEffect transition="in" filter="checkerboard(across)">
                                      <p:cBhvr>
                                        <p:cTn id="19" dur="500"/>
                                        <p:tgtEl>
                                          <p:spTgt spid="2458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4581"/>
                                        </p:tgtEl>
                                        <p:attrNameLst>
                                          <p:attrName>style.visibility</p:attrName>
                                        </p:attrNameLst>
                                      </p:cBhvr>
                                      <p:to>
                                        <p:strVal val="visible"/>
                                      </p:to>
                                    </p:set>
                                    <p:anim calcmode="lin" valueType="num">
                                      <p:cBhvr additive="base">
                                        <p:cTn id="24" dur="500" fill="hold"/>
                                        <p:tgtEl>
                                          <p:spTgt spid="24581"/>
                                        </p:tgtEl>
                                        <p:attrNameLst>
                                          <p:attrName>ppt_x</p:attrName>
                                        </p:attrNameLst>
                                      </p:cBhvr>
                                      <p:tavLst>
                                        <p:tav tm="0">
                                          <p:val>
                                            <p:strVal val="0-#ppt_w/2"/>
                                          </p:val>
                                        </p:tav>
                                        <p:tav tm="100000">
                                          <p:val>
                                            <p:strVal val="#ppt_x"/>
                                          </p:val>
                                        </p:tav>
                                      </p:tavLst>
                                    </p:anim>
                                    <p:anim calcmode="lin" valueType="num">
                                      <p:cBhvr additive="base">
                                        <p:cTn id="25"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4582"/>
                                        </p:tgtEl>
                                        <p:attrNameLst>
                                          <p:attrName>style.visibility</p:attrName>
                                        </p:attrNameLst>
                                      </p:cBhvr>
                                      <p:to>
                                        <p:strVal val="visible"/>
                                      </p:to>
                                    </p:set>
                                    <p:animEffect transition="in" filter="checkerboard(across)">
                                      <p:cBhvr>
                                        <p:cTn id="30"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P spid="24581" grpId="0"/>
      <p:bldP spid="245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框 25601"/>
          <p:cNvSpPr txBox="1"/>
          <p:nvPr/>
        </p:nvSpPr>
        <p:spPr>
          <a:xfrm>
            <a:off x="619125" y="5121275"/>
            <a:ext cx="7467600" cy="549275"/>
          </a:xfrm>
          <a:prstGeom prst="rect">
            <a:avLst/>
          </a:prstGeom>
          <a:noFill/>
          <a:ln w="57150">
            <a:noFill/>
          </a:ln>
        </p:spPr>
        <p:txBody>
          <a:bodyPr>
            <a:spAutoFit/>
          </a:bodyPr>
          <a:p>
            <a:pPr lvl="0" eaLnBrk="1" hangingPunct="1">
              <a:lnSpc>
                <a:spcPct val="125000"/>
              </a:lnSpc>
            </a:pPr>
            <a:r>
              <a:rPr lang="zh-CN" altLang="en-US" sz="2400" dirty="0">
                <a:solidFill>
                  <a:schemeClr val="tx1"/>
                </a:solidFill>
                <a:latin typeface="华文新魏" panose="02010800040101010101" pitchFamily="2" charset="-122"/>
                <a:ea typeface="华文新魏" panose="02010800040101010101" pitchFamily="2" charset="-122"/>
              </a:rPr>
              <a:t>本算法的主要运算是比较。</a:t>
            </a:r>
            <a:endParaRPr lang="zh-CN" altLang="en-US" sz="2400" dirty="0">
              <a:solidFill>
                <a:schemeClr val="tx1"/>
              </a:solidFill>
              <a:latin typeface="华文新魏" panose="02010800040101010101" pitchFamily="2" charset="-122"/>
              <a:ea typeface="华文新魏" panose="02010800040101010101" pitchFamily="2" charset="-122"/>
            </a:endParaRPr>
          </a:p>
        </p:txBody>
      </p:sp>
      <p:sp>
        <p:nvSpPr>
          <p:cNvPr id="25603" name="矩形 25602"/>
          <p:cNvSpPr/>
          <p:nvPr/>
        </p:nvSpPr>
        <p:spPr>
          <a:xfrm>
            <a:off x="381000" y="609600"/>
            <a:ext cx="1676400" cy="396875"/>
          </a:xfrm>
          <a:prstGeom prst="rect">
            <a:avLst/>
          </a:prstGeom>
          <a:noFill/>
          <a:ln w="57150">
            <a:noFill/>
          </a:ln>
        </p:spPr>
        <p:txBody>
          <a:bodyPr>
            <a:spAutoFit/>
          </a:bodyPr>
          <a:p>
            <a:pPr lvl="0" eaLnBrk="1" hangingPunct="1"/>
            <a:r>
              <a:rPr lang="en-US" altLang="zh-CN" dirty="0">
                <a:solidFill>
                  <a:srgbClr val="000066"/>
                </a:solidFill>
                <a:latin typeface="Times New Roman" panose="02020603050405020304" pitchFamily="18" charset="0"/>
                <a:ea typeface="华文新魏" panose="02010800040101010101" pitchFamily="2" charset="-122"/>
              </a:rPr>
              <a:t>2 </a:t>
            </a:r>
            <a:r>
              <a:rPr lang="zh-CN" altLang="en-US" dirty="0">
                <a:solidFill>
                  <a:srgbClr val="000066"/>
                </a:solidFill>
                <a:latin typeface="Times New Roman" panose="02020603050405020304" pitchFamily="18" charset="0"/>
                <a:ea typeface="华文新魏" panose="02010800040101010101" pitchFamily="2" charset="-122"/>
              </a:rPr>
              <a:t>按值查找</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25605" name="矩形 25604"/>
          <p:cNvSpPr/>
          <p:nvPr/>
        </p:nvSpPr>
        <p:spPr>
          <a:xfrm>
            <a:off x="1497013" y="898525"/>
            <a:ext cx="8001000" cy="3749675"/>
          </a:xfrm>
          <a:prstGeom prst="rect">
            <a:avLst/>
          </a:prstGeom>
          <a:noFill/>
          <a:ln w="57150">
            <a:noFill/>
          </a:ln>
        </p:spPr>
        <p:txBody>
          <a:bodyPr>
            <a:spAutoFit/>
          </a:bodyPr>
          <a:p>
            <a:pPr lvl="0" eaLnBrk="1" hangingPunct="1"/>
            <a:r>
              <a:rPr lang="en-US" altLang="zh-CN" dirty="0">
                <a:latin typeface="Times New Roman" panose="02020603050405020304" pitchFamily="18" charset="0"/>
                <a:ea typeface="华文新魏" panose="02010800040101010101" pitchFamily="2" charset="-122"/>
              </a:rPr>
              <a:t>int LocatList(SeqList L,datatype Item)</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int i,j;</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j=L.length;</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if(j==0)</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return FALSE;</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for(i=0;i&lt;j;i++)</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if(L.elem[i]==Item)</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return i;</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printf("Not find!\n");</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	return -1;</a:t>
            </a:r>
            <a:endParaRPr lang="en-US" altLang="zh-CN" dirty="0">
              <a:latin typeface="Times New Roman" panose="02020603050405020304" pitchFamily="18" charset="0"/>
              <a:ea typeface="华文新魏" panose="02010800040101010101" pitchFamily="2" charset="-122"/>
            </a:endParaRPr>
          </a:p>
          <a:p>
            <a:pPr lvl="0" eaLnBrk="1" hangingPunct="1"/>
            <a:r>
              <a:rPr lang="en-US" altLang="zh-CN" dirty="0">
                <a:latin typeface="Times New Roman" panose="02020603050405020304" pitchFamily="18" charset="0"/>
                <a:ea typeface="华文新魏" panose="02010800040101010101" pitchFamily="2" charset="-122"/>
              </a:rPr>
              <a:t>}</a:t>
            </a:r>
            <a:endParaRPr lang="en-US" altLang="zh-CN" dirty="0">
              <a:latin typeface="Times New Roman" panose="02020603050405020304" pitchFamily="18" charset="0"/>
              <a:ea typeface="华文新魏" panose="02010800040101010101" pitchFamily="2" charset="-122"/>
            </a:endParaRPr>
          </a:p>
        </p:txBody>
      </p:sp>
      <p:sp>
        <p:nvSpPr>
          <p:cNvPr id="25608" name="矩形 25607"/>
          <p:cNvSpPr/>
          <p:nvPr/>
        </p:nvSpPr>
        <p:spPr>
          <a:xfrm>
            <a:off x="1054100" y="5756275"/>
            <a:ext cx="5302250" cy="473075"/>
          </a:xfrm>
          <a:prstGeom prst="rect">
            <a:avLst/>
          </a:prstGeom>
          <a:noFill/>
          <a:ln w="57150">
            <a:noFill/>
          </a:ln>
        </p:spPr>
        <p:txBody>
          <a:bodyPr wrap="none">
            <a:spAutoFit/>
          </a:bodyPr>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平均比较次数为</a:t>
            </a:r>
            <a:r>
              <a:rPr lang="en-US" altLang="zh-CN" dirty="0">
                <a:solidFill>
                  <a:srgbClr val="CC0000"/>
                </a:solidFill>
                <a:latin typeface="Times New Roman" panose="02020603050405020304" pitchFamily="18" charset="0"/>
                <a:ea typeface="楷体_GB2312" pitchFamily="49" charset="-122"/>
              </a:rPr>
              <a:t>(n+1)/2</a:t>
            </a:r>
            <a:r>
              <a:rPr lang="zh-CN" altLang="en-US" dirty="0">
                <a:solidFill>
                  <a:schemeClr val="tx1"/>
                </a:solidFill>
                <a:latin typeface="Times New Roman" panose="02020603050405020304" pitchFamily="18" charset="0"/>
                <a:ea typeface="楷体_GB2312" pitchFamily="49" charset="-122"/>
              </a:rPr>
              <a:t>，时间复杂度为</a:t>
            </a:r>
            <a:r>
              <a:rPr lang="en-US" altLang="zh-CN" dirty="0">
                <a:solidFill>
                  <a:srgbClr val="CC0000"/>
                </a:solidFill>
                <a:latin typeface="Times New Roman" panose="02020603050405020304" pitchFamily="18" charset="0"/>
                <a:ea typeface="楷体_GB2312" pitchFamily="49" charset="-122"/>
              </a:rPr>
              <a:t>O(n)</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0-#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animEffect transition="in" filter="box(in)">
                                      <p:cBhvr>
                                        <p:cTn id="13" dur="500"/>
                                        <p:tgtEl>
                                          <p:spTgt spid="25605"/>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25602"/>
                                        </p:tgtEl>
                                        <p:attrNameLst>
                                          <p:attrName>style.visibility</p:attrName>
                                        </p:attrNameLst>
                                      </p:cBhvr>
                                      <p:to>
                                        <p:strVal val="visible"/>
                                      </p:to>
                                    </p:set>
                                    <p:animEffect transition="in" filter="diamond(in)">
                                      <p:cBhvr>
                                        <p:cTn id="18" dur="2000"/>
                                        <p:tgtEl>
                                          <p:spTgt spid="2560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5608"/>
                                        </p:tgtEl>
                                        <p:attrNameLst>
                                          <p:attrName>style.visibility</p:attrName>
                                        </p:attrNameLst>
                                      </p:cBhvr>
                                      <p:to>
                                        <p:strVal val="visible"/>
                                      </p:to>
                                    </p:set>
                                    <p:animEffect transition="in" filter="diamond(in)">
                                      <p:cBhvr>
                                        <p:cTn id="23" dur="20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5" grpId="0"/>
      <p:bldP spid="2560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矩形 124929"/>
          <p:cNvSpPr>
            <a:spLocks noChangeArrowheads="1"/>
          </p:cNvSpPr>
          <p:nvPr/>
        </p:nvSpPr>
        <p:spPr bwMode="auto">
          <a:xfrm>
            <a:off x="381000" y="685800"/>
            <a:ext cx="1524000" cy="396875"/>
          </a:xfrm>
          <a:prstGeom prst="rect">
            <a:avLst/>
          </a:prstGeom>
          <a:gradFill rotWithShape="1">
            <a:gsLst>
              <a:gs pos="0">
                <a:srgbClr val="660066"/>
              </a:gs>
              <a:gs pos="50000">
                <a:schemeClr val="bg1"/>
              </a:gs>
              <a:gs pos="100000">
                <a:srgbClr val="660066"/>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3 </a:t>
            </a: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插入运算</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1028" name="矩形 124930"/>
          <p:cNvSpPr/>
          <p:nvPr/>
        </p:nvSpPr>
        <p:spPr>
          <a:xfrm>
            <a:off x="381000" y="1143000"/>
            <a:ext cx="8458200" cy="822325"/>
          </a:xfrm>
          <a:prstGeom prst="rect">
            <a:avLst/>
          </a:prstGeom>
          <a:noFill/>
          <a:ln w="57150">
            <a:noFill/>
          </a:ln>
        </p:spPr>
        <p:txBody>
          <a:bodyPr>
            <a:spAutoFit/>
          </a:bodyPr>
          <a:p>
            <a:pPr lvl="0" eaLnBrk="1" hangingPunct="1">
              <a:lnSpc>
                <a:spcPct val="120000"/>
              </a:lnSpc>
            </a:pPr>
            <a:r>
              <a:rPr lang="zh-CN" altLang="en-US" dirty="0">
                <a:solidFill>
                  <a:schemeClr val="tx1"/>
                </a:solidFill>
                <a:latin typeface="楷体_GB2312" pitchFamily="49" charset="-122"/>
                <a:ea typeface="楷体_GB2312" pitchFamily="49" charset="-122"/>
              </a:rPr>
              <a:t>线性表的插入是指在表的第</a:t>
            </a:r>
            <a:r>
              <a:rPr lang="en-US" altLang="zh-CN" dirty="0">
                <a:solidFill>
                  <a:schemeClr val="tx1"/>
                </a:solidFill>
                <a:latin typeface="楷体_GB2312" pitchFamily="49" charset="-122"/>
                <a:ea typeface="楷体_GB2312" pitchFamily="49" charset="-122"/>
              </a:rPr>
              <a:t>i</a:t>
            </a:r>
            <a:r>
              <a:rPr lang="zh-CN" altLang="en-US" dirty="0">
                <a:solidFill>
                  <a:schemeClr val="tx1"/>
                </a:solidFill>
                <a:latin typeface="楷体_GB2312" pitchFamily="49" charset="-122"/>
                <a:ea typeface="楷体_GB2312" pitchFamily="49" charset="-122"/>
              </a:rPr>
              <a:t>个位置上插入一个值为</a:t>
            </a:r>
            <a:r>
              <a:rPr lang="en-US" altLang="zh-CN" dirty="0">
                <a:solidFill>
                  <a:schemeClr val="tx1"/>
                </a:solidFill>
                <a:latin typeface="楷体_GB2312" pitchFamily="49" charset="-122"/>
                <a:ea typeface="楷体_GB2312" pitchFamily="49" charset="-122"/>
              </a:rPr>
              <a:t>x</a:t>
            </a:r>
            <a:r>
              <a:rPr lang="zh-CN" altLang="en-US" dirty="0">
                <a:solidFill>
                  <a:schemeClr val="tx1"/>
                </a:solidFill>
                <a:latin typeface="楷体_GB2312" pitchFamily="49" charset="-122"/>
                <a:ea typeface="楷体_GB2312" pitchFamily="49" charset="-122"/>
              </a:rPr>
              <a:t>的新元素</a:t>
            </a:r>
            <a:r>
              <a:rPr lang="en-US" altLang="zh-CN" dirty="0">
                <a:solidFill>
                  <a:schemeClr val="tx1"/>
                </a:solidFill>
                <a:latin typeface="楷体_GB2312" pitchFamily="49" charset="-122"/>
                <a:ea typeface="楷体_GB2312" pitchFamily="49" charset="-122"/>
              </a:rPr>
              <a:t>,i</a:t>
            </a:r>
            <a:r>
              <a:rPr lang="zh-CN" altLang="en-US" dirty="0">
                <a:solidFill>
                  <a:schemeClr val="tx1"/>
                </a:solidFill>
                <a:latin typeface="楷体_GB2312" pitchFamily="49" charset="-122"/>
                <a:ea typeface="楷体_GB2312" pitchFamily="49" charset="-122"/>
              </a:rPr>
              <a:t>的取值范围为</a:t>
            </a:r>
            <a:r>
              <a:rPr lang="en-US" altLang="zh-CN" dirty="0">
                <a:solidFill>
                  <a:schemeClr val="tx1"/>
                </a:solidFill>
                <a:latin typeface="楷体_GB2312" pitchFamily="49" charset="-122"/>
                <a:ea typeface="楷体_GB2312" pitchFamily="49" charset="-122"/>
              </a:rPr>
              <a:t>1≤i≤n+1</a:t>
            </a:r>
            <a:r>
              <a:rPr lang="zh-CN" altLang="en-US" dirty="0">
                <a:solidFill>
                  <a:schemeClr val="tx1"/>
                </a:solidFill>
                <a:latin typeface="楷体_GB2312" pitchFamily="49" charset="-122"/>
                <a:ea typeface="楷体_GB2312" pitchFamily="49" charset="-122"/>
              </a:rPr>
              <a:t>。  </a:t>
            </a:r>
            <a:endParaRPr lang="zh-CN" altLang="en-US" dirty="0">
              <a:solidFill>
                <a:schemeClr val="tx1"/>
              </a:solidFill>
              <a:latin typeface="楷体_GB2312" pitchFamily="49" charset="-122"/>
              <a:ea typeface="楷体_GB2312" pitchFamily="49" charset="-122"/>
            </a:endParaRPr>
          </a:p>
        </p:txBody>
      </p:sp>
      <p:sp>
        <p:nvSpPr>
          <p:cNvPr id="124933" name="矩形 124932"/>
          <p:cNvSpPr/>
          <p:nvPr/>
        </p:nvSpPr>
        <p:spPr>
          <a:xfrm>
            <a:off x="762000" y="5791200"/>
            <a:ext cx="7772400" cy="457200"/>
          </a:xfrm>
          <a:prstGeom prst="rect">
            <a:avLst/>
          </a:prstGeom>
          <a:noFill/>
          <a:ln w="57150">
            <a:noFill/>
          </a:ln>
        </p:spPr>
        <p:txBody>
          <a:bodyPr>
            <a:spAutoFit/>
          </a:bodyPr>
          <a:p>
            <a:pPr lvl="0" eaLnBrk="1" hangingPunct="1">
              <a:lnSpc>
                <a:spcPct val="120000"/>
              </a:lnSpc>
            </a:pPr>
            <a:r>
              <a:rPr lang="en-US" altLang="zh-CN" dirty="0">
                <a:solidFill>
                  <a:srgbClr val="000066"/>
                </a:solidFill>
                <a:latin typeface="楷体_GB2312" pitchFamily="49" charset="-122"/>
                <a:ea typeface="楷体_GB2312" pitchFamily="49" charset="-122"/>
              </a:rPr>
              <a:t>③ </a:t>
            </a:r>
            <a:r>
              <a:rPr lang="zh-CN" altLang="en-US" dirty="0">
                <a:solidFill>
                  <a:srgbClr val="000066"/>
                </a:solidFill>
                <a:latin typeface="楷体_GB2312" pitchFamily="49" charset="-122"/>
                <a:ea typeface="楷体_GB2312" pitchFamily="49" charset="-122"/>
              </a:rPr>
              <a:t>修改</a:t>
            </a:r>
            <a:r>
              <a:rPr lang="en-US" altLang="zh-CN" dirty="0">
                <a:solidFill>
                  <a:srgbClr val="000066"/>
                </a:solidFill>
                <a:latin typeface="楷体_GB2312" pitchFamily="49" charset="-122"/>
                <a:ea typeface="楷体_GB2312" pitchFamily="49" charset="-122"/>
              </a:rPr>
              <a:t>last</a:t>
            </a:r>
            <a:r>
              <a:rPr lang="zh-CN" altLang="en-US" dirty="0">
                <a:solidFill>
                  <a:srgbClr val="000066"/>
                </a:solidFill>
                <a:latin typeface="楷体_GB2312" pitchFamily="49" charset="-122"/>
                <a:ea typeface="楷体_GB2312" pitchFamily="49" charset="-122"/>
              </a:rPr>
              <a:t>指针（相当于修改表长），使之仍指向最后一个元素。</a:t>
            </a:r>
            <a:endParaRPr lang="zh-CN" altLang="en-US" dirty="0">
              <a:solidFill>
                <a:srgbClr val="000066"/>
              </a:solidFill>
              <a:latin typeface="楷体_GB2312" pitchFamily="49" charset="-122"/>
              <a:ea typeface="楷体_GB2312" pitchFamily="49" charset="-122"/>
            </a:endParaRPr>
          </a:p>
        </p:txBody>
      </p:sp>
      <p:graphicFrame>
        <p:nvGraphicFramePr>
          <p:cNvPr id="1030" name="对象 124933"/>
          <p:cNvGraphicFramePr/>
          <p:nvPr/>
        </p:nvGraphicFramePr>
        <p:xfrm>
          <a:off x="1524000" y="1371600"/>
          <a:ext cx="6096000" cy="4064000"/>
        </p:xfrm>
        <a:graphic>
          <a:graphicData uri="http://schemas.openxmlformats.org/presentationml/2006/ole">
            <mc:AlternateContent xmlns:mc="http://schemas.openxmlformats.org/markup-compatibility/2006">
              <mc:Choice xmlns:v="urn:schemas-microsoft-com:vml" Requires="v">
                <p:oleObj spid="_x0000_s3087" name="" r:id="rId1" imgW="0" imgH="0" progId="Flash.Movie">
                  <p:embed/>
                </p:oleObj>
              </mc:Choice>
              <mc:Fallback>
                <p:oleObj name="" r:id="rId1" imgW="0" imgH="0" progId="Flash.Movie">
                  <p:embed/>
                  <p:pic>
                    <p:nvPicPr>
                      <p:cNvPr id="0" name="图片 3086"/>
                      <p:cNvPicPr/>
                      <p:nvPr/>
                    </p:nvPicPr>
                    <p:blipFill>
                      <a:blip/>
                      <a:stretch>
                        <a:fillRect/>
                      </a:stretch>
                    </p:blipFill>
                    <p:spPr>
                      <a:xfrm>
                        <a:off x="1524000" y="1371600"/>
                        <a:ext cx="6096000" cy="4064000"/>
                      </a:xfrm>
                      <a:prstGeom prst="rect">
                        <a:avLst/>
                      </a:prstGeom>
                      <a:noFill/>
                      <a:ln w="38100">
                        <a:noFill/>
                        <a:miter/>
                      </a:ln>
                    </p:spPr>
                  </p:pic>
                </p:oleObj>
              </mc:Fallback>
            </mc:AlternateContent>
          </a:graphicData>
        </a:graphic>
      </p:graphicFrame>
      <p:sp>
        <p:nvSpPr>
          <p:cNvPr id="15365" name="矩形 124938"/>
          <p:cNvSpPr>
            <a:spLocks noChangeArrowheads="1"/>
          </p:cNvSpPr>
          <p:nvPr/>
        </p:nvSpPr>
        <p:spPr bwMode="auto">
          <a:xfrm>
            <a:off x="381000" y="4343400"/>
            <a:ext cx="950913" cy="396875"/>
          </a:xfrm>
          <a:prstGeom prst="rect">
            <a:avLst/>
          </a:prstGeom>
          <a:gradFill rotWithShape="1">
            <a:gsLst>
              <a:gs pos="0">
                <a:srgbClr val="660066"/>
              </a:gs>
              <a:gs pos="50000">
                <a:schemeClr val="bg1"/>
              </a:gs>
              <a:gs pos="100000">
                <a:srgbClr val="660066"/>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步骤：</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124940" name="矩形 124939"/>
          <p:cNvSpPr/>
          <p:nvPr/>
        </p:nvSpPr>
        <p:spPr>
          <a:xfrm>
            <a:off x="762000" y="4953000"/>
            <a:ext cx="5559425" cy="457200"/>
          </a:xfrm>
          <a:prstGeom prst="rect">
            <a:avLst/>
          </a:prstGeom>
          <a:noFill/>
          <a:ln w="57150">
            <a:noFill/>
          </a:ln>
        </p:spPr>
        <p:txBody>
          <a:bodyPr wrap="none">
            <a:spAutoFit/>
          </a:bodyPr>
          <a:p>
            <a:pPr lvl="0" eaLnBrk="1" hangingPunct="1">
              <a:lnSpc>
                <a:spcPct val="120000"/>
              </a:lnSpc>
            </a:pPr>
            <a:r>
              <a:rPr lang="en-US" altLang="zh-CN" dirty="0">
                <a:solidFill>
                  <a:srgbClr val="000066"/>
                </a:solidFill>
                <a:latin typeface="Times New Roman" panose="02020603050405020304" pitchFamily="18" charset="0"/>
                <a:ea typeface="楷体_GB2312" pitchFamily="49" charset="-122"/>
              </a:rPr>
              <a:t>① </a:t>
            </a:r>
            <a:r>
              <a:rPr lang="zh-CN" altLang="en-US" dirty="0">
                <a:solidFill>
                  <a:srgbClr val="000066"/>
                </a:solidFill>
                <a:latin typeface="Times New Roman" panose="02020603050405020304" pitchFamily="18" charset="0"/>
                <a:ea typeface="楷体_GB2312" pitchFamily="49" charset="-122"/>
              </a:rPr>
              <a:t>将</a:t>
            </a:r>
            <a:r>
              <a:rPr lang="en-US" altLang="zh-CN" dirty="0">
                <a:solidFill>
                  <a:srgbClr val="000066"/>
                </a:solidFill>
                <a:latin typeface="Times New Roman" panose="02020603050405020304" pitchFamily="18" charset="0"/>
                <a:ea typeface="楷体_GB2312" pitchFamily="49" charset="-122"/>
              </a:rPr>
              <a:t>a</a:t>
            </a:r>
            <a:r>
              <a:rPr lang="en-US" altLang="zh-CN" baseline="-25000" dirty="0">
                <a:solidFill>
                  <a:srgbClr val="000066"/>
                </a:solidFill>
                <a:latin typeface="Times New Roman" panose="02020603050405020304" pitchFamily="18" charset="0"/>
                <a:ea typeface="楷体_GB2312" pitchFamily="49" charset="-122"/>
              </a:rPr>
              <a:t>i</a:t>
            </a:r>
            <a:r>
              <a:rPr lang="zh-CN" altLang="en-US" dirty="0">
                <a:solidFill>
                  <a:srgbClr val="000066"/>
                </a:solidFill>
                <a:latin typeface="Times New Roman" panose="02020603050405020304" pitchFamily="18" charset="0"/>
                <a:ea typeface="楷体_GB2312" pitchFamily="49" charset="-122"/>
              </a:rPr>
              <a:t>～</a:t>
            </a:r>
            <a:r>
              <a:rPr lang="en-US" altLang="zh-CN" dirty="0">
                <a:solidFill>
                  <a:srgbClr val="000066"/>
                </a:solidFill>
                <a:latin typeface="Times New Roman" panose="02020603050405020304" pitchFamily="18" charset="0"/>
                <a:ea typeface="楷体_GB2312" pitchFamily="49" charset="-122"/>
              </a:rPr>
              <a:t>a</a:t>
            </a:r>
            <a:r>
              <a:rPr lang="en-US" altLang="zh-CN" baseline="-25000" dirty="0">
                <a:solidFill>
                  <a:srgbClr val="000066"/>
                </a:solidFill>
                <a:latin typeface="Times New Roman" panose="02020603050405020304" pitchFamily="18" charset="0"/>
                <a:ea typeface="楷体_GB2312" pitchFamily="49" charset="-122"/>
              </a:rPr>
              <a:t>n</a:t>
            </a:r>
            <a:r>
              <a:rPr lang="en-US" altLang="zh-CN" dirty="0">
                <a:solidFill>
                  <a:srgbClr val="000066"/>
                </a:solidFill>
                <a:latin typeface="Times New Roman" panose="02020603050405020304" pitchFamily="18" charset="0"/>
                <a:ea typeface="楷体_GB2312" pitchFamily="49" charset="-122"/>
              </a:rPr>
              <a:t> </a:t>
            </a:r>
            <a:r>
              <a:rPr lang="zh-CN" altLang="en-US" dirty="0">
                <a:solidFill>
                  <a:srgbClr val="000066"/>
                </a:solidFill>
                <a:latin typeface="Times New Roman" panose="02020603050405020304" pitchFamily="18" charset="0"/>
                <a:ea typeface="楷体_GB2312" pitchFamily="49" charset="-122"/>
              </a:rPr>
              <a:t>顺序向下移动，为新元素让出位置；</a:t>
            </a:r>
            <a:endParaRPr lang="zh-CN" altLang="en-US" dirty="0">
              <a:solidFill>
                <a:srgbClr val="000066"/>
              </a:solidFill>
              <a:latin typeface="Times New Roman" panose="02020603050405020304" pitchFamily="18" charset="0"/>
              <a:ea typeface="楷体_GB2312" pitchFamily="49" charset="-122"/>
            </a:endParaRPr>
          </a:p>
        </p:txBody>
      </p:sp>
      <p:sp>
        <p:nvSpPr>
          <p:cNvPr id="124941" name="矩形 124940"/>
          <p:cNvSpPr/>
          <p:nvPr/>
        </p:nvSpPr>
        <p:spPr>
          <a:xfrm>
            <a:off x="762000" y="5410200"/>
            <a:ext cx="3575050" cy="457200"/>
          </a:xfrm>
          <a:prstGeom prst="rect">
            <a:avLst/>
          </a:prstGeom>
          <a:noFill/>
          <a:ln w="57150">
            <a:noFill/>
          </a:ln>
        </p:spPr>
        <p:txBody>
          <a:bodyPr wrap="none">
            <a:spAutoFit/>
          </a:bodyPr>
          <a:p>
            <a:pPr lvl="0" eaLnBrk="1" hangingPunct="1">
              <a:lnSpc>
                <a:spcPct val="120000"/>
              </a:lnSpc>
            </a:pPr>
            <a:r>
              <a:rPr lang="en-US" altLang="zh-CN" dirty="0">
                <a:solidFill>
                  <a:srgbClr val="000066"/>
                </a:solidFill>
                <a:latin typeface="Times New Roman" panose="02020603050405020304" pitchFamily="18" charset="0"/>
                <a:ea typeface="楷体_GB2312" pitchFamily="49" charset="-122"/>
              </a:rPr>
              <a:t>② </a:t>
            </a:r>
            <a:r>
              <a:rPr lang="zh-CN" altLang="en-US" dirty="0">
                <a:solidFill>
                  <a:srgbClr val="000066"/>
                </a:solidFill>
                <a:latin typeface="Times New Roman" panose="02020603050405020304" pitchFamily="18" charset="0"/>
                <a:ea typeface="楷体_GB2312" pitchFamily="49" charset="-122"/>
              </a:rPr>
              <a:t>将</a:t>
            </a:r>
            <a:r>
              <a:rPr lang="en-US" altLang="zh-CN" dirty="0">
                <a:solidFill>
                  <a:srgbClr val="000066"/>
                </a:solidFill>
                <a:latin typeface="Times New Roman" panose="02020603050405020304" pitchFamily="18" charset="0"/>
                <a:ea typeface="楷体_GB2312" pitchFamily="49" charset="-122"/>
              </a:rPr>
              <a:t>x </a:t>
            </a:r>
            <a:r>
              <a:rPr lang="zh-CN" altLang="en-US" dirty="0">
                <a:solidFill>
                  <a:srgbClr val="000066"/>
                </a:solidFill>
                <a:latin typeface="Times New Roman" panose="02020603050405020304" pitchFamily="18" charset="0"/>
                <a:ea typeface="楷体_GB2312" pitchFamily="49" charset="-122"/>
              </a:rPr>
              <a:t>置入空出的第</a:t>
            </a:r>
            <a:r>
              <a:rPr lang="en-US" altLang="zh-CN" dirty="0">
                <a:solidFill>
                  <a:srgbClr val="000066"/>
                </a:solidFill>
                <a:latin typeface="Times New Roman" panose="02020603050405020304" pitchFamily="18" charset="0"/>
                <a:ea typeface="楷体_GB2312" pitchFamily="49" charset="-122"/>
              </a:rPr>
              <a:t>i</a:t>
            </a:r>
            <a:r>
              <a:rPr lang="zh-CN" altLang="en-US" dirty="0">
                <a:solidFill>
                  <a:srgbClr val="000066"/>
                </a:solidFill>
                <a:latin typeface="Times New Roman" panose="02020603050405020304" pitchFamily="18" charset="0"/>
                <a:ea typeface="楷体_GB2312" pitchFamily="49" charset="-122"/>
              </a:rPr>
              <a:t>个位置；</a:t>
            </a:r>
            <a:endParaRPr lang="zh-CN" altLang="en-US" dirty="0">
              <a:solidFill>
                <a:srgbClr val="000066"/>
              </a:solidFill>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1026" name="" r:id="rId2" imgW="4648200" imgH="3048000"/>
        </mc:Choice>
        <mc:Fallback>
          <p:control name="" r:id="rId2" imgW="4648200" imgH="3048000">
            <p:pic>
              <p:nvPicPr>
                <p:cNvPr id="0" name="ShockwaveFlash1"/>
                <p:cNvPicPr/>
                <p:nvPr/>
              </p:nvPicPr>
              <p:blipFill>
                <a:blip r:embed="rId3"/>
                <a:stretch>
                  <a:fillRect/>
                </a:stretch>
              </p:blipFill>
              <p:spPr>
                <a:xfrm>
                  <a:off x="2362200" y="1600200"/>
                  <a:ext cx="4648200" cy="3048000"/>
                </a:xfrm>
                <a:prstGeom prst="rect">
                  <a:avLst/>
                </a:prstGeom>
              </p:spPr>
            </p:pic>
          </p:control>
        </mc:Fallback>
      </mc:AlternateContent>
    </p:controls>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40"/>
                                        </p:tgtEl>
                                        <p:attrNameLst>
                                          <p:attrName>style.visibility</p:attrName>
                                        </p:attrNameLst>
                                      </p:cBhvr>
                                      <p:to>
                                        <p:strVal val="visible"/>
                                      </p:to>
                                    </p:set>
                                    <p:anim calcmode="lin" valueType="num">
                                      <p:cBhvr additive="base">
                                        <p:cTn id="7" dur="500" fill="hold"/>
                                        <p:tgtEl>
                                          <p:spTgt spid="124940"/>
                                        </p:tgtEl>
                                        <p:attrNameLst>
                                          <p:attrName>ppt_x</p:attrName>
                                        </p:attrNameLst>
                                      </p:cBhvr>
                                      <p:tavLst>
                                        <p:tav tm="0">
                                          <p:val>
                                            <p:strVal val="0-#ppt_w/2"/>
                                          </p:val>
                                        </p:tav>
                                        <p:tav tm="100000">
                                          <p:val>
                                            <p:strVal val="#ppt_x"/>
                                          </p:val>
                                        </p:tav>
                                      </p:tavLst>
                                    </p:anim>
                                    <p:anim calcmode="lin" valueType="num">
                                      <p:cBhvr additive="base">
                                        <p:cTn id="8" dur="500" fill="hold"/>
                                        <p:tgtEl>
                                          <p:spTgt spid="1249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41"/>
                                        </p:tgtEl>
                                        <p:attrNameLst>
                                          <p:attrName>style.visibility</p:attrName>
                                        </p:attrNameLst>
                                      </p:cBhvr>
                                      <p:to>
                                        <p:strVal val="visible"/>
                                      </p:to>
                                    </p:set>
                                    <p:anim calcmode="lin" valueType="num">
                                      <p:cBhvr additive="base">
                                        <p:cTn id="13" dur="500" fill="hold"/>
                                        <p:tgtEl>
                                          <p:spTgt spid="124941"/>
                                        </p:tgtEl>
                                        <p:attrNameLst>
                                          <p:attrName>ppt_x</p:attrName>
                                        </p:attrNameLst>
                                      </p:cBhvr>
                                      <p:tavLst>
                                        <p:tav tm="0">
                                          <p:val>
                                            <p:strVal val="0-#ppt_w/2"/>
                                          </p:val>
                                        </p:tav>
                                        <p:tav tm="100000">
                                          <p:val>
                                            <p:strVal val="#ppt_x"/>
                                          </p:val>
                                        </p:tav>
                                      </p:tavLst>
                                    </p:anim>
                                    <p:anim calcmode="lin" valueType="num">
                                      <p:cBhvr additive="base">
                                        <p:cTn id="14" dur="500" fill="hold"/>
                                        <p:tgtEl>
                                          <p:spTgt spid="1249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3"/>
                                        </p:tgtEl>
                                        <p:attrNameLst>
                                          <p:attrName>style.visibility</p:attrName>
                                        </p:attrNameLst>
                                      </p:cBhvr>
                                      <p:to>
                                        <p:strVal val="visible"/>
                                      </p:to>
                                    </p:set>
                                    <p:anim calcmode="lin" valueType="num">
                                      <p:cBhvr additive="base">
                                        <p:cTn id="19" dur="500" fill="hold"/>
                                        <p:tgtEl>
                                          <p:spTgt spid="124933"/>
                                        </p:tgtEl>
                                        <p:attrNameLst>
                                          <p:attrName>ppt_x</p:attrName>
                                        </p:attrNameLst>
                                      </p:cBhvr>
                                      <p:tavLst>
                                        <p:tav tm="0">
                                          <p:val>
                                            <p:strVal val="0-#ppt_w/2"/>
                                          </p:val>
                                        </p:tav>
                                        <p:tav tm="100000">
                                          <p:val>
                                            <p:strVal val="#ppt_x"/>
                                          </p:val>
                                        </p:tav>
                                      </p:tavLst>
                                    </p:anim>
                                    <p:anim calcmode="lin" valueType="num">
                                      <p:cBhvr additive="base">
                                        <p:cTn id="20" dur="500" fill="hold"/>
                                        <p:tgtEl>
                                          <p:spTgt spid="1249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P spid="124940" grpId="0"/>
      <p:bldP spid="1249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矩形 28675"/>
          <p:cNvSpPr/>
          <p:nvPr/>
        </p:nvSpPr>
        <p:spPr>
          <a:xfrm>
            <a:off x="457200" y="914400"/>
            <a:ext cx="8229600" cy="4359275"/>
          </a:xfrm>
          <a:prstGeom prst="rect">
            <a:avLst/>
          </a:prstGeom>
          <a:noFill/>
          <a:ln w="57150" cap="flat" cmpd="thinThick">
            <a:solidFill>
              <a:srgbClr val="800080"/>
            </a:solidFill>
            <a:prstDash val="solid"/>
            <a:miter/>
            <a:headEnd type="none" w="med" len="med"/>
            <a:tailEnd type="none" w="med" len="med"/>
          </a:ln>
        </p:spPr>
        <p:txBody>
          <a:bodyPr>
            <a:spAutoFit/>
          </a:bodyPr>
          <a:p>
            <a:pPr marL="342900" lvl="0" indent="-342900" eaLnBrk="1" hangingPunct="1"/>
            <a:r>
              <a:rPr lang="en-US" altLang="zh-CN" dirty="0">
                <a:latin typeface="Times New Roman" panose="02020603050405020304" pitchFamily="18" charset="0"/>
                <a:ea typeface="楷体_GB2312" pitchFamily="49" charset="-122"/>
              </a:rPr>
              <a:t>1    int InsertList(SeqList *L,int i,datatype b)</a:t>
            </a:r>
            <a:endParaRPr lang="en-US" altLang="zh-CN" dirty="0">
              <a:latin typeface="Times New Roman" panose="02020603050405020304" pitchFamily="18" charset="0"/>
              <a:ea typeface="楷体_GB2312" pitchFamily="49" charset="-122"/>
            </a:endParaRPr>
          </a:p>
          <a:p>
            <a:pPr marL="342900" lvl="0" indent="-342900" eaLnBrk="1" hangingPunct="1"/>
            <a:r>
              <a:rPr lang="en-US" altLang="zh-CN" dirty="0">
                <a:latin typeface="Times New Roman" panose="02020603050405020304" pitchFamily="18" charset="0"/>
                <a:ea typeface="楷体_GB2312" pitchFamily="49" charset="-122"/>
              </a:rPr>
              <a:t>2{     int j;</a:t>
            </a:r>
            <a:endParaRPr lang="en-US" altLang="zh-CN" dirty="0">
              <a:latin typeface="Times New Roman" panose="02020603050405020304" pitchFamily="18" charset="0"/>
              <a:ea typeface="楷体_GB2312" pitchFamily="49" charset="-122"/>
            </a:endParaRPr>
          </a:p>
          <a:p>
            <a:pPr marL="342900" lvl="0" indent="-342900" eaLnBrk="1" hangingPunct="1"/>
            <a:r>
              <a:rPr lang="en-US" altLang="zh-CN" dirty="0">
                <a:latin typeface="Times New Roman" panose="02020603050405020304" pitchFamily="18" charset="0"/>
                <a:ea typeface="楷体_GB2312" pitchFamily="49" charset="-122"/>
              </a:rPr>
              <a:t>3       if(L-&gt;length==MAXSIZE) </a:t>
            </a:r>
            <a:endParaRPr lang="en-US" altLang="zh-CN" dirty="0">
              <a:latin typeface="Times New Roman" panose="02020603050405020304" pitchFamily="18" charset="0"/>
              <a:ea typeface="楷体_GB2312" pitchFamily="49" charset="-122"/>
            </a:endParaRPr>
          </a:p>
          <a:p>
            <a:pPr marL="342900" lvl="0" indent="-342900" eaLnBrk="1" hangingPunct="1"/>
            <a:r>
              <a:rPr lang="en-US" altLang="zh-CN" dirty="0">
                <a:latin typeface="Times New Roman" panose="02020603050405020304" pitchFamily="18" charset="0"/>
                <a:ea typeface="楷体_GB2312" pitchFamily="49" charset="-122"/>
              </a:rPr>
              <a:t>4          {   printf(″</a:t>
            </a:r>
            <a:r>
              <a:rPr lang="zh-CN" altLang="en-US" dirty="0">
                <a:latin typeface="Times New Roman" panose="02020603050405020304" pitchFamily="18" charset="0"/>
                <a:ea typeface="楷体_GB2312" pitchFamily="49" charset="-122"/>
              </a:rPr>
              <a:t>表满</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marL="342900" lvl="0" indent="-342900" eaLnBrk="1" hangingPunct="1"/>
            <a:r>
              <a:rPr lang="en-US" altLang="zh-CN" dirty="0">
                <a:latin typeface="Times New Roman" panose="02020603050405020304" pitchFamily="18" charset="0"/>
                <a:ea typeface="楷体_GB2312" pitchFamily="49" charset="-122"/>
              </a:rPr>
              <a:t>5              return(-1); </a:t>
            </a:r>
            <a:endParaRPr lang="en-US" altLang="zh-CN" dirty="0">
              <a:latin typeface="Times New Roman" panose="02020603050405020304" pitchFamily="18" charset="0"/>
              <a:ea typeface="楷体_GB2312" pitchFamily="49" charset="-122"/>
            </a:endParaRPr>
          </a:p>
          <a:p>
            <a:pPr marL="342900" lvl="0" indent="-342900" eaLnBrk="1" hangingPunct="1"/>
            <a:r>
              <a:rPr lang="en-US" altLang="zh-CN" dirty="0">
                <a:latin typeface="Times New Roman" panose="02020603050405020304" pitchFamily="18" charset="0"/>
                <a:ea typeface="楷体_GB2312" pitchFamily="49" charset="-122"/>
              </a:rPr>
              <a:t>6             } </a:t>
            </a:r>
            <a:endParaRPr lang="en-US" altLang="zh-CN" dirty="0">
              <a:latin typeface="Times New Roman" panose="02020603050405020304" pitchFamily="18" charset="0"/>
              <a:ea typeface="楷体_GB2312" pitchFamily="49" charset="-122"/>
            </a:endParaRPr>
          </a:p>
          <a:p>
            <a:pPr marL="342900" lvl="0" indent="-342900" eaLnBrk="1" hangingPunct="1">
              <a:buAutoNum type="arabicPlain" startAt="7"/>
            </a:pPr>
            <a:r>
              <a:rPr lang="en-US" altLang="zh-CN" dirty="0">
                <a:latin typeface="Times New Roman" panose="02020603050405020304" pitchFamily="18" charset="0"/>
                <a:ea typeface="楷体_GB2312" pitchFamily="49" charset="-122"/>
              </a:rPr>
              <a:t>	if(i&lt;1||i&gt;L-&gt;length)</a:t>
            </a:r>
            <a:endParaRPr lang="en-US" altLang="zh-CN" dirty="0">
              <a:latin typeface="Times New Roman" panose="02020603050405020304" pitchFamily="18" charset="0"/>
              <a:ea typeface="楷体_GB2312" pitchFamily="49" charset="-122"/>
            </a:endParaRPr>
          </a:p>
          <a:p>
            <a:pPr marL="342900" lvl="0" indent="-342900" eaLnBrk="1" hangingPunct="1">
              <a:buAutoNum type="arabicPlain" startAt="7"/>
            </a:pPr>
            <a:r>
              <a:rPr lang="en-US" altLang="zh-CN" dirty="0">
                <a:latin typeface="Times New Roman" panose="02020603050405020304" pitchFamily="18" charset="0"/>
                <a:ea typeface="楷体_GB2312" pitchFamily="49" charset="-122"/>
              </a:rPr>
              <a:t>		return FALSE;</a:t>
            </a:r>
            <a:endParaRPr lang="en-US" altLang="zh-CN" dirty="0">
              <a:latin typeface="Times New Roman" panose="02020603050405020304" pitchFamily="18" charset="0"/>
              <a:ea typeface="楷体_GB2312" pitchFamily="49" charset="-122"/>
            </a:endParaRPr>
          </a:p>
          <a:p>
            <a:pPr marL="342900" lvl="0" indent="-342900" eaLnBrk="1" hangingPunct="1">
              <a:buChar char="•"/>
            </a:pPr>
            <a:r>
              <a:rPr lang="en-US" altLang="zh-CN" dirty="0">
                <a:latin typeface="Times New Roman" panose="02020603050405020304" pitchFamily="18" charset="0"/>
                <a:ea typeface="楷体_GB2312" pitchFamily="49" charset="-122"/>
              </a:rPr>
              <a:t>	for(j=L-&gt;length;j&gt;i;j--)</a:t>
            </a:r>
            <a:endParaRPr lang="en-US" altLang="zh-CN" dirty="0">
              <a:latin typeface="Times New Roman" panose="02020603050405020304" pitchFamily="18" charset="0"/>
              <a:ea typeface="楷体_GB2312" pitchFamily="49" charset="-122"/>
            </a:endParaRPr>
          </a:p>
          <a:p>
            <a:pPr marL="342900" lvl="0" indent="-342900" eaLnBrk="1" hangingPunct="1">
              <a:buChar char="•"/>
            </a:pPr>
            <a:r>
              <a:rPr lang="en-US" altLang="zh-CN" dirty="0">
                <a:latin typeface="Times New Roman" panose="02020603050405020304" pitchFamily="18" charset="0"/>
                <a:ea typeface="楷体_GB2312" pitchFamily="49" charset="-122"/>
              </a:rPr>
              <a:t>		L-&gt;elem[j]=L-&gt;elem[j-1];</a:t>
            </a:r>
            <a:endParaRPr lang="en-US" altLang="zh-CN" dirty="0">
              <a:latin typeface="Times New Roman" panose="02020603050405020304" pitchFamily="18" charset="0"/>
              <a:ea typeface="楷体_GB2312" pitchFamily="49" charset="-122"/>
            </a:endParaRPr>
          </a:p>
          <a:p>
            <a:pPr marL="342900" lvl="0" indent="-342900" eaLnBrk="1" hangingPunct="1">
              <a:buChar char="•"/>
            </a:pPr>
            <a:r>
              <a:rPr lang="en-US" altLang="zh-CN" dirty="0">
                <a:latin typeface="Times New Roman" panose="02020603050405020304" pitchFamily="18" charset="0"/>
                <a:ea typeface="楷体_GB2312" pitchFamily="49" charset="-122"/>
              </a:rPr>
              <a:t>	L-&gt;elem[i-1]=b;</a:t>
            </a:r>
            <a:endParaRPr lang="en-US" altLang="zh-CN" dirty="0">
              <a:latin typeface="Times New Roman" panose="02020603050405020304" pitchFamily="18" charset="0"/>
              <a:ea typeface="楷体_GB2312" pitchFamily="49" charset="-122"/>
            </a:endParaRPr>
          </a:p>
          <a:p>
            <a:pPr marL="342900" lvl="0" indent="-342900" eaLnBrk="1" hangingPunct="1">
              <a:buChar char="•"/>
            </a:pPr>
            <a:r>
              <a:rPr lang="en-US" altLang="zh-CN" dirty="0">
                <a:latin typeface="Times New Roman" panose="02020603050405020304" pitchFamily="18" charset="0"/>
                <a:ea typeface="楷体_GB2312" pitchFamily="49" charset="-122"/>
              </a:rPr>
              <a:t>	L-&gt;length++;</a:t>
            </a:r>
            <a:endParaRPr lang="en-US" altLang="zh-CN" dirty="0">
              <a:latin typeface="Times New Roman" panose="02020603050405020304" pitchFamily="18" charset="0"/>
              <a:ea typeface="楷体_GB2312" pitchFamily="49" charset="-122"/>
            </a:endParaRPr>
          </a:p>
          <a:p>
            <a:pPr marL="342900" lvl="0" indent="-342900" eaLnBrk="1" hangingPunct="1">
              <a:buChar char="•"/>
            </a:pPr>
            <a:r>
              <a:rPr lang="en-US" altLang="zh-CN" dirty="0">
                <a:latin typeface="Times New Roman" panose="02020603050405020304" pitchFamily="18" charset="0"/>
                <a:ea typeface="楷体_GB2312" pitchFamily="49" charset="-122"/>
              </a:rPr>
              <a:t>	return TRUE;</a:t>
            </a:r>
            <a:endParaRPr lang="en-US" altLang="zh-CN" dirty="0">
              <a:latin typeface="Times New Roman" panose="02020603050405020304" pitchFamily="18" charset="0"/>
              <a:ea typeface="楷体_GB2312" pitchFamily="49" charset="-122"/>
            </a:endParaRPr>
          </a:p>
          <a:p>
            <a:pPr marL="342900" lvl="0" indent="-342900" eaLnBrk="1" hangingPunct="1">
              <a:buChar char="•"/>
            </a:pP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sp>
        <p:nvSpPr>
          <p:cNvPr id="28677" name="矩形 28676"/>
          <p:cNvSpPr/>
          <p:nvPr/>
        </p:nvSpPr>
        <p:spPr>
          <a:xfrm>
            <a:off x="304800" y="457200"/>
            <a:ext cx="1962150" cy="549275"/>
          </a:xfrm>
          <a:prstGeom prst="rect">
            <a:avLst/>
          </a:prstGeom>
          <a:noFill/>
          <a:ln w="9525">
            <a:noFill/>
          </a:ln>
        </p:spPr>
        <p:txBody>
          <a:bodyPr>
            <a:spAutoFit/>
          </a:bodyPr>
          <a:p>
            <a:pPr lvl="0" algn="just" eaLnBrk="1" hangingPunct="1">
              <a:lnSpc>
                <a:spcPct val="125000"/>
              </a:lnSpc>
            </a:pPr>
            <a:r>
              <a:rPr lang="zh-CN" altLang="en-US" sz="2400" dirty="0">
                <a:solidFill>
                  <a:schemeClr val="tx1"/>
                </a:solidFill>
                <a:latin typeface="Times New Roman" panose="02020603050405020304" pitchFamily="18" charset="0"/>
                <a:ea typeface="华文新魏" panose="02010800040101010101" pitchFamily="2" charset="-122"/>
              </a:rPr>
              <a:t>算法实现：</a:t>
            </a:r>
            <a:endParaRPr lang="zh-CN" altLang="en-US" sz="2400" dirty="0">
              <a:solidFill>
                <a:schemeClr val="tx1"/>
              </a:solidFill>
              <a:latin typeface="Times New Roman" panose="02020603050405020304" pitchFamily="18" charset="0"/>
              <a:ea typeface="华文新魏" panose="02010800040101010101" pitchFamily="2" charset="-122"/>
            </a:endParaRPr>
          </a:p>
        </p:txBody>
      </p:sp>
      <p:sp>
        <p:nvSpPr>
          <p:cNvPr id="28678" name="矩形 28677"/>
          <p:cNvSpPr>
            <a:spLocks noChangeArrowheads="1"/>
          </p:cNvSpPr>
          <p:nvPr/>
        </p:nvSpPr>
        <p:spPr bwMode="auto">
          <a:xfrm>
            <a:off x="5334000" y="533400"/>
            <a:ext cx="2438400" cy="457200"/>
          </a:xfrm>
          <a:prstGeom prst="rect">
            <a:avLst/>
          </a:prstGeom>
          <a:gradFill rotWithShape="1">
            <a:gsLst>
              <a:gs pos="0">
                <a:srgbClr val="5E765E"/>
              </a:gs>
              <a:gs pos="50000">
                <a:schemeClr val="bg1"/>
              </a:gs>
              <a:gs pos="100000">
                <a:srgbClr val="5E765E"/>
              </a:gs>
            </a:gsLst>
            <a:lin ang="5400000" scaled="1"/>
          </a:gradFill>
          <a:ln w="22225">
            <a:solidFill>
              <a:srgbClr val="003300"/>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算法设计时请注意：</a:t>
            </a:r>
            <a:endPar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28682" name="云形标注 28681"/>
          <p:cNvSpPr>
            <a:spLocks noChangeArrowheads="1"/>
          </p:cNvSpPr>
          <p:nvPr/>
        </p:nvSpPr>
        <p:spPr bwMode="auto">
          <a:xfrm>
            <a:off x="5486400" y="4343400"/>
            <a:ext cx="3121025" cy="479425"/>
          </a:xfrm>
          <a:prstGeom prst="cloudCallout">
            <a:avLst>
              <a:gd name="adj1" fmla="val -93440"/>
              <a:gd name="adj2" fmla="val -53972"/>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zh-CN" altLang="en-US" sz="1600" dirty="0">
                <a:solidFill>
                  <a:srgbClr val="002368"/>
                </a:solidFill>
                <a:latin typeface="Times New Roman" panose="02020603050405020304" pitchFamily="18" charset="0"/>
                <a:ea typeface="楷体_GB2312" pitchFamily="49" charset="-122"/>
              </a:rPr>
              <a:t>注意数据的移动方向</a:t>
            </a:r>
            <a:endParaRPr lang="zh-CN" altLang="en-US" sz="1600" dirty="0">
              <a:solidFill>
                <a:srgbClr val="002368"/>
              </a:solidFill>
              <a:latin typeface="Times New Roman" panose="02020603050405020304" pitchFamily="18" charset="0"/>
              <a:ea typeface="楷体_GB2312" pitchFamily="49" charset="-122"/>
            </a:endParaRPr>
          </a:p>
        </p:txBody>
      </p:sp>
      <p:sp>
        <p:nvSpPr>
          <p:cNvPr id="28684" name="云形标注 28683"/>
          <p:cNvSpPr>
            <a:spLocks noChangeArrowheads="1"/>
          </p:cNvSpPr>
          <p:nvPr/>
        </p:nvSpPr>
        <p:spPr bwMode="auto">
          <a:xfrm>
            <a:off x="5410200" y="3200400"/>
            <a:ext cx="2897188" cy="855663"/>
          </a:xfrm>
          <a:prstGeom prst="cloudCallout">
            <a:avLst>
              <a:gd name="adj1" fmla="val -121398"/>
              <a:gd name="adj2" fmla="val -74120"/>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zh-CN" altLang="en-US" sz="1600" dirty="0">
                <a:solidFill>
                  <a:srgbClr val="002368"/>
                </a:solidFill>
                <a:latin typeface="Times New Roman" panose="02020603050405020304" pitchFamily="18" charset="0"/>
                <a:ea typeface="楷体_GB2312" pitchFamily="49" charset="-122"/>
              </a:rPr>
              <a:t>检验插入位置的有效性：</a:t>
            </a:r>
            <a:r>
              <a:rPr lang="en-US" altLang="zh-CN" sz="1600" dirty="0">
                <a:solidFill>
                  <a:srgbClr val="002368"/>
                </a:solidFill>
                <a:latin typeface="Times New Roman" panose="02020603050405020304" pitchFamily="18" charset="0"/>
                <a:ea typeface="楷体_GB2312" pitchFamily="49" charset="-122"/>
              </a:rPr>
              <a:t>1≤i≤n+1</a:t>
            </a:r>
            <a:endParaRPr lang="en-US" altLang="zh-CN" sz="1600" dirty="0">
              <a:solidFill>
                <a:srgbClr val="002368"/>
              </a:solidFill>
              <a:latin typeface="Times New Roman" panose="02020603050405020304" pitchFamily="18" charset="0"/>
              <a:ea typeface="楷体_GB2312" pitchFamily="49" charset="-122"/>
            </a:endParaRPr>
          </a:p>
        </p:txBody>
      </p:sp>
      <p:sp>
        <p:nvSpPr>
          <p:cNvPr id="28686" name="云形标注 28685"/>
          <p:cNvSpPr>
            <a:spLocks noChangeArrowheads="1"/>
          </p:cNvSpPr>
          <p:nvPr/>
        </p:nvSpPr>
        <p:spPr bwMode="auto">
          <a:xfrm>
            <a:off x="5715000" y="1905000"/>
            <a:ext cx="2590800" cy="855663"/>
          </a:xfrm>
          <a:prstGeom prst="cloudCallout">
            <a:avLst>
              <a:gd name="adj1" fmla="val -129843"/>
              <a:gd name="adj2" fmla="val -27366"/>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zh-CN" altLang="en-US" sz="1600" dirty="0">
                <a:solidFill>
                  <a:srgbClr val="002368"/>
                </a:solidFill>
                <a:latin typeface="Times New Roman" panose="02020603050405020304" pitchFamily="18" charset="0"/>
                <a:ea typeface="楷体_GB2312" pitchFamily="49" charset="-122"/>
              </a:rPr>
              <a:t>在表满的情况下不能再做插入</a:t>
            </a:r>
            <a:endParaRPr lang="zh-CN" altLang="en-US" sz="1600"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box(in)">
                                      <p:cBhvr>
                                        <p:cTn id="13" dur="500"/>
                                        <p:tgtEl>
                                          <p:spTgt spid="2867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8678"/>
                                        </p:tgtEl>
                                        <p:attrNameLst>
                                          <p:attrName>style.visibility</p:attrName>
                                        </p:attrNameLst>
                                      </p:cBhvr>
                                      <p:to>
                                        <p:strVal val="visible"/>
                                      </p:to>
                                    </p:set>
                                    <p:animEffect transition="in" filter="box(in)">
                                      <p:cBhvr>
                                        <p:cTn id="18" dur="500"/>
                                        <p:tgtEl>
                                          <p:spTgt spid="286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686"/>
                                        </p:tgtEl>
                                        <p:attrNameLst>
                                          <p:attrName>style.visibility</p:attrName>
                                        </p:attrNameLst>
                                      </p:cBhvr>
                                      <p:to>
                                        <p:strVal val="visible"/>
                                      </p:to>
                                    </p:set>
                                    <p:animEffect transition="in" filter="fade">
                                      <p:cBhvr>
                                        <p:cTn id="23" dur="2000"/>
                                        <p:tgtEl>
                                          <p:spTgt spid="2868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684"/>
                                        </p:tgtEl>
                                        <p:attrNameLst>
                                          <p:attrName>style.visibility</p:attrName>
                                        </p:attrNameLst>
                                      </p:cBhvr>
                                      <p:to>
                                        <p:strVal val="visible"/>
                                      </p:to>
                                    </p:set>
                                    <p:animEffect transition="in" filter="fade">
                                      <p:cBhvr>
                                        <p:cTn id="28" dur="2000"/>
                                        <p:tgtEl>
                                          <p:spTgt spid="2868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682"/>
                                        </p:tgtEl>
                                        <p:attrNameLst>
                                          <p:attrName>style.visibility</p:attrName>
                                        </p:attrNameLst>
                                      </p:cBhvr>
                                      <p:to>
                                        <p:strVal val="visible"/>
                                      </p:to>
                                    </p:set>
                                    <p:animEffect transition="in" filter="fade">
                                      <p:cBhvr>
                                        <p:cTn id="33" dur="20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ldLvl="0" animBg="1"/>
      <p:bldP spid="28677" grpId="0"/>
      <p:bldP spid="28678" grpId="0" animBg="1"/>
      <p:bldP spid="28682" grpId="0" animBg="1"/>
      <p:bldP spid="28684" grpId="0" animBg="1"/>
      <p:bldP spid="286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矩形 32770"/>
          <p:cNvSpPr>
            <a:spLocks noChangeArrowheads="1"/>
          </p:cNvSpPr>
          <p:nvPr/>
        </p:nvSpPr>
        <p:spPr bwMode="auto">
          <a:xfrm>
            <a:off x="2057400" y="6019800"/>
            <a:ext cx="4800600" cy="533400"/>
          </a:xfrm>
          <a:prstGeom prst="rect">
            <a:avLst/>
          </a:prstGeom>
          <a:gradFill rotWithShape="1">
            <a:gsLst>
              <a:gs pos="0">
                <a:srgbClr val="5E765E"/>
              </a:gs>
              <a:gs pos="50000">
                <a:schemeClr val="bg1"/>
              </a:gs>
              <a:gs pos="100000">
                <a:srgbClr val="5E765E"/>
              </a:gs>
            </a:gsLst>
            <a:lin ang="5400000" scaled="1"/>
          </a:gradFill>
          <a:ln w="22225">
            <a:solidFill>
              <a:srgbClr val="003300"/>
            </a:solidFill>
            <a:miter lim="800000"/>
          </a:ln>
        </p:spPr>
        <p:txBody>
          <a:bodyPr anchor="ctr"/>
          <a:p>
            <a:pPr lvl="0" algn="ctr" eaLnBrk="1" hangingPunct="1"/>
            <a:r>
              <a:rPr lang="zh-CN" altLang="en-US" sz="2400" dirty="0">
                <a:solidFill>
                  <a:srgbClr val="002368"/>
                </a:solidFill>
                <a:latin typeface="Times New Roman" panose="02020603050405020304" pitchFamily="18" charset="0"/>
                <a:ea typeface="楷体_GB2312" pitchFamily="49" charset="-122"/>
              </a:rPr>
              <a:t>时间复杂度为：</a:t>
            </a:r>
            <a:r>
              <a:rPr lang="en-US" altLang="zh-CN" sz="2400" dirty="0">
                <a:solidFill>
                  <a:srgbClr val="002368"/>
                </a:solidFill>
                <a:latin typeface="Times New Roman" panose="02020603050405020304" pitchFamily="18" charset="0"/>
                <a:ea typeface="楷体_GB2312" pitchFamily="49" charset="-122"/>
              </a:rPr>
              <a:t>O</a:t>
            </a:r>
            <a:r>
              <a:rPr lang="zh-CN" altLang="en-US" sz="2400" dirty="0">
                <a:solidFill>
                  <a:srgbClr val="002368"/>
                </a:solidFill>
                <a:latin typeface="Times New Roman" panose="02020603050405020304" pitchFamily="18" charset="0"/>
                <a:ea typeface="楷体_GB2312" pitchFamily="49" charset="-122"/>
              </a:rPr>
              <a:t>（</a:t>
            </a:r>
            <a:r>
              <a:rPr lang="en-US" altLang="zh-CN" sz="2400" dirty="0">
                <a:solidFill>
                  <a:srgbClr val="002368"/>
                </a:solidFill>
                <a:latin typeface="Times New Roman" panose="02020603050405020304" pitchFamily="18" charset="0"/>
                <a:ea typeface="楷体_GB2312" pitchFamily="49" charset="-122"/>
              </a:rPr>
              <a:t>n</a:t>
            </a:r>
            <a:r>
              <a:rPr lang="zh-CN" altLang="en-US" sz="2400" dirty="0">
                <a:solidFill>
                  <a:srgbClr val="002368"/>
                </a:solidFill>
                <a:latin typeface="Times New Roman" panose="02020603050405020304" pitchFamily="18" charset="0"/>
                <a:ea typeface="楷体_GB2312" pitchFamily="49" charset="-122"/>
              </a:rPr>
              <a:t>）</a:t>
            </a:r>
            <a:endParaRPr lang="zh-CN" altLang="en-US" sz="2400" dirty="0">
              <a:solidFill>
                <a:srgbClr val="002368"/>
              </a:solidFill>
              <a:latin typeface="Times New Roman" panose="02020603050405020304" pitchFamily="18" charset="0"/>
              <a:ea typeface="楷体_GB2312" pitchFamily="49" charset="-122"/>
            </a:endParaRPr>
          </a:p>
        </p:txBody>
      </p:sp>
      <p:graphicFrame>
        <p:nvGraphicFramePr>
          <p:cNvPr id="23555" name="对象 32772"/>
          <p:cNvGraphicFramePr/>
          <p:nvPr/>
        </p:nvGraphicFramePr>
        <p:xfrm>
          <a:off x="4438650" y="3016250"/>
          <a:ext cx="114300" cy="215900"/>
        </p:xfrm>
        <a:graphic>
          <a:graphicData uri="http://schemas.openxmlformats.org/presentationml/2006/ole">
            <mc:AlternateContent xmlns:mc="http://schemas.openxmlformats.org/markup-compatibility/2006">
              <mc:Choice xmlns:v="urn:schemas-microsoft-com:vml" Requires="v">
                <p:oleObj spid="_x0000_s3079" name="" r:id="rId1" imgW="114300" imgH="215900" progId="Equation.3">
                  <p:embed/>
                </p:oleObj>
              </mc:Choice>
              <mc:Fallback>
                <p:oleObj name="" r:id="rId1" imgW="114300" imgH="215900" progId="Equation.3">
                  <p:embed/>
                  <p:pic>
                    <p:nvPicPr>
                      <p:cNvPr id="0" name="图片 3078"/>
                      <p:cNvPicPr/>
                      <p:nvPr/>
                    </p:nvPicPr>
                    <p:blipFill>
                      <a:blip r:embed="rId2"/>
                      <a:stretch>
                        <a:fillRect/>
                      </a:stretch>
                    </p:blipFill>
                    <p:spPr>
                      <a:xfrm>
                        <a:off x="4438650" y="3016250"/>
                        <a:ext cx="114300" cy="215900"/>
                      </a:xfrm>
                      <a:prstGeom prst="rect">
                        <a:avLst/>
                      </a:prstGeom>
                      <a:noFill/>
                      <a:ln w="38100">
                        <a:noFill/>
                        <a:miter/>
                      </a:ln>
                    </p:spPr>
                  </p:pic>
                </p:oleObj>
              </mc:Fallback>
            </mc:AlternateContent>
          </a:graphicData>
        </a:graphic>
      </p:graphicFrame>
      <p:sp>
        <p:nvSpPr>
          <p:cNvPr id="32774" name="矩形 32773"/>
          <p:cNvSpPr>
            <a:spLocks noChangeArrowheads="1"/>
          </p:cNvSpPr>
          <p:nvPr/>
        </p:nvSpPr>
        <p:spPr bwMode="auto">
          <a:xfrm>
            <a:off x="228600" y="609600"/>
            <a:ext cx="1981200" cy="396875"/>
          </a:xfrm>
          <a:prstGeom prst="rect">
            <a:avLst/>
          </a:prstGeom>
          <a:gradFill rotWithShape="1">
            <a:gsLst>
              <a:gs pos="0">
                <a:srgbClr val="660066"/>
              </a:gs>
              <a:gs pos="50000">
                <a:schemeClr val="bg1"/>
              </a:gs>
              <a:gs pos="100000">
                <a:srgbClr val="660066"/>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 </a:t>
            </a: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时间性能分析： </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32775" name="矩形 32774"/>
          <p:cNvSpPr/>
          <p:nvPr/>
        </p:nvSpPr>
        <p:spPr>
          <a:xfrm>
            <a:off x="304800" y="1066800"/>
            <a:ext cx="8534400" cy="1311275"/>
          </a:xfrm>
          <a:prstGeom prst="rect">
            <a:avLst/>
          </a:prstGeom>
          <a:noFill/>
          <a:ln w="57150">
            <a:noFill/>
          </a:ln>
        </p:spPr>
        <p:txBody>
          <a:bodyPr>
            <a:spAutoFit/>
          </a:bodyPr>
          <a:p>
            <a:pPr lvl="0" eaLnBrk="1" hangingPunct="1"/>
            <a:r>
              <a:rPr lang="en-US" altLang="zh-CN" dirty="0">
                <a:solidFill>
                  <a:srgbClr val="002368"/>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在顺序表中插入一个数据元素时，其</a:t>
            </a:r>
            <a:r>
              <a:rPr lang="zh-CN" altLang="en-US" dirty="0">
                <a:solidFill>
                  <a:srgbClr val="CC0000"/>
                </a:solidFill>
                <a:latin typeface="Times New Roman" panose="02020603050405020304" pitchFamily="18" charset="0"/>
                <a:ea typeface="楷体_GB2312" pitchFamily="49" charset="-122"/>
              </a:rPr>
              <a:t>时间</a:t>
            </a:r>
            <a:r>
              <a:rPr lang="zh-CN" altLang="en-US" dirty="0">
                <a:solidFill>
                  <a:srgbClr val="002368"/>
                </a:solidFill>
                <a:latin typeface="Times New Roman" panose="02020603050405020304" pitchFamily="18" charset="0"/>
                <a:ea typeface="楷体_GB2312" pitchFamily="49" charset="-122"/>
              </a:rPr>
              <a:t>主要耗费在</a:t>
            </a:r>
            <a:r>
              <a:rPr lang="zh-CN" altLang="en-US" dirty="0">
                <a:solidFill>
                  <a:srgbClr val="CC0000"/>
                </a:solidFill>
                <a:latin typeface="Times New Roman" panose="02020603050405020304" pitchFamily="18" charset="0"/>
                <a:ea typeface="楷体_GB2312" pitchFamily="49" charset="-122"/>
              </a:rPr>
              <a:t>移动</a:t>
            </a:r>
            <a:r>
              <a:rPr lang="zh-CN" altLang="en-US" dirty="0">
                <a:solidFill>
                  <a:srgbClr val="002368"/>
                </a:solidFill>
                <a:latin typeface="Times New Roman" panose="02020603050405020304" pitchFamily="18" charset="0"/>
                <a:ea typeface="楷体_GB2312" pitchFamily="49" charset="-122"/>
              </a:rPr>
              <a:t>数据元素上。</a:t>
            </a:r>
            <a:r>
              <a:rPr lang="zh-CN" altLang="en-US" dirty="0">
                <a:latin typeface="Times New Roman" panose="02020603050405020304" pitchFamily="18" charset="0"/>
                <a:ea typeface="楷体_GB2312" pitchFamily="49" charset="-122"/>
              </a:rPr>
              <a:t>在第</a:t>
            </a:r>
            <a:r>
              <a:rPr lang="en-US" altLang="zh-CN" dirty="0">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个位置上插入</a:t>
            </a:r>
            <a:r>
              <a:rPr lang="en-US" altLang="zh-CN"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，从</a:t>
            </a:r>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i</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到</a:t>
            </a:r>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都要向下移动一个位置，共需要移动</a:t>
            </a:r>
            <a:r>
              <a:rPr lang="en-US" altLang="zh-CN" dirty="0">
                <a:latin typeface="Times New Roman" panose="02020603050405020304" pitchFamily="18" charset="0"/>
                <a:ea typeface="楷体_GB2312" pitchFamily="49" charset="-122"/>
              </a:rPr>
              <a:t>n-i+1</a:t>
            </a:r>
            <a:r>
              <a:rPr lang="zh-CN" altLang="en-US" dirty="0">
                <a:latin typeface="Times New Roman" panose="02020603050405020304" pitchFamily="18" charset="0"/>
                <a:ea typeface="楷体_GB2312" pitchFamily="49" charset="-122"/>
              </a:rPr>
              <a:t>个元素，而</a:t>
            </a:r>
            <a:r>
              <a:rPr lang="en-US" altLang="zh-CN" dirty="0">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的取值范围为</a:t>
            </a:r>
            <a:r>
              <a:rPr lang="en-US" altLang="zh-CN" dirty="0">
                <a:latin typeface="Times New Roman" panose="02020603050405020304" pitchFamily="18" charset="0"/>
                <a:ea typeface="楷体_GB2312" pitchFamily="49" charset="-122"/>
              </a:rPr>
              <a:t>1≤i≤n+1</a:t>
            </a:r>
            <a:r>
              <a:rPr lang="zh-CN" altLang="en-US" dirty="0">
                <a:latin typeface="Times New Roman" panose="02020603050405020304" pitchFamily="18" charset="0"/>
                <a:ea typeface="楷体_GB2312" pitchFamily="49" charset="-122"/>
              </a:rPr>
              <a:t>，即有</a:t>
            </a:r>
            <a:r>
              <a:rPr lang="en-US" altLang="zh-CN" dirty="0">
                <a:latin typeface="Times New Roman" panose="02020603050405020304" pitchFamily="18" charset="0"/>
                <a:ea typeface="楷体_GB2312" pitchFamily="49" charset="-122"/>
              </a:rPr>
              <a:t>n+1</a:t>
            </a:r>
            <a:r>
              <a:rPr lang="zh-CN" altLang="en-US" dirty="0">
                <a:latin typeface="Times New Roman" panose="02020603050405020304" pitchFamily="18" charset="0"/>
                <a:ea typeface="楷体_GB2312" pitchFamily="49" charset="-122"/>
              </a:rPr>
              <a:t>个位置可以插入。设在第</a:t>
            </a:r>
            <a:r>
              <a:rPr lang="en-US" altLang="zh-CN" dirty="0">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个位置上插入元素的概率为</a:t>
            </a:r>
            <a:r>
              <a:rPr lang="en-US" altLang="zh-CN" dirty="0">
                <a:latin typeface="Times New Roman" panose="02020603050405020304" pitchFamily="18" charset="0"/>
                <a:ea typeface="楷体_GB2312" pitchFamily="49" charset="-122"/>
              </a:rPr>
              <a:t>Pi</a:t>
            </a:r>
            <a:r>
              <a:rPr lang="zh-CN" altLang="en-US" dirty="0">
                <a:latin typeface="Times New Roman" panose="02020603050405020304" pitchFamily="18" charset="0"/>
                <a:ea typeface="楷体_GB2312" pitchFamily="49" charset="-122"/>
              </a:rPr>
              <a:t>，则平均移动数据元素的次数为</a:t>
            </a:r>
            <a:endParaRPr lang="zh-CN" altLang="en-US" dirty="0">
              <a:latin typeface="Times New Roman" panose="02020603050405020304" pitchFamily="18" charset="0"/>
              <a:ea typeface="楷体_GB2312" pitchFamily="49" charset="-122"/>
            </a:endParaRPr>
          </a:p>
        </p:txBody>
      </p:sp>
      <p:sp>
        <p:nvSpPr>
          <p:cNvPr id="23558" name="文本框 32782"/>
          <p:cNvSpPr txBox="1"/>
          <p:nvPr/>
        </p:nvSpPr>
        <p:spPr>
          <a:xfrm>
            <a:off x="609600" y="5334000"/>
            <a:ext cx="8229600" cy="454025"/>
          </a:xfrm>
          <a:prstGeom prst="rect">
            <a:avLst/>
          </a:prstGeom>
          <a:noFill/>
          <a:ln w="57150" cap="flat" cmpd="thinThick">
            <a:pattFill prst="sphere">
              <a:fgClr>
                <a:srgbClr val="800080"/>
              </a:fgClr>
              <a:bgClr>
                <a:srgbClr val="FFFFFF"/>
              </a:bgClr>
            </a:pattFill>
            <a:prstDash val="solid"/>
            <a:miter/>
            <a:headEnd type="none" w="med" len="med"/>
            <a:tailEnd type="none" w="med" len="med"/>
          </a:ln>
        </p:spPr>
        <p:txBody>
          <a:bodyPr>
            <a:spAutoFit/>
          </a:bodyPr>
          <a:p>
            <a:pPr lvl="0" eaLnBrk="1" hangingPunct="1">
              <a:spcBef>
                <a:spcPct val="50000"/>
              </a:spcBef>
            </a:pPr>
            <a:r>
              <a:rPr lang="zh-CN" altLang="en-US" dirty="0">
                <a:solidFill>
                  <a:srgbClr val="002368"/>
                </a:solidFill>
                <a:latin typeface="Times New Roman" panose="02020603050405020304" pitchFamily="18" charset="0"/>
                <a:ea typeface="楷体_GB2312" pitchFamily="49" charset="-122"/>
              </a:rPr>
              <a:t>说明在顺序表上作插入运算平均需要移动表中一半的数据元素</a:t>
            </a:r>
            <a:endParaRPr lang="zh-CN" altLang="en-US" dirty="0">
              <a:solidFill>
                <a:srgbClr val="002368"/>
              </a:solidFill>
              <a:latin typeface="Times New Roman" panose="02020603050405020304" pitchFamily="18" charset="0"/>
              <a:ea typeface="楷体_GB2312" pitchFamily="49" charset="-122"/>
            </a:endParaRPr>
          </a:p>
        </p:txBody>
      </p:sp>
      <p:sp>
        <p:nvSpPr>
          <p:cNvPr id="23559" name="矩形 32785"/>
          <p:cNvSpPr/>
          <p:nvPr/>
        </p:nvSpPr>
        <p:spPr>
          <a:xfrm>
            <a:off x="0" y="0"/>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23560" name="对象 32784"/>
          <p:cNvGraphicFramePr/>
          <p:nvPr/>
        </p:nvGraphicFramePr>
        <p:xfrm>
          <a:off x="0" y="0"/>
          <a:ext cx="1162050" cy="400050"/>
        </p:xfrm>
        <a:graphic>
          <a:graphicData uri="http://schemas.openxmlformats.org/presentationml/2006/ole">
            <mc:AlternateContent xmlns:mc="http://schemas.openxmlformats.org/markup-compatibility/2006">
              <mc:Choice xmlns:v="urn:schemas-microsoft-com:vml" Requires="v">
                <p:oleObj spid="_x0000_s3082" name="" r:id="rId3" imgW="1257935" imgH="431800" progId="Equation.3">
                  <p:embed/>
                </p:oleObj>
              </mc:Choice>
              <mc:Fallback>
                <p:oleObj name="" r:id="rId3" imgW="1257935" imgH="431800" progId="Equation.3">
                  <p:embed/>
                  <p:pic>
                    <p:nvPicPr>
                      <p:cNvPr id="0" name="图片 3081"/>
                      <p:cNvPicPr/>
                      <p:nvPr/>
                    </p:nvPicPr>
                    <p:blipFill>
                      <a:blip r:embed="rId4"/>
                      <a:stretch>
                        <a:fillRect/>
                      </a:stretch>
                    </p:blipFill>
                    <p:spPr>
                      <a:xfrm>
                        <a:off x="0" y="0"/>
                        <a:ext cx="1162050" cy="400050"/>
                      </a:xfrm>
                      <a:prstGeom prst="rect">
                        <a:avLst/>
                      </a:prstGeom>
                      <a:noFill/>
                      <a:ln w="38100">
                        <a:noFill/>
                        <a:miter/>
                      </a:ln>
                    </p:spPr>
                  </p:pic>
                </p:oleObj>
              </mc:Fallback>
            </mc:AlternateContent>
          </a:graphicData>
        </a:graphic>
      </p:graphicFrame>
      <p:sp>
        <p:nvSpPr>
          <p:cNvPr id="23561" name="矩形 32787"/>
          <p:cNvSpPr/>
          <p:nvPr/>
        </p:nvSpPr>
        <p:spPr>
          <a:xfrm>
            <a:off x="0" y="3228975"/>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23562" name="对象 32786"/>
          <p:cNvGraphicFramePr/>
          <p:nvPr/>
        </p:nvGraphicFramePr>
        <p:xfrm>
          <a:off x="3657600" y="2590800"/>
          <a:ext cx="2305050" cy="793750"/>
        </p:xfrm>
        <a:graphic>
          <a:graphicData uri="http://schemas.openxmlformats.org/presentationml/2006/ole">
            <mc:AlternateContent xmlns:mc="http://schemas.openxmlformats.org/markup-compatibility/2006">
              <mc:Choice xmlns:v="urn:schemas-microsoft-com:vml" Requires="v">
                <p:oleObj spid="_x0000_s3081" name="" r:id="rId5" imgW="1257935" imgH="431800" progId="Equation.3">
                  <p:embed/>
                </p:oleObj>
              </mc:Choice>
              <mc:Fallback>
                <p:oleObj name="" r:id="rId5" imgW="1257935" imgH="431800" progId="Equation.3">
                  <p:embed/>
                  <p:pic>
                    <p:nvPicPr>
                      <p:cNvPr id="0" name="图片 3080"/>
                      <p:cNvPicPr/>
                      <p:nvPr/>
                    </p:nvPicPr>
                    <p:blipFill>
                      <a:blip r:embed="rId4"/>
                      <a:stretch>
                        <a:fillRect/>
                      </a:stretch>
                    </p:blipFill>
                    <p:spPr>
                      <a:xfrm>
                        <a:off x="3657600" y="2590800"/>
                        <a:ext cx="2305050" cy="793750"/>
                      </a:xfrm>
                      <a:prstGeom prst="rect">
                        <a:avLst/>
                      </a:prstGeom>
                      <a:noFill/>
                      <a:ln w="38100">
                        <a:noFill/>
                        <a:miter/>
                      </a:ln>
                    </p:spPr>
                  </p:pic>
                </p:oleObj>
              </mc:Fallback>
            </mc:AlternateContent>
          </a:graphicData>
        </a:graphic>
      </p:graphicFrame>
      <p:sp>
        <p:nvSpPr>
          <p:cNvPr id="23563" name="矩形 32788"/>
          <p:cNvSpPr/>
          <p:nvPr/>
        </p:nvSpPr>
        <p:spPr>
          <a:xfrm>
            <a:off x="457200" y="3581400"/>
            <a:ext cx="6967538" cy="396875"/>
          </a:xfrm>
          <a:prstGeom prst="rect">
            <a:avLst/>
          </a:prstGeom>
          <a:noFill/>
          <a:ln w="57150">
            <a:noFill/>
          </a:ln>
        </p:spPr>
        <p:txBody>
          <a:bodyPr wrap="none" anchor="ctr">
            <a:spAutoFit/>
          </a:bodyPr>
          <a:p>
            <a:pPr lvl="0" eaLnBrk="1" hangingPunct="1"/>
            <a:r>
              <a:rPr lang="zh-CN" altLang="en-US" dirty="0">
                <a:latin typeface="Times New Roman" panose="02020603050405020304" pitchFamily="18" charset="0"/>
                <a:ea typeface="楷体_GB2312" pitchFamily="49" charset="-122"/>
              </a:rPr>
              <a:t>假设在每个位置插入元素的概率相等，即</a:t>
            </a:r>
            <a:r>
              <a:rPr lang="en-US" altLang="zh-CN" dirty="0">
                <a:latin typeface="Times New Roman" panose="02020603050405020304" pitchFamily="18" charset="0"/>
                <a:ea typeface="楷体_GB2312" pitchFamily="49" charset="-122"/>
              </a:rPr>
              <a:t>Pi = 1/(n+1)</a:t>
            </a:r>
            <a:r>
              <a:rPr lang="zh-CN" altLang="en-US" dirty="0">
                <a:latin typeface="Times New Roman" panose="02020603050405020304" pitchFamily="18" charset="0"/>
                <a:ea typeface="楷体_GB2312" pitchFamily="49" charset="-122"/>
              </a:rPr>
              <a:t>，则</a:t>
            </a:r>
            <a:endParaRPr lang="zh-CN" altLang="en-US" dirty="0">
              <a:latin typeface="Times New Roman" panose="02020603050405020304" pitchFamily="18" charset="0"/>
              <a:ea typeface="楷体_GB2312" pitchFamily="49" charset="-122"/>
            </a:endParaRPr>
          </a:p>
        </p:txBody>
      </p:sp>
      <p:sp>
        <p:nvSpPr>
          <p:cNvPr id="23564" name="矩形 32790"/>
          <p:cNvSpPr/>
          <p:nvPr/>
        </p:nvSpPr>
        <p:spPr>
          <a:xfrm>
            <a:off x="0" y="3228975"/>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23565" name="对象 32789"/>
          <p:cNvGraphicFramePr/>
          <p:nvPr/>
        </p:nvGraphicFramePr>
        <p:xfrm>
          <a:off x="1524000" y="4191000"/>
          <a:ext cx="5715000" cy="901700"/>
        </p:xfrm>
        <a:graphic>
          <a:graphicData uri="http://schemas.openxmlformats.org/presentationml/2006/ole">
            <mc:AlternateContent xmlns:mc="http://schemas.openxmlformats.org/markup-compatibility/2006">
              <mc:Choice xmlns:v="urn:schemas-microsoft-com:vml" Requires="v">
                <p:oleObj spid="_x0000_s3080" name="" r:id="rId6" imgW="2743200" imgH="431800" progId="Equation.3">
                  <p:embed/>
                </p:oleObj>
              </mc:Choice>
              <mc:Fallback>
                <p:oleObj name="" r:id="rId6" imgW="2743200" imgH="431800" progId="Equation.3">
                  <p:embed/>
                  <p:pic>
                    <p:nvPicPr>
                      <p:cNvPr id="0" name="图片 3079"/>
                      <p:cNvPicPr/>
                      <p:nvPr/>
                    </p:nvPicPr>
                    <p:blipFill>
                      <a:blip r:embed="rId7"/>
                      <a:stretch>
                        <a:fillRect/>
                      </a:stretch>
                    </p:blipFill>
                    <p:spPr>
                      <a:xfrm>
                        <a:off x="1524000" y="4191000"/>
                        <a:ext cx="5715000" cy="901700"/>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 calcmode="lin" valueType="num">
                                      <p:cBhvr additive="base">
                                        <p:cTn id="7" dur="500" fill="hold"/>
                                        <p:tgtEl>
                                          <p:spTgt spid="32774"/>
                                        </p:tgtEl>
                                        <p:attrNameLst>
                                          <p:attrName>ppt_x</p:attrName>
                                        </p:attrNameLst>
                                      </p:cBhvr>
                                      <p:tavLst>
                                        <p:tav tm="0">
                                          <p:val>
                                            <p:strVal val="0-#ppt_w/2"/>
                                          </p:val>
                                        </p:tav>
                                        <p:tav tm="100000">
                                          <p:val>
                                            <p:strVal val="#ppt_x"/>
                                          </p:val>
                                        </p:tav>
                                      </p:tavLst>
                                    </p:anim>
                                    <p:anim calcmode="lin" valueType="num">
                                      <p:cBhvr additive="base">
                                        <p:cTn id="8" dur="500" fill="hold"/>
                                        <p:tgtEl>
                                          <p:spTgt spid="3277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775"/>
                                        </p:tgtEl>
                                        <p:attrNameLst>
                                          <p:attrName>style.visibility</p:attrName>
                                        </p:attrNameLst>
                                      </p:cBhvr>
                                      <p:to>
                                        <p:strVal val="visible"/>
                                      </p:to>
                                    </p:set>
                                    <p:anim calcmode="lin" valueType="num">
                                      <p:cBhvr additive="base">
                                        <p:cTn id="11" dur="500" fill="hold"/>
                                        <p:tgtEl>
                                          <p:spTgt spid="32775"/>
                                        </p:tgtEl>
                                        <p:attrNameLst>
                                          <p:attrName>ppt_x</p:attrName>
                                        </p:attrNameLst>
                                      </p:cBhvr>
                                      <p:tavLst>
                                        <p:tav tm="0">
                                          <p:val>
                                            <p:strVal val="0-#ppt_w/2"/>
                                          </p:val>
                                        </p:tav>
                                        <p:tav tm="100000">
                                          <p:val>
                                            <p:strVal val="#ppt_x"/>
                                          </p:val>
                                        </p:tav>
                                      </p:tavLst>
                                    </p:anim>
                                    <p:anim calcmode="lin" valueType="num">
                                      <p:cBhvr additive="base">
                                        <p:cTn id="12"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diamond(in)">
                                      <p:cBhvr>
                                        <p:cTn id="17" dur="2000"/>
                                        <p:tgtEl>
                                          <p:spTgt spid="2355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771"/>
                                        </p:tgtEl>
                                        <p:attrNameLst>
                                          <p:attrName>style.visibility</p:attrName>
                                        </p:attrNameLst>
                                      </p:cBhvr>
                                      <p:to>
                                        <p:strVal val="visible"/>
                                      </p:to>
                                    </p:set>
                                    <p:animEffect transition="in" filter="checkerboard(across)">
                                      <p:cBhvr>
                                        <p:cTn id="2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4" grpId="0" animBg="1"/>
      <p:bldP spid="32775" grpId="0"/>
      <p:bldP spid="235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文本框 125953"/>
          <p:cNvSpPr txBox="1"/>
          <p:nvPr/>
        </p:nvSpPr>
        <p:spPr>
          <a:xfrm>
            <a:off x="1447800" y="1584325"/>
            <a:ext cx="5867400" cy="473075"/>
          </a:xfrm>
          <a:prstGeom prst="rect">
            <a:avLst/>
          </a:prstGeom>
          <a:noFill/>
          <a:ln w="9525">
            <a:noFill/>
          </a:ln>
        </p:spPr>
        <p:txBody>
          <a:bodyPr>
            <a:spAutoFit/>
          </a:bodyPr>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① </a:t>
            </a:r>
            <a:r>
              <a:rPr lang="zh-CN" altLang="en-US" dirty="0">
                <a:solidFill>
                  <a:srgbClr val="002368"/>
                </a:solidFill>
                <a:latin typeface="Times New Roman" panose="02020603050405020304" pitchFamily="18" charset="0"/>
                <a:ea typeface="楷体_GB2312" pitchFamily="49" charset="-122"/>
              </a:rPr>
              <a:t>将</a:t>
            </a:r>
            <a:r>
              <a:rPr lang="en-US" altLang="zh-CN" dirty="0">
                <a:solidFill>
                  <a:srgbClr val="002368"/>
                </a:solidFill>
                <a:latin typeface="Times New Roman" panose="02020603050405020304" pitchFamily="18" charset="0"/>
                <a:ea typeface="楷体_GB2312" pitchFamily="49" charset="-122"/>
              </a:rPr>
              <a:t>a</a:t>
            </a:r>
            <a:r>
              <a:rPr lang="en-US" altLang="zh-CN" baseline="-30000" dirty="0">
                <a:solidFill>
                  <a:srgbClr val="002368"/>
                </a:solidFill>
                <a:latin typeface="Times New Roman" panose="02020603050405020304" pitchFamily="18" charset="0"/>
                <a:ea typeface="楷体_GB2312" pitchFamily="49" charset="-122"/>
              </a:rPr>
              <a:t>i+1</a:t>
            </a:r>
            <a:r>
              <a:rPr lang="zh-CN" altLang="en-US" dirty="0">
                <a:solidFill>
                  <a:srgbClr val="002368"/>
                </a:solidFill>
                <a:latin typeface="Times New Roman" panose="02020603050405020304" pitchFamily="18" charset="0"/>
                <a:ea typeface="楷体_GB2312" pitchFamily="49" charset="-122"/>
              </a:rPr>
              <a:t>～</a:t>
            </a:r>
            <a:r>
              <a:rPr lang="en-US" altLang="zh-CN" dirty="0">
                <a:solidFill>
                  <a:srgbClr val="002368"/>
                </a:solidFill>
                <a:latin typeface="Times New Roman" panose="02020603050405020304" pitchFamily="18" charset="0"/>
                <a:ea typeface="楷体_GB2312" pitchFamily="49" charset="-122"/>
              </a:rPr>
              <a:t>a</a:t>
            </a:r>
            <a:r>
              <a:rPr lang="en-US" altLang="zh-CN" baseline="-30000" dirty="0">
                <a:solidFill>
                  <a:srgbClr val="002368"/>
                </a:solidFill>
                <a:latin typeface="Times New Roman" panose="02020603050405020304" pitchFamily="18" charset="0"/>
                <a:ea typeface="楷体_GB2312" pitchFamily="49" charset="-122"/>
              </a:rPr>
              <a:t>n </a:t>
            </a:r>
            <a:r>
              <a:rPr lang="zh-CN" altLang="en-US" dirty="0">
                <a:solidFill>
                  <a:srgbClr val="002368"/>
                </a:solidFill>
                <a:latin typeface="Times New Roman" panose="02020603050405020304" pitchFamily="18" charset="0"/>
                <a:ea typeface="楷体_GB2312" pitchFamily="49" charset="-122"/>
              </a:rPr>
              <a:t>顺序向上移动。</a:t>
            </a:r>
            <a:endParaRPr lang="zh-CN" altLang="en-US" dirty="0">
              <a:solidFill>
                <a:srgbClr val="002368"/>
              </a:solidFill>
              <a:latin typeface="Times New Roman" panose="02020603050405020304" pitchFamily="18" charset="0"/>
              <a:ea typeface="楷体_GB2312" pitchFamily="49" charset="-122"/>
            </a:endParaRPr>
          </a:p>
        </p:txBody>
      </p:sp>
      <p:sp>
        <p:nvSpPr>
          <p:cNvPr id="18434" name="矩形 125954"/>
          <p:cNvSpPr>
            <a:spLocks noChangeArrowheads="1"/>
          </p:cNvSpPr>
          <p:nvPr/>
        </p:nvSpPr>
        <p:spPr bwMode="auto">
          <a:xfrm>
            <a:off x="304800" y="533400"/>
            <a:ext cx="1828800" cy="396875"/>
          </a:xfrm>
          <a:prstGeom prst="rect">
            <a:avLst/>
          </a:prstGeom>
          <a:gradFill rotWithShape="1">
            <a:gsLst>
              <a:gs pos="0">
                <a:srgbClr val="660066"/>
              </a:gs>
              <a:gs pos="50000">
                <a:schemeClr val="bg1"/>
              </a:gs>
              <a:gs pos="100000">
                <a:srgbClr val="660066"/>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4. </a:t>
            </a: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删除操作</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2053" name="矩形 125955"/>
          <p:cNvSpPr/>
          <p:nvPr/>
        </p:nvSpPr>
        <p:spPr>
          <a:xfrm>
            <a:off x="304800" y="1066800"/>
            <a:ext cx="7162800" cy="427038"/>
          </a:xfrm>
          <a:prstGeom prst="rect">
            <a:avLst/>
          </a:prstGeom>
          <a:noFill/>
          <a:ln w="57150">
            <a:noFill/>
          </a:ln>
        </p:spPr>
        <p:txBody>
          <a:bodyPr>
            <a:spAutoFit/>
          </a:bodyPr>
          <a:p>
            <a:pPr lvl="0" eaLnBrk="1" hangingPunct="1">
              <a:lnSpc>
                <a:spcPct val="110000"/>
              </a:lnSpc>
            </a:pPr>
            <a:r>
              <a:rPr lang="zh-CN" altLang="en-US" dirty="0">
                <a:solidFill>
                  <a:schemeClr val="tx1"/>
                </a:solidFill>
                <a:latin typeface="楷体_GB2312" pitchFamily="49" charset="-122"/>
                <a:ea typeface="楷体_GB2312" pitchFamily="49" charset="-122"/>
              </a:rPr>
              <a:t>指将表中第</a:t>
            </a:r>
            <a:r>
              <a:rPr lang="en-US" altLang="zh-CN" dirty="0">
                <a:solidFill>
                  <a:schemeClr val="tx1"/>
                </a:solidFill>
                <a:latin typeface="楷体_GB2312" pitchFamily="49" charset="-122"/>
                <a:ea typeface="楷体_GB2312" pitchFamily="49" charset="-122"/>
              </a:rPr>
              <a:t>i</a:t>
            </a:r>
            <a:r>
              <a:rPr lang="zh-CN" altLang="en-US" dirty="0">
                <a:solidFill>
                  <a:schemeClr val="tx1"/>
                </a:solidFill>
                <a:latin typeface="楷体_GB2312" pitchFamily="49" charset="-122"/>
                <a:ea typeface="楷体_GB2312" pitchFamily="49" charset="-122"/>
              </a:rPr>
              <a:t>个元素从线性表中去掉</a:t>
            </a:r>
            <a:r>
              <a:rPr lang="en-US" altLang="zh-CN" dirty="0">
                <a:solidFill>
                  <a:schemeClr val="tx1"/>
                </a:solidFill>
                <a:latin typeface="楷体_GB2312" pitchFamily="49" charset="-122"/>
                <a:ea typeface="楷体_GB2312" pitchFamily="49" charset="-122"/>
              </a:rPr>
              <a:t>,</a:t>
            </a:r>
            <a:r>
              <a:rPr lang="en-US" altLang="zh-CN" dirty="0">
                <a:solidFill>
                  <a:srgbClr val="CC3300"/>
                </a:solidFill>
                <a:latin typeface="华文新魏" panose="02010800040101010101" pitchFamily="2" charset="-122"/>
                <a:ea typeface="华文新魏" panose="02010800040101010101" pitchFamily="2" charset="-122"/>
              </a:rPr>
              <a:t>i </a:t>
            </a:r>
            <a:r>
              <a:rPr lang="zh-CN" altLang="en-US" dirty="0">
                <a:solidFill>
                  <a:srgbClr val="CC3300"/>
                </a:solidFill>
                <a:latin typeface="华文新魏" panose="02010800040101010101" pitchFamily="2" charset="-122"/>
                <a:ea typeface="华文新魏" panose="02010800040101010101" pitchFamily="2" charset="-122"/>
              </a:rPr>
              <a:t>的取值范围为</a:t>
            </a:r>
            <a:r>
              <a:rPr lang="en-US" altLang="zh-CN" dirty="0">
                <a:solidFill>
                  <a:srgbClr val="CC3300"/>
                </a:solidFill>
                <a:latin typeface="华文新魏" panose="02010800040101010101" pitchFamily="2" charset="-122"/>
                <a:ea typeface="华文新魏" panose="02010800040101010101" pitchFamily="2" charset="-122"/>
              </a:rPr>
              <a:t>:1≤i≤n</a:t>
            </a:r>
            <a:endParaRPr lang="en-US" altLang="zh-CN" dirty="0">
              <a:solidFill>
                <a:srgbClr val="CC3300"/>
              </a:solidFill>
              <a:latin typeface="华文新魏" panose="02010800040101010101" pitchFamily="2" charset="-122"/>
              <a:ea typeface="华文新魏" panose="02010800040101010101" pitchFamily="2" charset="-122"/>
            </a:endParaRPr>
          </a:p>
        </p:txBody>
      </p:sp>
      <p:sp>
        <p:nvSpPr>
          <p:cNvPr id="18436" name="矩形 125956"/>
          <p:cNvSpPr>
            <a:spLocks noChangeArrowheads="1"/>
          </p:cNvSpPr>
          <p:nvPr/>
        </p:nvSpPr>
        <p:spPr bwMode="auto">
          <a:xfrm>
            <a:off x="381000" y="1752600"/>
            <a:ext cx="914400" cy="457200"/>
          </a:xfrm>
          <a:prstGeom prst="rect">
            <a:avLst/>
          </a:prstGeom>
          <a:gradFill rotWithShape="1">
            <a:gsLst>
              <a:gs pos="0">
                <a:srgbClr val="5E765E"/>
              </a:gs>
              <a:gs pos="50000">
                <a:schemeClr val="bg1"/>
              </a:gs>
              <a:gs pos="100000">
                <a:srgbClr val="5E765E"/>
              </a:gs>
            </a:gsLst>
            <a:lin ang="5400000" scaled="1"/>
          </a:gradFill>
          <a:ln w="22225">
            <a:solidFill>
              <a:srgbClr val="003300"/>
            </a:solidFill>
            <a:miter lim="800000"/>
          </a:ln>
        </p:spPr>
        <p:txBody>
          <a:bodyPr/>
          <a:p>
            <a:pPr lvl="0" algn="ctr" eaLnBrk="1" hangingPunct="1"/>
            <a:r>
              <a:rPr lang="zh-CN" altLang="en-US" dirty="0">
                <a:solidFill>
                  <a:schemeClr val="tx1"/>
                </a:solidFill>
                <a:latin typeface="Times New Roman" panose="02020603050405020304" pitchFamily="18" charset="0"/>
                <a:ea typeface="楷体_GB2312" pitchFamily="49" charset="-122"/>
              </a:rPr>
              <a:t>步骤：</a:t>
            </a:r>
            <a:endParaRPr lang="zh-CN" altLang="en-US" dirty="0">
              <a:solidFill>
                <a:schemeClr val="tx1"/>
              </a:solidFill>
              <a:latin typeface="Times New Roman" panose="02020603050405020304" pitchFamily="18" charset="0"/>
              <a:ea typeface="楷体_GB2312" pitchFamily="49" charset="-122"/>
            </a:endParaRPr>
          </a:p>
        </p:txBody>
      </p:sp>
      <p:sp>
        <p:nvSpPr>
          <p:cNvPr id="2055" name="矩形 125961"/>
          <p:cNvSpPr/>
          <p:nvPr/>
        </p:nvSpPr>
        <p:spPr>
          <a:xfrm>
            <a:off x="1428750" y="2117725"/>
            <a:ext cx="4972050" cy="396875"/>
          </a:xfrm>
          <a:prstGeom prst="rect">
            <a:avLst/>
          </a:prstGeom>
          <a:noFill/>
          <a:ln w="57150">
            <a:noFill/>
          </a:ln>
        </p:spPr>
        <p:txBody>
          <a:bodyPr wrap="none">
            <a:spAutoFit/>
          </a:bodyPr>
          <a:p>
            <a:pPr lvl="0" eaLnBrk="1" hangingPunct="1"/>
            <a:r>
              <a:rPr lang="en-US" altLang="zh-CN" dirty="0">
                <a:solidFill>
                  <a:srgbClr val="002368"/>
                </a:solidFill>
                <a:latin typeface="Times New Roman" panose="02020603050405020304" pitchFamily="18" charset="0"/>
                <a:ea typeface="楷体_GB2312" pitchFamily="49" charset="-122"/>
              </a:rPr>
              <a:t>② </a:t>
            </a:r>
            <a:r>
              <a:rPr lang="zh-CN" altLang="en-US" dirty="0">
                <a:solidFill>
                  <a:srgbClr val="002368"/>
                </a:solidFill>
                <a:latin typeface="Times New Roman" panose="02020603050405020304" pitchFamily="18" charset="0"/>
                <a:ea typeface="楷体_GB2312" pitchFamily="49" charset="-122"/>
              </a:rPr>
              <a:t>修改</a:t>
            </a:r>
            <a:r>
              <a:rPr lang="en-US" altLang="zh-CN" dirty="0">
                <a:solidFill>
                  <a:srgbClr val="002368"/>
                </a:solidFill>
                <a:latin typeface="Times New Roman" panose="02020603050405020304" pitchFamily="18" charset="0"/>
                <a:ea typeface="楷体_GB2312" pitchFamily="49" charset="-122"/>
              </a:rPr>
              <a:t>last</a:t>
            </a:r>
            <a:r>
              <a:rPr lang="zh-CN" altLang="en-US" dirty="0">
                <a:solidFill>
                  <a:srgbClr val="002368"/>
                </a:solidFill>
                <a:latin typeface="Times New Roman" panose="02020603050405020304" pitchFamily="18" charset="0"/>
                <a:ea typeface="楷体_GB2312" pitchFamily="49" charset="-122"/>
              </a:rPr>
              <a:t>指针使之仍指向最后一个元素。</a:t>
            </a:r>
            <a:endParaRPr lang="zh-CN" altLang="en-US" dirty="0">
              <a:solidFill>
                <a:srgbClr val="002368"/>
              </a:solidFill>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2050" name="" r:id="rId1" imgW="4876800" imgH="3048000"/>
        </mc:Choice>
        <mc:Fallback>
          <p:control name="" r:id="rId1" imgW="4876800" imgH="3048000">
            <p:pic>
              <p:nvPicPr>
                <p:cNvPr id="0" name="ShockwaveFlash"/>
                <p:cNvPicPr/>
                <p:nvPr/>
              </p:nvPicPr>
              <p:blipFill>
                <a:blip r:embed="rId2"/>
                <a:stretch>
                  <a:fillRect/>
                </a:stretch>
              </p:blipFill>
              <p:spPr>
                <a:xfrm>
                  <a:off x="1066800" y="2514600"/>
                  <a:ext cx="4876800" cy="3048000"/>
                </a:xfrm>
                <a:prstGeom prst="rect">
                  <a:avLst/>
                </a:prstGeom>
              </p:spPr>
            </p:pic>
          </p:control>
        </mc:Fallback>
      </mc:AlternateContent>
    </p:controls>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矩形 30722"/>
          <p:cNvSpPr/>
          <p:nvPr/>
        </p:nvSpPr>
        <p:spPr>
          <a:xfrm>
            <a:off x="76200" y="1295400"/>
            <a:ext cx="3352800" cy="35655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40000"/>
              </a:lnSpc>
            </a:pPr>
            <a:r>
              <a:rPr lang="en-US" altLang="zh-CN" dirty="0">
                <a:solidFill>
                  <a:srgbClr val="002368"/>
                </a:solidFill>
                <a:latin typeface="Times New Roman" panose="02020603050405020304" pitchFamily="18" charset="0"/>
                <a:ea typeface="楷体_GB2312" pitchFamily="49" charset="-122"/>
              </a:rPr>
              <a:t>① </a:t>
            </a:r>
            <a:r>
              <a:rPr lang="zh-CN" altLang="en-US" dirty="0">
                <a:solidFill>
                  <a:srgbClr val="002368"/>
                </a:solidFill>
                <a:latin typeface="Times New Roman" panose="02020603050405020304" pitchFamily="18" charset="0"/>
                <a:ea typeface="楷体_GB2312" pitchFamily="49" charset="-122"/>
              </a:rPr>
              <a:t>当表空时不能做删除 ，否则产生下溢错误。</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40000"/>
              </a:lnSpc>
            </a:pPr>
            <a:r>
              <a:rPr lang="en-US" altLang="zh-CN" dirty="0">
                <a:solidFill>
                  <a:srgbClr val="002368"/>
                </a:solidFill>
                <a:latin typeface="Times New Roman" panose="02020603050405020304" pitchFamily="18" charset="0"/>
                <a:ea typeface="楷体_GB2312" pitchFamily="49" charset="-122"/>
              </a:rPr>
              <a:t>② </a:t>
            </a:r>
            <a:r>
              <a:rPr lang="zh-CN" altLang="en-US" dirty="0">
                <a:solidFill>
                  <a:srgbClr val="002368"/>
                </a:solidFill>
                <a:latin typeface="Times New Roman" panose="02020603050405020304" pitchFamily="18" charset="0"/>
                <a:ea typeface="楷体_GB2312" pitchFamily="49" charset="-122"/>
              </a:rPr>
              <a:t>要检查删除位置的有效性</a:t>
            </a:r>
            <a:r>
              <a:rPr lang="en-US" altLang="zh-CN" dirty="0">
                <a:solidFill>
                  <a:srgbClr val="002368"/>
                </a:solidFill>
                <a:latin typeface="Times New Roman" panose="02020603050405020304" pitchFamily="18" charset="0"/>
                <a:ea typeface="楷体_GB2312" pitchFamily="49" charset="-122"/>
              </a:rPr>
              <a:t>1≤i≤n</a:t>
            </a:r>
            <a:r>
              <a:rPr lang="zh-CN" altLang="en-US" dirty="0">
                <a:solidFill>
                  <a:srgbClr val="002368"/>
                </a:solidFill>
                <a:latin typeface="Times New Roman" panose="02020603050405020304" pitchFamily="18" charset="0"/>
                <a:ea typeface="楷体_GB2312" pitchFamily="49" charset="-122"/>
              </a:rPr>
              <a:t>。</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40000"/>
              </a:lnSpc>
            </a:pPr>
            <a:r>
              <a:rPr lang="en-US" altLang="zh-CN" dirty="0">
                <a:solidFill>
                  <a:srgbClr val="002368"/>
                </a:solidFill>
                <a:latin typeface="Times New Roman" panose="02020603050405020304" pitchFamily="18" charset="0"/>
                <a:ea typeface="楷体_GB2312" pitchFamily="49" charset="-122"/>
              </a:rPr>
              <a:t>③ </a:t>
            </a:r>
            <a:r>
              <a:rPr lang="zh-CN" altLang="en-US" dirty="0">
                <a:solidFill>
                  <a:srgbClr val="002368"/>
                </a:solidFill>
                <a:latin typeface="Times New Roman" panose="02020603050405020304" pitchFamily="18" charset="0"/>
                <a:ea typeface="楷体_GB2312" pitchFamily="49" charset="-122"/>
              </a:rPr>
              <a:t>删除</a:t>
            </a: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a:t>
            </a:r>
            <a:r>
              <a:rPr lang="en-US" altLang="zh-CN" dirty="0">
                <a:solidFill>
                  <a:srgbClr val="002368"/>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之后，该数据已不存在，如果需要，先取出</a:t>
            </a: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a:t>
            </a:r>
            <a:r>
              <a:rPr lang="en-US" altLang="zh-CN" dirty="0">
                <a:solidFill>
                  <a:srgbClr val="002368"/>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，再做删除。</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40000"/>
              </a:lnSpc>
            </a:pPr>
            <a:r>
              <a:rPr lang="en-US" altLang="zh-CN" dirty="0">
                <a:solidFill>
                  <a:srgbClr val="002368"/>
                </a:solidFill>
                <a:latin typeface="Times New Roman" panose="02020603050405020304" pitchFamily="18" charset="0"/>
                <a:ea typeface="楷体_GB2312" pitchFamily="49" charset="-122"/>
              </a:rPr>
              <a:t>④ </a:t>
            </a:r>
            <a:r>
              <a:rPr lang="zh-CN" altLang="en-US" dirty="0">
                <a:solidFill>
                  <a:srgbClr val="002368"/>
                </a:solidFill>
                <a:latin typeface="Times New Roman" panose="02020603050405020304" pitchFamily="18" charset="0"/>
                <a:ea typeface="楷体_GB2312" pitchFamily="49" charset="-122"/>
              </a:rPr>
              <a:t>注意数据的移动方向。</a:t>
            </a:r>
            <a:endParaRPr lang="zh-CN" altLang="en-US" dirty="0">
              <a:solidFill>
                <a:srgbClr val="002368"/>
              </a:solidFill>
              <a:latin typeface="Times New Roman" panose="02020603050405020304" pitchFamily="18" charset="0"/>
              <a:ea typeface="楷体_GB2312" pitchFamily="49" charset="-122"/>
            </a:endParaRPr>
          </a:p>
        </p:txBody>
      </p:sp>
      <p:sp>
        <p:nvSpPr>
          <p:cNvPr id="30725" name="矩形 30724"/>
          <p:cNvSpPr>
            <a:spLocks noChangeArrowheads="1"/>
          </p:cNvSpPr>
          <p:nvPr/>
        </p:nvSpPr>
        <p:spPr bwMode="auto">
          <a:xfrm>
            <a:off x="304800" y="669925"/>
            <a:ext cx="1219200" cy="396875"/>
          </a:xfrm>
          <a:prstGeom prst="rect">
            <a:avLst/>
          </a:prstGeom>
          <a:gradFill rotWithShape="1">
            <a:gsLst>
              <a:gs pos="0">
                <a:srgbClr val="660066"/>
              </a:gs>
              <a:gs pos="50000">
                <a:schemeClr val="bg1"/>
              </a:gs>
              <a:gs pos="100000">
                <a:srgbClr val="660066"/>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注意：</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30726" name="矩形 30725"/>
          <p:cNvSpPr>
            <a:spLocks noChangeArrowheads="1"/>
          </p:cNvSpPr>
          <p:nvPr/>
        </p:nvSpPr>
        <p:spPr bwMode="auto">
          <a:xfrm>
            <a:off x="3581400" y="685800"/>
            <a:ext cx="1962150" cy="396875"/>
          </a:xfrm>
          <a:prstGeom prst="rect">
            <a:avLst/>
          </a:prstGeom>
          <a:gradFill rotWithShape="1">
            <a:gsLst>
              <a:gs pos="0">
                <a:srgbClr val="660066"/>
              </a:gs>
              <a:gs pos="50000">
                <a:schemeClr val="bg1"/>
              </a:gs>
              <a:gs pos="100000">
                <a:srgbClr val="660066"/>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算法如下：</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30727" name="矩形 30726"/>
          <p:cNvSpPr/>
          <p:nvPr/>
        </p:nvSpPr>
        <p:spPr>
          <a:xfrm>
            <a:off x="3581400" y="1295400"/>
            <a:ext cx="5334000" cy="3140075"/>
          </a:xfrm>
          <a:prstGeom prst="rect">
            <a:avLst/>
          </a:prstGeom>
          <a:noFill/>
          <a:ln w="57150" cap="flat" cmpd="thinThick">
            <a:solidFill>
              <a:srgbClr val="800080"/>
            </a:solidFill>
            <a:prstDash val="solid"/>
            <a:miter/>
            <a:headEnd type="none" w="med" len="med"/>
            <a:tailEnd type="none" w="med" len="med"/>
          </a:ln>
        </p:spPr>
        <p:txBody>
          <a:bodyPr>
            <a:spAutoFit/>
          </a:bodyPr>
          <a:p>
            <a:pPr marL="342900" lvl="0" indent="-342900" eaLnBrk="1" hangingPunct="1"/>
            <a:r>
              <a:rPr lang="sv-SE" altLang="zh-CN" dirty="0">
                <a:latin typeface="Times New Roman" panose="02020603050405020304" pitchFamily="18" charset="0"/>
                <a:ea typeface="楷体_GB2312" pitchFamily="49" charset="-122"/>
              </a:rPr>
              <a:t>int DelList(SeqList *L,int i)</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int j;</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if(i&lt;1||i&gt;L-&gt;length)</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return FALSE;</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for(j=i;j&lt;L-&gt;length;j++)</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L-&gt;elem[j]=L-&gt;elem[j+1];</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L-&gt;length--;</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	return TRUE;</a:t>
            </a:r>
            <a:endParaRPr lang="sv-SE" altLang="zh-CN" dirty="0">
              <a:latin typeface="Times New Roman" panose="02020603050405020304" pitchFamily="18" charset="0"/>
              <a:ea typeface="楷体_GB2312" pitchFamily="49" charset="-122"/>
            </a:endParaRPr>
          </a:p>
          <a:p>
            <a:pPr marL="342900" lvl="0" indent="-342900" eaLnBrk="1" hangingPunct="1"/>
            <a:r>
              <a:rPr lang="sv-SE" altLang="zh-CN" dirty="0">
                <a:latin typeface="Times New Roman" panose="02020603050405020304" pitchFamily="18" charset="0"/>
                <a:ea typeface="楷体_GB2312" pitchFamily="49" charset="-122"/>
              </a:rPr>
              <a:t>}</a:t>
            </a:r>
            <a:endParaRPr lang="sv-SE" altLang="zh-CN" dirty="0">
              <a:latin typeface="Times New Roman" panose="02020603050405020304" pitchFamily="18" charset="0"/>
              <a:ea typeface="楷体_GB2312" pitchFamily="49" charset="-122"/>
            </a:endParaRPr>
          </a:p>
        </p:txBody>
      </p:sp>
      <p:sp>
        <p:nvSpPr>
          <p:cNvPr id="30729" name="云形标注 30728"/>
          <p:cNvSpPr>
            <a:spLocks noChangeArrowheads="1"/>
          </p:cNvSpPr>
          <p:nvPr/>
        </p:nvSpPr>
        <p:spPr bwMode="auto">
          <a:xfrm>
            <a:off x="6643688" y="1728788"/>
            <a:ext cx="2438400" cy="838200"/>
          </a:xfrm>
          <a:prstGeom prst="cloudCallout">
            <a:avLst>
              <a:gd name="adj1" fmla="val -85861"/>
              <a:gd name="adj2" fmla="val 11287"/>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en-US" altLang="zh-CN" sz="1600" dirty="0">
                <a:solidFill>
                  <a:srgbClr val="990033"/>
                </a:solidFill>
                <a:latin typeface="Times New Roman" panose="02020603050405020304" pitchFamily="18" charset="0"/>
                <a:ea typeface="楷体_GB2312" pitchFamily="49" charset="-122"/>
              </a:rPr>
              <a:t>/*</a:t>
            </a:r>
            <a:r>
              <a:rPr lang="zh-CN" altLang="en-US" sz="1600" dirty="0">
                <a:solidFill>
                  <a:srgbClr val="990033"/>
                </a:solidFill>
                <a:latin typeface="Times New Roman" panose="02020603050405020304" pitchFamily="18" charset="0"/>
                <a:ea typeface="楷体_GB2312" pitchFamily="49" charset="-122"/>
              </a:rPr>
              <a:t>检查删除位置的合法性</a:t>
            </a:r>
            <a:r>
              <a:rPr lang="en-US" altLang="zh-CN" sz="1600" dirty="0">
                <a:solidFill>
                  <a:srgbClr val="990033"/>
                </a:solidFill>
                <a:latin typeface="Times New Roman" panose="02020603050405020304" pitchFamily="18" charset="0"/>
                <a:ea typeface="楷体_GB2312" pitchFamily="49" charset="-122"/>
              </a:rPr>
              <a:t>*/</a:t>
            </a:r>
            <a:endParaRPr lang="en-US" altLang="zh-CN" sz="1600" dirty="0">
              <a:solidFill>
                <a:srgbClr val="990033"/>
              </a:solidFill>
              <a:latin typeface="Times New Roman" panose="02020603050405020304" pitchFamily="18" charset="0"/>
              <a:ea typeface="楷体_GB2312" pitchFamily="49" charset="-122"/>
            </a:endParaRPr>
          </a:p>
        </p:txBody>
      </p:sp>
      <p:sp>
        <p:nvSpPr>
          <p:cNvPr id="30731" name="云形标注 30730"/>
          <p:cNvSpPr>
            <a:spLocks noChangeArrowheads="1"/>
          </p:cNvSpPr>
          <p:nvPr/>
        </p:nvSpPr>
        <p:spPr bwMode="auto">
          <a:xfrm>
            <a:off x="6400800" y="3886200"/>
            <a:ext cx="2362200" cy="609600"/>
          </a:xfrm>
          <a:prstGeom prst="cloudCallout">
            <a:avLst>
              <a:gd name="adj1" fmla="val -36560"/>
              <a:gd name="adj2" fmla="val -110157"/>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en-US" altLang="zh-CN" sz="1600" dirty="0">
                <a:solidFill>
                  <a:srgbClr val="990033"/>
                </a:solidFill>
                <a:latin typeface="Times New Roman" panose="02020603050405020304" pitchFamily="18" charset="0"/>
                <a:ea typeface="楷体_GB2312" pitchFamily="49" charset="-122"/>
              </a:rPr>
              <a:t>/*</a:t>
            </a:r>
            <a:r>
              <a:rPr lang="zh-CN" altLang="en-US" sz="1600" dirty="0">
                <a:solidFill>
                  <a:srgbClr val="990033"/>
                </a:solidFill>
                <a:latin typeface="Times New Roman" panose="02020603050405020304" pitchFamily="18" charset="0"/>
                <a:ea typeface="楷体_GB2312" pitchFamily="49" charset="-122"/>
              </a:rPr>
              <a:t>向上移动</a:t>
            </a:r>
            <a:r>
              <a:rPr lang="en-US" altLang="zh-CN" sz="1600" dirty="0">
                <a:solidFill>
                  <a:srgbClr val="990033"/>
                </a:solidFill>
                <a:latin typeface="Times New Roman" panose="02020603050405020304" pitchFamily="18" charset="0"/>
                <a:ea typeface="楷体_GB2312" pitchFamily="49" charset="-122"/>
              </a:rPr>
              <a:t>*/</a:t>
            </a:r>
            <a:endParaRPr lang="en-US" altLang="zh-CN" sz="1600" dirty="0">
              <a:solidFill>
                <a:srgbClr val="990033"/>
              </a:solidFill>
              <a:latin typeface="Times New Roman" panose="02020603050405020304" pitchFamily="18" charset="0"/>
              <a:ea typeface="楷体_GB2312" pitchFamily="49" charset="-122"/>
            </a:endParaRPr>
          </a:p>
        </p:txBody>
      </p:sp>
      <p:sp>
        <p:nvSpPr>
          <p:cNvPr id="30733" name="云形标注 30732"/>
          <p:cNvSpPr>
            <a:spLocks noChangeArrowheads="1"/>
          </p:cNvSpPr>
          <p:nvPr/>
        </p:nvSpPr>
        <p:spPr bwMode="auto">
          <a:xfrm>
            <a:off x="5638800" y="4953000"/>
            <a:ext cx="2362200" cy="609600"/>
          </a:xfrm>
          <a:prstGeom prst="cloudCallout">
            <a:avLst>
              <a:gd name="adj1" fmla="val -72847"/>
              <a:gd name="adj2" fmla="val -206667"/>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en-US" altLang="zh-CN" sz="1600" dirty="0">
                <a:solidFill>
                  <a:srgbClr val="990033"/>
                </a:solidFill>
                <a:latin typeface="Times New Roman" panose="02020603050405020304" pitchFamily="18" charset="0"/>
                <a:ea typeface="楷体_GB2312" pitchFamily="49" charset="-122"/>
              </a:rPr>
              <a:t>/*</a:t>
            </a:r>
            <a:r>
              <a:rPr lang="zh-CN" altLang="en-US" sz="1600" dirty="0">
                <a:solidFill>
                  <a:srgbClr val="990033"/>
                </a:solidFill>
                <a:latin typeface="Times New Roman" panose="02020603050405020304" pitchFamily="18" charset="0"/>
                <a:ea typeface="楷体_GB2312" pitchFamily="49" charset="-122"/>
              </a:rPr>
              <a:t>删除成功</a:t>
            </a:r>
            <a:r>
              <a:rPr lang="en-US" altLang="zh-CN" sz="1600" dirty="0">
                <a:solidFill>
                  <a:srgbClr val="990033"/>
                </a:solidFill>
                <a:latin typeface="Times New Roman" panose="02020603050405020304" pitchFamily="18" charset="0"/>
                <a:ea typeface="楷体_GB2312" pitchFamily="49" charset="-122"/>
              </a:rPr>
              <a:t>*/</a:t>
            </a:r>
            <a:endParaRPr lang="en-US" altLang="zh-CN" sz="1600" dirty="0">
              <a:solidFill>
                <a:srgbClr val="990033"/>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2000"/>
                                        <p:tgtEl>
                                          <p:spTgt spid="307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blinds(horizontal)">
                                      <p:cBhvr>
                                        <p:cTn id="10" dur="2000"/>
                                        <p:tgtEl>
                                          <p:spTgt spid="3072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0726"/>
                                        </p:tgtEl>
                                        <p:attrNameLst>
                                          <p:attrName>style.visibility</p:attrName>
                                        </p:attrNameLst>
                                      </p:cBhvr>
                                      <p:to>
                                        <p:strVal val="visible"/>
                                      </p:to>
                                    </p:set>
                                    <p:animEffect transition="in" filter="box(in)">
                                      <p:cBhvr>
                                        <p:cTn id="15" dur="2000"/>
                                        <p:tgtEl>
                                          <p:spTgt spid="3072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727"/>
                                        </p:tgtEl>
                                        <p:attrNameLst>
                                          <p:attrName>style.visibility</p:attrName>
                                        </p:attrNameLst>
                                      </p:cBhvr>
                                      <p:to>
                                        <p:strVal val="visible"/>
                                      </p:to>
                                    </p:set>
                                    <p:animEffect transition="in" filter="box(in)">
                                      <p:cBhvr>
                                        <p:cTn id="18" dur="2000"/>
                                        <p:tgtEl>
                                          <p:spTgt spid="3072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0729"/>
                                        </p:tgtEl>
                                        <p:attrNameLst>
                                          <p:attrName>style.visibility</p:attrName>
                                        </p:attrNameLst>
                                      </p:cBhvr>
                                      <p:to>
                                        <p:strVal val="visible"/>
                                      </p:to>
                                    </p:set>
                                    <p:animEffect transition="in" filter="box(in)">
                                      <p:cBhvr>
                                        <p:cTn id="23" dur="500"/>
                                        <p:tgtEl>
                                          <p:spTgt spid="3072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0731"/>
                                        </p:tgtEl>
                                        <p:attrNameLst>
                                          <p:attrName>style.visibility</p:attrName>
                                        </p:attrNameLst>
                                      </p:cBhvr>
                                      <p:to>
                                        <p:strVal val="visible"/>
                                      </p:to>
                                    </p:set>
                                    <p:animEffect transition="in" filter="box(in)">
                                      <p:cBhvr>
                                        <p:cTn id="28" dur="500"/>
                                        <p:tgtEl>
                                          <p:spTgt spid="3073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0733"/>
                                        </p:tgtEl>
                                        <p:attrNameLst>
                                          <p:attrName>style.visibility</p:attrName>
                                        </p:attrNameLst>
                                      </p:cBhvr>
                                      <p:to>
                                        <p:strVal val="visible"/>
                                      </p:to>
                                    </p:set>
                                    <p:animEffect transition="in" filter="box(in)">
                                      <p:cBhvr>
                                        <p:cTn id="33" dur="500"/>
                                        <p:tgtEl>
                                          <p:spTgt spid="30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P spid="30725" grpId="0" animBg="1"/>
      <p:bldP spid="30726" grpId="0" animBg="1"/>
      <p:bldP spid="30727" grpId="0" bldLvl="0" animBg="1"/>
      <p:bldP spid="30729" grpId="0" bldLvl="0" animBg="1"/>
      <p:bldP spid="30731" grpId="0" animBg="1"/>
      <p:bldP spid="3073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304800" y="990600"/>
            <a:ext cx="8382000" cy="1235075"/>
          </a:xfrm>
          <a:prstGeom prst="rect">
            <a:avLst/>
          </a:prstGeom>
          <a:noFill/>
          <a:ln w="57150">
            <a:noFill/>
          </a:ln>
        </p:spPr>
        <p:txBody>
          <a:bodyPr>
            <a:spAutoFit/>
          </a:bodyPr>
          <a:p>
            <a:pPr lvl="0" algn="just" eaLnBrk="1" hangingPunct="1">
              <a:lnSpc>
                <a:spcPct val="125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删除算法的时间性能分析</a:t>
            </a:r>
            <a:r>
              <a:rPr lang="zh-CN" altLang="sv-SE" dirty="0">
                <a:latin typeface="Times New Roman" panose="02020603050405020304" pitchFamily="18" charset="0"/>
                <a:ea typeface="楷体_GB2312" pitchFamily="49" charset="-122"/>
              </a:rPr>
              <a:t>：与插入运算相同，其时间主要消耗在移动表中元素上，删除第</a:t>
            </a:r>
            <a:r>
              <a:rPr lang="sv-SE" altLang="zh-CN" dirty="0">
                <a:latin typeface="Times New Roman" panose="02020603050405020304" pitchFamily="18" charset="0"/>
                <a:ea typeface="楷体_GB2312" pitchFamily="49" charset="-122"/>
              </a:rPr>
              <a:t>i</a:t>
            </a:r>
            <a:r>
              <a:rPr lang="zh-CN" altLang="sv-SE" dirty="0">
                <a:latin typeface="Times New Roman" panose="02020603050405020304" pitchFamily="18" charset="0"/>
                <a:ea typeface="楷体_GB2312" pitchFamily="49" charset="-122"/>
              </a:rPr>
              <a:t>个元素时，其后面的元素</a:t>
            </a:r>
            <a:r>
              <a:rPr lang="sv-SE" altLang="zh-CN" dirty="0">
                <a:latin typeface="Times New Roman" panose="02020603050405020304" pitchFamily="18" charset="0"/>
                <a:ea typeface="楷体_GB2312" pitchFamily="49" charset="-122"/>
              </a:rPr>
              <a:t>ai+1</a:t>
            </a:r>
            <a:r>
              <a:rPr lang="zh-CN" altLang="sv-SE" dirty="0">
                <a:latin typeface="Times New Roman" panose="02020603050405020304" pitchFamily="18" charset="0"/>
                <a:ea typeface="楷体_GB2312" pitchFamily="49" charset="-122"/>
              </a:rPr>
              <a:t>～</a:t>
            </a:r>
            <a:r>
              <a:rPr lang="sv-SE" altLang="zh-CN" dirty="0">
                <a:latin typeface="Times New Roman" panose="02020603050405020304" pitchFamily="18" charset="0"/>
                <a:ea typeface="楷体_GB2312" pitchFamily="49" charset="-122"/>
              </a:rPr>
              <a:t>an</a:t>
            </a:r>
            <a:r>
              <a:rPr lang="zh-CN" altLang="sv-SE" dirty="0">
                <a:latin typeface="Times New Roman" panose="02020603050405020304" pitchFamily="18" charset="0"/>
                <a:ea typeface="楷体_GB2312" pitchFamily="49" charset="-122"/>
              </a:rPr>
              <a:t>都要向上移动一个位置，共移动了</a:t>
            </a:r>
            <a:r>
              <a:rPr lang="sv-SE" altLang="zh-CN" dirty="0">
                <a:latin typeface="Times New Roman" panose="02020603050405020304" pitchFamily="18" charset="0"/>
                <a:ea typeface="楷体_GB2312" pitchFamily="49" charset="-122"/>
              </a:rPr>
              <a:t>n-i</a:t>
            </a:r>
            <a:r>
              <a:rPr lang="zh-CN" altLang="sv-SE" dirty="0">
                <a:latin typeface="Times New Roman" panose="02020603050405020304" pitchFamily="18" charset="0"/>
                <a:ea typeface="楷体_GB2312" pitchFamily="49" charset="-122"/>
              </a:rPr>
              <a:t>个元素，所以平均移动数据元素的次数： </a:t>
            </a:r>
            <a:endParaRPr lang="zh-CN" altLang="en-US" dirty="0">
              <a:latin typeface="Times New Roman" panose="02020603050405020304" pitchFamily="18" charset="0"/>
              <a:ea typeface="楷体_GB2312" pitchFamily="49" charset="-122"/>
            </a:endParaRPr>
          </a:p>
        </p:txBody>
      </p:sp>
      <p:sp>
        <p:nvSpPr>
          <p:cNvPr id="33795" name="矩形 33794"/>
          <p:cNvSpPr/>
          <p:nvPr/>
        </p:nvSpPr>
        <p:spPr>
          <a:xfrm>
            <a:off x="2362200" y="5334000"/>
            <a:ext cx="2879725" cy="454025"/>
          </a:xfrm>
          <a:prstGeom prst="rect">
            <a:avLst/>
          </a:prstGeom>
          <a:noFill/>
          <a:ln w="57150" cap="flat" cmpd="thinThick">
            <a:solidFill>
              <a:srgbClr val="800080"/>
            </a:solidFill>
            <a:prstDash val="solid"/>
            <a:miter/>
            <a:headEnd type="none" w="med" len="med"/>
            <a:tailEnd type="none" w="med" len="med"/>
          </a:ln>
        </p:spPr>
        <p:txBody>
          <a:bodyPr wrap="none">
            <a:spAutoFit/>
          </a:bodyPr>
          <a:p>
            <a:pPr lvl="0" eaLnBrk="1" hangingPunct="1"/>
            <a:r>
              <a:rPr lang="zh-CN" altLang="en-US" dirty="0">
                <a:solidFill>
                  <a:srgbClr val="002368"/>
                </a:solidFill>
                <a:latin typeface="Times New Roman" panose="02020603050405020304" pitchFamily="18" charset="0"/>
                <a:ea typeface="楷体_GB2312" pitchFamily="49" charset="-122"/>
              </a:rPr>
              <a:t>时间复杂度为：</a:t>
            </a:r>
            <a:r>
              <a:rPr lang="en-US" altLang="zh-CN" dirty="0">
                <a:solidFill>
                  <a:srgbClr val="CC3300"/>
                </a:solidFill>
                <a:latin typeface="Times New Roman" panose="02020603050405020304" pitchFamily="18" charset="0"/>
                <a:ea typeface="楷体_GB2312" pitchFamily="49" charset="-122"/>
              </a:rPr>
              <a:t>O</a:t>
            </a:r>
            <a:r>
              <a:rPr lang="zh-CN" altLang="en-US" dirty="0">
                <a:solidFill>
                  <a:srgbClr val="CC3300"/>
                </a:solidFill>
                <a:latin typeface="Times New Roman" panose="02020603050405020304" pitchFamily="18" charset="0"/>
                <a:ea typeface="楷体_GB2312" pitchFamily="49" charset="-122"/>
              </a:rPr>
              <a:t>（</a:t>
            </a:r>
            <a:r>
              <a:rPr lang="en-US" altLang="zh-CN" dirty="0">
                <a:solidFill>
                  <a:srgbClr val="CC3300"/>
                </a:solidFill>
                <a:latin typeface="Times New Roman" panose="02020603050405020304" pitchFamily="18" charset="0"/>
                <a:ea typeface="楷体_GB2312" pitchFamily="49" charset="-122"/>
              </a:rPr>
              <a:t>n</a:t>
            </a:r>
            <a:r>
              <a:rPr lang="zh-CN" altLang="en-US" dirty="0">
                <a:solidFill>
                  <a:srgbClr val="CC3300"/>
                </a:solidFill>
                <a:latin typeface="Times New Roman" panose="02020603050405020304" pitchFamily="18" charset="0"/>
                <a:ea typeface="楷体_GB2312" pitchFamily="49" charset="-122"/>
              </a:rPr>
              <a:t>）</a:t>
            </a:r>
            <a:endParaRPr lang="zh-CN" altLang="en-US" dirty="0">
              <a:solidFill>
                <a:srgbClr val="CC3300"/>
              </a:solidFill>
              <a:latin typeface="Times New Roman" panose="02020603050405020304" pitchFamily="18" charset="0"/>
              <a:ea typeface="楷体_GB2312" pitchFamily="49" charset="-122"/>
            </a:endParaRPr>
          </a:p>
        </p:txBody>
      </p:sp>
      <p:sp>
        <p:nvSpPr>
          <p:cNvPr id="33797" name="矩形 33796"/>
          <p:cNvSpPr/>
          <p:nvPr/>
        </p:nvSpPr>
        <p:spPr>
          <a:xfrm>
            <a:off x="914400" y="3124200"/>
            <a:ext cx="4267200" cy="396875"/>
          </a:xfrm>
          <a:prstGeom prst="rect">
            <a:avLst/>
          </a:prstGeom>
          <a:noFill/>
          <a:ln w="57150">
            <a:noFill/>
          </a:ln>
        </p:spPr>
        <p:txBody>
          <a:bodyPr>
            <a:spAutoFit/>
          </a:bodyPr>
          <a:p>
            <a:pPr lvl="0" eaLnBrk="1" hangingPunct="1"/>
            <a:r>
              <a:rPr lang="zh-CN" altLang="en-US" dirty="0">
                <a:latin typeface="Times New Roman" panose="02020603050405020304" pitchFamily="18" charset="0"/>
                <a:ea typeface="华文新魏" panose="02010800040101010101" pitchFamily="2" charset="-122"/>
              </a:rPr>
              <a:t>等概率情况下，Ｐ</a:t>
            </a:r>
            <a:r>
              <a:rPr lang="en-US" altLang="zh-CN" dirty="0">
                <a:latin typeface="Times New Roman" panose="02020603050405020304" pitchFamily="18" charset="0"/>
                <a:ea typeface="华文新魏" panose="02010800040101010101" pitchFamily="2" charset="-122"/>
              </a:rPr>
              <a:t>i</a:t>
            </a:r>
            <a:r>
              <a:rPr lang="zh-CN" altLang="en-US" dirty="0">
                <a:latin typeface="Times New Roman" panose="02020603050405020304" pitchFamily="18" charset="0"/>
                <a:ea typeface="华文新魏" panose="02010800040101010101" pitchFamily="2" charset="-122"/>
              </a:rPr>
              <a:t>＝</a:t>
            </a:r>
            <a:r>
              <a:rPr lang="zh-CN" altLang="en-US" b="0" dirty="0">
                <a:latin typeface="Times New Roman" panose="02020603050405020304" pitchFamily="18" charset="0"/>
                <a:ea typeface="楷体_GB2312" pitchFamily="49" charset="-122"/>
              </a:rPr>
              <a:t> </a:t>
            </a:r>
            <a:r>
              <a:rPr lang="en-US" altLang="zh-CN" dirty="0">
                <a:solidFill>
                  <a:srgbClr val="CC3300"/>
                </a:solidFill>
                <a:latin typeface="Times New Roman" panose="02020603050405020304" pitchFamily="18" charset="0"/>
                <a:ea typeface="楷体_GB2312" pitchFamily="49" charset="-122"/>
              </a:rPr>
              <a:t>1/n</a:t>
            </a:r>
            <a:endParaRPr lang="en-US" altLang="zh-CN" dirty="0">
              <a:solidFill>
                <a:srgbClr val="CC3300"/>
              </a:solidFill>
              <a:latin typeface="Times New Roman" panose="02020603050405020304" pitchFamily="18" charset="0"/>
              <a:ea typeface="楷体_GB2312" pitchFamily="49" charset="-122"/>
            </a:endParaRPr>
          </a:p>
        </p:txBody>
      </p:sp>
      <p:sp>
        <p:nvSpPr>
          <p:cNvPr id="33798" name="矩形 33797"/>
          <p:cNvSpPr/>
          <p:nvPr/>
        </p:nvSpPr>
        <p:spPr>
          <a:xfrm>
            <a:off x="228600" y="457200"/>
            <a:ext cx="2514600" cy="549275"/>
          </a:xfrm>
          <a:prstGeom prst="rect">
            <a:avLst/>
          </a:prstGeom>
          <a:noFill/>
          <a:ln w="57150">
            <a:noFill/>
          </a:ln>
        </p:spPr>
        <p:txBody>
          <a:bodyPr>
            <a:spAutoFit/>
          </a:bodyPr>
          <a:p>
            <a:pPr lvl="0" eaLnBrk="1" hangingPunct="1">
              <a:lnSpc>
                <a:spcPct val="125000"/>
              </a:lnSpc>
            </a:pPr>
            <a:r>
              <a:rPr lang="zh-CN" altLang="en-US" sz="2400" dirty="0">
                <a:solidFill>
                  <a:srgbClr val="000066"/>
                </a:solidFill>
                <a:latin typeface="Times New Roman" panose="02020603050405020304" pitchFamily="18" charset="0"/>
                <a:ea typeface="华文新魏" panose="02010800040101010101" pitchFamily="2" charset="-122"/>
              </a:rPr>
              <a:t>算法性能分析： </a:t>
            </a:r>
            <a:endParaRPr lang="zh-CN" altLang="en-US" sz="2400" dirty="0">
              <a:solidFill>
                <a:srgbClr val="000066"/>
              </a:solidFill>
              <a:latin typeface="Times New Roman" panose="02020603050405020304" pitchFamily="18" charset="0"/>
              <a:ea typeface="华文新魏" panose="02010800040101010101" pitchFamily="2" charset="-122"/>
            </a:endParaRPr>
          </a:p>
        </p:txBody>
      </p:sp>
      <p:sp>
        <p:nvSpPr>
          <p:cNvPr id="33803" name="矩形 33802"/>
          <p:cNvSpPr/>
          <p:nvPr/>
        </p:nvSpPr>
        <p:spPr>
          <a:xfrm>
            <a:off x="914400" y="3505200"/>
            <a:ext cx="5943600" cy="488950"/>
          </a:xfrm>
          <a:prstGeom prst="rect">
            <a:avLst/>
          </a:prstGeom>
          <a:noFill/>
          <a:ln w="57150">
            <a:noFill/>
          </a:ln>
        </p:spPr>
        <p:txBody>
          <a:bodyPr>
            <a:spAutoFit/>
          </a:bodyPr>
          <a:p>
            <a:pPr lvl="0" eaLnBrk="1" hangingPunct="1">
              <a:lnSpc>
                <a:spcPct val="130000"/>
              </a:lnSpc>
              <a:spcBef>
                <a:spcPct val="50000"/>
              </a:spcBef>
            </a:pPr>
            <a:r>
              <a:rPr lang="zh-CN" altLang="en-US" dirty="0">
                <a:latin typeface="Times New Roman" panose="02020603050405020304" pitchFamily="18" charset="0"/>
                <a:ea typeface="华文新魏" panose="02010800040101010101" pitchFamily="2" charset="-122"/>
              </a:rPr>
              <a:t>则平均移动数据元素的次数为</a:t>
            </a:r>
            <a:endParaRPr lang="zh-CN" altLang="en-US" dirty="0">
              <a:solidFill>
                <a:srgbClr val="CC3300"/>
              </a:solidFill>
              <a:latin typeface="Times New Roman" panose="02020603050405020304" pitchFamily="18" charset="0"/>
              <a:ea typeface="楷体_GB2312" pitchFamily="49" charset="-122"/>
            </a:endParaRPr>
          </a:p>
        </p:txBody>
      </p:sp>
      <p:sp>
        <p:nvSpPr>
          <p:cNvPr id="25607" name="矩形 33806"/>
          <p:cNvSpPr/>
          <p:nvPr/>
        </p:nvSpPr>
        <p:spPr>
          <a:xfrm>
            <a:off x="0" y="3228975"/>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25608" name="对象 33805"/>
          <p:cNvGraphicFramePr/>
          <p:nvPr/>
        </p:nvGraphicFramePr>
        <p:xfrm>
          <a:off x="3200400" y="2133600"/>
          <a:ext cx="2514600" cy="1016000"/>
        </p:xfrm>
        <a:graphic>
          <a:graphicData uri="http://schemas.openxmlformats.org/presentationml/2006/ole">
            <mc:AlternateContent xmlns:mc="http://schemas.openxmlformats.org/markup-compatibility/2006">
              <mc:Choice xmlns:v="urn:schemas-microsoft-com:vml" Requires="v">
                <p:oleObj spid="_x0000_s3084" name="" r:id="rId1" imgW="1079500" imgH="431800" progId="Equation.3">
                  <p:embed/>
                </p:oleObj>
              </mc:Choice>
              <mc:Fallback>
                <p:oleObj name="" r:id="rId1" imgW="1079500" imgH="431800" progId="Equation.3">
                  <p:embed/>
                  <p:pic>
                    <p:nvPicPr>
                      <p:cNvPr id="0" name="图片 3083"/>
                      <p:cNvPicPr/>
                      <p:nvPr/>
                    </p:nvPicPr>
                    <p:blipFill>
                      <a:blip r:embed="rId2"/>
                      <a:stretch>
                        <a:fillRect/>
                      </a:stretch>
                    </p:blipFill>
                    <p:spPr>
                      <a:xfrm>
                        <a:off x="3200400" y="2133600"/>
                        <a:ext cx="2514600" cy="1016000"/>
                      </a:xfrm>
                      <a:prstGeom prst="rect">
                        <a:avLst/>
                      </a:prstGeom>
                      <a:noFill/>
                      <a:ln w="38100">
                        <a:noFill/>
                        <a:miter/>
                      </a:ln>
                    </p:spPr>
                  </p:pic>
                </p:oleObj>
              </mc:Fallback>
            </mc:AlternateContent>
          </a:graphicData>
        </a:graphic>
      </p:graphicFrame>
      <p:sp>
        <p:nvSpPr>
          <p:cNvPr id="25609" name="矩形 33808"/>
          <p:cNvSpPr/>
          <p:nvPr/>
        </p:nvSpPr>
        <p:spPr>
          <a:xfrm>
            <a:off x="0" y="3228975"/>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25610" name="对象 33807"/>
          <p:cNvGraphicFramePr/>
          <p:nvPr/>
        </p:nvGraphicFramePr>
        <p:xfrm>
          <a:off x="2971800" y="4114800"/>
          <a:ext cx="5105400" cy="936625"/>
        </p:xfrm>
        <a:graphic>
          <a:graphicData uri="http://schemas.openxmlformats.org/presentationml/2006/ole">
            <mc:AlternateContent xmlns:mc="http://schemas.openxmlformats.org/markup-compatibility/2006">
              <mc:Choice xmlns:v="urn:schemas-microsoft-com:vml" Requires="v">
                <p:oleObj spid="_x0000_s3083" name="" r:id="rId3" imgW="2363470" imgH="431800" progId="Equation.3">
                  <p:embed/>
                </p:oleObj>
              </mc:Choice>
              <mc:Fallback>
                <p:oleObj name="" r:id="rId3" imgW="2363470" imgH="431800" progId="Equation.3">
                  <p:embed/>
                  <p:pic>
                    <p:nvPicPr>
                      <p:cNvPr id="0" name="图片 3082"/>
                      <p:cNvPicPr/>
                      <p:nvPr/>
                    </p:nvPicPr>
                    <p:blipFill>
                      <a:blip r:embed="rId4"/>
                      <a:stretch>
                        <a:fillRect/>
                      </a:stretch>
                    </p:blipFill>
                    <p:spPr>
                      <a:xfrm>
                        <a:off x="2971800" y="4114800"/>
                        <a:ext cx="5105400" cy="936625"/>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 calcmode="lin" valueType="num">
                                      <p:cBhvr additive="base">
                                        <p:cTn id="7" dur="500" fill="hold"/>
                                        <p:tgtEl>
                                          <p:spTgt spid="33798"/>
                                        </p:tgtEl>
                                        <p:attrNameLst>
                                          <p:attrName>ppt_x</p:attrName>
                                        </p:attrNameLst>
                                      </p:cBhvr>
                                      <p:tavLst>
                                        <p:tav tm="0">
                                          <p:val>
                                            <p:strVal val="0-#ppt_w/2"/>
                                          </p:val>
                                        </p:tav>
                                        <p:tav tm="100000">
                                          <p:val>
                                            <p:strVal val="#ppt_x"/>
                                          </p:val>
                                        </p:tav>
                                      </p:tavLst>
                                    </p:anim>
                                    <p:anim calcmode="lin" valueType="num">
                                      <p:cBhvr additive="base">
                                        <p:cTn id="8" dur="500" fill="hold"/>
                                        <p:tgtEl>
                                          <p:spTgt spid="337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3794"/>
                                        </p:tgtEl>
                                        <p:attrNameLst>
                                          <p:attrName>style.visibility</p:attrName>
                                        </p:attrNameLst>
                                      </p:cBhvr>
                                      <p:to>
                                        <p:strVal val="visible"/>
                                      </p:to>
                                    </p:set>
                                    <p:animEffect transition="in" filter="box(in)">
                                      <p:cBhvr>
                                        <p:cTn id="13" dur="500"/>
                                        <p:tgtEl>
                                          <p:spTgt spid="33794"/>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33797"/>
                                        </p:tgtEl>
                                        <p:attrNameLst>
                                          <p:attrName>style.visibility</p:attrName>
                                        </p:attrNameLst>
                                      </p:cBhvr>
                                      <p:to>
                                        <p:strVal val="visible"/>
                                      </p:to>
                                    </p:set>
                                    <p:animEffect transition="in" filter="diamond(in)">
                                      <p:cBhvr>
                                        <p:cTn id="18" dur="2000"/>
                                        <p:tgtEl>
                                          <p:spTgt spid="3379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3803"/>
                                        </p:tgtEl>
                                        <p:attrNameLst>
                                          <p:attrName>style.visibility</p:attrName>
                                        </p:attrNameLst>
                                      </p:cBhvr>
                                      <p:to>
                                        <p:strVal val="visible"/>
                                      </p:to>
                                    </p:set>
                                    <p:animEffect transition="in" filter="box(in)">
                                      <p:cBhvr>
                                        <p:cTn id="23" dur="500"/>
                                        <p:tgtEl>
                                          <p:spTgt spid="3380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3795"/>
                                        </p:tgtEl>
                                        <p:attrNameLst>
                                          <p:attrName>style.visibility</p:attrName>
                                        </p:attrNameLst>
                                      </p:cBhvr>
                                      <p:to>
                                        <p:strVal val="visible"/>
                                      </p:to>
                                    </p:set>
                                    <p:anim calcmode="lin" valueType="num">
                                      <p:cBhvr additive="base">
                                        <p:cTn id="28" dur="500" fill="hold"/>
                                        <p:tgtEl>
                                          <p:spTgt spid="33795"/>
                                        </p:tgtEl>
                                        <p:attrNameLst>
                                          <p:attrName>ppt_x</p:attrName>
                                        </p:attrNameLst>
                                      </p:cBhvr>
                                      <p:tavLst>
                                        <p:tav tm="0">
                                          <p:val>
                                            <p:strVal val="0-#ppt_w/2"/>
                                          </p:val>
                                        </p:tav>
                                        <p:tav tm="100000">
                                          <p:val>
                                            <p:strVal val="#ppt_x"/>
                                          </p:val>
                                        </p:tav>
                                      </p:tavLst>
                                    </p:anim>
                                    <p:anim calcmode="lin" valueType="num">
                                      <p:cBhvr additive="base">
                                        <p:cTn id="29"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animBg="1"/>
      <p:bldP spid="33797" grpId="0"/>
      <p:bldP spid="33798" grpId="0"/>
      <p:bldP spid="338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690880" y="2103120"/>
          <a:ext cx="8001000" cy="2378075"/>
        </p:xfrm>
        <a:graphic>
          <a:graphicData uri="http://schemas.openxmlformats.org/drawingml/2006/table">
            <a:tbl>
              <a:tblPr/>
              <a:tblGrid>
                <a:gridCol w="3729038"/>
                <a:gridCol w="4271962"/>
              </a:tblGrid>
              <a:tr h="457200">
                <a:tc>
                  <a:txBody>
                    <a:bodyPr/>
                    <a:lstStyle/>
                    <a:p>
                      <a:pPr marL="0" marR="0" lvl="0" indent="0" algn="ctr" defTabSz="914400" rtl="0" eaLnBrk="1" fontAlgn="base" latinLnBrk="0" hangingPunct="1">
                        <a:lnSpc>
                          <a:spcPct val="120000"/>
                        </a:lnSpc>
                        <a:spcBef>
                          <a:spcPct val="0"/>
                        </a:spcBef>
                        <a:spcAft>
                          <a:spcPct val="0"/>
                        </a:spcAft>
                        <a:buClr>
                          <a:srgbClr val="000000"/>
                        </a:buClr>
                        <a:buSzTx/>
                        <a:buFontTx/>
                        <a:buNone/>
                      </a:pPr>
                      <a:r>
                        <a:rPr kumimoji="0" lang="zh-CN" altLang="zh-CN" sz="2000" b="1" i="0" u="none" strike="noStrike" cap="none" normalizeH="0" baseline="0" dirty="0" smtClean="0">
                          <a:ln>
                            <a:noFill/>
                          </a:ln>
                          <a:solidFill>
                            <a:schemeClr val="tx1"/>
                          </a:solidFill>
                          <a:effectLst/>
                          <a:latin typeface="楷体_GB2312" pitchFamily="49" charset="-122"/>
                          <a:ea typeface="楷体_GB2312" pitchFamily="49" charset="-122"/>
                        </a:rPr>
                        <a:t>线性表顺序表示的优缺点对比</a:t>
                      </a:r>
                      <a:endParaRPr kumimoji="0" lang="zh-CN" altLang="zh-CN"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20000"/>
                        </a:lnSpc>
                        <a:spcBef>
                          <a:spcPct val="0"/>
                        </a:spcBef>
                        <a:spcAft>
                          <a:spcPct val="0"/>
                        </a:spcAft>
                        <a:buClr>
                          <a:srgbClr val="000000"/>
                        </a:buClr>
                        <a:buSzTx/>
                        <a:buFontTx/>
                        <a:buNone/>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20000"/>
                        </a:lnSpc>
                        <a:spcBef>
                          <a:spcPct val="0"/>
                        </a:spcBef>
                        <a:spcAft>
                          <a:spcPct val="0"/>
                        </a:spcAft>
                        <a:buClr>
                          <a:srgbClr val="000000"/>
                        </a:buClr>
                        <a:buSzTx/>
                        <a:buFontTx/>
                        <a:buNone/>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20000"/>
                        </a:lnSpc>
                        <a:spcBef>
                          <a:spcPct val="0"/>
                        </a:spcBef>
                        <a:spcAft>
                          <a:spcPct val="0"/>
                        </a:spcAft>
                        <a:buClr>
                          <a:srgbClr val="000000"/>
                        </a:buClr>
                        <a:buSzTx/>
                        <a:buFontTx/>
                        <a:buNone/>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优    点</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ct val="0"/>
                        </a:spcAft>
                        <a:buClr>
                          <a:srgbClr val="000000"/>
                        </a:buClr>
                        <a:buSzTx/>
                        <a:buFontTx/>
                        <a:buNone/>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20000"/>
                        </a:lnSpc>
                        <a:spcBef>
                          <a:spcPct val="0"/>
                        </a:spcBef>
                        <a:spcAft>
                          <a:spcPct val="0"/>
                        </a:spcAft>
                        <a:buClr>
                          <a:srgbClr val="000000"/>
                        </a:buClr>
                        <a:buSzTx/>
                        <a:buFontTx/>
                        <a:buNone/>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20000"/>
                        </a:lnSpc>
                        <a:spcBef>
                          <a:spcPct val="0"/>
                        </a:spcBef>
                        <a:spcAft>
                          <a:spcPct val="0"/>
                        </a:spcAft>
                        <a:buClr>
                          <a:srgbClr val="000000"/>
                        </a:buClr>
                        <a:buSzTx/>
                        <a:buFontTx/>
                        <a:buNone/>
                      </a:pP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20000"/>
                        </a:lnSpc>
                        <a:spcBef>
                          <a:spcPct val="0"/>
                        </a:spcBef>
                        <a:spcAft>
                          <a:spcPct val="0"/>
                        </a:spcAft>
                        <a:buClr>
                          <a:srgbClr val="000000"/>
                        </a:buClr>
                        <a:buSzTx/>
                        <a:buFontTx/>
                        <a:buNone/>
                      </a:pPr>
                      <a:r>
                        <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rPr>
                        <a:t>缺    点</a:t>
                      </a:r>
                      <a:endParaRPr kumimoji="0" lang="zh-CN" altLang="en-US" sz="2000" b="1" i="0" u="none" strike="noStrike" cap="none" normalizeH="0" baseline="0" smtClean="0">
                        <a:ln>
                          <a:noFill/>
                        </a:ln>
                        <a:solidFill>
                          <a:schemeClr val="tx1"/>
                        </a:solidFill>
                        <a:effectLst/>
                        <a:latin typeface="楷体_GB2312" pitchFamily="49" charset="-122"/>
                        <a:ea typeface="楷体_GB2312" pitchFamily="49" charset="-122"/>
                      </a:endParaRPr>
                    </a:p>
                  </a:txBody>
                  <a:tcPr marT="45732" marB="45732" anchor="ctr" horzOverflow="overflow">
                    <a:lnL>
                      <a:noFill/>
                    </a:lnL>
                    <a:lnR>
                      <a:noFill/>
                    </a:lnR>
                    <a:lnT>
                      <a:noFill/>
                    </a:lnT>
                    <a:lnB>
                      <a:noFill/>
                    </a:lnB>
                    <a:lnTlToBr>
                      <a:noFill/>
                    </a:lnTlToBr>
                    <a:lnBlToTr>
                      <a:noFill/>
                    </a:lnBlToTr>
                    <a:noFill/>
                  </a:tcPr>
                </a:tc>
              </a:tr>
              <a:tr h="1920875">
                <a:tc>
                  <a:txBody>
                    <a:bodyPr/>
                    <a:lstStyle/>
                    <a:p>
                      <a:pPr marL="0" marR="0" lvl="0" indent="269875" algn="l" defTabSz="0" rtl="0" eaLnBrk="1" fontAlgn="base" latinLnBrk="0" hangingPunct="1">
                        <a:lnSpc>
                          <a:spcPct val="120000"/>
                        </a:lnSpc>
                        <a:spcBef>
                          <a:spcPct val="0"/>
                        </a:spcBef>
                        <a:spcAft>
                          <a:spcPct val="0"/>
                        </a:spcAft>
                        <a:buClr>
                          <a:srgbClr val="000000"/>
                        </a:buClr>
                        <a:buSzTx/>
                        <a:buFont typeface="Wingdings" panose="05000000000000000000" pitchFamily="2" charset="2"/>
                        <a:buChar char=""/>
                        <a:tabLst>
                          <a:tab pos="266700" algn="l"/>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无需为表示结点间的逻辑关系而增加额外的存储空间</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269875" algn="l" defTabSz="0" rtl="0" eaLnBrk="0" fontAlgn="base" latinLnBrk="0" hangingPunct="0">
                        <a:lnSpc>
                          <a:spcPct val="120000"/>
                        </a:lnSpc>
                        <a:spcBef>
                          <a:spcPct val="0"/>
                        </a:spcBef>
                        <a:spcAft>
                          <a:spcPct val="0"/>
                        </a:spcAft>
                        <a:buClr>
                          <a:srgbClr val="000000"/>
                        </a:buClr>
                        <a:buSzTx/>
                        <a:buFont typeface="Wingdings" panose="05000000000000000000" pitchFamily="2" charset="2"/>
                        <a:buChar char=""/>
                        <a:tabLst>
                          <a:tab pos="266700" algn="l"/>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可方便地随机存取表中的任一元素</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269875" algn="l" defTabSz="0" rtl="0" eaLnBrk="1" fontAlgn="base" latinLnBrk="0" hangingPunct="1">
                        <a:lnSpc>
                          <a:spcPct val="120000"/>
                        </a:lnSpc>
                        <a:spcBef>
                          <a:spcPct val="0"/>
                        </a:spcBef>
                        <a:spcAft>
                          <a:spcPct val="0"/>
                        </a:spcAft>
                        <a:buClr>
                          <a:srgbClr val="000000"/>
                        </a:buClr>
                        <a:buSzTx/>
                        <a:buFont typeface="Wingdings" panose="05000000000000000000" pitchFamily="2" charset="2"/>
                        <a:buChar char=""/>
                        <a:tabLst>
                          <a:tab pos="266700" algn="l"/>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插入或删除需要移动大量的数据元素</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269875" algn="l" defTabSz="0" rtl="0" eaLnBrk="0" fontAlgn="base" latinLnBrk="0" hangingPunct="0">
                        <a:lnSpc>
                          <a:spcPct val="120000"/>
                        </a:lnSpc>
                        <a:spcBef>
                          <a:spcPct val="0"/>
                        </a:spcBef>
                        <a:spcAft>
                          <a:spcPct val="0"/>
                        </a:spcAft>
                        <a:buClr>
                          <a:srgbClr val="000000"/>
                        </a:buClr>
                        <a:buSzTx/>
                        <a:buFont typeface="Wingdings" panose="05000000000000000000" pitchFamily="2" charset="2"/>
                        <a:buChar char=""/>
                        <a:tabLst>
                          <a:tab pos="266700" algn="l"/>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当线性表长度变化较大时难以确定存储空间的容量</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269875" algn="l" defTabSz="0" rtl="0" eaLnBrk="0" fontAlgn="base" latinLnBrk="0" hangingPunct="0">
                        <a:lnSpc>
                          <a:spcPct val="120000"/>
                        </a:lnSpc>
                        <a:spcBef>
                          <a:spcPct val="0"/>
                        </a:spcBef>
                        <a:spcAft>
                          <a:spcPct val="0"/>
                        </a:spcAft>
                        <a:buClr>
                          <a:srgbClr val="000000"/>
                        </a:buClr>
                        <a:buSzTx/>
                        <a:buFont typeface="Wingdings" panose="05000000000000000000" pitchFamily="2" charset="2"/>
                        <a:buChar char=""/>
                        <a:tabLst>
                          <a:tab pos="266700" algn="l"/>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造成存储空间浪费</a:t>
                      </a: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marT="45732" marB="45732" anchor="ctr"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4" name="矩形 117763"/>
          <p:cNvSpPr>
            <a:spLocks noChangeArrowheads="1"/>
          </p:cNvSpPr>
          <p:nvPr/>
        </p:nvSpPr>
        <p:spPr bwMode="auto">
          <a:xfrm>
            <a:off x="609600" y="1295400"/>
            <a:ext cx="1981200" cy="457200"/>
          </a:xfrm>
          <a:prstGeom prst="rect">
            <a:avLst/>
          </a:prstGeom>
          <a:gradFill rotWithShape="1">
            <a:gsLst>
              <a:gs pos="0">
                <a:srgbClr val="76475E"/>
              </a:gs>
              <a:gs pos="50000">
                <a:schemeClr val="bg1"/>
              </a:gs>
              <a:gs pos="100000">
                <a:srgbClr val="7647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3.</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教学目标</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117765" name="文本框 117764"/>
          <p:cNvSpPr txBox="1"/>
          <p:nvPr/>
        </p:nvSpPr>
        <p:spPr>
          <a:xfrm>
            <a:off x="457200" y="1752600"/>
            <a:ext cx="8305800" cy="854075"/>
          </a:xfrm>
          <a:prstGeom prst="rect">
            <a:avLst/>
          </a:prstGeom>
          <a:noFill/>
          <a:ln w="57150">
            <a:noFill/>
          </a:ln>
        </p:spPr>
        <p:txBody>
          <a:bodyPr>
            <a:spAutoFit/>
          </a:bodyPr>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      </a:t>
            </a:r>
            <a:r>
              <a:rPr lang="zh-CN" altLang="en-US" dirty="0">
                <a:solidFill>
                  <a:srgbClr val="000066"/>
                </a:solidFill>
                <a:latin typeface="Times New Roman" panose="02020603050405020304" pitchFamily="18" charset="0"/>
                <a:ea typeface="楷体_GB2312" pitchFamily="49" charset="-122"/>
              </a:rPr>
              <a:t>通过线性表的学习，熟悉本书对每种数据结构的描述方法，掌握线性表的定义、特点、典型算法及实际中的实用。</a:t>
            </a:r>
            <a:endParaRPr lang="zh-CN" altLang="en-US" dirty="0">
              <a:solidFill>
                <a:srgbClr val="000066"/>
              </a:solidFill>
              <a:latin typeface="Times New Roman" panose="02020603050405020304" pitchFamily="18" charset="0"/>
              <a:ea typeface="楷体_GB2312" pitchFamily="49" charset="-122"/>
            </a:endParaRPr>
          </a:p>
        </p:txBody>
      </p:sp>
      <p:sp>
        <p:nvSpPr>
          <p:cNvPr id="117766" name="矩形 117765"/>
          <p:cNvSpPr>
            <a:spLocks noChangeArrowheads="1"/>
          </p:cNvSpPr>
          <p:nvPr/>
        </p:nvSpPr>
        <p:spPr bwMode="auto">
          <a:xfrm>
            <a:off x="609600" y="2667000"/>
            <a:ext cx="2057400" cy="457200"/>
          </a:xfrm>
          <a:prstGeom prst="rect">
            <a:avLst/>
          </a:prstGeom>
          <a:gradFill rotWithShape="1">
            <a:gsLst>
              <a:gs pos="0">
                <a:srgbClr val="76475E"/>
              </a:gs>
              <a:gs pos="50000">
                <a:schemeClr val="bg1"/>
              </a:gs>
              <a:gs pos="100000">
                <a:srgbClr val="7647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4 .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教学要求</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117767" name="矩形 117766"/>
          <p:cNvSpPr/>
          <p:nvPr/>
        </p:nvSpPr>
        <p:spPr>
          <a:xfrm>
            <a:off x="609600" y="3276600"/>
            <a:ext cx="8382000" cy="1997075"/>
          </a:xfrm>
          <a:prstGeom prst="rect">
            <a:avLst/>
          </a:prstGeom>
          <a:noFill/>
          <a:ln w="57150">
            <a:noFill/>
          </a:ln>
        </p:spPr>
        <p:txBody>
          <a:bodyPr>
            <a:spAutoFit/>
          </a:bodyPr>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①</a:t>
            </a:r>
            <a:r>
              <a:rPr lang="zh-CN" altLang="en-US" dirty="0">
                <a:solidFill>
                  <a:srgbClr val="000066"/>
                </a:solidFill>
                <a:latin typeface="Times New Roman" panose="02020603050405020304" pitchFamily="18" charset="0"/>
                <a:ea typeface="楷体_GB2312" pitchFamily="49" charset="-122"/>
              </a:rPr>
              <a:t>了解线性表的</a:t>
            </a:r>
            <a:r>
              <a:rPr lang="zh-CN" altLang="en-US" dirty="0">
                <a:solidFill>
                  <a:srgbClr val="990033"/>
                </a:solidFill>
                <a:latin typeface="Times New Roman" panose="02020603050405020304" pitchFamily="18" charset="0"/>
                <a:ea typeface="楷体_GB2312" pitchFamily="49" charset="-122"/>
              </a:rPr>
              <a:t>逻辑结构</a:t>
            </a:r>
            <a:r>
              <a:rPr lang="zh-CN" altLang="en-US" dirty="0">
                <a:solidFill>
                  <a:srgbClr val="000066"/>
                </a:solidFill>
                <a:latin typeface="Times New Roman" panose="02020603050405020304" pitchFamily="18" charset="0"/>
                <a:ea typeface="楷体_GB2312" pitchFamily="49" charset="-122"/>
              </a:rPr>
              <a:t>特性。</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②</a:t>
            </a:r>
            <a:r>
              <a:rPr lang="zh-CN" altLang="en-US" dirty="0">
                <a:solidFill>
                  <a:srgbClr val="000066"/>
                </a:solidFill>
                <a:latin typeface="Times New Roman" panose="02020603050405020304" pitchFamily="18" charset="0"/>
                <a:ea typeface="楷体_GB2312" pitchFamily="49" charset="-122"/>
              </a:rPr>
              <a:t>熟练掌握线性表的</a:t>
            </a:r>
            <a:r>
              <a:rPr lang="zh-CN" altLang="en-US" dirty="0">
                <a:solidFill>
                  <a:srgbClr val="990033"/>
                </a:solidFill>
                <a:latin typeface="Times New Roman" panose="02020603050405020304" pitchFamily="18" charset="0"/>
                <a:ea typeface="楷体_GB2312" pitchFamily="49" charset="-122"/>
              </a:rPr>
              <a:t>两种存储结构</a:t>
            </a:r>
            <a:r>
              <a:rPr lang="zh-CN" altLang="en-US" dirty="0">
                <a:solidFill>
                  <a:srgbClr val="000066"/>
                </a:solidFill>
                <a:latin typeface="Times New Roman" panose="02020603050405020304" pitchFamily="18" charset="0"/>
                <a:ea typeface="楷体_GB2312" pitchFamily="49" charset="-122"/>
              </a:rPr>
              <a:t>的描述方法。</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③</a:t>
            </a:r>
            <a:r>
              <a:rPr lang="zh-CN" altLang="en-US" dirty="0">
                <a:solidFill>
                  <a:srgbClr val="000066"/>
                </a:solidFill>
                <a:latin typeface="Times New Roman" panose="02020603050405020304" pitchFamily="18" charset="0"/>
                <a:ea typeface="楷体_GB2312" pitchFamily="49" charset="-122"/>
              </a:rPr>
              <a:t>熟练掌握线性表在</a:t>
            </a:r>
            <a:r>
              <a:rPr lang="zh-CN" altLang="en-US" dirty="0">
                <a:solidFill>
                  <a:srgbClr val="990033"/>
                </a:solidFill>
                <a:latin typeface="Times New Roman" panose="02020603050405020304" pitchFamily="18" charset="0"/>
                <a:ea typeface="楷体_GB2312" pitchFamily="49" charset="-122"/>
              </a:rPr>
              <a:t>顺序存储结构</a:t>
            </a:r>
            <a:r>
              <a:rPr lang="zh-CN" altLang="en-US" dirty="0">
                <a:solidFill>
                  <a:srgbClr val="000066"/>
                </a:solidFill>
                <a:latin typeface="Times New Roman" panose="02020603050405020304" pitchFamily="18" charset="0"/>
                <a:ea typeface="楷体_GB2312" pitchFamily="49" charset="-122"/>
              </a:rPr>
              <a:t>上基本操作的实现</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④</a:t>
            </a:r>
            <a:r>
              <a:rPr lang="zh-CN" altLang="en-US" dirty="0">
                <a:solidFill>
                  <a:srgbClr val="000066"/>
                </a:solidFill>
                <a:latin typeface="Times New Roman" panose="02020603050405020304" pitchFamily="18" charset="0"/>
                <a:ea typeface="楷体_GB2312" pitchFamily="49" charset="-122"/>
              </a:rPr>
              <a:t>熟练掌握线性表在各种链式存储结构上基本操作的实现；</a:t>
            </a:r>
            <a:endParaRPr lang="zh-CN" altLang="en-US" dirty="0">
              <a:solidFill>
                <a:srgbClr val="0000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0066"/>
                </a:solidFill>
                <a:latin typeface="Times New Roman" panose="02020603050405020304" pitchFamily="18" charset="0"/>
                <a:ea typeface="楷体_GB2312" pitchFamily="49" charset="-122"/>
              </a:rPr>
              <a:t>⑤</a:t>
            </a:r>
            <a:r>
              <a:rPr lang="zh-CN" altLang="en-US" dirty="0">
                <a:solidFill>
                  <a:srgbClr val="000066"/>
                </a:solidFill>
                <a:latin typeface="Times New Roman" panose="02020603050405020304" pitchFamily="18" charset="0"/>
                <a:ea typeface="楷体_GB2312" pitchFamily="49" charset="-122"/>
              </a:rPr>
              <a:t>能够从时间和空间复杂度的角度比较线性表两种存储结构的特点</a:t>
            </a:r>
            <a:endParaRPr lang="zh-CN" altLang="en-US" dirty="0">
              <a:solidFill>
                <a:srgbClr val="000066"/>
              </a:solidFill>
              <a:latin typeface="Times New Roman" panose="02020603050405020304" pitchFamily="18" charset="0"/>
              <a:ea typeface="楷体_GB2312" pitchFamily="49" charset="-122"/>
            </a:endParaRPr>
          </a:p>
        </p:txBody>
      </p:sp>
      <p:sp>
        <p:nvSpPr>
          <p:cNvPr id="11270" name="标题 117767"/>
          <p:cNvSpPr>
            <a:spLocks noGrp="1"/>
          </p:cNvSpPr>
          <p:nvPr>
            <p:ph type="title"/>
          </p:nvPr>
        </p:nvSpPr>
        <p:spPr>
          <a:xfrm>
            <a:off x="1828800" y="609600"/>
            <a:ext cx="5334000" cy="533400"/>
          </a:xfrm>
          <a:gradFill rotWithShape="1">
            <a:gsLst>
              <a:gs pos="0">
                <a:srgbClr val="000066">
                  <a:alpha val="100000"/>
                </a:srgbClr>
              </a:gs>
              <a:gs pos="50000">
                <a:schemeClr val="bg1">
                  <a:alpha val="100000"/>
                </a:schemeClr>
              </a:gs>
              <a:gs pos="100000">
                <a:srgbClr val="000066">
                  <a:alpha val="100000"/>
                </a:srgbClr>
              </a:gs>
            </a:gsLst>
            <a:lin ang="5400000" scaled="1"/>
            <a:tileRect/>
          </a:gradFill>
          <a:ln>
            <a:noFill/>
          </a:ln>
        </p:spPr>
        <p:txBody>
          <a:bodyPr vert="horz" wrap="square" lIns="91440" tIns="45720" rIns="91440" bIns="45720" anchor="ctr"/>
          <a:p>
            <a:pPr eaLnBrk="1" hangingPunct="1"/>
            <a:r>
              <a:rPr lang="zh-CN" altLang="en-US" sz="2800" dirty="0"/>
              <a:t>第二章 线性表</a:t>
            </a:r>
            <a:endParaRPr lang="zh-CN" altLang="en-US" sz="2800"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2000" fill="hold"/>
                                        <p:tgtEl>
                                          <p:spTgt spid="117764"/>
                                        </p:tgtEl>
                                        <p:attrNameLst>
                                          <p:attrName>ppt_x</p:attrName>
                                        </p:attrNameLst>
                                      </p:cBhvr>
                                      <p:tavLst>
                                        <p:tav tm="0">
                                          <p:val>
                                            <p:strVal val="0-#ppt_w/2"/>
                                          </p:val>
                                        </p:tav>
                                        <p:tav tm="100000">
                                          <p:val>
                                            <p:strVal val="#ppt_x"/>
                                          </p:val>
                                        </p:tav>
                                      </p:tavLst>
                                    </p:anim>
                                    <p:anim calcmode="lin" valueType="num">
                                      <p:cBhvr additive="base">
                                        <p:cTn id="8" dur="2000" fill="hold"/>
                                        <p:tgtEl>
                                          <p:spTgt spid="117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7765"/>
                                        </p:tgtEl>
                                        <p:attrNameLst>
                                          <p:attrName>style.visibility</p:attrName>
                                        </p:attrNameLst>
                                      </p:cBhvr>
                                      <p:to>
                                        <p:strVal val="visible"/>
                                      </p:to>
                                    </p:set>
                                    <p:animEffect transition="in" filter="blinds(horizontal)">
                                      <p:cBhvr>
                                        <p:cTn id="13" dur="2000"/>
                                        <p:tgtEl>
                                          <p:spTgt spid="1177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7766"/>
                                        </p:tgtEl>
                                        <p:attrNameLst>
                                          <p:attrName>style.visibility</p:attrName>
                                        </p:attrNameLst>
                                      </p:cBhvr>
                                      <p:to>
                                        <p:strVal val="visible"/>
                                      </p:to>
                                    </p:set>
                                    <p:anim calcmode="lin" valueType="num">
                                      <p:cBhvr additive="base">
                                        <p:cTn id="18" dur="500" fill="hold"/>
                                        <p:tgtEl>
                                          <p:spTgt spid="117766"/>
                                        </p:tgtEl>
                                        <p:attrNameLst>
                                          <p:attrName>ppt_x</p:attrName>
                                        </p:attrNameLst>
                                      </p:cBhvr>
                                      <p:tavLst>
                                        <p:tav tm="0">
                                          <p:val>
                                            <p:strVal val="0-#ppt_w/2"/>
                                          </p:val>
                                        </p:tav>
                                        <p:tav tm="100000">
                                          <p:val>
                                            <p:strVal val="#ppt_x"/>
                                          </p:val>
                                        </p:tav>
                                      </p:tavLst>
                                    </p:anim>
                                    <p:anim calcmode="lin" valueType="num">
                                      <p:cBhvr additive="base">
                                        <p:cTn id="19" dur="500" fill="hold"/>
                                        <p:tgtEl>
                                          <p:spTgt spid="11776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7767"/>
                                        </p:tgtEl>
                                        <p:attrNameLst>
                                          <p:attrName>style.visibility</p:attrName>
                                        </p:attrNameLst>
                                      </p:cBhvr>
                                      <p:to>
                                        <p:strVal val="visible"/>
                                      </p:to>
                                    </p:set>
                                    <p:animEffect transition="in" filter="blinds(horizontal)">
                                      <p:cBhvr>
                                        <p:cTn id="24" dur="500"/>
                                        <p:tgtEl>
                                          <p:spTgt spid="11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ldLvl="0" animBg="1"/>
      <p:bldP spid="117765" grpId="0"/>
      <p:bldP spid="117766" grpId="0" bldLvl="0" animBg="1"/>
      <p:bldP spid="1177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34984"/>
          <p:cNvSpPr>
            <a:spLocks noChangeArrowheads="1"/>
          </p:cNvSpPr>
          <p:nvPr/>
        </p:nvSpPr>
        <p:spPr bwMode="auto">
          <a:xfrm>
            <a:off x="1153160" y="853440"/>
            <a:ext cx="5587365" cy="2286000"/>
          </a:xfrm>
          <a:prstGeom prst="rect">
            <a:avLst/>
          </a:prstGeom>
          <a:noFill/>
          <a:ln w="57150">
            <a:noFill/>
            <a:miter lim="800000"/>
          </a:ln>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err="1" smtClean="0">
                <a:solidFill>
                  <a:srgbClr val="000066"/>
                </a:solidFill>
                <a:latin typeface="Times New Roman" panose="02020603050405020304" pitchFamily="18" charset="0"/>
                <a:ea typeface="楷体_GB2312" pitchFamily="49" charset="-122"/>
              </a:rPr>
              <a:t>typedef</a:t>
            </a:r>
            <a:r>
              <a:rPr lang="en-US" altLang="zh-CN" sz="2400" dirty="0" smtClean="0">
                <a:solidFill>
                  <a:srgbClr val="000066"/>
                </a:solidFill>
                <a:latin typeface="Times New Roman" panose="02020603050405020304" pitchFamily="18" charset="0"/>
                <a:ea typeface="楷体_GB2312" pitchFamily="49" charset="-122"/>
              </a:rPr>
              <a:t>  </a:t>
            </a:r>
            <a:r>
              <a:rPr lang="en-US" altLang="zh-CN" sz="2400" dirty="0" err="1" smtClean="0">
                <a:solidFill>
                  <a:srgbClr val="000066"/>
                </a:solidFill>
                <a:latin typeface="Times New Roman" panose="02020603050405020304" pitchFamily="18" charset="0"/>
                <a:ea typeface="楷体_GB2312" pitchFamily="49" charset="-122"/>
              </a:rPr>
              <a:t>int</a:t>
            </a:r>
            <a:r>
              <a:rPr lang="en-US" altLang="zh-CN" sz="2400" dirty="0" smtClean="0">
                <a:solidFill>
                  <a:srgbClr val="000066"/>
                </a:solidFill>
                <a:latin typeface="Times New Roman" panose="02020603050405020304" pitchFamily="18" charset="0"/>
                <a:ea typeface="楷体_GB2312" pitchFamily="49" charset="-122"/>
              </a:rPr>
              <a:t> </a:t>
            </a:r>
            <a:r>
              <a:rPr lang="en-US" altLang="zh-CN" sz="2400" dirty="0" err="1" smtClean="0">
                <a:solidFill>
                  <a:srgbClr val="000066"/>
                </a:solidFill>
                <a:latin typeface="Times New Roman" panose="02020603050405020304" pitchFamily="18" charset="0"/>
                <a:ea typeface="楷体_GB2312" pitchFamily="49" charset="-122"/>
              </a:rPr>
              <a:t>datatype</a:t>
            </a:r>
            <a:r>
              <a:rPr lang="en-US" altLang="zh-CN" sz="2400" dirty="0" smtClean="0">
                <a:solidFill>
                  <a:srgbClr val="000066"/>
                </a:solidFill>
                <a:latin typeface="Times New Roman" panose="02020603050405020304" pitchFamily="18" charset="0"/>
                <a:ea typeface="楷体_GB2312" pitchFamily="49" charset="-122"/>
              </a:rPr>
              <a:t>;</a:t>
            </a:r>
            <a:endParaRPr lang="en-US" altLang="zh-CN" sz="2400" dirty="0" smtClean="0">
              <a:solidFill>
                <a:srgbClr val="000066"/>
              </a:solidFill>
              <a:latin typeface="Times New Roman" panose="02020603050405020304" pitchFamily="18" charset="0"/>
              <a:ea typeface="楷体_GB2312" pitchFamily="49" charset="-122"/>
            </a:endParaRPr>
          </a:p>
          <a:p>
            <a:r>
              <a:rPr lang="en-US" altLang="zh-CN" sz="2400" dirty="0" err="1" smtClean="0">
                <a:solidFill>
                  <a:srgbClr val="000066"/>
                </a:solidFill>
                <a:latin typeface="Times New Roman" panose="02020603050405020304" pitchFamily="18" charset="0"/>
                <a:ea typeface="楷体_GB2312" pitchFamily="49" charset="-122"/>
              </a:rPr>
              <a:t>typedef</a:t>
            </a:r>
            <a:r>
              <a:rPr lang="en-US" altLang="zh-CN" sz="2400" dirty="0" smtClean="0">
                <a:solidFill>
                  <a:srgbClr val="000066"/>
                </a:solidFill>
                <a:latin typeface="Times New Roman" panose="02020603050405020304" pitchFamily="18" charset="0"/>
                <a:ea typeface="楷体_GB2312" pitchFamily="49" charset="-122"/>
              </a:rPr>
              <a:t> </a:t>
            </a:r>
            <a:r>
              <a:rPr lang="en-US" altLang="zh-CN" sz="2400" dirty="0" err="1" smtClean="0">
                <a:solidFill>
                  <a:srgbClr val="000066"/>
                </a:solidFill>
                <a:latin typeface="Times New Roman" panose="02020603050405020304" pitchFamily="18" charset="0"/>
                <a:ea typeface="楷体_GB2312" pitchFamily="49" charset="-122"/>
              </a:rPr>
              <a:t>struct</a:t>
            </a:r>
            <a:r>
              <a:rPr lang="en-US" altLang="zh-CN" sz="2400" dirty="0" smtClean="0">
                <a:solidFill>
                  <a:srgbClr val="000066"/>
                </a:solidFill>
                <a:latin typeface="Times New Roman" panose="02020603050405020304" pitchFamily="18" charset="0"/>
                <a:ea typeface="楷体_GB2312" pitchFamily="49" charset="-122"/>
              </a:rPr>
              <a:t> </a:t>
            </a:r>
            <a:endParaRPr lang="en-US" altLang="zh-CN" sz="2400" dirty="0" smtClean="0">
              <a:solidFill>
                <a:srgbClr val="000066"/>
              </a:solidFill>
              <a:latin typeface="Times New Roman" panose="02020603050405020304" pitchFamily="18" charset="0"/>
              <a:ea typeface="楷体_GB2312" pitchFamily="49" charset="-122"/>
            </a:endParaRPr>
          </a:p>
          <a:p>
            <a:r>
              <a:rPr lang="en-US" altLang="zh-CN" sz="2400" dirty="0" smtClean="0">
                <a:solidFill>
                  <a:srgbClr val="000066"/>
                </a:solidFill>
                <a:latin typeface="Times New Roman" panose="02020603050405020304" pitchFamily="18" charset="0"/>
                <a:ea typeface="楷体_GB2312" pitchFamily="49" charset="-122"/>
              </a:rPr>
              <a:t>{</a:t>
            </a:r>
            <a:endParaRPr lang="en-US" altLang="zh-CN" sz="2400" dirty="0" smtClean="0">
              <a:solidFill>
                <a:srgbClr val="000066"/>
              </a:solidFill>
              <a:latin typeface="Times New Roman" panose="02020603050405020304" pitchFamily="18" charset="0"/>
              <a:ea typeface="楷体_GB2312" pitchFamily="49" charset="-122"/>
            </a:endParaRPr>
          </a:p>
          <a:p>
            <a:r>
              <a:rPr lang="en-US" altLang="zh-CN" sz="2400" dirty="0" err="1" smtClean="0">
                <a:solidFill>
                  <a:srgbClr val="000066"/>
                </a:solidFill>
                <a:latin typeface="Times New Roman" panose="02020603050405020304" pitchFamily="18" charset="0"/>
                <a:ea typeface="楷体_GB2312" pitchFamily="49" charset="-122"/>
              </a:rPr>
              <a:t>datatype</a:t>
            </a:r>
            <a:r>
              <a:rPr lang="en-US" altLang="zh-CN" sz="2400" dirty="0" smtClean="0">
                <a:solidFill>
                  <a:srgbClr val="000066"/>
                </a:solidFill>
                <a:latin typeface="Times New Roman" panose="02020603050405020304" pitchFamily="18" charset="0"/>
                <a:ea typeface="楷体_GB2312" pitchFamily="49" charset="-122"/>
              </a:rPr>
              <a:t> </a:t>
            </a:r>
            <a:r>
              <a:rPr lang="en-US" altLang="zh-CN" sz="2400" dirty="0" err="1" smtClean="0">
                <a:solidFill>
                  <a:srgbClr val="000066"/>
                </a:solidFill>
                <a:latin typeface="Times New Roman" panose="02020603050405020304" pitchFamily="18" charset="0"/>
                <a:ea typeface="楷体_GB2312" pitchFamily="49" charset="-122"/>
              </a:rPr>
              <a:t>elem</a:t>
            </a:r>
            <a:r>
              <a:rPr lang="en-US" altLang="zh-CN" sz="2400" dirty="0" smtClean="0">
                <a:solidFill>
                  <a:srgbClr val="000066"/>
                </a:solidFill>
                <a:latin typeface="Times New Roman" panose="02020603050405020304" pitchFamily="18" charset="0"/>
                <a:ea typeface="楷体_GB2312" pitchFamily="49" charset="-122"/>
              </a:rPr>
              <a:t>[MAXSIZE];</a:t>
            </a:r>
            <a:endParaRPr lang="en-US" altLang="zh-CN" sz="2400" dirty="0" smtClean="0">
              <a:solidFill>
                <a:srgbClr val="000066"/>
              </a:solidFill>
              <a:latin typeface="Times New Roman" panose="02020603050405020304" pitchFamily="18" charset="0"/>
              <a:ea typeface="楷体_GB2312" pitchFamily="49" charset="-122"/>
            </a:endParaRPr>
          </a:p>
          <a:p>
            <a:r>
              <a:rPr lang="en-US" altLang="zh-CN" sz="2400" dirty="0" err="1" smtClean="0">
                <a:solidFill>
                  <a:srgbClr val="000066"/>
                </a:solidFill>
                <a:latin typeface="Times New Roman" panose="02020603050405020304" pitchFamily="18" charset="0"/>
                <a:ea typeface="楷体_GB2312" pitchFamily="49" charset="-122"/>
              </a:rPr>
              <a:t>int</a:t>
            </a:r>
            <a:r>
              <a:rPr lang="en-US" altLang="zh-CN" sz="2400" dirty="0" smtClean="0">
                <a:solidFill>
                  <a:srgbClr val="000066"/>
                </a:solidFill>
                <a:latin typeface="Times New Roman" panose="02020603050405020304" pitchFamily="18" charset="0"/>
                <a:ea typeface="楷体_GB2312" pitchFamily="49" charset="-122"/>
              </a:rPr>
              <a:t> last;</a:t>
            </a:r>
            <a:endParaRPr lang="en-US" altLang="zh-CN" sz="2400" dirty="0" smtClean="0">
              <a:solidFill>
                <a:srgbClr val="000066"/>
              </a:solidFill>
              <a:latin typeface="Times New Roman" panose="02020603050405020304" pitchFamily="18" charset="0"/>
              <a:ea typeface="楷体_GB2312" pitchFamily="49" charset="-122"/>
            </a:endParaRPr>
          </a:p>
          <a:p>
            <a:r>
              <a:rPr lang="en-US" altLang="zh-CN" sz="2400" dirty="0">
                <a:solidFill>
                  <a:srgbClr val="000066"/>
                </a:solidFill>
                <a:latin typeface="Times New Roman" panose="02020603050405020304" pitchFamily="18" charset="0"/>
                <a:ea typeface="楷体_GB2312" pitchFamily="49" charset="-122"/>
              </a:rPr>
              <a:t>}</a:t>
            </a:r>
            <a:r>
              <a:rPr lang="en-US" altLang="zh-CN" sz="2400" dirty="0" err="1" smtClean="0">
                <a:solidFill>
                  <a:srgbClr val="000066"/>
                </a:solidFill>
                <a:latin typeface="Times New Roman" panose="02020603050405020304" pitchFamily="18" charset="0"/>
                <a:ea typeface="楷体_GB2312" pitchFamily="49" charset="-122"/>
              </a:rPr>
              <a:t>SeqList</a:t>
            </a:r>
            <a:r>
              <a:rPr lang="zh-CN" altLang="en-US" sz="2400" dirty="0" smtClean="0">
                <a:solidFill>
                  <a:srgbClr val="000066"/>
                </a:solidFill>
                <a:latin typeface="Times New Roman" panose="02020603050405020304" pitchFamily="18" charset="0"/>
                <a:ea typeface="楷体_GB2312" pitchFamily="49" charset="-122"/>
              </a:rPr>
              <a:t>；</a:t>
            </a:r>
            <a:endParaRPr lang="zh-CN" altLang="en-US" sz="2400" dirty="0">
              <a:solidFill>
                <a:srgbClr val="000066"/>
              </a:solidFill>
              <a:latin typeface="Times New Roman" panose="02020603050405020304" pitchFamily="18" charset="0"/>
              <a:ea typeface="楷体_GB2312" pitchFamily="49" charset="-122"/>
            </a:endParaRPr>
          </a:p>
        </p:txBody>
      </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矩形 34819"/>
          <p:cNvSpPr/>
          <p:nvPr/>
        </p:nvSpPr>
        <p:spPr>
          <a:xfrm>
            <a:off x="228600" y="533400"/>
            <a:ext cx="3200400" cy="549275"/>
          </a:xfrm>
          <a:prstGeom prst="rect">
            <a:avLst/>
          </a:prstGeom>
          <a:noFill/>
          <a:ln w="57150">
            <a:noFill/>
          </a:ln>
        </p:spPr>
        <p:txBody>
          <a:bodyPr>
            <a:spAutoFit/>
          </a:bodyPr>
          <a:p>
            <a:pPr lvl="0" eaLnBrk="1" hangingPunct="1">
              <a:lnSpc>
                <a:spcPct val="125000"/>
              </a:lnSpc>
            </a:pPr>
            <a:r>
              <a:rPr lang="en-US" altLang="zh-CN" sz="2400" dirty="0">
                <a:solidFill>
                  <a:srgbClr val="000066"/>
                </a:solidFill>
                <a:latin typeface="Times New Roman" panose="02020603050405020304" pitchFamily="18" charset="0"/>
                <a:ea typeface="华文新魏" panose="02010800040101010101" pitchFamily="2" charset="-122"/>
              </a:rPr>
              <a:t>2.2.3  </a:t>
            </a:r>
            <a:r>
              <a:rPr lang="zh-CN" altLang="en-US" sz="2400" dirty="0">
                <a:solidFill>
                  <a:srgbClr val="000066"/>
                </a:solidFill>
                <a:latin typeface="Times New Roman" panose="02020603050405020304" pitchFamily="18" charset="0"/>
                <a:ea typeface="华文新魏" panose="02010800040101010101" pitchFamily="2" charset="-122"/>
              </a:rPr>
              <a:t>顺序表应用举例</a:t>
            </a:r>
            <a:endParaRPr lang="zh-CN" altLang="en-US" sz="2400" dirty="0">
              <a:solidFill>
                <a:srgbClr val="000066"/>
              </a:solidFill>
              <a:latin typeface="Times New Roman" panose="02020603050405020304" pitchFamily="18" charset="0"/>
              <a:ea typeface="华文新魏" panose="02010800040101010101" pitchFamily="2" charset="-122"/>
            </a:endParaRPr>
          </a:p>
        </p:txBody>
      </p:sp>
      <p:sp>
        <p:nvSpPr>
          <p:cNvPr id="27651" name="矩形 34982"/>
          <p:cNvSpPr/>
          <p:nvPr/>
        </p:nvSpPr>
        <p:spPr>
          <a:xfrm>
            <a:off x="457200" y="1054100"/>
            <a:ext cx="8458200" cy="2308225"/>
          </a:xfrm>
          <a:prstGeom prst="rect">
            <a:avLst/>
          </a:prstGeom>
          <a:noFill/>
          <a:ln w="57150">
            <a:noFill/>
          </a:ln>
        </p:spPr>
        <p:txBody>
          <a:bodyPr anchor="ctr">
            <a:spAutoFit/>
          </a:bodyPr>
          <a:p>
            <a:pPr lvl="0" indent="266700" eaLnBrk="1" hangingPunct="1">
              <a:lnSpc>
                <a:spcPct val="120000"/>
              </a:lnSpc>
            </a:pPr>
            <a:r>
              <a:rPr lang="en-US" altLang="zh-CN" dirty="0">
                <a:solidFill>
                  <a:srgbClr val="000066"/>
                </a:solidFill>
                <a:latin typeface="Times New Roman" panose="02020603050405020304" pitchFamily="18" charset="0"/>
                <a:ea typeface="楷体_GB2312" pitchFamily="49" charset="-122"/>
              </a:rPr>
              <a:t>      </a:t>
            </a:r>
            <a:r>
              <a:rPr lang="zh-CN" altLang="en-US" dirty="0">
                <a:solidFill>
                  <a:srgbClr val="000066"/>
                </a:solidFill>
                <a:latin typeface="Times New Roman" panose="02020603050405020304" pitchFamily="18" charset="0"/>
                <a:ea typeface="楷体_GB2312" pitchFamily="49" charset="-122"/>
              </a:rPr>
              <a:t>例</a:t>
            </a:r>
            <a:r>
              <a:rPr lang="en-US" altLang="zh-CN" dirty="0">
                <a:solidFill>
                  <a:srgbClr val="000066"/>
                </a:solidFill>
                <a:latin typeface="Times New Roman" panose="02020603050405020304" pitchFamily="18" charset="0"/>
                <a:ea typeface="楷体_GB2312" pitchFamily="49" charset="-122"/>
              </a:rPr>
              <a:t>  </a:t>
            </a:r>
            <a:r>
              <a:rPr lang="zh-CN" altLang="en-US" dirty="0">
                <a:solidFill>
                  <a:srgbClr val="000066"/>
                </a:solidFill>
                <a:latin typeface="Times New Roman" panose="02020603050405020304" pitchFamily="18" charset="0"/>
                <a:ea typeface="楷体_GB2312" pitchFamily="49" charset="-122"/>
              </a:rPr>
              <a:t>利用两个线性表</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和</a:t>
            </a:r>
            <a:r>
              <a:rPr lang="en-US" altLang="zh-CN" dirty="0">
                <a:solidFill>
                  <a:srgbClr val="000066"/>
                </a:solidFill>
                <a:latin typeface="Times New Roman" panose="02020603050405020304" pitchFamily="18" charset="0"/>
                <a:ea typeface="楷体_GB2312" pitchFamily="49" charset="-122"/>
              </a:rPr>
              <a:t>Lb</a:t>
            </a:r>
            <a:r>
              <a:rPr lang="zh-CN" altLang="en-US" dirty="0">
                <a:solidFill>
                  <a:srgbClr val="000066"/>
                </a:solidFill>
                <a:latin typeface="Times New Roman" panose="02020603050405020304" pitchFamily="18" charset="0"/>
                <a:ea typeface="楷体_GB2312" pitchFamily="49" charset="-122"/>
              </a:rPr>
              <a:t>分别表示两个集合</a:t>
            </a:r>
            <a:r>
              <a:rPr lang="en-US" altLang="zh-CN" dirty="0">
                <a:solidFill>
                  <a:srgbClr val="000066"/>
                </a:solidFill>
                <a:latin typeface="Times New Roman" panose="02020603050405020304" pitchFamily="18" charset="0"/>
                <a:ea typeface="楷体_GB2312" pitchFamily="49" charset="-122"/>
              </a:rPr>
              <a:t>A</a:t>
            </a:r>
            <a:r>
              <a:rPr lang="zh-CN" altLang="en-US" dirty="0">
                <a:solidFill>
                  <a:srgbClr val="000066"/>
                </a:solidFill>
                <a:latin typeface="Times New Roman" panose="02020603050405020304" pitchFamily="18" charset="0"/>
                <a:ea typeface="楷体_GB2312" pitchFamily="49" charset="-122"/>
              </a:rPr>
              <a:t>和</a:t>
            </a:r>
            <a:r>
              <a:rPr lang="en-US" altLang="zh-CN" dirty="0">
                <a:solidFill>
                  <a:srgbClr val="000066"/>
                </a:solidFill>
                <a:latin typeface="Times New Roman" panose="02020603050405020304" pitchFamily="18" charset="0"/>
                <a:ea typeface="楷体_GB2312" pitchFamily="49" charset="-122"/>
              </a:rPr>
              <a:t>B</a:t>
            </a:r>
            <a:r>
              <a:rPr lang="zh-CN" altLang="en-US" dirty="0">
                <a:solidFill>
                  <a:srgbClr val="000066"/>
                </a:solidFill>
                <a:latin typeface="Times New Roman" panose="02020603050405020304" pitchFamily="18" charset="0"/>
                <a:ea typeface="楷体_GB2312" pitchFamily="49" charset="-122"/>
              </a:rPr>
              <a:t>，现要求一个新的集合</a:t>
            </a:r>
            <a:r>
              <a:rPr lang="en-US" altLang="zh-CN" dirty="0">
                <a:solidFill>
                  <a:srgbClr val="000066"/>
                </a:solidFill>
                <a:latin typeface="Times New Roman" panose="02020603050405020304" pitchFamily="18" charset="0"/>
                <a:ea typeface="楷体_GB2312" pitchFamily="49" charset="-122"/>
              </a:rPr>
              <a:t>A = A∪B</a:t>
            </a:r>
            <a:r>
              <a:rPr lang="zh-CN" altLang="en-US" dirty="0">
                <a:solidFill>
                  <a:srgbClr val="000066"/>
                </a:solidFill>
                <a:latin typeface="Times New Roman" panose="02020603050405020304" pitchFamily="18" charset="0"/>
                <a:ea typeface="楷体_GB2312" pitchFamily="49" charset="-122"/>
              </a:rPr>
              <a:t>。假设集合中的数据元素属于整型数据。</a:t>
            </a:r>
            <a:endParaRPr lang="zh-CN" altLang="en-US" dirty="0">
              <a:solidFill>
                <a:srgbClr val="000066"/>
              </a:solidFill>
              <a:latin typeface="Times New Roman" panose="02020603050405020304" pitchFamily="18" charset="0"/>
              <a:ea typeface="楷体_GB2312" pitchFamily="49" charset="-122"/>
            </a:endParaRPr>
          </a:p>
          <a:p>
            <a:pPr lvl="0" indent="266700" eaLnBrk="1" hangingPunct="1">
              <a:lnSpc>
                <a:spcPct val="120000"/>
              </a:lnSpc>
            </a:pPr>
            <a:r>
              <a:rPr lang="zh-CN" altLang="en-US" dirty="0">
                <a:solidFill>
                  <a:srgbClr val="000066"/>
                </a:solidFill>
                <a:latin typeface="Times New Roman" panose="02020603050405020304" pitchFamily="18" charset="0"/>
                <a:ea typeface="楷体_GB2312" pitchFamily="49" charset="-122"/>
              </a:rPr>
              <a:t>     算法思路：扩大线性表</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，将存在于线性表</a:t>
            </a:r>
            <a:r>
              <a:rPr lang="en-US" altLang="zh-CN" dirty="0">
                <a:solidFill>
                  <a:srgbClr val="000066"/>
                </a:solidFill>
                <a:latin typeface="Times New Roman" panose="02020603050405020304" pitchFamily="18" charset="0"/>
                <a:ea typeface="楷体_GB2312" pitchFamily="49" charset="-122"/>
              </a:rPr>
              <a:t>Lb</a:t>
            </a:r>
            <a:r>
              <a:rPr lang="zh-CN" altLang="en-US" dirty="0">
                <a:solidFill>
                  <a:srgbClr val="000066"/>
                </a:solidFill>
                <a:latin typeface="Times New Roman" panose="02020603050405020304" pitchFamily="18" charset="0"/>
                <a:ea typeface="楷体_GB2312" pitchFamily="49" charset="-122"/>
              </a:rPr>
              <a:t>中而不在</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中的数据元素加入到线性表</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中。逐一取出</a:t>
            </a:r>
            <a:r>
              <a:rPr lang="en-US" altLang="zh-CN" dirty="0">
                <a:solidFill>
                  <a:srgbClr val="000066"/>
                </a:solidFill>
                <a:latin typeface="Times New Roman" panose="02020603050405020304" pitchFamily="18" charset="0"/>
                <a:ea typeface="楷体_GB2312" pitchFamily="49" charset="-122"/>
              </a:rPr>
              <a:t>Lb</a:t>
            </a:r>
            <a:r>
              <a:rPr lang="zh-CN" altLang="en-US" dirty="0">
                <a:solidFill>
                  <a:srgbClr val="000066"/>
                </a:solidFill>
                <a:latin typeface="Times New Roman" panose="02020603050405020304" pitchFamily="18" charset="0"/>
                <a:ea typeface="楷体_GB2312" pitchFamily="49" charset="-122"/>
              </a:rPr>
              <a:t>中的元素，判断是否在</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中，若不在，则插入。由于</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是集合，数据元素之间没有顺序关系，所以插入时，可以插入到</a:t>
            </a:r>
            <a:r>
              <a:rPr lang="en-US" altLang="zh-CN" dirty="0">
                <a:solidFill>
                  <a:srgbClr val="000066"/>
                </a:solidFill>
                <a:latin typeface="Times New Roman" panose="02020603050405020304" pitchFamily="18" charset="0"/>
                <a:ea typeface="楷体_GB2312" pitchFamily="49" charset="-122"/>
              </a:rPr>
              <a:t>La</a:t>
            </a:r>
            <a:r>
              <a:rPr lang="zh-CN" altLang="en-US" dirty="0">
                <a:solidFill>
                  <a:srgbClr val="000066"/>
                </a:solidFill>
                <a:latin typeface="Times New Roman" panose="02020603050405020304" pitchFamily="18" charset="0"/>
                <a:ea typeface="楷体_GB2312" pitchFamily="49" charset="-122"/>
              </a:rPr>
              <a:t>的最后一个元素后面，这样，就不用移动大量数据元素。</a:t>
            </a:r>
            <a:endParaRPr lang="zh-CN" altLang="en-US" dirty="0">
              <a:solidFill>
                <a:srgbClr val="000066"/>
              </a:solidFill>
              <a:latin typeface="Times New Roman" panose="02020603050405020304" pitchFamily="18" charset="0"/>
              <a:ea typeface="楷体_GB2312" pitchFamily="49" charset="-122"/>
            </a:endParaRPr>
          </a:p>
        </p:txBody>
      </p:sp>
      <p:sp>
        <p:nvSpPr>
          <p:cNvPr id="34984" name="矩形 34983"/>
          <p:cNvSpPr/>
          <p:nvPr/>
        </p:nvSpPr>
        <p:spPr>
          <a:xfrm>
            <a:off x="990600" y="3429000"/>
            <a:ext cx="7924800" cy="1235075"/>
          </a:xfrm>
          <a:prstGeom prst="rect">
            <a:avLst/>
          </a:prstGeom>
          <a:noFill/>
          <a:ln w="57150">
            <a:noFill/>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A=(23, 45, 78, 91, 55)</a:t>
            </a:r>
            <a:endParaRPr lang="en-US" altLang="zh-CN" dirty="0">
              <a:solidFill>
                <a:schemeClr val="tx1"/>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B=(47,  23, 8, 55)</a:t>
            </a:r>
            <a:endParaRPr lang="en-US" altLang="zh-CN" dirty="0">
              <a:solidFill>
                <a:schemeClr val="tx1"/>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chemeClr val="tx1"/>
                </a:solidFill>
                <a:latin typeface="Times New Roman" panose="02020603050405020304" pitchFamily="18" charset="0"/>
                <a:ea typeface="华文新魏" panose="02010800040101010101" pitchFamily="2" charset="-122"/>
              </a:rPr>
              <a:t>A∪B=(23, 45, 78,91, 55,47,8)</a:t>
            </a:r>
            <a:endParaRPr lang="en-US" altLang="zh-CN" dirty="0">
              <a:solidFill>
                <a:srgbClr val="CC9900"/>
              </a:solidFill>
              <a:latin typeface="Times New Roman" panose="02020603050405020304" pitchFamily="18"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0-#ppt_w/2"/>
                                          </p:val>
                                        </p:tav>
                                        <p:tav tm="100000">
                                          <p:val>
                                            <p:strVal val="#ppt_x"/>
                                          </p:val>
                                        </p:tav>
                                      </p:tavLst>
                                    </p:anim>
                                    <p:anim calcmode="lin" valueType="num">
                                      <p:cBhvr additive="base">
                                        <p:cTn id="8"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4984"/>
                                        </p:tgtEl>
                                        <p:attrNameLst>
                                          <p:attrName>style.visibility</p:attrName>
                                        </p:attrNameLst>
                                      </p:cBhvr>
                                      <p:to>
                                        <p:strVal val="visible"/>
                                      </p:to>
                                    </p:set>
                                    <p:animEffect transition="in" filter="box(in)">
                                      <p:cBhvr>
                                        <p:cTn id="13" dur="500"/>
                                        <p:tgtEl>
                                          <p:spTgt spid="34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9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35845"/>
          <p:cNvSpPr txBox="1"/>
          <p:nvPr/>
        </p:nvSpPr>
        <p:spPr>
          <a:xfrm>
            <a:off x="609600" y="457200"/>
            <a:ext cx="8382000" cy="4664075"/>
          </a:xfrm>
          <a:prstGeom prst="rect">
            <a:avLst/>
          </a:prstGeom>
          <a:noFill/>
          <a:ln w="57150">
            <a:noFill/>
          </a:ln>
        </p:spPr>
        <p:txBody>
          <a:bodyPr>
            <a:spAutoFit/>
          </a:bodyPr>
          <a:p>
            <a:pPr marL="262255" lvl="0" indent="-262255" eaLnBrk="1" hangingPunct="1"/>
            <a:r>
              <a:rPr lang="zh-CN" altLang="en-US" dirty="0">
                <a:latin typeface="Times New Roman" panose="02020603050405020304" pitchFamily="18" charset="0"/>
                <a:ea typeface="楷体_GB2312" pitchFamily="49" charset="-122"/>
              </a:rPr>
              <a:t>算法如下：</a:t>
            </a:r>
            <a:endParaRPr lang="zh-CN" altLang="sv-SE"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1   void unin(SeqList *La,  SeqList Lb)</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2   {   int i, j, La_len, Lb_len;</a:t>
            </a:r>
            <a:endParaRPr lang="it-IT" altLang="zh-CN" dirty="0">
              <a:latin typeface="Times New Roman" panose="02020603050405020304" pitchFamily="18" charset="0"/>
              <a:ea typeface="楷体_GB2312" pitchFamily="49" charset="-122"/>
            </a:endParaRPr>
          </a:p>
          <a:p>
            <a:pPr marL="262255" lvl="0" indent="-262255" eaLnBrk="1" hangingPunct="1"/>
            <a:r>
              <a:rPr lang="it-IT" altLang="zh-CN" dirty="0">
                <a:latin typeface="Times New Roman" panose="02020603050405020304" pitchFamily="18" charset="0"/>
                <a:ea typeface="楷体_GB2312" pitchFamily="49" charset="-122"/>
              </a:rPr>
              <a:t>3       datatype e;</a:t>
            </a:r>
            <a:endParaRPr lang="it-IT" altLang="zh-CN" dirty="0">
              <a:latin typeface="Times New Roman" panose="02020603050405020304" pitchFamily="18" charset="0"/>
              <a:ea typeface="楷体_GB2312" pitchFamily="49" charset="-122"/>
            </a:endParaRPr>
          </a:p>
          <a:p>
            <a:pPr marL="262255" lvl="0" indent="-262255" eaLnBrk="1" hangingPunct="1"/>
            <a:r>
              <a:rPr lang="it-IT" altLang="zh-CN" dirty="0">
                <a:latin typeface="Times New Roman" panose="02020603050405020304" pitchFamily="18" charset="0"/>
                <a:ea typeface="楷体_GB2312" pitchFamily="49" charset="-122"/>
              </a:rPr>
              <a:t>4       La_len=La-&gt;last;  </a:t>
            </a:r>
            <a:endParaRPr lang="nb-NO" altLang="zh-CN" dirty="0">
              <a:latin typeface="Times New Roman" panose="02020603050405020304" pitchFamily="18" charset="0"/>
              <a:ea typeface="楷体_GB2312" pitchFamily="49" charset="-122"/>
            </a:endParaRPr>
          </a:p>
          <a:p>
            <a:pPr marL="262255" lvl="0" indent="-262255" eaLnBrk="1" hangingPunct="1"/>
            <a:r>
              <a:rPr lang="nb-NO" altLang="zh-CN" dirty="0">
                <a:latin typeface="Times New Roman" panose="02020603050405020304" pitchFamily="18" charset="0"/>
                <a:ea typeface="楷体_GB2312" pitchFamily="49" charset="-122"/>
              </a:rPr>
              <a:t>5       Lb_len=Lb-&gt;last;</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6       for(i=0; i&lt;=Lb_len; i++) </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7       {   e=lb.elem[i];  </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8           j=0;</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9           </a:t>
            </a:r>
            <a:r>
              <a:rPr lang="sv-SE" altLang="zh-CN" dirty="0">
                <a:solidFill>
                  <a:srgbClr val="CC0000"/>
                </a:solidFill>
                <a:latin typeface="Times New Roman" panose="02020603050405020304" pitchFamily="18" charset="0"/>
                <a:ea typeface="华文新魏" panose="02010800040101010101" pitchFamily="2" charset="-122"/>
              </a:rPr>
              <a:t>while(j&lt;=La_len &amp;&amp; e!=la-&gt; elem[j])  j++;</a:t>
            </a:r>
            <a:r>
              <a:rPr lang="sv-SE" altLang="zh-CN" dirty="0">
                <a:latin typeface="Times New Roman" panose="02020603050405020304" pitchFamily="18" charset="0"/>
                <a:ea typeface="楷体_GB2312" pitchFamily="49" charset="-122"/>
              </a:rPr>
              <a:t>   </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10          if(j&gt;La_len) 	</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11            if(La_len&lt;MAXSIZE-1)    	/*</a:t>
            </a:r>
            <a:r>
              <a:rPr lang="zh-CN" altLang="sv-SE" dirty="0">
                <a:latin typeface="Times New Roman" panose="02020603050405020304" pitchFamily="18" charset="0"/>
                <a:ea typeface="楷体_GB2312" pitchFamily="49" charset="-122"/>
              </a:rPr>
              <a:t>存储空间足够*</a:t>
            </a:r>
            <a:r>
              <a:rPr lang="sv-SE" altLang="zh-CN" dirty="0">
                <a:latin typeface="Times New Roman" panose="02020603050405020304" pitchFamily="18" charset="0"/>
                <a:ea typeface="楷体_GB2312" pitchFamily="49" charset="-122"/>
              </a:rPr>
              <a:t>/</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12              La-&gt;elem[++(la-&gt;last)]=e; 	/*</a:t>
            </a:r>
            <a:r>
              <a:rPr lang="zh-CN" altLang="sv-SE" dirty="0">
                <a:latin typeface="Times New Roman" panose="02020603050405020304" pitchFamily="18" charset="0"/>
                <a:ea typeface="楷体_GB2312" pitchFamily="49" charset="-122"/>
              </a:rPr>
              <a:t>插入到</a:t>
            </a:r>
            <a:r>
              <a:rPr lang="sv-SE" altLang="zh-CN" dirty="0">
                <a:latin typeface="Times New Roman" panose="02020603050405020304" pitchFamily="18" charset="0"/>
                <a:ea typeface="楷体_GB2312" pitchFamily="49" charset="-122"/>
              </a:rPr>
              <a:t>La</a:t>
            </a:r>
            <a:r>
              <a:rPr lang="zh-CN" altLang="sv-SE" dirty="0">
                <a:latin typeface="Times New Roman" panose="02020603050405020304" pitchFamily="18" charset="0"/>
                <a:ea typeface="楷体_GB2312" pitchFamily="49" charset="-122"/>
              </a:rPr>
              <a:t>的最后*</a:t>
            </a:r>
            <a:r>
              <a:rPr lang="sv-SE" altLang="zh-CN" dirty="0">
                <a:latin typeface="Times New Roman" panose="02020603050405020304" pitchFamily="18" charset="0"/>
                <a:ea typeface="楷体_GB2312" pitchFamily="49" charset="-122"/>
              </a:rPr>
              <a:t>/</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13       }</a:t>
            </a:r>
            <a:endParaRPr lang="sv-SE" altLang="zh-CN" dirty="0">
              <a:latin typeface="Times New Roman" panose="02020603050405020304" pitchFamily="18" charset="0"/>
              <a:ea typeface="楷体_GB2312" pitchFamily="49" charset="-122"/>
            </a:endParaRPr>
          </a:p>
          <a:p>
            <a:pPr marL="262255" lvl="0" indent="-262255" eaLnBrk="1" hangingPunct="1"/>
            <a:r>
              <a:rPr lang="sv-SE" altLang="zh-CN" dirty="0">
                <a:latin typeface="Times New Roman" panose="02020603050405020304" pitchFamily="18" charset="0"/>
                <a:ea typeface="楷体_GB2312" pitchFamily="49" charset="-122"/>
              </a:rPr>
              <a:t>14   } union</a:t>
            </a:r>
            <a:endParaRPr lang="zh-CN" altLang="en-US" dirty="0">
              <a:latin typeface="Times New Roman" panose="02020603050405020304" pitchFamily="18" charset="0"/>
              <a:ea typeface="楷体_GB2312" pitchFamily="49" charset="-122"/>
            </a:endParaRPr>
          </a:p>
        </p:txBody>
      </p:sp>
      <p:sp>
        <p:nvSpPr>
          <p:cNvPr id="35849" name="云形标注 35848"/>
          <p:cNvSpPr>
            <a:spLocks noChangeArrowheads="1"/>
          </p:cNvSpPr>
          <p:nvPr/>
        </p:nvSpPr>
        <p:spPr bwMode="auto">
          <a:xfrm>
            <a:off x="5181600" y="1600200"/>
            <a:ext cx="2743200" cy="457200"/>
          </a:xfrm>
          <a:prstGeom prst="cloudCallout">
            <a:avLst>
              <a:gd name="adj1" fmla="val -35588"/>
              <a:gd name="adj2" fmla="val 304861"/>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zh-CN" altLang="en-US" sz="1600" dirty="0">
                <a:solidFill>
                  <a:srgbClr val="002368"/>
                </a:solidFill>
                <a:latin typeface="Times New Roman" panose="02020603050405020304" pitchFamily="18" charset="0"/>
                <a:ea typeface="楷体_GB2312" pitchFamily="49" charset="-122"/>
              </a:rPr>
              <a:t>在</a:t>
            </a:r>
            <a:r>
              <a:rPr lang="en-US" altLang="zh-CN" sz="1600" dirty="0">
                <a:solidFill>
                  <a:srgbClr val="002368"/>
                </a:solidFill>
                <a:latin typeface="Times New Roman" panose="02020603050405020304" pitchFamily="18" charset="0"/>
                <a:ea typeface="楷体_GB2312" pitchFamily="49" charset="-122"/>
              </a:rPr>
              <a:t>la</a:t>
            </a:r>
            <a:r>
              <a:rPr lang="zh-CN" altLang="en-US" sz="1600" dirty="0">
                <a:solidFill>
                  <a:srgbClr val="002368"/>
                </a:solidFill>
                <a:latin typeface="Times New Roman" panose="02020603050405020304" pitchFamily="18" charset="0"/>
                <a:ea typeface="楷体_GB2312" pitchFamily="49" charset="-122"/>
              </a:rPr>
              <a:t>中查找</a:t>
            </a:r>
            <a:r>
              <a:rPr lang="en-US" altLang="zh-CN" sz="1600" dirty="0">
                <a:solidFill>
                  <a:srgbClr val="002368"/>
                </a:solidFill>
                <a:latin typeface="Times New Roman" panose="02020603050405020304" pitchFamily="18" charset="0"/>
                <a:ea typeface="楷体_GB2312" pitchFamily="49" charset="-122"/>
              </a:rPr>
              <a:t>e</a:t>
            </a:r>
            <a:r>
              <a:rPr lang="zh-CN" altLang="en-US" sz="1600" dirty="0">
                <a:solidFill>
                  <a:srgbClr val="002368"/>
                </a:solidFill>
                <a:latin typeface="Times New Roman" panose="02020603050405020304" pitchFamily="18" charset="0"/>
                <a:ea typeface="楷体_GB2312" pitchFamily="49" charset="-122"/>
              </a:rPr>
              <a:t>元素</a:t>
            </a:r>
            <a:endParaRPr lang="zh-CN" altLang="en-US" sz="1600" dirty="0">
              <a:solidFill>
                <a:srgbClr val="002368"/>
              </a:solidFill>
              <a:latin typeface="Times New Roman" panose="02020603050405020304" pitchFamily="18" charset="0"/>
              <a:ea typeface="楷体_GB2312" pitchFamily="49" charset="-122"/>
            </a:endParaRPr>
          </a:p>
        </p:txBody>
      </p:sp>
      <p:sp>
        <p:nvSpPr>
          <p:cNvPr id="35850" name="云形标注 35849"/>
          <p:cNvSpPr>
            <a:spLocks noChangeArrowheads="1"/>
          </p:cNvSpPr>
          <p:nvPr/>
        </p:nvSpPr>
        <p:spPr bwMode="auto">
          <a:xfrm>
            <a:off x="4800600" y="4648200"/>
            <a:ext cx="3048000" cy="838200"/>
          </a:xfrm>
          <a:prstGeom prst="cloudCallout">
            <a:avLst>
              <a:gd name="adj1" fmla="val -113333"/>
              <a:gd name="adj2" fmla="val -170454"/>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algn="ctr" eaLnBrk="1" hangingPunct="1"/>
            <a:r>
              <a:rPr lang="en-US" altLang="zh-CN" sz="1600" dirty="0">
                <a:solidFill>
                  <a:srgbClr val="002368"/>
                </a:solidFill>
                <a:latin typeface="Times New Roman" panose="02020603050405020304" pitchFamily="18" charset="0"/>
                <a:ea typeface="楷体_GB2312" pitchFamily="49" charset="-122"/>
              </a:rPr>
              <a:t>la </a:t>
            </a:r>
            <a:r>
              <a:rPr lang="zh-CN" altLang="en-US" sz="1600" dirty="0">
                <a:solidFill>
                  <a:srgbClr val="002368"/>
                </a:solidFill>
                <a:latin typeface="Times New Roman" panose="02020603050405020304" pitchFamily="18" charset="0"/>
                <a:ea typeface="楷体_GB2312" pitchFamily="49" charset="-122"/>
              </a:rPr>
              <a:t>中不存在和</a:t>
            </a:r>
            <a:r>
              <a:rPr lang="en-US" altLang="zh-CN" sz="1600" dirty="0">
                <a:solidFill>
                  <a:srgbClr val="002368"/>
                </a:solidFill>
                <a:latin typeface="Times New Roman" panose="02020603050405020304" pitchFamily="18" charset="0"/>
                <a:ea typeface="楷体_GB2312" pitchFamily="49" charset="-122"/>
              </a:rPr>
              <a:t>e </a:t>
            </a:r>
            <a:r>
              <a:rPr lang="zh-CN" altLang="en-US" sz="1600" dirty="0">
                <a:solidFill>
                  <a:srgbClr val="002368"/>
                </a:solidFill>
                <a:latin typeface="Times New Roman" panose="02020603050405020304" pitchFamily="18" charset="0"/>
                <a:ea typeface="楷体_GB2312" pitchFamily="49" charset="-122"/>
              </a:rPr>
              <a:t>相同的元素，则插入之</a:t>
            </a:r>
            <a:endParaRPr lang="zh-CN" altLang="en-US" sz="1600" dirty="0">
              <a:solidFill>
                <a:srgbClr val="002368"/>
              </a:solidFill>
              <a:latin typeface="Times New Roman" panose="02020603050405020304" pitchFamily="18" charset="0"/>
              <a:ea typeface="楷体_GB2312" pitchFamily="49" charset="-122"/>
            </a:endParaRPr>
          </a:p>
        </p:txBody>
      </p:sp>
      <p:sp>
        <p:nvSpPr>
          <p:cNvPr id="35851" name="矩形 35850"/>
          <p:cNvSpPr/>
          <p:nvPr/>
        </p:nvSpPr>
        <p:spPr>
          <a:xfrm>
            <a:off x="533400" y="5715000"/>
            <a:ext cx="8077200" cy="701675"/>
          </a:xfrm>
          <a:prstGeom prst="rect">
            <a:avLst/>
          </a:prstGeom>
          <a:noFill/>
          <a:ln w="57150">
            <a:noFill/>
          </a:ln>
        </p:spPr>
        <p:txBody>
          <a:bodyPr anchor="ctr">
            <a:spAutoFit/>
          </a:bodyPr>
          <a:p>
            <a:pPr lvl="0" eaLnBrk="1" hangingPunct="1"/>
            <a:r>
              <a:rPr lang="zh-CN" altLang="en-US" dirty="0">
                <a:latin typeface="Times New Roman" panose="02020603050405020304" pitchFamily="18" charset="0"/>
                <a:ea typeface="楷体_GB2312" pitchFamily="49" charset="-122"/>
              </a:rPr>
              <a:t>语句</a:t>
            </a:r>
            <a:r>
              <a:rPr lang="sv-SE" altLang="zh-CN" dirty="0">
                <a:latin typeface="Times New Roman" panose="02020603050405020304" pitchFamily="18" charset="0"/>
                <a:ea typeface="楷体_GB2312" pitchFamily="49" charset="-122"/>
              </a:rPr>
              <a:t>6</a:t>
            </a:r>
            <a:r>
              <a:rPr lang="zh-CN" altLang="sv-SE" dirty="0">
                <a:latin typeface="Times New Roman" panose="02020603050405020304" pitchFamily="18" charset="0"/>
                <a:ea typeface="楷体_GB2312" pitchFamily="49" charset="-122"/>
              </a:rPr>
              <a:t>循环次数是</a:t>
            </a:r>
            <a:r>
              <a:rPr lang="sv-SE" altLang="zh-CN" dirty="0">
                <a:latin typeface="Times New Roman" panose="02020603050405020304" pitchFamily="18" charset="0"/>
                <a:ea typeface="楷体_GB2312" pitchFamily="49" charset="-122"/>
              </a:rPr>
              <a:t>Lb</a:t>
            </a:r>
            <a:r>
              <a:rPr lang="zh-CN" altLang="sv-SE" dirty="0">
                <a:latin typeface="Times New Roman" panose="02020603050405020304" pitchFamily="18" charset="0"/>
                <a:ea typeface="楷体_GB2312" pitchFamily="49" charset="-122"/>
              </a:rPr>
              <a:t>的表长，语句</a:t>
            </a:r>
            <a:r>
              <a:rPr lang="sv-SE" altLang="zh-CN" dirty="0">
                <a:latin typeface="Times New Roman" panose="02020603050405020304" pitchFamily="18" charset="0"/>
                <a:ea typeface="楷体_GB2312" pitchFamily="49" charset="-122"/>
              </a:rPr>
              <a:t>9</a:t>
            </a:r>
            <a:r>
              <a:rPr lang="zh-CN" altLang="sv-SE" dirty="0">
                <a:latin typeface="Times New Roman" panose="02020603050405020304" pitchFamily="18" charset="0"/>
                <a:ea typeface="楷体_GB2312" pitchFamily="49" charset="-122"/>
              </a:rPr>
              <a:t>循环次数最多是</a:t>
            </a:r>
            <a:r>
              <a:rPr lang="sv-SE" altLang="zh-CN" dirty="0">
                <a:latin typeface="Times New Roman" panose="02020603050405020304" pitchFamily="18" charset="0"/>
                <a:ea typeface="楷体_GB2312" pitchFamily="49" charset="-122"/>
              </a:rPr>
              <a:t>La</a:t>
            </a:r>
            <a:r>
              <a:rPr lang="zh-CN" altLang="sv-SE" dirty="0">
                <a:latin typeface="Times New Roman" panose="02020603050405020304" pitchFamily="18" charset="0"/>
                <a:ea typeface="楷体_GB2312" pitchFamily="49" charset="-122"/>
              </a:rPr>
              <a:t>的表长，所以，此算法的时间复杂度为</a:t>
            </a:r>
            <a:r>
              <a:rPr lang="sv-SE" altLang="zh-CN" dirty="0">
                <a:solidFill>
                  <a:srgbClr val="CC0000"/>
                </a:solidFill>
                <a:latin typeface="Times New Roman" panose="02020603050405020304" pitchFamily="18" charset="0"/>
                <a:ea typeface="楷体_GB2312" pitchFamily="49" charset="-122"/>
              </a:rPr>
              <a:t>O(ListLength(La) × ListLength(Lb))</a:t>
            </a:r>
            <a:r>
              <a:rPr lang="zh-CN" altLang="sv-SE" dirty="0">
                <a:solidFill>
                  <a:srgbClr val="CC0000"/>
                </a:solidFill>
                <a:latin typeface="Times New Roman" panose="02020603050405020304" pitchFamily="18" charset="0"/>
                <a:ea typeface="楷体_GB2312" pitchFamily="49" charset="-122"/>
              </a:rPr>
              <a:t>。</a:t>
            </a:r>
            <a:endParaRPr lang="zh-CN" altLang="sv-SE" dirty="0">
              <a:solidFill>
                <a:srgbClr val="CC0000"/>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box(in)">
                                      <p:cBhvr>
                                        <p:cTn id="7" dur="500"/>
                                        <p:tgtEl>
                                          <p:spTgt spid="358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50"/>
                                        </p:tgtEl>
                                        <p:attrNameLst>
                                          <p:attrName>style.visibility</p:attrName>
                                        </p:attrNameLst>
                                      </p:cBhvr>
                                      <p:to>
                                        <p:strVal val="visible"/>
                                      </p:to>
                                    </p:set>
                                    <p:animEffect transition="in" filter="box(in)">
                                      <p:cBhvr>
                                        <p:cTn id="12" dur="500"/>
                                        <p:tgtEl>
                                          <p:spTgt spid="3585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851"/>
                                        </p:tgtEl>
                                        <p:attrNameLst>
                                          <p:attrName>style.visibility</p:attrName>
                                        </p:attrNameLst>
                                      </p:cBhvr>
                                      <p:to>
                                        <p:strVal val="visible"/>
                                      </p:to>
                                    </p:set>
                                    <p:anim calcmode="lin" valueType="num">
                                      <p:cBhvr additive="base">
                                        <p:cTn id="17" dur="500" fill="hold"/>
                                        <p:tgtEl>
                                          <p:spTgt spid="35851"/>
                                        </p:tgtEl>
                                        <p:attrNameLst>
                                          <p:attrName>ppt_x</p:attrName>
                                        </p:attrNameLst>
                                      </p:cBhvr>
                                      <p:tavLst>
                                        <p:tav tm="0">
                                          <p:val>
                                            <p:strVal val="#ppt_x"/>
                                          </p:val>
                                        </p:tav>
                                        <p:tav tm="100000">
                                          <p:val>
                                            <p:strVal val="#ppt_x"/>
                                          </p:val>
                                        </p:tav>
                                      </p:tavLst>
                                    </p:anim>
                                    <p:anim calcmode="lin" valueType="num">
                                      <p:cBhvr additive="base">
                                        <p:cTn id="18" dur="500" fill="hold"/>
                                        <p:tgtEl>
                                          <p:spTgt spid="35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nimBg="1"/>
      <p:bldP spid="35850" grpId="0" animBg="1"/>
      <p:bldP spid="358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5" name="矩形 37894"/>
          <p:cNvSpPr/>
          <p:nvPr/>
        </p:nvSpPr>
        <p:spPr>
          <a:xfrm>
            <a:off x="381000" y="533400"/>
            <a:ext cx="8382000" cy="4267200"/>
          </a:xfrm>
          <a:prstGeom prst="rect">
            <a:avLst/>
          </a:prstGeom>
          <a:noFill/>
          <a:ln w="57150">
            <a:noFill/>
          </a:ln>
        </p:spPr>
        <p:txBody>
          <a:bodyPr/>
          <a:p>
            <a:pPr lvl="0" algn="just" eaLnBrk="1" hangingPunct="1">
              <a:lnSpc>
                <a:spcPct val="125000"/>
              </a:lnSpc>
            </a:pPr>
            <a:r>
              <a:rPr lang="zh-CN" altLang="en-US" dirty="0">
                <a:latin typeface="Times New Roman" panose="02020603050405020304" pitchFamily="18" charset="0"/>
                <a:ea typeface="楷体_GB2312" pitchFamily="49" charset="-122"/>
              </a:rPr>
              <a:t>例</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有顺序表</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和</a:t>
            </a:r>
            <a:r>
              <a:rPr lang="en-US" altLang="zh-CN"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，其元素均按从小到大的升序排列，编写一个算法将它们合并成一个顺序表</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，要求</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的元素也是从小到大的升序排列。例如</a:t>
            </a:r>
            <a:r>
              <a:rPr lang="en-US" altLang="zh-CN" dirty="0">
                <a:latin typeface="Times New Roman" panose="02020603050405020304" pitchFamily="18" charset="0"/>
                <a:ea typeface="楷体_GB2312" pitchFamily="49" charset="-122"/>
              </a:rPr>
              <a:t>A = (2, 2, 3), B = (1, 3, 3, 4)</a:t>
            </a:r>
            <a:r>
              <a:rPr lang="zh-CN" altLang="en-US" dirty="0">
                <a:latin typeface="Times New Roman" panose="02020603050405020304" pitchFamily="18" charset="0"/>
                <a:ea typeface="楷体_GB2312" pitchFamily="49" charset="-122"/>
              </a:rPr>
              <a:t>，则</a:t>
            </a:r>
            <a:r>
              <a:rPr lang="en-US" altLang="zh-CN" dirty="0">
                <a:latin typeface="Times New Roman" panose="02020603050405020304" pitchFamily="18" charset="0"/>
                <a:ea typeface="楷体_GB2312" pitchFamily="49" charset="-122"/>
              </a:rPr>
              <a:t>C = (1, 2, 2, 3, 3, 3, 4)</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lvl="0" algn="just" eaLnBrk="1" hangingPunct="1">
              <a:lnSpc>
                <a:spcPct val="125000"/>
              </a:lnSpc>
            </a:pPr>
            <a:r>
              <a:rPr lang="zh-CN" altLang="en-US" dirty="0">
                <a:latin typeface="Times New Roman" panose="02020603050405020304" pitchFamily="18" charset="0"/>
                <a:ea typeface="楷体_GB2312" pitchFamily="49" charset="-122"/>
              </a:rPr>
              <a:t> 算法思路：</a:t>
            </a:r>
            <a:endParaRPr lang="zh-CN" altLang="en-US" dirty="0">
              <a:latin typeface="Times New Roman" panose="02020603050405020304" pitchFamily="18" charset="0"/>
              <a:ea typeface="楷体_GB2312" pitchFamily="49" charset="-122"/>
            </a:endParaRPr>
          </a:p>
          <a:p>
            <a:pPr lvl="0" algn="just" eaLnBrk="1" hangingPunct="1">
              <a:lnSpc>
                <a:spcPct val="125000"/>
              </a:lnSpc>
            </a:pPr>
            <a:r>
              <a:rPr lang="zh-CN" altLang="en-US" dirty="0">
                <a:latin typeface="Times New Roman" panose="02020603050405020304" pitchFamily="18" charset="0"/>
                <a:ea typeface="楷体_GB2312" pitchFamily="49" charset="-122"/>
              </a:rPr>
              <a:t>  依次扫描</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和</a:t>
            </a:r>
            <a:r>
              <a:rPr lang="en-US" altLang="zh-CN"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的元素，比较当前的元素的值，将较小值的元素赋给</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，如此直到一个线性表扫描完毕，然后将未完的那个顺序表中余下部分赋给</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即可。</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的容量要能够容纳</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两个线性表。设表</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是一个空表，设两个指针</a:t>
            </a:r>
            <a:r>
              <a:rPr lang="en-US" altLang="zh-CN" dirty="0">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j</a:t>
            </a:r>
            <a:r>
              <a:rPr lang="zh-CN" altLang="en-US" dirty="0">
                <a:latin typeface="Times New Roman" panose="02020603050405020304" pitchFamily="18" charset="0"/>
                <a:ea typeface="楷体_GB2312" pitchFamily="49" charset="-122"/>
              </a:rPr>
              <a:t>分别指向表</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和</a:t>
            </a:r>
            <a:r>
              <a:rPr lang="en-US" altLang="zh-CN" dirty="0">
                <a:latin typeface="Times New Roman" panose="02020603050405020304" pitchFamily="18" charset="0"/>
                <a:ea typeface="楷体_GB2312" pitchFamily="49" charset="-122"/>
              </a:rPr>
              <a:t>B</a:t>
            </a:r>
            <a:r>
              <a:rPr lang="zh-CN" altLang="en-US" dirty="0">
                <a:latin typeface="Times New Roman" panose="02020603050405020304" pitchFamily="18" charset="0"/>
                <a:ea typeface="楷体_GB2312" pitchFamily="49" charset="-122"/>
              </a:rPr>
              <a:t>中的元素，若</a:t>
            </a:r>
            <a:r>
              <a:rPr lang="en-US" altLang="zh-CN" dirty="0">
                <a:latin typeface="Times New Roman" panose="02020603050405020304" pitchFamily="18" charset="0"/>
                <a:ea typeface="楷体_GB2312" pitchFamily="49" charset="-122"/>
              </a:rPr>
              <a:t>A.elem[i] &gt; B.elem[j]</a:t>
            </a:r>
            <a:r>
              <a:rPr lang="zh-CN" altLang="en-US" dirty="0">
                <a:latin typeface="Times New Roman" panose="02020603050405020304" pitchFamily="18" charset="0"/>
                <a:ea typeface="楷体_GB2312" pitchFamily="49" charset="-122"/>
              </a:rPr>
              <a:t>，则将</a:t>
            </a:r>
            <a:r>
              <a:rPr lang="en-US" altLang="zh-CN" dirty="0">
                <a:latin typeface="Times New Roman" panose="02020603050405020304" pitchFamily="18" charset="0"/>
                <a:ea typeface="楷体_GB2312" pitchFamily="49" charset="-122"/>
              </a:rPr>
              <a:t>B.elem[j]</a:t>
            </a:r>
            <a:r>
              <a:rPr lang="zh-CN" altLang="en-US" dirty="0">
                <a:latin typeface="Times New Roman" panose="02020603050405020304" pitchFamily="18" charset="0"/>
                <a:ea typeface="楷体_GB2312" pitchFamily="49" charset="-122"/>
              </a:rPr>
              <a:t>插入到表</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中；若</a:t>
            </a:r>
            <a:r>
              <a:rPr lang="en-US" altLang="zh-CN" dirty="0">
                <a:latin typeface="Times New Roman" panose="02020603050405020304" pitchFamily="18" charset="0"/>
                <a:ea typeface="楷体_GB2312" pitchFamily="49" charset="-122"/>
              </a:rPr>
              <a:t>A.elem[i]≤B.elem[j]</a:t>
            </a:r>
            <a:r>
              <a:rPr lang="zh-CN" altLang="en-US" dirty="0">
                <a:latin typeface="Times New Roman" panose="02020603050405020304" pitchFamily="18" charset="0"/>
                <a:ea typeface="楷体_GB2312" pitchFamily="49" charset="-122"/>
              </a:rPr>
              <a:t>，则当前先将</a:t>
            </a:r>
            <a:r>
              <a:rPr lang="en-US" altLang="zh-CN" dirty="0">
                <a:latin typeface="Times New Roman" panose="02020603050405020304" pitchFamily="18" charset="0"/>
                <a:ea typeface="楷体_GB2312" pitchFamily="49" charset="-122"/>
              </a:rPr>
              <a:t>A.elem[i]</a:t>
            </a:r>
            <a:r>
              <a:rPr lang="zh-CN" altLang="en-US" dirty="0">
                <a:latin typeface="Times New Roman" panose="02020603050405020304" pitchFamily="18" charset="0"/>
                <a:ea typeface="楷体_GB2312" pitchFamily="49" charset="-122"/>
              </a:rPr>
              <a:t>插入到表</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中，如此进行下去，直到其中一个表被扫描完毕，然后再将未扫描完的表中剩余的所有元素放到表</a:t>
            </a:r>
            <a:r>
              <a:rPr lang="en-US" altLang="zh-CN" dirty="0">
                <a:latin typeface="Times New Roman" panose="02020603050405020304" pitchFamily="18" charset="0"/>
                <a:ea typeface="楷体_GB2312" pitchFamily="49" charset="-122"/>
              </a:rPr>
              <a:t>C</a:t>
            </a:r>
            <a:r>
              <a:rPr lang="zh-CN" altLang="en-US" dirty="0">
                <a:latin typeface="Times New Roman" panose="02020603050405020304" pitchFamily="18" charset="0"/>
                <a:ea typeface="楷体_GB2312" pitchFamily="49" charset="-122"/>
              </a:rPr>
              <a:t>中。</a:t>
            </a:r>
            <a:endParaRPr lang="zh-CN" altLang="en-US"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box(in)">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9937"/>
          <p:cNvSpPr>
            <a:spLocks noGrp="1"/>
          </p:cNvSpPr>
          <p:nvPr>
            <p:ph type="title"/>
          </p:nvPr>
        </p:nvSpPr>
        <p:spPr>
          <a:xfrm>
            <a:off x="457200" y="457200"/>
            <a:ext cx="8686800" cy="4724400"/>
          </a:xfrm>
          <a:ln>
            <a:noFill/>
          </a:ln>
        </p:spPr>
        <p:txBody>
          <a:bodyPr vert="horz" wrap="square" lIns="91440" tIns="45720" rIns="91440" bIns="45720" anchor="ctr"/>
          <a:p>
            <a:pPr algn="l" eaLnBrk="1" hangingPunct="1">
              <a:lnSpc>
                <a:spcPct val="120000"/>
              </a:lnSpc>
            </a:pPr>
            <a:r>
              <a:rPr lang="en-US" altLang="zh-CN" sz="1800" dirty="0"/>
              <a:t>1   void merge(SeqList A,  SeqList B,  SeqList  *C)</a:t>
            </a:r>
            <a:br>
              <a:rPr lang="en-US" altLang="zh-CN" sz="1800" dirty="0"/>
            </a:br>
            <a:r>
              <a:rPr lang="en-US" altLang="zh-CN" sz="1800" dirty="0"/>
              <a:t>2   {   int  i, j, k;</a:t>
            </a:r>
            <a:br>
              <a:rPr lang="en-US" altLang="zh-CN" sz="1800" dirty="0"/>
            </a:br>
            <a:r>
              <a:rPr lang="en-US" altLang="zh-CN" sz="1800" dirty="0"/>
              <a:t>3       i=0;  j=0;  k=0;</a:t>
            </a:r>
            <a:br>
              <a:rPr lang="en-US" altLang="zh-CN" sz="1800" dirty="0"/>
            </a:br>
            <a:r>
              <a:rPr lang="en-US" altLang="zh-CN" sz="1800" dirty="0"/>
              <a:t>4       while(i&lt;=A.last &amp;&amp; j&lt;=B.last)   	  /* A</a:t>
            </a:r>
            <a:r>
              <a:rPr lang="zh-CN" altLang="en-US" sz="1800" dirty="0"/>
              <a:t>表、</a:t>
            </a:r>
            <a:r>
              <a:rPr lang="en-US" altLang="zh-CN" sz="1800" dirty="0"/>
              <a:t>B</a:t>
            </a:r>
            <a:r>
              <a:rPr lang="zh-CN" altLang="en-US" sz="1800" dirty="0"/>
              <a:t>表都不为空</a:t>
            </a:r>
            <a:r>
              <a:rPr lang="en-US" altLang="zh-CN" sz="1800" dirty="0"/>
              <a:t>*/</a:t>
            </a:r>
            <a:br>
              <a:rPr lang="en-US" altLang="zh-CN" sz="1800" dirty="0"/>
            </a:br>
            <a:r>
              <a:rPr lang="en-US" altLang="zh-CN" sz="1800" dirty="0"/>
              <a:t>5          if(A.elem[i]&lt;=B.elem[j])   </a:t>
            </a:r>
            <a:br>
              <a:rPr lang="en-US" altLang="zh-CN" sz="1800" dirty="0"/>
            </a:br>
            <a:r>
              <a:rPr lang="en-US" altLang="zh-CN" sz="1800" dirty="0"/>
              <a:t>6              C-&gt;elem[k++]=A.elem[i++];    /*</a:t>
            </a:r>
            <a:r>
              <a:rPr lang="zh-CN" altLang="en-US" sz="1800" dirty="0"/>
              <a:t>将</a:t>
            </a:r>
            <a:r>
              <a:rPr lang="en-US" altLang="zh-CN" sz="1800" dirty="0"/>
              <a:t>A</a:t>
            </a:r>
            <a:r>
              <a:rPr lang="zh-CN" altLang="en-US" sz="1800" dirty="0"/>
              <a:t>表中</a:t>
            </a:r>
            <a:r>
              <a:rPr lang="en-US" altLang="zh-CN" sz="1800" dirty="0"/>
              <a:t>i</a:t>
            </a:r>
            <a:r>
              <a:rPr lang="zh-CN" altLang="en-US" sz="1800" dirty="0"/>
              <a:t>指针指向记录插入到</a:t>
            </a:r>
            <a:r>
              <a:rPr lang="en-US" altLang="zh-CN" sz="1800" dirty="0"/>
              <a:t>C</a:t>
            </a:r>
            <a:r>
              <a:rPr lang="zh-CN" altLang="en-US" sz="1800" dirty="0"/>
              <a:t>中</a:t>
            </a:r>
            <a:r>
              <a:rPr lang="en-US" altLang="zh-CN" sz="1800" dirty="0"/>
              <a:t>*/</a:t>
            </a:r>
            <a:br>
              <a:rPr lang="en-US" altLang="zh-CN" sz="1800" dirty="0"/>
            </a:br>
            <a:r>
              <a:rPr lang="en-US" altLang="zh-CN" sz="1800" dirty="0"/>
              <a:t>7          else </a:t>
            </a:r>
            <a:br>
              <a:rPr lang="en-US" altLang="zh-CN" sz="1800" dirty="0"/>
            </a:br>
            <a:r>
              <a:rPr lang="en-US" altLang="zh-CN" sz="1800" dirty="0"/>
              <a:t>8              C-&gt;elem[k++]=B.elem[j++];   /*</a:t>
            </a:r>
            <a:r>
              <a:rPr lang="zh-CN" altLang="en-US" sz="1800" dirty="0"/>
              <a:t>将</a:t>
            </a:r>
            <a:r>
              <a:rPr lang="en-US" altLang="zh-CN" sz="1800" dirty="0"/>
              <a:t>B</a:t>
            </a:r>
            <a:r>
              <a:rPr lang="zh-CN" altLang="en-US" sz="1800" dirty="0"/>
              <a:t>表中</a:t>
            </a:r>
            <a:r>
              <a:rPr lang="en-US" altLang="zh-CN" sz="1800" dirty="0"/>
              <a:t>i</a:t>
            </a:r>
            <a:r>
              <a:rPr lang="zh-CN" altLang="en-US" sz="1800" dirty="0"/>
              <a:t>指针指向记录插入到</a:t>
            </a:r>
            <a:r>
              <a:rPr lang="en-US" altLang="zh-CN" sz="1800" dirty="0"/>
              <a:t>C</a:t>
            </a:r>
            <a:r>
              <a:rPr lang="zh-CN" altLang="en-US" sz="1800" dirty="0"/>
              <a:t>中</a:t>
            </a:r>
            <a:r>
              <a:rPr lang="en-US" altLang="zh-CN" sz="1800" dirty="0"/>
              <a:t>*/</a:t>
            </a:r>
            <a:br>
              <a:rPr lang="en-US" altLang="zh-CN" sz="1800" dirty="0"/>
            </a:br>
            <a:r>
              <a:rPr lang="en-US" altLang="zh-CN" sz="1800" dirty="0"/>
              <a:t>9      while(i&lt;=A.last)                	  /*</a:t>
            </a:r>
            <a:r>
              <a:rPr lang="zh-CN" altLang="en-US" sz="1800" dirty="0"/>
              <a:t>将</a:t>
            </a:r>
            <a:r>
              <a:rPr lang="en-US" altLang="zh-CN" sz="1800" dirty="0"/>
              <a:t>A</a:t>
            </a:r>
            <a:r>
              <a:rPr lang="zh-CN" altLang="en-US" sz="1800" dirty="0"/>
              <a:t>表剩余部分插入到</a:t>
            </a:r>
            <a:r>
              <a:rPr lang="en-US" altLang="zh-CN" sz="1800" dirty="0"/>
              <a:t>C</a:t>
            </a:r>
            <a:r>
              <a:rPr lang="zh-CN" altLang="en-US" sz="1800" dirty="0"/>
              <a:t>中</a:t>
            </a:r>
            <a:r>
              <a:rPr lang="en-US" altLang="zh-CN" sz="1800" dirty="0"/>
              <a:t>*/ </a:t>
            </a:r>
            <a:br>
              <a:rPr lang="en-US" altLang="zh-CN" sz="1800" dirty="0"/>
            </a:br>
            <a:r>
              <a:rPr lang="en-US" altLang="zh-CN" sz="1800" dirty="0"/>
              <a:t>10         C-&gt; elem[k++]=A.elem[i++];</a:t>
            </a:r>
            <a:br>
              <a:rPr lang="en-US" altLang="zh-CN" sz="1800" dirty="0"/>
            </a:br>
            <a:r>
              <a:rPr lang="en-US" altLang="zh-CN" sz="1800" dirty="0"/>
              <a:t>11     while(j&lt;=B.last)   		  /*</a:t>
            </a:r>
            <a:r>
              <a:rPr lang="zh-CN" altLang="en-US" sz="1800" dirty="0"/>
              <a:t>将</a:t>
            </a:r>
            <a:r>
              <a:rPr lang="en-US" altLang="zh-CN" sz="1800" dirty="0"/>
              <a:t>B</a:t>
            </a:r>
            <a:r>
              <a:rPr lang="zh-CN" altLang="en-US" sz="1800" dirty="0"/>
              <a:t>表剩余部分插入到</a:t>
            </a:r>
            <a:r>
              <a:rPr lang="en-US" altLang="zh-CN" sz="1800" dirty="0"/>
              <a:t>C</a:t>
            </a:r>
            <a:r>
              <a:rPr lang="zh-CN" altLang="en-US" sz="1800" dirty="0"/>
              <a:t>中</a:t>
            </a:r>
            <a:r>
              <a:rPr lang="en-US" altLang="zh-CN" sz="1800" dirty="0"/>
              <a:t>*/</a:t>
            </a:r>
            <a:br>
              <a:rPr lang="en-US" altLang="zh-CN" sz="1800" dirty="0"/>
            </a:br>
            <a:r>
              <a:rPr lang="en-US" altLang="zh-CN" sz="1800" dirty="0"/>
              <a:t>12         C-&gt;elem[k++]=B.elem[j++];</a:t>
            </a:r>
            <a:br>
              <a:rPr lang="en-US" altLang="zh-CN" sz="1800" dirty="0"/>
            </a:br>
            <a:r>
              <a:rPr lang="en-US" altLang="zh-CN" sz="1800" dirty="0"/>
              <a:t>13     C-&gt;last=k-1;</a:t>
            </a:r>
            <a:br>
              <a:rPr lang="en-US" altLang="zh-CN" sz="1800" dirty="0"/>
            </a:br>
            <a:r>
              <a:rPr lang="en-US" altLang="zh-CN" sz="1800" dirty="0"/>
              <a:t>14   } </a:t>
            </a:r>
            <a:endParaRPr lang="en-US" altLang="zh-CN" sz="1800" dirty="0"/>
          </a:p>
        </p:txBody>
      </p:sp>
      <p:sp>
        <p:nvSpPr>
          <p:cNvPr id="40076" name="文本框 40075"/>
          <p:cNvSpPr txBox="1"/>
          <p:nvPr/>
        </p:nvSpPr>
        <p:spPr>
          <a:xfrm>
            <a:off x="381000" y="5334000"/>
            <a:ext cx="8610600" cy="1120775"/>
          </a:xfrm>
          <a:prstGeom prst="rect">
            <a:avLst/>
          </a:prstGeom>
          <a:noFill/>
          <a:ln w="57150">
            <a:noFill/>
          </a:ln>
        </p:spPr>
        <p:txBody>
          <a:bodyPr>
            <a:spAutoFit/>
          </a:bodyPr>
          <a:p>
            <a:pPr lvl="0" eaLnBrk="1" hangingPunct="1">
              <a:lnSpc>
                <a:spcPct val="125000"/>
              </a:lnSpc>
            </a:pPr>
            <a:r>
              <a:rPr lang="zh-CN" altLang="en-US" sz="1800" dirty="0">
                <a:latin typeface="Times New Roman" panose="02020603050405020304" pitchFamily="18" charset="0"/>
                <a:ea typeface="楷体_GB2312" pitchFamily="49" charset="-122"/>
              </a:rPr>
              <a:t>包含有三个并列的循环，语句</a:t>
            </a:r>
            <a:r>
              <a:rPr lang="en-US" altLang="zh-CN" sz="1800" dirty="0">
                <a:latin typeface="Times New Roman" panose="02020603050405020304" pitchFamily="18" charset="0"/>
                <a:ea typeface="楷体_GB2312" pitchFamily="49" charset="-122"/>
              </a:rPr>
              <a:t>4</a:t>
            </a:r>
            <a:r>
              <a:rPr lang="zh-CN" altLang="en-US" sz="1800" dirty="0">
                <a:latin typeface="Times New Roman" panose="02020603050405020304" pitchFamily="18" charset="0"/>
                <a:ea typeface="楷体_GB2312" pitchFamily="49" charset="-122"/>
              </a:rPr>
              <a:t>～语句</a:t>
            </a:r>
            <a:r>
              <a:rPr lang="en-US" altLang="zh-CN" sz="1800" dirty="0">
                <a:latin typeface="Times New Roman" panose="02020603050405020304" pitchFamily="18" charset="0"/>
                <a:ea typeface="楷体_GB2312" pitchFamily="49" charset="-122"/>
              </a:rPr>
              <a:t>8</a:t>
            </a:r>
            <a:r>
              <a:rPr lang="zh-CN" altLang="en-US" sz="1800" dirty="0">
                <a:latin typeface="Times New Roman" panose="02020603050405020304" pitchFamily="18" charset="0"/>
                <a:ea typeface="楷体_GB2312" pitchFamily="49" charset="-122"/>
              </a:rPr>
              <a:t>循环次数为表</a:t>
            </a:r>
            <a:r>
              <a:rPr lang="en-US" altLang="zh-CN" sz="1800" dirty="0">
                <a:latin typeface="Times New Roman" panose="02020603050405020304" pitchFamily="18" charset="0"/>
                <a:ea typeface="楷体_GB2312" pitchFamily="49" charset="-122"/>
              </a:rPr>
              <a:t>A</a:t>
            </a:r>
            <a:r>
              <a:rPr lang="zh-CN" altLang="en-US" sz="1800" dirty="0">
                <a:latin typeface="Times New Roman" panose="02020603050405020304" pitchFamily="18" charset="0"/>
                <a:ea typeface="楷体_GB2312" pitchFamily="49" charset="-122"/>
              </a:rPr>
              <a:t>的长度或者表</a:t>
            </a:r>
            <a:r>
              <a:rPr lang="en-US" altLang="zh-CN" sz="1800" dirty="0">
                <a:latin typeface="Times New Roman" panose="02020603050405020304" pitchFamily="18" charset="0"/>
                <a:ea typeface="楷体_GB2312" pitchFamily="49" charset="-122"/>
              </a:rPr>
              <a:t>B</a:t>
            </a:r>
            <a:r>
              <a:rPr lang="zh-CN" altLang="en-US" sz="1800" dirty="0">
                <a:latin typeface="Times New Roman" panose="02020603050405020304" pitchFamily="18" charset="0"/>
                <a:ea typeface="楷体_GB2312" pitchFamily="49" charset="-122"/>
              </a:rPr>
              <a:t>的长度，语句</a:t>
            </a:r>
            <a:r>
              <a:rPr lang="en-US" altLang="zh-CN" sz="1800" dirty="0">
                <a:latin typeface="Times New Roman" panose="02020603050405020304" pitchFamily="18" charset="0"/>
                <a:ea typeface="楷体_GB2312" pitchFamily="49" charset="-122"/>
              </a:rPr>
              <a:t>9</a:t>
            </a:r>
            <a:r>
              <a:rPr lang="zh-CN" altLang="en-US" sz="1800" dirty="0">
                <a:latin typeface="Times New Roman" panose="02020603050405020304" pitchFamily="18" charset="0"/>
                <a:ea typeface="楷体_GB2312" pitchFamily="49" charset="-122"/>
              </a:rPr>
              <a:t>～语句</a:t>
            </a:r>
            <a:r>
              <a:rPr lang="en-US" altLang="zh-CN" sz="1800" dirty="0">
                <a:latin typeface="Times New Roman" panose="02020603050405020304" pitchFamily="18" charset="0"/>
                <a:ea typeface="楷体_GB2312" pitchFamily="49" charset="-122"/>
              </a:rPr>
              <a:t>12</a:t>
            </a:r>
            <a:r>
              <a:rPr lang="zh-CN" altLang="en-US" sz="1800" dirty="0">
                <a:latin typeface="Times New Roman" panose="02020603050405020304" pitchFamily="18" charset="0"/>
                <a:ea typeface="楷体_GB2312" pitchFamily="49" charset="-122"/>
              </a:rPr>
              <a:t>是两个并列的循环，这两个中只有可能做一个，循环次数为表</a:t>
            </a:r>
            <a:r>
              <a:rPr lang="en-US" altLang="zh-CN" sz="1800" dirty="0">
                <a:latin typeface="Times New Roman" panose="02020603050405020304" pitchFamily="18" charset="0"/>
                <a:ea typeface="楷体_GB2312" pitchFamily="49" charset="-122"/>
              </a:rPr>
              <a:t>A</a:t>
            </a:r>
            <a:r>
              <a:rPr lang="zh-CN" altLang="en-US" sz="1800" dirty="0">
                <a:latin typeface="Times New Roman" panose="02020603050405020304" pitchFamily="18" charset="0"/>
                <a:ea typeface="楷体_GB2312" pitchFamily="49" charset="-122"/>
              </a:rPr>
              <a:t>或表</a:t>
            </a:r>
            <a:r>
              <a:rPr lang="en-US" altLang="zh-CN" sz="1800" dirty="0">
                <a:latin typeface="Times New Roman" panose="02020603050405020304" pitchFamily="18" charset="0"/>
                <a:ea typeface="楷体_GB2312" pitchFamily="49" charset="-122"/>
              </a:rPr>
              <a:t>B</a:t>
            </a:r>
            <a:r>
              <a:rPr lang="zh-CN" altLang="en-US" sz="1800" dirty="0">
                <a:latin typeface="Times New Roman" panose="02020603050405020304" pitchFamily="18" charset="0"/>
                <a:ea typeface="楷体_GB2312" pitchFamily="49" charset="-122"/>
              </a:rPr>
              <a:t>剩余的部分。因此，该算法的时间复杂度是</a:t>
            </a:r>
            <a:r>
              <a:rPr lang="en-US" altLang="zh-CN" sz="1800" dirty="0">
                <a:latin typeface="Times New Roman" panose="02020603050405020304" pitchFamily="18" charset="0"/>
                <a:ea typeface="楷体_GB2312" pitchFamily="49" charset="-122"/>
              </a:rPr>
              <a:t>O(A.last + B.last)</a:t>
            </a:r>
            <a:r>
              <a:rPr lang="zh-CN" altLang="en-US" sz="1800" dirty="0">
                <a:latin typeface="Times New Roman" panose="02020603050405020304" pitchFamily="18" charset="0"/>
                <a:ea typeface="楷体_GB2312" pitchFamily="49" charset="-122"/>
              </a:rPr>
              <a:t>。 </a:t>
            </a:r>
            <a:endParaRPr lang="zh-CN" altLang="en-US"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0-#ppt_w/2"/>
                                          </p:val>
                                        </p:tav>
                                        <p:tav tm="100000">
                                          <p:val>
                                            <p:strVal val="#ppt_x"/>
                                          </p:val>
                                        </p:tav>
                                      </p:tavLst>
                                    </p:anim>
                                    <p:anim calcmode="lin" valueType="num">
                                      <p:cBhvr additive="base">
                                        <p:cTn id="8"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0076"/>
                                        </p:tgtEl>
                                        <p:attrNameLst>
                                          <p:attrName>style.visibility</p:attrName>
                                        </p:attrNameLst>
                                      </p:cBhvr>
                                      <p:to>
                                        <p:strVal val="visible"/>
                                      </p:to>
                                    </p:set>
                                    <p:animEffect transition="in" filter="checkerboard(across)">
                                      <p:cBhvr>
                                        <p:cTn id="13" dur="500"/>
                                        <p:tgtEl>
                                          <p:spTgt spid="40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400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8" name="文本框 154627"/>
          <p:cNvSpPr txBox="1"/>
          <p:nvPr/>
        </p:nvSpPr>
        <p:spPr>
          <a:xfrm>
            <a:off x="762000" y="1143000"/>
            <a:ext cx="8153400" cy="1292225"/>
          </a:xfrm>
          <a:prstGeom prst="rect">
            <a:avLst/>
          </a:prstGeom>
          <a:noFill/>
          <a:ln w="57150" cap="flat" cmpd="thinThick">
            <a:solidFill>
              <a:srgbClr val="800080"/>
            </a:solidFill>
            <a:prstDash val="solid"/>
            <a:miter/>
            <a:headEnd type="none" w="med" len="med"/>
            <a:tailEnd type="none" w="med" len="med"/>
          </a:ln>
        </p:spPr>
        <p:txBody>
          <a:bodyPr>
            <a:spAutoFit/>
          </a:bodyPr>
          <a:p>
            <a:pPr lvl="0" algn="just" eaLnBrk="1" hangingPunct="1">
              <a:lnSpc>
                <a:spcPct val="125000"/>
              </a:lnSpc>
            </a:pPr>
            <a:r>
              <a:rPr lang="zh-CN" altLang="en-US" dirty="0">
                <a:solidFill>
                  <a:srgbClr val="CC3300"/>
                </a:solidFill>
                <a:latin typeface="Times New Roman" panose="02020603050405020304" pitchFamily="18" charset="0"/>
                <a:ea typeface="楷体_GB2312" pitchFamily="49" charset="-122"/>
              </a:rPr>
              <a:t>习题：</a:t>
            </a:r>
            <a:r>
              <a:rPr lang="zh-CN" altLang="en-US" dirty="0">
                <a:solidFill>
                  <a:schemeClr val="tx1"/>
                </a:solidFill>
                <a:latin typeface="Times New Roman" panose="02020603050405020304" pitchFamily="18" charset="0"/>
                <a:ea typeface="楷体_GB2312" pitchFamily="49" charset="-122"/>
              </a:rPr>
              <a:t>将顺序表</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2</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n</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重新排列为以</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1 </a:t>
            </a:r>
            <a:r>
              <a:rPr lang="zh-CN" altLang="en-US" dirty="0">
                <a:solidFill>
                  <a:schemeClr val="tx1"/>
                </a:solidFill>
                <a:latin typeface="Times New Roman" panose="02020603050405020304" pitchFamily="18" charset="0"/>
                <a:ea typeface="楷体_GB2312" pitchFamily="49" charset="-122"/>
              </a:rPr>
              <a:t>为界的两部分：</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前面的值均比</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小，</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后面的值均比</a:t>
            </a:r>
            <a:r>
              <a:rPr lang="en-US" altLang="zh-CN" dirty="0">
                <a:solidFill>
                  <a:schemeClr val="tx1"/>
                </a:solidFill>
                <a:latin typeface="Times New Roman" panose="02020603050405020304" pitchFamily="18" charset="0"/>
                <a:ea typeface="楷体_GB2312" pitchFamily="49" charset="-122"/>
              </a:rPr>
              <a:t>a</a:t>
            </a:r>
            <a:r>
              <a:rPr lang="en-US" altLang="zh-CN" baseline="-30000"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大</a:t>
            </a:r>
            <a:r>
              <a:rPr lang="zh-CN" altLang="en-US" dirty="0">
                <a:solidFill>
                  <a:srgbClr val="002368"/>
                </a:solidFill>
                <a:latin typeface="Times New Roman" panose="02020603050405020304" pitchFamily="18" charset="0"/>
                <a:ea typeface="楷体_GB2312" pitchFamily="49" charset="-122"/>
              </a:rPr>
              <a:t>（这里假设数据元素的类型具有可比性，不妨设为整型）</a:t>
            </a:r>
            <a:r>
              <a:rPr lang="zh-CN" altLang="en-US" dirty="0">
                <a:solidFill>
                  <a:schemeClr val="tx1"/>
                </a:solidFill>
                <a:latin typeface="Times New Roman" panose="02020603050405020304" pitchFamily="18" charset="0"/>
                <a:ea typeface="楷体_GB2312" pitchFamily="49" charset="-122"/>
              </a:rPr>
              <a:t>。</a:t>
            </a:r>
            <a:r>
              <a:rPr lang="zh-CN" altLang="en-US" dirty="0">
                <a:solidFill>
                  <a:srgbClr val="CC3300"/>
                </a:solidFill>
                <a:latin typeface="Times New Roman" panose="02020603050405020304" pitchFamily="18" charset="0"/>
                <a:ea typeface="楷体_GB2312" pitchFamily="49" charset="-122"/>
              </a:rPr>
              <a:t>这一操作称为划分，</a:t>
            </a:r>
            <a:r>
              <a:rPr lang="en-US" altLang="zh-CN" dirty="0">
                <a:solidFill>
                  <a:srgbClr val="CC3300"/>
                </a:solidFill>
                <a:latin typeface="Times New Roman" panose="02020603050405020304" pitchFamily="18" charset="0"/>
                <a:ea typeface="楷体_GB2312" pitchFamily="49" charset="-122"/>
              </a:rPr>
              <a:t>a</a:t>
            </a:r>
            <a:r>
              <a:rPr lang="en-US" altLang="zh-CN" baseline="-30000" dirty="0">
                <a:solidFill>
                  <a:srgbClr val="CC3300"/>
                </a:solidFill>
                <a:latin typeface="Times New Roman" panose="02020603050405020304" pitchFamily="18" charset="0"/>
                <a:ea typeface="楷体_GB2312" pitchFamily="49" charset="-122"/>
              </a:rPr>
              <a:t>1 </a:t>
            </a:r>
            <a:r>
              <a:rPr lang="zh-CN" altLang="en-US" dirty="0">
                <a:solidFill>
                  <a:srgbClr val="CC3300"/>
                </a:solidFill>
                <a:latin typeface="Times New Roman" panose="02020603050405020304" pitchFamily="18" charset="0"/>
                <a:ea typeface="楷体_GB2312" pitchFamily="49" charset="-122"/>
              </a:rPr>
              <a:t>也称为基准。</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graphicFrame>
        <p:nvGraphicFramePr>
          <p:cNvPr id="31747" name="表格 154628"/>
          <p:cNvGraphicFramePr>
            <a:graphicFrameLocks noGrp="1"/>
          </p:cNvGraphicFramePr>
          <p:nvPr/>
        </p:nvGraphicFramePr>
        <p:xfrm>
          <a:off x="1905000" y="2667000"/>
          <a:ext cx="4953000" cy="1509713"/>
        </p:xfrm>
        <a:graphic>
          <a:graphicData uri="http://schemas.openxmlformats.org/drawingml/2006/table">
            <a:tbl>
              <a:tblPr/>
              <a:tblGrid>
                <a:gridCol w="550863"/>
                <a:gridCol w="549275"/>
                <a:gridCol w="550862"/>
                <a:gridCol w="550863"/>
                <a:gridCol w="549275"/>
                <a:gridCol w="550862"/>
                <a:gridCol w="550863"/>
                <a:gridCol w="549275"/>
                <a:gridCol w="550862"/>
              </a:tblGrid>
              <a:tr h="365125">
                <a:tc gridSpan="9">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划分前</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45</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76</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56</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r>
              <a:tr h="412750">
                <a:tc gridSpan="9">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划分后</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76</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56</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45</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a:noFill/>
                    </a:lnL>
                    <a:lnR>
                      <a:noFill/>
                    </a:lnR>
                    <a:lnT>
                      <a:noFill/>
                    </a:lnT>
                    <a:lnB>
                      <a:noFill/>
                    </a:lnB>
                    <a:lnTlToBr>
                      <a:noFill/>
                    </a:lnTlToBr>
                    <a:lnBlToTr>
                      <a:noFill/>
                    </a:lnBlToTr>
                    <a:noFill/>
                  </a:tcPr>
                </a:tc>
              </a:tr>
            </a:tbl>
          </a:graphicData>
        </a:graphic>
      </p:graphicFrame>
      <p:grpSp>
        <p:nvGrpSpPr>
          <p:cNvPr id="31768" name="表格 154628"/>
          <p:cNvGrpSpPr/>
          <p:nvPr/>
        </p:nvGrpSpPr>
        <p:grpSpPr>
          <a:xfrm>
            <a:off x="-2147483648" y="-2147483648"/>
            <a:ext cx="0" cy="0"/>
            <a:chOff x="1352746" y="1352746"/>
            <a:chExt cx="3120" cy="260"/>
          </a:xfrm>
        </p:grpSpPr>
        <p:sp>
          <p:nvSpPr>
            <p:cNvPr id="31769" name="矩形 31768"/>
            <p:cNvSpPr/>
            <p:nvPr/>
          </p:nvSpPr>
          <p:spPr>
            <a:xfrm>
              <a:off x="1352746" y="1352746"/>
              <a:ext cx="3120" cy="230"/>
            </a:xfrm>
            <a:prstGeom prst="rect">
              <a:avLst/>
            </a:prstGeom>
            <a:noFill/>
            <a:ln w="9525">
              <a:noFill/>
            </a:ln>
          </p:spPr>
          <p:txBody>
            <a:bodyPr tIns="45710" bIns="45710"/>
            <a:p>
              <a:pPr lvl="0" eaLnBrk="1" hangingPunct="1"/>
              <a:r>
                <a:rPr lang="zh-CN" altLang="en-US" sz="1800" dirty="0">
                  <a:solidFill>
                    <a:schemeClr val="tx1"/>
                  </a:solidFill>
                  <a:latin typeface="Times New Roman" panose="02020603050405020304" pitchFamily="18" charset="0"/>
                  <a:ea typeface="宋体" panose="02010600030101010101" pitchFamily="2" charset="-122"/>
                </a:rPr>
                <a:t>划分前</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0" name="矩形 31769"/>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23</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1" name="矩形 31770"/>
            <p:cNvSpPr/>
            <p:nvPr/>
          </p:nvSpPr>
          <p:spPr>
            <a:xfrm>
              <a:off x="1352746" y="1352746"/>
              <a:ext cx="346"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45</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2" name="矩形 31771"/>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6</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3" name="矩形 31772"/>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10</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4" name="矩形 31773"/>
            <p:cNvSpPr/>
            <p:nvPr/>
          </p:nvSpPr>
          <p:spPr>
            <a:xfrm>
              <a:off x="1352746" y="1352746"/>
              <a:ext cx="346"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35</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5" name="矩形 31774"/>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76</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6" name="矩形 31775"/>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18</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7" name="矩形 31776"/>
            <p:cNvSpPr/>
            <p:nvPr/>
          </p:nvSpPr>
          <p:spPr>
            <a:xfrm>
              <a:off x="1352746" y="1352746"/>
              <a:ext cx="346"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56</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8" name="矩形 31777"/>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20</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79" name="矩形 31778"/>
            <p:cNvSpPr/>
            <p:nvPr/>
          </p:nvSpPr>
          <p:spPr>
            <a:xfrm>
              <a:off x="1352746" y="1352746"/>
              <a:ext cx="3120" cy="260"/>
            </a:xfrm>
            <a:prstGeom prst="rect">
              <a:avLst/>
            </a:prstGeom>
            <a:noFill/>
            <a:ln w="9525">
              <a:noFill/>
            </a:ln>
          </p:spPr>
          <p:txBody>
            <a:bodyPr tIns="45710" bIns="45710"/>
            <a:p>
              <a:pPr lvl="0" eaLnBrk="1" hangingPunct="1"/>
              <a:r>
                <a:rPr lang="zh-CN" altLang="en-US" sz="1800" dirty="0">
                  <a:solidFill>
                    <a:schemeClr val="tx1"/>
                  </a:solidFill>
                  <a:latin typeface="Times New Roman" panose="02020603050405020304" pitchFamily="18" charset="0"/>
                  <a:ea typeface="宋体" panose="02010600030101010101" pitchFamily="2" charset="-122"/>
                </a:rPr>
                <a:t>划分后</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0" name="矩形 31779"/>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20</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1" name="矩形 31780"/>
            <p:cNvSpPr/>
            <p:nvPr/>
          </p:nvSpPr>
          <p:spPr>
            <a:xfrm>
              <a:off x="1352746" y="1352746"/>
              <a:ext cx="346"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18</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2" name="矩形 31781"/>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6</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3" name="矩形 31782"/>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10</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4" name="矩形 31783"/>
            <p:cNvSpPr/>
            <p:nvPr/>
          </p:nvSpPr>
          <p:spPr>
            <a:xfrm>
              <a:off x="1352746" y="1352746"/>
              <a:ext cx="346"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23</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5" name="矩形 31784"/>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76</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6" name="矩形 31785"/>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35</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7" name="矩形 31786"/>
            <p:cNvSpPr/>
            <p:nvPr/>
          </p:nvSpPr>
          <p:spPr>
            <a:xfrm>
              <a:off x="1352746" y="1352746"/>
              <a:ext cx="346"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56</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31788" name="矩形 31787"/>
            <p:cNvSpPr/>
            <p:nvPr/>
          </p:nvSpPr>
          <p:spPr>
            <a:xfrm>
              <a:off x="1352746" y="1352746"/>
              <a:ext cx="347" cy="230"/>
            </a:xfrm>
            <a:prstGeom prst="rect">
              <a:avLst/>
            </a:prstGeom>
            <a:noFill/>
            <a:ln w="9525">
              <a:noFill/>
            </a:ln>
          </p:spPr>
          <p:txBody>
            <a:bodyPr tIns="45710" bIns="45710"/>
            <a:p>
              <a:pPr lvl="0" eaLnBrk="1" hangingPunct="1"/>
              <a:r>
                <a:rPr lang="en-US" altLang="zh-CN" sz="1800" dirty="0">
                  <a:solidFill>
                    <a:schemeClr val="tx1"/>
                  </a:solidFill>
                  <a:latin typeface="Times New Roman" panose="02020603050405020304" pitchFamily="18" charset="0"/>
                  <a:ea typeface="宋体" panose="02010600030101010101" pitchFamily="2" charset="-122"/>
                </a:rPr>
                <a:t>45</a:t>
              </a:r>
              <a:endParaRPr lang="zh-CN" altLang="en-US" sz="1800" dirty="0">
                <a:solidFill>
                  <a:schemeClr val="tx1"/>
                </a:solidFill>
                <a:latin typeface="Times New Roman" panose="02020603050405020304" pitchFamily="18" charset="0"/>
                <a:ea typeface="宋体" panose="02010600030101010101" pitchFamily="2" charset="-122"/>
              </a:endParaRPr>
            </a:p>
          </p:txBody>
        </p:sp>
      </p:grpSp>
      <p:graphicFrame>
        <p:nvGraphicFramePr>
          <p:cNvPr id="154629" name="表格 154628"/>
          <p:cNvGraphicFramePr/>
          <p:nvPr/>
        </p:nvGraphicFramePr>
        <p:xfrm>
          <a:off x="0" y="0"/>
          <a:ext cx="0" cy="0"/>
        </p:xfrm>
        <a:graphic>
          <a:graphicData uri="http://schemas.openxmlformats.org/drawingml/2006/table">
            <a:tbl>
              <a:tblPr/>
              <a:tblGrid>
                <a:gridCol w="550863"/>
                <a:gridCol w="549275"/>
                <a:gridCol w="550862"/>
                <a:gridCol w="550863"/>
                <a:gridCol w="549275"/>
                <a:gridCol w="550862"/>
                <a:gridCol w="550863"/>
                <a:gridCol w="549275"/>
                <a:gridCol w="550862"/>
              </a:tblGrid>
              <a:tr h="365683">
                <a:tc gridSpan="9">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b="1" dirty="0"/>
                        <a:t>划分前</a:t>
                      </a:r>
                      <a:endParaRPr lang="zh-CN" altLang="en-US" sz="1800" b="1" dirty="0"/>
                    </a:p>
                  </a:txBody>
                  <a:tcPr marT="45710" marB="45710">
                    <a:lnL cap="flat">
                      <a:noFill/>
                    </a:lnL>
                    <a:lnR cap="flat">
                      <a:noFill/>
                    </a:lnR>
                    <a:lnT cap="flat">
                      <a:noFill/>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T cap="flat">
                      <a:noFill/>
                    </a:lnT>
                    <a:lnB w="12700" cap="flat" cmpd="thinThick">
                      <a:pattFill prst="horz">
                        <a:fgClr>
                          <a:schemeClr val="tx1"/>
                        </a:fgClr>
                        <a:bgClr>
                          <a:srgbClr val="FFFFFF"/>
                        </a:bgClr>
                      </a:pattFill>
                      <a:prstDash val="solid"/>
                      <a:headEnd type="none" w="med" len="med"/>
                      <a:tailEnd type="none" w="med" len="med"/>
                    </a:lnB>
                  </a:tcPr>
                </a:tc>
                <a:tc hMerge="1">
                  <a:tcPr>
                    <a:lnR cap="flat">
                      <a:noFill/>
                    </a:lnR>
                    <a:lnT cap="flat">
                      <a:noFill/>
                    </a:lnT>
                    <a:lnB w="12700" cap="flat" cmpd="thinThick">
                      <a:pattFill prst="horz">
                        <a:fgClr>
                          <a:schemeClr val="tx1"/>
                        </a:fgClr>
                        <a:bgClr>
                          <a:srgbClr val="FFFFFF"/>
                        </a:bgClr>
                      </a:pattFill>
                      <a:prstDash val="solid"/>
                      <a:headEnd type="none" w="med" len="med"/>
                      <a:tailEnd type="none" w="med" len="med"/>
                    </a:lnB>
                  </a:tcPr>
                </a:tc>
              </a:tr>
              <a:tr h="36568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23</a:t>
                      </a:r>
                      <a:endParaRPr lang="zh-CN" altLang="en-US" sz="1800" b="1"/>
                    </a:p>
                  </a:txBody>
                  <a:tcPr marT="45710" marB="45710">
                    <a:lnL w="28575"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45</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6</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10</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35</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76</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18</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56</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20</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28575"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r>
              <a:tr h="412663">
                <a:tc gridSpan="9">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b="1" dirty="0"/>
                        <a:t>划分后</a:t>
                      </a:r>
                      <a:endParaRPr lang="zh-CN" altLang="en-US" sz="1800" b="1" dirty="0"/>
                    </a:p>
                  </a:txBody>
                  <a:tcPr marT="45710" marB="45710">
                    <a:lnL cap="flat">
                      <a:noFill/>
                    </a:lnL>
                    <a:lnR cap="flat">
                      <a:noFill/>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lnTlToBr>
                      <a:noFill/>
                    </a:lnTlToBr>
                    <a:lnBlToTr>
                      <a:noFill/>
                    </a:lnBlToTr>
                    <a:noFill/>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c hMerge="1">
                  <a:tcPr>
                    <a:lnR cap="flat">
                      <a:noFill/>
                    </a:lnR>
                    <a:lnT w="12700" cap="flat" cmpd="thinThick">
                      <a:pattFill prst="horz">
                        <a:fgClr>
                          <a:schemeClr val="tx1"/>
                        </a:fgClr>
                        <a:bgClr>
                          <a:srgbClr val="FFFFFF"/>
                        </a:bgClr>
                      </a:pattFill>
                      <a:prstDash val="solid"/>
                      <a:headEnd type="none" w="med" len="med"/>
                      <a:tailEnd type="none" w="med" len="med"/>
                    </a:lnT>
                    <a:lnB w="12700" cap="flat" cmpd="thinThick">
                      <a:pattFill prst="horz">
                        <a:fgClr>
                          <a:schemeClr val="tx1"/>
                        </a:fgClr>
                        <a:bgClr>
                          <a:srgbClr val="FFFFFF"/>
                        </a:bgClr>
                      </a:pattFill>
                      <a:prstDash val="solid"/>
                      <a:headEnd type="none" w="med" len="med"/>
                      <a:tailEnd type="none" w="med" len="med"/>
                    </a:lnB>
                  </a:tcPr>
                </a:tc>
              </a:tr>
              <a:tr h="36568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20</a:t>
                      </a:r>
                      <a:endParaRPr lang="zh-CN" altLang="en-US" sz="1800" b="1"/>
                    </a:p>
                  </a:txBody>
                  <a:tcPr marT="45710" marB="45710">
                    <a:lnL w="28575"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18</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6</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10</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23</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76</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35</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56</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12700"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b="1"/>
                        <a:t>45</a:t>
                      </a:r>
                      <a:endParaRPr lang="zh-CN" altLang="en-US" sz="1800" b="1"/>
                    </a:p>
                  </a:txBody>
                  <a:tcPr marT="45710" marB="45710">
                    <a:lnL w="12700" cap="flat" cmpd="thinThick">
                      <a:pattFill prst="horz">
                        <a:fgClr>
                          <a:schemeClr val="tx1"/>
                        </a:fgClr>
                        <a:bgClr>
                          <a:srgbClr val="FFFFFF"/>
                        </a:bgClr>
                      </a:pattFill>
                      <a:prstDash val="solid"/>
                      <a:headEnd type="none" w="med" len="med"/>
                      <a:tailEnd type="none" w="med" len="med"/>
                    </a:lnL>
                    <a:lnR w="28575" cap="flat" cmpd="thinThick">
                      <a:pattFill prst="horz">
                        <a:fgClr>
                          <a:schemeClr val="tx1"/>
                        </a:fgClr>
                        <a:bgClr>
                          <a:srgbClr val="FFFFFF"/>
                        </a:bgClr>
                      </a:pattFill>
                      <a:prstDash val="solid"/>
                      <a:headEnd type="none" w="med" len="med"/>
                      <a:tailEnd type="none" w="med" len="med"/>
                    </a:lnR>
                    <a:lnT w="12700" cap="flat" cmpd="thinThick">
                      <a:pattFill prst="horz">
                        <a:fgClr>
                          <a:schemeClr val="tx1"/>
                        </a:fgClr>
                        <a:bgClr>
                          <a:srgbClr val="FFFFFF"/>
                        </a:bgClr>
                      </a:pattFill>
                      <a:prstDash val="solid"/>
                      <a:headEnd type="none" w="med" len="med"/>
                      <a:tailEnd type="none" w="med" len="med"/>
                    </a:lnT>
                    <a:lnB w="28575" cap="flat" cmpd="thinThick">
                      <a:pattFill prst="horz">
                        <a:fgClr>
                          <a:schemeClr val="tx1"/>
                        </a:fgClr>
                        <a:bgClr>
                          <a:srgbClr val="FFFFFF"/>
                        </a:bgClr>
                      </a:pattFill>
                      <a:prstDash val="solid"/>
                      <a:headEnd type="none" w="med" len="med"/>
                      <a:tailEnd type="none" w="med" len="med"/>
                    </a:lnB>
                    <a:lnTlToBr>
                      <a:noFill/>
                    </a:lnTlToBr>
                    <a:lnBlToTr>
                      <a:noFill/>
                    </a:lnBlToTr>
                    <a:noFill/>
                  </a:tcPr>
                </a:tc>
              </a:tr>
            </a:tbl>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diamond(in)">
                                      <p:cBhvr>
                                        <p:cTn id="7" dur="20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43009"/>
          <p:cNvSpPr>
            <a:spLocks noGrp="1"/>
          </p:cNvSpPr>
          <p:nvPr>
            <p:ph type="title"/>
          </p:nvPr>
        </p:nvSpPr>
        <p:spPr>
          <a:xfrm>
            <a:off x="381000" y="762000"/>
            <a:ext cx="2971800" cy="473075"/>
          </a:xfrm>
          <a:gradFill rotWithShape="1">
            <a:gsLst>
              <a:gs pos="0">
                <a:srgbClr val="800080">
                  <a:alpha val="100000"/>
                </a:srgbClr>
              </a:gs>
              <a:gs pos="50000">
                <a:schemeClr val="bg1">
                  <a:alpha val="100000"/>
                </a:schemeClr>
              </a:gs>
              <a:gs pos="100000">
                <a:srgbClr val="800080">
                  <a:alpha val="100000"/>
                </a:srgbClr>
              </a:gs>
            </a:gsLst>
            <a:lin ang="5400000" scaled="1"/>
            <a:tileRect/>
          </a:gradFill>
          <a:ln>
            <a:noFill/>
          </a:ln>
        </p:spPr>
        <p:txBody>
          <a:bodyPr vert="horz" wrap="square" lIns="91440" tIns="45720" rIns="91440" bIns="45720" anchor="t">
            <a:spAutoFit/>
          </a:bodyPr>
          <a:p>
            <a:pPr algn="l" eaLnBrk="1" hangingPunct="1">
              <a:lnSpc>
                <a:spcPct val="125000"/>
              </a:lnSpc>
            </a:pPr>
            <a:r>
              <a:rPr lang="zh-CN" altLang="en-US" sz="2000" dirty="0">
                <a:solidFill>
                  <a:srgbClr val="000066"/>
                </a:solidFill>
              </a:rPr>
              <a:t>线性表顺序表示的</a:t>
            </a:r>
            <a:r>
              <a:rPr lang="zh-CN" altLang="en-US" sz="2000" dirty="0">
                <a:solidFill>
                  <a:srgbClr val="CC0000"/>
                </a:solidFill>
              </a:rPr>
              <a:t>优点：</a:t>
            </a:r>
            <a:endParaRPr lang="zh-CN" altLang="en-US" sz="2000" dirty="0">
              <a:solidFill>
                <a:srgbClr val="CC0000"/>
              </a:solidFill>
            </a:endParaRPr>
          </a:p>
        </p:txBody>
      </p:sp>
      <p:sp>
        <p:nvSpPr>
          <p:cNvPr id="43012" name="内容占位符 43011"/>
          <p:cNvSpPr>
            <a:spLocks noGrp="1"/>
          </p:cNvSpPr>
          <p:nvPr>
            <p:ph idx="1"/>
          </p:nvPr>
        </p:nvSpPr>
        <p:spPr>
          <a:xfrm>
            <a:off x="304800" y="1295400"/>
            <a:ext cx="8382000" cy="762000"/>
          </a:xfrm>
          <a:noFill/>
          <a:ln w="57150">
            <a:noFill/>
          </a:ln>
        </p:spPr>
        <p:txBody>
          <a:bodyPr/>
          <a:p>
            <a:pPr eaLnBrk="1" hangingPunct="1">
              <a:lnSpc>
                <a:spcPct val="125000"/>
              </a:lnSpc>
              <a:spcBef>
                <a:spcPct val="0"/>
              </a:spcBef>
              <a:buNone/>
            </a:pPr>
            <a:r>
              <a:rPr lang="en-US" altLang="zh-CN" sz="2000" b="1" dirty="0">
                <a:solidFill>
                  <a:srgbClr val="002368"/>
                </a:solidFill>
                <a:latin typeface="楷体_GB2312" pitchFamily="49" charset="-122"/>
                <a:ea typeface="楷体_GB2312" pitchFamily="49" charset="-122"/>
              </a:rPr>
              <a:t>①</a:t>
            </a:r>
            <a:r>
              <a:rPr lang="en-US" altLang="zh-CN" sz="2000" b="1" dirty="0">
                <a:solidFill>
                  <a:schemeClr val="hlink"/>
                </a:solidFill>
                <a:latin typeface="楷体_GB2312" pitchFamily="49" charset="-122"/>
                <a:ea typeface="楷体_GB2312" pitchFamily="49" charset="-122"/>
              </a:rPr>
              <a:t> </a:t>
            </a:r>
            <a:r>
              <a:rPr lang="zh-CN" altLang="en-US" sz="2000" b="1" dirty="0">
                <a:solidFill>
                  <a:srgbClr val="CC0000"/>
                </a:solidFill>
                <a:latin typeface="楷体_GB2312" pitchFamily="49" charset="-122"/>
                <a:ea typeface="楷体_GB2312" pitchFamily="49" charset="-122"/>
              </a:rPr>
              <a:t>无需为</a:t>
            </a:r>
            <a:r>
              <a:rPr lang="zh-CN" altLang="en-US" sz="2000" b="1" dirty="0">
                <a:solidFill>
                  <a:srgbClr val="002368"/>
                </a:solidFill>
                <a:latin typeface="楷体_GB2312" pitchFamily="49" charset="-122"/>
                <a:ea typeface="楷体_GB2312" pitchFamily="49" charset="-122"/>
              </a:rPr>
              <a:t>表示结点间的</a:t>
            </a:r>
            <a:r>
              <a:rPr lang="zh-CN" altLang="en-US" sz="2000" b="1" dirty="0">
                <a:solidFill>
                  <a:srgbClr val="CC0000"/>
                </a:solidFill>
                <a:latin typeface="楷体_GB2312" pitchFamily="49" charset="-122"/>
                <a:ea typeface="楷体_GB2312" pitchFamily="49" charset="-122"/>
              </a:rPr>
              <a:t>逻辑关系</a:t>
            </a:r>
            <a:r>
              <a:rPr lang="zh-CN" altLang="en-US" sz="2000" b="1" dirty="0">
                <a:solidFill>
                  <a:srgbClr val="002368"/>
                </a:solidFill>
                <a:latin typeface="楷体_GB2312" pitchFamily="49" charset="-122"/>
                <a:ea typeface="楷体_GB2312" pitchFamily="49" charset="-122"/>
              </a:rPr>
              <a:t>而</a:t>
            </a:r>
            <a:r>
              <a:rPr lang="zh-CN" altLang="en-US" sz="2000" b="1" dirty="0">
                <a:solidFill>
                  <a:srgbClr val="CC0000"/>
                </a:solidFill>
                <a:latin typeface="楷体_GB2312" pitchFamily="49" charset="-122"/>
                <a:ea typeface="楷体_GB2312" pitchFamily="49" charset="-122"/>
              </a:rPr>
              <a:t>增加</a:t>
            </a:r>
            <a:r>
              <a:rPr lang="zh-CN" altLang="en-US" sz="2000" b="1" dirty="0">
                <a:solidFill>
                  <a:srgbClr val="002368"/>
                </a:solidFill>
                <a:latin typeface="楷体_GB2312" pitchFamily="49" charset="-122"/>
                <a:ea typeface="楷体_GB2312" pitchFamily="49" charset="-122"/>
              </a:rPr>
              <a:t>额外的</a:t>
            </a:r>
            <a:r>
              <a:rPr lang="zh-CN" altLang="en-US" sz="2000" b="1" dirty="0">
                <a:solidFill>
                  <a:srgbClr val="CC0000"/>
                </a:solidFill>
                <a:latin typeface="楷体_GB2312" pitchFamily="49" charset="-122"/>
                <a:ea typeface="楷体_GB2312" pitchFamily="49" charset="-122"/>
              </a:rPr>
              <a:t>存储空间</a:t>
            </a:r>
            <a:r>
              <a:rPr lang="zh-CN" altLang="en-US" sz="2000" b="1" dirty="0">
                <a:solidFill>
                  <a:srgbClr val="002368"/>
                </a:solidFill>
                <a:latin typeface="楷体_GB2312" pitchFamily="49" charset="-122"/>
                <a:ea typeface="楷体_GB2312" pitchFamily="49" charset="-122"/>
              </a:rPr>
              <a:t>（因为逻辑上相邻的元素其存储的物理位置也是相邻的）；</a:t>
            </a:r>
            <a:r>
              <a:rPr lang="zh-CN" altLang="en-US" sz="2000" b="1" dirty="0">
                <a:solidFill>
                  <a:srgbClr val="000099"/>
                </a:solidFill>
                <a:latin typeface="楷体_GB2312" pitchFamily="49" charset="-122"/>
                <a:ea typeface="楷体_GB2312" pitchFamily="49" charset="-122"/>
              </a:rPr>
              <a:t></a:t>
            </a:r>
            <a:endParaRPr lang="zh-CN" altLang="en-US" sz="2000" b="1" dirty="0">
              <a:solidFill>
                <a:srgbClr val="003399"/>
              </a:solidFill>
              <a:latin typeface="楷体_GB2312" pitchFamily="49" charset="-122"/>
              <a:ea typeface="楷体_GB2312" pitchFamily="49" charset="-122"/>
            </a:endParaRPr>
          </a:p>
        </p:txBody>
      </p:sp>
      <p:sp>
        <p:nvSpPr>
          <p:cNvPr id="43013" name="矩形 43012"/>
          <p:cNvSpPr>
            <a:spLocks noChangeArrowheads="1"/>
          </p:cNvSpPr>
          <p:nvPr/>
        </p:nvSpPr>
        <p:spPr bwMode="auto">
          <a:xfrm>
            <a:off x="457200" y="2895600"/>
            <a:ext cx="2971800" cy="473075"/>
          </a:xfrm>
          <a:prstGeom prst="rect">
            <a:avLst/>
          </a:prstGeom>
          <a:gradFill rotWithShape="1">
            <a:gsLst>
              <a:gs pos="0">
                <a:srgbClr val="800080"/>
              </a:gs>
              <a:gs pos="50000">
                <a:schemeClr val="bg1"/>
              </a:gs>
              <a:gs pos="100000">
                <a:srgbClr val="800080"/>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线性表顺序表示的</a:t>
            </a:r>
            <a:r>
              <a:rPr kumimoji="0" lang="zh-CN" altLang="en-US" sz="2000" b="1" i="0" u="none" strike="noStrike" kern="1200" cap="none" spc="0" normalizeH="0" baseline="0" noProof="0">
                <a:ln>
                  <a:noFill/>
                </a:ln>
                <a:solidFill>
                  <a:srgbClr val="CC0000"/>
                </a:solidFill>
                <a:effectLst/>
                <a:uLnTx/>
                <a:uFillTx/>
                <a:latin typeface="Times New Roman" panose="02020603050405020304" pitchFamily="18" charset="0"/>
                <a:ea typeface="华文新魏" panose="02010800040101010101" pitchFamily="2" charset="-122"/>
                <a:cs typeface="+mn-cs"/>
              </a:rPr>
              <a:t>缺点：</a:t>
            </a:r>
            <a:endParaRPr kumimoji="0" lang="zh-CN" altLang="en-US" sz="2000" b="1" i="0" u="none" strike="noStrike" kern="1200" cap="none" spc="0" normalizeH="0" baseline="0" noProof="0">
              <a:ln>
                <a:noFill/>
              </a:ln>
              <a:solidFill>
                <a:srgbClr val="CC0000"/>
              </a:solidFill>
              <a:effectLst/>
              <a:uLnTx/>
              <a:uFillTx/>
              <a:latin typeface="Times New Roman" panose="02020603050405020304" pitchFamily="18" charset="0"/>
              <a:ea typeface="华文新魏" panose="02010800040101010101" pitchFamily="2" charset="-122"/>
              <a:cs typeface="+mn-cs"/>
            </a:endParaRPr>
          </a:p>
        </p:txBody>
      </p:sp>
      <p:sp>
        <p:nvSpPr>
          <p:cNvPr id="43014" name="矩形 43013"/>
          <p:cNvSpPr/>
          <p:nvPr/>
        </p:nvSpPr>
        <p:spPr>
          <a:xfrm>
            <a:off x="304800" y="4419600"/>
            <a:ext cx="7924800" cy="838200"/>
          </a:xfrm>
          <a:prstGeom prst="rect">
            <a:avLst/>
          </a:prstGeom>
          <a:noFill/>
          <a:ln w="57150">
            <a:noFill/>
          </a:ln>
        </p:spPr>
        <p:txBody>
          <a:bodyPr/>
          <a:p>
            <a:pPr marL="342900" lvl="0" indent="-342900" eaLnBrk="1" hangingPunct="1">
              <a:lnSpc>
                <a:spcPct val="125000"/>
              </a:lnSpc>
            </a:pPr>
            <a:r>
              <a:rPr lang="en-US" altLang="zh-CN" dirty="0">
                <a:solidFill>
                  <a:srgbClr val="002368"/>
                </a:solidFill>
                <a:latin typeface="楷体_GB2312" pitchFamily="49" charset="-122"/>
                <a:ea typeface="楷体_GB2312" pitchFamily="49" charset="-122"/>
              </a:rPr>
              <a:t>② </a:t>
            </a:r>
            <a:r>
              <a:rPr lang="zh-CN" altLang="en-US" dirty="0">
                <a:solidFill>
                  <a:srgbClr val="002368"/>
                </a:solidFill>
                <a:latin typeface="楷体_GB2312" pitchFamily="49" charset="-122"/>
                <a:ea typeface="楷体_GB2312" pitchFamily="49" charset="-122"/>
              </a:rPr>
              <a:t>由于顺序表要求占用</a:t>
            </a:r>
            <a:r>
              <a:rPr lang="zh-CN" altLang="en-US" dirty="0">
                <a:solidFill>
                  <a:srgbClr val="CC0000"/>
                </a:solidFill>
                <a:latin typeface="楷体_GB2312" pitchFamily="49" charset="-122"/>
                <a:ea typeface="楷体_GB2312" pitchFamily="49" charset="-122"/>
              </a:rPr>
              <a:t>连续</a:t>
            </a:r>
            <a:r>
              <a:rPr lang="zh-CN" altLang="en-US" dirty="0">
                <a:solidFill>
                  <a:srgbClr val="002368"/>
                </a:solidFill>
                <a:latin typeface="楷体_GB2312" pitchFamily="49" charset="-122"/>
                <a:ea typeface="楷体_GB2312" pitchFamily="49" charset="-122"/>
              </a:rPr>
              <a:t>的存储空间，存储分配只能</a:t>
            </a:r>
            <a:r>
              <a:rPr lang="zh-CN" altLang="en-US" dirty="0">
                <a:solidFill>
                  <a:srgbClr val="CC0000"/>
                </a:solidFill>
                <a:latin typeface="楷体_GB2312" pitchFamily="49" charset="-122"/>
                <a:ea typeface="楷体_GB2312" pitchFamily="49" charset="-122"/>
              </a:rPr>
              <a:t>预先</a:t>
            </a:r>
            <a:r>
              <a:rPr lang="zh-CN" altLang="en-US" dirty="0">
                <a:solidFill>
                  <a:srgbClr val="002368"/>
                </a:solidFill>
                <a:latin typeface="楷体_GB2312" pitchFamily="49" charset="-122"/>
                <a:ea typeface="楷体_GB2312" pitchFamily="49" charset="-122"/>
              </a:rPr>
              <a:t>进行</a:t>
            </a:r>
            <a:r>
              <a:rPr lang="zh-CN" altLang="en-US" dirty="0">
                <a:solidFill>
                  <a:srgbClr val="CC0000"/>
                </a:solidFill>
                <a:latin typeface="楷体_GB2312" pitchFamily="49" charset="-122"/>
                <a:ea typeface="楷体_GB2312" pitchFamily="49" charset="-122"/>
              </a:rPr>
              <a:t>静态</a:t>
            </a:r>
            <a:r>
              <a:rPr lang="zh-CN" altLang="en-US" dirty="0">
                <a:solidFill>
                  <a:srgbClr val="002368"/>
                </a:solidFill>
                <a:latin typeface="楷体_GB2312" pitchFamily="49" charset="-122"/>
                <a:ea typeface="楷体_GB2312" pitchFamily="49" charset="-122"/>
              </a:rPr>
              <a:t>分配，因此</a:t>
            </a:r>
            <a:r>
              <a:rPr lang="zh-CN" altLang="en-US" dirty="0">
                <a:solidFill>
                  <a:srgbClr val="003399"/>
                </a:solidFill>
                <a:latin typeface="楷体_GB2312" pitchFamily="49" charset="-122"/>
                <a:ea typeface="楷体_GB2312" pitchFamily="49" charset="-122"/>
              </a:rPr>
              <a:t>当</a:t>
            </a:r>
            <a:r>
              <a:rPr lang="zh-CN" altLang="en-US" dirty="0">
                <a:latin typeface="楷体_GB2312" pitchFamily="49" charset="-122"/>
                <a:ea typeface="楷体_GB2312" pitchFamily="49" charset="-122"/>
              </a:rPr>
              <a:t>表长变化较大时，难以确定合适的存储规模。</a:t>
            </a:r>
            <a:r>
              <a:rPr lang="zh-CN" altLang="en-US" dirty="0">
                <a:solidFill>
                  <a:srgbClr val="003399"/>
                </a:solidFill>
                <a:latin typeface="楷体_GB2312" pitchFamily="49" charset="-122"/>
                <a:ea typeface="楷体_GB2312" pitchFamily="49" charset="-122"/>
              </a:rPr>
              <a:t>    </a:t>
            </a:r>
            <a:endParaRPr lang="zh-CN" altLang="en-US" dirty="0">
              <a:solidFill>
                <a:srgbClr val="003399"/>
              </a:solidFill>
              <a:latin typeface="楷体_GB2312" pitchFamily="49" charset="-122"/>
              <a:ea typeface="楷体_GB2312" pitchFamily="49" charset="-122"/>
            </a:endParaRPr>
          </a:p>
        </p:txBody>
      </p:sp>
      <p:sp>
        <p:nvSpPr>
          <p:cNvPr id="43016" name="矩形 43015"/>
          <p:cNvSpPr/>
          <p:nvPr/>
        </p:nvSpPr>
        <p:spPr>
          <a:xfrm>
            <a:off x="304800" y="2209800"/>
            <a:ext cx="4848225" cy="396875"/>
          </a:xfrm>
          <a:prstGeom prst="rect">
            <a:avLst/>
          </a:prstGeom>
          <a:noFill/>
          <a:ln w="57150">
            <a:noFill/>
          </a:ln>
        </p:spPr>
        <p:txBody>
          <a:bodyPr wrap="none">
            <a:spAutoFit/>
          </a:bodyPr>
          <a:p>
            <a:pPr lvl="0" eaLnBrk="1" hangingPunct="1"/>
            <a:r>
              <a:rPr lang="en-US" altLang="zh-CN" dirty="0">
                <a:solidFill>
                  <a:srgbClr val="002368"/>
                </a:solidFill>
                <a:latin typeface="Times New Roman" panose="02020603050405020304" pitchFamily="18" charset="0"/>
                <a:ea typeface="楷体_GB2312" pitchFamily="49" charset="-122"/>
              </a:rPr>
              <a:t>② </a:t>
            </a:r>
            <a:r>
              <a:rPr lang="zh-CN" altLang="en-US" dirty="0">
                <a:solidFill>
                  <a:srgbClr val="002368"/>
                </a:solidFill>
                <a:latin typeface="Times New Roman" panose="02020603050405020304" pitchFamily="18" charset="0"/>
                <a:ea typeface="楷体_GB2312" pitchFamily="49" charset="-122"/>
              </a:rPr>
              <a:t>可方便地</a:t>
            </a:r>
            <a:r>
              <a:rPr lang="zh-CN" altLang="en-US" dirty="0">
                <a:solidFill>
                  <a:srgbClr val="CC0000"/>
                </a:solidFill>
                <a:latin typeface="Times New Roman" panose="02020603050405020304" pitchFamily="18" charset="0"/>
                <a:ea typeface="楷体_GB2312" pitchFamily="49" charset="-122"/>
              </a:rPr>
              <a:t>随机存取</a:t>
            </a:r>
            <a:r>
              <a:rPr lang="zh-CN" altLang="en-US" dirty="0">
                <a:solidFill>
                  <a:srgbClr val="002368"/>
                </a:solidFill>
                <a:latin typeface="Times New Roman" panose="02020603050405020304" pitchFamily="18" charset="0"/>
                <a:ea typeface="楷体_GB2312" pitchFamily="49" charset="-122"/>
              </a:rPr>
              <a:t>表中的任一元素。</a:t>
            </a:r>
            <a:r>
              <a:rPr lang="zh-CN" altLang="en-US" dirty="0">
                <a:solidFill>
                  <a:srgbClr val="003399"/>
                </a:solidFill>
                <a:latin typeface="Times New Roman" panose="02020603050405020304" pitchFamily="18" charset="0"/>
                <a:ea typeface="楷体_GB2312" pitchFamily="49" charset="-122"/>
              </a:rPr>
              <a:t></a:t>
            </a:r>
            <a:endParaRPr lang="zh-CN" altLang="en-US" dirty="0">
              <a:solidFill>
                <a:srgbClr val="003399"/>
              </a:solidFill>
              <a:latin typeface="Times New Roman" panose="02020603050405020304" pitchFamily="18" charset="0"/>
              <a:ea typeface="楷体_GB2312" pitchFamily="49" charset="-122"/>
            </a:endParaRPr>
          </a:p>
        </p:txBody>
      </p:sp>
      <p:sp>
        <p:nvSpPr>
          <p:cNvPr id="43017" name="矩形 43016"/>
          <p:cNvSpPr/>
          <p:nvPr/>
        </p:nvSpPr>
        <p:spPr>
          <a:xfrm>
            <a:off x="304800" y="3429000"/>
            <a:ext cx="8002588" cy="854075"/>
          </a:xfrm>
          <a:prstGeom prst="rect">
            <a:avLst/>
          </a:prstGeom>
          <a:noFill/>
          <a:ln w="57150">
            <a:noFill/>
          </a:ln>
        </p:spPr>
        <p:txBody>
          <a:bodyPr>
            <a:spAutoFit/>
          </a:bodyPr>
          <a:p>
            <a:pPr marL="262255" lvl="0" indent="-262255" eaLnBrk="1" hangingPunct="1">
              <a:lnSpc>
                <a:spcPct val="125000"/>
              </a:lnSpc>
            </a:pPr>
            <a:r>
              <a:rPr lang="en-US" altLang="zh-CN" dirty="0">
                <a:solidFill>
                  <a:srgbClr val="002368"/>
                </a:solidFill>
                <a:latin typeface="Times New Roman" panose="02020603050405020304" pitchFamily="18" charset="0"/>
                <a:ea typeface="楷体_GB2312" pitchFamily="49" charset="-122"/>
              </a:rPr>
              <a:t>①</a:t>
            </a:r>
            <a:r>
              <a:rPr lang="en-US" altLang="zh-CN" dirty="0">
                <a:solidFill>
                  <a:schemeClr val="hlink"/>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插入或删除运算不方便，除表尾位置外，在其它位置上</a:t>
            </a:r>
            <a:r>
              <a:rPr lang="zh-CN" altLang="en-US" dirty="0">
                <a:solidFill>
                  <a:srgbClr val="CC0000"/>
                </a:solidFill>
                <a:latin typeface="Times New Roman" panose="02020603050405020304" pitchFamily="18" charset="0"/>
                <a:ea typeface="楷体_GB2312" pitchFamily="49" charset="-122"/>
              </a:rPr>
              <a:t>进行插入</a:t>
            </a:r>
            <a:r>
              <a:rPr lang="zh-CN" altLang="en-US" dirty="0">
                <a:solidFill>
                  <a:srgbClr val="002368"/>
                </a:solidFill>
                <a:latin typeface="Times New Roman" panose="02020603050405020304" pitchFamily="18" charset="0"/>
                <a:ea typeface="楷体_GB2312" pitchFamily="49" charset="-122"/>
              </a:rPr>
              <a:t>或   </a:t>
            </a:r>
            <a:r>
              <a:rPr lang="zh-CN" altLang="en-US" dirty="0">
                <a:solidFill>
                  <a:srgbClr val="CC0000"/>
                </a:solidFill>
                <a:latin typeface="Times New Roman" panose="02020603050405020304" pitchFamily="18" charset="0"/>
                <a:ea typeface="楷体_GB2312" pitchFamily="49" charset="-122"/>
              </a:rPr>
              <a:t>删除</a:t>
            </a:r>
            <a:r>
              <a:rPr lang="zh-CN" altLang="en-US" dirty="0">
                <a:solidFill>
                  <a:srgbClr val="002368"/>
                </a:solidFill>
                <a:latin typeface="Times New Roman" panose="02020603050405020304" pitchFamily="18" charset="0"/>
                <a:ea typeface="楷体_GB2312" pitchFamily="49" charset="-122"/>
              </a:rPr>
              <a:t>操作都</a:t>
            </a:r>
            <a:r>
              <a:rPr lang="zh-CN" altLang="en-US" dirty="0">
                <a:solidFill>
                  <a:srgbClr val="CC0000"/>
                </a:solidFill>
                <a:latin typeface="Times New Roman" panose="02020603050405020304" pitchFamily="18" charset="0"/>
                <a:ea typeface="楷体_GB2312" pitchFamily="49" charset="-122"/>
              </a:rPr>
              <a:t>必须移动大量</a:t>
            </a:r>
            <a:r>
              <a:rPr lang="zh-CN" altLang="en-US" dirty="0">
                <a:solidFill>
                  <a:srgbClr val="002368"/>
                </a:solidFill>
                <a:latin typeface="Times New Roman" panose="02020603050405020304" pitchFamily="18" charset="0"/>
                <a:ea typeface="楷体_GB2312" pitchFamily="49" charset="-122"/>
              </a:rPr>
              <a:t>的</a:t>
            </a:r>
            <a:r>
              <a:rPr lang="zh-CN" altLang="en-US" dirty="0">
                <a:solidFill>
                  <a:srgbClr val="CC0000"/>
                </a:solidFill>
                <a:latin typeface="Times New Roman" panose="02020603050405020304" pitchFamily="18" charset="0"/>
                <a:ea typeface="楷体_GB2312" pitchFamily="49" charset="-122"/>
              </a:rPr>
              <a:t>数据元素</a:t>
            </a:r>
            <a:r>
              <a:rPr lang="zh-CN" altLang="en-US" dirty="0">
                <a:solidFill>
                  <a:srgbClr val="002368"/>
                </a:solidFill>
                <a:latin typeface="Times New Roman" panose="02020603050405020304" pitchFamily="18" charset="0"/>
                <a:ea typeface="楷体_GB2312" pitchFamily="49" charset="-122"/>
              </a:rPr>
              <a:t>，其效率较低；</a:t>
            </a:r>
            <a:endParaRPr lang="zh-CN" altLang="en-US"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0-#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3012">
                                            <p:txEl>
                                              <p:charRg st="0" end="53"/>
                                            </p:txEl>
                                          </p:spTgt>
                                        </p:tgtEl>
                                        <p:attrNameLst>
                                          <p:attrName>style.visibility</p:attrName>
                                        </p:attrNameLst>
                                      </p:cBhvr>
                                      <p:to>
                                        <p:strVal val="visible"/>
                                      </p:to>
                                    </p:set>
                                    <p:animEffect transition="in" filter="blinds(horizontal)">
                                      <p:cBhvr>
                                        <p:cTn id="13" dur="500"/>
                                        <p:tgtEl>
                                          <p:spTgt spid="43012">
                                            <p:txEl>
                                              <p:charRg st="0" end="5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016"/>
                                        </p:tgtEl>
                                        <p:attrNameLst>
                                          <p:attrName>style.visibility</p:attrName>
                                        </p:attrNameLst>
                                      </p:cBhvr>
                                      <p:to>
                                        <p:strVal val="visible"/>
                                      </p:to>
                                    </p:set>
                                    <p:animEffect transition="in" filter="blinds(horizontal)">
                                      <p:cBhvr>
                                        <p:cTn id="18" dur="500"/>
                                        <p:tgtEl>
                                          <p:spTgt spid="430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3013"/>
                                        </p:tgtEl>
                                        <p:attrNameLst>
                                          <p:attrName>style.visibility</p:attrName>
                                        </p:attrNameLst>
                                      </p:cBhvr>
                                      <p:to>
                                        <p:strVal val="visible"/>
                                      </p:to>
                                    </p:set>
                                    <p:anim calcmode="lin" valueType="num">
                                      <p:cBhvr additive="base">
                                        <p:cTn id="23" dur="500" fill="hold"/>
                                        <p:tgtEl>
                                          <p:spTgt spid="43013"/>
                                        </p:tgtEl>
                                        <p:attrNameLst>
                                          <p:attrName>ppt_x</p:attrName>
                                        </p:attrNameLst>
                                      </p:cBhvr>
                                      <p:tavLst>
                                        <p:tav tm="0">
                                          <p:val>
                                            <p:strVal val="0-#ppt_w/2"/>
                                          </p:val>
                                        </p:tav>
                                        <p:tav tm="100000">
                                          <p:val>
                                            <p:strVal val="#ppt_x"/>
                                          </p:val>
                                        </p:tav>
                                      </p:tavLst>
                                    </p:anim>
                                    <p:anim calcmode="lin" valueType="num">
                                      <p:cBhvr additive="base">
                                        <p:cTn id="2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3017"/>
                                        </p:tgtEl>
                                        <p:attrNameLst>
                                          <p:attrName>style.visibility</p:attrName>
                                        </p:attrNameLst>
                                      </p:cBhvr>
                                      <p:to>
                                        <p:strVal val="visible"/>
                                      </p:to>
                                    </p:set>
                                    <p:animEffect transition="in" filter="blinds(horizontal)">
                                      <p:cBhvr>
                                        <p:cTn id="29" dur="500"/>
                                        <p:tgtEl>
                                          <p:spTgt spid="4301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3014"/>
                                        </p:tgtEl>
                                        <p:attrNameLst>
                                          <p:attrName>style.visibility</p:attrName>
                                        </p:attrNameLst>
                                      </p:cBhvr>
                                      <p:to>
                                        <p:strVal val="visible"/>
                                      </p:to>
                                    </p:set>
                                    <p:animEffect transition="in" filter="blinds(horizontal)">
                                      <p:cBhvr>
                                        <p:cTn id="34"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43012" grpId="0" build="p"/>
      <p:bldP spid="43013" grpId="0" animBg="1"/>
      <p:bldP spid="43014" grpId="0"/>
      <p:bldP spid="43016" grpId="0"/>
      <p:bldP spid="430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44033"/>
          <p:cNvSpPr>
            <a:spLocks noGrp="1"/>
          </p:cNvSpPr>
          <p:nvPr>
            <p:ph type="title"/>
          </p:nvPr>
        </p:nvSpPr>
        <p:spPr>
          <a:xfrm>
            <a:off x="1524000" y="609600"/>
            <a:ext cx="5334000" cy="533400"/>
          </a:xfrm>
          <a:gradFill rotWithShape="1">
            <a:gsLst>
              <a:gs pos="0">
                <a:srgbClr val="000066">
                  <a:alpha val="100000"/>
                </a:srgbClr>
              </a:gs>
              <a:gs pos="50000">
                <a:schemeClr val="bg1">
                  <a:alpha val="100000"/>
                </a:schemeClr>
              </a:gs>
              <a:gs pos="100000">
                <a:srgbClr val="000066">
                  <a:alpha val="100000"/>
                </a:srgbClr>
              </a:gs>
            </a:gsLst>
            <a:lin ang="5400000" scaled="1"/>
            <a:tileRect/>
          </a:gradFill>
          <a:ln>
            <a:noFill/>
          </a:ln>
        </p:spPr>
        <p:txBody>
          <a:bodyPr vert="horz" wrap="square" lIns="91440" tIns="45720" rIns="91440" bIns="45720" anchor="ctr"/>
          <a:p>
            <a:pPr eaLnBrk="1" hangingPunct="1"/>
            <a:r>
              <a:rPr lang="en-US" altLang="zh-CN" sz="2400" dirty="0">
                <a:ea typeface="楷体_GB2312" pitchFamily="49" charset="-122"/>
              </a:rPr>
              <a:t>2.3  </a:t>
            </a:r>
            <a:r>
              <a:rPr lang="zh-CN" altLang="en-US" sz="2400" dirty="0">
                <a:ea typeface="楷体_GB2312" pitchFamily="49" charset="-122"/>
              </a:rPr>
              <a:t>线性表的链式存储</a:t>
            </a:r>
            <a:endParaRPr lang="zh-CN" altLang="en-US" sz="2400" dirty="0">
              <a:ea typeface="楷体_GB2312" pitchFamily="49" charset="-122"/>
            </a:endParaRPr>
          </a:p>
        </p:txBody>
      </p:sp>
      <p:sp>
        <p:nvSpPr>
          <p:cNvPr id="44037" name="文本框 44036"/>
          <p:cNvSpPr txBox="1"/>
          <p:nvPr/>
        </p:nvSpPr>
        <p:spPr>
          <a:xfrm>
            <a:off x="228600" y="1295400"/>
            <a:ext cx="2133600" cy="457200"/>
          </a:xfrm>
          <a:prstGeom prst="rect">
            <a:avLst/>
          </a:prstGeom>
          <a:noFill/>
          <a:ln w="9525">
            <a:noFill/>
          </a:ln>
        </p:spPr>
        <p:txBody>
          <a:bodyPr>
            <a:spAutoFit/>
          </a:bodyPr>
          <a:p>
            <a:pPr lvl="0" eaLnBrk="1" hangingPunct="1"/>
            <a:r>
              <a:rPr lang="en-US" altLang="zh-CN" sz="2400" dirty="0">
                <a:solidFill>
                  <a:schemeClr val="tx1"/>
                </a:solidFill>
                <a:latin typeface="Times New Roman" panose="02020603050405020304" pitchFamily="18" charset="0"/>
                <a:ea typeface="华文新魏" panose="02010800040101010101" pitchFamily="2" charset="-122"/>
              </a:rPr>
              <a:t>2.3.1 </a:t>
            </a:r>
            <a:r>
              <a:rPr lang="zh-CN" altLang="en-US" sz="2400" dirty="0">
                <a:solidFill>
                  <a:schemeClr val="tx1"/>
                </a:solidFill>
                <a:latin typeface="Times New Roman" panose="02020603050405020304" pitchFamily="18" charset="0"/>
                <a:ea typeface="华文新魏" panose="02010800040101010101" pitchFamily="2" charset="-122"/>
              </a:rPr>
              <a:t>单链表</a:t>
            </a:r>
            <a:endParaRPr lang="zh-CN" altLang="en-US" sz="2400" dirty="0">
              <a:solidFill>
                <a:schemeClr val="tx1"/>
              </a:solidFill>
              <a:latin typeface="Times New Roman" panose="02020603050405020304" pitchFamily="18" charset="0"/>
              <a:ea typeface="华文新魏" panose="02010800040101010101" pitchFamily="2" charset="-122"/>
            </a:endParaRPr>
          </a:p>
        </p:txBody>
      </p:sp>
      <p:sp>
        <p:nvSpPr>
          <p:cNvPr id="44038" name="文本框 44037"/>
          <p:cNvSpPr txBox="1"/>
          <p:nvPr/>
        </p:nvSpPr>
        <p:spPr>
          <a:xfrm>
            <a:off x="1371600" y="2209800"/>
            <a:ext cx="5257800" cy="396875"/>
          </a:xfrm>
          <a:prstGeom prst="rect">
            <a:avLst/>
          </a:prstGeom>
          <a:noFill/>
          <a:ln w="9525">
            <a:noFill/>
          </a:ln>
        </p:spPr>
        <p:txBody>
          <a:bodyPr>
            <a:spAutoFit/>
          </a:bodyPr>
          <a:p>
            <a:pPr lvl="0" eaLnBrk="1" hangingPunct="1"/>
            <a:r>
              <a:rPr lang="zh-CN" altLang="en-US" dirty="0">
                <a:solidFill>
                  <a:srgbClr val="CC0000"/>
                </a:solidFill>
                <a:latin typeface="宋体" panose="02010600030101010101" pitchFamily="2" charset="-122"/>
                <a:ea typeface="宋体" panose="02010600030101010101" pitchFamily="2" charset="-122"/>
              </a:rPr>
              <a:t>（</a:t>
            </a:r>
            <a:r>
              <a:rPr lang="en-US" altLang="zh-CN" dirty="0">
                <a:solidFill>
                  <a:srgbClr val="CC0000"/>
                </a:solidFill>
                <a:latin typeface="宋体" panose="02010600030101010101" pitchFamily="2" charset="-122"/>
                <a:ea typeface="宋体" panose="02010600030101010101" pitchFamily="2" charset="-122"/>
              </a:rPr>
              <a:t>a</a:t>
            </a:r>
            <a:r>
              <a:rPr lang="en-US" altLang="zh-CN" baseline="-25000" dirty="0">
                <a:solidFill>
                  <a:srgbClr val="CC0000"/>
                </a:solidFill>
                <a:latin typeface="宋体" panose="02010600030101010101" pitchFamily="2" charset="-122"/>
                <a:ea typeface="宋体" panose="02010600030101010101" pitchFamily="2" charset="-122"/>
              </a:rPr>
              <a:t>1</a:t>
            </a:r>
            <a:r>
              <a:rPr lang="en-US" altLang="zh-CN" dirty="0">
                <a:solidFill>
                  <a:srgbClr val="CC0000"/>
                </a:solidFill>
                <a:latin typeface="宋体" panose="02010600030101010101" pitchFamily="2" charset="-122"/>
                <a:ea typeface="宋体" panose="02010600030101010101" pitchFamily="2" charset="-122"/>
              </a:rPr>
              <a:t>, a</a:t>
            </a:r>
            <a:r>
              <a:rPr lang="en-US" altLang="zh-CN" baseline="-25000" dirty="0">
                <a:solidFill>
                  <a:srgbClr val="CC0000"/>
                </a:solidFill>
                <a:latin typeface="宋体" panose="02010600030101010101" pitchFamily="2" charset="-122"/>
                <a:ea typeface="宋体" panose="02010600030101010101" pitchFamily="2" charset="-122"/>
              </a:rPr>
              <a:t>2</a:t>
            </a:r>
            <a:r>
              <a:rPr lang="en-US" altLang="zh-CN" dirty="0">
                <a:solidFill>
                  <a:srgbClr val="CC0000"/>
                </a:solidFill>
                <a:latin typeface="宋体" panose="02010600030101010101" pitchFamily="2" charset="-122"/>
                <a:ea typeface="宋体" panose="02010600030101010101" pitchFamily="2" charset="-122"/>
              </a:rPr>
              <a:t>, …</a:t>
            </a:r>
            <a:r>
              <a:rPr lang="zh-CN" altLang="en-US" dirty="0">
                <a:solidFill>
                  <a:srgbClr val="CC0000"/>
                </a:solidFill>
                <a:latin typeface="宋体" panose="02010600030101010101" pitchFamily="2" charset="-122"/>
                <a:ea typeface="宋体" panose="02010600030101010101" pitchFamily="2" charset="-122"/>
              </a:rPr>
              <a:t>，</a:t>
            </a:r>
            <a:r>
              <a:rPr lang="en-US" altLang="zh-CN" dirty="0">
                <a:solidFill>
                  <a:srgbClr val="CC0000"/>
                </a:solidFill>
                <a:latin typeface="宋体" panose="02010600030101010101" pitchFamily="2" charset="-122"/>
                <a:ea typeface="宋体" panose="02010600030101010101" pitchFamily="2" charset="-122"/>
              </a:rPr>
              <a:t>a</a:t>
            </a:r>
            <a:r>
              <a:rPr lang="en-US" altLang="zh-CN" baseline="-25000" dirty="0">
                <a:solidFill>
                  <a:srgbClr val="CC0000"/>
                </a:solidFill>
                <a:latin typeface="宋体" panose="02010600030101010101" pitchFamily="2" charset="-122"/>
                <a:ea typeface="宋体" panose="02010600030101010101" pitchFamily="2" charset="-122"/>
              </a:rPr>
              <a:t>i-1</a:t>
            </a:r>
            <a:r>
              <a:rPr lang="zh-CN" altLang="en-US" dirty="0">
                <a:solidFill>
                  <a:srgbClr val="CC0000"/>
                </a:solidFill>
                <a:latin typeface="宋体" panose="02010600030101010101" pitchFamily="2" charset="-122"/>
                <a:ea typeface="宋体" panose="02010600030101010101" pitchFamily="2" charset="-122"/>
              </a:rPr>
              <a:t>，</a:t>
            </a:r>
            <a:r>
              <a:rPr lang="en-US" altLang="zh-CN" dirty="0">
                <a:solidFill>
                  <a:srgbClr val="CC0000"/>
                </a:solidFill>
                <a:latin typeface="宋体" panose="02010600030101010101" pitchFamily="2" charset="-122"/>
                <a:ea typeface="宋体" panose="02010600030101010101" pitchFamily="2" charset="-122"/>
              </a:rPr>
              <a:t>a</a:t>
            </a:r>
            <a:r>
              <a:rPr lang="en-US" altLang="zh-CN" baseline="-25000" dirty="0">
                <a:solidFill>
                  <a:srgbClr val="CC0000"/>
                </a:solidFill>
                <a:latin typeface="宋体" panose="02010600030101010101" pitchFamily="2" charset="-122"/>
                <a:ea typeface="宋体" panose="02010600030101010101" pitchFamily="2" charset="-122"/>
              </a:rPr>
              <a:t>i</a:t>
            </a:r>
            <a:r>
              <a:rPr lang="zh-CN" altLang="en-US" dirty="0">
                <a:solidFill>
                  <a:srgbClr val="CC0000"/>
                </a:solidFill>
                <a:latin typeface="宋体" panose="02010600030101010101" pitchFamily="2" charset="-122"/>
                <a:ea typeface="宋体" panose="02010600030101010101" pitchFamily="2" charset="-122"/>
              </a:rPr>
              <a:t>，</a:t>
            </a:r>
            <a:r>
              <a:rPr lang="en-US" altLang="zh-CN" dirty="0">
                <a:solidFill>
                  <a:srgbClr val="CC0000"/>
                </a:solidFill>
                <a:latin typeface="宋体" panose="02010600030101010101" pitchFamily="2" charset="-122"/>
                <a:ea typeface="宋体" panose="02010600030101010101" pitchFamily="2" charset="-122"/>
              </a:rPr>
              <a:t>a</a:t>
            </a:r>
            <a:r>
              <a:rPr lang="en-US" altLang="zh-CN" baseline="-25000" dirty="0">
                <a:solidFill>
                  <a:srgbClr val="CC0000"/>
                </a:solidFill>
                <a:latin typeface="宋体" panose="02010600030101010101" pitchFamily="2" charset="-122"/>
                <a:ea typeface="宋体" panose="02010600030101010101" pitchFamily="2" charset="-122"/>
              </a:rPr>
              <a:t>i+1</a:t>
            </a:r>
            <a:r>
              <a:rPr lang="zh-CN" altLang="en-US" dirty="0">
                <a:solidFill>
                  <a:srgbClr val="CC0000"/>
                </a:solidFill>
                <a:latin typeface="宋体" panose="02010600030101010101" pitchFamily="2" charset="-122"/>
                <a:ea typeface="宋体" panose="02010600030101010101" pitchFamily="2" charset="-122"/>
              </a:rPr>
              <a:t>， </a:t>
            </a:r>
            <a:r>
              <a:rPr lang="en-US" altLang="zh-CN" dirty="0">
                <a:solidFill>
                  <a:srgbClr val="CC0000"/>
                </a:solidFill>
                <a:latin typeface="宋体" panose="02010600030101010101" pitchFamily="2" charset="-122"/>
                <a:ea typeface="宋体" panose="02010600030101010101" pitchFamily="2" charset="-122"/>
              </a:rPr>
              <a:t>…</a:t>
            </a:r>
            <a:r>
              <a:rPr lang="zh-CN" altLang="en-US" dirty="0">
                <a:solidFill>
                  <a:srgbClr val="CC0000"/>
                </a:solidFill>
                <a:latin typeface="宋体" panose="02010600030101010101" pitchFamily="2" charset="-122"/>
                <a:ea typeface="宋体" panose="02010600030101010101" pitchFamily="2" charset="-122"/>
              </a:rPr>
              <a:t>，</a:t>
            </a:r>
            <a:r>
              <a:rPr lang="en-US" altLang="zh-CN" dirty="0">
                <a:solidFill>
                  <a:srgbClr val="CC0000"/>
                </a:solidFill>
                <a:latin typeface="宋体" panose="02010600030101010101" pitchFamily="2" charset="-122"/>
                <a:ea typeface="宋体" panose="02010600030101010101" pitchFamily="2" charset="-122"/>
              </a:rPr>
              <a:t>a</a:t>
            </a:r>
            <a:r>
              <a:rPr lang="en-US" altLang="zh-CN" baseline="-25000" dirty="0">
                <a:solidFill>
                  <a:srgbClr val="CC0000"/>
                </a:solidFill>
                <a:latin typeface="宋体" panose="02010600030101010101" pitchFamily="2" charset="-122"/>
                <a:ea typeface="宋体" panose="02010600030101010101" pitchFamily="2" charset="-122"/>
              </a:rPr>
              <a:t>n</a:t>
            </a:r>
            <a:r>
              <a:rPr lang="zh-CN" altLang="en-US" dirty="0">
                <a:solidFill>
                  <a:srgbClr val="CC0000"/>
                </a:solidFill>
                <a:latin typeface="宋体" panose="02010600030101010101" pitchFamily="2" charset="-122"/>
                <a:ea typeface="宋体" panose="02010600030101010101" pitchFamily="2" charset="-122"/>
              </a:rPr>
              <a:t>）    </a:t>
            </a:r>
            <a:endParaRPr lang="zh-CN" altLang="en-US" dirty="0">
              <a:solidFill>
                <a:srgbClr val="CC0000"/>
              </a:solidFill>
              <a:latin typeface="宋体" panose="02010600030101010101" pitchFamily="2" charset="-122"/>
              <a:ea typeface="宋体" panose="02010600030101010101" pitchFamily="2" charset="-122"/>
            </a:endParaRPr>
          </a:p>
        </p:txBody>
      </p:sp>
      <p:sp>
        <p:nvSpPr>
          <p:cNvPr id="44041" name="矩形 44040"/>
          <p:cNvSpPr/>
          <p:nvPr/>
        </p:nvSpPr>
        <p:spPr>
          <a:xfrm>
            <a:off x="990600" y="4953000"/>
            <a:ext cx="7342188" cy="701675"/>
          </a:xfrm>
          <a:prstGeom prst="rect">
            <a:avLst/>
          </a:prstGeom>
          <a:noFill/>
          <a:ln w="9525">
            <a:noFill/>
          </a:ln>
        </p:spPr>
        <p:txBody>
          <a:bodyPr>
            <a:spAutoFit/>
          </a:bodyPr>
          <a:p>
            <a:pPr lvl="0" eaLnBrk="1" hangingPunct="1"/>
            <a:r>
              <a:rPr lang="zh-CN" altLang="en-US" dirty="0">
                <a:solidFill>
                  <a:schemeClr val="tx1"/>
                </a:solidFill>
                <a:latin typeface="楷体_GB2312" pitchFamily="49" charset="-122"/>
                <a:ea typeface="楷体_GB2312" pitchFamily="49" charset="-122"/>
              </a:rPr>
              <a:t>数据域</a:t>
            </a:r>
            <a:r>
              <a:rPr lang="en-US" altLang="zh-CN" dirty="0">
                <a:solidFill>
                  <a:schemeClr val="tx1"/>
                </a:solidFill>
                <a:latin typeface="楷体_GB2312" pitchFamily="49" charset="-122"/>
                <a:ea typeface="楷体_GB2312" pitchFamily="49" charset="-122"/>
              </a:rPr>
              <a:t>——</a:t>
            </a:r>
            <a:r>
              <a:rPr lang="zh-CN" altLang="en-US" dirty="0">
                <a:solidFill>
                  <a:srgbClr val="003399"/>
                </a:solidFill>
                <a:latin typeface="楷体_GB2312" pitchFamily="49" charset="-122"/>
                <a:ea typeface="楷体_GB2312" pitchFamily="49" charset="-122"/>
              </a:rPr>
              <a:t>用来存储结点的值；</a:t>
            </a:r>
            <a:endParaRPr lang="zh-CN" altLang="en-US" dirty="0">
              <a:solidFill>
                <a:srgbClr val="003399"/>
              </a:solidFill>
              <a:latin typeface="楷体_GB2312" pitchFamily="49" charset="-122"/>
              <a:ea typeface="楷体_GB2312" pitchFamily="49" charset="-122"/>
            </a:endParaRPr>
          </a:p>
          <a:p>
            <a:pPr lvl="0" eaLnBrk="1" hangingPunct="1"/>
            <a:r>
              <a:rPr lang="zh-CN" altLang="en-US" dirty="0">
                <a:solidFill>
                  <a:schemeClr val="tx1"/>
                </a:solidFill>
                <a:latin typeface="楷体_GB2312" pitchFamily="49" charset="-122"/>
                <a:ea typeface="楷体_GB2312" pitchFamily="49" charset="-122"/>
              </a:rPr>
              <a:t>指针域</a:t>
            </a:r>
            <a:r>
              <a:rPr lang="en-US" altLang="zh-CN" dirty="0">
                <a:solidFill>
                  <a:schemeClr val="tx1"/>
                </a:solidFill>
                <a:latin typeface="楷体_GB2312" pitchFamily="49" charset="-122"/>
                <a:ea typeface="楷体_GB2312" pitchFamily="49" charset="-122"/>
              </a:rPr>
              <a:t>——</a:t>
            </a:r>
            <a:r>
              <a:rPr lang="zh-CN" altLang="en-US" dirty="0">
                <a:solidFill>
                  <a:srgbClr val="003399"/>
                </a:solidFill>
                <a:latin typeface="楷体_GB2312" pitchFamily="49" charset="-122"/>
                <a:ea typeface="楷体_GB2312" pitchFamily="49" charset="-122"/>
              </a:rPr>
              <a:t>用来存储数据元素的直接后继的地址</a:t>
            </a:r>
            <a:r>
              <a:rPr lang="en-US" altLang="zh-CN" dirty="0">
                <a:solidFill>
                  <a:srgbClr val="003399"/>
                </a:solidFill>
                <a:latin typeface="楷体_GB2312" pitchFamily="49" charset="-122"/>
                <a:ea typeface="楷体_GB2312" pitchFamily="49" charset="-122"/>
              </a:rPr>
              <a:t>;</a:t>
            </a:r>
            <a:endParaRPr lang="en-US" altLang="zh-CN" dirty="0">
              <a:solidFill>
                <a:srgbClr val="003399"/>
              </a:solidFill>
              <a:latin typeface="楷体_GB2312" pitchFamily="49" charset="-122"/>
              <a:ea typeface="楷体_GB2312" pitchFamily="49" charset="-122"/>
            </a:endParaRPr>
          </a:p>
        </p:txBody>
      </p:sp>
      <p:sp>
        <p:nvSpPr>
          <p:cNvPr id="44043" name="矩形 44042"/>
          <p:cNvSpPr/>
          <p:nvPr/>
        </p:nvSpPr>
        <p:spPr>
          <a:xfrm>
            <a:off x="838200" y="1752600"/>
            <a:ext cx="6172200" cy="473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用一组任意的存储单元来存储线性表中的数据元素。</a:t>
            </a:r>
            <a:r>
              <a:rPr lang="zh-CN" altLang="en-US" dirty="0">
                <a:solidFill>
                  <a:schemeClr val="tx1"/>
                </a:solidFill>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grpSp>
        <p:nvGrpSpPr>
          <p:cNvPr id="44053" name="组合 44052"/>
          <p:cNvGrpSpPr/>
          <p:nvPr/>
        </p:nvGrpSpPr>
        <p:grpSpPr>
          <a:xfrm>
            <a:off x="1447800" y="2971800"/>
            <a:ext cx="4419600" cy="1651000"/>
            <a:chOff x="1008" y="1872"/>
            <a:chExt cx="2928" cy="965"/>
          </a:xfrm>
        </p:grpSpPr>
        <p:sp>
          <p:nvSpPr>
            <p:cNvPr id="33800" name="文本框 44038"/>
            <p:cNvSpPr txBox="1"/>
            <p:nvPr/>
          </p:nvSpPr>
          <p:spPr>
            <a:xfrm>
              <a:off x="1584" y="2640"/>
              <a:ext cx="1667" cy="197"/>
            </a:xfrm>
            <a:prstGeom prst="rect">
              <a:avLst/>
            </a:prstGeom>
            <a:noFill/>
            <a:ln w="9525">
              <a:noFill/>
            </a:ln>
          </p:spPr>
          <p:txBody>
            <a:bodyPr>
              <a:spAutoFit/>
            </a:bodyPr>
            <a:p>
              <a:pPr lvl="0" eaLnBrk="1" hangingPunct="1"/>
              <a:r>
                <a:rPr lang="en-US" altLang="zh-CN" sz="1600" b="0" dirty="0">
                  <a:solidFill>
                    <a:srgbClr val="002368"/>
                  </a:solidFill>
                  <a:latin typeface="Times New Roman" panose="02020603050405020304" pitchFamily="18" charset="0"/>
                  <a:ea typeface="宋体" panose="02010600030101010101" pitchFamily="2" charset="-122"/>
                </a:rPr>
                <a:t> </a:t>
              </a:r>
              <a:endParaRPr lang="en-US" altLang="zh-CN" sz="1600" dirty="0">
                <a:solidFill>
                  <a:schemeClr val="hlink"/>
                </a:solidFill>
                <a:latin typeface="楷体_GB2312" pitchFamily="49" charset="-122"/>
                <a:ea typeface="楷体_GB2312" pitchFamily="49" charset="-122"/>
              </a:endParaRPr>
            </a:p>
          </p:txBody>
        </p:sp>
        <p:sp>
          <p:nvSpPr>
            <p:cNvPr id="33801" name="矩形 44044"/>
            <p:cNvSpPr/>
            <p:nvPr/>
          </p:nvSpPr>
          <p:spPr>
            <a:xfrm>
              <a:off x="1920" y="2208"/>
              <a:ext cx="1056" cy="325"/>
            </a:xfrm>
            <a:prstGeom prst="rect">
              <a:avLst/>
            </a:prstGeom>
            <a:noFill/>
            <a:ln w="12700" cap="flat" cmpd="sng">
              <a:solidFill>
                <a:srgbClr val="CC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33802" name="直接连接符 44045"/>
            <p:cNvSpPr/>
            <p:nvPr/>
          </p:nvSpPr>
          <p:spPr>
            <a:xfrm>
              <a:off x="2469" y="2208"/>
              <a:ext cx="0" cy="325"/>
            </a:xfrm>
            <a:prstGeom prst="line">
              <a:avLst/>
            </a:prstGeom>
            <a:ln w="12700" cap="flat" cmpd="sng">
              <a:solidFill>
                <a:srgbClr val="CC0000"/>
              </a:solidFill>
              <a:prstDash val="solid"/>
              <a:headEnd type="none" w="med" len="med"/>
              <a:tailEnd type="none" w="med" len="med"/>
            </a:ln>
          </p:spPr>
        </p:sp>
        <p:sp>
          <p:nvSpPr>
            <p:cNvPr id="33803" name="文本框 44046"/>
            <p:cNvSpPr txBox="1"/>
            <p:nvPr/>
          </p:nvSpPr>
          <p:spPr>
            <a:xfrm>
              <a:off x="1977" y="2254"/>
              <a:ext cx="423" cy="215"/>
            </a:xfrm>
            <a:prstGeom prst="rect">
              <a:avLst/>
            </a:prstGeom>
            <a:noFill/>
            <a:ln w="57150">
              <a:noFill/>
            </a:ln>
          </p:spPr>
          <p:txBody>
            <a:bodyPr>
              <a:spAutoFit/>
            </a:bodyPr>
            <a:p>
              <a:pPr lvl="0" eaLnBrk="1" hangingPunct="1">
                <a:spcBef>
                  <a:spcPct val="50000"/>
                </a:spcBef>
              </a:pPr>
              <a:r>
                <a:rPr lang="en-US" altLang="zh-CN" sz="1800" dirty="0">
                  <a:latin typeface="Times New Roman" panose="02020603050405020304" pitchFamily="18" charset="0"/>
                  <a:ea typeface="楷体_GB2312" pitchFamily="49" charset="-122"/>
                </a:rPr>
                <a:t>data</a:t>
              </a:r>
              <a:endParaRPr lang="en-US" altLang="zh-CN" sz="1800" dirty="0">
                <a:latin typeface="Times New Roman" panose="02020603050405020304" pitchFamily="18" charset="0"/>
                <a:ea typeface="楷体_GB2312" pitchFamily="49" charset="-122"/>
              </a:endParaRPr>
            </a:p>
          </p:txBody>
        </p:sp>
        <p:sp>
          <p:nvSpPr>
            <p:cNvPr id="33804" name="文本框 44047"/>
            <p:cNvSpPr txBox="1"/>
            <p:nvPr/>
          </p:nvSpPr>
          <p:spPr>
            <a:xfrm>
              <a:off x="2496" y="2254"/>
              <a:ext cx="423" cy="215"/>
            </a:xfrm>
            <a:prstGeom prst="rect">
              <a:avLst/>
            </a:prstGeom>
            <a:noFill/>
            <a:ln w="57150">
              <a:noFill/>
            </a:ln>
          </p:spPr>
          <p:txBody>
            <a:bodyPr>
              <a:spAutoFit/>
            </a:bodyPr>
            <a:p>
              <a:pPr lvl="0" eaLnBrk="1" hangingPunct="1">
                <a:spcBef>
                  <a:spcPct val="50000"/>
                </a:spcBef>
              </a:pPr>
              <a:r>
                <a:rPr lang="en-US" altLang="zh-CN" sz="1800" dirty="0">
                  <a:latin typeface="Times New Roman" panose="02020603050405020304" pitchFamily="18" charset="0"/>
                  <a:ea typeface="楷体_GB2312" pitchFamily="49" charset="-122"/>
                </a:rPr>
                <a:t>next</a:t>
              </a:r>
              <a:endParaRPr lang="en-US" altLang="zh-CN" sz="1800" dirty="0">
                <a:latin typeface="Times New Roman" panose="02020603050405020304" pitchFamily="18" charset="0"/>
                <a:ea typeface="楷体_GB2312" pitchFamily="49" charset="-122"/>
              </a:endParaRPr>
            </a:p>
          </p:txBody>
        </p:sp>
        <p:sp>
          <p:nvSpPr>
            <p:cNvPr id="33805" name="椭圆形标注 44049"/>
            <p:cNvSpPr/>
            <p:nvPr/>
          </p:nvSpPr>
          <p:spPr>
            <a:xfrm>
              <a:off x="3120" y="1920"/>
              <a:ext cx="816" cy="336"/>
            </a:xfrm>
            <a:prstGeom prst="wedgeEllipseCallout">
              <a:avLst>
                <a:gd name="adj1" fmla="val -64583"/>
                <a:gd name="adj2" fmla="val 72917"/>
              </a:avLst>
            </a:prstGeom>
            <a:noFill/>
            <a:ln w="12700" cap="flat" cmpd="sng">
              <a:solidFill>
                <a:srgbClr val="CC0000"/>
              </a:solidFill>
              <a:prstDash val="solid"/>
              <a:miter/>
              <a:headEnd type="none" w="med" len="med"/>
              <a:tailEnd type="none" w="med" len="med"/>
            </a:ln>
          </p:spPr>
          <p:txBody>
            <a:bodyPr/>
            <a:p>
              <a:pPr lvl="0" algn="ctr" eaLnBrk="1" hangingPunct="1"/>
              <a:r>
                <a:rPr lang="zh-CN" altLang="en-US" sz="1800" dirty="0">
                  <a:latin typeface="Times New Roman" panose="02020603050405020304" pitchFamily="18" charset="0"/>
                  <a:ea typeface="楷体_GB2312" pitchFamily="49" charset="-122"/>
                </a:rPr>
                <a:t>指针域</a:t>
              </a:r>
              <a:endParaRPr lang="zh-CN" altLang="en-US" sz="1800" dirty="0">
                <a:latin typeface="Times New Roman" panose="02020603050405020304" pitchFamily="18" charset="0"/>
                <a:ea typeface="楷体_GB2312" pitchFamily="49" charset="-122"/>
              </a:endParaRPr>
            </a:p>
          </p:txBody>
        </p:sp>
        <p:sp>
          <p:nvSpPr>
            <p:cNvPr id="33806" name="椭圆形标注 44050"/>
            <p:cNvSpPr/>
            <p:nvPr/>
          </p:nvSpPr>
          <p:spPr>
            <a:xfrm>
              <a:off x="1008" y="1872"/>
              <a:ext cx="816" cy="336"/>
            </a:xfrm>
            <a:prstGeom prst="wedgeEllipseCallout">
              <a:avLst>
                <a:gd name="adj1" fmla="val 53431"/>
                <a:gd name="adj2" fmla="val 81250"/>
              </a:avLst>
            </a:prstGeom>
            <a:noFill/>
            <a:ln w="12700" cap="flat" cmpd="sng">
              <a:solidFill>
                <a:srgbClr val="CC0000"/>
              </a:solidFill>
              <a:prstDash val="solid"/>
              <a:miter/>
              <a:headEnd type="none" w="med" len="med"/>
              <a:tailEnd type="none" w="med" len="med"/>
            </a:ln>
          </p:spPr>
          <p:txBody>
            <a:bodyPr/>
            <a:p>
              <a:pPr lvl="0" algn="ctr" eaLnBrk="1" hangingPunct="1"/>
              <a:r>
                <a:rPr lang="zh-CN" altLang="en-US" sz="1800" dirty="0">
                  <a:latin typeface="Times New Roman" panose="02020603050405020304" pitchFamily="18" charset="0"/>
                  <a:ea typeface="楷体_GB2312" pitchFamily="49" charset="-122"/>
                </a:rPr>
                <a:t>数据域</a:t>
              </a:r>
              <a:endParaRPr lang="zh-CN" altLang="en-US" sz="1800" dirty="0">
                <a:latin typeface="Times New Roman" panose="02020603050405020304" pitchFamily="18" charset="0"/>
                <a:ea typeface="楷体_GB2312"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0-#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Effect transition="in" filter="box(in)">
                                      <p:cBhvr>
                                        <p:cTn id="13" dur="500"/>
                                        <p:tgtEl>
                                          <p:spTgt spid="44037"/>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4043"/>
                                        </p:tgtEl>
                                        <p:attrNameLst>
                                          <p:attrName>style.visibility</p:attrName>
                                        </p:attrNameLst>
                                      </p:cBhvr>
                                      <p:to>
                                        <p:strVal val="visible"/>
                                      </p:to>
                                    </p:set>
                                    <p:animEffect transition="in" filter="box(in)">
                                      <p:cBhvr>
                                        <p:cTn id="18" dur="500"/>
                                        <p:tgtEl>
                                          <p:spTgt spid="4404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4038"/>
                                        </p:tgtEl>
                                        <p:attrNameLst>
                                          <p:attrName>style.visibility</p:attrName>
                                        </p:attrNameLst>
                                      </p:cBhvr>
                                      <p:to>
                                        <p:strVal val="visible"/>
                                      </p:to>
                                    </p:set>
                                    <p:animEffect transition="in" filter="box(in)">
                                      <p:cBhvr>
                                        <p:cTn id="23" dur="500"/>
                                        <p:tgtEl>
                                          <p:spTgt spid="440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4053"/>
                                        </p:tgtEl>
                                        <p:attrNameLst>
                                          <p:attrName>style.visibility</p:attrName>
                                        </p:attrNameLst>
                                      </p:cBhvr>
                                      <p:to>
                                        <p:strVal val="visible"/>
                                      </p:to>
                                    </p:set>
                                    <p:animEffect transition="in" filter="blinds(horizontal)">
                                      <p:cBhvr>
                                        <p:cTn id="28" dur="500"/>
                                        <p:tgtEl>
                                          <p:spTgt spid="44053"/>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44041"/>
                                        </p:tgtEl>
                                        <p:attrNameLst>
                                          <p:attrName>style.visibility</p:attrName>
                                        </p:attrNameLst>
                                      </p:cBhvr>
                                      <p:to>
                                        <p:strVal val="visible"/>
                                      </p:to>
                                    </p:set>
                                    <p:animEffect transition="in" filter="diamond(in)">
                                      <p:cBhvr>
                                        <p:cTn id="33" dur="20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44037" grpId="0"/>
      <p:bldP spid="44038" grpId="0"/>
      <p:bldP spid="44041" grpId="0"/>
      <p:bldP spid="440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标题 47107"/>
          <p:cNvSpPr/>
          <p:nvPr>
            <p:ph type="title"/>
          </p:nvPr>
        </p:nvSpPr>
        <p:spPr>
          <a:xfrm>
            <a:off x="533400" y="838200"/>
            <a:ext cx="8001000" cy="914400"/>
          </a:xfrm>
          <a:ln>
            <a:solidFill>
              <a:srgbClr val="800080">
                <a:alpha val="100000"/>
              </a:srgbClr>
            </a:solidFill>
          </a:ln>
        </p:spPr>
        <p:txBody>
          <a:bodyPr vert="horz" wrap="square" lIns="91440" tIns="45720" rIns="91440" bIns="45720" anchor="ctr"/>
          <a:p>
            <a:pPr algn="l" eaLnBrk="1" hangingPunct="1">
              <a:lnSpc>
                <a:spcPct val="125000"/>
              </a:lnSpc>
            </a:pPr>
            <a:r>
              <a:rPr lang="zh-CN" altLang="en-US" sz="2000" dirty="0">
                <a:solidFill>
                  <a:srgbClr val="002368"/>
                </a:solidFill>
                <a:ea typeface="楷体_GB2312" pitchFamily="49" charset="-122"/>
              </a:rPr>
              <a:t>通常，我们关心的是结点间的逻辑结构，而对每个结点的实际地址并不关心，所以通常单链表用</a:t>
            </a:r>
            <a:r>
              <a:rPr lang="zh-CN" altLang="en-US" sz="2000" dirty="0">
                <a:solidFill>
                  <a:srgbClr val="CC0000"/>
                </a:solidFill>
                <a:ea typeface="楷体_GB2312" pitchFamily="49" charset="-122"/>
              </a:rPr>
              <a:t>下图所示</a:t>
            </a:r>
            <a:r>
              <a:rPr lang="zh-CN" altLang="en-US" sz="2000" dirty="0">
                <a:solidFill>
                  <a:srgbClr val="002368"/>
                </a:solidFill>
                <a:ea typeface="楷体_GB2312" pitchFamily="49" charset="-122"/>
              </a:rPr>
              <a:t>的形式表示。</a:t>
            </a:r>
            <a:endParaRPr lang="zh-CN" altLang="en-US" sz="2000" dirty="0">
              <a:solidFill>
                <a:srgbClr val="002368"/>
              </a:solidFill>
              <a:ea typeface="楷体_GB2312" pitchFamily="49" charset="-122"/>
            </a:endParaRPr>
          </a:p>
        </p:txBody>
      </p:sp>
      <p:sp>
        <p:nvSpPr>
          <p:cNvPr id="47168" name="矩形 47167"/>
          <p:cNvSpPr/>
          <p:nvPr/>
        </p:nvSpPr>
        <p:spPr>
          <a:xfrm>
            <a:off x="533400" y="3124200"/>
            <a:ext cx="6848475" cy="396875"/>
          </a:xfrm>
          <a:prstGeom prst="rect">
            <a:avLst/>
          </a:prstGeom>
          <a:noFill/>
          <a:ln w="57150">
            <a:noFill/>
          </a:ln>
        </p:spPr>
        <p:txBody>
          <a:bodyPr wrap="none">
            <a:spAutoFit/>
          </a:bodyPr>
          <a:p>
            <a:pPr lvl="0" eaLnBrk="1" hangingPunct="1"/>
            <a:r>
              <a:rPr lang="en-US" altLang="zh-CN" dirty="0">
                <a:solidFill>
                  <a:srgbClr val="CC3300"/>
                </a:solidFill>
                <a:latin typeface="Times New Roman" panose="02020603050405020304" pitchFamily="18" charset="0"/>
                <a:ea typeface="楷体_GB2312" pitchFamily="49" charset="-122"/>
              </a:rPr>
              <a:t>1) </a:t>
            </a:r>
            <a:r>
              <a:rPr lang="zh-CN" altLang="en-US" dirty="0">
                <a:solidFill>
                  <a:srgbClr val="002368"/>
                </a:solidFill>
                <a:latin typeface="Times New Roman" panose="02020603050405020304" pitchFamily="18" charset="0"/>
                <a:ea typeface="楷体_GB2312" pitchFamily="49" charset="-122"/>
              </a:rPr>
              <a:t>链表每个结点只有一个</a:t>
            </a:r>
            <a:r>
              <a:rPr lang="zh-CN" altLang="en-US" dirty="0">
                <a:solidFill>
                  <a:srgbClr val="CC3300"/>
                </a:solidFill>
                <a:latin typeface="Times New Roman" panose="02020603050405020304" pitchFamily="18" charset="0"/>
                <a:ea typeface="楷体_GB2312" pitchFamily="49" charset="-122"/>
              </a:rPr>
              <a:t>指针域</a:t>
            </a:r>
            <a:r>
              <a:rPr lang="zh-CN" altLang="en-US" dirty="0">
                <a:solidFill>
                  <a:srgbClr val="003366"/>
                </a:solidFill>
                <a:latin typeface="Times New Roman" panose="02020603050405020304" pitchFamily="18" charset="0"/>
                <a:ea typeface="楷体_GB2312" pitchFamily="49" charset="-122"/>
              </a:rPr>
              <a:t>，</a:t>
            </a:r>
            <a:r>
              <a:rPr lang="zh-CN" altLang="en-US" dirty="0">
                <a:solidFill>
                  <a:srgbClr val="002368"/>
                </a:solidFill>
                <a:latin typeface="Times New Roman" panose="02020603050405020304" pitchFamily="18" charset="0"/>
                <a:ea typeface="楷体_GB2312" pitchFamily="49" charset="-122"/>
              </a:rPr>
              <a:t>这种链表又称为</a:t>
            </a:r>
            <a:r>
              <a:rPr lang="zh-CN" altLang="en-US" dirty="0">
                <a:solidFill>
                  <a:srgbClr val="CC0000"/>
                </a:solidFill>
                <a:latin typeface="Times New Roman" panose="02020603050405020304" pitchFamily="18" charset="0"/>
                <a:ea typeface="楷体_GB2312" pitchFamily="49" charset="-122"/>
              </a:rPr>
              <a:t>单链表。</a:t>
            </a:r>
            <a:endParaRPr lang="zh-CN" altLang="en-US" dirty="0">
              <a:solidFill>
                <a:srgbClr val="CC0000"/>
              </a:solidFill>
              <a:latin typeface="Times New Roman" panose="02020603050405020304" pitchFamily="18" charset="0"/>
              <a:ea typeface="楷体_GB2312" pitchFamily="49" charset="-122"/>
            </a:endParaRPr>
          </a:p>
        </p:txBody>
      </p:sp>
      <p:sp>
        <p:nvSpPr>
          <p:cNvPr id="47171" name="矩形 47170"/>
          <p:cNvSpPr/>
          <p:nvPr/>
        </p:nvSpPr>
        <p:spPr>
          <a:xfrm>
            <a:off x="533400" y="3657600"/>
            <a:ext cx="7315200" cy="473075"/>
          </a:xfrm>
          <a:prstGeom prst="rect">
            <a:avLst/>
          </a:prstGeom>
          <a:noFill/>
          <a:ln w="57150">
            <a:noFill/>
          </a:ln>
        </p:spPr>
        <p:txBody>
          <a:bodyPr>
            <a:spAutoFit/>
          </a:bodyPr>
          <a:p>
            <a:pPr lvl="0" eaLnBrk="1" hangingPunct="1">
              <a:lnSpc>
                <a:spcPct val="125000"/>
              </a:lnSpc>
            </a:pPr>
            <a:r>
              <a:rPr lang="en-US" altLang="zh-CN" dirty="0">
                <a:solidFill>
                  <a:srgbClr val="CC3300"/>
                </a:solidFill>
                <a:latin typeface="Times New Roman" panose="02020603050405020304" pitchFamily="18" charset="0"/>
                <a:ea typeface="楷体_GB2312" pitchFamily="49" charset="-122"/>
              </a:rPr>
              <a:t>2</a:t>
            </a:r>
            <a:r>
              <a:rPr lang="en-US" altLang="zh-CN" dirty="0">
                <a:solidFill>
                  <a:srgbClr val="CC0000"/>
                </a:solidFill>
                <a:latin typeface="Times New Roman" panose="02020603050405020304" pitchFamily="18" charset="0"/>
                <a:ea typeface="楷体_GB2312" pitchFamily="49" charset="-122"/>
              </a:rPr>
              <a:t>)</a:t>
            </a:r>
            <a:r>
              <a:rPr lang="en-US" altLang="zh-CN" dirty="0">
                <a:solidFill>
                  <a:srgbClr val="002368"/>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单链表第一个结点</a:t>
            </a:r>
            <a:r>
              <a:rPr lang="zh-CN" altLang="en-US" dirty="0">
                <a:solidFill>
                  <a:srgbClr val="CC0000"/>
                </a:solidFill>
                <a:latin typeface="Times New Roman" panose="02020603050405020304" pitchFamily="18" charset="0"/>
                <a:ea typeface="楷体_GB2312" pitchFamily="49" charset="-122"/>
              </a:rPr>
              <a:t>无前趋</a:t>
            </a:r>
            <a:r>
              <a:rPr lang="zh-CN" altLang="en-US" dirty="0">
                <a:solidFill>
                  <a:srgbClr val="003366"/>
                </a:solidFill>
                <a:latin typeface="Times New Roman" panose="02020603050405020304" pitchFamily="18" charset="0"/>
                <a:ea typeface="楷体_GB2312" pitchFamily="49" charset="-122"/>
              </a:rPr>
              <a:t>，</a:t>
            </a:r>
            <a:r>
              <a:rPr lang="zh-CN" altLang="en-US" dirty="0">
                <a:solidFill>
                  <a:srgbClr val="002368"/>
                </a:solidFill>
                <a:latin typeface="Times New Roman" panose="02020603050405020304" pitchFamily="18" charset="0"/>
                <a:ea typeface="楷体_GB2312" pitchFamily="49" charset="-122"/>
              </a:rPr>
              <a:t>设一个头</a:t>
            </a:r>
            <a:r>
              <a:rPr lang="zh-CN" altLang="en-US" dirty="0">
                <a:solidFill>
                  <a:srgbClr val="CC0000"/>
                </a:solidFill>
                <a:latin typeface="Times New Roman" panose="02020603050405020304" pitchFamily="18" charset="0"/>
                <a:ea typeface="楷体_GB2312" pitchFamily="49" charset="-122"/>
              </a:rPr>
              <a:t>指针</a:t>
            </a:r>
            <a:r>
              <a:rPr lang="en-US" altLang="zh-CN" dirty="0">
                <a:solidFill>
                  <a:srgbClr val="CC0000"/>
                </a:solidFill>
                <a:latin typeface="Times New Roman" panose="02020603050405020304" pitchFamily="18" charset="0"/>
                <a:ea typeface="楷体_GB2312" pitchFamily="49" charset="-122"/>
              </a:rPr>
              <a:t>H</a:t>
            </a:r>
            <a:r>
              <a:rPr lang="zh-CN" altLang="en-US" dirty="0">
                <a:solidFill>
                  <a:srgbClr val="002368"/>
                </a:solidFill>
                <a:latin typeface="Times New Roman" panose="02020603050405020304" pitchFamily="18" charset="0"/>
                <a:ea typeface="楷体_GB2312" pitchFamily="49" charset="-122"/>
              </a:rPr>
              <a:t>指向第一个结点</a:t>
            </a:r>
            <a:r>
              <a:rPr lang="zh-CN" altLang="en-US" dirty="0">
                <a:solidFill>
                  <a:srgbClr val="003366"/>
                </a:solidFill>
                <a:latin typeface="Times New Roman" panose="02020603050405020304" pitchFamily="18" charset="0"/>
                <a:ea typeface="楷体_GB2312" pitchFamily="49" charset="-122"/>
              </a:rPr>
              <a:t>。</a:t>
            </a:r>
            <a:endParaRPr lang="zh-CN" altLang="en-US" dirty="0">
              <a:solidFill>
                <a:srgbClr val="003366"/>
              </a:solidFill>
              <a:latin typeface="Times New Roman" panose="02020603050405020304" pitchFamily="18" charset="0"/>
              <a:ea typeface="楷体_GB2312" pitchFamily="49" charset="-122"/>
            </a:endParaRPr>
          </a:p>
        </p:txBody>
      </p:sp>
      <p:sp>
        <p:nvSpPr>
          <p:cNvPr id="47172" name="矩形 47171"/>
          <p:cNvSpPr/>
          <p:nvPr/>
        </p:nvSpPr>
        <p:spPr>
          <a:xfrm>
            <a:off x="533400" y="4191000"/>
            <a:ext cx="8382000" cy="854075"/>
          </a:xfrm>
          <a:prstGeom prst="rect">
            <a:avLst/>
          </a:prstGeom>
          <a:noFill/>
          <a:ln w="57150">
            <a:noFill/>
          </a:ln>
        </p:spPr>
        <p:txBody>
          <a:bodyPr>
            <a:spAutoFit/>
          </a:bodyPr>
          <a:p>
            <a:pPr lvl="0" eaLnBrk="1" hangingPunct="1">
              <a:lnSpc>
                <a:spcPct val="125000"/>
              </a:lnSpc>
            </a:pPr>
            <a:r>
              <a:rPr lang="en-US" altLang="zh-CN" dirty="0">
                <a:solidFill>
                  <a:srgbClr val="CC3300"/>
                </a:solidFill>
                <a:latin typeface="Times New Roman" panose="02020603050405020304" pitchFamily="18" charset="0"/>
                <a:ea typeface="楷体_GB2312" pitchFamily="49" charset="-122"/>
              </a:rPr>
              <a:t>3)</a:t>
            </a:r>
            <a:r>
              <a:rPr lang="en-US" altLang="zh-CN" dirty="0">
                <a:solidFill>
                  <a:srgbClr val="003366"/>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表中最后一个结点没有</a:t>
            </a:r>
            <a:r>
              <a:rPr lang="zh-CN" altLang="en-US" dirty="0">
                <a:solidFill>
                  <a:srgbClr val="003366"/>
                </a:solidFill>
                <a:latin typeface="Times New Roman" panose="02020603050405020304" pitchFamily="18" charset="0"/>
                <a:ea typeface="楷体_GB2312" pitchFamily="49" charset="-122"/>
              </a:rPr>
              <a:t>直接</a:t>
            </a:r>
            <a:r>
              <a:rPr lang="zh-CN" altLang="en-US" dirty="0">
                <a:solidFill>
                  <a:srgbClr val="CC3300"/>
                </a:solidFill>
                <a:latin typeface="Times New Roman" panose="02020603050405020304" pitchFamily="18" charset="0"/>
                <a:ea typeface="楷体_GB2312" pitchFamily="49" charset="-122"/>
              </a:rPr>
              <a:t>后继</a:t>
            </a:r>
            <a:r>
              <a:rPr lang="zh-CN" altLang="en-US" dirty="0">
                <a:solidFill>
                  <a:srgbClr val="003366"/>
                </a:solidFill>
                <a:latin typeface="Times New Roman" panose="02020603050405020304" pitchFamily="18" charset="0"/>
                <a:ea typeface="楷体_GB2312" pitchFamily="49" charset="-122"/>
              </a:rPr>
              <a:t>，则最后一个结点的</a:t>
            </a:r>
            <a:r>
              <a:rPr lang="zh-CN" altLang="en-US" dirty="0">
                <a:solidFill>
                  <a:srgbClr val="CC3300"/>
                </a:solidFill>
                <a:latin typeface="Times New Roman" panose="02020603050405020304" pitchFamily="18" charset="0"/>
                <a:ea typeface="楷体_GB2312" pitchFamily="49" charset="-122"/>
              </a:rPr>
              <a:t>指针域为“空”</a:t>
            </a:r>
            <a:r>
              <a:rPr lang="zh-CN" altLang="en-US" dirty="0">
                <a:solidFill>
                  <a:srgbClr val="003366"/>
                </a:solidFill>
                <a:latin typeface="Times New Roman" panose="02020603050405020304" pitchFamily="18" charset="0"/>
                <a:ea typeface="楷体_GB2312" pitchFamily="49" charset="-122"/>
              </a:rPr>
              <a:t>（</a:t>
            </a:r>
            <a:r>
              <a:rPr lang="en-US" altLang="zh-CN" dirty="0">
                <a:solidFill>
                  <a:srgbClr val="003366"/>
                </a:solidFill>
                <a:latin typeface="Times New Roman" panose="02020603050405020304" pitchFamily="18" charset="0"/>
                <a:ea typeface="楷体_GB2312" pitchFamily="49" charset="-122"/>
              </a:rPr>
              <a:t>NULL</a:t>
            </a:r>
            <a:r>
              <a:rPr lang="zh-CN" altLang="en-US" dirty="0">
                <a:solidFill>
                  <a:srgbClr val="003366"/>
                </a:solidFill>
                <a:latin typeface="Times New Roman" panose="02020603050405020304" pitchFamily="18" charset="0"/>
                <a:ea typeface="楷体_GB2312" pitchFamily="49" charset="-122"/>
              </a:rPr>
              <a:t>）。</a:t>
            </a:r>
            <a:endParaRPr lang="zh-CN" altLang="en-US" dirty="0">
              <a:solidFill>
                <a:srgbClr val="003366"/>
              </a:solidFill>
              <a:latin typeface="Times New Roman" panose="02020603050405020304" pitchFamily="18" charset="0"/>
              <a:ea typeface="楷体_GB2312" pitchFamily="49" charset="-122"/>
            </a:endParaRPr>
          </a:p>
        </p:txBody>
      </p:sp>
      <p:grpSp>
        <p:nvGrpSpPr>
          <p:cNvPr id="47194" name="组合 47193"/>
          <p:cNvGrpSpPr/>
          <p:nvPr/>
        </p:nvGrpSpPr>
        <p:grpSpPr>
          <a:xfrm>
            <a:off x="1295400" y="2209800"/>
            <a:ext cx="4724400" cy="454025"/>
            <a:chOff x="768" y="1508"/>
            <a:chExt cx="2976" cy="286"/>
          </a:xfrm>
        </p:grpSpPr>
        <p:grpSp>
          <p:nvGrpSpPr>
            <p:cNvPr id="34823" name="组合 47178"/>
            <p:cNvGrpSpPr/>
            <p:nvPr/>
          </p:nvGrpSpPr>
          <p:grpSpPr>
            <a:xfrm>
              <a:off x="1248" y="1527"/>
              <a:ext cx="528" cy="258"/>
              <a:chOff x="624" y="1719"/>
              <a:chExt cx="528" cy="258"/>
            </a:xfrm>
          </p:grpSpPr>
          <p:sp>
            <p:nvSpPr>
              <p:cNvPr id="34836" name="矩形 47174"/>
              <p:cNvSpPr/>
              <p:nvPr/>
            </p:nvSpPr>
            <p:spPr>
              <a:xfrm>
                <a:off x="624" y="1719"/>
                <a:ext cx="528" cy="258"/>
              </a:xfrm>
              <a:prstGeom prst="rect">
                <a:avLst/>
              </a:prstGeom>
              <a:noFill/>
              <a:ln w="12700" cap="flat" cmpd="sng">
                <a:solidFill>
                  <a:schemeClr val="tx2"/>
                </a:solidFill>
                <a:prstDash val="solid"/>
                <a:miter/>
                <a:headEnd type="none" w="med" len="med"/>
                <a:tailEnd type="none" w="med" len="med"/>
              </a:ln>
            </p:spPr>
            <p:txBody>
              <a:bodyPr anchor="ctr">
                <a:spAutoFit/>
              </a:bodyPr>
              <a:p>
                <a:pPr lvl="0" eaLnBrk="1" hangingPunct="1"/>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1</a:t>
                </a:r>
                <a:endParaRPr lang="en-US" altLang="zh-CN" baseline="-25000" dirty="0">
                  <a:latin typeface="Times New Roman" panose="02020603050405020304" pitchFamily="18" charset="0"/>
                  <a:ea typeface="楷体_GB2312" pitchFamily="49" charset="-122"/>
                </a:endParaRPr>
              </a:p>
            </p:txBody>
          </p:sp>
          <p:sp>
            <p:nvSpPr>
              <p:cNvPr id="34837" name="直接连接符 47175"/>
              <p:cNvSpPr/>
              <p:nvPr/>
            </p:nvSpPr>
            <p:spPr>
              <a:xfrm>
                <a:off x="900" y="1728"/>
                <a:ext cx="0" cy="240"/>
              </a:xfrm>
              <a:prstGeom prst="line">
                <a:avLst/>
              </a:prstGeom>
              <a:ln w="12700" cap="flat" cmpd="sng">
                <a:solidFill>
                  <a:schemeClr val="tx1"/>
                </a:solidFill>
                <a:prstDash val="solid"/>
                <a:headEnd type="none" w="med" len="med"/>
                <a:tailEnd type="none" w="med" len="med"/>
              </a:ln>
            </p:spPr>
          </p:sp>
        </p:grpSp>
        <p:sp>
          <p:nvSpPr>
            <p:cNvPr id="34824" name="直接连接符 47179"/>
            <p:cNvSpPr/>
            <p:nvPr/>
          </p:nvSpPr>
          <p:spPr>
            <a:xfrm>
              <a:off x="1680" y="1662"/>
              <a:ext cx="288" cy="0"/>
            </a:xfrm>
            <a:prstGeom prst="line">
              <a:avLst/>
            </a:prstGeom>
            <a:ln w="12700" cap="flat" cmpd="sng">
              <a:solidFill>
                <a:srgbClr val="CC0000"/>
              </a:solidFill>
              <a:prstDash val="solid"/>
              <a:headEnd type="none" w="med" len="med"/>
              <a:tailEnd type="triangle" w="med" len="med"/>
            </a:ln>
          </p:spPr>
        </p:sp>
        <p:grpSp>
          <p:nvGrpSpPr>
            <p:cNvPr id="34825" name="组合 47180"/>
            <p:cNvGrpSpPr/>
            <p:nvPr/>
          </p:nvGrpSpPr>
          <p:grpSpPr>
            <a:xfrm>
              <a:off x="1968" y="1530"/>
              <a:ext cx="528" cy="258"/>
              <a:chOff x="624" y="1719"/>
              <a:chExt cx="528" cy="258"/>
            </a:xfrm>
          </p:grpSpPr>
          <p:sp>
            <p:nvSpPr>
              <p:cNvPr id="34834" name="矩形 47181"/>
              <p:cNvSpPr/>
              <p:nvPr/>
            </p:nvSpPr>
            <p:spPr>
              <a:xfrm>
                <a:off x="624" y="1719"/>
                <a:ext cx="528" cy="258"/>
              </a:xfrm>
              <a:prstGeom prst="rect">
                <a:avLst/>
              </a:prstGeom>
              <a:noFill/>
              <a:ln w="12700" cap="flat" cmpd="sng">
                <a:solidFill>
                  <a:schemeClr val="tx2"/>
                </a:solidFill>
                <a:prstDash val="solid"/>
                <a:miter/>
                <a:headEnd type="none" w="med" len="med"/>
                <a:tailEnd type="none" w="med" len="med"/>
              </a:ln>
            </p:spPr>
            <p:txBody>
              <a:bodyPr anchor="ctr">
                <a:spAutoFit/>
              </a:bodyPr>
              <a:p>
                <a:pPr lvl="0" eaLnBrk="1" hangingPunct="1"/>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2</a:t>
                </a:r>
                <a:endParaRPr lang="en-US" altLang="zh-CN" baseline="-25000" dirty="0">
                  <a:latin typeface="Times New Roman" panose="02020603050405020304" pitchFamily="18" charset="0"/>
                  <a:ea typeface="楷体_GB2312" pitchFamily="49" charset="-122"/>
                </a:endParaRPr>
              </a:p>
            </p:txBody>
          </p:sp>
          <p:sp>
            <p:nvSpPr>
              <p:cNvPr id="34835" name="直接连接符 47182"/>
              <p:cNvSpPr/>
              <p:nvPr/>
            </p:nvSpPr>
            <p:spPr>
              <a:xfrm>
                <a:off x="900" y="1728"/>
                <a:ext cx="0" cy="240"/>
              </a:xfrm>
              <a:prstGeom prst="line">
                <a:avLst/>
              </a:prstGeom>
              <a:ln w="12700" cap="flat" cmpd="sng">
                <a:solidFill>
                  <a:schemeClr val="tx1"/>
                </a:solidFill>
                <a:prstDash val="solid"/>
                <a:headEnd type="none" w="med" len="med"/>
                <a:tailEnd type="none" w="med" len="med"/>
              </a:ln>
            </p:spPr>
          </p:sp>
        </p:grpSp>
        <p:grpSp>
          <p:nvGrpSpPr>
            <p:cNvPr id="34826" name="组合 47183"/>
            <p:cNvGrpSpPr/>
            <p:nvPr/>
          </p:nvGrpSpPr>
          <p:grpSpPr>
            <a:xfrm>
              <a:off x="3216" y="1536"/>
              <a:ext cx="528" cy="258"/>
              <a:chOff x="624" y="1719"/>
              <a:chExt cx="528" cy="258"/>
            </a:xfrm>
          </p:grpSpPr>
          <p:sp>
            <p:nvSpPr>
              <p:cNvPr id="34832" name="矩形 47184"/>
              <p:cNvSpPr/>
              <p:nvPr/>
            </p:nvSpPr>
            <p:spPr>
              <a:xfrm>
                <a:off x="624" y="1719"/>
                <a:ext cx="528" cy="258"/>
              </a:xfrm>
              <a:prstGeom prst="rect">
                <a:avLst/>
              </a:prstGeom>
              <a:noFill/>
              <a:ln w="12700" cap="flat" cmpd="sng">
                <a:solidFill>
                  <a:schemeClr val="tx2"/>
                </a:solidFill>
                <a:prstDash val="solid"/>
                <a:miter/>
                <a:headEnd type="none" w="med" len="med"/>
                <a:tailEnd type="none" w="med" len="med"/>
              </a:ln>
            </p:spPr>
            <p:txBody>
              <a:bodyPr anchor="ctr">
                <a:spAutoFit/>
              </a:bodyPr>
              <a:p>
                <a:pPr lvl="0" eaLnBrk="1" hangingPunct="1"/>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n     </a:t>
                </a:r>
                <a:r>
                  <a:rPr lang="en-US" altLang="zh-CN" dirty="0">
                    <a:latin typeface="Times New Roman" panose="02020603050405020304" pitchFamily="18" charset="0"/>
                    <a:ea typeface="楷体_GB2312" pitchFamily="49" charset="-122"/>
                  </a:rPr>
                  <a:t>^</a:t>
                </a:r>
                <a:endParaRPr lang="en-US" altLang="zh-CN" baseline="-25000" dirty="0">
                  <a:latin typeface="Times New Roman" panose="02020603050405020304" pitchFamily="18" charset="0"/>
                  <a:ea typeface="楷体_GB2312" pitchFamily="49" charset="-122"/>
                </a:endParaRPr>
              </a:p>
            </p:txBody>
          </p:sp>
          <p:sp>
            <p:nvSpPr>
              <p:cNvPr id="34833" name="直接连接符 47185"/>
              <p:cNvSpPr/>
              <p:nvPr/>
            </p:nvSpPr>
            <p:spPr>
              <a:xfrm>
                <a:off x="900" y="1728"/>
                <a:ext cx="0" cy="240"/>
              </a:xfrm>
              <a:prstGeom prst="line">
                <a:avLst/>
              </a:prstGeom>
              <a:ln w="12700" cap="flat" cmpd="sng">
                <a:solidFill>
                  <a:schemeClr val="tx1"/>
                </a:solidFill>
                <a:prstDash val="solid"/>
                <a:headEnd type="none" w="med" len="med"/>
                <a:tailEnd type="none" w="med" len="med"/>
              </a:ln>
            </p:spPr>
          </p:sp>
        </p:grpSp>
        <p:sp>
          <p:nvSpPr>
            <p:cNvPr id="34827" name="直接连接符 47186"/>
            <p:cNvSpPr/>
            <p:nvPr/>
          </p:nvSpPr>
          <p:spPr>
            <a:xfrm>
              <a:off x="2400" y="1680"/>
              <a:ext cx="288" cy="0"/>
            </a:xfrm>
            <a:prstGeom prst="line">
              <a:avLst/>
            </a:prstGeom>
            <a:ln w="12700" cap="flat" cmpd="sng">
              <a:solidFill>
                <a:srgbClr val="CC0000"/>
              </a:solidFill>
              <a:prstDash val="solid"/>
              <a:headEnd type="none" w="med" len="med"/>
              <a:tailEnd type="triangle" w="med" len="med"/>
            </a:ln>
          </p:spPr>
        </p:sp>
        <p:sp>
          <p:nvSpPr>
            <p:cNvPr id="34828" name="文本框 47187"/>
            <p:cNvSpPr txBox="1"/>
            <p:nvPr/>
          </p:nvSpPr>
          <p:spPr>
            <a:xfrm>
              <a:off x="2670" y="1508"/>
              <a:ext cx="288"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sp>
          <p:nvSpPr>
            <p:cNvPr id="34829" name="直接连接符 47188"/>
            <p:cNvSpPr/>
            <p:nvPr/>
          </p:nvSpPr>
          <p:spPr>
            <a:xfrm>
              <a:off x="2928" y="1680"/>
              <a:ext cx="288" cy="0"/>
            </a:xfrm>
            <a:prstGeom prst="line">
              <a:avLst/>
            </a:prstGeom>
            <a:ln w="12700" cap="flat" cmpd="sng">
              <a:solidFill>
                <a:srgbClr val="CC0000"/>
              </a:solidFill>
              <a:prstDash val="solid"/>
              <a:headEnd type="none" w="med" len="med"/>
              <a:tailEnd type="triangle" w="med" len="med"/>
            </a:ln>
          </p:spPr>
        </p:sp>
        <p:sp>
          <p:nvSpPr>
            <p:cNvPr id="34830" name="直接连接符 47189"/>
            <p:cNvSpPr/>
            <p:nvPr/>
          </p:nvSpPr>
          <p:spPr>
            <a:xfrm>
              <a:off x="960" y="1680"/>
              <a:ext cx="288" cy="0"/>
            </a:xfrm>
            <a:prstGeom prst="line">
              <a:avLst/>
            </a:prstGeom>
            <a:ln w="12700" cap="flat" cmpd="sng">
              <a:solidFill>
                <a:srgbClr val="CC0000"/>
              </a:solidFill>
              <a:prstDash val="solid"/>
              <a:headEnd type="none" w="med" len="med"/>
              <a:tailEnd type="triangle" w="med" len="med"/>
            </a:ln>
          </p:spPr>
        </p:sp>
        <p:sp>
          <p:nvSpPr>
            <p:cNvPr id="34831" name="文本框 47190"/>
            <p:cNvSpPr txBox="1"/>
            <p:nvPr/>
          </p:nvSpPr>
          <p:spPr>
            <a:xfrm>
              <a:off x="768" y="1536"/>
              <a:ext cx="240"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H</a:t>
              </a:r>
              <a:endParaRPr lang="en-US" altLang="zh-CN" dirty="0">
                <a:latin typeface="Times New Roman" panose="02020603050405020304" pitchFamily="18" charset="0"/>
                <a:ea typeface="楷体_GB2312"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94"/>
                                        </p:tgtEl>
                                        <p:attrNameLst>
                                          <p:attrName>style.visibility</p:attrName>
                                        </p:attrNameLst>
                                      </p:cBhvr>
                                      <p:to>
                                        <p:strVal val="visible"/>
                                      </p:to>
                                    </p:set>
                                    <p:animEffect transition="in" filter="blinds(horizontal)">
                                      <p:cBhvr>
                                        <p:cTn id="12" dur="500"/>
                                        <p:tgtEl>
                                          <p:spTgt spid="471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7168"/>
                                        </p:tgtEl>
                                        <p:attrNameLst>
                                          <p:attrName>style.visibility</p:attrName>
                                        </p:attrNameLst>
                                      </p:cBhvr>
                                      <p:to>
                                        <p:strVal val="visible"/>
                                      </p:to>
                                    </p:set>
                                    <p:anim calcmode="lin" valueType="num">
                                      <p:cBhvr additive="base">
                                        <p:cTn id="17" dur="500" fill="hold"/>
                                        <p:tgtEl>
                                          <p:spTgt spid="47168"/>
                                        </p:tgtEl>
                                        <p:attrNameLst>
                                          <p:attrName>ppt_x</p:attrName>
                                        </p:attrNameLst>
                                      </p:cBhvr>
                                      <p:tavLst>
                                        <p:tav tm="0">
                                          <p:val>
                                            <p:strVal val="0-#ppt_w/2"/>
                                          </p:val>
                                        </p:tav>
                                        <p:tav tm="100000">
                                          <p:val>
                                            <p:strVal val="#ppt_x"/>
                                          </p:val>
                                        </p:tav>
                                      </p:tavLst>
                                    </p:anim>
                                    <p:anim calcmode="lin" valueType="num">
                                      <p:cBhvr additive="base">
                                        <p:cTn id="18" dur="500" fill="hold"/>
                                        <p:tgtEl>
                                          <p:spTgt spid="4716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7171"/>
                                        </p:tgtEl>
                                        <p:attrNameLst>
                                          <p:attrName>style.visibility</p:attrName>
                                        </p:attrNameLst>
                                      </p:cBhvr>
                                      <p:to>
                                        <p:strVal val="visible"/>
                                      </p:to>
                                    </p:set>
                                    <p:anim calcmode="lin" valueType="num">
                                      <p:cBhvr additive="base">
                                        <p:cTn id="23" dur="500" fill="hold"/>
                                        <p:tgtEl>
                                          <p:spTgt spid="47171"/>
                                        </p:tgtEl>
                                        <p:attrNameLst>
                                          <p:attrName>ppt_x</p:attrName>
                                        </p:attrNameLst>
                                      </p:cBhvr>
                                      <p:tavLst>
                                        <p:tav tm="0">
                                          <p:val>
                                            <p:strVal val="0-#ppt_w/2"/>
                                          </p:val>
                                        </p:tav>
                                        <p:tav tm="100000">
                                          <p:val>
                                            <p:strVal val="#ppt_x"/>
                                          </p:val>
                                        </p:tav>
                                      </p:tavLst>
                                    </p:anim>
                                    <p:anim calcmode="lin" valueType="num">
                                      <p:cBhvr additive="base">
                                        <p:cTn id="24" dur="500" fill="hold"/>
                                        <p:tgtEl>
                                          <p:spTgt spid="4717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7172"/>
                                        </p:tgtEl>
                                        <p:attrNameLst>
                                          <p:attrName>style.visibility</p:attrName>
                                        </p:attrNameLst>
                                      </p:cBhvr>
                                      <p:to>
                                        <p:strVal val="visible"/>
                                      </p:to>
                                    </p:set>
                                    <p:anim calcmode="lin" valueType="num">
                                      <p:cBhvr additive="base">
                                        <p:cTn id="29" dur="500" fill="hold"/>
                                        <p:tgtEl>
                                          <p:spTgt spid="47172"/>
                                        </p:tgtEl>
                                        <p:attrNameLst>
                                          <p:attrName>ppt_x</p:attrName>
                                        </p:attrNameLst>
                                      </p:cBhvr>
                                      <p:tavLst>
                                        <p:tav tm="0">
                                          <p:val>
                                            <p:strVal val="0-#ppt_w/2"/>
                                          </p:val>
                                        </p:tav>
                                        <p:tav tm="100000">
                                          <p:val>
                                            <p:strVal val="#ppt_x"/>
                                          </p:val>
                                        </p:tav>
                                      </p:tavLst>
                                    </p:anim>
                                    <p:anim calcmode="lin" valueType="num">
                                      <p:cBhvr additive="base">
                                        <p:cTn id="30" dur="500" fill="hold"/>
                                        <p:tgtEl>
                                          <p:spTgt spid="4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68" grpId="0"/>
      <p:bldP spid="47171" grpId="0"/>
      <p:bldP spid="471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48129"/>
          <p:cNvSpPr>
            <a:spLocks noGrp="1"/>
          </p:cNvSpPr>
          <p:nvPr>
            <p:ph type="title"/>
          </p:nvPr>
        </p:nvSpPr>
        <p:spPr>
          <a:xfrm>
            <a:off x="457200" y="533400"/>
            <a:ext cx="4648200" cy="533400"/>
          </a:xfrm>
          <a:ln>
            <a:noFill/>
          </a:ln>
        </p:spPr>
        <p:txBody>
          <a:bodyPr vert="horz" wrap="square" lIns="91440" tIns="45720" rIns="91440" bIns="45720" anchor="ctr"/>
          <a:p>
            <a:pPr algn="l" eaLnBrk="1" hangingPunct="1">
              <a:lnSpc>
                <a:spcPct val="125000"/>
              </a:lnSpc>
            </a:pPr>
            <a:r>
              <a:rPr lang="zh-CN" altLang="en-US" sz="2000" dirty="0">
                <a:solidFill>
                  <a:srgbClr val="002368"/>
                </a:solidFill>
                <a:ea typeface="楷体_GB2312" pitchFamily="49" charset="-122"/>
              </a:rPr>
              <a:t>单链表的存储结构描述用</a:t>
            </a:r>
            <a:r>
              <a:rPr lang="en-US" altLang="zh-CN" sz="2000" dirty="0">
                <a:solidFill>
                  <a:srgbClr val="CC0000"/>
                </a:solidFill>
                <a:ea typeface="楷体_GB2312" pitchFamily="49" charset="-122"/>
              </a:rPr>
              <a:t>C</a:t>
            </a:r>
            <a:r>
              <a:rPr lang="zh-CN" altLang="en-US" sz="2000" dirty="0">
                <a:solidFill>
                  <a:srgbClr val="002368"/>
                </a:solidFill>
                <a:ea typeface="楷体_GB2312" pitchFamily="49" charset="-122"/>
              </a:rPr>
              <a:t>语言如下：</a:t>
            </a:r>
            <a:endParaRPr lang="zh-CN" altLang="en-US" sz="2000" dirty="0">
              <a:solidFill>
                <a:srgbClr val="002368"/>
              </a:solidFill>
              <a:ea typeface="楷体_GB2312" pitchFamily="49" charset="-122"/>
            </a:endParaRPr>
          </a:p>
        </p:txBody>
      </p:sp>
      <p:sp>
        <p:nvSpPr>
          <p:cNvPr id="48132" name="矩形 48131"/>
          <p:cNvSpPr/>
          <p:nvPr/>
        </p:nvSpPr>
        <p:spPr>
          <a:xfrm>
            <a:off x="838200" y="914400"/>
            <a:ext cx="3352800" cy="1615440"/>
          </a:xfrm>
          <a:prstGeom prst="rect">
            <a:avLst/>
          </a:prstGeom>
          <a:noFill/>
          <a:ln w="57150">
            <a:noFill/>
          </a:ln>
        </p:spPr>
        <p:txBody>
          <a:bodyPr>
            <a:spAutoFit/>
          </a:bodyPr>
          <a:p>
            <a:pPr lvl="0" eaLnBrk="1" hangingPunct="1">
              <a:lnSpc>
                <a:spcPct val="125000"/>
              </a:lnSpc>
            </a:pPr>
            <a:r>
              <a:rPr lang="en-US" altLang="zh-CN" dirty="0">
                <a:solidFill>
                  <a:srgbClr val="CC0000"/>
                </a:solidFill>
                <a:latin typeface="Times New Roman" panose="02020603050405020304" pitchFamily="18" charset="0"/>
                <a:ea typeface="华文新魏" panose="02010800040101010101" pitchFamily="2" charset="-122"/>
              </a:rPr>
              <a:t>typedef </a:t>
            </a:r>
            <a:r>
              <a:rPr lang="en-US" altLang="zh-CN" dirty="0">
                <a:solidFill>
                  <a:srgbClr val="003366"/>
                </a:solidFill>
                <a:latin typeface="Times New Roman" panose="02020603050405020304" pitchFamily="18" charset="0"/>
                <a:ea typeface="华文新魏" panose="02010800040101010101" pitchFamily="2" charset="-122"/>
              </a:rPr>
              <a:t>struct LNode</a:t>
            </a:r>
            <a:endParaRPr lang="en-US" altLang="zh-CN" dirty="0">
              <a:solidFill>
                <a:srgbClr val="003366"/>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rgbClr val="002368"/>
                </a:solidFill>
                <a:latin typeface="Times New Roman" panose="02020603050405020304" pitchFamily="18" charset="0"/>
                <a:ea typeface="华文新魏" panose="02010800040101010101" pitchFamily="2" charset="-122"/>
              </a:rPr>
              <a:t>{</a:t>
            </a:r>
            <a:r>
              <a:rPr lang="en-US" altLang="zh-CN" dirty="0">
                <a:solidFill>
                  <a:schemeClr val="hlink"/>
                </a:solidFill>
                <a:latin typeface="Times New Roman" panose="02020603050405020304" pitchFamily="18" charset="0"/>
                <a:ea typeface="华文新魏" panose="02010800040101010101" pitchFamily="2" charset="-122"/>
              </a:rPr>
              <a:t>   </a:t>
            </a:r>
            <a:r>
              <a:rPr lang="en-US" altLang="zh-CN" dirty="0">
                <a:solidFill>
                  <a:srgbClr val="002368"/>
                </a:solidFill>
                <a:latin typeface="Times New Roman" panose="02020603050405020304" pitchFamily="18" charset="0"/>
                <a:ea typeface="华文新魏" panose="02010800040101010101" pitchFamily="2" charset="-122"/>
              </a:rPr>
              <a:t>datatype   data;</a:t>
            </a:r>
            <a:endParaRPr lang="en-US" altLang="zh-CN" dirty="0">
              <a:solidFill>
                <a:srgbClr val="002368"/>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rgbClr val="002368"/>
                </a:solidFill>
                <a:latin typeface="Times New Roman" panose="02020603050405020304" pitchFamily="18" charset="0"/>
                <a:ea typeface="华文新魏" panose="02010800040101010101" pitchFamily="2" charset="-122"/>
              </a:rPr>
              <a:t>     struct node  *next;</a:t>
            </a:r>
            <a:r>
              <a:rPr lang="en-US" altLang="zh-CN" dirty="0">
                <a:solidFill>
                  <a:schemeClr val="hlink"/>
                </a:solidFill>
                <a:latin typeface="Times New Roman" panose="02020603050405020304" pitchFamily="18" charset="0"/>
                <a:ea typeface="华文新魏" panose="02010800040101010101" pitchFamily="2" charset="-122"/>
              </a:rPr>
              <a:t>  </a:t>
            </a:r>
            <a:endParaRPr lang="en-US" altLang="zh-CN" dirty="0">
              <a:solidFill>
                <a:schemeClr val="hlink"/>
              </a:solidFill>
              <a:latin typeface="Times New Roman" panose="02020603050405020304" pitchFamily="18" charset="0"/>
              <a:ea typeface="华文新魏" panose="02010800040101010101" pitchFamily="2" charset="-122"/>
            </a:endParaRPr>
          </a:p>
          <a:p>
            <a:pPr lvl="0" eaLnBrk="1" hangingPunct="1">
              <a:lnSpc>
                <a:spcPct val="125000"/>
              </a:lnSpc>
            </a:pPr>
            <a:r>
              <a:rPr lang="en-US" altLang="zh-CN" dirty="0">
                <a:solidFill>
                  <a:schemeClr val="hlink"/>
                </a:solidFill>
                <a:latin typeface="Times New Roman" panose="02020603050405020304" pitchFamily="18" charset="0"/>
                <a:ea typeface="华文新魏" panose="02010800040101010101" pitchFamily="2" charset="-122"/>
              </a:rPr>
              <a:t>  </a:t>
            </a:r>
            <a:r>
              <a:rPr lang="en-US" altLang="zh-CN" dirty="0">
                <a:solidFill>
                  <a:srgbClr val="002368"/>
                </a:solidFill>
                <a:latin typeface="Times New Roman" panose="02020603050405020304" pitchFamily="18" charset="0"/>
                <a:ea typeface="华文新魏" panose="02010800040101010101" pitchFamily="2" charset="-122"/>
              </a:rPr>
              <a:t>}</a:t>
            </a:r>
            <a:r>
              <a:rPr lang="en-US" altLang="zh-CN" dirty="0">
                <a:solidFill>
                  <a:srgbClr val="CC0000"/>
                </a:solidFill>
                <a:latin typeface="Times New Roman" panose="02020603050405020304" pitchFamily="18" charset="0"/>
                <a:ea typeface="华文新魏" panose="02010800040101010101" pitchFamily="2" charset="-122"/>
              </a:rPr>
              <a:t>LinkList</a:t>
            </a:r>
            <a:r>
              <a:rPr lang="zh-CN" altLang="en-US" dirty="0">
                <a:solidFill>
                  <a:srgbClr val="CC0000"/>
                </a:solidFill>
                <a:latin typeface="Times New Roman" panose="02020603050405020304" pitchFamily="18" charset="0"/>
                <a:ea typeface="华文新魏" panose="02010800040101010101" pitchFamily="2" charset="-122"/>
              </a:rPr>
              <a:t>；</a:t>
            </a:r>
            <a:r>
              <a:rPr lang="zh-CN" altLang="en-US" dirty="0">
                <a:solidFill>
                  <a:srgbClr val="003366"/>
                </a:solidFill>
                <a:latin typeface="Times New Roman" panose="02020603050405020304" pitchFamily="18" charset="0"/>
                <a:ea typeface="华文新魏" panose="02010800040101010101" pitchFamily="2" charset="-122"/>
              </a:rPr>
              <a:t> </a:t>
            </a:r>
            <a:endParaRPr lang="zh-CN" altLang="en-US" dirty="0">
              <a:solidFill>
                <a:srgbClr val="003366"/>
              </a:solidFill>
              <a:latin typeface="Times New Roman" panose="02020603050405020304" pitchFamily="18" charset="0"/>
              <a:ea typeface="华文新魏" panose="02010800040101010101" pitchFamily="2" charset="-122"/>
            </a:endParaRPr>
          </a:p>
        </p:txBody>
      </p:sp>
      <p:sp>
        <p:nvSpPr>
          <p:cNvPr id="48133" name="矩形 48132"/>
          <p:cNvSpPr/>
          <p:nvPr/>
        </p:nvSpPr>
        <p:spPr>
          <a:xfrm>
            <a:off x="762000" y="2590800"/>
            <a:ext cx="4724400" cy="396875"/>
          </a:xfrm>
          <a:prstGeom prst="rect">
            <a:avLst/>
          </a:prstGeom>
          <a:noFill/>
          <a:ln w="57150">
            <a:noFill/>
          </a:ln>
        </p:spPr>
        <p:txBody>
          <a:bodyPr>
            <a:spAutoFit/>
          </a:bodyPr>
          <a:p>
            <a:pPr lvl="0" eaLnBrk="1" hangingPunct="1"/>
            <a:r>
              <a:rPr lang="zh-CN" altLang="en-US" dirty="0">
                <a:solidFill>
                  <a:srgbClr val="CC3300"/>
                </a:solidFill>
                <a:latin typeface="Times New Roman" panose="02020603050405020304" pitchFamily="18" charset="0"/>
                <a:ea typeface="华文新魏" panose="02010800040101010101" pitchFamily="2" charset="-122"/>
              </a:rPr>
              <a:t>定义结构体变量</a:t>
            </a:r>
            <a:r>
              <a:rPr lang="zh-CN" altLang="en-US" dirty="0">
                <a:solidFill>
                  <a:schemeClr val="tx1"/>
                </a:solidFill>
                <a:latin typeface="Times New Roman" panose="02020603050405020304" pitchFamily="18" charset="0"/>
                <a:ea typeface="华文新魏" panose="02010800040101010101" pitchFamily="2" charset="-122"/>
              </a:rPr>
              <a:t>：</a:t>
            </a:r>
            <a:r>
              <a:rPr lang="en-US" altLang="zh-CN" dirty="0">
                <a:solidFill>
                  <a:srgbClr val="003366"/>
                </a:solidFill>
                <a:latin typeface="Times New Roman" panose="02020603050405020304" pitchFamily="18" charset="0"/>
                <a:ea typeface="华文新魏" panose="02010800040101010101" pitchFamily="2" charset="-122"/>
              </a:rPr>
              <a:t>LinkList  *H,*he</a:t>
            </a:r>
            <a:r>
              <a:rPr lang="en-US" altLang="zh-CN" dirty="0">
                <a:solidFill>
                  <a:schemeClr val="tx1"/>
                </a:solidFill>
                <a:latin typeface="Times New Roman" panose="02020603050405020304" pitchFamily="18" charset="0"/>
                <a:ea typeface="楷体_GB2312" pitchFamily="49" charset="-122"/>
              </a:rPr>
              <a:t>ad</a:t>
            </a:r>
            <a:r>
              <a:rPr lang="zh-CN" altLang="en-US" dirty="0">
                <a:solidFill>
                  <a:srgbClr val="003366"/>
                </a:solidFill>
                <a:latin typeface="Times New Roman" panose="02020603050405020304" pitchFamily="18" charset="0"/>
                <a:ea typeface="华文新魏" panose="02010800040101010101" pitchFamily="2" charset="-122"/>
              </a:rPr>
              <a:t>；</a:t>
            </a:r>
            <a:endParaRPr lang="zh-CN" altLang="en-US" dirty="0">
              <a:solidFill>
                <a:srgbClr val="003366"/>
              </a:solidFill>
              <a:latin typeface="Times New Roman" panose="02020603050405020304" pitchFamily="18" charset="0"/>
              <a:ea typeface="华文新魏" panose="02010800040101010101" pitchFamily="2" charset="-122"/>
            </a:endParaRPr>
          </a:p>
        </p:txBody>
      </p:sp>
      <p:sp>
        <p:nvSpPr>
          <p:cNvPr id="48136" name="矩形 48135"/>
          <p:cNvSpPr/>
          <p:nvPr/>
        </p:nvSpPr>
        <p:spPr>
          <a:xfrm>
            <a:off x="609600" y="2971800"/>
            <a:ext cx="4725988" cy="396875"/>
          </a:xfrm>
          <a:prstGeom prst="rect">
            <a:avLst/>
          </a:prstGeom>
          <a:noFill/>
          <a:ln w="57150">
            <a:noFill/>
          </a:ln>
        </p:spPr>
        <p:txBody>
          <a:bodyPr wrap="none">
            <a:spAutoFit/>
          </a:bodyPr>
          <a:p>
            <a:pPr lvl="0" eaLnBrk="1" hangingPunct="1"/>
            <a:r>
              <a:rPr lang="en-US" altLang="zh-CN" dirty="0">
                <a:solidFill>
                  <a:srgbClr val="002368"/>
                </a:solidFill>
                <a:latin typeface="Times New Roman" panose="02020603050405020304" pitchFamily="18" charset="0"/>
                <a:ea typeface="楷体_GB2312" pitchFamily="49" charset="-122"/>
              </a:rPr>
              <a:t>H</a:t>
            </a:r>
            <a:r>
              <a:rPr lang="zh-CN" altLang="en-US" dirty="0">
                <a:solidFill>
                  <a:srgbClr val="002368"/>
                </a:solidFill>
                <a:latin typeface="Times New Roman" panose="02020603050405020304" pitchFamily="18" charset="0"/>
                <a:ea typeface="楷体_GB2312" pitchFamily="49" charset="-122"/>
              </a:rPr>
              <a:t>是一个结构体指针，即单链表的</a:t>
            </a:r>
            <a:r>
              <a:rPr lang="zh-CN" altLang="en-US" dirty="0">
                <a:solidFill>
                  <a:srgbClr val="CC3300"/>
                </a:solidFill>
                <a:latin typeface="Times New Roman" panose="02020603050405020304" pitchFamily="18" charset="0"/>
                <a:ea typeface="楷体_GB2312" pitchFamily="49" charset="-122"/>
              </a:rPr>
              <a:t>头指针</a:t>
            </a:r>
            <a:endParaRPr lang="zh-CN" altLang="en-US" dirty="0">
              <a:solidFill>
                <a:srgbClr val="CC3300"/>
              </a:solidFill>
              <a:latin typeface="Times New Roman" panose="02020603050405020304" pitchFamily="18" charset="0"/>
              <a:ea typeface="楷体_GB2312" pitchFamily="49" charset="-122"/>
            </a:endParaRPr>
          </a:p>
        </p:txBody>
      </p:sp>
      <p:sp>
        <p:nvSpPr>
          <p:cNvPr id="48141" name="矩形 48140"/>
          <p:cNvSpPr/>
          <p:nvPr/>
        </p:nvSpPr>
        <p:spPr>
          <a:xfrm>
            <a:off x="762000" y="3505200"/>
            <a:ext cx="7848600" cy="1219200"/>
          </a:xfrm>
          <a:prstGeom prst="rect">
            <a:avLst/>
          </a:prstGeom>
          <a:noFill/>
          <a:ln w="57150">
            <a:noFill/>
          </a:ln>
        </p:spPr>
        <p:txBody>
          <a:bodyPr anchor="ctr"/>
          <a:p>
            <a:pPr lvl="0" eaLnBrk="1" hangingPunct="1">
              <a:lnSpc>
                <a:spcPct val="125000"/>
              </a:lnSpc>
            </a:pPr>
            <a:r>
              <a:rPr lang="zh-CN" altLang="en-US" dirty="0">
                <a:latin typeface="Times New Roman" panose="02020603050405020304" pitchFamily="18" charset="0"/>
                <a:ea typeface="楷体_GB2312" pitchFamily="49" charset="-122"/>
              </a:rPr>
              <a:t>通常在线性链表的第一结点之前附设一个称为头结点的结点。</a:t>
            </a: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H-&gt;next==NULL</a:t>
            </a:r>
            <a:r>
              <a:rPr lang="zh-CN" altLang="en-US" dirty="0">
                <a:solidFill>
                  <a:srgbClr val="002368"/>
                </a:solidFill>
                <a:latin typeface="Times New Roman" panose="02020603050405020304" pitchFamily="18" charset="0"/>
                <a:ea typeface="楷体_GB2312" pitchFamily="49" charset="-122"/>
              </a:rPr>
              <a:t>　（带头结点）</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zh-CN" altLang="en-US" dirty="0">
                <a:solidFill>
                  <a:srgbClr val="CC3300"/>
                </a:solidFill>
                <a:latin typeface="Times New Roman" panose="02020603050405020304" pitchFamily="18" charset="0"/>
                <a:ea typeface="楷体_GB2312" pitchFamily="49" charset="-122"/>
              </a:rPr>
              <a:t>对于带头结点的单链表</a:t>
            </a:r>
            <a:endParaRPr lang="zh-CN" altLang="en-US" dirty="0">
              <a:solidFill>
                <a:srgbClr val="002368"/>
              </a:solidFill>
              <a:latin typeface="Times New Roman" panose="02020603050405020304" pitchFamily="18" charset="0"/>
              <a:ea typeface="楷体_GB2312" pitchFamily="49" charset="-122"/>
            </a:endParaRPr>
          </a:p>
        </p:txBody>
      </p:sp>
      <p:grpSp>
        <p:nvGrpSpPr>
          <p:cNvPr id="48143" name="组合 48142"/>
          <p:cNvGrpSpPr/>
          <p:nvPr/>
        </p:nvGrpSpPr>
        <p:grpSpPr>
          <a:xfrm>
            <a:off x="5791200" y="4038600"/>
            <a:ext cx="1676400" cy="400050"/>
            <a:chOff x="1248" y="1209"/>
            <a:chExt cx="1056" cy="252"/>
          </a:xfrm>
        </p:grpSpPr>
        <p:sp>
          <p:nvSpPr>
            <p:cNvPr id="35870" name="直接连接符 48143"/>
            <p:cNvSpPr/>
            <p:nvPr/>
          </p:nvSpPr>
          <p:spPr>
            <a:xfrm>
              <a:off x="1440" y="1353"/>
              <a:ext cx="288" cy="0"/>
            </a:xfrm>
            <a:prstGeom prst="line">
              <a:avLst/>
            </a:prstGeom>
            <a:ln w="12700" cap="flat" cmpd="sng">
              <a:solidFill>
                <a:srgbClr val="CC0000"/>
              </a:solidFill>
              <a:prstDash val="solid"/>
              <a:headEnd type="none" w="med" len="med"/>
              <a:tailEnd type="triangle" w="med" len="med"/>
            </a:ln>
          </p:spPr>
        </p:sp>
        <p:sp>
          <p:nvSpPr>
            <p:cNvPr id="35871" name="文本框 48144"/>
            <p:cNvSpPr txBox="1"/>
            <p:nvPr/>
          </p:nvSpPr>
          <p:spPr>
            <a:xfrm>
              <a:off x="1248" y="1209"/>
              <a:ext cx="240"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H</a:t>
              </a:r>
              <a:endParaRPr lang="en-US" altLang="zh-CN" dirty="0">
                <a:latin typeface="Times New Roman" panose="02020603050405020304" pitchFamily="18" charset="0"/>
                <a:ea typeface="楷体_GB2312" pitchFamily="49" charset="-122"/>
              </a:endParaRPr>
            </a:p>
          </p:txBody>
        </p:sp>
        <p:sp>
          <p:nvSpPr>
            <p:cNvPr id="35872" name="矩形 48145"/>
            <p:cNvSpPr/>
            <p:nvPr/>
          </p:nvSpPr>
          <p:spPr>
            <a:xfrm>
              <a:off x="2016" y="1221"/>
              <a:ext cx="288" cy="24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35873" name="矩形 48146"/>
            <p:cNvSpPr/>
            <p:nvPr/>
          </p:nvSpPr>
          <p:spPr>
            <a:xfrm>
              <a:off x="1728" y="1221"/>
              <a:ext cx="288" cy="240"/>
            </a:xfrm>
            <a:prstGeom prst="rect">
              <a:avLst/>
            </a:prstGeom>
            <a:pattFill prst="wdUpDiag">
              <a:fgClr>
                <a:srgbClr val="FF99CC"/>
              </a:fgClr>
              <a:bgClr>
                <a:schemeClr val="bg1"/>
              </a:bgClr>
            </a:patt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35874" name="文本框 48147"/>
            <p:cNvSpPr txBox="1"/>
            <p:nvPr/>
          </p:nvSpPr>
          <p:spPr>
            <a:xfrm>
              <a:off x="2016" y="1296"/>
              <a:ext cx="240" cy="154"/>
            </a:xfrm>
            <a:prstGeom prst="rect">
              <a:avLst/>
            </a:prstGeom>
            <a:noFill/>
            <a:ln w="57150">
              <a:noFill/>
            </a:ln>
          </p:spPr>
          <p:txBody>
            <a:bodyPr>
              <a:spAutoFit/>
            </a:bodyPr>
            <a:p>
              <a:pPr lvl="0" eaLnBrk="1" hangingPunct="1">
                <a:lnSpc>
                  <a:spcPct val="50000"/>
                </a:lnSpc>
              </a:pPr>
              <a:r>
                <a:rPr lang="en-US" altLang="zh-CN" dirty="0">
                  <a:solidFill>
                    <a:srgbClr val="CC0000"/>
                  </a:solidFill>
                  <a:latin typeface="Times New Roman" panose="02020603050405020304" pitchFamily="18" charset="0"/>
                  <a:ea typeface="楷体_GB2312" pitchFamily="49" charset="-122"/>
                </a:rPr>
                <a:t>∧</a:t>
              </a:r>
              <a:endParaRPr lang="en-US" altLang="zh-CN" dirty="0">
                <a:solidFill>
                  <a:srgbClr val="CC0000"/>
                </a:solidFill>
                <a:latin typeface="Times New Roman" panose="02020603050405020304" pitchFamily="18" charset="0"/>
                <a:ea typeface="楷体_GB2312" pitchFamily="49" charset="-122"/>
              </a:endParaRPr>
            </a:p>
          </p:txBody>
        </p:sp>
      </p:grpSp>
      <p:sp>
        <p:nvSpPr>
          <p:cNvPr id="48149" name="矩形 48148"/>
          <p:cNvSpPr/>
          <p:nvPr/>
        </p:nvSpPr>
        <p:spPr>
          <a:xfrm>
            <a:off x="914400" y="5562600"/>
            <a:ext cx="7162800" cy="854075"/>
          </a:xfrm>
          <a:prstGeom prst="rect">
            <a:avLst/>
          </a:prstGeom>
          <a:noFill/>
          <a:ln w="57150">
            <a:noFill/>
          </a:ln>
        </p:spPr>
        <p:txBody>
          <a:bodyPr>
            <a:spAutoFit/>
          </a:bodyPr>
          <a:p>
            <a:pPr lvl="0" eaLnBrk="1" hangingPunct="1">
              <a:lnSpc>
                <a:spcPct val="125000"/>
              </a:lnSpc>
            </a:pPr>
            <a:r>
              <a:rPr lang="zh-CN" altLang="en-US" dirty="0">
                <a:solidFill>
                  <a:srgbClr val="003366"/>
                </a:solidFill>
                <a:latin typeface="Times New Roman" panose="02020603050405020304" pitchFamily="18" charset="0"/>
                <a:ea typeface="楷体_GB2312" pitchFamily="49" charset="-122"/>
              </a:rPr>
              <a:t>若定义</a:t>
            </a:r>
            <a:r>
              <a:rPr lang="zh-CN" altLang="en-US" dirty="0">
                <a:solidFill>
                  <a:schemeClr val="hlink"/>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LinkList *p;</a:t>
            </a:r>
            <a:r>
              <a:rPr lang="zh-CN" altLang="en-US" dirty="0">
                <a:solidFill>
                  <a:schemeClr val="tx1"/>
                </a:solidFill>
                <a:latin typeface="Times New Roman" panose="02020603050405020304" pitchFamily="18" charset="0"/>
                <a:ea typeface="楷体_GB2312" pitchFamily="49" charset="-122"/>
              </a:rPr>
              <a:t>　</a:t>
            </a:r>
            <a:r>
              <a:rPr lang="zh-CN" altLang="en-US" dirty="0">
                <a:solidFill>
                  <a:srgbClr val="003366"/>
                </a:solidFill>
                <a:latin typeface="Times New Roman" panose="02020603050405020304" pitchFamily="18" charset="0"/>
                <a:ea typeface="楷体_GB2312" pitchFamily="49" charset="-122"/>
              </a:rPr>
              <a:t>且 </a:t>
            </a:r>
            <a:r>
              <a:rPr lang="en-US" altLang="zh-CN" dirty="0">
                <a:solidFill>
                  <a:schemeClr val="tx1"/>
                </a:solidFill>
                <a:latin typeface="Times New Roman" panose="02020603050405020304" pitchFamily="18" charset="0"/>
                <a:ea typeface="楷体_GB2312" pitchFamily="49" charset="-122"/>
              </a:rPr>
              <a:t>p=H-&gt;next  </a:t>
            </a:r>
            <a:r>
              <a:rPr lang="zh-CN" altLang="en-US" dirty="0">
                <a:solidFill>
                  <a:srgbClr val="003366"/>
                </a:solidFill>
                <a:latin typeface="Times New Roman" panose="02020603050405020304" pitchFamily="18" charset="0"/>
                <a:ea typeface="楷体_GB2312" pitchFamily="49" charset="-122"/>
              </a:rPr>
              <a:t>那么  </a:t>
            </a:r>
            <a:r>
              <a:rPr lang="en-US" altLang="zh-CN" dirty="0">
                <a:solidFill>
                  <a:schemeClr val="tx1"/>
                </a:solidFill>
                <a:latin typeface="Times New Roman" panose="02020603050405020304" pitchFamily="18" charset="0"/>
                <a:ea typeface="楷体_GB2312" pitchFamily="49" charset="-122"/>
              </a:rPr>
              <a:t>p-&gt;data=a1</a:t>
            </a:r>
            <a:endParaRPr lang="en-US" altLang="zh-CN"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    p-&gt;next-&gt;data=a2</a:t>
            </a:r>
            <a:r>
              <a:rPr lang="en-US" altLang="zh-CN" dirty="0">
                <a:solidFill>
                  <a:srgbClr val="003366"/>
                </a:solidFill>
                <a:latin typeface="Times New Roman" panose="02020603050405020304" pitchFamily="18" charset="0"/>
                <a:ea typeface="楷体_GB2312" pitchFamily="49" charset="-122"/>
              </a:rPr>
              <a:t>  </a:t>
            </a:r>
            <a:r>
              <a:rPr lang="zh-CN" altLang="en-US" dirty="0">
                <a:solidFill>
                  <a:srgbClr val="003366"/>
                </a:solidFill>
                <a:latin typeface="Times New Roman" panose="02020603050405020304" pitchFamily="18" charset="0"/>
                <a:ea typeface="楷体_GB2312" pitchFamily="49" charset="-122"/>
              </a:rPr>
              <a:t>其余依此类推。</a:t>
            </a:r>
            <a:endParaRPr lang="zh-CN" altLang="en-US" dirty="0">
              <a:solidFill>
                <a:srgbClr val="003366"/>
              </a:solidFill>
              <a:latin typeface="Times New Roman" panose="02020603050405020304" pitchFamily="18" charset="0"/>
              <a:ea typeface="楷体_GB2312" pitchFamily="49" charset="-122"/>
            </a:endParaRPr>
          </a:p>
        </p:txBody>
      </p:sp>
      <p:sp>
        <p:nvSpPr>
          <p:cNvPr id="48150" name="矩形 48149"/>
          <p:cNvSpPr/>
          <p:nvPr/>
        </p:nvSpPr>
        <p:spPr>
          <a:xfrm>
            <a:off x="5257800" y="1295400"/>
            <a:ext cx="3581400" cy="1624013"/>
          </a:xfrm>
          <a:prstGeom prst="rect">
            <a:avLst/>
          </a:prstGeom>
          <a:noFill/>
          <a:ln w="57150">
            <a:noFill/>
          </a:ln>
        </p:spPr>
        <p:txBody>
          <a:bodyPr anchor="ctr">
            <a:spAutoFit/>
          </a:bodyPr>
          <a:p>
            <a:pPr lvl="0" eaLnBrk="1" hangingPunct="1">
              <a:lnSpc>
                <a:spcPct val="125000"/>
              </a:lnSpc>
            </a:pPr>
            <a:r>
              <a:rPr lang="zh-CN" altLang="en-US" sz="1600" dirty="0">
                <a:latin typeface="Times New Roman" panose="02020603050405020304" pitchFamily="18" charset="0"/>
                <a:ea typeface="楷体_GB2312" pitchFamily="49" charset="-122"/>
              </a:rPr>
              <a:t>通常我们用</a:t>
            </a:r>
            <a:r>
              <a:rPr lang="zh-CN" altLang="en-US" sz="1600" dirty="0">
                <a:solidFill>
                  <a:srgbClr val="CC0000"/>
                </a:solidFill>
                <a:latin typeface="Times New Roman" panose="02020603050405020304" pitchFamily="18" charset="0"/>
                <a:ea typeface="楷体_GB2312" pitchFamily="49" charset="-122"/>
              </a:rPr>
              <a:t>头指针</a:t>
            </a:r>
            <a:r>
              <a:rPr lang="zh-CN" altLang="en-US" sz="1600" dirty="0">
                <a:latin typeface="Times New Roman" panose="02020603050405020304" pitchFamily="18" charset="0"/>
                <a:ea typeface="楷体_GB2312" pitchFamily="49" charset="-122"/>
              </a:rPr>
              <a:t>来标识一个单链表，如单链表</a:t>
            </a:r>
            <a:r>
              <a:rPr lang="en-US" altLang="zh-CN" sz="1600" dirty="0">
                <a:latin typeface="Times New Roman" panose="02020603050405020304" pitchFamily="18" charset="0"/>
                <a:ea typeface="楷体_GB2312" pitchFamily="49" charset="-122"/>
              </a:rPr>
              <a:t>L</a:t>
            </a:r>
            <a:r>
              <a:rPr lang="zh-CN" altLang="en-US" sz="1600" dirty="0">
                <a:latin typeface="Times New Roman" panose="02020603050405020304" pitchFamily="18" charset="0"/>
                <a:ea typeface="楷体_GB2312" pitchFamily="49" charset="-122"/>
              </a:rPr>
              <a:t>、单链表</a:t>
            </a:r>
            <a:r>
              <a:rPr lang="en-US" altLang="zh-CN" sz="1600" dirty="0">
                <a:latin typeface="Times New Roman" panose="02020603050405020304" pitchFamily="18" charset="0"/>
                <a:ea typeface="楷体_GB2312" pitchFamily="49" charset="-122"/>
              </a:rPr>
              <a:t>H</a:t>
            </a:r>
            <a:r>
              <a:rPr lang="zh-CN" altLang="en-US" sz="1600" dirty="0">
                <a:latin typeface="Times New Roman" panose="02020603050405020304" pitchFamily="18" charset="0"/>
                <a:ea typeface="楷体_GB2312" pitchFamily="49" charset="-122"/>
              </a:rPr>
              <a:t>等，是指某链表的第一个结点的地址放在了指针变量</a:t>
            </a:r>
            <a:r>
              <a:rPr lang="en-US" altLang="zh-CN" sz="1600" dirty="0">
                <a:latin typeface="Times New Roman" panose="02020603050405020304" pitchFamily="18" charset="0"/>
                <a:ea typeface="楷体_GB2312" pitchFamily="49" charset="-122"/>
              </a:rPr>
              <a:t>L</a:t>
            </a:r>
            <a:r>
              <a:rPr lang="zh-CN" altLang="en-US" sz="1600" dirty="0">
                <a:latin typeface="Times New Roman" panose="02020603050405020304" pitchFamily="18" charset="0"/>
                <a:ea typeface="楷体_GB2312" pitchFamily="49" charset="-122"/>
              </a:rPr>
              <a:t>或</a:t>
            </a:r>
            <a:r>
              <a:rPr lang="en-US" altLang="zh-CN" sz="1600" dirty="0">
                <a:latin typeface="Times New Roman" panose="02020603050405020304" pitchFamily="18" charset="0"/>
                <a:ea typeface="楷体_GB2312" pitchFamily="49" charset="-122"/>
              </a:rPr>
              <a:t>H</a:t>
            </a:r>
            <a:r>
              <a:rPr lang="zh-CN" altLang="en-US" sz="1600" dirty="0">
                <a:latin typeface="Times New Roman" panose="02020603050405020304" pitchFamily="18" charset="0"/>
                <a:ea typeface="楷体_GB2312" pitchFamily="49" charset="-122"/>
              </a:rPr>
              <a:t>中，头指针为</a:t>
            </a:r>
            <a:r>
              <a:rPr lang="en-US" altLang="zh-CN" sz="1600" dirty="0">
                <a:latin typeface="Times New Roman" panose="02020603050405020304" pitchFamily="18" charset="0"/>
                <a:ea typeface="楷体_GB2312" pitchFamily="49" charset="-122"/>
              </a:rPr>
              <a:t>NULL</a:t>
            </a:r>
            <a:r>
              <a:rPr lang="zh-CN" altLang="en-US" sz="1600" dirty="0">
                <a:latin typeface="Times New Roman" panose="02020603050405020304" pitchFamily="18" charset="0"/>
                <a:ea typeface="楷体_GB2312" pitchFamily="49" charset="-122"/>
              </a:rPr>
              <a:t>，则表示一个空表，即</a:t>
            </a:r>
            <a:r>
              <a:rPr lang="en-US" altLang="zh-CN" sz="1600" dirty="0">
                <a:latin typeface="Times New Roman" panose="02020603050405020304" pitchFamily="18" charset="0"/>
                <a:ea typeface="楷体_GB2312" pitchFamily="49" charset="-122"/>
              </a:rPr>
              <a:t>H==NULL</a:t>
            </a:r>
            <a:r>
              <a:rPr lang="zh-CN" altLang="en-US" sz="1600" dirty="0">
                <a:latin typeface="Times New Roman" panose="02020603050405020304" pitchFamily="18" charset="0"/>
                <a:ea typeface="楷体_GB2312" pitchFamily="49" charset="-122"/>
              </a:rPr>
              <a:t>为真。</a:t>
            </a:r>
            <a:endParaRPr lang="zh-CN" altLang="en-US" sz="1600" dirty="0">
              <a:latin typeface="Times New Roman" panose="02020603050405020304" pitchFamily="18" charset="0"/>
              <a:ea typeface="楷体_GB2312" pitchFamily="49" charset="-122"/>
            </a:endParaRPr>
          </a:p>
        </p:txBody>
      </p:sp>
      <p:grpSp>
        <p:nvGrpSpPr>
          <p:cNvPr id="48151" name="组合 48150"/>
          <p:cNvGrpSpPr/>
          <p:nvPr/>
        </p:nvGrpSpPr>
        <p:grpSpPr>
          <a:xfrm>
            <a:off x="990600" y="5029200"/>
            <a:ext cx="5943600" cy="457200"/>
            <a:chOff x="240" y="3264"/>
            <a:chExt cx="3744" cy="288"/>
          </a:xfrm>
        </p:grpSpPr>
        <p:grpSp>
          <p:nvGrpSpPr>
            <p:cNvPr id="35851" name="组合 48151"/>
            <p:cNvGrpSpPr/>
            <p:nvPr/>
          </p:nvGrpSpPr>
          <p:grpSpPr>
            <a:xfrm>
              <a:off x="1488" y="3283"/>
              <a:ext cx="528" cy="258"/>
              <a:chOff x="624" y="1719"/>
              <a:chExt cx="528" cy="258"/>
            </a:xfrm>
          </p:grpSpPr>
          <p:sp>
            <p:nvSpPr>
              <p:cNvPr id="35868" name="矩形 48152"/>
              <p:cNvSpPr/>
              <p:nvPr/>
            </p:nvSpPr>
            <p:spPr>
              <a:xfrm>
                <a:off x="624" y="1719"/>
                <a:ext cx="528" cy="258"/>
              </a:xfrm>
              <a:prstGeom prst="rect">
                <a:avLst/>
              </a:prstGeom>
              <a:noFill/>
              <a:ln w="12700" cap="flat" cmpd="sng">
                <a:solidFill>
                  <a:schemeClr val="tx2"/>
                </a:solidFill>
                <a:prstDash val="solid"/>
                <a:miter/>
                <a:headEnd type="none" w="med" len="med"/>
                <a:tailEnd type="none" w="med" len="med"/>
              </a:ln>
            </p:spPr>
            <p:txBody>
              <a:bodyPr anchor="ctr">
                <a:spAutoFit/>
              </a:bodyPr>
              <a:p>
                <a:pPr lvl="0" eaLnBrk="1" hangingPunct="1"/>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1</a:t>
                </a:r>
                <a:endParaRPr lang="en-US" altLang="zh-CN" baseline="-25000" dirty="0">
                  <a:latin typeface="Times New Roman" panose="02020603050405020304" pitchFamily="18" charset="0"/>
                  <a:ea typeface="楷体_GB2312" pitchFamily="49" charset="-122"/>
                </a:endParaRPr>
              </a:p>
            </p:txBody>
          </p:sp>
          <p:sp>
            <p:nvSpPr>
              <p:cNvPr id="35869" name="直接连接符 48153"/>
              <p:cNvSpPr/>
              <p:nvPr/>
            </p:nvSpPr>
            <p:spPr>
              <a:xfrm>
                <a:off x="900" y="1728"/>
                <a:ext cx="0" cy="240"/>
              </a:xfrm>
              <a:prstGeom prst="line">
                <a:avLst/>
              </a:prstGeom>
              <a:ln w="12700" cap="flat" cmpd="sng">
                <a:solidFill>
                  <a:schemeClr val="tx1"/>
                </a:solidFill>
                <a:prstDash val="solid"/>
                <a:headEnd type="none" w="med" len="med"/>
                <a:tailEnd type="none" w="med" len="med"/>
              </a:ln>
            </p:spPr>
          </p:sp>
        </p:grpSp>
        <p:sp>
          <p:nvSpPr>
            <p:cNvPr id="35852" name="直接连接符 48154"/>
            <p:cNvSpPr/>
            <p:nvPr/>
          </p:nvSpPr>
          <p:spPr>
            <a:xfrm>
              <a:off x="1920" y="3418"/>
              <a:ext cx="288" cy="0"/>
            </a:xfrm>
            <a:prstGeom prst="line">
              <a:avLst/>
            </a:prstGeom>
            <a:ln w="12700" cap="flat" cmpd="sng">
              <a:solidFill>
                <a:srgbClr val="CC0000"/>
              </a:solidFill>
              <a:prstDash val="solid"/>
              <a:headEnd type="none" w="med" len="med"/>
              <a:tailEnd type="triangle" w="med" len="med"/>
            </a:ln>
          </p:spPr>
        </p:sp>
        <p:grpSp>
          <p:nvGrpSpPr>
            <p:cNvPr id="35853" name="组合 48155"/>
            <p:cNvGrpSpPr/>
            <p:nvPr/>
          </p:nvGrpSpPr>
          <p:grpSpPr>
            <a:xfrm>
              <a:off x="2208" y="3286"/>
              <a:ext cx="528" cy="258"/>
              <a:chOff x="624" y="1719"/>
              <a:chExt cx="528" cy="258"/>
            </a:xfrm>
          </p:grpSpPr>
          <p:sp>
            <p:nvSpPr>
              <p:cNvPr id="35866" name="矩形 48156"/>
              <p:cNvSpPr/>
              <p:nvPr/>
            </p:nvSpPr>
            <p:spPr>
              <a:xfrm>
                <a:off x="624" y="1719"/>
                <a:ext cx="528" cy="258"/>
              </a:xfrm>
              <a:prstGeom prst="rect">
                <a:avLst/>
              </a:prstGeom>
              <a:noFill/>
              <a:ln w="12700" cap="flat" cmpd="sng">
                <a:solidFill>
                  <a:schemeClr val="tx2"/>
                </a:solidFill>
                <a:prstDash val="solid"/>
                <a:miter/>
                <a:headEnd type="none" w="med" len="med"/>
                <a:tailEnd type="none" w="med" len="med"/>
              </a:ln>
            </p:spPr>
            <p:txBody>
              <a:bodyPr anchor="ctr">
                <a:spAutoFit/>
              </a:bodyPr>
              <a:p>
                <a:pPr lvl="0" eaLnBrk="1" hangingPunct="1"/>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2</a:t>
                </a:r>
                <a:endParaRPr lang="en-US" altLang="zh-CN" baseline="-25000" dirty="0">
                  <a:latin typeface="Times New Roman" panose="02020603050405020304" pitchFamily="18" charset="0"/>
                  <a:ea typeface="楷体_GB2312" pitchFamily="49" charset="-122"/>
                </a:endParaRPr>
              </a:p>
            </p:txBody>
          </p:sp>
          <p:sp>
            <p:nvSpPr>
              <p:cNvPr id="35867" name="直接连接符 48157"/>
              <p:cNvSpPr/>
              <p:nvPr/>
            </p:nvSpPr>
            <p:spPr>
              <a:xfrm>
                <a:off x="900" y="1728"/>
                <a:ext cx="0" cy="240"/>
              </a:xfrm>
              <a:prstGeom prst="line">
                <a:avLst/>
              </a:prstGeom>
              <a:ln w="12700" cap="flat" cmpd="sng">
                <a:solidFill>
                  <a:schemeClr val="tx1"/>
                </a:solidFill>
                <a:prstDash val="solid"/>
                <a:headEnd type="none" w="med" len="med"/>
                <a:tailEnd type="none" w="med" len="med"/>
              </a:ln>
            </p:spPr>
          </p:sp>
        </p:grpSp>
        <p:sp>
          <p:nvSpPr>
            <p:cNvPr id="35854" name="矩形 48158"/>
            <p:cNvSpPr/>
            <p:nvPr/>
          </p:nvSpPr>
          <p:spPr>
            <a:xfrm>
              <a:off x="3456" y="3294"/>
              <a:ext cx="528" cy="258"/>
            </a:xfrm>
            <a:prstGeom prst="rect">
              <a:avLst/>
            </a:prstGeom>
            <a:noFill/>
            <a:ln w="12700" cap="flat" cmpd="sng">
              <a:solidFill>
                <a:schemeClr val="tx2"/>
              </a:solidFill>
              <a:prstDash val="solid"/>
              <a:miter/>
              <a:headEnd type="none" w="med" len="med"/>
              <a:tailEnd type="none" w="med" len="med"/>
            </a:ln>
          </p:spPr>
          <p:txBody>
            <a:bodyPr anchor="ctr">
              <a:spAutoFit/>
            </a:bodyPr>
            <a:p>
              <a:pPr lvl="0" eaLnBrk="1" hangingPunct="1"/>
              <a:r>
                <a:rPr lang="en-US" altLang="zh-CN" dirty="0">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n     </a:t>
              </a:r>
              <a:r>
                <a:rPr lang="en-US" altLang="zh-CN" sz="1600" dirty="0">
                  <a:solidFill>
                    <a:srgbClr val="CC0000"/>
                  </a:solidFill>
                  <a:latin typeface="Times New Roman" panose="02020603050405020304" pitchFamily="18" charset="0"/>
                  <a:ea typeface="楷体_GB2312" pitchFamily="49" charset="-122"/>
                </a:rPr>
                <a:t>∧</a:t>
              </a:r>
              <a:endParaRPr lang="en-US" altLang="zh-CN" sz="1600" dirty="0">
                <a:solidFill>
                  <a:srgbClr val="CC0000"/>
                </a:solidFill>
                <a:latin typeface="Times New Roman" panose="02020603050405020304" pitchFamily="18" charset="0"/>
                <a:ea typeface="楷体_GB2312" pitchFamily="49" charset="-122"/>
              </a:endParaRPr>
            </a:p>
          </p:txBody>
        </p:sp>
        <p:sp>
          <p:nvSpPr>
            <p:cNvPr id="35855" name="直接连接符 48159"/>
            <p:cNvSpPr/>
            <p:nvPr/>
          </p:nvSpPr>
          <p:spPr>
            <a:xfrm>
              <a:off x="3732" y="3304"/>
              <a:ext cx="0" cy="240"/>
            </a:xfrm>
            <a:prstGeom prst="line">
              <a:avLst/>
            </a:prstGeom>
            <a:ln w="12700" cap="flat" cmpd="sng">
              <a:solidFill>
                <a:schemeClr val="tx1"/>
              </a:solidFill>
              <a:prstDash val="solid"/>
              <a:headEnd type="none" w="med" len="med"/>
              <a:tailEnd type="none" w="med" len="med"/>
            </a:ln>
          </p:spPr>
        </p:sp>
        <p:sp>
          <p:nvSpPr>
            <p:cNvPr id="35856" name="直接连接符 48160"/>
            <p:cNvSpPr/>
            <p:nvPr/>
          </p:nvSpPr>
          <p:spPr>
            <a:xfrm>
              <a:off x="2640" y="3436"/>
              <a:ext cx="288" cy="0"/>
            </a:xfrm>
            <a:prstGeom prst="line">
              <a:avLst/>
            </a:prstGeom>
            <a:ln w="12700" cap="flat" cmpd="sng">
              <a:solidFill>
                <a:srgbClr val="CC0000"/>
              </a:solidFill>
              <a:prstDash val="solid"/>
              <a:headEnd type="none" w="med" len="med"/>
              <a:tailEnd type="triangle" w="med" len="med"/>
            </a:ln>
          </p:spPr>
        </p:sp>
        <p:sp>
          <p:nvSpPr>
            <p:cNvPr id="35857" name="文本框 48161"/>
            <p:cNvSpPr txBox="1"/>
            <p:nvPr/>
          </p:nvSpPr>
          <p:spPr>
            <a:xfrm>
              <a:off x="2910" y="3264"/>
              <a:ext cx="288"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sp>
          <p:nvSpPr>
            <p:cNvPr id="35858" name="直接连接符 48162"/>
            <p:cNvSpPr/>
            <p:nvPr/>
          </p:nvSpPr>
          <p:spPr>
            <a:xfrm>
              <a:off x="3168" y="3436"/>
              <a:ext cx="288" cy="0"/>
            </a:xfrm>
            <a:prstGeom prst="line">
              <a:avLst/>
            </a:prstGeom>
            <a:ln w="12700" cap="flat" cmpd="sng">
              <a:solidFill>
                <a:srgbClr val="CC0000"/>
              </a:solidFill>
              <a:prstDash val="solid"/>
              <a:headEnd type="none" w="med" len="med"/>
              <a:tailEnd type="triangle" w="med" len="med"/>
            </a:ln>
          </p:spPr>
        </p:sp>
        <p:sp>
          <p:nvSpPr>
            <p:cNvPr id="35859" name="直接连接符 48163"/>
            <p:cNvSpPr/>
            <p:nvPr/>
          </p:nvSpPr>
          <p:spPr>
            <a:xfrm>
              <a:off x="1200" y="3436"/>
              <a:ext cx="288" cy="0"/>
            </a:xfrm>
            <a:prstGeom prst="line">
              <a:avLst/>
            </a:prstGeom>
            <a:ln w="12700" cap="flat" cmpd="sng">
              <a:solidFill>
                <a:srgbClr val="CC0000"/>
              </a:solidFill>
              <a:prstDash val="solid"/>
              <a:headEnd type="none" w="med" len="med"/>
              <a:tailEnd type="triangle" w="med" len="med"/>
            </a:ln>
          </p:spPr>
        </p:sp>
        <p:sp>
          <p:nvSpPr>
            <p:cNvPr id="35860" name="直接连接符 48164"/>
            <p:cNvSpPr/>
            <p:nvPr/>
          </p:nvSpPr>
          <p:spPr>
            <a:xfrm>
              <a:off x="432" y="3426"/>
              <a:ext cx="288" cy="0"/>
            </a:xfrm>
            <a:prstGeom prst="line">
              <a:avLst/>
            </a:prstGeom>
            <a:ln w="12700" cap="flat" cmpd="sng">
              <a:solidFill>
                <a:srgbClr val="CC0000"/>
              </a:solidFill>
              <a:prstDash val="solid"/>
              <a:headEnd type="none" w="med" len="med"/>
              <a:tailEnd type="triangle" w="med" len="med"/>
            </a:ln>
          </p:spPr>
        </p:sp>
        <p:sp>
          <p:nvSpPr>
            <p:cNvPr id="35861" name="文本框 48165"/>
            <p:cNvSpPr txBox="1"/>
            <p:nvPr/>
          </p:nvSpPr>
          <p:spPr>
            <a:xfrm>
              <a:off x="240" y="3282"/>
              <a:ext cx="240"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H</a:t>
              </a:r>
              <a:endParaRPr lang="en-US" altLang="zh-CN" dirty="0">
                <a:latin typeface="Times New Roman" panose="02020603050405020304" pitchFamily="18" charset="0"/>
                <a:ea typeface="楷体_GB2312" pitchFamily="49" charset="-122"/>
              </a:endParaRPr>
            </a:p>
          </p:txBody>
        </p:sp>
        <p:sp>
          <p:nvSpPr>
            <p:cNvPr id="35862" name="直接连接符 48166"/>
            <p:cNvSpPr/>
            <p:nvPr/>
          </p:nvSpPr>
          <p:spPr>
            <a:xfrm flipH="1">
              <a:off x="720" y="3282"/>
              <a:ext cx="96" cy="96"/>
            </a:xfrm>
            <a:prstGeom prst="line">
              <a:avLst/>
            </a:prstGeom>
            <a:ln w="57150">
              <a:noFill/>
            </a:ln>
          </p:spPr>
        </p:sp>
        <p:grpSp>
          <p:nvGrpSpPr>
            <p:cNvPr id="35863" name="组合 48167"/>
            <p:cNvGrpSpPr/>
            <p:nvPr/>
          </p:nvGrpSpPr>
          <p:grpSpPr>
            <a:xfrm>
              <a:off x="720" y="3291"/>
              <a:ext cx="576" cy="240"/>
              <a:chOff x="1824" y="3936"/>
              <a:chExt cx="576" cy="240"/>
            </a:xfrm>
          </p:grpSpPr>
          <p:sp>
            <p:nvSpPr>
              <p:cNvPr id="35864" name="矩形 48168"/>
              <p:cNvSpPr/>
              <p:nvPr/>
            </p:nvSpPr>
            <p:spPr>
              <a:xfrm>
                <a:off x="1824" y="3936"/>
                <a:ext cx="288" cy="240"/>
              </a:xfrm>
              <a:prstGeom prst="rect">
                <a:avLst/>
              </a:prstGeom>
              <a:pattFill prst="wdUpDiag">
                <a:fgClr>
                  <a:srgbClr val="FF99CC"/>
                </a:fgClr>
                <a:bgClr>
                  <a:schemeClr val="bg1"/>
                </a:bgClr>
              </a:patt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35865" name="矩形 48169"/>
              <p:cNvSpPr/>
              <p:nvPr/>
            </p:nvSpPr>
            <p:spPr>
              <a:xfrm>
                <a:off x="2112" y="3936"/>
                <a:ext cx="288" cy="24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ox(in)">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50"/>
                                        </p:tgtEl>
                                        <p:attrNameLst>
                                          <p:attrName>style.visibility</p:attrName>
                                        </p:attrNameLst>
                                      </p:cBhvr>
                                      <p:to>
                                        <p:strVal val="visible"/>
                                      </p:to>
                                    </p:set>
                                    <p:animEffect transition="in" filter="blinds(horizontal)">
                                      <p:cBhvr>
                                        <p:cTn id="17" dur="500"/>
                                        <p:tgtEl>
                                          <p:spTgt spid="4815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133"/>
                                        </p:tgtEl>
                                        <p:attrNameLst>
                                          <p:attrName>style.visibility</p:attrName>
                                        </p:attrNameLst>
                                      </p:cBhvr>
                                      <p:to>
                                        <p:strVal val="visible"/>
                                      </p:to>
                                    </p:set>
                                    <p:anim calcmode="lin" valueType="num">
                                      <p:cBhvr additive="base">
                                        <p:cTn id="22" dur="500" fill="hold"/>
                                        <p:tgtEl>
                                          <p:spTgt spid="48133"/>
                                        </p:tgtEl>
                                        <p:attrNameLst>
                                          <p:attrName>ppt_x</p:attrName>
                                        </p:attrNameLst>
                                      </p:cBhvr>
                                      <p:tavLst>
                                        <p:tav tm="0">
                                          <p:val>
                                            <p:strVal val="0-#ppt_w/2"/>
                                          </p:val>
                                        </p:tav>
                                        <p:tav tm="100000">
                                          <p:val>
                                            <p:strVal val="#ppt_x"/>
                                          </p:val>
                                        </p:tav>
                                      </p:tavLst>
                                    </p:anim>
                                    <p:anim calcmode="lin" valueType="num">
                                      <p:cBhvr additive="base">
                                        <p:cTn id="23"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8136"/>
                                        </p:tgtEl>
                                        <p:attrNameLst>
                                          <p:attrName>style.visibility</p:attrName>
                                        </p:attrNameLst>
                                      </p:cBhvr>
                                      <p:to>
                                        <p:strVal val="visible"/>
                                      </p:to>
                                    </p:set>
                                    <p:anim calcmode="lin" valueType="num">
                                      <p:cBhvr additive="base">
                                        <p:cTn id="28" dur="500" fill="hold"/>
                                        <p:tgtEl>
                                          <p:spTgt spid="48136"/>
                                        </p:tgtEl>
                                        <p:attrNameLst>
                                          <p:attrName>ppt_x</p:attrName>
                                        </p:attrNameLst>
                                      </p:cBhvr>
                                      <p:tavLst>
                                        <p:tav tm="0">
                                          <p:val>
                                            <p:strVal val="1+#ppt_w/2"/>
                                          </p:val>
                                        </p:tav>
                                        <p:tav tm="100000">
                                          <p:val>
                                            <p:strVal val="#ppt_x"/>
                                          </p:val>
                                        </p:tav>
                                      </p:tavLst>
                                    </p:anim>
                                    <p:anim calcmode="lin" valueType="num">
                                      <p:cBhvr additive="base">
                                        <p:cTn id="29"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8141"/>
                                        </p:tgtEl>
                                        <p:attrNameLst>
                                          <p:attrName>style.visibility</p:attrName>
                                        </p:attrNameLst>
                                      </p:cBhvr>
                                      <p:to>
                                        <p:strVal val="visible"/>
                                      </p:to>
                                    </p:set>
                                    <p:animEffect transition="in" filter="box(in)">
                                      <p:cBhvr>
                                        <p:cTn id="34" dur="500"/>
                                        <p:tgtEl>
                                          <p:spTgt spid="4814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8143"/>
                                        </p:tgtEl>
                                        <p:attrNameLst>
                                          <p:attrName>style.visibility</p:attrName>
                                        </p:attrNameLst>
                                      </p:cBhvr>
                                      <p:to>
                                        <p:strVal val="visible"/>
                                      </p:to>
                                    </p:set>
                                    <p:animEffect transition="in" filter="blinds(horizontal)">
                                      <p:cBhvr>
                                        <p:cTn id="39" dur="500"/>
                                        <p:tgtEl>
                                          <p:spTgt spid="4814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8151"/>
                                        </p:tgtEl>
                                        <p:attrNameLst>
                                          <p:attrName>style.visibility</p:attrName>
                                        </p:attrNameLst>
                                      </p:cBhvr>
                                      <p:to>
                                        <p:strVal val="visible"/>
                                      </p:to>
                                    </p:set>
                                    <p:animEffect transition="in" filter="blinds(horizontal)">
                                      <p:cBhvr>
                                        <p:cTn id="44" dur="500"/>
                                        <p:tgtEl>
                                          <p:spTgt spid="48151"/>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48149"/>
                                        </p:tgtEl>
                                        <p:attrNameLst>
                                          <p:attrName>style.visibility</p:attrName>
                                        </p:attrNameLst>
                                      </p:cBhvr>
                                      <p:to>
                                        <p:strVal val="visible"/>
                                      </p:to>
                                    </p:set>
                                    <p:animEffect transition="in" filter="diamond(in)">
                                      <p:cBhvr>
                                        <p:cTn id="49" dur="2000"/>
                                        <p:tgtEl>
                                          <p:spTgt spid="48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48132" grpId="0"/>
      <p:bldP spid="48133" grpId="0"/>
      <p:bldP spid="48136" grpId="0"/>
      <p:bldP spid="48141" grpId="0"/>
      <p:bldP spid="48149" grpId="0"/>
      <p:bldP spid="481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矩形 7172"/>
          <p:cNvSpPr>
            <a:spLocks noChangeArrowheads="1"/>
          </p:cNvSpPr>
          <p:nvPr/>
        </p:nvSpPr>
        <p:spPr bwMode="auto">
          <a:xfrm>
            <a:off x="609600" y="914400"/>
            <a:ext cx="2362200" cy="457200"/>
          </a:xfrm>
          <a:prstGeom prst="rect">
            <a:avLst/>
          </a:prstGeom>
          <a:gradFill rotWithShape="1">
            <a:gsLst>
              <a:gs pos="0">
                <a:srgbClr val="76475E"/>
              </a:gs>
              <a:gs pos="50000">
                <a:schemeClr val="bg1"/>
              </a:gs>
              <a:gs pos="100000">
                <a:srgbClr val="7647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5</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．教学重点：</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7174" name="矩形 7173"/>
          <p:cNvSpPr/>
          <p:nvPr/>
        </p:nvSpPr>
        <p:spPr>
          <a:xfrm>
            <a:off x="762000" y="1447800"/>
            <a:ext cx="7696200" cy="854075"/>
          </a:xfrm>
          <a:prstGeom prst="rect">
            <a:avLst/>
          </a:prstGeom>
          <a:noFill/>
          <a:ln w="57150">
            <a:noFill/>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①</a:t>
            </a:r>
            <a:r>
              <a:rPr lang="zh-CN" altLang="en-US" dirty="0">
                <a:solidFill>
                  <a:schemeClr val="tx1"/>
                </a:solidFill>
                <a:latin typeface="Times New Roman" panose="02020603050405020304" pitchFamily="18" charset="0"/>
                <a:ea typeface="楷体_GB2312" pitchFamily="49" charset="-122"/>
              </a:rPr>
              <a:t>线性表</a:t>
            </a:r>
            <a:r>
              <a:rPr lang="zh-CN" altLang="en-US" dirty="0">
                <a:solidFill>
                  <a:schemeClr val="folHlink"/>
                </a:solidFill>
                <a:latin typeface="Times New Roman" panose="02020603050405020304" pitchFamily="18" charset="0"/>
                <a:ea typeface="楷体_GB2312" pitchFamily="49" charset="-122"/>
              </a:rPr>
              <a:t>顺序存储</a:t>
            </a:r>
            <a:r>
              <a:rPr lang="zh-CN" altLang="en-US" dirty="0">
                <a:solidFill>
                  <a:schemeClr val="tx1"/>
                </a:solidFill>
                <a:latin typeface="Times New Roman" panose="02020603050405020304" pitchFamily="18" charset="0"/>
                <a:ea typeface="楷体_GB2312" pitchFamily="49" charset="-122"/>
              </a:rPr>
              <a:t>结构的</a:t>
            </a:r>
            <a:r>
              <a:rPr lang="zh-CN" altLang="en-US" dirty="0">
                <a:solidFill>
                  <a:schemeClr val="folHlink"/>
                </a:solidFill>
                <a:latin typeface="Times New Roman" panose="02020603050405020304" pitchFamily="18" charset="0"/>
                <a:ea typeface="楷体_GB2312" pitchFamily="49" charset="-122"/>
              </a:rPr>
              <a:t>特点</a:t>
            </a:r>
            <a:r>
              <a:rPr lang="zh-CN" altLang="en-US" dirty="0">
                <a:solidFill>
                  <a:schemeClr val="tx1"/>
                </a:solidFill>
                <a:latin typeface="Times New Roman" panose="02020603050405020304" pitchFamily="18" charset="0"/>
                <a:ea typeface="楷体_GB2312" pitchFamily="49" charset="-122"/>
              </a:rPr>
              <a:t>及基本</a:t>
            </a:r>
            <a:r>
              <a:rPr lang="zh-CN" altLang="en-US" dirty="0">
                <a:solidFill>
                  <a:schemeClr val="folHlink"/>
                </a:solidFill>
                <a:latin typeface="Times New Roman" panose="02020603050405020304" pitchFamily="18" charset="0"/>
                <a:ea typeface="楷体_GB2312" pitchFamily="49" charset="-122"/>
              </a:rPr>
              <a:t>操作</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②</a:t>
            </a:r>
            <a:r>
              <a:rPr lang="zh-CN" altLang="en-US" dirty="0">
                <a:solidFill>
                  <a:schemeClr val="tx1"/>
                </a:solidFill>
                <a:latin typeface="Times New Roman" panose="02020603050405020304" pitchFamily="18" charset="0"/>
                <a:ea typeface="楷体_GB2312" pitchFamily="49" charset="-122"/>
              </a:rPr>
              <a:t>线性表</a:t>
            </a:r>
            <a:r>
              <a:rPr lang="zh-CN" altLang="en-US" dirty="0">
                <a:solidFill>
                  <a:schemeClr val="folHlink"/>
                </a:solidFill>
                <a:latin typeface="Times New Roman" panose="02020603050405020304" pitchFamily="18" charset="0"/>
                <a:ea typeface="楷体_GB2312" pitchFamily="49" charset="-122"/>
              </a:rPr>
              <a:t>链式存储</a:t>
            </a:r>
            <a:r>
              <a:rPr lang="zh-CN" altLang="en-US" dirty="0">
                <a:solidFill>
                  <a:schemeClr val="tx1"/>
                </a:solidFill>
                <a:latin typeface="Times New Roman" panose="02020603050405020304" pitchFamily="18" charset="0"/>
                <a:ea typeface="楷体_GB2312" pitchFamily="49" charset="-122"/>
              </a:rPr>
              <a:t>结构的</a:t>
            </a:r>
            <a:r>
              <a:rPr lang="zh-CN" altLang="en-US" dirty="0">
                <a:solidFill>
                  <a:schemeClr val="folHlink"/>
                </a:solidFill>
                <a:latin typeface="Times New Roman" panose="02020603050405020304" pitchFamily="18" charset="0"/>
                <a:ea typeface="楷体_GB2312" pitchFamily="49" charset="-122"/>
              </a:rPr>
              <a:t>特点</a:t>
            </a:r>
            <a:r>
              <a:rPr lang="zh-CN" altLang="en-US" dirty="0">
                <a:solidFill>
                  <a:schemeClr val="tx1"/>
                </a:solidFill>
                <a:latin typeface="Times New Roman" panose="02020603050405020304" pitchFamily="18" charset="0"/>
                <a:ea typeface="楷体_GB2312" pitchFamily="49" charset="-122"/>
              </a:rPr>
              <a:t>及基本</a:t>
            </a:r>
            <a:r>
              <a:rPr lang="zh-CN" altLang="en-US" dirty="0">
                <a:solidFill>
                  <a:schemeClr val="folHlink"/>
                </a:solidFill>
                <a:latin typeface="Times New Roman" panose="02020603050405020304" pitchFamily="18" charset="0"/>
                <a:ea typeface="楷体_GB2312" pitchFamily="49" charset="-122"/>
              </a:rPr>
              <a:t>操作</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
        <p:nvSpPr>
          <p:cNvPr id="7175" name="矩形 7174"/>
          <p:cNvSpPr>
            <a:spLocks noChangeArrowheads="1"/>
          </p:cNvSpPr>
          <p:nvPr/>
        </p:nvSpPr>
        <p:spPr bwMode="auto">
          <a:xfrm>
            <a:off x="609600" y="2819400"/>
            <a:ext cx="2438400" cy="457200"/>
          </a:xfrm>
          <a:prstGeom prst="rect">
            <a:avLst/>
          </a:prstGeom>
          <a:gradFill rotWithShape="1">
            <a:gsLst>
              <a:gs pos="0">
                <a:srgbClr val="76475E"/>
              </a:gs>
              <a:gs pos="50000">
                <a:schemeClr val="bg1"/>
              </a:gs>
              <a:gs pos="100000">
                <a:srgbClr val="7647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6</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．教学难点：</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7176" name="矩形 7175"/>
          <p:cNvSpPr/>
          <p:nvPr/>
        </p:nvSpPr>
        <p:spPr>
          <a:xfrm>
            <a:off x="838200" y="3429000"/>
            <a:ext cx="7696200" cy="854075"/>
          </a:xfrm>
          <a:prstGeom prst="rect">
            <a:avLst/>
          </a:prstGeom>
          <a:noFill/>
          <a:ln w="57150">
            <a:noFill/>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①</a:t>
            </a:r>
            <a:r>
              <a:rPr lang="zh-CN" altLang="en-US" dirty="0">
                <a:solidFill>
                  <a:schemeClr val="tx1"/>
                </a:solidFill>
                <a:latin typeface="Times New Roman" panose="02020603050405020304" pitchFamily="18" charset="0"/>
                <a:ea typeface="楷体_GB2312" pitchFamily="49" charset="-122"/>
              </a:rPr>
              <a:t>链表的概念。</a:t>
            </a:r>
            <a:endParaRPr lang="zh-CN" altLang="en-US"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②</a:t>
            </a:r>
            <a:r>
              <a:rPr lang="zh-CN" altLang="en-US" dirty="0">
                <a:solidFill>
                  <a:schemeClr val="tx1"/>
                </a:solidFill>
                <a:latin typeface="Times New Roman" panose="02020603050405020304" pitchFamily="18" charset="0"/>
                <a:ea typeface="楷体_GB2312" pitchFamily="49" charset="-122"/>
              </a:rPr>
              <a:t>链式存储结构上算法的实现。</a:t>
            </a:r>
            <a:endParaRPr lang="zh-CN" altLang="en-US" dirty="0">
              <a:solidFill>
                <a:schemeClr val="tx1"/>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2000" fill="hold"/>
                                        <p:tgtEl>
                                          <p:spTgt spid="7173"/>
                                        </p:tgtEl>
                                        <p:attrNameLst>
                                          <p:attrName>ppt_x</p:attrName>
                                        </p:attrNameLst>
                                      </p:cBhvr>
                                      <p:tavLst>
                                        <p:tav tm="0">
                                          <p:val>
                                            <p:strVal val="0-#ppt_w/2"/>
                                          </p:val>
                                        </p:tav>
                                        <p:tav tm="100000">
                                          <p:val>
                                            <p:strVal val="#ppt_x"/>
                                          </p:val>
                                        </p:tav>
                                      </p:tavLst>
                                    </p:anim>
                                    <p:anim calcmode="lin" valueType="num">
                                      <p:cBhvr additive="base">
                                        <p:cTn id="8" dur="20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Effect transition="in" filter="blinds(horizontal)">
                                      <p:cBhvr>
                                        <p:cTn id="13" dur="2000"/>
                                        <p:tgtEl>
                                          <p:spTgt spid="717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175"/>
                                        </p:tgtEl>
                                        <p:attrNameLst>
                                          <p:attrName>style.visibility</p:attrName>
                                        </p:attrNameLst>
                                      </p:cBhvr>
                                      <p:to>
                                        <p:strVal val="visible"/>
                                      </p:to>
                                    </p:set>
                                    <p:anim calcmode="lin" valueType="num">
                                      <p:cBhvr additive="base">
                                        <p:cTn id="18" dur="500" fill="hold"/>
                                        <p:tgtEl>
                                          <p:spTgt spid="7175"/>
                                        </p:tgtEl>
                                        <p:attrNameLst>
                                          <p:attrName>ppt_x</p:attrName>
                                        </p:attrNameLst>
                                      </p:cBhvr>
                                      <p:tavLst>
                                        <p:tav tm="0">
                                          <p:val>
                                            <p:strVal val="0-#ppt_w/2"/>
                                          </p:val>
                                        </p:tav>
                                        <p:tav tm="100000">
                                          <p:val>
                                            <p:strVal val="#ppt_x"/>
                                          </p:val>
                                        </p:tav>
                                      </p:tavLst>
                                    </p:anim>
                                    <p:anim calcmode="lin" valueType="num">
                                      <p:cBhvr additive="base">
                                        <p:cTn id="19"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176"/>
                                        </p:tgtEl>
                                        <p:attrNameLst>
                                          <p:attrName>style.visibility</p:attrName>
                                        </p:attrNameLst>
                                      </p:cBhvr>
                                      <p:to>
                                        <p:strVal val="visible"/>
                                      </p:to>
                                    </p:set>
                                    <p:animEffect transition="in" filter="blinds(horizontal)">
                                      <p:cBhvr>
                                        <p:cTn id="24"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ldLvl="0" animBg="1"/>
      <p:bldP spid="7174" grpId="0"/>
      <p:bldP spid="7175" grpId="0" bldLvl="0" animBg="1"/>
      <p:bldP spid="717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5" name="矩形 148484"/>
          <p:cNvSpPr/>
          <p:nvPr/>
        </p:nvSpPr>
        <p:spPr>
          <a:xfrm>
            <a:off x="457200" y="533400"/>
            <a:ext cx="8001000" cy="473075"/>
          </a:xfrm>
          <a:prstGeom prst="rect">
            <a:avLst/>
          </a:prstGeom>
          <a:noFill/>
          <a:ln w="57150">
            <a:noFill/>
          </a:ln>
        </p:spPr>
        <p:txBody>
          <a:bodyPr>
            <a:spAutoFit/>
          </a:bodyPr>
          <a:p>
            <a:pPr lvl="0" eaLnBrk="1" hangingPunct="1">
              <a:lnSpc>
                <a:spcPct val="125000"/>
              </a:lnSpc>
            </a:pPr>
            <a:r>
              <a:rPr lang="zh-CN" altLang="en-US" dirty="0">
                <a:latin typeface="Times New Roman" panose="02020603050405020304" pitchFamily="18" charset="0"/>
                <a:ea typeface="楷体_GB2312" pitchFamily="49" charset="-122"/>
              </a:rPr>
              <a:t>头指针和头结点的异同 </a:t>
            </a:r>
            <a:endParaRPr lang="zh-CN" altLang="en-US" dirty="0">
              <a:latin typeface="Times New Roman" panose="02020603050405020304" pitchFamily="18" charset="0"/>
              <a:ea typeface="楷体_GB2312" pitchFamily="49" charset="-122"/>
            </a:endParaRPr>
          </a:p>
        </p:txBody>
      </p:sp>
      <p:graphicFrame>
        <p:nvGraphicFramePr>
          <p:cNvPr id="36867" name="内容占位符 36866"/>
          <p:cNvGraphicFramePr/>
          <p:nvPr>
            <p:ph sz="half"/>
          </p:nvPr>
        </p:nvGraphicFramePr>
        <p:xfrm>
          <a:off x="609600" y="914400"/>
          <a:ext cx="8305800" cy="2105025"/>
        </p:xfrm>
        <a:graphic>
          <a:graphicData uri="http://schemas.openxmlformats.org/drawingml/2006/table">
            <a:tbl>
              <a:tblPr/>
              <a:tblGrid>
                <a:gridCol w="3457575"/>
                <a:gridCol w="4848225"/>
              </a:tblGrid>
              <a:tr h="366713">
                <a:tc>
                  <a:txBody>
                    <a:bodyPr/>
                    <a:p>
                      <a:pPr lvl="0" algn="ctr" eaLnBrk="1" hangingPunct="1">
                        <a:buClr>
                          <a:srgbClr val="000000"/>
                        </a:buClr>
                        <a:buNone/>
                      </a:pPr>
                      <a:r>
                        <a:rPr lang="zh-CN" altLang="en-US" sz="1800" dirty="0">
                          <a:solidFill>
                            <a:schemeClr val="tx1"/>
                          </a:solidFill>
                          <a:latin typeface="楷体_GB2312" pitchFamily="49" charset="-122"/>
                          <a:ea typeface="楷体_GB2312" pitchFamily="49" charset="-122"/>
                        </a:rPr>
                        <a:t>头  指  针</a:t>
                      </a:r>
                      <a:endParaRPr lang="zh-CN" altLang="en-US" sz="1800" dirty="0">
                        <a:solidFill>
                          <a:schemeClr val="tx1"/>
                        </a:solidFill>
                        <a:latin typeface="楷体_GB2312" pitchFamily="49" charset="-122"/>
                        <a:ea typeface="楷体_GB2312" pitchFamily="49" charset="-122"/>
                      </a:endParaRPr>
                    </a:p>
                  </a:txBody>
                  <a:tcPr marT="45741" marB="45741" anchor="ctr">
                    <a:lnL>
                      <a:noFill/>
                    </a:lnL>
                    <a:lnR>
                      <a:noFill/>
                    </a:lnR>
                    <a:lnT>
                      <a:noFill/>
                    </a:lnT>
                    <a:lnB>
                      <a:noFill/>
                    </a:lnB>
                    <a:lnTlToBr>
                      <a:noFill/>
                    </a:lnTlToBr>
                    <a:lnBlToTr>
                      <a:noFill/>
                    </a:lnBlToTr>
                    <a:noFill/>
                  </a:tcPr>
                </a:tc>
                <a:tc>
                  <a:txBody>
                    <a:bodyPr/>
                    <a:p>
                      <a:pPr lvl="0" algn="ctr" eaLnBrk="1" hangingPunct="1">
                        <a:buClr>
                          <a:srgbClr val="000000"/>
                        </a:buClr>
                        <a:buNone/>
                      </a:pPr>
                      <a:r>
                        <a:rPr lang="zh-CN" altLang="en-US" sz="1800" dirty="0">
                          <a:solidFill>
                            <a:schemeClr val="tx1"/>
                          </a:solidFill>
                          <a:latin typeface="楷体_GB2312" pitchFamily="49" charset="-122"/>
                          <a:ea typeface="楷体_GB2312" pitchFamily="49" charset="-122"/>
                        </a:rPr>
                        <a:t>头  结  点</a:t>
                      </a:r>
                      <a:endParaRPr lang="zh-CN" altLang="en-US" sz="1800" dirty="0">
                        <a:solidFill>
                          <a:schemeClr val="tx1"/>
                        </a:solidFill>
                        <a:latin typeface="楷体_GB2312" pitchFamily="49" charset="-122"/>
                        <a:ea typeface="楷体_GB2312" pitchFamily="49" charset="-122"/>
                      </a:endParaRPr>
                    </a:p>
                  </a:txBody>
                  <a:tcPr marT="45741" marB="45741" anchor="ctr">
                    <a:lnL>
                      <a:noFill/>
                    </a:lnL>
                    <a:lnR>
                      <a:noFill/>
                    </a:lnR>
                    <a:lnT>
                      <a:noFill/>
                    </a:lnT>
                    <a:lnB>
                      <a:noFill/>
                    </a:lnB>
                    <a:lnTlToBr>
                      <a:noFill/>
                    </a:lnTlToBr>
                    <a:lnBlToTr>
                      <a:noFill/>
                    </a:lnBlToTr>
                    <a:noFill/>
                  </a:tcPr>
                </a:tc>
              </a:tr>
              <a:tr h="1738312">
                <a:tc>
                  <a:txBody>
                    <a:bodyPr/>
                    <a:p>
                      <a:pPr lvl="0" defTabSz="0" eaLnBrk="1" hangingPunct="1">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指向第一个结点的指针，若链表有头结点，则是指向头结点的指针</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具有标示作用，常用头指针作为链表的名字</a:t>
                      </a:r>
                      <a:endParaRPr lang="zh-CN" altLang="en-US" sz="1800" dirty="0">
                        <a:solidFill>
                          <a:schemeClr val="tx1"/>
                        </a:solidFill>
                        <a:latin typeface="楷体_GB2312" pitchFamily="49" charset="-122"/>
                        <a:ea typeface="楷体_GB2312" pitchFamily="49" charset="-122"/>
                      </a:endParaRPr>
                    </a:p>
                  </a:txBody>
                  <a:tcPr marT="45741" marB="45741" anchor="ctr">
                    <a:lnL>
                      <a:noFill/>
                    </a:lnL>
                    <a:lnR>
                      <a:noFill/>
                    </a:lnR>
                    <a:lnT>
                      <a:noFill/>
                    </a:lnT>
                    <a:lnB>
                      <a:noFill/>
                    </a:lnB>
                    <a:lnTlToBr>
                      <a:noFill/>
                    </a:lnTlToBr>
                    <a:lnBlToTr>
                      <a:noFill/>
                    </a:lnBlToTr>
                    <a:noFill/>
                  </a:tcPr>
                </a:tc>
                <a:tc>
                  <a:txBody>
                    <a:bodyPr/>
                    <a:p>
                      <a:pPr lvl="0" defTabSz="0" eaLnBrk="1" hangingPunct="1">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放在第一个元素之前，其数据域一般无意义</a:t>
                      </a:r>
                      <a:r>
                        <a:rPr lang="en-US" altLang="zh-CN" sz="1800" dirty="0">
                          <a:solidFill>
                            <a:schemeClr val="tx1"/>
                          </a:solidFill>
                          <a:latin typeface="楷体_GB2312" pitchFamily="49" charset="-122"/>
                          <a:ea typeface="楷体_GB2312" pitchFamily="49" charset="-122"/>
                        </a:rPr>
                        <a:t>(</a:t>
                      </a:r>
                      <a:r>
                        <a:rPr lang="zh-CN" altLang="en-US" sz="1800" dirty="0">
                          <a:solidFill>
                            <a:schemeClr val="tx1"/>
                          </a:solidFill>
                          <a:latin typeface="楷体_GB2312" pitchFamily="49" charset="-122"/>
                          <a:ea typeface="楷体_GB2312" pitchFamily="49" charset="-122"/>
                        </a:rPr>
                        <a:t>也可以放链表的长度</a:t>
                      </a:r>
                      <a:r>
                        <a:rPr lang="en-US" altLang="zh-CN" sz="1800" dirty="0">
                          <a:solidFill>
                            <a:schemeClr val="tx1"/>
                          </a:solidFill>
                          <a:latin typeface="楷体_GB2312" pitchFamily="49" charset="-122"/>
                          <a:ea typeface="楷体_GB2312" pitchFamily="49" charset="-122"/>
                        </a:rPr>
                        <a:t>)</a:t>
                      </a:r>
                      <a:endParaRPr lang="en-US" altLang="zh-CN"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有了头结点，在第一个元素结点之前插入和删除第一个结点，其操作与其他结点的操作就统一了</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造成存储空间浪费</a:t>
                      </a:r>
                      <a:endParaRPr lang="zh-CN" altLang="en-US" sz="1800" dirty="0">
                        <a:solidFill>
                          <a:schemeClr val="tx1"/>
                        </a:solidFill>
                        <a:latin typeface="楷体_GB2312" pitchFamily="49" charset="-122"/>
                        <a:ea typeface="楷体_GB2312" pitchFamily="49" charset="-122"/>
                      </a:endParaRPr>
                    </a:p>
                  </a:txBody>
                  <a:tcPr marT="45741" marB="45741" anchor="ctr">
                    <a:lnL>
                      <a:noFill/>
                    </a:lnL>
                    <a:lnR>
                      <a:noFill/>
                    </a:lnR>
                    <a:lnT>
                      <a:noFill/>
                    </a:lnT>
                    <a:lnB>
                      <a:noFill/>
                    </a:lnB>
                    <a:lnTlToBr>
                      <a:noFill/>
                    </a:lnTlToBr>
                    <a:lnBlToTr>
                      <a:noFill/>
                    </a:lnBlToTr>
                    <a:noFill/>
                  </a:tcPr>
                </a:tc>
              </a:tr>
            </a:tbl>
          </a:graphicData>
        </a:graphic>
      </p:graphicFrame>
      <p:grpSp>
        <p:nvGrpSpPr>
          <p:cNvPr id="36872" name="内容占位符 148609"/>
          <p:cNvGrpSpPr>
            <a:grpSpLocks noGrp="1"/>
          </p:cNvGrpSpPr>
          <p:nvPr/>
        </p:nvGrpSpPr>
        <p:grpSpPr>
          <a:xfrm>
            <a:off x="-2147483648" y="-2147483648"/>
            <a:ext cx="0" cy="0"/>
            <a:chOff x="1352746" y="1352746"/>
            <a:chExt cx="3054" cy="1095"/>
          </a:xfrm>
        </p:grpSpPr>
        <p:sp>
          <p:nvSpPr>
            <p:cNvPr id="36873" name="矩形 36872"/>
            <p:cNvSpPr/>
            <p:nvPr/>
          </p:nvSpPr>
          <p:spPr>
            <a:xfrm>
              <a:off x="1352746" y="1352746"/>
              <a:ext cx="2178" cy="230"/>
            </a:xfrm>
            <a:prstGeom prst="rect">
              <a:avLst/>
            </a:prstGeom>
            <a:noFill/>
            <a:ln w="9525">
              <a:noFill/>
            </a:ln>
          </p:spPr>
          <p:txBody>
            <a:bodyPr tIns="45741" bIns="45741" anchor="ctr"/>
            <a:p>
              <a:pPr lvl="0" algn="ctr" eaLnBrk="1" hangingPunct="1">
                <a:buClr>
                  <a:srgbClr val="000000"/>
                </a:buClr>
              </a:pPr>
              <a:r>
                <a:rPr lang="zh-CN" altLang="en-US" sz="1800" dirty="0">
                  <a:solidFill>
                    <a:schemeClr val="tx1"/>
                  </a:solidFill>
                  <a:latin typeface="楷体_GB2312" pitchFamily="49" charset="-122"/>
                  <a:ea typeface="楷体_GB2312" pitchFamily="49" charset="-122"/>
                </a:rPr>
                <a:t>头  指  针</a:t>
              </a:r>
              <a:endParaRPr lang="zh-CN" altLang="en-US" sz="1800" dirty="0">
                <a:solidFill>
                  <a:schemeClr val="tx1"/>
                </a:solidFill>
                <a:latin typeface="楷体_GB2312" pitchFamily="49" charset="-122"/>
                <a:ea typeface="楷体_GB2312" pitchFamily="49" charset="-122"/>
              </a:endParaRPr>
            </a:p>
          </p:txBody>
        </p:sp>
        <p:sp>
          <p:nvSpPr>
            <p:cNvPr id="36874" name="矩形 36873"/>
            <p:cNvSpPr/>
            <p:nvPr/>
          </p:nvSpPr>
          <p:spPr>
            <a:xfrm>
              <a:off x="1352746" y="1352746"/>
              <a:ext cx="3054" cy="230"/>
            </a:xfrm>
            <a:prstGeom prst="rect">
              <a:avLst/>
            </a:prstGeom>
            <a:noFill/>
            <a:ln w="9525">
              <a:noFill/>
            </a:ln>
          </p:spPr>
          <p:txBody>
            <a:bodyPr tIns="45741" bIns="45741" anchor="ctr"/>
            <a:p>
              <a:pPr lvl="0" algn="ctr" eaLnBrk="1" hangingPunct="1">
                <a:buClr>
                  <a:srgbClr val="000000"/>
                </a:buClr>
              </a:pPr>
              <a:r>
                <a:rPr lang="zh-CN" altLang="en-US" sz="1800" dirty="0">
                  <a:solidFill>
                    <a:schemeClr val="tx1"/>
                  </a:solidFill>
                  <a:latin typeface="楷体_GB2312" pitchFamily="49" charset="-122"/>
                  <a:ea typeface="楷体_GB2312" pitchFamily="49" charset="-122"/>
                </a:rPr>
                <a:t>头  结  点</a:t>
              </a:r>
              <a:endParaRPr lang="zh-CN" altLang="en-US" sz="1800" dirty="0">
                <a:solidFill>
                  <a:schemeClr val="tx1"/>
                </a:solidFill>
                <a:latin typeface="楷体_GB2312" pitchFamily="49" charset="-122"/>
                <a:ea typeface="楷体_GB2312" pitchFamily="49" charset="-122"/>
              </a:endParaRPr>
            </a:p>
          </p:txBody>
        </p:sp>
        <p:sp>
          <p:nvSpPr>
            <p:cNvPr id="36875" name="矩形 36874"/>
            <p:cNvSpPr/>
            <p:nvPr/>
          </p:nvSpPr>
          <p:spPr>
            <a:xfrm>
              <a:off x="1352746" y="1352746"/>
              <a:ext cx="2178" cy="1095"/>
            </a:xfrm>
            <a:prstGeom prst="rect">
              <a:avLst/>
            </a:prstGeom>
            <a:noFill/>
            <a:ln w="9525">
              <a:noFill/>
            </a:ln>
          </p:spPr>
          <p:txBody>
            <a:bodyPr tIns="45741" bIns="45741" anchor="ctr"/>
            <a:p>
              <a:pPr lvl="0" defTabSz="0" eaLnBrk="1" hangingPunct="1">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指向第一个结点的指针，若链表有头结点，则是指向头结点的指针</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具有标示作用，常用头指针作为链表的名字</a:t>
              </a:r>
              <a:endParaRPr lang="zh-CN" altLang="en-US" sz="1800" dirty="0">
                <a:solidFill>
                  <a:schemeClr val="tx1"/>
                </a:solidFill>
                <a:latin typeface="楷体_GB2312" pitchFamily="49" charset="-122"/>
                <a:ea typeface="楷体_GB2312" pitchFamily="49" charset="-122"/>
              </a:endParaRPr>
            </a:p>
          </p:txBody>
        </p:sp>
        <p:sp>
          <p:nvSpPr>
            <p:cNvPr id="36876" name="矩形 36875"/>
            <p:cNvSpPr/>
            <p:nvPr/>
          </p:nvSpPr>
          <p:spPr>
            <a:xfrm>
              <a:off x="1352746" y="1352746"/>
              <a:ext cx="3054" cy="1095"/>
            </a:xfrm>
            <a:prstGeom prst="rect">
              <a:avLst/>
            </a:prstGeom>
            <a:noFill/>
            <a:ln w="9525">
              <a:noFill/>
            </a:ln>
          </p:spPr>
          <p:txBody>
            <a:bodyPr tIns="45741" bIns="45741" anchor="ctr"/>
            <a:p>
              <a:pPr lvl="0" defTabSz="0" eaLnBrk="1" hangingPunct="1">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放在第一个元素之前，其数据域一般无意义</a:t>
              </a:r>
              <a:r>
                <a:rPr lang="en-US" altLang="zh-CN" sz="1800" dirty="0">
                  <a:solidFill>
                    <a:schemeClr val="tx1"/>
                  </a:solidFill>
                  <a:latin typeface="楷体_GB2312" pitchFamily="49" charset="-122"/>
                  <a:ea typeface="楷体_GB2312" pitchFamily="49" charset="-122"/>
                </a:rPr>
                <a:t>(</a:t>
              </a:r>
              <a:r>
                <a:rPr lang="zh-CN" altLang="en-US" sz="1800" dirty="0">
                  <a:solidFill>
                    <a:schemeClr val="tx1"/>
                  </a:solidFill>
                  <a:latin typeface="楷体_GB2312" pitchFamily="49" charset="-122"/>
                  <a:ea typeface="楷体_GB2312" pitchFamily="49" charset="-122"/>
                </a:rPr>
                <a:t>也可以放链表的长度</a:t>
              </a:r>
              <a:r>
                <a:rPr lang="en-US" altLang="zh-CN" sz="1800" dirty="0">
                  <a:solidFill>
                    <a:schemeClr val="tx1"/>
                  </a:solidFill>
                  <a:latin typeface="楷体_GB2312" pitchFamily="49" charset="-122"/>
                  <a:ea typeface="楷体_GB2312" pitchFamily="49" charset="-122"/>
                </a:rPr>
                <a:t>)</a:t>
              </a:r>
              <a:endParaRPr lang="en-US" altLang="zh-CN"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有了头结点，在第一个元素结点之前插入和删除第一个结点，其操作与其他结点的操作就统一了</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造成存储空间浪费</a:t>
              </a:r>
              <a:endParaRPr lang="zh-CN" altLang="en-US" sz="1800" dirty="0">
                <a:solidFill>
                  <a:schemeClr val="tx1"/>
                </a:solidFill>
                <a:latin typeface="楷体_GB2312" pitchFamily="49" charset="-122"/>
                <a:ea typeface="楷体_GB2312" pitchFamily="49" charset="-122"/>
              </a:endParaRPr>
            </a:p>
          </p:txBody>
        </p:sp>
      </p:grpSp>
      <p:graphicFrame>
        <p:nvGraphicFramePr>
          <p:cNvPr id="148610" name="内容占位符 148609"/>
          <p:cNvGraphicFramePr>
            <a:graphicFrameLocks noGrp="1"/>
          </p:cNvGraphicFramePr>
          <p:nvPr>
            <p:ph sz="half" idx="4294967295"/>
          </p:nvPr>
        </p:nvGraphicFramePr>
        <p:xfrm>
          <a:off x="0" y="0"/>
          <a:ext cx="0" cy="0"/>
        </p:xfrm>
        <a:graphic>
          <a:graphicData uri="http://schemas.openxmlformats.org/drawingml/2006/table">
            <a:tbl>
              <a:tblPr/>
              <a:tblGrid>
                <a:gridCol w="3457575"/>
                <a:gridCol w="4848225"/>
              </a:tblGrid>
              <a:tr h="3659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latin typeface="楷体_GB2312" pitchFamily="49" charset="-122"/>
                          <a:ea typeface="楷体_GB2312" pitchFamily="49" charset="-122"/>
                        </a:rPr>
                        <a:t>头  指  针</a:t>
                      </a:r>
                      <a:endParaRPr lang="zh-CN" altLang="en-US" sz="1800" b="1" dirty="0">
                        <a:latin typeface="楷体_GB2312" pitchFamily="49" charset="-122"/>
                        <a:ea typeface="楷体_GB2312" pitchFamily="49" charset="-122"/>
                      </a:endParaRPr>
                    </a:p>
                  </a:txBody>
                  <a:tcPr marT="45741" marB="45741"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latin typeface="楷体_GB2312" pitchFamily="49" charset="-122"/>
                          <a:ea typeface="楷体_GB2312" pitchFamily="49" charset="-122"/>
                        </a:rPr>
                        <a:t>头  结  点</a:t>
                      </a:r>
                      <a:endParaRPr lang="zh-CN" altLang="en-US" sz="1800" b="1" dirty="0">
                        <a:latin typeface="楷体_GB2312" pitchFamily="49" charset="-122"/>
                        <a:ea typeface="楷体_GB2312" pitchFamily="49" charset="-122"/>
                      </a:endParaRPr>
                    </a:p>
                  </a:txBody>
                  <a:tcPr marT="45741" marB="45741"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1739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defTabSz="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指向第一个结点的指针，若链表有头结点，则是指向头结点的指针</a:t>
                      </a:r>
                      <a:endParaRPr lang="zh-CN" altLang="en-US" sz="1800" b="1" dirty="0">
                        <a:latin typeface="楷体_GB2312" pitchFamily="49" charset="-122"/>
                        <a:ea typeface="楷体_GB2312" pitchFamily="49" charset="-122"/>
                      </a:endParaRPr>
                    </a:p>
                    <a:p>
                      <a:pPr lvl="0" defTabSz="0" eaLnBrk="0" hangingPunct="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具有标示作用，常用头指针作为链表的名字</a:t>
                      </a:r>
                      <a:endParaRPr lang="zh-CN" altLang="en-US" sz="1800" b="1" dirty="0">
                        <a:latin typeface="楷体_GB2312" pitchFamily="49" charset="-122"/>
                        <a:ea typeface="楷体_GB2312" pitchFamily="49" charset="-122"/>
                      </a:endParaRPr>
                    </a:p>
                  </a:txBody>
                  <a:tcPr marT="45741" marB="45741"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defTabSz="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放在第一个元素之前，其数据域一般无意义</a:t>
                      </a:r>
                      <a:r>
                        <a:rPr lang="en-US" altLang="zh-CN" sz="1800" b="1" dirty="0">
                          <a:latin typeface="楷体_GB2312" pitchFamily="49" charset="-122"/>
                          <a:ea typeface="楷体_GB2312" pitchFamily="49" charset="-122"/>
                        </a:rPr>
                        <a:t>(</a:t>
                      </a:r>
                      <a:r>
                        <a:rPr lang="zh-CN" altLang="en-US" sz="1800" b="1" dirty="0">
                          <a:latin typeface="楷体_GB2312" pitchFamily="49" charset="-122"/>
                          <a:ea typeface="楷体_GB2312" pitchFamily="49" charset="-122"/>
                        </a:rPr>
                        <a:t>也可以放链表的长度</a:t>
                      </a:r>
                      <a:r>
                        <a:rPr lang="en-US" altLang="zh-CN" sz="1800" b="1">
                          <a:latin typeface="楷体_GB2312" pitchFamily="49" charset="-122"/>
                          <a:ea typeface="楷体_GB2312" pitchFamily="49" charset="-122"/>
                        </a:rPr>
                        <a:t>)</a:t>
                      </a:r>
                      <a:endParaRPr lang="en-US" altLang="zh-CN" sz="1800" b="1">
                        <a:latin typeface="楷体_GB2312" pitchFamily="49" charset="-122"/>
                        <a:ea typeface="楷体_GB2312" pitchFamily="49" charset="-122"/>
                      </a:endParaRPr>
                    </a:p>
                    <a:p>
                      <a:pPr lvl="0" defTabSz="0" eaLnBrk="0" hangingPunct="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有了头结点，在第一个元素结点之前插入和删除第一个结点，其操作与其他结点的操作就统一了</a:t>
                      </a:r>
                      <a:endParaRPr lang="zh-CN" altLang="en-US" sz="1800" b="1" dirty="0">
                        <a:latin typeface="楷体_GB2312" pitchFamily="49" charset="-122"/>
                        <a:ea typeface="楷体_GB2312" pitchFamily="49" charset="-122"/>
                      </a:endParaRPr>
                    </a:p>
                    <a:p>
                      <a:pPr lvl="0" defTabSz="0" eaLnBrk="0" hangingPunct="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造成存储空间浪费</a:t>
                      </a:r>
                      <a:endParaRPr lang="zh-CN" altLang="en-US" sz="1800" b="1" dirty="0">
                        <a:latin typeface="楷体_GB2312" pitchFamily="49" charset="-122"/>
                        <a:ea typeface="楷体_GB2312" pitchFamily="49" charset="-122"/>
                      </a:endParaRPr>
                    </a:p>
                  </a:txBody>
                  <a:tcPr marT="45741" marB="45741"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bl>
          </a:graphicData>
        </a:graphic>
      </p:graphicFrame>
      <p:sp>
        <p:nvSpPr>
          <p:cNvPr id="36878" name="矩形 148579"/>
          <p:cNvSpPr/>
          <p:nvPr/>
        </p:nvSpPr>
        <p:spPr>
          <a:xfrm>
            <a:off x="381000" y="3276600"/>
            <a:ext cx="5167313" cy="396875"/>
          </a:xfrm>
          <a:prstGeom prst="rect">
            <a:avLst/>
          </a:prstGeom>
          <a:noFill/>
          <a:ln w="57150">
            <a:noFill/>
          </a:ln>
        </p:spPr>
        <p:txBody>
          <a:bodyPr wrap="none" anchor="ctr">
            <a:spAutoFit/>
          </a:bodyPr>
          <a:p>
            <a:pPr lvl="0" eaLnBrk="1" hangingPunct="1"/>
            <a:r>
              <a:rPr lang="en-US" altLang="zh-CN" dirty="0">
                <a:solidFill>
                  <a:srgbClr val="000066"/>
                </a:solidFill>
                <a:latin typeface="Times New Roman" panose="02020603050405020304" pitchFamily="18" charset="0"/>
                <a:ea typeface="楷体_GB2312" pitchFamily="49" charset="-122"/>
              </a:rPr>
              <a:t> </a:t>
            </a:r>
            <a:r>
              <a:rPr lang="zh-CN" altLang="en-US" dirty="0">
                <a:solidFill>
                  <a:srgbClr val="000066"/>
                </a:solidFill>
                <a:latin typeface="Times New Roman" panose="02020603050405020304" pitchFamily="18" charset="0"/>
                <a:ea typeface="楷体_GB2312" pitchFamily="49" charset="-122"/>
              </a:rPr>
              <a:t>不带头结点的链表和带头结点的链表的区别 </a:t>
            </a:r>
            <a:endParaRPr lang="zh-CN" altLang="en-US" dirty="0">
              <a:solidFill>
                <a:srgbClr val="000066"/>
              </a:solidFill>
              <a:latin typeface="Times New Roman" panose="02020603050405020304" pitchFamily="18" charset="0"/>
              <a:ea typeface="楷体_GB2312" pitchFamily="49" charset="-122"/>
            </a:endParaRPr>
          </a:p>
        </p:txBody>
      </p:sp>
      <p:graphicFrame>
        <p:nvGraphicFramePr>
          <p:cNvPr id="36879" name="内容占位符 36878"/>
          <p:cNvGraphicFramePr/>
          <p:nvPr>
            <p:ph sz="half"/>
          </p:nvPr>
        </p:nvGraphicFramePr>
        <p:xfrm>
          <a:off x="381000" y="3733800"/>
          <a:ext cx="8610600" cy="1844675"/>
        </p:xfrm>
        <a:graphic>
          <a:graphicData uri="http://schemas.openxmlformats.org/drawingml/2006/table">
            <a:tbl>
              <a:tblPr/>
              <a:tblGrid>
                <a:gridCol w="4343400"/>
                <a:gridCol w="4267200"/>
              </a:tblGrid>
              <a:tr h="381000">
                <a:tc>
                  <a:txBody>
                    <a:bodyPr/>
                    <a:p>
                      <a:pPr lvl="0" algn="ctr" eaLnBrk="1" hangingPunct="1">
                        <a:buClr>
                          <a:srgbClr val="000000"/>
                        </a:buClr>
                        <a:buNone/>
                      </a:pPr>
                      <a:r>
                        <a:rPr lang="zh-CN" altLang="en-US" sz="1800" dirty="0">
                          <a:solidFill>
                            <a:schemeClr val="tx1"/>
                          </a:solidFill>
                          <a:latin typeface="楷体_GB2312" pitchFamily="49" charset="-122"/>
                          <a:ea typeface="楷体_GB2312" pitchFamily="49" charset="-122"/>
                        </a:rPr>
                        <a:t>不带头结点</a:t>
                      </a:r>
                      <a:endParaRPr lang="zh-CN" altLang="en-US" sz="1800" dirty="0">
                        <a:solidFill>
                          <a:schemeClr val="tx1"/>
                        </a:solidFill>
                        <a:latin typeface="楷体_GB2312" pitchFamily="49" charset="-122"/>
                        <a:ea typeface="楷体_GB2312" pitchFamily="49" charset="-122"/>
                      </a:endParaRPr>
                    </a:p>
                  </a:txBody>
                  <a:tcPr anchor="ctr">
                    <a:lnL>
                      <a:noFill/>
                    </a:lnL>
                    <a:lnR>
                      <a:noFill/>
                    </a:lnR>
                    <a:lnT>
                      <a:noFill/>
                    </a:lnT>
                    <a:lnB>
                      <a:noFill/>
                    </a:lnB>
                    <a:lnTlToBr>
                      <a:noFill/>
                    </a:lnTlToBr>
                    <a:lnBlToTr>
                      <a:noFill/>
                    </a:lnBlToTr>
                    <a:noFill/>
                  </a:tcPr>
                </a:tc>
                <a:tc>
                  <a:txBody>
                    <a:bodyPr/>
                    <a:p>
                      <a:pPr lvl="0" algn="ctr" eaLnBrk="1" hangingPunct="1">
                        <a:buClr>
                          <a:srgbClr val="000000"/>
                        </a:buClr>
                        <a:buNone/>
                      </a:pPr>
                      <a:r>
                        <a:rPr lang="zh-CN" altLang="en-US" sz="1800" dirty="0">
                          <a:solidFill>
                            <a:schemeClr val="tx1"/>
                          </a:solidFill>
                          <a:latin typeface="楷体_GB2312" pitchFamily="49" charset="-122"/>
                          <a:ea typeface="楷体_GB2312" pitchFamily="49" charset="-122"/>
                        </a:rPr>
                        <a:t>带 头 结 点</a:t>
                      </a:r>
                      <a:endParaRPr lang="zh-CN" altLang="en-US" sz="1800" dirty="0">
                        <a:solidFill>
                          <a:schemeClr val="tx1"/>
                        </a:solidFill>
                        <a:latin typeface="楷体_GB2312" pitchFamily="49" charset="-122"/>
                        <a:ea typeface="楷体_GB2312" pitchFamily="49" charset="-122"/>
                      </a:endParaRPr>
                    </a:p>
                  </a:txBody>
                  <a:tcPr anchor="ctr">
                    <a:lnL>
                      <a:noFill/>
                    </a:lnL>
                    <a:lnR>
                      <a:noFill/>
                    </a:lnR>
                    <a:lnT>
                      <a:noFill/>
                    </a:lnT>
                    <a:lnB>
                      <a:noFill/>
                    </a:lnB>
                    <a:lnTlToBr>
                      <a:noFill/>
                    </a:lnTlToBr>
                    <a:lnBlToTr>
                      <a:noFill/>
                    </a:lnBlToTr>
                    <a:noFill/>
                  </a:tcPr>
                </a:tc>
              </a:tr>
              <a:tr h="1463675">
                <a:tc>
                  <a:txBody>
                    <a:bodyPr/>
                    <a:p>
                      <a:pPr lvl="0" defTabSz="0" eaLnBrk="1" hangingPunct="1">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链表为空：</a:t>
                      </a:r>
                      <a:r>
                        <a:rPr lang="en-US" altLang="zh-CN" sz="1800" dirty="0">
                          <a:solidFill>
                            <a:schemeClr val="tx1"/>
                          </a:solidFill>
                          <a:latin typeface="楷体_GB2312" pitchFamily="49" charset="-122"/>
                          <a:ea typeface="楷体_GB2312" pitchFamily="49" charset="-122"/>
                        </a:rPr>
                        <a:t>L==NULL</a:t>
                      </a:r>
                      <a:r>
                        <a:rPr lang="zh-CN" altLang="en-US" sz="1800" dirty="0">
                          <a:solidFill>
                            <a:schemeClr val="tx1"/>
                          </a:solidFill>
                          <a:latin typeface="楷体_GB2312" pitchFamily="49" charset="-122"/>
                          <a:ea typeface="楷体_GB2312" pitchFamily="49" charset="-122"/>
                        </a:rPr>
                        <a:t>为真</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链表的第一个数据元素由</a:t>
                      </a:r>
                      <a:r>
                        <a:rPr lang="en-US" altLang="zh-CN" sz="1800" dirty="0">
                          <a:solidFill>
                            <a:schemeClr val="tx1"/>
                          </a:solidFill>
                          <a:latin typeface="楷体_GB2312" pitchFamily="49" charset="-122"/>
                          <a:ea typeface="楷体_GB2312" pitchFamily="49" charset="-122"/>
                        </a:rPr>
                        <a:t>L</a:t>
                      </a:r>
                      <a:r>
                        <a:rPr lang="zh-CN" altLang="en-US" sz="1800" dirty="0">
                          <a:solidFill>
                            <a:schemeClr val="tx1"/>
                          </a:solidFill>
                          <a:latin typeface="楷体_GB2312" pitchFamily="49" charset="-122"/>
                          <a:ea typeface="楷体_GB2312" pitchFamily="49" charset="-122"/>
                        </a:rPr>
                        <a:t>指向</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在第一个元素之前插入一个元素和删除第一个元素要单独处理，和在其他位置插入、删除操作不同</a:t>
                      </a:r>
                      <a:endParaRPr lang="zh-CN" altLang="en-US" sz="1800" dirty="0">
                        <a:solidFill>
                          <a:schemeClr val="tx1"/>
                        </a:solidFill>
                        <a:latin typeface="楷体_GB2312" pitchFamily="49" charset="-122"/>
                        <a:ea typeface="楷体_GB2312" pitchFamily="49" charset="-122"/>
                      </a:endParaRPr>
                    </a:p>
                  </a:txBody>
                  <a:tcPr anchor="ctr">
                    <a:lnL>
                      <a:noFill/>
                    </a:lnL>
                    <a:lnR>
                      <a:noFill/>
                    </a:lnR>
                    <a:lnT>
                      <a:noFill/>
                    </a:lnT>
                    <a:lnB>
                      <a:noFill/>
                    </a:lnB>
                    <a:lnTlToBr>
                      <a:noFill/>
                    </a:lnTlToBr>
                    <a:lnBlToTr>
                      <a:noFill/>
                    </a:lnBlToTr>
                    <a:noFill/>
                  </a:tcPr>
                </a:tc>
                <a:tc>
                  <a:txBody>
                    <a:bodyPr/>
                    <a:p>
                      <a:pPr lvl="0" indent="85725" eaLnBrk="1" hangingPunct="1">
                        <a:buClr>
                          <a:srgbClr val="000000"/>
                        </a:buClr>
                        <a:buFont typeface="Wingdings" panose="05000000000000000000" pitchFamily="2" charset="2"/>
                        <a:buChar char=""/>
                      </a:pPr>
                      <a:r>
                        <a:rPr lang="zh-CN" altLang="en-US" sz="1800" dirty="0">
                          <a:solidFill>
                            <a:schemeClr val="tx1"/>
                          </a:solidFill>
                          <a:latin typeface="楷体_GB2312" pitchFamily="49" charset="-122"/>
                          <a:ea typeface="楷体_GB2312" pitchFamily="49" charset="-122"/>
                        </a:rPr>
                        <a:t>链表为空：</a:t>
                      </a:r>
                      <a:r>
                        <a:rPr lang="en-US" altLang="zh-CN" sz="1800" dirty="0">
                          <a:solidFill>
                            <a:schemeClr val="tx1"/>
                          </a:solidFill>
                          <a:latin typeface="楷体_GB2312" pitchFamily="49" charset="-122"/>
                          <a:ea typeface="楷体_GB2312" pitchFamily="49" charset="-122"/>
                        </a:rPr>
                        <a:t>L-&gt;next==NULL</a:t>
                      </a:r>
                      <a:r>
                        <a:rPr lang="zh-CN" altLang="en-US" sz="1800" dirty="0">
                          <a:solidFill>
                            <a:schemeClr val="tx1"/>
                          </a:solidFill>
                          <a:latin typeface="楷体_GB2312" pitchFamily="49" charset="-122"/>
                          <a:ea typeface="楷体_GB2312" pitchFamily="49" charset="-122"/>
                        </a:rPr>
                        <a:t>为真</a:t>
                      </a:r>
                      <a:endParaRPr lang="zh-CN" altLang="en-US" sz="1800" dirty="0">
                        <a:solidFill>
                          <a:schemeClr val="tx1"/>
                        </a:solidFill>
                        <a:latin typeface="楷体_GB2312" pitchFamily="49" charset="-122"/>
                        <a:ea typeface="楷体_GB2312" pitchFamily="49" charset="-122"/>
                      </a:endParaRPr>
                    </a:p>
                    <a:p>
                      <a:pPr lvl="0" indent="85725" eaLnBrk="0" hangingPunct="0">
                        <a:buClr>
                          <a:srgbClr val="000000"/>
                        </a:buClr>
                        <a:buFont typeface="Wingdings" panose="05000000000000000000" pitchFamily="2" charset="2"/>
                        <a:buChar char=""/>
                      </a:pPr>
                      <a:r>
                        <a:rPr lang="zh-CN" altLang="en-US" sz="1800" dirty="0">
                          <a:solidFill>
                            <a:schemeClr val="tx1"/>
                          </a:solidFill>
                          <a:latin typeface="楷体_GB2312" pitchFamily="49" charset="-122"/>
                          <a:ea typeface="楷体_GB2312" pitchFamily="49" charset="-122"/>
                        </a:rPr>
                        <a:t>链表的第一个数据元素由</a:t>
                      </a:r>
                      <a:r>
                        <a:rPr lang="en-US" altLang="zh-CN" sz="1800" dirty="0">
                          <a:solidFill>
                            <a:schemeClr val="tx1"/>
                          </a:solidFill>
                          <a:latin typeface="楷体_GB2312" pitchFamily="49" charset="-122"/>
                          <a:ea typeface="楷体_GB2312" pitchFamily="49" charset="-122"/>
                        </a:rPr>
                        <a:t>L-&gt;next</a:t>
                      </a:r>
                      <a:r>
                        <a:rPr lang="zh-CN" altLang="en-US" sz="1800" dirty="0">
                          <a:solidFill>
                            <a:schemeClr val="tx1"/>
                          </a:solidFill>
                          <a:latin typeface="楷体_GB2312" pitchFamily="49" charset="-122"/>
                          <a:ea typeface="楷体_GB2312" pitchFamily="49" charset="-122"/>
                        </a:rPr>
                        <a:t>指向</a:t>
                      </a:r>
                      <a:endParaRPr lang="zh-CN" altLang="en-US" sz="1800" dirty="0">
                        <a:solidFill>
                          <a:schemeClr val="tx1"/>
                        </a:solidFill>
                        <a:latin typeface="楷体_GB2312" pitchFamily="49" charset="-122"/>
                        <a:ea typeface="楷体_GB2312" pitchFamily="49" charset="-122"/>
                      </a:endParaRPr>
                    </a:p>
                    <a:p>
                      <a:pPr lvl="0" indent="85725" eaLnBrk="0" hangingPunct="0">
                        <a:buClr>
                          <a:srgbClr val="000000"/>
                        </a:buClr>
                        <a:buFont typeface="Wingdings" panose="05000000000000000000" pitchFamily="2" charset="2"/>
                        <a:buChar char=""/>
                      </a:pPr>
                      <a:r>
                        <a:rPr lang="zh-CN" altLang="en-US" sz="1800" dirty="0">
                          <a:solidFill>
                            <a:schemeClr val="tx1"/>
                          </a:solidFill>
                          <a:latin typeface="楷体_GB2312" pitchFamily="49" charset="-122"/>
                          <a:ea typeface="楷体_GB2312" pitchFamily="49" charset="-122"/>
                        </a:rPr>
                        <a:t>插入、删除操作统一</a:t>
                      </a:r>
                      <a:endParaRPr lang="zh-CN" altLang="en-US" sz="1800" dirty="0">
                        <a:solidFill>
                          <a:schemeClr val="tx1"/>
                        </a:solidFill>
                        <a:latin typeface="楷体_GB2312" pitchFamily="49" charset="-122"/>
                        <a:ea typeface="楷体_GB2312" pitchFamily="49" charset="-122"/>
                      </a:endParaRPr>
                    </a:p>
                  </a:txBody>
                  <a:tcPr anchor="ctr">
                    <a:lnL>
                      <a:noFill/>
                    </a:lnL>
                    <a:lnR>
                      <a:noFill/>
                    </a:lnR>
                    <a:lnT>
                      <a:noFill/>
                    </a:lnT>
                    <a:lnB>
                      <a:noFill/>
                    </a:lnB>
                    <a:lnTlToBr>
                      <a:noFill/>
                    </a:lnTlToBr>
                    <a:lnBlToTr>
                      <a:noFill/>
                    </a:lnBlToTr>
                    <a:noFill/>
                  </a:tcPr>
                </a:tc>
              </a:tr>
            </a:tbl>
          </a:graphicData>
        </a:graphic>
      </p:graphicFrame>
      <p:grpSp>
        <p:nvGrpSpPr>
          <p:cNvPr id="36884" name="内容占位符 148613"/>
          <p:cNvGrpSpPr>
            <a:grpSpLocks noGrp="1"/>
          </p:cNvGrpSpPr>
          <p:nvPr/>
        </p:nvGrpSpPr>
        <p:grpSpPr>
          <a:xfrm>
            <a:off x="-2147483648" y="-2147483648"/>
            <a:ext cx="0" cy="0"/>
            <a:chOff x="1352746" y="1352746"/>
            <a:chExt cx="2736" cy="922"/>
          </a:xfrm>
        </p:grpSpPr>
        <p:sp>
          <p:nvSpPr>
            <p:cNvPr id="36885" name="矩形 36884"/>
            <p:cNvSpPr/>
            <p:nvPr/>
          </p:nvSpPr>
          <p:spPr>
            <a:xfrm>
              <a:off x="1352746" y="1352746"/>
              <a:ext cx="2736" cy="240"/>
            </a:xfrm>
            <a:prstGeom prst="rect">
              <a:avLst/>
            </a:prstGeom>
            <a:noFill/>
            <a:ln w="9525">
              <a:noFill/>
            </a:ln>
          </p:spPr>
          <p:txBody>
            <a:bodyPr anchor="ctr"/>
            <a:p>
              <a:pPr lvl="0" algn="ctr" eaLnBrk="1" hangingPunct="1">
                <a:buClr>
                  <a:srgbClr val="000000"/>
                </a:buClr>
              </a:pPr>
              <a:r>
                <a:rPr lang="zh-CN" altLang="en-US" sz="1800" dirty="0">
                  <a:solidFill>
                    <a:schemeClr val="tx1"/>
                  </a:solidFill>
                  <a:latin typeface="楷体_GB2312" pitchFamily="49" charset="-122"/>
                  <a:ea typeface="楷体_GB2312" pitchFamily="49" charset="-122"/>
                </a:rPr>
                <a:t>不带头结点</a:t>
              </a:r>
              <a:endParaRPr lang="zh-CN" altLang="en-US" sz="1800" dirty="0">
                <a:solidFill>
                  <a:schemeClr val="tx1"/>
                </a:solidFill>
                <a:latin typeface="楷体_GB2312" pitchFamily="49" charset="-122"/>
                <a:ea typeface="楷体_GB2312" pitchFamily="49" charset="-122"/>
              </a:endParaRPr>
            </a:p>
          </p:txBody>
        </p:sp>
        <p:sp>
          <p:nvSpPr>
            <p:cNvPr id="36886" name="矩形 36885"/>
            <p:cNvSpPr/>
            <p:nvPr/>
          </p:nvSpPr>
          <p:spPr>
            <a:xfrm>
              <a:off x="1352746" y="1352746"/>
              <a:ext cx="2688" cy="240"/>
            </a:xfrm>
            <a:prstGeom prst="rect">
              <a:avLst/>
            </a:prstGeom>
            <a:noFill/>
            <a:ln w="9525">
              <a:noFill/>
            </a:ln>
          </p:spPr>
          <p:txBody>
            <a:bodyPr anchor="ctr"/>
            <a:p>
              <a:pPr lvl="0" algn="ctr" eaLnBrk="1" hangingPunct="1">
                <a:buClr>
                  <a:srgbClr val="000000"/>
                </a:buClr>
              </a:pPr>
              <a:r>
                <a:rPr lang="zh-CN" altLang="en-US" sz="1800" dirty="0">
                  <a:solidFill>
                    <a:schemeClr val="tx1"/>
                  </a:solidFill>
                  <a:latin typeface="楷体_GB2312" pitchFamily="49" charset="-122"/>
                  <a:ea typeface="楷体_GB2312" pitchFamily="49" charset="-122"/>
                </a:rPr>
                <a:t>带 头 结 点</a:t>
              </a:r>
              <a:endParaRPr lang="zh-CN" altLang="en-US" sz="1800" dirty="0">
                <a:solidFill>
                  <a:schemeClr val="tx1"/>
                </a:solidFill>
                <a:latin typeface="楷体_GB2312" pitchFamily="49" charset="-122"/>
                <a:ea typeface="楷体_GB2312" pitchFamily="49" charset="-122"/>
              </a:endParaRPr>
            </a:p>
          </p:txBody>
        </p:sp>
        <p:sp>
          <p:nvSpPr>
            <p:cNvPr id="36887" name="矩形 36886"/>
            <p:cNvSpPr/>
            <p:nvPr/>
          </p:nvSpPr>
          <p:spPr>
            <a:xfrm>
              <a:off x="1352746" y="1352746"/>
              <a:ext cx="2736" cy="922"/>
            </a:xfrm>
            <a:prstGeom prst="rect">
              <a:avLst/>
            </a:prstGeom>
            <a:noFill/>
            <a:ln w="9525">
              <a:noFill/>
            </a:ln>
          </p:spPr>
          <p:txBody>
            <a:bodyPr anchor="ctr"/>
            <a:p>
              <a:pPr lvl="0" defTabSz="0" eaLnBrk="1" hangingPunct="1">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链表为空：</a:t>
              </a:r>
              <a:r>
                <a:rPr lang="en-US" altLang="zh-CN" sz="1800" dirty="0">
                  <a:solidFill>
                    <a:schemeClr val="tx1"/>
                  </a:solidFill>
                  <a:latin typeface="楷体_GB2312" pitchFamily="49" charset="-122"/>
                  <a:ea typeface="楷体_GB2312" pitchFamily="49" charset="-122"/>
                </a:rPr>
                <a:t>L==NULL</a:t>
              </a:r>
              <a:r>
                <a:rPr lang="zh-CN" altLang="en-US" sz="1800" dirty="0">
                  <a:solidFill>
                    <a:schemeClr val="tx1"/>
                  </a:solidFill>
                  <a:latin typeface="楷体_GB2312" pitchFamily="49" charset="-122"/>
                  <a:ea typeface="楷体_GB2312" pitchFamily="49" charset="-122"/>
                </a:rPr>
                <a:t>为真</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链表的第一个数据元素由</a:t>
              </a:r>
              <a:r>
                <a:rPr lang="en-US" altLang="zh-CN" sz="1800" dirty="0">
                  <a:solidFill>
                    <a:schemeClr val="tx1"/>
                  </a:solidFill>
                  <a:latin typeface="楷体_GB2312" pitchFamily="49" charset="-122"/>
                  <a:ea typeface="楷体_GB2312" pitchFamily="49" charset="-122"/>
                </a:rPr>
                <a:t>L</a:t>
              </a:r>
              <a:r>
                <a:rPr lang="zh-CN" altLang="en-US" sz="1800" dirty="0">
                  <a:solidFill>
                    <a:schemeClr val="tx1"/>
                  </a:solidFill>
                  <a:latin typeface="楷体_GB2312" pitchFamily="49" charset="-122"/>
                  <a:ea typeface="楷体_GB2312" pitchFamily="49" charset="-122"/>
                </a:rPr>
                <a:t>指向</a:t>
              </a:r>
              <a:endParaRPr lang="zh-CN" altLang="en-US" sz="1800" dirty="0">
                <a:solidFill>
                  <a:schemeClr val="tx1"/>
                </a:solidFill>
                <a:latin typeface="楷体_GB2312" pitchFamily="49" charset="-122"/>
                <a:ea typeface="楷体_GB2312" pitchFamily="49" charset="-122"/>
              </a:endParaRPr>
            </a:p>
            <a:p>
              <a:pPr lvl="0" defTabSz="0" eaLnBrk="0" hangingPunct="0">
                <a:buClr>
                  <a:srgbClr val="000000"/>
                </a:buClr>
                <a:buFont typeface="Wingdings" panose="05000000000000000000" pitchFamily="2" charset="2"/>
                <a:buChar char=""/>
                <a:tabLst>
                  <a:tab pos="266700" algn="l"/>
                </a:tabLst>
              </a:pPr>
              <a:r>
                <a:rPr lang="zh-CN" altLang="en-US" sz="1800" dirty="0">
                  <a:solidFill>
                    <a:schemeClr val="tx1"/>
                  </a:solidFill>
                  <a:latin typeface="楷体_GB2312" pitchFamily="49" charset="-122"/>
                  <a:ea typeface="楷体_GB2312" pitchFamily="49" charset="-122"/>
                </a:rPr>
                <a:t>在第一个元素之前插入一个元素和删除第一个元素要单独处理，和在其他位置插入、删除操作不同</a:t>
              </a:r>
              <a:endParaRPr lang="zh-CN" altLang="en-US" sz="1800" dirty="0">
                <a:solidFill>
                  <a:schemeClr val="tx1"/>
                </a:solidFill>
                <a:latin typeface="楷体_GB2312" pitchFamily="49" charset="-122"/>
                <a:ea typeface="楷体_GB2312" pitchFamily="49" charset="-122"/>
              </a:endParaRPr>
            </a:p>
          </p:txBody>
        </p:sp>
        <p:sp>
          <p:nvSpPr>
            <p:cNvPr id="36888" name="矩形 36887"/>
            <p:cNvSpPr/>
            <p:nvPr/>
          </p:nvSpPr>
          <p:spPr>
            <a:xfrm>
              <a:off x="1352746" y="1352746"/>
              <a:ext cx="2688" cy="922"/>
            </a:xfrm>
            <a:prstGeom prst="rect">
              <a:avLst/>
            </a:prstGeom>
            <a:noFill/>
            <a:ln w="9525">
              <a:noFill/>
            </a:ln>
          </p:spPr>
          <p:txBody>
            <a:bodyPr anchor="ctr"/>
            <a:p>
              <a:pPr lvl="0" indent="85725" eaLnBrk="1" hangingPunct="1">
                <a:buClr>
                  <a:srgbClr val="000000"/>
                </a:buClr>
                <a:buFont typeface="Wingdings" panose="05000000000000000000" pitchFamily="2" charset="2"/>
                <a:buChar char=""/>
              </a:pPr>
              <a:r>
                <a:rPr lang="zh-CN" altLang="en-US" sz="1800" dirty="0">
                  <a:solidFill>
                    <a:schemeClr val="tx1"/>
                  </a:solidFill>
                  <a:latin typeface="楷体_GB2312" pitchFamily="49" charset="-122"/>
                  <a:ea typeface="楷体_GB2312" pitchFamily="49" charset="-122"/>
                </a:rPr>
                <a:t>链表为空：</a:t>
              </a:r>
              <a:r>
                <a:rPr lang="en-US" altLang="zh-CN" sz="1800" dirty="0">
                  <a:solidFill>
                    <a:schemeClr val="tx1"/>
                  </a:solidFill>
                  <a:latin typeface="楷体_GB2312" pitchFamily="49" charset="-122"/>
                  <a:ea typeface="楷体_GB2312" pitchFamily="49" charset="-122"/>
                </a:rPr>
                <a:t>L-&gt;next==NULL</a:t>
              </a:r>
              <a:r>
                <a:rPr lang="zh-CN" altLang="en-US" sz="1800" dirty="0">
                  <a:solidFill>
                    <a:schemeClr val="tx1"/>
                  </a:solidFill>
                  <a:latin typeface="楷体_GB2312" pitchFamily="49" charset="-122"/>
                  <a:ea typeface="楷体_GB2312" pitchFamily="49" charset="-122"/>
                </a:rPr>
                <a:t>为真</a:t>
              </a:r>
              <a:endParaRPr lang="zh-CN" altLang="en-US" sz="1800" dirty="0">
                <a:solidFill>
                  <a:schemeClr val="tx1"/>
                </a:solidFill>
                <a:latin typeface="楷体_GB2312" pitchFamily="49" charset="-122"/>
                <a:ea typeface="楷体_GB2312" pitchFamily="49" charset="-122"/>
              </a:endParaRPr>
            </a:p>
            <a:p>
              <a:pPr lvl="0" indent="85725" eaLnBrk="0" hangingPunct="0">
                <a:buClr>
                  <a:srgbClr val="000000"/>
                </a:buClr>
                <a:buFont typeface="Wingdings" panose="05000000000000000000" pitchFamily="2" charset="2"/>
                <a:buChar char=""/>
              </a:pPr>
              <a:r>
                <a:rPr lang="zh-CN" altLang="en-US" sz="1800" dirty="0">
                  <a:solidFill>
                    <a:schemeClr val="tx1"/>
                  </a:solidFill>
                  <a:latin typeface="楷体_GB2312" pitchFamily="49" charset="-122"/>
                  <a:ea typeface="楷体_GB2312" pitchFamily="49" charset="-122"/>
                </a:rPr>
                <a:t>链表的第一个数据元素由</a:t>
              </a:r>
              <a:r>
                <a:rPr lang="en-US" altLang="zh-CN" sz="1800" dirty="0">
                  <a:solidFill>
                    <a:schemeClr val="tx1"/>
                  </a:solidFill>
                  <a:latin typeface="楷体_GB2312" pitchFamily="49" charset="-122"/>
                  <a:ea typeface="楷体_GB2312" pitchFamily="49" charset="-122"/>
                </a:rPr>
                <a:t>L-&gt;next</a:t>
              </a:r>
              <a:r>
                <a:rPr lang="zh-CN" altLang="en-US" sz="1800" dirty="0">
                  <a:solidFill>
                    <a:schemeClr val="tx1"/>
                  </a:solidFill>
                  <a:latin typeface="楷体_GB2312" pitchFamily="49" charset="-122"/>
                  <a:ea typeface="楷体_GB2312" pitchFamily="49" charset="-122"/>
                </a:rPr>
                <a:t>指向</a:t>
              </a:r>
              <a:endParaRPr lang="zh-CN" altLang="en-US" sz="1800" dirty="0">
                <a:solidFill>
                  <a:schemeClr val="tx1"/>
                </a:solidFill>
                <a:latin typeface="楷体_GB2312" pitchFamily="49" charset="-122"/>
                <a:ea typeface="楷体_GB2312" pitchFamily="49" charset="-122"/>
              </a:endParaRPr>
            </a:p>
            <a:p>
              <a:pPr lvl="0" indent="85725" eaLnBrk="0" hangingPunct="0">
                <a:buClr>
                  <a:srgbClr val="000000"/>
                </a:buClr>
                <a:buFont typeface="Wingdings" panose="05000000000000000000" pitchFamily="2" charset="2"/>
                <a:buChar char=""/>
              </a:pPr>
              <a:r>
                <a:rPr lang="zh-CN" altLang="en-US" sz="1800" dirty="0">
                  <a:solidFill>
                    <a:schemeClr val="tx1"/>
                  </a:solidFill>
                  <a:latin typeface="楷体_GB2312" pitchFamily="49" charset="-122"/>
                  <a:ea typeface="楷体_GB2312" pitchFamily="49" charset="-122"/>
                </a:rPr>
                <a:t>插入、删除操作统一</a:t>
              </a:r>
              <a:endParaRPr lang="zh-CN" altLang="en-US" sz="1800" dirty="0">
                <a:solidFill>
                  <a:schemeClr val="tx1"/>
                </a:solidFill>
                <a:latin typeface="楷体_GB2312" pitchFamily="49" charset="-122"/>
                <a:ea typeface="楷体_GB2312" pitchFamily="49" charset="-122"/>
              </a:endParaRPr>
            </a:p>
          </p:txBody>
        </p:sp>
      </p:grpSp>
      <p:graphicFrame>
        <p:nvGraphicFramePr>
          <p:cNvPr id="148614" name="内容占位符 148613"/>
          <p:cNvGraphicFramePr>
            <a:graphicFrameLocks noGrp="1"/>
          </p:cNvGraphicFramePr>
          <p:nvPr>
            <p:ph sz="half" idx="4294967295"/>
          </p:nvPr>
        </p:nvGraphicFramePr>
        <p:xfrm>
          <a:off x="0" y="0"/>
          <a:ext cx="0" cy="0"/>
        </p:xfrm>
        <a:graphic>
          <a:graphicData uri="http://schemas.openxmlformats.org/drawingml/2006/table">
            <a:tbl>
              <a:tblPr/>
              <a:tblGrid>
                <a:gridCol w="4343400"/>
                <a:gridCol w="4267200"/>
              </a:tblGrid>
              <a:tr h="3810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latin typeface="楷体_GB2312" pitchFamily="49" charset="-122"/>
                          <a:ea typeface="楷体_GB2312" pitchFamily="49" charset="-122"/>
                        </a:rPr>
                        <a:t>不带头结点</a:t>
                      </a:r>
                      <a:endParaRPr lang="zh-CN" altLang="en-US" sz="1800" b="1" dirty="0">
                        <a:latin typeface="楷体_GB2312" pitchFamily="49" charset="-122"/>
                        <a:ea typeface="楷体_GB2312" pitchFamily="49" charset="-122"/>
                      </a:endParaRPr>
                    </a:p>
                  </a:txBody>
                  <a:tcPr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latin typeface="楷体_GB2312" pitchFamily="49" charset="-122"/>
                          <a:ea typeface="楷体_GB2312" pitchFamily="49" charset="-122"/>
                        </a:rPr>
                        <a:t>带 头 结 点</a:t>
                      </a:r>
                      <a:endParaRPr lang="zh-CN" altLang="en-US" sz="1800" b="1" dirty="0">
                        <a:latin typeface="楷体_GB2312" pitchFamily="49" charset="-122"/>
                        <a:ea typeface="楷体_GB2312" pitchFamily="49" charset="-122"/>
                      </a:endParaRPr>
                    </a:p>
                  </a:txBody>
                  <a:tcPr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1463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defTabSz="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链表为空：</a:t>
                      </a:r>
                      <a:r>
                        <a:rPr lang="en-US" altLang="zh-CN" sz="1800" b="1" dirty="0">
                          <a:latin typeface="楷体_GB2312" pitchFamily="49" charset="-122"/>
                          <a:ea typeface="楷体_GB2312" pitchFamily="49" charset="-122"/>
                        </a:rPr>
                        <a:t>L==NULL</a:t>
                      </a:r>
                      <a:r>
                        <a:rPr lang="zh-CN" altLang="en-US" sz="1800" b="1" dirty="0">
                          <a:latin typeface="楷体_GB2312" pitchFamily="49" charset="-122"/>
                          <a:ea typeface="楷体_GB2312" pitchFamily="49" charset="-122"/>
                        </a:rPr>
                        <a:t>为真</a:t>
                      </a:r>
                      <a:endParaRPr lang="zh-CN" altLang="en-US" sz="1800" b="1" dirty="0">
                        <a:latin typeface="楷体_GB2312" pitchFamily="49" charset="-122"/>
                        <a:ea typeface="楷体_GB2312" pitchFamily="49" charset="-122"/>
                      </a:endParaRPr>
                    </a:p>
                    <a:p>
                      <a:pPr lvl="0" defTabSz="0" eaLnBrk="0" hangingPunct="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链表的第一个数据元素由</a:t>
                      </a:r>
                      <a:r>
                        <a:rPr lang="en-US" altLang="zh-CN" sz="1800" b="1" dirty="0">
                          <a:latin typeface="楷体_GB2312" pitchFamily="49" charset="-122"/>
                          <a:ea typeface="楷体_GB2312" pitchFamily="49" charset="-122"/>
                        </a:rPr>
                        <a:t>L</a:t>
                      </a:r>
                      <a:r>
                        <a:rPr lang="zh-CN" altLang="en-US" sz="1800" b="1" dirty="0">
                          <a:latin typeface="楷体_GB2312" pitchFamily="49" charset="-122"/>
                          <a:ea typeface="楷体_GB2312" pitchFamily="49" charset="-122"/>
                        </a:rPr>
                        <a:t>指向</a:t>
                      </a:r>
                      <a:endParaRPr lang="zh-CN" altLang="en-US" sz="1800" b="1" dirty="0">
                        <a:latin typeface="楷体_GB2312" pitchFamily="49" charset="-122"/>
                        <a:ea typeface="楷体_GB2312" pitchFamily="49" charset="-122"/>
                      </a:endParaRPr>
                    </a:p>
                    <a:p>
                      <a:pPr lvl="0" defTabSz="0" eaLnBrk="0" hangingPunct="0">
                        <a:spcBef>
                          <a:spcPct val="0"/>
                        </a:spcBef>
                        <a:buClr>
                          <a:srgbClr val="000000"/>
                        </a:buClr>
                        <a:buFont typeface="Wingdings" panose="05000000000000000000" pitchFamily="2" charset="2"/>
                        <a:buChar char=""/>
                        <a:tabLst>
                          <a:tab pos="266700" algn="l"/>
                        </a:tabLst>
                      </a:pPr>
                      <a:r>
                        <a:rPr lang="zh-CN" altLang="en-US" sz="1800" b="1" dirty="0">
                          <a:latin typeface="楷体_GB2312" pitchFamily="49" charset="-122"/>
                          <a:ea typeface="楷体_GB2312" pitchFamily="49" charset="-122"/>
                        </a:rPr>
                        <a:t>在第一个元素之前插入一个元素和删除第一个元素要单独处理，和在其他位置插入、删除操作不同</a:t>
                      </a:r>
                      <a:endParaRPr lang="zh-CN" altLang="en-US" sz="1800" b="1" dirty="0">
                        <a:latin typeface="楷体_GB2312" pitchFamily="49" charset="-122"/>
                        <a:ea typeface="楷体_GB2312" pitchFamily="49" charset="-122"/>
                      </a:endParaRPr>
                    </a:p>
                  </a:txBody>
                  <a:tcPr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85725">
                        <a:spcBef>
                          <a:spcPct val="0"/>
                        </a:spcBef>
                        <a:buClr>
                          <a:srgbClr val="000000"/>
                        </a:buClr>
                        <a:buFont typeface="Wingdings" panose="05000000000000000000" pitchFamily="2" charset="2"/>
                        <a:buChar char=""/>
                      </a:pPr>
                      <a:r>
                        <a:rPr lang="zh-CN" altLang="en-US" sz="1800" b="1" dirty="0">
                          <a:latin typeface="楷体_GB2312" pitchFamily="49" charset="-122"/>
                          <a:ea typeface="楷体_GB2312" pitchFamily="49" charset="-122"/>
                        </a:rPr>
                        <a:t>链表为空：</a:t>
                      </a:r>
                      <a:r>
                        <a:rPr lang="en-US" altLang="zh-CN" sz="1800" b="1" dirty="0">
                          <a:latin typeface="楷体_GB2312" pitchFamily="49" charset="-122"/>
                          <a:ea typeface="楷体_GB2312" pitchFamily="49" charset="-122"/>
                        </a:rPr>
                        <a:t>L-&gt;next==NULL</a:t>
                      </a:r>
                      <a:r>
                        <a:rPr lang="zh-CN" altLang="en-US" sz="1800" b="1" dirty="0">
                          <a:latin typeface="楷体_GB2312" pitchFamily="49" charset="-122"/>
                          <a:ea typeface="楷体_GB2312" pitchFamily="49" charset="-122"/>
                        </a:rPr>
                        <a:t>为真</a:t>
                      </a:r>
                      <a:endParaRPr lang="zh-CN" altLang="en-US" sz="1800" b="1" dirty="0">
                        <a:latin typeface="楷体_GB2312" pitchFamily="49" charset="-122"/>
                        <a:ea typeface="楷体_GB2312" pitchFamily="49" charset="-122"/>
                      </a:endParaRPr>
                    </a:p>
                    <a:p>
                      <a:pPr marL="0" lvl="0" indent="85725" eaLnBrk="0" hangingPunct="0">
                        <a:spcBef>
                          <a:spcPct val="0"/>
                        </a:spcBef>
                        <a:buClr>
                          <a:srgbClr val="000000"/>
                        </a:buClr>
                        <a:buFont typeface="Wingdings" panose="05000000000000000000" pitchFamily="2" charset="2"/>
                        <a:buChar char=""/>
                      </a:pPr>
                      <a:r>
                        <a:rPr lang="zh-CN" altLang="en-US" sz="1800" b="1" dirty="0">
                          <a:latin typeface="楷体_GB2312" pitchFamily="49" charset="-122"/>
                          <a:ea typeface="楷体_GB2312" pitchFamily="49" charset="-122"/>
                        </a:rPr>
                        <a:t>链表的第一个数据元素由</a:t>
                      </a:r>
                      <a:r>
                        <a:rPr lang="en-US" altLang="zh-CN" sz="1800" b="1" dirty="0">
                          <a:latin typeface="楷体_GB2312" pitchFamily="49" charset="-122"/>
                          <a:ea typeface="楷体_GB2312" pitchFamily="49" charset="-122"/>
                        </a:rPr>
                        <a:t>L-&gt;next</a:t>
                      </a:r>
                      <a:r>
                        <a:rPr lang="zh-CN" altLang="en-US" sz="1800" b="1" dirty="0">
                          <a:latin typeface="楷体_GB2312" pitchFamily="49" charset="-122"/>
                          <a:ea typeface="楷体_GB2312" pitchFamily="49" charset="-122"/>
                        </a:rPr>
                        <a:t>指向</a:t>
                      </a:r>
                      <a:endParaRPr lang="zh-CN" altLang="en-US" sz="1800" b="1" dirty="0">
                        <a:latin typeface="楷体_GB2312" pitchFamily="49" charset="-122"/>
                        <a:ea typeface="楷体_GB2312" pitchFamily="49" charset="-122"/>
                      </a:endParaRPr>
                    </a:p>
                    <a:p>
                      <a:pPr marL="0" lvl="0" indent="85725" eaLnBrk="0" hangingPunct="0">
                        <a:spcBef>
                          <a:spcPct val="0"/>
                        </a:spcBef>
                        <a:buClr>
                          <a:srgbClr val="000000"/>
                        </a:buClr>
                        <a:buFont typeface="Wingdings" panose="05000000000000000000" pitchFamily="2" charset="2"/>
                        <a:buChar char=""/>
                      </a:pPr>
                      <a:r>
                        <a:rPr lang="zh-CN" altLang="en-US" sz="1800" b="1" dirty="0">
                          <a:latin typeface="楷体_GB2312" pitchFamily="49" charset="-122"/>
                          <a:ea typeface="楷体_GB2312" pitchFamily="49" charset="-122"/>
                        </a:rPr>
                        <a:t>插入、删除操作统一</a:t>
                      </a:r>
                      <a:endParaRPr lang="zh-CN" altLang="en-US" sz="1800" b="1" dirty="0">
                        <a:latin typeface="楷体_GB2312" pitchFamily="49" charset="-122"/>
                        <a:ea typeface="楷体_GB2312" pitchFamily="49" charset="-122"/>
                      </a:endParaRPr>
                    </a:p>
                  </a:txBody>
                  <a:tcPr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bl>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diamond(in)">
                                      <p:cBhvr>
                                        <p:cTn id="7" dur="20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49153"/>
          <p:cNvSpPr>
            <a:spLocks noGrp="1"/>
          </p:cNvSpPr>
          <p:nvPr>
            <p:ph type="title"/>
          </p:nvPr>
        </p:nvSpPr>
        <p:spPr>
          <a:xfrm>
            <a:off x="228600" y="533400"/>
            <a:ext cx="4572000" cy="533400"/>
          </a:xfrm>
          <a:ln>
            <a:noFill/>
          </a:ln>
        </p:spPr>
        <p:txBody>
          <a:bodyPr vert="horz" wrap="square" lIns="91440" tIns="45720" rIns="91440" bIns="45720" anchor="ctr"/>
          <a:p>
            <a:pPr algn="l" eaLnBrk="1" hangingPunct="1"/>
            <a:r>
              <a:rPr lang="en-US" altLang="zh-CN" sz="2400" dirty="0"/>
              <a:t>2.3.2  </a:t>
            </a:r>
            <a:r>
              <a:rPr lang="zh-CN" altLang="en-US" sz="2400" dirty="0"/>
              <a:t>单链表上的基本运算</a:t>
            </a:r>
            <a:endParaRPr lang="zh-CN" altLang="en-US" sz="2400" dirty="0"/>
          </a:p>
        </p:txBody>
      </p:sp>
      <p:sp>
        <p:nvSpPr>
          <p:cNvPr id="49158" name="矩形 49157"/>
          <p:cNvSpPr/>
          <p:nvPr/>
        </p:nvSpPr>
        <p:spPr>
          <a:xfrm>
            <a:off x="457200" y="1905000"/>
            <a:ext cx="7239000" cy="2378075"/>
          </a:xfrm>
          <a:prstGeom prst="rect">
            <a:avLst/>
          </a:prstGeom>
          <a:noFill/>
          <a:ln w="57150">
            <a:noFill/>
          </a:ln>
        </p:spPr>
        <p:txBody>
          <a:bodyPr>
            <a:spAutoFit/>
          </a:bodyPr>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LinkList InitList(LinkList  *h)</a:t>
            </a:r>
            <a:endParaRPr lang="en-US" altLang="zh-CN"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a:solidFill>
                  <a:schemeClr val="hlink"/>
                </a:solidFill>
                <a:latin typeface="Times New Roman" panose="02020603050405020304" pitchFamily="18" charset="0"/>
                <a:ea typeface="楷体_GB2312" pitchFamily="49" charset="-122"/>
              </a:rPr>
              <a:t>if(</a:t>
            </a:r>
            <a:r>
              <a:rPr lang="en-US" altLang="zh-CN" dirty="0">
                <a:solidFill>
                  <a:srgbClr val="003366"/>
                </a:solidFill>
                <a:latin typeface="Times New Roman" panose="02020603050405020304" pitchFamily="18" charset="0"/>
                <a:ea typeface="楷体_GB2312" pitchFamily="49" charset="-122"/>
              </a:rPr>
              <a:t> </a:t>
            </a:r>
            <a:r>
              <a:rPr lang="en-US" altLang="zh-CN" dirty="0">
                <a:solidFill>
                  <a:srgbClr val="C40091"/>
                </a:solidFill>
                <a:latin typeface="Times New Roman" panose="02020603050405020304" pitchFamily="18" charset="0"/>
                <a:ea typeface="楷体_GB2312" pitchFamily="49" charset="-122"/>
              </a:rPr>
              <a:t>h</a:t>
            </a:r>
            <a:r>
              <a:rPr lang="en-US" altLang="zh-CN" dirty="0">
                <a:solidFill>
                  <a:srgbClr val="003366"/>
                </a:solidFill>
                <a:latin typeface="Times New Roman" panose="02020603050405020304" pitchFamily="18" charset="0"/>
                <a:ea typeface="楷体_GB2312" pitchFamily="49" charset="-122"/>
              </a:rPr>
              <a:t>=(LinkList*)</a:t>
            </a:r>
            <a:r>
              <a:rPr lang="en-US" altLang="zh-CN" dirty="0">
                <a:solidFill>
                  <a:srgbClr val="CC3300"/>
                </a:solidFill>
                <a:latin typeface="Times New Roman" panose="02020603050405020304" pitchFamily="18" charset="0"/>
                <a:ea typeface="楷体_GB2312" pitchFamily="49" charset="-122"/>
              </a:rPr>
              <a:t>malloc(</a:t>
            </a:r>
            <a:r>
              <a:rPr lang="en-US" altLang="zh-CN" dirty="0">
                <a:solidFill>
                  <a:schemeClr val="hlink"/>
                </a:solidFill>
                <a:latin typeface="Times New Roman" panose="02020603050405020304" pitchFamily="18" charset="0"/>
                <a:ea typeface="楷体_GB2312" pitchFamily="49" charset="-122"/>
              </a:rPr>
              <a:t>sizeof(</a:t>
            </a:r>
            <a:r>
              <a:rPr lang="en-US" altLang="zh-CN" dirty="0">
                <a:solidFill>
                  <a:srgbClr val="996633"/>
                </a:solidFill>
                <a:latin typeface="Times New Roman" panose="02020603050405020304" pitchFamily="18" charset="0"/>
                <a:ea typeface="楷体_GB2312" pitchFamily="49" charset="-122"/>
              </a:rPr>
              <a:t>LNode</a:t>
            </a:r>
            <a:r>
              <a:rPr lang="en-US" altLang="zh-CN" dirty="0">
                <a:solidFill>
                  <a:schemeClr val="hlink"/>
                </a:solidFill>
                <a:latin typeface="Times New Roman" panose="02020603050405020304" pitchFamily="18" charset="0"/>
                <a:ea typeface="楷体_GB2312" pitchFamily="49" charset="-122"/>
              </a:rPr>
              <a:t>)</a:t>
            </a:r>
            <a:r>
              <a:rPr lang="en-US" altLang="zh-CN" dirty="0">
                <a:solidFill>
                  <a:srgbClr val="CC3300"/>
                </a:solidFill>
                <a:latin typeface="Times New Roman" panose="02020603050405020304" pitchFamily="18" charset="0"/>
                <a:ea typeface="楷体_GB2312" pitchFamily="49" charset="-122"/>
              </a:rPr>
              <a:t>)</a:t>
            </a:r>
            <a:r>
              <a:rPr lang="en-US" altLang="zh-CN" dirty="0">
                <a:solidFill>
                  <a:srgbClr val="C40091"/>
                </a:solidFill>
                <a:latin typeface="Times New Roman" panose="02020603050405020304" pitchFamily="18" charset="0"/>
                <a:ea typeface="楷体_GB2312" pitchFamily="49" charset="-122"/>
              </a:rPr>
              <a:t>==NULL</a:t>
            </a:r>
            <a:r>
              <a:rPr lang="en-US" altLang="zh-CN" dirty="0">
                <a:solidFill>
                  <a:srgbClr val="003366"/>
                </a:solidFill>
                <a:latin typeface="Times New Roman" panose="02020603050405020304" pitchFamily="18" charset="0"/>
                <a:ea typeface="楷体_GB2312" pitchFamily="49" charset="-122"/>
              </a:rPr>
              <a:t> </a:t>
            </a:r>
            <a:r>
              <a:rPr lang="en-US" altLang="zh-CN" dirty="0">
                <a:solidFill>
                  <a:schemeClr val="hlink"/>
                </a:solidFill>
                <a:latin typeface="Times New Roman" panose="02020603050405020304" pitchFamily="18" charset="0"/>
                <a:ea typeface="楷体_GB2312" pitchFamily="49" charset="-122"/>
              </a:rPr>
              <a:t>)</a:t>
            </a:r>
            <a:endParaRPr lang="en-US" altLang="zh-CN" dirty="0">
              <a:solidFill>
                <a:schemeClr val="hlink"/>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   return(0);</a:t>
            </a:r>
            <a:endParaRPr lang="en-US" altLang="zh-CN"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  h-&gt;next=NULL;</a:t>
            </a:r>
            <a:endParaRPr lang="en-US" altLang="zh-CN"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 return(1); </a:t>
            </a:r>
            <a:endParaRPr lang="en-US" altLang="zh-CN"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a:t>
            </a:r>
            <a:endParaRPr lang="en-US" altLang="zh-CN" dirty="0">
              <a:solidFill>
                <a:srgbClr val="003366"/>
              </a:solidFill>
              <a:latin typeface="Times New Roman" panose="02020603050405020304" pitchFamily="18" charset="0"/>
              <a:ea typeface="楷体_GB2312" pitchFamily="49" charset="-122"/>
            </a:endParaRPr>
          </a:p>
        </p:txBody>
      </p:sp>
      <p:sp>
        <p:nvSpPr>
          <p:cNvPr id="49159" name="矩形 49158"/>
          <p:cNvSpPr/>
          <p:nvPr/>
        </p:nvSpPr>
        <p:spPr>
          <a:xfrm>
            <a:off x="381000" y="1143000"/>
            <a:ext cx="1371600" cy="457200"/>
          </a:xfrm>
          <a:prstGeom prst="rect">
            <a:avLst/>
          </a:prstGeom>
          <a:noFill/>
          <a:ln w="57150">
            <a:noFill/>
          </a:ln>
        </p:spPr>
        <p:txBody>
          <a:bodyPr anchor="ctr"/>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1. </a:t>
            </a:r>
            <a:r>
              <a:rPr lang="zh-CN" altLang="en-US" dirty="0">
                <a:solidFill>
                  <a:srgbClr val="000066"/>
                </a:solidFill>
                <a:latin typeface="Times New Roman" panose="02020603050405020304" pitchFamily="18" charset="0"/>
                <a:ea typeface="华文新魏" panose="02010800040101010101" pitchFamily="2" charset="-122"/>
              </a:rPr>
              <a:t>初始化</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49160" name="矩形 49159"/>
          <p:cNvSpPr/>
          <p:nvPr/>
        </p:nvSpPr>
        <p:spPr>
          <a:xfrm>
            <a:off x="2286000" y="4419600"/>
            <a:ext cx="3506788" cy="396875"/>
          </a:xfrm>
          <a:prstGeom prst="rect">
            <a:avLst/>
          </a:prstGeom>
          <a:noFill/>
          <a:ln w="57150">
            <a:noFill/>
          </a:ln>
        </p:spPr>
        <p:txBody>
          <a:bodyPr wrap="none">
            <a:spAutoFit/>
          </a:bodyPr>
          <a:p>
            <a:pPr lvl="0" eaLnBrk="1" hangingPunct="1"/>
            <a:r>
              <a:rPr lang="zh-CN" altLang="en-US" dirty="0">
                <a:latin typeface="Times New Roman" panose="02020603050405020304" pitchFamily="18" charset="0"/>
                <a:ea typeface="楷体_GB2312" pitchFamily="49" charset="-122"/>
              </a:rPr>
              <a:t>初始化操作即建立一个空表。</a:t>
            </a:r>
            <a:endParaRPr lang="zh-CN" altLang="en-US" dirty="0">
              <a:latin typeface="Times New Roman" panose="02020603050405020304" pitchFamily="18" charset="0"/>
              <a:ea typeface="楷体_GB2312" pitchFamily="49" charset="-122"/>
            </a:endParaRPr>
          </a:p>
        </p:txBody>
      </p:sp>
      <p:grpSp>
        <p:nvGrpSpPr>
          <p:cNvPr id="49176" name="组合 49175"/>
          <p:cNvGrpSpPr/>
          <p:nvPr/>
        </p:nvGrpSpPr>
        <p:grpSpPr>
          <a:xfrm>
            <a:off x="2590800" y="5181600"/>
            <a:ext cx="1676400" cy="400050"/>
            <a:chOff x="1248" y="1209"/>
            <a:chExt cx="1056" cy="252"/>
          </a:xfrm>
        </p:grpSpPr>
        <p:sp>
          <p:nvSpPr>
            <p:cNvPr id="37895" name="直接连接符 49176"/>
            <p:cNvSpPr/>
            <p:nvPr/>
          </p:nvSpPr>
          <p:spPr>
            <a:xfrm>
              <a:off x="1440" y="1353"/>
              <a:ext cx="288" cy="0"/>
            </a:xfrm>
            <a:prstGeom prst="line">
              <a:avLst/>
            </a:prstGeom>
            <a:ln w="12700" cap="flat" cmpd="sng">
              <a:solidFill>
                <a:srgbClr val="CC0000"/>
              </a:solidFill>
              <a:prstDash val="solid"/>
              <a:headEnd type="none" w="med" len="med"/>
              <a:tailEnd type="triangle" w="med" len="med"/>
            </a:ln>
          </p:spPr>
        </p:sp>
        <p:sp>
          <p:nvSpPr>
            <p:cNvPr id="37896" name="文本框 49177"/>
            <p:cNvSpPr txBox="1"/>
            <p:nvPr/>
          </p:nvSpPr>
          <p:spPr>
            <a:xfrm>
              <a:off x="1248" y="1209"/>
              <a:ext cx="240"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h</a:t>
              </a:r>
              <a:endParaRPr lang="en-US" altLang="zh-CN" dirty="0">
                <a:latin typeface="Times New Roman" panose="02020603050405020304" pitchFamily="18" charset="0"/>
                <a:ea typeface="楷体_GB2312" pitchFamily="49" charset="-122"/>
              </a:endParaRPr>
            </a:p>
          </p:txBody>
        </p:sp>
        <p:sp>
          <p:nvSpPr>
            <p:cNvPr id="37897" name="矩形 49178"/>
            <p:cNvSpPr/>
            <p:nvPr/>
          </p:nvSpPr>
          <p:spPr>
            <a:xfrm>
              <a:off x="2016" y="1221"/>
              <a:ext cx="288" cy="24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37898" name="矩形 49179"/>
            <p:cNvSpPr/>
            <p:nvPr/>
          </p:nvSpPr>
          <p:spPr>
            <a:xfrm>
              <a:off x="1728" y="1221"/>
              <a:ext cx="288" cy="240"/>
            </a:xfrm>
            <a:prstGeom prst="rect">
              <a:avLst/>
            </a:prstGeom>
            <a:pattFill prst="wdUpDiag">
              <a:fgClr>
                <a:srgbClr val="FF99CC"/>
              </a:fgClr>
              <a:bgClr>
                <a:schemeClr val="bg1"/>
              </a:bgClr>
            </a:patt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37899" name="文本框 49180"/>
            <p:cNvSpPr txBox="1"/>
            <p:nvPr/>
          </p:nvSpPr>
          <p:spPr>
            <a:xfrm>
              <a:off x="2016" y="1296"/>
              <a:ext cx="240" cy="154"/>
            </a:xfrm>
            <a:prstGeom prst="rect">
              <a:avLst/>
            </a:prstGeom>
            <a:noFill/>
            <a:ln w="57150">
              <a:noFill/>
            </a:ln>
          </p:spPr>
          <p:txBody>
            <a:bodyPr>
              <a:spAutoFit/>
            </a:bodyPr>
            <a:p>
              <a:pPr lvl="0" eaLnBrk="1" hangingPunct="1">
                <a:lnSpc>
                  <a:spcPct val="50000"/>
                </a:lnSpc>
              </a:pPr>
              <a:r>
                <a:rPr lang="en-US" altLang="zh-CN" dirty="0">
                  <a:solidFill>
                    <a:srgbClr val="CC0000"/>
                  </a:solidFill>
                  <a:latin typeface="Times New Roman" panose="02020603050405020304" pitchFamily="18" charset="0"/>
                  <a:ea typeface="楷体_GB2312" pitchFamily="49" charset="-122"/>
                </a:rPr>
                <a:t>∧</a:t>
              </a:r>
              <a:endParaRPr lang="en-US" altLang="zh-CN" dirty="0">
                <a:solidFill>
                  <a:srgbClr val="CC0000"/>
                </a:solidFill>
                <a:latin typeface="Times New Roman" panose="02020603050405020304" pitchFamily="18" charset="0"/>
                <a:ea typeface="楷体_GB2312"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0-#ppt_w/2"/>
                                          </p:val>
                                        </p:tav>
                                        <p:tav tm="100000">
                                          <p:val>
                                            <p:strVal val="#ppt_x"/>
                                          </p:val>
                                        </p:tav>
                                      </p:tavLst>
                                    </p:anim>
                                    <p:anim calcmode="lin" valueType="num">
                                      <p:cBhvr additive="base">
                                        <p:cTn id="8" dur="500" fill="hold"/>
                                        <p:tgtEl>
                                          <p:spTgt spid="378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9159"/>
                                        </p:tgtEl>
                                        <p:attrNameLst>
                                          <p:attrName>style.visibility</p:attrName>
                                        </p:attrNameLst>
                                      </p:cBhvr>
                                      <p:to>
                                        <p:strVal val="visible"/>
                                      </p:to>
                                    </p:set>
                                    <p:animEffect transition="in" filter="box(in)">
                                      <p:cBhvr>
                                        <p:cTn id="13" dur="500"/>
                                        <p:tgtEl>
                                          <p:spTgt spid="4915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9158"/>
                                        </p:tgtEl>
                                        <p:attrNameLst>
                                          <p:attrName>style.visibility</p:attrName>
                                        </p:attrNameLst>
                                      </p:cBhvr>
                                      <p:to>
                                        <p:strVal val="visible"/>
                                      </p:to>
                                    </p:set>
                                    <p:animEffect transition="in" filter="box(in)">
                                      <p:cBhvr>
                                        <p:cTn id="18" dur="500"/>
                                        <p:tgtEl>
                                          <p:spTgt spid="4915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9160"/>
                                        </p:tgtEl>
                                        <p:attrNameLst>
                                          <p:attrName>style.visibility</p:attrName>
                                        </p:attrNameLst>
                                      </p:cBhvr>
                                      <p:to>
                                        <p:strVal val="visible"/>
                                      </p:to>
                                    </p:set>
                                    <p:animEffect transition="in" filter="box(in)">
                                      <p:cBhvr>
                                        <p:cTn id="21" dur="500"/>
                                        <p:tgtEl>
                                          <p:spTgt spid="4916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9176"/>
                                        </p:tgtEl>
                                        <p:attrNameLst>
                                          <p:attrName>style.visibility</p:attrName>
                                        </p:attrNameLst>
                                      </p:cBhvr>
                                      <p:to>
                                        <p:strVal val="visible"/>
                                      </p:to>
                                    </p:set>
                                    <p:animEffect transition="in" filter="blinds(horizontal)">
                                      <p:cBhvr>
                                        <p:cTn id="26" dur="500"/>
                                        <p:tgtEl>
                                          <p:spTgt spid="4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49158" grpId="0"/>
      <p:bldP spid="49159" grpId="0"/>
      <p:bldP spid="491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49153"/>
          <p:cNvSpPr>
            <a:spLocks noGrp="1"/>
          </p:cNvSpPr>
          <p:nvPr>
            <p:ph type="title"/>
          </p:nvPr>
        </p:nvSpPr>
        <p:spPr>
          <a:xfrm>
            <a:off x="228600" y="533400"/>
            <a:ext cx="4572000" cy="533400"/>
          </a:xfrm>
          <a:ln>
            <a:noFill/>
          </a:ln>
        </p:spPr>
        <p:txBody>
          <a:bodyPr vert="horz" wrap="square" lIns="91440" tIns="45720" rIns="91440" bIns="45720" anchor="ctr"/>
          <a:p>
            <a:pPr algn="l" eaLnBrk="1" hangingPunct="1"/>
            <a:r>
              <a:rPr lang="en-US" altLang="zh-CN" sz="2400" dirty="0"/>
              <a:t>2.3.2  </a:t>
            </a:r>
            <a:r>
              <a:rPr lang="zh-CN" altLang="en-US" sz="2400" dirty="0"/>
              <a:t>单链表上的基本运算</a:t>
            </a:r>
            <a:endParaRPr lang="zh-CN" altLang="en-US" sz="2400" dirty="0"/>
          </a:p>
        </p:txBody>
      </p:sp>
      <p:sp>
        <p:nvSpPr>
          <p:cNvPr id="49159" name="矩形 49158"/>
          <p:cNvSpPr/>
          <p:nvPr/>
        </p:nvSpPr>
        <p:spPr>
          <a:xfrm>
            <a:off x="381000" y="1143000"/>
            <a:ext cx="8305800" cy="457200"/>
          </a:xfrm>
          <a:prstGeom prst="rect">
            <a:avLst/>
          </a:prstGeom>
          <a:noFill/>
          <a:ln w="57150">
            <a:noFill/>
          </a:ln>
        </p:spPr>
        <p:txBody>
          <a:bodyPr anchor="ctr"/>
          <a:p>
            <a:pPr lvl="0" eaLnBrk="1" hangingPunct="1">
              <a:lnSpc>
                <a:spcPct val="125000"/>
              </a:lnSpc>
            </a:pPr>
            <a:r>
              <a:rPr lang="en-US" altLang="zh-CN" dirty="0">
                <a:solidFill>
                  <a:srgbClr val="000066"/>
                </a:solidFill>
                <a:latin typeface="Times New Roman" panose="02020603050405020304" pitchFamily="18" charset="0"/>
                <a:ea typeface="华文新魏" panose="02010800040101010101" pitchFamily="2" charset="-122"/>
              </a:rPr>
              <a:t>1.</a:t>
            </a:r>
            <a:r>
              <a:rPr lang="zh-CN" altLang="en-US" dirty="0">
                <a:solidFill>
                  <a:srgbClr val="000066"/>
                </a:solidFill>
                <a:latin typeface="Times New Roman" panose="02020603050405020304" pitchFamily="18" charset="0"/>
                <a:ea typeface="华文新魏" panose="02010800040101010101" pitchFamily="2" charset="-122"/>
              </a:rPr>
              <a:t>清除链表的内容：从头结点开始依次释放每个结点所有的存储空间，然后设表长为</a:t>
            </a:r>
            <a:r>
              <a:rPr lang="en-US" altLang="zh-CN" dirty="0">
                <a:solidFill>
                  <a:srgbClr val="000066"/>
                </a:solidFill>
                <a:latin typeface="Times New Roman" panose="02020603050405020304" pitchFamily="18" charset="0"/>
                <a:ea typeface="华文新魏" panose="02010800040101010101" pitchFamily="2" charset="-122"/>
              </a:rPr>
              <a:t>0</a:t>
            </a:r>
            <a:r>
              <a:rPr lang="zh-CN" altLang="en-US" dirty="0">
                <a:solidFill>
                  <a:srgbClr val="000066"/>
                </a:solidFill>
                <a:latin typeface="Times New Roman" panose="02020603050405020304" pitchFamily="18" charset="0"/>
                <a:ea typeface="华文新魏" panose="02010800040101010101" pitchFamily="2" charset="-122"/>
              </a:rPr>
              <a:t>，头结点的</a:t>
            </a:r>
            <a:r>
              <a:rPr lang="en-US" altLang="zh-CN" dirty="0">
                <a:solidFill>
                  <a:srgbClr val="000066"/>
                </a:solidFill>
                <a:latin typeface="Times New Roman" panose="02020603050405020304" pitchFamily="18" charset="0"/>
                <a:ea typeface="华文新魏" panose="02010800040101010101" pitchFamily="2" charset="-122"/>
              </a:rPr>
              <a:t>next</a:t>
            </a:r>
            <a:r>
              <a:rPr lang="zh-CN" altLang="en-US" dirty="0">
                <a:solidFill>
                  <a:srgbClr val="000066"/>
                </a:solidFill>
                <a:latin typeface="Times New Roman" panose="02020603050405020304" pitchFamily="18" charset="0"/>
                <a:ea typeface="华文新魏" panose="02010800040101010101" pitchFamily="2" charset="-122"/>
              </a:rPr>
              <a:t>域为</a:t>
            </a:r>
            <a:r>
              <a:rPr lang="en-US" altLang="zh-CN" dirty="0">
                <a:solidFill>
                  <a:srgbClr val="000066"/>
                </a:solidFill>
                <a:latin typeface="Times New Roman" panose="02020603050405020304" pitchFamily="18" charset="0"/>
                <a:ea typeface="华文新魏" panose="02010800040101010101" pitchFamily="2" charset="-122"/>
              </a:rPr>
              <a:t>NULL</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2" name="矩形 1"/>
          <p:cNvSpPr>
            <a:spLocks noChangeArrowheads="1"/>
          </p:cNvSpPr>
          <p:nvPr/>
        </p:nvSpPr>
        <p:spPr bwMode="auto">
          <a:xfrm>
            <a:off x="698500" y="2002790"/>
            <a:ext cx="7239000" cy="3939540"/>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err="1">
                <a:solidFill>
                  <a:srgbClr val="003366"/>
                </a:solidFill>
                <a:latin typeface="Times New Roman" panose="02020603050405020304" pitchFamily="18" charset="0"/>
                <a:ea typeface="楷体_GB2312" pitchFamily="49" charset="-122"/>
              </a:rPr>
              <a:t>LinkList</a:t>
            </a:r>
            <a:r>
              <a:rPr lang="en-US" altLang="zh-CN" dirty="0">
                <a:solidFill>
                  <a:srgbClr val="003366"/>
                </a:solidFill>
                <a:latin typeface="Times New Roman" panose="02020603050405020304" pitchFamily="18" charset="0"/>
                <a:ea typeface="楷体_GB2312" pitchFamily="49" charset="-122"/>
              </a:rPr>
              <a:t> </a:t>
            </a:r>
            <a:r>
              <a:rPr lang="en-US" altLang="zh-CN" dirty="0" err="1">
                <a:solidFill>
                  <a:srgbClr val="003366"/>
                </a:solidFill>
                <a:latin typeface="Times New Roman" panose="02020603050405020304" pitchFamily="18" charset="0"/>
                <a:ea typeface="楷体_GB2312" pitchFamily="49" charset="-122"/>
              </a:rPr>
              <a:t>InitList</a:t>
            </a:r>
            <a:r>
              <a:rPr lang="en-US" altLang="zh-CN" dirty="0">
                <a:solidFill>
                  <a:srgbClr val="003366"/>
                </a:solidFill>
                <a:latin typeface="Times New Roman" panose="02020603050405020304" pitchFamily="18" charset="0"/>
                <a:ea typeface="楷体_GB2312" pitchFamily="49" charset="-122"/>
              </a:rPr>
              <a:t>(</a:t>
            </a:r>
            <a:r>
              <a:rPr lang="en-US" altLang="zh-CN" dirty="0" err="1">
                <a:solidFill>
                  <a:srgbClr val="003366"/>
                </a:solidFill>
                <a:latin typeface="Times New Roman" panose="02020603050405020304" pitchFamily="18" charset="0"/>
                <a:ea typeface="楷体_GB2312" pitchFamily="49" charset="-122"/>
              </a:rPr>
              <a:t>LinkList</a:t>
            </a:r>
            <a:r>
              <a:rPr lang="en-US" altLang="zh-CN" dirty="0">
                <a:solidFill>
                  <a:srgbClr val="003366"/>
                </a:solidFill>
                <a:latin typeface="Times New Roman" panose="02020603050405020304" pitchFamily="18" charset="0"/>
                <a:ea typeface="楷体_GB2312" pitchFamily="49" charset="-122"/>
              </a:rPr>
              <a:t>  *h)</a:t>
            </a:r>
            <a:endParaRPr lang="en-US" altLang="zh-CN" dirty="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smtClean="0">
                <a:solidFill>
                  <a:srgbClr val="003366"/>
                </a:solidFill>
                <a:latin typeface="Times New Roman" panose="02020603050405020304" pitchFamily="18" charset="0"/>
                <a:ea typeface="楷体_GB2312" pitchFamily="49" charset="-122"/>
              </a:rPr>
              <a:t> </a:t>
            </a:r>
            <a:r>
              <a:rPr lang="en-US" altLang="zh-CN" dirty="0" err="1" smtClean="0">
                <a:solidFill>
                  <a:srgbClr val="003366"/>
                </a:solidFill>
                <a:latin typeface="Times New Roman" panose="02020603050405020304" pitchFamily="18" charset="0"/>
                <a:ea typeface="楷体_GB2312" pitchFamily="49" charset="-122"/>
              </a:rPr>
              <a:t>LinkList</a:t>
            </a:r>
            <a:r>
              <a:rPr lang="en-US" altLang="zh-CN" dirty="0" smtClean="0">
                <a:solidFill>
                  <a:srgbClr val="003366"/>
                </a:solidFill>
                <a:latin typeface="Times New Roman" panose="02020603050405020304" pitchFamily="18" charset="0"/>
                <a:ea typeface="楷体_GB2312" pitchFamily="49" charset="-122"/>
              </a:rPr>
              <a:t> *p;</a:t>
            </a:r>
            <a:endParaRPr lang="en-US" altLang="zh-CN" dirty="0" smtClean="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smtClean="0">
                <a:solidFill>
                  <a:srgbClr val="003366"/>
                </a:solidFill>
                <a:latin typeface="Times New Roman" panose="02020603050405020304" pitchFamily="18" charset="0"/>
                <a:ea typeface="楷体_GB2312" pitchFamily="49" charset="-122"/>
              </a:rPr>
              <a:t>  while(h-&gt;next!=NULL)</a:t>
            </a:r>
            <a:endParaRPr lang="en-US" altLang="zh-CN" dirty="0" smtClean="0">
              <a:solidFill>
                <a:srgbClr val="003366"/>
              </a:solidFill>
              <a:latin typeface="Times New Roman" panose="02020603050405020304" pitchFamily="18" charset="0"/>
              <a:ea typeface="楷体_GB2312" pitchFamily="49" charset="-122"/>
            </a:endParaRPr>
          </a:p>
          <a:p>
            <a:pPr>
              <a:lnSpc>
                <a:spcPct val="125000"/>
              </a:lnSpc>
            </a:pPr>
            <a:r>
              <a:rPr lang="en-US" altLang="zh-CN" dirty="0" smtClean="0">
                <a:solidFill>
                  <a:srgbClr val="003366"/>
                </a:solidFill>
                <a:latin typeface="Times New Roman" panose="02020603050405020304" pitchFamily="18" charset="0"/>
                <a:ea typeface="楷体_GB2312" pitchFamily="49" charset="-122"/>
              </a:rPr>
              <a:t>{</a:t>
            </a:r>
            <a:endParaRPr lang="en-US" altLang="zh-CN" dirty="0" smtClean="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smtClean="0">
                <a:solidFill>
                  <a:srgbClr val="003366"/>
                </a:solidFill>
                <a:latin typeface="Times New Roman" panose="02020603050405020304" pitchFamily="18" charset="0"/>
                <a:ea typeface="楷体_GB2312" pitchFamily="49" charset="-122"/>
              </a:rPr>
              <a:t>p=h-&gt;next;</a:t>
            </a:r>
            <a:endParaRPr lang="en-US" altLang="zh-CN" dirty="0" smtClean="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smtClean="0">
                <a:solidFill>
                  <a:srgbClr val="003366"/>
                </a:solidFill>
                <a:latin typeface="Times New Roman" panose="02020603050405020304" pitchFamily="18" charset="0"/>
                <a:ea typeface="楷体_GB2312" pitchFamily="49" charset="-122"/>
              </a:rPr>
              <a:t>h-&gt;next=p-&gt;next;//h-&gt;next=h-&gt;next-&gt;next;</a:t>
            </a:r>
            <a:endParaRPr lang="en-US" altLang="zh-CN" dirty="0" smtClean="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smtClean="0">
                <a:solidFill>
                  <a:srgbClr val="003366"/>
                </a:solidFill>
                <a:latin typeface="Times New Roman" panose="02020603050405020304" pitchFamily="18" charset="0"/>
                <a:ea typeface="楷体_GB2312" pitchFamily="49" charset="-122"/>
              </a:rPr>
              <a:t>free(p);</a:t>
            </a:r>
            <a:endParaRPr lang="en-US" altLang="zh-CN" dirty="0" smtClean="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a:t>
            </a:r>
            <a:endParaRPr lang="en-US" altLang="zh-CN" dirty="0">
              <a:solidFill>
                <a:schemeClr val="hlink"/>
              </a:solidFill>
              <a:latin typeface="Times New Roman" panose="02020603050405020304" pitchFamily="18" charset="0"/>
              <a:ea typeface="楷体_GB2312" pitchFamily="49" charset="-122"/>
            </a:endParaRPr>
          </a:p>
          <a:p>
            <a:pPr>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smtClean="0">
                <a:solidFill>
                  <a:srgbClr val="003366"/>
                </a:solidFill>
                <a:latin typeface="Times New Roman" panose="02020603050405020304" pitchFamily="18" charset="0"/>
                <a:ea typeface="楷体_GB2312" pitchFamily="49" charset="-122"/>
              </a:rPr>
              <a:t>return(TRUE);</a:t>
            </a:r>
            <a:endParaRPr lang="en-US" altLang="zh-CN" dirty="0">
              <a:solidFill>
                <a:srgbClr val="003366"/>
              </a:solidFill>
              <a:latin typeface="Times New Roman" panose="02020603050405020304" pitchFamily="18" charset="0"/>
              <a:ea typeface="楷体_GB2312" pitchFamily="49" charset="-122"/>
            </a:endParaRPr>
          </a:p>
          <a:p>
            <a:pPr>
              <a:lnSpc>
                <a:spcPct val="125000"/>
              </a:lnSpc>
            </a:pPr>
            <a:r>
              <a:rPr lang="en-US" altLang="zh-CN" dirty="0" smtClean="0">
                <a:solidFill>
                  <a:srgbClr val="003366"/>
                </a:solidFill>
                <a:latin typeface="Times New Roman" panose="02020603050405020304" pitchFamily="18" charset="0"/>
                <a:ea typeface="楷体_GB2312" pitchFamily="49" charset="-122"/>
              </a:rPr>
              <a:t>}</a:t>
            </a:r>
            <a:endParaRPr lang="en-US" altLang="zh-CN" dirty="0">
              <a:solidFill>
                <a:srgbClr val="003366"/>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0-#ppt_w/2"/>
                                          </p:val>
                                        </p:tav>
                                        <p:tav tm="100000">
                                          <p:val>
                                            <p:strVal val="#ppt_x"/>
                                          </p:val>
                                        </p:tav>
                                      </p:tavLst>
                                    </p:anim>
                                    <p:anim calcmode="lin" valueType="num">
                                      <p:cBhvr additive="base">
                                        <p:cTn id="8" dur="500" fill="hold"/>
                                        <p:tgtEl>
                                          <p:spTgt spid="38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9159"/>
                                        </p:tgtEl>
                                        <p:attrNameLst>
                                          <p:attrName>style.visibility</p:attrName>
                                        </p:attrNameLst>
                                      </p:cBhvr>
                                      <p:to>
                                        <p:strVal val="visible"/>
                                      </p:to>
                                    </p:set>
                                    <p:animEffect transition="in" filter="box(in)">
                                      <p:cBhvr>
                                        <p:cTn id="13"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491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标题 54273"/>
          <p:cNvSpPr>
            <a:spLocks noGrp="1"/>
          </p:cNvSpPr>
          <p:nvPr>
            <p:ph type="title"/>
          </p:nvPr>
        </p:nvSpPr>
        <p:spPr>
          <a:xfrm>
            <a:off x="304800" y="457200"/>
            <a:ext cx="2743200" cy="457200"/>
          </a:xfrm>
          <a:ln>
            <a:noFill/>
          </a:ln>
        </p:spPr>
        <p:txBody>
          <a:bodyPr vert="horz" wrap="square" lIns="91440" tIns="45720" rIns="91440" bIns="45720" anchor="ctr"/>
          <a:p>
            <a:pPr algn="l" eaLnBrk="1" hangingPunct="1">
              <a:lnSpc>
                <a:spcPct val="125000"/>
              </a:lnSpc>
            </a:pPr>
            <a:r>
              <a:rPr lang="zh-CN" altLang="en-US" sz="2000" dirty="0">
                <a:solidFill>
                  <a:srgbClr val="000066"/>
                </a:solidFill>
              </a:rPr>
              <a:t>２</a:t>
            </a:r>
            <a:r>
              <a:rPr lang="en-US" altLang="zh-CN" sz="2000" dirty="0">
                <a:solidFill>
                  <a:srgbClr val="000066"/>
                </a:solidFill>
              </a:rPr>
              <a:t>. </a:t>
            </a:r>
            <a:r>
              <a:rPr lang="zh-CN" altLang="en-US" sz="2000" dirty="0">
                <a:solidFill>
                  <a:srgbClr val="000066"/>
                </a:solidFill>
              </a:rPr>
              <a:t>求链表长度的操作 </a:t>
            </a:r>
            <a:endParaRPr lang="zh-CN" altLang="en-US" sz="2000" dirty="0">
              <a:solidFill>
                <a:srgbClr val="000066"/>
              </a:solidFill>
            </a:endParaRPr>
          </a:p>
        </p:txBody>
      </p:sp>
      <p:sp>
        <p:nvSpPr>
          <p:cNvPr id="54282" name="文本框 54281"/>
          <p:cNvSpPr txBox="1"/>
          <p:nvPr/>
        </p:nvSpPr>
        <p:spPr>
          <a:xfrm>
            <a:off x="228600" y="914400"/>
            <a:ext cx="8686800" cy="701675"/>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求单链表的长度可以采用“数”结点的方法，从第一个元素开始“数”，一直“数”到最后一个结点</a:t>
            </a:r>
            <a:r>
              <a:rPr lang="en-US" altLang="zh-CN" dirty="0">
                <a:latin typeface="Times New Roman" panose="02020603050405020304" pitchFamily="18" charset="0"/>
                <a:ea typeface="楷体_GB2312" pitchFamily="49" charset="-122"/>
              </a:rPr>
              <a:t>(p-&gt;next=NULL)</a:t>
            </a:r>
            <a:r>
              <a:rPr lang="zh-CN" altLang="en-US" dirty="0">
                <a:latin typeface="Times New Roman" panose="02020603050405020304" pitchFamily="18" charset="0"/>
                <a:ea typeface="楷体_GB2312" pitchFamily="49" charset="-122"/>
              </a:rPr>
              <a:t>，就可求得单链表的长度。</a:t>
            </a:r>
            <a:endParaRPr lang="zh-CN" altLang="en-US" dirty="0">
              <a:latin typeface="Times New Roman" panose="02020603050405020304" pitchFamily="18" charset="0"/>
              <a:ea typeface="楷体_GB2312" pitchFamily="49" charset="-122"/>
            </a:endParaRPr>
          </a:p>
        </p:txBody>
      </p:sp>
      <p:sp>
        <p:nvSpPr>
          <p:cNvPr id="2" name="文本框 1"/>
          <p:cNvSpPr txBox="1">
            <a:spLocks noChangeArrowheads="1"/>
          </p:cNvSpPr>
          <p:nvPr/>
        </p:nvSpPr>
        <p:spPr bwMode="auto">
          <a:xfrm>
            <a:off x="304800" y="1896428"/>
            <a:ext cx="4114800" cy="3806825"/>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AutoNum type="arabicPlain"/>
            </a:pPr>
            <a:r>
              <a:rPr lang="en-US" altLang="zh-CN" dirty="0" err="1">
                <a:latin typeface="Times New Roman" panose="02020603050405020304" pitchFamily="18" charset="0"/>
                <a:ea typeface="楷体_GB2312" pitchFamily="49" charset="-122"/>
              </a:rPr>
              <a:t>int</a:t>
            </a:r>
            <a:r>
              <a:rPr lang="en-US" altLang="zh-CN" dirty="0">
                <a:latin typeface="Times New Roman" panose="02020603050405020304" pitchFamily="18" charset="0"/>
                <a:ea typeface="楷体_GB2312" pitchFamily="49" charset="-122"/>
              </a:rPr>
              <a:t>  </a:t>
            </a:r>
            <a:r>
              <a:rPr lang="en-US" altLang="zh-CN" dirty="0" err="1">
                <a:latin typeface="Times New Roman" panose="02020603050405020304" pitchFamily="18" charset="0"/>
                <a:ea typeface="楷体_GB2312" pitchFamily="49" charset="-122"/>
              </a:rPr>
              <a:t>ListLength</a:t>
            </a:r>
            <a:r>
              <a:rPr lang="en-US" altLang="zh-CN" dirty="0">
                <a:latin typeface="Times New Roman" panose="02020603050405020304" pitchFamily="18" charset="0"/>
                <a:ea typeface="楷体_GB2312" pitchFamily="49" charset="-122"/>
              </a:rPr>
              <a:t>(</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*L) </a:t>
            </a:r>
            <a:endParaRPr lang="en-US" altLang="zh-CN" dirty="0">
              <a:latin typeface="Times New Roman" panose="02020603050405020304" pitchFamily="18" charset="0"/>
              <a:ea typeface="楷体_GB2312" pitchFamily="49" charset="-122"/>
            </a:endParaRPr>
          </a:p>
          <a:p>
            <a:pPr marL="342900" indent="-342900">
              <a:buFont typeface="Arial" panose="020B0604020202020204" pitchFamily="34" charset="0"/>
              <a:buAutoNum type="arabicPlain"/>
            </a:pPr>
            <a:r>
              <a:rPr lang="en-US" altLang="zh-CN" dirty="0">
                <a:latin typeface="Times New Roman" panose="02020603050405020304" pitchFamily="18" charset="0"/>
                <a:ea typeface="楷体_GB2312" pitchFamily="49" charset="-122"/>
              </a:rPr>
              <a:t>   { </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3         </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*p; </a:t>
            </a:r>
            <a:r>
              <a:rPr lang="en-US" altLang="zh-CN" dirty="0" err="1" smtClean="0">
                <a:latin typeface="Times New Roman" panose="02020603050405020304" pitchFamily="18" charset="0"/>
                <a:ea typeface="楷体_GB2312" pitchFamily="49" charset="-122"/>
              </a:rPr>
              <a:t>int</a:t>
            </a:r>
            <a:r>
              <a:rPr lang="en-US" altLang="zh-CN" dirty="0" smtClean="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len</a:t>
            </a:r>
            <a:r>
              <a:rPr lang="en-US" altLang="zh-CN" dirty="0" smtClean="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4         p=L;   </a:t>
            </a:r>
            <a:endParaRPr lang="en-US" altLang="zh-CN" dirty="0">
              <a:latin typeface="Times New Roman" panose="02020603050405020304" pitchFamily="18" charset="0"/>
              <a:ea typeface="楷体_GB2312" pitchFamily="49" charset="-122"/>
            </a:endParaRPr>
          </a:p>
          <a:p>
            <a:pPr marL="342900" indent="-342900">
              <a:buFont typeface="Arial" panose="020B0604020202020204" pitchFamily="34" charset="0"/>
              <a:buAutoNum type="arabicPlain" startAt="5"/>
            </a:pPr>
            <a:r>
              <a:rPr lang="en-US" altLang="zh-CN" dirty="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len</a:t>
            </a:r>
            <a:r>
              <a:rPr lang="en-US" altLang="zh-CN" dirty="0" smtClean="0">
                <a:latin typeface="Times New Roman" panose="02020603050405020304" pitchFamily="18" charset="0"/>
                <a:ea typeface="楷体_GB2312" pitchFamily="49" charset="-122"/>
              </a:rPr>
              <a:t>=0</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marL="342900" indent="-342900">
              <a:buFont typeface="Arial" panose="020B0604020202020204" pitchFamily="34" charset="0"/>
              <a:buAutoNum type="arabicPlain" startAt="5"/>
            </a:pPr>
            <a:r>
              <a:rPr lang="en-US" altLang="zh-CN" dirty="0">
                <a:latin typeface="Times New Roman" panose="02020603050405020304" pitchFamily="18" charset="0"/>
                <a:ea typeface="楷体_GB2312" pitchFamily="49" charset="-122"/>
              </a:rPr>
              <a:t>      while(p-&gt;next!=NULL</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7           { </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8               p=p-&gt;next;</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9               </a:t>
            </a:r>
            <a:r>
              <a:rPr lang="en-US" altLang="zh-CN" dirty="0" err="1" smtClean="0">
                <a:latin typeface="Times New Roman" panose="02020603050405020304" pitchFamily="18" charset="0"/>
                <a:ea typeface="楷体_GB2312" pitchFamily="49" charset="-122"/>
              </a:rPr>
              <a:t>len</a:t>
            </a:r>
            <a:r>
              <a:rPr lang="en-US" altLang="zh-CN" dirty="0" smtClean="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10           }</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11         return </a:t>
            </a:r>
            <a:r>
              <a:rPr lang="en-US" altLang="zh-CN" dirty="0" err="1" smtClean="0">
                <a:latin typeface="Times New Roman" panose="02020603050405020304" pitchFamily="18" charset="0"/>
                <a:ea typeface="楷体_GB2312" pitchFamily="49" charset="-122"/>
              </a:rPr>
              <a:t>len</a:t>
            </a:r>
            <a:r>
              <a:rPr lang="en-US" altLang="zh-CN" dirty="0" smtClean="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pPr marL="342900" indent="-342900"/>
            <a:r>
              <a:rPr lang="en-US" altLang="zh-CN" dirty="0">
                <a:latin typeface="Times New Roman" panose="02020603050405020304" pitchFamily="18" charset="0"/>
                <a:ea typeface="楷体_GB2312" pitchFamily="49" charset="-122"/>
              </a:rPr>
              <a:t>12      } </a:t>
            </a:r>
            <a:endParaRPr lang="en-US" altLang="zh-CN" dirty="0">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3074" name="" r:id="rId1" imgW="3962400" imgH="2590800"/>
        </mc:Choice>
        <mc:Fallback>
          <p:control name="" r:id="rId1" imgW="3962400" imgH="2590800">
            <p:pic>
              <p:nvPicPr>
                <p:cNvPr id="0" name="ShockwaveFlash2"/>
                <p:cNvPicPr/>
                <p:nvPr/>
              </p:nvPicPr>
              <p:blipFill>
                <a:blip r:embed="rId2"/>
                <a:stretch>
                  <a:fillRect/>
                </a:stretch>
              </p:blipFill>
              <p:spPr>
                <a:xfrm>
                  <a:off x="4724400" y="2209800"/>
                  <a:ext cx="3962400" cy="2590800"/>
                </a:xfrm>
                <a:prstGeom prst="rect">
                  <a:avLst/>
                </a:prstGeom>
              </p:spPr>
            </p:pic>
          </p:control>
        </mc:Fallback>
      </mc:AlternateContent>
    </p:controls>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4282"/>
                                        </p:tgtEl>
                                        <p:attrNameLst>
                                          <p:attrName>style.visibility</p:attrName>
                                        </p:attrNameLst>
                                      </p:cBhvr>
                                      <p:to>
                                        <p:strVal val="visible"/>
                                      </p:to>
                                    </p:set>
                                    <p:anim calcmode="lin" valueType="num">
                                      <p:cBhvr additive="base">
                                        <p:cTn id="12" dur="500" fill="hold"/>
                                        <p:tgtEl>
                                          <p:spTgt spid="54282"/>
                                        </p:tgtEl>
                                        <p:attrNameLst>
                                          <p:attrName>ppt_x</p:attrName>
                                        </p:attrNameLst>
                                      </p:cBhvr>
                                      <p:tavLst>
                                        <p:tav tm="0">
                                          <p:val>
                                            <p:strVal val="0-#ppt_w/2"/>
                                          </p:val>
                                        </p:tav>
                                        <p:tav tm="100000">
                                          <p:val>
                                            <p:strVal val="#ppt_x"/>
                                          </p:val>
                                        </p:tav>
                                      </p:tavLst>
                                    </p:anim>
                                    <p:anim calcmode="lin" valueType="num">
                                      <p:cBhvr additive="base">
                                        <p:cTn id="13" dur="500" fill="hold"/>
                                        <p:tgtEl>
                                          <p:spTgt spid="542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5428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55297"/>
          <p:cNvSpPr>
            <a:spLocks noGrp="1"/>
          </p:cNvSpPr>
          <p:nvPr>
            <p:ph type="title"/>
          </p:nvPr>
        </p:nvSpPr>
        <p:spPr>
          <a:xfrm>
            <a:off x="457200" y="609600"/>
            <a:ext cx="1219200" cy="457200"/>
          </a:xfrm>
          <a:gradFill rotWithShape="1">
            <a:gsLst>
              <a:gs pos="0">
                <a:srgbClr val="800080">
                  <a:alpha val="100000"/>
                </a:srgbClr>
              </a:gs>
              <a:gs pos="50000">
                <a:schemeClr val="bg1">
                  <a:alpha val="100000"/>
                </a:schemeClr>
              </a:gs>
              <a:gs pos="100000">
                <a:srgbClr val="800080">
                  <a:alpha val="100000"/>
                </a:srgbClr>
              </a:gs>
            </a:gsLst>
            <a:lin ang="5400000" scaled="1"/>
            <a:tileRect/>
          </a:gradFill>
          <a:ln>
            <a:noFill/>
          </a:ln>
        </p:spPr>
        <p:txBody>
          <a:bodyPr vert="horz" wrap="square" lIns="91440" tIns="45720" rIns="91440" bIns="45720" anchor="ctr"/>
          <a:p>
            <a:pPr algn="l" eaLnBrk="1" hangingPunct="1">
              <a:lnSpc>
                <a:spcPct val="125000"/>
              </a:lnSpc>
            </a:pPr>
            <a:r>
              <a:rPr lang="zh-CN" altLang="en-US" sz="2000" dirty="0">
                <a:solidFill>
                  <a:srgbClr val="000066"/>
                </a:solidFill>
              </a:rPr>
              <a:t>３</a:t>
            </a:r>
            <a:r>
              <a:rPr lang="en-US" altLang="zh-CN" sz="2000" dirty="0">
                <a:solidFill>
                  <a:srgbClr val="000066"/>
                </a:solidFill>
              </a:rPr>
              <a:t>. </a:t>
            </a:r>
            <a:r>
              <a:rPr lang="zh-CN" altLang="en-US" sz="2000" dirty="0">
                <a:solidFill>
                  <a:srgbClr val="000066"/>
                </a:solidFill>
              </a:rPr>
              <a:t>查找</a:t>
            </a:r>
            <a:endParaRPr lang="zh-CN" altLang="en-US" sz="2000" dirty="0">
              <a:solidFill>
                <a:srgbClr val="000066"/>
              </a:solidFill>
            </a:endParaRPr>
          </a:p>
        </p:txBody>
      </p:sp>
      <p:sp>
        <p:nvSpPr>
          <p:cNvPr id="55301" name="矩形 55300"/>
          <p:cNvSpPr/>
          <p:nvPr/>
        </p:nvSpPr>
        <p:spPr>
          <a:xfrm>
            <a:off x="381000" y="1219200"/>
            <a:ext cx="1828800" cy="366713"/>
          </a:xfrm>
          <a:prstGeom prst="rect">
            <a:avLst/>
          </a:prstGeom>
          <a:noFill/>
          <a:ln w="57150">
            <a:noFill/>
          </a:ln>
        </p:spPr>
        <p:txBody>
          <a:bodyPr anchor="ctr"/>
          <a:p>
            <a:pPr lvl="0" eaLnBrk="1" hangingPunct="1"/>
            <a:r>
              <a:rPr lang="en-US" altLang="zh-CN" dirty="0">
                <a:solidFill>
                  <a:schemeClr val="tx1"/>
                </a:solidFill>
                <a:latin typeface="Times New Roman" panose="02020603050405020304" pitchFamily="18" charset="0"/>
                <a:ea typeface="楷体_GB2312" pitchFamily="49" charset="-122"/>
              </a:rPr>
              <a:t>1) </a:t>
            </a:r>
            <a:r>
              <a:rPr lang="zh-CN" altLang="en-US" dirty="0">
                <a:solidFill>
                  <a:schemeClr val="tx1"/>
                </a:solidFill>
                <a:latin typeface="Times New Roman" panose="02020603050405020304" pitchFamily="18" charset="0"/>
                <a:ea typeface="楷体_GB2312" pitchFamily="49" charset="-122"/>
              </a:rPr>
              <a:t>按序号查找</a:t>
            </a:r>
            <a:endParaRPr lang="zh-CN" altLang="en-US" dirty="0">
              <a:solidFill>
                <a:schemeClr val="tx1"/>
              </a:solidFill>
              <a:latin typeface="Times New Roman" panose="02020603050405020304" pitchFamily="18" charset="0"/>
              <a:ea typeface="楷体_GB2312" pitchFamily="49" charset="-122"/>
            </a:endParaRPr>
          </a:p>
        </p:txBody>
      </p:sp>
      <p:sp>
        <p:nvSpPr>
          <p:cNvPr id="55302" name="矩形 55301"/>
          <p:cNvSpPr/>
          <p:nvPr/>
        </p:nvSpPr>
        <p:spPr>
          <a:xfrm>
            <a:off x="457200" y="1752600"/>
            <a:ext cx="5105400" cy="396875"/>
          </a:xfrm>
          <a:prstGeom prst="rect">
            <a:avLst/>
          </a:prstGeom>
          <a:noFill/>
          <a:ln w="57150">
            <a:noFill/>
          </a:ln>
        </p:spPr>
        <p:txBody>
          <a:bodyPr>
            <a:spAutoFit/>
          </a:bodyPr>
          <a:p>
            <a:pPr lvl="0" eaLnBrk="1" hangingPunct="1"/>
            <a:r>
              <a:rPr lang="zh-CN" altLang="en-US" dirty="0">
                <a:solidFill>
                  <a:srgbClr val="003366"/>
                </a:solidFill>
                <a:latin typeface="Times New Roman" panose="02020603050405020304" pitchFamily="18" charset="0"/>
                <a:ea typeface="楷体_GB2312" pitchFamily="49" charset="-122"/>
              </a:rPr>
              <a:t>要查找表中第</a:t>
            </a:r>
            <a:r>
              <a:rPr lang="en-US" altLang="zh-CN" dirty="0">
                <a:solidFill>
                  <a:srgbClr val="CC0000"/>
                </a:solidFill>
                <a:latin typeface="Times New Roman" panose="02020603050405020304" pitchFamily="18" charset="0"/>
                <a:ea typeface="楷体_GB2312" pitchFamily="49" charset="-122"/>
              </a:rPr>
              <a:t>i</a:t>
            </a:r>
            <a:r>
              <a:rPr lang="zh-CN" altLang="en-US" dirty="0">
                <a:solidFill>
                  <a:srgbClr val="003366"/>
                </a:solidFill>
                <a:latin typeface="Times New Roman" panose="02020603050405020304" pitchFamily="18" charset="0"/>
                <a:ea typeface="楷体_GB2312" pitchFamily="49" charset="-122"/>
              </a:rPr>
              <a:t>个结点，</a:t>
            </a:r>
            <a:r>
              <a:rPr lang="zh-CN" altLang="en-US" dirty="0">
                <a:solidFill>
                  <a:srgbClr val="CC3300"/>
                </a:solidFill>
                <a:latin typeface="Times New Roman" panose="02020603050405020304" pitchFamily="18" charset="0"/>
                <a:ea typeface="楷体_GB2312" pitchFamily="49" charset="-122"/>
              </a:rPr>
              <a:t>该如何做？</a:t>
            </a:r>
            <a:endParaRPr lang="zh-CN" altLang="en-US" dirty="0">
              <a:solidFill>
                <a:srgbClr val="CC3300"/>
              </a:solidFill>
              <a:latin typeface="Times New Roman" panose="02020603050405020304" pitchFamily="18" charset="0"/>
              <a:ea typeface="楷体_GB2312" pitchFamily="49" charset="-122"/>
            </a:endParaRPr>
          </a:p>
        </p:txBody>
      </p:sp>
      <p:sp>
        <p:nvSpPr>
          <p:cNvPr id="55303" name="矩形 55302"/>
          <p:cNvSpPr/>
          <p:nvPr/>
        </p:nvSpPr>
        <p:spPr>
          <a:xfrm>
            <a:off x="2209800" y="1219200"/>
            <a:ext cx="4724400" cy="396875"/>
          </a:xfrm>
          <a:prstGeom prst="rect">
            <a:avLst/>
          </a:prstGeom>
          <a:noFill/>
          <a:ln w="57150">
            <a:noFill/>
          </a:ln>
        </p:spPr>
        <p:txBody>
          <a:bodyPr>
            <a:spAutoFit/>
          </a:bodyPr>
          <a:p>
            <a:pPr lvl="0" eaLnBrk="1" hangingPunct="1"/>
            <a:r>
              <a:rPr lang="zh-CN" altLang="en-US" dirty="0">
                <a:solidFill>
                  <a:srgbClr val="002368"/>
                </a:solidFill>
                <a:latin typeface="Times New Roman" panose="02020603050405020304" pitchFamily="18" charset="0"/>
                <a:ea typeface="华文新魏" panose="02010800040101010101" pitchFamily="2" charset="-122"/>
              </a:rPr>
              <a:t>（求线性表中的第ｉ个元素的运算）</a:t>
            </a:r>
            <a:endParaRPr lang="zh-CN" altLang="en-US" dirty="0">
              <a:solidFill>
                <a:srgbClr val="002368"/>
              </a:solidFill>
              <a:latin typeface="Times New Roman" panose="02020603050405020304" pitchFamily="18" charset="0"/>
              <a:ea typeface="华文新魏" panose="02010800040101010101" pitchFamily="2" charset="-122"/>
            </a:endParaRPr>
          </a:p>
        </p:txBody>
      </p:sp>
      <p:sp>
        <p:nvSpPr>
          <p:cNvPr id="55310" name="矩形 55309"/>
          <p:cNvSpPr/>
          <p:nvPr/>
        </p:nvSpPr>
        <p:spPr>
          <a:xfrm>
            <a:off x="381000" y="2362200"/>
            <a:ext cx="8229600" cy="854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需要从单链表的头指针</a:t>
            </a:r>
            <a:r>
              <a:rPr lang="en-US" altLang="zh-CN" dirty="0">
                <a:solidFill>
                  <a:srgbClr val="002368"/>
                </a:solidFill>
                <a:latin typeface="Times New Roman" panose="02020603050405020304" pitchFamily="18" charset="0"/>
                <a:ea typeface="楷体_GB2312" pitchFamily="49" charset="-122"/>
              </a:rPr>
              <a:t>L</a:t>
            </a:r>
            <a:r>
              <a:rPr lang="zh-CN" altLang="en-US" dirty="0">
                <a:solidFill>
                  <a:srgbClr val="002368"/>
                </a:solidFill>
                <a:latin typeface="Times New Roman" panose="02020603050405020304" pitchFamily="18" charset="0"/>
                <a:ea typeface="楷体_GB2312" pitchFamily="49" charset="-122"/>
              </a:rPr>
              <a:t>出发，开始顺着链域，一个接一个找，直到找到第ｉ个结点。</a:t>
            </a:r>
            <a:endParaRPr lang="zh-CN" altLang="en-US" dirty="0">
              <a:solidFill>
                <a:srgbClr val="002368"/>
              </a:solidFill>
              <a:latin typeface="Times New Roman" panose="02020603050405020304" pitchFamily="18" charset="0"/>
              <a:ea typeface="楷体_GB2312" pitchFamily="49" charset="-122"/>
            </a:endParaRPr>
          </a:p>
        </p:txBody>
      </p:sp>
      <p:sp>
        <p:nvSpPr>
          <p:cNvPr id="55311" name="矩形 55310"/>
          <p:cNvSpPr/>
          <p:nvPr/>
        </p:nvSpPr>
        <p:spPr>
          <a:xfrm>
            <a:off x="457200" y="3733800"/>
            <a:ext cx="5562600" cy="396875"/>
          </a:xfrm>
          <a:prstGeom prst="rect">
            <a:avLst/>
          </a:prstGeom>
          <a:noFill/>
          <a:ln w="57150">
            <a:noFill/>
          </a:ln>
        </p:spPr>
        <p:txBody>
          <a:bodyPr>
            <a:spAutoFit/>
          </a:bodyPr>
          <a:p>
            <a:pPr lvl="0" eaLnBrk="1" hangingPunct="1"/>
            <a:r>
              <a:rPr lang="zh-CN" altLang="en-US" dirty="0">
                <a:solidFill>
                  <a:srgbClr val="CC0000"/>
                </a:solidFill>
                <a:latin typeface="Times New Roman" panose="02020603050405020304" pitchFamily="18" charset="0"/>
                <a:ea typeface="楷体_GB2312" pitchFamily="49" charset="-122"/>
              </a:rPr>
              <a:t>提问：</a:t>
            </a:r>
            <a:r>
              <a:rPr lang="zh-CN" altLang="en-US" dirty="0">
                <a:solidFill>
                  <a:srgbClr val="002368"/>
                </a:solidFill>
                <a:latin typeface="Times New Roman" panose="02020603050405020304" pitchFamily="18" charset="0"/>
                <a:ea typeface="楷体_GB2312" pitchFamily="49" charset="-122"/>
              </a:rPr>
              <a:t>单链表像顺序表那样实现随机存取吗？</a:t>
            </a:r>
            <a:endParaRPr lang="zh-CN" altLang="en-US"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linds(horizontal)">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blinds(horizontal)">
                                      <p:cBhvr>
                                        <p:cTn id="12" dur="500"/>
                                        <p:tgtEl>
                                          <p:spTgt spid="5530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303"/>
                                        </p:tgtEl>
                                        <p:attrNameLst>
                                          <p:attrName>style.visibility</p:attrName>
                                        </p:attrNameLst>
                                      </p:cBhvr>
                                      <p:to>
                                        <p:strVal val="visible"/>
                                      </p:to>
                                    </p:set>
                                    <p:animEffect transition="in" filter="blinds(horizontal)">
                                      <p:cBhvr>
                                        <p:cTn id="15" dur="500"/>
                                        <p:tgtEl>
                                          <p:spTgt spid="5530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5302"/>
                                        </p:tgtEl>
                                        <p:attrNameLst>
                                          <p:attrName>style.visibility</p:attrName>
                                        </p:attrNameLst>
                                      </p:cBhvr>
                                      <p:to>
                                        <p:strVal val="visible"/>
                                      </p:to>
                                    </p:set>
                                    <p:animEffect transition="in" filter="blinds(horizontal)">
                                      <p:cBhvr>
                                        <p:cTn id="20" dur="500"/>
                                        <p:tgtEl>
                                          <p:spTgt spid="5530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5310"/>
                                        </p:tgtEl>
                                        <p:attrNameLst>
                                          <p:attrName>style.visibility</p:attrName>
                                        </p:attrNameLst>
                                      </p:cBhvr>
                                      <p:to>
                                        <p:strVal val="visible"/>
                                      </p:to>
                                    </p:set>
                                    <p:animEffect transition="in" filter="blinds(horizontal)">
                                      <p:cBhvr>
                                        <p:cTn id="25" dur="500"/>
                                        <p:tgtEl>
                                          <p:spTgt spid="553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311"/>
                                        </p:tgtEl>
                                        <p:attrNameLst>
                                          <p:attrName>style.visibility</p:attrName>
                                        </p:attrNameLst>
                                      </p:cBhvr>
                                      <p:to>
                                        <p:strVal val="visible"/>
                                      </p:to>
                                    </p:set>
                                    <p:animEffect transition="in" filter="blinds(horizontal)">
                                      <p:cBhvr>
                                        <p:cTn id="30" dur="500"/>
                                        <p:tgtEl>
                                          <p:spTgt spid="55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55301" grpId="0"/>
      <p:bldP spid="55302" grpId="0"/>
      <p:bldP spid="55303" grpId="0"/>
      <p:bldP spid="55310" grpId="0"/>
      <p:bldP spid="553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56324"/>
          <p:cNvSpPr>
            <a:spLocks noGrp="1"/>
          </p:cNvSpPr>
          <p:nvPr>
            <p:ph type="title"/>
          </p:nvPr>
        </p:nvSpPr>
        <p:spPr>
          <a:xfrm>
            <a:off x="304800" y="533400"/>
            <a:ext cx="2438400" cy="457200"/>
          </a:xfrm>
          <a:ln>
            <a:noFill/>
          </a:ln>
        </p:spPr>
        <p:txBody>
          <a:bodyPr vert="horz" wrap="square" lIns="91440" tIns="45720" rIns="91440" bIns="45720" anchor="ctr"/>
          <a:p>
            <a:pPr algn="l" eaLnBrk="1" hangingPunct="1"/>
            <a:r>
              <a:rPr lang="zh-CN" altLang="en-US" sz="2400" dirty="0"/>
              <a:t>算法实现如下：</a:t>
            </a:r>
            <a:endParaRPr lang="zh-CN" altLang="en-US" sz="2400" dirty="0"/>
          </a:p>
        </p:txBody>
      </p:sp>
      <p:sp>
        <p:nvSpPr>
          <p:cNvPr id="56327" name="矩形 56326"/>
          <p:cNvSpPr/>
          <p:nvPr/>
        </p:nvSpPr>
        <p:spPr>
          <a:xfrm>
            <a:off x="304800" y="5181600"/>
            <a:ext cx="8534400" cy="854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这个算法的基本操作是移动指针，移动的次数最大值和线性表的表长相当。</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zh-CN" altLang="en-US" dirty="0">
                <a:solidFill>
                  <a:srgbClr val="CC0000"/>
                </a:solidFill>
                <a:latin typeface="Times New Roman" panose="02020603050405020304" pitchFamily="18" charset="0"/>
                <a:ea typeface="楷体_GB2312" pitchFamily="49" charset="-122"/>
              </a:rPr>
              <a:t>时间复杂度：</a:t>
            </a:r>
            <a:r>
              <a:rPr lang="en-US" altLang="zh-CN" dirty="0">
                <a:solidFill>
                  <a:srgbClr val="CC0000"/>
                </a:solidFill>
                <a:latin typeface="Times New Roman" panose="02020603050405020304" pitchFamily="18" charset="0"/>
                <a:ea typeface="楷体_GB2312" pitchFamily="49" charset="-122"/>
              </a:rPr>
              <a:t>O(n)</a:t>
            </a:r>
            <a:endParaRPr lang="en-US" altLang="zh-CN" dirty="0">
              <a:solidFill>
                <a:srgbClr val="CC0000"/>
              </a:solidFill>
              <a:latin typeface="Times New Roman" panose="02020603050405020304" pitchFamily="18" charset="0"/>
              <a:ea typeface="楷体_GB2312" pitchFamily="49" charset="-122"/>
            </a:endParaRPr>
          </a:p>
        </p:txBody>
      </p:sp>
      <p:sp>
        <p:nvSpPr>
          <p:cNvPr id="56328" name="云形标注 56327"/>
          <p:cNvSpPr>
            <a:spLocks noChangeArrowheads="1"/>
          </p:cNvSpPr>
          <p:nvPr/>
        </p:nvSpPr>
        <p:spPr bwMode="auto">
          <a:xfrm>
            <a:off x="2667000" y="1600200"/>
            <a:ext cx="2743200" cy="533400"/>
          </a:xfrm>
          <a:prstGeom prst="cloudCallout">
            <a:avLst>
              <a:gd name="adj1" fmla="val -76273"/>
              <a:gd name="adj2" fmla="val 80653"/>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nchor="ctr"/>
          <a:p>
            <a:pPr lvl="0" algn="ctr" eaLnBrk="1" hangingPunct="1"/>
            <a:r>
              <a:rPr lang="zh-CN" altLang="en-US" sz="1600" dirty="0">
                <a:solidFill>
                  <a:srgbClr val="002368"/>
                </a:solidFill>
                <a:latin typeface="Times New Roman" panose="02020603050405020304" pitchFamily="18" charset="0"/>
                <a:ea typeface="楷体_GB2312" pitchFamily="49" charset="-122"/>
              </a:rPr>
              <a:t>从头结点开始扫描</a:t>
            </a:r>
            <a:endParaRPr lang="zh-CN" altLang="en-US" sz="1600" dirty="0">
              <a:solidFill>
                <a:srgbClr val="002368"/>
              </a:solidFill>
              <a:latin typeface="Times New Roman" panose="02020603050405020304" pitchFamily="18" charset="0"/>
              <a:ea typeface="楷体_GB2312" pitchFamily="49" charset="-122"/>
            </a:endParaRPr>
          </a:p>
        </p:txBody>
      </p:sp>
      <p:sp>
        <p:nvSpPr>
          <p:cNvPr id="56330" name="云形标注 56329"/>
          <p:cNvSpPr>
            <a:spLocks noChangeArrowheads="1"/>
          </p:cNvSpPr>
          <p:nvPr/>
        </p:nvSpPr>
        <p:spPr bwMode="auto">
          <a:xfrm>
            <a:off x="2819400" y="3048000"/>
            <a:ext cx="1905000" cy="533400"/>
          </a:xfrm>
          <a:prstGeom prst="cloudCallout">
            <a:avLst>
              <a:gd name="adj1" fmla="val -94083"/>
              <a:gd name="adj2" fmla="val 9227"/>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nchor="ctr"/>
          <a:p>
            <a:pPr lvl="0" algn="ctr" eaLnBrk="1" hangingPunct="1"/>
            <a:r>
              <a:rPr lang="zh-CN" altLang="en-US" sz="1600" dirty="0">
                <a:solidFill>
                  <a:srgbClr val="002368"/>
                </a:solidFill>
                <a:latin typeface="Times New Roman" panose="02020603050405020304" pitchFamily="18" charset="0"/>
                <a:ea typeface="楷体_GB2312" pitchFamily="49" charset="-122"/>
              </a:rPr>
              <a:t>计数器</a:t>
            </a:r>
            <a:endParaRPr lang="zh-CN" altLang="en-US" sz="1600" dirty="0">
              <a:solidFill>
                <a:srgbClr val="002368"/>
              </a:solidFill>
              <a:latin typeface="Times New Roman" panose="02020603050405020304" pitchFamily="18" charset="0"/>
              <a:ea typeface="楷体_GB2312" pitchFamily="49" charset="-122"/>
            </a:endParaRPr>
          </a:p>
        </p:txBody>
      </p:sp>
      <p:sp>
        <p:nvSpPr>
          <p:cNvPr id="56331" name="云形标注 56330"/>
          <p:cNvSpPr>
            <a:spLocks noChangeArrowheads="1"/>
          </p:cNvSpPr>
          <p:nvPr/>
        </p:nvSpPr>
        <p:spPr bwMode="auto">
          <a:xfrm>
            <a:off x="4267200" y="4114800"/>
            <a:ext cx="2743200" cy="533400"/>
          </a:xfrm>
          <a:prstGeom prst="cloudCallout">
            <a:avLst>
              <a:gd name="adj1" fmla="val -98495"/>
              <a:gd name="adj2" fmla="val -81250"/>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nchor="ctr"/>
          <a:p>
            <a:pPr lvl="0" algn="ctr" eaLnBrk="1" hangingPunct="1"/>
            <a:r>
              <a:rPr lang="zh-CN" altLang="en-US" sz="1600" dirty="0">
                <a:solidFill>
                  <a:srgbClr val="002368"/>
                </a:solidFill>
                <a:latin typeface="Times New Roman" panose="02020603050405020304" pitchFamily="18" charset="0"/>
                <a:ea typeface="楷体_GB2312" pitchFamily="49" charset="-122"/>
              </a:rPr>
              <a:t>找到了第</a:t>
            </a:r>
            <a:r>
              <a:rPr lang="en-US" altLang="zh-CN" sz="1600" dirty="0">
                <a:solidFill>
                  <a:srgbClr val="002368"/>
                </a:solidFill>
                <a:latin typeface="Times New Roman" panose="02020603050405020304" pitchFamily="18" charset="0"/>
                <a:ea typeface="楷体_GB2312" pitchFamily="49" charset="-122"/>
              </a:rPr>
              <a:t>i</a:t>
            </a:r>
            <a:r>
              <a:rPr lang="zh-CN" altLang="en-US" sz="1600" dirty="0">
                <a:solidFill>
                  <a:srgbClr val="002368"/>
                </a:solidFill>
                <a:latin typeface="Times New Roman" panose="02020603050405020304" pitchFamily="18" charset="0"/>
                <a:ea typeface="楷体_GB2312" pitchFamily="49" charset="-122"/>
              </a:rPr>
              <a:t>个结点</a:t>
            </a:r>
            <a:endParaRPr lang="zh-CN" altLang="en-US" sz="1600" dirty="0">
              <a:solidFill>
                <a:srgbClr val="002368"/>
              </a:solidFill>
              <a:latin typeface="Times New Roman" panose="02020603050405020304" pitchFamily="18" charset="0"/>
              <a:ea typeface="楷体_GB2312" pitchFamily="49" charset="-122"/>
            </a:endParaRPr>
          </a:p>
        </p:txBody>
      </p:sp>
      <p:sp>
        <p:nvSpPr>
          <p:cNvPr id="2" name="矩形 1"/>
          <p:cNvSpPr>
            <a:spLocks noChangeArrowheads="1"/>
          </p:cNvSpPr>
          <p:nvPr/>
        </p:nvSpPr>
        <p:spPr bwMode="auto">
          <a:xfrm>
            <a:off x="304800" y="1009968"/>
            <a:ext cx="5715000" cy="4283075"/>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err="1">
                <a:solidFill>
                  <a:srgbClr val="003366"/>
                </a:solidFill>
                <a:latin typeface="Times New Roman" panose="02020603050405020304" pitchFamily="18" charset="0"/>
                <a:ea typeface="楷体_GB2312" pitchFamily="49" charset="-122"/>
              </a:rPr>
              <a:t>LinkList</a:t>
            </a:r>
            <a:r>
              <a:rPr lang="en-US" altLang="zh-CN" dirty="0">
                <a:solidFill>
                  <a:srgbClr val="003366"/>
                </a:solidFill>
                <a:latin typeface="Times New Roman" panose="02020603050405020304" pitchFamily="18" charset="0"/>
                <a:ea typeface="楷体_GB2312" pitchFamily="49" charset="-122"/>
              </a:rPr>
              <a:t> </a:t>
            </a:r>
            <a:r>
              <a:rPr lang="en-US" altLang="zh-CN" dirty="0" err="1">
                <a:solidFill>
                  <a:srgbClr val="003366"/>
                </a:solidFill>
                <a:latin typeface="Times New Roman" panose="02020603050405020304" pitchFamily="18" charset="0"/>
                <a:ea typeface="楷体_GB2312" pitchFamily="49" charset="-122"/>
              </a:rPr>
              <a:t>Getlist</a:t>
            </a:r>
            <a:r>
              <a:rPr lang="en-US" altLang="zh-CN" dirty="0">
                <a:solidFill>
                  <a:srgbClr val="003366"/>
                </a:solidFill>
                <a:latin typeface="Times New Roman" panose="02020603050405020304" pitchFamily="18" charset="0"/>
                <a:ea typeface="楷体_GB2312" pitchFamily="49" charset="-122"/>
              </a:rPr>
              <a:t> (</a:t>
            </a:r>
            <a:r>
              <a:rPr lang="en-US" altLang="zh-CN" dirty="0" err="1">
                <a:solidFill>
                  <a:srgbClr val="003366"/>
                </a:solidFill>
                <a:latin typeface="Times New Roman" panose="02020603050405020304" pitchFamily="18" charset="0"/>
                <a:ea typeface="楷体_GB2312" pitchFamily="49" charset="-122"/>
              </a:rPr>
              <a:t>LinkList</a:t>
            </a:r>
            <a:r>
              <a:rPr lang="en-US" altLang="zh-CN" dirty="0">
                <a:solidFill>
                  <a:srgbClr val="003366"/>
                </a:solidFill>
                <a:latin typeface="Times New Roman" panose="02020603050405020304" pitchFamily="18" charset="0"/>
                <a:ea typeface="楷体_GB2312" pitchFamily="49" charset="-122"/>
              </a:rPr>
              <a:t>  *L,  </a:t>
            </a:r>
            <a:r>
              <a:rPr lang="en-US" altLang="zh-CN" dirty="0" err="1">
                <a:solidFill>
                  <a:srgbClr val="003366"/>
                </a:solidFill>
                <a:latin typeface="Times New Roman" panose="02020603050405020304" pitchFamily="18" charset="0"/>
                <a:ea typeface="楷体_GB2312" pitchFamily="49" charset="-122"/>
              </a:rPr>
              <a:t>int</a:t>
            </a:r>
            <a:r>
              <a:rPr lang="en-US" altLang="zh-CN" dirty="0">
                <a:solidFill>
                  <a:srgbClr val="003366"/>
                </a:solidFill>
                <a:latin typeface="Times New Roman" panose="02020603050405020304" pitchFamily="18" charset="0"/>
                <a:ea typeface="楷体_GB2312" pitchFamily="49" charset="-122"/>
              </a:rPr>
              <a:t> </a:t>
            </a:r>
            <a:r>
              <a:rPr lang="en-US" altLang="zh-CN" dirty="0" err="1">
                <a:solidFill>
                  <a:srgbClr val="003366"/>
                </a:solidFill>
                <a:latin typeface="Times New Roman" panose="02020603050405020304" pitchFamily="18" charset="0"/>
                <a:ea typeface="楷体_GB2312" pitchFamily="49" charset="-122"/>
              </a:rPr>
              <a:t>i</a:t>
            </a:r>
            <a:r>
              <a:rPr lang="en-US" altLang="zh-CN" dirty="0" smtClean="0">
                <a:solidFill>
                  <a:srgbClr val="003366"/>
                </a:solidFill>
                <a:latin typeface="Times New Roman" panose="02020603050405020304" pitchFamily="18" charset="0"/>
                <a:ea typeface="楷体_GB2312" pitchFamily="49" charset="-122"/>
              </a:rPr>
              <a:t>)</a:t>
            </a:r>
            <a:endParaRPr lang="zh-CN" altLang="en-US" dirty="0">
              <a:solidFill>
                <a:srgbClr val="003366"/>
              </a:solidFill>
              <a:latin typeface="Times New Roman" panose="02020603050405020304" pitchFamily="18" charset="0"/>
              <a:ea typeface="楷体_GB2312" pitchFamily="49" charset="-122"/>
            </a:endParaRPr>
          </a:p>
          <a:p>
            <a:pPr>
              <a:lnSpc>
                <a:spcPct val="125000"/>
              </a:lnSpc>
            </a:pPr>
            <a:r>
              <a:rPr lang="en-US" altLang="zh-CN" dirty="0">
                <a:solidFill>
                  <a:schemeClr val="tx1"/>
                </a:solidFill>
                <a:latin typeface="Times New Roman" panose="02020603050405020304" pitchFamily="18" charset="0"/>
                <a:ea typeface="楷体_GB2312" pitchFamily="49" charset="-122"/>
              </a:rPr>
              <a:t>{  </a:t>
            </a:r>
            <a:r>
              <a:rPr lang="en-US" altLang="zh-CN" dirty="0" err="1">
                <a:solidFill>
                  <a:srgbClr val="002368"/>
                </a:solidFill>
                <a:latin typeface="Times New Roman" panose="02020603050405020304" pitchFamily="18" charset="0"/>
                <a:ea typeface="楷体_GB2312" pitchFamily="49" charset="-122"/>
              </a:rPr>
              <a:t>int</a:t>
            </a:r>
            <a:r>
              <a:rPr lang="en-US" altLang="zh-CN" dirty="0">
                <a:solidFill>
                  <a:srgbClr val="002368"/>
                </a:solidFill>
                <a:latin typeface="Times New Roman" panose="02020603050405020304" pitchFamily="18" charset="0"/>
                <a:ea typeface="楷体_GB2312" pitchFamily="49" charset="-122"/>
              </a:rPr>
              <a:t> j</a:t>
            </a:r>
            <a:r>
              <a:rPr lang="zh-CN" altLang="en-US" dirty="0">
                <a:solidFill>
                  <a:srgbClr val="002368"/>
                </a:solidFill>
                <a:latin typeface="Times New Roman" panose="02020603050405020304" pitchFamily="18" charset="0"/>
                <a:ea typeface="楷体_GB2312" pitchFamily="49" charset="-122"/>
              </a:rPr>
              <a:t>； </a:t>
            </a:r>
            <a:endParaRPr lang="zh-CN" altLang="en-US" dirty="0">
              <a:solidFill>
                <a:srgbClr val="002368"/>
              </a:solidFill>
              <a:latin typeface="Times New Roman" panose="02020603050405020304" pitchFamily="18" charset="0"/>
              <a:ea typeface="楷体_GB2312" pitchFamily="49" charset="-122"/>
            </a:endParaRPr>
          </a:p>
          <a:p>
            <a:pPr>
              <a:lnSpc>
                <a:spcPct val="125000"/>
              </a:lnSpc>
            </a:pPr>
            <a:r>
              <a:rPr lang="zh-CN" altLang="en-US" dirty="0">
                <a:solidFill>
                  <a:srgbClr val="002368"/>
                </a:solidFill>
                <a:latin typeface="Times New Roman" panose="02020603050405020304" pitchFamily="18" charset="0"/>
                <a:ea typeface="楷体_GB2312" pitchFamily="49" charset="-122"/>
              </a:rPr>
              <a:t>   </a:t>
            </a:r>
            <a:r>
              <a:rPr lang="en-US" altLang="zh-CN" dirty="0" err="1" smtClean="0">
                <a:solidFill>
                  <a:srgbClr val="002368"/>
                </a:solidFill>
                <a:latin typeface="Times New Roman" panose="02020603050405020304" pitchFamily="18" charset="0"/>
                <a:ea typeface="楷体_GB2312" pitchFamily="49" charset="-122"/>
              </a:rPr>
              <a:t>LinkList</a:t>
            </a:r>
            <a:r>
              <a:rPr lang="en-US" altLang="zh-CN" dirty="0" smtClean="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*p</a:t>
            </a:r>
            <a:r>
              <a:rPr lang="zh-CN" altLang="en-US" dirty="0">
                <a:solidFill>
                  <a:srgbClr val="002368"/>
                </a:solidFill>
                <a:latin typeface="Times New Roman" panose="02020603050405020304" pitchFamily="18" charset="0"/>
                <a:ea typeface="楷体_GB2312" pitchFamily="49" charset="-122"/>
              </a:rPr>
              <a:t>； </a:t>
            </a:r>
            <a:endParaRPr lang="zh-CN" altLang="en-US" dirty="0">
              <a:solidFill>
                <a:srgbClr val="002368"/>
              </a:solidFill>
              <a:latin typeface="Times New Roman" panose="02020603050405020304" pitchFamily="18" charset="0"/>
              <a:ea typeface="楷体_GB2312" pitchFamily="49" charset="-122"/>
            </a:endParaRPr>
          </a:p>
          <a:p>
            <a:pPr>
              <a:lnSpc>
                <a:spcPct val="125000"/>
              </a:lnSpc>
            </a:pP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p=L</a:t>
            </a: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j=0</a:t>
            </a:r>
            <a:r>
              <a:rPr lang="zh-CN" altLang="en-US" dirty="0">
                <a:solidFill>
                  <a:srgbClr val="002368"/>
                </a:solidFill>
                <a:latin typeface="Times New Roman" panose="02020603050405020304" pitchFamily="18" charset="0"/>
                <a:ea typeface="楷体_GB2312" pitchFamily="49" charset="-122"/>
              </a:rPr>
              <a:t>；</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a:p>
            <a:pPr>
              <a:lnSpc>
                <a:spcPct val="125000"/>
              </a:lnSpc>
            </a:pPr>
            <a:r>
              <a:rPr lang="zh-CN" altLang="en-US" dirty="0">
                <a:solidFill>
                  <a:schemeClr val="tx1"/>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while (p-&gt;next! =NULL&amp;&amp;j&lt;</a:t>
            </a:r>
            <a:r>
              <a:rPr lang="en-US" altLang="zh-CN" dirty="0" err="1">
                <a:solidFill>
                  <a:srgbClr val="CC0000"/>
                </a:solidFill>
                <a:latin typeface="Times New Roman" panose="02020603050405020304" pitchFamily="18" charset="0"/>
                <a:ea typeface="楷体_GB2312" pitchFamily="49" charset="-122"/>
              </a:rPr>
              <a:t>i</a:t>
            </a:r>
            <a:r>
              <a:rPr lang="en-US" altLang="zh-CN" dirty="0" smtClean="0">
                <a:solidFill>
                  <a:srgbClr val="CC0000"/>
                </a:solidFill>
                <a:latin typeface="Times New Roman" panose="02020603050405020304" pitchFamily="18" charset="0"/>
                <a:ea typeface="楷体_GB2312" pitchFamily="49" charset="-122"/>
              </a:rPr>
              <a:t>)</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rgbClr val="CC0000"/>
                </a:solidFill>
                <a:latin typeface="Times New Roman" panose="02020603050405020304" pitchFamily="18" charset="0"/>
                <a:ea typeface="楷体_GB2312" pitchFamily="49" charset="-122"/>
              </a:rPr>
              <a:t>    </a:t>
            </a:r>
            <a:r>
              <a:rPr lang="en-US" altLang="zh-CN" dirty="0" smtClean="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p=p-&gt;next</a:t>
            </a:r>
            <a:r>
              <a:rPr lang="zh-CN" altLang="en-US" dirty="0">
                <a:solidFill>
                  <a:srgbClr val="CC0000"/>
                </a:solidFill>
                <a:latin typeface="Times New Roman" panose="02020603050405020304" pitchFamily="18" charset="0"/>
                <a:ea typeface="楷体_GB2312" pitchFamily="49" charset="-122"/>
              </a:rPr>
              <a:t>；      </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j++</a:t>
            </a:r>
            <a:r>
              <a:rPr lang="zh-CN" altLang="en-US" dirty="0">
                <a:solidFill>
                  <a:srgbClr val="CC0000"/>
                </a:solidFill>
                <a:latin typeface="Times New Roman" panose="02020603050405020304" pitchFamily="18" charset="0"/>
                <a:ea typeface="楷体_GB2312" pitchFamily="49" charset="-122"/>
              </a:rPr>
              <a:t>；</a:t>
            </a:r>
            <a:r>
              <a:rPr lang="en-US" altLang="zh-CN" dirty="0" smtClean="0">
                <a:solidFill>
                  <a:srgbClr val="CC0000"/>
                </a:solidFill>
                <a:latin typeface="Times New Roman" panose="02020603050405020304" pitchFamily="18" charset="0"/>
                <a:ea typeface="楷体_GB2312" pitchFamily="49" charset="-122"/>
              </a:rPr>
              <a:t>}</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chemeClr val="bg2"/>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if</a:t>
            </a:r>
            <a:r>
              <a:rPr lang="zh-CN" altLang="en-US" dirty="0">
                <a:solidFill>
                  <a:srgbClr val="002368"/>
                </a:solidFill>
                <a:latin typeface="Times New Roman" panose="02020603050405020304" pitchFamily="18" charset="0"/>
                <a:ea typeface="楷体_GB2312" pitchFamily="49" charset="-122"/>
              </a:rPr>
              <a:t>（</a:t>
            </a:r>
            <a:r>
              <a:rPr lang="en-US" altLang="zh-CN" dirty="0" err="1">
                <a:solidFill>
                  <a:srgbClr val="002368"/>
                </a:solidFill>
                <a:latin typeface="Times New Roman" panose="02020603050405020304" pitchFamily="18" charset="0"/>
                <a:ea typeface="楷体_GB2312" pitchFamily="49" charset="-122"/>
              </a:rPr>
              <a:t>i</a:t>
            </a:r>
            <a:r>
              <a:rPr lang="en-US" altLang="zh-CN" dirty="0">
                <a:solidFill>
                  <a:srgbClr val="002368"/>
                </a:solidFill>
                <a:latin typeface="Times New Roman" panose="02020603050405020304" pitchFamily="18" charset="0"/>
                <a:ea typeface="楷体_GB2312" pitchFamily="49" charset="-122"/>
              </a:rPr>
              <a:t>==j</a:t>
            </a: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return p</a:t>
            </a:r>
            <a:r>
              <a:rPr lang="zh-CN" altLang="en-US" dirty="0">
                <a:solidFill>
                  <a:srgbClr val="002368"/>
                </a:solidFill>
                <a:latin typeface="Times New Roman" panose="02020603050405020304" pitchFamily="18" charset="0"/>
                <a:ea typeface="楷体_GB2312" pitchFamily="49" charset="-122"/>
              </a:rPr>
              <a:t>；    </a:t>
            </a:r>
            <a:endParaRPr lang="zh-CN" altLang="en-US" dirty="0">
              <a:solidFill>
                <a:srgbClr val="002368"/>
              </a:solidFill>
              <a:latin typeface="Times New Roman" panose="02020603050405020304" pitchFamily="18" charset="0"/>
              <a:ea typeface="楷体_GB2312" pitchFamily="49" charset="-122"/>
            </a:endParaRPr>
          </a:p>
          <a:p>
            <a:pPr>
              <a:lnSpc>
                <a:spcPct val="125000"/>
              </a:lnSpc>
            </a:pP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else  </a:t>
            </a:r>
            <a:endParaRPr lang="en-US" altLang="zh-CN" dirty="0">
              <a:solidFill>
                <a:srgbClr val="002368"/>
              </a:solidFill>
              <a:latin typeface="Times New Roman" panose="02020603050405020304" pitchFamily="18" charset="0"/>
              <a:ea typeface="楷体_GB2312" pitchFamily="49" charset="-122"/>
            </a:endParaRPr>
          </a:p>
          <a:p>
            <a:pPr>
              <a:lnSpc>
                <a:spcPct val="125000"/>
              </a:lnSpc>
            </a:pPr>
            <a:r>
              <a:rPr lang="en-US" altLang="zh-CN" dirty="0">
                <a:solidFill>
                  <a:srgbClr val="002368"/>
                </a:solidFill>
                <a:latin typeface="Times New Roman" panose="02020603050405020304" pitchFamily="18" charset="0"/>
                <a:ea typeface="楷体_GB2312" pitchFamily="49" charset="-122"/>
              </a:rPr>
              <a:t>     return NULL</a:t>
            </a:r>
            <a:r>
              <a:rPr lang="zh-CN" altLang="en-US" dirty="0">
                <a:solidFill>
                  <a:srgbClr val="002368"/>
                </a:solidFill>
                <a:latin typeface="Times New Roman" panose="02020603050405020304" pitchFamily="18" charset="0"/>
                <a:ea typeface="楷体_GB2312" pitchFamily="49" charset="-122"/>
              </a:rPr>
              <a:t>；     </a:t>
            </a:r>
            <a:endParaRPr lang="zh-CN" altLang="en-US" dirty="0">
              <a:solidFill>
                <a:srgbClr val="002368"/>
              </a:solidFill>
              <a:latin typeface="Times New Roman" panose="02020603050405020304" pitchFamily="18" charset="0"/>
              <a:ea typeface="楷体_GB2312" pitchFamily="49" charset="-122"/>
            </a:endParaRPr>
          </a:p>
          <a:p>
            <a:pPr>
              <a:lnSpc>
                <a:spcPct val="125000"/>
              </a:lnSpc>
            </a:pPr>
            <a:r>
              <a:rPr lang="en-US" altLang="zh-CN" dirty="0">
                <a:solidFill>
                  <a:srgbClr val="002368"/>
                </a:solidFill>
                <a:latin typeface="Times New Roman" panose="02020603050405020304" pitchFamily="18" charset="0"/>
                <a:ea typeface="楷体_GB2312" pitchFamily="49" charset="-122"/>
              </a:rPr>
              <a:t>}</a:t>
            </a:r>
            <a:endParaRPr lang="en-US" altLang="zh-CN"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box(in)">
                                      <p:cBhvr>
                                        <p:cTn id="7" dur="500"/>
                                        <p:tgtEl>
                                          <p:spTgt spid="563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30"/>
                                        </p:tgtEl>
                                        <p:attrNameLst>
                                          <p:attrName>style.visibility</p:attrName>
                                        </p:attrNameLst>
                                      </p:cBhvr>
                                      <p:to>
                                        <p:strVal val="visible"/>
                                      </p:to>
                                    </p:set>
                                    <p:animEffect transition="in" filter="box(in)">
                                      <p:cBhvr>
                                        <p:cTn id="12" dur="500"/>
                                        <p:tgtEl>
                                          <p:spTgt spid="563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31"/>
                                        </p:tgtEl>
                                        <p:attrNameLst>
                                          <p:attrName>style.visibility</p:attrName>
                                        </p:attrNameLst>
                                      </p:cBhvr>
                                      <p:to>
                                        <p:strVal val="visible"/>
                                      </p:to>
                                    </p:set>
                                    <p:animEffect transition="in" filter="box(in)">
                                      <p:cBhvr>
                                        <p:cTn id="17" dur="500"/>
                                        <p:tgtEl>
                                          <p:spTgt spid="563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327"/>
                                        </p:tgtEl>
                                        <p:attrNameLst>
                                          <p:attrName>style.visibility</p:attrName>
                                        </p:attrNameLst>
                                      </p:cBhvr>
                                      <p:to>
                                        <p:strVal val="visible"/>
                                      </p:to>
                                    </p:set>
                                    <p:animEffect transition="in" filter="box(in)">
                                      <p:cBhvr>
                                        <p:cTn id="22"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28" grpId="0" animBg="1"/>
      <p:bldP spid="56330" grpId="0" animBg="1"/>
      <p:bldP spid="563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57345"/>
          <p:cNvSpPr>
            <a:spLocks noGrp="1"/>
          </p:cNvSpPr>
          <p:nvPr>
            <p:ph type="title"/>
          </p:nvPr>
        </p:nvSpPr>
        <p:spPr>
          <a:xfrm>
            <a:off x="457200" y="762000"/>
            <a:ext cx="1752600" cy="381000"/>
          </a:xfrm>
          <a:ln>
            <a:noFill/>
          </a:ln>
        </p:spPr>
        <p:txBody>
          <a:bodyPr vert="horz" wrap="square" lIns="91440" tIns="45720" rIns="91440" bIns="45720" anchor="ctr"/>
          <a:p>
            <a:pPr algn="l" eaLnBrk="1" hangingPunct="1"/>
            <a:r>
              <a:rPr lang="en-US" altLang="zh-CN" sz="2000" dirty="0">
                <a:solidFill>
                  <a:schemeClr val="tx1"/>
                </a:solidFill>
                <a:ea typeface="楷体_GB2312" pitchFamily="49" charset="-122"/>
              </a:rPr>
              <a:t>2)  </a:t>
            </a:r>
            <a:r>
              <a:rPr lang="zh-CN" altLang="en-US" sz="2000" dirty="0">
                <a:solidFill>
                  <a:schemeClr val="tx1"/>
                </a:solidFill>
                <a:ea typeface="楷体_GB2312" pitchFamily="49" charset="-122"/>
              </a:rPr>
              <a:t>按值查找</a:t>
            </a:r>
            <a:endParaRPr lang="zh-CN" altLang="en-US" sz="2000" dirty="0">
              <a:solidFill>
                <a:schemeClr val="tx1"/>
              </a:solidFill>
              <a:ea typeface="楷体_GB2312" pitchFamily="49" charset="-122"/>
            </a:endParaRPr>
          </a:p>
        </p:txBody>
      </p:sp>
      <p:sp>
        <p:nvSpPr>
          <p:cNvPr id="41987" name="文本占位符 57347"/>
          <p:cNvSpPr>
            <a:spLocks noGrp="1"/>
          </p:cNvSpPr>
          <p:nvPr>
            <p:ph idx="1"/>
          </p:nvPr>
        </p:nvSpPr>
        <p:spPr>
          <a:xfrm>
            <a:off x="-304800" y="2667000"/>
            <a:ext cx="8229600" cy="4525963"/>
          </a:xfrm>
          <a:noFill/>
          <a:ln>
            <a:noFill/>
          </a:ln>
        </p:spPr>
        <p:txBody>
          <a:bodyPr/>
          <a:p>
            <a:pPr eaLnBrk="1" hangingPunct="1">
              <a:spcBef>
                <a:spcPct val="0"/>
              </a:spcBef>
              <a:buNone/>
            </a:pPr>
            <a:r>
              <a:rPr lang="en-US" altLang="zh-CN" sz="1800" dirty="0">
                <a:latin typeface="Arial" panose="020B0604020202020204" pitchFamily="34" charset="0"/>
              </a:rPr>
              <a:t>    </a:t>
            </a:r>
            <a:endParaRPr lang="en-US" altLang="zh-CN" sz="1800" b="1" dirty="0">
              <a:latin typeface="Arial" panose="020B0604020202020204" pitchFamily="34" charset="0"/>
            </a:endParaRPr>
          </a:p>
          <a:p>
            <a:pPr eaLnBrk="1" hangingPunct="1">
              <a:spcBef>
                <a:spcPct val="0"/>
              </a:spcBef>
              <a:buNone/>
            </a:pPr>
            <a:r>
              <a:rPr lang="en-US" altLang="zh-CN" sz="1800" b="1" dirty="0">
                <a:latin typeface="Arial" panose="020B0604020202020204" pitchFamily="34" charset="0"/>
              </a:rPr>
              <a:t>    </a:t>
            </a:r>
            <a:endParaRPr lang="en-US" altLang="zh-CN" sz="1800" dirty="0">
              <a:latin typeface="Arial" panose="020B0604020202020204" pitchFamily="34" charset="0"/>
            </a:endParaRPr>
          </a:p>
        </p:txBody>
      </p:sp>
      <p:sp>
        <p:nvSpPr>
          <p:cNvPr id="57349" name="矩形 57348"/>
          <p:cNvSpPr/>
          <p:nvPr/>
        </p:nvSpPr>
        <p:spPr>
          <a:xfrm>
            <a:off x="457200" y="1905000"/>
            <a:ext cx="1752600" cy="396875"/>
          </a:xfrm>
          <a:prstGeom prst="rect">
            <a:avLst/>
          </a:prstGeom>
          <a:noFill/>
          <a:ln w="57150">
            <a:noFill/>
          </a:ln>
        </p:spPr>
        <p:txBody>
          <a:bodyPr>
            <a:spAutoFit/>
          </a:bodyPr>
          <a:p>
            <a:pPr lvl="0" eaLnBrk="1" hangingPunct="1"/>
            <a:r>
              <a:rPr lang="zh-CN" altLang="en-US" dirty="0">
                <a:solidFill>
                  <a:srgbClr val="002368"/>
                </a:solidFill>
                <a:latin typeface="Times New Roman" panose="02020603050405020304" pitchFamily="18" charset="0"/>
                <a:ea typeface="华文新魏" panose="02010800040101010101" pitchFamily="2" charset="-122"/>
              </a:rPr>
              <a:t>算法描述：</a:t>
            </a:r>
            <a:endParaRPr lang="zh-CN" altLang="en-US" dirty="0">
              <a:solidFill>
                <a:srgbClr val="002368"/>
              </a:solidFill>
              <a:latin typeface="Times New Roman" panose="02020603050405020304" pitchFamily="18" charset="0"/>
              <a:ea typeface="华文新魏" panose="02010800040101010101" pitchFamily="2" charset="-122"/>
            </a:endParaRPr>
          </a:p>
        </p:txBody>
      </p:sp>
      <p:sp>
        <p:nvSpPr>
          <p:cNvPr id="57351" name="矩形 57350"/>
          <p:cNvSpPr/>
          <p:nvPr/>
        </p:nvSpPr>
        <p:spPr>
          <a:xfrm>
            <a:off x="533400" y="2590800"/>
            <a:ext cx="8001000" cy="1673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zh-CN" altLang="en-US" dirty="0">
                <a:solidFill>
                  <a:srgbClr val="003366"/>
                </a:solidFill>
                <a:latin typeface="Times New Roman" panose="02020603050405020304" pitchFamily="18" charset="0"/>
                <a:ea typeface="楷体_GB2312" pitchFamily="49" charset="-122"/>
              </a:rPr>
              <a:t>查找过程</a:t>
            </a:r>
            <a:r>
              <a:rPr lang="zh-CN" altLang="en-US" dirty="0">
                <a:solidFill>
                  <a:srgbClr val="CC0000"/>
                </a:solidFill>
                <a:latin typeface="Times New Roman" panose="02020603050405020304" pitchFamily="18" charset="0"/>
                <a:ea typeface="楷体_GB2312" pitchFamily="49" charset="-122"/>
              </a:rPr>
              <a:t>从</a:t>
            </a:r>
            <a:r>
              <a:rPr lang="zh-CN" altLang="en-US" dirty="0">
                <a:solidFill>
                  <a:srgbClr val="003366"/>
                </a:solidFill>
                <a:latin typeface="Times New Roman" panose="02020603050405020304" pitchFamily="18" charset="0"/>
                <a:ea typeface="楷体_GB2312" pitchFamily="49" charset="-122"/>
              </a:rPr>
              <a:t>单链表的头指针指向的</a:t>
            </a:r>
            <a:r>
              <a:rPr lang="zh-CN" altLang="en-US" dirty="0">
                <a:solidFill>
                  <a:srgbClr val="CC0000"/>
                </a:solidFill>
                <a:latin typeface="Times New Roman" panose="02020603050405020304" pitchFamily="18" charset="0"/>
                <a:ea typeface="楷体_GB2312" pitchFamily="49" charset="-122"/>
              </a:rPr>
              <a:t>头结点</a:t>
            </a:r>
            <a:r>
              <a:rPr lang="zh-CN" altLang="en-US" dirty="0">
                <a:solidFill>
                  <a:srgbClr val="003366"/>
                </a:solidFill>
                <a:latin typeface="Times New Roman" panose="02020603050405020304" pitchFamily="18" charset="0"/>
                <a:ea typeface="楷体_GB2312" pitchFamily="49" charset="-122"/>
              </a:rPr>
              <a:t>出发，顺着链表</a:t>
            </a:r>
            <a:r>
              <a:rPr lang="zh-CN" altLang="en-US" dirty="0">
                <a:solidFill>
                  <a:srgbClr val="CC0000"/>
                </a:solidFill>
                <a:latin typeface="Times New Roman" panose="02020603050405020304" pitchFamily="18" charset="0"/>
                <a:ea typeface="楷体_GB2312" pitchFamily="49" charset="-122"/>
              </a:rPr>
              <a:t>逐个</a:t>
            </a:r>
            <a:r>
              <a:rPr lang="zh-CN" altLang="en-US" dirty="0">
                <a:solidFill>
                  <a:srgbClr val="003366"/>
                </a:solidFill>
                <a:latin typeface="Times New Roman" panose="02020603050405020304" pitchFamily="18" charset="0"/>
                <a:ea typeface="楷体_GB2312" pitchFamily="49" charset="-122"/>
              </a:rPr>
              <a:t>将结点的值</a:t>
            </a:r>
            <a:r>
              <a:rPr lang="zh-CN" altLang="en-US" dirty="0">
                <a:solidFill>
                  <a:srgbClr val="CC0000"/>
                </a:solidFill>
                <a:latin typeface="Times New Roman" panose="02020603050405020304" pitchFamily="18" charset="0"/>
                <a:ea typeface="楷体_GB2312" pitchFamily="49" charset="-122"/>
              </a:rPr>
              <a:t>和给定值</a:t>
            </a:r>
            <a:r>
              <a:rPr lang="en-US" altLang="zh-CN" dirty="0">
                <a:solidFill>
                  <a:srgbClr val="003366"/>
                </a:solidFill>
                <a:latin typeface="Times New Roman" panose="02020603050405020304" pitchFamily="18" charset="0"/>
                <a:ea typeface="楷体_GB2312" pitchFamily="49" charset="-122"/>
              </a:rPr>
              <a:t>e</a:t>
            </a:r>
            <a:r>
              <a:rPr lang="zh-CN" altLang="en-US" dirty="0">
                <a:solidFill>
                  <a:srgbClr val="CC0000"/>
                </a:solidFill>
                <a:latin typeface="Times New Roman" panose="02020603050405020304" pitchFamily="18" charset="0"/>
                <a:ea typeface="楷体_GB2312" pitchFamily="49" charset="-122"/>
              </a:rPr>
              <a:t>作比较</a:t>
            </a:r>
            <a:r>
              <a:rPr lang="zh-CN" altLang="en-US" dirty="0">
                <a:solidFill>
                  <a:srgbClr val="003366"/>
                </a:solidFill>
                <a:latin typeface="Times New Roman" panose="02020603050405020304" pitchFamily="18" charset="0"/>
                <a:ea typeface="楷体_GB2312" pitchFamily="49" charset="-122"/>
              </a:rPr>
              <a:t>。</a:t>
            </a:r>
            <a:endParaRPr lang="zh-CN" altLang="en-US"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zh-CN" altLang="en-US" dirty="0">
                <a:solidFill>
                  <a:srgbClr val="003366"/>
                </a:solidFill>
                <a:latin typeface="Times New Roman" panose="02020603050405020304" pitchFamily="18" charset="0"/>
                <a:ea typeface="楷体_GB2312" pitchFamily="49" charset="-122"/>
              </a:rPr>
              <a:t>若找到，返回找到的值为</a:t>
            </a:r>
            <a:r>
              <a:rPr lang="en-US" altLang="zh-CN" dirty="0">
                <a:solidFill>
                  <a:srgbClr val="003366"/>
                </a:solidFill>
                <a:latin typeface="Times New Roman" panose="02020603050405020304" pitchFamily="18" charset="0"/>
                <a:ea typeface="楷体_GB2312" pitchFamily="49" charset="-122"/>
              </a:rPr>
              <a:t>e</a:t>
            </a:r>
            <a:r>
              <a:rPr lang="zh-CN" altLang="en-US" dirty="0">
                <a:solidFill>
                  <a:srgbClr val="003366"/>
                </a:solidFill>
                <a:latin typeface="Times New Roman" panose="02020603050405020304" pitchFamily="18" charset="0"/>
                <a:ea typeface="楷体_GB2312" pitchFamily="49" charset="-122"/>
              </a:rPr>
              <a:t>的结点的存储位置，</a:t>
            </a:r>
            <a:endParaRPr lang="zh-CN" altLang="en-US"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zh-CN" altLang="en-US" dirty="0">
                <a:solidFill>
                  <a:srgbClr val="003366"/>
                </a:solidFill>
                <a:latin typeface="Times New Roman" panose="02020603050405020304" pitchFamily="18" charset="0"/>
                <a:ea typeface="楷体_GB2312" pitchFamily="49" charset="-122"/>
              </a:rPr>
              <a:t>否则，返回空。</a:t>
            </a:r>
            <a:endParaRPr lang="zh-CN" altLang="en-US" dirty="0">
              <a:latin typeface="Times New Roman" panose="02020603050405020304" pitchFamily="18" charset="0"/>
              <a:ea typeface="楷体_GB2312" pitchFamily="49" charset="-122"/>
            </a:endParaRPr>
          </a:p>
        </p:txBody>
      </p:sp>
      <p:sp>
        <p:nvSpPr>
          <p:cNvPr id="57353" name="矩形 57352"/>
          <p:cNvSpPr/>
          <p:nvPr/>
        </p:nvSpPr>
        <p:spPr>
          <a:xfrm>
            <a:off x="762000" y="1295400"/>
            <a:ext cx="3762375" cy="396875"/>
          </a:xfrm>
          <a:prstGeom prst="rect">
            <a:avLst/>
          </a:prstGeom>
          <a:noFill/>
          <a:ln w="57150">
            <a:noFill/>
          </a:ln>
        </p:spPr>
        <p:txBody>
          <a:bodyPr wrap="none">
            <a:spAutoFit/>
          </a:bodyPr>
          <a:p>
            <a:pPr lvl="0" eaLnBrk="1" hangingPunct="1"/>
            <a:r>
              <a:rPr lang="zh-CN" altLang="en-US" dirty="0">
                <a:solidFill>
                  <a:srgbClr val="003366"/>
                </a:solidFill>
                <a:latin typeface="Times New Roman" panose="02020603050405020304" pitchFamily="18" charset="0"/>
                <a:ea typeface="楷体_GB2312" pitchFamily="49" charset="-122"/>
              </a:rPr>
              <a:t>要</a:t>
            </a:r>
            <a:r>
              <a:rPr lang="zh-CN" altLang="en-US" dirty="0">
                <a:solidFill>
                  <a:srgbClr val="CC0000"/>
                </a:solidFill>
                <a:latin typeface="Times New Roman" panose="02020603050405020304" pitchFamily="18" charset="0"/>
                <a:ea typeface="楷体_GB2312" pitchFamily="49" charset="-122"/>
              </a:rPr>
              <a:t>查找</a:t>
            </a:r>
            <a:r>
              <a:rPr lang="zh-CN" altLang="en-US" dirty="0">
                <a:solidFill>
                  <a:srgbClr val="003366"/>
                </a:solidFill>
                <a:latin typeface="Times New Roman" panose="02020603050405020304" pitchFamily="18" charset="0"/>
                <a:ea typeface="楷体_GB2312" pitchFamily="49" charset="-122"/>
              </a:rPr>
              <a:t>结点</a:t>
            </a:r>
            <a:r>
              <a:rPr lang="zh-CN" altLang="en-US" dirty="0">
                <a:solidFill>
                  <a:srgbClr val="CC0000"/>
                </a:solidFill>
                <a:latin typeface="Times New Roman" panose="02020603050405020304" pitchFamily="18" charset="0"/>
                <a:ea typeface="楷体_GB2312" pitchFamily="49" charset="-122"/>
              </a:rPr>
              <a:t>值</a:t>
            </a:r>
            <a:r>
              <a:rPr lang="zh-CN" altLang="en-US" dirty="0">
                <a:solidFill>
                  <a:srgbClr val="003366"/>
                </a:solidFill>
                <a:latin typeface="Times New Roman" panose="02020603050405020304" pitchFamily="18" charset="0"/>
                <a:ea typeface="楷体_GB2312" pitchFamily="49" charset="-122"/>
              </a:rPr>
              <a:t>等于给定值的</a:t>
            </a:r>
            <a:r>
              <a:rPr lang="zh-CN" altLang="en-US" dirty="0">
                <a:solidFill>
                  <a:srgbClr val="CC0000"/>
                </a:solidFill>
                <a:latin typeface="Times New Roman" panose="02020603050405020304" pitchFamily="18" charset="0"/>
                <a:ea typeface="楷体_GB2312" pitchFamily="49" charset="-122"/>
              </a:rPr>
              <a:t>结点</a:t>
            </a:r>
            <a:endParaRPr lang="zh-CN" altLang="en-US" dirty="0">
              <a:solidFill>
                <a:srgbClr val="CC0000"/>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53"/>
                                        </p:tgtEl>
                                        <p:attrNameLst>
                                          <p:attrName>style.visibility</p:attrName>
                                        </p:attrNameLst>
                                      </p:cBhvr>
                                      <p:to>
                                        <p:strVal val="visible"/>
                                      </p:to>
                                    </p:set>
                                    <p:animEffect transition="in" filter="blinds(horizontal)">
                                      <p:cBhvr>
                                        <p:cTn id="12" dur="500"/>
                                        <p:tgtEl>
                                          <p:spTgt spid="5735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7349"/>
                                        </p:tgtEl>
                                        <p:attrNameLst>
                                          <p:attrName>style.visibility</p:attrName>
                                        </p:attrNameLst>
                                      </p:cBhvr>
                                      <p:to>
                                        <p:strVal val="visible"/>
                                      </p:to>
                                    </p:set>
                                    <p:anim calcmode="lin" valueType="num">
                                      <p:cBhvr additive="base">
                                        <p:cTn id="17" dur="500" fill="hold"/>
                                        <p:tgtEl>
                                          <p:spTgt spid="57349"/>
                                        </p:tgtEl>
                                        <p:attrNameLst>
                                          <p:attrName>ppt_x</p:attrName>
                                        </p:attrNameLst>
                                      </p:cBhvr>
                                      <p:tavLst>
                                        <p:tav tm="0">
                                          <p:val>
                                            <p:strVal val="0-#ppt_w/2"/>
                                          </p:val>
                                        </p:tav>
                                        <p:tav tm="100000">
                                          <p:val>
                                            <p:strVal val="#ppt_x"/>
                                          </p:val>
                                        </p:tav>
                                      </p:tavLst>
                                    </p:anim>
                                    <p:anim calcmode="lin" valueType="num">
                                      <p:cBhvr additive="base">
                                        <p:cTn id="18"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7351"/>
                                        </p:tgtEl>
                                        <p:attrNameLst>
                                          <p:attrName>style.visibility</p:attrName>
                                        </p:attrNameLst>
                                      </p:cBhvr>
                                      <p:to>
                                        <p:strVal val="visible"/>
                                      </p:to>
                                    </p:set>
                                    <p:anim calcmode="lin" valueType="num">
                                      <p:cBhvr additive="base">
                                        <p:cTn id="23" dur="500" fill="hold"/>
                                        <p:tgtEl>
                                          <p:spTgt spid="57351"/>
                                        </p:tgtEl>
                                        <p:attrNameLst>
                                          <p:attrName>ppt_x</p:attrName>
                                        </p:attrNameLst>
                                      </p:cBhvr>
                                      <p:tavLst>
                                        <p:tav tm="0">
                                          <p:val>
                                            <p:strVal val="0-#ppt_w/2"/>
                                          </p:val>
                                        </p:tav>
                                        <p:tav tm="100000">
                                          <p:val>
                                            <p:strVal val="#ppt_x"/>
                                          </p:val>
                                        </p:tav>
                                      </p:tavLst>
                                    </p:anim>
                                    <p:anim calcmode="lin" valueType="num">
                                      <p:cBhvr additive="base">
                                        <p:cTn id="24"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57349" grpId="0"/>
      <p:bldP spid="57351" grpId="0" animBg="1"/>
      <p:bldP spid="573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58373"/>
          <p:cNvSpPr/>
          <p:nvPr/>
        </p:nvSpPr>
        <p:spPr>
          <a:xfrm>
            <a:off x="609600" y="762000"/>
            <a:ext cx="1973263" cy="396875"/>
          </a:xfrm>
          <a:prstGeom prst="rect">
            <a:avLst/>
          </a:prstGeom>
          <a:noFill/>
          <a:ln w="57150">
            <a:noFill/>
          </a:ln>
        </p:spPr>
        <p:txBody>
          <a:bodyPr wrap="none">
            <a:spAutoFit/>
          </a:bodyPr>
          <a:p>
            <a:pPr lvl="0" eaLnBrk="1" hangingPunct="1"/>
            <a:r>
              <a:rPr lang="zh-CN" altLang="en-US" dirty="0">
                <a:latin typeface="Times New Roman" panose="02020603050405020304" pitchFamily="18" charset="0"/>
                <a:ea typeface="楷体_GB2312" pitchFamily="49" charset="-122"/>
              </a:rPr>
              <a:t>算法实现如下：</a:t>
            </a:r>
            <a:endParaRPr lang="zh-CN" altLang="en-US" dirty="0">
              <a:latin typeface="Times New Roman" panose="02020603050405020304" pitchFamily="18" charset="0"/>
              <a:ea typeface="楷体_GB2312" pitchFamily="49" charset="-122"/>
            </a:endParaRPr>
          </a:p>
        </p:txBody>
      </p:sp>
      <p:sp>
        <p:nvSpPr>
          <p:cNvPr id="43012" name="矩形 58375"/>
          <p:cNvSpPr/>
          <p:nvPr/>
        </p:nvSpPr>
        <p:spPr>
          <a:xfrm>
            <a:off x="381000" y="4267200"/>
            <a:ext cx="8153400" cy="854075"/>
          </a:xfrm>
          <a:prstGeom prst="rect">
            <a:avLst/>
          </a:prstGeom>
          <a:noFill/>
          <a:ln w="57150">
            <a:noFill/>
          </a:ln>
        </p:spPr>
        <p:txBody>
          <a:bodyPr anchor="ctr">
            <a:spAutoFit/>
          </a:bodyPr>
          <a:p>
            <a:pPr lvl="0" eaLnBrk="1" hangingPunct="1">
              <a:lnSpc>
                <a:spcPct val="125000"/>
              </a:lnSpc>
            </a:pPr>
            <a:r>
              <a:rPr lang="zh-CN" altLang="en-US" dirty="0">
                <a:solidFill>
                  <a:srgbClr val="003399"/>
                </a:solidFill>
                <a:latin typeface="Times New Roman" panose="02020603050405020304" pitchFamily="18" charset="0"/>
                <a:ea typeface="楷体_GB2312" pitchFamily="49" charset="-122"/>
              </a:rPr>
              <a:t>由于线性链表失去了随机存取的特性，所以按序号查找算法、按值查找算法的时间复杂度均为</a:t>
            </a:r>
            <a:r>
              <a:rPr lang="en-US" altLang="zh-CN" dirty="0">
                <a:solidFill>
                  <a:srgbClr val="003399"/>
                </a:solidFill>
                <a:latin typeface="Times New Roman" panose="02020603050405020304" pitchFamily="18" charset="0"/>
                <a:ea typeface="楷体_GB2312" pitchFamily="49" charset="-122"/>
              </a:rPr>
              <a:t>O(n)</a:t>
            </a:r>
            <a:r>
              <a:rPr lang="zh-CN" altLang="en-US" dirty="0">
                <a:solidFill>
                  <a:srgbClr val="003399"/>
                </a:solidFill>
                <a:latin typeface="Times New Roman" panose="02020603050405020304" pitchFamily="18" charset="0"/>
                <a:ea typeface="楷体_GB2312" pitchFamily="49" charset="-122"/>
              </a:rPr>
              <a:t>。</a:t>
            </a:r>
            <a:endParaRPr lang="zh-CN" altLang="en-US" dirty="0">
              <a:solidFill>
                <a:srgbClr val="003399"/>
              </a:solidFill>
              <a:latin typeface="Times New Roman" panose="02020603050405020304" pitchFamily="18" charset="0"/>
              <a:ea typeface="楷体_GB2312" pitchFamily="49" charset="-122"/>
            </a:endParaRPr>
          </a:p>
        </p:txBody>
      </p:sp>
      <p:sp>
        <p:nvSpPr>
          <p:cNvPr id="2" name="文本框 1"/>
          <p:cNvSpPr txBox="1">
            <a:spLocks noChangeArrowheads="1"/>
          </p:cNvSpPr>
          <p:nvPr/>
        </p:nvSpPr>
        <p:spPr bwMode="auto">
          <a:xfrm>
            <a:off x="689265" y="1240686"/>
            <a:ext cx="7086600" cy="3170099"/>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a:latin typeface="Times New Roman" panose="02020603050405020304" pitchFamily="18" charset="0"/>
                <a:ea typeface="楷体_GB2312" pitchFamily="49" charset="-122"/>
              </a:rPr>
              <a:t>1   </a:t>
            </a:r>
            <a:r>
              <a:rPr lang="en-US" altLang="zh-CN" dirty="0" err="1" smtClean="0">
                <a:latin typeface="Times New Roman" panose="02020603050405020304" pitchFamily="18" charset="0"/>
                <a:ea typeface="楷体_GB2312" pitchFamily="49" charset="-122"/>
              </a:rPr>
              <a:t>int</a:t>
            </a:r>
            <a:r>
              <a:rPr lang="en-US" altLang="zh-CN" dirty="0" smtClean="0">
                <a:latin typeface="Times New Roman" panose="02020603050405020304" pitchFamily="18" charset="0"/>
                <a:ea typeface="楷体_GB2312" pitchFamily="49" charset="-122"/>
              </a:rPr>
              <a:t> Loc(</a:t>
            </a:r>
            <a:r>
              <a:rPr lang="en-US" altLang="zh-CN" dirty="0" err="1" smtClean="0">
                <a:latin typeface="Times New Roman" panose="02020603050405020304" pitchFamily="18" charset="0"/>
                <a:ea typeface="楷体_GB2312" pitchFamily="49" charset="-122"/>
              </a:rPr>
              <a:t>LinkList</a:t>
            </a:r>
            <a:r>
              <a:rPr lang="en-US" altLang="zh-CN" dirty="0" smtClean="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*L, </a:t>
            </a:r>
            <a:r>
              <a:rPr lang="en-US" altLang="zh-CN" dirty="0" err="1" smtClean="0">
                <a:latin typeface="Times New Roman" panose="02020603050405020304" pitchFamily="18" charset="0"/>
                <a:ea typeface="楷体_GB2312" pitchFamily="49" charset="-122"/>
              </a:rPr>
              <a:t>ElemType</a:t>
            </a:r>
            <a:r>
              <a:rPr lang="en-US" altLang="zh-CN" dirty="0" smtClean="0">
                <a:latin typeface="Times New Roman" panose="02020603050405020304" pitchFamily="18" charset="0"/>
                <a:ea typeface="楷体_GB2312" pitchFamily="49" charset="-122"/>
              </a:rPr>
              <a:t> item)</a:t>
            </a:r>
            <a:endParaRPr lang="zh-CN" altLang="en-US" dirty="0">
              <a:latin typeface="Times New Roman" panose="02020603050405020304" pitchFamily="18" charset="0"/>
              <a:ea typeface="楷体_GB2312" pitchFamily="49" charset="-122"/>
            </a:endParaRPr>
          </a:p>
          <a:p>
            <a:pPr>
              <a:lnSpc>
                <a:spcPct val="125000"/>
              </a:lnSpc>
            </a:pPr>
            <a:r>
              <a:rPr lang="en-US" altLang="zh-CN" dirty="0">
                <a:latin typeface="Times New Roman" panose="02020603050405020304" pitchFamily="18" charset="0"/>
                <a:ea typeface="楷体_GB2312" pitchFamily="49" charset="-122"/>
              </a:rPr>
              <a:t>2   {   </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a:t>
            </a:r>
            <a:r>
              <a:rPr lang="en-US" altLang="zh-CN" dirty="0" smtClean="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p; </a:t>
            </a:r>
            <a:r>
              <a:rPr lang="en-US" altLang="zh-CN" dirty="0" err="1" smtClean="0">
                <a:latin typeface="Times New Roman" panose="02020603050405020304" pitchFamily="18" charset="0"/>
                <a:ea typeface="楷体_GB2312" pitchFamily="49" charset="-122"/>
              </a:rPr>
              <a:t>int</a:t>
            </a:r>
            <a:r>
              <a:rPr lang="en-US" altLang="zh-CN" dirty="0" smtClean="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i</a:t>
            </a:r>
            <a:r>
              <a:rPr lang="en-US" altLang="zh-CN" dirty="0" smtClean="0">
                <a:latin typeface="Times New Roman" panose="02020603050405020304" pitchFamily="18" charset="0"/>
                <a:ea typeface="楷体_GB2312" pitchFamily="49" charset="-122"/>
              </a:rPr>
              <a:t>=1;</a:t>
            </a:r>
            <a:endParaRPr lang="en-US" altLang="zh-CN" dirty="0">
              <a:latin typeface="Times New Roman" panose="02020603050405020304" pitchFamily="18" charset="0"/>
              <a:ea typeface="楷体_GB2312" pitchFamily="49" charset="-122"/>
            </a:endParaRPr>
          </a:p>
          <a:p>
            <a:pPr>
              <a:lnSpc>
                <a:spcPct val="125000"/>
              </a:lnSpc>
            </a:pPr>
            <a:r>
              <a:rPr lang="en-US" altLang="zh-CN" dirty="0">
                <a:latin typeface="Times New Roman" panose="02020603050405020304" pitchFamily="18" charset="0"/>
                <a:ea typeface="楷体_GB2312" pitchFamily="49" charset="-122"/>
              </a:rPr>
              <a:t>3       p=L-&gt;next;          /*</a:t>
            </a:r>
            <a:r>
              <a:rPr lang="zh-CN" altLang="en-US" dirty="0">
                <a:latin typeface="Times New Roman" panose="02020603050405020304" pitchFamily="18" charset="0"/>
                <a:ea typeface="楷体_GB2312" pitchFamily="49" charset="-122"/>
              </a:rPr>
              <a:t>从表中第一个结点比较</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a:lnSpc>
                <a:spcPct val="125000"/>
              </a:lnSpc>
            </a:pPr>
            <a:r>
              <a:rPr lang="en-US" altLang="zh-CN" dirty="0">
                <a:latin typeface="Times New Roman" panose="02020603050405020304" pitchFamily="18" charset="0"/>
                <a:ea typeface="楷体_GB2312" pitchFamily="49" charset="-122"/>
              </a:rPr>
              <a:t>4       </a:t>
            </a:r>
            <a:r>
              <a:rPr lang="en-US" altLang="zh-CN" dirty="0">
                <a:solidFill>
                  <a:srgbClr val="CC0000"/>
                </a:solidFill>
                <a:latin typeface="Times New Roman" panose="02020603050405020304" pitchFamily="18" charset="0"/>
                <a:ea typeface="楷体_GB2312" pitchFamily="49" charset="-122"/>
              </a:rPr>
              <a:t>while(p!=NULL&amp;&amp;p-&gt;data</a:t>
            </a:r>
            <a:r>
              <a:rPr lang="en-US" altLang="zh-CN" dirty="0" smtClean="0">
                <a:solidFill>
                  <a:srgbClr val="CC0000"/>
                </a:solidFill>
                <a:latin typeface="Times New Roman" panose="02020603050405020304" pitchFamily="18" charset="0"/>
                <a:ea typeface="楷体_GB2312" pitchFamily="49" charset="-122"/>
              </a:rPr>
              <a:t>!=item)</a:t>
            </a:r>
            <a:endParaRPr lang="zh-CN" altLang="en-US" dirty="0">
              <a:latin typeface="Times New Roman" panose="02020603050405020304" pitchFamily="18" charset="0"/>
              <a:ea typeface="楷体_GB2312" pitchFamily="49" charset="-122"/>
            </a:endParaRPr>
          </a:p>
          <a:p>
            <a:pPr>
              <a:lnSpc>
                <a:spcPct val="125000"/>
              </a:lnSpc>
            </a:pPr>
            <a:r>
              <a:rPr lang="en-US" altLang="zh-CN" dirty="0">
                <a:latin typeface="Times New Roman" panose="02020603050405020304" pitchFamily="18" charset="0"/>
                <a:ea typeface="楷体_GB2312" pitchFamily="49" charset="-122"/>
              </a:rPr>
              <a:t>5          </a:t>
            </a:r>
            <a:r>
              <a:rPr lang="en-US" altLang="zh-CN" dirty="0" smtClean="0">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p=p-&gt;next; </a:t>
            </a:r>
            <a:r>
              <a:rPr lang="en-US" altLang="zh-CN" dirty="0" err="1" smtClean="0">
                <a:solidFill>
                  <a:srgbClr val="CC0000"/>
                </a:solidFill>
                <a:latin typeface="Times New Roman" panose="02020603050405020304" pitchFamily="18" charset="0"/>
                <a:ea typeface="楷体_GB2312" pitchFamily="49" charset="-122"/>
              </a:rPr>
              <a:t>i</a:t>
            </a:r>
            <a:r>
              <a:rPr lang="en-US" altLang="zh-CN" dirty="0" smtClean="0">
                <a:solidFill>
                  <a:srgbClr val="CC0000"/>
                </a:solidFill>
                <a:latin typeface="Times New Roman" panose="02020603050405020304" pitchFamily="18" charset="0"/>
                <a:ea typeface="楷体_GB2312" pitchFamily="49" charset="-122"/>
              </a:rPr>
              <a:t>++;}</a:t>
            </a:r>
            <a:endParaRPr lang="en-US" altLang="zh-CN" dirty="0">
              <a:solidFill>
                <a:srgbClr val="CC0000"/>
              </a:solidFill>
              <a:latin typeface="Times New Roman" panose="02020603050405020304" pitchFamily="18" charset="0"/>
              <a:ea typeface="楷体_GB2312" pitchFamily="49" charset="-122"/>
            </a:endParaRPr>
          </a:p>
          <a:p>
            <a:pPr marL="457200" indent="-457200">
              <a:lnSpc>
                <a:spcPct val="125000"/>
              </a:lnSpc>
              <a:buAutoNum type="arabicPlain" startAt="6"/>
            </a:pPr>
            <a:r>
              <a:rPr lang="en-US" altLang="zh-CN" dirty="0" smtClean="0">
                <a:latin typeface="Times New Roman" panose="02020603050405020304" pitchFamily="18" charset="0"/>
                <a:ea typeface="楷体_GB2312" pitchFamily="49" charset="-122"/>
              </a:rPr>
              <a:t>if(p==NULL)return 0;</a:t>
            </a:r>
            <a:endParaRPr lang="en-US" altLang="zh-CN" dirty="0" smtClean="0">
              <a:latin typeface="Times New Roman" panose="02020603050405020304" pitchFamily="18" charset="0"/>
              <a:ea typeface="楷体_GB2312" pitchFamily="49" charset="-122"/>
            </a:endParaRPr>
          </a:p>
          <a:p>
            <a:pPr marL="457200" indent="-457200">
              <a:lnSpc>
                <a:spcPct val="125000"/>
              </a:lnSpc>
              <a:buAutoNum type="arabicPlain" startAt="6"/>
            </a:pPr>
            <a:r>
              <a:rPr lang="en-US" altLang="zh-CN" dirty="0" smtClean="0">
                <a:latin typeface="Times New Roman" panose="02020603050405020304" pitchFamily="18" charset="0"/>
                <a:ea typeface="楷体_GB2312" pitchFamily="49" charset="-122"/>
              </a:rPr>
              <a:t>else </a:t>
            </a:r>
            <a:r>
              <a:rPr lang="en-US" altLang="zh-CN" dirty="0">
                <a:latin typeface="Times New Roman" panose="02020603050405020304" pitchFamily="18" charset="0"/>
                <a:ea typeface="楷体_GB2312" pitchFamily="49" charset="-122"/>
              </a:rPr>
              <a:t>return </a:t>
            </a:r>
            <a:r>
              <a:rPr lang="en-US" altLang="zh-CN" dirty="0" err="1" smtClean="0">
                <a:latin typeface="Times New Roman" panose="02020603050405020304" pitchFamily="18" charset="0"/>
                <a:ea typeface="楷体_GB2312" pitchFamily="49" charset="-122"/>
              </a:rPr>
              <a:t>i</a:t>
            </a:r>
            <a:r>
              <a:rPr lang="en-US" altLang="zh-CN" dirty="0" smtClean="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a:p>
            <a:pPr>
              <a:lnSpc>
                <a:spcPct val="125000"/>
              </a:lnSpc>
            </a:pPr>
            <a:r>
              <a:rPr lang="en-US" altLang="zh-CN" dirty="0" smtClean="0">
                <a:latin typeface="Times New Roman" panose="02020603050405020304" pitchFamily="18" charset="0"/>
                <a:ea typeface="楷体_GB2312" pitchFamily="49" charset="-122"/>
              </a:rPr>
              <a:t>8      </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57697"/>
          <p:cNvSpPr>
            <a:spLocks noGrp="1"/>
          </p:cNvSpPr>
          <p:nvPr>
            <p:ph type="title"/>
          </p:nvPr>
        </p:nvSpPr>
        <p:spPr>
          <a:xfrm>
            <a:off x="533400" y="1066800"/>
            <a:ext cx="1905000" cy="457200"/>
          </a:xfrm>
          <a:ln>
            <a:noFill/>
          </a:ln>
        </p:spPr>
        <p:txBody>
          <a:bodyPr vert="horz" wrap="square" lIns="91440" tIns="45720" rIns="91440" bIns="45720" anchor="ctr"/>
          <a:p>
            <a:pPr algn="l" eaLnBrk="1" hangingPunct="1">
              <a:lnSpc>
                <a:spcPct val="125000"/>
              </a:lnSpc>
            </a:pPr>
            <a:r>
              <a:rPr lang="en-US" altLang="zh-CN" sz="2000" dirty="0">
                <a:solidFill>
                  <a:srgbClr val="000066"/>
                </a:solidFill>
              </a:rPr>
              <a:t>1 </a:t>
            </a:r>
            <a:r>
              <a:rPr lang="zh-CN" altLang="en-US" sz="2000" dirty="0">
                <a:solidFill>
                  <a:srgbClr val="000066"/>
                </a:solidFill>
              </a:rPr>
              <a:t>建立单链表</a:t>
            </a:r>
            <a:endParaRPr lang="zh-CN" altLang="en-US" sz="2000" dirty="0">
              <a:solidFill>
                <a:srgbClr val="000066"/>
              </a:solidFill>
            </a:endParaRPr>
          </a:p>
        </p:txBody>
      </p:sp>
      <p:sp>
        <p:nvSpPr>
          <p:cNvPr id="44035" name="文本框 157698"/>
          <p:cNvSpPr txBox="1"/>
          <p:nvPr/>
        </p:nvSpPr>
        <p:spPr>
          <a:xfrm>
            <a:off x="457200" y="1676400"/>
            <a:ext cx="8153400" cy="854075"/>
          </a:xfrm>
          <a:prstGeom prst="rect">
            <a:avLst/>
          </a:prstGeom>
          <a:noFill/>
          <a:ln w="57150">
            <a:noFill/>
          </a:ln>
        </p:spPr>
        <p:txBody>
          <a:bodyPr>
            <a:spAutoFit/>
          </a:bodyPr>
          <a:p>
            <a:pPr lvl="0" eaLnBrk="1" hangingPunct="1">
              <a:lnSpc>
                <a:spcPct val="125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建立过程是一个动态生成的过程，即从“空表”起，依次建立结点，并逐个插入链表</a:t>
            </a:r>
            <a:endParaRPr lang="zh-CN" altLang="en-US" dirty="0">
              <a:latin typeface="Times New Roman" panose="02020603050405020304" pitchFamily="18" charset="0"/>
              <a:ea typeface="楷体_GB2312" pitchFamily="49" charset="-122"/>
            </a:endParaRPr>
          </a:p>
        </p:txBody>
      </p:sp>
      <p:grpSp>
        <p:nvGrpSpPr>
          <p:cNvPr id="44036" name="组合 157699"/>
          <p:cNvGrpSpPr/>
          <p:nvPr/>
        </p:nvGrpSpPr>
        <p:grpSpPr>
          <a:xfrm>
            <a:off x="1600200" y="2743200"/>
            <a:ext cx="4876800" cy="1006475"/>
            <a:chOff x="192" y="1488"/>
            <a:chExt cx="3072" cy="634"/>
          </a:xfrm>
        </p:grpSpPr>
        <p:sp>
          <p:nvSpPr>
            <p:cNvPr id="44038" name="文本框 157700"/>
            <p:cNvSpPr txBox="1"/>
            <p:nvPr/>
          </p:nvSpPr>
          <p:spPr>
            <a:xfrm>
              <a:off x="192" y="1488"/>
              <a:ext cx="1152" cy="614"/>
            </a:xfrm>
            <a:prstGeom prst="rect">
              <a:avLst/>
            </a:prstGeom>
            <a:noFill/>
            <a:ln w="57150">
              <a:noFill/>
            </a:ln>
          </p:spPr>
          <p:txBody>
            <a:bodyPr>
              <a:spAutoFit/>
            </a:bodyPr>
            <a:p>
              <a:pPr lvl="0" eaLnBrk="1" hangingPunct="1">
                <a:lnSpc>
                  <a:spcPct val="120000"/>
                </a:lnSpc>
                <a:spcBef>
                  <a:spcPct val="50000"/>
                </a:spcBef>
              </a:pPr>
              <a:r>
                <a:rPr lang="zh-CN" altLang="en-US" dirty="0">
                  <a:solidFill>
                    <a:srgbClr val="CC0000"/>
                  </a:solidFill>
                  <a:latin typeface="Times New Roman" panose="02020603050405020304" pitchFamily="18" charset="0"/>
                  <a:ea typeface="楷体_GB2312" pitchFamily="49" charset="-122"/>
                </a:rPr>
                <a:t>１　头插法</a:t>
              </a:r>
              <a:endParaRPr lang="zh-CN" altLang="en-US" dirty="0">
                <a:solidFill>
                  <a:srgbClr val="CC0000"/>
                </a:solidFill>
                <a:latin typeface="Times New Roman" panose="02020603050405020304" pitchFamily="18" charset="0"/>
                <a:ea typeface="楷体_GB2312" pitchFamily="49" charset="-122"/>
              </a:endParaRPr>
            </a:p>
            <a:p>
              <a:pPr lvl="0" eaLnBrk="1" hangingPunct="1">
                <a:lnSpc>
                  <a:spcPct val="120000"/>
                </a:lnSpc>
                <a:spcBef>
                  <a:spcPct val="50000"/>
                </a:spcBef>
              </a:pPr>
              <a:r>
                <a:rPr lang="zh-CN" altLang="en-US" dirty="0">
                  <a:solidFill>
                    <a:srgbClr val="CC0000"/>
                  </a:solidFill>
                  <a:latin typeface="Times New Roman" panose="02020603050405020304" pitchFamily="18" charset="0"/>
                  <a:ea typeface="楷体_GB2312" pitchFamily="49" charset="-122"/>
                </a:rPr>
                <a:t>２　尾插法</a:t>
              </a:r>
              <a:endParaRPr lang="zh-CN" altLang="en-US" dirty="0">
                <a:solidFill>
                  <a:srgbClr val="CC0000"/>
                </a:solidFill>
                <a:latin typeface="Times New Roman" panose="02020603050405020304" pitchFamily="18" charset="0"/>
                <a:ea typeface="楷体_GB2312" pitchFamily="49" charset="-122"/>
              </a:endParaRPr>
            </a:p>
          </p:txBody>
        </p:sp>
        <p:sp>
          <p:nvSpPr>
            <p:cNvPr id="44039" name="直接连接符 157701"/>
            <p:cNvSpPr/>
            <p:nvPr/>
          </p:nvSpPr>
          <p:spPr>
            <a:xfrm>
              <a:off x="1296" y="1632"/>
              <a:ext cx="576" cy="0"/>
            </a:xfrm>
            <a:prstGeom prst="line">
              <a:avLst/>
            </a:prstGeom>
            <a:ln w="57150" cap="flat" cmpd="sng">
              <a:solidFill>
                <a:srgbClr val="003399"/>
              </a:solidFill>
              <a:prstDash val="solid"/>
              <a:headEnd type="none" w="med" len="med"/>
              <a:tailEnd type="triangle" w="med" len="med"/>
            </a:ln>
          </p:spPr>
        </p:sp>
        <p:sp>
          <p:nvSpPr>
            <p:cNvPr id="44040" name="文本框 157702"/>
            <p:cNvSpPr txBox="1"/>
            <p:nvPr/>
          </p:nvSpPr>
          <p:spPr>
            <a:xfrm>
              <a:off x="1968" y="1488"/>
              <a:ext cx="1296" cy="250"/>
            </a:xfrm>
            <a:prstGeom prst="rect">
              <a:avLst/>
            </a:prstGeom>
            <a:noFill/>
            <a:ln w="57150">
              <a:noFill/>
            </a:ln>
          </p:spPr>
          <p:txBody>
            <a:bodyPr>
              <a:spAutoFit/>
            </a:bodyPr>
            <a:p>
              <a:pPr lvl="0" eaLnBrk="1" hangingPunct="1">
                <a:spcBef>
                  <a:spcPct val="50000"/>
                </a:spcBef>
              </a:pPr>
              <a:r>
                <a:rPr lang="zh-CN" altLang="en-US" dirty="0">
                  <a:solidFill>
                    <a:srgbClr val="CC0000"/>
                  </a:solidFill>
                  <a:latin typeface="Times New Roman" panose="02020603050405020304" pitchFamily="18" charset="0"/>
                  <a:ea typeface="楷体_GB2312" pitchFamily="49" charset="-122"/>
                </a:rPr>
                <a:t>逆序创建链表</a:t>
              </a:r>
              <a:endParaRPr lang="zh-CN" altLang="en-US" dirty="0">
                <a:solidFill>
                  <a:srgbClr val="CC0000"/>
                </a:solidFill>
                <a:latin typeface="Times New Roman" panose="02020603050405020304" pitchFamily="18" charset="0"/>
                <a:ea typeface="楷体_GB2312" pitchFamily="49" charset="-122"/>
              </a:endParaRPr>
            </a:p>
          </p:txBody>
        </p:sp>
        <p:sp>
          <p:nvSpPr>
            <p:cNvPr id="44041" name="文本框 157703"/>
            <p:cNvSpPr txBox="1"/>
            <p:nvPr/>
          </p:nvSpPr>
          <p:spPr>
            <a:xfrm>
              <a:off x="1968" y="1872"/>
              <a:ext cx="1296" cy="250"/>
            </a:xfrm>
            <a:prstGeom prst="rect">
              <a:avLst/>
            </a:prstGeom>
            <a:noFill/>
            <a:ln w="57150">
              <a:noFill/>
            </a:ln>
          </p:spPr>
          <p:txBody>
            <a:bodyPr>
              <a:spAutoFit/>
            </a:bodyPr>
            <a:p>
              <a:pPr lvl="0" eaLnBrk="1" hangingPunct="1">
                <a:spcBef>
                  <a:spcPct val="50000"/>
                </a:spcBef>
              </a:pPr>
              <a:r>
                <a:rPr lang="zh-CN" altLang="en-US" dirty="0">
                  <a:solidFill>
                    <a:srgbClr val="CC0000"/>
                  </a:solidFill>
                  <a:latin typeface="Times New Roman" panose="02020603050405020304" pitchFamily="18" charset="0"/>
                  <a:ea typeface="楷体_GB2312" pitchFamily="49" charset="-122"/>
                </a:rPr>
                <a:t>顺序创建链表</a:t>
              </a:r>
              <a:endParaRPr lang="zh-CN" altLang="en-US" dirty="0">
                <a:solidFill>
                  <a:srgbClr val="CC0000"/>
                </a:solidFill>
                <a:latin typeface="Times New Roman" panose="02020603050405020304" pitchFamily="18" charset="0"/>
                <a:ea typeface="楷体_GB2312" pitchFamily="49" charset="-122"/>
              </a:endParaRPr>
            </a:p>
          </p:txBody>
        </p:sp>
        <p:sp>
          <p:nvSpPr>
            <p:cNvPr id="44042" name="直接连接符 157704"/>
            <p:cNvSpPr/>
            <p:nvPr/>
          </p:nvSpPr>
          <p:spPr>
            <a:xfrm>
              <a:off x="1296" y="1968"/>
              <a:ext cx="576" cy="0"/>
            </a:xfrm>
            <a:prstGeom prst="line">
              <a:avLst/>
            </a:prstGeom>
            <a:ln w="57150" cap="flat" cmpd="sng">
              <a:solidFill>
                <a:srgbClr val="003399"/>
              </a:solidFill>
              <a:prstDash val="solid"/>
              <a:headEnd type="none" w="med" len="med"/>
              <a:tailEnd type="triangle" w="med" len="med"/>
            </a:ln>
          </p:spPr>
        </p:sp>
      </p:grpSp>
      <p:sp>
        <p:nvSpPr>
          <p:cNvPr id="157706" name="矩形 157705"/>
          <p:cNvSpPr/>
          <p:nvPr/>
        </p:nvSpPr>
        <p:spPr>
          <a:xfrm>
            <a:off x="457200" y="533400"/>
            <a:ext cx="4572000" cy="533400"/>
          </a:xfrm>
          <a:prstGeom prst="rect">
            <a:avLst/>
          </a:prstGeom>
          <a:noFill/>
          <a:ln w="57150">
            <a:noFill/>
          </a:ln>
        </p:spPr>
        <p:txBody>
          <a:bodyPr anchor="ctr"/>
          <a:p>
            <a:pPr lvl="0" eaLnBrk="1" hangingPunct="1"/>
            <a:r>
              <a:rPr lang="en-US" altLang="zh-CN" sz="2400" dirty="0">
                <a:latin typeface="Times New Roman" panose="02020603050405020304" pitchFamily="18" charset="0"/>
                <a:ea typeface="宋体" panose="02010600030101010101" pitchFamily="2" charset="-122"/>
              </a:rPr>
              <a:t>2.3.2  </a:t>
            </a:r>
            <a:r>
              <a:rPr lang="zh-CN" altLang="en-US" sz="2400" dirty="0">
                <a:latin typeface="Arial" panose="020B0604020202020204" pitchFamily="34" charset="0"/>
                <a:ea typeface="华文新魏" panose="02010800040101010101" pitchFamily="2" charset="-122"/>
              </a:rPr>
              <a:t>单链表上的基本运算</a:t>
            </a:r>
            <a:endParaRPr lang="zh-CN" altLang="en-US" sz="2400" dirty="0">
              <a:latin typeface="Arial" panose="020B0604020202020204" pitchFamily="34"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6"/>
                                        </p:tgtEl>
                                        <p:attrNameLst>
                                          <p:attrName>style.visibility</p:attrName>
                                        </p:attrNameLst>
                                      </p:cBhvr>
                                      <p:to>
                                        <p:strVal val="visible"/>
                                      </p:to>
                                    </p:set>
                                    <p:anim calcmode="lin" valueType="num">
                                      <p:cBhvr additive="base">
                                        <p:cTn id="7" dur="500" fill="hold"/>
                                        <p:tgtEl>
                                          <p:spTgt spid="157706"/>
                                        </p:tgtEl>
                                        <p:attrNameLst>
                                          <p:attrName>ppt_x</p:attrName>
                                        </p:attrNameLst>
                                      </p:cBhvr>
                                      <p:tavLst>
                                        <p:tav tm="0">
                                          <p:val>
                                            <p:strVal val="0-#ppt_w/2"/>
                                          </p:val>
                                        </p:tav>
                                        <p:tav tm="100000">
                                          <p:val>
                                            <p:strVal val="#ppt_x"/>
                                          </p:val>
                                        </p:tav>
                                      </p:tavLst>
                                    </p:anim>
                                    <p:anim calcmode="lin" valueType="num">
                                      <p:cBhvr additive="base">
                                        <p:cTn id="8" dur="500" fill="hold"/>
                                        <p:tgtEl>
                                          <p:spTgt spid="1577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文本框 158721"/>
          <p:cNvSpPr txBox="1"/>
          <p:nvPr/>
        </p:nvSpPr>
        <p:spPr>
          <a:xfrm>
            <a:off x="228600" y="603250"/>
            <a:ext cx="3760788" cy="396875"/>
          </a:xfrm>
          <a:prstGeom prst="rect">
            <a:avLst/>
          </a:prstGeom>
          <a:noFill/>
          <a:ln w="22225">
            <a:noFill/>
          </a:ln>
        </p:spPr>
        <p:txBody>
          <a:bodyPr/>
          <a:p>
            <a:pPr lvl="0" eaLnBrk="1" hangingPunct="1"/>
            <a:r>
              <a:rPr lang="en-US" altLang="zh-CN" dirty="0">
                <a:latin typeface="Times New Roman" panose="02020603050405020304" pitchFamily="18" charset="0"/>
                <a:ea typeface="华文新魏" panose="02010800040101010101" pitchFamily="2" charset="-122"/>
              </a:rPr>
              <a:t>1</a:t>
            </a:r>
            <a:r>
              <a:rPr lang="zh-CN" altLang="en-US" dirty="0">
                <a:latin typeface="Times New Roman" panose="02020603050405020304" pitchFamily="18" charset="0"/>
                <a:ea typeface="华文新魏" panose="02010800040101010101" pitchFamily="2" charset="-122"/>
              </a:rPr>
              <a:t>） 用头插法建立单链表的算法 </a:t>
            </a:r>
            <a:endParaRPr lang="zh-CN" altLang="en-US" dirty="0">
              <a:latin typeface="Times New Roman" panose="02020603050405020304" pitchFamily="18" charset="0"/>
              <a:ea typeface="华文新魏" panose="02010800040101010101" pitchFamily="2" charset="-122"/>
            </a:endParaRPr>
          </a:p>
        </p:txBody>
      </p:sp>
      <p:sp>
        <p:nvSpPr>
          <p:cNvPr id="4100" name="文本框 158722"/>
          <p:cNvSpPr txBox="1"/>
          <p:nvPr/>
        </p:nvSpPr>
        <p:spPr>
          <a:xfrm>
            <a:off x="1905000" y="1066800"/>
            <a:ext cx="990600" cy="1616075"/>
          </a:xfrm>
          <a:prstGeom prst="rect">
            <a:avLst/>
          </a:prstGeom>
          <a:noFill/>
          <a:ln w="57150">
            <a:noFill/>
          </a:ln>
        </p:spPr>
        <p:txBody>
          <a:bodyPr>
            <a:spAutoFit/>
          </a:bodyPr>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Step 0:</a:t>
            </a:r>
            <a:r>
              <a:rPr lang="en-US" altLang="zh-CN" dirty="0">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Step 1:</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Step 2:</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Step 3:</a:t>
            </a:r>
            <a:endParaRPr lang="en-US" altLang="zh-CN" dirty="0">
              <a:solidFill>
                <a:srgbClr val="002368"/>
              </a:solidFill>
              <a:latin typeface="Times New Roman" panose="02020603050405020304" pitchFamily="18" charset="0"/>
              <a:ea typeface="楷体_GB2312" pitchFamily="49" charset="-122"/>
            </a:endParaRPr>
          </a:p>
        </p:txBody>
      </p:sp>
      <p:sp>
        <p:nvSpPr>
          <p:cNvPr id="158725" name="文本框 158724"/>
          <p:cNvSpPr txBox="1"/>
          <p:nvPr/>
        </p:nvSpPr>
        <p:spPr>
          <a:xfrm>
            <a:off x="228600" y="5791200"/>
            <a:ext cx="7772400" cy="396875"/>
          </a:xfrm>
          <a:prstGeom prst="rect">
            <a:avLst/>
          </a:prstGeom>
          <a:noFill/>
          <a:ln w="57150">
            <a:noFill/>
          </a:ln>
        </p:spPr>
        <p:txBody>
          <a:bodyPr>
            <a:spAutoFit/>
          </a:bodyPr>
          <a:p>
            <a:pPr lvl="0" eaLnBrk="1" hangingPunct="1">
              <a:spcBef>
                <a:spcPct val="50000"/>
              </a:spcBef>
            </a:pPr>
            <a:r>
              <a:rPr lang="zh-CN" altLang="en-US" dirty="0">
                <a:latin typeface="Times New Roman" panose="02020603050405020304" pitchFamily="18" charset="0"/>
                <a:ea typeface="楷体_GB2312" pitchFamily="49" charset="-122"/>
              </a:rPr>
              <a:t>在链表的头部插入，读入数据的顺序和线性表的逻辑顺序是相反的</a:t>
            </a:r>
            <a:endParaRPr lang="zh-CN" altLang="en-US" dirty="0">
              <a:latin typeface="Times New Roman" panose="02020603050405020304" pitchFamily="18" charset="0"/>
              <a:ea typeface="楷体_GB2312" pitchFamily="49" charset="-122"/>
            </a:endParaRPr>
          </a:p>
        </p:txBody>
      </p:sp>
      <p:sp>
        <p:nvSpPr>
          <p:cNvPr id="4102" name="文本框 158726"/>
          <p:cNvSpPr txBox="1"/>
          <p:nvPr/>
        </p:nvSpPr>
        <p:spPr>
          <a:xfrm>
            <a:off x="2971800" y="1524000"/>
            <a:ext cx="2743200" cy="396875"/>
          </a:xfrm>
          <a:prstGeom prst="rect">
            <a:avLst/>
          </a:prstGeom>
          <a:noFill/>
          <a:ln w="57150">
            <a:noFill/>
          </a:ln>
        </p:spPr>
        <p:txBody>
          <a:bodyPr>
            <a:spAutoFit/>
          </a:bodyPr>
          <a:p>
            <a:pPr lvl="0" eaLnBrk="1" hangingPunct="1">
              <a:spcBef>
                <a:spcPct val="50000"/>
              </a:spcBef>
            </a:pPr>
            <a:r>
              <a:rPr lang="zh-CN" altLang="en-US" dirty="0">
                <a:solidFill>
                  <a:srgbClr val="CC0000"/>
                </a:solidFill>
                <a:latin typeface="Times New Roman" panose="02020603050405020304" pitchFamily="18" charset="0"/>
                <a:ea typeface="楷体_GB2312" pitchFamily="49" charset="-122"/>
              </a:rPr>
              <a:t>申请一块空间，</a:t>
            </a:r>
            <a:r>
              <a:rPr lang="en-US" altLang="zh-CN" dirty="0">
                <a:solidFill>
                  <a:srgbClr val="CC0000"/>
                </a:solidFill>
                <a:latin typeface="Times New Roman" panose="02020603050405020304" pitchFamily="18" charset="0"/>
                <a:ea typeface="楷体_GB2312" pitchFamily="49" charset="-122"/>
              </a:rPr>
              <a:t>s</a:t>
            </a:r>
            <a:r>
              <a:rPr lang="zh-CN" altLang="en-US" dirty="0">
                <a:solidFill>
                  <a:srgbClr val="CC0000"/>
                </a:solidFill>
                <a:latin typeface="Times New Roman" panose="02020603050405020304" pitchFamily="18" charset="0"/>
                <a:ea typeface="楷体_GB2312" pitchFamily="49" charset="-122"/>
              </a:rPr>
              <a:t>指向</a:t>
            </a:r>
            <a:endParaRPr lang="zh-CN" altLang="en-US" dirty="0">
              <a:solidFill>
                <a:srgbClr val="CC0000"/>
              </a:solidFill>
              <a:latin typeface="Times New Roman" panose="02020603050405020304" pitchFamily="18" charset="0"/>
              <a:ea typeface="楷体_GB2312" pitchFamily="49" charset="-122"/>
            </a:endParaRPr>
          </a:p>
        </p:txBody>
      </p:sp>
      <p:sp>
        <p:nvSpPr>
          <p:cNvPr id="4103" name="文本框 158727"/>
          <p:cNvSpPr txBox="1"/>
          <p:nvPr/>
        </p:nvSpPr>
        <p:spPr>
          <a:xfrm>
            <a:off x="2971800" y="1905000"/>
            <a:ext cx="3200400" cy="396875"/>
          </a:xfrm>
          <a:prstGeom prst="rect">
            <a:avLst/>
          </a:prstGeom>
          <a:noFill/>
          <a:ln w="57150">
            <a:noFill/>
          </a:ln>
        </p:spPr>
        <p:txBody>
          <a:bodyPr>
            <a:spAutoFit/>
          </a:bodyPr>
          <a:p>
            <a:pPr lvl="0" eaLnBrk="1" hangingPunct="1">
              <a:spcBef>
                <a:spcPct val="50000"/>
              </a:spcBef>
            </a:pPr>
            <a:r>
              <a:rPr lang="zh-CN" altLang="en-US" dirty="0">
                <a:solidFill>
                  <a:srgbClr val="CC0000"/>
                </a:solidFill>
                <a:latin typeface="Times New Roman" panose="02020603050405020304" pitchFamily="18" charset="0"/>
                <a:ea typeface="楷体_GB2312" pitchFamily="49" charset="-122"/>
              </a:rPr>
              <a:t>将</a:t>
            </a:r>
            <a:r>
              <a:rPr lang="en-US" altLang="zh-CN" dirty="0">
                <a:solidFill>
                  <a:srgbClr val="CC0000"/>
                </a:solidFill>
                <a:latin typeface="Times New Roman" panose="02020603050405020304" pitchFamily="18" charset="0"/>
                <a:ea typeface="楷体_GB2312" pitchFamily="49" charset="-122"/>
              </a:rPr>
              <a:t>L-&gt;next</a:t>
            </a:r>
            <a:r>
              <a:rPr lang="zh-CN" altLang="en-US" dirty="0">
                <a:solidFill>
                  <a:srgbClr val="CC0000"/>
                </a:solidFill>
                <a:latin typeface="Times New Roman" panose="02020603050405020304" pitchFamily="18" charset="0"/>
                <a:ea typeface="楷体_GB2312" pitchFamily="49" charset="-122"/>
              </a:rPr>
              <a:t>的值赋给</a:t>
            </a:r>
            <a:r>
              <a:rPr lang="en-US" altLang="zh-CN" dirty="0">
                <a:solidFill>
                  <a:srgbClr val="CC0000"/>
                </a:solidFill>
                <a:latin typeface="Times New Roman" panose="02020603050405020304" pitchFamily="18" charset="0"/>
                <a:ea typeface="楷体_GB2312" pitchFamily="49" charset="-122"/>
              </a:rPr>
              <a:t>s-&gt;next</a:t>
            </a:r>
            <a:endParaRPr lang="en-US" altLang="zh-CN" dirty="0">
              <a:solidFill>
                <a:srgbClr val="CC0000"/>
              </a:solidFill>
              <a:latin typeface="Times New Roman" panose="02020603050405020304" pitchFamily="18" charset="0"/>
              <a:ea typeface="楷体_GB2312" pitchFamily="49" charset="-122"/>
            </a:endParaRPr>
          </a:p>
        </p:txBody>
      </p:sp>
      <p:sp>
        <p:nvSpPr>
          <p:cNvPr id="4104" name="文本框 158728"/>
          <p:cNvSpPr txBox="1"/>
          <p:nvPr/>
        </p:nvSpPr>
        <p:spPr>
          <a:xfrm>
            <a:off x="2895600" y="2286000"/>
            <a:ext cx="2514600" cy="396875"/>
          </a:xfrm>
          <a:prstGeom prst="rect">
            <a:avLst/>
          </a:prstGeom>
          <a:noFill/>
          <a:ln w="57150">
            <a:noFill/>
          </a:ln>
        </p:spPr>
        <p:txBody>
          <a:bodyPr>
            <a:spAutoFit/>
          </a:bodyPr>
          <a:p>
            <a:pPr lvl="0" eaLnBrk="1" hangingPunct="1">
              <a:spcBef>
                <a:spcPct val="50000"/>
              </a:spcBef>
            </a:pPr>
            <a:r>
              <a:rPr lang="en-US" altLang="zh-CN" dirty="0">
                <a:solidFill>
                  <a:srgbClr val="CC0000"/>
                </a:solidFill>
                <a:latin typeface="Times New Roman" panose="02020603050405020304" pitchFamily="18" charset="0"/>
                <a:ea typeface="楷体_GB2312" pitchFamily="49" charset="-122"/>
              </a:rPr>
              <a:t> </a:t>
            </a:r>
            <a:r>
              <a:rPr lang="zh-CN" altLang="en-US" dirty="0">
                <a:solidFill>
                  <a:srgbClr val="CC0000"/>
                </a:solidFill>
                <a:latin typeface="Times New Roman" panose="02020603050405020304" pitchFamily="18" charset="0"/>
                <a:ea typeface="楷体_GB2312" pitchFamily="49" charset="-122"/>
              </a:rPr>
              <a:t>将</a:t>
            </a:r>
            <a:r>
              <a:rPr lang="en-US" altLang="zh-CN" dirty="0">
                <a:solidFill>
                  <a:srgbClr val="CC0000"/>
                </a:solidFill>
                <a:latin typeface="Times New Roman" panose="02020603050405020304" pitchFamily="18" charset="0"/>
                <a:ea typeface="楷体_GB2312" pitchFamily="49" charset="-122"/>
              </a:rPr>
              <a:t>L-&gt;next</a:t>
            </a:r>
            <a:r>
              <a:rPr lang="zh-CN" altLang="en-US" dirty="0">
                <a:solidFill>
                  <a:srgbClr val="CC0000"/>
                </a:solidFill>
                <a:latin typeface="Times New Roman" panose="02020603050405020304" pitchFamily="18" charset="0"/>
                <a:ea typeface="楷体_GB2312" pitchFamily="49" charset="-122"/>
              </a:rPr>
              <a:t>的值改为</a:t>
            </a:r>
            <a:r>
              <a:rPr lang="en-US" altLang="zh-CN" dirty="0">
                <a:solidFill>
                  <a:srgbClr val="CC0000"/>
                </a:solidFill>
                <a:latin typeface="Times New Roman" panose="02020603050405020304" pitchFamily="18" charset="0"/>
                <a:ea typeface="楷体_GB2312" pitchFamily="49" charset="-122"/>
              </a:rPr>
              <a:t>s</a:t>
            </a:r>
            <a:endParaRPr lang="en-US" altLang="zh-CN" dirty="0">
              <a:solidFill>
                <a:srgbClr val="CC0000"/>
              </a:solidFill>
              <a:latin typeface="Times New Roman" panose="02020603050405020304" pitchFamily="18" charset="0"/>
              <a:ea typeface="楷体_GB2312" pitchFamily="49" charset="-122"/>
            </a:endParaRPr>
          </a:p>
        </p:txBody>
      </p:sp>
      <p:sp>
        <p:nvSpPr>
          <p:cNvPr id="4105" name="文本框 158729"/>
          <p:cNvSpPr txBox="1"/>
          <p:nvPr/>
        </p:nvSpPr>
        <p:spPr>
          <a:xfrm>
            <a:off x="2971800" y="1143000"/>
            <a:ext cx="3581400" cy="396875"/>
          </a:xfrm>
          <a:prstGeom prst="rect">
            <a:avLst/>
          </a:prstGeom>
          <a:noFill/>
          <a:ln w="57150">
            <a:noFill/>
          </a:ln>
        </p:spPr>
        <p:txBody>
          <a:bodyPr>
            <a:spAutoFit/>
          </a:bodyPr>
          <a:p>
            <a:pPr lvl="0" eaLnBrk="1" hangingPunct="1">
              <a:spcBef>
                <a:spcPct val="50000"/>
              </a:spcBef>
            </a:pPr>
            <a:r>
              <a:rPr lang="zh-CN" altLang="en-US" dirty="0">
                <a:solidFill>
                  <a:srgbClr val="CC0000"/>
                </a:solidFill>
                <a:latin typeface="Times New Roman" panose="02020603050405020304" pitchFamily="18" charset="0"/>
                <a:ea typeface="楷体_GB2312" pitchFamily="49" charset="-122"/>
              </a:rPr>
              <a:t>建立只有头结点的单链表</a:t>
            </a:r>
            <a:endParaRPr lang="zh-CN" altLang="en-US" dirty="0">
              <a:solidFill>
                <a:srgbClr val="CC0000"/>
              </a:solidFill>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4098" name="" r:id="rId1" imgW="4800600" imgH="3048000"/>
        </mc:Choice>
        <mc:Fallback>
          <p:control name="" r:id="rId1" imgW="4800600" imgH="3048000">
            <p:pic>
              <p:nvPicPr>
                <p:cNvPr id="0" name="ShockwaveFlash1"/>
                <p:cNvPicPr/>
                <p:nvPr/>
              </p:nvPicPr>
              <p:blipFill>
                <a:blip r:embed="rId2"/>
                <a:stretch>
                  <a:fillRect/>
                </a:stretch>
              </p:blipFill>
              <p:spPr>
                <a:xfrm>
                  <a:off x="1295400" y="2743200"/>
                  <a:ext cx="4800600" cy="3048000"/>
                </a:xfrm>
                <a:prstGeom prst="rect">
                  <a:avLst/>
                </a:prstGeom>
              </p:spPr>
            </p:pic>
          </p:control>
        </mc:Fallback>
      </mc:AlternateContent>
    </p:controls>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blinds(horizontal)">
                                      <p:cBhvr>
                                        <p:cTn id="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8193"/>
          <p:cNvSpPr>
            <a:spLocks noGrp="1"/>
          </p:cNvSpPr>
          <p:nvPr>
            <p:ph type="title"/>
          </p:nvPr>
        </p:nvSpPr>
        <p:spPr>
          <a:xfrm>
            <a:off x="2133600" y="533400"/>
            <a:ext cx="5029200" cy="533400"/>
          </a:xfrm>
          <a:gradFill rotWithShape="1">
            <a:gsLst>
              <a:gs pos="0">
                <a:srgbClr val="5E765E">
                  <a:alpha val="100000"/>
                </a:srgbClr>
              </a:gs>
              <a:gs pos="50000">
                <a:schemeClr val="bg1">
                  <a:alpha val="100000"/>
                </a:schemeClr>
              </a:gs>
              <a:gs pos="100000">
                <a:srgbClr val="5E765E">
                  <a:alpha val="100000"/>
                </a:srgbClr>
              </a:gs>
            </a:gsLst>
            <a:lin ang="5400000" scaled="1"/>
            <a:tileRect/>
          </a:gradFill>
          <a:ln>
            <a:noFill/>
          </a:ln>
        </p:spPr>
        <p:txBody>
          <a:bodyPr vert="horz" wrap="square" lIns="91440" tIns="45720" rIns="91440" bIns="45720" anchor="ctr"/>
          <a:p>
            <a:pPr eaLnBrk="1" hangingPunct="1">
              <a:lnSpc>
                <a:spcPct val="125000"/>
              </a:lnSpc>
            </a:pPr>
            <a:r>
              <a:rPr lang="en-US" altLang="zh-CN" sz="2800" dirty="0">
                <a:solidFill>
                  <a:schemeClr val="tx1"/>
                </a:solidFill>
              </a:rPr>
              <a:t>2.1 </a:t>
            </a:r>
            <a:r>
              <a:rPr lang="zh-CN" altLang="en-US" sz="2800" dirty="0">
                <a:solidFill>
                  <a:schemeClr val="tx1"/>
                </a:solidFill>
              </a:rPr>
              <a:t>线性表的定基本概念</a:t>
            </a:r>
            <a:r>
              <a:rPr lang="zh-CN" altLang="en-US" dirty="0"/>
              <a:t> </a:t>
            </a:r>
            <a:endParaRPr lang="zh-CN" altLang="en-US" dirty="0"/>
          </a:p>
        </p:txBody>
      </p:sp>
      <p:sp>
        <p:nvSpPr>
          <p:cNvPr id="8197" name="矩形 8196"/>
          <p:cNvSpPr/>
          <p:nvPr/>
        </p:nvSpPr>
        <p:spPr>
          <a:xfrm>
            <a:off x="228600" y="1219200"/>
            <a:ext cx="3200400" cy="457200"/>
          </a:xfrm>
          <a:prstGeom prst="rect">
            <a:avLst/>
          </a:prstGeom>
          <a:noFill/>
          <a:ln w="57150">
            <a:noFill/>
          </a:ln>
        </p:spPr>
        <p:txBody>
          <a:bodyPr>
            <a:spAutoFit/>
          </a:bodyPr>
          <a:p>
            <a:pPr lvl="0" eaLnBrk="1" hangingPunct="1">
              <a:spcBef>
                <a:spcPct val="20000"/>
              </a:spcBef>
              <a:buChar char="•"/>
            </a:pPr>
            <a:r>
              <a:rPr lang="en-US" altLang="zh-CN" sz="2400" dirty="0">
                <a:solidFill>
                  <a:schemeClr val="tx1"/>
                </a:solidFill>
                <a:latin typeface="Times New Roman" panose="02020603050405020304" pitchFamily="18" charset="0"/>
                <a:ea typeface="华文新魏" panose="02010800040101010101" pitchFamily="2" charset="-122"/>
              </a:rPr>
              <a:t>2.1.1 </a:t>
            </a:r>
            <a:r>
              <a:rPr lang="zh-CN" altLang="en-US" sz="2400" dirty="0">
                <a:solidFill>
                  <a:schemeClr val="tx1"/>
                </a:solidFill>
                <a:latin typeface="Times New Roman" panose="02020603050405020304" pitchFamily="18" charset="0"/>
                <a:ea typeface="华文新魏" panose="02010800040101010101" pitchFamily="2" charset="-122"/>
              </a:rPr>
              <a:t>线性表的定义</a:t>
            </a:r>
            <a:endParaRPr lang="zh-CN" altLang="en-US" sz="2800" dirty="0">
              <a:solidFill>
                <a:schemeClr val="tx1"/>
              </a:solidFill>
              <a:latin typeface="Times New Roman" panose="02020603050405020304" pitchFamily="18" charset="0"/>
              <a:ea typeface="华文新魏" panose="02010800040101010101" pitchFamily="2" charset="-122"/>
            </a:endParaRPr>
          </a:p>
        </p:txBody>
      </p:sp>
      <p:graphicFrame>
        <p:nvGraphicFramePr>
          <p:cNvPr id="8199" name="内容占位符 8198"/>
          <p:cNvGraphicFramePr>
            <a:graphicFrameLocks noGrp="1"/>
          </p:cNvGraphicFramePr>
          <p:nvPr>
            <p:ph/>
          </p:nvPr>
        </p:nvGraphicFramePr>
        <p:xfrm>
          <a:off x="3429000" y="1219200"/>
          <a:ext cx="3962400" cy="657225"/>
        </p:xfrm>
        <a:graphic>
          <a:graphicData uri="http://schemas.openxmlformats.org/presentationml/2006/ole">
            <mc:AlternateContent xmlns:mc="http://schemas.openxmlformats.org/markup-compatibility/2006">
              <mc:Choice xmlns:v="urn:schemas-microsoft-com:vml" Requires="v">
                <p:oleObj spid="_x0000_s3086" name="" r:id="rId1" imgW="1639570" imgH="211455" progId="Visio.Drawing.4">
                  <p:embed/>
                </p:oleObj>
              </mc:Choice>
              <mc:Fallback>
                <p:oleObj name="" r:id="rId1" imgW="1639570" imgH="211455" progId="Visio.Drawing.4">
                  <p:embed/>
                  <p:pic>
                    <p:nvPicPr>
                      <p:cNvPr id="0" name="图片 3085"/>
                      <p:cNvPicPr/>
                      <p:nvPr/>
                    </p:nvPicPr>
                    <p:blipFill>
                      <a:blip r:embed="rId2"/>
                      <a:stretch>
                        <a:fillRect/>
                      </a:stretch>
                    </p:blipFill>
                    <p:spPr>
                      <a:xfrm>
                        <a:off x="3429000" y="1219200"/>
                        <a:ext cx="3962400" cy="657225"/>
                      </a:xfrm>
                      <a:prstGeom prst="rect">
                        <a:avLst/>
                      </a:prstGeom>
                      <a:noFill/>
                      <a:ln w="38100">
                        <a:noFill/>
                        <a:miter/>
                      </a:ln>
                    </p:spPr>
                  </p:pic>
                </p:oleObj>
              </mc:Fallback>
            </mc:AlternateContent>
          </a:graphicData>
        </a:graphic>
      </p:graphicFrame>
      <p:sp>
        <p:nvSpPr>
          <p:cNvPr id="8201" name="文本框 8200"/>
          <p:cNvSpPr txBox="1"/>
          <p:nvPr/>
        </p:nvSpPr>
        <p:spPr>
          <a:xfrm>
            <a:off x="457200" y="3810000"/>
            <a:ext cx="8229600" cy="1920875"/>
          </a:xfrm>
          <a:prstGeom prst="rect">
            <a:avLst/>
          </a:prstGeom>
          <a:noFill/>
          <a:ln w="57150">
            <a:noFill/>
          </a:ln>
        </p:spPr>
        <p:txBody>
          <a:bodyPr>
            <a:spAutoFit/>
          </a:bodyPr>
          <a:p>
            <a:pPr lvl="0" eaLnBrk="1" hangingPunct="1">
              <a:lnSpc>
                <a:spcPct val="150000"/>
              </a:lnSpc>
            </a:pPr>
            <a:r>
              <a:rPr lang="zh-CN" altLang="en-US" dirty="0">
                <a:solidFill>
                  <a:srgbClr val="000066"/>
                </a:solidFill>
                <a:latin typeface="楷体_GB2312" pitchFamily="49" charset="-122"/>
                <a:ea typeface="楷体_GB2312" pitchFamily="49" charset="-122"/>
              </a:rPr>
              <a:t>线性表</a:t>
            </a:r>
            <a:r>
              <a:rPr lang="zh-CN" altLang="en-US" b="0" dirty="0">
                <a:solidFill>
                  <a:srgbClr val="000066"/>
                </a:solidFill>
                <a:latin typeface="楷体_GB2312" pitchFamily="49" charset="-122"/>
                <a:ea typeface="楷体_GB2312" pitchFamily="49" charset="-122"/>
              </a:rPr>
              <a:t>  </a:t>
            </a:r>
            <a:r>
              <a:rPr lang="en-US" altLang="zh-CN" dirty="0">
                <a:solidFill>
                  <a:srgbClr val="000066"/>
                </a:solidFill>
                <a:latin typeface="楷体_GB2312" pitchFamily="49" charset="-122"/>
                <a:ea typeface="楷体_GB2312" pitchFamily="49" charset="-122"/>
              </a:rPr>
              <a:t>——</a:t>
            </a:r>
            <a:r>
              <a:rPr lang="zh-CN" altLang="en-US" dirty="0">
                <a:solidFill>
                  <a:srgbClr val="000066"/>
                </a:solidFill>
                <a:latin typeface="楷体_GB2312" pitchFamily="49" charset="-122"/>
                <a:ea typeface="楷体_GB2312" pitchFamily="49" charset="-122"/>
              </a:rPr>
              <a:t>是</a:t>
            </a:r>
            <a:r>
              <a:rPr lang="en-US" altLang="zh-CN" dirty="0">
                <a:solidFill>
                  <a:srgbClr val="000066"/>
                </a:solidFill>
                <a:latin typeface="楷体_GB2312" pitchFamily="49" charset="-122"/>
                <a:ea typeface="楷体_GB2312" pitchFamily="49" charset="-122"/>
              </a:rPr>
              <a:t>n</a:t>
            </a:r>
            <a:r>
              <a:rPr lang="zh-CN" altLang="en-US" dirty="0">
                <a:solidFill>
                  <a:srgbClr val="000066"/>
                </a:solidFill>
                <a:latin typeface="楷体_GB2312" pitchFamily="49" charset="-122"/>
                <a:ea typeface="楷体_GB2312" pitchFamily="49" charset="-122"/>
              </a:rPr>
              <a:t>个相同类型数据元素组成的有限序列。</a:t>
            </a:r>
            <a:endParaRPr lang="zh-CN" altLang="en-US" dirty="0">
              <a:solidFill>
                <a:srgbClr val="000066"/>
              </a:solidFill>
              <a:latin typeface="楷体_GB2312" pitchFamily="49" charset="-122"/>
              <a:ea typeface="楷体_GB2312" pitchFamily="49" charset="-122"/>
            </a:endParaRPr>
          </a:p>
          <a:p>
            <a:pPr lvl="0" algn="just" eaLnBrk="1" hangingPunct="1">
              <a:lnSpc>
                <a:spcPct val="150000"/>
              </a:lnSpc>
            </a:pPr>
            <a:r>
              <a:rPr lang="zh-CN" altLang="en-US" dirty="0">
                <a:solidFill>
                  <a:srgbClr val="000066"/>
                </a:solidFill>
                <a:latin typeface="楷体_GB2312" pitchFamily="49" charset="-122"/>
                <a:ea typeface="楷体_GB2312" pitchFamily="49" charset="-122"/>
              </a:rPr>
              <a:t>   记作： </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1</a:t>
            </a:r>
            <a:r>
              <a:rPr lang="en-US" altLang="zh-CN" dirty="0">
                <a:solidFill>
                  <a:srgbClr val="990033"/>
                </a:solidFill>
                <a:latin typeface="Times New Roman" panose="02020603050405020304" pitchFamily="18" charset="0"/>
                <a:ea typeface="楷体_GB2312" pitchFamily="49" charset="-122"/>
              </a:rPr>
              <a:t>, a</a:t>
            </a:r>
            <a:r>
              <a:rPr lang="en-US" altLang="zh-CN" baseline="-25000" dirty="0">
                <a:solidFill>
                  <a:srgbClr val="990033"/>
                </a:solidFill>
                <a:latin typeface="Times New Roman" panose="02020603050405020304" pitchFamily="18" charset="0"/>
                <a:ea typeface="楷体_GB2312" pitchFamily="49" charset="-122"/>
              </a:rPr>
              <a:t>2</a:t>
            </a:r>
            <a:r>
              <a:rPr lang="en-US" altLang="zh-CN" dirty="0">
                <a:solidFill>
                  <a:srgbClr val="990033"/>
                </a:solidFill>
                <a:latin typeface="Times New Roman" panose="02020603050405020304" pitchFamily="18" charset="0"/>
                <a:ea typeface="楷体_GB2312" pitchFamily="49" charset="-122"/>
              </a:rPr>
              <a:t>, …</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i-1</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i</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i+1</a:t>
            </a:r>
            <a:r>
              <a:rPr lang="zh-CN" altLang="en-US" dirty="0">
                <a:solidFill>
                  <a:srgbClr val="990033"/>
                </a:solidFill>
                <a:latin typeface="Times New Roman" panose="02020603050405020304" pitchFamily="18" charset="0"/>
                <a:ea typeface="楷体_GB2312" pitchFamily="49" charset="-122"/>
              </a:rPr>
              <a:t>， </a:t>
            </a:r>
            <a:r>
              <a:rPr lang="en-US" altLang="zh-CN" dirty="0">
                <a:solidFill>
                  <a:srgbClr val="990033"/>
                </a:solidFill>
                <a:latin typeface="Times New Roman" panose="02020603050405020304" pitchFamily="18" charset="0"/>
                <a:ea typeface="楷体_GB2312" pitchFamily="49" charset="-122"/>
              </a:rPr>
              <a:t>…</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n</a:t>
            </a:r>
            <a:r>
              <a:rPr lang="zh-CN" altLang="en-US" dirty="0">
                <a:solidFill>
                  <a:srgbClr val="990033"/>
                </a:solidFill>
                <a:latin typeface="Times New Roman" panose="02020603050405020304" pitchFamily="18" charset="0"/>
                <a:ea typeface="楷体_GB2312" pitchFamily="49" charset="-122"/>
              </a:rPr>
              <a:t>）</a:t>
            </a:r>
            <a:r>
              <a:rPr lang="zh-CN" altLang="en-US" dirty="0">
                <a:solidFill>
                  <a:srgbClr val="000066"/>
                </a:solidFill>
                <a:latin typeface="楷体_GB2312" pitchFamily="49" charset="-122"/>
                <a:ea typeface="楷体_GB2312" pitchFamily="49" charset="-122"/>
              </a:rPr>
              <a:t>   </a:t>
            </a:r>
            <a:endParaRPr lang="zh-CN" altLang="en-US" dirty="0">
              <a:solidFill>
                <a:srgbClr val="000066"/>
              </a:solidFill>
              <a:latin typeface="楷体_GB2312" pitchFamily="49" charset="-122"/>
              <a:ea typeface="楷体_GB2312" pitchFamily="49" charset="-122"/>
            </a:endParaRPr>
          </a:p>
          <a:p>
            <a:pPr lvl="0" algn="just" eaLnBrk="1" hangingPunct="1">
              <a:lnSpc>
                <a:spcPct val="150000"/>
              </a:lnSpc>
            </a:pPr>
            <a:r>
              <a:rPr lang="zh-CN" altLang="en-US" dirty="0">
                <a:solidFill>
                  <a:srgbClr val="000066"/>
                </a:solidFill>
                <a:latin typeface="楷体_GB2312" pitchFamily="49" charset="-122"/>
                <a:ea typeface="楷体_GB2312" pitchFamily="49" charset="-122"/>
              </a:rPr>
              <a:t>    其中</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1</a:t>
            </a:r>
            <a:r>
              <a:rPr lang="zh-CN" altLang="en-US" dirty="0">
                <a:solidFill>
                  <a:srgbClr val="000066"/>
                </a:solidFill>
                <a:latin typeface="楷体_GB2312" pitchFamily="49" charset="-122"/>
                <a:ea typeface="楷体_GB2312" pitchFamily="49" charset="-122"/>
              </a:rPr>
              <a:t>称作起始结点，</a:t>
            </a: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n</a:t>
            </a:r>
            <a:r>
              <a:rPr lang="zh-CN" altLang="en-US" dirty="0">
                <a:solidFill>
                  <a:srgbClr val="000066"/>
                </a:solidFill>
                <a:latin typeface="楷体_GB2312" pitchFamily="49" charset="-122"/>
                <a:ea typeface="楷体_GB2312" pitchFamily="49" charset="-122"/>
              </a:rPr>
              <a:t>称作终端结点。</a:t>
            </a:r>
            <a:r>
              <a:rPr lang="en-US" altLang="zh-CN" dirty="0">
                <a:solidFill>
                  <a:srgbClr val="FF0000"/>
                </a:solidFill>
                <a:latin typeface="楷体_GB2312" pitchFamily="49" charset="-122"/>
                <a:ea typeface="楷体_GB2312" pitchFamily="49" charset="-122"/>
              </a:rPr>
              <a:t>i</a:t>
            </a:r>
            <a:r>
              <a:rPr lang="zh-CN" altLang="en-US" dirty="0">
                <a:solidFill>
                  <a:srgbClr val="000066"/>
                </a:solidFill>
                <a:latin typeface="楷体_GB2312" pitchFamily="49" charset="-122"/>
                <a:ea typeface="楷体_GB2312" pitchFamily="49" charset="-122"/>
              </a:rPr>
              <a:t>称为</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i</a:t>
            </a:r>
            <a:r>
              <a:rPr lang="zh-CN" altLang="en-US" dirty="0">
                <a:solidFill>
                  <a:srgbClr val="000066"/>
                </a:solidFill>
                <a:latin typeface="楷体_GB2312" pitchFamily="49" charset="-122"/>
                <a:ea typeface="楷体_GB2312" pitchFamily="49" charset="-122"/>
              </a:rPr>
              <a:t>在线性表中的位置或序号。</a:t>
            </a:r>
            <a:r>
              <a:rPr lang="zh-CN" altLang="en-US" dirty="0">
                <a:solidFill>
                  <a:schemeClr val="accent2"/>
                </a:solidFill>
                <a:latin typeface="楷体_GB2312" pitchFamily="49" charset="-122"/>
                <a:ea typeface="楷体_GB2312" pitchFamily="49" charset="-122"/>
              </a:rPr>
              <a:t>　　</a:t>
            </a:r>
            <a:r>
              <a:rPr lang="en-US" altLang="zh-CN" dirty="0">
                <a:solidFill>
                  <a:srgbClr val="A50021"/>
                </a:solidFill>
                <a:latin typeface="楷体_GB2312" pitchFamily="49" charset="-122"/>
                <a:ea typeface="楷体_GB2312" pitchFamily="49" charset="-122"/>
              </a:rPr>
              <a:t>n</a:t>
            </a:r>
            <a:r>
              <a:rPr lang="zh-CN" altLang="en-US" dirty="0">
                <a:solidFill>
                  <a:srgbClr val="A50021"/>
                </a:solidFill>
                <a:latin typeface="楷体_GB2312" pitchFamily="49" charset="-122"/>
                <a:ea typeface="楷体_GB2312" pitchFamily="49" charset="-122"/>
              </a:rPr>
              <a:t>为表长，</a:t>
            </a:r>
            <a:r>
              <a:rPr lang="en-US" altLang="zh-CN" dirty="0">
                <a:solidFill>
                  <a:srgbClr val="A50021"/>
                </a:solidFill>
                <a:latin typeface="楷体_GB2312" pitchFamily="49" charset="-122"/>
                <a:ea typeface="楷体_GB2312" pitchFamily="49" charset="-122"/>
              </a:rPr>
              <a:t>n=0</a:t>
            </a:r>
            <a:r>
              <a:rPr lang="zh-CN" altLang="en-US" dirty="0">
                <a:solidFill>
                  <a:srgbClr val="A50021"/>
                </a:solidFill>
                <a:latin typeface="楷体_GB2312" pitchFamily="49" charset="-122"/>
                <a:ea typeface="楷体_GB2312" pitchFamily="49" charset="-122"/>
              </a:rPr>
              <a:t>时，称为空表。</a:t>
            </a:r>
            <a:endParaRPr lang="zh-CN" altLang="en-US" dirty="0">
              <a:solidFill>
                <a:srgbClr val="A50021"/>
              </a:solidFill>
              <a:latin typeface="楷体_GB2312" pitchFamily="49" charset="-122"/>
              <a:ea typeface="楷体_GB2312" pitchFamily="49" charset="-122"/>
            </a:endParaRPr>
          </a:p>
        </p:txBody>
      </p:sp>
      <p:sp>
        <p:nvSpPr>
          <p:cNvPr id="13318" name="矩形 8204"/>
          <p:cNvSpPr/>
          <p:nvPr/>
        </p:nvSpPr>
        <p:spPr>
          <a:xfrm>
            <a:off x="0" y="3119438"/>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3319" name="对象 8203"/>
          <p:cNvGraphicFramePr/>
          <p:nvPr/>
        </p:nvGraphicFramePr>
        <p:xfrm>
          <a:off x="685800" y="1905000"/>
          <a:ext cx="7162800" cy="904875"/>
        </p:xfrm>
        <a:graphic>
          <a:graphicData uri="http://schemas.openxmlformats.org/presentationml/2006/ole">
            <mc:AlternateContent xmlns:mc="http://schemas.openxmlformats.org/markup-compatibility/2006">
              <mc:Choice xmlns:v="urn:schemas-microsoft-com:vml" Requires="v">
                <p:oleObj spid="_x0000_s3085" name="" r:id="rId3" imgW="5824855" imgH="744855" progId="Visio.Drawing.11">
                  <p:embed/>
                </p:oleObj>
              </mc:Choice>
              <mc:Fallback>
                <p:oleObj name="" r:id="rId3" imgW="5824855" imgH="744855" progId="Visio.Drawing.11">
                  <p:embed/>
                  <p:pic>
                    <p:nvPicPr>
                      <p:cNvPr id="0" name="图片 3084"/>
                      <p:cNvPicPr/>
                      <p:nvPr/>
                    </p:nvPicPr>
                    <p:blipFill>
                      <a:blip r:embed="rId4"/>
                      <a:stretch>
                        <a:fillRect/>
                      </a:stretch>
                    </p:blipFill>
                    <p:spPr>
                      <a:xfrm>
                        <a:off x="685800" y="1905000"/>
                        <a:ext cx="7162800" cy="904875"/>
                      </a:xfrm>
                      <a:prstGeom prst="rect">
                        <a:avLst/>
                      </a:prstGeom>
                      <a:noFill/>
                      <a:ln w="38100">
                        <a:noFill/>
                        <a:miter/>
                      </a:ln>
                    </p:spPr>
                  </p:pic>
                </p:oleObj>
              </mc:Fallback>
            </mc:AlternateContent>
          </a:graphicData>
        </a:graphic>
      </p:graphicFrame>
      <p:sp>
        <p:nvSpPr>
          <p:cNvPr id="13320" name="矩形 8205"/>
          <p:cNvSpPr/>
          <p:nvPr/>
        </p:nvSpPr>
        <p:spPr>
          <a:xfrm>
            <a:off x="381000" y="2992438"/>
            <a:ext cx="8610600" cy="752475"/>
          </a:xfrm>
          <a:prstGeom prst="rect">
            <a:avLst/>
          </a:prstGeom>
          <a:noFill/>
          <a:ln w="57150">
            <a:noFill/>
          </a:ln>
        </p:spPr>
        <p:txBody>
          <a:bodyPr anchor="ctr">
            <a:spAutoFit/>
          </a:bodyPr>
          <a:p>
            <a:pPr lvl="0" eaLnBrk="1" hangingPunct="1">
              <a:lnSpc>
                <a:spcPct val="120000"/>
              </a:lnSpc>
            </a:pPr>
            <a:r>
              <a:rPr lang="zh-CN" altLang="en-US" sz="1800" dirty="0">
                <a:latin typeface="Times New Roman" panose="02020603050405020304" pitchFamily="18" charset="0"/>
                <a:ea typeface="楷体_GB2312" pitchFamily="49" charset="-122"/>
              </a:rPr>
              <a:t>十二属相歌：“小老鼠打头来，牛把蹄儿抬；老虎回头一声吼，兔儿跳得快；龙和蛇尾巴甩，马羊步儿迈；小猴机灵蹦又跳，鸡唱天下白；狗儿跳猪儿叫，请把顺序排</a:t>
            </a:r>
            <a:r>
              <a:rPr lang="en-US" altLang="zh-CN" sz="1800" dirty="0">
                <a:latin typeface="Times New Roman" panose="02020603050405020304" pitchFamily="18" charset="0"/>
                <a:ea typeface="楷体_GB2312" pitchFamily="49" charset="-122"/>
              </a:rPr>
              <a:t>! ” </a:t>
            </a:r>
            <a:endParaRPr lang="en-US" altLang="zh-CN"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amond(in)">
                                      <p:cBhvr>
                                        <p:cTn id="7" dur="2000"/>
                                        <p:tgtEl>
                                          <p:spTgt spid="1331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197"/>
                                        </p:tgtEl>
                                        <p:attrNameLst>
                                          <p:attrName>style.visibility</p:attrName>
                                        </p:attrNameLst>
                                      </p:cBhvr>
                                      <p:to>
                                        <p:strVal val="visible"/>
                                      </p:to>
                                    </p:set>
                                    <p:animEffect transition="in" filter="diamond(in)">
                                      <p:cBhvr>
                                        <p:cTn id="10" dur="2000"/>
                                        <p:tgtEl>
                                          <p:spTgt spid="819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8199"/>
                                        </p:tgtEl>
                                        <p:attrNameLst>
                                          <p:attrName>style.visibility</p:attrName>
                                        </p:attrNameLst>
                                      </p:cBhvr>
                                      <p:to>
                                        <p:strVal val="visible"/>
                                      </p:to>
                                    </p:set>
                                    <p:anim calcmode="lin" valueType="num">
                                      <p:cBhvr additive="base">
                                        <p:cTn id="15" dur="500" fill="hold"/>
                                        <p:tgtEl>
                                          <p:spTgt spid="8199"/>
                                        </p:tgtEl>
                                        <p:attrNameLst>
                                          <p:attrName>ppt_x</p:attrName>
                                        </p:attrNameLst>
                                      </p:cBhvr>
                                      <p:tavLst>
                                        <p:tav tm="0">
                                          <p:val>
                                            <p:strVal val="1+#ppt_w/2"/>
                                          </p:val>
                                        </p:tav>
                                        <p:tav tm="100000">
                                          <p:val>
                                            <p:strVal val="#ppt_x"/>
                                          </p:val>
                                        </p:tav>
                                      </p:tavLst>
                                    </p:anim>
                                    <p:anim calcmode="lin" valueType="num">
                                      <p:cBhvr additive="base">
                                        <p:cTn id="16"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201"/>
                                        </p:tgtEl>
                                        <p:attrNameLst>
                                          <p:attrName>style.visibility</p:attrName>
                                        </p:attrNameLst>
                                      </p:cBhvr>
                                      <p:to>
                                        <p:strVal val="visible"/>
                                      </p:to>
                                    </p:set>
                                    <p:animEffect transition="in" filter="blinds(horizontal)">
                                      <p:cBhvr>
                                        <p:cTn id="21" dur="5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8197" grpId="0"/>
      <p:bldP spid="82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59746"/>
          <p:cNvSpPr txBox="1">
            <a:spLocks noChangeArrowheads="1"/>
          </p:cNvSpPr>
          <p:nvPr/>
        </p:nvSpPr>
        <p:spPr bwMode="auto">
          <a:xfrm>
            <a:off x="421005" y="413098"/>
            <a:ext cx="8610600" cy="6494085"/>
          </a:xfrm>
          <a:prstGeom prst="rect">
            <a:avLst/>
          </a:prstGeom>
          <a:noFill/>
          <a:ln w="9525">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Times New Roman" panose="02020603050405020304" pitchFamily="18" charset="0"/>
                <a:ea typeface="楷体_GB2312" pitchFamily="49" charset="-122"/>
              </a:rPr>
              <a:t>1   </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a:t>
            </a:r>
            <a:r>
              <a:rPr lang="en-US" altLang="zh-CN" dirty="0" err="1">
                <a:latin typeface="Times New Roman" panose="02020603050405020304" pitchFamily="18" charset="0"/>
                <a:ea typeface="楷体_GB2312" pitchFamily="49" charset="-122"/>
              </a:rPr>
              <a:t>CreateFromHead</a:t>
            </a:r>
            <a:r>
              <a:rPr lang="en-US" altLang="zh-CN" dirty="0">
                <a:latin typeface="Times New Roman" panose="02020603050405020304" pitchFamily="18" charset="0"/>
                <a:ea typeface="楷体_GB2312" pitchFamily="49" charset="-122"/>
              </a:rPr>
              <a:t>( </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2   {  </a:t>
            </a:r>
            <a:r>
              <a:rPr lang="en-US" altLang="zh-CN" dirty="0" err="1">
                <a:latin typeface="Times New Roman" panose="02020603050405020304" pitchFamily="18" charset="0"/>
                <a:ea typeface="楷体_GB2312" pitchFamily="49" charset="-122"/>
              </a:rPr>
              <a:t>LinkList</a:t>
            </a:r>
            <a:r>
              <a:rPr lang="pt-BR" altLang="zh-CN" dirty="0">
                <a:latin typeface="Times New Roman" panose="02020603050405020304" pitchFamily="18" charset="0"/>
                <a:ea typeface="楷体_GB2312" pitchFamily="49" charset="-122"/>
              </a:rPr>
              <a:t>  *L; </a:t>
            </a:r>
            <a:endParaRPr lang="pt-BR" altLang="zh-CN" dirty="0">
              <a:latin typeface="Times New Roman" panose="02020603050405020304" pitchFamily="18" charset="0"/>
              <a:ea typeface="楷体_GB2312" pitchFamily="49" charset="-122"/>
            </a:endParaRPr>
          </a:p>
          <a:p>
            <a:r>
              <a:rPr lang="pt-BR" altLang="zh-CN" dirty="0">
                <a:latin typeface="Times New Roman" panose="02020603050405020304" pitchFamily="18" charset="0"/>
                <a:ea typeface="楷体_GB2312" pitchFamily="49" charset="-122"/>
              </a:rPr>
              <a:t>3      </a:t>
            </a:r>
            <a:r>
              <a:rPr lang="pt-BR" altLang="zh-CN" dirty="0" smtClean="0">
                <a:latin typeface="Times New Roman" panose="02020603050405020304" pitchFamily="18" charset="0"/>
                <a:ea typeface="楷体_GB2312" pitchFamily="49" charset="-122"/>
              </a:rPr>
              <a:t>struct LNode  </a:t>
            </a:r>
            <a:r>
              <a:rPr lang="pt-BR" altLang="zh-CN" dirty="0">
                <a:latin typeface="Times New Roman" panose="02020603050405020304" pitchFamily="18" charset="0"/>
                <a:ea typeface="楷体_GB2312" pitchFamily="49" charset="-122"/>
              </a:rPr>
              <a:t>*s; </a:t>
            </a:r>
            <a:endParaRPr lang="pt-BR" altLang="zh-CN" dirty="0">
              <a:latin typeface="Times New Roman" panose="02020603050405020304" pitchFamily="18" charset="0"/>
              <a:ea typeface="楷体_GB2312" pitchFamily="49" charset="-122"/>
            </a:endParaRPr>
          </a:p>
          <a:p>
            <a:r>
              <a:rPr lang="pt-BR" altLang="zh-CN" dirty="0">
                <a:latin typeface="Times New Roman" panose="02020603050405020304" pitchFamily="18" charset="0"/>
                <a:ea typeface="楷体_GB2312" pitchFamily="49" charset="-122"/>
              </a:rPr>
              <a:t>4      </a:t>
            </a:r>
            <a:r>
              <a:rPr lang="pt-BR" altLang="zh-CN" dirty="0" smtClean="0">
                <a:latin typeface="Times New Roman" panose="02020603050405020304" pitchFamily="18" charset="0"/>
                <a:ea typeface="楷体_GB2312" pitchFamily="49" charset="-122"/>
              </a:rPr>
              <a:t>ElemType  </a:t>
            </a:r>
            <a:r>
              <a:rPr lang="pt-BR" altLang="zh-CN" dirty="0">
                <a:latin typeface="Times New Roman" panose="02020603050405020304" pitchFamily="18" charset="0"/>
                <a:ea typeface="楷体_GB2312" pitchFamily="49" charset="-122"/>
              </a:rPr>
              <a:t>c; </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5      </a:t>
            </a:r>
            <a:r>
              <a:rPr lang="en-US" altLang="zh-CN" dirty="0" err="1">
                <a:latin typeface="Times New Roman" panose="02020603050405020304" pitchFamily="18" charset="0"/>
                <a:ea typeface="楷体_GB2312" pitchFamily="49" charset="-122"/>
              </a:rPr>
              <a:t>int</a:t>
            </a:r>
            <a:r>
              <a:rPr lang="en-US" altLang="zh-CN" dirty="0">
                <a:latin typeface="Times New Roman" panose="02020603050405020304" pitchFamily="18" charset="0"/>
                <a:ea typeface="楷体_GB2312" pitchFamily="49" charset="-122"/>
              </a:rPr>
              <a:t> flag=1;            </a:t>
            </a:r>
            <a:r>
              <a:rPr lang="en-US" altLang="zh-CN" sz="1400" dirty="0">
                <a:latin typeface="Times New Roman" panose="02020603050405020304" pitchFamily="18" charset="0"/>
                <a:ea typeface="楷体_GB2312" pitchFamily="49" charset="-122"/>
              </a:rPr>
              <a:t>/*</a:t>
            </a:r>
            <a:r>
              <a:rPr lang="zh-CN" altLang="en-US" sz="1400" dirty="0">
                <a:latin typeface="Times New Roman" panose="02020603050405020304" pitchFamily="18" charset="0"/>
                <a:ea typeface="楷体_GB2312" pitchFamily="49" charset="-122"/>
              </a:rPr>
              <a:t>设置一个标识变量</a:t>
            </a:r>
            <a:r>
              <a:rPr lang="en-US" altLang="zh-CN" sz="1400" dirty="0">
                <a:latin typeface="Times New Roman" panose="02020603050405020304" pitchFamily="18" charset="0"/>
                <a:ea typeface="楷体_GB2312" pitchFamily="49" charset="-122"/>
              </a:rPr>
              <a:t>flag</a:t>
            </a:r>
            <a:r>
              <a:rPr lang="zh-CN" altLang="en-US" sz="1400" dirty="0">
                <a:latin typeface="Times New Roman" panose="02020603050405020304" pitchFamily="18" charset="0"/>
                <a:ea typeface="楷体_GB2312" pitchFamily="49" charset="-122"/>
              </a:rPr>
              <a:t>，初值为</a:t>
            </a:r>
            <a:r>
              <a:rPr lang="en-US" altLang="zh-CN" sz="1400" dirty="0">
                <a:latin typeface="Times New Roman" panose="02020603050405020304" pitchFamily="18" charset="0"/>
                <a:ea typeface="楷体_GB2312" pitchFamily="49" charset="-122"/>
              </a:rPr>
              <a:t>1</a:t>
            </a:r>
            <a:r>
              <a:rPr lang="zh-CN" altLang="en-US" sz="1400" dirty="0">
                <a:latin typeface="Times New Roman" panose="02020603050405020304" pitchFamily="18" charset="0"/>
                <a:ea typeface="楷体_GB2312" pitchFamily="49" charset="-122"/>
              </a:rPr>
              <a:t>，当输入“</a:t>
            </a:r>
            <a:r>
              <a:rPr lang="en-US" altLang="zh-CN" sz="1400" dirty="0">
                <a:latin typeface="Times New Roman" panose="02020603050405020304" pitchFamily="18" charset="0"/>
                <a:ea typeface="楷体_GB2312" pitchFamily="49" charset="-122"/>
              </a:rPr>
              <a:t>$”</a:t>
            </a:r>
            <a:r>
              <a:rPr lang="zh-CN" altLang="en-US" sz="1400" dirty="0">
                <a:latin typeface="Times New Roman" panose="02020603050405020304" pitchFamily="18" charset="0"/>
                <a:ea typeface="楷体_GB2312" pitchFamily="49" charset="-122"/>
              </a:rPr>
              <a:t>时，将</a:t>
            </a:r>
            <a:r>
              <a:rPr lang="en-US" altLang="zh-CN" sz="1400" dirty="0">
                <a:latin typeface="Times New Roman" panose="02020603050405020304" pitchFamily="18" charset="0"/>
                <a:ea typeface="楷体_GB2312" pitchFamily="49" charset="-122"/>
              </a:rPr>
              <a:t>flag</a:t>
            </a:r>
            <a:r>
              <a:rPr lang="zh-CN" altLang="en-US" sz="1400" dirty="0">
                <a:latin typeface="Times New Roman" panose="02020603050405020304" pitchFamily="18" charset="0"/>
                <a:ea typeface="楷体_GB2312" pitchFamily="49" charset="-122"/>
              </a:rPr>
              <a:t>置为</a:t>
            </a:r>
            <a:r>
              <a:rPr lang="en-US" altLang="zh-CN" sz="1400" dirty="0">
                <a:latin typeface="Times New Roman" panose="02020603050405020304" pitchFamily="18" charset="0"/>
                <a:ea typeface="楷体_GB2312" pitchFamily="49" charset="-122"/>
              </a:rPr>
              <a:t>0</a:t>
            </a:r>
            <a:r>
              <a:rPr lang="zh-CN" altLang="en-US" sz="1400" dirty="0">
                <a:latin typeface="Times New Roman" panose="02020603050405020304" pitchFamily="18" charset="0"/>
                <a:ea typeface="楷体_GB2312" pitchFamily="49" charset="-122"/>
              </a:rPr>
              <a:t>，建表结束</a:t>
            </a:r>
            <a:r>
              <a:rPr lang="en-US" altLang="zh-CN" sz="1400" dirty="0">
                <a:latin typeface="Times New Roman" panose="02020603050405020304" pitchFamily="18" charset="0"/>
                <a:ea typeface="楷体_GB2312" pitchFamily="49" charset="-122"/>
              </a:rPr>
              <a:t>*/</a:t>
            </a:r>
            <a:endParaRPr lang="en-US" altLang="zh-CN" sz="1400"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6      L=(</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malloc</a:t>
            </a:r>
            <a:r>
              <a:rPr lang="en-US" altLang="zh-CN" dirty="0" smtClean="0">
                <a:latin typeface="Times New Roman" panose="02020603050405020304" pitchFamily="18" charset="0"/>
                <a:ea typeface="楷体_GB2312" pitchFamily="49" charset="-122"/>
              </a:rPr>
              <a:t>(</a:t>
            </a:r>
            <a:r>
              <a:rPr lang="en-US" altLang="zh-CN" dirty="0" err="1" smtClean="0">
                <a:latin typeface="Times New Roman" panose="02020603050405020304" pitchFamily="18" charset="0"/>
                <a:ea typeface="楷体_GB2312" pitchFamily="49" charset="-122"/>
              </a:rPr>
              <a:t>sizeof</a:t>
            </a:r>
            <a:r>
              <a:rPr lang="en-US" altLang="zh-CN" dirty="0" smtClean="0">
                <a:latin typeface="Times New Roman" panose="02020603050405020304" pitchFamily="18" charset="0"/>
                <a:ea typeface="楷体_GB2312" pitchFamily="49" charset="-122"/>
              </a:rPr>
              <a:t>(</a:t>
            </a:r>
            <a:r>
              <a:rPr lang="en-US" altLang="zh-CN" dirty="0" err="1" smtClean="0">
                <a:latin typeface="Times New Roman" panose="02020603050405020304" pitchFamily="18" charset="0"/>
                <a:ea typeface="楷体_GB2312" pitchFamily="49" charset="-122"/>
              </a:rPr>
              <a:t>struct</a:t>
            </a:r>
            <a:r>
              <a:rPr lang="en-US" altLang="zh-CN" dirty="0" smtClean="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LNode</a:t>
            </a:r>
            <a:r>
              <a:rPr lang="en-US" altLang="zh-CN" dirty="0">
                <a:latin typeface="Times New Roman" panose="02020603050405020304" pitchFamily="18" charset="0"/>
                <a:ea typeface="楷体_GB2312" pitchFamily="49" charset="-122"/>
              </a:rPr>
              <a:t>));    </a:t>
            </a:r>
            <a:r>
              <a:rPr lang="en-US" altLang="zh-CN" sz="1600" dirty="0" smtClean="0">
                <a:latin typeface="Times New Roman" panose="02020603050405020304" pitchFamily="18" charset="0"/>
                <a:ea typeface="楷体_GB2312" pitchFamily="49" charset="-122"/>
              </a:rPr>
              <a:t>/*</a:t>
            </a:r>
            <a:r>
              <a:rPr lang="zh-CN" altLang="en-US" sz="1600" dirty="0">
                <a:latin typeface="Times New Roman" panose="02020603050405020304" pitchFamily="18" charset="0"/>
                <a:ea typeface="楷体_GB2312" pitchFamily="49" charset="-122"/>
              </a:rPr>
              <a:t>为头结点分配存储空间</a:t>
            </a:r>
            <a:r>
              <a:rPr lang="en-US" altLang="zh-CN" sz="1600" dirty="0" smtClean="0">
                <a:latin typeface="Times New Roman" panose="02020603050405020304" pitchFamily="18" charset="0"/>
                <a:ea typeface="楷体_GB2312" pitchFamily="49" charset="-122"/>
              </a:rPr>
              <a:t>*/</a:t>
            </a:r>
            <a:endParaRPr lang="zh-CN" altLang="en-US" sz="1600"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7      L-&gt;next=NULL;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8      while(flag</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9      </a:t>
            </a:r>
            <a:r>
              <a:rPr lang="en-US" altLang="zh-CN" dirty="0" smtClean="0">
                <a:latin typeface="Times New Roman" panose="02020603050405020304" pitchFamily="18" charset="0"/>
                <a:ea typeface="楷体_GB2312" pitchFamily="49" charset="-122"/>
              </a:rPr>
              <a:t>{c=</a:t>
            </a:r>
            <a:r>
              <a:rPr lang="en-US" altLang="zh-CN" dirty="0" err="1" smtClean="0">
                <a:latin typeface="Times New Roman" panose="02020603050405020304" pitchFamily="18" charset="0"/>
                <a:ea typeface="楷体_GB2312" pitchFamily="49" charset="-122"/>
              </a:rPr>
              <a:t>getchar</a:t>
            </a:r>
            <a:r>
              <a:rPr lang="en-US" altLang="zh-CN" dirty="0">
                <a:latin typeface="Times New Roman" panose="02020603050405020304" pitchFamily="18" charset="0"/>
                <a:ea typeface="楷体_GB2312" pitchFamily="49" charset="-122"/>
              </a:rPr>
              <a:t>( );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10         if(c</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11         {  s=(</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a:t>
            </a:r>
            <a:r>
              <a:rPr lang="en-US" altLang="zh-CN" dirty="0" err="1" smtClean="0">
                <a:latin typeface="Times New Roman" panose="02020603050405020304" pitchFamily="18" charset="0"/>
                <a:ea typeface="楷体_GB2312" pitchFamily="49" charset="-122"/>
              </a:rPr>
              <a:t>malloc</a:t>
            </a:r>
            <a:r>
              <a:rPr lang="en-US" altLang="zh-CN" dirty="0" smtClean="0">
                <a:latin typeface="Times New Roman" panose="02020603050405020304" pitchFamily="18" charset="0"/>
                <a:ea typeface="楷体_GB2312" pitchFamily="49" charset="-122"/>
              </a:rPr>
              <a:t>(</a:t>
            </a:r>
            <a:r>
              <a:rPr lang="en-US" altLang="zh-CN" dirty="0" err="1" smtClean="0">
                <a:latin typeface="Times New Roman" panose="02020603050405020304" pitchFamily="18" charset="0"/>
                <a:ea typeface="楷体_GB2312" pitchFamily="49" charset="-122"/>
              </a:rPr>
              <a:t>sizeof</a:t>
            </a:r>
            <a:r>
              <a:rPr lang="en-US" altLang="zh-CN" dirty="0" smtClean="0">
                <a:latin typeface="Times New Roman" panose="02020603050405020304" pitchFamily="18" charset="0"/>
                <a:ea typeface="楷体_GB2312" pitchFamily="49" charset="-122"/>
              </a:rPr>
              <a:t>(</a:t>
            </a:r>
            <a:r>
              <a:rPr lang="en-US" altLang="zh-CN" dirty="0" err="1" smtClean="0">
                <a:latin typeface="Times New Roman" panose="02020603050405020304" pitchFamily="18" charset="0"/>
                <a:ea typeface="楷体_GB2312" pitchFamily="49" charset="-122"/>
              </a:rPr>
              <a:t>struct</a:t>
            </a:r>
            <a:r>
              <a:rPr lang="en-US" altLang="zh-CN" dirty="0" smtClean="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LNode</a:t>
            </a:r>
            <a:r>
              <a:rPr lang="en-US" altLang="zh-CN" dirty="0" smtClean="0">
                <a:latin typeface="Times New Roman" panose="02020603050405020304" pitchFamily="18" charset="0"/>
                <a:ea typeface="楷体_GB2312" pitchFamily="49" charset="-122"/>
              </a:rPr>
              <a:t>));</a:t>
            </a:r>
            <a:r>
              <a:rPr lang="en-US" altLang="zh-CN" sz="1600" dirty="0" smtClean="0">
                <a:latin typeface="Times New Roman" panose="02020603050405020304" pitchFamily="18" charset="0"/>
                <a:ea typeface="楷体_GB2312" pitchFamily="49" charset="-122"/>
              </a:rPr>
              <a:t>/*</a:t>
            </a:r>
            <a:r>
              <a:rPr lang="zh-CN" altLang="en-US" sz="1600" dirty="0">
                <a:latin typeface="Times New Roman" panose="02020603050405020304" pitchFamily="18" charset="0"/>
                <a:ea typeface="楷体_GB2312" pitchFamily="49" charset="-122"/>
              </a:rPr>
              <a:t>为读入的字符分配存储空间</a:t>
            </a:r>
            <a:r>
              <a:rPr lang="en-US" altLang="zh-CN" sz="1600" dirty="0">
                <a:latin typeface="Times New Roman" panose="02020603050405020304" pitchFamily="18" charset="0"/>
                <a:ea typeface="楷体_GB2312" pitchFamily="49" charset="-122"/>
              </a:rPr>
              <a:t>*/</a:t>
            </a:r>
            <a:endParaRPr lang="en-US" altLang="zh-CN" sz="1600"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12            s-&gt;data=c; </a:t>
            </a:r>
            <a:r>
              <a:rPr lang="zh-CN" altLang="en-US" dirty="0" smtClean="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		</a:t>
            </a:r>
            <a:r>
              <a:rPr lang="en-US" altLang="zh-CN" sz="1600" dirty="0">
                <a:latin typeface="Times New Roman" panose="02020603050405020304" pitchFamily="18" charset="0"/>
                <a:ea typeface="楷体_GB2312" pitchFamily="49" charset="-122"/>
              </a:rPr>
              <a:t>/*</a:t>
            </a:r>
            <a:r>
              <a:rPr lang="zh-CN" altLang="en-US" sz="1600" dirty="0">
                <a:latin typeface="Times New Roman" panose="02020603050405020304" pitchFamily="18" charset="0"/>
                <a:ea typeface="楷体_GB2312" pitchFamily="49" charset="-122"/>
              </a:rPr>
              <a:t>数据域赋值</a:t>
            </a:r>
            <a:r>
              <a:rPr lang="en-US" altLang="zh-CN" sz="1600" dirty="0">
                <a:latin typeface="Times New Roman" panose="02020603050405020304" pitchFamily="18" charset="0"/>
                <a:ea typeface="楷体_GB2312" pitchFamily="49" charset="-122"/>
              </a:rPr>
              <a:t>*/  </a:t>
            </a:r>
            <a:endParaRPr lang="en-US" altLang="zh-CN" sz="1600"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13            s-&gt;next=L-&gt;next; </a:t>
            </a:r>
            <a:r>
              <a:rPr lang="zh-CN" altLang="en-US" dirty="0" smtClean="0">
                <a:latin typeface="Times New Roman" panose="02020603050405020304" pitchFamily="18" charset="0"/>
                <a:ea typeface="楷体_GB2312" pitchFamily="49" charset="-122"/>
              </a:rPr>
              <a:t>              </a:t>
            </a:r>
            <a:r>
              <a:rPr lang="en-US" altLang="zh-CN" sz="1600" dirty="0">
                <a:latin typeface="Times New Roman" panose="02020603050405020304" pitchFamily="18" charset="0"/>
                <a:ea typeface="楷体_GB2312" pitchFamily="49" charset="-122"/>
              </a:rPr>
              <a:t>/*</a:t>
            </a:r>
            <a:r>
              <a:rPr lang="zh-CN" altLang="en-US" sz="1600" dirty="0">
                <a:latin typeface="Times New Roman" panose="02020603050405020304" pitchFamily="18" charset="0"/>
                <a:ea typeface="楷体_GB2312" pitchFamily="49" charset="-122"/>
              </a:rPr>
              <a:t>将</a:t>
            </a:r>
            <a:r>
              <a:rPr lang="en-US" altLang="zh-CN" sz="1600" dirty="0">
                <a:latin typeface="Times New Roman" panose="02020603050405020304" pitchFamily="18" charset="0"/>
                <a:ea typeface="楷体_GB2312" pitchFamily="49" charset="-122"/>
              </a:rPr>
              <a:t>s</a:t>
            </a:r>
            <a:r>
              <a:rPr lang="zh-CN" altLang="en-US" sz="1600" dirty="0">
                <a:latin typeface="Times New Roman" panose="02020603050405020304" pitchFamily="18" charset="0"/>
                <a:ea typeface="楷体_GB2312" pitchFamily="49" charset="-122"/>
              </a:rPr>
              <a:t>插入到链表中第一个数据元素之前</a:t>
            </a:r>
            <a:r>
              <a:rPr lang="en-US" altLang="zh-CN" sz="1600" dirty="0">
                <a:latin typeface="Times New Roman" panose="02020603050405020304" pitchFamily="18" charset="0"/>
                <a:ea typeface="楷体_GB2312" pitchFamily="49" charset="-122"/>
              </a:rPr>
              <a:t>*/    </a:t>
            </a:r>
            <a:endParaRPr lang="en-US" altLang="zh-CN" sz="1600"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14            L-&gt;next=s;  </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15           </a:t>
            </a:r>
            <a:r>
              <a:rPr lang="en-US" altLang="zh-CN" dirty="0" smtClean="0">
                <a:latin typeface="Times New Roman" panose="02020603050405020304" pitchFamily="18" charset="0"/>
                <a:ea typeface="楷体_GB2312" pitchFamily="49" charset="-122"/>
              </a:rPr>
              <a:t>}</a:t>
            </a:r>
            <a:r>
              <a:rPr lang="zh-CN" altLang="en-US" dirty="0" smtClean="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16        else </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17          flag=0;        </a:t>
            </a:r>
            <a:r>
              <a:rPr lang="en-US" altLang="zh-CN" sz="1600" dirty="0">
                <a:latin typeface="Times New Roman" panose="02020603050405020304" pitchFamily="18" charset="0"/>
                <a:ea typeface="楷体_GB2312" pitchFamily="49" charset="-122"/>
              </a:rPr>
              <a:t>/*</a:t>
            </a:r>
            <a:r>
              <a:rPr lang="zh-CN" altLang="en-US" sz="1600" dirty="0">
                <a:latin typeface="Times New Roman" panose="02020603050405020304" pitchFamily="18" charset="0"/>
                <a:ea typeface="楷体_GB2312" pitchFamily="49" charset="-122"/>
              </a:rPr>
              <a:t>读入符号为“</a:t>
            </a:r>
            <a:r>
              <a:rPr lang="en-US" altLang="zh-CN" sz="1600" dirty="0">
                <a:latin typeface="Times New Roman" panose="02020603050405020304" pitchFamily="18" charset="0"/>
                <a:ea typeface="楷体_GB2312" pitchFamily="49" charset="-122"/>
              </a:rPr>
              <a:t>$”</a:t>
            </a:r>
            <a:r>
              <a:rPr lang="zh-CN" altLang="en-US" sz="1600" dirty="0">
                <a:latin typeface="Times New Roman" panose="02020603050405020304" pitchFamily="18" charset="0"/>
                <a:ea typeface="楷体_GB2312" pitchFamily="49" charset="-122"/>
              </a:rPr>
              <a:t>，修改结束标识</a:t>
            </a:r>
            <a:r>
              <a:rPr lang="en-US" altLang="zh-CN" sz="1600"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18       </a:t>
            </a:r>
            <a:r>
              <a:rPr lang="en-US" altLang="zh-CN" dirty="0" smtClean="0">
                <a:latin typeface="Times New Roman" panose="02020603050405020304" pitchFamily="18" charset="0"/>
                <a:ea typeface="楷体_GB2312" pitchFamily="49" charset="-122"/>
              </a:rPr>
              <a:t>}</a:t>
            </a:r>
            <a:r>
              <a:rPr lang="zh-CN" altLang="en-US" dirty="0" smtClean="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19     return L; </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20   } </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标题 160769"/>
          <p:cNvSpPr>
            <a:spLocks noGrp="1"/>
          </p:cNvSpPr>
          <p:nvPr>
            <p:ph type="title"/>
          </p:nvPr>
        </p:nvSpPr>
        <p:spPr>
          <a:xfrm>
            <a:off x="381000" y="609600"/>
            <a:ext cx="2133600" cy="457200"/>
          </a:xfrm>
          <a:ln w="22225">
            <a:noFill/>
          </a:ln>
        </p:spPr>
        <p:txBody>
          <a:bodyPr vert="horz" wrap="square" lIns="91440" tIns="45720" rIns="91440" bIns="45720" anchor="t"/>
          <a:p>
            <a:pPr algn="l" eaLnBrk="1" hangingPunct="1"/>
            <a:r>
              <a:rPr lang="en-US" altLang="zh-CN" sz="2000" dirty="0"/>
              <a:t>2</a:t>
            </a:r>
            <a:r>
              <a:rPr lang="zh-CN" altLang="en-US" sz="2000" dirty="0"/>
              <a:t>） 尾插法建表</a:t>
            </a:r>
            <a:endParaRPr lang="zh-CN" altLang="en-US" sz="2000" dirty="0"/>
          </a:p>
        </p:txBody>
      </p:sp>
      <p:sp>
        <p:nvSpPr>
          <p:cNvPr id="5124" name="文本框 160770"/>
          <p:cNvSpPr txBox="1"/>
          <p:nvPr/>
        </p:nvSpPr>
        <p:spPr>
          <a:xfrm>
            <a:off x="381000" y="1295400"/>
            <a:ext cx="6553200" cy="396875"/>
          </a:xfrm>
          <a:prstGeom prst="rect">
            <a:avLst/>
          </a:prstGeom>
          <a:noFill/>
          <a:ln w="57150">
            <a:noFill/>
          </a:ln>
        </p:spPr>
        <p:txBody>
          <a:bodyPr>
            <a:spAutoFit/>
          </a:bodyPr>
          <a:p>
            <a:pPr lvl="0" eaLnBrk="1" hangingPunct="1">
              <a:spcBef>
                <a:spcPct val="50000"/>
              </a:spcBef>
            </a:pPr>
            <a:r>
              <a:rPr lang="zh-CN" altLang="en-US" dirty="0">
                <a:latin typeface="Times New Roman" panose="02020603050405020304" pitchFamily="18" charset="0"/>
                <a:ea typeface="楷体_GB2312" pitchFamily="49" charset="-122"/>
              </a:rPr>
              <a:t>算法中必须维持一个始终指向已建立的链表表尾的指针。</a:t>
            </a:r>
            <a:endParaRPr lang="zh-CN" altLang="en-US" dirty="0">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5122" name="" r:id="rId1" imgW="5638800" imgH="3352800"/>
        </mc:Choice>
        <mc:Fallback>
          <p:control name="" r:id="rId1" imgW="5638800" imgH="3352800">
            <p:pic>
              <p:nvPicPr>
                <p:cNvPr id="0" name="ShockwaveFlash1"/>
                <p:cNvPicPr/>
                <p:nvPr/>
              </p:nvPicPr>
              <p:blipFill>
                <a:blip r:embed="rId2"/>
                <a:stretch>
                  <a:fillRect/>
                </a:stretch>
              </p:blipFill>
              <p:spPr>
                <a:xfrm>
                  <a:off x="609600" y="1828800"/>
                  <a:ext cx="5638800" cy="3352800"/>
                </a:xfrm>
                <a:prstGeom prst="rect">
                  <a:avLst/>
                </a:prstGeom>
              </p:spPr>
            </p:pic>
          </p:control>
        </mc:Fallback>
      </mc:AlternateContent>
    </p:controls>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a:spLocks noChangeArrowheads="1"/>
          </p:cNvSpPr>
          <p:nvPr/>
        </p:nvSpPr>
        <p:spPr bwMode="auto">
          <a:xfrm>
            <a:off x="308610" y="438329"/>
            <a:ext cx="8382000" cy="6463308"/>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00" dirty="0">
                <a:latin typeface="Times New Roman" panose="02020603050405020304" pitchFamily="18" charset="0"/>
                <a:ea typeface="楷体_GB2312" pitchFamily="49" charset="-122"/>
              </a:rPr>
              <a:t>1   </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  </a:t>
            </a:r>
            <a:r>
              <a:rPr lang="en-US" altLang="zh-CN" sz="1800" dirty="0" err="1">
                <a:latin typeface="Times New Roman" panose="02020603050405020304" pitchFamily="18" charset="0"/>
                <a:ea typeface="楷体_GB2312" pitchFamily="49" charset="-122"/>
              </a:rPr>
              <a:t>CreateFromHead</a:t>
            </a:r>
            <a:r>
              <a:rPr lang="en-US" altLang="zh-CN" sz="1800" dirty="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 </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2   {  </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  *L,*r; </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3      </a:t>
            </a:r>
            <a:r>
              <a:rPr lang="en-US" altLang="zh-CN" sz="1800" dirty="0" err="1" smtClean="0">
                <a:latin typeface="Times New Roman" panose="02020603050405020304" pitchFamily="18" charset="0"/>
                <a:ea typeface="楷体_GB2312" pitchFamily="49" charset="-122"/>
              </a:rPr>
              <a:t>struct</a:t>
            </a:r>
            <a:r>
              <a:rPr lang="en-US" altLang="zh-CN" sz="1800" dirty="0" smtClean="0">
                <a:latin typeface="Times New Roman" panose="02020603050405020304" pitchFamily="18" charset="0"/>
                <a:ea typeface="楷体_GB2312" pitchFamily="49" charset="-122"/>
              </a:rPr>
              <a:t> </a:t>
            </a:r>
            <a:r>
              <a:rPr lang="en-US" altLang="zh-CN" sz="1800" dirty="0" err="1" smtClean="0">
                <a:latin typeface="Times New Roman" panose="02020603050405020304" pitchFamily="18" charset="0"/>
                <a:ea typeface="楷体_GB2312" pitchFamily="49" charset="-122"/>
              </a:rPr>
              <a:t>LNode</a:t>
            </a:r>
            <a:r>
              <a:rPr lang="en-US" altLang="zh-CN" sz="1800" dirty="0" smtClean="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*s; </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4      </a:t>
            </a:r>
            <a:r>
              <a:rPr lang="en-US" altLang="zh-CN" sz="1800" dirty="0" err="1" smtClean="0">
                <a:latin typeface="Times New Roman" panose="02020603050405020304" pitchFamily="18" charset="0"/>
                <a:ea typeface="楷体_GB2312" pitchFamily="49" charset="-122"/>
              </a:rPr>
              <a:t>ElemType</a:t>
            </a:r>
            <a:r>
              <a:rPr lang="en-US" altLang="zh-CN" sz="1800" dirty="0" smtClean="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c; </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5      </a:t>
            </a:r>
            <a:r>
              <a:rPr lang="en-US" altLang="zh-CN" sz="1800" dirty="0" err="1">
                <a:latin typeface="Times New Roman" panose="02020603050405020304" pitchFamily="18" charset="0"/>
                <a:ea typeface="楷体_GB2312" pitchFamily="49" charset="-122"/>
              </a:rPr>
              <a:t>int</a:t>
            </a:r>
            <a:r>
              <a:rPr lang="en-US" altLang="zh-CN" sz="1800" dirty="0">
                <a:latin typeface="Times New Roman" panose="02020603050405020304" pitchFamily="18" charset="0"/>
                <a:ea typeface="楷体_GB2312" pitchFamily="49" charset="-122"/>
              </a:rPr>
              <a:t> flag=1; </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6      L=(</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a:t>
            </a:r>
            <a:r>
              <a:rPr lang="en-US" altLang="zh-CN" sz="1800" dirty="0" err="1">
                <a:latin typeface="Times New Roman" panose="02020603050405020304" pitchFamily="18" charset="0"/>
                <a:ea typeface="楷体_GB2312" pitchFamily="49" charset="-122"/>
              </a:rPr>
              <a:t>malloc</a:t>
            </a:r>
            <a:r>
              <a:rPr lang="en-US" altLang="zh-CN" sz="1800" dirty="0">
                <a:latin typeface="Times New Roman" panose="02020603050405020304" pitchFamily="18" charset="0"/>
                <a:ea typeface="楷体_GB2312" pitchFamily="49" charset="-122"/>
              </a:rPr>
              <a:t>(</a:t>
            </a:r>
            <a:r>
              <a:rPr lang="en-US" altLang="zh-CN" sz="1800" dirty="0" err="1">
                <a:latin typeface="Times New Roman" panose="02020603050405020304" pitchFamily="18" charset="0"/>
                <a:ea typeface="楷体_GB2312" pitchFamily="49" charset="-122"/>
              </a:rPr>
              <a:t>sizeof</a:t>
            </a:r>
            <a:r>
              <a:rPr lang="en-US" altLang="zh-CN" sz="1800" dirty="0">
                <a:latin typeface="Times New Roman" panose="02020603050405020304" pitchFamily="18" charset="0"/>
                <a:ea typeface="楷体_GB2312" pitchFamily="49" charset="-122"/>
              </a:rPr>
              <a:t>(</a:t>
            </a:r>
            <a:r>
              <a:rPr lang="en-US" altLang="zh-CN" sz="1800" dirty="0" err="1">
                <a:latin typeface="Times New Roman" panose="02020603050405020304" pitchFamily="18" charset="0"/>
                <a:ea typeface="楷体_GB2312" pitchFamily="49" charset="-122"/>
              </a:rPr>
              <a:t>LNode</a:t>
            </a:r>
            <a:r>
              <a:rPr lang="en-US" altLang="zh-CN" sz="1800" dirty="0">
                <a:latin typeface="Times New Roman" panose="02020603050405020304" pitchFamily="18" charset="0"/>
                <a:ea typeface="楷体_GB2312" pitchFamily="49" charset="-122"/>
              </a:rPr>
              <a:t>));  	/*</a:t>
            </a:r>
            <a:r>
              <a:rPr lang="zh-CN" altLang="en-US" sz="1800" dirty="0">
                <a:latin typeface="Times New Roman" panose="02020603050405020304" pitchFamily="18" charset="0"/>
                <a:ea typeface="楷体_GB2312" pitchFamily="49" charset="-122"/>
              </a:rPr>
              <a:t>为头结点分配存储空间</a:t>
            </a:r>
            <a:r>
              <a:rPr lang="en-US" altLang="zh-CN" sz="1800" dirty="0" smtClean="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7      L-&gt;next=NULL;            		/*</a:t>
            </a:r>
            <a:r>
              <a:rPr lang="zh-CN" altLang="en-US" sz="1800" dirty="0">
                <a:latin typeface="Times New Roman" panose="02020603050405020304" pitchFamily="18" charset="0"/>
                <a:ea typeface="楷体_GB2312" pitchFamily="49" charset="-122"/>
              </a:rPr>
              <a:t>建带头结点的空链表</a:t>
            </a:r>
            <a:r>
              <a:rPr lang="en-US" altLang="zh-CN" sz="1800" dirty="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8      r=L</a:t>
            </a: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                    </a:t>
            </a:r>
            <a:r>
              <a:rPr lang="zh-CN" altLang="en-US" sz="1800" dirty="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a:t>
            </a:r>
            <a:r>
              <a:rPr lang="zh-CN" altLang="en-US" sz="1800" dirty="0">
                <a:latin typeface="Times New Roman" panose="02020603050405020304" pitchFamily="18" charset="0"/>
                <a:ea typeface="楷体_GB2312" pitchFamily="49" charset="-122"/>
              </a:rPr>
              <a:t>尾指针</a:t>
            </a:r>
            <a:r>
              <a:rPr lang="en-US" altLang="zh-CN" sz="1800" dirty="0">
                <a:latin typeface="Times New Roman" panose="02020603050405020304" pitchFamily="18" charset="0"/>
                <a:ea typeface="楷体_GB2312" pitchFamily="49" charset="-122"/>
              </a:rPr>
              <a:t>r</a:t>
            </a:r>
            <a:r>
              <a:rPr lang="zh-CN" altLang="en-US" sz="1800" dirty="0">
                <a:latin typeface="Times New Roman" panose="02020603050405020304" pitchFamily="18" charset="0"/>
                <a:ea typeface="楷体_GB2312" pitchFamily="49" charset="-122"/>
              </a:rPr>
              <a:t>指向表尾</a:t>
            </a:r>
            <a:r>
              <a:rPr lang="en-US" altLang="zh-CN" sz="1800" dirty="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9      while(flag</a:t>
            </a:r>
            <a:r>
              <a:rPr lang="en-US" altLang="zh-CN" sz="1800" dirty="0" smtClean="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10     {  c=</a:t>
            </a:r>
            <a:r>
              <a:rPr lang="en-US" altLang="zh-CN" sz="1800" dirty="0" err="1">
                <a:latin typeface="Times New Roman" panose="02020603050405020304" pitchFamily="18" charset="0"/>
                <a:ea typeface="楷体_GB2312" pitchFamily="49" charset="-122"/>
              </a:rPr>
              <a:t>getchar</a:t>
            </a:r>
            <a:r>
              <a:rPr lang="en-US" altLang="zh-CN" sz="1800" dirty="0">
                <a:latin typeface="Times New Roman" panose="02020603050405020304" pitchFamily="18" charset="0"/>
                <a:ea typeface="楷体_GB2312" pitchFamily="49" charset="-122"/>
              </a:rPr>
              <a:t>( );    </a:t>
            </a:r>
            <a:r>
              <a:rPr lang="zh-CN" altLang="en-US" sz="1800" dirty="0" smtClean="0">
                <a:latin typeface="Times New Roman" panose="02020603050405020304" pitchFamily="18" charset="0"/>
                <a:ea typeface="楷体_GB2312" pitchFamily="49" charset="-122"/>
              </a:rPr>
              <a:t> </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11        if(c</a:t>
            </a: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 </a:t>
            </a:r>
            <a:endParaRPr lang="zh-CN" altLang="en-US" sz="1800" dirty="0">
              <a:latin typeface="Times New Roman" panose="02020603050405020304" pitchFamily="18" charset="0"/>
              <a:ea typeface="楷体_GB2312" pitchFamily="49" charset="-122"/>
            </a:endParaRPr>
          </a:p>
          <a:p>
            <a:r>
              <a:rPr lang="en-US" altLang="zh-CN" sz="1800" dirty="0" smtClean="0">
                <a:latin typeface="Times New Roman" panose="02020603050405020304" pitchFamily="18" charset="0"/>
                <a:ea typeface="楷体_GB2312" pitchFamily="49" charset="-122"/>
              </a:rPr>
              <a:t>12       </a:t>
            </a:r>
            <a:r>
              <a:rPr lang="en-US" altLang="zh-CN" sz="1800" dirty="0">
                <a:latin typeface="Times New Roman" panose="02020603050405020304" pitchFamily="18" charset="0"/>
                <a:ea typeface="楷体_GB2312" pitchFamily="49" charset="-122"/>
              </a:rPr>
              <a:t>{  s=(</a:t>
            </a:r>
            <a:r>
              <a:rPr lang="en-US" altLang="zh-CN" sz="1800" dirty="0" err="1" smtClean="0">
                <a:latin typeface="Times New Roman" panose="02020603050405020304" pitchFamily="18" charset="0"/>
                <a:ea typeface="楷体_GB2312" pitchFamily="49" charset="-122"/>
              </a:rPr>
              <a:t>Linklist</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malloc</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sizeof</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struct</a:t>
            </a:r>
            <a:r>
              <a:rPr lang="en-US" altLang="zh-CN" sz="1800" dirty="0" smtClean="0">
                <a:latin typeface="Times New Roman" panose="02020603050405020304" pitchFamily="18" charset="0"/>
                <a:ea typeface="楷体_GB2312" pitchFamily="49" charset="-122"/>
              </a:rPr>
              <a:t> </a:t>
            </a:r>
            <a:r>
              <a:rPr lang="en-US" altLang="zh-CN" sz="1800" dirty="0" err="1" smtClean="0">
                <a:latin typeface="Times New Roman" panose="02020603050405020304" pitchFamily="18" charset="0"/>
                <a:ea typeface="楷体_GB2312" pitchFamily="49" charset="-122"/>
              </a:rPr>
              <a:t>LNode</a:t>
            </a:r>
            <a:r>
              <a:rPr lang="en-US" altLang="zh-CN" sz="1800" dirty="0">
                <a:latin typeface="Times New Roman" panose="02020603050405020304" pitchFamily="18" charset="0"/>
                <a:ea typeface="楷体_GB2312" pitchFamily="49" charset="-122"/>
              </a:rPr>
              <a:t>));  /*</a:t>
            </a:r>
            <a:r>
              <a:rPr lang="zh-CN" altLang="en-US" sz="1800" dirty="0">
                <a:latin typeface="Times New Roman" panose="02020603050405020304" pitchFamily="18" charset="0"/>
                <a:ea typeface="楷体_GB2312" pitchFamily="49" charset="-122"/>
              </a:rPr>
              <a:t>为读入的字符分配存储空间</a:t>
            </a:r>
            <a:r>
              <a:rPr lang="en-US" altLang="zh-CN" sz="1800" dirty="0">
                <a:latin typeface="Times New Roman" panose="02020603050405020304" pitchFamily="18" charset="0"/>
                <a:ea typeface="楷体_GB2312" pitchFamily="49" charset="-122"/>
              </a:rPr>
              <a:t>*/  </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13             s-&gt;data=c;        </a:t>
            </a:r>
            <a:r>
              <a:rPr lang="zh-CN" altLang="en-US" sz="1800" dirty="0" smtClean="0">
                <a:latin typeface="Times New Roman" panose="02020603050405020304" pitchFamily="18" charset="0"/>
                <a:ea typeface="楷体_GB2312" pitchFamily="49" charset="-122"/>
              </a:rPr>
              <a:t> </a:t>
            </a:r>
            <a:r>
              <a:rPr lang="zh-CN" altLang="en-US" sz="1800" dirty="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a:t>
            </a:r>
            <a:r>
              <a:rPr lang="zh-CN" altLang="en-US" sz="1800" dirty="0">
                <a:latin typeface="Times New Roman" panose="02020603050405020304" pitchFamily="18" charset="0"/>
                <a:ea typeface="楷体_GB2312" pitchFamily="49" charset="-122"/>
              </a:rPr>
              <a:t>数据域赋值</a:t>
            </a:r>
            <a:r>
              <a:rPr lang="en-US" altLang="zh-CN" sz="1800" dirty="0">
                <a:latin typeface="Times New Roman" panose="02020603050405020304" pitchFamily="18" charset="0"/>
                <a:ea typeface="楷体_GB2312" pitchFamily="49" charset="-122"/>
              </a:rPr>
              <a:t>*/ </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14             r-&gt;next=s; </a:t>
            </a:r>
            <a:r>
              <a:rPr lang="zh-CN" altLang="en-US" sz="1800" dirty="0" smtClean="0">
                <a:latin typeface="Times New Roman" panose="02020603050405020304" pitchFamily="18" charset="0"/>
                <a:ea typeface="楷体_GB2312" pitchFamily="49" charset="-122"/>
              </a:rPr>
              <a:t>        </a:t>
            </a:r>
            <a:r>
              <a:rPr lang="zh-CN" altLang="en-US" sz="1800" dirty="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a:t>
            </a:r>
            <a:r>
              <a:rPr lang="zh-CN" altLang="en-US" sz="1800" dirty="0">
                <a:latin typeface="Times New Roman" panose="02020603050405020304" pitchFamily="18" charset="0"/>
                <a:ea typeface="楷体_GB2312" pitchFamily="49" charset="-122"/>
              </a:rPr>
              <a:t>插入到表尾</a:t>
            </a:r>
            <a:r>
              <a:rPr lang="en-US" altLang="zh-CN" sz="1800" dirty="0">
                <a:latin typeface="Times New Roman" panose="02020603050405020304" pitchFamily="18" charset="0"/>
                <a:ea typeface="楷体_GB2312" pitchFamily="49" charset="-122"/>
              </a:rPr>
              <a:t>*</a:t>
            </a:r>
            <a:r>
              <a:rPr lang="pt-BR" altLang="zh-CN" sz="1800" dirty="0">
                <a:latin typeface="Times New Roman" panose="02020603050405020304" pitchFamily="18" charset="0"/>
                <a:ea typeface="楷体_GB2312" pitchFamily="49" charset="-122"/>
              </a:rPr>
              <a:t>/</a:t>
            </a:r>
            <a:endParaRPr lang="pt-BR" altLang="zh-CN" sz="1800" dirty="0">
              <a:latin typeface="Times New Roman" panose="02020603050405020304" pitchFamily="18" charset="0"/>
              <a:ea typeface="楷体_GB2312" pitchFamily="49" charset="-122"/>
            </a:endParaRPr>
          </a:p>
          <a:p>
            <a:r>
              <a:rPr lang="pt-BR" altLang="zh-CN" sz="1800" dirty="0">
                <a:latin typeface="Times New Roman" panose="02020603050405020304" pitchFamily="18" charset="0"/>
                <a:ea typeface="楷体_GB2312" pitchFamily="49" charset="-122"/>
              </a:rPr>
              <a:t>15             r=s;   </a:t>
            </a:r>
            <a:endParaRPr lang="pt-BR" altLang="zh-CN" sz="1800" dirty="0">
              <a:latin typeface="Times New Roman" panose="02020603050405020304" pitchFamily="18" charset="0"/>
              <a:ea typeface="楷体_GB2312" pitchFamily="49" charset="-122"/>
            </a:endParaRPr>
          </a:p>
          <a:p>
            <a:r>
              <a:rPr lang="pt-BR" altLang="zh-CN" sz="1800" dirty="0">
                <a:latin typeface="Times New Roman" panose="02020603050405020304" pitchFamily="18" charset="0"/>
                <a:ea typeface="楷体_GB2312" pitchFamily="49" charset="-122"/>
              </a:rPr>
              <a:t>16           </a:t>
            </a:r>
            <a:r>
              <a:rPr lang="pt-BR" altLang="zh-CN" sz="1800" dirty="0" smtClean="0">
                <a:latin typeface="Times New Roman" panose="02020603050405020304" pitchFamily="18" charset="0"/>
                <a:ea typeface="楷体_GB2312" pitchFamily="49" charset="-122"/>
              </a:rPr>
              <a:t>} </a:t>
            </a:r>
            <a:endParaRPr lang="pt-BR" altLang="zh-CN" sz="1800" dirty="0">
              <a:latin typeface="Times New Roman" panose="02020603050405020304" pitchFamily="18" charset="0"/>
              <a:ea typeface="楷体_GB2312" pitchFamily="49" charset="-122"/>
            </a:endParaRPr>
          </a:p>
          <a:p>
            <a:r>
              <a:rPr lang="pt-BR" altLang="zh-CN" sz="1800" dirty="0">
                <a:latin typeface="Times New Roman" panose="02020603050405020304" pitchFamily="18" charset="0"/>
                <a:ea typeface="楷体_GB2312" pitchFamily="49" charset="-122"/>
              </a:rPr>
              <a:t>17        else </a:t>
            </a:r>
            <a:endParaRPr lang="pt-BR" altLang="zh-CN" sz="1800" dirty="0">
              <a:latin typeface="Times New Roman" panose="02020603050405020304" pitchFamily="18" charset="0"/>
              <a:ea typeface="楷体_GB2312" pitchFamily="49" charset="-122"/>
            </a:endParaRPr>
          </a:p>
          <a:p>
            <a:r>
              <a:rPr lang="pt-BR" altLang="zh-CN" sz="1800" dirty="0">
                <a:latin typeface="Times New Roman" panose="02020603050405020304" pitchFamily="18" charset="0"/>
                <a:ea typeface="楷体_GB2312" pitchFamily="49" charset="-122"/>
              </a:rPr>
              <a:t>18         {  flag=0; </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19             r-&gt;next=NULL;</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20          </a:t>
            </a:r>
            <a:r>
              <a:rPr lang="en-US" altLang="zh-CN" sz="1800" dirty="0" smtClean="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21      </a:t>
            </a:r>
            <a:r>
              <a:rPr lang="en-US" altLang="zh-CN" sz="1800" dirty="0" smtClean="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22     return L; </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23  } </a:t>
            </a:r>
            <a:endParaRPr lang="en-US" altLang="zh-CN"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标题 59393"/>
          <p:cNvSpPr>
            <a:spLocks noGrp="1"/>
          </p:cNvSpPr>
          <p:nvPr>
            <p:ph type="title"/>
          </p:nvPr>
        </p:nvSpPr>
        <p:spPr>
          <a:xfrm>
            <a:off x="228600" y="685800"/>
            <a:ext cx="2514600" cy="457200"/>
          </a:xfrm>
          <a:ln>
            <a:noFill/>
          </a:ln>
        </p:spPr>
        <p:txBody>
          <a:bodyPr vert="horz" wrap="square" lIns="91440" tIns="45720" rIns="91440" bIns="45720" anchor="ctr"/>
          <a:p>
            <a:pPr algn="l" eaLnBrk="1" hangingPunct="1">
              <a:lnSpc>
                <a:spcPct val="125000"/>
              </a:lnSpc>
            </a:pPr>
            <a:r>
              <a:rPr lang="zh-CN" altLang="en-US" sz="2000" dirty="0">
                <a:solidFill>
                  <a:srgbClr val="000066"/>
                </a:solidFill>
              </a:rPr>
              <a:t>４</a:t>
            </a:r>
            <a:r>
              <a:rPr lang="en-US" altLang="zh-CN" sz="2000" dirty="0">
                <a:solidFill>
                  <a:srgbClr val="000066"/>
                </a:solidFill>
              </a:rPr>
              <a:t>. </a:t>
            </a:r>
            <a:r>
              <a:rPr lang="zh-CN" altLang="en-US" sz="2000" dirty="0">
                <a:solidFill>
                  <a:srgbClr val="000066"/>
                </a:solidFill>
              </a:rPr>
              <a:t>单链表插入操作</a:t>
            </a:r>
            <a:endParaRPr lang="zh-CN" altLang="en-US" sz="2000" dirty="0">
              <a:solidFill>
                <a:srgbClr val="000066"/>
              </a:solidFill>
            </a:endParaRPr>
          </a:p>
        </p:txBody>
      </p:sp>
      <p:sp>
        <p:nvSpPr>
          <p:cNvPr id="59397" name="矩形 59396"/>
          <p:cNvSpPr/>
          <p:nvPr/>
        </p:nvSpPr>
        <p:spPr>
          <a:xfrm>
            <a:off x="457200" y="2209800"/>
            <a:ext cx="1462088" cy="396875"/>
          </a:xfrm>
          <a:prstGeom prst="rect">
            <a:avLst/>
          </a:prstGeom>
          <a:noFill/>
          <a:ln w="57150">
            <a:noFill/>
          </a:ln>
        </p:spPr>
        <p:txBody>
          <a:bodyPr wrap="none">
            <a:spAutoFit/>
          </a:bodyPr>
          <a:p>
            <a:pPr lvl="0" eaLnBrk="1" hangingPunct="1"/>
            <a:r>
              <a:rPr lang="zh-CN" altLang="en-US" dirty="0">
                <a:solidFill>
                  <a:srgbClr val="002368"/>
                </a:solidFill>
                <a:latin typeface="Times New Roman" panose="02020603050405020304" pitchFamily="18" charset="0"/>
                <a:ea typeface="楷体_GB2312" pitchFamily="49" charset="-122"/>
              </a:rPr>
              <a:t>算法描述：</a:t>
            </a:r>
            <a:endParaRPr lang="zh-CN" altLang="en-US" dirty="0">
              <a:solidFill>
                <a:srgbClr val="002368"/>
              </a:solidFill>
              <a:latin typeface="Times New Roman" panose="02020603050405020304" pitchFamily="18" charset="0"/>
              <a:ea typeface="楷体_GB2312" pitchFamily="49" charset="-122"/>
            </a:endParaRPr>
          </a:p>
        </p:txBody>
      </p:sp>
      <p:sp>
        <p:nvSpPr>
          <p:cNvPr id="59398" name="矩形 59397"/>
          <p:cNvSpPr/>
          <p:nvPr/>
        </p:nvSpPr>
        <p:spPr>
          <a:xfrm>
            <a:off x="533400" y="2667000"/>
            <a:ext cx="8077200" cy="854075"/>
          </a:xfrm>
          <a:prstGeom prst="rect">
            <a:avLst/>
          </a:prstGeom>
          <a:noFill/>
          <a:ln w="57150">
            <a:noFill/>
          </a:ln>
        </p:spPr>
        <p:txBody>
          <a:bodyPr>
            <a:spAutoFit/>
          </a:bodyPr>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首先在单链表中找到</a:t>
            </a:r>
            <a:r>
              <a:rPr lang="zh-CN" altLang="en-US" dirty="0">
                <a:solidFill>
                  <a:srgbClr val="CC0000"/>
                </a:solidFill>
                <a:latin typeface="Times New Roman" panose="02020603050405020304" pitchFamily="18" charset="0"/>
                <a:ea typeface="楷体_GB2312" pitchFamily="49" charset="-122"/>
              </a:rPr>
              <a:t>第</a:t>
            </a:r>
            <a:r>
              <a:rPr lang="en-US" altLang="zh-CN" dirty="0">
                <a:solidFill>
                  <a:srgbClr val="CC0000"/>
                </a:solidFill>
                <a:latin typeface="Times New Roman" panose="02020603050405020304" pitchFamily="18" charset="0"/>
                <a:ea typeface="楷体_GB2312" pitchFamily="49" charset="-122"/>
              </a:rPr>
              <a:t>i-1</a:t>
            </a:r>
            <a:r>
              <a:rPr lang="zh-CN" altLang="en-US" dirty="0">
                <a:solidFill>
                  <a:schemeClr val="tx1"/>
                </a:solidFill>
                <a:latin typeface="Times New Roman" panose="02020603050405020304" pitchFamily="18" charset="0"/>
                <a:ea typeface="楷体_GB2312" pitchFamily="49" charset="-122"/>
              </a:rPr>
              <a:t>个结点，然后申请一个新的结点，使它的指针域指向原第</a:t>
            </a:r>
            <a:r>
              <a:rPr lang="en-US" altLang="zh-CN" dirty="0">
                <a:solidFill>
                  <a:srgbClr val="CC0000"/>
                </a:solidFill>
                <a:latin typeface="Times New Roman" panose="02020603050405020304" pitchFamily="18" charset="0"/>
                <a:ea typeface="楷体_GB2312" pitchFamily="49" charset="-122"/>
              </a:rPr>
              <a:t>i</a:t>
            </a:r>
            <a:r>
              <a:rPr lang="zh-CN" altLang="en-US" dirty="0">
                <a:solidFill>
                  <a:schemeClr val="tx1"/>
                </a:solidFill>
                <a:latin typeface="Times New Roman" panose="02020603050405020304" pitchFamily="18" charset="0"/>
                <a:ea typeface="楷体_GB2312" pitchFamily="49" charset="-122"/>
              </a:rPr>
              <a:t>个结点。</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59406" name="文本框 59405"/>
          <p:cNvSpPr txBox="1"/>
          <p:nvPr/>
        </p:nvSpPr>
        <p:spPr>
          <a:xfrm>
            <a:off x="685800" y="1295400"/>
            <a:ext cx="7848600" cy="854075"/>
          </a:xfrm>
          <a:prstGeom prst="rect">
            <a:avLst/>
          </a:prstGeom>
          <a:noFill/>
          <a:ln w="57150">
            <a:noFill/>
          </a:ln>
        </p:spPr>
        <p:txBody>
          <a:bodyPr>
            <a:spAutoFit/>
          </a:bodyPr>
          <a:p>
            <a:pPr lvl="0" eaLnBrk="1" hangingPunct="1">
              <a:spcBef>
                <a:spcPct val="50000"/>
              </a:spcBef>
            </a:pPr>
            <a:r>
              <a:rPr lang="zh-CN" altLang="en-US" dirty="0">
                <a:solidFill>
                  <a:srgbClr val="002368"/>
                </a:solidFill>
                <a:latin typeface="Times New Roman" panose="02020603050405020304" pitchFamily="18" charset="0"/>
                <a:ea typeface="楷体_GB2312" pitchFamily="49" charset="-122"/>
              </a:rPr>
              <a:t>分析：</a:t>
            </a:r>
            <a:endParaRPr lang="zh-CN" altLang="en-US" dirty="0">
              <a:solidFill>
                <a:srgbClr val="002368"/>
              </a:solidFill>
              <a:latin typeface="Times New Roman" panose="02020603050405020304" pitchFamily="18" charset="0"/>
              <a:ea typeface="楷体_GB2312" pitchFamily="49" charset="-122"/>
            </a:endParaRPr>
          </a:p>
          <a:p>
            <a:pPr lvl="0" eaLnBrk="1" hangingPunct="1">
              <a:spcBef>
                <a:spcPct val="50000"/>
              </a:spcBef>
            </a:pPr>
            <a:r>
              <a:rPr lang="zh-CN" altLang="en-US" dirty="0">
                <a:latin typeface="Times New Roman" panose="02020603050405020304" pitchFamily="18" charset="0"/>
                <a:ea typeface="楷体_GB2312" pitchFamily="49" charset="-122"/>
              </a:rPr>
              <a:t>当用指针指示后继元素时，实现关系的改变只需要修改指针即可</a:t>
            </a:r>
            <a:endParaRPr lang="zh-CN" altLang="en-US" dirty="0">
              <a:latin typeface="Times New Roman" panose="02020603050405020304" pitchFamily="18" charset="0"/>
              <a:ea typeface="楷体_GB2312" pitchFamily="49" charset="-122"/>
            </a:endParaRPr>
          </a:p>
        </p:txBody>
      </p:sp>
      <p:sp>
        <p:nvSpPr>
          <p:cNvPr id="59407" name="矩形 59406"/>
          <p:cNvSpPr/>
          <p:nvPr/>
        </p:nvSpPr>
        <p:spPr>
          <a:xfrm>
            <a:off x="381000" y="3733800"/>
            <a:ext cx="4267200" cy="1615440"/>
          </a:xfrm>
          <a:prstGeom prst="rect">
            <a:avLst/>
          </a:prstGeom>
          <a:noFill/>
          <a:ln w="57150" cap="flat" cmpd="thinThick">
            <a:solidFill>
              <a:srgbClr val="800080"/>
            </a:solidFill>
            <a:prstDash val="solid"/>
            <a:miter/>
            <a:headEnd type="none" w="med" len="med"/>
            <a:tailEnd type="none" w="med" len="med"/>
          </a:ln>
        </p:spPr>
        <p:txBody>
          <a:bodyPr wrap="square">
            <a:spAutoFit/>
          </a:bodyPr>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s=(LinkList*)malloc(sizeof(LNode)); </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 s-&gt;data=item; </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 s-&gt;next=p-&gt;next;                </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 p-&gt;next=s; </a:t>
            </a:r>
            <a:endParaRPr lang="zh-CN" altLang="en-US" dirty="0">
              <a:solidFill>
                <a:srgbClr val="002368"/>
              </a:solidFill>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6146" name="" r:id="rId1" imgW="3886200" imgH="2819400"/>
        </mc:Choice>
        <mc:Fallback>
          <p:control name="" r:id="rId1" imgW="3886200" imgH="2819400">
            <p:pic>
              <p:nvPicPr>
                <p:cNvPr id="0" name="ShockwaveFlash2"/>
                <p:cNvPicPr/>
                <p:nvPr/>
              </p:nvPicPr>
              <p:blipFill>
                <a:blip r:embed="rId2"/>
                <a:stretch>
                  <a:fillRect/>
                </a:stretch>
              </p:blipFill>
              <p:spPr>
                <a:xfrm>
                  <a:off x="4648200" y="3581400"/>
                  <a:ext cx="3886200" cy="2819400"/>
                </a:xfrm>
                <a:prstGeom prst="rect">
                  <a:avLst/>
                </a:prstGeom>
              </p:spPr>
            </p:pic>
          </p:control>
        </mc:Fallback>
      </mc:AlternateContent>
    </p:controls>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06"/>
                                        </p:tgtEl>
                                        <p:attrNameLst>
                                          <p:attrName>style.visibility</p:attrName>
                                        </p:attrNameLst>
                                      </p:cBhvr>
                                      <p:to>
                                        <p:strVal val="visible"/>
                                      </p:to>
                                    </p:set>
                                    <p:animEffect transition="in" filter="blinds(horizontal)">
                                      <p:cBhvr>
                                        <p:cTn id="12" dur="500"/>
                                        <p:tgtEl>
                                          <p:spTgt spid="594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7"/>
                                        </p:tgtEl>
                                        <p:attrNameLst>
                                          <p:attrName>style.visibility</p:attrName>
                                        </p:attrNameLst>
                                      </p:cBhvr>
                                      <p:to>
                                        <p:strVal val="visible"/>
                                      </p:to>
                                    </p:set>
                                    <p:animEffect transition="in" filter="blinds(horizontal)">
                                      <p:cBhvr>
                                        <p:cTn id="17" dur="500"/>
                                        <p:tgtEl>
                                          <p:spTgt spid="593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8"/>
                                        </p:tgtEl>
                                        <p:attrNameLst>
                                          <p:attrName>style.visibility</p:attrName>
                                        </p:attrNameLst>
                                      </p:cBhvr>
                                      <p:to>
                                        <p:strVal val="visible"/>
                                      </p:to>
                                    </p:set>
                                    <p:animEffect transition="in" filter="blinds(horizontal)">
                                      <p:cBhvr>
                                        <p:cTn id="22" dur="500"/>
                                        <p:tgtEl>
                                          <p:spTgt spid="593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07"/>
                                        </p:tgtEl>
                                        <p:attrNameLst>
                                          <p:attrName>style.visibility</p:attrName>
                                        </p:attrNameLst>
                                      </p:cBhvr>
                                      <p:to>
                                        <p:strVal val="visible"/>
                                      </p:to>
                                    </p:set>
                                    <p:animEffect transition="in" filter="blinds(horizontal)">
                                      <p:cBhvr>
                                        <p:cTn id="27"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9397" grpId="0"/>
      <p:bldP spid="59398" grpId="0"/>
      <p:bldP spid="59406" grpId="0"/>
      <p:bldP spid="5940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a:spLocks noChangeArrowheads="1"/>
          </p:cNvSpPr>
          <p:nvPr/>
        </p:nvSpPr>
        <p:spPr bwMode="auto">
          <a:xfrm>
            <a:off x="0" y="176540"/>
            <a:ext cx="9144000" cy="6740307"/>
          </a:xfrm>
          <a:prstGeom prst="rect">
            <a:avLst/>
          </a:prstGeom>
          <a:noFill/>
          <a:ln w="9525">
            <a:noFill/>
            <a:miter lim="800000"/>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ltLang="zh-CN" sz="1800" dirty="0">
                <a:latin typeface="Times New Roman" panose="02020603050405020304" pitchFamily="18" charset="0"/>
                <a:ea typeface="楷体_GB2312" pitchFamily="49" charset="-122"/>
              </a:rPr>
              <a:t>1   int InsList(LinkList *L, int i, </a:t>
            </a:r>
            <a:r>
              <a:rPr lang="sv-SE" altLang="zh-CN" sz="1800" dirty="0" smtClean="0">
                <a:latin typeface="Times New Roman" panose="02020603050405020304" pitchFamily="18" charset="0"/>
                <a:ea typeface="楷体_GB2312" pitchFamily="49" charset="-122"/>
              </a:rPr>
              <a:t>ElemType item)</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2   </a:t>
            </a:r>
            <a:r>
              <a:rPr lang="en-US" altLang="zh-CN" sz="1800" dirty="0">
                <a:latin typeface="Times New Roman" panose="02020603050405020304" pitchFamily="18" charset="0"/>
                <a:ea typeface="楷体_GB2312" pitchFamily="49" charset="-122"/>
              </a:rPr>
              <a:t>{  /*</a:t>
            </a:r>
            <a:r>
              <a:rPr lang="zh-CN" altLang="en-US" sz="1800" dirty="0">
                <a:latin typeface="Times New Roman" panose="02020603050405020304" pitchFamily="18" charset="0"/>
                <a:ea typeface="楷体_GB2312" pitchFamily="49" charset="-122"/>
              </a:rPr>
              <a:t>在带头结点的单链表</a:t>
            </a:r>
            <a:r>
              <a:rPr lang="en-US" altLang="zh-CN" sz="1800" dirty="0">
                <a:latin typeface="Times New Roman" panose="02020603050405020304" pitchFamily="18" charset="0"/>
                <a:ea typeface="楷体_GB2312" pitchFamily="49" charset="-122"/>
              </a:rPr>
              <a:t>L</a:t>
            </a:r>
            <a:r>
              <a:rPr lang="zh-CN" altLang="en-US" sz="1800" dirty="0">
                <a:latin typeface="Times New Roman" panose="02020603050405020304" pitchFamily="18" charset="0"/>
                <a:ea typeface="楷体_GB2312" pitchFamily="49" charset="-122"/>
              </a:rPr>
              <a:t>中第</a:t>
            </a:r>
            <a:r>
              <a:rPr lang="en-US" altLang="zh-CN" sz="1800" dirty="0" err="1">
                <a:latin typeface="Times New Roman" panose="02020603050405020304" pitchFamily="18" charset="0"/>
                <a:ea typeface="楷体_GB2312" pitchFamily="49" charset="-122"/>
              </a:rPr>
              <a:t>i</a:t>
            </a:r>
            <a:r>
              <a:rPr lang="zh-CN" altLang="en-US" sz="1800" dirty="0">
                <a:latin typeface="Times New Roman" panose="02020603050405020304" pitchFamily="18" charset="0"/>
                <a:ea typeface="楷体_GB2312" pitchFamily="49" charset="-122"/>
              </a:rPr>
              <a:t>个位置插入值</a:t>
            </a:r>
            <a:r>
              <a:rPr lang="zh-CN" altLang="en-US" sz="1800" dirty="0" smtClean="0">
                <a:latin typeface="Times New Roman" panose="02020603050405020304" pitchFamily="18" charset="0"/>
                <a:ea typeface="楷体_GB2312" pitchFamily="49" charset="-122"/>
              </a:rPr>
              <a:t>为</a:t>
            </a:r>
            <a:r>
              <a:rPr lang="en-US" altLang="zh-CN" sz="1800" dirty="0" smtClean="0">
                <a:latin typeface="Times New Roman" panose="02020603050405020304" pitchFamily="18" charset="0"/>
                <a:ea typeface="楷体_GB2312" pitchFamily="49" charset="-122"/>
              </a:rPr>
              <a:t>item</a:t>
            </a:r>
            <a:r>
              <a:rPr lang="zh-CN" altLang="en-US" sz="1800" dirty="0" smtClean="0">
                <a:latin typeface="Times New Roman" panose="02020603050405020304" pitchFamily="18" charset="0"/>
                <a:ea typeface="楷体_GB2312" pitchFamily="49" charset="-122"/>
              </a:rPr>
              <a:t>的</a:t>
            </a:r>
            <a:r>
              <a:rPr lang="zh-CN" altLang="en-US" sz="1800" dirty="0">
                <a:latin typeface="Times New Roman" panose="02020603050405020304" pitchFamily="18" charset="0"/>
                <a:ea typeface="楷体_GB2312" pitchFamily="49" charset="-122"/>
              </a:rPr>
              <a:t>新结点</a:t>
            </a:r>
            <a:r>
              <a:rPr lang="en-US" altLang="zh-CN" sz="1800" dirty="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a:p>
            <a:r>
              <a:rPr lang="en-US" altLang="zh-CN" sz="1800" dirty="0">
                <a:latin typeface="Times New Roman" panose="02020603050405020304" pitchFamily="18" charset="0"/>
                <a:ea typeface="楷体_GB2312" pitchFamily="49" charset="-122"/>
              </a:rPr>
              <a:t>3      </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 *pre, </a:t>
            </a:r>
            <a:r>
              <a:rPr lang="en-US" altLang="zh-CN" sz="1800" dirty="0" smtClean="0">
                <a:latin typeface="Times New Roman" panose="02020603050405020304" pitchFamily="18" charset="0"/>
                <a:ea typeface="楷体_GB2312" pitchFamily="49" charset="-122"/>
              </a:rPr>
              <a:t>*node; </a:t>
            </a:r>
            <a:endParaRPr lang="en-US" altLang="zh-CN" sz="1800" dirty="0">
              <a:latin typeface="Times New Roman" panose="02020603050405020304" pitchFamily="18" charset="0"/>
              <a:ea typeface="楷体_GB2312" pitchFamily="49" charset="-122"/>
            </a:endParaRPr>
          </a:p>
          <a:p>
            <a:pPr marL="342900" indent="-342900">
              <a:buAutoNum type="arabicPlain" startAt="4"/>
            </a:pP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j=1; </a:t>
            </a:r>
            <a:endParaRPr lang="en-US" altLang="zh-CN" sz="1800" dirty="0" smtClean="0">
              <a:latin typeface="Times New Roman" panose="02020603050405020304" pitchFamily="18" charset="0"/>
              <a:ea typeface="楷体_GB2312" pitchFamily="49" charset="-122"/>
            </a:endParaRPr>
          </a:p>
          <a:p>
            <a:r>
              <a:rPr lang="en-US" altLang="zh-CN" sz="1800" dirty="0" smtClean="0">
                <a:latin typeface="Times New Roman" panose="02020603050405020304" pitchFamily="18" charset="0"/>
                <a:ea typeface="楷体_GB2312" pitchFamily="49" charset="-122"/>
              </a:rPr>
              <a:t>5    node=(</a:t>
            </a:r>
            <a:r>
              <a:rPr lang="en-US" altLang="zh-CN" sz="1800" dirty="0" err="1" smtClean="0">
                <a:latin typeface="Times New Roman" panose="02020603050405020304" pitchFamily="18" charset="0"/>
                <a:ea typeface="楷体_GB2312" pitchFamily="49" charset="-122"/>
              </a:rPr>
              <a:t>LinkList</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malloc</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sizeof</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struct</a:t>
            </a:r>
            <a:r>
              <a:rPr lang="en-US" altLang="zh-CN" sz="1800" dirty="0" smtClean="0">
                <a:latin typeface="Times New Roman" panose="02020603050405020304" pitchFamily="18" charset="0"/>
                <a:ea typeface="楷体_GB2312" pitchFamily="49" charset="-122"/>
              </a:rPr>
              <a:t> </a:t>
            </a:r>
            <a:r>
              <a:rPr lang="en-US" altLang="zh-CN" sz="1800" dirty="0" err="1" smtClean="0">
                <a:latin typeface="Times New Roman" panose="02020603050405020304" pitchFamily="18" charset="0"/>
                <a:ea typeface="楷体_GB2312" pitchFamily="49" charset="-122"/>
              </a:rPr>
              <a:t>LNode</a:t>
            </a:r>
            <a:r>
              <a:rPr lang="en-US" altLang="zh-CN" sz="1800" dirty="0" smtClean="0">
                <a:latin typeface="Times New Roman" panose="02020603050405020304" pitchFamily="18" charset="0"/>
                <a:ea typeface="楷体_GB2312" pitchFamily="49" charset="-122"/>
              </a:rPr>
              <a:t>)); /*</a:t>
            </a:r>
            <a:r>
              <a:rPr lang="zh-CN" altLang="en-US" sz="1800" dirty="0" smtClean="0">
                <a:latin typeface="Times New Roman" panose="02020603050405020304" pitchFamily="18" charset="0"/>
                <a:ea typeface="楷体_GB2312" pitchFamily="49" charset="-122"/>
              </a:rPr>
              <a:t>为</a:t>
            </a:r>
            <a:r>
              <a:rPr lang="en-US" altLang="zh-CN" sz="1800" dirty="0" smtClean="0">
                <a:latin typeface="Times New Roman" panose="02020603050405020304" pitchFamily="18" charset="0"/>
                <a:ea typeface="楷体_GB2312" pitchFamily="49" charset="-122"/>
              </a:rPr>
              <a:t>e</a:t>
            </a:r>
            <a:r>
              <a:rPr lang="zh-CN" altLang="en-US" sz="1800" dirty="0" smtClean="0">
                <a:latin typeface="Times New Roman" panose="02020603050405020304" pitchFamily="18" charset="0"/>
                <a:ea typeface="楷体_GB2312" pitchFamily="49" charset="-122"/>
              </a:rPr>
              <a:t>申请一个新的结点并由</a:t>
            </a:r>
            <a:r>
              <a:rPr lang="en-US" altLang="zh-CN" sz="1800" dirty="0" smtClean="0">
                <a:latin typeface="Times New Roman" panose="02020603050405020304" pitchFamily="18" charset="0"/>
                <a:ea typeface="楷体_GB2312" pitchFamily="49" charset="-122"/>
              </a:rPr>
              <a:t>s</a:t>
            </a:r>
            <a:r>
              <a:rPr lang="zh-CN" altLang="en-US" sz="1800" dirty="0" smtClean="0">
                <a:latin typeface="Times New Roman" panose="02020603050405020304" pitchFamily="18" charset="0"/>
                <a:ea typeface="楷体_GB2312" pitchFamily="49" charset="-122"/>
              </a:rPr>
              <a:t>指向它</a:t>
            </a:r>
            <a:r>
              <a:rPr lang="en-US" altLang="zh-CN" sz="1800" dirty="0" smtClean="0">
                <a:latin typeface="Times New Roman" panose="02020603050405020304" pitchFamily="18" charset="0"/>
                <a:ea typeface="楷体_GB2312" pitchFamily="49" charset="-122"/>
              </a:rPr>
              <a:t>*/</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if(node==NULL)</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return FALSE;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node -&gt;data=item;                         	/*</a:t>
            </a:r>
            <a:r>
              <a:rPr lang="zh-CN" altLang="en-US" sz="1800" dirty="0" smtClean="0">
                <a:latin typeface="Times New Roman" panose="02020603050405020304" pitchFamily="18" charset="0"/>
                <a:ea typeface="楷体_GB2312" pitchFamily="49" charset="-122"/>
              </a:rPr>
              <a:t>将待插入结点的值</a:t>
            </a:r>
            <a:r>
              <a:rPr lang="en-US" altLang="zh-CN" sz="1800" dirty="0" smtClean="0">
                <a:latin typeface="Times New Roman" panose="02020603050405020304" pitchFamily="18" charset="0"/>
                <a:ea typeface="楷体_GB2312" pitchFamily="49" charset="-122"/>
              </a:rPr>
              <a:t>e</a:t>
            </a:r>
            <a:r>
              <a:rPr lang="zh-CN" altLang="en-US" sz="1800" dirty="0" smtClean="0">
                <a:latin typeface="Times New Roman" panose="02020603050405020304" pitchFamily="18" charset="0"/>
                <a:ea typeface="楷体_GB2312" pitchFamily="49" charset="-122"/>
              </a:rPr>
              <a:t>赋给</a:t>
            </a:r>
            <a:r>
              <a:rPr lang="en-US" altLang="zh-CN" sz="1800" dirty="0" smtClean="0">
                <a:latin typeface="Times New Roman" panose="02020603050405020304" pitchFamily="18" charset="0"/>
                <a:ea typeface="楷体_GB2312" pitchFamily="49" charset="-122"/>
              </a:rPr>
              <a:t>s</a:t>
            </a:r>
            <a:r>
              <a:rPr lang="zh-CN" altLang="en-US" sz="1800" dirty="0" smtClean="0">
                <a:latin typeface="Times New Roman" panose="02020603050405020304" pitchFamily="18" charset="0"/>
                <a:ea typeface="楷体_GB2312" pitchFamily="49" charset="-122"/>
              </a:rPr>
              <a:t>的数据域</a:t>
            </a:r>
            <a:r>
              <a:rPr lang="en-US" altLang="zh-CN" sz="1800" dirty="0" smtClean="0">
                <a:latin typeface="Times New Roman" panose="02020603050405020304" pitchFamily="18" charset="0"/>
                <a:ea typeface="楷体_GB2312" pitchFamily="49" charset="-122"/>
              </a:rPr>
              <a:t>*/</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pre=L-&gt;next;                 	/*</a:t>
            </a:r>
            <a:r>
              <a:rPr lang="zh-CN" altLang="en-US" sz="1800" dirty="0" smtClean="0">
                <a:latin typeface="Times New Roman" panose="02020603050405020304" pitchFamily="18" charset="0"/>
                <a:ea typeface="楷体_GB2312" pitchFamily="49" charset="-122"/>
              </a:rPr>
              <a:t>完成插入操作</a:t>
            </a:r>
            <a:r>
              <a:rPr lang="en-US" altLang="zh-CN" sz="1800" dirty="0" smtClean="0">
                <a:latin typeface="Times New Roman" panose="02020603050405020304" pitchFamily="18" charset="0"/>
                <a:ea typeface="楷体_GB2312" pitchFamily="49" charset="-122"/>
              </a:rPr>
              <a:t>*/</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if(pre==NULL)</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if(</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==0)</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L-&gt;next=node;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node-&gt;next=NULL;</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return TRUE;     }</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else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return FALSE;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while(pre</a:t>
            </a:r>
            <a:r>
              <a:rPr lang="en-US" altLang="zh-CN" sz="1800" dirty="0">
                <a:latin typeface="Times New Roman" panose="02020603050405020304" pitchFamily="18" charset="0"/>
                <a:ea typeface="楷体_GB2312" pitchFamily="49" charset="-122"/>
              </a:rPr>
              <a:t>!=NULL &amp;&amp; </a:t>
            </a:r>
            <a:r>
              <a:rPr lang="en-US" altLang="zh-CN" sz="1800" dirty="0" smtClean="0">
                <a:latin typeface="Times New Roman" panose="02020603050405020304" pitchFamily="18" charset="0"/>
                <a:ea typeface="楷体_GB2312" pitchFamily="49" charset="-122"/>
              </a:rPr>
              <a:t>j&lt;</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a:t>
            </a:r>
            <a:r>
              <a:rPr lang="zh-CN" altLang="en-US" sz="1800" dirty="0">
                <a:latin typeface="Times New Roman" panose="02020603050405020304" pitchFamily="18" charset="0"/>
                <a:ea typeface="楷体_GB2312" pitchFamily="49" charset="-122"/>
              </a:rPr>
              <a:t>找到第</a:t>
            </a:r>
            <a:r>
              <a:rPr lang="en-US" altLang="zh-CN" sz="1800" dirty="0">
                <a:latin typeface="Times New Roman" panose="02020603050405020304" pitchFamily="18" charset="0"/>
                <a:ea typeface="楷体_GB2312" pitchFamily="49" charset="-122"/>
              </a:rPr>
              <a:t>i-1</a:t>
            </a:r>
            <a:r>
              <a:rPr lang="zh-CN" altLang="en-US" sz="1800" dirty="0">
                <a:latin typeface="Times New Roman" panose="02020603050405020304" pitchFamily="18" charset="0"/>
                <a:ea typeface="楷体_GB2312" pitchFamily="49" charset="-122"/>
              </a:rPr>
              <a:t>个数据元素的存储位置</a:t>
            </a:r>
            <a:r>
              <a:rPr lang="en-US" altLang="zh-CN" sz="1800" dirty="0" smtClean="0">
                <a:latin typeface="Times New Roman" panose="02020603050405020304" pitchFamily="18" charset="0"/>
                <a:ea typeface="楷体_GB2312" pitchFamily="49" charset="-122"/>
              </a:rPr>
              <a:t>*/</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a:t>
            </a:r>
            <a:r>
              <a:rPr lang="en-US" altLang="zh-CN" sz="1800" dirty="0">
                <a:latin typeface="Times New Roman" panose="02020603050405020304" pitchFamily="18" charset="0"/>
                <a:ea typeface="楷体_GB2312" pitchFamily="49" charset="-122"/>
              </a:rPr>
              <a:t>{   pre=pre-&gt;next; </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j++;     </a:t>
            </a:r>
            <a:r>
              <a:rPr lang="en-US" altLang="zh-CN" sz="1800" dirty="0">
                <a:latin typeface="Times New Roman" panose="02020603050405020304" pitchFamily="18" charset="0"/>
                <a:ea typeface="楷体_GB2312" pitchFamily="49" charset="-122"/>
              </a:rPr>
              <a:t>} </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if(pre==NULL)return FALSE;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node -&gt;next=pre-&gt;next;</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pre-</a:t>
            </a:r>
            <a:r>
              <a:rPr lang="en-US" altLang="zh-CN" sz="1800" dirty="0">
                <a:latin typeface="Times New Roman" panose="02020603050405020304" pitchFamily="18" charset="0"/>
                <a:ea typeface="楷体_GB2312" pitchFamily="49" charset="-122"/>
              </a:rPr>
              <a:t>&gt;</a:t>
            </a:r>
            <a:r>
              <a:rPr lang="en-US" altLang="zh-CN" sz="1800" dirty="0" smtClean="0">
                <a:latin typeface="Times New Roman" panose="02020603050405020304" pitchFamily="18" charset="0"/>
                <a:ea typeface="楷体_GB2312" pitchFamily="49" charset="-122"/>
              </a:rPr>
              <a:t>next=node;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return TRUE;</a:t>
            </a:r>
            <a:endParaRPr lang="en-US" altLang="zh-CN" sz="1800" dirty="0" smtClean="0">
              <a:latin typeface="Times New Roman" panose="02020603050405020304" pitchFamily="18" charset="0"/>
              <a:ea typeface="楷体_GB2312" pitchFamily="49" charset="-122"/>
            </a:endParaRPr>
          </a:p>
          <a:p>
            <a:pPr marL="342900" indent="-342900">
              <a:buAutoNum type="arabicPlain" startAt="6"/>
            </a:pPr>
            <a:r>
              <a:rPr lang="en-US" altLang="zh-CN" sz="1800" dirty="0" smtClean="0">
                <a:latin typeface="Times New Roman" panose="02020603050405020304" pitchFamily="18" charset="0"/>
                <a:ea typeface="楷体_GB2312" pitchFamily="49" charset="-122"/>
              </a:rPr>
              <a:t>} </a:t>
            </a:r>
            <a:endParaRPr lang="en-US" altLang="zh-CN"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62465"/>
          <p:cNvSpPr txBox="1"/>
          <p:nvPr/>
        </p:nvSpPr>
        <p:spPr>
          <a:xfrm>
            <a:off x="304800" y="685800"/>
            <a:ext cx="1295400" cy="457200"/>
          </a:xfrm>
          <a:prstGeom prst="rect">
            <a:avLst/>
          </a:prstGeom>
          <a:noFill/>
          <a:ln w="57150">
            <a:noFill/>
          </a:ln>
        </p:spPr>
        <p:txBody>
          <a:bodyPr anchor="ctr"/>
          <a:p>
            <a:pPr lvl="0" eaLnBrk="1" hangingPunct="1">
              <a:lnSpc>
                <a:spcPct val="125000"/>
              </a:lnSpc>
            </a:pPr>
            <a:r>
              <a:rPr lang="zh-CN" altLang="en-US" dirty="0">
                <a:solidFill>
                  <a:srgbClr val="000066"/>
                </a:solidFill>
                <a:latin typeface="Times New Roman" panose="02020603050405020304" pitchFamily="18" charset="0"/>
                <a:ea typeface="华文新魏" panose="02010800040101010101" pitchFamily="2" charset="-122"/>
              </a:rPr>
              <a:t>５</a:t>
            </a:r>
            <a:r>
              <a:rPr lang="en-US" altLang="zh-CN" dirty="0">
                <a:solidFill>
                  <a:srgbClr val="000066"/>
                </a:solidFill>
                <a:latin typeface="Times New Roman" panose="02020603050405020304" pitchFamily="18" charset="0"/>
                <a:ea typeface="华文新魏" panose="02010800040101010101" pitchFamily="2" charset="-122"/>
              </a:rPr>
              <a:t>. </a:t>
            </a:r>
            <a:r>
              <a:rPr lang="zh-CN" altLang="en-US" dirty="0">
                <a:solidFill>
                  <a:srgbClr val="000066"/>
                </a:solidFill>
                <a:latin typeface="Times New Roman" panose="02020603050405020304" pitchFamily="18" charset="0"/>
                <a:ea typeface="华文新魏" panose="02010800040101010101" pitchFamily="2" charset="-122"/>
              </a:rPr>
              <a:t>删除 </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62471" name="文本框 62470"/>
          <p:cNvSpPr txBox="1"/>
          <p:nvPr/>
        </p:nvSpPr>
        <p:spPr>
          <a:xfrm>
            <a:off x="228600" y="1219200"/>
            <a:ext cx="8382000" cy="854075"/>
          </a:xfrm>
          <a:prstGeom prst="rect">
            <a:avLst/>
          </a:prstGeom>
          <a:noFill/>
          <a:ln w="57150">
            <a:noFill/>
          </a:ln>
        </p:spPr>
        <p:txBody>
          <a:bodyPr>
            <a:spAutoFit/>
          </a:bodyPr>
          <a:p>
            <a:pPr lvl="0" eaLnBrk="1" hangingPunct="1">
              <a:lnSpc>
                <a:spcPct val="125000"/>
              </a:lnSpc>
            </a:pPr>
            <a:r>
              <a:rPr lang="zh-CN" altLang="en-US" dirty="0">
                <a:latin typeface="Times New Roman" panose="02020603050405020304" pitchFamily="18" charset="0"/>
                <a:ea typeface="楷体_GB2312" pitchFamily="49" charset="-122"/>
              </a:rPr>
              <a:t>和插入类似，删除操作</a:t>
            </a:r>
            <a:r>
              <a:rPr lang="zh-CN" altLang="en-US" dirty="0">
                <a:solidFill>
                  <a:srgbClr val="CC3300"/>
                </a:solidFill>
                <a:latin typeface="Times New Roman" panose="02020603050405020304" pitchFamily="18" charset="0"/>
                <a:ea typeface="楷体_GB2312" pitchFamily="49" charset="-122"/>
              </a:rPr>
              <a:t>改变</a:t>
            </a:r>
            <a:r>
              <a:rPr lang="zh-CN" altLang="en-US" dirty="0">
                <a:latin typeface="Times New Roman" panose="02020603050405020304" pitchFamily="18" charset="0"/>
                <a:ea typeface="楷体_GB2312" pitchFamily="49" charset="-122"/>
              </a:rPr>
              <a:t>了元素之间的关系，因此需要</a:t>
            </a:r>
            <a:r>
              <a:rPr lang="zh-CN" altLang="en-US" dirty="0">
                <a:solidFill>
                  <a:srgbClr val="CC3300"/>
                </a:solidFill>
                <a:latin typeface="Times New Roman" panose="02020603050405020304" pitchFamily="18" charset="0"/>
                <a:ea typeface="楷体_GB2312" pitchFamily="49" charset="-122"/>
              </a:rPr>
              <a:t>修改</a:t>
            </a:r>
            <a:r>
              <a:rPr lang="zh-CN" altLang="en-US" dirty="0">
                <a:latin typeface="Times New Roman" panose="02020603050405020304" pitchFamily="18" charset="0"/>
                <a:ea typeface="楷体_GB2312" pitchFamily="49" charset="-122"/>
              </a:rPr>
              <a:t>元素所在结点的</a:t>
            </a:r>
            <a:r>
              <a:rPr lang="zh-CN" altLang="en-US" dirty="0">
                <a:solidFill>
                  <a:srgbClr val="CC3300"/>
                </a:solidFill>
                <a:latin typeface="Times New Roman" panose="02020603050405020304" pitchFamily="18" charset="0"/>
                <a:ea typeface="楷体_GB2312" pitchFamily="49" charset="-122"/>
              </a:rPr>
              <a:t>指针</a:t>
            </a:r>
            <a:r>
              <a:rPr lang="zh-CN" altLang="en-US" dirty="0">
                <a:latin typeface="Times New Roman" panose="02020603050405020304" pitchFamily="18" charset="0"/>
                <a:ea typeface="楷体_GB2312" pitchFamily="49" charset="-122"/>
              </a:rPr>
              <a:t>。基本思想与插入相同，需要找到</a:t>
            </a:r>
            <a:r>
              <a:rPr lang="zh-CN" altLang="en-US" dirty="0">
                <a:solidFill>
                  <a:srgbClr val="CC3300"/>
                </a:solidFill>
                <a:latin typeface="Times New Roman" panose="02020603050405020304" pitchFamily="18" charset="0"/>
                <a:ea typeface="楷体_GB2312" pitchFamily="49" charset="-122"/>
              </a:rPr>
              <a:t>前驱结点</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62472" name="矩形 62471"/>
          <p:cNvSpPr/>
          <p:nvPr/>
        </p:nvSpPr>
        <p:spPr>
          <a:xfrm>
            <a:off x="533400" y="2438400"/>
            <a:ext cx="3429000" cy="1234440"/>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r=p-&gt;next; </a:t>
            </a:r>
            <a:endParaRPr lang="zh-CN" altLang="en-US"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p-&gt;next=p-&gt;next-&gt;next; </a:t>
            </a:r>
            <a:endParaRPr lang="en-US" altLang="zh-CN" dirty="0">
              <a:solidFill>
                <a:srgbClr val="003366"/>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66"/>
                </a:solidFill>
                <a:latin typeface="Times New Roman" panose="02020603050405020304" pitchFamily="18" charset="0"/>
                <a:ea typeface="楷体_GB2312" pitchFamily="49" charset="-122"/>
              </a:rPr>
              <a:t> free(r);</a:t>
            </a:r>
            <a:endParaRPr lang="en-US" altLang="zh-CN" dirty="0">
              <a:solidFill>
                <a:srgbClr val="003366"/>
              </a:solidFill>
              <a:latin typeface="Times New Roman" panose="02020603050405020304" pitchFamily="18" charset="0"/>
              <a:ea typeface="楷体_GB2312" pitchFamily="49" charset="-122"/>
            </a:endParaRPr>
          </a:p>
        </p:txBody>
      </p:sp>
      <p:sp>
        <p:nvSpPr>
          <p:cNvPr id="62473" name="文本框 62472"/>
          <p:cNvSpPr txBox="1">
            <a:spLocks noChangeArrowheads="1"/>
          </p:cNvSpPr>
          <p:nvPr/>
        </p:nvSpPr>
        <p:spPr bwMode="auto">
          <a:xfrm>
            <a:off x="457200" y="4876800"/>
            <a:ext cx="914400" cy="381000"/>
          </a:xfrm>
          <a:prstGeom prst="rect">
            <a:avLst/>
          </a:prstGeom>
          <a:gradFill rotWithShape="1">
            <a:gsLst>
              <a:gs pos="0">
                <a:srgbClr val="5E765E"/>
              </a:gs>
              <a:gs pos="50000">
                <a:schemeClr val="bg1"/>
              </a:gs>
              <a:gs pos="100000">
                <a:srgbClr val="5E765E"/>
              </a:gs>
            </a:gsLst>
            <a:lin ang="5400000" scaled="1"/>
          </a:gradFill>
          <a:ln w="22225">
            <a:solidFill>
              <a:srgbClr val="003300"/>
            </a:solidFill>
            <a:miter lim="800000"/>
          </a:ln>
        </p:spPr>
        <p:txBody>
          <a:bodyPr/>
          <a:lstStyle>
            <a:lvl1pPr>
              <a:defRPr sz="2000" b="1">
                <a:solidFill>
                  <a:schemeClr val="tx2"/>
                </a:solidFill>
                <a:latin typeface="Arial" panose="020B0604020202020204" pitchFamily="34" charset="0"/>
                <a:ea typeface="宋体" panose="02010600030101010101" pitchFamily="2" charset="-122"/>
              </a:defRPr>
            </a:lvl1pPr>
            <a:lvl2pPr>
              <a:defRPr sz="2000" b="1">
                <a:solidFill>
                  <a:schemeClr val="tx2"/>
                </a:solidFill>
                <a:latin typeface="Arial" panose="020B0604020202020204" pitchFamily="34" charset="0"/>
                <a:ea typeface="宋体" panose="02010600030101010101" pitchFamily="2" charset="-122"/>
              </a:defRPr>
            </a:lvl2pPr>
            <a:lvl3pPr>
              <a:defRPr sz="2000" b="1">
                <a:solidFill>
                  <a:schemeClr val="tx2"/>
                </a:solidFill>
                <a:latin typeface="Arial" panose="020B0604020202020204" pitchFamily="34" charset="0"/>
                <a:ea typeface="宋体" panose="02010600030101010101" pitchFamily="2" charset="-122"/>
              </a:defRPr>
            </a:lvl3pPr>
            <a:lvl4pPr>
              <a:defRPr sz="2000" b="1">
                <a:solidFill>
                  <a:schemeClr val="tx2"/>
                </a:solidFill>
                <a:latin typeface="Arial" panose="020B0604020202020204" pitchFamily="34" charset="0"/>
                <a:ea typeface="宋体" panose="02010600030101010101" pitchFamily="2" charset="-122"/>
              </a:defRPr>
            </a:lvl4pPr>
            <a:lvl5pPr>
              <a:defRPr sz="2000" b="1">
                <a:solidFill>
                  <a:schemeClr val="tx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chemeClr val="tx2"/>
                </a:solidFill>
                <a:effectLst/>
                <a:uLnTx/>
                <a:uFillTx/>
                <a:latin typeface="Times New Roman" panose="02020603050405020304" pitchFamily="18" charset="0"/>
                <a:ea typeface="华文新魏" panose="02010800040101010101" pitchFamily="2" charset="-122"/>
                <a:cs typeface="+mn-cs"/>
              </a:rPr>
              <a:t>注意： </a:t>
            </a:r>
            <a:endParaRPr kumimoji="0" lang="zh-CN" altLang="en-US" sz="2000" b="1" i="0" u="none" strike="noStrike" kern="1200" cap="none" spc="0" normalizeH="0" baseline="0" noProof="0" smtClean="0">
              <a:ln>
                <a:noFill/>
              </a:ln>
              <a:solidFill>
                <a:schemeClr val="tx2"/>
              </a:solidFill>
              <a:effectLst/>
              <a:uLnTx/>
              <a:uFillTx/>
              <a:latin typeface="Times New Roman" panose="02020603050405020304" pitchFamily="18" charset="0"/>
              <a:ea typeface="华文新魏" panose="02010800040101010101" pitchFamily="2" charset="-122"/>
              <a:cs typeface="+mn-cs"/>
            </a:endParaRPr>
          </a:p>
        </p:txBody>
      </p:sp>
      <p:sp>
        <p:nvSpPr>
          <p:cNvPr id="62474" name="文本框 62473"/>
          <p:cNvSpPr txBox="1"/>
          <p:nvPr/>
        </p:nvSpPr>
        <p:spPr>
          <a:xfrm>
            <a:off x="304800" y="5257800"/>
            <a:ext cx="7924800" cy="854075"/>
          </a:xfrm>
          <a:prstGeom prst="rect">
            <a:avLst/>
          </a:prstGeom>
          <a:noFill/>
          <a:ln w="57150">
            <a:noFill/>
          </a:ln>
        </p:spPr>
        <p:txBody>
          <a:bodyPr>
            <a:spAutoFit/>
          </a:bodyPr>
          <a:p>
            <a:pPr lvl="0" eaLnBrk="1" hangingPunct="1">
              <a:lnSpc>
                <a:spcPct val="125000"/>
              </a:lnSpc>
            </a:pPr>
            <a:r>
              <a:rPr lang="zh-CN" altLang="en-US" dirty="0">
                <a:latin typeface="Times New Roman" panose="02020603050405020304" pitchFamily="18" charset="0"/>
                <a:ea typeface="楷体_GB2312" pitchFamily="49" charset="-122"/>
              </a:rPr>
              <a:t>删除的是前驱结点的</a:t>
            </a:r>
            <a:r>
              <a:rPr lang="en-US" altLang="zh-CN" dirty="0">
                <a:latin typeface="Times New Roman" panose="02020603050405020304" pitchFamily="18" charset="0"/>
                <a:ea typeface="楷体_GB2312" pitchFamily="49" charset="-122"/>
              </a:rPr>
              <a:t>next</a:t>
            </a:r>
            <a:r>
              <a:rPr lang="zh-CN" altLang="en-US" dirty="0">
                <a:latin typeface="Times New Roman" panose="02020603050405020304" pitchFamily="18" charset="0"/>
                <a:ea typeface="楷体_GB2312" pitchFamily="49" charset="-122"/>
              </a:rPr>
              <a:t>结点，因此不仅</a:t>
            </a:r>
            <a:r>
              <a:rPr lang="zh-CN" altLang="en-US" dirty="0">
                <a:solidFill>
                  <a:srgbClr val="CC3300"/>
                </a:solidFill>
                <a:latin typeface="Times New Roman" panose="02020603050405020304" pitchFamily="18" charset="0"/>
                <a:ea typeface="楷体_GB2312" pitchFamily="49" charset="-122"/>
              </a:rPr>
              <a:t>要求</a:t>
            </a:r>
            <a:r>
              <a:rPr lang="zh-CN" altLang="en-US" dirty="0">
                <a:latin typeface="Times New Roman" panose="02020603050405020304" pitchFamily="18" charset="0"/>
                <a:ea typeface="楷体_GB2312" pitchFamily="49" charset="-122"/>
              </a:rPr>
              <a:t>结点的</a:t>
            </a:r>
            <a:r>
              <a:rPr lang="zh-CN" altLang="en-US" dirty="0">
                <a:solidFill>
                  <a:srgbClr val="CC3300"/>
                </a:solidFill>
                <a:latin typeface="Times New Roman" panose="02020603050405020304" pitchFamily="18" charset="0"/>
                <a:ea typeface="楷体_GB2312" pitchFamily="49" charset="-122"/>
              </a:rPr>
              <a:t>前驱</a:t>
            </a:r>
            <a:r>
              <a:rPr lang="zh-CN" altLang="en-US" dirty="0">
                <a:latin typeface="Times New Roman" panose="02020603050405020304" pitchFamily="18" charset="0"/>
                <a:ea typeface="楷体_GB2312" pitchFamily="49" charset="-122"/>
              </a:rPr>
              <a:t>存在，而且要求</a:t>
            </a:r>
            <a:r>
              <a:rPr lang="zh-CN" altLang="en-US" dirty="0">
                <a:solidFill>
                  <a:srgbClr val="CC3300"/>
                </a:solidFill>
                <a:latin typeface="Times New Roman" panose="02020603050405020304" pitchFamily="18" charset="0"/>
                <a:ea typeface="楷体_GB2312" pitchFamily="49" charset="-122"/>
              </a:rPr>
              <a:t>被删除的结点在链表中确实存在</a:t>
            </a:r>
            <a:endParaRPr lang="zh-CN" altLang="en-US" dirty="0">
              <a:solidFill>
                <a:srgbClr val="CC3300"/>
              </a:solidFill>
              <a:latin typeface="Times New Roman" panose="02020603050405020304" pitchFamily="18" charset="0"/>
              <a:ea typeface="楷体_GB2312" pitchFamily="49" charset="-122"/>
            </a:endParaRPr>
          </a:p>
        </p:txBody>
      </p:sp>
    </p:spTree>
    <p:controls>
      <mc:AlternateContent xmlns:mc="http://schemas.openxmlformats.org/markup-compatibility/2006">
        <mc:Choice xmlns:v="urn:schemas-microsoft-com:vml" Requires="v">
          <p:control spid="7170" name="" r:id="rId1" imgW="4038600" imgH="2667000"/>
        </mc:Choice>
        <mc:Fallback>
          <p:control name="" r:id="rId1" imgW="4038600" imgH="2667000">
            <p:pic>
              <p:nvPicPr>
                <p:cNvPr id="0" name="ShockwaveFlash1"/>
                <p:cNvPicPr/>
                <p:nvPr/>
              </p:nvPicPr>
              <p:blipFill>
                <a:blip r:embed="rId2"/>
                <a:stretch>
                  <a:fillRect/>
                </a:stretch>
              </p:blipFill>
              <p:spPr>
                <a:xfrm>
                  <a:off x="4191000" y="2209800"/>
                  <a:ext cx="4038600" cy="2667000"/>
                </a:xfrm>
                <a:prstGeom prst="rect">
                  <a:avLst/>
                </a:prstGeom>
              </p:spPr>
            </p:pic>
          </p:control>
        </mc:Fallback>
      </mc:AlternateContent>
    </p:controls>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blinds(horizontal)">
                                      <p:cBhvr>
                                        <p:cTn id="7" dur="500"/>
                                        <p:tgtEl>
                                          <p:spTgt spid="624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72"/>
                                        </p:tgtEl>
                                        <p:attrNameLst>
                                          <p:attrName>style.visibility</p:attrName>
                                        </p:attrNameLst>
                                      </p:cBhvr>
                                      <p:to>
                                        <p:strVal val="visible"/>
                                      </p:to>
                                    </p:set>
                                    <p:animEffect transition="in" filter="blinds(horizontal)">
                                      <p:cBhvr>
                                        <p:cTn id="12" dur="500"/>
                                        <p:tgtEl>
                                          <p:spTgt spid="624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3"/>
                                        </p:tgtEl>
                                        <p:attrNameLst>
                                          <p:attrName>style.visibility</p:attrName>
                                        </p:attrNameLst>
                                      </p:cBhvr>
                                      <p:to>
                                        <p:strVal val="visible"/>
                                      </p:to>
                                    </p:set>
                                    <p:animEffect transition="in" filter="blinds(horizontal)">
                                      <p:cBhvr>
                                        <p:cTn id="17" dur="500"/>
                                        <p:tgtEl>
                                          <p:spTgt spid="624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74"/>
                                        </p:tgtEl>
                                        <p:attrNameLst>
                                          <p:attrName>style.visibility</p:attrName>
                                        </p:attrNameLst>
                                      </p:cBhvr>
                                      <p:to>
                                        <p:strVal val="visible"/>
                                      </p:to>
                                    </p:set>
                                    <p:animEffect transition="in" filter="blinds(horizontal)">
                                      <p:cBhvr>
                                        <p:cTn id="22"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P spid="62472" grpId="0" bldLvl="0" animBg="1"/>
      <p:bldP spid="62473" grpId="0" animBg="1"/>
      <p:bldP spid="624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63489"/>
          <p:cNvSpPr txBox="1">
            <a:spLocks noChangeArrowheads="1"/>
          </p:cNvSpPr>
          <p:nvPr/>
        </p:nvSpPr>
        <p:spPr bwMode="auto">
          <a:xfrm>
            <a:off x="123190" y="894289"/>
            <a:ext cx="8001000" cy="5078313"/>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ltLang="zh-CN" sz="1800" dirty="0">
                <a:latin typeface="Times New Roman" panose="02020603050405020304" pitchFamily="18" charset="0"/>
                <a:ea typeface="楷体_GB2312" pitchFamily="49" charset="-122"/>
              </a:rPr>
              <a:t>1   int DelList(LinkList L, int </a:t>
            </a:r>
            <a:r>
              <a:rPr lang="sv-SE" altLang="zh-CN" sz="1800" dirty="0" smtClean="0">
                <a:latin typeface="Times New Roman" panose="02020603050405020304" pitchFamily="18" charset="0"/>
                <a:ea typeface="楷体_GB2312" pitchFamily="49" charset="-122"/>
              </a:rPr>
              <a:t>i</a:t>
            </a:r>
            <a:r>
              <a:rPr lang="sv-SE" altLang="zh-CN" sz="1800" dirty="0">
                <a:latin typeface="Times New Roman" panose="02020603050405020304" pitchFamily="18" charset="0"/>
                <a:ea typeface="楷体_GB2312" pitchFamily="49" charset="-122"/>
              </a:rPr>
              <a:t>)</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2   {   /*</a:t>
            </a:r>
            <a:r>
              <a:rPr lang="zh-CN" altLang="sv-SE" sz="1800" dirty="0">
                <a:latin typeface="Times New Roman" panose="02020603050405020304" pitchFamily="18" charset="0"/>
                <a:ea typeface="楷体_GB2312" pitchFamily="49" charset="-122"/>
              </a:rPr>
              <a:t>在带头结点的单链表</a:t>
            </a:r>
            <a:r>
              <a:rPr lang="sv-SE" altLang="zh-CN" sz="1800" dirty="0">
                <a:latin typeface="Times New Roman" panose="02020603050405020304" pitchFamily="18" charset="0"/>
                <a:ea typeface="楷体_GB2312" pitchFamily="49" charset="-122"/>
              </a:rPr>
              <a:t>L</a:t>
            </a:r>
            <a:r>
              <a:rPr lang="zh-CN" altLang="sv-SE" sz="1800" dirty="0">
                <a:latin typeface="Times New Roman" panose="02020603050405020304" pitchFamily="18" charset="0"/>
                <a:ea typeface="楷体_GB2312" pitchFamily="49" charset="-122"/>
              </a:rPr>
              <a:t>中删除第</a:t>
            </a:r>
            <a:r>
              <a:rPr lang="sv-SE" altLang="zh-CN" sz="1800" dirty="0">
                <a:latin typeface="Times New Roman" panose="02020603050405020304" pitchFamily="18" charset="0"/>
                <a:ea typeface="楷体_GB2312" pitchFamily="49" charset="-122"/>
              </a:rPr>
              <a:t>i</a:t>
            </a:r>
            <a:r>
              <a:rPr lang="zh-CN" altLang="sv-SE" sz="1800" dirty="0">
                <a:latin typeface="Times New Roman" panose="02020603050405020304" pitchFamily="18" charset="0"/>
                <a:ea typeface="楷体_GB2312" pitchFamily="49" charset="-122"/>
              </a:rPr>
              <a:t>个元素*</a:t>
            </a:r>
            <a:r>
              <a:rPr lang="sv-SE" altLang="zh-CN" sz="1800" dirty="0" smtClean="0">
                <a:latin typeface="Times New Roman" panose="02020603050405020304" pitchFamily="18" charset="0"/>
                <a:ea typeface="楷体_GB2312" pitchFamily="49" charset="-122"/>
              </a:rPr>
              <a:t>/</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3      LinkList </a:t>
            </a:r>
            <a:r>
              <a:rPr lang="sv-SE" altLang="zh-CN" sz="1800" dirty="0" smtClean="0">
                <a:latin typeface="Times New Roman" panose="02020603050405020304" pitchFamily="18" charset="0"/>
                <a:ea typeface="楷体_GB2312" pitchFamily="49" charset="-122"/>
              </a:rPr>
              <a:t>pre, </a:t>
            </a:r>
            <a:r>
              <a:rPr lang="sv-SE" altLang="zh-CN" sz="1800" dirty="0">
                <a:latin typeface="Times New Roman" panose="02020603050405020304" pitchFamily="18" charset="0"/>
                <a:ea typeface="楷体_GB2312" pitchFamily="49" charset="-122"/>
              </a:rPr>
              <a:t>r;</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4      int k;</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5      pre=L; k=0;</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6      while(pre-&gt;next!=NULL &amp;&amp; k&lt;i-1)  /*</a:t>
            </a:r>
            <a:r>
              <a:rPr lang="zh-CN" altLang="sv-SE" sz="1800" dirty="0">
                <a:latin typeface="Times New Roman" panose="02020603050405020304" pitchFamily="18" charset="0"/>
                <a:ea typeface="楷体_GB2312" pitchFamily="49" charset="-122"/>
              </a:rPr>
              <a:t>寻找被删除结点</a:t>
            </a:r>
            <a:r>
              <a:rPr lang="sv-SE" altLang="zh-CN" sz="1800" dirty="0">
                <a:latin typeface="Times New Roman" panose="02020603050405020304" pitchFamily="18" charset="0"/>
                <a:ea typeface="楷体_GB2312" pitchFamily="49" charset="-122"/>
              </a:rPr>
              <a:t>i</a:t>
            </a:r>
            <a:r>
              <a:rPr lang="zh-CN" altLang="sv-SE" sz="1800" dirty="0">
                <a:latin typeface="Times New Roman" panose="02020603050405020304" pitchFamily="18" charset="0"/>
                <a:ea typeface="楷体_GB2312" pitchFamily="49" charset="-122"/>
              </a:rPr>
              <a:t>的前驱结点</a:t>
            </a:r>
            <a:r>
              <a:rPr lang="sv-SE" altLang="zh-CN" sz="1800" dirty="0">
                <a:latin typeface="Times New Roman" panose="02020603050405020304" pitchFamily="18" charset="0"/>
                <a:ea typeface="楷体_GB2312" pitchFamily="49" charset="-122"/>
              </a:rPr>
              <a:t>i-1</a:t>
            </a:r>
            <a:r>
              <a:rPr lang="zh-CN" altLang="sv-SE" sz="1800" dirty="0">
                <a:latin typeface="Times New Roman" panose="02020603050405020304" pitchFamily="18" charset="0"/>
                <a:ea typeface="楷体_GB2312" pitchFamily="49" charset="-122"/>
              </a:rPr>
              <a:t>*</a:t>
            </a:r>
            <a:r>
              <a:rPr lang="sv-SE" altLang="zh-CN" sz="1800" dirty="0">
                <a:latin typeface="Times New Roman" panose="02020603050405020304" pitchFamily="18" charset="0"/>
                <a:ea typeface="楷体_GB2312" pitchFamily="49" charset="-122"/>
              </a:rPr>
              <a:t>/</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7        {   pre=pre-&gt;next;</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8             k=k+1;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9          }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10    if(k!=i-1)              /* while</a:t>
            </a:r>
            <a:r>
              <a:rPr lang="zh-CN" altLang="sv-SE" sz="1800" dirty="0">
                <a:latin typeface="Times New Roman" panose="02020603050405020304" pitchFamily="18" charset="0"/>
                <a:ea typeface="楷体_GB2312" pitchFamily="49" charset="-122"/>
              </a:rPr>
              <a:t>循环是因为</a:t>
            </a:r>
            <a:r>
              <a:rPr lang="sv-SE" altLang="zh-CN" sz="1800" dirty="0">
                <a:latin typeface="Times New Roman" panose="02020603050405020304" pitchFamily="18" charset="0"/>
                <a:ea typeface="楷体_GB2312" pitchFamily="49" charset="-122"/>
              </a:rPr>
              <a:t>p-&gt;next=NULL</a:t>
            </a:r>
            <a:r>
              <a:rPr lang="zh-CN" altLang="sv-SE" sz="1800" dirty="0">
                <a:latin typeface="Times New Roman" panose="02020603050405020304" pitchFamily="18" charset="0"/>
                <a:ea typeface="楷体_GB2312" pitchFamily="49" charset="-122"/>
              </a:rPr>
              <a:t>或</a:t>
            </a:r>
            <a:r>
              <a:rPr lang="sv-SE" altLang="zh-CN" sz="1800" dirty="0">
                <a:latin typeface="Times New Roman" panose="02020603050405020304" pitchFamily="18" charset="0"/>
                <a:ea typeface="楷体_GB2312" pitchFamily="49" charset="-122"/>
              </a:rPr>
              <a:t>i&lt;1</a:t>
            </a:r>
            <a:r>
              <a:rPr lang="zh-CN" altLang="sv-SE" sz="1800" dirty="0">
                <a:latin typeface="Times New Roman" panose="02020603050405020304" pitchFamily="18" charset="0"/>
                <a:ea typeface="楷体_GB2312" pitchFamily="49" charset="-122"/>
              </a:rPr>
              <a:t>而跳出的*</a:t>
            </a:r>
            <a:r>
              <a:rPr lang="sv-SE" altLang="zh-CN" sz="1800" dirty="0">
                <a:latin typeface="Times New Roman" panose="02020603050405020304" pitchFamily="18" charset="0"/>
                <a:ea typeface="楷体_GB2312" pitchFamily="49" charset="-122"/>
              </a:rPr>
              <a:t>/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11       {   printf(″</a:t>
            </a:r>
            <a:r>
              <a:rPr lang="zh-CN" altLang="sv-SE" sz="1800" dirty="0">
                <a:latin typeface="Times New Roman" panose="02020603050405020304" pitchFamily="18" charset="0"/>
                <a:ea typeface="楷体_GB2312" pitchFamily="49" charset="-122"/>
              </a:rPr>
              <a:t>删除结点的位置</a:t>
            </a:r>
            <a:r>
              <a:rPr lang="sv-SE" altLang="zh-CN" sz="1800" dirty="0">
                <a:latin typeface="Times New Roman" panose="02020603050405020304" pitchFamily="18" charset="0"/>
                <a:ea typeface="楷体_GB2312" pitchFamily="49" charset="-122"/>
              </a:rPr>
              <a:t>i</a:t>
            </a:r>
            <a:r>
              <a:rPr lang="zh-CN" altLang="sv-SE" sz="1800" dirty="0">
                <a:latin typeface="Times New Roman" panose="02020603050405020304" pitchFamily="18" charset="0"/>
                <a:ea typeface="楷体_GB2312" pitchFamily="49" charset="-122"/>
              </a:rPr>
              <a:t>不合理</a:t>
            </a:r>
            <a:r>
              <a:rPr lang="sv-SE" altLang="zh-CN" sz="1800" dirty="0">
                <a:latin typeface="Times New Roman" panose="02020603050405020304" pitchFamily="18" charset="0"/>
                <a:ea typeface="楷体_GB2312" pitchFamily="49" charset="-122"/>
              </a:rPr>
              <a:t>!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12           return ERROR;</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13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14    r=pre-&gt;next;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15    pre-&gt;next=pre-&gt;next-&gt;next;  		/*</a:t>
            </a:r>
            <a:r>
              <a:rPr lang="zh-CN" altLang="sv-SE" sz="1800" dirty="0">
                <a:latin typeface="Times New Roman" panose="02020603050405020304" pitchFamily="18" charset="0"/>
                <a:ea typeface="楷体_GB2312" pitchFamily="49" charset="-122"/>
              </a:rPr>
              <a:t>删除结点</a:t>
            </a:r>
            <a:r>
              <a:rPr lang="sv-SE" altLang="zh-CN" sz="1800" dirty="0">
                <a:latin typeface="Times New Roman" panose="02020603050405020304" pitchFamily="18" charset="0"/>
                <a:ea typeface="楷体_GB2312" pitchFamily="49" charset="-122"/>
              </a:rPr>
              <a:t>r */</a:t>
            </a:r>
            <a:endParaRPr lang="sv-SE" altLang="zh-CN" sz="1800" dirty="0">
              <a:latin typeface="Times New Roman" panose="02020603050405020304" pitchFamily="18" charset="0"/>
              <a:ea typeface="楷体_GB2312" pitchFamily="49" charset="-122"/>
            </a:endParaRPr>
          </a:p>
          <a:p>
            <a:r>
              <a:rPr lang="sv-SE" altLang="zh-CN" sz="1800" dirty="0">
                <a:latin typeface="Times New Roman" panose="02020603050405020304" pitchFamily="18" charset="0"/>
                <a:ea typeface="楷体_GB2312" pitchFamily="49" charset="-122"/>
              </a:rPr>
              <a:t>16   </a:t>
            </a:r>
            <a:r>
              <a:rPr lang="sv-SE" altLang="zh-CN" sz="1800" dirty="0" smtClean="0">
                <a:latin typeface="Times New Roman" panose="02020603050405020304" pitchFamily="18" charset="0"/>
                <a:ea typeface="楷体_GB2312" pitchFamily="49" charset="-122"/>
              </a:rPr>
              <a:t> </a:t>
            </a:r>
            <a:r>
              <a:rPr lang="sv-SE" altLang="zh-CN" sz="1800" dirty="0">
                <a:latin typeface="Times New Roman" panose="02020603050405020304" pitchFamily="18" charset="0"/>
                <a:ea typeface="楷体_GB2312" pitchFamily="49" charset="-122"/>
              </a:rPr>
              <a:t>free(r);                     	/*</a:t>
            </a:r>
            <a:r>
              <a:rPr lang="zh-CN" altLang="sv-SE" sz="1800" dirty="0">
                <a:latin typeface="Times New Roman" panose="02020603050405020304" pitchFamily="18" charset="0"/>
                <a:ea typeface="楷体_GB2312" pitchFamily="49" charset="-122"/>
              </a:rPr>
              <a:t>释放被删除的结点所占的内存空间*</a:t>
            </a:r>
            <a:r>
              <a:rPr lang="sv-SE" altLang="zh-CN" sz="1800" dirty="0">
                <a:latin typeface="Times New Roman" panose="02020603050405020304" pitchFamily="18" charset="0"/>
                <a:ea typeface="楷体_GB2312" pitchFamily="49" charset="-122"/>
              </a:rPr>
              <a:t>/ </a:t>
            </a:r>
            <a:endParaRPr lang="sv-SE" altLang="zh-CN" sz="1800" dirty="0">
              <a:latin typeface="Times New Roman" panose="02020603050405020304" pitchFamily="18" charset="0"/>
              <a:ea typeface="楷体_GB2312" pitchFamily="49" charset="-122"/>
            </a:endParaRPr>
          </a:p>
          <a:p>
            <a:r>
              <a:rPr lang="sv-SE" altLang="zh-CN" sz="1800" dirty="0" smtClean="0">
                <a:latin typeface="Times New Roman" panose="02020603050405020304" pitchFamily="18" charset="0"/>
                <a:ea typeface="楷体_GB2312" pitchFamily="49" charset="-122"/>
              </a:rPr>
              <a:t>17    </a:t>
            </a:r>
            <a:r>
              <a:rPr lang="sv-SE" altLang="zh-CN" sz="1800" dirty="0">
                <a:latin typeface="Times New Roman" panose="02020603050405020304" pitchFamily="18" charset="0"/>
                <a:ea typeface="楷体_GB2312" pitchFamily="49" charset="-122"/>
              </a:rPr>
              <a:t>return </a:t>
            </a:r>
            <a:r>
              <a:rPr lang="sv-SE" altLang="zh-CN" sz="1800" dirty="0" smtClean="0">
                <a:latin typeface="Times New Roman" panose="02020603050405020304" pitchFamily="18" charset="0"/>
                <a:ea typeface="楷体_GB2312" pitchFamily="49" charset="-122"/>
              </a:rPr>
              <a:t>TRUE;</a:t>
            </a:r>
            <a:endParaRPr lang="sv-SE" altLang="zh-CN" sz="1800" dirty="0">
              <a:latin typeface="Times New Roman" panose="02020603050405020304" pitchFamily="18" charset="0"/>
              <a:ea typeface="楷体_GB2312" pitchFamily="49" charset="-122"/>
            </a:endParaRPr>
          </a:p>
          <a:p>
            <a:r>
              <a:rPr lang="sv-SE" altLang="zh-CN" sz="1800" dirty="0" smtClean="0">
                <a:latin typeface="Times New Roman" panose="02020603050405020304" pitchFamily="18" charset="0"/>
                <a:ea typeface="楷体_GB2312" pitchFamily="49" charset="-122"/>
              </a:rPr>
              <a:t>18    </a:t>
            </a:r>
            <a:r>
              <a:rPr lang="sv-SE" altLang="zh-CN" sz="1800" dirty="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533400" y="1143000"/>
            <a:ext cx="8229600" cy="4721225"/>
          </a:xfrm>
          <a:prstGeom prst="rect">
            <a:avLst/>
          </a:prstGeom>
          <a:noFill/>
          <a:ln w="57150" cap="flat" cmpd="thinThick">
            <a:solidFill>
              <a:srgbClr val="800080"/>
            </a:solidFill>
            <a:prstDash val="solid"/>
            <a:miter/>
            <a:headEnd type="none" w="med" len="med"/>
            <a:tailEnd type="none" w="med" len="med"/>
          </a:ln>
        </p:spPr>
        <p:txBody>
          <a:bodyPr>
            <a:spAutoFit/>
          </a:bodyPr>
          <a:p>
            <a:pPr lvl="0" algn="just" eaLnBrk="1" hangingPunct="1">
              <a:lnSpc>
                <a:spcPct val="125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删除算法中的循环条件  </a:t>
            </a:r>
            <a:r>
              <a:rPr lang="sv-SE" altLang="zh-CN" dirty="0">
                <a:solidFill>
                  <a:srgbClr val="CC0000"/>
                </a:solidFill>
                <a:latin typeface="Times New Roman" panose="02020603050405020304" pitchFamily="18" charset="0"/>
                <a:ea typeface="楷体_GB2312" pitchFamily="49" charset="-122"/>
              </a:rPr>
              <a:t>(pre-&gt;next! = NULL&amp;&amp;k &lt; i-1)</a:t>
            </a:r>
            <a:endParaRPr lang="sv-SE"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zh-CN" altLang="sv-SE" dirty="0">
                <a:latin typeface="Times New Roman" panose="02020603050405020304" pitchFamily="18" charset="0"/>
                <a:ea typeface="楷体_GB2312" pitchFamily="49" charset="-122"/>
              </a:rPr>
              <a:t>      前插算法中的循环条件  </a:t>
            </a:r>
            <a:r>
              <a:rPr lang="sv-SE" altLang="zh-CN" dirty="0">
                <a:solidFill>
                  <a:srgbClr val="CC0000"/>
                </a:solidFill>
                <a:latin typeface="Times New Roman" panose="02020603050405020304" pitchFamily="18" charset="0"/>
                <a:ea typeface="楷体_GB2312" pitchFamily="49" charset="-122"/>
              </a:rPr>
              <a:t>(pre! = NULL&amp;&amp;k &lt; i-1)</a:t>
            </a:r>
            <a:endParaRPr lang="sv-SE"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zh-CN" altLang="sv-SE" dirty="0">
                <a:latin typeface="Times New Roman" panose="02020603050405020304" pitchFamily="18" charset="0"/>
                <a:ea typeface="楷体_GB2312" pitchFamily="49" charset="-122"/>
              </a:rPr>
              <a:t>      因为前插时的插入位置有</a:t>
            </a:r>
            <a:r>
              <a:rPr lang="sv-SE" altLang="zh-CN" dirty="0">
                <a:latin typeface="Times New Roman" panose="02020603050405020304" pitchFamily="18" charset="0"/>
                <a:ea typeface="楷体_GB2312" pitchFamily="49" charset="-122"/>
              </a:rPr>
              <a:t>n+1</a:t>
            </a:r>
            <a:r>
              <a:rPr lang="zh-CN" altLang="sv-SE" dirty="0">
                <a:latin typeface="Times New Roman" panose="02020603050405020304" pitchFamily="18" charset="0"/>
                <a:ea typeface="楷体_GB2312" pitchFamily="49" charset="-122"/>
              </a:rPr>
              <a:t>个</a:t>
            </a:r>
            <a:r>
              <a:rPr lang="sv-SE" altLang="zh-CN" dirty="0">
                <a:latin typeface="Times New Roman" panose="02020603050405020304" pitchFamily="18" charset="0"/>
                <a:ea typeface="楷体_GB2312" pitchFamily="49" charset="-122"/>
              </a:rPr>
              <a:t>(n</a:t>
            </a:r>
            <a:r>
              <a:rPr lang="zh-CN" altLang="sv-SE" dirty="0">
                <a:latin typeface="Times New Roman" panose="02020603050405020304" pitchFamily="18" charset="0"/>
                <a:ea typeface="楷体_GB2312" pitchFamily="49" charset="-122"/>
              </a:rPr>
              <a:t>为当前单链表中数据元素的个数</a:t>
            </a:r>
            <a:r>
              <a:rPr lang="sv-SE" altLang="zh-CN" dirty="0">
                <a:latin typeface="Times New Roman" panose="02020603050405020304" pitchFamily="18" charset="0"/>
                <a:ea typeface="楷体_GB2312" pitchFamily="49" charset="-122"/>
              </a:rPr>
              <a:t>)</a:t>
            </a:r>
            <a:r>
              <a:rPr lang="zh-CN" altLang="sv-SE" dirty="0">
                <a:latin typeface="Times New Roman" panose="02020603050405020304" pitchFamily="18" charset="0"/>
                <a:ea typeface="楷体_GB2312" pitchFamily="49" charset="-122"/>
              </a:rPr>
              <a:t>。</a:t>
            </a:r>
            <a:r>
              <a:rPr lang="sv-SE" altLang="zh-CN" dirty="0">
                <a:latin typeface="Times New Roman" panose="02020603050405020304" pitchFamily="18" charset="0"/>
                <a:ea typeface="楷体_GB2312" pitchFamily="49" charset="-122"/>
              </a:rPr>
              <a:t>i=n+1</a:t>
            </a:r>
            <a:r>
              <a:rPr lang="zh-CN" altLang="sv-SE" dirty="0">
                <a:latin typeface="Times New Roman" panose="02020603050405020304" pitchFamily="18" charset="0"/>
                <a:ea typeface="楷体_GB2312" pitchFamily="49" charset="-122"/>
              </a:rPr>
              <a:t>是指在第</a:t>
            </a:r>
            <a:r>
              <a:rPr lang="sv-SE" altLang="zh-CN" dirty="0">
                <a:latin typeface="Times New Roman" panose="02020603050405020304" pitchFamily="18" charset="0"/>
                <a:ea typeface="楷体_GB2312" pitchFamily="49" charset="-122"/>
              </a:rPr>
              <a:t>n+1</a:t>
            </a:r>
            <a:r>
              <a:rPr lang="zh-CN" altLang="sv-SE" dirty="0">
                <a:latin typeface="Times New Roman" panose="02020603050405020304" pitchFamily="18" charset="0"/>
                <a:ea typeface="楷体_GB2312" pitchFamily="49" charset="-122"/>
              </a:rPr>
              <a:t>个位置前插入，即在单链表的末尾插入。而删除操作中删除的合法位置只有</a:t>
            </a:r>
            <a:r>
              <a:rPr lang="en-US" altLang="zh-CN" dirty="0">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个，若使用与前插操作相同的循环条件，则会出现指针指空的情况，使删除操作失败。</a:t>
            </a: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latin typeface="Times New Roman" panose="02020603050405020304" pitchFamily="18" charset="0"/>
                <a:ea typeface="楷体_GB2312" pitchFamily="49" charset="-122"/>
              </a:rPr>
              <a:t>       在线性链表中插入、删除元素虽然不需要移动数据元素，但需要查找插入、删除的位置，所以时间复杂度仍然是Ｏ</a:t>
            </a:r>
            <a:r>
              <a:rPr lang="en-US" altLang="zh-CN" dirty="0">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latin typeface="Times New Roman" panose="02020603050405020304" pitchFamily="18" charset="0"/>
                <a:ea typeface="楷体_GB2312" pitchFamily="49" charset="-122"/>
              </a:rPr>
              <a:t>     通过上面的基本操作我们得知：</a:t>
            </a: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① </a:t>
            </a:r>
            <a:r>
              <a:rPr lang="zh-CN" altLang="en-US" dirty="0">
                <a:latin typeface="Times New Roman" panose="02020603050405020304" pitchFamily="18" charset="0"/>
                <a:ea typeface="楷体_GB2312" pitchFamily="49" charset="-122"/>
              </a:rPr>
              <a:t>在单链表上插入、删除一个结点，必须知道其前驱结点。</a:t>
            </a: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② </a:t>
            </a:r>
            <a:r>
              <a:rPr lang="zh-CN" altLang="en-US" dirty="0">
                <a:latin typeface="Times New Roman" panose="02020603050405020304" pitchFamily="18" charset="0"/>
                <a:ea typeface="楷体_GB2312" pitchFamily="49" charset="-122"/>
              </a:rPr>
              <a:t>单链表不具有按序号随机访问的特点，插入位置的查找只能从头指针开始一个一个顺序进行。</a:t>
            </a:r>
            <a:endParaRPr lang="zh-CN" altLang="en-US" dirty="0">
              <a:latin typeface="Times New Roman" panose="02020603050405020304" pitchFamily="18" charset="0"/>
              <a:ea typeface="楷体_GB2312" pitchFamily="49" charset="-122"/>
            </a:endParaRPr>
          </a:p>
        </p:txBody>
      </p:sp>
      <p:sp>
        <p:nvSpPr>
          <p:cNvPr id="64516" name="矩形 64515"/>
          <p:cNvSpPr>
            <a:spLocks noChangeArrowheads="1"/>
          </p:cNvSpPr>
          <p:nvPr/>
        </p:nvSpPr>
        <p:spPr bwMode="auto">
          <a:xfrm>
            <a:off x="381000" y="609600"/>
            <a:ext cx="990600" cy="457200"/>
          </a:xfrm>
          <a:prstGeom prst="rect">
            <a:avLst/>
          </a:prstGeom>
          <a:gradFill rotWithShape="1">
            <a:gsLst>
              <a:gs pos="0">
                <a:srgbClr val="5E765E"/>
              </a:gs>
              <a:gs pos="50000">
                <a:schemeClr val="bg1"/>
              </a:gs>
              <a:gs pos="100000">
                <a:srgbClr val="5E765E"/>
              </a:gs>
            </a:gsLst>
            <a:lin ang="5400000" scaled="1"/>
          </a:gradFill>
          <a:ln w="22225">
            <a:solidFill>
              <a:srgbClr val="0033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Times New Roman" panose="02020603050405020304" pitchFamily="18" charset="0"/>
                <a:ea typeface="华文新魏" panose="02010800040101010101" pitchFamily="2" charset="-122"/>
                <a:cs typeface="+mn-cs"/>
              </a:rPr>
              <a:t> </a:t>
            </a:r>
            <a:r>
              <a:rPr kumimoji="0" lang="zh-CN" altLang="en-US" sz="2000" b="1" i="0" u="none" strike="noStrike" kern="1200" cap="none" spc="0" normalizeH="0" baseline="0" noProof="0">
                <a:ln>
                  <a:noFill/>
                </a:ln>
                <a:solidFill>
                  <a:schemeClr val="tx2"/>
                </a:solidFill>
                <a:effectLst/>
                <a:uLnTx/>
                <a:uFillTx/>
                <a:latin typeface="Times New Roman" panose="02020603050405020304" pitchFamily="18" charset="0"/>
                <a:ea typeface="华文新魏" panose="02010800040101010101" pitchFamily="2" charset="-122"/>
                <a:cs typeface="+mn-cs"/>
              </a:rPr>
              <a:t>说明：</a:t>
            </a:r>
            <a:endParaRPr kumimoji="0" lang="zh-CN" altLang="en-US" sz="2000" b="1" i="0" u="none" strike="noStrike" kern="1200" cap="none" spc="0" normalizeH="0" baseline="0" noProof="0">
              <a:ln>
                <a:noFill/>
              </a:ln>
              <a:solidFill>
                <a:schemeClr val="tx2"/>
              </a:solidFill>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blinds(horizontal)">
                                      <p:cBhvr>
                                        <p:cTn id="12"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p:bldP spid="645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6" name="文本框 136195"/>
          <p:cNvSpPr txBox="1"/>
          <p:nvPr/>
        </p:nvSpPr>
        <p:spPr>
          <a:xfrm>
            <a:off x="533400" y="1905000"/>
            <a:ext cx="5105400" cy="396875"/>
          </a:xfrm>
          <a:prstGeom prst="rect">
            <a:avLst/>
          </a:prstGeom>
          <a:noFill/>
          <a:ln w="57150">
            <a:noFill/>
          </a:ln>
        </p:spPr>
        <p:txBody>
          <a:bodyPr>
            <a:spAutoFit/>
          </a:bodyPr>
          <a:p>
            <a:pPr lvl="0" eaLnBrk="1" hangingPunct="1">
              <a:spcBef>
                <a:spcPct val="50000"/>
              </a:spcBef>
            </a:pPr>
            <a:r>
              <a:rPr lang="zh-CN" altLang="en-US" dirty="0">
                <a:latin typeface="Times New Roman" panose="02020603050405020304" pitchFamily="18" charset="0"/>
                <a:ea typeface="楷体_GB2312" pitchFamily="49" charset="-122"/>
              </a:rPr>
              <a:t>总结：链式存储结构的特点在于</a:t>
            </a:r>
            <a:r>
              <a:rPr lang="zh-CN" altLang="en-US" dirty="0">
                <a:solidFill>
                  <a:srgbClr val="CC0000"/>
                </a:solidFill>
                <a:latin typeface="Times New Roman" panose="02020603050405020304" pitchFamily="18" charset="0"/>
                <a:ea typeface="楷体_GB2312" pitchFamily="49" charset="-122"/>
              </a:rPr>
              <a:t>？</a:t>
            </a:r>
            <a:endParaRPr lang="zh-CN" altLang="en-US" dirty="0">
              <a:solidFill>
                <a:srgbClr val="CC0000"/>
              </a:solidFill>
              <a:latin typeface="Times New Roman" panose="02020603050405020304" pitchFamily="18" charset="0"/>
              <a:ea typeface="楷体_GB2312" pitchFamily="49" charset="-122"/>
            </a:endParaRPr>
          </a:p>
        </p:txBody>
      </p:sp>
      <p:sp>
        <p:nvSpPr>
          <p:cNvPr id="136198" name="矩形 136197"/>
          <p:cNvSpPr/>
          <p:nvPr/>
        </p:nvSpPr>
        <p:spPr>
          <a:xfrm>
            <a:off x="533400" y="3260725"/>
            <a:ext cx="6705600" cy="396875"/>
          </a:xfrm>
          <a:prstGeom prst="rect">
            <a:avLst/>
          </a:prstGeom>
          <a:noFill/>
          <a:ln w="57150">
            <a:noFill/>
          </a:ln>
        </p:spPr>
        <p:txBody>
          <a:bodyPr>
            <a:spAutoFit/>
          </a:bodyPr>
          <a:p>
            <a:pPr marL="342900" lvl="0" indent="-342900" eaLnBrk="1" hangingPunct="1">
              <a:spcBef>
                <a:spcPct val="50000"/>
              </a:spcBef>
            </a:pPr>
            <a:r>
              <a:rPr lang="en-US" altLang="zh-CN" dirty="0">
                <a:solidFill>
                  <a:srgbClr val="CC0000"/>
                </a:solidFill>
                <a:latin typeface="Times New Roman" panose="02020603050405020304" pitchFamily="18" charset="0"/>
                <a:ea typeface="楷体_GB2312" pitchFamily="49" charset="-122"/>
              </a:rPr>
              <a:t>2 </a:t>
            </a:r>
            <a:r>
              <a:rPr lang="zh-CN" altLang="en-US" dirty="0">
                <a:solidFill>
                  <a:srgbClr val="002368"/>
                </a:solidFill>
                <a:latin typeface="Times New Roman" panose="02020603050405020304" pitchFamily="18" charset="0"/>
                <a:ea typeface="楷体_GB2312" pitchFamily="49" charset="-122"/>
              </a:rPr>
              <a:t>单链表</a:t>
            </a:r>
            <a:r>
              <a:rPr lang="zh-CN" altLang="en-US" dirty="0">
                <a:solidFill>
                  <a:srgbClr val="CC3300"/>
                </a:solidFill>
                <a:latin typeface="Times New Roman" panose="02020603050405020304" pitchFamily="18" charset="0"/>
                <a:ea typeface="楷体_GB2312" pitchFamily="49" charset="-122"/>
              </a:rPr>
              <a:t>不具有</a:t>
            </a:r>
            <a:r>
              <a:rPr lang="zh-CN" altLang="en-US" dirty="0">
                <a:solidFill>
                  <a:srgbClr val="002368"/>
                </a:solidFill>
                <a:latin typeface="Times New Roman" panose="02020603050405020304" pitchFamily="18" charset="0"/>
                <a:ea typeface="楷体_GB2312" pitchFamily="49" charset="-122"/>
              </a:rPr>
              <a:t>按序号</a:t>
            </a:r>
            <a:r>
              <a:rPr lang="zh-CN" altLang="en-US" dirty="0">
                <a:solidFill>
                  <a:srgbClr val="CC3300"/>
                </a:solidFill>
                <a:latin typeface="Times New Roman" panose="02020603050405020304" pitchFamily="18" charset="0"/>
                <a:ea typeface="楷体_GB2312" pitchFamily="49" charset="-122"/>
              </a:rPr>
              <a:t>随机访问</a:t>
            </a:r>
            <a:r>
              <a:rPr lang="zh-CN" altLang="en-US" dirty="0">
                <a:solidFill>
                  <a:srgbClr val="002368"/>
                </a:solidFill>
                <a:latin typeface="Times New Roman" panose="02020603050405020304" pitchFamily="18" charset="0"/>
                <a:ea typeface="楷体_GB2312" pitchFamily="49" charset="-122"/>
              </a:rPr>
              <a:t>的特点</a:t>
            </a:r>
            <a:r>
              <a:rPr lang="zh-CN" altLang="en-US" dirty="0">
                <a:latin typeface="Times New Roman" panose="02020603050405020304" pitchFamily="18" charset="0"/>
                <a:ea typeface="楷体_GB2312" pitchFamily="49" charset="-122"/>
              </a:rPr>
              <a:t>，</a:t>
            </a:r>
            <a:r>
              <a:rPr lang="zh-CN" altLang="en-US" dirty="0">
                <a:solidFill>
                  <a:srgbClr val="CC0000"/>
                </a:solidFill>
                <a:latin typeface="Times New Roman" panose="02020603050405020304" pitchFamily="18" charset="0"/>
                <a:ea typeface="楷体_GB2312" pitchFamily="49" charset="-122"/>
              </a:rPr>
              <a:t>顺序存取</a:t>
            </a:r>
            <a:r>
              <a:rPr lang="zh-CN" altLang="en-US" dirty="0">
                <a:solidFill>
                  <a:srgbClr val="002368"/>
                </a:solidFill>
                <a:latin typeface="Times New Roman" panose="02020603050405020304" pitchFamily="18" charset="0"/>
                <a:ea typeface="楷体_GB2312" pitchFamily="49" charset="-122"/>
              </a:rPr>
              <a:t>元素。</a:t>
            </a:r>
            <a:endParaRPr lang="zh-CN" altLang="en-US" dirty="0">
              <a:solidFill>
                <a:srgbClr val="002368"/>
              </a:solidFill>
              <a:latin typeface="Times New Roman" panose="02020603050405020304" pitchFamily="18" charset="0"/>
              <a:ea typeface="楷体_GB2312" pitchFamily="49" charset="-122"/>
            </a:endParaRPr>
          </a:p>
        </p:txBody>
      </p:sp>
      <p:sp>
        <p:nvSpPr>
          <p:cNvPr id="136199" name="矩形 136198"/>
          <p:cNvSpPr/>
          <p:nvPr/>
        </p:nvSpPr>
        <p:spPr>
          <a:xfrm>
            <a:off x="533400" y="2574925"/>
            <a:ext cx="5805488" cy="396875"/>
          </a:xfrm>
          <a:prstGeom prst="rect">
            <a:avLst/>
          </a:prstGeom>
          <a:noFill/>
          <a:ln w="57150">
            <a:noFill/>
          </a:ln>
        </p:spPr>
        <p:txBody>
          <a:bodyPr wrap="none">
            <a:spAutoFit/>
          </a:bodyPr>
          <a:p>
            <a:pPr lvl="0" eaLnBrk="1" hangingPunct="1"/>
            <a:r>
              <a:rPr lang="en-US" altLang="zh-CN" dirty="0">
                <a:solidFill>
                  <a:srgbClr val="CC0000"/>
                </a:solidFill>
                <a:latin typeface="Times New Roman" panose="02020603050405020304" pitchFamily="18" charset="0"/>
                <a:ea typeface="楷体_GB2312" pitchFamily="49" charset="-122"/>
              </a:rPr>
              <a:t>1</a:t>
            </a:r>
            <a:r>
              <a:rPr lang="en-US" altLang="zh-CN" dirty="0">
                <a:solidFill>
                  <a:srgbClr val="002368"/>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动态分配存储空间，不需要事先估计表的长度。</a:t>
            </a:r>
            <a:endParaRPr lang="zh-CN" altLang="en-US" dirty="0">
              <a:solidFill>
                <a:srgbClr val="002368"/>
              </a:solidFill>
              <a:latin typeface="Times New Roman" panose="02020603050405020304" pitchFamily="18" charset="0"/>
              <a:ea typeface="楷体_GB2312" pitchFamily="49" charset="-122"/>
            </a:endParaRPr>
          </a:p>
        </p:txBody>
      </p:sp>
      <p:sp>
        <p:nvSpPr>
          <p:cNvPr id="136203" name="文本框 136202"/>
          <p:cNvSpPr txBox="1"/>
          <p:nvPr/>
        </p:nvSpPr>
        <p:spPr>
          <a:xfrm>
            <a:off x="533400" y="838200"/>
            <a:ext cx="6781800" cy="396875"/>
          </a:xfrm>
          <a:prstGeom prst="rect">
            <a:avLst/>
          </a:prstGeom>
          <a:noFill/>
          <a:ln w="57150">
            <a:noFill/>
          </a:ln>
        </p:spPr>
        <p:txBody>
          <a:bodyPr>
            <a:spAutoFit/>
          </a:bodyPr>
          <a:p>
            <a:pPr lvl="0" eaLnBrk="1" hangingPunct="1">
              <a:spcBef>
                <a:spcPct val="50000"/>
              </a:spcBef>
            </a:pPr>
            <a:r>
              <a:rPr lang="zh-CN" altLang="en-US" dirty="0">
                <a:latin typeface="Times New Roman" panose="02020603050405020304" pitchFamily="18" charset="0"/>
                <a:ea typeface="楷体_GB2312" pitchFamily="49" charset="-122"/>
              </a:rPr>
              <a:t>从上述操作可以看到：链表中结点所占的空间，是  </a:t>
            </a:r>
            <a:r>
              <a:rPr lang="en-US" altLang="zh-CN" dirty="0">
                <a:solidFill>
                  <a:srgbClr val="CC3300"/>
                </a:solidFill>
                <a:latin typeface="Times New Roman" panose="02020603050405020304" pitchFamily="18" charset="0"/>
                <a:ea typeface="楷体_GB2312" pitchFamily="49" charset="-122"/>
              </a:rPr>
              <a:t>?</a:t>
            </a:r>
            <a:endParaRPr lang="en-US" altLang="zh-CN" dirty="0">
              <a:solidFill>
                <a:srgbClr val="CC3300"/>
              </a:solidFill>
              <a:latin typeface="Times New Roman" panose="02020603050405020304" pitchFamily="18" charset="0"/>
              <a:ea typeface="楷体_GB2312" pitchFamily="49" charset="-122"/>
            </a:endParaRPr>
          </a:p>
        </p:txBody>
      </p:sp>
      <p:sp>
        <p:nvSpPr>
          <p:cNvPr id="136204" name="矩形 136203"/>
          <p:cNvSpPr/>
          <p:nvPr/>
        </p:nvSpPr>
        <p:spPr>
          <a:xfrm>
            <a:off x="6324600" y="838200"/>
            <a:ext cx="1206500" cy="396875"/>
          </a:xfrm>
          <a:prstGeom prst="rect">
            <a:avLst/>
          </a:prstGeom>
          <a:solidFill>
            <a:schemeClr val="bg1"/>
          </a:solidFill>
          <a:ln w="57150">
            <a:noFill/>
          </a:ln>
        </p:spPr>
        <p:txBody>
          <a:bodyPr wrap="none">
            <a:spAutoFit/>
          </a:bodyPr>
          <a:p>
            <a:pPr lvl="0" eaLnBrk="1" hangingPunct="1"/>
            <a:r>
              <a:rPr lang="zh-CN" altLang="en-US" dirty="0">
                <a:solidFill>
                  <a:srgbClr val="CC0000"/>
                </a:solidFill>
                <a:latin typeface="Times New Roman" panose="02020603050405020304" pitchFamily="18" charset="0"/>
                <a:ea typeface="楷体_GB2312" pitchFamily="49" charset="-122"/>
              </a:rPr>
              <a:t>动态分配</a:t>
            </a:r>
            <a:endParaRPr lang="zh-CN" altLang="en-US" dirty="0">
              <a:solidFill>
                <a:srgbClr val="CC0000"/>
              </a:solidFill>
              <a:latin typeface="Times New Roman" panose="02020603050405020304" pitchFamily="18" charset="0"/>
              <a:ea typeface="楷体_GB2312" pitchFamily="49" charset="-122"/>
            </a:endParaRPr>
          </a:p>
        </p:txBody>
      </p:sp>
      <p:sp>
        <p:nvSpPr>
          <p:cNvPr id="2" name="矩形 1"/>
          <p:cNvSpPr>
            <a:spLocks noChangeArrowheads="1"/>
          </p:cNvSpPr>
          <p:nvPr/>
        </p:nvSpPr>
        <p:spPr bwMode="auto">
          <a:xfrm>
            <a:off x="616585" y="4005947"/>
            <a:ext cx="7315200" cy="1615440"/>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5000"/>
              </a:lnSpc>
              <a:buAutoNum type="arabicPlain" startAt="3"/>
            </a:pPr>
            <a:r>
              <a:rPr lang="zh-CN" altLang="en-US" sz="2000" dirty="0" smtClean="0">
                <a:solidFill>
                  <a:srgbClr val="002368"/>
                </a:solidFill>
                <a:latin typeface="Times New Roman" panose="02020603050405020304" pitchFamily="18" charset="0"/>
                <a:ea typeface="楷体_GB2312" pitchFamily="49" charset="-122"/>
              </a:rPr>
              <a:t>插入</a:t>
            </a:r>
            <a:r>
              <a:rPr lang="zh-CN" altLang="en-US" sz="2000" dirty="0">
                <a:solidFill>
                  <a:srgbClr val="002368"/>
                </a:solidFill>
                <a:latin typeface="Times New Roman" panose="02020603050405020304" pitchFamily="18" charset="0"/>
                <a:ea typeface="楷体_GB2312" pitchFamily="49" charset="-122"/>
              </a:rPr>
              <a:t>、删除操作</a:t>
            </a:r>
            <a:r>
              <a:rPr lang="zh-CN" altLang="en-US" sz="2000" dirty="0">
                <a:solidFill>
                  <a:srgbClr val="CC0000"/>
                </a:solidFill>
                <a:latin typeface="Times New Roman" panose="02020603050405020304" pitchFamily="18" charset="0"/>
                <a:ea typeface="楷体_GB2312" pitchFamily="49" charset="-122"/>
              </a:rPr>
              <a:t>不需</a:t>
            </a:r>
            <a:r>
              <a:rPr lang="zh-CN" altLang="en-US" sz="2000" dirty="0">
                <a:solidFill>
                  <a:srgbClr val="002368"/>
                </a:solidFill>
                <a:latin typeface="Times New Roman" panose="02020603050405020304" pitchFamily="18" charset="0"/>
                <a:ea typeface="楷体_GB2312" pitchFamily="49" charset="-122"/>
              </a:rPr>
              <a:t>要</a:t>
            </a:r>
            <a:r>
              <a:rPr lang="zh-CN" altLang="en-US" sz="2000" dirty="0">
                <a:solidFill>
                  <a:srgbClr val="CC0000"/>
                </a:solidFill>
                <a:latin typeface="Times New Roman" panose="02020603050405020304" pitchFamily="18" charset="0"/>
                <a:ea typeface="楷体_GB2312" pitchFamily="49" charset="-122"/>
              </a:rPr>
              <a:t>移动</a:t>
            </a:r>
            <a:r>
              <a:rPr lang="zh-CN" altLang="en-US" sz="2000" dirty="0">
                <a:solidFill>
                  <a:srgbClr val="002368"/>
                </a:solidFill>
                <a:latin typeface="Times New Roman" panose="02020603050405020304" pitchFamily="18" charset="0"/>
                <a:ea typeface="楷体_GB2312" pitchFamily="49" charset="-122"/>
              </a:rPr>
              <a:t>数据元素，只需修改指针域。必须知道其</a:t>
            </a:r>
            <a:r>
              <a:rPr lang="zh-CN" altLang="en-US" sz="2000" dirty="0">
                <a:solidFill>
                  <a:srgbClr val="CC3300"/>
                </a:solidFill>
                <a:latin typeface="Times New Roman" panose="02020603050405020304" pitchFamily="18" charset="0"/>
                <a:ea typeface="楷体_GB2312" pitchFamily="49" charset="-122"/>
              </a:rPr>
              <a:t>前驱结点</a:t>
            </a:r>
            <a:r>
              <a:rPr lang="zh-CN" altLang="en-US" sz="2000" dirty="0" smtClean="0">
                <a:latin typeface="Times New Roman" panose="02020603050405020304" pitchFamily="18" charset="0"/>
                <a:ea typeface="楷体_GB2312" pitchFamily="49" charset="-122"/>
              </a:rPr>
              <a:t>。</a:t>
            </a:r>
            <a:endParaRPr lang="en-US" altLang="zh-CN" sz="2000" dirty="0" smtClean="0">
              <a:latin typeface="Times New Roman" panose="02020603050405020304" pitchFamily="18" charset="0"/>
              <a:ea typeface="楷体_GB2312" pitchFamily="49" charset="-122"/>
            </a:endParaRPr>
          </a:p>
          <a:p>
            <a:pPr marL="457200" indent="-457200">
              <a:lnSpc>
                <a:spcPct val="125000"/>
              </a:lnSpc>
            </a:pPr>
            <a:endParaRPr lang="en-US" altLang="zh-CN" sz="2000" dirty="0">
              <a:latin typeface="Times New Roman" panose="02020603050405020304" pitchFamily="18" charset="0"/>
              <a:ea typeface="楷体_GB2312" pitchFamily="49" charset="-122"/>
            </a:endParaRPr>
          </a:p>
          <a:p>
            <a:pPr marL="457200" indent="-457200">
              <a:lnSpc>
                <a:spcPct val="125000"/>
              </a:lnSpc>
            </a:pPr>
            <a:r>
              <a:rPr lang="en-US" altLang="zh-CN" sz="2000" dirty="0" smtClean="0">
                <a:latin typeface="Times New Roman" panose="02020603050405020304" pitchFamily="18" charset="0"/>
                <a:ea typeface="楷体_GB2312" pitchFamily="49" charset="-122"/>
              </a:rPr>
              <a:t>2.3.3   </a:t>
            </a:r>
            <a:r>
              <a:rPr lang="zh-CN" altLang="en-US" sz="2000" dirty="0" smtClean="0">
                <a:latin typeface="Times New Roman" panose="02020603050405020304" pitchFamily="18" charset="0"/>
                <a:ea typeface="楷体_GB2312" pitchFamily="49" charset="-122"/>
              </a:rPr>
              <a:t>一个完整的例子（</a:t>
            </a:r>
            <a:r>
              <a:rPr lang="en-US" altLang="zh-CN" sz="2000" dirty="0" smtClean="0">
                <a:latin typeface="Times New Roman" panose="02020603050405020304" pitchFamily="18" charset="0"/>
                <a:ea typeface="楷体_GB2312" pitchFamily="49" charset="-122"/>
              </a:rPr>
              <a:t>2）</a:t>
            </a:r>
            <a:endParaRPr lang="zh-CN" altLang="en-US" sz="20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03"/>
                                        </p:tgtEl>
                                        <p:attrNameLst>
                                          <p:attrName>style.visibility</p:attrName>
                                        </p:attrNameLst>
                                      </p:cBhvr>
                                      <p:to>
                                        <p:strVal val="visible"/>
                                      </p:to>
                                    </p:set>
                                    <p:animEffect transition="in" filter="blinds(horizontal)">
                                      <p:cBhvr>
                                        <p:cTn id="7" dur="500"/>
                                        <p:tgtEl>
                                          <p:spTgt spid="1362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04"/>
                                        </p:tgtEl>
                                        <p:attrNameLst>
                                          <p:attrName>style.visibility</p:attrName>
                                        </p:attrNameLst>
                                      </p:cBhvr>
                                      <p:to>
                                        <p:strVal val="visible"/>
                                      </p:to>
                                    </p:set>
                                    <p:animEffect transition="in" filter="blinds(horizontal)">
                                      <p:cBhvr>
                                        <p:cTn id="12" dur="500"/>
                                        <p:tgtEl>
                                          <p:spTgt spid="1362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196"/>
                                        </p:tgtEl>
                                        <p:attrNameLst>
                                          <p:attrName>style.visibility</p:attrName>
                                        </p:attrNameLst>
                                      </p:cBhvr>
                                      <p:to>
                                        <p:strVal val="visible"/>
                                      </p:to>
                                    </p:set>
                                    <p:animEffect transition="in" filter="blinds(horizontal)">
                                      <p:cBhvr>
                                        <p:cTn id="17" dur="500"/>
                                        <p:tgtEl>
                                          <p:spTgt spid="1361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199"/>
                                        </p:tgtEl>
                                        <p:attrNameLst>
                                          <p:attrName>style.visibility</p:attrName>
                                        </p:attrNameLst>
                                      </p:cBhvr>
                                      <p:to>
                                        <p:strVal val="visible"/>
                                      </p:to>
                                    </p:set>
                                    <p:animEffect transition="in" filter="blinds(horizontal)">
                                      <p:cBhvr>
                                        <p:cTn id="22" dur="500"/>
                                        <p:tgtEl>
                                          <p:spTgt spid="1361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198"/>
                                        </p:tgtEl>
                                        <p:attrNameLst>
                                          <p:attrName>style.visibility</p:attrName>
                                        </p:attrNameLst>
                                      </p:cBhvr>
                                      <p:to>
                                        <p:strVal val="visible"/>
                                      </p:to>
                                    </p:set>
                                    <p:animEffect transition="in" filter="blinds(horizontal)">
                                      <p:cBhvr>
                                        <p:cTn id="27" dur="5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8" grpId="0"/>
      <p:bldP spid="136199" grpId="0"/>
      <p:bldP spid="136203" grpId="0"/>
      <p:bldP spid="13620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文本框 162817"/>
          <p:cNvSpPr txBox="1"/>
          <p:nvPr/>
        </p:nvSpPr>
        <p:spPr>
          <a:xfrm>
            <a:off x="381000" y="533400"/>
            <a:ext cx="3048000" cy="519113"/>
          </a:xfrm>
          <a:prstGeom prst="rect">
            <a:avLst/>
          </a:prstGeom>
          <a:noFill/>
          <a:ln w="57150">
            <a:noFill/>
          </a:ln>
        </p:spPr>
        <p:txBody>
          <a:bodyPr anchor="ctr"/>
          <a:p>
            <a:pPr lvl="0" eaLnBrk="1" hangingPunct="1"/>
            <a:r>
              <a:rPr lang="en-US" altLang="zh-CN" sz="2400" dirty="0">
                <a:latin typeface="Times New Roman" panose="02020603050405020304" pitchFamily="18" charset="0"/>
                <a:ea typeface="华文新魏" panose="02010800040101010101" pitchFamily="2" charset="-122"/>
              </a:rPr>
              <a:t>2.3.3 </a:t>
            </a:r>
            <a:r>
              <a:rPr lang="zh-CN" altLang="en-US" sz="2400" dirty="0">
                <a:latin typeface="Times New Roman" panose="02020603050405020304" pitchFamily="18" charset="0"/>
                <a:ea typeface="华文新魏" panose="02010800040101010101" pitchFamily="2" charset="-122"/>
              </a:rPr>
              <a:t>循环单链表 </a:t>
            </a:r>
            <a:endParaRPr lang="zh-CN" altLang="en-US" sz="2400" dirty="0">
              <a:latin typeface="Times New Roman" panose="02020603050405020304" pitchFamily="18" charset="0"/>
              <a:ea typeface="华文新魏" panose="02010800040101010101" pitchFamily="2" charset="-122"/>
            </a:endParaRPr>
          </a:p>
        </p:txBody>
      </p:sp>
      <p:sp>
        <p:nvSpPr>
          <p:cNvPr id="162819" name="文本框 162818"/>
          <p:cNvSpPr txBox="1"/>
          <p:nvPr/>
        </p:nvSpPr>
        <p:spPr>
          <a:xfrm>
            <a:off x="457200" y="1066800"/>
            <a:ext cx="8077200" cy="854075"/>
          </a:xfrm>
          <a:prstGeom prst="rect">
            <a:avLst/>
          </a:prstGeom>
          <a:noFill/>
          <a:ln w="57150">
            <a:noFill/>
          </a:ln>
        </p:spPr>
        <p:txBody>
          <a:bodyPr>
            <a:spAutoFit/>
          </a:bodyPr>
          <a:p>
            <a:pPr lvl="0" algn="just" eaLnBrk="1" hangingPunct="1">
              <a:lnSpc>
                <a:spcPct val="125000"/>
              </a:lnSpc>
            </a:pP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将单链表最后一个结点的</a:t>
            </a:r>
            <a:r>
              <a:rPr lang="zh-CN" altLang="en-US" dirty="0">
                <a:solidFill>
                  <a:srgbClr val="CC3300"/>
                </a:solidFill>
                <a:latin typeface="Times New Roman" panose="02020603050405020304" pitchFamily="18" charset="0"/>
                <a:ea typeface="楷体_GB2312" pitchFamily="49" charset="-122"/>
              </a:rPr>
              <a:t>指针域</a:t>
            </a:r>
            <a:r>
              <a:rPr lang="zh-CN" altLang="en-US" dirty="0">
                <a:solidFill>
                  <a:schemeClr val="tx1"/>
                </a:solidFill>
                <a:latin typeface="Times New Roman" panose="02020603050405020304" pitchFamily="18" charset="0"/>
                <a:ea typeface="楷体_GB2312" pitchFamily="49" charset="-122"/>
              </a:rPr>
              <a:t>由</a:t>
            </a:r>
            <a:r>
              <a:rPr lang="en-US" altLang="zh-CN" dirty="0">
                <a:solidFill>
                  <a:srgbClr val="CC3300"/>
                </a:solidFill>
                <a:latin typeface="Times New Roman" panose="02020603050405020304" pitchFamily="18" charset="0"/>
                <a:ea typeface="楷体_GB2312" pitchFamily="49" charset="-122"/>
              </a:rPr>
              <a:t>NULL</a:t>
            </a:r>
            <a:r>
              <a:rPr lang="zh-CN" altLang="en-US" dirty="0">
                <a:solidFill>
                  <a:schemeClr val="tx1"/>
                </a:solidFill>
                <a:latin typeface="Times New Roman" panose="02020603050405020304" pitchFamily="18" charset="0"/>
                <a:ea typeface="楷体_GB2312" pitchFamily="49" charset="-122"/>
              </a:rPr>
              <a:t>改为</a:t>
            </a:r>
            <a:r>
              <a:rPr lang="zh-CN" altLang="en-US" dirty="0">
                <a:solidFill>
                  <a:srgbClr val="CC3300"/>
                </a:solidFill>
                <a:latin typeface="Times New Roman" panose="02020603050405020304" pitchFamily="18" charset="0"/>
                <a:ea typeface="楷体_GB2312" pitchFamily="49" charset="-122"/>
              </a:rPr>
              <a:t>指向头结点</a:t>
            </a:r>
            <a:r>
              <a:rPr lang="zh-CN" altLang="en-US" dirty="0">
                <a:solidFill>
                  <a:schemeClr val="tx1"/>
                </a:solidFill>
                <a:latin typeface="Times New Roman" panose="02020603050405020304" pitchFamily="18" charset="0"/>
                <a:ea typeface="楷体_GB2312" pitchFamily="49" charset="-122"/>
              </a:rPr>
              <a:t>或线性表中的第一个结点，就得到了单链形式的循环链表，并称为</a:t>
            </a:r>
            <a:r>
              <a:rPr lang="zh-CN" altLang="en-US" dirty="0">
                <a:solidFill>
                  <a:srgbClr val="CC3300"/>
                </a:solidFill>
                <a:latin typeface="Times New Roman" panose="02020603050405020304" pitchFamily="18" charset="0"/>
                <a:ea typeface="楷体_GB2312" pitchFamily="49" charset="-122"/>
              </a:rPr>
              <a:t>循环链表</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
        <p:nvSpPr>
          <p:cNvPr id="162821" name="矩形 162820"/>
          <p:cNvSpPr/>
          <p:nvPr/>
        </p:nvSpPr>
        <p:spPr>
          <a:xfrm>
            <a:off x="609600" y="1905000"/>
            <a:ext cx="8229600" cy="854075"/>
          </a:xfrm>
          <a:prstGeom prst="rect">
            <a:avLst/>
          </a:prstGeom>
          <a:noFill/>
          <a:ln w="57150">
            <a:noFill/>
          </a:ln>
        </p:spPr>
        <p:txBody>
          <a:bodyPr>
            <a:spAutoFit/>
          </a:bodyPr>
          <a:p>
            <a:pPr lvl="0" eaLnBrk="1" hangingPunct="1">
              <a:lnSpc>
                <a:spcPct val="125000"/>
              </a:lnSpc>
            </a:pPr>
            <a:r>
              <a:rPr lang="en-US" altLang="zh-CN" dirty="0">
                <a:solidFill>
                  <a:srgbClr val="002368"/>
                </a:solidFill>
                <a:latin typeface="楷体_GB2312" pitchFamily="49" charset="-122"/>
                <a:ea typeface="楷体_GB2312" pitchFamily="49" charset="-122"/>
              </a:rPr>
              <a:t>   </a:t>
            </a:r>
            <a:r>
              <a:rPr lang="zh-CN" altLang="en-US" dirty="0">
                <a:solidFill>
                  <a:srgbClr val="002368"/>
                </a:solidFill>
                <a:latin typeface="楷体_GB2312" pitchFamily="49" charset="-122"/>
                <a:ea typeface="楷体_GB2312" pitchFamily="49" charset="-122"/>
              </a:rPr>
              <a:t>为了使某些操作实现起来方便，在循环单链表中也可设置一个头结点。 这样，空循环链表仅由一个自成循环的头结点表示。</a:t>
            </a:r>
            <a:r>
              <a:rPr lang="zh-CN" altLang="en-US" dirty="0">
                <a:solidFill>
                  <a:schemeClr val="hlink"/>
                </a:solidFill>
                <a:latin typeface="楷体_GB2312" pitchFamily="49" charset="-122"/>
                <a:ea typeface="楷体_GB2312" pitchFamily="49" charset="-122"/>
              </a:rPr>
              <a:t> </a:t>
            </a:r>
            <a:endParaRPr lang="zh-CN" altLang="en-US" dirty="0">
              <a:solidFill>
                <a:schemeClr val="hlink"/>
              </a:solidFill>
              <a:latin typeface="楷体_GB2312" pitchFamily="49" charset="-122"/>
              <a:ea typeface="楷体_GB2312" pitchFamily="49" charset="-122"/>
            </a:endParaRPr>
          </a:p>
        </p:txBody>
      </p:sp>
      <p:grpSp>
        <p:nvGrpSpPr>
          <p:cNvPr id="162822" name="组合 162821"/>
          <p:cNvGrpSpPr/>
          <p:nvPr/>
        </p:nvGrpSpPr>
        <p:grpSpPr>
          <a:xfrm>
            <a:off x="7315200" y="2667000"/>
            <a:ext cx="1311275" cy="685800"/>
            <a:chOff x="1862" y="2680"/>
            <a:chExt cx="922" cy="482"/>
          </a:xfrm>
        </p:grpSpPr>
        <p:sp>
          <p:nvSpPr>
            <p:cNvPr id="51249" name="矩形 162822"/>
            <p:cNvSpPr/>
            <p:nvPr/>
          </p:nvSpPr>
          <p:spPr>
            <a:xfrm>
              <a:off x="2222" y="2880"/>
              <a:ext cx="226" cy="282"/>
            </a:xfrm>
            <a:prstGeom prst="rect">
              <a:avLst/>
            </a:prstGeom>
            <a:pattFill prst="wdUpDiag">
              <a:fgClr>
                <a:srgbClr val="FF66FF"/>
              </a:fgClr>
              <a:bgClr>
                <a:srgbClr val="FFFFFF"/>
              </a:bgClr>
            </a:pattFill>
            <a:ln w="1270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50" name="矩形 162823"/>
            <p:cNvSpPr/>
            <p:nvPr/>
          </p:nvSpPr>
          <p:spPr>
            <a:xfrm>
              <a:off x="2448" y="2880"/>
              <a:ext cx="141" cy="282"/>
            </a:xfrm>
            <a:prstGeom prst="rect">
              <a:avLst/>
            </a:prstGeom>
            <a:solidFill>
              <a:srgbClr val="FFFFFF"/>
            </a:solidFill>
            <a:ln w="1270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51" name="矩形 162824"/>
            <p:cNvSpPr/>
            <p:nvPr/>
          </p:nvSpPr>
          <p:spPr>
            <a:xfrm>
              <a:off x="1862" y="2845"/>
              <a:ext cx="104" cy="203"/>
            </a:xfrm>
            <a:prstGeom prst="rect">
              <a:avLst/>
            </a:prstGeom>
            <a:noFill/>
            <a:ln w="9525">
              <a:noFill/>
            </a:ln>
          </p:spPr>
          <p:txBody>
            <a:bodyPr wrap="none" lIns="0" tIns="0" rIns="0" bIns="0">
              <a:spAutoFit/>
            </a:bodyPr>
            <a:p>
              <a:pPr lvl="0" eaLnBrk="1" hangingPunct="1"/>
              <a:r>
                <a:rPr lang="en-US" altLang="zh-CN" sz="1900" b="0" dirty="0">
                  <a:solidFill>
                    <a:srgbClr val="000000"/>
                  </a:solidFill>
                  <a:latin typeface="Times" pitchFamily="18" charset="0"/>
                  <a:ea typeface="楷体_GB2312" pitchFamily="49" charset="-122"/>
                </a:rPr>
                <a:t>L</a:t>
              </a:r>
              <a:endParaRPr lang="en-US" altLang="zh-CN" dirty="0">
                <a:latin typeface="Times New Roman" panose="02020603050405020304" pitchFamily="18" charset="0"/>
                <a:ea typeface="楷体_GB2312" pitchFamily="49" charset="-122"/>
              </a:endParaRPr>
            </a:p>
          </p:txBody>
        </p:sp>
        <p:sp>
          <p:nvSpPr>
            <p:cNvPr id="51252" name="任意多边形 162825"/>
            <p:cNvSpPr/>
            <p:nvPr/>
          </p:nvSpPr>
          <p:spPr>
            <a:xfrm>
              <a:off x="2526" y="2680"/>
              <a:ext cx="258" cy="400"/>
            </a:xfrm>
            <a:custGeom>
              <a:avLst/>
              <a:gdLst/>
              <a:ahLst/>
              <a:cxnLst>
                <a:cxn ang="0">
                  <a:pos x="31" y="341"/>
                </a:cxn>
                <a:cxn ang="0">
                  <a:pos x="78" y="388"/>
                </a:cxn>
                <a:cxn ang="0">
                  <a:pos x="141" y="400"/>
                </a:cxn>
                <a:cxn ang="0">
                  <a:pos x="195" y="365"/>
                </a:cxn>
                <a:cxn ang="0">
                  <a:pos x="242" y="294"/>
                </a:cxn>
                <a:cxn ang="0">
                  <a:pos x="258" y="200"/>
                </a:cxn>
                <a:cxn ang="0">
                  <a:pos x="242" y="118"/>
                </a:cxn>
                <a:cxn ang="0">
                  <a:pos x="203" y="47"/>
                </a:cxn>
                <a:cxn ang="0">
                  <a:pos x="149" y="0"/>
                </a:cxn>
                <a:cxn ang="0">
                  <a:pos x="86" y="12"/>
                </a:cxn>
                <a:cxn ang="0">
                  <a:pos x="31" y="59"/>
                </a:cxn>
                <a:cxn ang="0">
                  <a:pos x="0" y="141"/>
                </a:cxn>
              </a:cxnLst>
              <a:pathLst>
                <a:path w="258" h="400">
                  <a:moveTo>
                    <a:pt x="31" y="341"/>
                  </a:moveTo>
                  <a:lnTo>
                    <a:pt x="78" y="388"/>
                  </a:lnTo>
                  <a:lnTo>
                    <a:pt x="141" y="400"/>
                  </a:lnTo>
                  <a:lnTo>
                    <a:pt x="195" y="365"/>
                  </a:lnTo>
                  <a:lnTo>
                    <a:pt x="242" y="294"/>
                  </a:lnTo>
                  <a:lnTo>
                    <a:pt x="258" y="200"/>
                  </a:lnTo>
                  <a:lnTo>
                    <a:pt x="242" y="118"/>
                  </a:lnTo>
                  <a:lnTo>
                    <a:pt x="203" y="47"/>
                  </a:lnTo>
                  <a:lnTo>
                    <a:pt x="149" y="0"/>
                  </a:lnTo>
                  <a:lnTo>
                    <a:pt x="86" y="12"/>
                  </a:lnTo>
                  <a:lnTo>
                    <a:pt x="31" y="59"/>
                  </a:lnTo>
                  <a:lnTo>
                    <a:pt x="0" y="141"/>
                  </a:lnTo>
                </a:path>
              </a:pathLst>
            </a:custGeom>
            <a:no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53" name="任意多边形 162826"/>
            <p:cNvSpPr/>
            <p:nvPr/>
          </p:nvSpPr>
          <p:spPr>
            <a:xfrm>
              <a:off x="2503" y="2798"/>
              <a:ext cx="47" cy="82"/>
            </a:xfrm>
            <a:custGeom>
              <a:avLst/>
              <a:gdLst/>
              <a:ahLst/>
              <a:cxnLst>
                <a:cxn ang="0">
                  <a:pos x="47" y="12"/>
                </a:cxn>
                <a:cxn ang="0">
                  <a:pos x="15" y="82"/>
                </a:cxn>
                <a:cxn ang="0">
                  <a:pos x="0" y="0"/>
                </a:cxn>
                <a:cxn ang="0">
                  <a:pos x="47" y="12"/>
                </a:cxn>
              </a:cxnLst>
              <a:pathLst>
                <a:path w="47" h="82">
                  <a:moveTo>
                    <a:pt x="47" y="12"/>
                  </a:moveTo>
                  <a:lnTo>
                    <a:pt x="15" y="82"/>
                  </a:lnTo>
                  <a:lnTo>
                    <a:pt x="0" y="0"/>
                  </a:lnTo>
                  <a:lnTo>
                    <a:pt x="47" y="12"/>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54" name="直接连接符 162827"/>
            <p:cNvSpPr/>
            <p:nvPr/>
          </p:nvSpPr>
          <p:spPr>
            <a:xfrm>
              <a:off x="1968" y="3024"/>
              <a:ext cx="240" cy="0"/>
            </a:xfrm>
            <a:prstGeom prst="line">
              <a:avLst/>
            </a:prstGeom>
            <a:ln w="19050" cap="flat" cmpd="sng">
              <a:solidFill>
                <a:srgbClr val="CC0000"/>
              </a:solidFill>
              <a:prstDash val="solid"/>
              <a:headEnd type="none" w="med" len="med"/>
              <a:tailEnd type="triangle" w="med" len="med"/>
            </a:ln>
          </p:spPr>
        </p:sp>
      </p:grpSp>
      <p:grpSp>
        <p:nvGrpSpPr>
          <p:cNvPr id="51206" name="组合 162828"/>
          <p:cNvGrpSpPr/>
          <p:nvPr/>
        </p:nvGrpSpPr>
        <p:grpSpPr>
          <a:xfrm>
            <a:off x="533400" y="2743200"/>
            <a:ext cx="6216650" cy="787400"/>
            <a:chOff x="384" y="1770"/>
            <a:chExt cx="4396" cy="601"/>
          </a:xfrm>
        </p:grpSpPr>
        <p:sp>
          <p:nvSpPr>
            <p:cNvPr id="51208" name="矩形 162829"/>
            <p:cNvSpPr/>
            <p:nvPr/>
          </p:nvSpPr>
          <p:spPr>
            <a:xfrm>
              <a:off x="776" y="2064"/>
              <a:ext cx="247" cy="282"/>
            </a:xfrm>
            <a:prstGeom prst="rect">
              <a:avLst/>
            </a:prstGeom>
            <a:pattFill prst="wdUpDiag">
              <a:fgClr>
                <a:srgbClr val="FF66FF"/>
              </a:fgClr>
              <a:bgClr>
                <a:srgbClr val="FFFFFF"/>
              </a:bgClr>
            </a:patt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09" name="矩形 162830"/>
            <p:cNvSpPr/>
            <p:nvPr/>
          </p:nvSpPr>
          <p:spPr>
            <a:xfrm>
              <a:off x="1023" y="2064"/>
              <a:ext cx="153"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10" name="直接连接符 162831"/>
            <p:cNvSpPr/>
            <p:nvPr/>
          </p:nvSpPr>
          <p:spPr>
            <a:xfrm>
              <a:off x="520" y="2205"/>
              <a:ext cx="213" cy="0"/>
            </a:xfrm>
            <a:prstGeom prst="line">
              <a:avLst/>
            </a:prstGeom>
            <a:ln w="12700" cap="flat" cmpd="sng">
              <a:solidFill>
                <a:srgbClr val="CC0000"/>
              </a:solidFill>
              <a:prstDash val="solid"/>
              <a:headEnd type="none" w="med" len="med"/>
              <a:tailEnd type="none" w="med" len="med"/>
            </a:ln>
          </p:spPr>
        </p:sp>
        <p:sp>
          <p:nvSpPr>
            <p:cNvPr id="51211" name="任意多边形 162832"/>
            <p:cNvSpPr/>
            <p:nvPr/>
          </p:nvSpPr>
          <p:spPr>
            <a:xfrm>
              <a:off x="724" y="2170"/>
              <a:ext cx="52" cy="70"/>
            </a:xfrm>
            <a:custGeom>
              <a:avLst/>
              <a:gdLst/>
              <a:ahLst/>
              <a:cxnLst>
                <a:cxn ang="0">
                  <a:pos x="0" y="0"/>
                </a:cxn>
                <a:cxn ang="0">
                  <a:pos x="58" y="35"/>
                </a:cxn>
                <a:cxn ang="0">
                  <a:pos x="0" y="70"/>
                </a:cxn>
                <a:cxn ang="0">
                  <a:pos x="0" y="0"/>
                </a:cxn>
              </a:cxnLst>
              <a:pathLst>
                <a:path w="47" h="70">
                  <a:moveTo>
                    <a:pt x="0" y="0"/>
                  </a:moveTo>
                  <a:lnTo>
                    <a:pt x="47"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12" name="矩形 162833"/>
            <p:cNvSpPr/>
            <p:nvPr/>
          </p:nvSpPr>
          <p:spPr>
            <a:xfrm>
              <a:off x="384" y="2029"/>
              <a:ext cx="104" cy="221"/>
            </a:xfrm>
            <a:prstGeom prst="rect">
              <a:avLst/>
            </a:prstGeom>
            <a:noFill/>
            <a:ln w="9525">
              <a:noFill/>
            </a:ln>
          </p:spPr>
          <p:txBody>
            <a:bodyPr wrap="none" lIns="0" tIns="0" rIns="0" bIns="0">
              <a:spAutoFit/>
            </a:bodyPr>
            <a:p>
              <a:pPr lvl="0" eaLnBrk="1" hangingPunct="1"/>
              <a:r>
                <a:rPr lang="en-US" altLang="zh-CN" sz="1900" b="0" dirty="0">
                  <a:solidFill>
                    <a:srgbClr val="000000"/>
                  </a:solidFill>
                  <a:latin typeface="Times" pitchFamily="18" charset="0"/>
                  <a:ea typeface="楷体_GB2312" pitchFamily="49" charset="-122"/>
                </a:rPr>
                <a:t>L</a:t>
              </a:r>
              <a:endParaRPr lang="en-US" altLang="zh-CN" dirty="0">
                <a:latin typeface="Times New Roman" panose="02020603050405020304" pitchFamily="18" charset="0"/>
                <a:ea typeface="楷体_GB2312" pitchFamily="49" charset="-122"/>
              </a:endParaRPr>
            </a:p>
          </p:txBody>
        </p:sp>
        <p:sp>
          <p:nvSpPr>
            <p:cNvPr id="51213" name="直接连接符 162834"/>
            <p:cNvSpPr/>
            <p:nvPr/>
          </p:nvSpPr>
          <p:spPr>
            <a:xfrm>
              <a:off x="1117" y="2205"/>
              <a:ext cx="221" cy="0"/>
            </a:xfrm>
            <a:prstGeom prst="line">
              <a:avLst/>
            </a:prstGeom>
            <a:ln w="12700" cap="flat" cmpd="sng">
              <a:solidFill>
                <a:srgbClr val="000000"/>
              </a:solidFill>
              <a:prstDash val="solid"/>
              <a:headEnd type="none" w="med" len="med"/>
              <a:tailEnd type="none" w="med" len="med"/>
            </a:ln>
          </p:spPr>
        </p:sp>
        <p:sp>
          <p:nvSpPr>
            <p:cNvPr id="51214" name="任意多边形 162835"/>
            <p:cNvSpPr/>
            <p:nvPr/>
          </p:nvSpPr>
          <p:spPr>
            <a:xfrm>
              <a:off x="1330" y="2170"/>
              <a:ext cx="51" cy="70"/>
            </a:xfrm>
            <a:custGeom>
              <a:avLst/>
              <a:gdLst/>
              <a:ahLst/>
              <a:cxnLst>
                <a:cxn ang="0">
                  <a:pos x="0" y="0"/>
                </a:cxn>
                <a:cxn ang="0">
                  <a:pos x="55" y="35"/>
                </a:cxn>
                <a:cxn ang="0">
                  <a:pos x="0" y="70"/>
                </a:cxn>
                <a:cxn ang="0">
                  <a:pos x="0" y="0"/>
                </a:cxn>
              </a:cxnLst>
              <a:pathLst>
                <a:path w="47" h="70">
                  <a:moveTo>
                    <a:pt x="0" y="0"/>
                  </a:moveTo>
                  <a:lnTo>
                    <a:pt x="47"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15" name="矩形 162836"/>
            <p:cNvSpPr/>
            <p:nvPr/>
          </p:nvSpPr>
          <p:spPr>
            <a:xfrm>
              <a:off x="1381" y="2064"/>
              <a:ext cx="238"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16" name="矩形 162837"/>
            <p:cNvSpPr/>
            <p:nvPr/>
          </p:nvSpPr>
          <p:spPr>
            <a:xfrm>
              <a:off x="1440" y="2118"/>
              <a:ext cx="86" cy="220"/>
            </a:xfrm>
            <a:prstGeom prst="rect">
              <a:avLst/>
            </a:prstGeom>
            <a:noFill/>
            <a:ln w="9525">
              <a:noFill/>
            </a:ln>
          </p:spPr>
          <p:txBody>
            <a:bodyPr wrap="none" lIns="0" tIns="0" rIns="0" bIns="0">
              <a:spAutoFit/>
            </a:bodyPr>
            <a:p>
              <a:pPr lvl="0" eaLnBrk="1" hangingPunct="1"/>
              <a:r>
                <a:rPr lang="en-US" altLang="zh-CN" sz="1900" dirty="0">
                  <a:solidFill>
                    <a:srgbClr val="000000"/>
                  </a:solidFill>
                  <a:latin typeface="Times" pitchFamily="18" charset="0"/>
                  <a:ea typeface="楷体_GB2312" pitchFamily="49" charset="-122"/>
                </a:rPr>
                <a:t>a</a:t>
              </a:r>
              <a:endParaRPr lang="en-US" altLang="zh-CN" dirty="0">
                <a:latin typeface="Times New Roman" panose="02020603050405020304" pitchFamily="18" charset="0"/>
                <a:ea typeface="楷体_GB2312" pitchFamily="49" charset="-122"/>
              </a:endParaRPr>
            </a:p>
          </p:txBody>
        </p:sp>
        <p:sp>
          <p:nvSpPr>
            <p:cNvPr id="51217" name="矩形 162838"/>
            <p:cNvSpPr/>
            <p:nvPr/>
          </p:nvSpPr>
          <p:spPr>
            <a:xfrm>
              <a:off x="1536" y="2213"/>
              <a:ext cx="58" cy="152"/>
            </a:xfrm>
            <a:prstGeom prst="rect">
              <a:avLst/>
            </a:prstGeom>
            <a:noFill/>
            <a:ln w="9525">
              <a:noFill/>
            </a:ln>
          </p:spPr>
          <p:txBody>
            <a:bodyPr wrap="none" lIns="0" tIns="0" rIns="0" bIns="0">
              <a:spAutoFit/>
            </a:bodyPr>
            <a:p>
              <a:pPr lvl="0" eaLnBrk="1" hangingPunct="1"/>
              <a:r>
                <a:rPr lang="en-US" altLang="zh-CN" sz="1300" dirty="0">
                  <a:solidFill>
                    <a:srgbClr val="000000"/>
                  </a:solidFill>
                  <a:latin typeface="Times" pitchFamily="18" charset="0"/>
                  <a:ea typeface="楷体_GB2312" pitchFamily="49" charset="-122"/>
                </a:rPr>
                <a:t>1</a:t>
              </a:r>
              <a:endParaRPr lang="en-US" altLang="zh-CN" dirty="0">
                <a:latin typeface="Times New Roman" panose="02020603050405020304" pitchFamily="18" charset="0"/>
                <a:ea typeface="楷体_GB2312" pitchFamily="49" charset="-122"/>
              </a:endParaRPr>
            </a:p>
          </p:txBody>
        </p:sp>
        <p:sp>
          <p:nvSpPr>
            <p:cNvPr id="51218" name="矩形 162839"/>
            <p:cNvSpPr/>
            <p:nvPr/>
          </p:nvSpPr>
          <p:spPr>
            <a:xfrm>
              <a:off x="1619" y="2064"/>
              <a:ext cx="162"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19" name="直接连接符 162840"/>
            <p:cNvSpPr/>
            <p:nvPr/>
          </p:nvSpPr>
          <p:spPr>
            <a:xfrm>
              <a:off x="1680" y="2195"/>
              <a:ext cx="240" cy="13"/>
            </a:xfrm>
            <a:prstGeom prst="line">
              <a:avLst/>
            </a:prstGeom>
            <a:ln w="12700" cap="flat" cmpd="sng">
              <a:solidFill>
                <a:srgbClr val="CC0000"/>
              </a:solidFill>
              <a:prstDash val="solid"/>
              <a:headEnd type="none" w="med" len="med"/>
              <a:tailEnd type="none" w="med" len="med"/>
            </a:ln>
          </p:spPr>
        </p:sp>
        <p:sp>
          <p:nvSpPr>
            <p:cNvPr id="51220" name="任意多边形 162841"/>
            <p:cNvSpPr/>
            <p:nvPr/>
          </p:nvSpPr>
          <p:spPr>
            <a:xfrm>
              <a:off x="1909" y="2170"/>
              <a:ext cx="60" cy="70"/>
            </a:xfrm>
            <a:custGeom>
              <a:avLst/>
              <a:gdLst/>
              <a:ahLst/>
              <a:cxnLst>
                <a:cxn ang="0">
                  <a:pos x="0" y="0"/>
                </a:cxn>
                <a:cxn ang="0">
                  <a:pos x="65" y="35"/>
                </a:cxn>
                <a:cxn ang="0">
                  <a:pos x="0" y="70"/>
                </a:cxn>
                <a:cxn ang="0">
                  <a:pos x="0" y="0"/>
                </a:cxn>
              </a:cxnLst>
              <a:pathLst>
                <a:path w="55" h="70">
                  <a:moveTo>
                    <a:pt x="0" y="0"/>
                  </a:moveTo>
                  <a:lnTo>
                    <a:pt x="55"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grpSp>
          <p:nvGrpSpPr>
            <p:cNvPr id="51221" name="组合 162842"/>
            <p:cNvGrpSpPr/>
            <p:nvPr/>
          </p:nvGrpSpPr>
          <p:grpSpPr>
            <a:xfrm>
              <a:off x="1968" y="2064"/>
              <a:ext cx="406" cy="301"/>
              <a:chOff x="2474" y="3450"/>
              <a:chExt cx="406" cy="301"/>
            </a:xfrm>
          </p:grpSpPr>
          <p:sp>
            <p:nvSpPr>
              <p:cNvPr id="51245" name="矩形 162843"/>
              <p:cNvSpPr/>
              <p:nvPr/>
            </p:nvSpPr>
            <p:spPr>
              <a:xfrm>
                <a:off x="2474" y="3450"/>
                <a:ext cx="238" cy="282"/>
              </a:xfrm>
              <a:prstGeom prst="rect">
                <a:avLst/>
              </a:prstGeom>
              <a:solidFill>
                <a:schemeClr val="bg1"/>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46" name="矩形 162844"/>
              <p:cNvSpPr/>
              <p:nvPr/>
            </p:nvSpPr>
            <p:spPr>
              <a:xfrm>
                <a:off x="2504" y="3503"/>
                <a:ext cx="86" cy="221"/>
              </a:xfrm>
              <a:prstGeom prst="rect">
                <a:avLst/>
              </a:prstGeom>
              <a:solidFill>
                <a:schemeClr val="bg1"/>
              </a:solidFill>
              <a:ln w="9525">
                <a:noFill/>
              </a:ln>
            </p:spPr>
            <p:txBody>
              <a:bodyPr wrap="none" lIns="0" tIns="0" rIns="0" bIns="0">
                <a:spAutoFit/>
              </a:bodyPr>
              <a:p>
                <a:pPr lvl="0" eaLnBrk="1" hangingPunct="1"/>
                <a:r>
                  <a:rPr lang="en-US" altLang="zh-CN" sz="1900" dirty="0">
                    <a:solidFill>
                      <a:srgbClr val="000000"/>
                    </a:solidFill>
                    <a:latin typeface="Times" pitchFamily="18" charset="0"/>
                    <a:ea typeface="楷体_GB2312" pitchFamily="49" charset="-122"/>
                  </a:rPr>
                  <a:t>a</a:t>
                </a:r>
                <a:endParaRPr lang="en-US" altLang="zh-CN" dirty="0">
                  <a:latin typeface="Times New Roman" panose="02020603050405020304" pitchFamily="18" charset="0"/>
                  <a:ea typeface="楷体_GB2312" pitchFamily="49" charset="-122"/>
                </a:endParaRPr>
              </a:p>
            </p:txBody>
          </p:sp>
          <p:sp>
            <p:nvSpPr>
              <p:cNvPr id="51247" name="矩形 162845"/>
              <p:cNvSpPr/>
              <p:nvPr/>
            </p:nvSpPr>
            <p:spPr>
              <a:xfrm>
                <a:off x="2600" y="3600"/>
                <a:ext cx="58" cy="151"/>
              </a:xfrm>
              <a:prstGeom prst="rect">
                <a:avLst/>
              </a:prstGeom>
              <a:solidFill>
                <a:schemeClr val="bg1"/>
              </a:solidFill>
              <a:ln w="9525">
                <a:noFill/>
              </a:ln>
            </p:spPr>
            <p:txBody>
              <a:bodyPr wrap="none" lIns="0" tIns="0" rIns="0" bIns="0">
                <a:spAutoFit/>
              </a:bodyPr>
              <a:p>
                <a:pPr lvl="0" eaLnBrk="1" hangingPunct="1"/>
                <a:r>
                  <a:rPr lang="en-US" altLang="zh-CN" sz="1300" dirty="0">
                    <a:solidFill>
                      <a:srgbClr val="000000"/>
                    </a:solidFill>
                    <a:latin typeface="Times" pitchFamily="18" charset="0"/>
                    <a:ea typeface="楷体_GB2312" pitchFamily="49" charset="-122"/>
                  </a:rPr>
                  <a:t>2</a:t>
                </a:r>
                <a:endParaRPr lang="en-US" altLang="zh-CN" dirty="0">
                  <a:latin typeface="Times New Roman" panose="02020603050405020304" pitchFamily="18" charset="0"/>
                  <a:ea typeface="楷体_GB2312" pitchFamily="49" charset="-122"/>
                </a:endParaRPr>
              </a:p>
            </p:txBody>
          </p:sp>
          <p:sp>
            <p:nvSpPr>
              <p:cNvPr id="51248" name="矩形 162846"/>
              <p:cNvSpPr/>
              <p:nvPr/>
            </p:nvSpPr>
            <p:spPr>
              <a:xfrm>
                <a:off x="2718" y="3450"/>
                <a:ext cx="162" cy="282"/>
              </a:xfrm>
              <a:prstGeom prst="rect">
                <a:avLst/>
              </a:prstGeom>
              <a:solidFill>
                <a:schemeClr val="bg1"/>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grpSp>
        <p:sp>
          <p:nvSpPr>
            <p:cNvPr id="51222" name="直接连接符 162847"/>
            <p:cNvSpPr/>
            <p:nvPr/>
          </p:nvSpPr>
          <p:spPr>
            <a:xfrm>
              <a:off x="2880" y="2211"/>
              <a:ext cx="223" cy="0"/>
            </a:xfrm>
            <a:prstGeom prst="line">
              <a:avLst/>
            </a:prstGeom>
            <a:ln w="12700" cap="flat" cmpd="sng">
              <a:solidFill>
                <a:srgbClr val="CC0000"/>
              </a:solidFill>
              <a:prstDash val="solid"/>
              <a:headEnd type="none" w="med" len="med"/>
              <a:tailEnd type="none" w="med" len="med"/>
            </a:ln>
          </p:spPr>
        </p:sp>
        <p:sp>
          <p:nvSpPr>
            <p:cNvPr id="51223" name="任意多边形 162848"/>
            <p:cNvSpPr/>
            <p:nvPr/>
          </p:nvSpPr>
          <p:spPr>
            <a:xfrm>
              <a:off x="3094" y="2176"/>
              <a:ext cx="51" cy="70"/>
            </a:xfrm>
            <a:custGeom>
              <a:avLst/>
              <a:gdLst/>
              <a:ahLst/>
              <a:cxnLst>
                <a:cxn ang="0">
                  <a:pos x="0" y="0"/>
                </a:cxn>
                <a:cxn ang="0">
                  <a:pos x="55" y="35"/>
                </a:cxn>
                <a:cxn ang="0">
                  <a:pos x="0" y="70"/>
                </a:cxn>
                <a:cxn ang="0">
                  <a:pos x="0" y="0"/>
                </a:cxn>
              </a:cxnLst>
              <a:pathLst>
                <a:path w="47" h="70">
                  <a:moveTo>
                    <a:pt x="0" y="0"/>
                  </a:moveTo>
                  <a:lnTo>
                    <a:pt x="47"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24" name="矩形 162849"/>
            <p:cNvSpPr/>
            <p:nvPr/>
          </p:nvSpPr>
          <p:spPr>
            <a:xfrm>
              <a:off x="3145" y="2070"/>
              <a:ext cx="247"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25" name="矩形 162850"/>
            <p:cNvSpPr/>
            <p:nvPr/>
          </p:nvSpPr>
          <p:spPr>
            <a:xfrm>
              <a:off x="3214" y="2117"/>
              <a:ext cx="90" cy="232"/>
            </a:xfrm>
            <a:prstGeom prst="rect">
              <a:avLst/>
            </a:prstGeom>
            <a:noFill/>
            <a:ln w="9525">
              <a:noFill/>
            </a:ln>
          </p:spPr>
          <p:txBody>
            <a:bodyPr wrap="none" lIns="0" tIns="0" rIns="0" bIns="0">
              <a:spAutoFit/>
            </a:bodyPr>
            <a:p>
              <a:pPr lvl="0" eaLnBrk="1" hangingPunct="1"/>
              <a:r>
                <a:rPr lang="en-US" altLang="zh-CN" dirty="0">
                  <a:solidFill>
                    <a:srgbClr val="000000"/>
                  </a:solidFill>
                  <a:latin typeface="Times" pitchFamily="18" charset="0"/>
                  <a:ea typeface="楷体_GB2312" pitchFamily="49" charset="-122"/>
                </a:rPr>
                <a:t>a</a:t>
              </a:r>
              <a:endParaRPr lang="en-US" altLang="zh-CN" dirty="0">
                <a:latin typeface="Times New Roman" panose="02020603050405020304" pitchFamily="18" charset="0"/>
                <a:ea typeface="楷体_GB2312" pitchFamily="49" charset="-122"/>
              </a:endParaRPr>
            </a:p>
          </p:txBody>
        </p:sp>
        <p:sp>
          <p:nvSpPr>
            <p:cNvPr id="51226" name="矩形 162851"/>
            <p:cNvSpPr/>
            <p:nvPr/>
          </p:nvSpPr>
          <p:spPr>
            <a:xfrm>
              <a:off x="3311" y="2220"/>
              <a:ext cx="32" cy="151"/>
            </a:xfrm>
            <a:prstGeom prst="rect">
              <a:avLst/>
            </a:prstGeom>
            <a:noFill/>
            <a:ln w="9525">
              <a:noFill/>
            </a:ln>
          </p:spPr>
          <p:txBody>
            <a:bodyPr wrap="none" lIns="0" tIns="0" rIns="0" bIns="0">
              <a:spAutoFit/>
            </a:bodyPr>
            <a:p>
              <a:pPr lvl="0" eaLnBrk="1" hangingPunct="1"/>
              <a:r>
                <a:rPr lang="en-US" altLang="zh-CN" sz="1300" dirty="0">
                  <a:solidFill>
                    <a:srgbClr val="000000"/>
                  </a:solidFill>
                  <a:latin typeface="Times New Roman" panose="02020603050405020304" pitchFamily="18" charset="0"/>
                  <a:ea typeface="楷体_GB2312" pitchFamily="49" charset="-122"/>
                </a:rPr>
                <a:t>i</a:t>
              </a:r>
              <a:endParaRPr lang="en-US" altLang="zh-CN" dirty="0">
                <a:latin typeface="Times New Roman" panose="02020603050405020304" pitchFamily="18" charset="0"/>
                <a:ea typeface="楷体_GB2312" pitchFamily="49" charset="-122"/>
              </a:endParaRPr>
            </a:p>
          </p:txBody>
        </p:sp>
        <p:sp>
          <p:nvSpPr>
            <p:cNvPr id="51227" name="矩形 162852"/>
            <p:cNvSpPr/>
            <p:nvPr/>
          </p:nvSpPr>
          <p:spPr>
            <a:xfrm>
              <a:off x="3392" y="2070"/>
              <a:ext cx="153"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28" name="直接连接符 162853"/>
            <p:cNvSpPr/>
            <p:nvPr/>
          </p:nvSpPr>
          <p:spPr>
            <a:xfrm>
              <a:off x="3468" y="2211"/>
              <a:ext cx="214" cy="0"/>
            </a:xfrm>
            <a:prstGeom prst="line">
              <a:avLst/>
            </a:prstGeom>
            <a:ln w="12700" cap="flat" cmpd="sng">
              <a:solidFill>
                <a:srgbClr val="CC0000"/>
              </a:solidFill>
              <a:prstDash val="solid"/>
              <a:headEnd type="none" w="med" len="med"/>
              <a:tailEnd type="none" w="med" len="med"/>
            </a:ln>
          </p:spPr>
        </p:sp>
        <p:sp>
          <p:nvSpPr>
            <p:cNvPr id="51229" name="任意多边形 162854"/>
            <p:cNvSpPr/>
            <p:nvPr/>
          </p:nvSpPr>
          <p:spPr>
            <a:xfrm>
              <a:off x="3682" y="2176"/>
              <a:ext cx="50" cy="70"/>
            </a:xfrm>
            <a:custGeom>
              <a:avLst/>
              <a:gdLst/>
              <a:ahLst/>
              <a:cxnLst>
                <a:cxn ang="0">
                  <a:pos x="0" y="0"/>
                </a:cxn>
                <a:cxn ang="0">
                  <a:pos x="54" y="35"/>
                </a:cxn>
                <a:cxn ang="0">
                  <a:pos x="0" y="70"/>
                </a:cxn>
                <a:cxn ang="0">
                  <a:pos x="0" y="0"/>
                </a:cxn>
              </a:cxnLst>
              <a:pathLst>
                <a:path w="46" h="70">
                  <a:moveTo>
                    <a:pt x="0" y="0"/>
                  </a:moveTo>
                  <a:lnTo>
                    <a:pt x="46"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30" name="矩形 162855"/>
            <p:cNvSpPr/>
            <p:nvPr/>
          </p:nvSpPr>
          <p:spPr>
            <a:xfrm>
              <a:off x="3744" y="2071"/>
              <a:ext cx="142" cy="220"/>
            </a:xfrm>
            <a:prstGeom prst="rect">
              <a:avLst/>
            </a:prstGeom>
            <a:noFill/>
            <a:ln w="9525">
              <a:noFill/>
            </a:ln>
          </p:spPr>
          <p:txBody>
            <a:bodyPr lIns="0" tIns="0" rIns="0" bIns="0">
              <a:spAutoFit/>
            </a:bodyPr>
            <a:p>
              <a:pPr lvl="0" eaLnBrk="1" hangingPunct="1"/>
              <a:r>
                <a:rPr lang="en-US" altLang="zh-CN" sz="1900" dirty="0">
                  <a:solidFill>
                    <a:srgbClr val="000000"/>
                  </a:solidFill>
                  <a:latin typeface="Times"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sp>
          <p:nvSpPr>
            <p:cNvPr id="51231" name="直接连接符 162856"/>
            <p:cNvSpPr/>
            <p:nvPr/>
          </p:nvSpPr>
          <p:spPr>
            <a:xfrm>
              <a:off x="3908" y="2205"/>
              <a:ext cx="213" cy="0"/>
            </a:xfrm>
            <a:prstGeom prst="line">
              <a:avLst/>
            </a:prstGeom>
            <a:ln w="12700" cap="flat" cmpd="sng">
              <a:solidFill>
                <a:srgbClr val="CC0000"/>
              </a:solidFill>
              <a:prstDash val="solid"/>
              <a:headEnd type="none" w="med" len="med"/>
              <a:tailEnd type="none" w="med" len="med"/>
            </a:ln>
          </p:spPr>
        </p:sp>
        <p:sp>
          <p:nvSpPr>
            <p:cNvPr id="51232" name="任意多边形 162857"/>
            <p:cNvSpPr/>
            <p:nvPr/>
          </p:nvSpPr>
          <p:spPr>
            <a:xfrm>
              <a:off x="4121" y="2170"/>
              <a:ext cx="51" cy="70"/>
            </a:xfrm>
            <a:custGeom>
              <a:avLst/>
              <a:gdLst/>
              <a:ahLst/>
              <a:cxnLst>
                <a:cxn ang="0">
                  <a:pos x="0" y="0"/>
                </a:cxn>
                <a:cxn ang="0">
                  <a:pos x="55" y="35"/>
                </a:cxn>
                <a:cxn ang="0">
                  <a:pos x="0" y="70"/>
                </a:cxn>
                <a:cxn ang="0">
                  <a:pos x="0" y="0"/>
                </a:cxn>
              </a:cxnLst>
              <a:pathLst>
                <a:path w="47" h="70">
                  <a:moveTo>
                    <a:pt x="0" y="0"/>
                  </a:moveTo>
                  <a:lnTo>
                    <a:pt x="47"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33" name="矩形 162858"/>
            <p:cNvSpPr/>
            <p:nvPr/>
          </p:nvSpPr>
          <p:spPr>
            <a:xfrm>
              <a:off x="4159" y="2070"/>
              <a:ext cx="239"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r>
                <a:rPr lang="en-US" altLang="zh-CN" dirty="0">
                  <a:latin typeface="Arial" panose="020B0604020202020204" pitchFamily="34" charset="0"/>
                  <a:ea typeface="楷体_GB2312" pitchFamily="49" charset="-122"/>
                </a:rPr>
                <a:t>a</a:t>
              </a:r>
              <a:endParaRPr lang="en-US" altLang="zh-CN" dirty="0">
                <a:latin typeface="Arial" panose="020B0604020202020204" pitchFamily="34" charset="0"/>
                <a:ea typeface="楷体_GB2312" pitchFamily="49" charset="-122"/>
              </a:endParaRPr>
            </a:p>
          </p:txBody>
        </p:sp>
        <p:sp>
          <p:nvSpPr>
            <p:cNvPr id="51234" name="矩形 162859"/>
            <p:cNvSpPr/>
            <p:nvPr/>
          </p:nvSpPr>
          <p:spPr>
            <a:xfrm>
              <a:off x="4303" y="2214"/>
              <a:ext cx="48" cy="139"/>
            </a:xfrm>
            <a:prstGeom prst="rect">
              <a:avLst/>
            </a:prstGeom>
            <a:noFill/>
            <a:ln w="9525">
              <a:noFill/>
            </a:ln>
          </p:spPr>
          <p:txBody>
            <a:bodyPr lIns="0" tIns="0" rIns="0" bIns="0">
              <a:spAutoFit/>
            </a:bodyPr>
            <a:p>
              <a:pPr lvl="0" eaLnBrk="1" hangingPunct="1"/>
              <a:r>
                <a:rPr lang="en-US" altLang="zh-CN" sz="1200" dirty="0">
                  <a:latin typeface="Times New Roman" panose="02020603050405020304" pitchFamily="18" charset="0"/>
                  <a:ea typeface="楷体_GB2312" pitchFamily="49" charset="-122"/>
                </a:rPr>
                <a:t>n</a:t>
              </a:r>
              <a:endParaRPr lang="en-US" altLang="zh-CN" sz="1200" dirty="0">
                <a:latin typeface="Times New Roman" panose="02020603050405020304" pitchFamily="18" charset="0"/>
                <a:ea typeface="楷体_GB2312" pitchFamily="49" charset="-122"/>
              </a:endParaRPr>
            </a:p>
          </p:txBody>
        </p:sp>
        <p:sp>
          <p:nvSpPr>
            <p:cNvPr id="51235" name="矩形 162860"/>
            <p:cNvSpPr/>
            <p:nvPr/>
          </p:nvSpPr>
          <p:spPr>
            <a:xfrm>
              <a:off x="4399" y="2070"/>
              <a:ext cx="161" cy="282"/>
            </a:xfrm>
            <a:prstGeom prst="rect">
              <a:avLst/>
            </a:prstGeom>
            <a:solidFill>
              <a:srgbClr val="FFFFFF"/>
            </a:solidFill>
            <a:ln w="12700" cap="flat" cmpd="sng">
              <a:solidFill>
                <a:srgbClr val="000000"/>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51236" name="直接连接符 162861"/>
            <p:cNvSpPr/>
            <p:nvPr/>
          </p:nvSpPr>
          <p:spPr>
            <a:xfrm>
              <a:off x="1096" y="1770"/>
              <a:ext cx="8" cy="246"/>
            </a:xfrm>
            <a:prstGeom prst="line">
              <a:avLst/>
            </a:prstGeom>
            <a:ln w="12700" cap="flat" cmpd="sng">
              <a:solidFill>
                <a:srgbClr val="CC0000"/>
              </a:solidFill>
              <a:prstDash val="solid"/>
              <a:headEnd type="none" w="med" len="med"/>
              <a:tailEnd type="none" w="med" len="med"/>
            </a:ln>
          </p:spPr>
        </p:sp>
        <p:sp>
          <p:nvSpPr>
            <p:cNvPr id="51237" name="任意多边形 162862"/>
            <p:cNvSpPr/>
            <p:nvPr/>
          </p:nvSpPr>
          <p:spPr>
            <a:xfrm>
              <a:off x="1074" y="1993"/>
              <a:ext cx="51" cy="71"/>
            </a:xfrm>
            <a:custGeom>
              <a:avLst/>
              <a:gdLst/>
              <a:ahLst/>
              <a:cxnLst>
                <a:cxn ang="0">
                  <a:pos x="0" y="0"/>
                </a:cxn>
                <a:cxn ang="0">
                  <a:pos x="29" y="71"/>
                </a:cxn>
                <a:cxn ang="0">
                  <a:pos x="57" y="0"/>
                </a:cxn>
                <a:cxn ang="0">
                  <a:pos x="0" y="0"/>
                </a:cxn>
              </a:cxnLst>
              <a:pathLst>
                <a:path w="46" h="71">
                  <a:moveTo>
                    <a:pt x="0" y="0"/>
                  </a:moveTo>
                  <a:lnTo>
                    <a:pt x="23" y="71"/>
                  </a:lnTo>
                  <a:lnTo>
                    <a:pt x="46" y="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sp>
          <p:nvSpPr>
            <p:cNvPr id="51238" name="直接连接符 162863"/>
            <p:cNvSpPr/>
            <p:nvPr/>
          </p:nvSpPr>
          <p:spPr>
            <a:xfrm>
              <a:off x="1100" y="1782"/>
              <a:ext cx="3680" cy="0"/>
            </a:xfrm>
            <a:prstGeom prst="line">
              <a:avLst/>
            </a:prstGeom>
            <a:ln w="12700" cap="flat" cmpd="sng">
              <a:solidFill>
                <a:srgbClr val="CC0000"/>
              </a:solidFill>
              <a:prstDash val="solid"/>
              <a:headEnd type="none" w="med" len="med"/>
              <a:tailEnd type="none" w="med" len="med"/>
            </a:ln>
          </p:spPr>
        </p:sp>
        <p:sp>
          <p:nvSpPr>
            <p:cNvPr id="51239" name="直接连接符 162864"/>
            <p:cNvSpPr/>
            <p:nvPr/>
          </p:nvSpPr>
          <p:spPr>
            <a:xfrm flipV="1">
              <a:off x="4780" y="1782"/>
              <a:ext cx="0" cy="423"/>
            </a:xfrm>
            <a:prstGeom prst="line">
              <a:avLst/>
            </a:prstGeom>
            <a:ln w="12700" cap="flat" cmpd="sng">
              <a:solidFill>
                <a:srgbClr val="CC0000"/>
              </a:solidFill>
              <a:prstDash val="solid"/>
              <a:headEnd type="none" w="med" len="med"/>
              <a:tailEnd type="none" w="med" len="med"/>
            </a:ln>
          </p:spPr>
        </p:sp>
        <p:sp>
          <p:nvSpPr>
            <p:cNvPr id="51240" name="直接连接符 162865"/>
            <p:cNvSpPr/>
            <p:nvPr/>
          </p:nvSpPr>
          <p:spPr>
            <a:xfrm>
              <a:off x="4465" y="2205"/>
              <a:ext cx="315" cy="0"/>
            </a:xfrm>
            <a:prstGeom prst="line">
              <a:avLst/>
            </a:prstGeom>
            <a:ln w="12700" cap="flat" cmpd="sng">
              <a:solidFill>
                <a:srgbClr val="CC0000"/>
              </a:solidFill>
              <a:prstDash val="solid"/>
              <a:headEnd type="none" w="med" len="med"/>
              <a:tailEnd type="none" w="med" len="med"/>
            </a:ln>
          </p:spPr>
        </p:sp>
        <p:grpSp>
          <p:nvGrpSpPr>
            <p:cNvPr id="51241" name="组合 162866"/>
            <p:cNvGrpSpPr/>
            <p:nvPr/>
          </p:nvGrpSpPr>
          <p:grpSpPr>
            <a:xfrm>
              <a:off x="2304" y="2166"/>
              <a:ext cx="261" cy="70"/>
              <a:chOff x="2784" y="4049"/>
              <a:chExt cx="261" cy="70"/>
            </a:xfrm>
          </p:grpSpPr>
          <p:sp>
            <p:nvSpPr>
              <p:cNvPr id="51243" name="直接连接符 162867"/>
              <p:cNvSpPr/>
              <p:nvPr/>
            </p:nvSpPr>
            <p:spPr>
              <a:xfrm>
                <a:off x="2784" y="4080"/>
                <a:ext cx="214" cy="0"/>
              </a:xfrm>
              <a:prstGeom prst="line">
                <a:avLst/>
              </a:prstGeom>
              <a:ln w="12700" cap="flat" cmpd="sng">
                <a:solidFill>
                  <a:srgbClr val="CC0000"/>
                </a:solidFill>
                <a:prstDash val="solid"/>
                <a:headEnd type="none" w="med" len="med"/>
                <a:tailEnd type="none" w="med" len="med"/>
              </a:ln>
            </p:spPr>
          </p:sp>
          <p:sp>
            <p:nvSpPr>
              <p:cNvPr id="51244" name="任意多边形 162868"/>
              <p:cNvSpPr/>
              <p:nvPr/>
            </p:nvSpPr>
            <p:spPr>
              <a:xfrm>
                <a:off x="2994" y="4049"/>
                <a:ext cx="51" cy="70"/>
              </a:xfrm>
              <a:custGeom>
                <a:avLst/>
                <a:gdLst/>
                <a:ahLst/>
                <a:cxnLst>
                  <a:cxn ang="0">
                    <a:pos x="0" y="0"/>
                  </a:cxn>
                  <a:cxn ang="0">
                    <a:pos x="55" y="35"/>
                  </a:cxn>
                  <a:cxn ang="0">
                    <a:pos x="0" y="70"/>
                  </a:cxn>
                  <a:cxn ang="0">
                    <a:pos x="0" y="0"/>
                  </a:cxn>
                </a:cxnLst>
                <a:pathLst>
                  <a:path w="47" h="70">
                    <a:moveTo>
                      <a:pt x="0" y="0"/>
                    </a:moveTo>
                    <a:lnTo>
                      <a:pt x="47" y="35"/>
                    </a:lnTo>
                    <a:lnTo>
                      <a:pt x="0" y="70"/>
                    </a:lnTo>
                    <a:lnTo>
                      <a:pt x="0" y="0"/>
                    </a:lnTo>
                    <a:close/>
                  </a:path>
                </a:pathLst>
              </a:custGeom>
              <a:solidFill>
                <a:srgbClr val="CC0000">
                  <a:alpha val="100000"/>
                </a:srgbClr>
              </a:solidFill>
              <a:ln w="12700" cap="flat" cmpd="sng">
                <a:solidFill>
                  <a:srgbClr val="CC0000">
                    <a:alpha val="100000"/>
                  </a:srgbClr>
                </a:solidFill>
                <a:prstDash val="solid"/>
                <a:round/>
                <a:headEnd type="none" w="med" len="med"/>
                <a:tailEnd type="none" w="med" len="med"/>
              </a:ln>
            </p:spPr>
            <p:txBody>
              <a:bodyPr/>
              <a:p>
                <a:endParaRPr lang="zh-CN" altLang="en-US"/>
              </a:p>
            </p:txBody>
          </p:sp>
        </p:grpSp>
        <p:sp>
          <p:nvSpPr>
            <p:cNvPr id="51242" name="矩形 162869"/>
            <p:cNvSpPr/>
            <p:nvPr/>
          </p:nvSpPr>
          <p:spPr>
            <a:xfrm>
              <a:off x="2688" y="2069"/>
              <a:ext cx="142" cy="221"/>
            </a:xfrm>
            <a:prstGeom prst="rect">
              <a:avLst/>
            </a:prstGeom>
            <a:noFill/>
            <a:ln w="9525">
              <a:noFill/>
            </a:ln>
          </p:spPr>
          <p:txBody>
            <a:bodyPr lIns="0" tIns="0" rIns="0" bIns="0">
              <a:spAutoFit/>
            </a:bodyPr>
            <a:p>
              <a:pPr lvl="0" eaLnBrk="1" hangingPunct="1"/>
              <a:r>
                <a:rPr lang="en-US" altLang="zh-CN" sz="1900" dirty="0">
                  <a:solidFill>
                    <a:srgbClr val="000000"/>
                  </a:solidFill>
                  <a:latin typeface="Times"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grpSp>
      <p:sp>
        <p:nvSpPr>
          <p:cNvPr id="51207" name="矩形 162870"/>
          <p:cNvSpPr/>
          <p:nvPr/>
        </p:nvSpPr>
        <p:spPr>
          <a:xfrm>
            <a:off x="457200" y="3657600"/>
            <a:ext cx="8382000" cy="3013075"/>
          </a:xfrm>
          <a:prstGeom prst="rect">
            <a:avLst/>
          </a:prstGeom>
          <a:noFill/>
          <a:ln w="57150">
            <a:noFill/>
          </a:ln>
        </p:spPr>
        <p:txBody>
          <a:bodyPr anchor="ctr">
            <a:spAutoFit/>
          </a:bodyPr>
          <a:p>
            <a:pPr lvl="0" eaLnBrk="1" hangingPunct="1">
              <a:lnSpc>
                <a:spcPct val="120000"/>
              </a:lnSpc>
            </a:pPr>
            <a:r>
              <a:rPr lang="zh-CN" altLang="en-US" dirty="0">
                <a:latin typeface="Times New Roman" panose="02020603050405020304" pitchFamily="18" charset="0"/>
                <a:ea typeface="楷体_GB2312" pitchFamily="49" charset="-122"/>
              </a:rPr>
              <a:t>假设 </a:t>
            </a:r>
            <a:r>
              <a:rPr lang="en-US" altLang="zh-CN" dirty="0">
                <a:latin typeface="Times New Roman" panose="02020603050405020304" pitchFamily="18" charset="0"/>
                <a:ea typeface="楷体_GB2312" pitchFamily="49" charset="-122"/>
              </a:rPr>
              <a:t>P</a:t>
            </a:r>
            <a:r>
              <a:rPr lang="zh-CN" altLang="en-US" dirty="0">
                <a:latin typeface="Times New Roman" panose="02020603050405020304" pitchFamily="18" charset="0"/>
                <a:ea typeface="楷体_GB2312" pitchFamily="49" charset="-122"/>
              </a:rPr>
              <a:t>指向链表最后一个结点。</a:t>
            </a:r>
            <a:endParaRPr lang="zh-CN" altLang="en-US" dirty="0">
              <a:latin typeface="Times New Roman" panose="02020603050405020304" pitchFamily="18" charset="0"/>
              <a:ea typeface="楷体_GB2312" pitchFamily="49" charset="-122"/>
            </a:endParaRPr>
          </a:p>
          <a:p>
            <a:pPr lvl="0" eaLnBrk="1" hangingPunct="1">
              <a:lnSpc>
                <a:spcPct val="120000"/>
              </a:lnSpc>
            </a:pPr>
            <a:r>
              <a:rPr lang="zh-CN" altLang="en-US" dirty="0">
                <a:latin typeface="Times New Roman" panose="02020603050405020304" pitchFamily="18" charset="0"/>
                <a:ea typeface="楷体_GB2312" pitchFamily="49" charset="-122"/>
              </a:rPr>
              <a:t>    单链表： </a:t>
            </a:r>
            <a:r>
              <a:rPr lang="en-US" altLang="zh-CN" dirty="0">
                <a:latin typeface="Times New Roman" panose="02020603050405020304" pitchFamily="18" charset="0"/>
                <a:ea typeface="楷体_GB2312" pitchFamily="49" charset="-122"/>
              </a:rPr>
              <a:t>p-&gt;next= =NULL</a:t>
            </a:r>
            <a:r>
              <a:rPr lang="zh-CN" altLang="en-US" dirty="0">
                <a:latin typeface="Times New Roman" panose="02020603050405020304" pitchFamily="18" charset="0"/>
                <a:ea typeface="楷体_GB2312" pitchFamily="49" charset="-122"/>
              </a:rPr>
              <a:t>为真。循环单链表： </a:t>
            </a:r>
            <a:r>
              <a:rPr lang="en-US" altLang="zh-CN" dirty="0">
                <a:latin typeface="Times New Roman" panose="02020603050405020304" pitchFamily="18" charset="0"/>
                <a:ea typeface="楷体_GB2312" pitchFamily="49" charset="-122"/>
              </a:rPr>
              <a:t>p-&gt;next== L</a:t>
            </a:r>
            <a:r>
              <a:rPr lang="zh-CN" altLang="en-US" dirty="0">
                <a:latin typeface="Times New Roman" panose="02020603050405020304" pitchFamily="18" charset="0"/>
                <a:ea typeface="楷体_GB2312" pitchFamily="49" charset="-122"/>
              </a:rPr>
              <a:t>为真。</a:t>
            </a:r>
            <a:endParaRPr lang="zh-CN" altLang="en-US" dirty="0">
              <a:latin typeface="Times New Roman" panose="02020603050405020304" pitchFamily="18" charset="0"/>
              <a:ea typeface="楷体_GB2312" pitchFamily="49" charset="-122"/>
            </a:endParaRPr>
          </a:p>
          <a:p>
            <a:pPr lvl="0" eaLnBrk="1" hangingPunct="1">
              <a:lnSpc>
                <a:spcPct val="120000"/>
              </a:lnSpc>
            </a:pPr>
            <a:r>
              <a:rPr lang="zh-CN" altLang="en-US" dirty="0">
                <a:latin typeface="Times New Roman" panose="02020603050405020304" pitchFamily="18" charset="0"/>
                <a:ea typeface="楷体_GB2312" pitchFamily="49" charset="-122"/>
              </a:rPr>
              <a:t>判断链表是否为空的条件：</a:t>
            </a:r>
            <a:endParaRPr lang="zh-CN" altLang="en-US" dirty="0">
              <a:latin typeface="Times New Roman" panose="02020603050405020304" pitchFamily="18" charset="0"/>
              <a:ea typeface="楷体_GB2312" pitchFamily="49" charset="-122"/>
            </a:endParaRPr>
          </a:p>
          <a:p>
            <a:pPr lvl="0" eaLnBrk="1" hangingPunct="1">
              <a:lnSpc>
                <a:spcPct val="120000"/>
              </a:lnSpc>
            </a:pPr>
            <a:r>
              <a:rPr lang="zh-CN" altLang="en-US" dirty="0">
                <a:latin typeface="Times New Roman" panose="02020603050405020304" pitchFamily="18" charset="0"/>
                <a:ea typeface="楷体_GB2312" pitchFamily="49" charset="-122"/>
              </a:rPr>
              <a:t>    单链表： </a:t>
            </a:r>
            <a:r>
              <a:rPr lang="en-US" altLang="zh-CN" dirty="0">
                <a:latin typeface="Times New Roman" panose="02020603050405020304" pitchFamily="18" charset="0"/>
                <a:ea typeface="楷体_GB2312" pitchFamily="49" charset="-122"/>
              </a:rPr>
              <a:t>p! = L                </a:t>
            </a:r>
            <a:r>
              <a:rPr lang="zh-CN" altLang="en-US" dirty="0">
                <a:latin typeface="Times New Roman" panose="02020603050405020304" pitchFamily="18" charset="0"/>
                <a:ea typeface="楷体_GB2312" pitchFamily="49" charset="-122"/>
              </a:rPr>
              <a:t>循环单链表： </a:t>
            </a:r>
            <a:r>
              <a:rPr lang="en-US" altLang="zh-CN" dirty="0">
                <a:latin typeface="Times New Roman" panose="02020603050405020304" pitchFamily="18" charset="0"/>
                <a:ea typeface="楷体_GB2312" pitchFamily="49" charset="-122"/>
              </a:rPr>
              <a:t>p-&gt;next! = L</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lvl="0" eaLnBrk="1" hangingPunct="1">
              <a:lnSpc>
                <a:spcPct val="120000"/>
              </a:lnSpc>
            </a:pPr>
            <a:r>
              <a:rPr lang="zh-CN" altLang="en-US" dirty="0">
                <a:latin typeface="Times New Roman" panose="02020603050405020304" pitchFamily="18" charset="0"/>
                <a:ea typeface="楷体_GB2312" pitchFamily="49" charset="-122"/>
              </a:rPr>
              <a:t>  对于单链表只能从头结点开始遍历整个链表，而对于循环单链表则可以从表中任意结点开始遍历整个链表。</a:t>
            </a:r>
            <a:endParaRPr lang="zh-CN" altLang="en-US" dirty="0">
              <a:latin typeface="Times New Roman" panose="02020603050405020304" pitchFamily="18" charset="0"/>
              <a:ea typeface="楷体_GB2312" pitchFamily="49" charset="-122"/>
            </a:endParaRPr>
          </a:p>
          <a:p>
            <a:pPr lvl="0" eaLnBrk="1" hangingPunct="1">
              <a:lnSpc>
                <a:spcPct val="120000"/>
              </a:lnSpc>
            </a:pPr>
            <a:r>
              <a:rPr lang="zh-CN" altLang="en-US" dirty="0">
                <a:latin typeface="Times New Roman" panose="02020603050405020304" pitchFamily="18" charset="0"/>
                <a:ea typeface="楷体_GB2312" pitchFamily="49" charset="-122"/>
              </a:rPr>
              <a:t> 对链表常做的操作是在表尾、表头进行时，用一个指向尾结点的指针</a:t>
            </a:r>
            <a:r>
              <a:rPr lang="en-US" altLang="zh-CN" dirty="0">
                <a:latin typeface="Times New Roman" panose="02020603050405020304" pitchFamily="18" charset="0"/>
                <a:ea typeface="楷体_GB2312" pitchFamily="49" charset="-122"/>
              </a:rPr>
              <a:t>R</a:t>
            </a:r>
            <a:r>
              <a:rPr lang="zh-CN" altLang="en-US" dirty="0">
                <a:latin typeface="Times New Roman" panose="02020603050405020304" pitchFamily="18" charset="0"/>
                <a:ea typeface="楷体_GB2312" pitchFamily="49" charset="-122"/>
              </a:rPr>
              <a:t>来标识，可以提高操作效率。 </a:t>
            </a:r>
            <a:endParaRPr lang="zh-CN" altLang="en-US"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blinds(horizontal)">
                                      <p:cBhvr>
                                        <p:cTn id="7" dur="500"/>
                                        <p:tgtEl>
                                          <p:spTgt spid="1628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ox(in)">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62821"/>
                                        </p:tgtEl>
                                        <p:attrNameLst>
                                          <p:attrName>style.visibility</p:attrName>
                                        </p:attrNameLst>
                                      </p:cBhvr>
                                      <p:to>
                                        <p:strVal val="visible"/>
                                      </p:to>
                                    </p:set>
                                    <p:animEffect transition="in" filter="diamond(in)">
                                      <p:cBhvr>
                                        <p:cTn id="17" dur="2000"/>
                                        <p:tgtEl>
                                          <p:spTgt spid="16282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62822"/>
                                        </p:tgtEl>
                                        <p:attrNameLst>
                                          <p:attrName>style.visibility</p:attrName>
                                        </p:attrNameLst>
                                      </p:cBhvr>
                                      <p:to>
                                        <p:strVal val="visible"/>
                                      </p:to>
                                    </p:set>
                                    <p:animEffect transition="in" filter="diamond(in)">
                                      <p:cBhvr>
                                        <p:cTn id="22" dur="20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162819" grpId="0"/>
      <p:bldP spid="1628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0241"/>
          <p:cNvSpPr>
            <a:spLocks noGrp="1"/>
          </p:cNvSpPr>
          <p:nvPr>
            <p:ph type="title"/>
          </p:nvPr>
        </p:nvSpPr>
        <p:spPr>
          <a:xfrm>
            <a:off x="533400" y="914400"/>
            <a:ext cx="8153400" cy="2514600"/>
          </a:xfrm>
          <a:ln>
            <a:noFill/>
          </a:ln>
        </p:spPr>
        <p:txBody>
          <a:bodyPr vert="horz" wrap="square" lIns="91440" tIns="45720" rIns="91440" bIns="45720" anchor="ctr"/>
          <a:p>
            <a:pPr algn="l" eaLnBrk="1" hangingPunct="1">
              <a:lnSpc>
                <a:spcPct val="115000"/>
              </a:lnSpc>
            </a:pPr>
            <a:r>
              <a:rPr lang="zh-CN" altLang="en-US" sz="2000" dirty="0">
                <a:solidFill>
                  <a:srgbClr val="000066"/>
                </a:solidFill>
                <a:ea typeface="楷体_GB2312" pitchFamily="49" charset="-122"/>
              </a:rPr>
              <a:t>例</a:t>
            </a:r>
            <a:r>
              <a:rPr lang="en-US" altLang="zh-CN" sz="2000" dirty="0">
                <a:solidFill>
                  <a:srgbClr val="000066"/>
                </a:solidFill>
                <a:ea typeface="楷体_GB2312" pitchFamily="49" charset="-122"/>
              </a:rPr>
              <a:t>1</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26</a:t>
            </a:r>
            <a:r>
              <a:rPr lang="zh-CN" altLang="en-US" sz="2000" dirty="0">
                <a:solidFill>
                  <a:srgbClr val="000066"/>
                </a:solidFill>
                <a:ea typeface="楷体_GB2312" pitchFamily="49" charset="-122"/>
              </a:rPr>
              <a:t>个英文字母组成的字母表</a:t>
            </a:r>
            <a:br>
              <a:rPr lang="zh-CN" altLang="en-US" sz="2000" dirty="0">
                <a:solidFill>
                  <a:srgbClr val="000066"/>
                </a:solidFill>
                <a:ea typeface="楷体_GB2312" pitchFamily="49" charset="-122"/>
              </a:rPr>
            </a:br>
            <a:r>
              <a:rPr lang="zh-CN" altLang="en-US" sz="2000" dirty="0">
                <a:solidFill>
                  <a:srgbClr val="000066"/>
                </a:solidFill>
                <a:ea typeface="楷体_GB2312" pitchFamily="49" charset="-122"/>
              </a:rPr>
              <a:t>          （</a:t>
            </a:r>
            <a:r>
              <a:rPr lang="en-US" altLang="zh-CN" sz="2000" dirty="0">
                <a:solidFill>
                  <a:srgbClr val="000066"/>
                </a:solidFill>
                <a:ea typeface="楷体_GB2312" pitchFamily="49" charset="-122"/>
              </a:rPr>
              <a:t>A</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B</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C</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Z</a:t>
            </a:r>
            <a:r>
              <a:rPr lang="zh-CN" altLang="en-US" sz="2000" dirty="0">
                <a:solidFill>
                  <a:srgbClr val="000066"/>
                </a:solidFill>
                <a:ea typeface="楷体_GB2312" pitchFamily="49" charset="-122"/>
              </a:rPr>
              <a:t>）</a:t>
            </a:r>
            <a:br>
              <a:rPr lang="zh-CN" altLang="en-US" sz="2000" dirty="0">
                <a:solidFill>
                  <a:srgbClr val="000066"/>
                </a:solidFill>
                <a:ea typeface="楷体_GB2312" pitchFamily="49" charset="-122"/>
              </a:rPr>
            </a:br>
            <a:r>
              <a:rPr lang="zh-CN" altLang="en-US" sz="2000" dirty="0">
                <a:solidFill>
                  <a:srgbClr val="000066"/>
                </a:solidFill>
                <a:ea typeface="楷体_GB2312" pitchFamily="49" charset="-122"/>
              </a:rPr>
              <a:t>例</a:t>
            </a:r>
            <a:r>
              <a:rPr lang="en-US" altLang="zh-CN" sz="2000" dirty="0">
                <a:solidFill>
                  <a:srgbClr val="000066"/>
                </a:solidFill>
                <a:ea typeface="楷体_GB2312" pitchFamily="49" charset="-122"/>
              </a:rPr>
              <a:t>2</a:t>
            </a:r>
            <a:r>
              <a:rPr lang="zh-CN" altLang="en-US" sz="2000" dirty="0">
                <a:solidFill>
                  <a:srgbClr val="000066"/>
                </a:solidFill>
                <a:ea typeface="楷体_GB2312" pitchFamily="49" charset="-122"/>
              </a:rPr>
              <a:t>、某学院从</a:t>
            </a:r>
            <a:r>
              <a:rPr lang="en-US" altLang="zh-CN" sz="2000" dirty="0">
                <a:solidFill>
                  <a:srgbClr val="000066"/>
                </a:solidFill>
                <a:ea typeface="楷体_GB2312" pitchFamily="49" charset="-122"/>
              </a:rPr>
              <a:t>2008</a:t>
            </a:r>
            <a:r>
              <a:rPr lang="zh-CN" altLang="en-US" sz="2000" dirty="0">
                <a:solidFill>
                  <a:srgbClr val="000066"/>
                </a:solidFill>
                <a:ea typeface="楷体_GB2312" pitchFamily="49" charset="-122"/>
              </a:rPr>
              <a:t>年到</a:t>
            </a:r>
            <a:r>
              <a:rPr lang="en-US" altLang="zh-CN" sz="2000" dirty="0">
                <a:solidFill>
                  <a:srgbClr val="000066"/>
                </a:solidFill>
                <a:ea typeface="楷体_GB2312" pitchFamily="49" charset="-122"/>
              </a:rPr>
              <a:t>2013</a:t>
            </a:r>
            <a:r>
              <a:rPr lang="zh-CN" altLang="en-US" sz="2000" dirty="0">
                <a:solidFill>
                  <a:srgbClr val="000066"/>
                </a:solidFill>
                <a:ea typeface="楷体_GB2312" pitchFamily="49" charset="-122"/>
              </a:rPr>
              <a:t>年拥有的学生人数的变化情况表：</a:t>
            </a:r>
            <a:br>
              <a:rPr lang="zh-CN" altLang="en-US" sz="2000" dirty="0">
                <a:solidFill>
                  <a:srgbClr val="000066"/>
                </a:solidFill>
                <a:ea typeface="楷体_GB2312" pitchFamily="49" charset="-122"/>
              </a:rPr>
            </a:br>
            <a:r>
              <a:rPr lang="zh-CN" altLang="en-US" sz="2000" dirty="0">
                <a:solidFill>
                  <a:srgbClr val="000066"/>
                </a:solidFill>
                <a:ea typeface="楷体_GB2312" pitchFamily="49" charset="-122"/>
              </a:rPr>
              <a:t>                           </a:t>
            </a:r>
            <a:r>
              <a:rPr lang="en-US" altLang="zh-CN" sz="2000" dirty="0">
                <a:solidFill>
                  <a:srgbClr val="000066"/>
                </a:solidFill>
                <a:ea typeface="楷体_GB2312" pitchFamily="49" charset="-122"/>
              </a:rPr>
              <a:t>(800</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1000</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2000</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3600</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3800</a:t>
            </a:r>
            <a:r>
              <a:rPr lang="zh-CN" altLang="en-US" sz="2000" dirty="0">
                <a:solidFill>
                  <a:srgbClr val="000066"/>
                </a:solidFill>
                <a:ea typeface="楷体_GB2312" pitchFamily="49" charset="-122"/>
              </a:rPr>
              <a:t>，</a:t>
            </a:r>
            <a:r>
              <a:rPr lang="en-US" altLang="zh-CN" sz="2000" dirty="0">
                <a:solidFill>
                  <a:srgbClr val="000066"/>
                </a:solidFill>
                <a:ea typeface="楷体_GB2312" pitchFamily="49" charset="-122"/>
              </a:rPr>
              <a:t>4500)</a:t>
            </a:r>
            <a:br>
              <a:rPr lang="en-US" altLang="zh-CN" sz="2000" dirty="0">
                <a:solidFill>
                  <a:srgbClr val="000066"/>
                </a:solidFill>
                <a:ea typeface="楷体_GB2312" pitchFamily="49" charset="-122"/>
              </a:rPr>
            </a:br>
            <a:r>
              <a:rPr lang="zh-CN" altLang="en-US" sz="2000" dirty="0">
                <a:solidFill>
                  <a:srgbClr val="000066"/>
                </a:solidFill>
                <a:ea typeface="楷体_GB2312" pitchFamily="49" charset="-122"/>
              </a:rPr>
              <a:t>例</a:t>
            </a:r>
            <a:r>
              <a:rPr lang="en-US" altLang="zh-CN" sz="2000" dirty="0">
                <a:solidFill>
                  <a:srgbClr val="000066"/>
                </a:solidFill>
                <a:ea typeface="楷体_GB2312" pitchFamily="49" charset="-122"/>
              </a:rPr>
              <a:t>3</a:t>
            </a:r>
            <a:r>
              <a:rPr lang="zh-CN" altLang="en-US" sz="2000" dirty="0">
                <a:solidFill>
                  <a:srgbClr val="000066"/>
                </a:solidFill>
                <a:ea typeface="楷体_GB2312" pitchFamily="49" charset="-122"/>
              </a:rPr>
              <a:t>、</a:t>
            </a:r>
            <a:r>
              <a:rPr lang="zh-CN" altLang="en-US" dirty="0"/>
              <a:t> </a:t>
            </a:r>
            <a:r>
              <a:rPr lang="zh-CN" altLang="en-US" sz="2000" dirty="0">
                <a:solidFill>
                  <a:srgbClr val="000066"/>
                </a:solidFill>
                <a:ea typeface="楷体_GB2312" pitchFamily="49" charset="-122"/>
              </a:rPr>
              <a:t>在校学生的健康信息表是一个线性表，表中每个学生的信息由学号、姓名、性别、年龄、班级和健康状况等组成</a:t>
            </a:r>
            <a:endParaRPr lang="zh-CN" altLang="en-US" dirty="0"/>
          </a:p>
        </p:txBody>
      </p:sp>
      <p:sp>
        <p:nvSpPr>
          <p:cNvPr id="10246" name="矩形 10245"/>
          <p:cNvSpPr/>
          <p:nvPr/>
        </p:nvSpPr>
        <p:spPr>
          <a:xfrm>
            <a:off x="304800" y="533400"/>
            <a:ext cx="990600" cy="457200"/>
          </a:xfrm>
          <a:prstGeom prst="rect">
            <a:avLst/>
          </a:prstGeom>
          <a:noFill/>
          <a:ln w="57150">
            <a:noFill/>
          </a:ln>
        </p:spPr>
        <p:txBody>
          <a:bodyPr>
            <a:spAutoFit/>
          </a:bodyPr>
          <a:p>
            <a:pPr lvl="0" eaLnBrk="1" hangingPunct="1"/>
            <a:r>
              <a:rPr lang="zh-CN" altLang="en-US" sz="2400" dirty="0">
                <a:solidFill>
                  <a:schemeClr val="tx1"/>
                </a:solidFill>
                <a:latin typeface="Times New Roman" panose="02020603050405020304" pitchFamily="18" charset="0"/>
                <a:ea typeface="华文新魏" panose="02010800040101010101" pitchFamily="2" charset="-122"/>
              </a:rPr>
              <a:t>举例</a:t>
            </a:r>
            <a:endParaRPr lang="zh-CN" altLang="en-US" sz="2400" dirty="0">
              <a:solidFill>
                <a:schemeClr val="tx1"/>
              </a:solidFill>
              <a:latin typeface="Times New Roman" panose="02020603050405020304" pitchFamily="18" charset="0"/>
              <a:ea typeface="华文新魏" panose="02010800040101010101" pitchFamily="2" charset="-122"/>
            </a:endParaRPr>
          </a:p>
        </p:txBody>
      </p:sp>
      <p:graphicFrame>
        <p:nvGraphicFramePr>
          <p:cNvPr id="14340" name="内容占位符 10526"/>
          <p:cNvGraphicFramePr>
            <a:graphicFrameLocks noGrp="1"/>
          </p:cNvGraphicFramePr>
          <p:nvPr>
            <p:ph idx="4294967295"/>
          </p:nvPr>
        </p:nvGraphicFramePr>
        <p:xfrm>
          <a:off x="228600" y="3657600"/>
          <a:ext cx="8534400" cy="2601913"/>
        </p:xfrm>
        <a:graphic>
          <a:graphicData uri="http://schemas.openxmlformats.org/drawingml/2006/table">
            <a:tbl>
              <a:tblPr/>
              <a:tblGrid>
                <a:gridCol w="1333500"/>
                <a:gridCol w="1600200"/>
                <a:gridCol w="1333500"/>
                <a:gridCol w="1333500"/>
                <a:gridCol w="1333500"/>
                <a:gridCol w="1600200"/>
              </a:tblGrid>
              <a:tr h="373063">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学 号</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姓  名</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  别</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龄</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班  级</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健康状况</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1204101</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钱小明</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健康</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1204108</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  维</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一般</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1204111</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杨  丽</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健康</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1204112</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赵  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差</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1204135</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  丽</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计科</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一般</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7" marB="45737" anchor="ctr" horzOverflow="overflow">
                    <a:lnL>
                      <a:noFill/>
                    </a:lnL>
                    <a:lnR>
                      <a:noFill/>
                    </a:lnR>
                    <a:lnT>
                      <a:noFill/>
                    </a:lnT>
                    <a:lnB>
                      <a:noFill/>
                    </a:lnB>
                    <a:lnTlToBr>
                      <a:noFill/>
                    </a:lnTlToBr>
                    <a:lnBlToTr>
                      <a:noFill/>
                    </a:lnBlToTr>
                    <a:noFill/>
                  </a:tcPr>
                </a:tc>
              </a:tr>
            </a:tbl>
          </a:graphicData>
        </a:graphic>
      </p:graphicFrame>
      <p:grpSp>
        <p:nvGrpSpPr>
          <p:cNvPr id="14383" name="内容占位符 10526"/>
          <p:cNvGrpSpPr>
            <a:grpSpLocks noGrp="1"/>
          </p:cNvGrpSpPr>
          <p:nvPr/>
        </p:nvGrpSpPr>
        <p:grpSpPr>
          <a:xfrm>
            <a:off x="-2147483648" y="-2147483648"/>
            <a:ext cx="0" cy="0"/>
            <a:chOff x="1352746" y="1352746"/>
            <a:chExt cx="1008" cy="235"/>
          </a:xfrm>
        </p:grpSpPr>
        <p:sp>
          <p:nvSpPr>
            <p:cNvPr id="14384" name="矩形 14383"/>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学 号</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85" name="矩形 14384"/>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姓  名</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86" name="矩形 14385"/>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性  别</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87" name="矩形 14386"/>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年  龄</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88" name="矩形 14387"/>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班  级</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89" name="矩形 14388"/>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健康状况</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0" name="矩形 14389"/>
            <p:cNvSpPr/>
            <p:nvPr/>
          </p:nvSpPr>
          <p:spPr>
            <a:xfrm>
              <a:off x="1352746" y="1352746"/>
              <a:ext cx="840" cy="234"/>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1204101</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1" name="矩形 14390"/>
            <p:cNvSpPr/>
            <p:nvPr/>
          </p:nvSpPr>
          <p:spPr>
            <a:xfrm>
              <a:off x="1352746" y="1352746"/>
              <a:ext cx="1008" cy="234"/>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钱小明</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2" name="矩形 14391"/>
            <p:cNvSpPr/>
            <p:nvPr/>
          </p:nvSpPr>
          <p:spPr>
            <a:xfrm>
              <a:off x="1352746" y="1352746"/>
              <a:ext cx="840" cy="234"/>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男</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3" name="矩形 14392"/>
            <p:cNvSpPr/>
            <p:nvPr/>
          </p:nvSpPr>
          <p:spPr>
            <a:xfrm>
              <a:off x="1352746" y="1352746"/>
              <a:ext cx="840" cy="234"/>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19</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4" name="矩形 14393"/>
            <p:cNvSpPr/>
            <p:nvPr/>
          </p:nvSpPr>
          <p:spPr>
            <a:xfrm>
              <a:off x="1352746" y="1352746"/>
              <a:ext cx="840" cy="234"/>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计科</a:t>
              </a:r>
              <a:r>
                <a:rPr lang="en-US" altLang="zh-CN" sz="1800" dirty="0">
                  <a:solidFill>
                    <a:schemeClr val="tx1"/>
                  </a:solidFill>
                  <a:latin typeface="Times New Roman" panose="02020603050405020304" pitchFamily="18" charset="0"/>
                  <a:ea typeface="宋体" panose="02010600030101010101" pitchFamily="2" charset="-122"/>
                </a:rPr>
                <a:t>12</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5" name="矩形 14394"/>
            <p:cNvSpPr/>
            <p:nvPr/>
          </p:nvSpPr>
          <p:spPr>
            <a:xfrm>
              <a:off x="1352746" y="1352746"/>
              <a:ext cx="1008" cy="234"/>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健康</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6" name="矩形 14395"/>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1204108</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7" name="矩形 14396"/>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周  维</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8" name="矩形 14397"/>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男</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399" name="矩形 14398"/>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18</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0" name="矩形 14399"/>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计科</a:t>
              </a:r>
              <a:r>
                <a:rPr lang="en-US" altLang="zh-CN" sz="1800" dirty="0">
                  <a:solidFill>
                    <a:schemeClr val="tx1"/>
                  </a:solidFill>
                  <a:latin typeface="Times New Roman" panose="02020603050405020304" pitchFamily="18" charset="0"/>
                  <a:ea typeface="宋体" panose="02010600030101010101" pitchFamily="2" charset="-122"/>
                </a:rPr>
                <a:t>12</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1" name="矩形 14400"/>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一般</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2" name="矩形 14401"/>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1204111</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3" name="矩形 14402"/>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杨  丽</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4" name="矩形 14403"/>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女</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5" name="矩形 14404"/>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20</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6" name="矩形 14405"/>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计科</a:t>
              </a:r>
              <a:r>
                <a:rPr lang="en-US" altLang="zh-CN" sz="1800" dirty="0">
                  <a:solidFill>
                    <a:schemeClr val="tx1"/>
                  </a:solidFill>
                  <a:latin typeface="Times New Roman" panose="02020603050405020304" pitchFamily="18" charset="0"/>
                  <a:ea typeface="宋体" panose="02010600030101010101" pitchFamily="2" charset="-122"/>
                </a:rPr>
                <a:t>12</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7" name="矩形 14406"/>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健康</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8" name="矩形 14407"/>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1204112</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09" name="矩形 14408"/>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赵  武</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0" name="矩形 14409"/>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男</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1" name="矩形 14410"/>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23</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2" name="矩形 14411"/>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计科</a:t>
              </a:r>
              <a:r>
                <a:rPr lang="en-US" altLang="zh-CN" sz="1800" dirty="0">
                  <a:solidFill>
                    <a:schemeClr val="tx1"/>
                  </a:solidFill>
                  <a:latin typeface="Times New Roman" panose="02020603050405020304" pitchFamily="18" charset="0"/>
                  <a:ea typeface="宋体" panose="02010600030101010101" pitchFamily="2" charset="-122"/>
                </a:rPr>
                <a:t>12</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3" name="矩形 14412"/>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差</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4" name="矩形 14413"/>
            <p:cNvSpPr/>
            <p:nvPr/>
          </p:nvSpPr>
          <p:spPr>
            <a:xfrm>
              <a:off x="1352746" y="1352746"/>
              <a:ext cx="840" cy="230"/>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5" name="矩形 14414"/>
            <p:cNvSpPr/>
            <p:nvPr/>
          </p:nvSpPr>
          <p:spPr>
            <a:xfrm>
              <a:off x="1352746" y="1352746"/>
              <a:ext cx="1008" cy="230"/>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6" name="矩形 14415"/>
            <p:cNvSpPr/>
            <p:nvPr/>
          </p:nvSpPr>
          <p:spPr>
            <a:xfrm>
              <a:off x="1352746" y="1352746"/>
              <a:ext cx="840" cy="230"/>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7" name="矩形 14416"/>
            <p:cNvSpPr/>
            <p:nvPr/>
          </p:nvSpPr>
          <p:spPr>
            <a:xfrm>
              <a:off x="1352746" y="1352746"/>
              <a:ext cx="840" cy="230"/>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8" name="矩形 14417"/>
            <p:cNvSpPr/>
            <p:nvPr/>
          </p:nvSpPr>
          <p:spPr>
            <a:xfrm>
              <a:off x="1352746" y="1352746"/>
              <a:ext cx="840" cy="230"/>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19" name="矩形 14418"/>
            <p:cNvSpPr/>
            <p:nvPr/>
          </p:nvSpPr>
          <p:spPr>
            <a:xfrm>
              <a:off x="1352746" y="1352746"/>
              <a:ext cx="1008" cy="230"/>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20" name="矩形 14419"/>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1204135</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21" name="矩形 14420"/>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张  丽</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22" name="矩形 14421"/>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女</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23" name="矩形 14422"/>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en-US" altLang="zh-CN" sz="1800" dirty="0">
                  <a:solidFill>
                    <a:schemeClr val="tx1"/>
                  </a:solidFill>
                  <a:latin typeface="Times New Roman" panose="02020603050405020304" pitchFamily="18" charset="0"/>
                  <a:ea typeface="宋体" panose="02010600030101010101" pitchFamily="2" charset="-122"/>
                </a:rPr>
                <a:t>17</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24" name="矩形 14423"/>
            <p:cNvSpPr/>
            <p:nvPr/>
          </p:nvSpPr>
          <p:spPr>
            <a:xfrm>
              <a:off x="1352746" y="1352746"/>
              <a:ext cx="840"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计科</a:t>
              </a:r>
              <a:r>
                <a:rPr lang="en-US" altLang="zh-CN" sz="1800" dirty="0">
                  <a:solidFill>
                    <a:schemeClr val="tx1"/>
                  </a:solidFill>
                  <a:latin typeface="Times New Roman" panose="02020603050405020304" pitchFamily="18" charset="0"/>
                  <a:ea typeface="宋体" panose="02010600030101010101" pitchFamily="2" charset="-122"/>
                </a:rPr>
                <a:t>12</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4425" name="矩形 14424"/>
            <p:cNvSpPr/>
            <p:nvPr/>
          </p:nvSpPr>
          <p:spPr>
            <a:xfrm>
              <a:off x="1352746" y="1352746"/>
              <a:ext cx="1008" cy="235"/>
            </a:xfrm>
            <a:prstGeom prst="rect">
              <a:avLst/>
            </a:prstGeom>
            <a:noFill/>
            <a:ln w="9525">
              <a:noFill/>
            </a:ln>
          </p:spPr>
          <p:txBody>
            <a:bodyPr tIns="45737" bIns="45737" anchor="ctr"/>
            <a:p>
              <a:pPr lvl="0" algn="ctr" eaLnBrk="1" hangingPunct="1">
                <a:buClr>
                  <a:srgbClr val="000000"/>
                </a:buClr>
              </a:pPr>
              <a:r>
                <a:rPr lang="zh-CN" altLang="en-US" sz="1800" dirty="0">
                  <a:solidFill>
                    <a:schemeClr val="tx1"/>
                  </a:solidFill>
                  <a:latin typeface="Times New Roman" panose="02020603050405020304" pitchFamily="18" charset="0"/>
                  <a:ea typeface="宋体" panose="02010600030101010101" pitchFamily="2" charset="-122"/>
                </a:rPr>
                <a:t>一般</a:t>
              </a:r>
              <a:endParaRPr lang="zh-CN" altLang="en-US" sz="1800" dirty="0">
                <a:solidFill>
                  <a:schemeClr val="tx1"/>
                </a:solidFill>
                <a:latin typeface="Times New Roman" panose="02020603050405020304" pitchFamily="18" charset="0"/>
                <a:ea typeface="宋体" panose="02010600030101010101" pitchFamily="2" charset="-122"/>
              </a:endParaRPr>
            </a:p>
          </p:txBody>
        </p:sp>
      </p:grpSp>
      <p:graphicFrame>
        <p:nvGraphicFramePr>
          <p:cNvPr id="10527" name="内容占位符 10526"/>
          <p:cNvGraphicFramePr>
            <a:graphicFrameLocks noGrp="1"/>
          </p:cNvGraphicFramePr>
          <p:nvPr>
            <p:ph idx="4294967295"/>
          </p:nvPr>
        </p:nvGraphicFramePr>
        <p:xfrm>
          <a:off x="0" y="0"/>
          <a:ext cx="0" cy="0"/>
        </p:xfrm>
        <a:graphic>
          <a:graphicData uri="http://schemas.openxmlformats.org/drawingml/2006/table">
            <a:tbl>
              <a:tblPr/>
              <a:tblGrid>
                <a:gridCol w="1333500"/>
                <a:gridCol w="1600200"/>
                <a:gridCol w="1333500"/>
                <a:gridCol w="1333500"/>
                <a:gridCol w="1333500"/>
                <a:gridCol w="1600200"/>
              </a:tblGrid>
              <a:tr h="37319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学 号</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姓  名</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性  别</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年  龄</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班  级</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健康状况</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371611">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1204101</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钱小明</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男</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19</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计科</a:t>
                      </a:r>
                      <a:r>
                        <a:rPr lang="en-US" altLang="zh-CN" sz="1800" b="1"/>
                        <a:t>12</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健康</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37319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1204108</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周  维</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男</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18</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计科</a:t>
                      </a:r>
                      <a:r>
                        <a:rPr lang="en-US" altLang="zh-CN" sz="1800" b="1"/>
                        <a:t>12</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一般</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37319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1204111</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杨  丽</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女</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20</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计科</a:t>
                      </a:r>
                      <a:r>
                        <a:rPr lang="en-US" altLang="zh-CN" sz="1800" b="1"/>
                        <a:t>12</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健康</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37319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1204112</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赵  武</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男</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23</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计科</a:t>
                      </a:r>
                      <a:r>
                        <a:rPr lang="en-US" altLang="zh-CN" sz="1800" b="1"/>
                        <a:t>12</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差</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36589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r h="37319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1204135</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张  丽</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女</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en-US" altLang="zh-CN" sz="1800" b="1"/>
                        <a:t>17</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计科</a:t>
                      </a:r>
                      <a:r>
                        <a:rPr lang="en-US" altLang="zh-CN" sz="1800" b="1"/>
                        <a:t>12</a:t>
                      </a:r>
                      <a:endParaRPr lang="zh-CN" altLang="en-US" sz="1800" b="1"/>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gn="ctr">
                        <a:spcBef>
                          <a:spcPct val="0"/>
                        </a:spcBef>
                        <a:buClr>
                          <a:srgbClr val="000000"/>
                        </a:buClr>
                        <a:buNone/>
                      </a:pPr>
                      <a:r>
                        <a:rPr lang="zh-CN" altLang="en-US" sz="1800" b="1" dirty="0"/>
                        <a:t>一般</a:t>
                      </a:r>
                      <a:endParaRPr lang="zh-CN" altLang="en-US" sz="1800" b="1" dirty="0"/>
                    </a:p>
                  </a:txBody>
                  <a:tcPr marT="45737" marB="45737" anchor="ctr">
                    <a:lnL w="12700" cap="flat" cmpd="thinThick">
                      <a:pattFill prst="horz">
                        <a:fgClr>
                          <a:srgbClr val="000000"/>
                        </a:fgClr>
                        <a:bgClr>
                          <a:srgbClr val="FFFFFF"/>
                        </a:bgClr>
                      </a:pattFill>
                      <a:prstDash val="solid"/>
                      <a:headEnd type="none" w="med" len="med"/>
                      <a:tailEnd type="none" w="med" len="med"/>
                    </a:lnL>
                    <a:lnR w="12700" cap="flat" cmpd="thinThick">
                      <a:pattFill prst="horz">
                        <a:fgClr>
                          <a:srgbClr val="000000"/>
                        </a:fgClr>
                        <a:bgClr>
                          <a:srgbClr val="FFFFFF"/>
                        </a:bgClr>
                      </a:pattFill>
                      <a:prstDash val="solid"/>
                      <a:headEnd type="none" w="med" len="med"/>
                      <a:tailEnd type="none" w="med" len="med"/>
                    </a:lnR>
                    <a:lnT w="12700" cap="flat" cmpd="thinThick">
                      <a:pattFill prst="horz">
                        <a:fgClr>
                          <a:srgbClr val="000000"/>
                        </a:fgClr>
                        <a:bgClr>
                          <a:srgbClr val="FFFFFF"/>
                        </a:bgClr>
                      </a:pattFill>
                      <a:prstDash val="solid"/>
                      <a:headEnd type="none" w="med" len="med"/>
                      <a:tailEnd type="none" w="med" len="med"/>
                    </a:lnT>
                    <a:lnB w="12700" cap="flat" cmpd="thinThick">
                      <a:pattFill prst="horz">
                        <a:fgClr>
                          <a:srgbClr val="000000"/>
                        </a:fgClr>
                        <a:bgClr>
                          <a:srgbClr val="FFFFFF"/>
                        </a:bgClr>
                      </a:pattFill>
                      <a:prstDash val="solid"/>
                      <a:headEnd type="none" w="med" len="med"/>
                      <a:tailEnd type="none" w="med" len="med"/>
                    </a:lnB>
                    <a:lnTlToBr>
                      <a:noFill/>
                    </a:lnTlToBr>
                    <a:lnBlToTr>
                      <a:noFill/>
                    </a:lnBlToTr>
                    <a:noFill/>
                  </a:tcPr>
                </a:tc>
              </a:tr>
            </a:tbl>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box(in)">
                                      <p:cBhvr>
                                        <p:cTn id="7" dur="500"/>
                                        <p:tgtEl>
                                          <p:spTgt spid="1024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diamond(in)">
                                      <p:cBhvr>
                                        <p:cTn id="12"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024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文本框 164865"/>
          <p:cNvSpPr txBox="1">
            <a:spLocks noChangeArrowheads="1"/>
          </p:cNvSpPr>
          <p:nvPr/>
        </p:nvSpPr>
        <p:spPr bwMode="auto">
          <a:xfrm>
            <a:off x="960914" y="1389465"/>
            <a:ext cx="5791200" cy="3554819"/>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zh-CN" altLang="en-US" dirty="0" smtClean="0">
                <a:solidFill>
                  <a:srgbClr val="002368"/>
                </a:solidFill>
                <a:latin typeface="Times New Roman" panose="02020603050405020304" pitchFamily="18" charset="0"/>
              </a:rPr>
              <a:t>算法</a:t>
            </a:r>
            <a:r>
              <a:rPr lang="en-US" altLang="zh-CN" dirty="0" smtClean="0">
                <a:solidFill>
                  <a:srgbClr val="002368"/>
                </a:solidFill>
                <a:latin typeface="Times New Roman" panose="02020603050405020304" pitchFamily="18" charset="0"/>
              </a:rPr>
              <a:t>2.11</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err="1" smtClean="0">
                <a:solidFill>
                  <a:srgbClr val="002368"/>
                </a:solidFill>
                <a:latin typeface="Times New Roman" panose="02020603050405020304" pitchFamily="18" charset="0"/>
              </a:rPr>
              <a:t>int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InitCList</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L=(</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malloc</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sizeof</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if(L==NULL)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return FALSE;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L-&gt;next=L;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return TRUE;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a:t>
            </a:r>
            <a:endParaRPr lang="en-US" altLang="zh-CN" dirty="0">
              <a:solidFill>
                <a:srgbClr val="002368"/>
              </a:solidFill>
              <a:latin typeface="Times New Roman" panose="02020603050405020304" pitchFamily="18" charset="0"/>
            </a:endParaRPr>
          </a:p>
        </p:txBody>
      </p:sp>
      <p:sp>
        <p:nvSpPr>
          <p:cNvPr id="164868" name="矩形 164867"/>
          <p:cNvSpPr>
            <a:spLocks noChangeArrowheads="1"/>
          </p:cNvSpPr>
          <p:nvPr/>
        </p:nvSpPr>
        <p:spPr bwMode="auto">
          <a:xfrm>
            <a:off x="808514" y="932265"/>
            <a:ext cx="2514600" cy="533400"/>
          </a:xfrm>
          <a:prstGeom prst="rect">
            <a:avLst/>
          </a:prstGeom>
          <a:noFill/>
          <a:ln w="222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ea typeface="华文新魏" panose="02010800040101010101" pitchFamily="2" charset="-122"/>
              </a:rPr>
              <a:t>1.</a:t>
            </a:r>
            <a:r>
              <a:rPr lang="zh-CN" altLang="en-US" dirty="0" smtClean="0">
                <a:ea typeface="华文新魏" panose="02010800040101010101" pitchFamily="2" charset="-122"/>
              </a:rPr>
              <a:t>循环链表的建立</a:t>
            </a:r>
            <a:endParaRPr lang="zh-CN" altLang="en-US" dirty="0">
              <a:ea typeface="华文新魏" panose="02010800040101010101" pitchFamily="2" charset="-122"/>
            </a:endParaRPr>
          </a:p>
        </p:txBody>
      </p:sp>
      <p:sp>
        <p:nvSpPr>
          <p:cNvPr id="164869" name="文本框 164868"/>
          <p:cNvSpPr txBox="1">
            <a:spLocks noChangeArrowheads="1"/>
          </p:cNvSpPr>
          <p:nvPr/>
        </p:nvSpPr>
        <p:spPr bwMode="auto">
          <a:xfrm>
            <a:off x="732314" y="5580465"/>
            <a:ext cx="7986713" cy="507831"/>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5000"/>
              </a:lnSpc>
              <a:spcBef>
                <a:spcPct val="50000"/>
              </a:spcBef>
            </a:pPr>
            <a:r>
              <a:rPr lang="zh-CN" altLang="en-US" dirty="0">
                <a:solidFill>
                  <a:schemeClr val="tx1"/>
                </a:solidFill>
                <a:latin typeface="Times New Roman" panose="02020603050405020304" pitchFamily="18" charset="0"/>
                <a:ea typeface="楷体_GB2312" pitchFamily="49" charset="-122"/>
              </a:rPr>
              <a:t>采用上面的方法</a:t>
            </a:r>
            <a:r>
              <a:rPr lang="zh-CN" altLang="en-US" dirty="0" smtClean="0">
                <a:solidFill>
                  <a:schemeClr val="tx1"/>
                </a:solidFill>
                <a:latin typeface="Times New Roman" panose="02020603050405020304" pitchFamily="18" charset="0"/>
                <a:ea typeface="楷体_GB2312" pitchFamily="49" charset="-122"/>
              </a:rPr>
              <a:t>，其</a:t>
            </a:r>
            <a:r>
              <a:rPr lang="zh-CN" altLang="en-US" dirty="0">
                <a:solidFill>
                  <a:schemeClr val="tx1"/>
                </a:solidFill>
                <a:latin typeface="Times New Roman" panose="02020603050405020304" pitchFamily="18" charset="0"/>
                <a:ea typeface="楷体_GB2312" pitchFamily="49" charset="-122"/>
              </a:rPr>
              <a:t>执行时间是</a:t>
            </a:r>
            <a:r>
              <a:rPr lang="en-US" altLang="zh-CN" dirty="0" smtClean="0">
                <a:solidFill>
                  <a:srgbClr val="CC0000"/>
                </a:solidFill>
                <a:latin typeface="Times New Roman" panose="02020603050405020304" pitchFamily="18" charset="0"/>
                <a:ea typeface="楷体_GB2312" pitchFamily="49" charset="-122"/>
              </a:rPr>
              <a:t>O(1)</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a:spLocks noChangeArrowheads="1"/>
          </p:cNvSpPr>
          <p:nvPr/>
        </p:nvSpPr>
        <p:spPr bwMode="auto">
          <a:xfrm>
            <a:off x="885349" y="1465030"/>
            <a:ext cx="5791200" cy="3170099"/>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zh-CN" altLang="en-US" dirty="0" smtClean="0">
                <a:solidFill>
                  <a:srgbClr val="002368"/>
                </a:solidFill>
                <a:latin typeface="Times New Roman" panose="02020603050405020304" pitchFamily="18" charset="0"/>
              </a:rPr>
              <a:t>算法</a:t>
            </a:r>
            <a:r>
              <a:rPr lang="en-US" altLang="zh-CN" dirty="0" smtClean="0">
                <a:solidFill>
                  <a:srgbClr val="002368"/>
                </a:solidFill>
                <a:latin typeface="Times New Roman" panose="02020603050405020304" pitchFamily="18" charset="0"/>
              </a:rPr>
              <a:t>2.12</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err="1" smtClean="0">
                <a:solidFill>
                  <a:srgbClr val="002368"/>
                </a:solidFill>
                <a:latin typeface="Times New Roman" panose="02020603050405020304" pitchFamily="18" charset="0"/>
              </a:rPr>
              <a:t>int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IsEmpty</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if(L-&gt;next==L)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return TRUE;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else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return FALSE;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a:t>
            </a:r>
            <a:endParaRPr lang="en-US" altLang="zh-CN" dirty="0">
              <a:solidFill>
                <a:srgbClr val="002368"/>
              </a:solidFill>
              <a:latin typeface="Times New Roman" panose="02020603050405020304" pitchFamily="18" charset="0"/>
            </a:endParaRPr>
          </a:p>
        </p:txBody>
      </p:sp>
      <p:sp>
        <p:nvSpPr>
          <p:cNvPr id="3" name="矩形 2"/>
          <p:cNvSpPr>
            <a:spLocks noChangeArrowheads="1"/>
          </p:cNvSpPr>
          <p:nvPr/>
        </p:nvSpPr>
        <p:spPr bwMode="auto">
          <a:xfrm>
            <a:off x="732949" y="1007830"/>
            <a:ext cx="2514600" cy="533400"/>
          </a:xfrm>
          <a:prstGeom prst="rect">
            <a:avLst/>
          </a:prstGeom>
          <a:noFill/>
          <a:ln w="222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ea typeface="华文新魏" panose="02010800040101010101" pitchFamily="2" charset="-122"/>
              </a:rPr>
              <a:t>2.</a:t>
            </a:r>
            <a:r>
              <a:rPr lang="zh-CN" altLang="en-US" dirty="0" smtClean="0">
                <a:ea typeface="华文新魏" panose="02010800040101010101" pitchFamily="2" charset="-122"/>
              </a:rPr>
              <a:t>空循环链表的判断</a:t>
            </a:r>
            <a:endParaRPr lang="zh-CN" altLang="en-US" dirty="0">
              <a:ea typeface="华文新魏" panose="02010800040101010101" pitchFamily="2" charset="-122"/>
            </a:endParaRPr>
          </a:p>
        </p:txBody>
      </p:sp>
      <p:sp>
        <p:nvSpPr>
          <p:cNvPr id="4" name="文本框 3"/>
          <p:cNvSpPr txBox="1">
            <a:spLocks noChangeArrowheads="1"/>
          </p:cNvSpPr>
          <p:nvPr/>
        </p:nvSpPr>
        <p:spPr bwMode="auto">
          <a:xfrm>
            <a:off x="656749" y="5656030"/>
            <a:ext cx="7986713" cy="507831"/>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5000"/>
              </a:lnSpc>
              <a:spcBef>
                <a:spcPct val="50000"/>
              </a:spcBef>
            </a:pPr>
            <a:r>
              <a:rPr lang="zh-CN" altLang="en-US" dirty="0">
                <a:solidFill>
                  <a:schemeClr val="tx1"/>
                </a:solidFill>
                <a:latin typeface="Times New Roman" panose="02020603050405020304" pitchFamily="18" charset="0"/>
                <a:ea typeface="楷体_GB2312" pitchFamily="49" charset="-122"/>
              </a:rPr>
              <a:t>采用上面的方法</a:t>
            </a:r>
            <a:r>
              <a:rPr lang="zh-CN" altLang="en-US" dirty="0" smtClean="0">
                <a:solidFill>
                  <a:schemeClr val="tx1"/>
                </a:solidFill>
                <a:latin typeface="Times New Roman" panose="02020603050405020304" pitchFamily="18" charset="0"/>
                <a:ea typeface="楷体_GB2312" pitchFamily="49" charset="-122"/>
              </a:rPr>
              <a:t>，其</a:t>
            </a:r>
            <a:r>
              <a:rPr lang="zh-CN" altLang="en-US" dirty="0">
                <a:solidFill>
                  <a:schemeClr val="tx1"/>
                </a:solidFill>
                <a:latin typeface="Times New Roman" panose="02020603050405020304" pitchFamily="18" charset="0"/>
                <a:ea typeface="楷体_GB2312" pitchFamily="49" charset="-122"/>
              </a:rPr>
              <a:t>执行时间是</a:t>
            </a:r>
            <a:r>
              <a:rPr lang="en-US" altLang="zh-CN" dirty="0" smtClean="0">
                <a:solidFill>
                  <a:srgbClr val="CC0000"/>
                </a:solidFill>
                <a:latin typeface="Times New Roman" panose="02020603050405020304" pitchFamily="18" charset="0"/>
                <a:ea typeface="楷体_GB2312" pitchFamily="49" charset="-122"/>
              </a:rPr>
              <a:t>O(1)</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a:spLocks noChangeArrowheads="1"/>
          </p:cNvSpPr>
          <p:nvPr/>
        </p:nvSpPr>
        <p:spPr bwMode="auto">
          <a:xfrm>
            <a:off x="1021038" y="529053"/>
            <a:ext cx="5791200" cy="6324808"/>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zh-CN" altLang="en-US" dirty="0" smtClean="0">
                <a:solidFill>
                  <a:srgbClr val="002368"/>
                </a:solidFill>
                <a:latin typeface="Times New Roman" panose="02020603050405020304" pitchFamily="18" charset="0"/>
              </a:rPr>
              <a:t>算法</a:t>
            </a:r>
            <a:r>
              <a:rPr lang="en-US" altLang="zh-CN" dirty="0" smtClean="0">
                <a:solidFill>
                  <a:srgbClr val="002368"/>
                </a:solidFill>
                <a:latin typeface="Times New Roman" panose="02020603050405020304" pitchFamily="18" charset="0"/>
              </a:rPr>
              <a:t>2.13</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err="1" smtClean="0">
                <a:solidFill>
                  <a:srgbClr val="002368"/>
                </a:solidFill>
                <a:latin typeface="Times New Roman" panose="02020603050405020304" pitchFamily="18" charset="0"/>
              </a:rPr>
              <a:t>int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InsCList</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L,int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i,ElemType</a:t>
            </a:r>
            <a:r>
              <a:rPr lang="en-US" altLang="zh-CN" dirty="0" smtClean="0">
                <a:solidFill>
                  <a:srgbClr val="002368"/>
                </a:solidFill>
                <a:latin typeface="Times New Roman" panose="02020603050405020304" pitchFamily="18" charset="0"/>
              </a:rPr>
              <a:t> 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int</a:t>
            </a:r>
            <a:r>
              <a:rPr lang="en-US" altLang="zh-CN" dirty="0" smtClean="0">
                <a:solidFill>
                  <a:srgbClr val="002368"/>
                </a:solidFill>
                <a:latin typeface="Times New Roman" panose="02020603050405020304" pitchFamily="18" charset="0"/>
              </a:rPr>
              <a:t> j;</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*p,*node;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p=L-&gt;next; j=1;</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while(j&lt;</a:t>
            </a:r>
            <a:r>
              <a:rPr lang="en-US" altLang="zh-CN" dirty="0" err="1" smtClean="0">
                <a:solidFill>
                  <a:srgbClr val="002368"/>
                </a:solidFill>
                <a:latin typeface="Times New Roman" panose="02020603050405020304" pitchFamily="18" charset="0"/>
              </a:rPr>
              <a:t>i</a:t>
            </a:r>
            <a:r>
              <a:rPr lang="en-US" altLang="zh-CN" dirty="0" smtClean="0">
                <a:solidFill>
                  <a:srgbClr val="002368"/>
                </a:solidFill>
                <a:latin typeface="Times New Roman" panose="02020603050405020304" pitchFamily="18" charset="0"/>
              </a:rPr>
              <a:t> &amp;&amp;p!=L)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	{</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j++;</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p=p-&gt;next;	}</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if(j&lt;</a:t>
            </a:r>
            <a:r>
              <a:rPr lang="en-US" altLang="zh-CN" dirty="0" err="1" smtClean="0">
                <a:solidFill>
                  <a:srgbClr val="002368"/>
                </a:solidFill>
                <a:latin typeface="Times New Roman" panose="02020603050405020304" pitchFamily="18" charset="0"/>
              </a:rPr>
              <a:t>i</a:t>
            </a:r>
            <a:r>
              <a:rPr lang="en-US" altLang="zh-CN" dirty="0" smtClean="0">
                <a:solidFill>
                  <a:srgbClr val="002368"/>
                </a:solidFill>
                <a:latin typeface="Times New Roman" panose="02020603050405020304" pitchFamily="18" charset="0"/>
              </a:rPr>
              <a:t> &amp;&amp; p-&gt;next==L) return FALSE;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node =(</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malloc</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sizeof</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err="1" smtClean="0">
                <a:solidFill>
                  <a:srgbClr val="002368"/>
                </a:solidFill>
                <a:latin typeface="Times New Roman" panose="02020603050405020304" pitchFamily="18" charset="0"/>
              </a:rPr>
              <a:t>i</a:t>
            </a:r>
            <a:r>
              <a:rPr lang="en-US" altLang="zh-CN" dirty="0" smtClean="0">
                <a:solidFill>
                  <a:srgbClr val="002368"/>
                </a:solidFill>
                <a:latin typeface="Times New Roman" panose="02020603050405020304" pitchFamily="18" charset="0"/>
              </a:rPr>
              <a:t>	if(node==NULL) return  FALSE;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node-&gt;data=e;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node-&gt;next=p-&gt;next;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p-&gt;next=node;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	return TRUE;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a:t>
            </a:r>
            <a:endParaRPr lang="en-US" altLang="zh-CN" dirty="0">
              <a:solidFill>
                <a:srgbClr val="002368"/>
              </a:solidFill>
              <a:latin typeface="Times New Roman" panose="02020603050405020304" pitchFamily="18" charset="0"/>
            </a:endParaRPr>
          </a:p>
        </p:txBody>
      </p:sp>
      <p:sp>
        <p:nvSpPr>
          <p:cNvPr id="3" name="矩形 2"/>
          <p:cNvSpPr>
            <a:spLocks noChangeArrowheads="1"/>
          </p:cNvSpPr>
          <p:nvPr/>
        </p:nvSpPr>
        <p:spPr bwMode="auto">
          <a:xfrm>
            <a:off x="949600" y="138713"/>
            <a:ext cx="2514600" cy="533400"/>
          </a:xfrm>
          <a:prstGeom prst="rect">
            <a:avLst/>
          </a:prstGeom>
          <a:noFill/>
          <a:ln w="222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ea typeface="华文新魏" panose="02010800040101010101" pitchFamily="2" charset="-122"/>
              </a:rPr>
              <a:t>3.</a:t>
            </a:r>
            <a:r>
              <a:rPr lang="zh-CN" altLang="en-US" dirty="0" smtClean="0">
                <a:ea typeface="华文新魏" panose="02010800040101010101" pitchFamily="2" charset="-122"/>
              </a:rPr>
              <a:t>插入结点</a:t>
            </a:r>
            <a:endParaRPr lang="zh-CN" altLang="en-US" dirty="0">
              <a:ea typeface="华文新魏" panose="02010800040101010101" pitchFamily="2" charset="-122"/>
            </a:endParaRPr>
          </a:p>
        </p:txBody>
      </p:sp>
      <p:sp>
        <p:nvSpPr>
          <p:cNvPr id="4" name="文本框 3"/>
          <p:cNvSpPr txBox="1">
            <a:spLocks noChangeArrowheads="1"/>
          </p:cNvSpPr>
          <p:nvPr/>
        </p:nvSpPr>
        <p:spPr bwMode="auto">
          <a:xfrm>
            <a:off x="6950392" y="5329861"/>
            <a:ext cx="1790687" cy="1214179"/>
          </a:xfrm>
          <a:prstGeom prst="rect">
            <a:avLst/>
          </a:prstGeom>
          <a:noFill/>
          <a:ln w="57150">
            <a:noFill/>
            <a:miter lim="800000"/>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5000"/>
              </a:lnSpc>
              <a:spcBef>
                <a:spcPct val="50000"/>
              </a:spcBef>
            </a:pPr>
            <a:r>
              <a:rPr lang="zh-CN" altLang="en-US" dirty="0">
                <a:solidFill>
                  <a:schemeClr val="tx1"/>
                </a:solidFill>
                <a:latin typeface="Times New Roman" panose="02020603050405020304" pitchFamily="18" charset="0"/>
                <a:ea typeface="楷体_GB2312" pitchFamily="49" charset="-122"/>
              </a:rPr>
              <a:t>采用上面的方法</a:t>
            </a:r>
            <a:r>
              <a:rPr lang="zh-CN" altLang="en-US" dirty="0" smtClean="0">
                <a:solidFill>
                  <a:schemeClr val="tx1"/>
                </a:solidFill>
                <a:latin typeface="Times New Roman" panose="02020603050405020304" pitchFamily="18" charset="0"/>
                <a:ea typeface="楷体_GB2312" pitchFamily="49" charset="-122"/>
              </a:rPr>
              <a:t>，其</a:t>
            </a:r>
            <a:r>
              <a:rPr lang="zh-CN" altLang="en-US" dirty="0">
                <a:solidFill>
                  <a:schemeClr val="tx1"/>
                </a:solidFill>
                <a:latin typeface="Times New Roman" panose="02020603050405020304" pitchFamily="18" charset="0"/>
                <a:ea typeface="楷体_GB2312" pitchFamily="49" charset="-122"/>
              </a:rPr>
              <a:t>执行时间是</a:t>
            </a:r>
            <a:r>
              <a:rPr lang="en-US" altLang="zh-CN" dirty="0" smtClean="0">
                <a:solidFill>
                  <a:srgbClr val="CC0000"/>
                </a:solidFill>
                <a:latin typeface="Times New Roman" panose="02020603050405020304" pitchFamily="18" charset="0"/>
                <a:ea typeface="楷体_GB2312" pitchFamily="49" charset="-122"/>
              </a:rPr>
              <a:t>O(n)</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a:spLocks noChangeArrowheads="1"/>
          </p:cNvSpPr>
          <p:nvPr/>
        </p:nvSpPr>
        <p:spPr bwMode="auto">
          <a:xfrm>
            <a:off x="874035" y="648260"/>
            <a:ext cx="5791200" cy="5632311"/>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zh-CN" altLang="en-US" dirty="0" smtClean="0">
                <a:solidFill>
                  <a:srgbClr val="002368"/>
                </a:solidFill>
                <a:latin typeface="Times New Roman" panose="02020603050405020304" pitchFamily="18" charset="0"/>
              </a:rPr>
              <a:t>算法</a:t>
            </a:r>
            <a:r>
              <a:rPr lang="en-US" altLang="zh-CN" dirty="0" smtClean="0">
                <a:solidFill>
                  <a:srgbClr val="002368"/>
                </a:solidFill>
                <a:latin typeface="Times New Roman" panose="02020603050405020304" pitchFamily="18" charset="0"/>
              </a:rPr>
              <a:t>2.14</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err="1" smtClean="0">
                <a:solidFill>
                  <a:srgbClr val="002368"/>
                </a:solidFill>
                <a:latin typeface="Times New Roman" panose="02020603050405020304" pitchFamily="18" charset="0"/>
              </a:rPr>
              <a:t>int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DelCList</a:t>
            </a:r>
            <a:r>
              <a:rPr lang="en-US" altLang="zh-CN" dirty="0" smtClean="0">
                <a:solidFill>
                  <a:srgbClr val="002368"/>
                </a:solidFill>
                <a:latin typeface="Times New Roman" panose="02020603050405020304" pitchFamily="18" charset="0"/>
              </a:rPr>
              <a:t>(</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L,int</a:t>
            </a:r>
            <a:r>
              <a:rPr lang="en-US" altLang="zh-CN" dirty="0" smtClean="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a:t>
            </a: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int</a:t>
            </a:r>
            <a:r>
              <a:rPr lang="en-US" altLang="zh-CN" dirty="0" smtClean="0">
                <a:solidFill>
                  <a:srgbClr val="002368"/>
                </a:solidFill>
                <a:latin typeface="Times New Roman" panose="02020603050405020304" pitchFamily="18" charset="0"/>
              </a:rPr>
              <a:t> j;</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err="1" smtClean="0">
                <a:solidFill>
                  <a:srgbClr val="002368"/>
                </a:solidFill>
                <a:latin typeface="Times New Roman" panose="02020603050405020304" pitchFamily="18" charset="0"/>
              </a:rPr>
              <a:t>LinkList</a:t>
            </a:r>
            <a:r>
              <a:rPr lang="en-US" altLang="zh-CN" dirty="0" smtClean="0">
                <a:solidFill>
                  <a:srgbClr val="002368"/>
                </a:solidFill>
                <a:latin typeface="Times New Roman" panose="02020603050405020304" pitchFamily="18" charset="0"/>
              </a:rPr>
              <a:t> *p,*q;</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p=L-&gt;next; j=1;</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q=L;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while(j&lt;</a:t>
            </a:r>
            <a:r>
              <a:rPr lang="en-US" altLang="zh-CN" dirty="0" err="1" smtClean="0">
                <a:solidFill>
                  <a:srgbClr val="002368"/>
                </a:solidFill>
                <a:latin typeface="Times New Roman" panose="02020603050405020304" pitchFamily="18" charset="0"/>
              </a:rPr>
              <a:t>i</a:t>
            </a:r>
            <a:r>
              <a:rPr lang="en-US" altLang="zh-CN" dirty="0" smtClean="0">
                <a:solidFill>
                  <a:srgbClr val="002368"/>
                </a:solidFill>
                <a:latin typeface="Times New Roman" panose="02020603050405020304" pitchFamily="18" charset="0"/>
              </a:rPr>
              <a:t> &amp;&amp;p!=L)</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	{	j++;</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p=p-&gt;next;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	q=q-&gt;next;	}</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if(j&gt;</a:t>
            </a:r>
            <a:r>
              <a:rPr lang="en-US" altLang="zh-CN" dirty="0" err="1" smtClean="0">
                <a:solidFill>
                  <a:srgbClr val="002368"/>
                </a:solidFill>
                <a:latin typeface="Times New Roman" panose="02020603050405020304" pitchFamily="18" charset="0"/>
              </a:rPr>
              <a:t>i</a:t>
            </a:r>
            <a:r>
              <a:rPr lang="en-US" altLang="zh-CN" dirty="0" smtClean="0">
                <a:solidFill>
                  <a:srgbClr val="002368"/>
                </a:solidFill>
                <a:latin typeface="Times New Roman" panose="02020603050405020304" pitchFamily="18" charset="0"/>
              </a:rPr>
              <a:t>) return FALSE;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q-&gt;next=p-&gt;next;</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	</a:t>
            </a:r>
            <a:r>
              <a:rPr lang="en-US" altLang="zh-CN" dirty="0" smtClean="0">
                <a:solidFill>
                  <a:srgbClr val="002368"/>
                </a:solidFill>
                <a:latin typeface="Times New Roman" panose="02020603050405020304" pitchFamily="18" charset="0"/>
              </a:rPr>
              <a:t>free(p);</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smtClean="0">
                <a:solidFill>
                  <a:srgbClr val="002368"/>
                </a:solidFill>
                <a:latin typeface="Times New Roman" panose="02020603050405020304" pitchFamily="18" charset="0"/>
              </a:rPr>
              <a:t>	return TRUE;</a:t>
            </a:r>
            <a:endParaRPr lang="en-US" altLang="zh-CN" dirty="0" smtClean="0">
              <a:solidFill>
                <a:srgbClr val="002368"/>
              </a:solidFill>
              <a:latin typeface="Times New Roman" panose="02020603050405020304" pitchFamily="18" charset="0"/>
            </a:endParaRPr>
          </a:p>
          <a:p>
            <a:pPr algn="just">
              <a:lnSpc>
                <a:spcPct val="125000"/>
              </a:lnSpc>
            </a:pPr>
            <a:r>
              <a:rPr lang="en-US" altLang="zh-CN" dirty="0">
                <a:solidFill>
                  <a:srgbClr val="002368"/>
                </a:solidFill>
                <a:latin typeface="Times New Roman" panose="02020603050405020304" pitchFamily="18" charset="0"/>
              </a:rPr>
              <a:t>}</a:t>
            </a:r>
            <a:endParaRPr lang="en-US" altLang="zh-CN" dirty="0">
              <a:solidFill>
                <a:srgbClr val="002368"/>
              </a:solidFill>
              <a:latin typeface="Times New Roman" panose="02020603050405020304" pitchFamily="18" charset="0"/>
            </a:endParaRPr>
          </a:p>
        </p:txBody>
      </p:sp>
      <p:sp>
        <p:nvSpPr>
          <p:cNvPr id="3" name="矩形 2"/>
          <p:cNvSpPr>
            <a:spLocks noChangeArrowheads="1"/>
          </p:cNvSpPr>
          <p:nvPr/>
        </p:nvSpPr>
        <p:spPr bwMode="auto">
          <a:xfrm>
            <a:off x="945473" y="54548"/>
            <a:ext cx="2514600" cy="533400"/>
          </a:xfrm>
          <a:prstGeom prst="rect">
            <a:avLst/>
          </a:prstGeom>
          <a:noFill/>
          <a:ln w="22225">
            <a:noFill/>
            <a:miter lim="800000"/>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ea typeface="华文新魏" panose="02010800040101010101" pitchFamily="2" charset="-122"/>
              </a:rPr>
              <a:t>4.</a:t>
            </a:r>
            <a:r>
              <a:rPr lang="zh-CN" altLang="en-US" dirty="0" smtClean="0">
                <a:ea typeface="华文新魏" panose="02010800040101010101" pitchFamily="2" charset="-122"/>
              </a:rPr>
              <a:t>删除结点</a:t>
            </a:r>
            <a:endParaRPr lang="zh-CN" altLang="en-US" dirty="0">
              <a:ea typeface="华文新魏" panose="02010800040101010101" pitchFamily="2" charset="-122"/>
            </a:endParaRPr>
          </a:p>
        </p:txBody>
      </p:sp>
      <p:sp>
        <p:nvSpPr>
          <p:cNvPr id="4" name="文本框 3"/>
          <p:cNvSpPr txBox="1">
            <a:spLocks noChangeArrowheads="1"/>
          </p:cNvSpPr>
          <p:nvPr/>
        </p:nvSpPr>
        <p:spPr bwMode="auto">
          <a:xfrm>
            <a:off x="6874827" y="5102820"/>
            <a:ext cx="1790687" cy="1214179"/>
          </a:xfrm>
          <a:prstGeom prst="rect">
            <a:avLst/>
          </a:prstGeom>
          <a:noFill/>
          <a:ln w="57150">
            <a:noFill/>
            <a:miter lim="800000"/>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5000"/>
              </a:lnSpc>
              <a:spcBef>
                <a:spcPct val="50000"/>
              </a:spcBef>
            </a:pPr>
            <a:r>
              <a:rPr lang="zh-CN" altLang="en-US" dirty="0">
                <a:solidFill>
                  <a:schemeClr val="tx1"/>
                </a:solidFill>
                <a:latin typeface="Times New Roman" panose="02020603050405020304" pitchFamily="18" charset="0"/>
                <a:ea typeface="楷体_GB2312" pitchFamily="49" charset="-122"/>
              </a:rPr>
              <a:t>采用上面的方法</a:t>
            </a:r>
            <a:r>
              <a:rPr lang="zh-CN" altLang="en-US" dirty="0" smtClean="0">
                <a:solidFill>
                  <a:schemeClr val="tx1"/>
                </a:solidFill>
                <a:latin typeface="Times New Roman" panose="02020603050405020304" pitchFamily="18" charset="0"/>
                <a:ea typeface="楷体_GB2312" pitchFamily="49" charset="-122"/>
              </a:rPr>
              <a:t>，其</a:t>
            </a:r>
            <a:r>
              <a:rPr lang="zh-CN" altLang="en-US" dirty="0">
                <a:solidFill>
                  <a:schemeClr val="tx1"/>
                </a:solidFill>
                <a:latin typeface="Times New Roman" panose="02020603050405020304" pitchFamily="18" charset="0"/>
                <a:ea typeface="楷体_GB2312" pitchFamily="49" charset="-122"/>
              </a:rPr>
              <a:t>执行时间是</a:t>
            </a:r>
            <a:r>
              <a:rPr lang="en-US" altLang="zh-CN" dirty="0" smtClean="0">
                <a:solidFill>
                  <a:srgbClr val="CC0000"/>
                </a:solidFill>
                <a:latin typeface="Times New Roman" panose="02020603050405020304" pitchFamily="18" charset="0"/>
                <a:ea typeface="楷体_GB2312" pitchFamily="49" charset="-122"/>
              </a:rPr>
              <a:t>O(n)</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63841"/>
          <p:cNvSpPr>
            <a:spLocks noGrp="1"/>
          </p:cNvSpPr>
          <p:nvPr>
            <p:ph type="title"/>
          </p:nvPr>
        </p:nvSpPr>
        <p:spPr>
          <a:xfrm>
            <a:off x="304800" y="609600"/>
            <a:ext cx="8229600" cy="838200"/>
          </a:xfrm>
          <a:ln>
            <a:solidFill>
              <a:srgbClr val="800080">
                <a:alpha val="100000"/>
              </a:srgbClr>
            </a:solidFill>
          </a:ln>
        </p:spPr>
        <p:txBody>
          <a:bodyPr vert="horz" wrap="square" lIns="91440" tIns="45720" rIns="91440" bIns="45720" anchor="ctr"/>
          <a:p>
            <a:pPr algn="l" eaLnBrk="1" hangingPunct="1">
              <a:lnSpc>
                <a:spcPct val="125000"/>
              </a:lnSpc>
            </a:pPr>
            <a:r>
              <a:rPr lang="zh-CN" altLang="en-US" sz="2000" dirty="0">
                <a:solidFill>
                  <a:srgbClr val="002368"/>
                </a:solidFill>
                <a:ea typeface="楷体_GB2312" pitchFamily="49" charset="-122"/>
              </a:rPr>
              <a:t>例：有两个带头结点的循环单链表</a:t>
            </a:r>
            <a:r>
              <a:rPr lang="en-US" altLang="zh-CN" sz="2000" dirty="0">
                <a:solidFill>
                  <a:srgbClr val="002368"/>
                </a:solidFill>
                <a:ea typeface="楷体_GB2312" pitchFamily="49" charset="-122"/>
              </a:rPr>
              <a:t>LA</a:t>
            </a:r>
            <a:r>
              <a:rPr lang="zh-CN" altLang="en-US" sz="2000" dirty="0">
                <a:solidFill>
                  <a:srgbClr val="002368"/>
                </a:solidFill>
                <a:ea typeface="楷体_GB2312" pitchFamily="49" charset="-122"/>
              </a:rPr>
              <a:t>、</a:t>
            </a:r>
            <a:r>
              <a:rPr lang="en-US" altLang="zh-CN" sz="2000" dirty="0">
                <a:solidFill>
                  <a:srgbClr val="002368"/>
                </a:solidFill>
                <a:ea typeface="楷体_GB2312" pitchFamily="49" charset="-122"/>
              </a:rPr>
              <a:t>LB</a:t>
            </a:r>
            <a:r>
              <a:rPr lang="zh-CN" altLang="en-US" sz="2000" dirty="0">
                <a:solidFill>
                  <a:srgbClr val="002368"/>
                </a:solidFill>
                <a:ea typeface="楷体_GB2312" pitchFamily="49" charset="-122"/>
              </a:rPr>
              <a:t>，编写一个算法，将两个循环单链表合并为一个循环单链表，其头指针为</a:t>
            </a:r>
            <a:r>
              <a:rPr lang="en-US" altLang="zh-CN" sz="2000" dirty="0">
                <a:solidFill>
                  <a:srgbClr val="002368"/>
                </a:solidFill>
                <a:ea typeface="楷体_GB2312" pitchFamily="49" charset="-122"/>
              </a:rPr>
              <a:t>LA</a:t>
            </a:r>
            <a:r>
              <a:rPr lang="zh-CN" altLang="en-US" sz="2000" dirty="0">
                <a:solidFill>
                  <a:srgbClr val="002368"/>
                </a:solidFill>
                <a:ea typeface="楷体_GB2312" pitchFamily="49" charset="-122"/>
              </a:rPr>
              <a:t>。</a:t>
            </a:r>
            <a:endParaRPr lang="zh-CN" altLang="en-US" sz="2000" dirty="0">
              <a:solidFill>
                <a:srgbClr val="002368"/>
              </a:solidFill>
              <a:ea typeface="楷体_GB2312" pitchFamily="49" charset="-122"/>
            </a:endParaRPr>
          </a:p>
        </p:txBody>
      </p:sp>
      <p:sp>
        <p:nvSpPr>
          <p:cNvPr id="163843" name="文本框 163842"/>
          <p:cNvSpPr txBox="1"/>
          <p:nvPr/>
        </p:nvSpPr>
        <p:spPr>
          <a:xfrm>
            <a:off x="381000" y="4876800"/>
            <a:ext cx="7162800" cy="473075"/>
          </a:xfrm>
          <a:prstGeom prst="rect">
            <a:avLst/>
          </a:prstGeom>
          <a:noFill/>
          <a:ln w="57150">
            <a:noFill/>
          </a:ln>
        </p:spPr>
        <p:txBody>
          <a:bodyPr>
            <a:spAutoFit/>
          </a:bodyPr>
          <a:p>
            <a:pPr lvl="0" algn="just" eaLnBrk="1" hangingPunct="1">
              <a:lnSpc>
                <a:spcPct val="125000"/>
              </a:lnSpc>
            </a:pPr>
            <a:r>
              <a:rPr lang="en-US" altLang="zh-CN" dirty="0">
                <a:solidFill>
                  <a:srgbClr val="CC0000"/>
                </a:solidFill>
                <a:latin typeface="Times New Roman" panose="02020603050405020304" pitchFamily="18" charset="0"/>
                <a:ea typeface="楷体_GB2312" pitchFamily="49" charset="-122"/>
              </a:rPr>
              <a:t>3</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修改第二个表的尾</a:t>
            </a:r>
            <a:r>
              <a:rPr lang="en-US" altLang="zh-CN" dirty="0">
                <a:solidFill>
                  <a:schemeClr val="tx1"/>
                </a:solidFill>
                <a:latin typeface="Times New Roman" panose="02020603050405020304" pitchFamily="18" charset="0"/>
                <a:ea typeface="楷体_GB2312" pitchFamily="49" charset="-122"/>
              </a:rPr>
              <a:t>Q</a:t>
            </a:r>
            <a:r>
              <a:rPr lang="zh-CN" altLang="en-US" dirty="0">
                <a:solidFill>
                  <a:schemeClr val="tx1"/>
                </a:solidFill>
                <a:latin typeface="Times New Roman" panose="02020603050405020304" pitchFamily="18" charset="0"/>
                <a:ea typeface="楷体_GB2312" pitchFamily="49" charset="-122"/>
              </a:rPr>
              <a:t>，使它的链域指向第一个表的头结点。 </a:t>
            </a:r>
            <a:endParaRPr lang="zh-CN" altLang="en-US" dirty="0">
              <a:solidFill>
                <a:schemeClr val="tx1"/>
              </a:solidFill>
              <a:latin typeface="Times New Roman" panose="02020603050405020304" pitchFamily="18" charset="0"/>
              <a:ea typeface="楷体_GB2312" pitchFamily="49" charset="-122"/>
            </a:endParaRPr>
          </a:p>
        </p:txBody>
      </p:sp>
      <p:sp>
        <p:nvSpPr>
          <p:cNvPr id="163844" name="矩形 163843"/>
          <p:cNvSpPr/>
          <p:nvPr/>
        </p:nvSpPr>
        <p:spPr>
          <a:xfrm>
            <a:off x="304800" y="1600200"/>
            <a:ext cx="1524000" cy="290513"/>
          </a:xfrm>
          <a:prstGeom prst="rect">
            <a:avLst/>
          </a:prstGeom>
          <a:noFill/>
          <a:ln w="22225">
            <a:noFill/>
          </a:ln>
        </p:spPr>
        <p:txBody>
          <a:bodyPr anchor="ctr"/>
          <a:p>
            <a:pPr lvl="0" eaLnBrk="1" hangingPunct="1">
              <a:lnSpc>
                <a:spcPct val="125000"/>
              </a:lnSpc>
            </a:pPr>
            <a:r>
              <a:rPr lang="zh-CN" altLang="en-US" dirty="0">
                <a:latin typeface="Times New Roman" panose="02020603050405020304" pitchFamily="18" charset="0"/>
                <a:ea typeface="华文新魏" panose="02010800040101010101" pitchFamily="2" charset="-122"/>
              </a:rPr>
              <a:t>算法步骤：</a:t>
            </a:r>
            <a:endParaRPr lang="zh-CN" altLang="en-US" dirty="0">
              <a:latin typeface="Times New Roman" panose="02020603050405020304" pitchFamily="18" charset="0"/>
              <a:ea typeface="华文新魏" panose="02010800040101010101" pitchFamily="2" charset="-122"/>
            </a:endParaRPr>
          </a:p>
        </p:txBody>
      </p:sp>
      <p:sp>
        <p:nvSpPr>
          <p:cNvPr id="163845" name="矩形 163844"/>
          <p:cNvSpPr/>
          <p:nvPr/>
        </p:nvSpPr>
        <p:spPr>
          <a:xfrm>
            <a:off x="914400" y="2514600"/>
            <a:ext cx="4495800" cy="1234440"/>
          </a:xfrm>
          <a:prstGeom prst="rect">
            <a:avLst/>
          </a:prstGeom>
          <a:noFill/>
          <a:ln w="57150">
            <a:noFill/>
          </a:ln>
        </p:spPr>
        <p:txBody>
          <a:bodyPr>
            <a:spAutoFit/>
          </a:bodyPr>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p=LA; q=LB; </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while (p-&gt;next! =LA)     p=p-&gt;next; </a:t>
            </a: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while (q-&gt;next! =LB)     q=q-&gt;next;</a:t>
            </a:r>
            <a:endParaRPr lang="en-US" altLang="zh-CN" dirty="0">
              <a:solidFill>
                <a:srgbClr val="002368"/>
              </a:solidFill>
              <a:latin typeface="Times New Roman" panose="02020603050405020304" pitchFamily="18" charset="0"/>
              <a:ea typeface="楷体_GB2312" pitchFamily="49" charset="-122"/>
            </a:endParaRPr>
          </a:p>
        </p:txBody>
      </p:sp>
      <p:sp>
        <p:nvSpPr>
          <p:cNvPr id="163846" name="矩形 163845"/>
          <p:cNvSpPr/>
          <p:nvPr/>
        </p:nvSpPr>
        <p:spPr>
          <a:xfrm>
            <a:off x="381000" y="2057400"/>
            <a:ext cx="6477000" cy="473075"/>
          </a:xfrm>
          <a:prstGeom prst="rect">
            <a:avLst/>
          </a:prstGeom>
          <a:noFill/>
          <a:ln w="57150">
            <a:noFill/>
          </a:ln>
        </p:spPr>
        <p:txBody>
          <a:bodyPr>
            <a:spAutoFit/>
          </a:bodyPr>
          <a:p>
            <a:pPr lvl="0" algn="just" eaLnBrk="1" hangingPunct="1">
              <a:lnSpc>
                <a:spcPct val="125000"/>
              </a:lnSpc>
            </a:pPr>
            <a:r>
              <a:rPr lang="en-US" altLang="zh-CN" dirty="0">
                <a:solidFill>
                  <a:srgbClr val="CC0000"/>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找到两个链表的尾，并分别由指针</a:t>
            </a:r>
            <a:r>
              <a:rPr lang="en-US" altLang="zh-CN" dirty="0">
                <a:solidFill>
                  <a:schemeClr val="tx1"/>
                </a:solidFill>
                <a:latin typeface="Times New Roman" panose="02020603050405020304" pitchFamily="18" charset="0"/>
                <a:ea typeface="楷体_GB2312" pitchFamily="49" charset="-122"/>
              </a:rPr>
              <a:t>p</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q</a:t>
            </a:r>
            <a:r>
              <a:rPr lang="zh-CN" altLang="en-US" dirty="0">
                <a:solidFill>
                  <a:schemeClr val="tx1"/>
                </a:solidFill>
                <a:latin typeface="Times New Roman" panose="02020603050405020304" pitchFamily="18" charset="0"/>
                <a:ea typeface="楷体_GB2312" pitchFamily="49" charset="-122"/>
              </a:rPr>
              <a:t>指向它们</a:t>
            </a:r>
            <a:endParaRPr lang="zh-CN" altLang="en-US" dirty="0">
              <a:solidFill>
                <a:schemeClr val="tx1"/>
              </a:solidFill>
              <a:latin typeface="Times New Roman" panose="02020603050405020304" pitchFamily="18" charset="0"/>
              <a:ea typeface="楷体_GB2312" pitchFamily="49" charset="-122"/>
            </a:endParaRPr>
          </a:p>
        </p:txBody>
      </p:sp>
      <p:sp>
        <p:nvSpPr>
          <p:cNvPr id="163847" name="矩形 163846"/>
          <p:cNvSpPr/>
          <p:nvPr/>
        </p:nvSpPr>
        <p:spPr>
          <a:xfrm>
            <a:off x="381000" y="3810000"/>
            <a:ext cx="6629400" cy="473075"/>
          </a:xfrm>
          <a:prstGeom prst="rect">
            <a:avLst/>
          </a:prstGeom>
          <a:noFill/>
          <a:ln w="57150">
            <a:noFill/>
          </a:ln>
        </p:spPr>
        <p:txBody>
          <a:bodyPr>
            <a:spAutoFit/>
          </a:bodyPr>
          <a:p>
            <a:pPr lvl="0" algn="just" eaLnBrk="1" hangingPunct="1">
              <a:lnSpc>
                <a:spcPct val="125000"/>
              </a:lnSpc>
            </a:pPr>
            <a:r>
              <a:rPr lang="en-US" altLang="zh-CN" dirty="0">
                <a:solidFill>
                  <a:srgbClr val="CC0000"/>
                </a:solidFill>
                <a:latin typeface="Times New Roman" panose="02020603050405020304" pitchFamily="18" charset="0"/>
                <a:ea typeface="楷体_GB2312" pitchFamily="49" charset="-122"/>
              </a:rPr>
              <a:t>2</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将第一个链表的尾与第二个表的第一个结点链接起来</a:t>
            </a:r>
            <a:endParaRPr lang="zh-CN" altLang="en-US" dirty="0">
              <a:solidFill>
                <a:schemeClr val="tx1"/>
              </a:solidFill>
              <a:latin typeface="Times New Roman" panose="02020603050405020304" pitchFamily="18" charset="0"/>
              <a:ea typeface="楷体_GB2312" pitchFamily="49" charset="-122"/>
            </a:endParaRPr>
          </a:p>
        </p:txBody>
      </p:sp>
      <p:sp>
        <p:nvSpPr>
          <p:cNvPr id="163848" name="矩形 163847"/>
          <p:cNvSpPr/>
          <p:nvPr/>
        </p:nvSpPr>
        <p:spPr>
          <a:xfrm>
            <a:off x="990600" y="5334000"/>
            <a:ext cx="1828800" cy="473075"/>
          </a:xfrm>
          <a:prstGeom prst="rect">
            <a:avLst/>
          </a:prstGeom>
          <a:noFill/>
          <a:ln w="57150">
            <a:noFill/>
          </a:ln>
        </p:spPr>
        <p:txBody>
          <a:bodyPr>
            <a:spAutoFit/>
          </a:bodyPr>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q-&gt;next=LA; </a:t>
            </a:r>
            <a:endParaRPr lang="en-US" altLang="zh-CN" dirty="0">
              <a:solidFill>
                <a:srgbClr val="002368"/>
              </a:solidFill>
              <a:latin typeface="Times New Roman" panose="02020603050405020304" pitchFamily="18" charset="0"/>
              <a:ea typeface="楷体_GB2312" pitchFamily="49" charset="-122"/>
            </a:endParaRPr>
          </a:p>
        </p:txBody>
      </p:sp>
      <p:sp>
        <p:nvSpPr>
          <p:cNvPr id="163849" name="矩形 163848"/>
          <p:cNvSpPr/>
          <p:nvPr/>
        </p:nvSpPr>
        <p:spPr>
          <a:xfrm>
            <a:off x="990600" y="4267200"/>
            <a:ext cx="4572000" cy="472440"/>
          </a:xfrm>
          <a:prstGeom prst="rect">
            <a:avLst/>
          </a:prstGeom>
          <a:noFill/>
          <a:ln w="57150">
            <a:noFill/>
          </a:ln>
        </p:spPr>
        <p:txBody>
          <a:bodyPr>
            <a:spAutoFit/>
          </a:bodyPr>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p-&gt;next=LB-&gt;next; free(LB);</a:t>
            </a:r>
            <a:endParaRPr lang="en-US" altLang="zh-CN"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additive="base">
                                        <p:cTn id="7" dur="2000" fill="hold"/>
                                        <p:tgtEl>
                                          <p:spTgt spid="163842"/>
                                        </p:tgtEl>
                                        <p:attrNameLst>
                                          <p:attrName>ppt_x</p:attrName>
                                        </p:attrNameLst>
                                      </p:cBhvr>
                                      <p:tavLst>
                                        <p:tav tm="0">
                                          <p:val>
                                            <p:strVal val="0-#ppt_w/2"/>
                                          </p:val>
                                        </p:tav>
                                        <p:tav tm="100000">
                                          <p:val>
                                            <p:strVal val="#ppt_x"/>
                                          </p:val>
                                        </p:tav>
                                      </p:tavLst>
                                    </p:anim>
                                    <p:anim calcmode="lin" valueType="num">
                                      <p:cBhvr additive="base">
                                        <p:cTn id="8" dur="2000" fill="hold"/>
                                        <p:tgtEl>
                                          <p:spTgt spid="163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4"/>
                                        </p:tgtEl>
                                        <p:attrNameLst>
                                          <p:attrName>style.visibility</p:attrName>
                                        </p:attrNameLst>
                                      </p:cBhvr>
                                      <p:to>
                                        <p:strVal val="visible"/>
                                      </p:to>
                                    </p:set>
                                    <p:anim calcmode="lin" valueType="num">
                                      <p:cBhvr additive="base">
                                        <p:cTn id="13" dur="500" fill="hold"/>
                                        <p:tgtEl>
                                          <p:spTgt spid="163844"/>
                                        </p:tgtEl>
                                        <p:attrNameLst>
                                          <p:attrName>ppt_x</p:attrName>
                                        </p:attrNameLst>
                                      </p:cBhvr>
                                      <p:tavLst>
                                        <p:tav tm="0">
                                          <p:val>
                                            <p:strVal val="0-#ppt_w/2"/>
                                          </p:val>
                                        </p:tav>
                                        <p:tav tm="100000">
                                          <p:val>
                                            <p:strVal val="#ppt_x"/>
                                          </p:val>
                                        </p:tav>
                                      </p:tavLst>
                                    </p:anim>
                                    <p:anim calcmode="lin" valueType="num">
                                      <p:cBhvr additive="base">
                                        <p:cTn id="14" dur="500" fill="hold"/>
                                        <p:tgtEl>
                                          <p:spTgt spid="1638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63846"/>
                                        </p:tgtEl>
                                        <p:attrNameLst>
                                          <p:attrName>style.visibility</p:attrName>
                                        </p:attrNameLst>
                                      </p:cBhvr>
                                      <p:to>
                                        <p:strVal val="visible"/>
                                      </p:to>
                                    </p:set>
                                    <p:animEffect transition="in" filter="box(in)">
                                      <p:cBhvr>
                                        <p:cTn id="19" dur="500"/>
                                        <p:tgtEl>
                                          <p:spTgt spid="163846"/>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163845"/>
                                        </p:tgtEl>
                                        <p:attrNameLst>
                                          <p:attrName>style.visibility</p:attrName>
                                        </p:attrNameLst>
                                      </p:cBhvr>
                                      <p:to>
                                        <p:strVal val="visible"/>
                                      </p:to>
                                    </p:set>
                                    <p:animEffect transition="in" filter="diamond(in)">
                                      <p:cBhvr>
                                        <p:cTn id="24" dur="2000"/>
                                        <p:tgtEl>
                                          <p:spTgt spid="16384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63847"/>
                                        </p:tgtEl>
                                        <p:attrNameLst>
                                          <p:attrName>style.visibility</p:attrName>
                                        </p:attrNameLst>
                                      </p:cBhvr>
                                      <p:to>
                                        <p:strVal val="visible"/>
                                      </p:to>
                                    </p:set>
                                    <p:animEffect transition="in" filter="box(in)">
                                      <p:cBhvr>
                                        <p:cTn id="29" dur="500"/>
                                        <p:tgtEl>
                                          <p:spTgt spid="163847"/>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63849"/>
                                        </p:tgtEl>
                                        <p:attrNameLst>
                                          <p:attrName>style.visibility</p:attrName>
                                        </p:attrNameLst>
                                      </p:cBhvr>
                                      <p:to>
                                        <p:strVal val="visible"/>
                                      </p:to>
                                    </p:set>
                                    <p:animEffect transition="in" filter="diamond(in)">
                                      <p:cBhvr>
                                        <p:cTn id="34" dur="2000"/>
                                        <p:tgtEl>
                                          <p:spTgt spid="16384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63843"/>
                                        </p:tgtEl>
                                        <p:attrNameLst>
                                          <p:attrName>style.visibility</p:attrName>
                                        </p:attrNameLst>
                                      </p:cBhvr>
                                      <p:to>
                                        <p:strVal val="visible"/>
                                      </p:to>
                                    </p:set>
                                    <p:anim calcmode="lin" valueType="num">
                                      <p:cBhvr additive="base">
                                        <p:cTn id="39" dur="2000" fill="hold"/>
                                        <p:tgtEl>
                                          <p:spTgt spid="163843"/>
                                        </p:tgtEl>
                                        <p:attrNameLst>
                                          <p:attrName>ppt_x</p:attrName>
                                        </p:attrNameLst>
                                      </p:cBhvr>
                                      <p:tavLst>
                                        <p:tav tm="0">
                                          <p:val>
                                            <p:strVal val="0-#ppt_w/2"/>
                                          </p:val>
                                        </p:tav>
                                        <p:tav tm="100000">
                                          <p:val>
                                            <p:strVal val="#ppt_x"/>
                                          </p:val>
                                        </p:tav>
                                      </p:tavLst>
                                    </p:anim>
                                    <p:anim calcmode="lin" valueType="num">
                                      <p:cBhvr additive="base">
                                        <p:cTn id="40" dur="2000" fill="hold"/>
                                        <p:tgtEl>
                                          <p:spTgt spid="16384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1" nodeType="clickEffect">
                                  <p:stCondLst>
                                    <p:cond delay="0"/>
                                  </p:stCondLst>
                                  <p:childTnLst>
                                    <p:set>
                                      <p:cBhvr>
                                        <p:cTn id="44" dur="1" fill="hold">
                                          <p:stCondLst>
                                            <p:cond delay="0"/>
                                          </p:stCondLst>
                                        </p:cTn>
                                        <p:tgtEl>
                                          <p:spTgt spid="163843"/>
                                        </p:tgtEl>
                                        <p:attrNameLst>
                                          <p:attrName>style.visibility</p:attrName>
                                        </p:attrNameLst>
                                      </p:cBhvr>
                                      <p:to>
                                        <p:strVal val="visible"/>
                                      </p:to>
                                    </p:set>
                                    <p:animEffect transition="in" filter="fade">
                                      <p:cBhvr>
                                        <p:cTn id="45" dur="2000"/>
                                        <p:tgtEl>
                                          <p:spTgt spid="16384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3848"/>
                                        </p:tgtEl>
                                        <p:attrNameLst>
                                          <p:attrName>style.visibility</p:attrName>
                                        </p:attrNameLst>
                                      </p:cBhvr>
                                      <p:to>
                                        <p:strVal val="visible"/>
                                      </p:to>
                                    </p:set>
                                    <p:animEffect transition="in" filter="fade">
                                      <p:cBhvr>
                                        <p:cTn id="50" dur="2000"/>
                                        <p:tgtEl>
                                          <p:spTgt spid="163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nimBg="1"/>
      <p:bldP spid="163843" grpId="0"/>
      <p:bldP spid="163843" grpId="1"/>
      <p:bldP spid="163844" grpId="0"/>
      <p:bldP spid="163845" grpId="0"/>
      <p:bldP spid="163846" grpId="0"/>
      <p:bldP spid="163847" grpId="0"/>
      <p:bldP spid="163848" grpId="0"/>
      <p:bldP spid="16384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8" name="矩形 164867"/>
          <p:cNvSpPr/>
          <p:nvPr/>
        </p:nvSpPr>
        <p:spPr>
          <a:xfrm>
            <a:off x="381000" y="685800"/>
            <a:ext cx="2514600" cy="533400"/>
          </a:xfrm>
          <a:prstGeom prst="rect">
            <a:avLst/>
          </a:prstGeom>
          <a:noFill/>
          <a:ln w="22225">
            <a:noFill/>
          </a:ln>
        </p:spPr>
        <p:txBody>
          <a:bodyPr/>
          <a:p>
            <a:pPr lvl="0" eaLnBrk="1" hangingPunct="1"/>
            <a:r>
              <a:rPr lang="zh-CN" altLang="en-US" dirty="0">
                <a:latin typeface="Arial" panose="020B0604020202020204" pitchFamily="34" charset="0"/>
                <a:ea typeface="华文新魏" panose="02010800040101010101" pitchFamily="2" charset="-122"/>
              </a:rPr>
              <a:t>算法实现如下：</a:t>
            </a:r>
            <a:endParaRPr lang="zh-CN" altLang="en-US" dirty="0">
              <a:latin typeface="Arial" panose="020B0604020202020204" pitchFamily="34" charset="0"/>
              <a:ea typeface="华文新魏" panose="02010800040101010101" pitchFamily="2" charset="-122"/>
            </a:endParaRPr>
          </a:p>
        </p:txBody>
      </p:sp>
      <p:sp>
        <p:nvSpPr>
          <p:cNvPr id="164869" name="文本框 164868"/>
          <p:cNvSpPr txBox="1"/>
          <p:nvPr/>
        </p:nvSpPr>
        <p:spPr>
          <a:xfrm>
            <a:off x="304800" y="5334000"/>
            <a:ext cx="7986713" cy="503238"/>
          </a:xfrm>
          <a:prstGeom prst="rect">
            <a:avLst/>
          </a:prstGeom>
          <a:noFill/>
          <a:ln w="57150">
            <a:noFill/>
          </a:ln>
        </p:spPr>
        <p:txBody>
          <a:bodyPr>
            <a:spAutoFit/>
          </a:bodyPr>
          <a:p>
            <a:pPr lvl="0" algn="just" eaLnBrk="1" hangingPunct="1">
              <a:lnSpc>
                <a:spcPct val="135000"/>
              </a:lnSpc>
              <a:spcBef>
                <a:spcPct val="50000"/>
              </a:spcBef>
            </a:pPr>
            <a:r>
              <a:rPr lang="zh-CN" altLang="en-US" dirty="0">
                <a:solidFill>
                  <a:schemeClr val="tx1"/>
                </a:solidFill>
                <a:latin typeface="Times New Roman" panose="02020603050405020304" pitchFamily="18" charset="0"/>
                <a:ea typeface="楷体_GB2312" pitchFamily="49" charset="-122"/>
              </a:rPr>
              <a:t>采用上面的方法，需要</a:t>
            </a:r>
            <a:r>
              <a:rPr lang="zh-CN" altLang="en-US" dirty="0">
                <a:solidFill>
                  <a:srgbClr val="CC0000"/>
                </a:solidFill>
                <a:latin typeface="Times New Roman" panose="02020603050405020304" pitchFamily="18" charset="0"/>
                <a:ea typeface="楷体_GB2312" pitchFamily="49" charset="-122"/>
              </a:rPr>
              <a:t>遍历</a:t>
            </a:r>
            <a:r>
              <a:rPr lang="zh-CN" altLang="en-US" dirty="0">
                <a:solidFill>
                  <a:schemeClr val="tx1"/>
                </a:solidFill>
                <a:latin typeface="Times New Roman" panose="02020603050405020304" pitchFamily="18" charset="0"/>
                <a:ea typeface="楷体_GB2312" pitchFamily="49" charset="-122"/>
              </a:rPr>
              <a:t>链表，找到表尾，其执行时间是</a:t>
            </a:r>
            <a:r>
              <a:rPr lang="en-US" altLang="zh-CN" dirty="0">
                <a:solidFill>
                  <a:srgbClr val="CC0000"/>
                </a:solidFill>
                <a:latin typeface="Times New Roman" panose="02020603050405020304" pitchFamily="18" charset="0"/>
                <a:ea typeface="楷体_GB2312" pitchFamily="49" charset="-122"/>
              </a:rPr>
              <a:t>O(n)</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
        <p:nvSpPr>
          <p:cNvPr id="2" name="文本框 1"/>
          <p:cNvSpPr txBox="1">
            <a:spLocks noChangeArrowheads="1"/>
          </p:cNvSpPr>
          <p:nvPr/>
        </p:nvSpPr>
        <p:spPr bwMode="auto">
          <a:xfrm>
            <a:off x="622935" y="1358856"/>
            <a:ext cx="5791200" cy="3554819"/>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5000"/>
              </a:lnSpc>
            </a:pPr>
            <a:r>
              <a:rPr lang="en-US" altLang="zh-CN" dirty="0" err="1">
                <a:solidFill>
                  <a:schemeClr val="tx1"/>
                </a:solidFill>
                <a:latin typeface="Times New Roman" panose="02020603050405020304" pitchFamily="18" charset="0"/>
              </a:rPr>
              <a:t>LinkList</a:t>
            </a:r>
            <a:r>
              <a:rPr lang="en-US" altLang="zh-CN" dirty="0">
                <a:solidFill>
                  <a:schemeClr val="tx1"/>
                </a:solidFill>
                <a:latin typeface="Times New Roman" panose="02020603050405020304" pitchFamily="18" charset="0"/>
              </a:rPr>
              <a:t>   merge </a:t>
            </a:r>
            <a:r>
              <a:rPr lang="en-US" altLang="zh-CN" dirty="0" smtClean="0">
                <a:solidFill>
                  <a:schemeClr val="tx1"/>
                </a:solidFill>
                <a:latin typeface="Times New Roman" panose="02020603050405020304" pitchFamily="18" charset="0"/>
              </a:rPr>
              <a:t>1(</a:t>
            </a:r>
            <a:r>
              <a:rPr lang="en-US" altLang="zh-CN" dirty="0" err="1" smtClean="0">
                <a:solidFill>
                  <a:schemeClr val="tx1"/>
                </a:solidFill>
                <a:latin typeface="Times New Roman" panose="02020603050405020304" pitchFamily="18" charset="0"/>
              </a:rPr>
              <a:t>LinkList</a:t>
            </a:r>
            <a:r>
              <a:rPr lang="en-US" altLang="zh-CN" dirty="0" smtClean="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LA, </a:t>
            </a:r>
            <a:r>
              <a:rPr lang="en-US" altLang="zh-CN" dirty="0" err="1">
                <a:solidFill>
                  <a:schemeClr val="tx1"/>
                </a:solidFill>
                <a:latin typeface="Times New Roman" panose="02020603050405020304" pitchFamily="18" charset="0"/>
              </a:rPr>
              <a:t>LinkList</a:t>
            </a:r>
            <a:r>
              <a:rPr lang="en-US" altLang="zh-CN" dirty="0">
                <a:solidFill>
                  <a:schemeClr val="tx1"/>
                </a:solidFill>
                <a:latin typeface="Times New Roman" panose="02020603050405020304" pitchFamily="18" charset="0"/>
              </a:rPr>
              <a:t> LB)</a:t>
            </a:r>
            <a:endParaRPr lang="en-US" altLang="zh-CN" dirty="0">
              <a:solidFill>
                <a:schemeClr val="tx1"/>
              </a:solidFill>
              <a:latin typeface="Times New Roman" panose="02020603050405020304" pitchFamily="18" charset="0"/>
            </a:endParaRPr>
          </a:p>
          <a:p>
            <a:pPr algn="just">
              <a:lnSpc>
                <a:spcPct val="125000"/>
              </a:lnSpc>
            </a:pPr>
            <a:r>
              <a:rPr lang="en-US" altLang="zh-CN" dirty="0">
                <a:solidFill>
                  <a:schemeClr val="tx1"/>
                </a:solidFill>
                <a:latin typeface="Times New Roman" panose="02020603050405020304" pitchFamily="18" charset="0"/>
              </a:rPr>
              <a:t>{</a:t>
            </a:r>
            <a:r>
              <a:rPr lang="en-US" altLang="zh-CN" dirty="0">
                <a:solidFill>
                  <a:srgbClr val="FF3300"/>
                </a:solidFill>
                <a:latin typeface="Times New Roman" panose="02020603050405020304" pitchFamily="18" charset="0"/>
              </a:rPr>
              <a:t> </a:t>
            </a:r>
            <a:r>
              <a:rPr lang="en-US" altLang="zh-CN" dirty="0" err="1">
                <a:solidFill>
                  <a:srgbClr val="002368"/>
                </a:solidFill>
                <a:latin typeface="Times New Roman" panose="02020603050405020304" pitchFamily="18" charset="0"/>
              </a:rPr>
              <a:t>LNode</a:t>
            </a:r>
            <a:r>
              <a:rPr lang="en-US" altLang="zh-CN" dirty="0">
                <a:solidFill>
                  <a:srgbClr val="002368"/>
                </a:solidFill>
                <a:latin typeface="Times New Roman" panose="02020603050405020304" pitchFamily="18" charset="0"/>
              </a:rPr>
              <a:t> *p,  *q; </a:t>
            </a:r>
            <a:r>
              <a:rPr lang="zh-CN" altLang="en-US" dirty="0" smtClean="0">
                <a:solidFill>
                  <a:srgbClr val="002368"/>
                </a:solidFill>
                <a:latin typeface="Times New Roman" panose="02020603050405020304" pitchFamily="18" charset="0"/>
              </a:rPr>
              <a:t> </a:t>
            </a:r>
            <a:endParaRPr lang="zh-CN" altLang="en-US" dirty="0">
              <a:solidFill>
                <a:srgbClr val="002368"/>
              </a:solidFill>
              <a:latin typeface="Times New Roman" panose="02020603050405020304" pitchFamily="18" charset="0"/>
            </a:endParaRPr>
          </a:p>
          <a:p>
            <a:pPr algn="just">
              <a:lnSpc>
                <a:spcPct val="125000"/>
              </a:lnSpc>
            </a:pPr>
            <a:r>
              <a:rPr lang="zh-CN" altLang="en-US" dirty="0">
                <a:solidFill>
                  <a:srgbClr val="002368"/>
                </a:solidFill>
                <a:latin typeface="Times New Roman" panose="02020603050405020304" pitchFamily="18" charset="0"/>
              </a:rPr>
              <a:t>      </a:t>
            </a:r>
            <a:r>
              <a:rPr lang="en-US" altLang="zh-CN" dirty="0">
                <a:solidFill>
                  <a:srgbClr val="002368"/>
                </a:solidFill>
                <a:latin typeface="Times New Roman" panose="02020603050405020304" pitchFamily="18" charset="0"/>
              </a:rPr>
              <a:t>p=LA; </a:t>
            </a:r>
            <a:endParaRPr lang="zh-CN" altLang="en-US" dirty="0">
              <a:solidFill>
                <a:srgbClr val="002368"/>
              </a:solidFill>
              <a:latin typeface="Times New Roman" panose="02020603050405020304" pitchFamily="18" charset="0"/>
            </a:endParaRPr>
          </a:p>
          <a:p>
            <a:pPr algn="just">
              <a:lnSpc>
                <a:spcPct val="125000"/>
              </a:lnSpc>
            </a:pPr>
            <a:r>
              <a:rPr lang="zh-CN" altLang="en-US" dirty="0">
                <a:solidFill>
                  <a:srgbClr val="002368"/>
                </a:solidFill>
                <a:latin typeface="Times New Roman" panose="02020603050405020304" pitchFamily="18" charset="0"/>
              </a:rPr>
              <a:t>      </a:t>
            </a:r>
            <a:r>
              <a:rPr lang="en-US" altLang="zh-CN" dirty="0">
                <a:solidFill>
                  <a:srgbClr val="002368"/>
                </a:solidFill>
                <a:latin typeface="Times New Roman" panose="02020603050405020304" pitchFamily="18" charset="0"/>
              </a:rPr>
              <a:t>q=LB; </a:t>
            </a:r>
            <a:r>
              <a:rPr lang="zh-CN" altLang="en-US" dirty="0" smtClean="0">
                <a:solidFill>
                  <a:srgbClr val="002368"/>
                </a:solidFill>
                <a:latin typeface="Times New Roman" panose="02020603050405020304" pitchFamily="18" charset="0"/>
              </a:rPr>
              <a:t> </a:t>
            </a:r>
            <a:endParaRPr lang="zh-CN" altLang="en-US" dirty="0">
              <a:solidFill>
                <a:srgbClr val="002368"/>
              </a:solidFill>
              <a:latin typeface="Times New Roman" panose="02020603050405020304" pitchFamily="18" charset="0"/>
            </a:endParaRPr>
          </a:p>
          <a:p>
            <a:pPr algn="just">
              <a:lnSpc>
                <a:spcPct val="125000"/>
              </a:lnSpc>
            </a:pPr>
            <a:r>
              <a:rPr lang="zh-CN" altLang="en-US" dirty="0">
                <a:solidFill>
                  <a:srgbClr val="FF3300"/>
                </a:solidFill>
                <a:latin typeface="Times New Roman" panose="02020603050405020304" pitchFamily="18" charset="0"/>
              </a:rPr>
              <a:t>      </a:t>
            </a:r>
            <a:r>
              <a:rPr lang="en-US" altLang="zh-CN" dirty="0">
                <a:solidFill>
                  <a:srgbClr val="CC0000"/>
                </a:solidFill>
                <a:latin typeface="Times New Roman" panose="02020603050405020304" pitchFamily="18" charset="0"/>
              </a:rPr>
              <a:t>while (p-&gt;next! =LA)     p=p-&gt;next; </a:t>
            </a:r>
            <a:endParaRPr lang="zh-CN" altLang="en-US" dirty="0">
              <a:solidFill>
                <a:srgbClr val="CC0000"/>
              </a:solidFill>
              <a:latin typeface="Times New Roman" panose="02020603050405020304" pitchFamily="18" charset="0"/>
            </a:endParaRPr>
          </a:p>
          <a:p>
            <a:pPr algn="just">
              <a:lnSpc>
                <a:spcPct val="125000"/>
              </a:lnSpc>
            </a:pPr>
            <a:r>
              <a:rPr lang="zh-CN" altLang="en-US" dirty="0">
                <a:solidFill>
                  <a:srgbClr val="CC0000"/>
                </a:solidFill>
                <a:latin typeface="Times New Roman" panose="02020603050405020304" pitchFamily="18" charset="0"/>
              </a:rPr>
              <a:t>      </a:t>
            </a:r>
            <a:r>
              <a:rPr lang="en-US" altLang="zh-CN" dirty="0">
                <a:solidFill>
                  <a:srgbClr val="CC0000"/>
                </a:solidFill>
                <a:latin typeface="Times New Roman" panose="02020603050405020304" pitchFamily="18" charset="0"/>
              </a:rPr>
              <a:t>while (q-&gt;next! =LB)     q=q-&gt;next; </a:t>
            </a:r>
            <a:r>
              <a:rPr lang="zh-CN" altLang="en-US" dirty="0" smtClean="0">
                <a:solidFill>
                  <a:srgbClr val="CC0000"/>
                </a:solidFill>
                <a:latin typeface="Times New Roman" panose="02020603050405020304" pitchFamily="18" charset="0"/>
              </a:rPr>
              <a:t> </a:t>
            </a:r>
            <a:endParaRPr lang="zh-CN" altLang="en-US" dirty="0">
              <a:solidFill>
                <a:srgbClr val="CC0000"/>
              </a:solidFill>
              <a:latin typeface="Times New Roman" panose="02020603050405020304" pitchFamily="18" charset="0"/>
            </a:endParaRPr>
          </a:p>
          <a:p>
            <a:pPr algn="just">
              <a:lnSpc>
                <a:spcPct val="125000"/>
              </a:lnSpc>
            </a:pPr>
            <a:r>
              <a:rPr lang="zh-CN" altLang="en-US" dirty="0">
                <a:solidFill>
                  <a:srgbClr val="CC0000"/>
                </a:solidFill>
                <a:latin typeface="Times New Roman" panose="02020603050405020304" pitchFamily="18" charset="0"/>
              </a:rPr>
              <a:t>      </a:t>
            </a:r>
            <a:r>
              <a:rPr lang="en-US" altLang="zh-CN" dirty="0">
                <a:solidFill>
                  <a:srgbClr val="CC0000"/>
                </a:solidFill>
                <a:latin typeface="Times New Roman" panose="02020603050405020304" pitchFamily="18" charset="0"/>
              </a:rPr>
              <a:t>q-&gt;next=LA; </a:t>
            </a:r>
            <a:endParaRPr lang="zh-CN" altLang="en-US" dirty="0">
              <a:solidFill>
                <a:srgbClr val="CC0000"/>
              </a:solidFill>
              <a:latin typeface="Times New Roman" panose="02020603050405020304" pitchFamily="18" charset="0"/>
            </a:endParaRPr>
          </a:p>
          <a:p>
            <a:pPr algn="just">
              <a:lnSpc>
                <a:spcPct val="125000"/>
              </a:lnSpc>
            </a:pPr>
            <a:r>
              <a:rPr lang="zh-CN" altLang="en-US" dirty="0">
                <a:solidFill>
                  <a:srgbClr val="CC0000"/>
                </a:solidFill>
                <a:latin typeface="Times New Roman" panose="02020603050405020304" pitchFamily="18" charset="0"/>
              </a:rPr>
              <a:t>      </a:t>
            </a:r>
            <a:r>
              <a:rPr lang="en-US" altLang="zh-CN" dirty="0">
                <a:solidFill>
                  <a:srgbClr val="CC0000"/>
                </a:solidFill>
                <a:latin typeface="Times New Roman" panose="02020603050405020304" pitchFamily="18" charset="0"/>
              </a:rPr>
              <a:t>p-&gt;next=LB-&gt;next; </a:t>
            </a:r>
            <a:endParaRPr lang="zh-CN" altLang="en-US" dirty="0">
              <a:solidFill>
                <a:srgbClr val="CC0000"/>
              </a:solidFill>
              <a:latin typeface="Times New Roman" panose="02020603050405020304" pitchFamily="18" charset="0"/>
            </a:endParaRPr>
          </a:p>
          <a:p>
            <a:pPr algn="just">
              <a:lnSpc>
                <a:spcPct val="125000"/>
              </a:lnSpc>
            </a:pPr>
            <a:r>
              <a:rPr lang="zh-CN" altLang="en-US" dirty="0">
                <a:solidFill>
                  <a:srgbClr val="CC0000"/>
                </a:solidFill>
                <a:latin typeface="Times New Roman" panose="02020603050405020304" pitchFamily="18" charset="0"/>
              </a:rPr>
              <a:t>       </a:t>
            </a:r>
            <a:r>
              <a:rPr lang="en-US" altLang="zh-CN" dirty="0">
                <a:solidFill>
                  <a:srgbClr val="CC0000"/>
                </a:solidFill>
                <a:latin typeface="Times New Roman" panose="02020603050405020304" pitchFamily="18" charset="0"/>
              </a:rPr>
              <a:t>free(LB); </a:t>
            </a:r>
            <a:endParaRPr lang="zh-CN" altLang="en-US" dirty="0">
              <a:solidFill>
                <a:srgbClr val="CC0000"/>
              </a:solidFill>
              <a:latin typeface="Times New Roman" panose="02020603050405020304" pitchFamily="18" charset="0"/>
            </a:endParaRPr>
          </a:p>
          <a:p>
            <a:pPr algn="just">
              <a:lnSpc>
                <a:spcPct val="125000"/>
              </a:lnSpc>
            </a:pPr>
            <a:r>
              <a:rPr lang="zh-CN" altLang="en-US" dirty="0">
                <a:solidFill>
                  <a:srgbClr val="003366"/>
                </a:solidFill>
                <a:latin typeface="Times New Roman" panose="02020603050405020304" pitchFamily="18" charset="0"/>
              </a:rPr>
              <a:t>      </a:t>
            </a:r>
            <a:r>
              <a:rPr lang="en-US" altLang="zh-CN" dirty="0">
                <a:solidFill>
                  <a:srgbClr val="003366"/>
                </a:solidFill>
                <a:latin typeface="Times New Roman" panose="02020603050405020304" pitchFamily="18" charset="0"/>
              </a:rPr>
              <a:t>return(LA); </a:t>
            </a:r>
            <a:r>
              <a:rPr lang="en-US" altLang="zh-CN" dirty="0" smtClean="0">
                <a:solidFill>
                  <a:srgbClr val="002368"/>
                </a:solidFill>
                <a:latin typeface="Times New Roman" panose="02020603050405020304" pitchFamily="18" charset="0"/>
              </a:rPr>
              <a:t>} </a:t>
            </a:r>
            <a:endParaRPr lang="en-US" altLang="zh-CN" dirty="0">
              <a:solidFill>
                <a:srgbClr val="002368"/>
              </a:solidFill>
              <a:latin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4869"/>
                                        </p:tgtEl>
                                        <p:attrNameLst>
                                          <p:attrName>style.visibility</p:attrName>
                                        </p:attrNameLst>
                                      </p:cBhvr>
                                      <p:to>
                                        <p:strVal val="visible"/>
                                      </p:to>
                                    </p:set>
                                    <p:anim calcmode="lin" valueType="num">
                                      <p:cBhvr additive="base">
                                        <p:cTn id="12" dur="500" fill="hold"/>
                                        <p:tgtEl>
                                          <p:spTgt spid="164869"/>
                                        </p:tgtEl>
                                        <p:attrNameLst>
                                          <p:attrName>ppt_x</p:attrName>
                                        </p:attrNameLst>
                                      </p:cBhvr>
                                      <p:tavLst>
                                        <p:tav tm="0">
                                          <p:val>
                                            <p:strVal val="0-#ppt_w/2"/>
                                          </p:val>
                                        </p:tav>
                                        <p:tav tm="100000">
                                          <p:val>
                                            <p:strVal val="#ppt_x"/>
                                          </p:val>
                                        </p:tav>
                                      </p:tavLst>
                                    </p:anim>
                                    <p:anim calcmode="lin" valueType="num">
                                      <p:cBhvr additive="base">
                                        <p:cTn id="13" dur="500" fill="hold"/>
                                        <p:tgtEl>
                                          <p:spTgt spid="1648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P spid="16486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174084"/>
          <p:cNvSpPr/>
          <p:nvPr/>
        </p:nvSpPr>
        <p:spPr>
          <a:xfrm>
            <a:off x="0" y="0"/>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54275" name="对象 174083"/>
          <p:cNvGraphicFramePr/>
          <p:nvPr/>
        </p:nvGraphicFramePr>
        <p:xfrm>
          <a:off x="4191000" y="1524000"/>
          <a:ext cx="4953000" cy="4618038"/>
        </p:xfrm>
        <a:graphic>
          <a:graphicData uri="http://schemas.openxmlformats.org/presentationml/2006/ole">
            <mc:AlternateContent xmlns:mc="http://schemas.openxmlformats.org/markup-compatibility/2006">
              <mc:Choice xmlns:v="urn:schemas-microsoft-com:vml" Requires="v">
                <p:oleObj spid="_x0000_s3088" name="" r:id="rId1" imgW="3872230" imgH="3612515" progId="Visio.Drawing.11">
                  <p:embed/>
                </p:oleObj>
              </mc:Choice>
              <mc:Fallback>
                <p:oleObj name="" r:id="rId1" imgW="3872230" imgH="3612515" progId="Visio.Drawing.11">
                  <p:embed/>
                  <p:pic>
                    <p:nvPicPr>
                      <p:cNvPr id="0" name="图片 3087"/>
                      <p:cNvPicPr/>
                      <p:nvPr/>
                    </p:nvPicPr>
                    <p:blipFill>
                      <a:blip r:embed="rId2"/>
                      <a:stretch>
                        <a:fillRect/>
                      </a:stretch>
                    </p:blipFill>
                    <p:spPr>
                      <a:xfrm>
                        <a:off x="4191000" y="1524000"/>
                        <a:ext cx="4953000" cy="4618038"/>
                      </a:xfrm>
                      <a:prstGeom prst="rect">
                        <a:avLst/>
                      </a:prstGeom>
                      <a:noFill/>
                      <a:ln w="38100">
                        <a:noFill/>
                        <a:miter/>
                      </a:ln>
                    </p:spPr>
                  </p:pic>
                </p:oleObj>
              </mc:Fallback>
            </mc:AlternateContent>
          </a:graphicData>
        </a:graphic>
      </p:graphicFrame>
      <p:sp>
        <p:nvSpPr>
          <p:cNvPr id="54276" name="矩形 174085"/>
          <p:cNvSpPr/>
          <p:nvPr/>
        </p:nvSpPr>
        <p:spPr>
          <a:xfrm>
            <a:off x="228600" y="533400"/>
            <a:ext cx="4592638" cy="396875"/>
          </a:xfrm>
          <a:prstGeom prst="rect">
            <a:avLst/>
          </a:prstGeom>
          <a:noFill/>
          <a:ln w="57150">
            <a:noFill/>
          </a:ln>
        </p:spPr>
        <p:txBody>
          <a:bodyPr wrap="none" anchor="ctr">
            <a:spAutoFit/>
          </a:bodyPr>
          <a:p>
            <a:pPr lvl="0" eaLnBrk="1" hangingPunct="1"/>
            <a:r>
              <a:rPr lang="zh-CN" altLang="en-US" dirty="0">
                <a:solidFill>
                  <a:srgbClr val="003399"/>
                </a:solidFill>
                <a:latin typeface="Times New Roman" panose="02020603050405020304" pitchFamily="18" charset="0"/>
                <a:ea typeface="楷体_GB2312" pitchFamily="49" charset="-122"/>
              </a:rPr>
              <a:t>两个用尾指针标识的循环单链表的连接 </a:t>
            </a:r>
            <a:endParaRPr lang="zh-CN" altLang="en-US" dirty="0">
              <a:solidFill>
                <a:srgbClr val="003399"/>
              </a:solidFill>
              <a:latin typeface="Times New Roman" panose="02020603050405020304" pitchFamily="18" charset="0"/>
              <a:ea typeface="楷体_GB2312" pitchFamily="49" charset="-122"/>
            </a:endParaRPr>
          </a:p>
        </p:txBody>
      </p:sp>
      <p:sp>
        <p:nvSpPr>
          <p:cNvPr id="174088" name="矩形 174087"/>
          <p:cNvSpPr/>
          <p:nvPr/>
        </p:nvSpPr>
        <p:spPr>
          <a:xfrm>
            <a:off x="228600" y="4114800"/>
            <a:ext cx="4038600" cy="1235075"/>
          </a:xfrm>
          <a:prstGeom prst="rect">
            <a:avLst/>
          </a:prstGeom>
          <a:noFill/>
          <a:ln w="57150">
            <a:noFill/>
          </a:ln>
        </p:spPr>
        <p:txBody>
          <a:bodyPr>
            <a:spAutoFit/>
          </a:bodyPr>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若在</a:t>
            </a:r>
            <a:r>
              <a:rPr lang="zh-CN" altLang="en-US" dirty="0">
                <a:solidFill>
                  <a:srgbClr val="CC0000"/>
                </a:solidFill>
                <a:latin typeface="Times New Roman" panose="02020603050405020304" pitchFamily="18" charset="0"/>
                <a:ea typeface="楷体_GB2312" pitchFamily="49" charset="-122"/>
              </a:rPr>
              <a:t>尾指针</a:t>
            </a:r>
            <a:r>
              <a:rPr lang="zh-CN" altLang="en-US" dirty="0">
                <a:solidFill>
                  <a:schemeClr val="tx1"/>
                </a:solidFill>
                <a:latin typeface="Times New Roman" panose="02020603050405020304" pitchFamily="18" charset="0"/>
                <a:ea typeface="楷体_GB2312" pitchFamily="49" charset="-122"/>
              </a:rPr>
              <a:t>表示的单循环链表上实现，则只需要修改指针，无需遍历，其执行时间是 </a:t>
            </a:r>
            <a:r>
              <a:rPr lang="en-US" altLang="zh-CN" dirty="0">
                <a:solidFill>
                  <a:srgbClr val="CC0000"/>
                </a:solidFill>
                <a:latin typeface="Times New Roman" panose="02020603050405020304" pitchFamily="18" charset="0"/>
                <a:ea typeface="楷体_GB2312" pitchFamily="49" charset="-122"/>
              </a:rPr>
              <a:t>O(1)</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
        <p:nvSpPr>
          <p:cNvPr id="2" name="矩形 174086"/>
          <p:cNvSpPr>
            <a:spLocks noChangeArrowheads="1"/>
          </p:cNvSpPr>
          <p:nvPr/>
        </p:nvSpPr>
        <p:spPr bwMode="auto">
          <a:xfrm>
            <a:off x="207645" y="871379"/>
            <a:ext cx="5257800" cy="2563813"/>
          </a:xfrm>
          <a:prstGeom prst="rect">
            <a:avLst/>
          </a:prstGeom>
          <a:noFill/>
          <a:ln w="57150">
            <a:noFill/>
            <a:miter lim="800000"/>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r>
              <a:rPr lang="en-US" altLang="zh-CN" sz="1800" dirty="0">
                <a:latin typeface="Times New Roman" panose="02020603050405020304" pitchFamily="18" charset="0"/>
                <a:ea typeface="楷体_GB2312" pitchFamily="49" charset="-122"/>
              </a:rPr>
              <a:t>1   </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  merge2(</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 R1, </a:t>
            </a:r>
            <a:r>
              <a:rPr lang="en-US" altLang="zh-CN" sz="1800" dirty="0" err="1">
                <a:latin typeface="Times New Roman" panose="02020603050405020304" pitchFamily="18" charset="0"/>
                <a:ea typeface="楷体_GB2312" pitchFamily="49" charset="-122"/>
              </a:rPr>
              <a:t>LinkList</a:t>
            </a:r>
            <a:r>
              <a:rPr lang="en-US" altLang="zh-CN" sz="1800" dirty="0">
                <a:latin typeface="Times New Roman" panose="02020603050405020304" pitchFamily="18" charset="0"/>
                <a:ea typeface="楷体_GB2312" pitchFamily="49" charset="-122"/>
              </a:rPr>
              <a:t> R2</a:t>
            </a:r>
            <a:r>
              <a:rPr lang="en-US" altLang="zh-CN" sz="1800" dirty="0" smtClean="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2   </a:t>
            </a:r>
            <a:r>
              <a:rPr lang="en-US" altLang="zh-CN" sz="1800" dirty="0" smtClean="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3      Node *p; </a:t>
            </a:r>
            <a:endParaRPr lang="en-US" altLang="zh-CN" sz="18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4      p=R1-&gt;next; </a:t>
            </a:r>
            <a:endParaRPr lang="zh-CN" altLang="en-US" sz="18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5      R1-&gt;next=R2-&gt;next-&gt;next; 	</a:t>
            </a:r>
            <a:endParaRPr lang="en-US" altLang="zh-CN" sz="18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6      free(R2-&gt;next); </a:t>
            </a:r>
            <a:endParaRPr lang="en-US" altLang="zh-CN" sz="16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7      R2-&gt;next=p; </a:t>
            </a:r>
            <a:endParaRPr lang="en-US" altLang="zh-CN" sz="18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8      return  R1;   </a:t>
            </a:r>
            <a:endParaRPr lang="en-US" altLang="zh-CN" sz="1600" dirty="0">
              <a:latin typeface="Times New Roman" panose="02020603050405020304" pitchFamily="18" charset="0"/>
              <a:ea typeface="楷体_GB2312" pitchFamily="49" charset="-122"/>
            </a:endParaRPr>
          </a:p>
          <a:p>
            <a:pPr indent="266700"/>
            <a:r>
              <a:rPr lang="en-US" altLang="zh-CN" sz="1800" dirty="0">
                <a:latin typeface="Times New Roman" panose="02020603050405020304" pitchFamily="18" charset="0"/>
                <a:ea typeface="楷体_GB2312" pitchFamily="49" charset="-122"/>
              </a:rPr>
              <a:t>9   } </a:t>
            </a:r>
            <a:endParaRPr lang="en-US" altLang="zh-CN"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088"/>
                                        </p:tgtEl>
                                        <p:attrNameLst>
                                          <p:attrName>style.visibility</p:attrName>
                                        </p:attrNameLst>
                                      </p:cBhvr>
                                      <p:to>
                                        <p:strVal val="visible"/>
                                      </p:to>
                                    </p:set>
                                    <p:animEffect transition="in" filter="box(in)">
                                      <p:cBhvr>
                                        <p:cTn id="7" dur="500"/>
                                        <p:tgtEl>
                                          <p:spTgt spid="17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1" name="文本框 165890"/>
          <p:cNvSpPr txBox="1"/>
          <p:nvPr/>
        </p:nvSpPr>
        <p:spPr>
          <a:xfrm>
            <a:off x="381000" y="990600"/>
            <a:ext cx="8229600" cy="1997075"/>
          </a:xfrm>
          <a:prstGeom prst="rect">
            <a:avLst/>
          </a:prstGeom>
          <a:noFill/>
          <a:ln w="57150">
            <a:noFill/>
          </a:ln>
        </p:spPr>
        <p:txBody>
          <a:bodyPr>
            <a:spAutoFit/>
          </a:bodyPr>
          <a:p>
            <a:pPr lvl="0" eaLnBrk="1" hangingPunct="1">
              <a:lnSpc>
                <a:spcPct val="125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借用一维数组来存储线性链表 。 定义一个较大的结构数组作为备用结点空间</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即存储池</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，每个结点应包含两个域</a:t>
            </a:r>
            <a:r>
              <a:rPr lang="en-US" altLang="zh-CN" dirty="0">
                <a:latin typeface="Times New Roman" panose="02020603050405020304" pitchFamily="18" charset="0"/>
                <a:ea typeface="楷体_GB2312" pitchFamily="49" charset="-122"/>
              </a:rPr>
              <a:t>data</a:t>
            </a:r>
            <a:r>
              <a:rPr lang="zh-CN" altLang="en-US" dirty="0">
                <a:latin typeface="Times New Roman" panose="02020603050405020304" pitchFamily="18" charset="0"/>
                <a:ea typeface="楷体_GB2312" pitchFamily="49" charset="-122"/>
              </a:rPr>
              <a:t>域和</a:t>
            </a:r>
            <a:r>
              <a:rPr lang="en-US" altLang="zh-CN" dirty="0">
                <a:latin typeface="Times New Roman" panose="02020603050405020304" pitchFamily="18" charset="0"/>
                <a:ea typeface="楷体_GB2312" pitchFamily="49" charset="-122"/>
              </a:rPr>
              <a:t>next</a:t>
            </a:r>
            <a:r>
              <a:rPr lang="zh-CN" altLang="en-US" dirty="0">
                <a:latin typeface="Times New Roman" panose="02020603050405020304" pitchFamily="18" charset="0"/>
                <a:ea typeface="楷体_GB2312" pitchFamily="49" charset="-122"/>
              </a:rPr>
              <a:t>域，</a:t>
            </a:r>
            <a:r>
              <a:rPr lang="en-US" altLang="zh-CN" dirty="0">
                <a:latin typeface="Times New Roman" panose="02020603050405020304" pitchFamily="18" charset="0"/>
                <a:ea typeface="楷体_GB2312" pitchFamily="49" charset="-122"/>
              </a:rPr>
              <a:t>data</a:t>
            </a:r>
            <a:r>
              <a:rPr lang="zh-CN" altLang="en-US" dirty="0">
                <a:latin typeface="Times New Roman" panose="02020603050405020304" pitchFamily="18" charset="0"/>
                <a:ea typeface="楷体_GB2312" pitchFamily="49" charset="-122"/>
              </a:rPr>
              <a:t>域用来存放结点的数据信息，而</a:t>
            </a:r>
            <a:r>
              <a:rPr lang="en-US" altLang="zh-CN" dirty="0">
                <a:latin typeface="Times New Roman" panose="02020603050405020304" pitchFamily="18" charset="0"/>
                <a:ea typeface="楷体_GB2312" pitchFamily="49" charset="-122"/>
              </a:rPr>
              <a:t>next</a:t>
            </a:r>
            <a:r>
              <a:rPr lang="zh-CN" altLang="en-US" dirty="0">
                <a:latin typeface="Times New Roman" panose="02020603050405020304" pitchFamily="18" charset="0"/>
                <a:ea typeface="楷体_GB2312" pitchFamily="49" charset="-122"/>
              </a:rPr>
              <a:t>域不再是指针而是指示其后继结点在结构数组中的相对位置</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即数组下标</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，通常称为游标。我们把用这种方式实现的单链表叫做静态链表</a:t>
            </a:r>
            <a:r>
              <a:rPr lang="en-US" altLang="zh-CN" dirty="0">
                <a:latin typeface="Times New Roman" panose="02020603050405020304" pitchFamily="18" charset="0"/>
                <a:ea typeface="楷体_GB2312" pitchFamily="49" charset="-122"/>
              </a:rPr>
              <a:t>(Static Linked List)</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55299" name="矩形 165893"/>
          <p:cNvSpPr/>
          <p:nvPr/>
        </p:nvSpPr>
        <p:spPr>
          <a:xfrm>
            <a:off x="533400" y="533400"/>
            <a:ext cx="1905000" cy="396875"/>
          </a:xfrm>
          <a:prstGeom prst="rect">
            <a:avLst/>
          </a:prstGeom>
          <a:noFill/>
          <a:ln w="57150">
            <a:noFill/>
          </a:ln>
        </p:spPr>
        <p:txBody>
          <a:bodyPr wrap="none" anchor="ctr">
            <a:spAutoFit/>
          </a:bodyPr>
          <a:p>
            <a:pPr lvl="0" eaLnBrk="1" hangingPunct="1"/>
            <a:r>
              <a:rPr lang="en-US" altLang="zh-CN" dirty="0">
                <a:latin typeface="Times New Roman" panose="02020603050405020304" pitchFamily="18" charset="0"/>
                <a:ea typeface="楷体_GB2312" pitchFamily="49" charset="-122"/>
              </a:rPr>
              <a:t>2.3.4  </a:t>
            </a:r>
            <a:r>
              <a:rPr lang="zh-CN" altLang="en-US" dirty="0">
                <a:latin typeface="Times New Roman" panose="02020603050405020304" pitchFamily="18" charset="0"/>
                <a:ea typeface="楷体_GB2312" pitchFamily="49" charset="-122"/>
              </a:rPr>
              <a:t>静态链表 </a:t>
            </a:r>
            <a:endParaRPr lang="zh-CN" altLang="en-US" dirty="0">
              <a:latin typeface="Times New Roman" panose="02020603050405020304" pitchFamily="18" charset="0"/>
              <a:ea typeface="楷体_GB2312" pitchFamily="49" charset="-122"/>
            </a:endParaRPr>
          </a:p>
        </p:txBody>
      </p:sp>
      <p:sp>
        <p:nvSpPr>
          <p:cNvPr id="55300" name="矩形 165894"/>
          <p:cNvSpPr/>
          <p:nvPr/>
        </p:nvSpPr>
        <p:spPr>
          <a:xfrm>
            <a:off x="457200" y="2973229"/>
            <a:ext cx="6400800" cy="2545080"/>
          </a:xfrm>
          <a:prstGeom prst="rect">
            <a:avLst/>
          </a:prstGeom>
          <a:noFill/>
          <a:ln w="57150">
            <a:noFill/>
          </a:ln>
        </p:spPr>
        <p:txBody>
          <a:bodyPr anchor="ctr">
            <a:spAutoFit/>
          </a:bodyPr>
          <a:p>
            <a:pPr lvl="0" indent="266700" eaLnBrk="1" hangingPunct="1">
              <a:lnSpc>
                <a:spcPct val="115000"/>
              </a:lnSpc>
            </a:pPr>
            <a:r>
              <a:rPr lang="zh-CN" altLang="en-US" dirty="0">
                <a:solidFill>
                  <a:srgbClr val="003399"/>
                </a:solidFill>
                <a:latin typeface="Times New Roman" panose="02020603050405020304" pitchFamily="18" charset="0"/>
                <a:ea typeface="楷体_GB2312" pitchFamily="49" charset="-122"/>
              </a:rPr>
              <a:t>＃</a:t>
            </a:r>
            <a:r>
              <a:rPr lang="en-US" altLang="zh-CN" dirty="0">
                <a:solidFill>
                  <a:srgbClr val="003399"/>
                </a:solidFill>
                <a:latin typeface="Times New Roman" panose="02020603050405020304" pitchFamily="18" charset="0"/>
                <a:ea typeface="楷体_GB2312" pitchFamily="49" charset="-122"/>
              </a:rPr>
              <a:t>define  Maxsize = </a:t>
            </a:r>
            <a:r>
              <a:rPr lang="zh-CN" altLang="en-US" dirty="0">
                <a:solidFill>
                  <a:srgbClr val="003399"/>
                </a:solidFill>
                <a:latin typeface="Times New Roman" panose="02020603050405020304" pitchFamily="18" charset="0"/>
                <a:ea typeface="楷体_GB2312" pitchFamily="49" charset="-122"/>
              </a:rPr>
              <a:t>链表可能达到的最大长度</a:t>
            </a:r>
            <a:endParaRPr lang="zh-CN" altLang="en-US" dirty="0">
              <a:solidFill>
                <a:srgbClr val="003399"/>
              </a:solidFill>
              <a:latin typeface="Times New Roman" panose="02020603050405020304" pitchFamily="18" charset="0"/>
              <a:ea typeface="楷体_GB2312" pitchFamily="49" charset="-122"/>
            </a:endParaRPr>
          </a:p>
          <a:p>
            <a:pPr lvl="0" indent="266700" eaLnBrk="1" hangingPunct="1">
              <a:lnSpc>
                <a:spcPct val="115000"/>
              </a:lnSpc>
            </a:pPr>
            <a:r>
              <a:rPr lang="zh-CN" altLang="en-US" dirty="0">
                <a:solidFill>
                  <a:srgbClr val="003399"/>
                </a:solidFill>
                <a:latin typeface="Times New Roman" panose="02020603050405020304" pitchFamily="18" charset="0"/>
                <a:ea typeface="楷体_GB2312" pitchFamily="49" charset="-122"/>
              </a:rPr>
              <a:t>    </a:t>
            </a:r>
            <a:r>
              <a:rPr lang="en-US" altLang="zh-CN" dirty="0">
                <a:solidFill>
                  <a:srgbClr val="003399"/>
                </a:solidFill>
                <a:latin typeface="Times New Roman" panose="02020603050405020304" pitchFamily="18" charset="0"/>
                <a:ea typeface="楷体_GB2312" pitchFamily="49" charset="-122"/>
              </a:rPr>
              <a:t>typedef  struct</a:t>
            </a:r>
            <a:endParaRPr lang="en-US" altLang="zh-CN" dirty="0">
              <a:solidFill>
                <a:srgbClr val="003399"/>
              </a:solidFill>
              <a:latin typeface="Times New Roman" panose="02020603050405020304" pitchFamily="18" charset="0"/>
              <a:ea typeface="楷体_GB2312" pitchFamily="49" charset="-122"/>
            </a:endParaRPr>
          </a:p>
          <a:p>
            <a:pPr lvl="0" indent="266700" eaLnBrk="1" hangingPunct="1">
              <a:lnSpc>
                <a:spcPct val="115000"/>
              </a:lnSpc>
            </a:pPr>
            <a:r>
              <a:rPr lang="en-US" altLang="zh-CN" dirty="0">
                <a:solidFill>
                  <a:srgbClr val="003399"/>
                </a:solidFill>
                <a:latin typeface="Times New Roman" panose="02020603050405020304" pitchFamily="18" charset="0"/>
                <a:ea typeface="楷体_GB2312" pitchFamily="49" charset="-122"/>
              </a:rPr>
              <a:t>     {   datatype  data;</a:t>
            </a:r>
            <a:endParaRPr lang="en-US" altLang="zh-CN" dirty="0">
              <a:solidFill>
                <a:srgbClr val="003399"/>
              </a:solidFill>
              <a:latin typeface="Times New Roman" panose="02020603050405020304" pitchFamily="18" charset="0"/>
              <a:ea typeface="楷体_GB2312" pitchFamily="49" charset="-122"/>
            </a:endParaRPr>
          </a:p>
          <a:p>
            <a:pPr lvl="0" indent="266700" eaLnBrk="1" hangingPunct="1">
              <a:lnSpc>
                <a:spcPct val="115000"/>
              </a:lnSpc>
            </a:pPr>
            <a:r>
              <a:rPr lang="en-US" altLang="zh-CN" dirty="0">
                <a:solidFill>
                  <a:srgbClr val="003399"/>
                </a:solidFill>
                <a:latin typeface="Times New Roman" panose="02020603050405020304" pitchFamily="18" charset="0"/>
                <a:ea typeface="楷体_GB2312" pitchFamily="49" charset="-122"/>
              </a:rPr>
              <a:t>          int   next;</a:t>
            </a:r>
            <a:endParaRPr lang="en-US" altLang="zh-CN" dirty="0">
              <a:solidFill>
                <a:srgbClr val="003399"/>
              </a:solidFill>
              <a:latin typeface="Times New Roman" panose="02020603050405020304" pitchFamily="18" charset="0"/>
              <a:ea typeface="楷体_GB2312" pitchFamily="49" charset="-122"/>
            </a:endParaRPr>
          </a:p>
          <a:p>
            <a:pPr lvl="0" indent="266700" eaLnBrk="1" hangingPunct="1">
              <a:lnSpc>
                <a:spcPct val="115000"/>
              </a:lnSpc>
            </a:pPr>
            <a:r>
              <a:rPr lang="en-US" altLang="zh-CN" dirty="0">
                <a:solidFill>
                  <a:srgbClr val="003399"/>
                </a:solidFill>
                <a:latin typeface="Times New Roman" panose="02020603050405020304" pitchFamily="18" charset="0"/>
                <a:ea typeface="楷体_GB2312" pitchFamily="49" charset="-122"/>
              </a:rPr>
              <a:t>      } Component,  StaticList[Maxsize];</a:t>
            </a:r>
            <a:endParaRPr lang="en-US" altLang="zh-CN" dirty="0">
              <a:solidFill>
                <a:srgbClr val="003399"/>
              </a:solidFill>
              <a:latin typeface="Times New Roman" panose="02020603050405020304" pitchFamily="18" charset="0"/>
              <a:ea typeface="楷体_GB2312" pitchFamily="49" charset="-122"/>
            </a:endParaRPr>
          </a:p>
          <a:p>
            <a:pPr lvl="0" indent="266700" eaLnBrk="1" hangingPunct="1">
              <a:lnSpc>
                <a:spcPct val="115000"/>
              </a:lnSpc>
            </a:pPr>
            <a:r>
              <a:rPr lang="en-US" altLang="zh-CN" dirty="0">
                <a:solidFill>
                  <a:srgbClr val="003399"/>
                </a:solidFill>
                <a:latin typeface="Times New Roman" panose="02020603050405020304" pitchFamily="18" charset="0"/>
                <a:ea typeface="楷体_GB2312" pitchFamily="49" charset="-122"/>
              </a:rPr>
              <a:t>    StaticList  S;</a:t>
            </a:r>
            <a:endParaRPr lang="en-US" altLang="zh-CN" dirty="0">
              <a:solidFill>
                <a:srgbClr val="003399"/>
              </a:solidFill>
              <a:latin typeface="Times New Roman" panose="02020603050405020304" pitchFamily="18" charset="0"/>
              <a:ea typeface="楷体_GB2312" pitchFamily="49" charset="-122"/>
            </a:endParaRPr>
          </a:p>
          <a:p>
            <a:pPr lvl="0" indent="266700" eaLnBrk="1" hangingPunct="1">
              <a:lnSpc>
                <a:spcPct val="115000"/>
              </a:lnSpc>
            </a:pPr>
            <a:r>
              <a:rPr lang="en-US" altLang="zh-CN" dirty="0">
                <a:solidFill>
                  <a:srgbClr val="003399"/>
                </a:solidFill>
                <a:latin typeface="Times New Roman" panose="02020603050405020304" pitchFamily="18" charset="0"/>
                <a:ea typeface="楷体_GB2312" pitchFamily="49" charset="-122"/>
              </a:rPr>
              <a:t>    int SL, AV;   		/*</a:t>
            </a:r>
            <a:r>
              <a:rPr lang="zh-CN" altLang="en-US" dirty="0">
                <a:solidFill>
                  <a:srgbClr val="003399"/>
                </a:solidFill>
                <a:latin typeface="Times New Roman" panose="02020603050405020304" pitchFamily="18" charset="0"/>
                <a:ea typeface="楷体_GB2312" pitchFamily="49" charset="-122"/>
              </a:rPr>
              <a:t>两个头指针变量</a:t>
            </a:r>
            <a:r>
              <a:rPr lang="en-US" altLang="zh-CN" dirty="0">
                <a:solidFill>
                  <a:srgbClr val="003399"/>
                </a:solidFill>
                <a:latin typeface="Times New Roman" panose="02020603050405020304" pitchFamily="18" charset="0"/>
                <a:ea typeface="楷体_GB2312" pitchFamily="49" charset="-122"/>
              </a:rPr>
              <a:t>*/</a:t>
            </a:r>
            <a:endParaRPr lang="en-US" altLang="zh-CN" dirty="0">
              <a:solidFill>
                <a:srgbClr val="003399"/>
              </a:solidFill>
              <a:latin typeface="Times New Roman" panose="02020603050405020304" pitchFamily="18" charset="0"/>
              <a:ea typeface="楷体_GB2312" pitchFamily="49" charset="-122"/>
            </a:endParaRPr>
          </a:p>
        </p:txBody>
      </p:sp>
      <p:sp>
        <p:nvSpPr>
          <p:cNvPr id="55301" name="矩形 165896"/>
          <p:cNvSpPr/>
          <p:nvPr/>
        </p:nvSpPr>
        <p:spPr>
          <a:xfrm>
            <a:off x="0" y="2414588"/>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55302" name="对象 165895"/>
          <p:cNvGraphicFramePr/>
          <p:nvPr/>
        </p:nvGraphicFramePr>
        <p:xfrm>
          <a:off x="6019800" y="2819400"/>
          <a:ext cx="2732088" cy="3505200"/>
        </p:xfrm>
        <a:graphic>
          <a:graphicData uri="http://schemas.openxmlformats.org/presentationml/2006/ole">
            <mc:AlternateContent xmlns:mc="http://schemas.openxmlformats.org/markup-compatibility/2006">
              <mc:Choice xmlns:v="urn:schemas-microsoft-com:vml" Requires="v">
                <p:oleObj spid="_x0000_s3089" name="" r:id="rId1" imgW="1885315" imgH="2415540" progId="Visio.Drawing.11">
                  <p:embed/>
                </p:oleObj>
              </mc:Choice>
              <mc:Fallback>
                <p:oleObj name="" r:id="rId1" imgW="1885315" imgH="2415540" progId="Visio.Drawing.11">
                  <p:embed/>
                  <p:pic>
                    <p:nvPicPr>
                      <p:cNvPr id="0" name="图片 3088"/>
                      <p:cNvPicPr/>
                      <p:nvPr/>
                    </p:nvPicPr>
                    <p:blipFill>
                      <a:blip r:embed="rId2"/>
                      <a:stretch>
                        <a:fillRect/>
                      </a:stretch>
                    </p:blipFill>
                    <p:spPr>
                      <a:xfrm>
                        <a:off x="6019800" y="2819400"/>
                        <a:ext cx="2732088" cy="3505200"/>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diamond(in)">
                                      <p:cBhvr>
                                        <p:cTn id="7" dur="20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176130"/>
          <p:cNvSpPr>
            <a:spLocks noGrp="1" noChangeArrowheads="1"/>
          </p:cNvSpPr>
          <p:nvPr/>
        </p:nvSpPr>
        <p:spPr bwMode="auto">
          <a:xfrm>
            <a:off x="536575" y="1170464"/>
            <a:ext cx="8229600" cy="4525963"/>
          </a:xfrm>
          <a:prstGeom prst="rect">
            <a:avLst/>
          </a:prstGeom>
          <a:noFill/>
          <a:ln>
            <a:miter lim="800000"/>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eaLnBrk="1" hangingPunct="1">
              <a:lnSpc>
                <a:spcPct val="80000"/>
              </a:lnSpc>
              <a:buFont typeface="Arial" panose="020B0604020202020204" pitchFamily="34" charset="0"/>
              <a:buNone/>
            </a:pPr>
            <a:r>
              <a:rPr lang="en-US" altLang="zh-CN" sz="2800" b="1" dirty="0" smtClean="0">
                <a:ea typeface="楷体_GB2312" pitchFamily="49" charset="-122"/>
              </a:rPr>
              <a:t>1.</a:t>
            </a:r>
            <a:r>
              <a:rPr lang="zh-CN" altLang="en-US" sz="2800" b="1" dirty="0" smtClean="0">
                <a:ea typeface="楷体_GB2312" pitchFamily="49" charset="-122"/>
              </a:rPr>
              <a:t>初始化</a:t>
            </a:r>
            <a:endParaRPr lang="zh-CN" altLang="en-US" sz="2800" b="1" dirty="0" smtClean="0">
              <a:ea typeface="楷体_GB2312" pitchFamily="49" charset="-122"/>
            </a:endParaRPr>
          </a:p>
          <a:p>
            <a:pPr marL="609600" indent="-609600" eaLnBrk="1" hangingPunct="1">
              <a:lnSpc>
                <a:spcPct val="80000"/>
              </a:lnSpc>
              <a:buFont typeface="Arial" panose="020B0604020202020204" pitchFamily="34" charset="0"/>
              <a:buNone/>
            </a:pPr>
            <a:r>
              <a:rPr lang="zh-CN" altLang="en-US" sz="2400" b="1" dirty="0" smtClean="0">
                <a:ea typeface="楷体_GB2312" pitchFamily="49" charset="-122"/>
              </a:rPr>
              <a:t>     设</a:t>
            </a:r>
            <a:r>
              <a:rPr lang="en-US" altLang="zh-CN" sz="2400" b="1" dirty="0" smtClean="0">
                <a:ea typeface="楷体_GB2312" pitchFamily="49" charset="-122"/>
              </a:rPr>
              <a:t>space</a:t>
            </a:r>
            <a:r>
              <a:rPr lang="zh-CN" altLang="en-US" sz="2400" b="1" dirty="0" smtClean="0">
                <a:ea typeface="楷体_GB2312" pitchFamily="49" charset="-122"/>
              </a:rPr>
              <a:t>为静态单链表的备用结点空间</a:t>
            </a:r>
            <a:r>
              <a:rPr lang="en-US" altLang="zh-CN" sz="2400" b="1" dirty="0" smtClean="0">
                <a:ea typeface="楷体_GB2312" pitchFamily="49" charset="-122"/>
              </a:rPr>
              <a:t>(</a:t>
            </a:r>
            <a:r>
              <a:rPr lang="zh-CN" altLang="en-US" sz="2400" b="1" dirty="0" smtClean="0">
                <a:ea typeface="楷体_GB2312" pitchFamily="49" charset="-122"/>
              </a:rPr>
              <a:t>即存储池</a:t>
            </a:r>
            <a:r>
              <a:rPr lang="en-US" altLang="zh-CN" sz="2400" b="1" dirty="0" smtClean="0">
                <a:ea typeface="楷体_GB2312" pitchFamily="49" charset="-122"/>
              </a:rPr>
              <a:t>) </a:t>
            </a:r>
            <a:r>
              <a:rPr lang="zh-CN" altLang="en-US" sz="2400" b="1" dirty="0" smtClean="0">
                <a:ea typeface="楷体_GB2312" pitchFamily="49" charset="-122"/>
              </a:rPr>
              <a:t>。</a:t>
            </a:r>
            <a:endParaRPr lang="zh-CN" altLang="en-US" sz="2400" b="1" dirty="0" smtClean="0">
              <a:ea typeface="楷体_GB2312" pitchFamily="49" charset="-122"/>
            </a:endParaRPr>
          </a:p>
          <a:p>
            <a:pPr marL="609600" indent="-609600" eaLnBrk="1" hangingPunct="1">
              <a:lnSpc>
                <a:spcPct val="80000"/>
              </a:lnSpc>
              <a:buFont typeface="Arial" panose="020B0604020202020204" pitchFamily="34" charset="0"/>
              <a:buNone/>
            </a:pPr>
            <a:endParaRPr lang="zh-CN" altLang="en-US" sz="2400" b="1" dirty="0" smtClean="0">
              <a:ea typeface="楷体_GB2312" pitchFamily="49" charset="-122"/>
            </a:endParaRPr>
          </a:p>
          <a:p>
            <a:pPr marL="609600" indent="-609600" eaLnBrk="1" hangingPunct="1">
              <a:lnSpc>
                <a:spcPct val="80000"/>
              </a:lnSpc>
              <a:buFont typeface="Arial" panose="020B0604020202020204" pitchFamily="34" charset="0"/>
              <a:buNone/>
            </a:pPr>
            <a:r>
              <a:rPr lang="zh-CN" altLang="en-US" sz="2400" b="1" dirty="0" smtClean="0">
                <a:ea typeface="楷体_GB2312" pitchFamily="49" charset="-122"/>
              </a:rPr>
              <a:t>   </a:t>
            </a:r>
            <a:r>
              <a:rPr lang="en-US" altLang="zh-CN" sz="2400" b="1" dirty="0" err="1" smtClean="0">
                <a:ea typeface="楷体_GB2312" pitchFamily="49" charset="-122"/>
              </a:rPr>
              <a:t>StaticList</a:t>
            </a:r>
            <a:r>
              <a:rPr lang="en-GB" altLang="zh-CN" sz="2400" b="1" dirty="0" smtClean="0">
                <a:ea typeface="楷体_GB2312" pitchFamily="49" charset="-122"/>
              </a:rPr>
              <a:t>  space; </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1   void initial(int *AV)</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2   {</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3      int k;</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4      for(k=0; k&lt;Maxsize-1; k++)  </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5         space[k].next=k+1;       	/*</a:t>
            </a:r>
            <a:r>
              <a:rPr lang="zh-CN" altLang="nb-NO" sz="2400" b="1" dirty="0" smtClean="0">
                <a:ea typeface="楷体_GB2312" pitchFamily="49" charset="-122"/>
              </a:rPr>
              <a:t>连链*</a:t>
            </a:r>
            <a:r>
              <a:rPr lang="nb-NO" altLang="zh-CN" sz="2400" b="1" dirty="0" smtClean="0">
                <a:ea typeface="楷体_GB2312" pitchFamily="49" charset="-122"/>
              </a:rPr>
              <a:t>/</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6      space[Maxsize-1].next=-1;    	/*</a:t>
            </a:r>
            <a:r>
              <a:rPr lang="zh-CN" altLang="nb-NO" sz="2400" b="1" dirty="0" smtClean="0">
                <a:ea typeface="楷体_GB2312" pitchFamily="49" charset="-122"/>
              </a:rPr>
              <a:t>标记链尾*</a:t>
            </a:r>
            <a:r>
              <a:rPr lang="nb-NO" altLang="zh-CN" sz="2400" b="1" dirty="0" smtClean="0">
                <a:ea typeface="楷体_GB2312" pitchFamily="49" charset="-122"/>
              </a:rPr>
              <a:t>/</a:t>
            </a:r>
            <a:endParaRPr lang="nb-NO"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nb-NO" altLang="zh-CN" sz="2400" b="1" dirty="0" smtClean="0">
                <a:ea typeface="楷体_GB2312" pitchFamily="49" charset="-122"/>
              </a:rPr>
              <a:t>7      *AV=0;                   	/*</a:t>
            </a:r>
            <a:r>
              <a:rPr lang="zh-CN" altLang="nb-NO" sz="2400" b="1" dirty="0" smtClean="0">
                <a:ea typeface="楷体_GB2312" pitchFamily="49" charset="-122"/>
              </a:rPr>
              <a:t>设置备用链表头指针初值*</a:t>
            </a:r>
            <a:r>
              <a:rPr lang="nb-NO" altLang="zh-CN" sz="2400" b="1" dirty="0" smtClean="0">
                <a:ea typeface="楷体_GB2312" pitchFamily="49" charset="-122"/>
              </a:rPr>
              <a:t>/</a:t>
            </a:r>
            <a:endParaRPr lang="en-US" altLang="zh-CN" sz="2400" b="1" dirty="0" smtClean="0">
              <a:ea typeface="楷体_GB2312" pitchFamily="49" charset="-122"/>
            </a:endParaRPr>
          </a:p>
          <a:p>
            <a:pPr marL="609600" indent="-609600" eaLnBrk="1" hangingPunct="1">
              <a:lnSpc>
                <a:spcPct val="80000"/>
              </a:lnSpc>
              <a:buFont typeface="Arial" panose="020B0604020202020204" pitchFamily="34" charset="0"/>
              <a:buNone/>
            </a:pPr>
            <a:r>
              <a:rPr lang="en-US" altLang="zh-CN" sz="2400" b="1" dirty="0" smtClean="0">
                <a:ea typeface="楷体_GB2312" pitchFamily="49" charset="-122"/>
              </a:rPr>
              <a:t>8   }</a:t>
            </a:r>
            <a:r>
              <a:rPr lang="en-US" altLang="zh-CN" sz="2400" dirty="0" smtClean="0">
                <a:ea typeface="楷体_GB2312" pitchFamily="49" charset="-122"/>
              </a:rPr>
              <a:t> </a:t>
            </a:r>
            <a:endParaRPr lang="en-US" altLang="zh-CN" sz="2400" dirty="0" smtClean="0">
              <a:ea typeface="楷体_GB2312" pitchFamily="49" charset="-122"/>
            </a:endParaRPr>
          </a:p>
        </p:txBody>
      </p:sp>
    </p:spTree>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175106"/>
          <p:cNvSpPr>
            <a:spLocks noGrp="1" noChangeArrowheads="1"/>
          </p:cNvSpPr>
          <p:nvPr/>
        </p:nvSpPr>
        <p:spPr bwMode="auto">
          <a:xfrm>
            <a:off x="457200" y="759778"/>
            <a:ext cx="8229600" cy="3124200"/>
          </a:xfrm>
          <a:prstGeom prst="rect">
            <a:avLst/>
          </a:prstGeom>
          <a:noFill/>
          <a:ln>
            <a:miter lim="800000"/>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buFont typeface="Arial" panose="020B0604020202020204" pitchFamily="34" charset="0"/>
              <a:buNone/>
            </a:pPr>
            <a:r>
              <a:rPr lang="en-US" altLang="zh-CN" sz="2000" b="1" dirty="0" smtClean="0">
                <a:ea typeface="楷体_GB2312" pitchFamily="49" charset="-122"/>
              </a:rPr>
              <a:t>2. </a:t>
            </a:r>
            <a:r>
              <a:rPr lang="zh-CN" altLang="en-US" sz="2000" b="1" dirty="0" smtClean="0">
                <a:ea typeface="楷体_GB2312" pitchFamily="49" charset="-122"/>
              </a:rPr>
              <a:t>分配结点</a:t>
            </a:r>
            <a:endParaRPr lang="en-US" altLang="zh-CN" sz="2000" b="1" dirty="0" smtClean="0">
              <a:ea typeface="楷体_GB2312" pitchFamily="49" charset="-122"/>
            </a:endParaRPr>
          </a:p>
          <a:p>
            <a:pPr eaLnBrk="1" hangingPunct="1">
              <a:lnSpc>
                <a:spcPct val="90000"/>
              </a:lnSpc>
              <a:buFont typeface="Arial" panose="020B0604020202020204" pitchFamily="34" charset="0"/>
              <a:buNone/>
            </a:pPr>
            <a:r>
              <a:rPr lang="zh-CN" altLang="en-US" sz="2000" b="1" dirty="0" smtClean="0">
                <a:ea typeface="楷体_GB2312" pitchFamily="49" charset="-122"/>
              </a:rPr>
              <a:t>          分配结点是从备用链表摘下一个结点空间分配给待插入静态链表中的元素。</a:t>
            </a:r>
            <a:endParaRPr lang="zh-CN" altLang="sv-SE" sz="2000" b="1" dirty="0" smtClean="0">
              <a:ea typeface="楷体_GB2312" pitchFamily="49" charset="-122"/>
            </a:endParaRPr>
          </a:p>
          <a:p>
            <a:pPr eaLnBrk="1" hangingPunct="1">
              <a:lnSpc>
                <a:spcPct val="90000"/>
              </a:lnSpc>
              <a:buFont typeface="Arial" panose="020B0604020202020204" pitchFamily="34" charset="0"/>
              <a:buNone/>
            </a:pPr>
            <a:r>
              <a:rPr lang="sv-SE" altLang="zh-CN" sz="2000" b="1" dirty="0" smtClean="0">
                <a:ea typeface="楷体_GB2312" pitchFamily="49" charset="-122"/>
              </a:rPr>
              <a:t>        1   int  getnode(int *AV)</a:t>
            </a:r>
            <a:endParaRPr lang="sv-SE" altLang="zh-CN" sz="2000" b="1" dirty="0" smtClean="0">
              <a:ea typeface="楷体_GB2312" pitchFamily="49" charset="-122"/>
            </a:endParaRPr>
          </a:p>
          <a:p>
            <a:pPr eaLnBrk="1" hangingPunct="1">
              <a:lnSpc>
                <a:spcPct val="90000"/>
              </a:lnSpc>
              <a:buFont typeface="Arial" panose="020B0604020202020204" pitchFamily="34" charset="0"/>
              <a:buNone/>
            </a:pPr>
            <a:r>
              <a:rPr lang="sv-SE" altLang="zh-CN" sz="2000" b="1" dirty="0" smtClean="0">
                <a:ea typeface="楷体_GB2312" pitchFamily="49" charset="-122"/>
              </a:rPr>
              <a:t>        2   {   int i;</a:t>
            </a:r>
            <a:endParaRPr lang="sv-SE" altLang="zh-CN" sz="2000" b="1" dirty="0" smtClean="0">
              <a:ea typeface="楷体_GB2312" pitchFamily="49" charset="-122"/>
            </a:endParaRPr>
          </a:p>
          <a:p>
            <a:pPr eaLnBrk="1" hangingPunct="1">
              <a:lnSpc>
                <a:spcPct val="90000"/>
              </a:lnSpc>
              <a:buFont typeface="Arial" panose="020B0604020202020204" pitchFamily="34" charset="0"/>
              <a:buNone/>
            </a:pPr>
            <a:r>
              <a:rPr lang="sv-SE" altLang="zh-CN" sz="2000" b="1" dirty="0" smtClean="0">
                <a:ea typeface="楷体_GB2312" pitchFamily="49" charset="-122"/>
              </a:rPr>
              <a:t>        3       i=*AV; </a:t>
            </a:r>
            <a:endParaRPr lang="sv-SE" altLang="zh-CN" sz="2000" b="1" dirty="0" smtClean="0">
              <a:ea typeface="楷体_GB2312" pitchFamily="49" charset="-122"/>
            </a:endParaRPr>
          </a:p>
          <a:p>
            <a:pPr eaLnBrk="1" hangingPunct="1">
              <a:lnSpc>
                <a:spcPct val="90000"/>
              </a:lnSpc>
              <a:buFont typeface="Arial" panose="020B0604020202020204" pitchFamily="34" charset="0"/>
              <a:buNone/>
            </a:pPr>
            <a:r>
              <a:rPr lang="sv-SE" altLang="zh-CN" sz="2000" b="1" dirty="0" smtClean="0">
                <a:ea typeface="楷体_GB2312" pitchFamily="49" charset="-122"/>
              </a:rPr>
              <a:t>        4      *AV=space[*AV].next;  </a:t>
            </a:r>
            <a:endParaRPr lang="sv-SE" altLang="zh-CN" sz="2000" b="1" dirty="0" smtClean="0">
              <a:ea typeface="楷体_GB2312" pitchFamily="49" charset="-122"/>
            </a:endParaRPr>
          </a:p>
          <a:p>
            <a:pPr eaLnBrk="1" hangingPunct="1">
              <a:lnSpc>
                <a:spcPct val="90000"/>
              </a:lnSpc>
              <a:buFont typeface="Arial" panose="020B0604020202020204" pitchFamily="34" charset="0"/>
              <a:buNone/>
            </a:pPr>
            <a:r>
              <a:rPr lang="sv-SE" altLang="zh-CN" sz="2000" b="1" dirty="0" smtClean="0">
                <a:ea typeface="楷体_GB2312" pitchFamily="49" charset="-122"/>
              </a:rPr>
              <a:t>        5      return  i;</a:t>
            </a:r>
            <a:endParaRPr lang="sv-SE" altLang="zh-CN" sz="2000" b="1" dirty="0" smtClean="0">
              <a:ea typeface="楷体_GB2312" pitchFamily="49" charset="-122"/>
            </a:endParaRPr>
          </a:p>
          <a:p>
            <a:pPr eaLnBrk="1" hangingPunct="1">
              <a:lnSpc>
                <a:spcPct val="90000"/>
              </a:lnSpc>
              <a:buFont typeface="Arial" panose="020B0604020202020204" pitchFamily="34" charset="0"/>
              <a:buNone/>
            </a:pPr>
            <a:r>
              <a:rPr lang="sv-SE" altLang="zh-CN" sz="2000" b="1" dirty="0" smtClean="0">
                <a:ea typeface="楷体_GB2312" pitchFamily="49" charset="-122"/>
              </a:rPr>
              <a:t>        6   } </a:t>
            </a:r>
            <a:endParaRPr lang="zh-CN" altLang="en-US" sz="2000" b="1" dirty="0" smtClean="0">
              <a:ea typeface="楷体_GB2312" pitchFamily="49" charset="-122"/>
            </a:endParaRPr>
          </a:p>
        </p:txBody>
      </p:sp>
      <p:sp>
        <p:nvSpPr>
          <p:cNvPr id="4" name="矩形 175107"/>
          <p:cNvSpPr>
            <a:spLocks noChangeArrowheads="1"/>
          </p:cNvSpPr>
          <p:nvPr/>
        </p:nvSpPr>
        <p:spPr bwMode="auto">
          <a:xfrm>
            <a:off x="688975" y="3883978"/>
            <a:ext cx="7315200" cy="2225675"/>
          </a:xfrm>
          <a:prstGeom prst="rect">
            <a:avLst/>
          </a:prstGeom>
          <a:noFill/>
          <a:ln w="57150">
            <a:noFill/>
            <a:miter lim="800000"/>
          </a:ln>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r>
              <a:rPr lang="en-US" altLang="zh-CN" dirty="0">
                <a:latin typeface="Times New Roman" panose="02020603050405020304" pitchFamily="18" charset="0"/>
                <a:ea typeface="楷体_GB2312" pitchFamily="49" charset="-122"/>
              </a:rPr>
              <a:t>3. </a:t>
            </a:r>
            <a:r>
              <a:rPr lang="zh-CN" altLang="en-US" dirty="0">
                <a:latin typeface="Times New Roman" panose="02020603050405020304" pitchFamily="18" charset="0"/>
                <a:ea typeface="楷体_GB2312" pitchFamily="49" charset="-122"/>
              </a:rPr>
              <a:t>结点</a:t>
            </a:r>
            <a:r>
              <a:rPr lang="zh-CN" altLang="en-US" dirty="0" smtClean="0">
                <a:latin typeface="Times New Roman" panose="02020603050405020304" pitchFamily="18" charset="0"/>
                <a:ea typeface="楷体_GB2312" pitchFamily="49" charset="-122"/>
              </a:rPr>
              <a:t>回收</a:t>
            </a:r>
            <a:endParaRPr lang="zh-CN" altLang="en-US" dirty="0">
              <a:latin typeface="Times New Roman" panose="02020603050405020304" pitchFamily="18" charset="0"/>
              <a:ea typeface="楷体_GB2312" pitchFamily="49" charset="-122"/>
            </a:endParaRPr>
          </a:p>
          <a:p>
            <a:pPr indent="266700"/>
            <a:r>
              <a:rPr lang="zh-CN" altLang="en-US" dirty="0">
                <a:latin typeface="Times New Roman" panose="02020603050405020304" pitchFamily="18" charset="0"/>
                <a:ea typeface="楷体_GB2312" pitchFamily="49" charset="-122"/>
              </a:rPr>
              <a:t>结点回收是将下标为</a:t>
            </a:r>
            <a:r>
              <a:rPr lang="sv-SE" altLang="zh-CN" dirty="0">
                <a:latin typeface="Times New Roman" panose="02020603050405020304" pitchFamily="18" charset="0"/>
                <a:ea typeface="楷体_GB2312" pitchFamily="49" charset="-122"/>
              </a:rPr>
              <a:t>k</a:t>
            </a:r>
            <a:r>
              <a:rPr lang="zh-CN" altLang="sv-SE" dirty="0">
                <a:latin typeface="Times New Roman" panose="02020603050405020304" pitchFamily="18" charset="0"/>
                <a:ea typeface="楷体_GB2312" pitchFamily="49" charset="-122"/>
              </a:rPr>
              <a:t>的空闲结点插入到备用链表</a:t>
            </a:r>
            <a:r>
              <a:rPr lang="sv-SE" altLang="zh-CN" dirty="0">
                <a:latin typeface="Times New Roman" panose="02020603050405020304" pitchFamily="18" charset="0"/>
                <a:ea typeface="楷体_GB2312" pitchFamily="49" charset="-122"/>
              </a:rPr>
              <a:t>AV</a:t>
            </a:r>
            <a:r>
              <a:rPr lang="zh-CN" altLang="sv-SE" dirty="0">
                <a:latin typeface="Times New Roman" panose="02020603050405020304" pitchFamily="18" charset="0"/>
                <a:ea typeface="楷体_GB2312" pitchFamily="49" charset="-122"/>
              </a:rPr>
              <a:t>中。</a:t>
            </a:r>
            <a:endParaRPr lang="zh-CN" altLang="sv-SE" dirty="0">
              <a:latin typeface="Times New Roman" panose="02020603050405020304" pitchFamily="18" charset="0"/>
              <a:ea typeface="楷体_GB2312" pitchFamily="49" charset="-122"/>
            </a:endParaRPr>
          </a:p>
          <a:p>
            <a:pPr indent="266700"/>
            <a:endParaRPr lang="zh-CN" altLang="nb-NO" dirty="0">
              <a:latin typeface="Times New Roman" panose="02020603050405020304" pitchFamily="18" charset="0"/>
              <a:ea typeface="楷体_GB2312" pitchFamily="49" charset="-122"/>
            </a:endParaRPr>
          </a:p>
          <a:p>
            <a:pPr indent="266700"/>
            <a:r>
              <a:rPr lang="sv-SE" altLang="zh-CN" dirty="0">
                <a:latin typeface="Times New Roman" panose="02020603050405020304" pitchFamily="18" charset="0"/>
                <a:ea typeface="楷体_GB2312" pitchFamily="49" charset="-122"/>
              </a:rPr>
              <a:t>    1   void   freenode(int *AV,  int k</a:t>
            </a:r>
            <a:r>
              <a:rPr lang="sv-SE" altLang="zh-CN" dirty="0" smtClean="0">
                <a:latin typeface="Times New Roman" panose="02020603050405020304" pitchFamily="18" charset="0"/>
                <a:ea typeface="楷体_GB2312" pitchFamily="49" charset="-122"/>
              </a:rPr>
              <a:t>)</a:t>
            </a:r>
            <a:endParaRPr lang="sv-SE" altLang="zh-CN" dirty="0">
              <a:latin typeface="Times New Roman" panose="02020603050405020304" pitchFamily="18" charset="0"/>
              <a:ea typeface="楷体_GB2312" pitchFamily="49" charset="-122"/>
            </a:endParaRPr>
          </a:p>
          <a:p>
            <a:pPr indent="266700"/>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2   </a:t>
            </a:r>
            <a:r>
              <a:rPr lang="en-US" altLang="zh-CN" dirty="0" smtClean="0">
                <a:latin typeface="Times New Roman" panose="02020603050405020304" pitchFamily="18" charset="0"/>
                <a:ea typeface="楷体_GB2312" pitchFamily="49" charset="-122"/>
              </a:rPr>
              <a:t>{</a:t>
            </a:r>
            <a:r>
              <a:rPr lang="zh-CN" altLang="en-US" dirty="0" smtClean="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space[k].next=*AV; </a:t>
            </a:r>
            <a:endParaRPr lang="zh-CN" altLang="en-US" dirty="0">
              <a:latin typeface="Times New Roman" panose="02020603050405020304" pitchFamily="18" charset="0"/>
              <a:ea typeface="楷体_GB2312" pitchFamily="49" charset="-122"/>
            </a:endParaRPr>
          </a:p>
          <a:p>
            <a:pPr indent="266700"/>
            <a:r>
              <a:rPr lang="sv-SE" altLang="zh-CN" dirty="0">
                <a:latin typeface="Times New Roman" panose="02020603050405020304" pitchFamily="18" charset="0"/>
                <a:ea typeface="楷体_GB2312" pitchFamily="49" charset="-122"/>
              </a:rPr>
              <a:t>    3       *AV=k; </a:t>
            </a:r>
            <a:endParaRPr lang="zh-CN" altLang="en-US" dirty="0">
              <a:latin typeface="Times New Roman" panose="02020603050405020304" pitchFamily="18" charset="0"/>
              <a:ea typeface="楷体_GB2312" pitchFamily="49" charset="-122"/>
            </a:endParaRPr>
          </a:p>
          <a:p>
            <a:pPr indent="266700"/>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4   } </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0532" name="对象 150531"/>
          <p:cNvGraphicFramePr/>
          <p:nvPr/>
        </p:nvGraphicFramePr>
        <p:xfrm>
          <a:off x="5867400" y="838200"/>
          <a:ext cx="2895600" cy="481013"/>
        </p:xfrm>
        <a:graphic>
          <a:graphicData uri="http://schemas.openxmlformats.org/presentationml/2006/ole">
            <mc:AlternateContent xmlns:mc="http://schemas.openxmlformats.org/markup-compatibility/2006">
              <mc:Choice xmlns:v="urn:schemas-microsoft-com:vml" Requires="v">
                <p:oleObj spid="_x0000_s3076" name="" r:id="rId1" imgW="1639570" imgH="211455" progId="Visio.Drawing.4">
                  <p:embed/>
                </p:oleObj>
              </mc:Choice>
              <mc:Fallback>
                <p:oleObj name="" r:id="rId1" imgW="1639570" imgH="211455" progId="Visio.Drawing.4">
                  <p:embed/>
                  <p:pic>
                    <p:nvPicPr>
                      <p:cNvPr id="0" name="图片 3075"/>
                      <p:cNvPicPr/>
                      <p:nvPr/>
                    </p:nvPicPr>
                    <p:blipFill>
                      <a:blip r:embed="rId2"/>
                      <a:stretch>
                        <a:fillRect/>
                      </a:stretch>
                    </p:blipFill>
                    <p:spPr>
                      <a:xfrm>
                        <a:off x="5867400" y="838200"/>
                        <a:ext cx="2895600" cy="481013"/>
                      </a:xfrm>
                      <a:prstGeom prst="rect">
                        <a:avLst/>
                      </a:prstGeom>
                      <a:noFill/>
                      <a:ln w="38100">
                        <a:noFill/>
                        <a:miter/>
                      </a:ln>
                    </p:spPr>
                  </p:pic>
                </p:oleObj>
              </mc:Fallback>
            </mc:AlternateContent>
          </a:graphicData>
        </a:graphic>
      </p:graphicFrame>
      <p:sp>
        <p:nvSpPr>
          <p:cNvPr id="150533" name="文本框 150532"/>
          <p:cNvSpPr txBox="1"/>
          <p:nvPr/>
        </p:nvSpPr>
        <p:spPr>
          <a:xfrm>
            <a:off x="533400" y="381000"/>
            <a:ext cx="8229600" cy="1920875"/>
          </a:xfrm>
          <a:prstGeom prst="rect">
            <a:avLst/>
          </a:prstGeom>
          <a:noFill/>
          <a:ln w="57150">
            <a:noFill/>
          </a:ln>
        </p:spPr>
        <p:txBody>
          <a:bodyPr>
            <a:spAutoFit/>
          </a:bodyPr>
          <a:p>
            <a:pPr lvl="0" eaLnBrk="1" hangingPunct="1">
              <a:lnSpc>
                <a:spcPct val="150000"/>
              </a:lnSpc>
            </a:pPr>
            <a:r>
              <a:rPr lang="zh-CN" altLang="en-US" dirty="0">
                <a:solidFill>
                  <a:srgbClr val="000066"/>
                </a:solidFill>
                <a:latin typeface="楷体_GB2312" pitchFamily="49" charset="-122"/>
                <a:ea typeface="楷体_GB2312" pitchFamily="49" charset="-122"/>
              </a:rPr>
              <a:t>线性表</a:t>
            </a:r>
            <a:r>
              <a:rPr lang="zh-CN" altLang="en-US" b="0" dirty="0">
                <a:solidFill>
                  <a:srgbClr val="000066"/>
                </a:solidFill>
                <a:latin typeface="楷体_GB2312" pitchFamily="49" charset="-122"/>
                <a:ea typeface="楷体_GB2312" pitchFamily="49" charset="-122"/>
              </a:rPr>
              <a:t>  </a:t>
            </a:r>
            <a:r>
              <a:rPr lang="en-US" altLang="zh-CN" dirty="0">
                <a:solidFill>
                  <a:srgbClr val="000066"/>
                </a:solidFill>
                <a:latin typeface="楷体_GB2312" pitchFamily="49" charset="-122"/>
                <a:ea typeface="楷体_GB2312" pitchFamily="49" charset="-122"/>
              </a:rPr>
              <a:t>——</a:t>
            </a:r>
            <a:r>
              <a:rPr lang="zh-CN" altLang="en-US" dirty="0">
                <a:solidFill>
                  <a:srgbClr val="000066"/>
                </a:solidFill>
                <a:latin typeface="楷体_GB2312" pitchFamily="49" charset="-122"/>
                <a:ea typeface="楷体_GB2312" pitchFamily="49" charset="-122"/>
              </a:rPr>
              <a:t>具有相同类型的</a:t>
            </a:r>
            <a:r>
              <a:rPr lang="en-US" altLang="zh-CN" dirty="0">
                <a:solidFill>
                  <a:srgbClr val="000066"/>
                </a:solidFill>
                <a:latin typeface="楷体_GB2312" pitchFamily="49" charset="-122"/>
                <a:ea typeface="楷体_GB2312" pitchFamily="49" charset="-122"/>
              </a:rPr>
              <a:t>n(n&gt;=0)</a:t>
            </a:r>
            <a:r>
              <a:rPr lang="zh-CN" altLang="zh-CN" dirty="0">
                <a:solidFill>
                  <a:srgbClr val="000066"/>
                </a:solidFill>
                <a:latin typeface="楷体_GB2312" pitchFamily="49" charset="-122"/>
                <a:ea typeface="楷体_GB2312" pitchFamily="49" charset="-122"/>
              </a:rPr>
              <a:t>个</a:t>
            </a:r>
            <a:r>
              <a:rPr lang="zh-CN" altLang="en-US" dirty="0">
                <a:solidFill>
                  <a:srgbClr val="000066"/>
                </a:solidFill>
                <a:latin typeface="楷体_GB2312" pitchFamily="49" charset="-122"/>
                <a:ea typeface="楷体_GB2312" pitchFamily="49" charset="-122"/>
              </a:rPr>
              <a:t>数据元素组成的有限序列。</a:t>
            </a:r>
            <a:endParaRPr lang="zh-CN" altLang="en-US" dirty="0">
              <a:solidFill>
                <a:srgbClr val="000066"/>
              </a:solidFill>
              <a:latin typeface="楷体_GB2312" pitchFamily="49" charset="-122"/>
              <a:ea typeface="楷体_GB2312" pitchFamily="49" charset="-122"/>
            </a:endParaRPr>
          </a:p>
          <a:p>
            <a:pPr lvl="0" algn="just" eaLnBrk="1" hangingPunct="1">
              <a:lnSpc>
                <a:spcPct val="150000"/>
              </a:lnSpc>
            </a:pPr>
            <a:r>
              <a:rPr lang="zh-CN" altLang="en-US" dirty="0">
                <a:solidFill>
                  <a:srgbClr val="000066"/>
                </a:solidFill>
                <a:latin typeface="楷体_GB2312" pitchFamily="49" charset="-122"/>
                <a:ea typeface="楷体_GB2312" pitchFamily="49" charset="-122"/>
              </a:rPr>
              <a:t>   记作： </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1</a:t>
            </a:r>
            <a:r>
              <a:rPr lang="en-US" altLang="zh-CN" dirty="0">
                <a:solidFill>
                  <a:srgbClr val="990033"/>
                </a:solidFill>
                <a:latin typeface="Times New Roman" panose="02020603050405020304" pitchFamily="18" charset="0"/>
                <a:ea typeface="楷体_GB2312" pitchFamily="49" charset="-122"/>
              </a:rPr>
              <a:t>, a</a:t>
            </a:r>
            <a:r>
              <a:rPr lang="en-US" altLang="zh-CN" baseline="-25000" dirty="0">
                <a:solidFill>
                  <a:srgbClr val="990033"/>
                </a:solidFill>
                <a:latin typeface="Times New Roman" panose="02020603050405020304" pitchFamily="18" charset="0"/>
                <a:ea typeface="楷体_GB2312" pitchFamily="49" charset="-122"/>
              </a:rPr>
              <a:t>2</a:t>
            </a:r>
            <a:r>
              <a:rPr lang="en-US" altLang="zh-CN" dirty="0">
                <a:solidFill>
                  <a:srgbClr val="990033"/>
                </a:solidFill>
                <a:latin typeface="Times New Roman" panose="02020603050405020304" pitchFamily="18" charset="0"/>
                <a:ea typeface="楷体_GB2312" pitchFamily="49" charset="-122"/>
              </a:rPr>
              <a:t>, …</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i-1</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i</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i+1</a:t>
            </a:r>
            <a:r>
              <a:rPr lang="zh-CN" altLang="en-US" dirty="0">
                <a:solidFill>
                  <a:srgbClr val="990033"/>
                </a:solidFill>
                <a:latin typeface="Times New Roman" panose="02020603050405020304" pitchFamily="18" charset="0"/>
                <a:ea typeface="楷体_GB2312" pitchFamily="49" charset="-122"/>
              </a:rPr>
              <a:t>， </a:t>
            </a:r>
            <a:r>
              <a:rPr lang="en-US" altLang="zh-CN" dirty="0">
                <a:solidFill>
                  <a:srgbClr val="990033"/>
                </a:solidFill>
                <a:latin typeface="Times New Roman" panose="02020603050405020304" pitchFamily="18" charset="0"/>
                <a:ea typeface="楷体_GB2312" pitchFamily="49" charset="-122"/>
              </a:rPr>
              <a:t>…</a:t>
            </a:r>
            <a:r>
              <a:rPr lang="zh-CN" altLang="en-US" dirty="0">
                <a:solidFill>
                  <a:srgbClr val="990033"/>
                </a:solidFill>
                <a:latin typeface="Times New Roman" panose="02020603050405020304" pitchFamily="18" charset="0"/>
                <a:ea typeface="楷体_GB2312" pitchFamily="49" charset="-122"/>
              </a:rPr>
              <a:t>，</a:t>
            </a:r>
            <a:r>
              <a:rPr lang="en-US" altLang="zh-CN" dirty="0">
                <a:solidFill>
                  <a:srgbClr val="990033"/>
                </a:solidFill>
                <a:latin typeface="Times New Roman" panose="02020603050405020304" pitchFamily="18" charset="0"/>
                <a:ea typeface="楷体_GB2312" pitchFamily="49" charset="-122"/>
              </a:rPr>
              <a:t>a</a:t>
            </a:r>
            <a:r>
              <a:rPr lang="en-US" altLang="zh-CN" baseline="-25000" dirty="0">
                <a:solidFill>
                  <a:srgbClr val="990033"/>
                </a:solidFill>
                <a:latin typeface="Times New Roman" panose="02020603050405020304" pitchFamily="18" charset="0"/>
                <a:ea typeface="楷体_GB2312" pitchFamily="49" charset="-122"/>
              </a:rPr>
              <a:t>n</a:t>
            </a:r>
            <a:r>
              <a:rPr lang="zh-CN" altLang="en-US" dirty="0">
                <a:solidFill>
                  <a:srgbClr val="990033"/>
                </a:solidFill>
                <a:latin typeface="Times New Roman" panose="02020603050405020304" pitchFamily="18" charset="0"/>
                <a:ea typeface="楷体_GB2312" pitchFamily="49" charset="-122"/>
              </a:rPr>
              <a:t>）</a:t>
            </a:r>
            <a:r>
              <a:rPr lang="zh-CN" altLang="en-US" dirty="0">
                <a:solidFill>
                  <a:srgbClr val="000066"/>
                </a:solidFill>
                <a:latin typeface="楷体_GB2312" pitchFamily="49" charset="-122"/>
                <a:ea typeface="楷体_GB2312" pitchFamily="49" charset="-122"/>
              </a:rPr>
              <a:t>   </a:t>
            </a:r>
            <a:endParaRPr lang="zh-CN" altLang="en-US" dirty="0">
              <a:solidFill>
                <a:srgbClr val="000066"/>
              </a:solidFill>
              <a:latin typeface="楷体_GB2312" pitchFamily="49" charset="-122"/>
              <a:ea typeface="楷体_GB2312" pitchFamily="49" charset="-122"/>
            </a:endParaRPr>
          </a:p>
          <a:p>
            <a:pPr lvl="0" algn="just" eaLnBrk="1" hangingPunct="1">
              <a:lnSpc>
                <a:spcPct val="150000"/>
              </a:lnSpc>
            </a:pPr>
            <a:r>
              <a:rPr lang="zh-CN" altLang="en-US" dirty="0">
                <a:solidFill>
                  <a:srgbClr val="000066"/>
                </a:solidFill>
                <a:latin typeface="楷体_GB2312" pitchFamily="49" charset="-122"/>
                <a:ea typeface="楷体_GB2312" pitchFamily="49" charset="-122"/>
              </a:rPr>
              <a:t>    其中</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1</a:t>
            </a:r>
            <a:r>
              <a:rPr lang="zh-CN" altLang="en-US" dirty="0">
                <a:solidFill>
                  <a:srgbClr val="000066"/>
                </a:solidFill>
                <a:latin typeface="楷体_GB2312" pitchFamily="49" charset="-122"/>
                <a:ea typeface="楷体_GB2312" pitchFamily="49" charset="-122"/>
              </a:rPr>
              <a:t>称作起始结点，</a:t>
            </a:r>
            <a:r>
              <a:rPr lang="zh-CN" altLang="en-US" dirty="0">
                <a:solidFill>
                  <a:srgbClr val="FF0000"/>
                </a:solidFill>
                <a:latin typeface="楷体_GB2312" pitchFamily="49" charset="-122"/>
                <a:ea typeface="楷体_GB2312" pitchFamily="49" charset="-122"/>
              </a:rPr>
              <a:t> </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n</a:t>
            </a:r>
            <a:r>
              <a:rPr lang="zh-CN" altLang="en-US" dirty="0">
                <a:solidFill>
                  <a:srgbClr val="000066"/>
                </a:solidFill>
                <a:latin typeface="楷体_GB2312" pitchFamily="49" charset="-122"/>
                <a:ea typeface="楷体_GB2312" pitchFamily="49" charset="-122"/>
              </a:rPr>
              <a:t>称作终端结点。</a:t>
            </a:r>
            <a:r>
              <a:rPr lang="en-US" altLang="zh-CN" dirty="0">
                <a:solidFill>
                  <a:srgbClr val="FF0000"/>
                </a:solidFill>
                <a:latin typeface="楷体_GB2312" pitchFamily="49" charset="-122"/>
                <a:ea typeface="楷体_GB2312" pitchFamily="49" charset="-122"/>
              </a:rPr>
              <a:t>i</a:t>
            </a:r>
            <a:r>
              <a:rPr lang="zh-CN" altLang="en-US" dirty="0">
                <a:solidFill>
                  <a:srgbClr val="000066"/>
                </a:solidFill>
                <a:latin typeface="楷体_GB2312" pitchFamily="49" charset="-122"/>
                <a:ea typeface="楷体_GB2312" pitchFamily="49" charset="-122"/>
              </a:rPr>
              <a:t>称为</a:t>
            </a:r>
            <a:r>
              <a:rPr lang="en-US" altLang="zh-CN" dirty="0">
                <a:solidFill>
                  <a:srgbClr val="FF0000"/>
                </a:solidFill>
                <a:latin typeface="Times New Roman" panose="02020603050405020304" pitchFamily="18" charset="0"/>
                <a:ea typeface="楷体_GB2312" pitchFamily="49" charset="-122"/>
              </a:rPr>
              <a:t>a</a:t>
            </a:r>
            <a:r>
              <a:rPr lang="en-US" altLang="zh-CN" baseline="-25000" dirty="0">
                <a:solidFill>
                  <a:srgbClr val="FF0000"/>
                </a:solidFill>
                <a:latin typeface="Times New Roman" panose="02020603050405020304" pitchFamily="18" charset="0"/>
                <a:ea typeface="楷体_GB2312" pitchFamily="49" charset="-122"/>
              </a:rPr>
              <a:t>i</a:t>
            </a:r>
            <a:r>
              <a:rPr lang="zh-CN" altLang="en-US" dirty="0">
                <a:solidFill>
                  <a:srgbClr val="000066"/>
                </a:solidFill>
                <a:latin typeface="楷体_GB2312" pitchFamily="49" charset="-122"/>
                <a:ea typeface="楷体_GB2312" pitchFamily="49" charset="-122"/>
              </a:rPr>
              <a:t>在线性表中的位置或序号。</a:t>
            </a:r>
            <a:r>
              <a:rPr lang="zh-CN" altLang="en-US" dirty="0">
                <a:solidFill>
                  <a:schemeClr val="accent2"/>
                </a:solidFill>
                <a:latin typeface="楷体_GB2312" pitchFamily="49" charset="-122"/>
                <a:ea typeface="楷体_GB2312" pitchFamily="49" charset="-122"/>
              </a:rPr>
              <a:t>　　</a:t>
            </a:r>
            <a:r>
              <a:rPr lang="en-US" altLang="zh-CN" dirty="0">
                <a:solidFill>
                  <a:srgbClr val="A50021"/>
                </a:solidFill>
                <a:latin typeface="楷体_GB2312" pitchFamily="49" charset="-122"/>
                <a:ea typeface="楷体_GB2312" pitchFamily="49" charset="-122"/>
              </a:rPr>
              <a:t>n</a:t>
            </a:r>
            <a:r>
              <a:rPr lang="zh-CN" altLang="en-US" dirty="0">
                <a:solidFill>
                  <a:srgbClr val="A50021"/>
                </a:solidFill>
                <a:latin typeface="楷体_GB2312" pitchFamily="49" charset="-122"/>
                <a:ea typeface="楷体_GB2312" pitchFamily="49" charset="-122"/>
              </a:rPr>
              <a:t>为表长，</a:t>
            </a:r>
            <a:r>
              <a:rPr lang="en-US" altLang="zh-CN" dirty="0">
                <a:solidFill>
                  <a:srgbClr val="A50021"/>
                </a:solidFill>
                <a:latin typeface="楷体_GB2312" pitchFamily="49" charset="-122"/>
                <a:ea typeface="楷体_GB2312" pitchFamily="49" charset="-122"/>
              </a:rPr>
              <a:t>n=0</a:t>
            </a:r>
            <a:r>
              <a:rPr lang="zh-CN" altLang="en-US" dirty="0">
                <a:solidFill>
                  <a:srgbClr val="A50021"/>
                </a:solidFill>
                <a:latin typeface="楷体_GB2312" pitchFamily="49" charset="-122"/>
                <a:ea typeface="楷体_GB2312" pitchFamily="49" charset="-122"/>
              </a:rPr>
              <a:t>时，称为空表。</a:t>
            </a:r>
            <a:endParaRPr lang="zh-CN" altLang="en-US" dirty="0">
              <a:solidFill>
                <a:srgbClr val="A50021"/>
              </a:solidFill>
              <a:latin typeface="楷体_GB2312" pitchFamily="49" charset="-122"/>
              <a:ea typeface="楷体_GB2312" pitchFamily="49" charset="-122"/>
            </a:endParaRPr>
          </a:p>
        </p:txBody>
      </p:sp>
      <p:sp>
        <p:nvSpPr>
          <p:cNvPr id="150534" name="文本框 150533"/>
          <p:cNvSpPr txBox="1"/>
          <p:nvPr/>
        </p:nvSpPr>
        <p:spPr>
          <a:xfrm>
            <a:off x="609600" y="2362200"/>
            <a:ext cx="8229600" cy="854075"/>
          </a:xfrm>
          <a:prstGeom prst="rect">
            <a:avLst/>
          </a:prstGeom>
          <a:noFill/>
          <a:ln w="57150">
            <a:noFill/>
          </a:ln>
        </p:spPr>
        <p:txBody>
          <a:bodyPr>
            <a:spAutoFit/>
          </a:bodyPr>
          <a:p>
            <a:pPr lvl="0" eaLnBrk="1" hangingPunct="1">
              <a:spcBef>
                <a:spcPct val="50000"/>
              </a:spcBef>
            </a:pPr>
            <a:r>
              <a:rPr lang="zh-CN" altLang="en-US" dirty="0">
                <a:solidFill>
                  <a:srgbClr val="000066"/>
                </a:solidFill>
                <a:latin typeface="Times New Roman" panose="02020603050405020304" pitchFamily="18" charset="0"/>
                <a:ea typeface="楷体_GB2312" pitchFamily="49" charset="-122"/>
              </a:rPr>
              <a:t>表中相邻元素间存在着顺序关系，对于任一对相邻结点</a:t>
            </a:r>
            <a:r>
              <a:rPr lang="en-US" altLang="zh-CN" dirty="0">
                <a:solidFill>
                  <a:srgbClr val="FF3300"/>
                </a:solidFill>
                <a:latin typeface="Times New Roman" panose="02020603050405020304" pitchFamily="18" charset="0"/>
                <a:ea typeface="楷体_GB2312" pitchFamily="49" charset="-122"/>
              </a:rPr>
              <a:t>&lt; a</a:t>
            </a:r>
            <a:r>
              <a:rPr lang="en-US" altLang="zh-CN" baseline="-25000" dirty="0">
                <a:solidFill>
                  <a:srgbClr val="FF3300"/>
                </a:solidFill>
                <a:latin typeface="Times New Roman" panose="02020603050405020304" pitchFamily="18" charset="0"/>
                <a:ea typeface="楷体_GB2312" pitchFamily="49" charset="-122"/>
              </a:rPr>
              <a:t>i</a:t>
            </a:r>
            <a:r>
              <a:rPr lang="zh-CN" altLang="en-US" dirty="0">
                <a:solidFill>
                  <a:srgbClr val="FF3300"/>
                </a:solidFill>
                <a:latin typeface="Times New Roman" panose="02020603050405020304" pitchFamily="18" charset="0"/>
                <a:ea typeface="楷体_GB2312" pitchFamily="49" charset="-122"/>
              </a:rPr>
              <a:t>，</a:t>
            </a:r>
            <a:r>
              <a:rPr lang="en-US" altLang="zh-CN" dirty="0">
                <a:solidFill>
                  <a:srgbClr val="FF3300"/>
                </a:solidFill>
                <a:latin typeface="Times New Roman" panose="02020603050405020304" pitchFamily="18" charset="0"/>
                <a:ea typeface="楷体_GB2312" pitchFamily="49" charset="-122"/>
              </a:rPr>
              <a:t>a</a:t>
            </a:r>
            <a:r>
              <a:rPr lang="en-US" altLang="zh-CN" baseline="-25000" dirty="0">
                <a:solidFill>
                  <a:srgbClr val="FF3300"/>
                </a:solidFill>
                <a:latin typeface="Times New Roman" panose="02020603050405020304" pitchFamily="18" charset="0"/>
                <a:ea typeface="楷体_GB2312" pitchFamily="49" charset="-122"/>
              </a:rPr>
              <a:t>i+1</a:t>
            </a:r>
            <a:r>
              <a:rPr lang="en-US" altLang="zh-CN" dirty="0">
                <a:latin typeface="Times New Roman" panose="02020603050405020304" pitchFamily="18" charset="0"/>
                <a:ea typeface="楷体_GB2312" pitchFamily="49" charset="-122"/>
              </a:rPr>
              <a:t> </a:t>
            </a:r>
            <a:r>
              <a:rPr lang="en-US" altLang="zh-CN" dirty="0">
                <a:solidFill>
                  <a:srgbClr val="FF3300"/>
                </a:solidFill>
                <a:latin typeface="Times New Roman" panose="02020603050405020304" pitchFamily="18" charset="0"/>
                <a:ea typeface="楷体_GB2312" pitchFamily="49" charset="-122"/>
              </a:rPr>
              <a:t>&gt;</a:t>
            </a:r>
            <a:endParaRPr lang="en-US" altLang="zh-CN" dirty="0">
              <a:solidFill>
                <a:srgbClr val="FF3300"/>
              </a:solidFill>
              <a:latin typeface="Times New Roman" panose="02020603050405020304" pitchFamily="18" charset="0"/>
              <a:ea typeface="楷体_GB2312" pitchFamily="49" charset="-122"/>
            </a:endParaRPr>
          </a:p>
          <a:p>
            <a:pPr lvl="0" eaLnBrk="1" hangingPunct="1">
              <a:spcBef>
                <a:spcPct val="50000"/>
              </a:spcBef>
            </a:pPr>
            <a:r>
              <a:rPr lang="en-US" altLang="zh-CN" dirty="0">
                <a:solidFill>
                  <a:srgbClr val="FF3300"/>
                </a:solidFill>
                <a:latin typeface="Times New Roman" panose="02020603050405020304" pitchFamily="18" charset="0"/>
                <a:ea typeface="楷体_GB2312" pitchFamily="49" charset="-122"/>
              </a:rPr>
              <a:t>a</a:t>
            </a:r>
            <a:r>
              <a:rPr lang="en-US" altLang="zh-CN" baseline="-25000" dirty="0">
                <a:solidFill>
                  <a:srgbClr val="FF3300"/>
                </a:solidFill>
                <a:latin typeface="Times New Roman" panose="02020603050405020304" pitchFamily="18" charset="0"/>
                <a:ea typeface="楷体_GB2312" pitchFamily="49" charset="-122"/>
              </a:rPr>
              <a:t>i</a:t>
            </a:r>
            <a:r>
              <a:rPr lang="zh-CN" altLang="en-US" dirty="0">
                <a:solidFill>
                  <a:srgbClr val="000066"/>
                </a:solidFill>
                <a:latin typeface="Times New Roman" panose="02020603050405020304" pitchFamily="18" charset="0"/>
                <a:ea typeface="楷体_GB2312" pitchFamily="49" charset="-122"/>
              </a:rPr>
              <a:t>称为</a:t>
            </a:r>
            <a:r>
              <a:rPr lang="en-US" altLang="zh-CN" dirty="0">
                <a:solidFill>
                  <a:srgbClr val="FF3300"/>
                </a:solidFill>
                <a:latin typeface="Times New Roman" panose="02020603050405020304" pitchFamily="18" charset="0"/>
                <a:ea typeface="楷体_GB2312" pitchFamily="49" charset="-122"/>
              </a:rPr>
              <a:t>a</a:t>
            </a:r>
            <a:r>
              <a:rPr lang="en-US" altLang="zh-CN" baseline="-25000" dirty="0">
                <a:solidFill>
                  <a:srgbClr val="FF3300"/>
                </a:solidFill>
                <a:latin typeface="Times New Roman" panose="02020603050405020304" pitchFamily="18" charset="0"/>
                <a:ea typeface="楷体_GB2312" pitchFamily="49" charset="-122"/>
              </a:rPr>
              <a:t>i+1</a:t>
            </a:r>
            <a:r>
              <a:rPr lang="zh-CN" altLang="en-US" dirty="0">
                <a:solidFill>
                  <a:srgbClr val="000066"/>
                </a:solidFill>
                <a:latin typeface="Times New Roman" panose="02020603050405020304" pitchFamily="18" charset="0"/>
                <a:ea typeface="楷体_GB2312" pitchFamily="49" charset="-122"/>
              </a:rPr>
              <a:t>的前驱</a:t>
            </a:r>
            <a:r>
              <a:rPr lang="zh-CN" altLang="en-US" dirty="0">
                <a:solidFill>
                  <a:srgbClr val="FF3300"/>
                </a:solidFill>
                <a:latin typeface="Times New Roman" panose="02020603050405020304" pitchFamily="18" charset="0"/>
                <a:ea typeface="楷体_GB2312" pitchFamily="49" charset="-122"/>
              </a:rPr>
              <a:t>，</a:t>
            </a:r>
            <a:r>
              <a:rPr lang="en-US" altLang="zh-CN" dirty="0">
                <a:solidFill>
                  <a:srgbClr val="FF3300"/>
                </a:solidFill>
                <a:latin typeface="Times New Roman" panose="02020603050405020304" pitchFamily="18" charset="0"/>
                <a:ea typeface="楷体_GB2312" pitchFamily="49" charset="-122"/>
              </a:rPr>
              <a:t>a</a:t>
            </a:r>
            <a:r>
              <a:rPr lang="en-US" altLang="zh-CN" baseline="-25000" dirty="0">
                <a:solidFill>
                  <a:srgbClr val="FF3300"/>
                </a:solidFill>
                <a:latin typeface="Times New Roman" panose="02020603050405020304" pitchFamily="18" charset="0"/>
                <a:ea typeface="楷体_GB2312" pitchFamily="49" charset="-122"/>
              </a:rPr>
              <a:t>i+1</a:t>
            </a:r>
            <a:r>
              <a:rPr lang="zh-CN" altLang="en-US" dirty="0">
                <a:solidFill>
                  <a:srgbClr val="000066"/>
                </a:solidFill>
                <a:latin typeface="Times New Roman" panose="02020603050405020304" pitchFamily="18" charset="0"/>
                <a:ea typeface="楷体_GB2312" pitchFamily="49" charset="-122"/>
              </a:rPr>
              <a:t>称为</a:t>
            </a:r>
            <a:r>
              <a:rPr lang="en-US" altLang="zh-CN" dirty="0">
                <a:solidFill>
                  <a:srgbClr val="FF3300"/>
                </a:solidFill>
                <a:latin typeface="Times New Roman" panose="02020603050405020304" pitchFamily="18" charset="0"/>
                <a:ea typeface="楷体_GB2312" pitchFamily="49" charset="-122"/>
              </a:rPr>
              <a:t>a</a:t>
            </a:r>
            <a:r>
              <a:rPr lang="en-US" altLang="zh-CN" baseline="-25000" dirty="0">
                <a:solidFill>
                  <a:srgbClr val="FF3300"/>
                </a:solidFill>
                <a:latin typeface="Times New Roman" panose="02020603050405020304" pitchFamily="18" charset="0"/>
                <a:ea typeface="楷体_GB2312" pitchFamily="49" charset="-122"/>
              </a:rPr>
              <a:t>i</a:t>
            </a:r>
            <a:r>
              <a:rPr lang="zh-CN" altLang="en-US" dirty="0">
                <a:solidFill>
                  <a:srgbClr val="000066"/>
                </a:solidFill>
                <a:latin typeface="Times New Roman" panose="02020603050405020304" pitchFamily="18" charset="0"/>
                <a:ea typeface="楷体_GB2312" pitchFamily="49" charset="-122"/>
              </a:rPr>
              <a:t>的后继</a:t>
            </a:r>
            <a:endParaRPr lang="zh-CN" altLang="en-US" dirty="0">
              <a:solidFill>
                <a:srgbClr val="000066"/>
              </a:solidFill>
              <a:latin typeface="Times New Roman" panose="02020603050405020304" pitchFamily="18" charset="0"/>
              <a:ea typeface="楷体_GB2312" pitchFamily="49" charset="-122"/>
            </a:endParaRPr>
          </a:p>
        </p:txBody>
      </p:sp>
      <p:sp>
        <p:nvSpPr>
          <p:cNvPr id="15365" name="矩形 150535"/>
          <p:cNvSpPr/>
          <p:nvPr/>
        </p:nvSpPr>
        <p:spPr>
          <a:xfrm>
            <a:off x="228600" y="3352800"/>
            <a:ext cx="8915400" cy="2473325"/>
          </a:xfrm>
          <a:prstGeom prst="rect">
            <a:avLst/>
          </a:prstGeom>
          <a:noFill/>
          <a:ln w="57150">
            <a:noFill/>
          </a:ln>
        </p:spPr>
        <p:txBody>
          <a:bodyPr anchor="ctr">
            <a:spAutoFit/>
          </a:bodyPr>
          <a:p>
            <a:pPr lvl="0" indent="266700" defTabSz="0" eaLnBrk="1" hangingPunct="1">
              <a:lnSpc>
                <a:spcPct val="130000"/>
              </a:lnSpc>
              <a:tabLst>
                <a:tab pos="508000" algn="l"/>
              </a:tabLst>
            </a:pPr>
            <a:r>
              <a:rPr lang="zh-CN" altLang="en-US" dirty="0">
                <a:solidFill>
                  <a:srgbClr val="002368"/>
                </a:solidFill>
                <a:latin typeface="楷体_GB2312" pitchFamily="49" charset="-122"/>
                <a:ea typeface="楷体_GB2312" pitchFamily="49" charset="-122"/>
              </a:rPr>
              <a:t>线性表的特点</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lvl="0" indent="266700" defTabSz="0" eaLnBrk="1" hangingPunct="1">
              <a:lnSpc>
                <a:spcPct val="130000"/>
              </a:lnSpc>
              <a:tabLst>
                <a:tab pos="508000" algn="l"/>
              </a:tabLst>
            </a:pPr>
            <a:r>
              <a:rPr lang="zh-CN" altLang="en-US" dirty="0">
                <a:latin typeface="楷体_GB2312" pitchFamily="49" charset="-122"/>
                <a:ea typeface="楷体_GB2312" pitchFamily="49" charset="-122"/>
              </a:rPr>
              <a:t>    线性表由同一类型的数据元素组成，每个</a:t>
            </a:r>
            <a:r>
              <a:rPr lang="en-US" altLang="zh-CN" dirty="0">
                <a:latin typeface="楷体_GB2312" pitchFamily="49" charset="-122"/>
                <a:ea typeface="楷体_GB2312" pitchFamily="49" charset="-122"/>
              </a:rPr>
              <a:t>ai</a:t>
            </a:r>
            <a:r>
              <a:rPr lang="zh-CN" altLang="en-US" dirty="0">
                <a:latin typeface="楷体_GB2312" pitchFamily="49" charset="-122"/>
                <a:ea typeface="楷体_GB2312" pitchFamily="49" charset="-122"/>
              </a:rPr>
              <a:t>必须属于同一数据类型。   </a:t>
            </a:r>
            <a:endParaRPr lang="zh-CN" altLang="en-US" dirty="0">
              <a:latin typeface="楷体_GB2312" pitchFamily="49" charset="-122"/>
              <a:ea typeface="楷体_GB2312" pitchFamily="49" charset="-122"/>
            </a:endParaRPr>
          </a:p>
          <a:p>
            <a:pPr lvl="0" indent="266700" defTabSz="0" eaLnBrk="1" hangingPunct="1">
              <a:lnSpc>
                <a:spcPct val="130000"/>
              </a:lnSpc>
              <a:tabLst>
                <a:tab pos="508000" algn="l"/>
              </a:tabLst>
            </a:pPr>
            <a:r>
              <a:rPr lang="zh-CN" altLang="en-US" dirty="0">
                <a:latin typeface="楷体_GB2312" pitchFamily="49" charset="-122"/>
                <a:ea typeface="楷体_GB2312" pitchFamily="49" charset="-122"/>
              </a:rPr>
              <a:t>    线性表中的数据元素个数是有限的，表长就是表中数据元素的个数。   </a:t>
            </a:r>
            <a:endParaRPr lang="zh-CN" altLang="en-US" dirty="0">
              <a:latin typeface="楷体_GB2312" pitchFamily="49" charset="-122"/>
              <a:ea typeface="楷体_GB2312" pitchFamily="49" charset="-122"/>
            </a:endParaRPr>
          </a:p>
          <a:p>
            <a:pPr lvl="0" indent="266700" defTabSz="0" eaLnBrk="1" hangingPunct="1">
              <a:lnSpc>
                <a:spcPct val="130000"/>
              </a:lnSpc>
              <a:tabLst>
                <a:tab pos="508000" algn="l"/>
              </a:tabLst>
            </a:pPr>
            <a:r>
              <a:rPr lang="zh-CN" altLang="en-US" dirty="0">
                <a:latin typeface="楷体_GB2312" pitchFamily="49" charset="-122"/>
                <a:ea typeface="楷体_GB2312" pitchFamily="49" charset="-122"/>
              </a:rPr>
              <a:t>    存在唯一的“第一个”数据元素；存在唯一的“最后一个”数据元素。</a:t>
            </a:r>
            <a:endParaRPr lang="zh-CN" altLang="en-US" dirty="0">
              <a:latin typeface="楷体_GB2312" pitchFamily="49" charset="-122"/>
              <a:ea typeface="楷体_GB2312" pitchFamily="49" charset="-122"/>
            </a:endParaRPr>
          </a:p>
          <a:p>
            <a:pPr lvl="0" indent="266700" defTabSz="0" eaLnBrk="1" hangingPunct="1">
              <a:lnSpc>
                <a:spcPct val="130000"/>
              </a:lnSpc>
              <a:tabLst>
                <a:tab pos="508000" algn="l"/>
              </a:tabLst>
            </a:pPr>
            <a:r>
              <a:rPr lang="zh-CN" altLang="en-US" dirty="0">
                <a:latin typeface="楷体_GB2312" pitchFamily="49" charset="-122"/>
                <a:ea typeface="楷体_GB2312" pitchFamily="49" charset="-122"/>
              </a:rPr>
              <a:t>    除第一个数据元素外，每个数据元素均有且只有一个前驱元素。 </a:t>
            </a:r>
            <a:endParaRPr lang="zh-CN" altLang="en-US" dirty="0">
              <a:latin typeface="楷体_GB2312" pitchFamily="49" charset="-122"/>
              <a:ea typeface="楷体_GB2312" pitchFamily="49" charset="-122"/>
            </a:endParaRPr>
          </a:p>
          <a:p>
            <a:pPr lvl="0" indent="266700" defTabSz="0" eaLnBrk="1" hangingPunct="1">
              <a:lnSpc>
                <a:spcPct val="130000"/>
              </a:lnSpc>
              <a:tabLst>
                <a:tab pos="508000" algn="l"/>
              </a:tabLst>
            </a:pPr>
            <a:r>
              <a:rPr lang="zh-CN" altLang="en-US" dirty="0">
                <a:latin typeface="楷体_GB2312" pitchFamily="49" charset="-122"/>
                <a:ea typeface="楷体_GB2312" pitchFamily="49" charset="-122"/>
              </a:rPr>
              <a:t>    除最后一个数据元素外，每个数据元素均有且只有一个后继元素。</a:t>
            </a:r>
            <a:endParaRPr lang="zh-CN" altLang="en-US" dirty="0">
              <a:latin typeface="楷体_GB2312" pitchFamily="49" charset="-122"/>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 calcmode="lin" valueType="num">
                                      <p:cBhvr additive="base">
                                        <p:cTn id="7" dur="500" fill="hold"/>
                                        <p:tgtEl>
                                          <p:spTgt spid="150532"/>
                                        </p:tgtEl>
                                        <p:attrNameLst>
                                          <p:attrName>ppt_x</p:attrName>
                                        </p:attrNameLst>
                                      </p:cBhvr>
                                      <p:tavLst>
                                        <p:tav tm="0">
                                          <p:val>
                                            <p:strVal val="1+#ppt_w/2"/>
                                          </p:val>
                                        </p:tav>
                                        <p:tav tm="100000">
                                          <p:val>
                                            <p:strVal val="#ppt_x"/>
                                          </p:val>
                                        </p:tav>
                                      </p:tavLst>
                                    </p:anim>
                                    <p:anim calcmode="lin" valueType="num">
                                      <p:cBhvr additive="base">
                                        <p:cTn id="8" dur="500" fill="hold"/>
                                        <p:tgtEl>
                                          <p:spTgt spid="150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0533"/>
                                        </p:tgtEl>
                                        <p:attrNameLst>
                                          <p:attrName>style.visibility</p:attrName>
                                        </p:attrNameLst>
                                      </p:cBhvr>
                                      <p:to>
                                        <p:strVal val="visible"/>
                                      </p:to>
                                    </p:set>
                                    <p:animEffect transition="in" filter="blinds(horizontal)">
                                      <p:cBhvr>
                                        <p:cTn id="13" dur="500"/>
                                        <p:tgtEl>
                                          <p:spTgt spid="15053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0534"/>
                                        </p:tgtEl>
                                        <p:attrNameLst>
                                          <p:attrName>style.visibility</p:attrName>
                                        </p:attrNameLst>
                                      </p:cBhvr>
                                      <p:to>
                                        <p:strVal val="visible"/>
                                      </p:to>
                                    </p:set>
                                    <p:animEffect transition="in" filter="blinds(horizontal)">
                                      <p:cBhvr>
                                        <p:cTn id="18" dur="500"/>
                                        <p:tgtEl>
                                          <p:spTgt spid="150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P spid="15053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178177"/>
          <p:cNvSpPr>
            <a:spLocks noGrp="1"/>
          </p:cNvSpPr>
          <p:nvPr>
            <p:ph idx="1"/>
          </p:nvPr>
        </p:nvSpPr>
        <p:spPr>
          <a:xfrm>
            <a:off x="665480" y="609600"/>
            <a:ext cx="8229600" cy="4525963"/>
          </a:xfrm>
          <a:noFill/>
          <a:ln>
            <a:noFill/>
          </a:ln>
        </p:spPr>
        <p:txBody>
          <a:bodyPr/>
          <a:p>
            <a:pPr eaLnBrk="1" hangingPunct="1">
              <a:lnSpc>
                <a:spcPct val="110000"/>
              </a:lnSpc>
              <a:buNone/>
            </a:pPr>
            <a:r>
              <a:rPr lang="en-US" altLang="zh-CN" sz="1800" b="1" dirty="0">
                <a:ea typeface="楷体_GB2312" pitchFamily="49" charset="-122"/>
              </a:rPr>
              <a:t>4. </a:t>
            </a:r>
            <a:r>
              <a:rPr lang="zh-CN" altLang="en-US" sz="1800" b="1" dirty="0">
                <a:ea typeface="楷体_GB2312" pitchFamily="49" charset="-122"/>
              </a:rPr>
              <a:t>前插操作</a:t>
            </a:r>
            <a:endParaRPr lang="zh-CN" altLang="en-US" sz="1800" b="1" dirty="0">
              <a:ea typeface="楷体_GB2312" pitchFamily="49" charset="-122"/>
            </a:endParaRPr>
          </a:p>
          <a:p>
            <a:pPr eaLnBrk="1" hangingPunct="1">
              <a:lnSpc>
                <a:spcPct val="110000"/>
              </a:lnSpc>
              <a:buNone/>
            </a:pPr>
            <a:r>
              <a:rPr lang="zh-CN" altLang="en-US" sz="1800" b="1" dirty="0">
                <a:ea typeface="楷体_GB2312" pitchFamily="49" charset="-122"/>
              </a:rPr>
              <a:t>算法描述：</a:t>
            </a:r>
            <a:endParaRPr lang="zh-CN" altLang="en-US" sz="1800" b="1" dirty="0">
              <a:ea typeface="楷体_GB2312" pitchFamily="49" charset="-122"/>
            </a:endParaRPr>
          </a:p>
          <a:p>
            <a:pPr eaLnBrk="1" hangingPunct="1">
              <a:lnSpc>
                <a:spcPct val="110000"/>
              </a:lnSpc>
              <a:buNone/>
            </a:pPr>
            <a:r>
              <a:rPr lang="zh-CN" altLang="en-US" sz="1800" b="1" dirty="0">
                <a:ea typeface="楷体_GB2312" pitchFamily="49" charset="-122"/>
              </a:rPr>
              <a:t>    </a:t>
            </a:r>
            <a:r>
              <a:rPr lang="en-US" altLang="zh-CN" sz="1800" b="1" dirty="0">
                <a:ea typeface="楷体_GB2312" pitchFamily="49" charset="-122"/>
              </a:rPr>
              <a:t>(1) </a:t>
            </a:r>
            <a:r>
              <a:rPr lang="zh-CN" altLang="en-US" sz="1800" b="1" dirty="0">
                <a:ea typeface="楷体_GB2312" pitchFamily="49" charset="-122"/>
              </a:rPr>
              <a:t>先从备用单链表上取一个可用的结点；</a:t>
            </a:r>
            <a:endParaRPr lang="zh-CN" altLang="en-US" sz="1800" b="1" dirty="0">
              <a:ea typeface="楷体_GB2312" pitchFamily="49" charset="-122"/>
            </a:endParaRPr>
          </a:p>
          <a:p>
            <a:pPr eaLnBrk="1" hangingPunct="1">
              <a:lnSpc>
                <a:spcPct val="110000"/>
              </a:lnSpc>
              <a:buNone/>
            </a:pPr>
            <a:r>
              <a:rPr lang="zh-CN" altLang="en-US" sz="1800" b="1" dirty="0">
                <a:ea typeface="楷体_GB2312" pitchFamily="49" charset="-122"/>
              </a:rPr>
              <a:t>    </a:t>
            </a:r>
            <a:r>
              <a:rPr lang="en-US" altLang="zh-CN" sz="1800" b="1" dirty="0">
                <a:ea typeface="楷体_GB2312" pitchFamily="49" charset="-122"/>
              </a:rPr>
              <a:t>(2) </a:t>
            </a:r>
            <a:r>
              <a:rPr lang="zh-CN" altLang="en-US" sz="1800" b="1" dirty="0">
                <a:ea typeface="楷体_GB2312" pitchFamily="49" charset="-122"/>
              </a:rPr>
              <a:t>寻找第</a:t>
            </a:r>
            <a:r>
              <a:rPr lang="en-US" altLang="zh-CN" sz="1800" b="1" dirty="0">
                <a:ea typeface="楷体_GB2312" pitchFamily="49" charset="-122"/>
              </a:rPr>
              <a:t>i-1</a:t>
            </a:r>
            <a:r>
              <a:rPr lang="zh-CN" altLang="en-US" sz="1800" b="1" dirty="0">
                <a:ea typeface="楷体_GB2312" pitchFamily="49" charset="-122"/>
              </a:rPr>
              <a:t>个元素的位置。</a:t>
            </a:r>
            <a:endParaRPr lang="zh-CN" altLang="en-US" sz="1800" b="1" dirty="0">
              <a:ea typeface="楷体_GB2312" pitchFamily="49" charset="-122"/>
            </a:endParaRPr>
          </a:p>
          <a:p>
            <a:pPr eaLnBrk="1" hangingPunct="1">
              <a:lnSpc>
                <a:spcPct val="110000"/>
              </a:lnSpc>
              <a:buNone/>
            </a:pPr>
            <a:r>
              <a:rPr lang="zh-CN" altLang="en-US" sz="1800" b="1" dirty="0">
                <a:ea typeface="楷体_GB2312" pitchFamily="49" charset="-122"/>
              </a:rPr>
              <a:t>    </a:t>
            </a:r>
            <a:r>
              <a:rPr lang="en-US" altLang="zh-CN" sz="1800" b="1" dirty="0">
                <a:ea typeface="楷体_GB2312" pitchFamily="49" charset="-122"/>
              </a:rPr>
              <a:t>(3) </a:t>
            </a:r>
            <a:r>
              <a:rPr lang="zh-CN" altLang="en-US" sz="1800" b="1" dirty="0">
                <a:ea typeface="楷体_GB2312" pitchFamily="49" charset="-122"/>
              </a:rPr>
              <a:t>修改游标域，实现插入。</a:t>
            </a:r>
            <a:endParaRPr lang="zh-CN" altLang="en-US" sz="1800" b="1" dirty="0">
              <a:ea typeface="楷体_GB2312" pitchFamily="49" charset="-122"/>
            </a:endParaRPr>
          </a:p>
        </p:txBody>
      </p:sp>
    </p:spTree>
  </p:cSld>
  <p:clrMapOvr>
    <a:masterClrMapping/>
  </p:clrMapOvr>
  <p:transition>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177153"/>
          <p:cNvSpPr>
            <a:spLocks noGrp="1" noChangeArrowheads="1"/>
          </p:cNvSpPr>
          <p:nvPr/>
        </p:nvSpPr>
        <p:spPr bwMode="auto">
          <a:xfrm>
            <a:off x="537845" y="576580"/>
            <a:ext cx="8229600" cy="5562600"/>
          </a:xfrm>
          <a:prstGeom prst="rect">
            <a:avLst/>
          </a:prstGeom>
          <a:noFill/>
          <a:ln>
            <a:miter lim="800000"/>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10000"/>
              </a:lnSpc>
              <a:spcBef>
                <a:spcPct val="0"/>
              </a:spcBef>
              <a:buFont typeface="Arial" panose="020B0604020202020204" pitchFamily="34" charset="0"/>
              <a:buNone/>
            </a:pPr>
            <a:r>
              <a:rPr lang="zh-CN" altLang="en-US" sz="1800" b="1" dirty="0" smtClean="0">
                <a:ea typeface="楷体_GB2312" pitchFamily="49" charset="-122"/>
              </a:rPr>
              <a:t>算法如下</a:t>
            </a:r>
            <a:r>
              <a:rPr lang="zh-CN" altLang="nb-NO" sz="1800" b="1" dirty="0" smtClean="0">
                <a:ea typeface="楷体_GB2312" pitchFamily="49" charset="-122"/>
              </a:rPr>
              <a:t>：</a:t>
            </a:r>
            <a:endParaRPr lang="zh-CN" altLang="nb-NO"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nb-NO" altLang="zh-CN" sz="1800" b="1" dirty="0" smtClean="0">
                <a:ea typeface="楷体_GB2312" pitchFamily="49" charset="-122"/>
              </a:rPr>
              <a:t>1   </a:t>
            </a:r>
            <a:r>
              <a:rPr lang="sv-SE" altLang="zh-CN" sz="1800" b="1" dirty="0" smtClean="0">
                <a:ea typeface="楷体_GB2312" pitchFamily="49" charset="-122"/>
              </a:rPr>
              <a:t>void  insbefore(int i, int SL, datatype x, int *AV)</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2   { /* AV</a:t>
            </a:r>
            <a:r>
              <a:rPr lang="zh-CN" altLang="sv-SE" sz="1800" b="1" dirty="0" smtClean="0">
                <a:ea typeface="楷体_GB2312" pitchFamily="49" charset="-122"/>
              </a:rPr>
              <a:t>为备用表*</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3      int  j, k, m;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4      if(i&lt;1 || i&gt;ListLength(SL)+1)     	/*</a:t>
            </a:r>
            <a:r>
              <a:rPr lang="zh-CN" altLang="sv-SE" sz="1800" b="1" dirty="0" smtClean="0">
                <a:ea typeface="楷体_GB2312" pitchFamily="49" charset="-122"/>
              </a:rPr>
              <a:t>插入位置不合理*</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5      {   printf(″</a:t>
            </a:r>
            <a:r>
              <a:rPr lang="zh-CN" altLang="sv-SE" sz="1800" b="1" dirty="0" smtClean="0">
                <a:ea typeface="楷体_GB2312" pitchFamily="49" charset="-122"/>
              </a:rPr>
              <a:t>插入位置不合理</a:t>
            </a:r>
            <a:r>
              <a:rPr lang="sv-SE" altLang="zh-CN" sz="1800" b="1" dirty="0" smtClean="0">
                <a:ea typeface="楷体_GB2312" pitchFamily="49" charset="-122"/>
              </a:rPr>
              <a:t>! ″);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6          return ERROR;</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7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8      else</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9      {   j=getnode(AV);  /* j</a:t>
            </a:r>
            <a:r>
              <a:rPr lang="zh-CN" altLang="sv-SE" sz="1800" b="1" dirty="0" smtClean="0">
                <a:ea typeface="楷体_GB2312" pitchFamily="49" charset="-122"/>
              </a:rPr>
              <a:t>为从备用表中取到的可用结点空间的下标*</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10         space[j].data=x;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11         k=space[SL].next; /* k</a:t>
            </a:r>
            <a:r>
              <a:rPr lang="zh-CN" altLang="sv-SE" sz="1800" b="1" dirty="0" smtClean="0">
                <a:ea typeface="楷体_GB2312" pitchFamily="49" charset="-122"/>
              </a:rPr>
              <a:t>为静态单链表的第一个元素的下标值*</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12         for(m=1; m&lt;i-1; m++)     	/*</a:t>
            </a:r>
            <a:r>
              <a:rPr lang="zh-CN" altLang="sv-SE" sz="1800" b="1" dirty="0" smtClean="0">
                <a:ea typeface="楷体_GB2312" pitchFamily="49" charset="-122"/>
              </a:rPr>
              <a:t>寻找第</a:t>
            </a:r>
            <a:r>
              <a:rPr lang="sv-SE" altLang="zh-CN" sz="1800" b="1" dirty="0" smtClean="0">
                <a:ea typeface="楷体_GB2312" pitchFamily="49" charset="-122"/>
              </a:rPr>
              <a:t>i-1</a:t>
            </a:r>
            <a:r>
              <a:rPr lang="zh-CN" altLang="sv-SE" sz="1800" b="1" dirty="0" smtClean="0">
                <a:ea typeface="楷体_GB2312" pitchFamily="49" charset="-122"/>
              </a:rPr>
              <a:t>个元素的位置</a:t>
            </a:r>
            <a:r>
              <a:rPr lang="sv-SE" altLang="zh-CN" sz="1800" b="1" dirty="0" smtClean="0">
                <a:ea typeface="楷体_GB2312" pitchFamily="49" charset="-122"/>
              </a:rPr>
              <a:t>k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13           k=space[k.].next;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14         space[j].next=space[k].next; 	/*</a:t>
            </a:r>
            <a:r>
              <a:rPr lang="zh-CN" altLang="sv-SE" sz="1800" b="1" dirty="0" smtClean="0">
                <a:ea typeface="楷体_GB2312" pitchFamily="49" charset="-122"/>
              </a:rPr>
              <a:t>修改游标域，实现插入操作*</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15         space[k].next=j;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16     }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17  }</a:t>
            </a:r>
            <a:endParaRPr lang="zh-CN" altLang="en-US" sz="1800" b="1" dirty="0" smtClean="0">
              <a:ea typeface="楷体_GB2312" pitchFamily="49" charset="-122"/>
            </a:endParaRPr>
          </a:p>
        </p:txBody>
      </p:sp>
    </p:spTree>
  </p:cSld>
  <p:clrMapOvr>
    <a:masterClrMapping/>
  </p:clrMapOvr>
  <p:transition>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180225"/>
          <p:cNvSpPr>
            <a:spLocks noGrp="1" noChangeArrowheads="1"/>
          </p:cNvSpPr>
          <p:nvPr/>
        </p:nvSpPr>
        <p:spPr bwMode="auto">
          <a:xfrm>
            <a:off x="537845" y="573405"/>
            <a:ext cx="8229600" cy="6324600"/>
          </a:xfrm>
          <a:prstGeom prst="rect">
            <a:avLst/>
          </a:prstGeom>
          <a:noFill/>
          <a:ln>
            <a:miter lim="800000"/>
          </a:ln>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5. </a:t>
            </a:r>
            <a:r>
              <a:rPr lang="zh-CN" altLang="sv-SE" sz="1800" b="1" dirty="0" smtClean="0">
                <a:ea typeface="楷体_GB2312" pitchFamily="49" charset="-122"/>
              </a:rPr>
              <a:t>删除</a:t>
            </a:r>
            <a:endParaRPr lang="zh-CN" altLang="en-US"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zh-CN" altLang="en-US" sz="1800" b="1" dirty="0" smtClean="0">
                <a:ea typeface="楷体_GB2312" pitchFamily="49" charset="-122"/>
              </a:rPr>
              <a:t>      </a:t>
            </a:r>
            <a:r>
              <a:rPr lang="en-US" altLang="zh-CN" sz="1800" b="1" dirty="0" smtClean="0">
                <a:ea typeface="楷体_GB2312" pitchFamily="49" charset="-122"/>
              </a:rPr>
              <a:t>(1) </a:t>
            </a:r>
            <a:r>
              <a:rPr lang="zh-CN" altLang="en-US" sz="1800" b="1" dirty="0" smtClean="0">
                <a:ea typeface="楷体_GB2312" pitchFamily="49" charset="-122"/>
              </a:rPr>
              <a:t>寻找第</a:t>
            </a:r>
            <a:r>
              <a:rPr lang="en-US" altLang="zh-CN" sz="1800" b="1" dirty="0" smtClean="0">
                <a:ea typeface="楷体_GB2312" pitchFamily="49" charset="-122"/>
              </a:rPr>
              <a:t>i-1</a:t>
            </a:r>
            <a:r>
              <a:rPr lang="zh-CN" altLang="en-US" sz="1800" b="1" dirty="0" smtClean="0">
                <a:ea typeface="楷体_GB2312" pitchFamily="49" charset="-122"/>
              </a:rPr>
              <a:t>个元素的位置，然后通过修改相应的游标域进行删除；</a:t>
            </a:r>
            <a:endParaRPr lang="zh-CN" altLang="en-US"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zh-CN" altLang="en-US" sz="1800" b="1" dirty="0" smtClean="0">
                <a:ea typeface="楷体_GB2312" pitchFamily="49" charset="-122"/>
              </a:rPr>
              <a:t>      </a:t>
            </a:r>
            <a:r>
              <a:rPr lang="en-US" altLang="zh-CN" sz="1800" b="1" dirty="0" smtClean="0">
                <a:ea typeface="楷体_GB2312" pitchFamily="49" charset="-122"/>
              </a:rPr>
              <a:t>(2) </a:t>
            </a:r>
            <a:r>
              <a:rPr lang="zh-CN" altLang="en-US" sz="1800" b="1" dirty="0" smtClean="0">
                <a:ea typeface="楷体_GB2312" pitchFamily="49" charset="-122"/>
              </a:rPr>
              <a:t>将被删除的结点空间连到可用静态单链表中，实现回收。 </a:t>
            </a:r>
            <a:endParaRPr lang="zh-CN" altLang="en-US"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zh-CN" altLang="en-US" sz="1800" b="1" dirty="0" smtClean="0">
                <a:ea typeface="楷体_GB2312" pitchFamily="49" charset="-122"/>
              </a:rPr>
              <a:t>算法如下</a:t>
            </a:r>
            <a:r>
              <a:rPr lang="zh-CN" altLang="nb-NO" sz="1800" b="1" dirty="0" smtClean="0">
                <a:ea typeface="楷体_GB2312" pitchFamily="49" charset="-122"/>
              </a:rPr>
              <a:t>：</a:t>
            </a:r>
            <a:endParaRPr lang="zh-CN" altLang="sv-SE"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   void delete(int i, int *Av, int SL)</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2   {   int j, k, m;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3       if(i&lt;1 || i&gt;ListLength(SL))      /*</a:t>
            </a:r>
            <a:r>
              <a:rPr lang="zh-CN" altLang="sv-SE" sz="1800" b="1" dirty="0" smtClean="0">
                <a:ea typeface="楷体_GB2312" pitchFamily="49" charset="-122"/>
              </a:rPr>
              <a:t>删除位置不合理*</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4        {  printf(″</a:t>
            </a:r>
            <a:r>
              <a:rPr lang="zh-CN" altLang="sv-SE" sz="1800" b="1" dirty="0" smtClean="0">
                <a:ea typeface="楷体_GB2312" pitchFamily="49" charset="-122"/>
              </a:rPr>
              <a:t>删除位置不合理</a:t>
            </a:r>
            <a:r>
              <a:rPr lang="sv-SE" altLang="zh-CN" sz="1800" b="1" dirty="0" smtClean="0">
                <a:ea typeface="楷体_GB2312" pitchFamily="49" charset="-122"/>
              </a:rPr>
              <a:t>! ″);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5           return ERROR;</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6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7      else</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8      {  k=space[SL]-&gt;next; 	/* k</a:t>
            </a:r>
            <a:r>
              <a:rPr lang="zh-CN" altLang="sv-SE" sz="1800" b="1" dirty="0" smtClean="0">
                <a:ea typeface="楷体_GB2312" pitchFamily="49" charset="-122"/>
              </a:rPr>
              <a:t>为静态单链表的第一个元素的下标值*</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9         for(m=1, m&lt;i-1; m++)  	/*</a:t>
            </a:r>
            <a:r>
              <a:rPr lang="zh-CN" altLang="sv-SE" sz="1800" b="1" dirty="0" smtClean="0">
                <a:ea typeface="楷体_GB2312" pitchFamily="49" charset="-122"/>
              </a:rPr>
              <a:t>寻找第</a:t>
            </a:r>
            <a:r>
              <a:rPr lang="sv-SE" altLang="zh-CN" sz="1800" b="1" dirty="0" smtClean="0">
                <a:ea typeface="楷体_GB2312" pitchFamily="49" charset="-122"/>
              </a:rPr>
              <a:t>i-1</a:t>
            </a:r>
            <a:r>
              <a:rPr lang="zh-CN" altLang="sv-SE" sz="1800" b="1" dirty="0" smtClean="0">
                <a:ea typeface="楷体_GB2312" pitchFamily="49" charset="-122"/>
              </a:rPr>
              <a:t>个元素的位置</a:t>
            </a:r>
            <a:r>
              <a:rPr lang="sv-SE" altLang="zh-CN" sz="1800" b="1" dirty="0" smtClean="0">
                <a:ea typeface="楷体_GB2312" pitchFamily="49" charset="-122"/>
              </a:rPr>
              <a:t>k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10           k=space[k]-&gt;next;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11        j=space[k]-&gt;next; </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12        space[k]-&gt;next=space[j]-&gt;next;    /*</a:t>
            </a:r>
            <a:r>
              <a:rPr lang="zh-CN" altLang="sv-SE" sz="1800" b="1" dirty="0" smtClean="0">
                <a:ea typeface="楷体_GB2312" pitchFamily="49" charset="-122"/>
              </a:rPr>
              <a:t>从静态单链表中删除第</a:t>
            </a:r>
            <a:r>
              <a:rPr lang="sv-SE" altLang="zh-CN" sz="1800" b="1" dirty="0" smtClean="0">
                <a:ea typeface="楷体_GB2312" pitchFamily="49" charset="-122"/>
              </a:rPr>
              <a:t>i</a:t>
            </a:r>
            <a:r>
              <a:rPr lang="zh-CN" altLang="sv-SE" sz="1800" b="1" dirty="0" smtClean="0">
                <a:ea typeface="楷体_GB2312" pitchFamily="49" charset="-122"/>
              </a:rPr>
              <a:t>个元素*</a:t>
            </a:r>
            <a:r>
              <a:rPr lang="sv-SE" altLang="zh-CN" sz="1800" b="1" dirty="0" smtClean="0">
                <a:ea typeface="楷体_GB2312" pitchFamily="49" charset="-122"/>
              </a:rPr>
              <a:t>/</a:t>
            </a:r>
            <a:endParaRPr lang="sv-SE"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sv-SE" altLang="zh-CN" sz="1800" b="1" dirty="0" smtClean="0">
                <a:ea typeface="楷体_GB2312" pitchFamily="49" charset="-122"/>
              </a:rPr>
              <a:t>13        freenode(AV, j)        	/*</a:t>
            </a:r>
            <a:r>
              <a:rPr lang="zh-CN" altLang="sv-SE" sz="1800" b="1" dirty="0" smtClean="0">
                <a:ea typeface="楷体_GB2312" pitchFamily="49" charset="-122"/>
              </a:rPr>
              <a:t>将第</a:t>
            </a:r>
            <a:r>
              <a:rPr lang="sv-SE" altLang="zh-CN" sz="1800" b="1" dirty="0" smtClean="0">
                <a:ea typeface="楷体_GB2312" pitchFamily="49" charset="-122"/>
              </a:rPr>
              <a:t>i</a:t>
            </a:r>
            <a:r>
              <a:rPr lang="zh-CN" altLang="sv-SE" sz="1800" b="1" dirty="0" smtClean="0">
                <a:ea typeface="楷体_GB2312" pitchFamily="49" charset="-122"/>
              </a:rPr>
              <a:t>个元素占据的空间回收，即将其连入备用表*</a:t>
            </a:r>
            <a:r>
              <a:rPr lang="sv-SE" altLang="zh-CN" sz="1800" b="1" dirty="0" smtClean="0">
                <a:ea typeface="楷体_GB2312" pitchFamily="49" charset="-122"/>
              </a:rPr>
              <a:t>/</a:t>
            </a:r>
            <a:endParaRPr lang="zh-CN" altLang="en-US"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en-US" altLang="zh-CN" sz="1800" b="1" dirty="0" smtClean="0">
                <a:ea typeface="楷体_GB2312" pitchFamily="49" charset="-122"/>
              </a:rPr>
              <a:t>14     }</a:t>
            </a:r>
            <a:endParaRPr lang="en-US" altLang="zh-CN" sz="1800" b="1" dirty="0" smtClean="0">
              <a:ea typeface="楷体_GB2312" pitchFamily="49" charset="-122"/>
            </a:endParaRPr>
          </a:p>
          <a:p>
            <a:pPr eaLnBrk="1" hangingPunct="1">
              <a:lnSpc>
                <a:spcPct val="110000"/>
              </a:lnSpc>
              <a:spcBef>
                <a:spcPct val="0"/>
              </a:spcBef>
              <a:buFont typeface="Arial" panose="020B0604020202020204" pitchFamily="34" charset="0"/>
              <a:buNone/>
            </a:pPr>
            <a:r>
              <a:rPr lang="en-US" altLang="zh-CN" sz="1800" b="1" dirty="0" smtClean="0">
                <a:ea typeface="楷体_GB2312" pitchFamily="49" charset="-122"/>
              </a:rPr>
              <a:t>15  }</a:t>
            </a:r>
            <a:r>
              <a:rPr lang="en-US" altLang="zh-CN" sz="1800" dirty="0" smtClean="0">
                <a:ea typeface="楷体_GB2312" pitchFamily="49" charset="-122"/>
              </a:rPr>
              <a:t> </a:t>
            </a:r>
            <a:endParaRPr lang="en-US" altLang="zh-CN" sz="1800" dirty="0" smtClean="0">
              <a:ea typeface="楷体_GB2312" pitchFamily="49" charset="-122"/>
            </a:endParaRPr>
          </a:p>
        </p:txBody>
      </p:sp>
    </p:spTree>
  </p:cSld>
  <p:clrMapOvr>
    <a:masterClrMapping/>
  </p:clrMapOvr>
  <p:transition>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文本框 166913"/>
          <p:cNvSpPr txBox="1"/>
          <p:nvPr/>
        </p:nvSpPr>
        <p:spPr>
          <a:xfrm>
            <a:off x="228600" y="1146175"/>
            <a:ext cx="8534400" cy="1292225"/>
          </a:xfrm>
          <a:prstGeom prst="rect">
            <a:avLst/>
          </a:prstGeom>
          <a:noFill/>
          <a:ln w="57150" cap="flat" cmpd="thinThick">
            <a:solidFill>
              <a:srgbClr val="800080"/>
            </a:solidFill>
            <a:prstDash val="solid"/>
            <a:miter/>
            <a:headEnd type="none" w="med" len="med"/>
            <a:tailEnd type="none" w="med" len="med"/>
          </a:ln>
        </p:spPr>
        <p:txBody>
          <a:bodyPr>
            <a:spAutoFit/>
          </a:bodyPr>
          <a:p>
            <a:pPr lvl="0" algn="just" eaLnBrk="1" hangingPunct="1">
              <a:lnSpc>
                <a:spcPct val="125000"/>
              </a:lnSpc>
            </a:pP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在单链表的每个结点里再增加一个指向其前驱的</a:t>
            </a:r>
            <a:r>
              <a:rPr lang="zh-CN" altLang="en-US" dirty="0">
                <a:solidFill>
                  <a:srgbClr val="CC3300"/>
                </a:solidFill>
                <a:latin typeface="Times New Roman" panose="02020603050405020304" pitchFamily="18" charset="0"/>
                <a:ea typeface="楷体_GB2312" pitchFamily="49" charset="-122"/>
              </a:rPr>
              <a:t>指针域</a:t>
            </a:r>
            <a:r>
              <a:rPr lang="en-US" altLang="zh-CN" dirty="0">
                <a:solidFill>
                  <a:srgbClr val="CC3300"/>
                </a:solidFill>
                <a:latin typeface="Times New Roman" panose="02020603050405020304" pitchFamily="18" charset="0"/>
                <a:ea typeface="楷体_GB2312" pitchFamily="49" charset="-122"/>
              </a:rPr>
              <a:t>prior</a:t>
            </a:r>
            <a:r>
              <a:rPr lang="zh-CN" altLang="en-US" dirty="0">
                <a:solidFill>
                  <a:schemeClr val="tx1"/>
                </a:solidFill>
                <a:latin typeface="Times New Roman" panose="02020603050405020304" pitchFamily="18" charset="0"/>
                <a:ea typeface="楷体_GB2312" pitchFamily="49" charset="-122"/>
              </a:rPr>
              <a:t>。 这样形成的链表中就有</a:t>
            </a:r>
            <a:r>
              <a:rPr lang="zh-CN" altLang="en-US" dirty="0">
                <a:solidFill>
                  <a:srgbClr val="CC3300"/>
                </a:solidFill>
                <a:latin typeface="Times New Roman" panose="02020603050405020304" pitchFamily="18" charset="0"/>
                <a:ea typeface="楷体_GB2312" pitchFamily="49" charset="-122"/>
              </a:rPr>
              <a:t>两条方向不同的链</a:t>
            </a:r>
            <a:r>
              <a:rPr lang="zh-CN" altLang="en-US" dirty="0">
                <a:solidFill>
                  <a:schemeClr val="tx1"/>
                </a:solidFill>
                <a:latin typeface="Times New Roman" panose="02020603050405020304" pitchFamily="18" charset="0"/>
                <a:ea typeface="楷体_GB2312" pitchFamily="49" charset="-122"/>
              </a:rPr>
              <a:t>，我们可称之</a:t>
            </a:r>
            <a:r>
              <a:rPr lang="zh-CN" altLang="en-US" dirty="0">
                <a:solidFill>
                  <a:srgbClr val="CC3300"/>
                </a:solidFill>
                <a:latin typeface="Times New Roman" panose="02020603050405020304" pitchFamily="18" charset="0"/>
                <a:ea typeface="楷体_GB2312" pitchFamily="49" charset="-122"/>
              </a:rPr>
              <a:t>为双</a:t>
            </a:r>
            <a:r>
              <a:rPr lang="en-US" altLang="zh-CN" dirty="0">
                <a:solidFill>
                  <a:srgbClr val="CC3300"/>
                </a:solidFill>
                <a:latin typeface="Times New Roman" panose="02020603050405020304" pitchFamily="18" charset="0"/>
                <a:ea typeface="楷体_GB2312" pitchFamily="49" charset="-122"/>
              </a:rPr>
              <a:t>(</a:t>
            </a:r>
            <a:r>
              <a:rPr lang="zh-CN" altLang="en-US" dirty="0">
                <a:solidFill>
                  <a:srgbClr val="CC3300"/>
                </a:solidFill>
                <a:latin typeface="Times New Roman" panose="02020603050405020304" pitchFamily="18" charset="0"/>
                <a:ea typeface="楷体_GB2312" pitchFamily="49" charset="-122"/>
              </a:rPr>
              <a:t>向</a:t>
            </a:r>
            <a:r>
              <a:rPr lang="en-US" altLang="zh-CN" dirty="0">
                <a:solidFill>
                  <a:srgbClr val="CC3300"/>
                </a:solidFill>
                <a:latin typeface="Times New Roman" panose="02020603050405020304" pitchFamily="18" charset="0"/>
                <a:ea typeface="楷体_GB2312" pitchFamily="49" charset="-122"/>
              </a:rPr>
              <a:t>)</a:t>
            </a:r>
            <a:r>
              <a:rPr lang="zh-CN" altLang="en-US" dirty="0">
                <a:solidFill>
                  <a:srgbClr val="CC3300"/>
                </a:solidFill>
                <a:latin typeface="Times New Roman" panose="02020603050405020304" pitchFamily="18" charset="0"/>
                <a:ea typeface="楷体_GB2312" pitchFamily="49" charset="-122"/>
              </a:rPr>
              <a:t>链表</a:t>
            </a:r>
            <a:r>
              <a:rPr lang="en-US" altLang="zh-CN" dirty="0">
                <a:solidFill>
                  <a:schemeClr val="tx1"/>
                </a:solidFill>
                <a:latin typeface="Times New Roman" panose="02020603050405020304" pitchFamily="18" charset="0"/>
                <a:ea typeface="楷体_GB2312" pitchFamily="49" charset="-122"/>
              </a:rPr>
              <a:t>(Double Linked List)</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
        <p:nvSpPr>
          <p:cNvPr id="166915" name="文本框 166914"/>
          <p:cNvSpPr txBox="1"/>
          <p:nvPr/>
        </p:nvSpPr>
        <p:spPr>
          <a:xfrm>
            <a:off x="304800" y="2895600"/>
            <a:ext cx="4038600" cy="1997075"/>
          </a:xfrm>
          <a:prstGeom prst="rect">
            <a:avLst/>
          </a:prstGeom>
          <a:noFill/>
          <a:ln w="9525">
            <a:noFill/>
          </a:ln>
        </p:spPr>
        <p:txBody>
          <a:bodyPr>
            <a:spAutoFit/>
          </a:bodyPr>
          <a:p>
            <a:pPr lvl="0" eaLnBrk="1" hangingPunct="1">
              <a:lnSpc>
                <a:spcPct val="125000"/>
              </a:lnSpc>
            </a:pPr>
            <a:r>
              <a:rPr lang="en-US" altLang="zh-CN" dirty="0">
                <a:latin typeface="Times New Roman" panose="02020603050405020304" pitchFamily="18" charset="0"/>
                <a:ea typeface="楷体_GB2312" pitchFamily="49" charset="-122"/>
              </a:rPr>
              <a:t>typedef struct DLnode</a:t>
            </a:r>
            <a:endParaRPr lang="en-US" altLang="zh-CN" dirty="0">
              <a:latin typeface="Times New Roman" panose="02020603050405020304" pitchFamily="18" charset="0"/>
              <a:ea typeface="楷体_GB2312" pitchFamily="49" charset="-122"/>
            </a:endParaRPr>
          </a:p>
          <a:p>
            <a:pPr lvl="0" eaLnBrk="1" hangingPunct="1">
              <a:lnSpc>
                <a:spcPct val="125000"/>
              </a:lnSpc>
            </a:pP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lvl="0" eaLnBrk="1" hangingPunct="1">
              <a:lnSpc>
                <a:spcPct val="125000"/>
              </a:lnSpc>
            </a:pPr>
            <a:r>
              <a:rPr lang="en-US" altLang="zh-CN" dirty="0">
                <a:latin typeface="Times New Roman" panose="02020603050405020304" pitchFamily="18" charset="0"/>
                <a:ea typeface="楷体_GB2312" pitchFamily="49" charset="-122"/>
              </a:rPr>
              <a:t>       datatype data;</a:t>
            </a:r>
            <a:endParaRPr lang="en-US" altLang="zh-CN" dirty="0">
              <a:latin typeface="Times New Roman" panose="02020603050405020304" pitchFamily="18" charset="0"/>
              <a:ea typeface="楷体_GB2312" pitchFamily="49" charset="-122"/>
            </a:endParaRPr>
          </a:p>
          <a:p>
            <a:pPr lvl="0" eaLnBrk="1" hangingPunct="1">
              <a:lnSpc>
                <a:spcPct val="125000"/>
              </a:lnSpc>
            </a:pPr>
            <a:r>
              <a:rPr lang="en-US" altLang="zh-CN" dirty="0">
                <a:latin typeface="Times New Roman" panose="02020603050405020304" pitchFamily="18" charset="0"/>
                <a:ea typeface="楷体_GB2312" pitchFamily="49" charset="-122"/>
              </a:rPr>
              <a:t>        struct DLnode *prior, *next; </a:t>
            </a:r>
            <a:endParaRPr lang="en-US" altLang="zh-CN" dirty="0">
              <a:latin typeface="Times New Roman" panose="02020603050405020304" pitchFamily="18" charset="0"/>
              <a:ea typeface="楷体_GB2312" pitchFamily="49" charset="-122"/>
            </a:endParaRPr>
          </a:p>
          <a:p>
            <a:pPr lvl="0" eaLnBrk="1" hangingPunct="1">
              <a:lnSpc>
                <a:spcPct val="125000"/>
              </a:lnSpc>
            </a:pPr>
            <a:r>
              <a:rPr lang="en-US" altLang="zh-CN" dirty="0">
                <a:latin typeface="Times New Roman" panose="02020603050405020304" pitchFamily="18" charset="0"/>
                <a:ea typeface="楷体_GB2312" pitchFamily="49" charset="-122"/>
              </a:rPr>
              <a:t>    }DLNode, *DLinkList; </a:t>
            </a:r>
            <a:endParaRPr lang="en-US" altLang="zh-CN" dirty="0">
              <a:latin typeface="Times New Roman" panose="02020603050405020304" pitchFamily="18" charset="0"/>
              <a:ea typeface="楷体_GB2312" pitchFamily="49" charset="-122"/>
            </a:endParaRPr>
          </a:p>
        </p:txBody>
      </p:sp>
      <p:sp>
        <p:nvSpPr>
          <p:cNvPr id="166916" name="矩形 166915"/>
          <p:cNvSpPr/>
          <p:nvPr/>
        </p:nvSpPr>
        <p:spPr>
          <a:xfrm>
            <a:off x="228600" y="533400"/>
            <a:ext cx="2971800" cy="519113"/>
          </a:xfrm>
          <a:prstGeom prst="rect">
            <a:avLst/>
          </a:prstGeom>
          <a:noFill/>
          <a:ln w="57150">
            <a:noFill/>
          </a:ln>
        </p:spPr>
        <p:txBody>
          <a:bodyPr anchor="ctr"/>
          <a:p>
            <a:pPr lvl="0" eaLnBrk="1" hangingPunct="1"/>
            <a:r>
              <a:rPr lang="en-US" altLang="zh-CN" sz="2400" dirty="0">
                <a:latin typeface="Times New Roman" panose="02020603050405020304" pitchFamily="18" charset="0"/>
                <a:ea typeface="华文新魏" panose="02010800040101010101" pitchFamily="2" charset="-122"/>
              </a:rPr>
              <a:t>2.3.5  </a:t>
            </a:r>
            <a:r>
              <a:rPr lang="zh-CN" altLang="en-US" sz="2400" dirty="0">
                <a:latin typeface="Times New Roman" panose="02020603050405020304" pitchFamily="18" charset="0"/>
                <a:ea typeface="华文新魏" panose="02010800040101010101" pitchFamily="2" charset="-122"/>
              </a:rPr>
              <a:t>双向链表</a:t>
            </a:r>
            <a:endParaRPr lang="zh-CN" altLang="en-US" sz="2400" dirty="0">
              <a:latin typeface="Times New Roman" panose="02020603050405020304" pitchFamily="18" charset="0"/>
              <a:ea typeface="华文新魏" panose="02010800040101010101" pitchFamily="2" charset="-122"/>
            </a:endParaRPr>
          </a:p>
        </p:txBody>
      </p:sp>
      <p:sp>
        <p:nvSpPr>
          <p:cNvPr id="166917" name="矩形 166916"/>
          <p:cNvSpPr/>
          <p:nvPr/>
        </p:nvSpPr>
        <p:spPr>
          <a:xfrm>
            <a:off x="304800" y="2514600"/>
            <a:ext cx="3429000" cy="4572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双链表的结构定义如下</a:t>
            </a:r>
            <a:r>
              <a:rPr lang="en-US" altLang="zh-CN" dirty="0">
                <a:latin typeface="Times New Roman" panose="02020603050405020304" pitchFamily="18" charset="0"/>
                <a:ea typeface="华文新魏" panose="02010800040101010101" pitchFamily="2" charset="-122"/>
              </a:rPr>
              <a:t>: </a:t>
            </a:r>
            <a:endParaRPr lang="en-US" altLang="zh-CN" dirty="0">
              <a:latin typeface="Times New Roman" panose="02020603050405020304" pitchFamily="18" charset="0"/>
              <a:ea typeface="华文新魏" panose="02010800040101010101" pitchFamily="2" charset="-122"/>
            </a:endParaRPr>
          </a:p>
        </p:txBody>
      </p:sp>
      <p:grpSp>
        <p:nvGrpSpPr>
          <p:cNvPr id="166918" name="组合 166917"/>
          <p:cNvGrpSpPr/>
          <p:nvPr/>
        </p:nvGrpSpPr>
        <p:grpSpPr>
          <a:xfrm>
            <a:off x="4876800" y="2743200"/>
            <a:ext cx="3505200" cy="1143000"/>
            <a:chOff x="2064" y="2928"/>
            <a:chExt cx="2640" cy="816"/>
          </a:xfrm>
        </p:grpSpPr>
        <p:sp>
          <p:nvSpPr>
            <p:cNvPr id="61449" name="矩形 166918"/>
            <p:cNvSpPr/>
            <p:nvPr/>
          </p:nvSpPr>
          <p:spPr>
            <a:xfrm>
              <a:off x="2544" y="3360"/>
              <a:ext cx="1440" cy="384"/>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1450" name="直接连接符 166919"/>
            <p:cNvSpPr/>
            <p:nvPr/>
          </p:nvSpPr>
          <p:spPr>
            <a:xfrm flipH="1">
              <a:off x="3024" y="3360"/>
              <a:ext cx="0" cy="384"/>
            </a:xfrm>
            <a:prstGeom prst="line">
              <a:avLst/>
            </a:prstGeom>
            <a:ln w="19050" cap="flat" cmpd="sng">
              <a:solidFill>
                <a:schemeClr val="tx2"/>
              </a:solidFill>
              <a:prstDash val="solid"/>
              <a:headEnd type="none" w="med" len="med"/>
              <a:tailEnd type="none" w="med" len="med"/>
            </a:ln>
          </p:spPr>
        </p:sp>
        <p:sp>
          <p:nvSpPr>
            <p:cNvPr id="61451" name="直接连接符 166920"/>
            <p:cNvSpPr/>
            <p:nvPr/>
          </p:nvSpPr>
          <p:spPr>
            <a:xfrm flipH="1">
              <a:off x="3504" y="3360"/>
              <a:ext cx="0" cy="384"/>
            </a:xfrm>
            <a:prstGeom prst="line">
              <a:avLst/>
            </a:prstGeom>
            <a:ln w="19050" cap="flat" cmpd="sng">
              <a:solidFill>
                <a:schemeClr val="tx2"/>
              </a:solidFill>
              <a:prstDash val="solid"/>
              <a:headEnd type="none" w="med" len="med"/>
              <a:tailEnd type="none" w="med" len="med"/>
            </a:ln>
          </p:spPr>
        </p:sp>
        <p:sp>
          <p:nvSpPr>
            <p:cNvPr id="61452" name="文本框 166921"/>
            <p:cNvSpPr txBox="1"/>
            <p:nvPr/>
          </p:nvSpPr>
          <p:spPr>
            <a:xfrm>
              <a:off x="2543" y="3465"/>
              <a:ext cx="481" cy="218"/>
            </a:xfrm>
            <a:prstGeom prst="rect">
              <a:avLst/>
            </a:prstGeom>
            <a:noFill/>
            <a:ln w="57150">
              <a:noFill/>
            </a:ln>
          </p:spPr>
          <p:txBody>
            <a:bodyPr>
              <a:spAutoFit/>
            </a:bodyPr>
            <a:p>
              <a:pPr lvl="0" eaLnBrk="1" hangingPunct="1">
                <a:spcBef>
                  <a:spcPct val="50000"/>
                </a:spcBef>
              </a:pPr>
              <a:r>
                <a:rPr lang="en-US" altLang="zh-CN" sz="1400" dirty="0">
                  <a:solidFill>
                    <a:srgbClr val="CC0000"/>
                  </a:solidFill>
                  <a:latin typeface="Times New Roman" panose="02020603050405020304" pitchFamily="18" charset="0"/>
                  <a:ea typeface="楷体_GB2312" pitchFamily="49" charset="-122"/>
                </a:rPr>
                <a:t>proir</a:t>
              </a:r>
              <a:endParaRPr lang="en-US" altLang="zh-CN" sz="1400" dirty="0">
                <a:solidFill>
                  <a:srgbClr val="CC0000"/>
                </a:solidFill>
                <a:latin typeface="Times New Roman" panose="02020603050405020304" pitchFamily="18" charset="0"/>
                <a:ea typeface="楷体_GB2312" pitchFamily="49" charset="-122"/>
              </a:endParaRPr>
            </a:p>
          </p:txBody>
        </p:sp>
        <p:sp>
          <p:nvSpPr>
            <p:cNvPr id="61453" name="文本框 166922"/>
            <p:cNvSpPr txBox="1"/>
            <p:nvPr/>
          </p:nvSpPr>
          <p:spPr>
            <a:xfrm>
              <a:off x="3072" y="3465"/>
              <a:ext cx="432" cy="218"/>
            </a:xfrm>
            <a:prstGeom prst="rect">
              <a:avLst/>
            </a:prstGeom>
            <a:noFill/>
            <a:ln w="57150">
              <a:noFill/>
            </a:ln>
          </p:spPr>
          <p:txBody>
            <a:bodyPr>
              <a:spAutoFit/>
            </a:bodyPr>
            <a:p>
              <a:pPr lvl="0" eaLnBrk="1" hangingPunct="1">
                <a:spcBef>
                  <a:spcPct val="50000"/>
                </a:spcBef>
              </a:pPr>
              <a:r>
                <a:rPr lang="en-US" altLang="zh-CN" sz="1400" dirty="0">
                  <a:solidFill>
                    <a:srgbClr val="CC0000"/>
                  </a:solidFill>
                  <a:latin typeface="Times New Roman" panose="02020603050405020304" pitchFamily="18" charset="0"/>
                  <a:ea typeface="楷体_GB2312" pitchFamily="49" charset="-122"/>
                </a:rPr>
                <a:t>data</a:t>
              </a:r>
              <a:endParaRPr lang="en-US" altLang="zh-CN" sz="1400" dirty="0">
                <a:solidFill>
                  <a:srgbClr val="CC0000"/>
                </a:solidFill>
                <a:latin typeface="Times New Roman" panose="02020603050405020304" pitchFamily="18" charset="0"/>
                <a:ea typeface="楷体_GB2312" pitchFamily="49" charset="-122"/>
              </a:endParaRPr>
            </a:p>
          </p:txBody>
        </p:sp>
        <p:sp>
          <p:nvSpPr>
            <p:cNvPr id="61454" name="文本框 166923"/>
            <p:cNvSpPr txBox="1"/>
            <p:nvPr/>
          </p:nvSpPr>
          <p:spPr>
            <a:xfrm>
              <a:off x="3553" y="3465"/>
              <a:ext cx="383" cy="218"/>
            </a:xfrm>
            <a:prstGeom prst="rect">
              <a:avLst/>
            </a:prstGeom>
            <a:noFill/>
            <a:ln w="57150">
              <a:noFill/>
            </a:ln>
          </p:spPr>
          <p:txBody>
            <a:bodyPr>
              <a:spAutoFit/>
            </a:bodyPr>
            <a:p>
              <a:pPr lvl="0" eaLnBrk="1" hangingPunct="1">
                <a:spcBef>
                  <a:spcPct val="50000"/>
                </a:spcBef>
              </a:pPr>
              <a:r>
                <a:rPr lang="en-US" altLang="zh-CN" sz="1400" dirty="0">
                  <a:solidFill>
                    <a:srgbClr val="CC0000"/>
                  </a:solidFill>
                  <a:latin typeface="Times New Roman" panose="02020603050405020304" pitchFamily="18" charset="0"/>
                  <a:ea typeface="楷体_GB2312" pitchFamily="49" charset="-122"/>
                </a:rPr>
                <a:t>next</a:t>
              </a:r>
              <a:endParaRPr lang="en-US" altLang="zh-CN" sz="1400" dirty="0">
                <a:solidFill>
                  <a:srgbClr val="CC0000"/>
                </a:solidFill>
                <a:latin typeface="Times New Roman" panose="02020603050405020304" pitchFamily="18" charset="0"/>
                <a:ea typeface="楷体_GB2312" pitchFamily="49" charset="-122"/>
              </a:endParaRPr>
            </a:p>
          </p:txBody>
        </p:sp>
        <p:sp>
          <p:nvSpPr>
            <p:cNvPr id="61455" name="圆角矩形标注 166924"/>
            <p:cNvSpPr/>
            <p:nvPr/>
          </p:nvSpPr>
          <p:spPr>
            <a:xfrm>
              <a:off x="2064" y="2928"/>
              <a:ext cx="912" cy="240"/>
            </a:xfrm>
            <a:prstGeom prst="wedgeRoundRectCallout">
              <a:avLst>
                <a:gd name="adj1" fmla="val 50657"/>
                <a:gd name="adj2" fmla="val 119167"/>
                <a:gd name="adj3" fmla="val 16667"/>
              </a:avLst>
            </a:prstGeom>
            <a:noFill/>
            <a:ln w="19050" cap="flat" cmpd="sng">
              <a:solidFill>
                <a:schemeClr val="tx1"/>
              </a:solidFill>
              <a:prstDash val="solid"/>
              <a:miter/>
              <a:headEnd type="none" w="med" len="med"/>
              <a:tailEnd type="none" w="med" len="med"/>
            </a:ln>
          </p:spPr>
          <p:txBody>
            <a:bodyPr/>
            <a:p>
              <a:pPr lvl="0" algn="ctr" eaLnBrk="1" hangingPunct="1"/>
              <a:r>
                <a:rPr lang="zh-CN" altLang="en-US" sz="1400" dirty="0">
                  <a:solidFill>
                    <a:srgbClr val="002368"/>
                  </a:solidFill>
                  <a:latin typeface="Times New Roman" panose="02020603050405020304" pitchFamily="18" charset="0"/>
                  <a:ea typeface="楷体_GB2312" pitchFamily="49" charset="-122"/>
                </a:rPr>
                <a:t>前驱指针域</a:t>
              </a:r>
              <a:endParaRPr lang="zh-CN" altLang="en-US" sz="1400" dirty="0">
                <a:solidFill>
                  <a:srgbClr val="002368"/>
                </a:solidFill>
                <a:latin typeface="Times New Roman" panose="02020603050405020304" pitchFamily="18" charset="0"/>
                <a:ea typeface="楷体_GB2312" pitchFamily="49" charset="-122"/>
              </a:endParaRPr>
            </a:p>
          </p:txBody>
        </p:sp>
        <p:sp>
          <p:nvSpPr>
            <p:cNvPr id="61456" name="圆角矩形标注 166925"/>
            <p:cNvSpPr/>
            <p:nvPr/>
          </p:nvSpPr>
          <p:spPr>
            <a:xfrm>
              <a:off x="3792" y="2928"/>
              <a:ext cx="912" cy="288"/>
            </a:xfrm>
            <a:prstGeom prst="wedgeRoundRectCallout">
              <a:avLst>
                <a:gd name="adj1" fmla="val -66449"/>
                <a:gd name="adj2" fmla="val 98611"/>
                <a:gd name="adj3" fmla="val 16667"/>
              </a:avLst>
            </a:prstGeom>
            <a:noFill/>
            <a:ln w="19050" cap="flat" cmpd="sng">
              <a:solidFill>
                <a:srgbClr val="000000"/>
              </a:solidFill>
              <a:prstDash val="solid"/>
              <a:miter/>
              <a:headEnd type="none" w="med" len="med"/>
              <a:tailEnd type="none" w="med" len="med"/>
            </a:ln>
          </p:spPr>
          <p:txBody>
            <a:bodyPr/>
            <a:p>
              <a:pPr lvl="0" algn="ctr" eaLnBrk="1" hangingPunct="1"/>
              <a:r>
                <a:rPr lang="zh-CN" altLang="en-US" sz="1400" dirty="0">
                  <a:solidFill>
                    <a:srgbClr val="002368"/>
                  </a:solidFill>
                  <a:latin typeface="Times New Roman" panose="02020603050405020304" pitchFamily="18" charset="0"/>
                  <a:ea typeface="楷体_GB2312" pitchFamily="49" charset="-122"/>
                </a:rPr>
                <a:t>后继指针域</a:t>
              </a:r>
              <a:endParaRPr lang="zh-CN" altLang="en-US" sz="1400" dirty="0">
                <a:solidFill>
                  <a:srgbClr val="002368"/>
                </a:solidFill>
                <a:latin typeface="Times New Roman" panose="02020603050405020304" pitchFamily="18" charset="0"/>
                <a:ea typeface="楷体_GB2312" pitchFamily="49" charset="-122"/>
              </a:endParaRPr>
            </a:p>
          </p:txBody>
        </p:sp>
        <p:sp>
          <p:nvSpPr>
            <p:cNvPr id="61457" name="圆角矩形标注 166926"/>
            <p:cNvSpPr/>
            <p:nvPr/>
          </p:nvSpPr>
          <p:spPr>
            <a:xfrm>
              <a:off x="3072" y="2928"/>
              <a:ext cx="624" cy="240"/>
            </a:xfrm>
            <a:prstGeom prst="wedgeRoundRectCallout">
              <a:avLst>
                <a:gd name="adj1" fmla="val -6088"/>
                <a:gd name="adj2" fmla="val 122083"/>
                <a:gd name="adj3" fmla="val 16667"/>
              </a:avLst>
            </a:prstGeom>
            <a:noFill/>
            <a:ln w="19050" cap="flat" cmpd="sng">
              <a:solidFill>
                <a:srgbClr val="000000"/>
              </a:solidFill>
              <a:prstDash val="solid"/>
              <a:miter/>
              <a:headEnd type="none" w="med" len="med"/>
              <a:tailEnd type="none" w="med" len="med"/>
            </a:ln>
          </p:spPr>
          <p:txBody>
            <a:bodyPr/>
            <a:p>
              <a:pPr lvl="0" algn="ctr" eaLnBrk="1" hangingPunct="1"/>
              <a:r>
                <a:rPr lang="zh-CN" altLang="en-US" sz="1400" dirty="0">
                  <a:solidFill>
                    <a:srgbClr val="002368"/>
                  </a:solidFill>
                  <a:latin typeface="Times New Roman" panose="02020603050405020304" pitchFamily="18" charset="0"/>
                  <a:ea typeface="楷体_GB2312" pitchFamily="49" charset="-122"/>
                </a:rPr>
                <a:t>数据域</a:t>
              </a:r>
              <a:endParaRPr lang="zh-CN" altLang="en-US" sz="1400" dirty="0">
                <a:solidFill>
                  <a:srgbClr val="002368"/>
                </a:solidFill>
                <a:latin typeface="Times New Roman" panose="02020603050405020304" pitchFamily="18" charset="0"/>
                <a:ea typeface="楷体_GB2312" pitchFamily="49" charset="-122"/>
              </a:endParaRPr>
            </a:p>
          </p:txBody>
        </p:sp>
      </p:grpSp>
      <p:sp>
        <p:nvSpPr>
          <p:cNvPr id="61447" name="矩形 166928"/>
          <p:cNvSpPr/>
          <p:nvPr/>
        </p:nvSpPr>
        <p:spPr>
          <a:xfrm>
            <a:off x="0" y="2738438"/>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61448" name="对象 166927"/>
          <p:cNvGraphicFramePr/>
          <p:nvPr/>
        </p:nvGraphicFramePr>
        <p:xfrm>
          <a:off x="1981200" y="4419600"/>
          <a:ext cx="7010400" cy="2100263"/>
        </p:xfrm>
        <a:graphic>
          <a:graphicData uri="http://schemas.openxmlformats.org/presentationml/2006/ole">
            <mc:AlternateContent xmlns:mc="http://schemas.openxmlformats.org/markup-compatibility/2006">
              <mc:Choice xmlns:v="urn:schemas-microsoft-com:vml" Requires="v">
                <p:oleObj spid="_x0000_s3090" name="" r:id="rId1" imgW="5768340" imgH="1828800" progId="Visio.Drawing.11">
                  <p:embed/>
                </p:oleObj>
              </mc:Choice>
              <mc:Fallback>
                <p:oleObj name="" r:id="rId1" imgW="5768340" imgH="1828800" progId="Visio.Drawing.11">
                  <p:embed/>
                  <p:pic>
                    <p:nvPicPr>
                      <p:cNvPr id="0" name="图片 3089"/>
                      <p:cNvPicPr/>
                      <p:nvPr/>
                    </p:nvPicPr>
                    <p:blipFill>
                      <a:blip r:embed="rId2"/>
                      <a:stretch>
                        <a:fillRect/>
                      </a:stretch>
                    </p:blipFill>
                    <p:spPr>
                      <a:xfrm>
                        <a:off x="1981200" y="4419600"/>
                        <a:ext cx="7010400" cy="2100263"/>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6914"/>
                                        </p:tgtEl>
                                        <p:attrNameLst>
                                          <p:attrName>style.visibility</p:attrName>
                                        </p:attrNameLst>
                                      </p:cBhvr>
                                      <p:to>
                                        <p:strVal val="visible"/>
                                      </p:to>
                                    </p:set>
                                    <p:anim calcmode="lin" valueType="num">
                                      <p:cBhvr additive="base">
                                        <p:cTn id="12" dur="500" fill="hold"/>
                                        <p:tgtEl>
                                          <p:spTgt spid="166914"/>
                                        </p:tgtEl>
                                        <p:attrNameLst>
                                          <p:attrName>ppt_x</p:attrName>
                                        </p:attrNameLst>
                                      </p:cBhvr>
                                      <p:tavLst>
                                        <p:tav tm="0">
                                          <p:val>
                                            <p:strVal val="0-#ppt_w/2"/>
                                          </p:val>
                                        </p:tav>
                                        <p:tav tm="100000">
                                          <p:val>
                                            <p:strVal val="#ppt_x"/>
                                          </p:val>
                                        </p:tav>
                                      </p:tavLst>
                                    </p:anim>
                                    <p:anim calcmode="lin" valueType="num">
                                      <p:cBhvr additive="base">
                                        <p:cTn id="13" dur="500" fill="hold"/>
                                        <p:tgtEl>
                                          <p:spTgt spid="1669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66917"/>
                                        </p:tgtEl>
                                        <p:attrNameLst>
                                          <p:attrName>style.visibility</p:attrName>
                                        </p:attrNameLst>
                                      </p:cBhvr>
                                      <p:to>
                                        <p:strVal val="visible"/>
                                      </p:to>
                                    </p:set>
                                    <p:animEffect transition="in" filter="diamond(in)">
                                      <p:cBhvr>
                                        <p:cTn id="18" dur="2000"/>
                                        <p:tgtEl>
                                          <p:spTgt spid="16691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66915"/>
                                        </p:tgtEl>
                                        <p:attrNameLst>
                                          <p:attrName>style.visibility</p:attrName>
                                        </p:attrNameLst>
                                      </p:cBhvr>
                                      <p:to>
                                        <p:strVal val="visible"/>
                                      </p:to>
                                    </p:set>
                                    <p:animEffect transition="in" filter="box(in)">
                                      <p:cBhvr>
                                        <p:cTn id="23" dur="500"/>
                                        <p:tgtEl>
                                          <p:spTgt spid="1669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6918"/>
                                        </p:tgtEl>
                                        <p:attrNameLst>
                                          <p:attrName>style.visibility</p:attrName>
                                        </p:attrNameLst>
                                      </p:cBhvr>
                                      <p:to>
                                        <p:strVal val="visible"/>
                                      </p:to>
                                    </p:set>
                                    <p:animEffect transition="in" filter="blinds(horizontal)">
                                      <p:cBhvr>
                                        <p:cTn id="28"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P spid="166915" grpId="0"/>
      <p:bldP spid="166916" grpId="0"/>
      <p:bldP spid="16691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文本框 167937"/>
          <p:cNvSpPr txBox="1"/>
          <p:nvPr/>
        </p:nvSpPr>
        <p:spPr>
          <a:xfrm>
            <a:off x="533400" y="2362200"/>
            <a:ext cx="4419600" cy="396875"/>
          </a:xfrm>
          <a:prstGeom prst="rect">
            <a:avLst/>
          </a:prstGeom>
          <a:noFill/>
          <a:ln w="57150">
            <a:noFill/>
          </a:ln>
        </p:spPr>
        <p:txBody>
          <a:bodyPr>
            <a:spAutoFit/>
          </a:bodyPr>
          <a:p>
            <a:pPr lvl="0" eaLnBrk="1" hangingPunct="1"/>
            <a:r>
              <a:rPr lang="en-US" altLang="zh-CN" dirty="0">
                <a:solidFill>
                  <a:srgbClr val="CC0000"/>
                </a:solidFill>
                <a:latin typeface="Times New Roman" panose="02020603050405020304" pitchFamily="18" charset="0"/>
                <a:ea typeface="宋体" panose="02010600030101010101" pitchFamily="2" charset="-122"/>
              </a:rPr>
              <a:t>p-&gt;prior-&gt;next = p = p-&gt;next-&gt;prior </a:t>
            </a:r>
            <a:endParaRPr lang="en-US" altLang="zh-CN" dirty="0">
              <a:solidFill>
                <a:srgbClr val="CC0000"/>
              </a:solidFill>
              <a:latin typeface="Times New Roman" panose="02020603050405020304" pitchFamily="18" charset="0"/>
              <a:ea typeface="宋体" panose="02010600030101010101" pitchFamily="2" charset="-122"/>
            </a:endParaRPr>
          </a:p>
        </p:txBody>
      </p:sp>
      <p:sp>
        <p:nvSpPr>
          <p:cNvPr id="167939" name="矩形 167938"/>
          <p:cNvSpPr/>
          <p:nvPr/>
        </p:nvSpPr>
        <p:spPr>
          <a:xfrm>
            <a:off x="381000" y="1828800"/>
            <a:ext cx="5692775" cy="473075"/>
          </a:xfrm>
          <a:prstGeom prst="rect">
            <a:avLst/>
          </a:prstGeom>
          <a:noFill/>
          <a:ln w="57150">
            <a:noFill/>
          </a:ln>
        </p:spPr>
        <p:txBody>
          <a:bodyPr wrap="none">
            <a:spAutoFit/>
          </a:bodyPr>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设指针</a:t>
            </a:r>
            <a:r>
              <a:rPr lang="en-US" altLang="zh-CN" dirty="0">
                <a:solidFill>
                  <a:schemeClr val="tx1"/>
                </a:solidFill>
                <a:latin typeface="Times New Roman" panose="02020603050405020304" pitchFamily="18" charset="0"/>
                <a:ea typeface="楷体_GB2312" pitchFamily="49" charset="-122"/>
              </a:rPr>
              <a:t>p</a:t>
            </a:r>
            <a:r>
              <a:rPr lang="zh-CN" altLang="en-US" dirty="0">
                <a:solidFill>
                  <a:schemeClr val="tx1"/>
                </a:solidFill>
                <a:latin typeface="Times New Roman" panose="02020603050405020304" pitchFamily="18" charset="0"/>
                <a:ea typeface="楷体_GB2312" pitchFamily="49" charset="-122"/>
              </a:rPr>
              <a:t>指向双链表中某一结点，则有下式成立：</a:t>
            </a:r>
            <a:endParaRPr lang="zh-CN" altLang="en-US" dirty="0">
              <a:solidFill>
                <a:schemeClr val="tx1"/>
              </a:solidFill>
              <a:latin typeface="Times New Roman" panose="02020603050405020304" pitchFamily="18" charset="0"/>
              <a:ea typeface="楷体_GB2312" pitchFamily="49" charset="-122"/>
            </a:endParaRPr>
          </a:p>
        </p:txBody>
      </p:sp>
      <p:sp>
        <p:nvSpPr>
          <p:cNvPr id="167940" name="矩形 167939"/>
          <p:cNvSpPr/>
          <p:nvPr/>
        </p:nvSpPr>
        <p:spPr>
          <a:xfrm>
            <a:off x="457200" y="685800"/>
            <a:ext cx="8077200" cy="911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zh-CN" altLang="en-US" dirty="0">
                <a:solidFill>
                  <a:srgbClr val="003366"/>
                </a:solidFill>
                <a:latin typeface="Times New Roman" panose="02020603050405020304" pitchFamily="18" charset="0"/>
                <a:ea typeface="楷体_GB2312" pitchFamily="49" charset="-122"/>
              </a:rPr>
              <a:t>由于在双向链表中既有前向链又有后向链，</a:t>
            </a:r>
            <a:r>
              <a:rPr lang="zh-CN" altLang="en-US" dirty="0">
                <a:solidFill>
                  <a:srgbClr val="CC3300"/>
                </a:solidFill>
                <a:latin typeface="Times New Roman" panose="02020603050405020304" pitchFamily="18" charset="0"/>
                <a:ea typeface="楷体_GB2312" pitchFamily="49" charset="-122"/>
              </a:rPr>
              <a:t>寻找</a:t>
            </a:r>
            <a:r>
              <a:rPr lang="zh-CN" altLang="en-US" dirty="0">
                <a:solidFill>
                  <a:srgbClr val="003366"/>
                </a:solidFill>
                <a:latin typeface="Times New Roman" panose="02020603050405020304" pitchFamily="18" charset="0"/>
                <a:ea typeface="楷体_GB2312" pitchFamily="49" charset="-122"/>
              </a:rPr>
              <a:t>任一个结点的直接前</a:t>
            </a:r>
            <a:r>
              <a:rPr lang="zh-CN" altLang="en-US" dirty="0">
                <a:solidFill>
                  <a:srgbClr val="CC3300"/>
                </a:solidFill>
                <a:latin typeface="Times New Roman" panose="02020603050405020304" pitchFamily="18" charset="0"/>
                <a:ea typeface="楷体_GB2312" pitchFamily="49" charset="-122"/>
              </a:rPr>
              <a:t>驱</a:t>
            </a:r>
            <a:r>
              <a:rPr lang="zh-CN" altLang="en-US" dirty="0">
                <a:solidFill>
                  <a:srgbClr val="003366"/>
                </a:solidFill>
                <a:latin typeface="Times New Roman" panose="02020603050405020304" pitchFamily="18" charset="0"/>
                <a:ea typeface="楷体_GB2312" pitchFamily="49" charset="-122"/>
              </a:rPr>
              <a:t>结点</a:t>
            </a:r>
            <a:r>
              <a:rPr lang="zh-CN" altLang="en-US" dirty="0">
                <a:solidFill>
                  <a:srgbClr val="CC3300"/>
                </a:solidFill>
                <a:latin typeface="Times New Roman" panose="02020603050405020304" pitchFamily="18" charset="0"/>
                <a:ea typeface="楷体_GB2312" pitchFamily="49" charset="-122"/>
              </a:rPr>
              <a:t>和</a:t>
            </a:r>
            <a:r>
              <a:rPr lang="zh-CN" altLang="en-US" dirty="0">
                <a:solidFill>
                  <a:srgbClr val="003366"/>
                </a:solidFill>
                <a:latin typeface="Times New Roman" panose="02020603050405020304" pitchFamily="18" charset="0"/>
                <a:ea typeface="楷体_GB2312" pitchFamily="49" charset="-122"/>
              </a:rPr>
              <a:t>直接</a:t>
            </a:r>
            <a:r>
              <a:rPr lang="zh-CN" altLang="en-US" dirty="0">
                <a:solidFill>
                  <a:srgbClr val="CC3300"/>
                </a:solidFill>
                <a:latin typeface="Times New Roman" panose="02020603050405020304" pitchFamily="18" charset="0"/>
                <a:ea typeface="楷体_GB2312" pitchFamily="49" charset="-122"/>
              </a:rPr>
              <a:t>后继</a:t>
            </a:r>
            <a:r>
              <a:rPr lang="zh-CN" altLang="en-US" dirty="0">
                <a:solidFill>
                  <a:srgbClr val="003366"/>
                </a:solidFill>
                <a:latin typeface="Times New Roman" panose="02020603050405020304" pitchFamily="18" charset="0"/>
                <a:ea typeface="楷体_GB2312" pitchFamily="49" charset="-122"/>
              </a:rPr>
              <a:t>结点变得非常方便。</a:t>
            </a:r>
            <a:endParaRPr lang="zh-CN" altLang="en-US" dirty="0">
              <a:solidFill>
                <a:srgbClr val="003366"/>
              </a:solidFill>
              <a:latin typeface="Times New Roman" panose="02020603050405020304" pitchFamily="18" charset="0"/>
              <a:ea typeface="楷体_GB2312" pitchFamily="49" charset="-122"/>
            </a:endParaRPr>
          </a:p>
        </p:txBody>
      </p:sp>
      <p:grpSp>
        <p:nvGrpSpPr>
          <p:cNvPr id="167941" name="组合 167940"/>
          <p:cNvGrpSpPr/>
          <p:nvPr/>
        </p:nvGrpSpPr>
        <p:grpSpPr>
          <a:xfrm>
            <a:off x="381000" y="3200400"/>
            <a:ext cx="7924800" cy="1222375"/>
            <a:chOff x="240" y="2016"/>
            <a:chExt cx="4992" cy="770"/>
          </a:xfrm>
        </p:grpSpPr>
        <p:grpSp>
          <p:nvGrpSpPr>
            <p:cNvPr id="62471" name="组合 167941"/>
            <p:cNvGrpSpPr/>
            <p:nvPr/>
          </p:nvGrpSpPr>
          <p:grpSpPr>
            <a:xfrm>
              <a:off x="240" y="2160"/>
              <a:ext cx="4992" cy="626"/>
              <a:chOff x="240" y="2160"/>
              <a:chExt cx="4992" cy="626"/>
            </a:xfrm>
          </p:grpSpPr>
          <p:grpSp>
            <p:nvGrpSpPr>
              <p:cNvPr id="62473" name="组合 167942"/>
              <p:cNvGrpSpPr/>
              <p:nvPr/>
            </p:nvGrpSpPr>
            <p:grpSpPr>
              <a:xfrm>
                <a:off x="240" y="2496"/>
                <a:ext cx="4992" cy="290"/>
                <a:chOff x="240" y="2304"/>
                <a:chExt cx="4992" cy="348"/>
              </a:xfrm>
            </p:grpSpPr>
            <p:sp>
              <p:nvSpPr>
                <p:cNvPr id="62475" name="矩形 167943"/>
                <p:cNvSpPr/>
                <p:nvPr/>
              </p:nvSpPr>
              <p:spPr>
                <a:xfrm>
                  <a:off x="1008" y="2304"/>
                  <a:ext cx="1056" cy="336"/>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2476" name="直接连接符 167944"/>
                <p:cNvSpPr/>
                <p:nvPr/>
              </p:nvSpPr>
              <p:spPr>
                <a:xfrm flipH="1">
                  <a:off x="1354" y="2304"/>
                  <a:ext cx="0" cy="336"/>
                </a:xfrm>
                <a:prstGeom prst="line">
                  <a:avLst/>
                </a:prstGeom>
                <a:ln w="19050" cap="flat" cmpd="sng">
                  <a:solidFill>
                    <a:schemeClr val="tx2"/>
                  </a:solidFill>
                  <a:prstDash val="solid"/>
                  <a:headEnd type="none" w="med" len="med"/>
                  <a:tailEnd type="none" w="med" len="med"/>
                </a:ln>
              </p:spPr>
            </p:sp>
            <p:sp>
              <p:nvSpPr>
                <p:cNvPr id="62477" name="直接连接符 167945"/>
                <p:cNvSpPr/>
                <p:nvPr/>
              </p:nvSpPr>
              <p:spPr>
                <a:xfrm flipH="1">
                  <a:off x="1709" y="2304"/>
                  <a:ext cx="0" cy="336"/>
                </a:xfrm>
                <a:prstGeom prst="line">
                  <a:avLst/>
                </a:prstGeom>
                <a:ln w="19050" cap="flat" cmpd="sng">
                  <a:solidFill>
                    <a:schemeClr val="tx2"/>
                  </a:solidFill>
                  <a:prstDash val="solid"/>
                  <a:headEnd type="none" w="med" len="med"/>
                  <a:tailEnd type="none" w="med" len="med"/>
                </a:ln>
              </p:spPr>
            </p:sp>
            <p:sp>
              <p:nvSpPr>
                <p:cNvPr id="62478" name="文本框 167946"/>
                <p:cNvSpPr txBox="1"/>
                <p:nvPr/>
              </p:nvSpPr>
              <p:spPr>
                <a:xfrm>
                  <a:off x="1344" y="2352"/>
                  <a:ext cx="333" cy="300"/>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i-1</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2479" name="直接连接符 167947"/>
                <p:cNvSpPr/>
                <p:nvPr/>
              </p:nvSpPr>
              <p:spPr>
                <a:xfrm>
                  <a:off x="720" y="2400"/>
                  <a:ext cx="288" cy="0"/>
                </a:xfrm>
                <a:prstGeom prst="line">
                  <a:avLst/>
                </a:prstGeom>
                <a:ln w="28575" cap="flat" cmpd="sng">
                  <a:solidFill>
                    <a:srgbClr val="002368"/>
                  </a:solidFill>
                  <a:prstDash val="solid"/>
                  <a:headEnd type="none" w="med" len="med"/>
                  <a:tailEnd type="triangle" w="med" len="med"/>
                </a:ln>
              </p:spPr>
            </p:sp>
            <p:sp>
              <p:nvSpPr>
                <p:cNvPr id="62480" name="直接连接符 167948"/>
                <p:cNvSpPr/>
                <p:nvPr/>
              </p:nvSpPr>
              <p:spPr>
                <a:xfrm flipH="1">
                  <a:off x="816" y="2544"/>
                  <a:ext cx="384" cy="0"/>
                </a:xfrm>
                <a:prstGeom prst="line">
                  <a:avLst/>
                </a:prstGeom>
                <a:ln w="28575" cap="flat" cmpd="sng">
                  <a:solidFill>
                    <a:srgbClr val="CC0000"/>
                  </a:solidFill>
                  <a:prstDash val="solid"/>
                  <a:headEnd type="none" w="med" len="med"/>
                  <a:tailEnd type="triangle" w="med" len="med"/>
                </a:ln>
              </p:spPr>
            </p:sp>
            <p:sp>
              <p:nvSpPr>
                <p:cNvPr id="62481" name="直接连接符 167949"/>
                <p:cNvSpPr/>
                <p:nvPr/>
              </p:nvSpPr>
              <p:spPr>
                <a:xfrm>
                  <a:off x="1872" y="2400"/>
                  <a:ext cx="432" cy="0"/>
                </a:xfrm>
                <a:prstGeom prst="line">
                  <a:avLst/>
                </a:prstGeom>
                <a:ln w="28575" cap="flat" cmpd="sng">
                  <a:solidFill>
                    <a:srgbClr val="002368"/>
                  </a:solidFill>
                  <a:prstDash val="solid"/>
                  <a:headEnd type="none" w="med" len="med"/>
                  <a:tailEnd type="triangle" w="med" len="med"/>
                </a:ln>
              </p:spPr>
            </p:sp>
            <p:sp>
              <p:nvSpPr>
                <p:cNvPr id="62482" name="直接连接符 167950"/>
                <p:cNvSpPr/>
                <p:nvPr/>
              </p:nvSpPr>
              <p:spPr>
                <a:xfrm flipH="1">
                  <a:off x="2064" y="2544"/>
                  <a:ext cx="432" cy="0"/>
                </a:xfrm>
                <a:prstGeom prst="line">
                  <a:avLst/>
                </a:prstGeom>
                <a:ln w="28575" cap="flat" cmpd="sng">
                  <a:solidFill>
                    <a:srgbClr val="CC0000"/>
                  </a:solidFill>
                  <a:prstDash val="solid"/>
                  <a:headEnd type="none" w="med" len="med"/>
                  <a:tailEnd type="triangle" w="med" len="med"/>
                </a:ln>
              </p:spPr>
            </p:sp>
            <p:sp>
              <p:nvSpPr>
                <p:cNvPr id="62483" name="直接连接符 167951"/>
                <p:cNvSpPr/>
                <p:nvPr/>
              </p:nvSpPr>
              <p:spPr>
                <a:xfrm>
                  <a:off x="240" y="2448"/>
                  <a:ext cx="336" cy="0"/>
                </a:xfrm>
                <a:prstGeom prst="line">
                  <a:avLst/>
                </a:prstGeom>
                <a:ln w="76200" cap="flat" cmpd="sng">
                  <a:solidFill>
                    <a:schemeClr val="tx1"/>
                  </a:solidFill>
                  <a:prstDash val="sysDot"/>
                  <a:headEnd type="none" w="med" len="med"/>
                  <a:tailEnd type="none" w="med" len="med"/>
                </a:ln>
              </p:spPr>
            </p:sp>
            <p:sp>
              <p:nvSpPr>
                <p:cNvPr id="62484" name="矩形 167952"/>
                <p:cNvSpPr/>
                <p:nvPr/>
              </p:nvSpPr>
              <p:spPr>
                <a:xfrm>
                  <a:off x="2304" y="2304"/>
                  <a:ext cx="960" cy="336"/>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2485" name="直接连接符 167953"/>
                <p:cNvSpPr/>
                <p:nvPr/>
              </p:nvSpPr>
              <p:spPr>
                <a:xfrm flipH="1">
                  <a:off x="2619" y="2304"/>
                  <a:ext cx="0" cy="336"/>
                </a:xfrm>
                <a:prstGeom prst="line">
                  <a:avLst/>
                </a:prstGeom>
                <a:ln w="19050" cap="flat" cmpd="sng">
                  <a:solidFill>
                    <a:schemeClr val="tx2"/>
                  </a:solidFill>
                  <a:prstDash val="solid"/>
                  <a:headEnd type="none" w="med" len="med"/>
                  <a:tailEnd type="none" w="med" len="med"/>
                </a:ln>
              </p:spPr>
            </p:sp>
            <p:sp>
              <p:nvSpPr>
                <p:cNvPr id="62486" name="直接连接符 167954"/>
                <p:cNvSpPr/>
                <p:nvPr/>
              </p:nvSpPr>
              <p:spPr>
                <a:xfrm flipH="1">
                  <a:off x="2941" y="2304"/>
                  <a:ext cx="0" cy="336"/>
                </a:xfrm>
                <a:prstGeom prst="line">
                  <a:avLst/>
                </a:prstGeom>
                <a:ln w="19050" cap="flat" cmpd="sng">
                  <a:solidFill>
                    <a:schemeClr val="tx2"/>
                  </a:solidFill>
                  <a:prstDash val="solid"/>
                  <a:headEnd type="none" w="med" len="med"/>
                  <a:tailEnd type="none" w="med" len="med"/>
                </a:ln>
              </p:spPr>
            </p:sp>
            <p:sp>
              <p:nvSpPr>
                <p:cNvPr id="62487" name="文本框 167955"/>
                <p:cNvSpPr txBox="1"/>
                <p:nvPr/>
              </p:nvSpPr>
              <p:spPr>
                <a:xfrm>
                  <a:off x="2640" y="2352"/>
                  <a:ext cx="286" cy="300"/>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2488" name="直接连接符 167956"/>
                <p:cNvSpPr/>
                <p:nvPr/>
              </p:nvSpPr>
              <p:spPr>
                <a:xfrm>
                  <a:off x="3168" y="2400"/>
                  <a:ext cx="384" cy="0"/>
                </a:xfrm>
                <a:prstGeom prst="line">
                  <a:avLst/>
                </a:prstGeom>
                <a:ln w="28575" cap="flat" cmpd="sng">
                  <a:solidFill>
                    <a:srgbClr val="002368"/>
                  </a:solidFill>
                  <a:prstDash val="solid"/>
                  <a:headEnd type="none" w="med" len="med"/>
                  <a:tailEnd type="triangle" w="med" len="med"/>
                </a:ln>
              </p:spPr>
            </p:sp>
            <p:sp>
              <p:nvSpPr>
                <p:cNvPr id="62489" name="直接连接符 167957"/>
                <p:cNvSpPr/>
                <p:nvPr/>
              </p:nvSpPr>
              <p:spPr>
                <a:xfrm flipH="1">
                  <a:off x="3264" y="2544"/>
                  <a:ext cx="384" cy="0"/>
                </a:xfrm>
                <a:prstGeom prst="line">
                  <a:avLst/>
                </a:prstGeom>
                <a:ln w="28575" cap="flat" cmpd="sng">
                  <a:solidFill>
                    <a:srgbClr val="CC0000"/>
                  </a:solidFill>
                  <a:prstDash val="solid"/>
                  <a:headEnd type="none" w="med" len="med"/>
                  <a:tailEnd type="triangle" w="med" len="med"/>
                </a:ln>
              </p:spPr>
            </p:sp>
            <p:sp>
              <p:nvSpPr>
                <p:cNvPr id="62490" name="矩形 167958"/>
                <p:cNvSpPr/>
                <p:nvPr/>
              </p:nvSpPr>
              <p:spPr>
                <a:xfrm>
                  <a:off x="3552" y="2304"/>
                  <a:ext cx="960" cy="336"/>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2491" name="直接连接符 167959"/>
                <p:cNvSpPr/>
                <p:nvPr/>
              </p:nvSpPr>
              <p:spPr>
                <a:xfrm flipH="1">
                  <a:off x="3867" y="2304"/>
                  <a:ext cx="0" cy="336"/>
                </a:xfrm>
                <a:prstGeom prst="line">
                  <a:avLst/>
                </a:prstGeom>
                <a:ln w="19050" cap="flat" cmpd="sng">
                  <a:solidFill>
                    <a:schemeClr val="tx2"/>
                  </a:solidFill>
                  <a:prstDash val="solid"/>
                  <a:headEnd type="none" w="med" len="med"/>
                  <a:tailEnd type="none" w="med" len="med"/>
                </a:ln>
              </p:spPr>
            </p:sp>
            <p:sp>
              <p:nvSpPr>
                <p:cNvPr id="62492" name="直接连接符 167960"/>
                <p:cNvSpPr/>
                <p:nvPr/>
              </p:nvSpPr>
              <p:spPr>
                <a:xfrm flipH="1">
                  <a:off x="4189" y="2304"/>
                  <a:ext cx="0" cy="336"/>
                </a:xfrm>
                <a:prstGeom prst="line">
                  <a:avLst/>
                </a:prstGeom>
                <a:ln w="19050" cap="flat" cmpd="sng">
                  <a:solidFill>
                    <a:schemeClr val="tx2"/>
                  </a:solidFill>
                  <a:prstDash val="solid"/>
                  <a:headEnd type="none" w="med" len="med"/>
                  <a:tailEnd type="none" w="med" len="med"/>
                </a:ln>
              </p:spPr>
            </p:sp>
            <p:sp>
              <p:nvSpPr>
                <p:cNvPr id="62493" name="文本框 167961"/>
                <p:cNvSpPr txBox="1"/>
                <p:nvPr/>
              </p:nvSpPr>
              <p:spPr>
                <a:xfrm>
                  <a:off x="3840" y="2352"/>
                  <a:ext cx="384" cy="300"/>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i+1</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2494" name="直接连接符 167962"/>
                <p:cNvSpPr/>
                <p:nvPr/>
              </p:nvSpPr>
              <p:spPr>
                <a:xfrm>
                  <a:off x="4368" y="2448"/>
                  <a:ext cx="336" cy="0"/>
                </a:xfrm>
                <a:prstGeom prst="line">
                  <a:avLst/>
                </a:prstGeom>
                <a:ln w="28575" cap="flat" cmpd="sng">
                  <a:solidFill>
                    <a:srgbClr val="002368"/>
                  </a:solidFill>
                  <a:prstDash val="solid"/>
                  <a:headEnd type="none" w="med" len="med"/>
                  <a:tailEnd type="triangle" w="med" len="med"/>
                </a:ln>
              </p:spPr>
            </p:sp>
            <p:sp>
              <p:nvSpPr>
                <p:cNvPr id="62495" name="直接连接符 167963"/>
                <p:cNvSpPr/>
                <p:nvPr/>
              </p:nvSpPr>
              <p:spPr>
                <a:xfrm flipH="1">
                  <a:off x="4512" y="2544"/>
                  <a:ext cx="288" cy="0"/>
                </a:xfrm>
                <a:prstGeom prst="line">
                  <a:avLst/>
                </a:prstGeom>
                <a:ln w="28575" cap="flat" cmpd="sng">
                  <a:solidFill>
                    <a:srgbClr val="CC0000"/>
                  </a:solidFill>
                  <a:prstDash val="solid"/>
                  <a:headEnd type="none" w="med" len="med"/>
                  <a:tailEnd type="triangle" w="med" len="med"/>
                </a:ln>
              </p:spPr>
            </p:sp>
            <p:sp>
              <p:nvSpPr>
                <p:cNvPr id="62496" name="直接连接符 167964"/>
                <p:cNvSpPr/>
                <p:nvPr/>
              </p:nvSpPr>
              <p:spPr>
                <a:xfrm>
                  <a:off x="4896" y="2448"/>
                  <a:ext cx="336" cy="0"/>
                </a:xfrm>
                <a:prstGeom prst="line">
                  <a:avLst/>
                </a:prstGeom>
                <a:ln w="76200" cap="flat" cmpd="sng">
                  <a:solidFill>
                    <a:schemeClr val="tx1"/>
                  </a:solidFill>
                  <a:prstDash val="sysDot"/>
                  <a:headEnd type="none" w="med" len="med"/>
                  <a:tailEnd type="none" w="med" len="med"/>
                </a:ln>
              </p:spPr>
            </p:sp>
          </p:grpSp>
          <p:sp>
            <p:nvSpPr>
              <p:cNvPr id="62474" name="直接连接符 167965"/>
              <p:cNvSpPr/>
              <p:nvPr/>
            </p:nvSpPr>
            <p:spPr>
              <a:xfrm>
                <a:off x="2688" y="2160"/>
                <a:ext cx="0" cy="336"/>
              </a:xfrm>
              <a:prstGeom prst="line">
                <a:avLst/>
              </a:prstGeom>
              <a:ln w="38100" cap="flat" cmpd="sng">
                <a:solidFill>
                  <a:schemeClr val="hlink"/>
                </a:solidFill>
                <a:prstDash val="solid"/>
                <a:headEnd type="none" w="med" len="med"/>
                <a:tailEnd type="triangle" w="med" len="med"/>
              </a:ln>
            </p:spPr>
          </p:sp>
        </p:grpSp>
        <p:sp>
          <p:nvSpPr>
            <p:cNvPr id="62472" name="文本框 167966"/>
            <p:cNvSpPr txBox="1"/>
            <p:nvPr/>
          </p:nvSpPr>
          <p:spPr>
            <a:xfrm>
              <a:off x="2688" y="2016"/>
              <a:ext cx="288"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P</a:t>
              </a:r>
              <a:endParaRPr lang="en-US" altLang="zh-CN" dirty="0">
                <a:latin typeface="Times New Roman" panose="02020603050405020304" pitchFamily="18" charset="0"/>
                <a:ea typeface="楷体_GB2312" pitchFamily="49" charset="-122"/>
              </a:endParaRPr>
            </a:p>
          </p:txBody>
        </p:sp>
      </p:grpSp>
      <p:sp>
        <p:nvSpPr>
          <p:cNvPr id="167968" name="文本框 167967"/>
          <p:cNvSpPr txBox="1"/>
          <p:nvPr/>
        </p:nvSpPr>
        <p:spPr>
          <a:xfrm>
            <a:off x="457200" y="3200400"/>
            <a:ext cx="1295400" cy="396875"/>
          </a:xfrm>
          <a:prstGeom prst="rect">
            <a:avLst/>
          </a:prstGeom>
          <a:noFill/>
          <a:ln w="57150">
            <a:noFill/>
          </a:ln>
        </p:spPr>
        <p:txBody>
          <a:bodyPr>
            <a:spAutoFit/>
          </a:bodyPr>
          <a:p>
            <a:pPr lvl="0" eaLnBrk="1" hangingPunct="1">
              <a:spcBef>
                <a:spcPct val="50000"/>
              </a:spcBef>
            </a:pPr>
            <a:r>
              <a:rPr lang="zh-CN" altLang="en-US" dirty="0">
                <a:solidFill>
                  <a:srgbClr val="002368"/>
                </a:solidFill>
                <a:latin typeface="Times New Roman" panose="02020603050405020304" pitchFamily="18" charset="0"/>
                <a:ea typeface="楷体_GB2312" pitchFamily="49" charset="-122"/>
              </a:rPr>
              <a:t>如图所示：</a:t>
            </a:r>
            <a:endParaRPr lang="zh-CN" altLang="en-US"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linds(horizontal)">
                                      <p:cBhvr>
                                        <p:cTn id="7" dur="500"/>
                                        <p:tgtEl>
                                          <p:spTgt spid="1679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blinds(horizontal)">
                                      <p:cBhvr>
                                        <p:cTn id="12" dur="500"/>
                                        <p:tgtEl>
                                          <p:spTgt spid="1679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7938"/>
                                        </p:tgtEl>
                                        <p:attrNameLst>
                                          <p:attrName>style.visibility</p:attrName>
                                        </p:attrNameLst>
                                      </p:cBhvr>
                                      <p:to>
                                        <p:strVal val="visible"/>
                                      </p:to>
                                    </p:set>
                                    <p:animEffect transition="in" filter="blinds(horizontal)">
                                      <p:cBhvr>
                                        <p:cTn id="17" dur="500"/>
                                        <p:tgtEl>
                                          <p:spTgt spid="1679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7968"/>
                                        </p:tgtEl>
                                        <p:attrNameLst>
                                          <p:attrName>style.visibility</p:attrName>
                                        </p:attrNameLst>
                                      </p:cBhvr>
                                      <p:to>
                                        <p:strVal val="visible"/>
                                      </p:to>
                                    </p:set>
                                    <p:animEffect transition="in" filter="blinds(horizontal)">
                                      <p:cBhvr>
                                        <p:cTn id="22" dur="500"/>
                                        <p:tgtEl>
                                          <p:spTgt spid="1679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7941"/>
                                        </p:tgtEl>
                                        <p:attrNameLst>
                                          <p:attrName>style.visibility</p:attrName>
                                        </p:attrNameLst>
                                      </p:cBhvr>
                                      <p:to>
                                        <p:strVal val="visible"/>
                                      </p:to>
                                    </p:set>
                                    <p:animEffect transition="in" filter="blinds(horizontal)">
                                      <p:cBhvr>
                                        <p:cTn id="27" dur="500"/>
                                        <p:tgtEl>
                                          <p:spTgt spid="16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39" grpId="0"/>
      <p:bldP spid="167940" grpId="0" animBg="1"/>
      <p:bldP spid="16796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168961"/>
          <p:cNvSpPr txBox="1">
            <a:spLocks noChangeArrowheads="1"/>
          </p:cNvSpPr>
          <p:nvPr/>
        </p:nvSpPr>
        <p:spPr bwMode="auto">
          <a:xfrm>
            <a:off x="323850" y="609600"/>
            <a:ext cx="3028950" cy="457200"/>
          </a:xfrm>
          <a:prstGeom prst="rect">
            <a:avLst/>
          </a:prstGeom>
          <a:gradFill rotWithShape="1">
            <a:gsLst>
              <a:gs pos="0">
                <a:srgbClr val="800080"/>
              </a:gs>
              <a:gs pos="50000">
                <a:schemeClr val="bg1"/>
              </a:gs>
              <a:gs pos="100000">
                <a:srgbClr val="800080"/>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lvl1pPr>
              <a:defRPr sz="2000" b="1">
                <a:solidFill>
                  <a:schemeClr val="tx2"/>
                </a:solidFill>
                <a:latin typeface="Arial" panose="020B0604020202020204" pitchFamily="34" charset="0"/>
                <a:ea typeface="宋体" panose="02010600030101010101" pitchFamily="2" charset="-122"/>
              </a:defRPr>
            </a:lvl1pPr>
            <a:lvl2pPr>
              <a:defRPr sz="2000" b="1">
                <a:solidFill>
                  <a:schemeClr val="tx2"/>
                </a:solidFill>
                <a:latin typeface="Arial" panose="020B0604020202020204" pitchFamily="34" charset="0"/>
                <a:ea typeface="宋体" panose="02010600030101010101" pitchFamily="2" charset="-122"/>
              </a:defRPr>
            </a:lvl2pPr>
            <a:lvl3pPr>
              <a:defRPr sz="2000" b="1">
                <a:solidFill>
                  <a:schemeClr val="tx2"/>
                </a:solidFill>
                <a:latin typeface="Arial" panose="020B0604020202020204" pitchFamily="34" charset="0"/>
                <a:ea typeface="宋体" panose="02010600030101010101" pitchFamily="2" charset="-122"/>
              </a:defRPr>
            </a:lvl3pPr>
            <a:lvl4pPr>
              <a:defRPr sz="2000" b="1">
                <a:solidFill>
                  <a:schemeClr val="tx2"/>
                </a:solidFill>
                <a:latin typeface="Arial" panose="020B0604020202020204" pitchFamily="34" charset="0"/>
                <a:ea typeface="宋体" panose="02010600030101010101" pitchFamily="2" charset="-122"/>
              </a:defRPr>
            </a:lvl4pPr>
            <a:lvl5pPr>
              <a:defRPr sz="2000" b="1">
                <a:solidFill>
                  <a:schemeClr val="tx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1.  </a:t>
            </a:r>
            <a:r>
              <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双向链表的插入操作 </a:t>
            </a:r>
            <a:endPar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63491" name="文本框 168962"/>
          <p:cNvSpPr txBox="1"/>
          <p:nvPr/>
        </p:nvSpPr>
        <p:spPr>
          <a:xfrm>
            <a:off x="3429000" y="4800600"/>
            <a:ext cx="2743200" cy="366713"/>
          </a:xfrm>
          <a:prstGeom prst="rect">
            <a:avLst/>
          </a:prstGeom>
          <a:gradFill rotWithShape="1">
            <a:gsLst>
              <a:gs pos="0">
                <a:srgbClr val="767676"/>
              </a:gs>
              <a:gs pos="50000">
                <a:srgbClr val="FFFFFF"/>
              </a:gs>
              <a:gs pos="100000">
                <a:srgbClr val="767676"/>
              </a:gs>
            </a:gsLst>
            <a:lin ang="5400000" scaled="1"/>
            <a:tileRect/>
          </a:gradFill>
          <a:ln w="57150">
            <a:noFill/>
          </a:ln>
        </p:spPr>
        <p:txBody>
          <a:bodyPr>
            <a:spAutoFit/>
          </a:bodyPr>
          <a:p>
            <a:pPr lvl="0" eaLnBrk="1" hangingPunct="1"/>
            <a:r>
              <a:rPr lang="zh-CN" altLang="en-US" sz="1800" dirty="0">
                <a:solidFill>
                  <a:srgbClr val="000000"/>
                </a:solidFill>
                <a:latin typeface="Times New Roman" panose="02020603050405020304" pitchFamily="18" charset="0"/>
                <a:ea typeface="华文新魏" panose="02010800040101010101" pitchFamily="2" charset="-122"/>
              </a:rPr>
              <a:t>图</a:t>
            </a:r>
            <a:r>
              <a:rPr lang="en-US" altLang="zh-CN" sz="1800" dirty="0">
                <a:solidFill>
                  <a:srgbClr val="000000"/>
                </a:solidFill>
                <a:latin typeface="Times New Roman" panose="02020603050405020304" pitchFamily="18" charset="0"/>
                <a:ea typeface="华文新魏" panose="02010800040101010101" pitchFamily="2" charset="-122"/>
              </a:rPr>
              <a:t>2.16 </a:t>
            </a:r>
            <a:r>
              <a:rPr lang="zh-CN" altLang="en-US" sz="1800" dirty="0">
                <a:solidFill>
                  <a:srgbClr val="000000"/>
                </a:solidFill>
                <a:latin typeface="Times New Roman" panose="02020603050405020304" pitchFamily="18" charset="0"/>
                <a:ea typeface="华文新魏" panose="02010800040101010101" pitchFamily="2" charset="-122"/>
              </a:rPr>
              <a:t>双向链表插入操作 </a:t>
            </a:r>
            <a:endParaRPr lang="zh-CN" altLang="en-US" sz="1800" dirty="0">
              <a:solidFill>
                <a:srgbClr val="000000"/>
              </a:solidFill>
              <a:latin typeface="Times New Roman" panose="02020603050405020304" pitchFamily="18" charset="0"/>
              <a:ea typeface="华文新魏" panose="02010800040101010101" pitchFamily="2" charset="-122"/>
            </a:endParaRPr>
          </a:p>
        </p:txBody>
      </p:sp>
      <p:sp>
        <p:nvSpPr>
          <p:cNvPr id="63492" name="直接连接符 168963"/>
          <p:cNvSpPr/>
          <p:nvPr/>
        </p:nvSpPr>
        <p:spPr>
          <a:xfrm>
            <a:off x="1524000" y="2184400"/>
            <a:ext cx="457200" cy="0"/>
          </a:xfrm>
          <a:prstGeom prst="line">
            <a:avLst/>
          </a:prstGeom>
          <a:ln w="28575" cap="flat" cmpd="sng">
            <a:solidFill>
              <a:srgbClr val="002368"/>
            </a:solidFill>
            <a:prstDash val="solid"/>
            <a:headEnd type="none" w="med" len="med"/>
            <a:tailEnd type="triangle" w="med" len="med"/>
          </a:ln>
        </p:spPr>
      </p:sp>
      <p:sp>
        <p:nvSpPr>
          <p:cNvPr id="63493" name="直接连接符 168964"/>
          <p:cNvSpPr/>
          <p:nvPr/>
        </p:nvSpPr>
        <p:spPr>
          <a:xfrm flipH="1">
            <a:off x="1447800" y="2374900"/>
            <a:ext cx="609600" cy="0"/>
          </a:xfrm>
          <a:prstGeom prst="line">
            <a:avLst/>
          </a:prstGeom>
          <a:ln w="28575" cap="flat" cmpd="sng">
            <a:solidFill>
              <a:srgbClr val="CC0000"/>
            </a:solidFill>
            <a:prstDash val="solid"/>
            <a:headEnd type="none" w="med" len="med"/>
            <a:tailEnd type="triangle" w="med" len="med"/>
          </a:ln>
        </p:spPr>
      </p:sp>
      <p:sp>
        <p:nvSpPr>
          <p:cNvPr id="63494" name="直接连接符 168965"/>
          <p:cNvSpPr/>
          <p:nvPr/>
        </p:nvSpPr>
        <p:spPr>
          <a:xfrm>
            <a:off x="762000" y="2247900"/>
            <a:ext cx="533400" cy="0"/>
          </a:xfrm>
          <a:prstGeom prst="line">
            <a:avLst/>
          </a:prstGeom>
          <a:ln w="76200" cap="flat" cmpd="sng">
            <a:solidFill>
              <a:schemeClr val="tx1"/>
            </a:solidFill>
            <a:prstDash val="sysDot"/>
            <a:headEnd type="none" w="med" len="med"/>
            <a:tailEnd type="none" w="med" len="med"/>
          </a:ln>
        </p:spPr>
      </p:sp>
      <p:sp>
        <p:nvSpPr>
          <p:cNvPr id="63495" name="矩形 168966"/>
          <p:cNvSpPr/>
          <p:nvPr/>
        </p:nvSpPr>
        <p:spPr>
          <a:xfrm>
            <a:off x="1981200" y="2057400"/>
            <a:ext cx="1524000" cy="44450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3496" name="直接连接符 168967"/>
          <p:cNvSpPr/>
          <p:nvPr/>
        </p:nvSpPr>
        <p:spPr>
          <a:xfrm flipH="1">
            <a:off x="2481263" y="2057400"/>
            <a:ext cx="0" cy="444500"/>
          </a:xfrm>
          <a:prstGeom prst="line">
            <a:avLst/>
          </a:prstGeom>
          <a:ln w="19050" cap="flat" cmpd="sng">
            <a:solidFill>
              <a:schemeClr val="tx2"/>
            </a:solidFill>
            <a:prstDash val="solid"/>
            <a:headEnd type="none" w="med" len="med"/>
            <a:tailEnd type="none" w="med" len="med"/>
          </a:ln>
        </p:spPr>
      </p:sp>
      <p:sp>
        <p:nvSpPr>
          <p:cNvPr id="63497" name="直接连接符 168968"/>
          <p:cNvSpPr/>
          <p:nvPr/>
        </p:nvSpPr>
        <p:spPr>
          <a:xfrm flipH="1">
            <a:off x="2992438" y="2057400"/>
            <a:ext cx="0" cy="444500"/>
          </a:xfrm>
          <a:prstGeom prst="line">
            <a:avLst/>
          </a:prstGeom>
          <a:ln w="19050" cap="flat" cmpd="sng">
            <a:solidFill>
              <a:schemeClr val="tx2"/>
            </a:solidFill>
            <a:prstDash val="solid"/>
            <a:headEnd type="none" w="med" len="med"/>
            <a:tailEnd type="none" w="med" len="med"/>
          </a:ln>
        </p:spPr>
      </p:sp>
      <p:sp>
        <p:nvSpPr>
          <p:cNvPr id="63498" name="文本框 168969"/>
          <p:cNvSpPr txBox="1"/>
          <p:nvPr/>
        </p:nvSpPr>
        <p:spPr>
          <a:xfrm>
            <a:off x="2514600" y="2120900"/>
            <a:ext cx="454025" cy="396875"/>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3499" name="直接连接符 168970"/>
          <p:cNvSpPr/>
          <p:nvPr/>
        </p:nvSpPr>
        <p:spPr>
          <a:xfrm>
            <a:off x="3276600" y="2184400"/>
            <a:ext cx="2438400" cy="0"/>
          </a:xfrm>
          <a:prstGeom prst="line">
            <a:avLst/>
          </a:prstGeom>
          <a:ln w="28575" cap="flat" cmpd="sng">
            <a:solidFill>
              <a:srgbClr val="002368"/>
            </a:solidFill>
            <a:prstDash val="solid"/>
            <a:headEnd type="none" w="med" len="med"/>
            <a:tailEnd type="triangle" w="med" len="med"/>
          </a:ln>
        </p:spPr>
      </p:sp>
      <p:sp>
        <p:nvSpPr>
          <p:cNvPr id="63500" name="直接连接符 168971"/>
          <p:cNvSpPr/>
          <p:nvPr/>
        </p:nvSpPr>
        <p:spPr>
          <a:xfrm flipH="1">
            <a:off x="3581400" y="2374900"/>
            <a:ext cx="2286000" cy="0"/>
          </a:xfrm>
          <a:prstGeom prst="line">
            <a:avLst/>
          </a:prstGeom>
          <a:ln w="28575" cap="flat" cmpd="sng">
            <a:solidFill>
              <a:srgbClr val="CC0000"/>
            </a:solidFill>
            <a:prstDash val="solid"/>
            <a:headEnd type="none" w="med" len="med"/>
            <a:tailEnd type="triangle" w="med" len="med"/>
          </a:ln>
        </p:spPr>
      </p:sp>
      <p:sp>
        <p:nvSpPr>
          <p:cNvPr id="63501" name="矩形 168972"/>
          <p:cNvSpPr/>
          <p:nvPr/>
        </p:nvSpPr>
        <p:spPr>
          <a:xfrm>
            <a:off x="5715000" y="2057400"/>
            <a:ext cx="1524000" cy="44450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3502" name="直接连接符 168973"/>
          <p:cNvSpPr/>
          <p:nvPr/>
        </p:nvSpPr>
        <p:spPr>
          <a:xfrm flipH="1">
            <a:off x="6215063" y="2057400"/>
            <a:ext cx="0" cy="444500"/>
          </a:xfrm>
          <a:prstGeom prst="line">
            <a:avLst/>
          </a:prstGeom>
          <a:ln w="19050" cap="flat" cmpd="sng">
            <a:solidFill>
              <a:schemeClr val="tx2"/>
            </a:solidFill>
            <a:prstDash val="solid"/>
            <a:headEnd type="none" w="med" len="med"/>
            <a:tailEnd type="none" w="med" len="med"/>
          </a:ln>
        </p:spPr>
      </p:sp>
      <p:sp>
        <p:nvSpPr>
          <p:cNvPr id="63503" name="直接连接符 168974"/>
          <p:cNvSpPr/>
          <p:nvPr/>
        </p:nvSpPr>
        <p:spPr>
          <a:xfrm flipH="1">
            <a:off x="6726238" y="2057400"/>
            <a:ext cx="0" cy="444500"/>
          </a:xfrm>
          <a:prstGeom prst="line">
            <a:avLst/>
          </a:prstGeom>
          <a:ln w="19050" cap="flat" cmpd="sng">
            <a:solidFill>
              <a:schemeClr val="tx2"/>
            </a:solidFill>
            <a:prstDash val="solid"/>
            <a:headEnd type="none" w="med" len="med"/>
            <a:tailEnd type="none" w="med" len="med"/>
          </a:ln>
        </p:spPr>
      </p:sp>
      <p:sp>
        <p:nvSpPr>
          <p:cNvPr id="63504" name="文本框 168975"/>
          <p:cNvSpPr txBox="1"/>
          <p:nvPr/>
        </p:nvSpPr>
        <p:spPr>
          <a:xfrm>
            <a:off x="6172200" y="2120900"/>
            <a:ext cx="609600" cy="396875"/>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i+1</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3505" name="直接连接符 168976"/>
          <p:cNvSpPr/>
          <p:nvPr/>
        </p:nvSpPr>
        <p:spPr>
          <a:xfrm>
            <a:off x="7010400" y="2247900"/>
            <a:ext cx="533400" cy="0"/>
          </a:xfrm>
          <a:prstGeom prst="line">
            <a:avLst/>
          </a:prstGeom>
          <a:ln w="28575" cap="flat" cmpd="sng">
            <a:solidFill>
              <a:srgbClr val="002368"/>
            </a:solidFill>
            <a:prstDash val="solid"/>
            <a:headEnd type="none" w="med" len="med"/>
            <a:tailEnd type="triangle" w="med" len="med"/>
          </a:ln>
        </p:spPr>
      </p:sp>
      <p:sp>
        <p:nvSpPr>
          <p:cNvPr id="63506" name="直接连接符 168977"/>
          <p:cNvSpPr/>
          <p:nvPr/>
        </p:nvSpPr>
        <p:spPr>
          <a:xfrm flipH="1">
            <a:off x="7239000" y="2374900"/>
            <a:ext cx="457200" cy="0"/>
          </a:xfrm>
          <a:prstGeom prst="line">
            <a:avLst/>
          </a:prstGeom>
          <a:ln w="28575" cap="flat" cmpd="sng">
            <a:solidFill>
              <a:srgbClr val="CC0000"/>
            </a:solidFill>
            <a:prstDash val="solid"/>
            <a:headEnd type="none" w="med" len="med"/>
            <a:tailEnd type="triangle" w="med" len="med"/>
          </a:ln>
        </p:spPr>
      </p:sp>
      <p:sp>
        <p:nvSpPr>
          <p:cNvPr id="63507" name="直接连接符 168978"/>
          <p:cNvSpPr/>
          <p:nvPr/>
        </p:nvSpPr>
        <p:spPr>
          <a:xfrm>
            <a:off x="7848600" y="2247900"/>
            <a:ext cx="533400" cy="0"/>
          </a:xfrm>
          <a:prstGeom prst="line">
            <a:avLst/>
          </a:prstGeom>
          <a:ln w="76200" cap="flat" cmpd="sng">
            <a:solidFill>
              <a:schemeClr val="tx1"/>
            </a:solidFill>
            <a:prstDash val="sysDot"/>
            <a:headEnd type="none" w="med" len="med"/>
            <a:tailEnd type="none" w="med" len="med"/>
          </a:ln>
        </p:spPr>
      </p:sp>
      <p:sp>
        <p:nvSpPr>
          <p:cNvPr id="63508" name="直接连接符 168979"/>
          <p:cNvSpPr/>
          <p:nvPr/>
        </p:nvSpPr>
        <p:spPr>
          <a:xfrm>
            <a:off x="2590800" y="1524000"/>
            <a:ext cx="0" cy="533400"/>
          </a:xfrm>
          <a:prstGeom prst="line">
            <a:avLst/>
          </a:prstGeom>
          <a:ln w="38100" cap="flat" cmpd="sng">
            <a:solidFill>
              <a:schemeClr val="hlink"/>
            </a:solidFill>
            <a:prstDash val="solid"/>
            <a:headEnd type="none" w="med" len="med"/>
            <a:tailEnd type="triangle" w="med" len="med"/>
          </a:ln>
        </p:spPr>
      </p:sp>
      <p:sp>
        <p:nvSpPr>
          <p:cNvPr id="63509" name="文本框 168980"/>
          <p:cNvSpPr txBox="1"/>
          <p:nvPr/>
        </p:nvSpPr>
        <p:spPr>
          <a:xfrm>
            <a:off x="2667000" y="1219200"/>
            <a:ext cx="457200" cy="396875"/>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P</a:t>
            </a:r>
            <a:endParaRPr lang="en-US" altLang="zh-CN" dirty="0">
              <a:latin typeface="Times New Roman" panose="02020603050405020304" pitchFamily="18" charset="0"/>
              <a:ea typeface="楷体_GB2312" pitchFamily="49" charset="-122"/>
            </a:endParaRPr>
          </a:p>
        </p:txBody>
      </p:sp>
      <p:grpSp>
        <p:nvGrpSpPr>
          <p:cNvPr id="168982" name="组合 168981"/>
          <p:cNvGrpSpPr/>
          <p:nvPr/>
        </p:nvGrpSpPr>
        <p:grpSpPr>
          <a:xfrm>
            <a:off x="3733800" y="3581400"/>
            <a:ext cx="1524000" cy="1158875"/>
            <a:chOff x="1968" y="2400"/>
            <a:chExt cx="960" cy="730"/>
          </a:xfrm>
        </p:grpSpPr>
        <p:grpSp>
          <p:nvGrpSpPr>
            <p:cNvPr id="63520" name="组合 168982"/>
            <p:cNvGrpSpPr/>
            <p:nvPr/>
          </p:nvGrpSpPr>
          <p:grpSpPr>
            <a:xfrm>
              <a:off x="1968" y="2400"/>
              <a:ext cx="960" cy="626"/>
              <a:chOff x="1776" y="2590"/>
              <a:chExt cx="960" cy="626"/>
            </a:xfrm>
          </p:grpSpPr>
          <p:sp>
            <p:nvSpPr>
              <p:cNvPr id="63522" name="矩形 168983"/>
              <p:cNvSpPr/>
              <p:nvPr/>
            </p:nvSpPr>
            <p:spPr>
              <a:xfrm>
                <a:off x="1776" y="2590"/>
                <a:ext cx="960" cy="28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3523" name="直接连接符 168984"/>
              <p:cNvSpPr/>
              <p:nvPr/>
            </p:nvSpPr>
            <p:spPr>
              <a:xfrm flipH="1">
                <a:off x="2091" y="2590"/>
                <a:ext cx="0" cy="280"/>
              </a:xfrm>
              <a:prstGeom prst="line">
                <a:avLst/>
              </a:prstGeom>
              <a:ln w="19050" cap="flat" cmpd="sng">
                <a:solidFill>
                  <a:schemeClr val="tx2"/>
                </a:solidFill>
                <a:prstDash val="solid"/>
                <a:headEnd type="none" w="med" len="med"/>
                <a:tailEnd type="none" w="med" len="med"/>
              </a:ln>
            </p:spPr>
          </p:sp>
          <p:sp>
            <p:nvSpPr>
              <p:cNvPr id="63524" name="直接连接符 168985"/>
              <p:cNvSpPr/>
              <p:nvPr/>
            </p:nvSpPr>
            <p:spPr>
              <a:xfrm flipH="1">
                <a:off x="2413" y="2590"/>
                <a:ext cx="0" cy="280"/>
              </a:xfrm>
              <a:prstGeom prst="line">
                <a:avLst/>
              </a:prstGeom>
              <a:ln w="19050" cap="flat" cmpd="sng">
                <a:solidFill>
                  <a:schemeClr val="tx2"/>
                </a:solidFill>
                <a:prstDash val="solid"/>
                <a:headEnd type="none" w="med" len="med"/>
                <a:tailEnd type="none" w="med" len="med"/>
              </a:ln>
            </p:spPr>
          </p:sp>
          <p:sp>
            <p:nvSpPr>
              <p:cNvPr id="63525" name="文本框 168986"/>
              <p:cNvSpPr txBox="1"/>
              <p:nvPr/>
            </p:nvSpPr>
            <p:spPr>
              <a:xfrm>
                <a:off x="2160" y="2592"/>
                <a:ext cx="240" cy="288"/>
              </a:xfrm>
              <a:prstGeom prst="rect">
                <a:avLst/>
              </a:prstGeom>
              <a:noFill/>
              <a:ln w="57150">
                <a:noFill/>
              </a:ln>
            </p:spPr>
            <p:txBody>
              <a:bodyPr>
                <a:spAutoFit/>
              </a:bodyPr>
              <a:p>
                <a:pPr lvl="0" eaLnBrk="1" hangingPunct="1">
                  <a:spcBef>
                    <a:spcPct val="50000"/>
                  </a:spcBef>
                </a:pPr>
                <a:r>
                  <a:rPr lang="en-US" altLang="zh-CN" sz="2400" dirty="0">
                    <a:latin typeface="Times New Roman" panose="02020603050405020304" pitchFamily="18" charset="0"/>
                    <a:ea typeface="楷体_GB2312" pitchFamily="49" charset="-122"/>
                  </a:rPr>
                  <a:t>e</a:t>
                </a:r>
                <a:endParaRPr lang="en-US" altLang="zh-CN" sz="2400" dirty="0">
                  <a:latin typeface="Times New Roman" panose="02020603050405020304" pitchFamily="18" charset="0"/>
                  <a:ea typeface="楷体_GB2312" pitchFamily="49" charset="-122"/>
                </a:endParaRPr>
              </a:p>
            </p:txBody>
          </p:sp>
          <p:sp>
            <p:nvSpPr>
              <p:cNvPr id="63526" name="直接连接符 168987"/>
              <p:cNvSpPr/>
              <p:nvPr/>
            </p:nvSpPr>
            <p:spPr>
              <a:xfrm flipV="1">
                <a:off x="2256" y="2880"/>
                <a:ext cx="0" cy="336"/>
              </a:xfrm>
              <a:prstGeom prst="line">
                <a:avLst/>
              </a:prstGeom>
              <a:ln w="38100" cap="flat" cmpd="sng">
                <a:solidFill>
                  <a:schemeClr val="hlink"/>
                </a:solidFill>
                <a:prstDash val="solid"/>
                <a:headEnd type="none" w="med" len="med"/>
                <a:tailEnd type="triangle" w="med" len="med"/>
              </a:ln>
            </p:spPr>
          </p:sp>
        </p:grpSp>
        <p:sp>
          <p:nvSpPr>
            <p:cNvPr id="63521" name="文本框 168988"/>
            <p:cNvSpPr txBox="1"/>
            <p:nvPr/>
          </p:nvSpPr>
          <p:spPr>
            <a:xfrm>
              <a:off x="2256" y="2880"/>
              <a:ext cx="288"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S</a:t>
              </a:r>
              <a:endParaRPr lang="en-US" altLang="zh-CN" dirty="0">
                <a:latin typeface="Times New Roman" panose="02020603050405020304" pitchFamily="18" charset="0"/>
                <a:ea typeface="楷体_GB2312" pitchFamily="49" charset="-122"/>
              </a:endParaRPr>
            </a:p>
          </p:txBody>
        </p:sp>
      </p:grpSp>
      <p:cxnSp>
        <p:nvCxnSpPr>
          <p:cNvPr id="168990" name="肘形连接符 168989"/>
          <p:cNvCxnSpPr/>
          <p:nvPr/>
        </p:nvCxnSpPr>
        <p:spPr>
          <a:xfrm rot="-5400000">
            <a:off x="5032375" y="2587625"/>
            <a:ext cx="1289050" cy="1143000"/>
          </a:xfrm>
          <a:prstGeom prst="bentConnector3">
            <a:avLst>
              <a:gd name="adj1" fmla="val -495"/>
            </a:avLst>
          </a:prstGeom>
          <a:ln w="50800" cap="flat" cmpd="sng">
            <a:solidFill>
              <a:srgbClr val="000080"/>
            </a:solidFill>
            <a:prstDash val="solid"/>
            <a:miter/>
            <a:headEnd type="none" w="med" len="med"/>
            <a:tailEnd type="triangle" w="med" len="med"/>
          </a:ln>
        </p:spPr>
      </p:cxnSp>
      <p:grpSp>
        <p:nvGrpSpPr>
          <p:cNvPr id="168991" name="组合 168990"/>
          <p:cNvGrpSpPr/>
          <p:nvPr/>
        </p:nvGrpSpPr>
        <p:grpSpPr>
          <a:xfrm>
            <a:off x="3505200" y="2362200"/>
            <a:ext cx="2362200" cy="1219200"/>
            <a:chOff x="2208" y="1632"/>
            <a:chExt cx="1488" cy="768"/>
          </a:xfrm>
        </p:grpSpPr>
        <p:sp>
          <p:nvSpPr>
            <p:cNvPr id="63518" name="直接连接符 168991"/>
            <p:cNvSpPr/>
            <p:nvPr/>
          </p:nvSpPr>
          <p:spPr>
            <a:xfrm flipH="1">
              <a:off x="2208" y="1632"/>
              <a:ext cx="1488" cy="0"/>
            </a:xfrm>
            <a:prstGeom prst="line">
              <a:avLst/>
            </a:prstGeom>
            <a:ln w="66675" cap="flat" cmpd="sng">
              <a:solidFill>
                <a:schemeClr val="bg1"/>
              </a:solidFill>
              <a:prstDash val="solid"/>
              <a:headEnd type="none" w="med" len="med"/>
              <a:tailEnd type="triangle" w="med" len="med"/>
            </a:ln>
          </p:spPr>
        </p:sp>
        <p:cxnSp>
          <p:nvCxnSpPr>
            <p:cNvPr id="63519" name="肘形连接符 168992"/>
            <p:cNvCxnSpPr/>
            <p:nvPr/>
          </p:nvCxnSpPr>
          <p:spPr>
            <a:xfrm rot="5400000">
              <a:off x="2955" y="1659"/>
              <a:ext cx="768" cy="714"/>
            </a:xfrm>
            <a:prstGeom prst="bentConnector3">
              <a:avLst>
                <a:gd name="adj1" fmla="val -1176"/>
              </a:avLst>
            </a:prstGeom>
            <a:ln w="50800" cap="flat" cmpd="sng">
              <a:pattFill prst="pct80">
                <a:fgClr>
                  <a:srgbClr val="CC0000"/>
                </a:fgClr>
                <a:bgClr>
                  <a:srgbClr val="FFFFFF"/>
                </a:bgClr>
              </a:pattFill>
              <a:prstDash val="solid"/>
              <a:miter/>
              <a:headEnd type="none" w="med" len="med"/>
              <a:tailEnd type="triangle" w="med" len="med"/>
            </a:ln>
          </p:spPr>
        </p:cxnSp>
      </p:grpSp>
      <p:cxnSp>
        <p:nvCxnSpPr>
          <p:cNvPr id="168994" name="肘形连接符 168993"/>
          <p:cNvCxnSpPr>
            <a:endCxn id="63498" idx="2"/>
          </p:cNvCxnSpPr>
          <p:nvPr/>
        </p:nvCxnSpPr>
        <p:spPr>
          <a:xfrm rot="5400000" flipH="1">
            <a:off x="2703513" y="2554288"/>
            <a:ext cx="1285875" cy="1209675"/>
          </a:xfrm>
          <a:prstGeom prst="bentConnector3">
            <a:avLst>
              <a:gd name="adj1" fmla="val 1231"/>
            </a:avLst>
          </a:prstGeom>
          <a:ln w="50800" cap="flat" cmpd="sng">
            <a:solidFill>
              <a:srgbClr val="000080"/>
            </a:solidFill>
            <a:prstDash val="solid"/>
            <a:miter/>
            <a:headEnd type="none" w="med" len="med"/>
            <a:tailEnd type="triangle" w="med" len="med"/>
          </a:ln>
        </p:spPr>
      </p:cxnSp>
      <p:sp>
        <p:nvSpPr>
          <p:cNvPr id="168995" name="矩形 168994"/>
          <p:cNvSpPr/>
          <p:nvPr/>
        </p:nvSpPr>
        <p:spPr>
          <a:xfrm>
            <a:off x="381000" y="4419600"/>
            <a:ext cx="2667000" cy="1615440"/>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s-&gt;next=p-&gt;next;         p-&gt;next-&gt;prior=s;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p-&gt;next=s; </a:t>
            </a:r>
            <a:r>
              <a:rPr lang="zh-CN" altLang="en-US" dirty="0">
                <a:solidFill>
                  <a:srgbClr val="CC0000"/>
                </a:solidFill>
                <a:latin typeface="Times New Roman" panose="02020603050405020304" pitchFamily="18" charset="0"/>
                <a:ea typeface="楷体_GB2312" pitchFamily="49" charset="-122"/>
              </a:rPr>
              <a:t> </a:t>
            </a:r>
            <a:endParaRPr lang="zh-CN" altLang="en-US"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s-&gt;prior=p; </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grpSp>
        <p:nvGrpSpPr>
          <p:cNvPr id="168996" name="组合 168995"/>
          <p:cNvGrpSpPr/>
          <p:nvPr/>
        </p:nvGrpSpPr>
        <p:grpSpPr>
          <a:xfrm>
            <a:off x="3276600" y="2181225"/>
            <a:ext cx="2438400" cy="1400175"/>
            <a:chOff x="2064" y="1374"/>
            <a:chExt cx="1536" cy="882"/>
          </a:xfrm>
        </p:grpSpPr>
        <p:sp>
          <p:nvSpPr>
            <p:cNvPr id="63516" name="直接连接符 168996"/>
            <p:cNvSpPr/>
            <p:nvPr/>
          </p:nvSpPr>
          <p:spPr>
            <a:xfrm>
              <a:off x="2064" y="1374"/>
              <a:ext cx="1536" cy="0"/>
            </a:xfrm>
            <a:prstGeom prst="line">
              <a:avLst/>
            </a:prstGeom>
            <a:ln w="38100" cap="flat" cmpd="sng">
              <a:solidFill>
                <a:schemeClr val="bg1"/>
              </a:solidFill>
              <a:prstDash val="solid"/>
              <a:headEnd type="none" w="med" len="med"/>
              <a:tailEnd type="triangle" w="med" len="med"/>
            </a:ln>
          </p:spPr>
        </p:sp>
        <p:cxnSp>
          <p:nvCxnSpPr>
            <p:cNvPr id="63517" name="肘形连接符 168997"/>
            <p:cNvCxnSpPr/>
            <p:nvPr/>
          </p:nvCxnSpPr>
          <p:spPr>
            <a:xfrm rot="-5400000" flipH="1">
              <a:off x="1944" y="1512"/>
              <a:ext cx="864" cy="624"/>
            </a:xfrm>
            <a:prstGeom prst="bentConnector3">
              <a:avLst>
                <a:gd name="adj1" fmla="val 1269"/>
              </a:avLst>
            </a:prstGeom>
            <a:ln w="50800" cap="flat" cmpd="sng">
              <a:pattFill prst="pct90">
                <a:fgClr>
                  <a:srgbClr val="FF99CC"/>
                </a:fgClr>
                <a:bgClr>
                  <a:srgbClr val="FFFFFF"/>
                </a:bgClr>
              </a:pattFill>
              <a:prstDash val="solid"/>
              <a:miter/>
              <a:headEnd type="none" w="med" len="med"/>
              <a:tailEnd type="triangle" w="med" len="med"/>
            </a:ln>
          </p:spPr>
        </p:cxn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982"/>
                                        </p:tgtEl>
                                        <p:attrNameLst>
                                          <p:attrName>style.visibility</p:attrName>
                                        </p:attrNameLst>
                                      </p:cBhvr>
                                      <p:to>
                                        <p:strVal val="visible"/>
                                      </p:to>
                                    </p:set>
                                    <p:animEffect transition="in" filter="blinds(horizontal)">
                                      <p:cBhvr>
                                        <p:cTn id="7" dur="500"/>
                                        <p:tgtEl>
                                          <p:spTgt spid="1689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8990"/>
                                        </p:tgtEl>
                                        <p:attrNameLst>
                                          <p:attrName>style.visibility</p:attrName>
                                        </p:attrNameLst>
                                      </p:cBhvr>
                                      <p:to>
                                        <p:strVal val="visible"/>
                                      </p:to>
                                    </p:set>
                                    <p:animEffect transition="in" filter="blinds(horizontal)">
                                      <p:cBhvr>
                                        <p:cTn id="12" dur="500"/>
                                        <p:tgtEl>
                                          <p:spTgt spid="1689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8991"/>
                                        </p:tgtEl>
                                        <p:attrNameLst>
                                          <p:attrName>style.visibility</p:attrName>
                                        </p:attrNameLst>
                                      </p:cBhvr>
                                      <p:to>
                                        <p:strVal val="visible"/>
                                      </p:to>
                                    </p:set>
                                    <p:animEffect transition="in" filter="blinds(horizontal)">
                                      <p:cBhvr>
                                        <p:cTn id="17" dur="500"/>
                                        <p:tgtEl>
                                          <p:spTgt spid="1689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8996"/>
                                        </p:tgtEl>
                                        <p:attrNameLst>
                                          <p:attrName>style.visibility</p:attrName>
                                        </p:attrNameLst>
                                      </p:cBhvr>
                                      <p:to>
                                        <p:strVal val="visible"/>
                                      </p:to>
                                    </p:set>
                                    <p:animEffect transition="in" filter="blinds(horizontal)">
                                      <p:cBhvr>
                                        <p:cTn id="22" dur="500"/>
                                        <p:tgtEl>
                                          <p:spTgt spid="1689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8994"/>
                                        </p:tgtEl>
                                        <p:attrNameLst>
                                          <p:attrName>style.visibility</p:attrName>
                                        </p:attrNameLst>
                                      </p:cBhvr>
                                      <p:to>
                                        <p:strVal val="visible"/>
                                      </p:to>
                                    </p:set>
                                    <p:animEffect transition="in" filter="blinds(horizontal)">
                                      <p:cBhvr>
                                        <p:cTn id="27" dur="500"/>
                                        <p:tgtEl>
                                          <p:spTgt spid="1689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8995"/>
                                        </p:tgtEl>
                                        <p:attrNameLst>
                                          <p:attrName>style.visibility</p:attrName>
                                        </p:attrNameLst>
                                      </p:cBhvr>
                                      <p:to>
                                        <p:strVal val="visible"/>
                                      </p:to>
                                    </p:set>
                                    <p:animEffect transition="in" filter="blinds(horizontal)">
                                      <p:cBhvr>
                                        <p:cTn id="32" dur="500"/>
                                        <p:tgtEl>
                                          <p:spTgt spid="168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5"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矩形 169985"/>
          <p:cNvSpPr/>
          <p:nvPr/>
        </p:nvSpPr>
        <p:spPr>
          <a:xfrm>
            <a:off x="381000" y="1066800"/>
            <a:ext cx="5109210" cy="396240"/>
          </a:xfrm>
          <a:prstGeom prst="rect">
            <a:avLst/>
          </a:prstGeom>
          <a:noFill/>
          <a:ln w="57150">
            <a:noFill/>
          </a:ln>
        </p:spPr>
        <p:txBody>
          <a:bodyPr wrap="none">
            <a:spAutoFit/>
          </a:bodyPr>
          <a:p>
            <a:pPr lvl="0" eaLnBrk="1" hangingPunct="1"/>
            <a:r>
              <a:rPr lang="en-US" altLang="zh-CN" dirty="0">
                <a:solidFill>
                  <a:schemeClr val="tx1"/>
                </a:solidFill>
                <a:latin typeface="Times New Roman" panose="02020603050405020304" pitchFamily="18" charset="0"/>
                <a:ea typeface="华文新魏" panose="02010800040101010101" pitchFamily="2" charset="-122"/>
              </a:rPr>
              <a:t>int DlinkIns(DoubleList L, int i, ElemType e)</a:t>
            </a:r>
            <a:r>
              <a:rPr lang="zh-CN" altLang="en-US" dirty="0">
                <a:solidFill>
                  <a:srgbClr val="003366"/>
                </a:solidFill>
                <a:latin typeface="Times New Roman" panose="02020603050405020304" pitchFamily="18" charset="0"/>
                <a:ea typeface="华文新魏" panose="02010800040101010101" pitchFamily="2" charset="-122"/>
              </a:rPr>
              <a:t> </a:t>
            </a:r>
            <a:endParaRPr lang="zh-CN" altLang="en-US" dirty="0">
              <a:solidFill>
                <a:srgbClr val="003366"/>
              </a:solidFill>
              <a:latin typeface="Times New Roman" panose="02020603050405020304" pitchFamily="18" charset="0"/>
              <a:ea typeface="华文新魏" panose="02010800040101010101" pitchFamily="2" charset="-122"/>
            </a:endParaRPr>
          </a:p>
        </p:txBody>
      </p:sp>
      <p:sp>
        <p:nvSpPr>
          <p:cNvPr id="169987" name="矩形 169986"/>
          <p:cNvSpPr/>
          <p:nvPr/>
        </p:nvSpPr>
        <p:spPr>
          <a:xfrm>
            <a:off x="381000" y="609600"/>
            <a:ext cx="1752600" cy="381000"/>
          </a:xfrm>
          <a:prstGeom prst="rect">
            <a:avLst/>
          </a:prstGeom>
          <a:noFill/>
          <a:ln w="57150">
            <a:noFill/>
          </a:ln>
        </p:spPr>
        <p:txBody>
          <a:bodyPr anchor="ctr"/>
          <a:p>
            <a:pPr lvl="0" eaLnBrk="1" hangingPunct="1">
              <a:lnSpc>
                <a:spcPct val="125000"/>
              </a:lnSpc>
            </a:pPr>
            <a:r>
              <a:rPr lang="zh-CN" altLang="en-US" dirty="0">
                <a:solidFill>
                  <a:srgbClr val="000066"/>
                </a:solidFill>
                <a:latin typeface="Times New Roman" panose="02020603050405020304" pitchFamily="18" charset="0"/>
                <a:ea typeface="华文新魏" panose="02010800040101010101" pitchFamily="2" charset="-122"/>
              </a:rPr>
              <a:t>算法实现：</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169989" name="云形标注 169988"/>
          <p:cNvSpPr>
            <a:spLocks noChangeArrowheads="1"/>
          </p:cNvSpPr>
          <p:nvPr/>
        </p:nvSpPr>
        <p:spPr bwMode="auto">
          <a:xfrm>
            <a:off x="5334000" y="1143000"/>
            <a:ext cx="3352800" cy="1143000"/>
          </a:xfrm>
          <a:prstGeom prst="cloudCallout">
            <a:avLst>
              <a:gd name="adj1" fmla="val -72583"/>
              <a:gd name="adj2" fmla="val 23056"/>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eaLnBrk="1" hangingPunct="1"/>
            <a:r>
              <a:rPr lang="zh-CN" altLang="en-US" sz="1600" dirty="0">
                <a:solidFill>
                  <a:schemeClr val="hlink"/>
                </a:solidFill>
                <a:latin typeface="Times New Roman" panose="02020603050405020304" pitchFamily="18" charset="0"/>
                <a:ea typeface="楷体_GB2312" pitchFamily="49" charset="-122"/>
              </a:rPr>
              <a:t>先检查待插入的位置</a:t>
            </a:r>
            <a:r>
              <a:rPr lang="en-US" altLang="zh-CN" sz="1600" dirty="0">
                <a:solidFill>
                  <a:schemeClr val="hlink"/>
                </a:solidFill>
                <a:latin typeface="Times New Roman" panose="02020603050405020304" pitchFamily="18" charset="0"/>
                <a:ea typeface="楷体_GB2312" pitchFamily="49" charset="-122"/>
              </a:rPr>
              <a:t>i</a:t>
            </a:r>
            <a:r>
              <a:rPr lang="zh-CN" altLang="en-US" sz="1600" dirty="0">
                <a:solidFill>
                  <a:schemeClr val="hlink"/>
                </a:solidFill>
                <a:latin typeface="Times New Roman" panose="02020603050405020304" pitchFamily="18" charset="0"/>
                <a:ea typeface="楷体_GB2312" pitchFamily="49" charset="-122"/>
              </a:rPr>
              <a:t>是否合法，若位置</a:t>
            </a:r>
            <a:r>
              <a:rPr lang="en-US" altLang="zh-CN" sz="1600" dirty="0">
                <a:solidFill>
                  <a:schemeClr val="hlink"/>
                </a:solidFill>
                <a:latin typeface="Times New Roman" panose="02020603050405020304" pitchFamily="18" charset="0"/>
                <a:ea typeface="楷体_GB2312" pitchFamily="49" charset="-122"/>
              </a:rPr>
              <a:t>i</a:t>
            </a:r>
            <a:r>
              <a:rPr lang="zh-CN" altLang="en-US" sz="1600" dirty="0">
                <a:solidFill>
                  <a:schemeClr val="hlink"/>
                </a:solidFill>
                <a:latin typeface="Times New Roman" panose="02020603050405020304" pitchFamily="18" charset="0"/>
                <a:ea typeface="楷体_GB2312" pitchFamily="49" charset="-122"/>
              </a:rPr>
              <a:t>合法， 则让指针</a:t>
            </a:r>
            <a:r>
              <a:rPr lang="en-US" altLang="zh-CN" sz="1600" dirty="0">
                <a:solidFill>
                  <a:schemeClr val="hlink"/>
                </a:solidFill>
                <a:latin typeface="Times New Roman" panose="02020603050405020304" pitchFamily="18" charset="0"/>
                <a:ea typeface="楷体_GB2312" pitchFamily="49" charset="-122"/>
              </a:rPr>
              <a:t>p</a:t>
            </a:r>
            <a:r>
              <a:rPr lang="zh-CN" altLang="en-US" sz="1600" dirty="0">
                <a:solidFill>
                  <a:schemeClr val="hlink"/>
                </a:solidFill>
                <a:latin typeface="Times New Roman" panose="02020603050405020304" pitchFamily="18" charset="0"/>
                <a:ea typeface="楷体_GB2312" pitchFamily="49" charset="-122"/>
              </a:rPr>
              <a:t>指向它</a:t>
            </a:r>
            <a:r>
              <a:rPr lang="zh-CN" altLang="en-US" sz="1600" dirty="0">
                <a:solidFill>
                  <a:srgbClr val="CC9900"/>
                </a:solidFill>
                <a:latin typeface="Times New Roman" panose="02020603050405020304" pitchFamily="18" charset="0"/>
                <a:ea typeface="楷体_GB2312" pitchFamily="49" charset="-122"/>
              </a:rPr>
              <a:t> </a:t>
            </a:r>
            <a:endParaRPr lang="zh-CN" altLang="en-US" sz="1600" dirty="0">
              <a:solidFill>
                <a:srgbClr val="CC9900"/>
              </a:solidFill>
              <a:latin typeface="Times New Roman" panose="02020603050405020304" pitchFamily="18" charset="0"/>
              <a:ea typeface="楷体_GB2312" pitchFamily="49" charset="-122"/>
            </a:endParaRPr>
          </a:p>
        </p:txBody>
      </p:sp>
      <p:sp>
        <p:nvSpPr>
          <p:cNvPr id="2" name="矩形 1"/>
          <p:cNvSpPr>
            <a:spLocks noChangeArrowheads="1"/>
          </p:cNvSpPr>
          <p:nvPr/>
        </p:nvSpPr>
        <p:spPr bwMode="auto">
          <a:xfrm>
            <a:off x="172085" y="1486853"/>
            <a:ext cx="4876800" cy="4664075"/>
          </a:xfrm>
          <a:prstGeom prst="rect">
            <a:avLst/>
          </a:prstGeom>
          <a:noFill/>
          <a:ln w="57150">
            <a:no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a:p>
            <a:pPr>
              <a:lnSpc>
                <a:spcPct val="125000"/>
              </a:lnSpc>
            </a:pPr>
            <a:r>
              <a:rPr lang="en-US" altLang="zh-CN"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a:p>
            <a:pPr>
              <a:lnSpc>
                <a:spcPct val="125000"/>
              </a:lnSpc>
            </a:pPr>
            <a:r>
              <a:rPr lang="en-US" altLang="zh-CN" dirty="0">
                <a:solidFill>
                  <a:srgbClr val="FF3300"/>
                </a:solidFill>
                <a:latin typeface="Times New Roman" panose="02020603050405020304" pitchFamily="18" charset="0"/>
                <a:ea typeface="楷体_GB2312" pitchFamily="49" charset="-122"/>
              </a:rPr>
              <a:t>   </a:t>
            </a:r>
            <a:r>
              <a:rPr lang="en-US" altLang="zh-CN" dirty="0" err="1">
                <a:solidFill>
                  <a:srgbClr val="002368"/>
                </a:solidFill>
                <a:latin typeface="Times New Roman" panose="02020603050405020304" pitchFamily="18" charset="0"/>
                <a:ea typeface="楷体_GB2312" pitchFamily="49" charset="-122"/>
              </a:rPr>
              <a:t>DNode</a:t>
            </a:r>
            <a:r>
              <a:rPr lang="en-US" altLang="zh-CN" dirty="0">
                <a:solidFill>
                  <a:srgbClr val="002368"/>
                </a:solidFill>
                <a:latin typeface="Times New Roman" panose="02020603050405020304" pitchFamily="18" charset="0"/>
                <a:ea typeface="楷体_GB2312" pitchFamily="49" charset="-122"/>
              </a:rPr>
              <a:t>  *s, *p; </a:t>
            </a:r>
            <a:endParaRPr lang="zh-CN" altLang="en-US" dirty="0">
              <a:solidFill>
                <a:srgbClr val="002368"/>
              </a:solidFill>
              <a:latin typeface="Times New Roman" panose="02020603050405020304" pitchFamily="18" charset="0"/>
              <a:ea typeface="楷体_GB2312" pitchFamily="49" charset="-122"/>
            </a:endParaRPr>
          </a:p>
          <a:p>
            <a:pPr>
              <a:lnSpc>
                <a:spcPct val="125000"/>
              </a:lnSpc>
            </a:pP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s=(</a:t>
            </a:r>
            <a:r>
              <a:rPr lang="en-US" altLang="zh-CN" dirty="0" err="1">
                <a:solidFill>
                  <a:srgbClr val="002368"/>
                </a:solidFill>
                <a:latin typeface="Times New Roman" panose="02020603050405020304" pitchFamily="18" charset="0"/>
                <a:ea typeface="楷体_GB2312" pitchFamily="49" charset="-122"/>
              </a:rPr>
              <a:t>DNode</a:t>
            </a:r>
            <a:r>
              <a:rPr lang="en-US" altLang="zh-CN" dirty="0">
                <a:solidFill>
                  <a:srgbClr val="002368"/>
                </a:solidFill>
                <a:latin typeface="Times New Roman" panose="02020603050405020304" pitchFamily="18" charset="0"/>
                <a:ea typeface="楷体_GB2312" pitchFamily="49" charset="-122"/>
              </a:rPr>
              <a:t>*)</a:t>
            </a:r>
            <a:r>
              <a:rPr lang="en-US" altLang="zh-CN" dirty="0" err="1">
                <a:solidFill>
                  <a:srgbClr val="002368"/>
                </a:solidFill>
                <a:latin typeface="Times New Roman" panose="02020603050405020304" pitchFamily="18" charset="0"/>
                <a:ea typeface="楷体_GB2312" pitchFamily="49" charset="-122"/>
              </a:rPr>
              <a:t>malloc</a:t>
            </a:r>
            <a:r>
              <a:rPr lang="en-US" altLang="zh-CN" dirty="0">
                <a:solidFill>
                  <a:srgbClr val="002368"/>
                </a:solidFill>
                <a:latin typeface="Times New Roman" panose="02020603050405020304" pitchFamily="18" charset="0"/>
                <a:ea typeface="楷体_GB2312" pitchFamily="49" charset="-122"/>
              </a:rPr>
              <a:t>(</a:t>
            </a:r>
            <a:r>
              <a:rPr lang="en-US" altLang="zh-CN" dirty="0" err="1">
                <a:solidFill>
                  <a:srgbClr val="002368"/>
                </a:solidFill>
                <a:latin typeface="Times New Roman" panose="02020603050405020304" pitchFamily="18" charset="0"/>
                <a:ea typeface="楷体_GB2312" pitchFamily="49" charset="-122"/>
              </a:rPr>
              <a:t>sizeof</a:t>
            </a:r>
            <a:r>
              <a:rPr lang="en-US" altLang="zh-CN" dirty="0">
                <a:solidFill>
                  <a:srgbClr val="002368"/>
                </a:solidFill>
                <a:latin typeface="Times New Roman" panose="02020603050405020304" pitchFamily="18" charset="0"/>
                <a:ea typeface="楷体_GB2312" pitchFamily="49" charset="-122"/>
              </a:rPr>
              <a:t>(</a:t>
            </a:r>
            <a:r>
              <a:rPr lang="en-US" altLang="zh-CN" dirty="0" err="1">
                <a:solidFill>
                  <a:srgbClr val="002368"/>
                </a:solidFill>
                <a:latin typeface="Times New Roman" panose="02020603050405020304" pitchFamily="18" charset="0"/>
                <a:ea typeface="楷体_GB2312" pitchFamily="49" charset="-122"/>
              </a:rPr>
              <a:t>DNode</a:t>
            </a:r>
            <a:r>
              <a:rPr lang="en-US" altLang="zh-CN" dirty="0">
                <a:solidFill>
                  <a:srgbClr val="002368"/>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a:p>
            <a:pPr>
              <a:lnSpc>
                <a:spcPct val="125000"/>
              </a:lnSpc>
            </a:pPr>
            <a:r>
              <a:rPr lang="zh-CN" altLang="en-US" dirty="0">
                <a:solidFill>
                  <a:srgbClr val="FF33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if (s</a:t>
            </a:r>
            <a:r>
              <a:rPr lang="en-US" altLang="zh-CN" dirty="0" smtClean="0">
                <a:solidFill>
                  <a:srgbClr val="CC0000"/>
                </a:solidFill>
                <a:latin typeface="Times New Roman" panose="02020603050405020304" pitchFamily="18" charset="0"/>
                <a:ea typeface="楷体_GB2312" pitchFamily="49" charset="-122"/>
              </a:rPr>
              <a:t>)</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{s-&gt;data=e; </a:t>
            </a:r>
            <a:r>
              <a:rPr lang="zh-CN" altLang="en-US" dirty="0" smtClean="0">
                <a:solidFill>
                  <a:srgbClr val="CC0000"/>
                </a:solidFill>
                <a:latin typeface="Times New Roman" panose="02020603050405020304" pitchFamily="18" charset="0"/>
                <a:ea typeface="楷体_GB2312" pitchFamily="49" charset="-122"/>
              </a:rPr>
              <a:t> </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s-&gt;next=p-&gt;next;        </a:t>
            </a:r>
            <a:endParaRPr lang="en-US" altLang="zh-CN" dirty="0">
              <a:solidFill>
                <a:srgbClr val="CC0000"/>
              </a:solidFill>
              <a:latin typeface="Times New Roman" panose="02020603050405020304" pitchFamily="18" charset="0"/>
              <a:ea typeface="楷体_GB2312" pitchFamily="49" charset="-122"/>
            </a:endParaRPr>
          </a:p>
          <a:p>
            <a:pPr>
              <a:lnSpc>
                <a:spcPct val="125000"/>
              </a:lnSpc>
            </a:pPr>
            <a:r>
              <a:rPr lang="en-US" altLang="zh-CN" dirty="0">
                <a:solidFill>
                  <a:srgbClr val="CC0000"/>
                </a:solidFill>
                <a:latin typeface="Times New Roman" panose="02020603050405020304" pitchFamily="18" charset="0"/>
                <a:ea typeface="楷体_GB2312" pitchFamily="49" charset="-122"/>
              </a:rPr>
              <a:t>      p-&gt;next=s; </a:t>
            </a:r>
            <a:r>
              <a:rPr lang="zh-CN" altLang="en-US" dirty="0" smtClean="0">
                <a:solidFill>
                  <a:srgbClr val="CC0000"/>
                </a:solidFill>
                <a:latin typeface="Times New Roman" panose="02020603050405020304" pitchFamily="18" charset="0"/>
                <a:ea typeface="楷体_GB2312" pitchFamily="49" charset="-122"/>
              </a:rPr>
              <a:t> </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s-&gt;next-&gt;prior=s;     </a:t>
            </a:r>
            <a:endParaRPr lang="en-US" altLang="zh-CN" dirty="0">
              <a:solidFill>
                <a:srgbClr val="CC0000"/>
              </a:solidFill>
              <a:latin typeface="Times New Roman" panose="02020603050405020304" pitchFamily="18" charset="0"/>
              <a:ea typeface="楷体_GB2312" pitchFamily="49" charset="-122"/>
            </a:endParaRPr>
          </a:p>
          <a:p>
            <a:pPr>
              <a:lnSpc>
                <a:spcPct val="125000"/>
              </a:lnSpc>
            </a:pPr>
            <a:r>
              <a:rPr lang="en-US" altLang="zh-CN" dirty="0">
                <a:solidFill>
                  <a:srgbClr val="CC0000"/>
                </a:solidFill>
                <a:latin typeface="Times New Roman" panose="02020603050405020304" pitchFamily="18" charset="0"/>
                <a:ea typeface="楷体_GB2312" pitchFamily="49" charset="-122"/>
              </a:rPr>
              <a:t>      s-&gt;prior=p; </a:t>
            </a:r>
            <a:r>
              <a:rPr lang="zh-CN" altLang="en-US" dirty="0" smtClean="0">
                <a:solidFill>
                  <a:srgbClr val="CC0000"/>
                </a:solidFill>
                <a:latin typeface="Times New Roman" panose="02020603050405020304" pitchFamily="18" charset="0"/>
                <a:ea typeface="楷体_GB2312" pitchFamily="49" charset="-122"/>
              </a:rPr>
              <a:t> </a:t>
            </a:r>
            <a:endParaRPr lang="zh-CN" altLang="en-US" dirty="0">
              <a:solidFill>
                <a:srgbClr val="CC0000"/>
              </a:solidFill>
              <a:latin typeface="Times New Roman" panose="02020603050405020304" pitchFamily="18" charset="0"/>
              <a:ea typeface="楷体_GB2312" pitchFamily="49" charset="-122"/>
            </a:endParaRPr>
          </a:p>
          <a:p>
            <a:pPr>
              <a:lnSpc>
                <a:spcPct val="125000"/>
              </a:lnSpc>
            </a:pPr>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return 1; </a:t>
            </a:r>
            <a:r>
              <a:rPr lang="en-US" altLang="zh-CN" dirty="0" smtClean="0">
                <a:solidFill>
                  <a:srgbClr val="CC0000"/>
                </a:solidFill>
                <a:latin typeface="Times New Roman" panose="02020603050405020304" pitchFamily="18" charset="0"/>
                <a:ea typeface="楷体_GB2312" pitchFamily="49" charset="-122"/>
              </a:rPr>
              <a:t>}</a:t>
            </a:r>
            <a:endParaRPr lang="zh-CN" altLang="en-US" dirty="0">
              <a:solidFill>
                <a:srgbClr val="003366"/>
              </a:solidFill>
              <a:latin typeface="Times New Roman" panose="02020603050405020304" pitchFamily="18" charset="0"/>
              <a:ea typeface="楷体_GB2312" pitchFamily="49" charset="-122"/>
            </a:endParaRPr>
          </a:p>
          <a:p>
            <a:pPr>
              <a:lnSpc>
                <a:spcPct val="125000"/>
              </a:lnSpc>
            </a:pPr>
            <a:r>
              <a:rPr lang="zh-CN" altLang="en-US" dirty="0">
                <a:solidFill>
                  <a:srgbClr val="FF3300"/>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else return 0;</a:t>
            </a:r>
            <a:r>
              <a:rPr lang="en-US" altLang="zh-CN" dirty="0">
                <a:solidFill>
                  <a:srgbClr val="FF3300"/>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 calcmode="lin" valueType="num">
                                      <p:cBhvr additive="base">
                                        <p:cTn id="7" dur="500" fill="hold"/>
                                        <p:tgtEl>
                                          <p:spTgt spid="169987"/>
                                        </p:tgtEl>
                                        <p:attrNameLst>
                                          <p:attrName>ppt_x</p:attrName>
                                        </p:attrNameLst>
                                      </p:cBhvr>
                                      <p:tavLst>
                                        <p:tav tm="0">
                                          <p:val>
                                            <p:strVal val="0-#ppt_w/2"/>
                                          </p:val>
                                        </p:tav>
                                        <p:tav tm="100000">
                                          <p:val>
                                            <p:strVal val="#ppt_x"/>
                                          </p:val>
                                        </p:tav>
                                      </p:tavLst>
                                    </p:anim>
                                    <p:anim calcmode="lin" valueType="num">
                                      <p:cBhvr additive="base">
                                        <p:cTn id="8" dur="500" fill="hold"/>
                                        <p:tgtEl>
                                          <p:spTgt spid="169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9986"/>
                                        </p:tgtEl>
                                        <p:attrNameLst>
                                          <p:attrName>style.visibility</p:attrName>
                                        </p:attrNameLst>
                                      </p:cBhvr>
                                      <p:to>
                                        <p:strVal val="visible"/>
                                      </p:to>
                                    </p:set>
                                    <p:animEffect transition="in" filter="box(in)">
                                      <p:cBhvr>
                                        <p:cTn id="13" dur="500"/>
                                        <p:tgtEl>
                                          <p:spTgt spid="16998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69989"/>
                                        </p:tgtEl>
                                        <p:attrNameLst>
                                          <p:attrName>style.visibility</p:attrName>
                                        </p:attrNameLst>
                                      </p:cBhvr>
                                      <p:to>
                                        <p:strVal val="visible"/>
                                      </p:to>
                                    </p:set>
                                    <p:animEffect transition="in" filter="box(in)">
                                      <p:cBhvr>
                                        <p:cTn id="18"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P spid="169987" grpId="0"/>
      <p:bldP spid="16998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171009"/>
          <p:cNvSpPr txBox="1">
            <a:spLocks noChangeArrowheads="1"/>
          </p:cNvSpPr>
          <p:nvPr/>
        </p:nvSpPr>
        <p:spPr bwMode="auto">
          <a:xfrm>
            <a:off x="457200" y="609600"/>
            <a:ext cx="3048000" cy="381000"/>
          </a:xfrm>
          <a:prstGeom prst="rect">
            <a:avLst/>
          </a:prstGeom>
          <a:gradFill rotWithShape="1">
            <a:gsLst>
              <a:gs pos="0">
                <a:srgbClr val="800080"/>
              </a:gs>
              <a:gs pos="50000">
                <a:schemeClr val="bg1"/>
              </a:gs>
              <a:gs pos="100000">
                <a:srgbClr val="800080"/>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lvl1pPr>
              <a:defRPr sz="2000" b="1">
                <a:solidFill>
                  <a:schemeClr val="tx2"/>
                </a:solidFill>
                <a:latin typeface="Arial" panose="020B0604020202020204" pitchFamily="34" charset="0"/>
                <a:ea typeface="宋体" panose="02010600030101010101" pitchFamily="2" charset="-122"/>
              </a:defRPr>
            </a:lvl1pPr>
            <a:lvl2pPr>
              <a:defRPr sz="2000" b="1">
                <a:solidFill>
                  <a:schemeClr val="tx2"/>
                </a:solidFill>
                <a:latin typeface="Arial" panose="020B0604020202020204" pitchFamily="34" charset="0"/>
                <a:ea typeface="宋体" panose="02010600030101010101" pitchFamily="2" charset="-122"/>
              </a:defRPr>
            </a:lvl2pPr>
            <a:lvl3pPr>
              <a:defRPr sz="2000" b="1">
                <a:solidFill>
                  <a:schemeClr val="tx2"/>
                </a:solidFill>
                <a:latin typeface="Arial" panose="020B0604020202020204" pitchFamily="34" charset="0"/>
                <a:ea typeface="宋体" panose="02010600030101010101" pitchFamily="2" charset="-122"/>
              </a:defRPr>
            </a:lvl3pPr>
            <a:lvl4pPr>
              <a:defRPr sz="2000" b="1">
                <a:solidFill>
                  <a:schemeClr val="tx2"/>
                </a:solidFill>
                <a:latin typeface="Arial" panose="020B0604020202020204" pitchFamily="34" charset="0"/>
                <a:ea typeface="宋体" panose="02010600030101010101" pitchFamily="2" charset="-122"/>
              </a:defRPr>
            </a:lvl4pPr>
            <a:lvl5pPr>
              <a:defRPr sz="2000" b="1">
                <a:solidFill>
                  <a:schemeClr val="tx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2.  </a:t>
            </a:r>
            <a:r>
              <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双向链表的删除操作</a:t>
            </a:r>
            <a:endPar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65539" name="文本框 171010"/>
          <p:cNvSpPr txBox="1"/>
          <p:nvPr/>
        </p:nvSpPr>
        <p:spPr>
          <a:xfrm>
            <a:off x="2438400" y="5867400"/>
            <a:ext cx="3252788" cy="366713"/>
          </a:xfrm>
          <a:prstGeom prst="rect">
            <a:avLst/>
          </a:prstGeom>
          <a:gradFill rotWithShape="1">
            <a:gsLst>
              <a:gs pos="0">
                <a:srgbClr val="767676"/>
              </a:gs>
              <a:gs pos="50000">
                <a:srgbClr val="FFFFFF"/>
              </a:gs>
              <a:gs pos="100000">
                <a:srgbClr val="767676"/>
              </a:gs>
            </a:gsLst>
            <a:lin ang="5400000" scaled="1"/>
            <a:tileRect/>
          </a:gradFill>
          <a:ln w="57150">
            <a:noFill/>
          </a:ln>
        </p:spPr>
        <p:txBody>
          <a:bodyPr>
            <a:spAutoFit/>
          </a:bodyPr>
          <a:p>
            <a:pPr lvl="0" algn="ctr" eaLnBrk="1" hangingPunct="1"/>
            <a:r>
              <a:rPr lang="zh-CN" altLang="en-US" sz="1800" dirty="0">
                <a:solidFill>
                  <a:srgbClr val="000000"/>
                </a:solidFill>
                <a:latin typeface="Times New Roman" panose="02020603050405020304" pitchFamily="18" charset="0"/>
                <a:ea typeface="华文新魏" panose="02010800040101010101" pitchFamily="2" charset="-122"/>
              </a:rPr>
              <a:t>图</a:t>
            </a:r>
            <a:r>
              <a:rPr lang="en-US" altLang="zh-CN" sz="1800" dirty="0">
                <a:solidFill>
                  <a:srgbClr val="000000"/>
                </a:solidFill>
                <a:latin typeface="Times New Roman" panose="02020603050405020304" pitchFamily="18" charset="0"/>
                <a:ea typeface="华文新魏" panose="02010800040101010101" pitchFamily="2" charset="-122"/>
              </a:rPr>
              <a:t>2.17 </a:t>
            </a:r>
            <a:r>
              <a:rPr lang="zh-CN" altLang="en-US" sz="1800" dirty="0">
                <a:solidFill>
                  <a:srgbClr val="000000"/>
                </a:solidFill>
                <a:latin typeface="Times New Roman" panose="02020603050405020304" pitchFamily="18" charset="0"/>
                <a:ea typeface="华文新魏" panose="02010800040101010101" pitchFamily="2" charset="-122"/>
              </a:rPr>
              <a:t>双向链表的删除操作 </a:t>
            </a:r>
            <a:endParaRPr lang="zh-CN" altLang="en-US" sz="1800" dirty="0">
              <a:solidFill>
                <a:srgbClr val="000000"/>
              </a:solidFill>
              <a:latin typeface="Times New Roman" panose="02020603050405020304" pitchFamily="18" charset="0"/>
              <a:ea typeface="华文新魏" panose="02010800040101010101" pitchFamily="2" charset="-122"/>
            </a:endParaRPr>
          </a:p>
        </p:txBody>
      </p:sp>
      <p:sp>
        <p:nvSpPr>
          <p:cNvPr id="65540" name="矩形 171011"/>
          <p:cNvSpPr/>
          <p:nvPr/>
        </p:nvSpPr>
        <p:spPr>
          <a:xfrm>
            <a:off x="533400" y="1066800"/>
            <a:ext cx="1600200" cy="4572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算法描述： </a:t>
            </a:r>
            <a:endParaRPr lang="zh-CN" altLang="en-US" dirty="0">
              <a:latin typeface="Times New Roman" panose="02020603050405020304" pitchFamily="18" charset="0"/>
              <a:ea typeface="华文新魏" panose="02010800040101010101" pitchFamily="2" charset="-122"/>
            </a:endParaRPr>
          </a:p>
        </p:txBody>
      </p:sp>
      <p:sp>
        <p:nvSpPr>
          <p:cNvPr id="65541" name="矩形 171012"/>
          <p:cNvSpPr/>
          <p:nvPr/>
        </p:nvSpPr>
        <p:spPr>
          <a:xfrm>
            <a:off x="1600200" y="4114800"/>
            <a:ext cx="1676400" cy="44450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5542" name="直接连接符 171013"/>
          <p:cNvSpPr/>
          <p:nvPr/>
        </p:nvSpPr>
        <p:spPr>
          <a:xfrm flipH="1">
            <a:off x="2149475" y="4114800"/>
            <a:ext cx="0" cy="444500"/>
          </a:xfrm>
          <a:prstGeom prst="line">
            <a:avLst/>
          </a:prstGeom>
          <a:ln w="19050" cap="flat" cmpd="sng">
            <a:solidFill>
              <a:schemeClr val="tx2"/>
            </a:solidFill>
            <a:prstDash val="solid"/>
            <a:headEnd type="none" w="med" len="med"/>
            <a:tailEnd type="none" w="med" len="med"/>
          </a:ln>
        </p:spPr>
      </p:sp>
      <p:sp>
        <p:nvSpPr>
          <p:cNvPr id="65543" name="直接连接符 171014"/>
          <p:cNvSpPr/>
          <p:nvPr/>
        </p:nvSpPr>
        <p:spPr>
          <a:xfrm flipH="1">
            <a:off x="2713038" y="4114800"/>
            <a:ext cx="0" cy="444500"/>
          </a:xfrm>
          <a:prstGeom prst="line">
            <a:avLst/>
          </a:prstGeom>
          <a:ln w="19050" cap="flat" cmpd="sng">
            <a:solidFill>
              <a:schemeClr val="tx2"/>
            </a:solidFill>
            <a:prstDash val="solid"/>
            <a:headEnd type="none" w="med" len="med"/>
            <a:tailEnd type="none" w="med" len="med"/>
          </a:ln>
        </p:spPr>
      </p:sp>
      <p:sp>
        <p:nvSpPr>
          <p:cNvPr id="65544" name="文本框 171015"/>
          <p:cNvSpPr txBox="1"/>
          <p:nvPr/>
        </p:nvSpPr>
        <p:spPr>
          <a:xfrm>
            <a:off x="2133600" y="4178300"/>
            <a:ext cx="528638" cy="396875"/>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i-1</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5545" name="直接连接符 171016"/>
          <p:cNvSpPr/>
          <p:nvPr/>
        </p:nvSpPr>
        <p:spPr>
          <a:xfrm>
            <a:off x="1143000" y="4241800"/>
            <a:ext cx="457200" cy="0"/>
          </a:xfrm>
          <a:prstGeom prst="line">
            <a:avLst/>
          </a:prstGeom>
          <a:ln w="28575" cap="flat" cmpd="sng">
            <a:solidFill>
              <a:srgbClr val="002368"/>
            </a:solidFill>
            <a:prstDash val="solid"/>
            <a:headEnd type="none" w="med" len="med"/>
            <a:tailEnd type="triangle" w="med" len="med"/>
          </a:ln>
        </p:spPr>
      </p:sp>
      <p:sp>
        <p:nvSpPr>
          <p:cNvPr id="65546" name="直接连接符 171017"/>
          <p:cNvSpPr/>
          <p:nvPr/>
        </p:nvSpPr>
        <p:spPr>
          <a:xfrm flipH="1">
            <a:off x="1295400" y="4432300"/>
            <a:ext cx="609600" cy="0"/>
          </a:xfrm>
          <a:prstGeom prst="line">
            <a:avLst/>
          </a:prstGeom>
          <a:ln w="28575" cap="flat" cmpd="sng">
            <a:solidFill>
              <a:srgbClr val="CC0000"/>
            </a:solidFill>
            <a:prstDash val="solid"/>
            <a:headEnd type="none" w="med" len="med"/>
            <a:tailEnd type="triangle" w="med" len="med"/>
          </a:ln>
        </p:spPr>
      </p:sp>
      <p:sp>
        <p:nvSpPr>
          <p:cNvPr id="65547" name="直接连接符 171018"/>
          <p:cNvSpPr/>
          <p:nvPr/>
        </p:nvSpPr>
        <p:spPr>
          <a:xfrm>
            <a:off x="2971800" y="4241800"/>
            <a:ext cx="685800" cy="0"/>
          </a:xfrm>
          <a:prstGeom prst="line">
            <a:avLst/>
          </a:prstGeom>
          <a:ln w="28575" cap="flat" cmpd="sng">
            <a:solidFill>
              <a:srgbClr val="002368"/>
            </a:solidFill>
            <a:prstDash val="solid"/>
            <a:headEnd type="none" w="med" len="med"/>
            <a:tailEnd type="triangle" w="med" len="med"/>
          </a:ln>
        </p:spPr>
      </p:sp>
      <p:sp>
        <p:nvSpPr>
          <p:cNvPr id="65548" name="直接连接符 171019"/>
          <p:cNvSpPr/>
          <p:nvPr/>
        </p:nvSpPr>
        <p:spPr>
          <a:xfrm>
            <a:off x="381000" y="4305300"/>
            <a:ext cx="533400" cy="0"/>
          </a:xfrm>
          <a:prstGeom prst="line">
            <a:avLst/>
          </a:prstGeom>
          <a:ln w="76200" cap="flat" cmpd="sng">
            <a:solidFill>
              <a:schemeClr val="tx1"/>
            </a:solidFill>
            <a:prstDash val="sysDot"/>
            <a:headEnd type="none" w="med" len="med"/>
            <a:tailEnd type="none" w="med" len="med"/>
          </a:ln>
        </p:spPr>
      </p:sp>
      <p:grpSp>
        <p:nvGrpSpPr>
          <p:cNvPr id="171021" name="组合 171020"/>
          <p:cNvGrpSpPr/>
          <p:nvPr/>
        </p:nvGrpSpPr>
        <p:grpSpPr>
          <a:xfrm>
            <a:off x="3276600" y="4114800"/>
            <a:ext cx="2362200" cy="473075"/>
            <a:chOff x="2064" y="2496"/>
            <a:chExt cx="1488" cy="298"/>
          </a:xfrm>
        </p:grpSpPr>
        <p:sp>
          <p:nvSpPr>
            <p:cNvPr id="65573" name="直接连接符 171021"/>
            <p:cNvSpPr/>
            <p:nvPr/>
          </p:nvSpPr>
          <p:spPr>
            <a:xfrm flipH="1">
              <a:off x="2064" y="2696"/>
              <a:ext cx="432" cy="0"/>
            </a:xfrm>
            <a:prstGeom prst="line">
              <a:avLst/>
            </a:prstGeom>
            <a:ln w="28575" cap="flat" cmpd="sng">
              <a:solidFill>
                <a:srgbClr val="CC0000"/>
              </a:solidFill>
              <a:prstDash val="solid"/>
              <a:headEnd type="none" w="med" len="med"/>
              <a:tailEnd type="triangle" w="med" len="med"/>
            </a:ln>
          </p:spPr>
        </p:sp>
        <p:grpSp>
          <p:nvGrpSpPr>
            <p:cNvPr id="65574" name="组合 171022"/>
            <p:cNvGrpSpPr/>
            <p:nvPr/>
          </p:nvGrpSpPr>
          <p:grpSpPr>
            <a:xfrm>
              <a:off x="2304" y="2496"/>
              <a:ext cx="960" cy="280"/>
              <a:chOff x="2304" y="2496"/>
              <a:chExt cx="960" cy="280"/>
            </a:xfrm>
          </p:grpSpPr>
          <p:sp>
            <p:nvSpPr>
              <p:cNvPr id="65577" name="矩形 171023"/>
              <p:cNvSpPr/>
              <p:nvPr/>
            </p:nvSpPr>
            <p:spPr>
              <a:xfrm>
                <a:off x="2304" y="2496"/>
                <a:ext cx="960" cy="28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5578" name="直接连接符 171024"/>
              <p:cNvSpPr/>
              <p:nvPr/>
            </p:nvSpPr>
            <p:spPr>
              <a:xfrm flipH="1">
                <a:off x="2619" y="2496"/>
                <a:ext cx="0" cy="280"/>
              </a:xfrm>
              <a:prstGeom prst="line">
                <a:avLst/>
              </a:prstGeom>
              <a:ln w="19050" cap="flat" cmpd="sng">
                <a:solidFill>
                  <a:schemeClr val="tx2"/>
                </a:solidFill>
                <a:prstDash val="solid"/>
                <a:headEnd type="none" w="med" len="med"/>
                <a:tailEnd type="none" w="med" len="med"/>
              </a:ln>
            </p:spPr>
          </p:sp>
          <p:sp>
            <p:nvSpPr>
              <p:cNvPr id="65579" name="直接连接符 171025"/>
              <p:cNvSpPr/>
              <p:nvPr/>
            </p:nvSpPr>
            <p:spPr>
              <a:xfrm flipH="1">
                <a:off x="2941" y="2496"/>
                <a:ext cx="0" cy="280"/>
              </a:xfrm>
              <a:prstGeom prst="line">
                <a:avLst/>
              </a:prstGeom>
              <a:ln w="19050" cap="flat" cmpd="sng">
                <a:solidFill>
                  <a:schemeClr val="tx2"/>
                </a:solidFill>
                <a:prstDash val="solid"/>
                <a:headEnd type="none" w="med" len="med"/>
                <a:tailEnd type="none" w="med" len="med"/>
              </a:ln>
            </p:spPr>
          </p:sp>
        </p:grpSp>
        <p:sp>
          <p:nvSpPr>
            <p:cNvPr id="65575" name="文本框 171026"/>
            <p:cNvSpPr txBox="1"/>
            <p:nvPr/>
          </p:nvSpPr>
          <p:spPr>
            <a:xfrm>
              <a:off x="2640" y="2544"/>
              <a:ext cx="286" cy="250"/>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5576" name="直接连接符 171027"/>
            <p:cNvSpPr/>
            <p:nvPr/>
          </p:nvSpPr>
          <p:spPr>
            <a:xfrm>
              <a:off x="3168" y="2576"/>
              <a:ext cx="384" cy="0"/>
            </a:xfrm>
            <a:prstGeom prst="line">
              <a:avLst/>
            </a:prstGeom>
            <a:ln w="28575" cap="flat" cmpd="sng">
              <a:solidFill>
                <a:srgbClr val="002368"/>
              </a:solidFill>
              <a:prstDash val="solid"/>
              <a:headEnd type="none" w="med" len="med"/>
              <a:tailEnd type="triangle" w="med" len="med"/>
            </a:ln>
          </p:spPr>
        </p:sp>
      </p:grpSp>
      <p:sp>
        <p:nvSpPr>
          <p:cNvPr id="65550" name="直接连接符 171028"/>
          <p:cNvSpPr/>
          <p:nvPr/>
        </p:nvSpPr>
        <p:spPr>
          <a:xfrm flipH="1">
            <a:off x="5181600" y="4432300"/>
            <a:ext cx="609600" cy="0"/>
          </a:xfrm>
          <a:prstGeom prst="line">
            <a:avLst/>
          </a:prstGeom>
          <a:ln w="28575" cap="flat" cmpd="sng">
            <a:solidFill>
              <a:srgbClr val="CC0000"/>
            </a:solidFill>
            <a:prstDash val="solid"/>
            <a:headEnd type="none" w="med" len="med"/>
            <a:tailEnd type="triangle" w="med" len="med"/>
          </a:ln>
        </p:spPr>
      </p:sp>
      <p:sp>
        <p:nvSpPr>
          <p:cNvPr id="65551" name="矩形 171029"/>
          <p:cNvSpPr/>
          <p:nvPr/>
        </p:nvSpPr>
        <p:spPr>
          <a:xfrm>
            <a:off x="5638800" y="4114800"/>
            <a:ext cx="1524000" cy="444500"/>
          </a:xfrm>
          <a:prstGeom prst="rect">
            <a:avLst/>
          </a:prstGeom>
          <a:noFill/>
          <a:ln w="1905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5552" name="直接连接符 171030"/>
          <p:cNvSpPr/>
          <p:nvPr/>
        </p:nvSpPr>
        <p:spPr>
          <a:xfrm flipH="1">
            <a:off x="6138863" y="4114800"/>
            <a:ext cx="0" cy="444500"/>
          </a:xfrm>
          <a:prstGeom prst="line">
            <a:avLst/>
          </a:prstGeom>
          <a:ln w="19050" cap="flat" cmpd="sng">
            <a:solidFill>
              <a:schemeClr val="tx2"/>
            </a:solidFill>
            <a:prstDash val="solid"/>
            <a:headEnd type="none" w="med" len="med"/>
            <a:tailEnd type="none" w="med" len="med"/>
          </a:ln>
        </p:spPr>
      </p:sp>
      <p:sp>
        <p:nvSpPr>
          <p:cNvPr id="65553" name="直接连接符 171031"/>
          <p:cNvSpPr/>
          <p:nvPr/>
        </p:nvSpPr>
        <p:spPr>
          <a:xfrm flipH="1">
            <a:off x="6650038" y="4114800"/>
            <a:ext cx="0" cy="444500"/>
          </a:xfrm>
          <a:prstGeom prst="line">
            <a:avLst/>
          </a:prstGeom>
          <a:ln w="19050" cap="flat" cmpd="sng">
            <a:solidFill>
              <a:schemeClr val="tx2"/>
            </a:solidFill>
            <a:prstDash val="solid"/>
            <a:headEnd type="none" w="med" len="med"/>
            <a:tailEnd type="none" w="med" len="med"/>
          </a:ln>
        </p:spPr>
      </p:sp>
      <p:sp>
        <p:nvSpPr>
          <p:cNvPr id="65554" name="文本框 171032"/>
          <p:cNvSpPr txBox="1"/>
          <p:nvPr/>
        </p:nvSpPr>
        <p:spPr>
          <a:xfrm>
            <a:off x="6096000" y="4178300"/>
            <a:ext cx="609600" cy="396875"/>
          </a:xfrm>
          <a:prstGeom prst="rect">
            <a:avLst/>
          </a:prstGeom>
          <a:noFill/>
          <a:ln w="57150">
            <a:noFill/>
          </a:ln>
        </p:spPr>
        <p:txBody>
          <a:bodyPr>
            <a:spAutoFit/>
          </a:bodyPr>
          <a:p>
            <a:pPr lvl="0" eaLnBrk="1" hangingPunct="1">
              <a:spcBef>
                <a:spcPct val="50000"/>
              </a:spcBef>
            </a:pPr>
            <a:r>
              <a:rPr lang="en-US" altLang="zh-CN" dirty="0">
                <a:solidFill>
                  <a:srgbClr val="002368"/>
                </a:solidFill>
                <a:latin typeface="Times New Roman" panose="02020603050405020304" pitchFamily="18" charset="0"/>
                <a:ea typeface="楷体_GB2312" pitchFamily="49" charset="-122"/>
              </a:rPr>
              <a:t>a</a:t>
            </a:r>
            <a:r>
              <a:rPr lang="en-US" altLang="zh-CN" baseline="-25000" dirty="0">
                <a:solidFill>
                  <a:srgbClr val="002368"/>
                </a:solidFill>
                <a:latin typeface="Times New Roman" panose="02020603050405020304" pitchFamily="18" charset="0"/>
                <a:ea typeface="楷体_GB2312" pitchFamily="49" charset="-122"/>
              </a:rPr>
              <a:t>i+1</a:t>
            </a:r>
            <a:endParaRPr lang="en-US" altLang="zh-CN" baseline="-25000" dirty="0">
              <a:solidFill>
                <a:srgbClr val="002368"/>
              </a:solidFill>
              <a:latin typeface="Times New Roman" panose="02020603050405020304" pitchFamily="18" charset="0"/>
              <a:ea typeface="楷体_GB2312" pitchFamily="49" charset="-122"/>
            </a:endParaRPr>
          </a:p>
        </p:txBody>
      </p:sp>
      <p:sp>
        <p:nvSpPr>
          <p:cNvPr id="65555" name="直接连接符 171033"/>
          <p:cNvSpPr/>
          <p:nvPr/>
        </p:nvSpPr>
        <p:spPr>
          <a:xfrm>
            <a:off x="6934200" y="4305300"/>
            <a:ext cx="533400" cy="0"/>
          </a:xfrm>
          <a:prstGeom prst="line">
            <a:avLst/>
          </a:prstGeom>
          <a:ln w="28575" cap="flat" cmpd="sng">
            <a:solidFill>
              <a:srgbClr val="002368"/>
            </a:solidFill>
            <a:prstDash val="solid"/>
            <a:headEnd type="none" w="med" len="med"/>
            <a:tailEnd type="triangle" w="med" len="med"/>
          </a:ln>
        </p:spPr>
      </p:sp>
      <p:sp>
        <p:nvSpPr>
          <p:cNvPr id="65556" name="直接连接符 171034"/>
          <p:cNvSpPr/>
          <p:nvPr/>
        </p:nvSpPr>
        <p:spPr>
          <a:xfrm flipH="1">
            <a:off x="7162800" y="4432300"/>
            <a:ext cx="457200" cy="0"/>
          </a:xfrm>
          <a:prstGeom prst="line">
            <a:avLst/>
          </a:prstGeom>
          <a:ln w="28575" cap="flat" cmpd="sng">
            <a:solidFill>
              <a:srgbClr val="CC0000"/>
            </a:solidFill>
            <a:prstDash val="solid"/>
            <a:headEnd type="none" w="med" len="med"/>
            <a:tailEnd type="triangle" w="med" len="med"/>
          </a:ln>
        </p:spPr>
      </p:sp>
      <p:sp>
        <p:nvSpPr>
          <p:cNvPr id="65557" name="直接连接符 171035"/>
          <p:cNvSpPr/>
          <p:nvPr/>
        </p:nvSpPr>
        <p:spPr>
          <a:xfrm>
            <a:off x="7772400" y="4305300"/>
            <a:ext cx="533400" cy="0"/>
          </a:xfrm>
          <a:prstGeom prst="line">
            <a:avLst/>
          </a:prstGeom>
          <a:ln w="76200" cap="flat" cmpd="sng">
            <a:solidFill>
              <a:schemeClr val="tx1"/>
            </a:solidFill>
            <a:prstDash val="sysDot"/>
            <a:headEnd type="none" w="med" len="med"/>
            <a:tailEnd type="none" w="med" len="med"/>
          </a:ln>
        </p:spPr>
      </p:sp>
      <p:grpSp>
        <p:nvGrpSpPr>
          <p:cNvPr id="171037" name="组合 171036"/>
          <p:cNvGrpSpPr/>
          <p:nvPr/>
        </p:nvGrpSpPr>
        <p:grpSpPr>
          <a:xfrm>
            <a:off x="2362200" y="3352800"/>
            <a:ext cx="457200" cy="762000"/>
            <a:chOff x="2688" y="2016"/>
            <a:chExt cx="288" cy="480"/>
          </a:xfrm>
        </p:grpSpPr>
        <p:sp>
          <p:nvSpPr>
            <p:cNvPr id="65571" name="直接连接符 171037"/>
            <p:cNvSpPr/>
            <p:nvPr/>
          </p:nvSpPr>
          <p:spPr>
            <a:xfrm>
              <a:off x="2688" y="2160"/>
              <a:ext cx="0" cy="336"/>
            </a:xfrm>
            <a:prstGeom prst="line">
              <a:avLst/>
            </a:prstGeom>
            <a:ln w="38100" cap="flat" cmpd="sng">
              <a:solidFill>
                <a:schemeClr val="hlink"/>
              </a:solidFill>
              <a:prstDash val="solid"/>
              <a:headEnd type="none" w="med" len="med"/>
              <a:tailEnd type="triangle" w="med" len="med"/>
            </a:ln>
          </p:spPr>
        </p:sp>
        <p:sp>
          <p:nvSpPr>
            <p:cNvPr id="65572" name="文本框 171038"/>
            <p:cNvSpPr txBox="1"/>
            <p:nvPr/>
          </p:nvSpPr>
          <p:spPr>
            <a:xfrm>
              <a:off x="2688" y="2016"/>
              <a:ext cx="288" cy="250"/>
            </a:xfrm>
            <a:prstGeom prst="rect">
              <a:avLst/>
            </a:prstGeom>
            <a:noFill/>
            <a:ln w="57150">
              <a:noFill/>
            </a:ln>
          </p:spPr>
          <p:txBody>
            <a:bodyPr>
              <a:spAutoFit/>
            </a:bodyPr>
            <a:p>
              <a:pPr lvl="0" eaLnBrk="1" hangingPunct="1">
                <a:spcBef>
                  <a:spcPct val="50000"/>
                </a:spcBef>
              </a:pPr>
              <a:r>
                <a:rPr lang="en-US" altLang="zh-CN" dirty="0">
                  <a:latin typeface="Times New Roman" panose="02020603050405020304" pitchFamily="18" charset="0"/>
                  <a:ea typeface="楷体_GB2312" pitchFamily="49" charset="-122"/>
                </a:rPr>
                <a:t>P</a:t>
              </a:r>
              <a:endParaRPr lang="en-US" altLang="zh-CN" dirty="0">
                <a:latin typeface="Times New Roman" panose="02020603050405020304" pitchFamily="18" charset="0"/>
                <a:ea typeface="楷体_GB2312" pitchFamily="49" charset="-122"/>
              </a:endParaRPr>
            </a:p>
          </p:txBody>
        </p:sp>
      </p:grpSp>
      <p:grpSp>
        <p:nvGrpSpPr>
          <p:cNvPr id="171040" name="组合 171039"/>
          <p:cNvGrpSpPr/>
          <p:nvPr/>
        </p:nvGrpSpPr>
        <p:grpSpPr>
          <a:xfrm>
            <a:off x="4419600" y="3276600"/>
            <a:ext cx="457200" cy="838200"/>
            <a:chOff x="2784" y="1968"/>
            <a:chExt cx="288" cy="528"/>
          </a:xfrm>
        </p:grpSpPr>
        <p:sp>
          <p:nvSpPr>
            <p:cNvPr id="65569" name="直接连接符 171040"/>
            <p:cNvSpPr/>
            <p:nvPr/>
          </p:nvSpPr>
          <p:spPr>
            <a:xfrm>
              <a:off x="2784" y="2160"/>
              <a:ext cx="0" cy="336"/>
            </a:xfrm>
            <a:prstGeom prst="line">
              <a:avLst/>
            </a:prstGeom>
            <a:ln w="38100" cap="flat" cmpd="sng">
              <a:solidFill>
                <a:srgbClr val="FF00FF"/>
              </a:solidFill>
              <a:prstDash val="solid"/>
              <a:headEnd type="none" w="med" len="med"/>
              <a:tailEnd type="triangle" w="med" len="med"/>
            </a:ln>
          </p:spPr>
        </p:sp>
        <p:sp>
          <p:nvSpPr>
            <p:cNvPr id="65570" name="文本框 171041"/>
            <p:cNvSpPr txBox="1"/>
            <p:nvPr/>
          </p:nvSpPr>
          <p:spPr>
            <a:xfrm>
              <a:off x="2784" y="1968"/>
              <a:ext cx="288" cy="288"/>
            </a:xfrm>
            <a:prstGeom prst="rect">
              <a:avLst/>
            </a:prstGeom>
            <a:noFill/>
            <a:ln w="57150">
              <a:noFill/>
            </a:ln>
          </p:spPr>
          <p:txBody>
            <a:bodyPr>
              <a:spAutoFit/>
            </a:bodyPr>
            <a:p>
              <a:pPr lvl="0" eaLnBrk="1" hangingPunct="1">
                <a:spcBef>
                  <a:spcPct val="50000"/>
                </a:spcBef>
              </a:pPr>
              <a:r>
                <a:rPr lang="en-US" altLang="zh-CN" sz="2400" dirty="0">
                  <a:solidFill>
                    <a:srgbClr val="002368"/>
                  </a:solidFill>
                  <a:latin typeface="Times New Roman" panose="02020603050405020304" pitchFamily="18" charset="0"/>
                  <a:ea typeface="楷体_GB2312" pitchFamily="49" charset="-122"/>
                </a:rPr>
                <a:t>r</a:t>
              </a:r>
              <a:endParaRPr lang="en-US" altLang="zh-CN" sz="2400" dirty="0">
                <a:solidFill>
                  <a:srgbClr val="002368"/>
                </a:solidFill>
                <a:latin typeface="Times New Roman" panose="02020603050405020304" pitchFamily="18" charset="0"/>
                <a:ea typeface="楷体_GB2312" pitchFamily="49" charset="-122"/>
              </a:endParaRPr>
            </a:p>
          </p:txBody>
        </p:sp>
      </p:grpSp>
      <p:grpSp>
        <p:nvGrpSpPr>
          <p:cNvPr id="171043" name="组合 171042"/>
          <p:cNvGrpSpPr/>
          <p:nvPr/>
        </p:nvGrpSpPr>
        <p:grpSpPr>
          <a:xfrm>
            <a:off x="2971800" y="3276600"/>
            <a:ext cx="2971800" cy="990600"/>
            <a:chOff x="1872" y="1968"/>
            <a:chExt cx="1872" cy="624"/>
          </a:xfrm>
        </p:grpSpPr>
        <p:sp>
          <p:nvSpPr>
            <p:cNvPr id="65566" name="直接连接符 171043"/>
            <p:cNvSpPr/>
            <p:nvPr/>
          </p:nvSpPr>
          <p:spPr>
            <a:xfrm>
              <a:off x="1872" y="2574"/>
              <a:ext cx="432" cy="0"/>
            </a:xfrm>
            <a:prstGeom prst="line">
              <a:avLst/>
            </a:prstGeom>
            <a:ln w="38100" cap="flat" cmpd="sng">
              <a:solidFill>
                <a:schemeClr val="bg1"/>
              </a:solidFill>
              <a:prstDash val="solid"/>
              <a:headEnd type="none" w="med" len="med"/>
              <a:tailEnd type="triangle" w="med" len="med"/>
            </a:ln>
          </p:spPr>
        </p:sp>
        <p:cxnSp>
          <p:nvCxnSpPr>
            <p:cNvPr id="65567" name="肘形连接符 171044"/>
            <p:cNvCxnSpPr/>
            <p:nvPr/>
          </p:nvCxnSpPr>
          <p:spPr>
            <a:xfrm>
              <a:off x="1872" y="1968"/>
              <a:ext cx="1872" cy="528"/>
            </a:xfrm>
            <a:prstGeom prst="bentConnector3">
              <a:avLst>
                <a:gd name="adj1" fmla="val 100269"/>
              </a:avLst>
            </a:prstGeom>
            <a:ln w="57150" cap="flat" cmpd="sng">
              <a:pattFill prst="pct90">
                <a:fgClr>
                  <a:srgbClr val="CC0000"/>
                </a:fgClr>
                <a:bgClr>
                  <a:srgbClr val="FFFFFF"/>
                </a:bgClr>
              </a:pattFill>
              <a:prstDash val="solid"/>
              <a:miter/>
              <a:headEnd type="none" w="med" len="med"/>
              <a:tailEnd type="triangle" w="med" len="med"/>
            </a:ln>
          </p:spPr>
        </p:cxnSp>
        <p:sp>
          <p:nvSpPr>
            <p:cNvPr id="65568" name="直接连接符 171045"/>
            <p:cNvSpPr/>
            <p:nvPr/>
          </p:nvSpPr>
          <p:spPr>
            <a:xfrm>
              <a:off x="1872" y="1968"/>
              <a:ext cx="0" cy="624"/>
            </a:xfrm>
            <a:prstGeom prst="line">
              <a:avLst/>
            </a:prstGeom>
            <a:ln w="57150" cap="flat" cmpd="sng">
              <a:pattFill prst="pct90">
                <a:fgClr>
                  <a:srgbClr val="CC0000"/>
                </a:fgClr>
                <a:bgClr>
                  <a:srgbClr val="FFFFFF"/>
                </a:bgClr>
              </a:pattFill>
              <a:prstDash val="solid"/>
              <a:headEnd type="none" w="med" len="med"/>
              <a:tailEnd type="none" w="med" len="med"/>
            </a:ln>
          </p:spPr>
        </p:sp>
      </p:grpSp>
      <p:grpSp>
        <p:nvGrpSpPr>
          <p:cNvPr id="171047" name="组合 171046"/>
          <p:cNvGrpSpPr/>
          <p:nvPr/>
        </p:nvGrpSpPr>
        <p:grpSpPr>
          <a:xfrm>
            <a:off x="2438400" y="4419600"/>
            <a:ext cx="3352800" cy="838200"/>
            <a:chOff x="1488" y="2688"/>
            <a:chExt cx="2160" cy="528"/>
          </a:xfrm>
        </p:grpSpPr>
        <p:sp>
          <p:nvSpPr>
            <p:cNvPr id="65563" name="直接连接符 171047"/>
            <p:cNvSpPr/>
            <p:nvPr/>
          </p:nvSpPr>
          <p:spPr>
            <a:xfrm flipH="1">
              <a:off x="3252" y="2697"/>
              <a:ext cx="384" cy="0"/>
            </a:xfrm>
            <a:prstGeom prst="line">
              <a:avLst/>
            </a:prstGeom>
            <a:ln w="38100" cap="flat" cmpd="sng">
              <a:solidFill>
                <a:schemeClr val="bg1"/>
              </a:solidFill>
              <a:prstDash val="solid"/>
              <a:headEnd type="none" w="med" len="med"/>
              <a:tailEnd type="triangle" w="med" len="med"/>
            </a:ln>
          </p:spPr>
        </p:sp>
        <p:cxnSp>
          <p:nvCxnSpPr>
            <p:cNvPr id="65564" name="肘形连接符 171048"/>
            <p:cNvCxnSpPr/>
            <p:nvPr/>
          </p:nvCxnSpPr>
          <p:spPr>
            <a:xfrm rot="10800000">
              <a:off x="1488" y="2784"/>
              <a:ext cx="2160" cy="432"/>
            </a:xfrm>
            <a:prstGeom prst="bentConnector3">
              <a:avLst>
                <a:gd name="adj1" fmla="val 99491"/>
              </a:avLst>
            </a:prstGeom>
            <a:ln w="57150" cap="flat" cmpd="sng">
              <a:pattFill prst="pct90">
                <a:fgClr>
                  <a:srgbClr val="002368"/>
                </a:fgClr>
                <a:bgClr>
                  <a:srgbClr val="FFFFFF"/>
                </a:bgClr>
              </a:pattFill>
              <a:prstDash val="solid"/>
              <a:miter/>
              <a:headEnd type="none" w="med" len="med"/>
              <a:tailEnd type="triangle" w="med" len="med"/>
            </a:ln>
          </p:spPr>
        </p:cxnSp>
        <p:sp>
          <p:nvSpPr>
            <p:cNvPr id="65565" name="直接连接符 171049"/>
            <p:cNvSpPr/>
            <p:nvPr/>
          </p:nvSpPr>
          <p:spPr>
            <a:xfrm>
              <a:off x="3648" y="2688"/>
              <a:ext cx="0" cy="528"/>
            </a:xfrm>
            <a:prstGeom prst="line">
              <a:avLst/>
            </a:prstGeom>
            <a:ln w="57150" cap="flat" cmpd="sng">
              <a:pattFill prst="pct90">
                <a:fgClr>
                  <a:srgbClr val="002368"/>
                </a:fgClr>
                <a:bgClr>
                  <a:srgbClr val="FFFFFF"/>
                </a:bgClr>
              </a:pattFill>
              <a:prstDash val="solid"/>
              <a:headEnd type="none" w="med" len="med"/>
              <a:tailEnd type="none" w="med" len="med"/>
            </a:ln>
          </p:spPr>
        </p:sp>
      </p:grpSp>
      <p:sp>
        <p:nvSpPr>
          <p:cNvPr id="65562" name="矩形 171050"/>
          <p:cNvSpPr/>
          <p:nvPr/>
        </p:nvSpPr>
        <p:spPr>
          <a:xfrm>
            <a:off x="1905000" y="1143000"/>
            <a:ext cx="2514600" cy="1615440"/>
          </a:xfrm>
          <a:prstGeom prst="rect">
            <a:avLst/>
          </a:prstGeom>
          <a:noFill/>
          <a:ln w="57150">
            <a:noFill/>
          </a:ln>
        </p:spPr>
        <p:txBody>
          <a:bodyPr>
            <a:spAutoFit/>
          </a:bodyPr>
          <a:p>
            <a:pPr lvl="0" eaLnBrk="1" hangingPunct="1">
              <a:lnSpc>
                <a:spcPct val="125000"/>
              </a:lnSpc>
            </a:pPr>
            <a:r>
              <a:rPr lang="en-US" altLang="zh-CN" dirty="0">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*e=p-&gt;data; </a:t>
            </a:r>
            <a:endParaRPr lang="zh-CN" altLang="en-US"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p-&gt;next=r-&gt;next;</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r-&gt;next-&gt;prior=p;</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free(r); </a:t>
            </a:r>
            <a:endParaRPr lang="en-US" altLang="zh-CN" dirty="0">
              <a:solidFill>
                <a:srgbClr val="CC0000"/>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1037"/>
                                        </p:tgtEl>
                                        <p:attrNameLst>
                                          <p:attrName>style.visibility</p:attrName>
                                        </p:attrNameLst>
                                      </p:cBhvr>
                                      <p:to>
                                        <p:strVal val="visible"/>
                                      </p:to>
                                    </p:set>
                                    <p:animEffect transition="in" filter="blinds(horizontal)">
                                      <p:cBhvr>
                                        <p:cTn id="7" dur="500"/>
                                        <p:tgtEl>
                                          <p:spTgt spid="1710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1040"/>
                                        </p:tgtEl>
                                        <p:attrNameLst>
                                          <p:attrName>style.visibility</p:attrName>
                                        </p:attrNameLst>
                                      </p:cBhvr>
                                      <p:to>
                                        <p:strVal val="visible"/>
                                      </p:to>
                                    </p:set>
                                    <p:animEffect transition="in" filter="blinds(horizontal)">
                                      <p:cBhvr>
                                        <p:cTn id="12" dur="500"/>
                                        <p:tgtEl>
                                          <p:spTgt spid="1710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1043"/>
                                        </p:tgtEl>
                                        <p:attrNameLst>
                                          <p:attrName>style.visibility</p:attrName>
                                        </p:attrNameLst>
                                      </p:cBhvr>
                                      <p:to>
                                        <p:strVal val="visible"/>
                                      </p:to>
                                    </p:set>
                                    <p:animEffect transition="in" filter="blinds(horizontal)">
                                      <p:cBhvr>
                                        <p:cTn id="17" dur="500"/>
                                        <p:tgtEl>
                                          <p:spTgt spid="1710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1047"/>
                                        </p:tgtEl>
                                        <p:attrNameLst>
                                          <p:attrName>style.visibility</p:attrName>
                                        </p:attrNameLst>
                                      </p:cBhvr>
                                      <p:to>
                                        <p:strVal val="visible"/>
                                      </p:to>
                                    </p:set>
                                    <p:animEffect transition="in" filter="blinds(horizontal)">
                                      <p:cBhvr>
                                        <p:cTn id="22" dur="500"/>
                                        <p:tgtEl>
                                          <p:spTgt spid="17104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710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10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文本框 172033"/>
          <p:cNvSpPr txBox="1"/>
          <p:nvPr/>
        </p:nvSpPr>
        <p:spPr>
          <a:xfrm>
            <a:off x="381000" y="1219200"/>
            <a:ext cx="5715000" cy="472440"/>
          </a:xfrm>
          <a:prstGeom prst="rect">
            <a:avLst/>
          </a:prstGeom>
          <a:noFill/>
          <a:ln w="9525">
            <a:noFill/>
          </a:ln>
        </p:spPr>
        <p:txBody>
          <a:bodyPr>
            <a:spAutoFit/>
          </a:bodyPr>
          <a:p>
            <a:pPr lvl="0" algn="just" eaLnBrk="1" hangingPunct="1">
              <a:lnSpc>
                <a:spcPct val="125000"/>
              </a:lnSpc>
            </a:pPr>
            <a:r>
              <a:rPr lang="en-US" altLang="zh-CN" dirty="0">
                <a:solidFill>
                  <a:schemeClr val="tx1"/>
                </a:solidFill>
                <a:latin typeface="Times New Roman" panose="02020603050405020304" pitchFamily="18" charset="0"/>
                <a:ea typeface="宋体" panose="02010600030101010101" pitchFamily="2" charset="-122"/>
              </a:rPr>
              <a:t>int   DlinkDel(DoubleList L, int i, ElemType *e)</a:t>
            </a:r>
            <a:r>
              <a:rPr lang="zh-CN" altLang="en-US" dirty="0">
                <a:solidFill>
                  <a:schemeClr val="tx1"/>
                </a:solidFill>
                <a:latin typeface="Times New Roman" panose="02020603050405020304" pitchFamily="18" charset="0"/>
                <a:ea typeface="宋体" panose="02010600030101010101" pitchFamily="2" charset="-122"/>
              </a:rPr>
              <a:t> </a:t>
            </a:r>
            <a:endParaRPr lang="zh-CN" altLang="en-US" dirty="0">
              <a:solidFill>
                <a:schemeClr val="tx1"/>
              </a:solidFill>
              <a:latin typeface="Times New Roman" panose="02020603050405020304" pitchFamily="18" charset="0"/>
              <a:ea typeface="宋体" panose="02010600030101010101" pitchFamily="2" charset="-122"/>
            </a:endParaRPr>
          </a:p>
        </p:txBody>
      </p:sp>
      <p:sp>
        <p:nvSpPr>
          <p:cNvPr id="172035" name="文本框 172034"/>
          <p:cNvSpPr txBox="1"/>
          <p:nvPr/>
        </p:nvSpPr>
        <p:spPr>
          <a:xfrm>
            <a:off x="2667000" y="5562600"/>
            <a:ext cx="3784600" cy="366713"/>
          </a:xfrm>
          <a:prstGeom prst="rect">
            <a:avLst/>
          </a:prstGeom>
          <a:gradFill rotWithShape="1">
            <a:gsLst>
              <a:gs pos="0">
                <a:srgbClr val="767676"/>
              </a:gs>
              <a:gs pos="50000">
                <a:srgbClr val="FFFFFF"/>
              </a:gs>
              <a:gs pos="100000">
                <a:srgbClr val="767676"/>
              </a:gs>
            </a:gsLst>
            <a:lin ang="5400000" scaled="1"/>
            <a:tileRect/>
          </a:gradFill>
          <a:ln w="57150">
            <a:noFill/>
          </a:ln>
        </p:spPr>
        <p:txBody>
          <a:bodyPr>
            <a:spAutoFit/>
          </a:bodyPr>
          <a:p>
            <a:pPr lvl="0" eaLnBrk="1" hangingPunct="1"/>
            <a:r>
              <a:rPr lang="zh-CN" altLang="en-US" sz="1800" dirty="0">
                <a:solidFill>
                  <a:srgbClr val="000000"/>
                </a:solidFill>
                <a:latin typeface="Times New Roman" panose="02020603050405020304" pitchFamily="18" charset="0"/>
                <a:ea typeface="华文新魏" panose="02010800040101010101" pitchFamily="2" charset="-122"/>
              </a:rPr>
              <a:t>【算法</a:t>
            </a:r>
            <a:r>
              <a:rPr lang="en-US" altLang="zh-CN" sz="1800" dirty="0">
                <a:solidFill>
                  <a:srgbClr val="000000"/>
                </a:solidFill>
                <a:latin typeface="Times New Roman" panose="02020603050405020304" pitchFamily="18" charset="0"/>
                <a:ea typeface="华文新魏" panose="02010800040101010101" pitchFamily="2" charset="-122"/>
              </a:rPr>
              <a:t>2.16 </a:t>
            </a:r>
            <a:r>
              <a:rPr lang="zh-CN" altLang="en-US" sz="1800" dirty="0">
                <a:solidFill>
                  <a:srgbClr val="000000"/>
                </a:solidFill>
                <a:latin typeface="Times New Roman" panose="02020603050405020304" pitchFamily="18" charset="0"/>
                <a:ea typeface="华文新魏" panose="02010800040101010101" pitchFamily="2" charset="-122"/>
              </a:rPr>
              <a:t>双向链表的删除操作】 </a:t>
            </a:r>
            <a:endParaRPr lang="zh-CN" altLang="en-US" sz="1800" dirty="0">
              <a:solidFill>
                <a:srgbClr val="000000"/>
              </a:solidFill>
              <a:latin typeface="Times New Roman" panose="02020603050405020304" pitchFamily="18" charset="0"/>
              <a:ea typeface="华文新魏" panose="02010800040101010101" pitchFamily="2" charset="-122"/>
            </a:endParaRPr>
          </a:p>
        </p:txBody>
      </p:sp>
      <p:sp>
        <p:nvSpPr>
          <p:cNvPr id="172036" name="矩形 172035"/>
          <p:cNvSpPr/>
          <p:nvPr/>
        </p:nvSpPr>
        <p:spPr>
          <a:xfrm>
            <a:off x="304800" y="609600"/>
            <a:ext cx="1962150"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算法实现：</a:t>
            </a:r>
            <a:endParaRPr lang="zh-CN" altLang="en-US" dirty="0">
              <a:latin typeface="Times New Roman" panose="02020603050405020304" pitchFamily="18" charset="0"/>
              <a:ea typeface="华文新魏" panose="02010800040101010101" pitchFamily="2" charset="-122"/>
            </a:endParaRPr>
          </a:p>
        </p:txBody>
      </p:sp>
      <p:sp>
        <p:nvSpPr>
          <p:cNvPr id="172037" name="矩形 172036"/>
          <p:cNvSpPr/>
          <p:nvPr/>
        </p:nvSpPr>
        <p:spPr>
          <a:xfrm>
            <a:off x="381000" y="1752600"/>
            <a:ext cx="3200400" cy="3215640"/>
          </a:xfrm>
          <a:prstGeom prst="rect">
            <a:avLst/>
          </a:prstGeom>
          <a:noFill/>
          <a:ln w="57150">
            <a:noFill/>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 </a:t>
            </a:r>
            <a:r>
              <a:rPr lang="en-US" altLang="zh-CN" dirty="0">
                <a:solidFill>
                  <a:srgbClr val="FF3300"/>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     ……</a:t>
            </a:r>
            <a:endParaRPr lang="en-US" altLang="zh-CN"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2368"/>
                </a:solidFill>
                <a:latin typeface="Times New Roman" panose="02020603050405020304" pitchFamily="18" charset="0"/>
                <a:ea typeface="楷体_GB2312" pitchFamily="49" charset="-122"/>
              </a:rPr>
              <a:t>      DNode  *r=p-&gt;next;</a:t>
            </a:r>
            <a:r>
              <a:rPr lang="en-US" altLang="zh-CN" dirty="0">
                <a:solidFill>
                  <a:srgbClr val="FF3300"/>
                </a:solidFill>
                <a:latin typeface="Times New Roman" panose="02020603050405020304" pitchFamily="18" charset="0"/>
                <a:ea typeface="楷体_GB2312" pitchFamily="49" charset="-122"/>
              </a:rPr>
              <a:t> </a:t>
            </a:r>
            <a:endParaRPr lang="zh-CN" altLang="en-US" dirty="0">
              <a:solidFill>
                <a:srgbClr val="FF3300"/>
              </a:solidFill>
              <a:latin typeface="Times New Roman" panose="02020603050405020304" pitchFamily="18" charset="0"/>
              <a:ea typeface="楷体_GB2312" pitchFamily="49" charset="-122"/>
            </a:endParaRPr>
          </a:p>
          <a:p>
            <a:pPr lvl="0" eaLnBrk="1" hangingPunct="1"/>
            <a:r>
              <a:rPr lang="zh-CN" altLang="en-US" dirty="0">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*e=p-&gt;data; </a:t>
            </a:r>
            <a:endParaRPr lang="zh-CN" altLang="en-US" dirty="0">
              <a:solidFill>
                <a:srgbClr val="CC0000"/>
              </a:solidFill>
              <a:latin typeface="Times New Roman" panose="02020603050405020304" pitchFamily="18" charset="0"/>
              <a:ea typeface="楷体_GB2312" pitchFamily="49" charset="-122"/>
            </a:endParaRPr>
          </a:p>
          <a:p>
            <a:pPr lvl="0" eaLnBrk="1" hangingPunct="1"/>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p-&gt;next=r-&gt;next; </a:t>
            </a:r>
            <a:endParaRPr lang="zh-CN" altLang="en-US" dirty="0">
              <a:solidFill>
                <a:srgbClr val="CC0000"/>
              </a:solidFill>
              <a:latin typeface="Times New Roman" panose="02020603050405020304" pitchFamily="18" charset="0"/>
              <a:ea typeface="楷体_GB2312" pitchFamily="49" charset="-122"/>
            </a:endParaRPr>
          </a:p>
          <a:p>
            <a:pPr lvl="0" eaLnBrk="1" hangingPunct="1"/>
            <a:r>
              <a:rPr lang="zh-CN" altLang="en-US" dirty="0">
                <a:solidFill>
                  <a:srgbClr val="CC00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r-&gt;next-&gt;prior=p;</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lvl="0" eaLnBrk="1" hangingPunct="1"/>
            <a:r>
              <a:rPr lang="en-US" altLang="zh-CN" dirty="0">
                <a:solidFill>
                  <a:srgbClr val="CC0000"/>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free(p); </a:t>
            </a:r>
            <a:endParaRPr lang="zh-CN" altLang="en-US" dirty="0">
              <a:solidFill>
                <a:srgbClr val="002368"/>
              </a:solidFill>
              <a:latin typeface="Times New Roman" panose="02020603050405020304" pitchFamily="18" charset="0"/>
              <a:ea typeface="楷体_GB2312" pitchFamily="49" charset="-122"/>
            </a:endParaRPr>
          </a:p>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return  1</a:t>
            </a:r>
            <a:r>
              <a:rPr lang="en-US" altLang="zh-CN" dirty="0">
                <a:solidFill>
                  <a:srgbClr val="336600"/>
                </a:solidFill>
                <a:latin typeface="Times New Roman" panose="02020603050405020304" pitchFamily="18" charset="0"/>
                <a:ea typeface="楷体_GB2312" pitchFamily="49" charset="-122"/>
              </a:rPr>
              <a:t> ;</a:t>
            </a:r>
            <a:endParaRPr lang="zh-CN" altLang="en-US" dirty="0">
              <a:solidFill>
                <a:srgbClr val="3366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p:txBody>
      </p:sp>
      <p:sp>
        <p:nvSpPr>
          <p:cNvPr id="172038" name="云形标注 172037"/>
          <p:cNvSpPr>
            <a:spLocks noChangeArrowheads="1"/>
          </p:cNvSpPr>
          <p:nvPr/>
        </p:nvSpPr>
        <p:spPr bwMode="auto">
          <a:xfrm>
            <a:off x="5486400" y="1905000"/>
            <a:ext cx="3352800" cy="1143000"/>
          </a:xfrm>
          <a:prstGeom prst="cloudCallout">
            <a:avLst>
              <a:gd name="adj1" fmla="val -95787"/>
              <a:gd name="adj2" fmla="val -29306"/>
            </a:avLst>
          </a:prstGeom>
          <a:gradFill rotWithShape="1">
            <a:gsLst>
              <a:gs pos="0">
                <a:srgbClr val="5E765E"/>
              </a:gs>
              <a:gs pos="50000">
                <a:schemeClr val="bg1"/>
              </a:gs>
              <a:gs pos="100000">
                <a:srgbClr val="5E765E"/>
              </a:gs>
            </a:gsLst>
            <a:lin ang="5400000" scaled="1"/>
          </a:gradFill>
          <a:ln w="22225">
            <a:solidFill>
              <a:srgbClr val="003300"/>
            </a:solidFill>
            <a:round/>
          </a:ln>
        </p:spPr>
        <p:txBody>
          <a:bodyPr/>
          <a:p>
            <a:pPr lvl="0" eaLnBrk="1" hangingPunct="1"/>
            <a:r>
              <a:rPr lang="zh-CN" altLang="en-US" sz="1600" dirty="0">
                <a:solidFill>
                  <a:schemeClr val="hlink"/>
                </a:solidFill>
                <a:latin typeface="Times New Roman" panose="02020603050405020304" pitchFamily="18" charset="0"/>
                <a:ea typeface="楷体_GB2312" pitchFamily="49" charset="-122"/>
              </a:rPr>
              <a:t>先检查待插入的位置</a:t>
            </a:r>
            <a:r>
              <a:rPr lang="en-US" altLang="zh-CN" sz="1600" dirty="0">
                <a:solidFill>
                  <a:schemeClr val="hlink"/>
                </a:solidFill>
                <a:latin typeface="Times New Roman" panose="02020603050405020304" pitchFamily="18" charset="0"/>
                <a:ea typeface="楷体_GB2312" pitchFamily="49" charset="-122"/>
              </a:rPr>
              <a:t>i</a:t>
            </a:r>
            <a:r>
              <a:rPr lang="zh-CN" altLang="en-US" sz="1600" dirty="0">
                <a:solidFill>
                  <a:schemeClr val="hlink"/>
                </a:solidFill>
                <a:latin typeface="Times New Roman" panose="02020603050405020304" pitchFamily="18" charset="0"/>
                <a:ea typeface="楷体_GB2312" pitchFamily="49" charset="-122"/>
              </a:rPr>
              <a:t>是否合法，若位置</a:t>
            </a:r>
            <a:r>
              <a:rPr lang="en-US" altLang="zh-CN" sz="1600" dirty="0">
                <a:solidFill>
                  <a:schemeClr val="hlink"/>
                </a:solidFill>
                <a:latin typeface="Times New Roman" panose="02020603050405020304" pitchFamily="18" charset="0"/>
                <a:ea typeface="楷体_GB2312" pitchFamily="49" charset="-122"/>
              </a:rPr>
              <a:t>i</a:t>
            </a:r>
            <a:r>
              <a:rPr lang="zh-CN" altLang="en-US" sz="1600" dirty="0">
                <a:solidFill>
                  <a:schemeClr val="hlink"/>
                </a:solidFill>
                <a:latin typeface="Times New Roman" panose="02020603050405020304" pitchFamily="18" charset="0"/>
                <a:ea typeface="楷体_GB2312" pitchFamily="49" charset="-122"/>
              </a:rPr>
              <a:t>合法， 则让指针</a:t>
            </a:r>
            <a:r>
              <a:rPr lang="en-US" altLang="zh-CN" sz="1600" dirty="0">
                <a:solidFill>
                  <a:schemeClr val="hlink"/>
                </a:solidFill>
                <a:latin typeface="Times New Roman" panose="02020603050405020304" pitchFamily="18" charset="0"/>
                <a:ea typeface="楷体_GB2312" pitchFamily="49" charset="-122"/>
              </a:rPr>
              <a:t>p</a:t>
            </a:r>
            <a:r>
              <a:rPr lang="zh-CN" altLang="en-US" sz="1600" dirty="0">
                <a:solidFill>
                  <a:schemeClr val="hlink"/>
                </a:solidFill>
                <a:latin typeface="Times New Roman" panose="02020603050405020304" pitchFamily="18" charset="0"/>
                <a:ea typeface="楷体_GB2312" pitchFamily="49" charset="-122"/>
              </a:rPr>
              <a:t>指向它</a:t>
            </a:r>
            <a:r>
              <a:rPr lang="zh-CN" altLang="en-US" sz="1600" dirty="0">
                <a:solidFill>
                  <a:srgbClr val="CC9900"/>
                </a:solidFill>
                <a:latin typeface="Times New Roman" panose="02020603050405020304" pitchFamily="18" charset="0"/>
                <a:ea typeface="楷体_GB2312" pitchFamily="49" charset="-122"/>
              </a:rPr>
              <a:t> </a:t>
            </a:r>
            <a:endParaRPr lang="zh-CN" altLang="en-US" sz="1600" dirty="0">
              <a:solidFill>
                <a:srgbClr val="CC9900"/>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 calcmode="lin" valueType="num">
                                      <p:cBhvr additive="base">
                                        <p:cTn id="7" dur="500" fill="hold"/>
                                        <p:tgtEl>
                                          <p:spTgt spid="172036"/>
                                        </p:tgtEl>
                                        <p:attrNameLst>
                                          <p:attrName>ppt_x</p:attrName>
                                        </p:attrNameLst>
                                      </p:cBhvr>
                                      <p:tavLst>
                                        <p:tav tm="0">
                                          <p:val>
                                            <p:strVal val="0-#ppt_w/2"/>
                                          </p:val>
                                        </p:tav>
                                        <p:tav tm="100000">
                                          <p:val>
                                            <p:strVal val="#ppt_x"/>
                                          </p:val>
                                        </p:tav>
                                      </p:tavLst>
                                    </p:anim>
                                    <p:anim calcmode="lin" valueType="num">
                                      <p:cBhvr additive="base">
                                        <p:cTn id="8"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4"/>
                                        </p:tgtEl>
                                        <p:attrNameLst>
                                          <p:attrName>style.visibility</p:attrName>
                                        </p:attrNameLst>
                                      </p:cBhvr>
                                      <p:to>
                                        <p:strVal val="visible"/>
                                      </p:to>
                                    </p:set>
                                    <p:anim calcmode="lin" valueType="num">
                                      <p:cBhvr additive="base">
                                        <p:cTn id="13" dur="500" fill="hold"/>
                                        <p:tgtEl>
                                          <p:spTgt spid="172034"/>
                                        </p:tgtEl>
                                        <p:attrNameLst>
                                          <p:attrName>ppt_x</p:attrName>
                                        </p:attrNameLst>
                                      </p:cBhvr>
                                      <p:tavLst>
                                        <p:tav tm="0">
                                          <p:val>
                                            <p:strVal val="0-#ppt_w/2"/>
                                          </p:val>
                                        </p:tav>
                                        <p:tav tm="100000">
                                          <p:val>
                                            <p:strVal val="#ppt_x"/>
                                          </p:val>
                                        </p:tav>
                                      </p:tavLst>
                                    </p:anim>
                                    <p:anim calcmode="lin" valueType="num">
                                      <p:cBhvr additive="base">
                                        <p:cTn id="14" dur="500" fill="hold"/>
                                        <p:tgtEl>
                                          <p:spTgt spid="1720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72037"/>
                                        </p:tgtEl>
                                        <p:attrNameLst>
                                          <p:attrName>style.visibility</p:attrName>
                                        </p:attrNameLst>
                                      </p:cBhvr>
                                      <p:to>
                                        <p:strVal val="visible"/>
                                      </p:to>
                                    </p:set>
                                    <p:animEffect transition="in" filter="diamond(in)">
                                      <p:cBhvr>
                                        <p:cTn id="19" dur="2000"/>
                                        <p:tgtEl>
                                          <p:spTgt spid="17203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72038"/>
                                        </p:tgtEl>
                                        <p:attrNameLst>
                                          <p:attrName>style.visibility</p:attrName>
                                        </p:attrNameLst>
                                      </p:cBhvr>
                                      <p:to>
                                        <p:strVal val="visible"/>
                                      </p:to>
                                    </p:set>
                                    <p:animEffect transition="in" filter="box(in)">
                                      <p:cBhvr>
                                        <p:cTn id="24" dur="500"/>
                                        <p:tgtEl>
                                          <p:spTgt spid="172038"/>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72035"/>
                                        </p:tgtEl>
                                        <p:attrNameLst>
                                          <p:attrName>style.visibility</p:attrName>
                                        </p:attrNameLst>
                                      </p:cBhvr>
                                      <p:to>
                                        <p:strVal val="visible"/>
                                      </p:to>
                                    </p:set>
                                    <p:animEffect transition="in" filter="diamond(in)">
                                      <p:cBhvr>
                                        <p:cTn id="29" dur="2000"/>
                                        <p:tgtEl>
                                          <p:spTgt spid="17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P spid="172035" grpId="0" animBg="1"/>
      <p:bldP spid="172036" grpId="0"/>
      <p:bldP spid="172037" grpId="0"/>
      <p:bldP spid="17203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框 173057"/>
          <p:cNvSpPr txBox="1"/>
          <p:nvPr/>
        </p:nvSpPr>
        <p:spPr>
          <a:xfrm>
            <a:off x="228600" y="609600"/>
            <a:ext cx="8763000" cy="530225"/>
          </a:xfrm>
          <a:prstGeom prst="rect">
            <a:avLst/>
          </a:prstGeom>
          <a:noFill/>
          <a:ln w="57150" cap="flat" cmpd="thinThick">
            <a:solidFill>
              <a:srgbClr val="800080"/>
            </a:solidFill>
            <a:prstDash val="solid"/>
            <a:miter/>
            <a:headEnd type="none" w="med" len="med"/>
            <a:tailEnd type="none" w="med" len="med"/>
          </a:ln>
        </p:spPr>
        <p:txBody>
          <a:bodyPr>
            <a:spAutoFit/>
          </a:bodyPr>
          <a:p>
            <a:pPr lvl="0" algn="just" eaLnBrk="1" hangingPunct="1">
              <a:lnSpc>
                <a:spcPct val="125000"/>
              </a:lnSpc>
            </a:pPr>
            <a:r>
              <a:rPr lang="zh-CN" altLang="en-US" dirty="0">
                <a:solidFill>
                  <a:schemeClr val="tx1"/>
                </a:solidFill>
                <a:latin typeface="Times New Roman" panose="02020603050405020304" pitchFamily="18" charset="0"/>
                <a:ea typeface="楷体_GB2312" pitchFamily="49" charset="-122"/>
              </a:rPr>
              <a:t>设双链表</a:t>
            </a:r>
            <a:r>
              <a:rPr lang="en-US" altLang="zh-CN" dirty="0">
                <a:solidFill>
                  <a:schemeClr val="tx1"/>
                </a:solidFill>
                <a:latin typeface="Times New Roman" panose="02020603050405020304" pitchFamily="18" charset="0"/>
                <a:ea typeface="楷体_GB2312" pitchFamily="49" charset="-122"/>
              </a:rPr>
              <a:t>L=</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a, b, c, d</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编写一个算法</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将链表转换为</a:t>
            </a:r>
            <a:r>
              <a:rPr lang="en-US" altLang="zh-CN" dirty="0">
                <a:solidFill>
                  <a:schemeClr val="tx1"/>
                </a:solidFill>
                <a:latin typeface="Times New Roman" panose="02020603050405020304" pitchFamily="18" charset="0"/>
                <a:ea typeface="楷体_GB2312" pitchFamily="49" charset="-122"/>
              </a:rPr>
              <a:t>L=</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 a, c, d</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
        <p:nvSpPr>
          <p:cNvPr id="67588" name="文本框 173059"/>
          <p:cNvSpPr txBox="1"/>
          <p:nvPr/>
        </p:nvSpPr>
        <p:spPr>
          <a:xfrm>
            <a:off x="3810000" y="3505200"/>
            <a:ext cx="381000" cy="457200"/>
          </a:xfrm>
          <a:prstGeom prst="rect">
            <a:avLst/>
          </a:prstGeom>
          <a:noFill/>
          <a:ln w="57150">
            <a:noFill/>
          </a:ln>
        </p:spPr>
        <p:txBody>
          <a:bodyPr>
            <a:spAutoFit/>
          </a:bodyPr>
          <a:p>
            <a:pPr lvl="0" eaLnBrk="1" hangingPunct="1">
              <a:spcBef>
                <a:spcPct val="50000"/>
              </a:spcBef>
            </a:pPr>
            <a:r>
              <a:rPr lang="en-US" altLang="zh-CN" sz="2400" dirty="0">
                <a:latin typeface="Times New Roman" panose="02020603050405020304" pitchFamily="18" charset="0"/>
                <a:ea typeface="楷体_GB2312" pitchFamily="49" charset="-122"/>
              </a:rPr>
              <a:t>L</a:t>
            </a:r>
            <a:endParaRPr lang="en-US" altLang="zh-CN" sz="2400" dirty="0">
              <a:latin typeface="Times New Roman" panose="02020603050405020304" pitchFamily="18" charset="0"/>
              <a:ea typeface="楷体_GB2312" pitchFamily="49" charset="-122"/>
            </a:endParaRPr>
          </a:p>
        </p:txBody>
      </p:sp>
      <p:grpSp>
        <p:nvGrpSpPr>
          <p:cNvPr id="173061" name="组合 173060"/>
          <p:cNvGrpSpPr/>
          <p:nvPr/>
        </p:nvGrpSpPr>
        <p:grpSpPr>
          <a:xfrm>
            <a:off x="5029200" y="2819400"/>
            <a:ext cx="2378075" cy="1905000"/>
            <a:chOff x="3168" y="1776"/>
            <a:chExt cx="1498" cy="1200"/>
          </a:xfrm>
        </p:grpSpPr>
        <p:grpSp>
          <p:nvGrpSpPr>
            <p:cNvPr id="67633" name="组合 173061"/>
            <p:cNvGrpSpPr/>
            <p:nvPr/>
          </p:nvGrpSpPr>
          <p:grpSpPr>
            <a:xfrm>
              <a:off x="3600" y="1776"/>
              <a:ext cx="250" cy="480"/>
              <a:chOff x="3408" y="1968"/>
              <a:chExt cx="240" cy="480"/>
            </a:xfrm>
          </p:grpSpPr>
          <p:sp>
            <p:nvSpPr>
              <p:cNvPr id="67640" name="直接连接符 173062"/>
              <p:cNvSpPr/>
              <p:nvPr/>
            </p:nvSpPr>
            <p:spPr>
              <a:xfrm>
                <a:off x="3600" y="2160"/>
                <a:ext cx="0" cy="288"/>
              </a:xfrm>
              <a:prstGeom prst="line">
                <a:avLst/>
              </a:prstGeom>
              <a:ln w="38100" cap="flat" cmpd="sng">
                <a:pattFill prst="pct90">
                  <a:fgClr>
                    <a:srgbClr val="FF99CC"/>
                  </a:fgClr>
                  <a:bgClr>
                    <a:srgbClr val="FFFFFF"/>
                  </a:bgClr>
                </a:pattFill>
                <a:prstDash val="solid"/>
                <a:headEnd type="none" w="med" len="med"/>
                <a:tailEnd type="triangle" w="med" len="med"/>
              </a:ln>
            </p:spPr>
          </p:sp>
          <p:sp>
            <p:nvSpPr>
              <p:cNvPr id="67641" name="文本框 173063"/>
              <p:cNvSpPr txBox="1"/>
              <p:nvPr/>
            </p:nvSpPr>
            <p:spPr>
              <a:xfrm>
                <a:off x="3408" y="1968"/>
                <a:ext cx="240" cy="288"/>
              </a:xfrm>
              <a:prstGeom prst="rect">
                <a:avLst/>
              </a:prstGeom>
              <a:noFill/>
              <a:ln w="57150">
                <a:noFill/>
              </a:ln>
            </p:spPr>
            <p:txBody>
              <a:bodyPr>
                <a:spAutoFit/>
              </a:bodyPr>
              <a:p>
                <a:pPr lvl="0" eaLnBrk="1" hangingPunct="1"/>
                <a:r>
                  <a:rPr lang="en-US" altLang="zh-CN" sz="2400" dirty="0">
                    <a:latin typeface="Times New Roman" panose="02020603050405020304" pitchFamily="18" charset="0"/>
                    <a:ea typeface="楷体_GB2312" pitchFamily="49" charset="-122"/>
                  </a:rPr>
                  <a:t>h</a:t>
                </a:r>
                <a:endParaRPr lang="en-US" altLang="zh-CN" sz="2400" dirty="0">
                  <a:latin typeface="Times New Roman" panose="02020603050405020304" pitchFamily="18" charset="0"/>
                  <a:ea typeface="楷体_GB2312" pitchFamily="49" charset="-122"/>
                </a:endParaRPr>
              </a:p>
            </p:txBody>
          </p:sp>
        </p:grpSp>
        <p:grpSp>
          <p:nvGrpSpPr>
            <p:cNvPr id="67634" name="组合 173064"/>
            <p:cNvGrpSpPr/>
            <p:nvPr/>
          </p:nvGrpSpPr>
          <p:grpSpPr>
            <a:xfrm>
              <a:off x="4416" y="1776"/>
              <a:ext cx="250" cy="480"/>
              <a:chOff x="4080" y="1968"/>
              <a:chExt cx="240" cy="480"/>
            </a:xfrm>
          </p:grpSpPr>
          <p:sp>
            <p:nvSpPr>
              <p:cNvPr id="67638" name="直接连接符 173065"/>
              <p:cNvSpPr/>
              <p:nvPr/>
            </p:nvSpPr>
            <p:spPr>
              <a:xfrm>
                <a:off x="4272" y="2160"/>
                <a:ext cx="0" cy="288"/>
              </a:xfrm>
              <a:prstGeom prst="line">
                <a:avLst/>
              </a:prstGeom>
              <a:ln w="38100" cap="flat" cmpd="sng">
                <a:pattFill prst="pct90">
                  <a:fgClr>
                    <a:srgbClr val="FF99CC"/>
                  </a:fgClr>
                  <a:bgClr>
                    <a:srgbClr val="FFFFFF"/>
                  </a:bgClr>
                </a:pattFill>
                <a:prstDash val="solid"/>
                <a:headEnd type="none" w="med" len="med"/>
                <a:tailEnd type="triangle" w="med" len="med"/>
              </a:ln>
            </p:spPr>
          </p:sp>
          <p:sp>
            <p:nvSpPr>
              <p:cNvPr id="67639" name="文本框 173066"/>
              <p:cNvSpPr txBox="1"/>
              <p:nvPr/>
            </p:nvSpPr>
            <p:spPr>
              <a:xfrm>
                <a:off x="4080" y="1968"/>
                <a:ext cx="240" cy="288"/>
              </a:xfrm>
              <a:prstGeom prst="rect">
                <a:avLst/>
              </a:prstGeom>
              <a:noFill/>
              <a:ln w="57150">
                <a:noFill/>
              </a:ln>
            </p:spPr>
            <p:txBody>
              <a:bodyPr>
                <a:spAutoFit/>
              </a:bodyPr>
              <a:p>
                <a:pPr lvl="0" eaLnBrk="1" hangingPunct="1"/>
                <a:r>
                  <a:rPr lang="en-US" altLang="zh-CN" sz="2400" dirty="0">
                    <a:latin typeface="Times New Roman" panose="02020603050405020304" pitchFamily="18" charset="0"/>
                    <a:ea typeface="楷体_GB2312" pitchFamily="49" charset="-122"/>
                  </a:rPr>
                  <a:t>p</a:t>
                </a:r>
                <a:endParaRPr lang="en-US" altLang="zh-CN" sz="2400" dirty="0">
                  <a:latin typeface="Times New Roman" panose="02020603050405020304" pitchFamily="18" charset="0"/>
                  <a:ea typeface="楷体_GB2312" pitchFamily="49" charset="-122"/>
                </a:endParaRPr>
              </a:p>
            </p:txBody>
          </p:sp>
        </p:grpSp>
        <p:grpSp>
          <p:nvGrpSpPr>
            <p:cNvPr id="67635" name="组合 173067"/>
            <p:cNvGrpSpPr/>
            <p:nvPr/>
          </p:nvGrpSpPr>
          <p:grpSpPr>
            <a:xfrm>
              <a:off x="3168" y="2544"/>
              <a:ext cx="250" cy="432"/>
              <a:chOff x="3168" y="2736"/>
              <a:chExt cx="240" cy="432"/>
            </a:xfrm>
          </p:grpSpPr>
          <p:sp>
            <p:nvSpPr>
              <p:cNvPr id="67636" name="直接连接符 173068"/>
              <p:cNvSpPr/>
              <p:nvPr/>
            </p:nvSpPr>
            <p:spPr>
              <a:xfrm flipV="1">
                <a:off x="3216" y="2736"/>
                <a:ext cx="0" cy="240"/>
              </a:xfrm>
              <a:prstGeom prst="line">
                <a:avLst/>
              </a:prstGeom>
              <a:ln w="38100" cap="flat" cmpd="sng">
                <a:pattFill prst="pct90">
                  <a:fgClr>
                    <a:srgbClr val="FF99CC"/>
                  </a:fgClr>
                  <a:bgClr>
                    <a:srgbClr val="FFFFFF"/>
                  </a:bgClr>
                </a:pattFill>
                <a:prstDash val="solid"/>
                <a:headEnd type="none" w="med" len="med"/>
                <a:tailEnd type="triangle" w="med" len="med"/>
              </a:ln>
            </p:spPr>
          </p:sp>
          <p:sp>
            <p:nvSpPr>
              <p:cNvPr id="67637" name="文本框 173069"/>
              <p:cNvSpPr txBox="1"/>
              <p:nvPr/>
            </p:nvSpPr>
            <p:spPr>
              <a:xfrm>
                <a:off x="3168" y="2880"/>
                <a:ext cx="240" cy="288"/>
              </a:xfrm>
              <a:prstGeom prst="rect">
                <a:avLst/>
              </a:prstGeom>
              <a:noFill/>
              <a:ln w="57150">
                <a:noFill/>
              </a:ln>
            </p:spPr>
            <p:txBody>
              <a:bodyPr>
                <a:spAutoFit/>
              </a:bodyPr>
              <a:p>
                <a:pPr lvl="0" eaLnBrk="1" hangingPunct="1"/>
                <a:r>
                  <a:rPr lang="en-US" altLang="zh-CN" sz="2400" dirty="0">
                    <a:latin typeface="Times New Roman" panose="02020603050405020304" pitchFamily="18" charset="0"/>
                    <a:ea typeface="楷体_GB2312" pitchFamily="49" charset="-122"/>
                  </a:rPr>
                  <a:t>q</a:t>
                </a:r>
                <a:endParaRPr lang="en-US" altLang="zh-CN" sz="2400" dirty="0">
                  <a:latin typeface="Times New Roman" panose="02020603050405020304" pitchFamily="18" charset="0"/>
                  <a:ea typeface="楷体_GB2312" pitchFamily="49" charset="-122"/>
                </a:endParaRPr>
              </a:p>
            </p:txBody>
          </p:sp>
        </p:grpSp>
      </p:grpSp>
      <p:sp>
        <p:nvSpPr>
          <p:cNvPr id="173071" name="矩形 173070"/>
          <p:cNvSpPr/>
          <p:nvPr/>
        </p:nvSpPr>
        <p:spPr>
          <a:xfrm>
            <a:off x="381000" y="4343400"/>
            <a:ext cx="2286000" cy="854075"/>
          </a:xfrm>
          <a:prstGeom prst="rect">
            <a:avLst/>
          </a:prstGeom>
          <a:noFill/>
          <a:ln w="57150">
            <a:noFill/>
          </a:ln>
        </p:spPr>
        <p:txBody>
          <a:bodyPr>
            <a:spAutoFit/>
          </a:bodyPr>
          <a:p>
            <a:pPr lvl="0" eaLnBrk="1" hangingPunct="1">
              <a:lnSpc>
                <a:spcPct val="125000"/>
              </a:lnSpc>
            </a:pPr>
            <a:r>
              <a:rPr lang="en-US" altLang="zh-CN" dirty="0">
                <a:solidFill>
                  <a:srgbClr val="CC3300"/>
                </a:solidFill>
                <a:latin typeface="Times New Roman" panose="02020603050405020304" pitchFamily="18" charset="0"/>
                <a:ea typeface="楷体_GB2312" pitchFamily="49" charset="-122"/>
              </a:rPr>
              <a:t>p-&gt;prior=q;</a:t>
            </a:r>
            <a:endParaRPr lang="en-US" altLang="zh-CN" dirty="0">
              <a:solidFill>
                <a:srgbClr val="CC33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3300"/>
                </a:solidFill>
                <a:latin typeface="Times New Roman" panose="02020603050405020304" pitchFamily="18" charset="0"/>
                <a:ea typeface="楷体_GB2312" pitchFamily="49" charset="-122"/>
              </a:rPr>
              <a:t>p-&gt;next=h;</a:t>
            </a:r>
            <a:endParaRPr lang="en-US" altLang="zh-CN" dirty="0">
              <a:solidFill>
                <a:srgbClr val="CC3300"/>
              </a:solidFill>
              <a:latin typeface="Times New Roman" panose="02020603050405020304" pitchFamily="18" charset="0"/>
              <a:ea typeface="楷体_GB2312" pitchFamily="49" charset="-122"/>
            </a:endParaRPr>
          </a:p>
        </p:txBody>
      </p:sp>
      <p:sp>
        <p:nvSpPr>
          <p:cNvPr id="173072" name="矩形 173071"/>
          <p:cNvSpPr/>
          <p:nvPr/>
        </p:nvSpPr>
        <p:spPr>
          <a:xfrm>
            <a:off x="381000" y="5105400"/>
            <a:ext cx="2286000" cy="854075"/>
          </a:xfrm>
          <a:prstGeom prst="rect">
            <a:avLst/>
          </a:prstGeom>
          <a:noFill/>
          <a:ln w="57150">
            <a:noFill/>
          </a:ln>
        </p:spPr>
        <p:txBody>
          <a:bodyPr>
            <a:spAutoFit/>
          </a:bodyPr>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h-&gt;proir=p;</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L-&gt;next=p;</a:t>
            </a:r>
            <a:endParaRPr lang="en-US" altLang="zh-CN" dirty="0">
              <a:solidFill>
                <a:srgbClr val="CC0000"/>
              </a:solidFill>
              <a:latin typeface="Times New Roman" panose="02020603050405020304" pitchFamily="18" charset="0"/>
              <a:ea typeface="楷体_GB2312" pitchFamily="49" charset="-122"/>
            </a:endParaRPr>
          </a:p>
        </p:txBody>
      </p:sp>
      <p:sp>
        <p:nvSpPr>
          <p:cNvPr id="67592" name="直接连接符 173072"/>
          <p:cNvSpPr/>
          <p:nvPr/>
        </p:nvSpPr>
        <p:spPr>
          <a:xfrm>
            <a:off x="4191000" y="3810000"/>
            <a:ext cx="381000" cy="0"/>
          </a:xfrm>
          <a:prstGeom prst="line">
            <a:avLst/>
          </a:prstGeom>
          <a:ln w="12700" cap="flat" cmpd="sng">
            <a:solidFill>
              <a:schemeClr val="tx1"/>
            </a:solidFill>
            <a:prstDash val="solid"/>
            <a:headEnd type="none" w="med" len="med"/>
            <a:tailEnd type="triangle" w="med" len="med"/>
          </a:ln>
        </p:spPr>
      </p:sp>
      <p:grpSp>
        <p:nvGrpSpPr>
          <p:cNvPr id="67593" name="组合 173073"/>
          <p:cNvGrpSpPr/>
          <p:nvPr/>
        </p:nvGrpSpPr>
        <p:grpSpPr>
          <a:xfrm>
            <a:off x="4572000" y="3567113"/>
            <a:ext cx="4495800" cy="471487"/>
            <a:chOff x="2880" y="2256"/>
            <a:chExt cx="2832" cy="297"/>
          </a:xfrm>
        </p:grpSpPr>
        <p:sp>
          <p:nvSpPr>
            <p:cNvPr id="67606" name="矩形 173074"/>
            <p:cNvSpPr/>
            <p:nvPr/>
          </p:nvSpPr>
          <p:spPr>
            <a:xfrm>
              <a:off x="4368" y="2256"/>
              <a:ext cx="576" cy="288"/>
            </a:xfrm>
            <a:prstGeom prst="rect">
              <a:avLst/>
            </a:prstGeom>
            <a:solidFill>
              <a:schemeClr val="bg1"/>
            </a:solidFill>
            <a:ln w="1270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7607" name="直接连接符 173075"/>
            <p:cNvSpPr/>
            <p:nvPr/>
          </p:nvSpPr>
          <p:spPr>
            <a:xfrm>
              <a:off x="4560" y="2256"/>
              <a:ext cx="0" cy="288"/>
            </a:xfrm>
            <a:prstGeom prst="line">
              <a:avLst/>
            </a:prstGeom>
            <a:ln w="12700" cap="flat" cmpd="sng">
              <a:solidFill>
                <a:schemeClr val="tx1"/>
              </a:solidFill>
              <a:prstDash val="solid"/>
              <a:headEnd type="none" w="med" len="med"/>
              <a:tailEnd type="none" w="med" len="med"/>
            </a:ln>
          </p:spPr>
        </p:sp>
        <p:sp>
          <p:nvSpPr>
            <p:cNvPr id="67608" name="直接连接符 173076"/>
            <p:cNvSpPr/>
            <p:nvPr/>
          </p:nvSpPr>
          <p:spPr>
            <a:xfrm>
              <a:off x="4752" y="2256"/>
              <a:ext cx="0" cy="288"/>
            </a:xfrm>
            <a:prstGeom prst="line">
              <a:avLst/>
            </a:prstGeom>
            <a:ln w="12700" cap="flat" cmpd="sng">
              <a:solidFill>
                <a:schemeClr val="tx1"/>
              </a:solidFill>
              <a:prstDash val="solid"/>
              <a:headEnd type="none" w="med" len="med"/>
              <a:tailEnd type="none" w="med" len="med"/>
            </a:ln>
          </p:spPr>
        </p:sp>
        <p:grpSp>
          <p:nvGrpSpPr>
            <p:cNvPr id="67609" name="组合 173077"/>
            <p:cNvGrpSpPr/>
            <p:nvPr/>
          </p:nvGrpSpPr>
          <p:grpSpPr>
            <a:xfrm>
              <a:off x="3648" y="2256"/>
              <a:ext cx="576" cy="292"/>
              <a:chOff x="4224" y="3429"/>
              <a:chExt cx="576" cy="292"/>
            </a:xfrm>
          </p:grpSpPr>
          <p:sp>
            <p:nvSpPr>
              <p:cNvPr id="67630" name="矩形 173078"/>
              <p:cNvSpPr/>
              <p:nvPr/>
            </p:nvSpPr>
            <p:spPr>
              <a:xfrm>
                <a:off x="4224" y="3431"/>
                <a:ext cx="576" cy="290"/>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lvl="0" algn="ctr" eaLnBrk="1" hangingPunct="1"/>
                <a:endParaRPr lang="zh-CN" altLang="en-US" dirty="0">
                  <a:latin typeface="Times New Roman" panose="02020603050405020304" pitchFamily="18" charset="0"/>
                  <a:ea typeface="楷体_GB2312" pitchFamily="49" charset="-122"/>
                </a:endParaRPr>
              </a:p>
            </p:txBody>
          </p:sp>
          <p:sp>
            <p:nvSpPr>
              <p:cNvPr id="67631" name="直接连接符 173079"/>
              <p:cNvSpPr/>
              <p:nvPr/>
            </p:nvSpPr>
            <p:spPr>
              <a:xfrm>
                <a:off x="4416" y="3429"/>
                <a:ext cx="0" cy="288"/>
              </a:xfrm>
              <a:prstGeom prst="line">
                <a:avLst/>
              </a:prstGeom>
              <a:ln w="12700" cap="flat" cmpd="sng">
                <a:solidFill>
                  <a:schemeClr val="tx1"/>
                </a:solidFill>
                <a:prstDash val="solid"/>
                <a:headEnd type="none" w="med" len="med"/>
                <a:tailEnd type="none" w="med" len="med"/>
              </a:ln>
            </p:spPr>
          </p:sp>
          <p:sp>
            <p:nvSpPr>
              <p:cNvPr id="67632" name="直接连接符 173080"/>
              <p:cNvSpPr/>
              <p:nvPr/>
            </p:nvSpPr>
            <p:spPr>
              <a:xfrm>
                <a:off x="4608" y="3429"/>
                <a:ext cx="0" cy="288"/>
              </a:xfrm>
              <a:prstGeom prst="line">
                <a:avLst/>
              </a:prstGeom>
              <a:ln w="12700" cap="flat" cmpd="sng">
                <a:solidFill>
                  <a:schemeClr val="tx1"/>
                </a:solidFill>
                <a:prstDash val="solid"/>
                <a:headEnd type="none" w="med" len="med"/>
                <a:tailEnd type="none" w="med" len="med"/>
              </a:ln>
            </p:spPr>
          </p:sp>
        </p:grpSp>
        <p:sp>
          <p:nvSpPr>
            <p:cNvPr id="67610" name="矩形 173081"/>
            <p:cNvSpPr/>
            <p:nvPr/>
          </p:nvSpPr>
          <p:spPr>
            <a:xfrm>
              <a:off x="2880" y="2256"/>
              <a:ext cx="576" cy="288"/>
            </a:xfrm>
            <a:prstGeom prst="rect">
              <a:avLst/>
            </a:prstGeom>
            <a:solidFill>
              <a:schemeClr val="bg1"/>
            </a:solidFill>
            <a:ln w="1270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7611" name="直接连接符 173082"/>
            <p:cNvSpPr/>
            <p:nvPr/>
          </p:nvSpPr>
          <p:spPr>
            <a:xfrm>
              <a:off x="3072" y="2256"/>
              <a:ext cx="0" cy="288"/>
            </a:xfrm>
            <a:prstGeom prst="line">
              <a:avLst/>
            </a:prstGeom>
            <a:ln w="12700" cap="flat" cmpd="sng">
              <a:solidFill>
                <a:schemeClr val="tx1"/>
              </a:solidFill>
              <a:prstDash val="solid"/>
              <a:headEnd type="none" w="med" len="med"/>
              <a:tailEnd type="none" w="med" len="med"/>
            </a:ln>
          </p:spPr>
        </p:sp>
        <p:sp>
          <p:nvSpPr>
            <p:cNvPr id="67612" name="直接连接符 173083"/>
            <p:cNvSpPr/>
            <p:nvPr/>
          </p:nvSpPr>
          <p:spPr>
            <a:xfrm>
              <a:off x="3360" y="2352"/>
              <a:ext cx="288" cy="0"/>
            </a:xfrm>
            <a:prstGeom prst="line">
              <a:avLst/>
            </a:prstGeom>
            <a:ln w="12700" cap="flat" cmpd="sng">
              <a:solidFill>
                <a:schemeClr val="tx1"/>
              </a:solidFill>
              <a:prstDash val="solid"/>
              <a:headEnd type="none" w="med" len="med"/>
              <a:tailEnd type="triangle" w="med" len="med"/>
            </a:ln>
          </p:spPr>
        </p:sp>
        <p:sp>
          <p:nvSpPr>
            <p:cNvPr id="67613" name="直接连接符 173084"/>
            <p:cNvSpPr/>
            <p:nvPr/>
          </p:nvSpPr>
          <p:spPr>
            <a:xfrm>
              <a:off x="3264" y="2256"/>
              <a:ext cx="0" cy="288"/>
            </a:xfrm>
            <a:prstGeom prst="line">
              <a:avLst/>
            </a:prstGeom>
            <a:ln w="12700" cap="flat" cmpd="sng">
              <a:solidFill>
                <a:schemeClr val="tx1"/>
              </a:solidFill>
              <a:prstDash val="solid"/>
              <a:headEnd type="none" w="med" len="med"/>
              <a:tailEnd type="none" w="med" len="med"/>
            </a:ln>
          </p:spPr>
        </p:sp>
        <p:sp>
          <p:nvSpPr>
            <p:cNvPr id="67614" name="直接连接符 173085"/>
            <p:cNvSpPr/>
            <p:nvPr/>
          </p:nvSpPr>
          <p:spPr>
            <a:xfrm flipH="1">
              <a:off x="4224" y="2448"/>
              <a:ext cx="240" cy="0"/>
            </a:xfrm>
            <a:prstGeom prst="line">
              <a:avLst/>
            </a:prstGeom>
            <a:ln w="12700" cap="flat" cmpd="sng">
              <a:solidFill>
                <a:srgbClr val="FF0000"/>
              </a:solidFill>
              <a:prstDash val="solid"/>
              <a:headEnd type="none" w="med" len="med"/>
              <a:tailEnd type="triangle" w="med" len="med"/>
            </a:ln>
          </p:spPr>
        </p:sp>
        <p:sp>
          <p:nvSpPr>
            <p:cNvPr id="67615" name="直接连接符 173086"/>
            <p:cNvSpPr/>
            <p:nvPr/>
          </p:nvSpPr>
          <p:spPr>
            <a:xfrm flipH="1">
              <a:off x="3456" y="2448"/>
              <a:ext cx="288" cy="0"/>
            </a:xfrm>
            <a:prstGeom prst="line">
              <a:avLst/>
            </a:prstGeom>
            <a:ln w="12700" cap="flat" cmpd="sng">
              <a:solidFill>
                <a:srgbClr val="FF0000"/>
              </a:solidFill>
              <a:prstDash val="solid"/>
              <a:headEnd type="none" w="med" len="med"/>
              <a:tailEnd type="triangle" w="med" len="med"/>
            </a:ln>
          </p:spPr>
        </p:sp>
        <p:grpSp>
          <p:nvGrpSpPr>
            <p:cNvPr id="67616" name="组合 173087"/>
            <p:cNvGrpSpPr/>
            <p:nvPr/>
          </p:nvGrpSpPr>
          <p:grpSpPr>
            <a:xfrm>
              <a:off x="3072" y="2256"/>
              <a:ext cx="192" cy="297"/>
              <a:chOff x="2352" y="2391"/>
              <a:chExt cx="192" cy="297"/>
            </a:xfrm>
          </p:grpSpPr>
          <p:sp>
            <p:nvSpPr>
              <p:cNvPr id="67625" name="直接连接符 173088"/>
              <p:cNvSpPr/>
              <p:nvPr/>
            </p:nvSpPr>
            <p:spPr>
              <a:xfrm flipV="1">
                <a:off x="2361" y="2409"/>
                <a:ext cx="144" cy="144"/>
              </a:xfrm>
              <a:prstGeom prst="line">
                <a:avLst/>
              </a:prstGeom>
              <a:ln w="38100" cap="flat" cmpd="sng">
                <a:pattFill prst="pct90">
                  <a:fgClr>
                    <a:srgbClr val="FF99CC"/>
                  </a:fgClr>
                  <a:bgClr>
                    <a:srgbClr val="FFFFFF"/>
                  </a:bgClr>
                </a:pattFill>
                <a:prstDash val="solid"/>
                <a:headEnd type="none" w="med" len="med"/>
                <a:tailEnd type="none" w="med" len="med"/>
              </a:ln>
            </p:spPr>
          </p:sp>
          <p:sp>
            <p:nvSpPr>
              <p:cNvPr id="67626" name="直接连接符 173089"/>
              <p:cNvSpPr/>
              <p:nvPr/>
            </p:nvSpPr>
            <p:spPr>
              <a:xfrm flipV="1">
                <a:off x="2379" y="2538"/>
                <a:ext cx="144" cy="144"/>
              </a:xfrm>
              <a:prstGeom prst="line">
                <a:avLst/>
              </a:prstGeom>
              <a:ln w="38100" cap="flat" cmpd="sng">
                <a:pattFill prst="pct90">
                  <a:fgClr>
                    <a:srgbClr val="FF99CC"/>
                  </a:fgClr>
                  <a:bgClr>
                    <a:srgbClr val="FFFFFF"/>
                  </a:bgClr>
                </a:pattFill>
                <a:prstDash val="solid"/>
                <a:headEnd type="none" w="med" len="med"/>
                <a:tailEnd type="none" w="med" len="med"/>
              </a:ln>
            </p:spPr>
          </p:sp>
          <p:sp>
            <p:nvSpPr>
              <p:cNvPr id="67627" name="直接连接符 173090"/>
              <p:cNvSpPr/>
              <p:nvPr/>
            </p:nvSpPr>
            <p:spPr>
              <a:xfrm flipV="1">
                <a:off x="2352" y="2391"/>
                <a:ext cx="96" cy="96"/>
              </a:xfrm>
              <a:prstGeom prst="line">
                <a:avLst/>
              </a:prstGeom>
              <a:ln w="38100" cap="flat" cmpd="sng">
                <a:pattFill prst="pct90">
                  <a:fgClr>
                    <a:srgbClr val="FF99CC"/>
                  </a:fgClr>
                  <a:bgClr>
                    <a:srgbClr val="FFFFFF"/>
                  </a:bgClr>
                </a:pattFill>
                <a:prstDash val="solid"/>
                <a:headEnd type="none" w="med" len="med"/>
                <a:tailEnd type="none" w="med" len="med"/>
              </a:ln>
            </p:spPr>
          </p:sp>
          <p:sp>
            <p:nvSpPr>
              <p:cNvPr id="67628" name="直接连接符 173091"/>
              <p:cNvSpPr/>
              <p:nvPr/>
            </p:nvSpPr>
            <p:spPr>
              <a:xfrm flipV="1">
                <a:off x="2448" y="2592"/>
                <a:ext cx="96" cy="96"/>
              </a:xfrm>
              <a:prstGeom prst="line">
                <a:avLst/>
              </a:prstGeom>
              <a:ln w="38100" cap="flat" cmpd="sng">
                <a:pattFill prst="pct90">
                  <a:fgClr>
                    <a:srgbClr val="FF99CC"/>
                  </a:fgClr>
                  <a:bgClr>
                    <a:srgbClr val="FFFFFF"/>
                  </a:bgClr>
                </a:pattFill>
                <a:prstDash val="solid"/>
                <a:headEnd type="none" w="med" len="med"/>
                <a:tailEnd type="none" w="med" len="med"/>
              </a:ln>
            </p:spPr>
          </p:sp>
          <p:sp>
            <p:nvSpPr>
              <p:cNvPr id="67629" name="直接连接符 173092"/>
              <p:cNvSpPr/>
              <p:nvPr/>
            </p:nvSpPr>
            <p:spPr>
              <a:xfrm flipV="1">
                <a:off x="2352" y="2448"/>
                <a:ext cx="192" cy="192"/>
              </a:xfrm>
              <a:prstGeom prst="line">
                <a:avLst/>
              </a:prstGeom>
              <a:ln w="38100" cap="flat" cmpd="sng">
                <a:pattFill prst="pct90">
                  <a:fgClr>
                    <a:srgbClr val="FF99CC"/>
                  </a:fgClr>
                  <a:bgClr>
                    <a:srgbClr val="FFFFFF"/>
                  </a:bgClr>
                </a:pattFill>
                <a:prstDash val="solid"/>
                <a:headEnd type="none" w="med" len="med"/>
                <a:tailEnd type="none" w="med" len="med"/>
              </a:ln>
            </p:spPr>
          </p:sp>
        </p:grpSp>
        <p:sp>
          <p:nvSpPr>
            <p:cNvPr id="67617" name="文本框 173093"/>
            <p:cNvSpPr txBox="1"/>
            <p:nvPr/>
          </p:nvSpPr>
          <p:spPr>
            <a:xfrm>
              <a:off x="4569" y="2304"/>
              <a:ext cx="183" cy="231"/>
            </a:xfrm>
            <a:prstGeom prst="rect">
              <a:avLst/>
            </a:prstGeom>
            <a:noFill/>
            <a:ln w="57150">
              <a:noFill/>
            </a:ln>
          </p:spPr>
          <p:txBody>
            <a:bodyPr>
              <a:spAutoFit/>
            </a:bodyPr>
            <a:p>
              <a:pPr lvl="0" eaLnBrk="1" hangingPunct="1">
                <a:spcBef>
                  <a:spcPct val="50000"/>
                </a:spcBef>
              </a:pPr>
              <a:r>
                <a:rPr lang="en-US" altLang="zh-CN" sz="1800" dirty="0">
                  <a:latin typeface="Times New Roman" panose="02020603050405020304" pitchFamily="18" charset="0"/>
                  <a:ea typeface="楷体_GB2312" pitchFamily="49" charset="-122"/>
                </a:rPr>
                <a:t>b</a:t>
              </a:r>
              <a:endParaRPr lang="en-US" altLang="zh-CN" sz="1800" dirty="0">
                <a:latin typeface="Times New Roman" panose="02020603050405020304" pitchFamily="18" charset="0"/>
                <a:ea typeface="楷体_GB2312" pitchFamily="49" charset="-122"/>
              </a:endParaRPr>
            </a:p>
          </p:txBody>
        </p:sp>
        <p:sp>
          <p:nvSpPr>
            <p:cNvPr id="67618" name="矩形 173094"/>
            <p:cNvSpPr/>
            <p:nvPr/>
          </p:nvSpPr>
          <p:spPr>
            <a:xfrm>
              <a:off x="5136" y="2256"/>
              <a:ext cx="576" cy="288"/>
            </a:xfrm>
            <a:prstGeom prst="rect">
              <a:avLst/>
            </a:prstGeom>
            <a:solidFill>
              <a:schemeClr val="bg1"/>
            </a:solidFill>
            <a:ln w="12700" cap="flat" cmpd="sng">
              <a:solidFill>
                <a:schemeClr val="tx1"/>
              </a:solidFill>
              <a:prstDash val="solid"/>
              <a:miter/>
              <a:headEnd type="none" w="med" len="med"/>
              <a:tailEnd type="none" w="med" len="med"/>
            </a:ln>
          </p:spPr>
          <p:txBody>
            <a:bodyPr/>
            <a:p>
              <a:pPr lvl="0" eaLnBrk="1" hangingPunct="1"/>
              <a:endParaRPr lang="zh-CN" altLang="en-US" dirty="0">
                <a:latin typeface="Arial" panose="020B0604020202020204" pitchFamily="34" charset="0"/>
                <a:ea typeface="宋体" panose="02010600030101010101" pitchFamily="2" charset="-122"/>
              </a:endParaRPr>
            </a:p>
          </p:txBody>
        </p:sp>
        <p:sp>
          <p:nvSpPr>
            <p:cNvPr id="67619" name="直接连接符 173095"/>
            <p:cNvSpPr/>
            <p:nvPr/>
          </p:nvSpPr>
          <p:spPr>
            <a:xfrm>
              <a:off x="5328" y="2256"/>
              <a:ext cx="0" cy="288"/>
            </a:xfrm>
            <a:prstGeom prst="line">
              <a:avLst/>
            </a:prstGeom>
            <a:ln w="12700" cap="flat" cmpd="sng">
              <a:solidFill>
                <a:schemeClr val="tx1"/>
              </a:solidFill>
              <a:prstDash val="solid"/>
              <a:headEnd type="none" w="med" len="med"/>
              <a:tailEnd type="none" w="med" len="med"/>
            </a:ln>
          </p:spPr>
        </p:sp>
        <p:sp>
          <p:nvSpPr>
            <p:cNvPr id="67620" name="直接连接符 173096"/>
            <p:cNvSpPr/>
            <p:nvPr/>
          </p:nvSpPr>
          <p:spPr>
            <a:xfrm>
              <a:off x="5520" y="2256"/>
              <a:ext cx="0" cy="288"/>
            </a:xfrm>
            <a:prstGeom prst="line">
              <a:avLst/>
            </a:prstGeom>
            <a:ln w="12700" cap="flat" cmpd="sng">
              <a:solidFill>
                <a:schemeClr val="tx1"/>
              </a:solidFill>
              <a:prstDash val="solid"/>
              <a:headEnd type="none" w="med" len="med"/>
              <a:tailEnd type="none" w="med" len="med"/>
            </a:ln>
          </p:spPr>
        </p:sp>
        <p:sp>
          <p:nvSpPr>
            <p:cNvPr id="67621" name="文本框 173097"/>
            <p:cNvSpPr txBox="1"/>
            <p:nvPr/>
          </p:nvSpPr>
          <p:spPr>
            <a:xfrm>
              <a:off x="5337" y="2304"/>
              <a:ext cx="144" cy="231"/>
            </a:xfrm>
            <a:prstGeom prst="rect">
              <a:avLst/>
            </a:prstGeom>
            <a:noFill/>
            <a:ln w="57150">
              <a:noFill/>
            </a:ln>
          </p:spPr>
          <p:txBody>
            <a:bodyPr>
              <a:spAutoFit/>
            </a:bodyPr>
            <a:p>
              <a:pPr lvl="0" eaLnBrk="1" hangingPunct="1">
                <a:spcBef>
                  <a:spcPct val="50000"/>
                </a:spcBef>
              </a:pPr>
              <a:r>
                <a:rPr lang="en-US" altLang="zh-CN" sz="1800" dirty="0">
                  <a:latin typeface="Times New Roman" panose="02020603050405020304" pitchFamily="18" charset="0"/>
                  <a:ea typeface="楷体_GB2312" pitchFamily="49" charset="-122"/>
                </a:rPr>
                <a:t>c</a:t>
              </a:r>
              <a:endParaRPr lang="en-US" altLang="zh-CN" sz="1800" dirty="0">
                <a:latin typeface="Times New Roman" panose="02020603050405020304" pitchFamily="18" charset="0"/>
                <a:ea typeface="楷体_GB2312" pitchFamily="49" charset="-122"/>
              </a:endParaRPr>
            </a:p>
          </p:txBody>
        </p:sp>
        <p:sp>
          <p:nvSpPr>
            <p:cNvPr id="67622" name="直接连接符 173098"/>
            <p:cNvSpPr/>
            <p:nvPr/>
          </p:nvSpPr>
          <p:spPr>
            <a:xfrm>
              <a:off x="4848" y="2352"/>
              <a:ext cx="288" cy="0"/>
            </a:xfrm>
            <a:prstGeom prst="line">
              <a:avLst/>
            </a:prstGeom>
            <a:ln w="12700" cap="flat" cmpd="sng">
              <a:solidFill>
                <a:schemeClr val="tx1"/>
              </a:solidFill>
              <a:prstDash val="solid"/>
              <a:headEnd type="none" w="med" len="med"/>
              <a:tailEnd type="triangle" w="med" len="med"/>
            </a:ln>
          </p:spPr>
        </p:sp>
        <p:sp>
          <p:nvSpPr>
            <p:cNvPr id="67623" name="直接连接符 173099"/>
            <p:cNvSpPr/>
            <p:nvPr/>
          </p:nvSpPr>
          <p:spPr>
            <a:xfrm flipH="1">
              <a:off x="4944" y="2448"/>
              <a:ext cx="288" cy="0"/>
            </a:xfrm>
            <a:prstGeom prst="line">
              <a:avLst/>
            </a:prstGeom>
            <a:ln w="12700" cap="flat" cmpd="sng">
              <a:solidFill>
                <a:srgbClr val="FF0000"/>
              </a:solidFill>
              <a:prstDash val="solid"/>
              <a:headEnd type="none" w="med" len="med"/>
              <a:tailEnd type="triangle" w="med" len="med"/>
            </a:ln>
          </p:spPr>
        </p:sp>
        <p:sp>
          <p:nvSpPr>
            <p:cNvPr id="67624" name="直接连接符 173100"/>
            <p:cNvSpPr/>
            <p:nvPr/>
          </p:nvSpPr>
          <p:spPr>
            <a:xfrm>
              <a:off x="4128" y="2352"/>
              <a:ext cx="240" cy="0"/>
            </a:xfrm>
            <a:prstGeom prst="line">
              <a:avLst/>
            </a:prstGeom>
            <a:ln w="12700" cap="flat" cmpd="sng">
              <a:solidFill>
                <a:schemeClr val="tx1"/>
              </a:solidFill>
              <a:prstDash val="solid"/>
              <a:headEnd type="none" w="med" len="med"/>
              <a:tailEnd type="triangle" w="med" len="med"/>
            </a:ln>
          </p:spPr>
        </p:sp>
      </p:grpSp>
      <p:grpSp>
        <p:nvGrpSpPr>
          <p:cNvPr id="173102" name="组合 173101"/>
          <p:cNvGrpSpPr/>
          <p:nvPr/>
        </p:nvGrpSpPr>
        <p:grpSpPr>
          <a:xfrm>
            <a:off x="6248400" y="2881313"/>
            <a:ext cx="2057400" cy="990600"/>
            <a:chOff x="3936" y="1824"/>
            <a:chExt cx="1296" cy="624"/>
          </a:xfrm>
        </p:grpSpPr>
        <p:grpSp>
          <p:nvGrpSpPr>
            <p:cNvPr id="67601" name="组合 173102"/>
            <p:cNvGrpSpPr/>
            <p:nvPr/>
          </p:nvGrpSpPr>
          <p:grpSpPr>
            <a:xfrm>
              <a:off x="3936" y="1824"/>
              <a:ext cx="1296" cy="528"/>
              <a:chOff x="3408" y="1968"/>
              <a:chExt cx="1296" cy="528"/>
            </a:xfrm>
          </p:grpSpPr>
          <p:sp>
            <p:nvSpPr>
              <p:cNvPr id="67603" name="直接连接符 173103"/>
              <p:cNvSpPr/>
              <p:nvPr/>
            </p:nvSpPr>
            <p:spPr>
              <a:xfrm>
                <a:off x="3408" y="1968"/>
                <a:ext cx="1296" cy="0"/>
              </a:xfrm>
              <a:prstGeom prst="line">
                <a:avLst/>
              </a:prstGeom>
              <a:ln w="38100" cap="flat" cmpd="sng">
                <a:pattFill prst="pct90">
                  <a:fgClr>
                    <a:srgbClr val="003399"/>
                  </a:fgClr>
                  <a:bgClr>
                    <a:srgbClr val="FFFFFF"/>
                  </a:bgClr>
                </a:pattFill>
                <a:prstDash val="solid"/>
                <a:headEnd type="none" w="med" len="med"/>
                <a:tailEnd type="none" w="med" len="med"/>
              </a:ln>
            </p:spPr>
          </p:sp>
          <p:sp>
            <p:nvSpPr>
              <p:cNvPr id="67604" name="直接连接符 173104"/>
              <p:cNvSpPr/>
              <p:nvPr/>
            </p:nvSpPr>
            <p:spPr>
              <a:xfrm>
                <a:off x="3408" y="1968"/>
                <a:ext cx="0" cy="432"/>
              </a:xfrm>
              <a:prstGeom prst="line">
                <a:avLst/>
              </a:prstGeom>
              <a:ln w="38100" cap="flat" cmpd="sng">
                <a:pattFill prst="pct90">
                  <a:fgClr>
                    <a:srgbClr val="003399"/>
                  </a:fgClr>
                  <a:bgClr>
                    <a:srgbClr val="FFFFFF"/>
                  </a:bgClr>
                </a:pattFill>
                <a:prstDash val="solid"/>
                <a:headEnd type="none" w="med" len="med"/>
                <a:tailEnd type="triangle" w="med" len="med"/>
              </a:ln>
            </p:spPr>
          </p:sp>
          <p:sp>
            <p:nvSpPr>
              <p:cNvPr id="67605" name="直接连接符 173105"/>
              <p:cNvSpPr/>
              <p:nvPr/>
            </p:nvSpPr>
            <p:spPr>
              <a:xfrm flipV="1">
                <a:off x="4704" y="1968"/>
                <a:ext cx="0" cy="528"/>
              </a:xfrm>
              <a:prstGeom prst="line">
                <a:avLst/>
              </a:prstGeom>
              <a:ln w="38100" cap="flat" cmpd="sng">
                <a:pattFill prst="pct90">
                  <a:fgClr>
                    <a:srgbClr val="003399"/>
                  </a:fgClr>
                  <a:bgClr>
                    <a:srgbClr val="FFFFFF"/>
                  </a:bgClr>
                </a:pattFill>
                <a:prstDash val="solid"/>
                <a:headEnd type="none" w="med" len="med"/>
                <a:tailEnd type="none" w="med" len="med"/>
              </a:ln>
            </p:spPr>
          </p:sp>
        </p:grpSp>
        <p:sp>
          <p:nvSpPr>
            <p:cNvPr id="67602" name="直接连接符 173106"/>
            <p:cNvSpPr/>
            <p:nvPr/>
          </p:nvSpPr>
          <p:spPr>
            <a:xfrm flipH="1">
              <a:off x="4944" y="2448"/>
              <a:ext cx="288" cy="0"/>
            </a:xfrm>
            <a:prstGeom prst="line">
              <a:avLst/>
            </a:prstGeom>
            <a:ln w="12700" cap="flat" cmpd="sng">
              <a:solidFill>
                <a:schemeClr val="bg1"/>
              </a:solidFill>
              <a:prstDash val="solid"/>
              <a:headEnd type="none" w="med" len="med"/>
              <a:tailEnd type="triangle" w="med" len="med"/>
            </a:ln>
          </p:spPr>
        </p:sp>
      </p:grpSp>
      <p:grpSp>
        <p:nvGrpSpPr>
          <p:cNvPr id="173108" name="组合 173107"/>
          <p:cNvGrpSpPr/>
          <p:nvPr/>
        </p:nvGrpSpPr>
        <p:grpSpPr>
          <a:xfrm>
            <a:off x="6553200" y="3719513"/>
            <a:ext cx="1676400" cy="762000"/>
            <a:chOff x="4128" y="2352"/>
            <a:chExt cx="1056" cy="480"/>
          </a:xfrm>
        </p:grpSpPr>
        <p:grpSp>
          <p:nvGrpSpPr>
            <p:cNvPr id="67596" name="组合 173108"/>
            <p:cNvGrpSpPr/>
            <p:nvPr/>
          </p:nvGrpSpPr>
          <p:grpSpPr>
            <a:xfrm>
              <a:off x="4128" y="2478"/>
              <a:ext cx="1056" cy="354"/>
              <a:chOff x="3600" y="2622"/>
              <a:chExt cx="1056" cy="354"/>
            </a:xfrm>
          </p:grpSpPr>
          <p:sp>
            <p:nvSpPr>
              <p:cNvPr id="67598" name="直接连接符 173109"/>
              <p:cNvSpPr/>
              <p:nvPr/>
            </p:nvSpPr>
            <p:spPr>
              <a:xfrm>
                <a:off x="3600" y="2622"/>
                <a:ext cx="0" cy="354"/>
              </a:xfrm>
              <a:prstGeom prst="line">
                <a:avLst/>
              </a:prstGeom>
              <a:ln w="38100" cap="flat" cmpd="sng">
                <a:pattFill prst="pct90">
                  <a:fgClr>
                    <a:srgbClr val="003399"/>
                  </a:fgClr>
                  <a:bgClr>
                    <a:srgbClr val="FFFFFF"/>
                  </a:bgClr>
                </a:pattFill>
                <a:prstDash val="solid"/>
                <a:headEnd type="none" w="med" len="med"/>
                <a:tailEnd type="none" w="med" len="med"/>
              </a:ln>
            </p:spPr>
          </p:sp>
          <p:sp>
            <p:nvSpPr>
              <p:cNvPr id="67599" name="直接连接符 173110"/>
              <p:cNvSpPr/>
              <p:nvPr/>
            </p:nvSpPr>
            <p:spPr>
              <a:xfrm>
                <a:off x="3600" y="2976"/>
                <a:ext cx="1056" cy="0"/>
              </a:xfrm>
              <a:prstGeom prst="line">
                <a:avLst/>
              </a:prstGeom>
              <a:ln w="38100" cap="flat" cmpd="sng">
                <a:pattFill prst="pct90">
                  <a:fgClr>
                    <a:srgbClr val="003399"/>
                  </a:fgClr>
                  <a:bgClr>
                    <a:srgbClr val="FFFFFF"/>
                  </a:bgClr>
                </a:pattFill>
                <a:prstDash val="solid"/>
                <a:headEnd type="none" w="med" len="med"/>
                <a:tailEnd type="none" w="med" len="med"/>
              </a:ln>
            </p:spPr>
          </p:sp>
          <p:sp>
            <p:nvSpPr>
              <p:cNvPr id="67600" name="直接连接符 173111"/>
              <p:cNvSpPr/>
              <p:nvPr/>
            </p:nvSpPr>
            <p:spPr>
              <a:xfrm flipV="1">
                <a:off x="4656" y="2688"/>
                <a:ext cx="0" cy="288"/>
              </a:xfrm>
              <a:prstGeom prst="line">
                <a:avLst/>
              </a:prstGeom>
              <a:ln w="38100" cap="flat" cmpd="sng">
                <a:pattFill prst="pct90">
                  <a:fgClr>
                    <a:srgbClr val="003399"/>
                  </a:fgClr>
                  <a:bgClr>
                    <a:srgbClr val="FFFFFF"/>
                  </a:bgClr>
                </a:pattFill>
                <a:prstDash val="solid"/>
                <a:headEnd type="none" w="med" len="med"/>
                <a:tailEnd type="triangle" w="med" len="med"/>
              </a:ln>
            </p:spPr>
          </p:sp>
        </p:grpSp>
        <p:sp>
          <p:nvSpPr>
            <p:cNvPr id="67597" name="直接连接符 173112"/>
            <p:cNvSpPr/>
            <p:nvPr/>
          </p:nvSpPr>
          <p:spPr>
            <a:xfrm>
              <a:off x="4128" y="2352"/>
              <a:ext cx="240" cy="0"/>
            </a:xfrm>
            <a:prstGeom prst="line">
              <a:avLst/>
            </a:prstGeom>
            <a:ln w="12700" cap="flat" cmpd="sng">
              <a:solidFill>
                <a:schemeClr val="bg1"/>
              </a:solidFill>
              <a:prstDash val="solid"/>
              <a:headEnd type="none" w="med" len="med"/>
              <a:tailEnd type="triangle" w="med" len="med"/>
            </a:ln>
          </p:spPr>
        </p:sp>
      </p:grpSp>
      <p:sp>
        <p:nvSpPr>
          <p:cNvPr id="2" name="矩形 1"/>
          <p:cNvSpPr>
            <a:spLocks noChangeArrowheads="1"/>
          </p:cNvSpPr>
          <p:nvPr/>
        </p:nvSpPr>
        <p:spPr bwMode="auto">
          <a:xfrm>
            <a:off x="269875" y="2064068"/>
            <a:ext cx="4679950" cy="4721225"/>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dirty="0">
                <a:solidFill>
                  <a:schemeClr val="tx1"/>
                </a:solidFill>
                <a:latin typeface="Times New Roman" panose="02020603050405020304" pitchFamily="18" charset="0"/>
              </a:rPr>
              <a:t>void  swap(</a:t>
            </a:r>
            <a:r>
              <a:rPr lang="en-US" altLang="zh-CN" dirty="0" err="1">
                <a:solidFill>
                  <a:schemeClr val="tx1"/>
                </a:solidFill>
                <a:latin typeface="Times New Roman" panose="02020603050405020304" pitchFamily="18" charset="0"/>
              </a:rPr>
              <a:t>DLinkList</a:t>
            </a:r>
            <a:r>
              <a:rPr lang="en-US" altLang="zh-CN" dirty="0">
                <a:solidFill>
                  <a:schemeClr val="tx1"/>
                </a:solidFill>
                <a:latin typeface="Times New Roman" panose="02020603050405020304" pitchFamily="18" charset="0"/>
              </a:rPr>
              <a:t> L</a:t>
            </a:r>
            <a:r>
              <a:rPr lang="en-US" altLang="zh-CN" dirty="0" smtClean="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a:p>
            <a:pPr>
              <a:lnSpc>
                <a:spcPct val="125000"/>
              </a:lnSpc>
            </a:pPr>
            <a:r>
              <a:rPr lang="en-US" altLang="zh-CN" dirty="0">
                <a:solidFill>
                  <a:schemeClr val="tx1"/>
                </a:solidFill>
                <a:latin typeface="Times New Roman" panose="02020603050405020304" pitchFamily="18" charset="0"/>
              </a:rPr>
              <a:t>{</a:t>
            </a:r>
            <a:r>
              <a:rPr lang="en-US" altLang="zh-CN" dirty="0">
                <a:solidFill>
                  <a:srgbClr val="FF3300"/>
                </a:solidFill>
                <a:latin typeface="Times New Roman" panose="02020603050405020304" pitchFamily="18" charset="0"/>
              </a:rPr>
              <a:t>  </a:t>
            </a:r>
            <a:r>
              <a:rPr lang="en-US" altLang="zh-CN" dirty="0" err="1">
                <a:solidFill>
                  <a:srgbClr val="002368"/>
                </a:solidFill>
                <a:latin typeface="Times New Roman" panose="02020603050405020304" pitchFamily="18" charset="0"/>
              </a:rPr>
              <a:t>DNode</a:t>
            </a:r>
            <a:r>
              <a:rPr lang="en-US" altLang="zh-CN" dirty="0">
                <a:solidFill>
                  <a:srgbClr val="002368"/>
                </a:solidFill>
                <a:latin typeface="Times New Roman" panose="02020603050405020304" pitchFamily="18" charset="0"/>
              </a:rPr>
              <a:t>  *p, *q, *h; </a:t>
            </a:r>
            <a:endParaRPr lang="zh-CN" altLang="en-US" dirty="0">
              <a:solidFill>
                <a:srgbClr val="002368"/>
              </a:solidFill>
              <a:latin typeface="Times New Roman" panose="02020603050405020304" pitchFamily="18" charset="0"/>
            </a:endParaRPr>
          </a:p>
          <a:p>
            <a:pPr>
              <a:lnSpc>
                <a:spcPct val="125000"/>
              </a:lnSpc>
            </a:pPr>
            <a:r>
              <a:rPr lang="zh-CN" altLang="en-US" dirty="0">
                <a:solidFill>
                  <a:srgbClr val="002368"/>
                </a:solidFill>
                <a:latin typeface="Times New Roman" panose="02020603050405020304" pitchFamily="18" charset="0"/>
              </a:rPr>
              <a:t>  </a:t>
            </a:r>
            <a:r>
              <a:rPr lang="en-US" altLang="zh-CN" dirty="0">
                <a:solidFill>
                  <a:srgbClr val="002368"/>
                </a:solidFill>
                <a:latin typeface="Times New Roman" panose="02020603050405020304" pitchFamily="18" charset="0"/>
              </a:rPr>
              <a:t>h=L-&gt;next;		</a:t>
            </a:r>
            <a:endParaRPr lang="en-US" altLang="zh-CN" dirty="0">
              <a:solidFill>
                <a:srgbClr val="002368"/>
              </a:solidFill>
              <a:latin typeface="Times New Roman" panose="02020603050405020304" pitchFamily="18" charset="0"/>
            </a:endParaRPr>
          </a:p>
          <a:p>
            <a:pPr>
              <a:lnSpc>
                <a:spcPct val="125000"/>
              </a:lnSpc>
            </a:pPr>
            <a:r>
              <a:rPr lang="en-US" altLang="zh-CN" dirty="0">
                <a:solidFill>
                  <a:srgbClr val="002368"/>
                </a:solidFill>
                <a:latin typeface="Times New Roman" panose="02020603050405020304" pitchFamily="18" charset="0"/>
              </a:rPr>
              <a:t>  p=h-&gt;next;		</a:t>
            </a:r>
            <a:r>
              <a:rPr lang="zh-CN" altLang="en-US" dirty="0" smtClean="0">
                <a:solidFill>
                  <a:srgbClr val="002368"/>
                </a:solidFill>
                <a:latin typeface="Times New Roman" panose="02020603050405020304" pitchFamily="18" charset="0"/>
              </a:rPr>
              <a:t> </a:t>
            </a:r>
            <a:endParaRPr lang="zh-CN" altLang="en-US" dirty="0">
              <a:solidFill>
                <a:srgbClr val="002368"/>
              </a:solidFill>
              <a:latin typeface="Times New Roman" panose="02020603050405020304" pitchFamily="18" charset="0"/>
            </a:endParaRPr>
          </a:p>
          <a:p>
            <a:pPr>
              <a:lnSpc>
                <a:spcPct val="125000"/>
              </a:lnSpc>
            </a:pPr>
            <a:r>
              <a:rPr lang="zh-CN" altLang="en-US" dirty="0">
                <a:solidFill>
                  <a:srgbClr val="002368"/>
                </a:solidFill>
                <a:latin typeface="Times New Roman" panose="02020603050405020304" pitchFamily="18" charset="0"/>
              </a:rPr>
              <a:t>  </a:t>
            </a:r>
            <a:r>
              <a:rPr lang="en-US" altLang="zh-CN" dirty="0">
                <a:solidFill>
                  <a:srgbClr val="002368"/>
                </a:solidFill>
                <a:latin typeface="Times New Roman" panose="02020603050405020304" pitchFamily="18" charset="0"/>
              </a:rPr>
              <a:t>q=h-&gt;prior;</a:t>
            </a:r>
            <a:r>
              <a:rPr lang="en-US" altLang="zh-CN" dirty="0">
                <a:solidFill>
                  <a:srgbClr val="C40091"/>
                </a:solidFill>
                <a:latin typeface="Times New Roman" panose="02020603050405020304" pitchFamily="18" charset="0"/>
              </a:rPr>
              <a:t> 	</a:t>
            </a:r>
            <a:endParaRPr lang="zh-CN" altLang="en-US" dirty="0">
              <a:solidFill>
                <a:srgbClr val="996633"/>
              </a:solidFill>
              <a:latin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h-&gt;next=p-&gt;next; 	               </a:t>
            </a:r>
            <a:r>
              <a:rPr lang="zh-CN" altLang="en-US" dirty="0" smtClean="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p-&gt;next-&gt;prior=h;</a:t>
            </a:r>
            <a:r>
              <a:rPr lang="en-US" altLang="zh-CN" dirty="0">
                <a:solidFill>
                  <a:srgbClr val="003366"/>
                </a:solidFill>
                <a:latin typeface="Times New Roman" panose="02020603050405020304" pitchFamily="18" charset="0"/>
              </a:rPr>
              <a:t> 	</a:t>
            </a:r>
            <a:endParaRPr lang="en-US" altLang="zh-CN" dirty="0">
              <a:solidFill>
                <a:srgbClr val="003366"/>
              </a:solidFill>
              <a:latin typeface="Times New Roman" panose="02020603050405020304" pitchFamily="18" charset="0"/>
            </a:endParaRPr>
          </a:p>
          <a:p>
            <a:pPr>
              <a:lnSpc>
                <a:spcPct val="125000"/>
              </a:lnSpc>
            </a:pPr>
            <a:r>
              <a:rPr lang="en-US" altLang="zh-CN" dirty="0">
                <a:solidFill>
                  <a:srgbClr val="002368"/>
                </a:solidFill>
                <a:latin typeface="Times New Roman" panose="02020603050405020304" pitchFamily="18" charset="0"/>
              </a:rPr>
              <a:t>_____________</a:t>
            </a:r>
            <a:endParaRPr lang="en-US" altLang="zh-CN" dirty="0">
              <a:solidFill>
                <a:srgbClr val="002368"/>
              </a:solidFill>
              <a:latin typeface="Times New Roman" panose="02020603050405020304" pitchFamily="18" charset="0"/>
            </a:endParaRPr>
          </a:p>
          <a:p>
            <a:pPr>
              <a:lnSpc>
                <a:spcPct val="125000"/>
              </a:lnSpc>
            </a:pPr>
            <a:r>
              <a:rPr lang="en-US" altLang="zh-CN" dirty="0" smtClean="0">
                <a:solidFill>
                  <a:srgbClr val="002368"/>
                </a:solidFill>
                <a:latin typeface="Times New Roman" panose="02020603050405020304" pitchFamily="18" charset="0"/>
              </a:rPr>
              <a:t>_____________</a:t>
            </a:r>
            <a:endParaRPr lang="zh-CN" altLang="en-US" dirty="0">
              <a:solidFill>
                <a:srgbClr val="002368"/>
              </a:solidFill>
              <a:latin typeface="Times New Roman" panose="02020603050405020304" pitchFamily="18" charset="0"/>
            </a:endParaRPr>
          </a:p>
          <a:p>
            <a:pPr>
              <a:lnSpc>
                <a:spcPct val="125000"/>
              </a:lnSpc>
            </a:pPr>
            <a:r>
              <a:rPr lang="en-US" altLang="zh-CN" dirty="0">
                <a:solidFill>
                  <a:srgbClr val="002368"/>
                </a:solidFill>
                <a:latin typeface="Times New Roman" panose="02020603050405020304" pitchFamily="18" charset="0"/>
              </a:rPr>
              <a:t>_____________</a:t>
            </a:r>
            <a:endParaRPr lang="en-US" altLang="zh-CN" dirty="0">
              <a:solidFill>
                <a:srgbClr val="002368"/>
              </a:solidFill>
              <a:latin typeface="Times New Roman" panose="02020603050405020304" pitchFamily="18" charset="0"/>
            </a:endParaRPr>
          </a:p>
          <a:p>
            <a:pPr>
              <a:lnSpc>
                <a:spcPct val="125000"/>
              </a:lnSpc>
            </a:pPr>
            <a:r>
              <a:rPr lang="en-US" altLang="zh-CN" dirty="0">
                <a:solidFill>
                  <a:srgbClr val="002368"/>
                </a:solidFill>
                <a:latin typeface="Times New Roman" panose="02020603050405020304" pitchFamily="18" charset="0"/>
              </a:rPr>
              <a:t>_____________</a:t>
            </a:r>
            <a:endParaRPr lang="en-US" altLang="zh-CN" dirty="0">
              <a:solidFill>
                <a:srgbClr val="002368"/>
              </a:solidFill>
              <a:latin typeface="Times New Roman" panose="02020603050405020304" pitchFamily="18" charset="0"/>
            </a:endParaRPr>
          </a:p>
          <a:p>
            <a:pPr>
              <a:lnSpc>
                <a:spcPct val="125000"/>
              </a:lnSpc>
            </a:pPr>
            <a:r>
              <a:rPr lang="en-US" altLang="zh-CN" dirty="0">
                <a:solidFill>
                  <a:srgbClr val="FF3300"/>
                </a:solidFill>
                <a:latin typeface="Times New Roman" panose="02020603050405020304" pitchFamily="18" charset="0"/>
              </a:rPr>
              <a:t>} </a:t>
            </a:r>
            <a:endParaRPr lang="en-US" altLang="zh-CN" dirty="0">
              <a:solidFill>
                <a:srgbClr val="FF3300"/>
              </a:solidFill>
              <a:latin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blinds(horizontal)">
                                      <p:cBhvr>
                                        <p:cTn id="7" dur="500"/>
                                        <p:tgtEl>
                                          <p:spTgt spid="1730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3108"/>
                                        </p:tgtEl>
                                        <p:attrNameLst>
                                          <p:attrName>style.visibility</p:attrName>
                                        </p:attrNameLst>
                                      </p:cBhvr>
                                      <p:to>
                                        <p:strVal val="visible"/>
                                      </p:to>
                                    </p:set>
                                    <p:animEffect transition="in" filter="blinds(horizontal)">
                                      <p:cBhvr>
                                        <p:cTn id="12" dur="500"/>
                                        <p:tgtEl>
                                          <p:spTgt spid="1731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3102"/>
                                        </p:tgtEl>
                                        <p:attrNameLst>
                                          <p:attrName>style.visibility</p:attrName>
                                        </p:attrNameLst>
                                      </p:cBhvr>
                                      <p:to>
                                        <p:strVal val="visible"/>
                                      </p:to>
                                    </p:set>
                                    <p:animEffect transition="in" filter="blinds(horizontal)">
                                      <p:cBhvr>
                                        <p:cTn id="17" dur="500"/>
                                        <p:tgtEl>
                                          <p:spTgt spid="173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3071"/>
                                        </p:tgtEl>
                                        <p:attrNameLst>
                                          <p:attrName>style.visibility</p:attrName>
                                        </p:attrNameLst>
                                      </p:cBhvr>
                                      <p:to>
                                        <p:strVal val="visible"/>
                                      </p:to>
                                    </p:set>
                                    <p:animEffect transition="in" filter="fade">
                                      <p:cBhvr>
                                        <p:cTn id="22" dur="2000"/>
                                        <p:tgtEl>
                                          <p:spTgt spid="173071"/>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73072"/>
                                        </p:tgtEl>
                                        <p:attrNameLst>
                                          <p:attrName>style.visibility</p:attrName>
                                        </p:attrNameLst>
                                      </p:cBhvr>
                                      <p:to>
                                        <p:strVal val="visible"/>
                                      </p:to>
                                    </p:set>
                                    <p:animEffect transition="in" filter="diamond(in)">
                                      <p:cBhvr>
                                        <p:cTn id="27" dur="2000"/>
                                        <p:tgtEl>
                                          <p:spTgt spid="173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1" grpId="0"/>
      <p:bldP spid="1730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6" name="内容占位符 151555"/>
          <p:cNvSpPr>
            <a:spLocks noGrp="1"/>
          </p:cNvSpPr>
          <p:nvPr>
            <p:ph idx="1"/>
          </p:nvPr>
        </p:nvSpPr>
        <p:spPr>
          <a:xfrm>
            <a:off x="838200" y="533400"/>
            <a:ext cx="5943600" cy="4038600"/>
          </a:xfrm>
          <a:noFill/>
          <a:ln w="57150">
            <a:noFill/>
          </a:ln>
        </p:spPr>
        <p:txBody>
          <a:bodyPr/>
          <a:p>
            <a:pPr eaLnBrk="1" hangingPunct="1">
              <a:lnSpc>
                <a:spcPct val="125000"/>
              </a:lnSpc>
            </a:pPr>
            <a:r>
              <a:rPr lang="en-US" altLang="zh-CN" sz="2400" b="1" dirty="0"/>
              <a:t>2.1.2  </a:t>
            </a:r>
            <a:r>
              <a:rPr lang="zh-CN" altLang="en-US" sz="2400" b="1" dirty="0"/>
              <a:t>线性表的基本操作</a:t>
            </a:r>
            <a:r>
              <a:rPr lang="zh-CN" altLang="en-US" sz="2000" b="1" dirty="0"/>
              <a:t>   </a:t>
            </a:r>
            <a:br>
              <a:rPr lang="zh-CN" altLang="en-US" sz="2000" b="1" dirty="0"/>
            </a:br>
            <a:r>
              <a:rPr lang="zh-CN" altLang="en-US" sz="2000" b="1" dirty="0"/>
              <a:t>     </a:t>
            </a:r>
            <a:r>
              <a:rPr lang="en-US" altLang="zh-CN" sz="2000" b="1" dirty="0"/>
              <a:t>(1) </a:t>
            </a:r>
            <a:r>
              <a:rPr lang="zh-CN" altLang="en-US" sz="2000" b="1" dirty="0"/>
              <a:t>初始化</a:t>
            </a:r>
            <a:r>
              <a:rPr lang="en-US" altLang="zh-CN" sz="2000" b="1" dirty="0"/>
              <a:t>InitList(L) ,</a:t>
            </a:r>
            <a:r>
              <a:rPr lang="zh-CN" altLang="en-US" sz="2000" b="1" dirty="0"/>
              <a:t>置</a:t>
            </a:r>
            <a:r>
              <a:rPr lang="en-US" altLang="zh-CN" sz="2000" b="1" dirty="0"/>
              <a:t>L</a:t>
            </a:r>
            <a:r>
              <a:rPr lang="zh-CN" altLang="en-US" sz="2000" b="1" dirty="0"/>
              <a:t>为空线性表</a:t>
            </a:r>
            <a:br>
              <a:rPr lang="en-US" altLang="zh-CN" sz="2000" b="1" dirty="0"/>
            </a:br>
            <a:r>
              <a:rPr lang="en-US" altLang="zh-CN" sz="2000" b="1" dirty="0"/>
              <a:t>     (2)</a:t>
            </a:r>
            <a:r>
              <a:rPr lang="zh-CN" altLang="zh-CN" sz="2000" b="1" dirty="0"/>
              <a:t>清除表</a:t>
            </a:r>
            <a:r>
              <a:rPr lang="en-US" altLang="zh-CN" sz="2000" b="1" dirty="0"/>
              <a:t>ClearList</a:t>
            </a:r>
            <a:r>
              <a:rPr lang="zh-CN" altLang="en-US" sz="2000" b="1" dirty="0"/>
              <a:t>（</a:t>
            </a:r>
            <a:r>
              <a:rPr lang="en-US" altLang="zh-CN" sz="2000" b="1" dirty="0"/>
              <a:t>L</a:t>
            </a:r>
            <a:r>
              <a:rPr lang="zh-CN" altLang="en-US" sz="2000" b="1" dirty="0"/>
              <a:t>），将</a:t>
            </a:r>
            <a:r>
              <a:rPr lang="en-US" altLang="zh-CN" sz="2000" b="1" dirty="0"/>
              <a:t>L</a:t>
            </a:r>
            <a:r>
              <a:rPr lang="zh-CN" altLang="en-US" sz="2000" b="1" dirty="0"/>
              <a:t>置为空表</a:t>
            </a:r>
            <a:br>
              <a:rPr lang="en-US" altLang="zh-CN" sz="2000" b="1" dirty="0"/>
            </a:br>
            <a:r>
              <a:rPr lang="en-US" altLang="zh-CN" sz="2000" b="1" dirty="0"/>
              <a:t>     (3) </a:t>
            </a:r>
            <a:r>
              <a:rPr lang="zh-CN" altLang="en-US" sz="2000" b="1" dirty="0"/>
              <a:t>求长度</a:t>
            </a:r>
            <a:r>
              <a:rPr lang="en-US" altLang="zh-CN" sz="2000" b="1" dirty="0"/>
              <a:t>LengthList(L)</a:t>
            </a:r>
            <a:br>
              <a:rPr lang="en-US" altLang="zh-CN" sz="2000" b="1" dirty="0"/>
            </a:br>
            <a:r>
              <a:rPr lang="en-US" altLang="zh-CN" sz="2000" b="1" dirty="0"/>
              <a:t>     (4) </a:t>
            </a:r>
            <a:r>
              <a:rPr lang="zh-CN" altLang="en-US" sz="2000" b="1" dirty="0"/>
              <a:t>插入操作</a:t>
            </a:r>
            <a:r>
              <a:rPr lang="en-US" altLang="zh-CN" sz="2000" b="1" dirty="0"/>
              <a:t>InsertList(L, i, x) </a:t>
            </a:r>
            <a:br>
              <a:rPr lang="en-US" altLang="zh-CN" sz="2000" b="1" dirty="0"/>
            </a:br>
            <a:r>
              <a:rPr lang="en-US" altLang="zh-CN" sz="2000" b="1" dirty="0"/>
              <a:t>     (5) </a:t>
            </a:r>
            <a:r>
              <a:rPr lang="zh-CN" altLang="en-US" sz="2000" b="1" dirty="0"/>
              <a:t>删除操作</a:t>
            </a:r>
            <a:r>
              <a:rPr lang="en-US" altLang="zh-CN" sz="2000" b="1" dirty="0"/>
              <a:t>DeleteList(L, i) </a:t>
            </a:r>
            <a:br>
              <a:rPr lang="en-US" altLang="zh-CN" sz="2000" b="1" dirty="0"/>
            </a:br>
            <a:r>
              <a:rPr lang="en-US" altLang="zh-CN" sz="2000" b="1" dirty="0"/>
              <a:t>     (6) </a:t>
            </a:r>
            <a:r>
              <a:rPr lang="zh-CN" altLang="en-US" sz="2000" b="1" dirty="0"/>
              <a:t>获取后继结点</a:t>
            </a:r>
            <a:r>
              <a:rPr lang="en-US" altLang="zh-CN" sz="2000" b="1" dirty="0"/>
              <a:t>GetNext(L,item,p)</a:t>
            </a:r>
            <a:br>
              <a:rPr lang="en-US" altLang="zh-CN" sz="2000" b="1" dirty="0"/>
            </a:br>
            <a:r>
              <a:rPr lang="en-US" altLang="zh-CN" sz="2000" b="1" dirty="0"/>
              <a:t>     (7) </a:t>
            </a:r>
            <a:r>
              <a:rPr lang="zh-CN" altLang="en-US" sz="2000" b="1" dirty="0">
                <a:sym typeface="宋体" panose="02010600030101010101" pitchFamily="2" charset="-122"/>
              </a:rPr>
              <a:t>取元素函数</a:t>
            </a:r>
            <a:r>
              <a:rPr lang="en-US" altLang="zh-CN" sz="2000" b="1" dirty="0">
                <a:sym typeface="宋体" panose="02010600030101010101" pitchFamily="2" charset="-122"/>
              </a:rPr>
              <a:t>GetNode(L, i) </a:t>
            </a:r>
            <a:br>
              <a:rPr lang="en-US" altLang="zh-CN" sz="2000" b="1" dirty="0"/>
            </a:br>
            <a:r>
              <a:rPr lang="en-US" altLang="zh-CN" sz="2000" b="1" dirty="0"/>
              <a:t>    (8) </a:t>
            </a:r>
            <a:r>
              <a:rPr lang="zh-CN" altLang="en-US" sz="2000" b="1" dirty="0">
                <a:sym typeface="宋体" panose="02010600030101010101" pitchFamily="2" charset="-122"/>
              </a:rPr>
              <a:t>按值查找</a:t>
            </a:r>
            <a:r>
              <a:rPr lang="en-US" altLang="zh-CN" sz="2000" b="1" dirty="0">
                <a:sym typeface="宋体" panose="02010600030101010101" pitchFamily="2" charset="-122"/>
              </a:rPr>
              <a:t>LocatList(L, x) </a:t>
            </a:r>
            <a:br>
              <a:rPr lang="en-US" altLang="zh-CN" sz="2000" b="1" dirty="0">
                <a:sym typeface="宋体" panose="02010600030101010101" pitchFamily="2" charset="-122"/>
              </a:rPr>
            </a:br>
            <a:r>
              <a:rPr lang="en-US" altLang="zh-CN" sz="2000" b="1" dirty="0">
                <a:sym typeface="宋体" panose="02010600030101010101" pitchFamily="2" charset="-122"/>
              </a:rPr>
              <a:t>    (9)</a:t>
            </a:r>
            <a:r>
              <a:rPr lang="zh-CN" altLang="en-US" sz="2000" b="1" dirty="0">
                <a:sym typeface="宋体" panose="02010600030101010101" pitchFamily="2" charset="-122"/>
              </a:rPr>
              <a:t>获取前趋结点</a:t>
            </a:r>
            <a:r>
              <a:rPr lang="en-US" altLang="zh-CN" sz="2000" b="1" dirty="0">
                <a:sym typeface="宋体" panose="02010600030101010101" pitchFamily="2" charset="-122"/>
              </a:rPr>
              <a:t>GetPrior(L,Item,p)</a:t>
            </a:r>
            <a:br>
              <a:rPr lang="en-US" altLang="zh-CN" sz="2000" b="1" dirty="0"/>
            </a:br>
            <a:endParaRPr lang="en-US" altLang="zh-CN" sz="2000" b="1"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 calcmode="lin" valueType="num">
                                      <p:cBhvr additive="base">
                                        <p:cTn id="7" dur="500" fill="hold"/>
                                        <p:tgtEl>
                                          <p:spTgt spid="151556"/>
                                        </p:tgtEl>
                                        <p:attrNameLst>
                                          <p:attrName>ppt_x</p:attrName>
                                        </p:attrNameLst>
                                      </p:cBhvr>
                                      <p:tavLst>
                                        <p:tav tm="0">
                                          <p:val>
                                            <p:strVal val="0-#ppt_w/2"/>
                                          </p:val>
                                        </p:tav>
                                        <p:tav tm="100000">
                                          <p:val>
                                            <p:strVal val="#ppt_x"/>
                                          </p:val>
                                        </p:tav>
                                      </p:tavLst>
                                    </p:anim>
                                    <p:anim calcmode="lin" valueType="num">
                                      <p:cBhvr additive="base">
                                        <p:cTn id="8" dur="500" fill="hold"/>
                                        <p:tgtEl>
                                          <p:spTgt spid="151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4" name="矩形 138243"/>
          <p:cNvSpPr/>
          <p:nvPr/>
        </p:nvSpPr>
        <p:spPr>
          <a:xfrm>
            <a:off x="533400" y="533400"/>
            <a:ext cx="3276600" cy="519113"/>
          </a:xfrm>
          <a:prstGeom prst="rect">
            <a:avLst/>
          </a:prstGeom>
          <a:noFill/>
          <a:ln w="57150">
            <a:noFill/>
          </a:ln>
        </p:spPr>
        <p:txBody>
          <a:bodyPr anchor="ctr"/>
          <a:p>
            <a:pPr lvl="0" eaLnBrk="1" hangingPunct="1"/>
            <a:r>
              <a:rPr lang="en-US" altLang="zh-CN" dirty="0">
                <a:latin typeface="Times New Roman" panose="02020603050405020304" pitchFamily="18" charset="0"/>
                <a:ea typeface="楷体_GB2312" pitchFamily="49" charset="-122"/>
              </a:rPr>
              <a:t>2.3.6 </a:t>
            </a:r>
            <a:r>
              <a:rPr lang="en-US" altLang="zh-CN" sz="2400" dirty="0">
                <a:latin typeface="Times New Roman" panose="02020603050405020304" pitchFamily="18" charset="0"/>
                <a:ea typeface="华文新魏" panose="02010800040101010101" pitchFamily="2" charset="-122"/>
              </a:rPr>
              <a:t> </a:t>
            </a:r>
            <a:r>
              <a:rPr lang="zh-CN" altLang="en-US" sz="2400" dirty="0">
                <a:latin typeface="Times New Roman" panose="02020603050405020304" pitchFamily="18" charset="0"/>
                <a:ea typeface="华文新魏" panose="02010800040101010101" pitchFamily="2" charset="-122"/>
              </a:rPr>
              <a:t>链表应用举例</a:t>
            </a:r>
            <a:endParaRPr lang="zh-CN" altLang="en-US" sz="2400" dirty="0">
              <a:latin typeface="Times New Roman" panose="02020603050405020304" pitchFamily="18" charset="0"/>
              <a:ea typeface="华文新魏" panose="02010800040101010101" pitchFamily="2" charset="-122"/>
            </a:endParaRPr>
          </a:p>
        </p:txBody>
      </p:sp>
      <p:sp>
        <p:nvSpPr>
          <p:cNvPr id="138245" name="矩形 138244"/>
          <p:cNvSpPr/>
          <p:nvPr/>
        </p:nvSpPr>
        <p:spPr>
          <a:xfrm>
            <a:off x="457200" y="990600"/>
            <a:ext cx="7315200" cy="396875"/>
          </a:xfrm>
          <a:prstGeom prst="rect">
            <a:avLst/>
          </a:prstGeom>
          <a:noFill/>
          <a:ln w="57150">
            <a:noFill/>
          </a:ln>
        </p:spPr>
        <p:txBody>
          <a:bodyPr>
            <a:spAutoFit/>
          </a:bodyPr>
          <a:p>
            <a:pPr lvl="0" eaLnBrk="0" hangingPunct="0"/>
            <a:r>
              <a:rPr lang="zh-CN" altLang="en-US" dirty="0">
                <a:solidFill>
                  <a:srgbClr val="CC0000"/>
                </a:solidFill>
                <a:latin typeface="Times New Roman" panose="02020603050405020304" pitchFamily="18" charset="0"/>
                <a:ea typeface="楷体_GB2312" pitchFamily="49" charset="-122"/>
              </a:rPr>
              <a:t>补充例</a:t>
            </a:r>
            <a:r>
              <a:rPr lang="en-US" altLang="zh-CN" dirty="0">
                <a:solidFill>
                  <a:srgbClr val="CC0000"/>
                </a:solidFill>
                <a:latin typeface="Times New Roman" panose="02020603050405020304" pitchFamily="18" charset="0"/>
                <a:ea typeface="楷体_GB2312" pitchFamily="49" charset="-122"/>
              </a:rPr>
              <a:t>1   </a:t>
            </a:r>
            <a:r>
              <a:rPr lang="en-US" altLang="zh-CN" dirty="0">
                <a:solidFill>
                  <a:srgbClr val="003366"/>
                </a:solidFill>
                <a:latin typeface="Times New Roman" panose="02020603050405020304" pitchFamily="18" charset="0"/>
                <a:ea typeface="楷体_GB2312" pitchFamily="49" charset="-122"/>
              </a:rPr>
              <a:t> </a:t>
            </a:r>
            <a:r>
              <a:rPr lang="zh-CN" altLang="en-US" dirty="0">
                <a:solidFill>
                  <a:srgbClr val="003366"/>
                </a:solidFill>
                <a:latin typeface="Times New Roman" panose="02020603050405020304" pitchFamily="18" charset="0"/>
                <a:ea typeface="楷体_GB2312" pitchFamily="49" charset="-122"/>
              </a:rPr>
              <a:t>已知单链表</a:t>
            </a:r>
            <a:r>
              <a:rPr lang="en-US" altLang="zh-CN" dirty="0">
                <a:solidFill>
                  <a:srgbClr val="003366"/>
                </a:solidFill>
                <a:latin typeface="Times New Roman" panose="02020603050405020304" pitchFamily="18" charset="0"/>
                <a:ea typeface="楷体_GB2312" pitchFamily="49" charset="-122"/>
              </a:rPr>
              <a:t>H</a:t>
            </a:r>
            <a:r>
              <a:rPr lang="zh-CN" altLang="en-US" dirty="0">
                <a:solidFill>
                  <a:srgbClr val="003366"/>
                </a:solidFill>
                <a:latin typeface="Times New Roman" panose="02020603050405020304" pitchFamily="18" charset="0"/>
                <a:ea typeface="楷体_GB2312" pitchFamily="49" charset="-122"/>
              </a:rPr>
              <a:t>，写一算法将其倒置。</a:t>
            </a:r>
            <a:endParaRPr lang="zh-CN" altLang="en-US" dirty="0">
              <a:solidFill>
                <a:srgbClr val="CC0000"/>
              </a:solidFill>
              <a:latin typeface="Times New Roman" panose="02020603050405020304" pitchFamily="18" charset="0"/>
              <a:ea typeface="楷体_GB2312" pitchFamily="49" charset="-122"/>
            </a:endParaRPr>
          </a:p>
        </p:txBody>
      </p:sp>
      <p:sp>
        <p:nvSpPr>
          <p:cNvPr id="138246" name="矩形 138245"/>
          <p:cNvSpPr/>
          <p:nvPr/>
        </p:nvSpPr>
        <p:spPr>
          <a:xfrm>
            <a:off x="533400" y="1371600"/>
            <a:ext cx="1454150" cy="396875"/>
          </a:xfrm>
          <a:prstGeom prst="rect">
            <a:avLst/>
          </a:prstGeom>
          <a:noFill/>
          <a:ln w="57150">
            <a:noFill/>
          </a:ln>
        </p:spPr>
        <p:txBody>
          <a:bodyPr wrap="none">
            <a:spAutoFit/>
          </a:bodyPr>
          <a:p>
            <a:pPr lvl="0" eaLnBrk="1" hangingPunct="1"/>
            <a:r>
              <a:rPr lang="zh-CN" altLang="en-US" dirty="0">
                <a:solidFill>
                  <a:schemeClr val="tx1"/>
                </a:solidFill>
                <a:latin typeface="Times New Roman" panose="02020603050405020304" pitchFamily="18" charset="0"/>
                <a:ea typeface="华文新魏" panose="02010800040101010101" pitchFamily="2" charset="-122"/>
              </a:rPr>
              <a:t>算法思路：</a:t>
            </a:r>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38247" name="矩形 138246"/>
          <p:cNvSpPr/>
          <p:nvPr/>
        </p:nvSpPr>
        <p:spPr>
          <a:xfrm>
            <a:off x="1295400" y="1752600"/>
            <a:ext cx="7010400" cy="473075"/>
          </a:xfrm>
          <a:prstGeom prst="rect">
            <a:avLst/>
          </a:prstGeom>
          <a:noFill/>
          <a:ln w="57150">
            <a:noFill/>
          </a:ln>
        </p:spPr>
        <p:txBody>
          <a:bodyPr>
            <a:spAutoFit/>
          </a:bodyPr>
          <a:p>
            <a:pPr lvl="0" eaLnBrk="0" hangingPunct="0">
              <a:lnSpc>
                <a:spcPct val="125000"/>
              </a:lnSpc>
            </a:pPr>
            <a:r>
              <a:rPr lang="zh-CN" altLang="en-US" dirty="0">
                <a:solidFill>
                  <a:srgbClr val="003366"/>
                </a:solidFill>
                <a:latin typeface="Times New Roman" panose="02020603050405020304" pitchFamily="18" charset="0"/>
                <a:ea typeface="楷体_GB2312" pitchFamily="49" charset="-122"/>
              </a:rPr>
              <a:t>依次取原链表中的每个结点，采用头插法插入到新链表中。</a:t>
            </a:r>
            <a:endParaRPr lang="zh-CN" altLang="en-US" dirty="0">
              <a:solidFill>
                <a:srgbClr val="003366"/>
              </a:solidFill>
              <a:latin typeface="Times New Roman" panose="02020603050405020304" pitchFamily="18" charset="0"/>
              <a:ea typeface="楷体_GB2312" pitchFamily="49" charset="-122"/>
            </a:endParaRPr>
          </a:p>
        </p:txBody>
      </p:sp>
      <p:sp>
        <p:nvSpPr>
          <p:cNvPr id="138274" name="矩形 138273"/>
          <p:cNvSpPr/>
          <p:nvPr/>
        </p:nvSpPr>
        <p:spPr>
          <a:xfrm>
            <a:off x="1295400" y="2667000"/>
            <a:ext cx="3429000" cy="3959225"/>
          </a:xfrm>
          <a:prstGeom prst="rect">
            <a:avLst/>
          </a:prstGeom>
          <a:noFill/>
          <a:ln w="57150" cap="flat" cmpd="thinThick">
            <a:solidFill>
              <a:srgbClr val="800080"/>
            </a:solidFill>
            <a:prstDash val="solid"/>
            <a:miter/>
            <a:headEnd type="none" w="med" len="med"/>
            <a:tailEnd type="none" w="med" len="med"/>
          </a:ln>
        </p:spPr>
        <p:txBody>
          <a:bodyPr>
            <a:spAutoFit/>
          </a:bodyPr>
          <a:p>
            <a:pPr lvl="0" indent="87630" eaLnBrk="1" hangingPunct="1">
              <a:lnSpc>
                <a:spcPct val="125000"/>
              </a:lnSpc>
            </a:pPr>
            <a:r>
              <a:rPr lang="en-US" altLang="zh-CN" dirty="0">
                <a:solidFill>
                  <a:schemeClr val="tx1"/>
                </a:solidFill>
                <a:latin typeface="Times New Roman" panose="02020603050405020304" pitchFamily="18" charset="0"/>
                <a:ea typeface="宋体" panose="02010600030101010101" pitchFamily="2" charset="-122"/>
              </a:rPr>
              <a:t>void  reverse (Linklist H)</a:t>
            </a:r>
            <a:endParaRPr lang="en-US" altLang="zh-CN" dirty="0">
              <a:solidFill>
                <a:schemeClr val="tx1"/>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hlink"/>
                </a:solidFill>
                <a:latin typeface="Times New Roman" panose="02020603050405020304" pitchFamily="18" charset="0"/>
                <a:ea typeface="宋体" panose="02010600030101010101" pitchFamily="2" charset="-122"/>
              </a:rPr>
              <a:t>  </a:t>
            </a:r>
            <a:r>
              <a:rPr lang="en-US" altLang="zh-CN" dirty="0">
                <a:solidFill>
                  <a:srgbClr val="003366"/>
                </a:solidFill>
                <a:latin typeface="Times New Roman" panose="02020603050405020304" pitchFamily="18" charset="0"/>
                <a:ea typeface="宋体" panose="02010600030101010101" pitchFamily="2" charset="-122"/>
              </a:rPr>
              <a:t>Linklist  p;</a:t>
            </a:r>
            <a:endParaRPr lang="en-US" altLang="zh-CN" dirty="0">
              <a:solidFill>
                <a:srgbClr val="003366"/>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chemeClr val="hlink"/>
                </a:solidFill>
                <a:latin typeface="Times New Roman" panose="02020603050405020304" pitchFamily="18" charset="0"/>
                <a:ea typeface="宋体" panose="02010600030101010101" pitchFamily="2" charset="-122"/>
              </a:rPr>
              <a:t>     </a:t>
            </a:r>
            <a:r>
              <a:rPr lang="en-US" altLang="zh-CN" dirty="0">
                <a:solidFill>
                  <a:srgbClr val="003366"/>
                </a:solidFill>
                <a:latin typeface="Times New Roman" panose="02020603050405020304" pitchFamily="18" charset="0"/>
                <a:ea typeface="宋体" panose="02010600030101010101" pitchFamily="2" charset="-122"/>
              </a:rPr>
              <a:t>p=H-&gt;next;</a:t>
            </a:r>
            <a:r>
              <a:rPr lang="en-US" altLang="zh-CN" dirty="0">
                <a:solidFill>
                  <a:schemeClr val="hlink"/>
                </a:solidFill>
                <a:latin typeface="Times New Roman" panose="02020603050405020304" pitchFamily="18" charset="0"/>
                <a:ea typeface="宋体" panose="02010600030101010101" pitchFamily="2" charset="-122"/>
              </a:rPr>
              <a:t> </a:t>
            </a:r>
            <a:endParaRPr lang="en-US" altLang="zh-CN" dirty="0">
              <a:solidFill>
                <a:schemeClr val="hlink"/>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chemeClr val="hlink"/>
                </a:solidFill>
                <a:latin typeface="Times New Roman" panose="02020603050405020304" pitchFamily="18" charset="0"/>
                <a:ea typeface="宋体" panose="02010600030101010101" pitchFamily="2" charset="-122"/>
              </a:rPr>
              <a:t>    </a:t>
            </a:r>
            <a:r>
              <a:rPr lang="en-US" altLang="zh-CN" dirty="0">
                <a:solidFill>
                  <a:srgbClr val="003366"/>
                </a:solidFill>
                <a:latin typeface="Times New Roman" panose="02020603050405020304" pitchFamily="18" charset="0"/>
                <a:ea typeface="宋体" panose="02010600030101010101" pitchFamily="2" charset="-122"/>
              </a:rPr>
              <a:t>H-&gt;next=NULL;</a:t>
            </a:r>
            <a:r>
              <a:rPr lang="en-US" altLang="zh-CN" dirty="0">
                <a:solidFill>
                  <a:schemeClr val="hlink"/>
                </a:solidFill>
                <a:latin typeface="Times New Roman" panose="02020603050405020304" pitchFamily="18" charset="0"/>
                <a:ea typeface="宋体" panose="02010600030101010101" pitchFamily="2" charset="-122"/>
              </a:rPr>
              <a:t>  </a:t>
            </a:r>
            <a:endParaRPr lang="en-US" altLang="zh-CN" dirty="0">
              <a:solidFill>
                <a:schemeClr val="hlink"/>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chemeClr val="hlink"/>
                </a:solidFill>
                <a:latin typeface="Times New Roman" panose="02020603050405020304" pitchFamily="18" charset="0"/>
                <a:ea typeface="宋体" panose="02010600030101010101" pitchFamily="2" charset="-122"/>
              </a:rPr>
              <a:t>    </a:t>
            </a:r>
            <a:r>
              <a:rPr lang="en-US" altLang="zh-CN" dirty="0">
                <a:solidFill>
                  <a:srgbClr val="CC0000"/>
                </a:solidFill>
                <a:latin typeface="Times New Roman" panose="02020603050405020304" pitchFamily="18" charset="0"/>
                <a:ea typeface="宋体" panose="02010600030101010101" pitchFamily="2" charset="-122"/>
              </a:rPr>
              <a:t>while (p)</a:t>
            </a:r>
            <a:endParaRPr lang="en-US" altLang="zh-CN" dirty="0">
              <a:solidFill>
                <a:srgbClr val="CC0000"/>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rgbClr val="CC0000"/>
                </a:solidFill>
                <a:latin typeface="Times New Roman" panose="02020603050405020304" pitchFamily="18" charset="0"/>
                <a:ea typeface="宋体" panose="02010600030101010101" pitchFamily="2" charset="-122"/>
              </a:rPr>
              <a:t>    {   q=p;   </a:t>
            </a:r>
            <a:endParaRPr lang="en-US" altLang="zh-CN" dirty="0">
              <a:solidFill>
                <a:srgbClr val="CC0000"/>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rgbClr val="CC0000"/>
                </a:solidFill>
                <a:latin typeface="Times New Roman" panose="02020603050405020304" pitchFamily="18" charset="0"/>
                <a:ea typeface="宋体" panose="02010600030101010101" pitchFamily="2" charset="-122"/>
              </a:rPr>
              <a:t>         p=p-&gt;next;</a:t>
            </a:r>
            <a:endParaRPr lang="en-US" altLang="zh-CN" dirty="0">
              <a:solidFill>
                <a:srgbClr val="CC0000"/>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rgbClr val="CC0000"/>
                </a:solidFill>
                <a:latin typeface="Times New Roman" panose="02020603050405020304" pitchFamily="18" charset="0"/>
                <a:ea typeface="宋体" panose="02010600030101010101" pitchFamily="2" charset="-122"/>
              </a:rPr>
              <a:t>        q-&gt;next=H-&gt;next; </a:t>
            </a:r>
            <a:endParaRPr lang="en-US" altLang="zh-CN" dirty="0">
              <a:solidFill>
                <a:srgbClr val="CC0000"/>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rgbClr val="CC0000"/>
                </a:solidFill>
                <a:latin typeface="Times New Roman" panose="02020603050405020304" pitchFamily="18" charset="0"/>
                <a:ea typeface="宋体" panose="02010600030101010101" pitchFamily="2" charset="-122"/>
              </a:rPr>
              <a:t>        H-&gt;next=q;    } </a:t>
            </a:r>
            <a:endParaRPr lang="en-US" altLang="zh-CN" dirty="0">
              <a:solidFill>
                <a:srgbClr val="CC0000"/>
              </a:solidFill>
              <a:latin typeface="Times New Roman" panose="02020603050405020304" pitchFamily="18" charset="0"/>
              <a:ea typeface="宋体" panose="02010600030101010101" pitchFamily="2" charset="-122"/>
            </a:endParaRPr>
          </a:p>
          <a:p>
            <a:pPr lvl="0" indent="87630" eaLnBrk="0" hangingPunct="0">
              <a:lnSpc>
                <a:spcPct val="125000"/>
              </a:lnSpc>
            </a:pPr>
            <a:r>
              <a:rPr lang="en-US" altLang="zh-CN" dirty="0">
                <a:solidFill>
                  <a:schemeClr val="tx1"/>
                </a:solidFill>
                <a:latin typeface="Times New Roman" panose="02020603050405020304" pitchFamily="18" charset="0"/>
                <a:ea typeface="宋体" panose="02010600030101010101" pitchFamily="2" charset="-122"/>
              </a:rPr>
              <a:t>}</a:t>
            </a:r>
            <a:r>
              <a:rPr lang="en-US" altLang="zh-CN" dirty="0">
                <a:solidFill>
                  <a:schemeClr val="hlink"/>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38275" name="矩形 138274"/>
          <p:cNvSpPr/>
          <p:nvPr/>
        </p:nvSpPr>
        <p:spPr>
          <a:xfrm>
            <a:off x="5257800" y="4953000"/>
            <a:ext cx="3352800" cy="1006475"/>
          </a:xfrm>
          <a:prstGeom prst="rect">
            <a:avLst/>
          </a:prstGeom>
          <a:noFill/>
          <a:ln w="57150">
            <a:noFill/>
          </a:ln>
        </p:spPr>
        <p:txBody>
          <a:bodyPr>
            <a:spAutoFit/>
          </a:bodyPr>
          <a:p>
            <a:pPr lvl="0" eaLnBrk="1" hangingPunct="1"/>
            <a:r>
              <a:rPr lang="zh-CN" altLang="en-US" dirty="0">
                <a:solidFill>
                  <a:schemeClr val="tx1"/>
                </a:solidFill>
                <a:latin typeface="Times New Roman" panose="02020603050405020304" pitchFamily="18" charset="0"/>
                <a:ea typeface="楷体_GB2312" pitchFamily="49" charset="-122"/>
              </a:rPr>
              <a:t>该算法只是对链表中顺序扫描一边即完成了倒置，所以时间性能为</a:t>
            </a:r>
            <a:r>
              <a:rPr lang="en-US" altLang="zh-CN" dirty="0">
                <a:solidFill>
                  <a:srgbClr val="CC0000"/>
                </a:solidFill>
                <a:latin typeface="Times New Roman" panose="02020603050405020304" pitchFamily="18" charset="0"/>
                <a:ea typeface="楷体_GB2312" pitchFamily="49" charset="-122"/>
              </a:rPr>
              <a:t>O(n)</a:t>
            </a:r>
            <a:r>
              <a:rPr lang="zh-CN" altLang="en-US" dirty="0">
                <a:solidFill>
                  <a:schemeClr val="tx1"/>
                </a:solidFill>
                <a:latin typeface="Times New Roman" panose="02020603050405020304" pitchFamily="18" charset="0"/>
                <a:ea typeface="楷体_GB2312" pitchFamily="49" charset="-122"/>
              </a:rPr>
              <a:t>。 </a:t>
            </a:r>
            <a:endParaRPr lang="zh-CN" altLang="en-US" dirty="0">
              <a:solidFill>
                <a:schemeClr val="tx1"/>
              </a:solidFill>
              <a:latin typeface="Times New Roman" panose="02020603050405020304" pitchFamily="18" charset="0"/>
              <a:ea typeface="楷体_GB2312" pitchFamily="49" charset="-122"/>
            </a:endParaRPr>
          </a:p>
        </p:txBody>
      </p:sp>
      <p:sp>
        <p:nvSpPr>
          <p:cNvPr id="138276" name="文本框 138275"/>
          <p:cNvSpPr txBox="1"/>
          <p:nvPr/>
        </p:nvSpPr>
        <p:spPr>
          <a:xfrm>
            <a:off x="457200" y="2209800"/>
            <a:ext cx="1792288" cy="396875"/>
          </a:xfrm>
          <a:prstGeom prst="rect">
            <a:avLst/>
          </a:prstGeom>
          <a:noFill/>
          <a:ln w="57150">
            <a:noFill/>
          </a:ln>
        </p:spPr>
        <p:txBody>
          <a:bodyPr wrap="none">
            <a:spAutoFit/>
          </a:bodyPr>
          <a:p>
            <a:pPr lvl="0" eaLnBrk="1" hangingPunct="1"/>
            <a:r>
              <a:rPr lang="zh-CN" altLang="en-US" dirty="0">
                <a:solidFill>
                  <a:schemeClr val="tx1"/>
                </a:solidFill>
                <a:latin typeface="Times New Roman" panose="02020603050405020304" pitchFamily="18" charset="0"/>
                <a:ea typeface="华文新魏" panose="02010800040101010101" pitchFamily="2" charset="-122"/>
              </a:rPr>
              <a:t>算法实现如下</a:t>
            </a:r>
            <a:r>
              <a:rPr lang="en-US" altLang="zh-CN" dirty="0">
                <a:solidFill>
                  <a:schemeClr val="tx1"/>
                </a:solidFill>
                <a:latin typeface="Times New Roman" panose="02020603050405020304" pitchFamily="18" charset="0"/>
                <a:ea typeface="华文新魏" panose="02010800040101010101" pitchFamily="2" charset="-122"/>
              </a:rPr>
              <a:t>:</a:t>
            </a:r>
            <a:endParaRPr lang="en-US" altLang="zh-CN" dirty="0">
              <a:solidFill>
                <a:schemeClr val="tx1"/>
              </a:solidFill>
              <a:latin typeface="Times New Roman" panose="02020603050405020304" pitchFamily="18"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blinds(horizontal)">
                                      <p:cBhvr>
                                        <p:cTn id="7" dur="500"/>
                                        <p:tgtEl>
                                          <p:spTgt spid="1382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 calcmode="lin" valueType="num">
                                      <p:cBhvr additive="base">
                                        <p:cTn id="12" dur="500" fill="hold"/>
                                        <p:tgtEl>
                                          <p:spTgt spid="138245"/>
                                        </p:tgtEl>
                                        <p:attrNameLst>
                                          <p:attrName>ppt_x</p:attrName>
                                        </p:attrNameLst>
                                      </p:cBhvr>
                                      <p:tavLst>
                                        <p:tav tm="0">
                                          <p:val>
                                            <p:strVal val="0-#ppt_w/2"/>
                                          </p:val>
                                        </p:tav>
                                        <p:tav tm="100000">
                                          <p:val>
                                            <p:strVal val="#ppt_x"/>
                                          </p:val>
                                        </p:tav>
                                      </p:tavLst>
                                    </p:anim>
                                    <p:anim calcmode="lin" valueType="num">
                                      <p:cBhvr additive="base">
                                        <p:cTn id="13"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8246"/>
                                        </p:tgtEl>
                                        <p:attrNameLst>
                                          <p:attrName>style.visibility</p:attrName>
                                        </p:attrNameLst>
                                      </p:cBhvr>
                                      <p:to>
                                        <p:strVal val="visible"/>
                                      </p:to>
                                    </p:set>
                                    <p:anim calcmode="lin" valueType="num">
                                      <p:cBhvr additive="base">
                                        <p:cTn id="18" dur="500" fill="hold"/>
                                        <p:tgtEl>
                                          <p:spTgt spid="138246"/>
                                        </p:tgtEl>
                                        <p:attrNameLst>
                                          <p:attrName>ppt_x</p:attrName>
                                        </p:attrNameLst>
                                      </p:cBhvr>
                                      <p:tavLst>
                                        <p:tav tm="0">
                                          <p:val>
                                            <p:strVal val="0-#ppt_w/2"/>
                                          </p:val>
                                        </p:tav>
                                        <p:tav tm="100000">
                                          <p:val>
                                            <p:strVal val="#ppt_x"/>
                                          </p:val>
                                        </p:tav>
                                      </p:tavLst>
                                    </p:anim>
                                    <p:anim calcmode="lin" valueType="num">
                                      <p:cBhvr additive="base">
                                        <p:cTn id="19"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138247"/>
                                        </p:tgtEl>
                                        <p:attrNameLst>
                                          <p:attrName>style.visibility</p:attrName>
                                        </p:attrNameLst>
                                      </p:cBhvr>
                                      <p:to>
                                        <p:strVal val="visible"/>
                                      </p:to>
                                    </p:set>
                                    <p:animEffect transition="in" filter="diamond(in)">
                                      <p:cBhvr>
                                        <p:cTn id="24" dur="2000"/>
                                        <p:tgtEl>
                                          <p:spTgt spid="13824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8276"/>
                                        </p:tgtEl>
                                        <p:attrNameLst>
                                          <p:attrName>style.visibility</p:attrName>
                                        </p:attrNameLst>
                                      </p:cBhvr>
                                      <p:to>
                                        <p:strVal val="visible"/>
                                      </p:to>
                                    </p:set>
                                    <p:anim calcmode="lin" valueType="num">
                                      <p:cBhvr additive="base">
                                        <p:cTn id="29" dur="500" fill="hold"/>
                                        <p:tgtEl>
                                          <p:spTgt spid="138276"/>
                                        </p:tgtEl>
                                        <p:attrNameLst>
                                          <p:attrName>ppt_x</p:attrName>
                                        </p:attrNameLst>
                                      </p:cBhvr>
                                      <p:tavLst>
                                        <p:tav tm="0">
                                          <p:val>
                                            <p:strVal val="0-#ppt_w/2"/>
                                          </p:val>
                                        </p:tav>
                                        <p:tav tm="100000">
                                          <p:val>
                                            <p:strVal val="#ppt_x"/>
                                          </p:val>
                                        </p:tav>
                                      </p:tavLst>
                                    </p:anim>
                                    <p:anim calcmode="lin" valueType="num">
                                      <p:cBhvr additive="base">
                                        <p:cTn id="30" dur="500" fill="hold"/>
                                        <p:tgtEl>
                                          <p:spTgt spid="13827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38274"/>
                                        </p:tgtEl>
                                        <p:attrNameLst>
                                          <p:attrName>style.visibility</p:attrName>
                                        </p:attrNameLst>
                                      </p:cBhvr>
                                      <p:to>
                                        <p:strVal val="visible"/>
                                      </p:to>
                                    </p:set>
                                    <p:animEffect transition="in" filter="diamond(in)">
                                      <p:cBhvr>
                                        <p:cTn id="35" dur="2000"/>
                                        <p:tgtEl>
                                          <p:spTgt spid="13827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38275"/>
                                        </p:tgtEl>
                                        <p:attrNameLst>
                                          <p:attrName>style.visibility</p:attrName>
                                        </p:attrNameLst>
                                      </p:cBhvr>
                                      <p:to>
                                        <p:strVal val="visible"/>
                                      </p:to>
                                    </p:set>
                                    <p:anim calcmode="lin" valueType="num">
                                      <p:cBhvr additive="base">
                                        <p:cTn id="40" dur="500" fill="hold"/>
                                        <p:tgtEl>
                                          <p:spTgt spid="138275"/>
                                        </p:tgtEl>
                                        <p:attrNameLst>
                                          <p:attrName>ppt_x</p:attrName>
                                        </p:attrNameLst>
                                      </p:cBhvr>
                                      <p:tavLst>
                                        <p:tav tm="0">
                                          <p:val>
                                            <p:strVal val="0-#ppt_w/2"/>
                                          </p:val>
                                        </p:tav>
                                        <p:tav tm="100000">
                                          <p:val>
                                            <p:strVal val="#ppt_x"/>
                                          </p:val>
                                        </p:tav>
                                      </p:tavLst>
                                    </p:anim>
                                    <p:anim calcmode="lin" valueType="num">
                                      <p:cBhvr additive="base">
                                        <p:cTn id="41" dur="500" fill="hold"/>
                                        <p:tgtEl>
                                          <p:spTgt spid="138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p:bldP spid="138247" grpId="0"/>
      <p:bldP spid="138274" grpId="0" animBg="1"/>
      <p:bldP spid="138275" grpId="0"/>
      <p:bldP spid="13827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矩形 140289"/>
          <p:cNvSpPr/>
          <p:nvPr/>
        </p:nvSpPr>
        <p:spPr>
          <a:xfrm>
            <a:off x="228600" y="609600"/>
            <a:ext cx="7620000" cy="396875"/>
          </a:xfrm>
          <a:prstGeom prst="rect">
            <a:avLst/>
          </a:prstGeom>
          <a:noFill/>
          <a:ln w="9525">
            <a:noFill/>
          </a:ln>
        </p:spPr>
        <p:txBody>
          <a:bodyPr>
            <a:spAutoFit/>
          </a:bodyPr>
          <a:p>
            <a:pPr lvl="0" algn="just" eaLnBrk="1" hangingPunct="1"/>
            <a:r>
              <a:rPr lang="en-US" altLang="zh-CN" dirty="0">
                <a:solidFill>
                  <a:srgbClr val="003399"/>
                </a:solidFill>
                <a:latin typeface="Times New Roman" panose="02020603050405020304" pitchFamily="18" charset="0"/>
                <a:ea typeface="楷体_GB2312" pitchFamily="49" charset="-122"/>
              </a:rPr>
              <a:t> </a:t>
            </a:r>
            <a:r>
              <a:rPr lang="zh-CN" altLang="en-US" dirty="0">
                <a:solidFill>
                  <a:srgbClr val="003399"/>
                </a:solidFill>
                <a:latin typeface="Times New Roman" panose="02020603050405020304" pitchFamily="18" charset="0"/>
                <a:ea typeface="楷体_GB2312" pitchFamily="49" charset="-122"/>
              </a:rPr>
              <a:t>补充例</a:t>
            </a:r>
            <a:r>
              <a:rPr lang="en-US" altLang="zh-CN" dirty="0">
                <a:solidFill>
                  <a:srgbClr val="003399"/>
                </a:solidFill>
                <a:latin typeface="Times New Roman" panose="02020603050405020304" pitchFamily="18" charset="0"/>
                <a:ea typeface="楷体_GB2312" pitchFamily="49" charset="-122"/>
              </a:rPr>
              <a:t>2</a:t>
            </a:r>
            <a:r>
              <a:rPr lang="en-US" altLang="zh-CN" dirty="0">
                <a:solidFill>
                  <a:srgbClr val="CC0000"/>
                </a:solidFill>
                <a:latin typeface="Times New Roman" panose="02020603050405020304" pitchFamily="18" charset="0"/>
                <a:ea typeface="楷体_GB2312" pitchFamily="49" charset="-122"/>
              </a:rPr>
              <a:t> </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已知单链表</a:t>
            </a:r>
            <a:r>
              <a:rPr lang="en-US" altLang="zh-CN" dirty="0">
                <a:solidFill>
                  <a:schemeClr val="tx1"/>
                </a:solidFill>
                <a:latin typeface="Times New Roman" panose="02020603050405020304" pitchFamily="18" charset="0"/>
                <a:ea typeface="楷体_GB2312" pitchFamily="49" charset="-122"/>
              </a:rPr>
              <a:t>L</a:t>
            </a:r>
            <a:r>
              <a:rPr lang="zh-CN" altLang="en-US" dirty="0">
                <a:solidFill>
                  <a:schemeClr val="tx1"/>
                </a:solidFill>
                <a:latin typeface="Times New Roman" panose="02020603050405020304" pitchFamily="18" charset="0"/>
                <a:ea typeface="楷体_GB2312" pitchFamily="49" charset="-122"/>
              </a:rPr>
              <a:t>，写一算法，删除其重复结点。</a:t>
            </a:r>
            <a:endParaRPr lang="zh-CN" altLang="en-US" dirty="0">
              <a:solidFill>
                <a:schemeClr val="tx1"/>
              </a:solidFill>
              <a:latin typeface="Times New Roman" panose="02020603050405020304" pitchFamily="18" charset="0"/>
              <a:ea typeface="楷体_GB2312" pitchFamily="49" charset="-122"/>
            </a:endParaRPr>
          </a:p>
        </p:txBody>
      </p:sp>
      <p:sp>
        <p:nvSpPr>
          <p:cNvPr id="140297" name="文本框 140296"/>
          <p:cNvSpPr txBox="1"/>
          <p:nvPr/>
        </p:nvSpPr>
        <p:spPr>
          <a:xfrm>
            <a:off x="533400" y="1295400"/>
            <a:ext cx="1828800"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算法步骤：</a:t>
            </a:r>
            <a:endParaRPr lang="zh-CN" altLang="en-US" dirty="0">
              <a:latin typeface="Times New Roman" panose="02020603050405020304" pitchFamily="18" charset="0"/>
              <a:ea typeface="华文新魏" panose="02010800040101010101" pitchFamily="2" charset="-122"/>
            </a:endParaRPr>
          </a:p>
        </p:txBody>
      </p:sp>
      <p:sp>
        <p:nvSpPr>
          <p:cNvPr id="140298" name="矩形 140297"/>
          <p:cNvSpPr/>
          <p:nvPr/>
        </p:nvSpPr>
        <p:spPr>
          <a:xfrm>
            <a:off x="838200" y="1752600"/>
            <a:ext cx="2368550" cy="396875"/>
          </a:xfrm>
          <a:prstGeom prst="rect">
            <a:avLst/>
          </a:prstGeom>
          <a:noFill/>
          <a:ln w="57150">
            <a:noFill/>
          </a:ln>
        </p:spPr>
        <p:txBody>
          <a:bodyPr wrap="none">
            <a:spAutoFit/>
          </a:bodyPr>
          <a:p>
            <a:pPr lvl="0" eaLnBrk="1" hangingPunct="1"/>
            <a:r>
              <a:rPr lang="en-US" altLang="zh-CN" dirty="0">
                <a:solidFill>
                  <a:srgbClr val="CC0000"/>
                </a:solidFill>
                <a:latin typeface="Times New Roman" panose="02020603050405020304" pitchFamily="18" charset="0"/>
                <a:ea typeface="楷体_GB2312" pitchFamily="49" charset="-122"/>
              </a:rPr>
              <a:t>1 </a:t>
            </a:r>
            <a:r>
              <a:rPr lang="en-US" altLang="zh-CN" dirty="0">
                <a:latin typeface="Times New Roman" panose="02020603050405020304" pitchFamily="18" charset="0"/>
                <a:ea typeface="楷体_GB2312" pitchFamily="49" charset="-122"/>
              </a:rPr>
              <a:t> p</a:t>
            </a:r>
            <a:r>
              <a:rPr lang="zh-CN" altLang="en-US" dirty="0">
                <a:latin typeface="Times New Roman" panose="02020603050405020304" pitchFamily="18" charset="0"/>
                <a:ea typeface="楷体_GB2312" pitchFamily="49" charset="-122"/>
              </a:rPr>
              <a:t>指向第一个结点</a:t>
            </a:r>
            <a:endParaRPr lang="zh-CN" altLang="en-US" dirty="0">
              <a:latin typeface="Times New Roman" panose="02020603050405020304" pitchFamily="18" charset="0"/>
              <a:ea typeface="楷体_GB2312" pitchFamily="49" charset="-122"/>
            </a:endParaRPr>
          </a:p>
        </p:txBody>
      </p:sp>
      <p:sp>
        <p:nvSpPr>
          <p:cNvPr id="140299" name="矩形 140298"/>
          <p:cNvSpPr/>
          <p:nvPr/>
        </p:nvSpPr>
        <p:spPr>
          <a:xfrm>
            <a:off x="838200" y="2209800"/>
            <a:ext cx="3327400" cy="396875"/>
          </a:xfrm>
          <a:prstGeom prst="rect">
            <a:avLst/>
          </a:prstGeom>
          <a:noFill/>
          <a:ln w="57150">
            <a:noFill/>
          </a:ln>
        </p:spPr>
        <p:txBody>
          <a:bodyPr wrap="none">
            <a:spAutoFit/>
          </a:bodyPr>
          <a:p>
            <a:pPr lvl="0" eaLnBrk="1" hangingPunct="1"/>
            <a:r>
              <a:rPr lang="en-US" altLang="zh-CN" dirty="0">
                <a:solidFill>
                  <a:srgbClr val="CC0000"/>
                </a:solidFill>
                <a:latin typeface="Times New Roman" panose="02020603050405020304" pitchFamily="18" charset="0"/>
                <a:ea typeface="楷体_GB2312" pitchFamily="49" charset="-122"/>
              </a:rPr>
              <a:t>2</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从</a:t>
            </a:r>
            <a:r>
              <a:rPr lang="en-US" altLang="zh-CN" dirty="0">
                <a:latin typeface="Times New Roman" panose="02020603050405020304" pitchFamily="18" charset="0"/>
                <a:ea typeface="楷体_GB2312" pitchFamily="49" charset="-122"/>
              </a:rPr>
              <a:t>p</a:t>
            </a:r>
            <a:r>
              <a:rPr lang="zh-CN" altLang="en-US" dirty="0">
                <a:latin typeface="Times New Roman" panose="02020603050405020304" pitchFamily="18" charset="0"/>
                <a:ea typeface="楷体_GB2312" pitchFamily="49" charset="-122"/>
              </a:rPr>
              <a:t>的后继开始找重复结点</a:t>
            </a:r>
            <a:endParaRPr lang="zh-CN" altLang="en-US" dirty="0">
              <a:latin typeface="Times New Roman" panose="02020603050405020304" pitchFamily="18" charset="0"/>
              <a:ea typeface="楷体_GB2312" pitchFamily="49" charset="-122"/>
            </a:endParaRPr>
          </a:p>
        </p:txBody>
      </p:sp>
      <p:sp>
        <p:nvSpPr>
          <p:cNvPr id="140300" name="矩形 140299"/>
          <p:cNvSpPr/>
          <p:nvPr/>
        </p:nvSpPr>
        <p:spPr>
          <a:xfrm>
            <a:off x="838200" y="2667000"/>
            <a:ext cx="3922713" cy="396875"/>
          </a:xfrm>
          <a:prstGeom prst="rect">
            <a:avLst/>
          </a:prstGeom>
          <a:noFill/>
          <a:ln w="57150">
            <a:noFill/>
          </a:ln>
        </p:spPr>
        <p:txBody>
          <a:bodyPr wrap="none">
            <a:spAutoFit/>
          </a:bodyPr>
          <a:p>
            <a:pPr lvl="0" eaLnBrk="1" hangingPunct="1"/>
            <a:r>
              <a:rPr lang="en-US" altLang="zh-CN" dirty="0">
                <a:solidFill>
                  <a:srgbClr val="CC0000"/>
                </a:solidFill>
                <a:latin typeface="Times New Roman" panose="02020603050405020304" pitchFamily="18" charset="0"/>
                <a:ea typeface="楷体_GB2312" pitchFamily="49" charset="-122"/>
              </a:rPr>
              <a:t>3</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找到重复结点，用</a:t>
            </a:r>
            <a:r>
              <a:rPr lang="en-US" altLang="zh-CN" dirty="0">
                <a:latin typeface="Times New Roman" panose="02020603050405020304" pitchFamily="18" charset="0"/>
                <a:ea typeface="楷体_GB2312" pitchFamily="49" charset="-122"/>
              </a:rPr>
              <a:t>r</a:t>
            </a:r>
            <a:r>
              <a:rPr lang="zh-CN" altLang="en-US" dirty="0">
                <a:latin typeface="Times New Roman" panose="02020603050405020304" pitchFamily="18" charset="0"/>
                <a:ea typeface="楷体_GB2312" pitchFamily="49" charset="-122"/>
              </a:rPr>
              <a:t>指向，删除</a:t>
            </a:r>
            <a:r>
              <a:rPr lang="en-US" altLang="zh-CN" dirty="0">
                <a:latin typeface="Times New Roman" panose="02020603050405020304" pitchFamily="18" charset="0"/>
                <a:ea typeface="楷体_GB2312" pitchFamily="49" charset="-122"/>
              </a:rPr>
              <a:t>r</a:t>
            </a:r>
            <a:endParaRPr lang="en-US" altLang="zh-CN" dirty="0">
              <a:latin typeface="Times New Roman" panose="02020603050405020304" pitchFamily="18" charset="0"/>
              <a:ea typeface="楷体_GB2312" pitchFamily="49" charset="-122"/>
            </a:endParaRPr>
          </a:p>
        </p:txBody>
      </p:sp>
      <p:sp>
        <p:nvSpPr>
          <p:cNvPr id="140301" name="文本框 140300"/>
          <p:cNvSpPr txBox="1"/>
          <p:nvPr/>
        </p:nvSpPr>
        <p:spPr>
          <a:xfrm>
            <a:off x="838200" y="3124200"/>
            <a:ext cx="4495800" cy="396875"/>
          </a:xfrm>
          <a:prstGeom prst="rect">
            <a:avLst/>
          </a:prstGeom>
          <a:noFill/>
          <a:ln w="57150">
            <a:noFill/>
          </a:ln>
        </p:spPr>
        <p:txBody>
          <a:bodyPr>
            <a:spAutoFit/>
          </a:bodyPr>
          <a:p>
            <a:pPr lvl="0" eaLnBrk="1" hangingPunct="1">
              <a:spcBef>
                <a:spcPct val="50000"/>
              </a:spcBef>
            </a:pPr>
            <a:r>
              <a:rPr lang="en-US" altLang="zh-CN" dirty="0">
                <a:solidFill>
                  <a:srgbClr val="CC0000"/>
                </a:solidFill>
                <a:latin typeface="Times New Roman" panose="02020603050405020304" pitchFamily="18" charset="0"/>
                <a:ea typeface="楷体_GB2312" pitchFamily="49" charset="-122"/>
              </a:rPr>
              <a:t>4</a:t>
            </a:r>
            <a:r>
              <a:rPr lang="en-US" altLang="zh-CN" dirty="0">
                <a:latin typeface="Times New Roman" panose="02020603050405020304" pitchFamily="18" charset="0"/>
                <a:ea typeface="楷体_GB2312" pitchFamily="49" charset="-122"/>
              </a:rPr>
              <a:t> p</a:t>
            </a:r>
            <a:r>
              <a:rPr lang="zh-CN" altLang="en-US" dirty="0">
                <a:latin typeface="Times New Roman" panose="02020603050405020304" pitchFamily="18" charset="0"/>
                <a:ea typeface="楷体_GB2312" pitchFamily="49" charset="-122"/>
              </a:rPr>
              <a:t>指向下一个结点，重复步骤</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3</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blinds(horizontal)">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 calcmode="lin" valueType="num">
                                      <p:cBhvr additive="base">
                                        <p:cTn id="12" dur="500" fill="hold"/>
                                        <p:tgtEl>
                                          <p:spTgt spid="140297"/>
                                        </p:tgtEl>
                                        <p:attrNameLst>
                                          <p:attrName>ppt_x</p:attrName>
                                        </p:attrNameLst>
                                      </p:cBhvr>
                                      <p:tavLst>
                                        <p:tav tm="0">
                                          <p:val>
                                            <p:strVal val="0-#ppt_w/2"/>
                                          </p:val>
                                        </p:tav>
                                        <p:tav tm="100000">
                                          <p:val>
                                            <p:strVal val="#ppt_x"/>
                                          </p:val>
                                        </p:tav>
                                      </p:tavLst>
                                    </p:anim>
                                    <p:anim calcmode="lin" valueType="num">
                                      <p:cBhvr additive="base">
                                        <p:cTn id="13" dur="500" fill="hold"/>
                                        <p:tgtEl>
                                          <p:spTgt spid="1402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0298"/>
                                        </p:tgtEl>
                                        <p:attrNameLst>
                                          <p:attrName>style.visibility</p:attrName>
                                        </p:attrNameLst>
                                      </p:cBhvr>
                                      <p:to>
                                        <p:strVal val="visible"/>
                                      </p:to>
                                    </p:set>
                                    <p:anim calcmode="lin" valueType="num">
                                      <p:cBhvr additive="base">
                                        <p:cTn id="18" dur="500" fill="hold"/>
                                        <p:tgtEl>
                                          <p:spTgt spid="140298"/>
                                        </p:tgtEl>
                                        <p:attrNameLst>
                                          <p:attrName>ppt_x</p:attrName>
                                        </p:attrNameLst>
                                      </p:cBhvr>
                                      <p:tavLst>
                                        <p:tav tm="0">
                                          <p:val>
                                            <p:strVal val="0-#ppt_w/2"/>
                                          </p:val>
                                        </p:tav>
                                        <p:tav tm="100000">
                                          <p:val>
                                            <p:strVal val="#ppt_x"/>
                                          </p:val>
                                        </p:tav>
                                      </p:tavLst>
                                    </p:anim>
                                    <p:anim calcmode="lin" valueType="num">
                                      <p:cBhvr additive="base">
                                        <p:cTn id="19" dur="500" fill="hold"/>
                                        <p:tgtEl>
                                          <p:spTgt spid="14029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0299"/>
                                        </p:tgtEl>
                                        <p:attrNameLst>
                                          <p:attrName>style.visibility</p:attrName>
                                        </p:attrNameLst>
                                      </p:cBhvr>
                                      <p:to>
                                        <p:strVal val="visible"/>
                                      </p:to>
                                    </p:set>
                                    <p:anim calcmode="lin" valueType="num">
                                      <p:cBhvr additive="base">
                                        <p:cTn id="24" dur="500" fill="hold"/>
                                        <p:tgtEl>
                                          <p:spTgt spid="140299"/>
                                        </p:tgtEl>
                                        <p:attrNameLst>
                                          <p:attrName>ppt_x</p:attrName>
                                        </p:attrNameLst>
                                      </p:cBhvr>
                                      <p:tavLst>
                                        <p:tav tm="0">
                                          <p:val>
                                            <p:strVal val="0-#ppt_w/2"/>
                                          </p:val>
                                        </p:tav>
                                        <p:tav tm="100000">
                                          <p:val>
                                            <p:strVal val="#ppt_x"/>
                                          </p:val>
                                        </p:tav>
                                      </p:tavLst>
                                    </p:anim>
                                    <p:anim calcmode="lin" valueType="num">
                                      <p:cBhvr additive="base">
                                        <p:cTn id="25" dur="500" fill="hold"/>
                                        <p:tgtEl>
                                          <p:spTgt spid="14029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40300"/>
                                        </p:tgtEl>
                                        <p:attrNameLst>
                                          <p:attrName>style.visibility</p:attrName>
                                        </p:attrNameLst>
                                      </p:cBhvr>
                                      <p:to>
                                        <p:strVal val="visible"/>
                                      </p:to>
                                    </p:set>
                                    <p:animEffect transition="in" filter="diamond(in)">
                                      <p:cBhvr>
                                        <p:cTn id="30" dur="2000"/>
                                        <p:tgtEl>
                                          <p:spTgt spid="140300"/>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40301"/>
                                        </p:tgtEl>
                                        <p:attrNameLst>
                                          <p:attrName>style.visibility</p:attrName>
                                        </p:attrNameLst>
                                      </p:cBhvr>
                                      <p:to>
                                        <p:strVal val="visible"/>
                                      </p:to>
                                    </p:set>
                                    <p:animEffect transition="in" filter="diamond(in)">
                                      <p:cBhvr>
                                        <p:cTn id="35" dur="2000"/>
                                        <p:tgtEl>
                                          <p:spTgt spid="14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7" grpId="0"/>
      <p:bldP spid="140298" grpId="0"/>
      <p:bldP spid="140299" grpId="0"/>
      <p:bldP spid="140300" grpId="0"/>
      <p:bldP spid="14030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矩形 141313"/>
          <p:cNvSpPr/>
          <p:nvPr/>
        </p:nvSpPr>
        <p:spPr>
          <a:xfrm>
            <a:off x="1600200" y="612775"/>
            <a:ext cx="5562600" cy="5864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void pur_LinkList(LinkList H)</a:t>
            </a:r>
            <a:endParaRPr lang="en-US" altLang="zh-CN" dirty="0">
              <a:solidFill>
                <a:schemeClr val="tx1"/>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chemeClr val="tx1"/>
                </a:solidFill>
                <a:latin typeface="Times New Roman" panose="02020603050405020304" pitchFamily="18" charset="0"/>
                <a:ea typeface="楷体_GB2312" pitchFamily="49" charset="-122"/>
              </a:rPr>
              <a:t> { </a:t>
            </a:r>
            <a:r>
              <a:rPr lang="en-US" altLang="zh-CN" dirty="0">
                <a:solidFill>
                  <a:srgbClr val="002368"/>
                </a:solidFill>
                <a:latin typeface="Times New Roman" panose="02020603050405020304" pitchFamily="18" charset="0"/>
                <a:ea typeface="楷体_GB2312" pitchFamily="49" charset="-122"/>
              </a:rPr>
              <a:t>LNode  *p,*q,*r;</a:t>
            </a:r>
            <a:endParaRPr lang="en-US" altLang="zh-CN" dirty="0">
              <a:solidFill>
                <a:srgbClr val="002368"/>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002368"/>
                </a:solidFill>
                <a:latin typeface="Times New Roman" panose="02020603050405020304" pitchFamily="18" charset="0"/>
                <a:ea typeface="楷体_GB2312" pitchFamily="49" charset="-122"/>
              </a:rPr>
              <a:t>    p=H-&gt;next; </a:t>
            </a:r>
            <a:endParaRPr lang="en-US" altLang="zh-CN" dirty="0">
              <a:solidFill>
                <a:srgbClr val="002368"/>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002368"/>
                </a:solidFill>
                <a:latin typeface="Times New Roman" panose="02020603050405020304" pitchFamily="18" charset="0"/>
                <a:ea typeface="楷体_GB2312" pitchFamily="49" charset="-122"/>
              </a:rPr>
              <a:t>   if(p= =NULL)  return;</a:t>
            </a:r>
            <a:endParaRPr lang="en-US" altLang="zh-CN" dirty="0">
              <a:solidFill>
                <a:srgbClr val="002368"/>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003366"/>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while (p-&gt;next)</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  q=p;  </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while (q-&gt;next) </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  if (q-&gt;next-&gt;data= =p-&gt;data)</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  r=q-&gt;next; </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q-&gt;next=r-&gt;next; </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free(r);            } </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else q=q-&gt;next;</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             } </a:t>
            </a:r>
            <a:endParaRPr lang="en-US" altLang="zh-CN" dirty="0">
              <a:solidFill>
                <a:srgbClr val="CC0000"/>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chemeClr val="tx1"/>
                </a:solidFill>
                <a:latin typeface="Times New Roman" panose="02020603050405020304" pitchFamily="18" charset="0"/>
                <a:ea typeface="楷体_GB2312" pitchFamily="49" charset="-122"/>
              </a:rPr>
              <a:t>        </a:t>
            </a:r>
            <a:r>
              <a:rPr lang="en-US" altLang="zh-CN" dirty="0">
                <a:solidFill>
                  <a:srgbClr val="002368"/>
                </a:solidFill>
                <a:latin typeface="Times New Roman" panose="02020603050405020304" pitchFamily="18" charset="0"/>
                <a:ea typeface="楷体_GB2312" pitchFamily="49" charset="-122"/>
              </a:rPr>
              <a:t>p=p-&gt;next;</a:t>
            </a:r>
            <a:r>
              <a:rPr lang="en-US" altLang="zh-CN"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a:p>
            <a:pPr lvl="0" eaLnBrk="0" hangingPunct="0">
              <a:lnSpc>
                <a:spcPct val="125000"/>
              </a:lnSpc>
            </a:pPr>
            <a:r>
              <a:rPr lang="en-US" altLang="zh-CN" dirty="0">
                <a:solidFill>
                  <a:schemeClr val="tx1"/>
                </a:solidFill>
                <a:latin typeface="Times New Roman" panose="02020603050405020304" pitchFamily="18" charset="0"/>
                <a:ea typeface="楷体_GB2312" pitchFamily="49" charset="-122"/>
              </a:rPr>
              <a:t>   }}</a:t>
            </a:r>
            <a:endParaRPr lang="en-US" altLang="zh-CN" dirty="0">
              <a:solidFill>
                <a:schemeClr val="tx1"/>
              </a:solidFill>
              <a:latin typeface="Times New Roman" panose="02020603050405020304" pitchFamily="18" charset="0"/>
              <a:ea typeface="楷体_GB2312" pitchFamily="49" charset="-122"/>
            </a:endParaRPr>
          </a:p>
        </p:txBody>
      </p:sp>
      <p:sp>
        <p:nvSpPr>
          <p:cNvPr id="141315" name="矩形 141314"/>
          <p:cNvSpPr>
            <a:spLocks noChangeArrowheads="1"/>
          </p:cNvSpPr>
          <p:nvPr/>
        </p:nvSpPr>
        <p:spPr bwMode="auto">
          <a:xfrm>
            <a:off x="4267200" y="6096000"/>
            <a:ext cx="2881313" cy="366713"/>
          </a:xfrm>
          <a:prstGeom prst="rect">
            <a:avLst/>
          </a:prstGeom>
          <a:gradFill rotWithShape="1">
            <a:gsLst>
              <a:gs pos="0">
                <a:srgbClr val="5E765E"/>
              </a:gs>
              <a:gs pos="50000">
                <a:srgbClr val="CCFFCC">
                  <a:alpha val="94000"/>
                </a:srgbClr>
              </a:gs>
              <a:gs pos="100000">
                <a:srgbClr val="5E76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该算法的时间性能为</a:t>
            </a:r>
            <a:r>
              <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O(n</a:t>
            </a:r>
            <a:r>
              <a:rPr kumimoji="0" lang="en-US" altLang="zh-CN" sz="1800" b="1" i="0" u="none" strike="noStrike" kern="1200" cap="none" spc="0" normalizeH="0" baseline="30000" noProof="0">
                <a:ln>
                  <a:noFill/>
                </a:ln>
                <a:solidFill>
                  <a:schemeClr val="tx1"/>
                </a:solidFill>
                <a:effectLst/>
                <a:uLnTx/>
                <a:uFillTx/>
                <a:latin typeface="Times New Roman" panose="02020603050405020304" pitchFamily="18" charset="0"/>
                <a:ea typeface="华文新魏" panose="02010800040101010101" pitchFamily="2" charset="-122"/>
                <a:cs typeface="+mn-cs"/>
              </a:rPr>
              <a:t>2</a:t>
            </a:r>
            <a:r>
              <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 </a:t>
            </a:r>
            <a:endPar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70662" name="文本框 141315"/>
          <p:cNvSpPr txBox="1"/>
          <p:nvPr/>
        </p:nvSpPr>
        <p:spPr>
          <a:xfrm>
            <a:off x="228600" y="533400"/>
            <a:ext cx="1828800"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算法实现：</a:t>
            </a:r>
            <a:endParaRPr lang="zh-CN" altLang="en-US" dirty="0">
              <a:latin typeface="Times New Roman" panose="02020603050405020304" pitchFamily="18"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diamond(in)">
                                      <p:cBhvr>
                                        <p:cTn id="7" dur="2000"/>
                                        <p:tgtEl>
                                          <p:spTgt spid="141314"/>
                                        </p:tgtEl>
                                      </p:cBhvr>
                                    </p:animEffect>
                                  </p:childTnLst>
                                </p:cTn>
                              </p:par>
                              <p:par>
                                <p:cTn id="8" presetID="8" presetClass="entr" presetSubtype="16" fill="hold" nodeType="withEffect">
                                  <p:stCondLst>
                                    <p:cond delay="0"/>
                                  </p:stCondLst>
                                  <p:childTnLst>
                                    <p:set>
                                      <p:cBhvr>
                                        <p:cTn id="9" dur="1" fill="hold">
                                          <p:stCondLst>
                                            <p:cond delay="0"/>
                                          </p:stCondLst>
                                        </p:cTn>
                                        <p:tgtEl>
                                          <p:spTgt spid="141315"/>
                                        </p:tgtEl>
                                        <p:attrNameLst>
                                          <p:attrName>style.visibility</p:attrName>
                                        </p:attrNameLst>
                                      </p:cBhvr>
                                      <p:to>
                                        <p:strVal val="visible"/>
                                      </p:to>
                                    </p:set>
                                    <p:animEffect transition="in" filter="diamond(in)">
                                      <p:cBhvr>
                                        <p:cTn id="10" dur="20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矩形 142337"/>
          <p:cNvSpPr/>
          <p:nvPr/>
        </p:nvSpPr>
        <p:spPr>
          <a:xfrm>
            <a:off x="381000" y="2514600"/>
            <a:ext cx="8305800" cy="911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利用</a:t>
            </a:r>
            <a:r>
              <a:rPr lang="en-US" altLang="zh-CN" dirty="0">
                <a:solidFill>
                  <a:schemeClr val="tx1"/>
                </a:solidFill>
                <a:latin typeface="Times New Roman" panose="02020603050405020304" pitchFamily="18" charset="0"/>
                <a:ea typeface="楷体_GB2312" pitchFamily="49" charset="-122"/>
              </a:rPr>
              <a:t>A</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a:t>
            </a:r>
            <a:r>
              <a:rPr lang="zh-CN" altLang="en-US" dirty="0">
                <a:solidFill>
                  <a:schemeClr val="tx1"/>
                </a:solidFill>
                <a:latin typeface="Times New Roman" panose="02020603050405020304" pitchFamily="18" charset="0"/>
                <a:ea typeface="楷体_GB2312" pitchFamily="49" charset="-122"/>
              </a:rPr>
              <a:t>两表有序的特点，依次进行比较，将当前值较小者摘下，插入到</a:t>
            </a:r>
            <a:r>
              <a:rPr lang="en-US" altLang="zh-CN" dirty="0">
                <a:solidFill>
                  <a:schemeClr val="tx1"/>
                </a:solidFill>
                <a:latin typeface="Times New Roman" panose="02020603050405020304" pitchFamily="18" charset="0"/>
                <a:ea typeface="楷体_GB2312" pitchFamily="49" charset="-122"/>
              </a:rPr>
              <a:t>C</a:t>
            </a:r>
            <a:r>
              <a:rPr lang="zh-CN" altLang="en-US" dirty="0">
                <a:solidFill>
                  <a:schemeClr val="tx1"/>
                </a:solidFill>
                <a:latin typeface="Times New Roman" panose="02020603050405020304" pitchFamily="18" charset="0"/>
                <a:ea typeface="楷体_GB2312" pitchFamily="49" charset="-122"/>
              </a:rPr>
              <a:t>表的头部，得到的</a:t>
            </a:r>
            <a:r>
              <a:rPr lang="en-US" altLang="zh-CN" dirty="0">
                <a:solidFill>
                  <a:schemeClr val="tx1"/>
                </a:solidFill>
                <a:latin typeface="Times New Roman" panose="02020603050405020304" pitchFamily="18" charset="0"/>
                <a:ea typeface="楷体_GB2312" pitchFamily="49" charset="-122"/>
              </a:rPr>
              <a:t>C</a:t>
            </a:r>
            <a:r>
              <a:rPr lang="zh-CN" altLang="en-US" dirty="0">
                <a:solidFill>
                  <a:schemeClr val="tx1"/>
                </a:solidFill>
                <a:latin typeface="Times New Roman" panose="02020603050405020304" pitchFamily="18" charset="0"/>
                <a:ea typeface="楷体_GB2312" pitchFamily="49" charset="-122"/>
              </a:rPr>
              <a:t>表则为递减有序的。</a:t>
            </a:r>
            <a:endParaRPr lang="zh-CN" altLang="en-US" dirty="0">
              <a:solidFill>
                <a:schemeClr val="tx1"/>
              </a:solidFill>
              <a:latin typeface="Times New Roman" panose="02020603050405020304" pitchFamily="18" charset="0"/>
              <a:ea typeface="楷体_GB2312" pitchFamily="49" charset="-122"/>
            </a:endParaRPr>
          </a:p>
        </p:txBody>
      </p:sp>
      <p:sp>
        <p:nvSpPr>
          <p:cNvPr id="142339" name="矩形 142338"/>
          <p:cNvSpPr/>
          <p:nvPr/>
        </p:nvSpPr>
        <p:spPr>
          <a:xfrm>
            <a:off x="228600" y="533400"/>
            <a:ext cx="8229600" cy="1235075"/>
          </a:xfrm>
          <a:prstGeom prst="rect">
            <a:avLst/>
          </a:prstGeom>
          <a:noFill/>
          <a:ln w="9525">
            <a:noFill/>
          </a:ln>
        </p:spPr>
        <p:txBody>
          <a:bodyPr>
            <a:spAutoFit/>
          </a:bodyPr>
          <a:p>
            <a:pPr lvl="0" algn="just" eaLnBrk="1" hangingPunct="1">
              <a:lnSpc>
                <a:spcPct val="125000"/>
              </a:lnSpc>
            </a:pPr>
            <a:r>
              <a:rPr lang="zh-CN" altLang="en-US" dirty="0">
                <a:solidFill>
                  <a:srgbClr val="CC0000"/>
                </a:solidFill>
                <a:latin typeface="Times New Roman" panose="02020603050405020304" pitchFamily="18" charset="0"/>
                <a:ea typeface="楷体_GB2312" pitchFamily="49" charset="-122"/>
              </a:rPr>
              <a:t>补充例</a:t>
            </a:r>
            <a:r>
              <a:rPr lang="en-US" altLang="zh-CN" dirty="0">
                <a:solidFill>
                  <a:srgbClr val="CC0000"/>
                </a:solidFill>
                <a:latin typeface="Times New Roman" panose="02020603050405020304" pitchFamily="18" charset="0"/>
                <a:ea typeface="楷体_GB2312" pitchFamily="49" charset="-122"/>
              </a:rPr>
              <a:t>3</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设有两个单链表</a:t>
            </a:r>
            <a:r>
              <a:rPr lang="en-US" altLang="zh-CN" dirty="0">
                <a:solidFill>
                  <a:schemeClr val="tx1"/>
                </a:solidFill>
                <a:latin typeface="Times New Roman" panose="02020603050405020304" pitchFamily="18" charset="0"/>
                <a:ea typeface="楷体_GB2312" pitchFamily="49" charset="-122"/>
              </a:rPr>
              <a:t>A</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a:t>
            </a:r>
            <a:r>
              <a:rPr lang="zh-CN" altLang="en-US" dirty="0">
                <a:solidFill>
                  <a:schemeClr val="tx1"/>
                </a:solidFill>
                <a:latin typeface="Times New Roman" panose="02020603050405020304" pitchFamily="18" charset="0"/>
                <a:ea typeface="楷体_GB2312" pitchFamily="49" charset="-122"/>
              </a:rPr>
              <a:t>，其中元素递增有序，编写算法将</a:t>
            </a:r>
            <a:r>
              <a:rPr lang="en-US" altLang="zh-CN" dirty="0">
                <a:solidFill>
                  <a:schemeClr val="tx1"/>
                </a:solidFill>
                <a:latin typeface="Times New Roman" panose="02020603050405020304" pitchFamily="18" charset="0"/>
                <a:ea typeface="楷体_GB2312" pitchFamily="49" charset="-122"/>
              </a:rPr>
              <a:t>A</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a:t>
            </a:r>
            <a:r>
              <a:rPr lang="zh-CN" altLang="en-US" dirty="0">
                <a:solidFill>
                  <a:schemeClr val="tx1"/>
                </a:solidFill>
                <a:latin typeface="Times New Roman" panose="02020603050405020304" pitchFamily="18" charset="0"/>
                <a:ea typeface="楷体_GB2312" pitchFamily="49" charset="-122"/>
              </a:rPr>
              <a:t>归并成一个按元素值递减（允许有相同值）有序的链表</a:t>
            </a:r>
            <a:r>
              <a:rPr lang="en-US" altLang="zh-CN" dirty="0">
                <a:solidFill>
                  <a:schemeClr val="tx1"/>
                </a:solidFill>
                <a:latin typeface="Times New Roman" panose="02020603050405020304" pitchFamily="18" charset="0"/>
                <a:ea typeface="楷体_GB2312" pitchFamily="49" charset="-122"/>
              </a:rPr>
              <a:t>C</a:t>
            </a:r>
            <a:r>
              <a:rPr lang="zh-CN" altLang="en-US" dirty="0">
                <a:solidFill>
                  <a:schemeClr val="tx1"/>
                </a:solidFill>
                <a:latin typeface="Times New Roman" panose="02020603050405020304" pitchFamily="18" charset="0"/>
                <a:ea typeface="楷体_GB2312" pitchFamily="49" charset="-122"/>
              </a:rPr>
              <a:t>，要求用</a:t>
            </a:r>
            <a:r>
              <a:rPr lang="en-US" altLang="zh-CN" dirty="0">
                <a:solidFill>
                  <a:schemeClr val="tx1"/>
                </a:solidFill>
                <a:latin typeface="Times New Roman" panose="02020603050405020304" pitchFamily="18" charset="0"/>
                <a:ea typeface="楷体_GB2312" pitchFamily="49" charset="-122"/>
              </a:rPr>
              <a:t>A</a:t>
            </a:r>
            <a:r>
              <a:rPr lang="zh-CN" altLang="en-US" dirty="0">
                <a:solidFill>
                  <a:schemeClr val="tx1"/>
                </a:solidFill>
                <a:latin typeface="Times New Roman" panose="02020603050405020304" pitchFamily="18" charset="0"/>
                <a:ea typeface="楷体_GB2312" pitchFamily="49" charset="-122"/>
              </a:rPr>
              <a:t>、</a:t>
            </a:r>
            <a:r>
              <a:rPr lang="en-US" altLang="zh-CN" dirty="0">
                <a:solidFill>
                  <a:schemeClr val="tx1"/>
                </a:solidFill>
                <a:latin typeface="Times New Roman" panose="02020603050405020304" pitchFamily="18" charset="0"/>
                <a:ea typeface="楷体_GB2312" pitchFamily="49" charset="-122"/>
              </a:rPr>
              <a:t>B</a:t>
            </a:r>
            <a:r>
              <a:rPr lang="zh-CN" altLang="en-US" dirty="0">
                <a:solidFill>
                  <a:schemeClr val="tx1"/>
                </a:solidFill>
                <a:latin typeface="Times New Roman" panose="02020603050405020304" pitchFamily="18" charset="0"/>
                <a:ea typeface="楷体_GB2312" pitchFamily="49" charset="-122"/>
              </a:rPr>
              <a:t>中的原结点形成，不能重新申请结点。</a:t>
            </a:r>
            <a:endParaRPr lang="zh-CN" altLang="en-US" dirty="0">
              <a:solidFill>
                <a:schemeClr val="tx1"/>
              </a:solidFill>
              <a:latin typeface="Times New Roman" panose="02020603050405020304" pitchFamily="18" charset="0"/>
              <a:ea typeface="楷体_GB2312" pitchFamily="49" charset="-122"/>
            </a:endParaRPr>
          </a:p>
        </p:txBody>
      </p:sp>
      <p:sp>
        <p:nvSpPr>
          <p:cNvPr id="142340" name="矩形 142339"/>
          <p:cNvSpPr/>
          <p:nvPr/>
        </p:nvSpPr>
        <p:spPr>
          <a:xfrm>
            <a:off x="304800" y="1981200"/>
            <a:ext cx="1765300"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算法思路：</a:t>
            </a:r>
            <a:endParaRPr lang="zh-CN" altLang="en-US" dirty="0">
              <a:latin typeface="Times New Roman" panose="02020603050405020304" pitchFamily="18" charset="0"/>
              <a:ea typeface="华文新魏" panose="02010800040101010101" pitchFamily="2" charset="-122"/>
            </a:endParaRPr>
          </a:p>
        </p:txBody>
      </p:sp>
      <p:sp>
        <p:nvSpPr>
          <p:cNvPr id="142341" name="矩形 142340"/>
          <p:cNvSpPr/>
          <p:nvPr/>
        </p:nvSpPr>
        <p:spPr>
          <a:xfrm>
            <a:off x="381000" y="4114800"/>
            <a:ext cx="3048000" cy="366713"/>
          </a:xfrm>
          <a:prstGeom prst="rect">
            <a:avLst/>
          </a:prstGeom>
          <a:noFill/>
          <a:ln w="57150">
            <a:noFill/>
          </a:ln>
        </p:spPr>
        <p:txBody>
          <a:bodyPr>
            <a:spAutoFit/>
          </a:bodyPr>
          <a:p>
            <a:pPr lvl="0" eaLnBrk="0" hangingPunct="0"/>
            <a:r>
              <a:rPr lang="en-US" altLang="zh-CN" sz="1800" dirty="0">
                <a:solidFill>
                  <a:srgbClr val="CC0000"/>
                </a:solidFill>
                <a:latin typeface="Times New Roman" panose="02020603050405020304" pitchFamily="18" charset="0"/>
                <a:ea typeface="楷体_GB2312" pitchFamily="49" charset="-122"/>
              </a:rPr>
              <a:t>1</a:t>
            </a:r>
            <a:r>
              <a:rPr lang="en-US" altLang="zh-CN" sz="1800" dirty="0">
                <a:solidFill>
                  <a:srgbClr val="002368"/>
                </a:solidFill>
                <a:latin typeface="Times New Roman" panose="02020603050405020304" pitchFamily="18" charset="0"/>
                <a:ea typeface="楷体_GB2312" pitchFamily="49" charset="-122"/>
              </a:rPr>
              <a:t> </a:t>
            </a:r>
            <a:r>
              <a:rPr lang="zh-CN" altLang="en-US" sz="1800" dirty="0">
                <a:solidFill>
                  <a:srgbClr val="002368"/>
                </a:solidFill>
                <a:latin typeface="Times New Roman" panose="02020603050405020304" pitchFamily="18" charset="0"/>
                <a:ea typeface="楷体_GB2312" pitchFamily="49" charset="-122"/>
              </a:rPr>
              <a:t>从原</a:t>
            </a:r>
            <a:r>
              <a:rPr lang="en-US" altLang="zh-CN" sz="1800" dirty="0">
                <a:solidFill>
                  <a:srgbClr val="002368"/>
                </a:solidFill>
                <a:latin typeface="Times New Roman" panose="02020603050405020304" pitchFamily="18" charset="0"/>
                <a:ea typeface="楷体_GB2312" pitchFamily="49" charset="-122"/>
              </a:rPr>
              <a:t>AB</a:t>
            </a:r>
            <a:r>
              <a:rPr lang="zh-CN" altLang="en-US" sz="1800" dirty="0">
                <a:solidFill>
                  <a:srgbClr val="002368"/>
                </a:solidFill>
                <a:latin typeface="Times New Roman" panose="02020603050405020304" pitchFamily="18" charset="0"/>
                <a:ea typeface="楷体_GB2312" pitchFamily="49" charset="-122"/>
              </a:rPr>
              <a:t>表上摘下较小者</a:t>
            </a:r>
            <a:endParaRPr lang="zh-CN" altLang="en-US" sz="1800" dirty="0">
              <a:solidFill>
                <a:srgbClr val="002368"/>
              </a:solidFill>
              <a:latin typeface="Times New Roman" panose="02020603050405020304" pitchFamily="18" charset="0"/>
              <a:ea typeface="楷体_GB2312" pitchFamily="49" charset="-122"/>
            </a:endParaRPr>
          </a:p>
        </p:txBody>
      </p:sp>
      <p:sp>
        <p:nvSpPr>
          <p:cNvPr id="142342" name="矩形 142341"/>
          <p:cNvSpPr/>
          <p:nvPr/>
        </p:nvSpPr>
        <p:spPr>
          <a:xfrm>
            <a:off x="381000" y="4648200"/>
            <a:ext cx="2132013" cy="366713"/>
          </a:xfrm>
          <a:prstGeom prst="rect">
            <a:avLst/>
          </a:prstGeom>
          <a:noFill/>
          <a:ln w="57150">
            <a:noFill/>
          </a:ln>
        </p:spPr>
        <p:txBody>
          <a:bodyPr wrap="none">
            <a:spAutoFit/>
          </a:bodyPr>
          <a:p>
            <a:pPr lvl="0" eaLnBrk="0" hangingPunct="0"/>
            <a:r>
              <a:rPr lang="en-US" altLang="zh-CN" sz="1800" dirty="0">
                <a:solidFill>
                  <a:srgbClr val="CC3300"/>
                </a:solidFill>
                <a:latin typeface="Times New Roman" panose="02020603050405020304" pitchFamily="18" charset="0"/>
                <a:ea typeface="楷体_GB2312" pitchFamily="49" charset="-122"/>
              </a:rPr>
              <a:t>2</a:t>
            </a:r>
            <a:r>
              <a:rPr lang="en-US" altLang="zh-CN" sz="1800" dirty="0">
                <a:solidFill>
                  <a:srgbClr val="996633"/>
                </a:solidFill>
                <a:latin typeface="Times New Roman" panose="02020603050405020304" pitchFamily="18" charset="0"/>
                <a:ea typeface="楷体_GB2312" pitchFamily="49" charset="-122"/>
              </a:rPr>
              <a:t> </a:t>
            </a:r>
            <a:r>
              <a:rPr lang="zh-CN" altLang="en-US" sz="1800" dirty="0">
                <a:solidFill>
                  <a:srgbClr val="002368"/>
                </a:solidFill>
                <a:latin typeface="Times New Roman" panose="02020603050405020304" pitchFamily="18" charset="0"/>
                <a:ea typeface="楷体_GB2312" pitchFamily="49" charset="-122"/>
              </a:rPr>
              <a:t>插入到</a:t>
            </a:r>
            <a:r>
              <a:rPr lang="en-US" altLang="zh-CN" sz="1800" dirty="0">
                <a:solidFill>
                  <a:srgbClr val="002368"/>
                </a:solidFill>
                <a:latin typeface="Times New Roman" panose="02020603050405020304" pitchFamily="18" charset="0"/>
                <a:ea typeface="楷体_GB2312" pitchFamily="49" charset="-122"/>
              </a:rPr>
              <a:t>C</a:t>
            </a:r>
            <a:r>
              <a:rPr lang="zh-CN" altLang="en-US" sz="1800" dirty="0">
                <a:solidFill>
                  <a:srgbClr val="002368"/>
                </a:solidFill>
                <a:latin typeface="Times New Roman" panose="02020603050405020304" pitchFamily="18" charset="0"/>
                <a:ea typeface="楷体_GB2312" pitchFamily="49" charset="-122"/>
              </a:rPr>
              <a:t>表的头部</a:t>
            </a:r>
            <a:endParaRPr lang="zh-CN" altLang="en-US" sz="1800" dirty="0">
              <a:solidFill>
                <a:srgbClr val="002368"/>
              </a:solidFill>
              <a:latin typeface="Times New Roman" panose="02020603050405020304" pitchFamily="18" charset="0"/>
              <a:ea typeface="楷体_GB2312" pitchFamily="49" charset="-122"/>
            </a:endParaRPr>
          </a:p>
        </p:txBody>
      </p:sp>
      <p:sp>
        <p:nvSpPr>
          <p:cNvPr id="142343" name="矩形 142342"/>
          <p:cNvSpPr/>
          <p:nvPr/>
        </p:nvSpPr>
        <p:spPr>
          <a:xfrm>
            <a:off x="381000" y="5181600"/>
            <a:ext cx="5791200" cy="366713"/>
          </a:xfrm>
          <a:prstGeom prst="rect">
            <a:avLst/>
          </a:prstGeom>
          <a:noFill/>
          <a:ln w="57150">
            <a:noFill/>
          </a:ln>
        </p:spPr>
        <p:txBody>
          <a:bodyPr>
            <a:spAutoFit/>
          </a:bodyPr>
          <a:p>
            <a:pPr lvl="0" eaLnBrk="0" hangingPunct="0"/>
            <a:r>
              <a:rPr lang="en-US" altLang="zh-CN" sz="1800" dirty="0">
                <a:solidFill>
                  <a:srgbClr val="CC3300"/>
                </a:solidFill>
                <a:latin typeface="Times New Roman" panose="02020603050405020304" pitchFamily="18" charset="0"/>
                <a:ea typeface="楷体_GB2312" pitchFamily="49" charset="-122"/>
              </a:rPr>
              <a:t>3</a:t>
            </a:r>
            <a:r>
              <a:rPr lang="en-US" altLang="zh-CN" sz="1800" dirty="0">
                <a:solidFill>
                  <a:srgbClr val="996633"/>
                </a:solidFill>
                <a:latin typeface="Times New Roman" panose="02020603050405020304" pitchFamily="18" charset="0"/>
                <a:ea typeface="楷体_GB2312" pitchFamily="49" charset="-122"/>
              </a:rPr>
              <a:t> </a:t>
            </a:r>
            <a:r>
              <a:rPr lang="zh-CN" altLang="en-US" sz="1800" dirty="0">
                <a:solidFill>
                  <a:srgbClr val="002368"/>
                </a:solidFill>
                <a:latin typeface="Times New Roman" panose="02020603050405020304" pitchFamily="18" charset="0"/>
                <a:ea typeface="楷体_GB2312" pitchFamily="49" charset="-122"/>
              </a:rPr>
              <a:t>将剩余表中的的结点一个个摘下，插入到</a:t>
            </a:r>
            <a:r>
              <a:rPr lang="en-US" altLang="zh-CN" sz="1800" dirty="0">
                <a:solidFill>
                  <a:srgbClr val="002368"/>
                </a:solidFill>
                <a:latin typeface="Times New Roman" panose="02020603050405020304" pitchFamily="18" charset="0"/>
                <a:ea typeface="楷体_GB2312" pitchFamily="49" charset="-122"/>
              </a:rPr>
              <a:t>C</a:t>
            </a:r>
            <a:r>
              <a:rPr lang="zh-CN" altLang="en-US" sz="1800" dirty="0">
                <a:solidFill>
                  <a:srgbClr val="002368"/>
                </a:solidFill>
                <a:latin typeface="Times New Roman" panose="02020603050405020304" pitchFamily="18" charset="0"/>
                <a:ea typeface="楷体_GB2312" pitchFamily="49" charset="-122"/>
              </a:rPr>
              <a:t>表的头部</a:t>
            </a:r>
            <a:endParaRPr lang="zh-CN" altLang="en-US" sz="1800" dirty="0">
              <a:solidFill>
                <a:srgbClr val="002368"/>
              </a:solidFill>
              <a:latin typeface="Times New Roman" panose="02020603050405020304" pitchFamily="18" charset="0"/>
              <a:ea typeface="楷体_GB2312" pitchFamily="49" charset="-122"/>
            </a:endParaRPr>
          </a:p>
        </p:txBody>
      </p:sp>
      <p:sp>
        <p:nvSpPr>
          <p:cNvPr id="142344" name="文本框 142343"/>
          <p:cNvSpPr txBox="1"/>
          <p:nvPr/>
        </p:nvSpPr>
        <p:spPr>
          <a:xfrm>
            <a:off x="304800" y="3581400"/>
            <a:ext cx="1765300"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算法步骤：</a:t>
            </a:r>
            <a:endParaRPr lang="zh-CN" altLang="en-US" dirty="0">
              <a:latin typeface="Times New Roman" panose="02020603050405020304" pitchFamily="18"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blinds(horizontal)">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2340"/>
                                        </p:tgtEl>
                                        <p:attrNameLst>
                                          <p:attrName>style.visibility</p:attrName>
                                        </p:attrNameLst>
                                      </p:cBhvr>
                                      <p:to>
                                        <p:strVal val="visible"/>
                                      </p:to>
                                    </p:set>
                                    <p:anim calcmode="lin" valueType="num">
                                      <p:cBhvr additive="base">
                                        <p:cTn id="12" dur="500" fill="hold"/>
                                        <p:tgtEl>
                                          <p:spTgt spid="142340"/>
                                        </p:tgtEl>
                                        <p:attrNameLst>
                                          <p:attrName>ppt_x</p:attrName>
                                        </p:attrNameLst>
                                      </p:cBhvr>
                                      <p:tavLst>
                                        <p:tav tm="0">
                                          <p:val>
                                            <p:strVal val="0-#ppt_w/2"/>
                                          </p:val>
                                        </p:tav>
                                        <p:tav tm="100000">
                                          <p:val>
                                            <p:strVal val="#ppt_x"/>
                                          </p:val>
                                        </p:tav>
                                      </p:tavLst>
                                    </p:anim>
                                    <p:anim calcmode="lin" valueType="num">
                                      <p:cBhvr additive="base">
                                        <p:cTn id="13"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42338"/>
                                        </p:tgtEl>
                                        <p:attrNameLst>
                                          <p:attrName>style.visibility</p:attrName>
                                        </p:attrNameLst>
                                      </p:cBhvr>
                                      <p:to>
                                        <p:strVal val="visible"/>
                                      </p:to>
                                    </p:set>
                                    <p:animEffect transition="in" filter="checkerboard(across)">
                                      <p:cBhvr>
                                        <p:cTn id="18" dur="500"/>
                                        <p:tgtEl>
                                          <p:spTgt spid="142338"/>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142344"/>
                                        </p:tgtEl>
                                        <p:attrNameLst>
                                          <p:attrName>style.visibility</p:attrName>
                                        </p:attrNameLst>
                                      </p:cBhvr>
                                      <p:to>
                                        <p:strVal val="visible"/>
                                      </p:to>
                                    </p:set>
                                    <p:animEffect transition="in" filter="diamond(in)">
                                      <p:cBhvr>
                                        <p:cTn id="23" dur="2000"/>
                                        <p:tgtEl>
                                          <p:spTgt spid="142344"/>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42341"/>
                                        </p:tgtEl>
                                        <p:attrNameLst>
                                          <p:attrName>style.visibility</p:attrName>
                                        </p:attrNameLst>
                                      </p:cBhvr>
                                      <p:to>
                                        <p:strVal val="visible"/>
                                      </p:to>
                                    </p:set>
                                    <p:animEffect transition="in" filter="diamond(in)">
                                      <p:cBhvr>
                                        <p:cTn id="28" dur="2000"/>
                                        <p:tgtEl>
                                          <p:spTgt spid="142341"/>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42342"/>
                                        </p:tgtEl>
                                        <p:attrNameLst>
                                          <p:attrName>style.visibility</p:attrName>
                                        </p:attrNameLst>
                                      </p:cBhvr>
                                      <p:to>
                                        <p:strVal val="visible"/>
                                      </p:to>
                                    </p:set>
                                    <p:animEffect transition="in" filter="diamond(in)">
                                      <p:cBhvr>
                                        <p:cTn id="33" dur="2000"/>
                                        <p:tgtEl>
                                          <p:spTgt spid="142342"/>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42343"/>
                                        </p:tgtEl>
                                        <p:attrNameLst>
                                          <p:attrName>style.visibility</p:attrName>
                                        </p:attrNameLst>
                                      </p:cBhvr>
                                      <p:to>
                                        <p:strVal val="visible"/>
                                      </p:to>
                                    </p:set>
                                    <p:animEffect transition="in" filter="diamond(in)">
                                      <p:cBhvr>
                                        <p:cTn id="38" dur="20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nimBg="1"/>
      <p:bldP spid="142339" grpId="0"/>
      <p:bldP spid="142340" grpId="0"/>
      <p:bldP spid="142341" grpId="0"/>
      <p:bldP spid="142342" grpId="0"/>
      <p:bldP spid="142343" grpId="0"/>
      <p:bldP spid="14234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矩形 143361"/>
          <p:cNvSpPr/>
          <p:nvPr/>
        </p:nvSpPr>
        <p:spPr>
          <a:xfrm>
            <a:off x="838200" y="762000"/>
            <a:ext cx="4572000" cy="3140075"/>
          </a:xfrm>
          <a:prstGeom prst="rect">
            <a:avLst/>
          </a:prstGeom>
          <a:noFill/>
          <a:ln w="57150">
            <a:noFill/>
          </a:ln>
        </p:spPr>
        <p:txBody>
          <a:bodyPr>
            <a:spAutoFit/>
          </a:bodyPr>
          <a:p>
            <a:pPr lvl="0" defTabSz="0" eaLnBrk="1" hangingPunct="1">
              <a:lnSpc>
                <a:spcPct val="125000"/>
              </a:lnSpc>
              <a:tabLst>
                <a:tab pos="571500" algn="l"/>
              </a:tabLst>
            </a:pPr>
            <a:r>
              <a:rPr lang="en-US" altLang="zh-CN" dirty="0">
                <a:solidFill>
                  <a:schemeClr val="tx1"/>
                </a:solidFill>
                <a:latin typeface="Times New Roman" panose="02020603050405020304" pitchFamily="18" charset="0"/>
                <a:ea typeface="宋体" panose="02010600030101010101" pitchFamily="2" charset="-122"/>
              </a:rPr>
              <a:t>LinkList  merge(LinkList A,LinkList B) </a:t>
            </a:r>
            <a:endParaRPr lang="en-US" altLang="zh-CN" dirty="0">
              <a:solidFill>
                <a:schemeClr val="tx1"/>
              </a:solidFill>
              <a:latin typeface="Times New Roman" panose="02020603050405020304" pitchFamily="18" charset="0"/>
              <a:ea typeface="宋体" panose="02010600030101010101" pitchFamily="2" charset="-122"/>
            </a:endParaRPr>
          </a:p>
          <a:p>
            <a:pPr lvl="0" defTabSz="0" eaLnBrk="1" hangingPunct="1">
              <a:lnSpc>
                <a:spcPct val="125000"/>
              </a:lnSpc>
              <a:tabLst>
                <a:tab pos="571500" algn="l"/>
              </a:tabLst>
            </a:pP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002368"/>
                </a:solidFill>
                <a:latin typeface="Times New Roman" panose="02020603050405020304" pitchFamily="18" charset="0"/>
                <a:ea typeface="宋体" panose="02010600030101010101" pitchFamily="2" charset="-122"/>
              </a:rPr>
              <a:t>LinkList C;  </a:t>
            </a:r>
            <a:endParaRPr lang="en-US" altLang="zh-CN" dirty="0">
              <a:solidFill>
                <a:srgbClr val="002368"/>
              </a:solidFill>
              <a:latin typeface="Times New Roman" panose="02020603050405020304" pitchFamily="18" charset="0"/>
              <a:ea typeface="宋体" panose="02010600030101010101" pitchFamily="2" charset="-122"/>
            </a:endParaRPr>
          </a:p>
          <a:p>
            <a:pPr lvl="0" defTabSz="0" eaLnBrk="0" hangingPunct="0">
              <a:lnSpc>
                <a:spcPct val="125000"/>
              </a:lnSpc>
              <a:tabLst>
                <a:tab pos="571500" algn="l"/>
              </a:tabLst>
            </a:pPr>
            <a:r>
              <a:rPr lang="en-US" altLang="zh-CN" dirty="0">
                <a:solidFill>
                  <a:srgbClr val="002368"/>
                </a:solidFill>
                <a:latin typeface="Times New Roman" panose="02020603050405020304" pitchFamily="18" charset="0"/>
                <a:ea typeface="宋体" panose="02010600030101010101" pitchFamily="2" charset="-122"/>
              </a:rPr>
              <a:t>    LNode  *p,*q;</a:t>
            </a:r>
            <a:endParaRPr lang="en-US" altLang="zh-CN" dirty="0">
              <a:solidFill>
                <a:srgbClr val="002368"/>
              </a:solidFill>
              <a:latin typeface="Times New Roman" panose="02020603050405020304" pitchFamily="18" charset="0"/>
              <a:ea typeface="宋体" panose="02010600030101010101" pitchFamily="2" charset="-122"/>
            </a:endParaRPr>
          </a:p>
          <a:p>
            <a:pPr lvl="0" defTabSz="0" eaLnBrk="0" hangingPunct="0">
              <a:lnSpc>
                <a:spcPct val="125000"/>
              </a:lnSpc>
              <a:tabLst>
                <a:tab pos="571500" algn="l"/>
              </a:tabLst>
            </a:pPr>
            <a:r>
              <a:rPr lang="en-US" altLang="zh-CN" dirty="0">
                <a:solidFill>
                  <a:srgbClr val="002368"/>
                </a:solidFill>
                <a:latin typeface="Times New Roman" panose="02020603050405020304" pitchFamily="18" charset="0"/>
                <a:ea typeface="宋体" panose="02010600030101010101" pitchFamily="2" charset="-122"/>
              </a:rPr>
              <a:t>    p=A-&gt;next;</a:t>
            </a:r>
            <a:endParaRPr lang="en-US" altLang="zh-CN" dirty="0">
              <a:solidFill>
                <a:srgbClr val="002368"/>
              </a:solidFill>
              <a:latin typeface="Times New Roman" panose="02020603050405020304" pitchFamily="18" charset="0"/>
              <a:ea typeface="宋体" panose="02010600030101010101" pitchFamily="2" charset="-122"/>
            </a:endParaRPr>
          </a:p>
          <a:p>
            <a:pPr lvl="0" defTabSz="0" eaLnBrk="0" hangingPunct="0">
              <a:lnSpc>
                <a:spcPct val="125000"/>
              </a:lnSpc>
              <a:tabLst>
                <a:tab pos="571500" algn="l"/>
              </a:tabLst>
            </a:pPr>
            <a:r>
              <a:rPr lang="en-US" altLang="zh-CN" dirty="0">
                <a:solidFill>
                  <a:srgbClr val="002368"/>
                </a:solidFill>
                <a:latin typeface="Times New Roman" panose="02020603050405020304" pitchFamily="18" charset="0"/>
                <a:ea typeface="宋体" panose="02010600030101010101" pitchFamily="2" charset="-122"/>
              </a:rPr>
              <a:t>    q=B-&gt;next;</a:t>
            </a:r>
            <a:endParaRPr lang="en-US" altLang="zh-CN" dirty="0">
              <a:solidFill>
                <a:srgbClr val="002368"/>
              </a:solidFill>
              <a:latin typeface="Times New Roman" panose="02020603050405020304" pitchFamily="18" charset="0"/>
              <a:ea typeface="宋体" panose="02010600030101010101" pitchFamily="2" charset="-122"/>
            </a:endParaRPr>
          </a:p>
          <a:p>
            <a:pPr lvl="0" defTabSz="0" eaLnBrk="0" hangingPunct="0">
              <a:lnSpc>
                <a:spcPct val="125000"/>
              </a:lnSpc>
              <a:tabLst>
                <a:tab pos="571500" algn="l"/>
              </a:tabLst>
            </a:pPr>
            <a:r>
              <a:rPr lang="en-US" altLang="zh-CN" dirty="0">
                <a:solidFill>
                  <a:srgbClr val="002368"/>
                </a:solidFill>
                <a:latin typeface="Times New Roman" panose="02020603050405020304" pitchFamily="18" charset="0"/>
                <a:ea typeface="宋体" panose="02010600030101010101" pitchFamily="2" charset="-122"/>
              </a:rPr>
              <a:t>    C=A; </a:t>
            </a:r>
            <a:endParaRPr lang="en-US" altLang="zh-CN" dirty="0">
              <a:solidFill>
                <a:srgbClr val="002368"/>
              </a:solidFill>
              <a:latin typeface="Times New Roman" panose="02020603050405020304" pitchFamily="18" charset="0"/>
              <a:ea typeface="宋体" panose="02010600030101010101" pitchFamily="2" charset="-122"/>
            </a:endParaRPr>
          </a:p>
          <a:p>
            <a:pPr lvl="0" defTabSz="0" eaLnBrk="0" hangingPunct="0">
              <a:lnSpc>
                <a:spcPct val="125000"/>
              </a:lnSpc>
              <a:tabLst>
                <a:tab pos="571500" algn="l"/>
              </a:tabLst>
            </a:pPr>
            <a:r>
              <a:rPr lang="en-US" altLang="zh-CN" dirty="0">
                <a:solidFill>
                  <a:srgbClr val="002368"/>
                </a:solidFill>
                <a:latin typeface="Times New Roman" panose="02020603050405020304" pitchFamily="18" charset="0"/>
                <a:ea typeface="宋体" panose="02010600030101010101" pitchFamily="2" charset="-122"/>
              </a:rPr>
              <a:t>    C-&gt;next=NULL;</a:t>
            </a:r>
            <a:endParaRPr lang="en-US" altLang="zh-CN" dirty="0">
              <a:solidFill>
                <a:srgbClr val="002368"/>
              </a:solidFill>
              <a:latin typeface="Times New Roman" panose="02020603050405020304" pitchFamily="18" charset="0"/>
              <a:ea typeface="宋体" panose="02010600030101010101" pitchFamily="2" charset="-122"/>
            </a:endParaRPr>
          </a:p>
          <a:p>
            <a:pPr lvl="0" defTabSz="0" eaLnBrk="0" hangingPunct="0">
              <a:lnSpc>
                <a:spcPct val="125000"/>
              </a:lnSpc>
              <a:tabLst>
                <a:tab pos="571500" algn="l"/>
              </a:tabLst>
            </a:pPr>
            <a:r>
              <a:rPr lang="en-US" altLang="zh-CN" dirty="0">
                <a:solidFill>
                  <a:srgbClr val="002368"/>
                </a:solidFill>
                <a:latin typeface="Times New Roman" panose="02020603050405020304" pitchFamily="18" charset="0"/>
                <a:ea typeface="宋体" panose="02010600030101010101" pitchFamily="2" charset="-122"/>
              </a:rPr>
              <a:t>    free(B);</a:t>
            </a:r>
            <a:endParaRPr lang="en-US" altLang="zh-CN" dirty="0">
              <a:solidFill>
                <a:srgbClr val="CC0000"/>
              </a:solidFill>
              <a:latin typeface="Times New Roman" panose="02020603050405020304" pitchFamily="18" charset="0"/>
              <a:ea typeface="宋体" panose="02010600030101010101" pitchFamily="2" charset="-122"/>
            </a:endParaRPr>
          </a:p>
        </p:txBody>
      </p:sp>
      <p:sp>
        <p:nvSpPr>
          <p:cNvPr id="143363" name="矩形 143362"/>
          <p:cNvSpPr>
            <a:spLocks noChangeArrowheads="1"/>
          </p:cNvSpPr>
          <p:nvPr/>
        </p:nvSpPr>
        <p:spPr bwMode="auto">
          <a:xfrm>
            <a:off x="5638800" y="6248400"/>
            <a:ext cx="3200400" cy="366713"/>
          </a:xfrm>
          <a:prstGeom prst="rect">
            <a:avLst/>
          </a:prstGeom>
          <a:gradFill rotWithShape="1">
            <a:gsLst>
              <a:gs pos="0">
                <a:srgbClr val="5E765E"/>
              </a:gs>
              <a:gs pos="50000">
                <a:srgbClr val="CCFFCC">
                  <a:alpha val="94000"/>
                </a:srgbClr>
              </a:gs>
              <a:gs pos="100000">
                <a:srgbClr val="5E76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该算法的时间性能为</a:t>
            </a:r>
            <a:r>
              <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O(m+n)</a:t>
            </a:r>
            <a: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 </a:t>
            </a: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143367" name="矩形 143366"/>
          <p:cNvSpPr/>
          <p:nvPr/>
        </p:nvSpPr>
        <p:spPr>
          <a:xfrm>
            <a:off x="4876800" y="2743200"/>
            <a:ext cx="2895600" cy="2606675"/>
          </a:xfrm>
          <a:prstGeom prst="rect">
            <a:avLst/>
          </a:prstGeom>
          <a:noFill/>
          <a:ln w="57150">
            <a:noFill/>
          </a:ln>
        </p:spPr>
        <p:txBody>
          <a:bodyPr>
            <a:spAutoFit/>
          </a:bodyPr>
          <a:p>
            <a:pPr lvl="0" eaLnBrk="1" hangingPunct="1"/>
            <a:r>
              <a:rPr lang="en-US" altLang="zh-CN" dirty="0">
                <a:solidFill>
                  <a:srgbClr val="002368"/>
                </a:solidFill>
                <a:latin typeface="Times New Roman" panose="02020603050405020304" pitchFamily="18" charset="0"/>
                <a:ea typeface="楷体_GB2312" pitchFamily="49" charset="-122"/>
              </a:rPr>
              <a:t>if (p==NULL) </a:t>
            </a:r>
            <a:endParaRPr lang="en-US" altLang="zh-CN" dirty="0">
              <a:solidFill>
                <a:srgbClr val="002368"/>
              </a:solidFill>
              <a:latin typeface="Times New Roman" panose="02020603050405020304" pitchFamily="18" charset="0"/>
              <a:ea typeface="楷体_GB2312" pitchFamily="49" charset="-122"/>
            </a:endParaRPr>
          </a:p>
          <a:p>
            <a:pPr lvl="0" eaLnBrk="1" hangingPunct="1"/>
            <a:r>
              <a:rPr lang="en-US" altLang="zh-CN" dirty="0">
                <a:solidFill>
                  <a:srgbClr val="002368"/>
                </a:solidFill>
                <a:latin typeface="Times New Roman" panose="02020603050405020304" pitchFamily="18" charset="0"/>
                <a:ea typeface="楷体_GB2312" pitchFamily="49" charset="-122"/>
              </a:rPr>
              <a:t>p=q;</a:t>
            </a:r>
            <a:endParaRPr lang="en-US" altLang="zh-CN" dirty="0">
              <a:solidFill>
                <a:srgbClr val="002368"/>
              </a:solidFill>
              <a:latin typeface="Times New Roman" panose="02020603050405020304" pitchFamily="18" charset="0"/>
              <a:ea typeface="楷体_GB2312" pitchFamily="49" charset="-122"/>
            </a:endParaRPr>
          </a:p>
          <a:p>
            <a:pPr lvl="0" eaLnBrk="1" hangingPunct="1"/>
            <a:r>
              <a:rPr lang="en-US" altLang="zh-CN" dirty="0">
                <a:solidFill>
                  <a:schemeClr val="tx1"/>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while (p)</a:t>
            </a:r>
            <a:endParaRPr lang="en-US" altLang="zh-CN" dirty="0">
              <a:solidFill>
                <a:srgbClr val="CC0000"/>
              </a:solidFill>
              <a:latin typeface="Times New Roman" panose="02020603050405020304" pitchFamily="18" charset="0"/>
              <a:ea typeface="楷体_GB2312" pitchFamily="49" charset="-122"/>
            </a:endParaRPr>
          </a:p>
          <a:p>
            <a:pPr lvl="0" eaLnBrk="1" hangingPunct="1"/>
            <a:r>
              <a:rPr lang="en-US" altLang="zh-CN" dirty="0">
                <a:solidFill>
                  <a:srgbClr val="CC0000"/>
                </a:solidFill>
                <a:latin typeface="Times New Roman" panose="02020603050405020304" pitchFamily="18" charset="0"/>
                <a:ea typeface="楷体_GB2312" pitchFamily="49" charset="-122"/>
              </a:rPr>
              <a:t> {  s=p;   </a:t>
            </a:r>
            <a:endParaRPr lang="en-US" altLang="zh-CN" dirty="0">
              <a:solidFill>
                <a:srgbClr val="CC0000"/>
              </a:solidFill>
              <a:latin typeface="Times New Roman" panose="02020603050405020304" pitchFamily="18" charset="0"/>
              <a:ea typeface="楷体_GB2312" pitchFamily="49" charset="-122"/>
            </a:endParaRPr>
          </a:p>
          <a:p>
            <a:pPr lvl="0" eaLnBrk="1" hangingPunct="1"/>
            <a:r>
              <a:rPr lang="en-US" altLang="zh-CN" dirty="0">
                <a:solidFill>
                  <a:srgbClr val="CC0000"/>
                </a:solidFill>
                <a:latin typeface="Times New Roman" panose="02020603050405020304" pitchFamily="18" charset="0"/>
                <a:ea typeface="楷体_GB2312" pitchFamily="49" charset="-122"/>
              </a:rPr>
              <a:t>p=p-&gt;next;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s-&gt;next=C-&gt;next;    </a:t>
            </a:r>
            <a:endParaRPr lang="en-US" altLang="zh-CN" dirty="0">
              <a:solidFill>
                <a:srgbClr val="CC0000"/>
              </a:solidFill>
              <a:latin typeface="Times New Roman" panose="02020603050405020304" pitchFamily="18" charset="0"/>
              <a:ea typeface="楷体_GB2312" pitchFamily="49" charset="-122"/>
            </a:endParaRPr>
          </a:p>
          <a:p>
            <a:pPr lvl="0" eaLnBrk="1" hangingPunct="1"/>
            <a:r>
              <a:rPr lang="en-US" altLang="zh-CN" dirty="0">
                <a:solidFill>
                  <a:srgbClr val="CC0000"/>
                </a:solidFill>
                <a:latin typeface="Times New Roman" panose="02020603050405020304" pitchFamily="18" charset="0"/>
                <a:ea typeface="楷体_GB2312" pitchFamily="49" charset="-122"/>
              </a:rPr>
              <a:t>  C-&gt;next=s;</a:t>
            </a:r>
            <a:r>
              <a:rPr lang="en-US" altLang="zh-CN" dirty="0">
                <a:solidFill>
                  <a:srgbClr val="996633"/>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 }</a:t>
            </a:r>
            <a:endParaRPr lang="en-US" altLang="zh-CN" dirty="0">
              <a:solidFill>
                <a:srgbClr val="CC0000"/>
              </a:solidFill>
              <a:latin typeface="Times New Roman" panose="02020603050405020304" pitchFamily="18" charset="0"/>
              <a:ea typeface="楷体_GB2312" pitchFamily="49" charset="-122"/>
            </a:endParaRPr>
          </a:p>
          <a:p>
            <a:pPr lvl="0" eaLnBrk="1" hangingPunct="1"/>
            <a:r>
              <a:rPr lang="en-US" altLang="zh-CN" dirty="0">
                <a:solidFill>
                  <a:schemeClr val="tx1"/>
                </a:solidFill>
                <a:latin typeface="Times New Roman" panose="02020603050405020304" pitchFamily="18" charset="0"/>
                <a:ea typeface="楷体_GB2312" pitchFamily="49" charset="-122"/>
              </a:rPr>
              <a:t>}</a:t>
            </a:r>
            <a:endParaRPr lang="en-US" altLang="zh-CN" dirty="0">
              <a:solidFill>
                <a:schemeClr val="tx1"/>
              </a:solidFill>
              <a:latin typeface="Times New Roman" panose="02020603050405020304" pitchFamily="18" charset="0"/>
              <a:ea typeface="楷体_GB2312" pitchFamily="49" charset="-122"/>
            </a:endParaRPr>
          </a:p>
        </p:txBody>
      </p:sp>
      <p:sp>
        <p:nvSpPr>
          <p:cNvPr id="143368" name="矩形 143367"/>
          <p:cNvSpPr/>
          <p:nvPr/>
        </p:nvSpPr>
        <p:spPr>
          <a:xfrm>
            <a:off x="749300" y="457200"/>
            <a:ext cx="1765300"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算法实现：</a:t>
            </a:r>
            <a:endParaRPr lang="zh-CN" altLang="en-US" dirty="0">
              <a:latin typeface="Times New Roman" panose="02020603050405020304" pitchFamily="18" charset="0"/>
              <a:ea typeface="华文新魏" panose="02010800040101010101" pitchFamily="2" charset="-122"/>
            </a:endParaRPr>
          </a:p>
        </p:txBody>
      </p:sp>
      <p:sp>
        <p:nvSpPr>
          <p:cNvPr id="143369" name="下弧形箭头 143368"/>
          <p:cNvSpPr>
            <a:spLocks noChangeArrowheads="1"/>
          </p:cNvSpPr>
          <p:nvPr/>
        </p:nvSpPr>
        <p:spPr bwMode="auto">
          <a:xfrm rot="-1054403">
            <a:off x="2819400" y="5638800"/>
            <a:ext cx="3568700" cy="992188"/>
          </a:xfrm>
          <a:prstGeom prst="curvedUpArrow">
            <a:avLst>
              <a:gd name="adj1" fmla="val 27809"/>
              <a:gd name="adj2" fmla="val 111734"/>
              <a:gd name="adj3" fmla="val 28380"/>
            </a:avLst>
          </a:prstGeom>
          <a:gradFill rotWithShape="1">
            <a:gsLst>
              <a:gs pos="0">
                <a:srgbClr val="5E765E"/>
              </a:gs>
              <a:gs pos="50000">
                <a:schemeClr val="bg1"/>
              </a:gs>
              <a:gs pos="100000">
                <a:srgbClr val="5E765E"/>
              </a:gs>
            </a:gsLst>
            <a:lin ang="5400000" scaled="1"/>
          </a:gradFill>
          <a:ln w="22225">
            <a:solidFill>
              <a:srgbClr val="0033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43370" name="矩形 143369"/>
          <p:cNvSpPr/>
          <p:nvPr/>
        </p:nvSpPr>
        <p:spPr>
          <a:xfrm>
            <a:off x="1066800" y="3733800"/>
            <a:ext cx="3352800" cy="2759075"/>
          </a:xfrm>
          <a:prstGeom prst="rect">
            <a:avLst/>
          </a:prstGeom>
          <a:noFill/>
          <a:ln w="57150">
            <a:noFill/>
          </a:ln>
        </p:spPr>
        <p:txBody>
          <a:bodyPr>
            <a:spAutoFit/>
          </a:bodyPr>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while (p&amp;&amp;q)</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 if (p-&gt;data&lt;q-&gt;data)</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 s=p;   p=p-&gt;next;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else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 s=q;   q=q-&gt;next; }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s-&gt;next=C-&gt;next;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C-&gt;next=s;}</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additive="base">
                                        <p:cTn id="7" dur="500" fill="hold"/>
                                        <p:tgtEl>
                                          <p:spTgt spid="143368"/>
                                        </p:tgtEl>
                                        <p:attrNameLst>
                                          <p:attrName>ppt_x</p:attrName>
                                        </p:attrNameLst>
                                      </p:cBhvr>
                                      <p:tavLst>
                                        <p:tav tm="0">
                                          <p:val>
                                            <p:strVal val="0-#ppt_w/2"/>
                                          </p:val>
                                        </p:tav>
                                        <p:tav tm="100000">
                                          <p:val>
                                            <p:strVal val="#ppt_x"/>
                                          </p:val>
                                        </p:tav>
                                      </p:tavLst>
                                    </p:anim>
                                    <p:anim calcmode="lin" valueType="num">
                                      <p:cBhvr additive="base">
                                        <p:cTn id="8" dur="500" fill="hold"/>
                                        <p:tgtEl>
                                          <p:spTgt spid="1433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43362"/>
                                        </p:tgtEl>
                                        <p:attrNameLst>
                                          <p:attrName>style.visibility</p:attrName>
                                        </p:attrNameLst>
                                      </p:cBhvr>
                                      <p:to>
                                        <p:strVal val="visible"/>
                                      </p:to>
                                    </p:set>
                                    <p:animEffect transition="in" filter="diamond(in)">
                                      <p:cBhvr>
                                        <p:cTn id="13" dur="2000"/>
                                        <p:tgtEl>
                                          <p:spTgt spid="143362"/>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43370"/>
                                        </p:tgtEl>
                                        <p:attrNameLst>
                                          <p:attrName>style.visibility</p:attrName>
                                        </p:attrNameLst>
                                      </p:cBhvr>
                                      <p:to>
                                        <p:strVal val="visible"/>
                                      </p:to>
                                    </p:set>
                                    <p:animEffect transition="in" filter="diamond(in)">
                                      <p:cBhvr>
                                        <p:cTn id="18" dur="2000"/>
                                        <p:tgtEl>
                                          <p:spTgt spid="14337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3369"/>
                                        </p:tgtEl>
                                        <p:attrNameLst>
                                          <p:attrName>style.visibility</p:attrName>
                                        </p:attrNameLst>
                                      </p:cBhvr>
                                      <p:to>
                                        <p:strVal val="visible"/>
                                      </p:to>
                                    </p:set>
                                    <p:animEffect transition="in" filter="checkerboard(across)">
                                      <p:cBhvr>
                                        <p:cTn id="23" dur="500"/>
                                        <p:tgtEl>
                                          <p:spTgt spid="143369"/>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43367"/>
                                        </p:tgtEl>
                                        <p:attrNameLst>
                                          <p:attrName>style.visibility</p:attrName>
                                        </p:attrNameLst>
                                      </p:cBhvr>
                                      <p:to>
                                        <p:strVal val="visible"/>
                                      </p:to>
                                    </p:set>
                                    <p:animEffect transition="in" filter="diamond(in)">
                                      <p:cBhvr>
                                        <p:cTn id="28" dur="2000"/>
                                        <p:tgtEl>
                                          <p:spTgt spid="143367"/>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43363"/>
                                        </p:tgtEl>
                                        <p:attrNameLst>
                                          <p:attrName>style.visibility</p:attrName>
                                        </p:attrNameLst>
                                      </p:cBhvr>
                                      <p:to>
                                        <p:strVal val="visible"/>
                                      </p:to>
                                    </p:set>
                                    <p:animEffect transition="in" filter="diamond(in)">
                                      <p:cBhvr>
                                        <p:cTn id="33" dur="20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7" grpId="0"/>
      <p:bldP spid="143368" grpId="0"/>
      <p:bldP spid="14337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矩形 144385"/>
          <p:cNvSpPr/>
          <p:nvPr/>
        </p:nvSpPr>
        <p:spPr>
          <a:xfrm>
            <a:off x="228600" y="685800"/>
            <a:ext cx="8534400" cy="911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zh-CN" altLang="en-US" dirty="0">
                <a:solidFill>
                  <a:srgbClr val="CC0000"/>
                </a:solidFill>
                <a:latin typeface="Times New Roman" panose="02020603050405020304" pitchFamily="18" charset="0"/>
                <a:ea typeface="楷体_GB2312" pitchFamily="49" charset="-122"/>
              </a:rPr>
              <a:t>例</a:t>
            </a:r>
            <a:r>
              <a:rPr lang="en-US" altLang="zh-CN" dirty="0">
                <a:solidFill>
                  <a:srgbClr val="CC0000"/>
                </a:solidFill>
                <a:latin typeface="Times New Roman" panose="02020603050405020304" pitchFamily="18" charset="0"/>
                <a:ea typeface="楷体_GB2312" pitchFamily="49" charset="-122"/>
              </a:rPr>
              <a:t>2.6</a:t>
            </a:r>
            <a:r>
              <a:rPr lang="en-US" altLang="zh-CN" dirty="0">
                <a:solidFill>
                  <a:srgbClr val="002368"/>
                </a:solidFill>
                <a:latin typeface="Times New Roman" panose="02020603050405020304" pitchFamily="18" charset="0"/>
                <a:ea typeface="楷体_GB2312" pitchFamily="49" charset="-122"/>
              </a:rPr>
              <a:t>  </a:t>
            </a:r>
            <a:r>
              <a:rPr lang="zh-CN" altLang="en-US" dirty="0">
                <a:solidFill>
                  <a:srgbClr val="002368"/>
                </a:solidFill>
                <a:latin typeface="Times New Roman" panose="02020603050405020304" pitchFamily="18" charset="0"/>
                <a:ea typeface="楷体_GB2312" pitchFamily="49" charset="-122"/>
              </a:rPr>
              <a:t>如果以单链表表示集合，假设集合</a:t>
            </a:r>
            <a:r>
              <a:rPr lang="en-US" altLang="zh-CN" dirty="0">
                <a:solidFill>
                  <a:srgbClr val="002368"/>
                </a:solidFill>
                <a:latin typeface="Times New Roman" panose="02020603050405020304" pitchFamily="18" charset="0"/>
                <a:ea typeface="楷体_GB2312" pitchFamily="49" charset="-122"/>
              </a:rPr>
              <a:t>A</a:t>
            </a:r>
            <a:r>
              <a:rPr lang="zh-CN" altLang="en-US" dirty="0">
                <a:solidFill>
                  <a:srgbClr val="002368"/>
                </a:solidFill>
                <a:latin typeface="Times New Roman" panose="02020603050405020304" pitchFamily="18" charset="0"/>
                <a:ea typeface="楷体_GB2312" pitchFamily="49" charset="-122"/>
              </a:rPr>
              <a:t>用单链表</a:t>
            </a:r>
            <a:r>
              <a:rPr lang="en-US" altLang="zh-CN" dirty="0">
                <a:solidFill>
                  <a:srgbClr val="CC0000"/>
                </a:solidFill>
                <a:latin typeface="Times New Roman" panose="02020603050405020304" pitchFamily="18" charset="0"/>
                <a:ea typeface="楷体_GB2312" pitchFamily="49" charset="-122"/>
              </a:rPr>
              <a:t>LA</a:t>
            </a:r>
            <a:r>
              <a:rPr lang="zh-CN" altLang="en-US" dirty="0">
                <a:solidFill>
                  <a:srgbClr val="002368"/>
                </a:solidFill>
                <a:latin typeface="Times New Roman" panose="02020603050405020304" pitchFamily="18" charset="0"/>
                <a:ea typeface="楷体_GB2312" pitchFamily="49" charset="-122"/>
              </a:rPr>
              <a:t>表示，集合</a:t>
            </a:r>
            <a:r>
              <a:rPr lang="en-US" altLang="zh-CN" dirty="0">
                <a:solidFill>
                  <a:srgbClr val="002368"/>
                </a:solidFill>
                <a:latin typeface="Times New Roman" panose="02020603050405020304" pitchFamily="18" charset="0"/>
                <a:ea typeface="楷体_GB2312" pitchFamily="49" charset="-122"/>
              </a:rPr>
              <a:t>B</a:t>
            </a:r>
            <a:r>
              <a:rPr lang="zh-CN" altLang="en-US" dirty="0">
                <a:solidFill>
                  <a:srgbClr val="002368"/>
                </a:solidFill>
                <a:latin typeface="Times New Roman" panose="02020603050405020304" pitchFamily="18" charset="0"/>
                <a:ea typeface="楷体_GB2312" pitchFamily="49" charset="-122"/>
              </a:rPr>
              <a:t>用单链表</a:t>
            </a:r>
            <a:r>
              <a:rPr lang="en-US" altLang="zh-CN" dirty="0">
                <a:solidFill>
                  <a:srgbClr val="CC0000"/>
                </a:solidFill>
                <a:latin typeface="Times New Roman" panose="02020603050405020304" pitchFamily="18" charset="0"/>
                <a:ea typeface="楷体_GB2312" pitchFamily="49" charset="-122"/>
              </a:rPr>
              <a:t>LB</a:t>
            </a:r>
            <a:r>
              <a:rPr lang="zh-CN" altLang="en-US" dirty="0">
                <a:solidFill>
                  <a:srgbClr val="002368"/>
                </a:solidFill>
                <a:latin typeface="Times New Roman" panose="02020603050405020304" pitchFamily="18" charset="0"/>
                <a:ea typeface="楷体_GB2312" pitchFamily="49" charset="-122"/>
              </a:rPr>
              <a:t>表示，设计算法求两个集合的</a:t>
            </a:r>
            <a:r>
              <a:rPr lang="zh-CN" altLang="en-US" dirty="0">
                <a:solidFill>
                  <a:srgbClr val="CC0000"/>
                </a:solidFill>
                <a:latin typeface="Times New Roman" panose="02020603050405020304" pitchFamily="18" charset="0"/>
                <a:ea typeface="楷体_GB2312" pitchFamily="49" charset="-122"/>
              </a:rPr>
              <a:t>差</a:t>
            </a:r>
            <a:r>
              <a:rPr lang="zh-CN" altLang="en-US" dirty="0">
                <a:solidFill>
                  <a:srgbClr val="002368"/>
                </a:solidFill>
                <a:latin typeface="Times New Roman" panose="02020603050405020304" pitchFamily="18" charset="0"/>
                <a:ea typeface="楷体_GB2312" pitchFamily="49" charset="-122"/>
              </a:rPr>
              <a:t>，即</a:t>
            </a:r>
            <a:r>
              <a:rPr lang="en-US" altLang="zh-CN" dirty="0">
                <a:solidFill>
                  <a:srgbClr val="CC0000"/>
                </a:solidFill>
                <a:latin typeface="Times New Roman" panose="02020603050405020304" pitchFamily="18" charset="0"/>
                <a:ea typeface="楷体_GB2312" pitchFamily="49" charset="-122"/>
              </a:rPr>
              <a:t>A-B</a:t>
            </a:r>
            <a:r>
              <a:rPr lang="zh-CN" altLang="en-US" dirty="0">
                <a:solidFill>
                  <a:srgbClr val="002368"/>
                </a:solidFill>
                <a:latin typeface="Times New Roman" panose="02020603050405020304" pitchFamily="18" charset="0"/>
                <a:ea typeface="楷体_GB2312" pitchFamily="49" charset="-122"/>
              </a:rPr>
              <a:t>。 </a:t>
            </a:r>
            <a:endParaRPr lang="zh-CN" altLang="en-US" dirty="0">
              <a:solidFill>
                <a:srgbClr val="002368"/>
              </a:solidFill>
              <a:latin typeface="Times New Roman" panose="02020603050405020304" pitchFamily="18" charset="0"/>
              <a:ea typeface="楷体_GB2312" pitchFamily="49" charset="-122"/>
            </a:endParaRPr>
          </a:p>
        </p:txBody>
      </p:sp>
      <p:sp>
        <p:nvSpPr>
          <p:cNvPr id="144387" name="矩形 144386"/>
          <p:cNvSpPr/>
          <p:nvPr/>
        </p:nvSpPr>
        <p:spPr>
          <a:xfrm>
            <a:off x="304800" y="1719263"/>
            <a:ext cx="1773238" cy="514350"/>
          </a:xfrm>
          <a:prstGeom prst="rect">
            <a:avLst/>
          </a:prstGeom>
          <a:noFill/>
          <a:ln w="22225">
            <a:noFill/>
          </a:ln>
        </p:spPr>
        <p:txBody>
          <a:bodyPr/>
          <a:p>
            <a:pPr lvl="0" eaLnBrk="1" hangingPunct="1">
              <a:lnSpc>
                <a:spcPct val="125000"/>
              </a:lnSpc>
            </a:pPr>
            <a:r>
              <a:rPr lang="zh-CN" altLang="en-US" dirty="0">
                <a:latin typeface="Times New Roman" panose="02020603050405020304" pitchFamily="18" charset="0"/>
                <a:ea typeface="华文新魏" panose="02010800040101010101" pitchFamily="2" charset="-122"/>
              </a:rPr>
              <a:t>算法思想：</a:t>
            </a:r>
            <a:endParaRPr lang="zh-CN" altLang="en-US" dirty="0">
              <a:latin typeface="Times New Roman" panose="02020603050405020304" pitchFamily="18" charset="0"/>
              <a:ea typeface="华文新魏" panose="02010800040101010101" pitchFamily="2" charset="-122"/>
            </a:endParaRPr>
          </a:p>
        </p:txBody>
      </p:sp>
      <p:sp>
        <p:nvSpPr>
          <p:cNvPr id="144388" name="矩形 144387"/>
          <p:cNvSpPr/>
          <p:nvPr/>
        </p:nvSpPr>
        <p:spPr>
          <a:xfrm>
            <a:off x="228600" y="2209800"/>
            <a:ext cx="8686800" cy="854075"/>
          </a:xfrm>
          <a:prstGeom prst="rect">
            <a:avLst/>
          </a:prstGeom>
          <a:noFill/>
          <a:ln w="57150">
            <a:noFill/>
          </a:ln>
        </p:spPr>
        <p:txBody>
          <a:bodyPr>
            <a:spAutoFit/>
          </a:bodyPr>
          <a:p>
            <a:pPr lvl="0" eaLnBrk="0" hangingPunct="0">
              <a:lnSpc>
                <a:spcPct val="125000"/>
              </a:lnSpc>
            </a:pPr>
            <a:r>
              <a:rPr lang="zh-CN" altLang="en-US" dirty="0">
                <a:solidFill>
                  <a:srgbClr val="003366"/>
                </a:solidFill>
                <a:latin typeface="Times New Roman" panose="02020603050405020304" pitchFamily="18" charset="0"/>
                <a:ea typeface="楷体_GB2312" pitchFamily="49" charset="-122"/>
              </a:rPr>
              <a:t>由集合运算的规则可知，集合的差</a:t>
            </a:r>
            <a:r>
              <a:rPr lang="en-US" altLang="zh-CN" dirty="0">
                <a:solidFill>
                  <a:srgbClr val="003366"/>
                </a:solidFill>
                <a:latin typeface="Times New Roman" panose="02020603050405020304" pitchFamily="18" charset="0"/>
                <a:ea typeface="楷体_GB2312" pitchFamily="49" charset="-122"/>
              </a:rPr>
              <a:t>A-B</a:t>
            </a:r>
            <a:r>
              <a:rPr lang="zh-CN" altLang="en-US" dirty="0">
                <a:solidFill>
                  <a:srgbClr val="003366"/>
                </a:solidFill>
                <a:latin typeface="Times New Roman" panose="02020603050405020304" pitchFamily="18" charset="0"/>
                <a:ea typeface="楷体_GB2312" pitchFamily="49" charset="-122"/>
              </a:rPr>
              <a:t>中包含所有属于集合</a:t>
            </a:r>
            <a:r>
              <a:rPr lang="en-US" altLang="zh-CN" dirty="0">
                <a:solidFill>
                  <a:srgbClr val="003366"/>
                </a:solidFill>
                <a:latin typeface="Times New Roman" panose="02020603050405020304" pitchFamily="18" charset="0"/>
                <a:ea typeface="楷体_GB2312" pitchFamily="49" charset="-122"/>
              </a:rPr>
              <a:t>A</a:t>
            </a:r>
            <a:r>
              <a:rPr lang="zh-CN" altLang="en-US" dirty="0">
                <a:solidFill>
                  <a:srgbClr val="003366"/>
                </a:solidFill>
                <a:latin typeface="Times New Roman" panose="02020603050405020304" pitchFamily="18" charset="0"/>
                <a:ea typeface="楷体_GB2312" pitchFamily="49" charset="-122"/>
              </a:rPr>
              <a:t>而不属于集合</a:t>
            </a:r>
            <a:r>
              <a:rPr lang="en-US" altLang="zh-CN" dirty="0">
                <a:solidFill>
                  <a:srgbClr val="003366"/>
                </a:solidFill>
                <a:latin typeface="Times New Roman" panose="02020603050405020304" pitchFamily="18" charset="0"/>
                <a:ea typeface="楷体_GB2312" pitchFamily="49" charset="-122"/>
              </a:rPr>
              <a:t>B</a:t>
            </a:r>
            <a:r>
              <a:rPr lang="zh-CN" altLang="en-US" dirty="0">
                <a:solidFill>
                  <a:srgbClr val="003366"/>
                </a:solidFill>
                <a:latin typeface="Times New Roman" panose="02020603050405020304" pitchFamily="18" charset="0"/>
                <a:ea typeface="楷体_GB2312" pitchFamily="49" charset="-122"/>
              </a:rPr>
              <a:t>的元素。</a:t>
            </a:r>
            <a:endParaRPr lang="zh-CN" altLang="en-US" dirty="0">
              <a:solidFill>
                <a:srgbClr val="003366"/>
              </a:solidFill>
              <a:latin typeface="Times New Roman" panose="02020603050405020304" pitchFamily="18" charset="0"/>
              <a:ea typeface="楷体_GB2312" pitchFamily="49" charset="-122"/>
            </a:endParaRPr>
          </a:p>
        </p:txBody>
      </p:sp>
      <p:sp>
        <p:nvSpPr>
          <p:cNvPr id="144389" name="矩形 144388"/>
          <p:cNvSpPr/>
          <p:nvPr/>
        </p:nvSpPr>
        <p:spPr>
          <a:xfrm>
            <a:off x="304800" y="3962400"/>
            <a:ext cx="8229600" cy="911225"/>
          </a:xfrm>
          <a:prstGeom prst="rect">
            <a:avLst/>
          </a:prstGeom>
          <a:noFill/>
          <a:ln w="57150" cap="flat" cmpd="thinThick">
            <a:solidFill>
              <a:srgbClr val="800080"/>
            </a:solidFill>
            <a:prstDash val="solid"/>
            <a:miter/>
            <a:headEnd type="none" w="med" len="med"/>
            <a:tailEnd type="none" w="med" len="med"/>
          </a:ln>
        </p:spPr>
        <p:txBody>
          <a:bodyPr>
            <a:spAutoFit/>
          </a:bodyPr>
          <a:p>
            <a:pPr lvl="0" eaLnBrk="0" hangingPunct="0">
              <a:lnSpc>
                <a:spcPct val="125000"/>
              </a:lnSpc>
            </a:pPr>
            <a:r>
              <a:rPr lang="zh-CN" altLang="en-US" dirty="0">
                <a:solidFill>
                  <a:srgbClr val="003366"/>
                </a:solidFill>
                <a:latin typeface="Times New Roman" panose="02020603050405020304" pitchFamily="18" charset="0"/>
                <a:ea typeface="楷体_GB2312" pitchFamily="49" charset="-122"/>
              </a:rPr>
              <a:t>对于集合</a:t>
            </a:r>
            <a:r>
              <a:rPr lang="en-US" altLang="zh-CN" dirty="0">
                <a:solidFill>
                  <a:srgbClr val="003366"/>
                </a:solidFill>
                <a:latin typeface="Times New Roman" panose="02020603050405020304" pitchFamily="18" charset="0"/>
                <a:ea typeface="楷体_GB2312" pitchFamily="49" charset="-122"/>
              </a:rPr>
              <a:t>A</a:t>
            </a:r>
            <a:r>
              <a:rPr lang="zh-CN" altLang="en-US" dirty="0">
                <a:solidFill>
                  <a:srgbClr val="003366"/>
                </a:solidFill>
                <a:latin typeface="Times New Roman" panose="02020603050405020304" pitchFamily="18" charset="0"/>
                <a:ea typeface="楷体_GB2312" pitchFamily="49" charset="-122"/>
              </a:rPr>
              <a:t>中的每个元素</a:t>
            </a:r>
            <a:r>
              <a:rPr lang="en-US" altLang="zh-CN" dirty="0">
                <a:solidFill>
                  <a:srgbClr val="003366"/>
                </a:solidFill>
                <a:latin typeface="Times New Roman" panose="02020603050405020304" pitchFamily="18" charset="0"/>
                <a:ea typeface="楷体_GB2312" pitchFamily="49" charset="-122"/>
              </a:rPr>
              <a:t>e</a:t>
            </a:r>
            <a:r>
              <a:rPr lang="zh-CN" altLang="en-US" dirty="0">
                <a:solidFill>
                  <a:srgbClr val="003366"/>
                </a:solidFill>
                <a:latin typeface="Times New Roman" panose="02020603050405020304" pitchFamily="18" charset="0"/>
                <a:ea typeface="楷体_GB2312" pitchFamily="49" charset="-122"/>
              </a:rPr>
              <a:t>，在集合</a:t>
            </a:r>
            <a:r>
              <a:rPr lang="en-US" altLang="zh-CN" dirty="0">
                <a:solidFill>
                  <a:srgbClr val="003366"/>
                </a:solidFill>
                <a:latin typeface="Times New Roman" panose="02020603050405020304" pitchFamily="18" charset="0"/>
                <a:ea typeface="楷体_GB2312" pitchFamily="49" charset="-122"/>
              </a:rPr>
              <a:t>B</a:t>
            </a:r>
            <a:r>
              <a:rPr lang="zh-CN" altLang="en-US" dirty="0">
                <a:solidFill>
                  <a:srgbClr val="003366"/>
                </a:solidFill>
                <a:latin typeface="Times New Roman" panose="02020603050405020304" pitchFamily="18" charset="0"/>
                <a:ea typeface="楷体_GB2312" pitchFamily="49" charset="-122"/>
              </a:rPr>
              <a:t>的链表</a:t>
            </a:r>
            <a:r>
              <a:rPr lang="en-US" altLang="zh-CN" dirty="0">
                <a:solidFill>
                  <a:srgbClr val="003366"/>
                </a:solidFill>
                <a:latin typeface="Times New Roman" panose="02020603050405020304" pitchFamily="18" charset="0"/>
                <a:ea typeface="楷体_GB2312" pitchFamily="49" charset="-122"/>
              </a:rPr>
              <a:t>LB</a:t>
            </a:r>
            <a:r>
              <a:rPr lang="zh-CN" altLang="en-US" dirty="0">
                <a:solidFill>
                  <a:srgbClr val="003366"/>
                </a:solidFill>
                <a:latin typeface="Times New Roman" panose="02020603050405020304" pitchFamily="18" charset="0"/>
                <a:ea typeface="楷体_GB2312" pitchFamily="49" charset="-122"/>
              </a:rPr>
              <a:t>中进行查找，若存在与</a:t>
            </a:r>
            <a:r>
              <a:rPr lang="en-US" altLang="zh-CN" dirty="0">
                <a:solidFill>
                  <a:srgbClr val="003366"/>
                </a:solidFill>
                <a:latin typeface="Times New Roman" panose="02020603050405020304" pitchFamily="18" charset="0"/>
                <a:ea typeface="楷体_GB2312" pitchFamily="49" charset="-122"/>
              </a:rPr>
              <a:t>e</a:t>
            </a:r>
            <a:r>
              <a:rPr lang="zh-CN" altLang="en-US" dirty="0">
                <a:solidFill>
                  <a:srgbClr val="003366"/>
                </a:solidFill>
                <a:latin typeface="Times New Roman" panose="02020603050405020304" pitchFamily="18" charset="0"/>
                <a:ea typeface="楷体_GB2312" pitchFamily="49" charset="-122"/>
              </a:rPr>
              <a:t>相同的元素，则从</a:t>
            </a:r>
            <a:r>
              <a:rPr lang="en-US" altLang="zh-CN" dirty="0">
                <a:solidFill>
                  <a:srgbClr val="003366"/>
                </a:solidFill>
                <a:latin typeface="Times New Roman" panose="02020603050405020304" pitchFamily="18" charset="0"/>
                <a:ea typeface="楷体_GB2312" pitchFamily="49" charset="-122"/>
              </a:rPr>
              <a:t>LA</a:t>
            </a:r>
            <a:r>
              <a:rPr lang="zh-CN" altLang="en-US" dirty="0">
                <a:solidFill>
                  <a:srgbClr val="003366"/>
                </a:solidFill>
                <a:latin typeface="Times New Roman" panose="02020603050405020304" pitchFamily="18" charset="0"/>
                <a:ea typeface="楷体_GB2312" pitchFamily="49" charset="-122"/>
              </a:rPr>
              <a:t>中将其删除。 </a:t>
            </a:r>
            <a:endParaRPr lang="zh-CN" altLang="en-US" dirty="0">
              <a:solidFill>
                <a:srgbClr val="003366"/>
              </a:solidFill>
              <a:latin typeface="Times New Roman" panose="02020603050405020304" pitchFamily="18" charset="0"/>
              <a:ea typeface="楷体_GB2312" pitchFamily="49" charset="-122"/>
            </a:endParaRPr>
          </a:p>
        </p:txBody>
      </p:sp>
      <p:sp>
        <p:nvSpPr>
          <p:cNvPr id="144390" name="矩形 144389"/>
          <p:cNvSpPr/>
          <p:nvPr/>
        </p:nvSpPr>
        <p:spPr>
          <a:xfrm>
            <a:off x="228600" y="3352800"/>
            <a:ext cx="2079625" cy="381000"/>
          </a:xfrm>
          <a:prstGeom prst="rect">
            <a:avLst/>
          </a:prstGeom>
          <a:noFill/>
          <a:ln w="22225">
            <a:noFill/>
          </a:ln>
        </p:spPr>
        <p:txBody>
          <a:bodyPr/>
          <a:p>
            <a:pPr lvl="0" eaLnBrk="1" hangingPunct="1">
              <a:lnSpc>
                <a:spcPct val="125000"/>
              </a:lnSpc>
            </a:pPr>
            <a:r>
              <a:rPr lang="zh-CN" altLang="en-US" dirty="0">
                <a:latin typeface="Times New Roman" panose="02020603050405020304" pitchFamily="18" charset="0"/>
                <a:ea typeface="华文新魏" panose="02010800040101010101" pitchFamily="2" charset="-122"/>
              </a:rPr>
              <a:t>具体做法是：</a:t>
            </a:r>
            <a:endParaRPr lang="zh-CN" altLang="en-US" dirty="0">
              <a:latin typeface="Times New Roman" panose="02020603050405020304" pitchFamily="18"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ox(in)">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 calcmode="lin" valueType="num">
                                      <p:cBhvr additive="base">
                                        <p:cTn id="12" dur="500" fill="hold"/>
                                        <p:tgtEl>
                                          <p:spTgt spid="144387"/>
                                        </p:tgtEl>
                                        <p:attrNameLst>
                                          <p:attrName>ppt_x</p:attrName>
                                        </p:attrNameLst>
                                      </p:cBhvr>
                                      <p:tavLst>
                                        <p:tav tm="0">
                                          <p:val>
                                            <p:strVal val="0-#ppt_w/2"/>
                                          </p:val>
                                        </p:tav>
                                        <p:tav tm="100000">
                                          <p:val>
                                            <p:strVal val="#ppt_x"/>
                                          </p:val>
                                        </p:tav>
                                      </p:tavLst>
                                    </p:anim>
                                    <p:anim calcmode="lin" valueType="num">
                                      <p:cBhvr additive="base">
                                        <p:cTn id="13"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44388"/>
                                        </p:tgtEl>
                                        <p:attrNameLst>
                                          <p:attrName>style.visibility</p:attrName>
                                        </p:attrNameLst>
                                      </p:cBhvr>
                                      <p:to>
                                        <p:strVal val="visible"/>
                                      </p:to>
                                    </p:set>
                                    <p:animEffect transition="in" filter="checkerboard(across)">
                                      <p:cBhvr>
                                        <p:cTn id="18" dur="500"/>
                                        <p:tgtEl>
                                          <p:spTgt spid="14438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4390"/>
                                        </p:tgtEl>
                                        <p:attrNameLst>
                                          <p:attrName>style.visibility</p:attrName>
                                        </p:attrNameLst>
                                      </p:cBhvr>
                                      <p:to>
                                        <p:strVal val="visible"/>
                                      </p:to>
                                    </p:set>
                                    <p:animEffect transition="in" filter="checkerboard(across)">
                                      <p:cBhvr>
                                        <p:cTn id="23" dur="500"/>
                                        <p:tgtEl>
                                          <p:spTgt spid="144390"/>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4389"/>
                                        </p:tgtEl>
                                        <p:attrNameLst>
                                          <p:attrName>style.visibility</p:attrName>
                                        </p:attrNameLst>
                                      </p:cBhvr>
                                      <p:to>
                                        <p:strVal val="visible"/>
                                      </p:to>
                                    </p:set>
                                    <p:animEffect transition="in" filter="checkerboard(across)">
                                      <p:cBhvr>
                                        <p:cTn id="28"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p:bldP spid="144388" grpId="0"/>
      <p:bldP spid="144389" grpId="0" animBg="1"/>
      <p:bldP spid="14439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矩形 147459"/>
          <p:cNvSpPr/>
          <p:nvPr/>
        </p:nvSpPr>
        <p:spPr>
          <a:xfrm>
            <a:off x="457200" y="1143000"/>
            <a:ext cx="3429000" cy="854075"/>
          </a:xfrm>
          <a:prstGeom prst="rect">
            <a:avLst/>
          </a:prstGeom>
          <a:noFill/>
          <a:ln w="57150">
            <a:noFill/>
          </a:ln>
        </p:spPr>
        <p:txBody>
          <a:bodyPr>
            <a:spAutoFit/>
          </a:bodyPr>
          <a:p>
            <a:pPr marL="342900" lvl="0" indent="-342900" eaLnBrk="1" hangingPunct="1">
              <a:lnSpc>
                <a:spcPct val="125000"/>
              </a:lnSpc>
            </a:pPr>
            <a:r>
              <a:rPr lang="en-US" altLang="zh-CN" dirty="0">
                <a:solidFill>
                  <a:srgbClr val="CC0000"/>
                </a:solidFill>
                <a:latin typeface="Times New Roman" panose="02020603050405020304" pitchFamily="18" charset="0"/>
                <a:ea typeface="楷体_GB2312" pitchFamily="49" charset="-122"/>
              </a:rPr>
              <a:t>1</a:t>
            </a:r>
            <a:r>
              <a:rPr lang="en-US" altLang="zh-CN" dirty="0">
                <a:solidFill>
                  <a:schemeClr val="tx1"/>
                </a:solidFill>
                <a:latin typeface="Times New Roman" panose="02020603050405020304" pitchFamily="18" charset="0"/>
                <a:ea typeface="楷体_GB2312" pitchFamily="49" charset="-122"/>
              </a:rPr>
              <a:t>   p</a:t>
            </a:r>
            <a:r>
              <a:rPr lang="zh-CN" altLang="en-US" dirty="0">
                <a:solidFill>
                  <a:schemeClr val="tx1"/>
                </a:solidFill>
                <a:latin typeface="Times New Roman" panose="02020603050405020304" pitchFamily="18" charset="0"/>
                <a:ea typeface="楷体_GB2312" pitchFamily="49" charset="-122"/>
              </a:rPr>
              <a:t>指向</a:t>
            </a:r>
            <a:r>
              <a:rPr lang="en-US" altLang="zh-CN" dirty="0">
                <a:solidFill>
                  <a:schemeClr val="tx1"/>
                </a:solidFill>
                <a:latin typeface="Times New Roman" panose="02020603050405020304" pitchFamily="18" charset="0"/>
                <a:ea typeface="楷体_GB2312" pitchFamily="49" charset="-122"/>
              </a:rPr>
              <a:t>LA</a:t>
            </a:r>
            <a:r>
              <a:rPr lang="zh-CN" altLang="en-US" dirty="0">
                <a:solidFill>
                  <a:schemeClr val="tx1"/>
                </a:solidFill>
                <a:latin typeface="Times New Roman" panose="02020603050405020304" pitchFamily="18" charset="0"/>
                <a:ea typeface="楷体_GB2312" pitchFamily="49" charset="-122"/>
              </a:rPr>
              <a:t>中的某一结点，</a:t>
            </a:r>
            <a:r>
              <a:rPr lang="en-US" altLang="zh-CN" dirty="0">
                <a:solidFill>
                  <a:schemeClr val="tx1"/>
                </a:solidFill>
                <a:latin typeface="Times New Roman" panose="02020603050405020304" pitchFamily="18" charset="0"/>
                <a:ea typeface="楷体_GB2312" pitchFamily="49" charset="-122"/>
              </a:rPr>
              <a:t>pre</a:t>
            </a:r>
            <a:r>
              <a:rPr lang="zh-CN" altLang="en-US" dirty="0">
                <a:solidFill>
                  <a:schemeClr val="tx1"/>
                </a:solidFill>
                <a:latin typeface="Times New Roman" panose="02020603050405020304" pitchFamily="18" charset="0"/>
                <a:ea typeface="楷体_GB2312" pitchFamily="49" charset="-122"/>
              </a:rPr>
              <a:t>始终指向</a:t>
            </a:r>
            <a:r>
              <a:rPr lang="en-US" altLang="zh-CN" dirty="0">
                <a:solidFill>
                  <a:schemeClr val="tx1"/>
                </a:solidFill>
                <a:latin typeface="Times New Roman" panose="02020603050405020304" pitchFamily="18" charset="0"/>
                <a:ea typeface="楷体_GB2312" pitchFamily="49" charset="-122"/>
              </a:rPr>
              <a:t>p </a:t>
            </a:r>
            <a:r>
              <a:rPr lang="zh-CN" altLang="en-US" dirty="0">
                <a:solidFill>
                  <a:schemeClr val="tx1"/>
                </a:solidFill>
                <a:latin typeface="Times New Roman" panose="02020603050405020304" pitchFamily="18" charset="0"/>
                <a:ea typeface="楷体_GB2312" pitchFamily="49" charset="-122"/>
              </a:rPr>
              <a:t>的前驱</a:t>
            </a:r>
            <a:endParaRPr lang="zh-CN" altLang="en-US" dirty="0">
              <a:solidFill>
                <a:schemeClr val="tx1"/>
              </a:solidFill>
              <a:latin typeface="Times New Roman" panose="02020603050405020304" pitchFamily="18" charset="0"/>
              <a:ea typeface="楷体_GB2312" pitchFamily="49" charset="-122"/>
            </a:endParaRPr>
          </a:p>
        </p:txBody>
      </p:sp>
      <p:sp>
        <p:nvSpPr>
          <p:cNvPr id="147461" name="矩形 147460"/>
          <p:cNvSpPr/>
          <p:nvPr/>
        </p:nvSpPr>
        <p:spPr>
          <a:xfrm>
            <a:off x="457200" y="2209800"/>
            <a:ext cx="3352800" cy="1235075"/>
          </a:xfrm>
          <a:prstGeom prst="rect">
            <a:avLst/>
          </a:prstGeom>
          <a:noFill/>
          <a:ln w="57150">
            <a:noFill/>
          </a:ln>
        </p:spPr>
        <p:txBody>
          <a:bodyPr>
            <a:spAutoFit/>
          </a:bodyPr>
          <a:p>
            <a:pPr marL="363855" lvl="0" indent="-363855" eaLnBrk="0" hangingPunct="0">
              <a:lnSpc>
                <a:spcPct val="125000"/>
              </a:lnSpc>
            </a:pPr>
            <a:r>
              <a:rPr lang="en-US" altLang="zh-CN" dirty="0">
                <a:solidFill>
                  <a:srgbClr val="CC0000"/>
                </a:solidFill>
                <a:latin typeface="Times New Roman" panose="02020603050405020304" pitchFamily="18" charset="0"/>
                <a:ea typeface="楷体_GB2312" pitchFamily="49" charset="-122"/>
              </a:rPr>
              <a:t>2</a:t>
            </a: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依次扫描</a:t>
            </a:r>
            <a:r>
              <a:rPr lang="en-US" altLang="zh-CN" dirty="0">
                <a:solidFill>
                  <a:schemeClr val="tx1"/>
                </a:solidFill>
                <a:latin typeface="Times New Roman" panose="02020603050405020304" pitchFamily="18" charset="0"/>
                <a:ea typeface="楷体_GB2312" pitchFamily="49" charset="-122"/>
              </a:rPr>
              <a:t>LB</a:t>
            </a:r>
            <a:r>
              <a:rPr lang="zh-CN" altLang="en-US" dirty="0">
                <a:solidFill>
                  <a:schemeClr val="tx1"/>
                </a:solidFill>
                <a:latin typeface="Times New Roman" panose="02020603050405020304" pitchFamily="18" charset="0"/>
                <a:ea typeface="楷体_GB2312" pitchFamily="49" charset="-122"/>
              </a:rPr>
              <a:t>中结点，看     是否有与</a:t>
            </a:r>
            <a:r>
              <a:rPr lang="en-US" altLang="zh-CN" dirty="0">
                <a:solidFill>
                  <a:schemeClr val="tx1"/>
                </a:solidFill>
                <a:latin typeface="Times New Roman" panose="02020603050405020304" pitchFamily="18" charset="0"/>
                <a:ea typeface="楷体_GB2312" pitchFamily="49" charset="-122"/>
              </a:rPr>
              <a:t>LA</a:t>
            </a:r>
            <a:r>
              <a:rPr lang="zh-CN" altLang="en-US" dirty="0">
                <a:solidFill>
                  <a:schemeClr val="tx1"/>
                </a:solidFill>
                <a:latin typeface="Times New Roman" panose="02020603050405020304" pitchFamily="18" charset="0"/>
                <a:ea typeface="楷体_GB2312" pitchFamily="49" charset="-122"/>
              </a:rPr>
              <a:t>中</a:t>
            </a:r>
            <a:r>
              <a:rPr lang="en-US" altLang="zh-CN" dirty="0">
                <a:solidFill>
                  <a:schemeClr val="tx1"/>
                </a:solidFill>
                <a:latin typeface="Times New Roman" panose="02020603050405020304" pitchFamily="18" charset="0"/>
                <a:ea typeface="楷体_GB2312" pitchFamily="49" charset="-122"/>
              </a:rPr>
              <a:t>*p</a:t>
            </a:r>
            <a:r>
              <a:rPr lang="zh-CN" altLang="en-US" dirty="0">
                <a:solidFill>
                  <a:schemeClr val="tx1"/>
                </a:solidFill>
                <a:latin typeface="Times New Roman" panose="02020603050405020304" pitchFamily="18" charset="0"/>
                <a:ea typeface="楷体_GB2312" pitchFamily="49" charset="-122"/>
              </a:rPr>
              <a:t>的值相同的结点。</a:t>
            </a:r>
            <a:endParaRPr lang="zh-CN" altLang="en-US" dirty="0">
              <a:solidFill>
                <a:schemeClr val="tx1"/>
              </a:solidFill>
              <a:latin typeface="Times New Roman" panose="02020603050405020304" pitchFamily="18" charset="0"/>
              <a:ea typeface="楷体_GB2312" pitchFamily="49" charset="-122"/>
            </a:endParaRPr>
          </a:p>
        </p:txBody>
      </p:sp>
      <p:sp>
        <p:nvSpPr>
          <p:cNvPr id="74756" name="矩形 147461"/>
          <p:cNvSpPr/>
          <p:nvPr/>
        </p:nvSpPr>
        <p:spPr>
          <a:xfrm>
            <a:off x="381000" y="609600"/>
            <a:ext cx="1773238" cy="381000"/>
          </a:xfrm>
          <a:prstGeom prst="rect">
            <a:avLst/>
          </a:prstGeom>
          <a:noFill/>
          <a:ln w="22225">
            <a:noFill/>
          </a:ln>
        </p:spPr>
        <p:txBody>
          <a:bodyPr/>
          <a:p>
            <a:pPr lvl="0" eaLnBrk="1" hangingPunct="1"/>
            <a:r>
              <a:rPr lang="zh-CN" altLang="en-US" dirty="0">
                <a:latin typeface="Times New Roman" panose="02020603050405020304" pitchFamily="18" charset="0"/>
                <a:ea typeface="华文新魏" panose="02010800040101010101" pitchFamily="2" charset="-122"/>
              </a:rPr>
              <a:t>算法步骤：</a:t>
            </a:r>
            <a:endParaRPr lang="zh-CN" altLang="en-US" dirty="0">
              <a:latin typeface="Times New Roman" panose="02020603050405020304" pitchFamily="18" charset="0"/>
              <a:ea typeface="华文新魏" panose="02010800040101010101" pitchFamily="2" charset="-122"/>
            </a:endParaRPr>
          </a:p>
        </p:txBody>
      </p:sp>
      <p:sp>
        <p:nvSpPr>
          <p:cNvPr id="147465" name="文本框 147464"/>
          <p:cNvSpPr txBox="1"/>
          <p:nvPr/>
        </p:nvSpPr>
        <p:spPr>
          <a:xfrm>
            <a:off x="1447800" y="3505200"/>
            <a:ext cx="2057400" cy="854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若相同，则删除</a:t>
            </a:r>
            <a:r>
              <a:rPr lang="en-US" altLang="zh-CN" dirty="0">
                <a:solidFill>
                  <a:srgbClr val="002368"/>
                </a:solidFill>
                <a:latin typeface="Times New Roman" panose="02020603050405020304" pitchFamily="18" charset="0"/>
                <a:ea typeface="楷体_GB2312" pitchFamily="49" charset="-122"/>
              </a:rPr>
              <a:t>p</a:t>
            </a:r>
            <a:r>
              <a:rPr lang="zh-CN" altLang="en-US" dirty="0">
                <a:solidFill>
                  <a:srgbClr val="002368"/>
                </a:solidFill>
                <a:latin typeface="Times New Roman" panose="02020603050405020304" pitchFamily="18" charset="0"/>
                <a:ea typeface="楷体_GB2312" pitchFamily="49" charset="-122"/>
              </a:rPr>
              <a:t>结点</a:t>
            </a:r>
            <a:endParaRPr lang="zh-CN" altLang="en-US" dirty="0">
              <a:solidFill>
                <a:srgbClr val="002368"/>
              </a:solidFill>
              <a:latin typeface="Times New Roman" panose="02020603050405020304" pitchFamily="18" charset="0"/>
              <a:ea typeface="楷体_GB2312" pitchFamily="49" charset="-122"/>
            </a:endParaRPr>
          </a:p>
        </p:txBody>
      </p:sp>
      <p:sp>
        <p:nvSpPr>
          <p:cNvPr id="147468" name="文本框 147467"/>
          <p:cNvSpPr txBox="1"/>
          <p:nvPr/>
        </p:nvSpPr>
        <p:spPr>
          <a:xfrm>
            <a:off x="1371600" y="4572000"/>
            <a:ext cx="2057400" cy="1235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Times New Roman" panose="02020603050405020304" pitchFamily="18" charset="0"/>
                <a:ea typeface="楷体_GB2312" pitchFamily="49" charset="-122"/>
              </a:rPr>
              <a:t>若不相同，则</a:t>
            </a:r>
            <a:r>
              <a:rPr lang="en-US" altLang="zh-CN" dirty="0">
                <a:solidFill>
                  <a:srgbClr val="002368"/>
                </a:solidFill>
                <a:latin typeface="Times New Roman" panose="02020603050405020304" pitchFamily="18" charset="0"/>
                <a:ea typeface="楷体_GB2312" pitchFamily="49" charset="-122"/>
              </a:rPr>
              <a:t>p</a:t>
            </a:r>
            <a:r>
              <a:rPr lang="zh-CN" altLang="en-US" dirty="0">
                <a:solidFill>
                  <a:srgbClr val="002368"/>
                </a:solidFill>
                <a:latin typeface="Times New Roman" panose="02020603050405020304" pitchFamily="18" charset="0"/>
                <a:ea typeface="楷体_GB2312" pitchFamily="49" charset="-122"/>
              </a:rPr>
              <a:t>指向下个结点，重复步骤</a:t>
            </a:r>
            <a:r>
              <a:rPr lang="en-US" altLang="zh-CN" dirty="0">
                <a:solidFill>
                  <a:srgbClr val="002368"/>
                </a:solidFill>
                <a:latin typeface="Times New Roman" panose="02020603050405020304" pitchFamily="18" charset="0"/>
                <a:ea typeface="楷体_GB2312" pitchFamily="49" charset="-122"/>
              </a:rPr>
              <a:t>2</a:t>
            </a:r>
            <a:endParaRPr lang="en-US" altLang="zh-CN" dirty="0">
              <a:solidFill>
                <a:srgbClr val="002368"/>
              </a:solidFill>
              <a:latin typeface="Times New Roman" panose="02020603050405020304" pitchFamily="18" charset="0"/>
              <a:ea typeface="楷体_GB2312" pitchFamily="49" charset="-122"/>
            </a:endParaRPr>
          </a:p>
        </p:txBody>
      </p:sp>
      <p:grpSp>
        <p:nvGrpSpPr>
          <p:cNvPr id="147475" name="组合 147474"/>
          <p:cNvGrpSpPr/>
          <p:nvPr/>
        </p:nvGrpSpPr>
        <p:grpSpPr>
          <a:xfrm>
            <a:off x="3886200" y="1157288"/>
            <a:ext cx="3059113" cy="473075"/>
            <a:chOff x="2304" y="969"/>
            <a:chExt cx="1927" cy="298"/>
          </a:xfrm>
        </p:grpSpPr>
        <p:sp>
          <p:nvSpPr>
            <p:cNvPr id="74769" name="矩形 147462"/>
            <p:cNvSpPr/>
            <p:nvPr/>
          </p:nvSpPr>
          <p:spPr>
            <a:xfrm>
              <a:off x="2544" y="969"/>
              <a:ext cx="1687" cy="298"/>
            </a:xfrm>
            <a:prstGeom prst="rect">
              <a:avLst/>
            </a:prstGeom>
            <a:noFill/>
            <a:ln w="57150">
              <a:noFill/>
            </a:ln>
          </p:spPr>
          <p:txBody>
            <a:bodyPr wrap="none">
              <a:spAutoFit/>
            </a:bodyPr>
            <a:p>
              <a:pPr lvl="0" eaLnBrk="0" hangingPunct="0">
                <a:lnSpc>
                  <a:spcPct val="125000"/>
                </a:lnSpc>
              </a:pPr>
              <a:r>
                <a:rPr lang="en-US" altLang="zh-CN" dirty="0">
                  <a:solidFill>
                    <a:srgbClr val="CC0000"/>
                  </a:solidFill>
                  <a:latin typeface="Times New Roman" panose="02020603050405020304" pitchFamily="18" charset="0"/>
                  <a:ea typeface="楷体_GB2312" pitchFamily="49" charset="-122"/>
                </a:rPr>
                <a:t>pre=LA; p=LA-&gt;next;</a:t>
              </a: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p:txBody>
        </p:sp>
        <p:sp>
          <p:nvSpPr>
            <p:cNvPr id="74770" name="直接连接符 147469"/>
            <p:cNvSpPr/>
            <p:nvPr/>
          </p:nvSpPr>
          <p:spPr>
            <a:xfrm>
              <a:off x="2304" y="1104"/>
              <a:ext cx="192" cy="0"/>
            </a:xfrm>
            <a:prstGeom prst="line">
              <a:avLst/>
            </a:prstGeom>
            <a:ln w="38100">
              <a:noFill/>
            </a:ln>
          </p:spPr>
        </p:sp>
      </p:grpSp>
      <p:grpSp>
        <p:nvGrpSpPr>
          <p:cNvPr id="147476" name="组合 147475"/>
          <p:cNvGrpSpPr/>
          <p:nvPr/>
        </p:nvGrpSpPr>
        <p:grpSpPr>
          <a:xfrm>
            <a:off x="3810000" y="2209800"/>
            <a:ext cx="5181600" cy="1235075"/>
            <a:chOff x="2256" y="1536"/>
            <a:chExt cx="3264" cy="778"/>
          </a:xfrm>
        </p:grpSpPr>
        <p:sp>
          <p:nvSpPr>
            <p:cNvPr id="74767" name="矩形 147463"/>
            <p:cNvSpPr/>
            <p:nvPr/>
          </p:nvSpPr>
          <p:spPr>
            <a:xfrm>
              <a:off x="2496" y="1536"/>
              <a:ext cx="3024" cy="778"/>
            </a:xfrm>
            <a:prstGeom prst="rect">
              <a:avLst/>
            </a:prstGeom>
            <a:noFill/>
            <a:ln w="57150">
              <a:noFill/>
            </a:ln>
          </p:spPr>
          <p:txBody>
            <a:bodyPr>
              <a:spAutoFit/>
            </a:bodyPr>
            <a:p>
              <a:pPr lvl="0" eaLnBrk="1" hangingPunct="1">
                <a:lnSpc>
                  <a:spcPct val="125000"/>
                </a:lnSpc>
              </a:pPr>
              <a:r>
                <a:rPr lang="en-US" altLang="zh-CN" dirty="0">
                  <a:solidFill>
                    <a:srgbClr val="336600"/>
                  </a:solidFill>
                  <a:latin typeface="Times New Roman" panose="02020603050405020304" pitchFamily="18" charset="0"/>
                  <a:ea typeface="楷体_GB2312" pitchFamily="49" charset="-122"/>
                </a:rPr>
                <a:t>  </a:t>
              </a:r>
              <a:r>
                <a:rPr lang="en-US" altLang="zh-CN" dirty="0">
                  <a:solidFill>
                    <a:srgbClr val="CC0000"/>
                  </a:solidFill>
                  <a:latin typeface="Times New Roman" panose="02020603050405020304" pitchFamily="18" charset="0"/>
                  <a:ea typeface="楷体_GB2312" pitchFamily="49" charset="-122"/>
                </a:rPr>
                <a:t>q=LB-&gt;next;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while (q! =NULL&amp;&amp;q-&gt;data! =p-&gt;data) </a:t>
              </a:r>
              <a:endParaRPr lang="en-US" altLang="zh-CN" dirty="0">
                <a:solidFill>
                  <a:srgbClr val="CC0000"/>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CC0000"/>
                  </a:solidFill>
                  <a:latin typeface="Times New Roman" panose="02020603050405020304" pitchFamily="18" charset="0"/>
                  <a:ea typeface="楷体_GB2312" pitchFamily="49" charset="-122"/>
                </a:rPr>
                <a:t>   q=q-&gt;next; </a:t>
              </a:r>
              <a:endParaRPr lang="zh-CN" altLang="en-US" dirty="0">
                <a:solidFill>
                  <a:srgbClr val="CC0000"/>
                </a:solidFill>
                <a:latin typeface="Times New Roman" panose="02020603050405020304" pitchFamily="18" charset="0"/>
                <a:ea typeface="楷体_GB2312" pitchFamily="49" charset="-122"/>
              </a:endParaRPr>
            </a:p>
          </p:txBody>
        </p:sp>
        <p:sp>
          <p:nvSpPr>
            <p:cNvPr id="74768" name="直接连接符 147470"/>
            <p:cNvSpPr/>
            <p:nvPr/>
          </p:nvSpPr>
          <p:spPr>
            <a:xfrm>
              <a:off x="2256" y="1872"/>
              <a:ext cx="192" cy="0"/>
            </a:xfrm>
            <a:prstGeom prst="line">
              <a:avLst/>
            </a:prstGeom>
            <a:ln w="38100">
              <a:noFill/>
            </a:ln>
          </p:spPr>
        </p:sp>
      </p:grpSp>
      <p:grpSp>
        <p:nvGrpSpPr>
          <p:cNvPr id="147477" name="组合 147476"/>
          <p:cNvGrpSpPr/>
          <p:nvPr/>
        </p:nvGrpSpPr>
        <p:grpSpPr>
          <a:xfrm>
            <a:off x="3505200" y="3336925"/>
            <a:ext cx="3657600" cy="1235075"/>
            <a:chOff x="2064" y="2256"/>
            <a:chExt cx="2304" cy="778"/>
          </a:xfrm>
        </p:grpSpPr>
        <p:sp>
          <p:nvSpPr>
            <p:cNvPr id="74765" name="矩形 147465"/>
            <p:cNvSpPr/>
            <p:nvPr/>
          </p:nvSpPr>
          <p:spPr>
            <a:xfrm>
              <a:off x="2592" y="2256"/>
              <a:ext cx="1776" cy="778"/>
            </a:xfrm>
            <a:prstGeom prst="rect">
              <a:avLst/>
            </a:prstGeom>
            <a:noFill/>
            <a:ln w="57150">
              <a:noFill/>
            </a:ln>
          </p:spPr>
          <p:txBody>
            <a:bodyPr>
              <a:spAutoFit/>
            </a:bodyPr>
            <a:p>
              <a:pPr lvl="0" eaLnBrk="1" hangingPunct="1">
                <a:lnSpc>
                  <a:spcPct val="125000"/>
                </a:lnSpc>
              </a:pPr>
              <a:r>
                <a:rPr lang="en-US" altLang="zh-CN" dirty="0">
                  <a:solidFill>
                    <a:srgbClr val="003399"/>
                  </a:solidFill>
                  <a:latin typeface="Times New Roman" panose="02020603050405020304" pitchFamily="18" charset="0"/>
                  <a:ea typeface="楷体_GB2312" pitchFamily="49" charset="-122"/>
                </a:rPr>
                <a:t>r=p; </a:t>
              </a:r>
              <a:r>
                <a:rPr lang="zh-CN" altLang="en-US" dirty="0">
                  <a:solidFill>
                    <a:srgbClr val="003399"/>
                  </a:solidFill>
                  <a:latin typeface="Times New Roman" panose="02020603050405020304" pitchFamily="18" charset="0"/>
                  <a:ea typeface="楷体_GB2312" pitchFamily="49" charset="-122"/>
                </a:rPr>
                <a:t> </a:t>
              </a:r>
              <a:endParaRPr lang="zh-CN" altLang="en-US" dirty="0">
                <a:solidFill>
                  <a:srgbClr val="003399"/>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99"/>
                  </a:solidFill>
                  <a:latin typeface="Times New Roman" panose="02020603050405020304" pitchFamily="18" charset="0"/>
                  <a:ea typeface="楷体_GB2312" pitchFamily="49" charset="-122"/>
                </a:rPr>
                <a:t>pre-&gt;next=p-&gt;next; </a:t>
              </a:r>
              <a:r>
                <a:rPr lang="zh-CN" altLang="en-US" dirty="0">
                  <a:solidFill>
                    <a:srgbClr val="003399"/>
                  </a:solidFill>
                  <a:latin typeface="Times New Roman" panose="02020603050405020304" pitchFamily="18" charset="0"/>
                  <a:ea typeface="楷体_GB2312" pitchFamily="49" charset="-122"/>
                </a:rPr>
                <a:t>  </a:t>
              </a:r>
              <a:endParaRPr lang="zh-CN" altLang="en-US" dirty="0">
                <a:solidFill>
                  <a:srgbClr val="003399"/>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99"/>
                  </a:solidFill>
                  <a:latin typeface="Times New Roman" panose="02020603050405020304" pitchFamily="18" charset="0"/>
                  <a:ea typeface="楷体_GB2312" pitchFamily="49" charset="-122"/>
                </a:rPr>
                <a:t>p=p-&gt;next; </a:t>
              </a:r>
              <a:r>
                <a:rPr lang="zh-CN" altLang="en-US" dirty="0">
                  <a:solidFill>
                    <a:srgbClr val="003399"/>
                  </a:solidFill>
                  <a:latin typeface="Times New Roman" panose="02020603050405020304" pitchFamily="18" charset="0"/>
                  <a:ea typeface="楷体_GB2312" pitchFamily="49" charset="-122"/>
                </a:rPr>
                <a:t> </a:t>
              </a:r>
              <a:r>
                <a:rPr lang="en-US" altLang="zh-CN" dirty="0">
                  <a:solidFill>
                    <a:srgbClr val="003399"/>
                  </a:solidFill>
                  <a:latin typeface="Times New Roman" panose="02020603050405020304" pitchFamily="18" charset="0"/>
                  <a:ea typeface="楷体_GB2312" pitchFamily="49" charset="-122"/>
                </a:rPr>
                <a:t>free(r);</a:t>
              </a:r>
              <a:endParaRPr lang="en-US" altLang="zh-CN" dirty="0">
                <a:solidFill>
                  <a:srgbClr val="003399"/>
                </a:solidFill>
                <a:latin typeface="Times New Roman" panose="02020603050405020304" pitchFamily="18" charset="0"/>
                <a:ea typeface="楷体_GB2312" pitchFamily="49" charset="-122"/>
              </a:endParaRPr>
            </a:p>
          </p:txBody>
        </p:sp>
        <p:sp>
          <p:nvSpPr>
            <p:cNvPr id="74766" name="直接连接符 147471"/>
            <p:cNvSpPr/>
            <p:nvPr/>
          </p:nvSpPr>
          <p:spPr>
            <a:xfrm>
              <a:off x="2064" y="2592"/>
              <a:ext cx="432" cy="0"/>
            </a:xfrm>
            <a:prstGeom prst="line">
              <a:avLst/>
            </a:prstGeom>
            <a:ln w="38100">
              <a:noFill/>
            </a:ln>
          </p:spPr>
        </p:sp>
      </p:grpSp>
      <p:grpSp>
        <p:nvGrpSpPr>
          <p:cNvPr id="147478" name="组合 147477"/>
          <p:cNvGrpSpPr/>
          <p:nvPr/>
        </p:nvGrpSpPr>
        <p:grpSpPr>
          <a:xfrm>
            <a:off x="3429000" y="4632325"/>
            <a:ext cx="2514600" cy="854075"/>
            <a:chOff x="2016" y="3024"/>
            <a:chExt cx="1584" cy="538"/>
          </a:xfrm>
        </p:grpSpPr>
        <p:sp>
          <p:nvSpPr>
            <p:cNvPr id="74763" name="矩形 147466"/>
            <p:cNvSpPr/>
            <p:nvPr/>
          </p:nvSpPr>
          <p:spPr>
            <a:xfrm>
              <a:off x="2592" y="3024"/>
              <a:ext cx="1008" cy="538"/>
            </a:xfrm>
            <a:prstGeom prst="rect">
              <a:avLst/>
            </a:prstGeom>
            <a:noFill/>
            <a:ln w="57150">
              <a:noFill/>
            </a:ln>
          </p:spPr>
          <p:txBody>
            <a:bodyPr>
              <a:spAutoFit/>
            </a:bodyPr>
            <a:p>
              <a:pPr lvl="0" eaLnBrk="1" hangingPunct="1">
                <a:lnSpc>
                  <a:spcPct val="125000"/>
                </a:lnSpc>
              </a:pPr>
              <a:r>
                <a:rPr lang="en-US" altLang="zh-CN" dirty="0">
                  <a:solidFill>
                    <a:srgbClr val="003399"/>
                  </a:solidFill>
                  <a:latin typeface="Times New Roman" panose="02020603050405020304" pitchFamily="18" charset="0"/>
                  <a:ea typeface="楷体_GB2312" pitchFamily="49" charset="-122"/>
                </a:rPr>
                <a:t>pre=p; </a:t>
              </a:r>
              <a:endParaRPr lang="en-US" altLang="zh-CN" dirty="0">
                <a:solidFill>
                  <a:srgbClr val="003399"/>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rgbClr val="003399"/>
                  </a:solidFill>
                  <a:latin typeface="Times New Roman" panose="02020603050405020304" pitchFamily="18" charset="0"/>
                  <a:ea typeface="楷体_GB2312" pitchFamily="49" charset="-122"/>
                </a:rPr>
                <a:t> p=p-&gt;next; </a:t>
              </a:r>
              <a:endParaRPr lang="en-US" altLang="zh-CN" dirty="0">
                <a:solidFill>
                  <a:srgbClr val="003399"/>
                </a:solidFill>
                <a:latin typeface="Times New Roman" panose="02020603050405020304" pitchFamily="18" charset="0"/>
                <a:ea typeface="楷体_GB2312" pitchFamily="49" charset="-122"/>
              </a:endParaRPr>
            </a:p>
          </p:txBody>
        </p:sp>
        <p:sp>
          <p:nvSpPr>
            <p:cNvPr id="74764" name="直接连接符 147472"/>
            <p:cNvSpPr/>
            <p:nvPr/>
          </p:nvSpPr>
          <p:spPr>
            <a:xfrm>
              <a:off x="2016" y="3360"/>
              <a:ext cx="528" cy="0"/>
            </a:xfrm>
            <a:prstGeom prst="line">
              <a:avLst/>
            </a:prstGeom>
            <a:ln w="38100">
              <a:noFill/>
            </a:ln>
          </p:spPr>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blinds(horizontal)">
                                      <p:cBhvr>
                                        <p:cTn id="7" dur="500"/>
                                        <p:tgtEl>
                                          <p:spTgt spid="1474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7475"/>
                                        </p:tgtEl>
                                        <p:attrNameLst>
                                          <p:attrName>style.visibility</p:attrName>
                                        </p:attrNameLst>
                                      </p:cBhvr>
                                      <p:to>
                                        <p:strVal val="visible"/>
                                      </p:to>
                                    </p:set>
                                    <p:anim calcmode="lin" valueType="num">
                                      <p:cBhvr additive="base">
                                        <p:cTn id="12" dur="500" fill="hold"/>
                                        <p:tgtEl>
                                          <p:spTgt spid="147475"/>
                                        </p:tgtEl>
                                        <p:attrNameLst>
                                          <p:attrName>ppt_x</p:attrName>
                                        </p:attrNameLst>
                                      </p:cBhvr>
                                      <p:tavLst>
                                        <p:tav tm="0">
                                          <p:val>
                                            <p:strVal val="0-#ppt_w/2"/>
                                          </p:val>
                                        </p:tav>
                                        <p:tav tm="100000">
                                          <p:val>
                                            <p:strVal val="#ppt_x"/>
                                          </p:val>
                                        </p:tav>
                                      </p:tavLst>
                                    </p:anim>
                                    <p:anim calcmode="lin" valueType="num">
                                      <p:cBhvr additive="base">
                                        <p:cTn id="13" dur="500" fill="hold"/>
                                        <p:tgtEl>
                                          <p:spTgt spid="1474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47461"/>
                                        </p:tgtEl>
                                        <p:attrNameLst>
                                          <p:attrName>style.visibility</p:attrName>
                                        </p:attrNameLst>
                                      </p:cBhvr>
                                      <p:to>
                                        <p:strVal val="visible"/>
                                      </p:to>
                                    </p:set>
                                    <p:animEffect transition="in" filter="box(in)">
                                      <p:cBhvr>
                                        <p:cTn id="18" dur="500"/>
                                        <p:tgtEl>
                                          <p:spTgt spid="14746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7476"/>
                                        </p:tgtEl>
                                        <p:attrNameLst>
                                          <p:attrName>style.visibility</p:attrName>
                                        </p:attrNameLst>
                                      </p:cBhvr>
                                      <p:to>
                                        <p:strVal val="visible"/>
                                      </p:to>
                                    </p:set>
                                    <p:animEffect transition="in" filter="box(in)">
                                      <p:cBhvr>
                                        <p:cTn id="23" dur="500"/>
                                        <p:tgtEl>
                                          <p:spTgt spid="14747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7465"/>
                                        </p:tgtEl>
                                        <p:attrNameLst>
                                          <p:attrName>style.visibility</p:attrName>
                                        </p:attrNameLst>
                                      </p:cBhvr>
                                      <p:to>
                                        <p:strVal val="visible"/>
                                      </p:to>
                                    </p:set>
                                    <p:animEffect transition="in" filter="fade">
                                      <p:cBhvr>
                                        <p:cTn id="28" dur="2000"/>
                                        <p:tgtEl>
                                          <p:spTgt spid="14746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7477"/>
                                        </p:tgtEl>
                                        <p:attrNameLst>
                                          <p:attrName>style.visibility</p:attrName>
                                        </p:attrNameLst>
                                      </p:cBhvr>
                                      <p:to>
                                        <p:strVal val="visible"/>
                                      </p:to>
                                    </p:set>
                                    <p:animEffect transition="in" filter="fade">
                                      <p:cBhvr>
                                        <p:cTn id="33" dur="2000"/>
                                        <p:tgtEl>
                                          <p:spTgt spid="147477"/>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47468"/>
                                        </p:tgtEl>
                                        <p:attrNameLst>
                                          <p:attrName>style.visibility</p:attrName>
                                        </p:attrNameLst>
                                      </p:cBhvr>
                                      <p:to>
                                        <p:strVal val="visible"/>
                                      </p:to>
                                    </p:set>
                                    <p:animEffect transition="in" filter="diamond(in)">
                                      <p:cBhvr>
                                        <p:cTn id="38" dur="2000"/>
                                        <p:tgtEl>
                                          <p:spTgt spid="147468"/>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47478"/>
                                        </p:tgtEl>
                                        <p:attrNameLst>
                                          <p:attrName>style.visibility</p:attrName>
                                        </p:attrNameLst>
                                      </p:cBhvr>
                                      <p:to>
                                        <p:strVal val="visible"/>
                                      </p:to>
                                    </p:set>
                                    <p:animEffect transition="in" filter="checkerboard(across)">
                                      <p:cBhvr>
                                        <p:cTn id="43" dur="500"/>
                                        <p:tgtEl>
                                          <p:spTgt spid="147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P spid="147461" grpId="0"/>
      <p:bldP spid="147465" grpId="0"/>
      <p:bldP spid="14746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3" name="矩形 145412"/>
          <p:cNvSpPr>
            <a:spLocks noChangeArrowheads="1"/>
          </p:cNvSpPr>
          <p:nvPr/>
        </p:nvSpPr>
        <p:spPr bwMode="auto">
          <a:xfrm>
            <a:off x="5072063" y="6096000"/>
            <a:ext cx="3352800" cy="366713"/>
          </a:xfrm>
          <a:prstGeom prst="rect">
            <a:avLst/>
          </a:prstGeom>
          <a:gradFill rotWithShape="1">
            <a:gsLst>
              <a:gs pos="0">
                <a:srgbClr val="5E765E"/>
              </a:gs>
              <a:gs pos="50000">
                <a:srgbClr val="CCFFCC">
                  <a:alpha val="94000"/>
                </a:srgbClr>
              </a:gs>
              <a:gs pos="100000">
                <a:srgbClr val="5E76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该算法的时间性能为</a:t>
            </a:r>
            <a:r>
              <a:rPr kumimoji="0" lang="en-US" altLang="zh-CN"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O(m×n)</a:t>
            </a:r>
            <a:r>
              <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rPr>
              <a:t>。 </a:t>
            </a:r>
            <a:endParaRPr kumimoji="0"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2" name="矩形 1"/>
          <p:cNvSpPr>
            <a:spLocks noChangeArrowheads="1"/>
          </p:cNvSpPr>
          <p:nvPr/>
        </p:nvSpPr>
        <p:spPr bwMode="auto">
          <a:xfrm>
            <a:off x="307975" y="613093"/>
            <a:ext cx="8686800" cy="6245225"/>
          </a:xfrm>
          <a:prstGeom prst="rect">
            <a:avLst/>
          </a:prstGeom>
          <a:noFill/>
          <a:ln w="57150" cmpd="thinThick">
            <a:solidFill>
              <a:srgbClr val="800080"/>
            </a:solidFill>
            <a:miter lim="800000"/>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Times New Roman" panose="02020603050405020304" pitchFamily="18" charset="0"/>
                <a:ea typeface="楷体_GB2312" pitchFamily="49" charset="-122"/>
              </a:rPr>
              <a:t>1   void  Difference(</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LA, </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LB</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2   {   /*</a:t>
            </a:r>
            <a:r>
              <a:rPr lang="zh-CN" altLang="en-US" dirty="0">
                <a:latin typeface="Times New Roman" panose="02020603050405020304" pitchFamily="18" charset="0"/>
                <a:ea typeface="楷体_GB2312" pitchFamily="49" charset="-122"/>
              </a:rPr>
              <a:t>此算法求两个集合的差集</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3       </a:t>
            </a:r>
            <a:r>
              <a:rPr lang="en-US" altLang="zh-CN" dirty="0" err="1">
                <a:latin typeface="Times New Roman" panose="02020603050405020304" pitchFamily="18" charset="0"/>
                <a:ea typeface="楷体_GB2312" pitchFamily="49" charset="-122"/>
              </a:rPr>
              <a:t>LinkList</a:t>
            </a:r>
            <a:r>
              <a:rPr lang="en-US" altLang="zh-CN" dirty="0">
                <a:latin typeface="Times New Roman" panose="02020603050405020304" pitchFamily="18" charset="0"/>
                <a:ea typeface="楷体_GB2312" pitchFamily="49" charset="-122"/>
              </a:rPr>
              <a:t>  pre,  p,  r;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4      pre=LA;  p=LA-&gt;next;  </a:t>
            </a:r>
            <a:r>
              <a:rPr lang="en-US" altLang="zh-CN" sz="1600" dirty="0">
                <a:latin typeface="Times New Roman" panose="02020603050405020304" pitchFamily="18" charset="0"/>
                <a:ea typeface="楷体_GB2312" pitchFamily="49" charset="-122"/>
              </a:rPr>
              <a:t>/* p</a:t>
            </a:r>
            <a:r>
              <a:rPr lang="zh-CN" altLang="en-US" sz="1600" dirty="0">
                <a:latin typeface="Times New Roman" panose="02020603050405020304" pitchFamily="18" charset="0"/>
                <a:ea typeface="楷体_GB2312" pitchFamily="49" charset="-122"/>
              </a:rPr>
              <a:t>指向</a:t>
            </a:r>
            <a:r>
              <a:rPr lang="en-US" altLang="zh-CN" sz="1600" dirty="0">
                <a:latin typeface="Times New Roman" panose="02020603050405020304" pitchFamily="18" charset="0"/>
                <a:ea typeface="楷体_GB2312" pitchFamily="49" charset="-122"/>
              </a:rPr>
              <a:t>LA</a:t>
            </a:r>
            <a:r>
              <a:rPr lang="zh-CN" altLang="en-US" sz="1600" dirty="0">
                <a:latin typeface="Times New Roman" panose="02020603050405020304" pitchFamily="18" charset="0"/>
                <a:ea typeface="楷体_GB2312" pitchFamily="49" charset="-122"/>
              </a:rPr>
              <a:t>表中的某一结点，而</a:t>
            </a:r>
            <a:r>
              <a:rPr lang="en-US" altLang="zh-CN" sz="1600" dirty="0">
                <a:latin typeface="Times New Roman" panose="02020603050405020304" pitchFamily="18" charset="0"/>
                <a:ea typeface="楷体_GB2312" pitchFamily="49" charset="-122"/>
              </a:rPr>
              <a:t>pre</a:t>
            </a:r>
            <a:r>
              <a:rPr lang="zh-CN" altLang="en-US" sz="1600" dirty="0">
                <a:latin typeface="Times New Roman" panose="02020603050405020304" pitchFamily="18" charset="0"/>
                <a:ea typeface="楷体_GB2312" pitchFamily="49" charset="-122"/>
              </a:rPr>
              <a:t>始终指向</a:t>
            </a:r>
            <a:r>
              <a:rPr lang="en-US" altLang="zh-CN" sz="1600" dirty="0">
                <a:latin typeface="Times New Roman" panose="02020603050405020304" pitchFamily="18" charset="0"/>
                <a:ea typeface="楷体_GB2312" pitchFamily="49" charset="-122"/>
              </a:rPr>
              <a:t>p</a:t>
            </a:r>
            <a:r>
              <a:rPr lang="zh-CN" altLang="en-US" sz="1600" dirty="0">
                <a:latin typeface="Times New Roman" panose="02020603050405020304" pitchFamily="18" charset="0"/>
                <a:ea typeface="楷体_GB2312" pitchFamily="49" charset="-122"/>
              </a:rPr>
              <a:t>的前驱</a:t>
            </a:r>
            <a:r>
              <a:rPr lang="en-US" altLang="zh-CN" sz="1600" dirty="0">
                <a:latin typeface="Times New Roman" panose="02020603050405020304" pitchFamily="18" charset="0"/>
                <a:ea typeface="楷体_GB2312" pitchFamily="49" charset="-122"/>
              </a:rPr>
              <a:t>*/</a:t>
            </a:r>
            <a:endParaRPr lang="en-US" altLang="zh-CN" sz="1600"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5       while(p!=NULL</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it-IT" altLang="zh-CN" dirty="0">
                <a:latin typeface="Times New Roman" panose="02020603050405020304" pitchFamily="18" charset="0"/>
                <a:ea typeface="楷体_GB2312" pitchFamily="49" charset="-122"/>
              </a:rPr>
              <a:t>6      {  q=LB-&gt;next;    </a:t>
            </a:r>
            <a:endParaRPr lang="it-IT" altLang="zh-CN" dirty="0">
              <a:latin typeface="Times New Roman" panose="02020603050405020304" pitchFamily="18" charset="0"/>
              <a:ea typeface="楷体_GB2312" pitchFamily="49" charset="-122"/>
            </a:endParaRPr>
          </a:p>
          <a:p>
            <a:r>
              <a:rPr lang="it-IT" altLang="zh-CN" dirty="0">
                <a:latin typeface="Times New Roman" panose="02020603050405020304" pitchFamily="18" charset="0"/>
                <a:ea typeface="楷体_GB2312" pitchFamily="49" charset="-122"/>
              </a:rPr>
              <a:t>7           while(q!=NULL&amp;&amp;q-&gt;data! = p-&gt;data)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8            q=q-&gt;next; </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9          if(q!=NULL</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10          </a:t>
            </a:r>
            <a:r>
              <a:rPr lang="en-US" altLang="zh-CN" dirty="0" smtClean="0">
                <a:latin typeface="Times New Roman" panose="02020603050405020304" pitchFamily="18" charset="0"/>
                <a:ea typeface="楷体_GB2312" pitchFamily="49" charset="-122"/>
              </a:rPr>
              <a:t>{r=p</a:t>
            </a: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11               pre-&gt;next=p-&gt;next;</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12               p=p-&gt;next;</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13               free(r);</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14            </a:t>
            </a:r>
            <a:r>
              <a:rPr lang="en-US" altLang="zh-CN" dirty="0" smtClean="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15         </a:t>
            </a:r>
            <a:r>
              <a:rPr lang="en-US" altLang="zh-CN" dirty="0" smtClean="0">
                <a:latin typeface="Times New Roman" panose="02020603050405020304" pitchFamily="18" charset="0"/>
                <a:ea typeface="楷体_GB2312" pitchFamily="49" charset="-122"/>
              </a:rPr>
              <a:t>else</a:t>
            </a:r>
            <a:endParaRPr lang="zh-CN" altLang="en-US"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16           </a:t>
            </a:r>
            <a:r>
              <a:rPr lang="en-US" altLang="zh-CN" dirty="0" smtClean="0">
                <a:latin typeface="Times New Roman" panose="02020603050405020304" pitchFamily="18" charset="0"/>
                <a:ea typeface="楷体_GB2312" pitchFamily="49" charset="-122"/>
              </a:rPr>
              <a:t>{pre=p</a:t>
            </a: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17                p=p-&gt;next;</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18             }</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19     }         /* while(p!=NULL)*/</a:t>
            </a:r>
            <a:endParaRPr lang="en-US" altLang="zh-CN" dirty="0">
              <a:latin typeface="Times New Roman" panose="02020603050405020304" pitchFamily="18" charset="0"/>
              <a:ea typeface="楷体_GB2312" pitchFamily="49" charset="-122"/>
            </a:endParaRPr>
          </a:p>
          <a:p>
            <a:r>
              <a:rPr lang="en-US" altLang="zh-CN" dirty="0">
                <a:latin typeface="Times New Roman" panose="02020603050405020304" pitchFamily="18" charset="0"/>
                <a:ea typeface="楷体_GB2312" pitchFamily="49" charset="-122"/>
              </a:rPr>
              <a:t>20  } </a:t>
            </a:r>
            <a:endParaRPr lang="en-US" altLang="zh-CN"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diamond(in)">
                                      <p:cBhvr>
                                        <p:cTn id="7" dur="20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框 110593"/>
          <p:cNvSpPr txBox="1">
            <a:spLocks noChangeArrowheads="1"/>
          </p:cNvSpPr>
          <p:nvPr/>
        </p:nvSpPr>
        <p:spPr bwMode="auto">
          <a:xfrm>
            <a:off x="2362200" y="533400"/>
            <a:ext cx="4167188" cy="500063"/>
          </a:xfrm>
          <a:prstGeom prst="rect">
            <a:avLst/>
          </a:prstGeom>
          <a:gradFill rotWithShape="1">
            <a:gsLst>
              <a:gs pos="0">
                <a:srgbClr val="5E765E"/>
              </a:gs>
              <a:gs pos="50000">
                <a:schemeClr val="bg1"/>
              </a:gs>
              <a:gs pos="100000">
                <a:srgbClr val="5E765E"/>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lvl1pPr>
              <a:defRPr sz="2000" b="1">
                <a:solidFill>
                  <a:schemeClr val="tx2"/>
                </a:solidFill>
                <a:latin typeface="Arial" panose="020B0604020202020204" pitchFamily="34" charset="0"/>
                <a:ea typeface="宋体" panose="02010600030101010101" pitchFamily="2" charset="-122"/>
              </a:defRPr>
            </a:lvl1pPr>
            <a:lvl2pPr>
              <a:defRPr sz="2000" b="1">
                <a:solidFill>
                  <a:schemeClr val="tx2"/>
                </a:solidFill>
                <a:latin typeface="Arial" panose="020B0604020202020204" pitchFamily="34" charset="0"/>
                <a:ea typeface="宋体" panose="02010600030101010101" pitchFamily="2" charset="-122"/>
              </a:defRPr>
            </a:lvl2pPr>
            <a:lvl3pPr>
              <a:defRPr sz="2000" b="1">
                <a:solidFill>
                  <a:schemeClr val="tx2"/>
                </a:solidFill>
                <a:latin typeface="Arial" panose="020B0604020202020204" pitchFamily="34" charset="0"/>
                <a:ea typeface="宋体" panose="02010600030101010101" pitchFamily="2" charset="-122"/>
              </a:defRPr>
            </a:lvl3pPr>
            <a:lvl4pPr>
              <a:defRPr sz="2000" b="1">
                <a:solidFill>
                  <a:schemeClr val="tx2"/>
                </a:solidFill>
                <a:latin typeface="Arial" panose="020B0604020202020204" pitchFamily="34" charset="0"/>
                <a:ea typeface="宋体" panose="02010600030101010101" pitchFamily="2" charset="-122"/>
              </a:defRPr>
            </a:lvl4pPr>
            <a:lvl5pPr>
              <a:defRPr sz="2000" b="1">
                <a:solidFill>
                  <a:schemeClr val="tx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smtClean="0">
                <a:ln>
                  <a:noFill/>
                </a:ln>
                <a:solidFill>
                  <a:schemeClr val="tx1"/>
                </a:solidFill>
                <a:effectLst/>
                <a:uLnTx/>
                <a:uFillTx/>
                <a:latin typeface="Times New Roman" panose="02020603050405020304" pitchFamily="18" charset="0"/>
                <a:ea typeface="华文新魏" panose="02010800040101010101" pitchFamily="2" charset="-122"/>
                <a:cs typeface="+mn-cs"/>
              </a:rPr>
              <a:t>2.4  </a:t>
            </a:r>
            <a:r>
              <a:rPr kumimoji="0"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华文新魏" panose="02010800040101010101" pitchFamily="2" charset="-122"/>
                <a:cs typeface="+mn-cs"/>
              </a:rPr>
              <a:t>顺序表和链表的比较 </a:t>
            </a:r>
            <a:endParaRPr kumimoji="0" lang="zh-CN" altLang="en-US" sz="2800" b="1" i="0" u="none" strike="noStrike" kern="1200" cap="none" spc="0" normalizeH="0" baseline="0" noProof="0" smtClean="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110595" name="文本框 110594"/>
          <p:cNvSpPr txBox="1"/>
          <p:nvPr/>
        </p:nvSpPr>
        <p:spPr>
          <a:xfrm>
            <a:off x="609600" y="1752600"/>
            <a:ext cx="8153400" cy="1292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方法简单，各种高级语言中都有数组，容易实现。</a:t>
            </a:r>
            <a:endParaRPr lang="zh-CN" altLang="en-US"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(2)</a:t>
            </a:r>
            <a:r>
              <a:rPr lang="zh-CN" altLang="en-US" dirty="0">
                <a:solidFill>
                  <a:schemeClr val="tx1"/>
                </a:solidFill>
                <a:latin typeface="Times New Roman" panose="02020603050405020304" pitchFamily="18" charset="0"/>
                <a:ea typeface="楷体_GB2312" pitchFamily="49" charset="-122"/>
              </a:rPr>
              <a:t>不用为表示结点间的逻辑关系而增加额外的存储开销。</a:t>
            </a:r>
            <a:endParaRPr lang="zh-CN" altLang="en-US"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(3)</a:t>
            </a:r>
            <a:r>
              <a:rPr lang="zh-CN" altLang="en-US" dirty="0">
                <a:solidFill>
                  <a:schemeClr val="tx1"/>
                </a:solidFill>
                <a:latin typeface="Times New Roman" panose="02020603050405020304" pitchFamily="18" charset="0"/>
                <a:ea typeface="楷体_GB2312" pitchFamily="49" charset="-122"/>
              </a:rPr>
              <a:t>顺序表具有按元素序号随机访问的特点。</a:t>
            </a:r>
            <a:endParaRPr lang="zh-CN" altLang="en-US" dirty="0">
              <a:solidFill>
                <a:schemeClr val="tx1"/>
              </a:solidFill>
              <a:latin typeface="Times New Roman" panose="02020603050405020304" pitchFamily="18" charset="0"/>
              <a:ea typeface="楷体_GB2312" pitchFamily="49" charset="-122"/>
            </a:endParaRPr>
          </a:p>
        </p:txBody>
      </p:sp>
      <p:sp>
        <p:nvSpPr>
          <p:cNvPr id="110597" name="矩形 110596"/>
          <p:cNvSpPr/>
          <p:nvPr/>
        </p:nvSpPr>
        <p:spPr>
          <a:xfrm>
            <a:off x="533400" y="1219200"/>
            <a:ext cx="2590800" cy="457200"/>
          </a:xfrm>
          <a:prstGeom prst="rect">
            <a:avLst/>
          </a:prstGeom>
          <a:noFill/>
          <a:ln w="57150">
            <a:noFill/>
          </a:ln>
        </p:spPr>
        <p:txBody>
          <a:bodyPr anchor="ctr"/>
          <a:p>
            <a:pPr lvl="0" eaLnBrk="1" hangingPunct="1">
              <a:lnSpc>
                <a:spcPct val="125000"/>
              </a:lnSpc>
            </a:pPr>
            <a:r>
              <a:rPr lang="zh-CN" altLang="en-US" dirty="0">
                <a:solidFill>
                  <a:srgbClr val="000066"/>
                </a:solidFill>
                <a:latin typeface="Times New Roman" panose="02020603050405020304" pitchFamily="18" charset="0"/>
                <a:ea typeface="华文新魏" panose="02010800040101010101" pitchFamily="2" charset="-122"/>
              </a:rPr>
              <a:t>顺序存储有三个优点：</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110598" name="矩形 110597"/>
          <p:cNvSpPr/>
          <p:nvPr/>
        </p:nvSpPr>
        <p:spPr>
          <a:xfrm>
            <a:off x="533400" y="3657600"/>
            <a:ext cx="8382000" cy="1673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在顺序表中做插入删除操作时，平均移动大约表中一半的元素，因此对</a:t>
            </a:r>
            <a:r>
              <a:rPr lang="en-US" altLang="zh-CN" dirty="0">
                <a:solidFill>
                  <a:schemeClr val="tx1"/>
                </a:solidFill>
                <a:latin typeface="Times New Roman" panose="02020603050405020304" pitchFamily="18" charset="0"/>
                <a:ea typeface="楷体_GB2312" pitchFamily="49" charset="-122"/>
              </a:rPr>
              <a:t>n</a:t>
            </a:r>
            <a:r>
              <a:rPr lang="zh-CN" altLang="en-US" dirty="0">
                <a:solidFill>
                  <a:schemeClr val="tx1"/>
                </a:solidFill>
                <a:latin typeface="Times New Roman" panose="02020603050405020304" pitchFamily="18" charset="0"/>
                <a:ea typeface="楷体_GB2312" pitchFamily="49" charset="-122"/>
              </a:rPr>
              <a:t>较大的顺序表效率低。</a:t>
            </a:r>
            <a:endParaRPr lang="zh-CN" altLang="en-US"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(2)</a:t>
            </a:r>
            <a:r>
              <a:rPr lang="zh-CN" altLang="en-US" dirty="0">
                <a:solidFill>
                  <a:schemeClr val="tx1"/>
                </a:solidFill>
                <a:latin typeface="Times New Roman" panose="02020603050405020304" pitchFamily="18" charset="0"/>
                <a:ea typeface="楷体_GB2312" pitchFamily="49" charset="-122"/>
              </a:rPr>
              <a:t>需要预先分配足够大的存储空间，估计过大，可能会导致顺序表后部大量闲置；预先分配过小，又会造成溢出。</a:t>
            </a:r>
            <a:endParaRPr lang="zh-CN" altLang="en-US" dirty="0">
              <a:solidFill>
                <a:schemeClr val="tx1"/>
              </a:solidFill>
              <a:latin typeface="Times New Roman" panose="02020603050405020304" pitchFamily="18" charset="0"/>
              <a:ea typeface="楷体_GB2312" pitchFamily="49" charset="-122"/>
            </a:endParaRPr>
          </a:p>
        </p:txBody>
      </p:sp>
      <p:sp>
        <p:nvSpPr>
          <p:cNvPr id="110599" name="矩形 110598"/>
          <p:cNvSpPr/>
          <p:nvPr/>
        </p:nvSpPr>
        <p:spPr>
          <a:xfrm>
            <a:off x="609600" y="3124200"/>
            <a:ext cx="2514600" cy="457200"/>
          </a:xfrm>
          <a:prstGeom prst="rect">
            <a:avLst/>
          </a:prstGeom>
          <a:noFill/>
          <a:ln w="57150">
            <a:noFill/>
          </a:ln>
        </p:spPr>
        <p:txBody>
          <a:bodyPr anchor="ctr"/>
          <a:p>
            <a:pPr lvl="0" eaLnBrk="1" hangingPunct="1">
              <a:lnSpc>
                <a:spcPct val="125000"/>
              </a:lnSpc>
            </a:pPr>
            <a:r>
              <a:rPr lang="zh-CN" altLang="en-US" dirty="0">
                <a:solidFill>
                  <a:srgbClr val="000066"/>
                </a:solidFill>
                <a:latin typeface="Times New Roman" panose="02020603050405020304" pitchFamily="18" charset="0"/>
                <a:ea typeface="华文新魏" panose="02010800040101010101" pitchFamily="2" charset="-122"/>
              </a:rPr>
              <a:t>但它也有两个缺点：</a:t>
            </a:r>
            <a:endParaRPr lang="zh-CN" altLang="en-US" dirty="0">
              <a:solidFill>
                <a:srgbClr val="000066"/>
              </a:solidFill>
              <a:latin typeface="Times New Roman" panose="02020603050405020304" pitchFamily="18" charset="0"/>
              <a:ea typeface="华文新魏" panose="02010800040101010101"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0-#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0597"/>
                                        </p:tgtEl>
                                        <p:attrNameLst>
                                          <p:attrName>style.visibility</p:attrName>
                                        </p:attrNameLst>
                                      </p:cBhvr>
                                      <p:to>
                                        <p:strVal val="visible"/>
                                      </p:to>
                                    </p:set>
                                    <p:animEffect transition="in" filter="blinds(horizontal)">
                                      <p:cBhvr>
                                        <p:cTn id="13" dur="500"/>
                                        <p:tgtEl>
                                          <p:spTgt spid="11059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595"/>
                                        </p:tgtEl>
                                        <p:attrNameLst>
                                          <p:attrName>style.visibility</p:attrName>
                                        </p:attrNameLst>
                                      </p:cBhvr>
                                      <p:to>
                                        <p:strVal val="visible"/>
                                      </p:to>
                                    </p:set>
                                    <p:anim calcmode="lin" valueType="num">
                                      <p:cBhvr additive="base">
                                        <p:cTn id="18" dur="500" fill="hold"/>
                                        <p:tgtEl>
                                          <p:spTgt spid="110595"/>
                                        </p:tgtEl>
                                        <p:attrNameLst>
                                          <p:attrName>ppt_x</p:attrName>
                                        </p:attrNameLst>
                                      </p:cBhvr>
                                      <p:tavLst>
                                        <p:tav tm="0">
                                          <p:val>
                                            <p:strVal val="0-#ppt_w/2"/>
                                          </p:val>
                                        </p:tav>
                                        <p:tav tm="100000">
                                          <p:val>
                                            <p:strVal val="#ppt_x"/>
                                          </p:val>
                                        </p:tav>
                                      </p:tavLst>
                                    </p:anim>
                                    <p:anim calcmode="lin" valueType="num">
                                      <p:cBhvr additive="base">
                                        <p:cTn id="19"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10599"/>
                                        </p:tgtEl>
                                        <p:attrNameLst>
                                          <p:attrName>style.visibility</p:attrName>
                                        </p:attrNameLst>
                                      </p:cBhvr>
                                      <p:to>
                                        <p:strVal val="visible"/>
                                      </p:to>
                                    </p:set>
                                    <p:animEffect transition="in" filter="box(in)">
                                      <p:cBhvr>
                                        <p:cTn id="24" dur="500"/>
                                        <p:tgtEl>
                                          <p:spTgt spid="110599"/>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10598"/>
                                        </p:tgtEl>
                                        <p:attrNameLst>
                                          <p:attrName>style.visibility</p:attrName>
                                        </p:attrNameLst>
                                      </p:cBhvr>
                                      <p:to>
                                        <p:strVal val="visible"/>
                                      </p:to>
                                    </p:set>
                                    <p:animEffect transition="in" filter="diamond(in)">
                                      <p:cBhvr>
                                        <p:cTn id="29" dur="20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nimBg="1"/>
      <p:bldP spid="110595" grpId="0" animBg="1"/>
      <p:bldP spid="110597" grpId="0"/>
      <p:bldP spid="110598" grpId="0" animBg="1"/>
      <p:bldP spid="11059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框 111617"/>
          <p:cNvSpPr txBox="1"/>
          <p:nvPr/>
        </p:nvSpPr>
        <p:spPr>
          <a:xfrm>
            <a:off x="304800" y="4267200"/>
            <a:ext cx="2971800" cy="514350"/>
          </a:xfrm>
          <a:prstGeom prst="rect">
            <a:avLst/>
          </a:prstGeom>
          <a:noFill/>
          <a:ln w="57150">
            <a:noFill/>
          </a:ln>
        </p:spPr>
        <p:txBody>
          <a:bodyPr anchor="ctr"/>
          <a:p>
            <a:pPr lvl="0" eaLnBrk="1" hangingPunct="1">
              <a:lnSpc>
                <a:spcPct val="125000"/>
              </a:lnSpc>
            </a:pPr>
            <a:r>
              <a:rPr lang="zh-CN" altLang="en-US" dirty="0">
                <a:solidFill>
                  <a:srgbClr val="000066"/>
                </a:solidFill>
                <a:latin typeface="Times New Roman" panose="02020603050405020304" pitchFamily="18" charset="0"/>
                <a:ea typeface="华文新魏" panose="02010800040101010101" pitchFamily="2" charset="-122"/>
              </a:rPr>
              <a:t>顺序表和链表的比较 </a:t>
            </a:r>
            <a:endParaRPr lang="zh-CN" altLang="en-US" dirty="0">
              <a:solidFill>
                <a:srgbClr val="000066"/>
              </a:solidFill>
              <a:latin typeface="Times New Roman" panose="02020603050405020304" pitchFamily="18" charset="0"/>
              <a:ea typeface="华文新魏" panose="02010800040101010101" pitchFamily="2" charset="-122"/>
            </a:endParaRPr>
          </a:p>
        </p:txBody>
      </p:sp>
      <p:sp>
        <p:nvSpPr>
          <p:cNvPr id="111619" name="文本框 111618"/>
          <p:cNvSpPr txBox="1">
            <a:spLocks noChangeArrowheads="1"/>
          </p:cNvSpPr>
          <p:nvPr/>
        </p:nvSpPr>
        <p:spPr bwMode="auto">
          <a:xfrm>
            <a:off x="304800" y="2209800"/>
            <a:ext cx="2362200" cy="457200"/>
          </a:xfrm>
          <a:prstGeom prst="rect">
            <a:avLst/>
          </a:prstGeom>
          <a:gradFill rotWithShape="1">
            <a:gsLst>
              <a:gs pos="0">
                <a:srgbClr val="800080"/>
              </a:gs>
              <a:gs pos="50000">
                <a:schemeClr val="bg1"/>
              </a:gs>
              <a:gs pos="100000">
                <a:srgbClr val="800080"/>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lvl1pPr>
              <a:defRPr sz="2000" b="1">
                <a:solidFill>
                  <a:schemeClr val="tx2"/>
                </a:solidFill>
                <a:latin typeface="Arial" panose="020B0604020202020204" pitchFamily="34" charset="0"/>
                <a:ea typeface="宋体" panose="02010600030101010101" pitchFamily="2" charset="-122"/>
              </a:defRPr>
            </a:lvl1pPr>
            <a:lvl2pPr>
              <a:defRPr sz="2000" b="1">
                <a:solidFill>
                  <a:schemeClr val="tx2"/>
                </a:solidFill>
                <a:latin typeface="Arial" panose="020B0604020202020204" pitchFamily="34" charset="0"/>
                <a:ea typeface="宋体" panose="02010600030101010101" pitchFamily="2" charset="-122"/>
              </a:defRPr>
            </a:lvl2pPr>
            <a:lvl3pPr>
              <a:defRPr sz="2000" b="1">
                <a:solidFill>
                  <a:schemeClr val="tx2"/>
                </a:solidFill>
                <a:latin typeface="Arial" panose="020B0604020202020204" pitchFamily="34" charset="0"/>
                <a:ea typeface="宋体" panose="02010600030101010101" pitchFamily="2" charset="-122"/>
              </a:defRPr>
            </a:lvl3pPr>
            <a:lvl4pPr>
              <a:defRPr sz="2000" b="1">
                <a:solidFill>
                  <a:schemeClr val="tx2"/>
                </a:solidFill>
                <a:latin typeface="Arial" panose="020B0604020202020204" pitchFamily="34" charset="0"/>
                <a:ea typeface="宋体" panose="02010600030101010101" pitchFamily="2" charset="-122"/>
              </a:defRPr>
            </a:lvl4pPr>
            <a:lvl5pPr>
              <a:defRPr sz="2000" b="1">
                <a:solidFill>
                  <a:schemeClr val="tx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1. </a:t>
            </a:r>
            <a:r>
              <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基于空间的考虑 </a:t>
            </a:r>
            <a:endPar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111620" name="文本框 111619"/>
          <p:cNvSpPr txBox="1"/>
          <p:nvPr/>
        </p:nvSpPr>
        <p:spPr>
          <a:xfrm>
            <a:off x="228600" y="2743200"/>
            <a:ext cx="8534400" cy="854075"/>
          </a:xfrm>
          <a:prstGeom prst="rect">
            <a:avLst/>
          </a:prstGeom>
          <a:noFill/>
          <a:ln w="57150">
            <a:noFill/>
          </a:ln>
        </p:spPr>
        <p:txBody>
          <a:bodyPr>
            <a:spAutoFit/>
          </a:bodyPr>
          <a:p>
            <a:pPr lvl="0" eaLnBrk="1" hangingPunct="1">
              <a:lnSpc>
                <a:spcPct val="125000"/>
              </a:lnSpc>
            </a:pPr>
            <a:r>
              <a:rPr lang="zh-CN" altLang="en-US" dirty="0">
                <a:solidFill>
                  <a:schemeClr val="tx1"/>
                </a:solidFill>
                <a:latin typeface="楷体_GB2312" pitchFamily="49" charset="-122"/>
                <a:ea typeface="楷体_GB2312" pitchFamily="49" charset="-122"/>
              </a:rPr>
              <a:t>在链表中的每个结点，除了数据域外，还要额外设置指针（或光标）域，从存储密度来讲，这是不经济的。</a:t>
            </a:r>
            <a:endParaRPr lang="zh-CN" altLang="en-US" dirty="0">
              <a:solidFill>
                <a:schemeClr val="tx1"/>
              </a:solidFill>
              <a:latin typeface="楷体_GB2312" pitchFamily="49" charset="-122"/>
              <a:ea typeface="楷体_GB2312" pitchFamily="49" charset="-122"/>
            </a:endParaRPr>
          </a:p>
        </p:txBody>
      </p:sp>
      <p:sp>
        <p:nvSpPr>
          <p:cNvPr id="111621" name="文本框 111620"/>
          <p:cNvSpPr txBox="1"/>
          <p:nvPr/>
        </p:nvSpPr>
        <p:spPr>
          <a:xfrm>
            <a:off x="304800" y="4876800"/>
            <a:ext cx="8305800" cy="854075"/>
          </a:xfrm>
          <a:prstGeom prst="rect">
            <a:avLst/>
          </a:prstGeom>
          <a:noFill/>
          <a:ln w="57150">
            <a:noFill/>
          </a:ln>
        </p:spPr>
        <p:txBody>
          <a:bodyPr>
            <a:spAutoFit/>
          </a:bodyPr>
          <a:p>
            <a:pPr lvl="0" eaLnBrk="1" hangingPunct="1">
              <a:lnSpc>
                <a:spcPct val="125000"/>
              </a:lnSpc>
            </a:pPr>
            <a:r>
              <a:rPr lang="en-US" altLang="zh-CN" dirty="0">
                <a:solidFill>
                  <a:schemeClr val="tx1"/>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一般地，存储</a:t>
            </a:r>
            <a:r>
              <a:rPr lang="zh-CN" altLang="en-US" dirty="0">
                <a:solidFill>
                  <a:srgbClr val="CC0000"/>
                </a:solidFill>
                <a:latin typeface="Times New Roman" panose="02020603050405020304" pitchFamily="18" charset="0"/>
                <a:ea typeface="楷体_GB2312" pitchFamily="49" charset="-122"/>
              </a:rPr>
              <a:t>密度越大</a:t>
            </a:r>
            <a:r>
              <a:rPr lang="zh-CN" altLang="en-US" dirty="0">
                <a:solidFill>
                  <a:schemeClr val="tx1"/>
                </a:solidFill>
                <a:latin typeface="Times New Roman" panose="02020603050405020304" pitchFamily="18" charset="0"/>
                <a:ea typeface="楷体_GB2312" pitchFamily="49" charset="-122"/>
              </a:rPr>
              <a:t>，存储空间的</a:t>
            </a:r>
            <a:r>
              <a:rPr lang="zh-CN" altLang="en-US" dirty="0">
                <a:solidFill>
                  <a:srgbClr val="CC0000"/>
                </a:solidFill>
                <a:latin typeface="Times New Roman" panose="02020603050405020304" pitchFamily="18" charset="0"/>
                <a:ea typeface="楷体_GB2312" pitchFamily="49" charset="-122"/>
              </a:rPr>
              <a:t>利用率</a:t>
            </a:r>
            <a:r>
              <a:rPr lang="zh-CN" altLang="en-US" dirty="0">
                <a:solidFill>
                  <a:schemeClr val="tx1"/>
                </a:solidFill>
                <a:latin typeface="Times New Roman" panose="02020603050405020304" pitchFamily="18" charset="0"/>
                <a:ea typeface="楷体_GB2312" pitchFamily="49" charset="-122"/>
              </a:rPr>
              <a:t>就</a:t>
            </a:r>
            <a:r>
              <a:rPr lang="zh-CN" altLang="en-US" dirty="0">
                <a:solidFill>
                  <a:srgbClr val="CC0000"/>
                </a:solidFill>
                <a:latin typeface="Times New Roman" panose="02020603050405020304" pitchFamily="18" charset="0"/>
                <a:ea typeface="楷体_GB2312" pitchFamily="49" charset="-122"/>
              </a:rPr>
              <a:t>越高</a:t>
            </a:r>
            <a:r>
              <a:rPr lang="zh-CN" altLang="en-US" dirty="0">
                <a:solidFill>
                  <a:schemeClr val="tx1"/>
                </a:solidFill>
                <a:latin typeface="Times New Roman" panose="02020603050405020304" pitchFamily="18" charset="0"/>
                <a:ea typeface="楷体_GB2312" pitchFamily="49" charset="-122"/>
              </a:rPr>
              <a:t>。显然，顺序表的存储密度为</a:t>
            </a:r>
            <a:r>
              <a:rPr lang="en-US" altLang="zh-CN"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，而链表的存储密度小于</a:t>
            </a:r>
            <a:r>
              <a:rPr lang="en-US" altLang="zh-CN" dirty="0">
                <a:solidFill>
                  <a:schemeClr val="tx1"/>
                </a:solidFill>
                <a:latin typeface="Times New Roman" panose="02020603050405020304" pitchFamily="18" charset="0"/>
                <a:ea typeface="楷体_GB2312" pitchFamily="49" charset="-122"/>
              </a:rPr>
              <a:t>1</a:t>
            </a:r>
            <a:r>
              <a:rPr lang="zh-CN" altLang="en-US" dirty="0">
                <a:solidFill>
                  <a:schemeClr val="tx1"/>
                </a:solidFill>
                <a:latin typeface="Times New Roman" panose="02020603050405020304" pitchFamily="18" charset="0"/>
                <a:ea typeface="楷体_GB2312" pitchFamily="49" charset="-122"/>
              </a:rPr>
              <a:t>。</a:t>
            </a:r>
            <a:endParaRPr lang="zh-CN" altLang="en-US" dirty="0">
              <a:solidFill>
                <a:schemeClr val="tx1"/>
              </a:solidFill>
              <a:latin typeface="Times New Roman" panose="02020603050405020304" pitchFamily="18" charset="0"/>
              <a:ea typeface="楷体_GB2312" pitchFamily="49" charset="-122"/>
            </a:endParaRPr>
          </a:p>
        </p:txBody>
      </p:sp>
      <p:sp>
        <p:nvSpPr>
          <p:cNvPr id="111622" name="矩形 111621"/>
          <p:cNvSpPr/>
          <p:nvPr/>
        </p:nvSpPr>
        <p:spPr>
          <a:xfrm>
            <a:off x="228600" y="533400"/>
            <a:ext cx="8229600" cy="473075"/>
          </a:xfrm>
          <a:prstGeom prst="rect">
            <a:avLst/>
          </a:prstGeom>
          <a:noFill/>
          <a:ln w="57150">
            <a:noFill/>
          </a:ln>
        </p:spPr>
        <p:txBody>
          <a:bodyPr>
            <a:spAutoFit/>
          </a:bodyPr>
          <a:p>
            <a:pPr lvl="0" eaLnBrk="1" hangingPunct="1">
              <a:lnSpc>
                <a:spcPct val="125000"/>
              </a:lnSpc>
            </a:pPr>
            <a:r>
              <a:rPr lang="zh-CN" altLang="en-US" dirty="0">
                <a:solidFill>
                  <a:schemeClr val="tx1"/>
                </a:solidFill>
                <a:latin typeface="楷体_GB2312" pitchFamily="49" charset="-122"/>
                <a:ea typeface="楷体_GB2312" pitchFamily="49" charset="-122"/>
              </a:rPr>
              <a:t>链表的优缺点恰好与顺序表相反。在实际中</a:t>
            </a:r>
            <a:r>
              <a:rPr lang="zh-CN" altLang="en-US" dirty="0">
                <a:solidFill>
                  <a:srgbClr val="CC0000"/>
                </a:solidFill>
                <a:latin typeface="楷体_GB2312" pitchFamily="49" charset="-122"/>
                <a:ea typeface="楷体_GB2312" pitchFamily="49" charset="-122"/>
              </a:rPr>
              <a:t>怎样选取存储结构呢？</a:t>
            </a:r>
            <a:endParaRPr lang="zh-CN" altLang="en-US" dirty="0">
              <a:solidFill>
                <a:srgbClr val="CC0000"/>
              </a:solidFill>
              <a:latin typeface="楷体_GB2312" pitchFamily="49" charset="-122"/>
              <a:ea typeface="楷体_GB2312" pitchFamily="49" charset="-122"/>
            </a:endParaRPr>
          </a:p>
        </p:txBody>
      </p:sp>
      <p:sp>
        <p:nvSpPr>
          <p:cNvPr id="111623" name="矩形 111622"/>
          <p:cNvSpPr/>
          <p:nvPr/>
        </p:nvSpPr>
        <p:spPr>
          <a:xfrm>
            <a:off x="304800" y="1295400"/>
            <a:ext cx="2797175" cy="530225"/>
          </a:xfrm>
          <a:prstGeom prst="rect">
            <a:avLst/>
          </a:prstGeom>
          <a:noFill/>
          <a:ln w="57150" cap="flat" cmpd="thinThick">
            <a:solidFill>
              <a:srgbClr val="800080"/>
            </a:solidFill>
            <a:prstDash val="solid"/>
            <a:miter/>
            <a:headEnd type="none" w="med" len="med"/>
            <a:tailEnd type="none" w="med" len="med"/>
          </a:ln>
        </p:spPr>
        <p:txBody>
          <a:bodyPr>
            <a:spAutoFit/>
          </a:bodyPr>
          <a:p>
            <a:pPr lvl="0" eaLnBrk="1" hangingPunct="1">
              <a:lnSpc>
                <a:spcPct val="125000"/>
              </a:lnSpc>
            </a:pPr>
            <a:r>
              <a:rPr lang="zh-CN" altLang="en-US" dirty="0">
                <a:solidFill>
                  <a:srgbClr val="CC0000"/>
                </a:solidFill>
                <a:latin typeface="楷体_GB2312" pitchFamily="49" charset="-122"/>
                <a:ea typeface="楷体_GB2312" pitchFamily="49" charset="-122"/>
              </a:rPr>
              <a:t>通常有以下几点考虑：</a:t>
            </a:r>
            <a:endParaRPr lang="zh-CN" altLang="en-US" dirty="0">
              <a:solidFill>
                <a:srgbClr val="CC0000"/>
              </a:solidFill>
              <a:latin typeface="楷体_GB2312" pitchFamily="49" charset="-122"/>
              <a:ea typeface="楷体_GB2312" pitchFamily="49" charset="-122"/>
            </a:endParaRPr>
          </a:p>
        </p:txBody>
      </p:sp>
      <p:sp>
        <p:nvSpPr>
          <p:cNvPr id="111624" name="矩形 111623"/>
          <p:cNvSpPr/>
          <p:nvPr/>
        </p:nvSpPr>
        <p:spPr>
          <a:xfrm>
            <a:off x="609600" y="3581400"/>
            <a:ext cx="6788150" cy="488950"/>
          </a:xfrm>
          <a:prstGeom prst="rect">
            <a:avLst/>
          </a:prstGeom>
          <a:noFill/>
          <a:ln w="57150">
            <a:noFill/>
          </a:ln>
        </p:spPr>
        <p:txBody>
          <a:bodyPr wrap="none">
            <a:spAutoFit/>
          </a:bodyPr>
          <a:p>
            <a:pPr lvl="0" eaLnBrk="1" hangingPunct="1">
              <a:lnSpc>
                <a:spcPct val="130000"/>
              </a:lnSpc>
              <a:spcBef>
                <a:spcPct val="50000"/>
              </a:spcBef>
            </a:pPr>
            <a:r>
              <a:rPr lang="zh-CN" altLang="en-US" dirty="0">
                <a:solidFill>
                  <a:srgbClr val="002368"/>
                </a:solidFill>
                <a:latin typeface="Times New Roman" panose="02020603050405020304" pitchFamily="18" charset="0"/>
                <a:ea typeface="楷体_GB2312" pitchFamily="49" charset="-122"/>
              </a:rPr>
              <a:t>存储密度</a:t>
            </a:r>
            <a:r>
              <a:rPr lang="en-US" altLang="zh-CN" dirty="0">
                <a:solidFill>
                  <a:srgbClr val="002368"/>
                </a:solidFill>
                <a:latin typeface="Times New Roman" panose="02020603050405020304" pitchFamily="18" charset="0"/>
                <a:ea typeface="楷体_GB2312" pitchFamily="49" charset="-122"/>
              </a:rPr>
              <a:t>=</a:t>
            </a:r>
            <a:r>
              <a:rPr lang="zh-CN" altLang="en-US" dirty="0">
                <a:solidFill>
                  <a:srgbClr val="002368"/>
                </a:solidFill>
                <a:latin typeface="Times New Roman" panose="02020603050405020304" pitchFamily="18" charset="0"/>
                <a:ea typeface="楷体_GB2312" pitchFamily="49" charset="-122"/>
              </a:rPr>
              <a:t>结点数据所占的存储量</a:t>
            </a:r>
            <a:r>
              <a:rPr lang="en-US" altLang="zh-CN" dirty="0">
                <a:solidFill>
                  <a:srgbClr val="002368"/>
                </a:solidFill>
                <a:latin typeface="Times New Roman" panose="02020603050405020304" pitchFamily="18" charset="0"/>
                <a:ea typeface="楷体_GB2312" pitchFamily="49" charset="-122"/>
              </a:rPr>
              <a:t>/</a:t>
            </a:r>
            <a:r>
              <a:rPr lang="zh-CN" altLang="en-US" dirty="0">
                <a:solidFill>
                  <a:srgbClr val="002368"/>
                </a:solidFill>
                <a:latin typeface="Times New Roman" panose="02020603050405020304" pitchFamily="18" charset="0"/>
                <a:ea typeface="楷体_GB2312" pitchFamily="49" charset="-122"/>
              </a:rPr>
              <a:t>结点结构所占的存储总量</a:t>
            </a:r>
            <a:endParaRPr lang="zh-CN" altLang="en-US" dirty="0">
              <a:solidFill>
                <a:srgbClr val="002368"/>
              </a:solidFill>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blinds(horizontal)">
                                      <p:cBhvr>
                                        <p:cTn id="7" dur="500"/>
                                        <p:tgtEl>
                                          <p:spTgt spid="1116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3"/>
                                        </p:tgtEl>
                                        <p:attrNameLst>
                                          <p:attrName>style.visibility</p:attrName>
                                        </p:attrNameLst>
                                      </p:cBhvr>
                                      <p:to>
                                        <p:strVal val="visible"/>
                                      </p:to>
                                    </p:set>
                                    <p:animEffect transition="in" filter="box(in)">
                                      <p:cBhvr>
                                        <p:cTn id="12" dur="500"/>
                                        <p:tgtEl>
                                          <p:spTgt spid="1116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1619"/>
                                        </p:tgtEl>
                                        <p:attrNameLst>
                                          <p:attrName>style.visibility</p:attrName>
                                        </p:attrNameLst>
                                      </p:cBhvr>
                                      <p:to>
                                        <p:strVal val="visible"/>
                                      </p:to>
                                    </p:set>
                                    <p:anim calcmode="lin" valueType="num">
                                      <p:cBhvr additive="base">
                                        <p:cTn id="17" dur="2000" fill="hold"/>
                                        <p:tgtEl>
                                          <p:spTgt spid="111619"/>
                                        </p:tgtEl>
                                        <p:attrNameLst>
                                          <p:attrName>ppt_x</p:attrName>
                                        </p:attrNameLst>
                                      </p:cBhvr>
                                      <p:tavLst>
                                        <p:tav tm="0">
                                          <p:val>
                                            <p:strVal val="0-#ppt_w/2"/>
                                          </p:val>
                                        </p:tav>
                                        <p:tav tm="100000">
                                          <p:val>
                                            <p:strVal val="#ppt_x"/>
                                          </p:val>
                                        </p:tav>
                                      </p:tavLst>
                                    </p:anim>
                                    <p:anim calcmode="lin" valueType="num">
                                      <p:cBhvr additive="base">
                                        <p:cTn id="18" dur="2000" fill="hold"/>
                                        <p:tgtEl>
                                          <p:spTgt spid="11161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11620"/>
                                        </p:tgtEl>
                                        <p:attrNameLst>
                                          <p:attrName>style.visibility</p:attrName>
                                        </p:attrNameLst>
                                      </p:cBhvr>
                                      <p:to>
                                        <p:strVal val="visible"/>
                                      </p:to>
                                    </p:set>
                                    <p:animEffect transition="in" filter="box(in)">
                                      <p:cBhvr>
                                        <p:cTn id="23" dur="500"/>
                                        <p:tgtEl>
                                          <p:spTgt spid="111620"/>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11624"/>
                                        </p:tgtEl>
                                        <p:attrNameLst>
                                          <p:attrName>style.visibility</p:attrName>
                                        </p:attrNameLst>
                                      </p:cBhvr>
                                      <p:to>
                                        <p:strVal val="visible"/>
                                      </p:to>
                                    </p:set>
                                    <p:animEffect transition="in" filter="diamond(in)">
                                      <p:cBhvr>
                                        <p:cTn id="28" dur="2000"/>
                                        <p:tgtEl>
                                          <p:spTgt spid="11162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11618"/>
                                        </p:tgtEl>
                                        <p:attrNameLst>
                                          <p:attrName>style.visibility</p:attrName>
                                        </p:attrNameLst>
                                      </p:cBhvr>
                                      <p:to>
                                        <p:strVal val="visible"/>
                                      </p:to>
                                    </p:set>
                                    <p:animEffect transition="in" filter="diamond(in)">
                                      <p:cBhvr>
                                        <p:cTn id="33" dur="2000"/>
                                        <p:tgtEl>
                                          <p:spTgt spid="11161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11621"/>
                                        </p:tgtEl>
                                        <p:attrNameLst>
                                          <p:attrName>style.visibility</p:attrName>
                                        </p:attrNameLst>
                                      </p:cBhvr>
                                      <p:to>
                                        <p:strVal val="visible"/>
                                      </p:to>
                                    </p:set>
                                    <p:animEffect transition="in" filter="box(in)">
                                      <p:cBhvr>
                                        <p:cTn id="38"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animBg="1"/>
      <p:bldP spid="111620" grpId="0"/>
      <p:bldP spid="111621" grpId="0"/>
      <p:bldP spid="111622" grpId="0"/>
      <p:bldP spid="111623" grpId="0" animBg="1"/>
      <p:bldP spid="1116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5361"/>
          <p:cNvSpPr>
            <a:spLocks noGrp="1"/>
          </p:cNvSpPr>
          <p:nvPr>
            <p:ph type="title"/>
          </p:nvPr>
        </p:nvSpPr>
        <p:spPr>
          <a:xfrm>
            <a:off x="1219200" y="609600"/>
            <a:ext cx="5943600" cy="533400"/>
          </a:xfrm>
          <a:gradFill rotWithShape="1">
            <a:gsLst>
              <a:gs pos="0">
                <a:srgbClr val="5E765E">
                  <a:alpha val="100000"/>
                </a:srgbClr>
              </a:gs>
              <a:gs pos="50000">
                <a:schemeClr val="bg1">
                  <a:alpha val="100000"/>
                </a:schemeClr>
              </a:gs>
              <a:gs pos="100000">
                <a:srgbClr val="5E765E">
                  <a:alpha val="100000"/>
                </a:srgbClr>
              </a:gs>
            </a:gsLst>
            <a:lin ang="5400000" scaled="1"/>
            <a:tileRect/>
          </a:gradFill>
          <a:ln>
            <a:noFill/>
          </a:ln>
        </p:spPr>
        <p:txBody>
          <a:bodyPr vert="horz" wrap="square" lIns="91440" tIns="45720" rIns="91440" bIns="45720" anchor="ctr"/>
          <a:p>
            <a:pPr eaLnBrk="1" hangingPunct="1">
              <a:lnSpc>
                <a:spcPct val="90000"/>
              </a:lnSpc>
            </a:pPr>
            <a:r>
              <a:rPr lang="en-US" altLang="zh-CN" sz="2400" dirty="0">
                <a:solidFill>
                  <a:schemeClr val="tx1"/>
                </a:solidFill>
              </a:rPr>
              <a:t>2.2 </a:t>
            </a:r>
            <a:r>
              <a:rPr lang="zh-CN" altLang="en-US" sz="2400" dirty="0">
                <a:solidFill>
                  <a:schemeClr val="tx1"/>
                </a:solidFill>
              </a:rPr>
              <a:t>线性表的顺序存储结构</a:t>
            </a:r>
            <a:endParaRPr lang="zh-CN" altLang="en-US" sz="2400" dirty="0">
              <a:solidFill>
                <a:schemeClr val="tx1"/>
              </a:solidFill>
            </a:endParaRPr>
          </a:p>
        </p:txBody>
      </p:sp>
      <p:sp>
        <p:nvSpPr>
          <p:cNvPr id="15365" name="文本框 15364"/>
          <p:cNvSpPr txBox="1"/>
          <p:nvPr/>
        </p:nvSpPr>
        <p:spPr>
          <a:xfrm>
            <a:off x="533400" y="1219200"/>
            <a:ext cx="1865313" cy="457200"/>
          </a:xfrm>
          <a:prstGeom prst="rect">
            <a:avLst/>
          </a:prstGeom>
          <a:noFill/>
          <a:ln w="9525">
            <a:noFill/>
          </a:ln>
        </p:spPr>
        <p:txBody>
          <a:bodyPr wrap="none">
            <a:spAutoFit/>
          </a:bodyPr>
          <a:p>
            <a:pPr lvl="0" eaLnBrk="1" hangingPunct="1"/>
            <a:r>
              <a:rPr lang="en-US" altLang="zh-CN" sz="2400" dirty="0">
                <a:solidFill>
                  <a:schemeClr val="tx1"/>
                </a:solidFill>
                <a:latin typeface="Times New Roman" panose="02020603050405020304" pitchFamily="18" charset="0"/>
                <a:ea typeface="楷体_GB2312" pitchFamily="49" charset="-122"/>
              </a:rPr>
              <a:t>2.2.1 </a:t>
            </a:r>
            <a:r>
              <a:rPr lang="zh-CN" altLang="en-US" sz="2400" dirty="0">
                <a:latin typeface="Times New Roman" panose="02020603050405020304" pitchFamily="18" charset="0"/>
                <a:ea typeface="楷体_GB2312" pitchFamily="49" charset="-122"/>
              </a:rPr>
              <a:t>顺序表 </a:t>
            </a:r>
            <a:endParaRPr lang="zh-CN" altLang="en-US" sz="2400" dirty="0">
              <a:latin typeface="Times New Roman" panose="02020603050405020304" pitchFamily="18" charset="0"/>
              <a:ea typeface="楷体_GB2312" pitchFamily="49" charset="-122"/>
            </a:endParaRPr>
          </a:p>
        </p:txBody>
      </p:sp>
      <p:sp>
        <p:nvSpPr>
          <p:cNvPr id="15367" name="矩形 15366"/>
          <p:cNvSpPr/>
          <p:nvPr/>
        </p:nvSpPr>
        <p:spPr>
          <a:xfrm>
            <a:off x="381000" y="1600200"/>
            <a:ext cx="4648200" cy="4664075"/>
          </a:xfrm>
          <a:prstGeom prst="rect">
            <a:avLst/>
          </a:prstGeom>
          <a:noFill/>
          <a:ln w="57150">
            <a:noFill/>
          </a:ln>
        </p:spPr>
        <p:txBody>
          <a:bodyPr>
            <a:spAutoFit/>
          </a:bodyPr>
          <a:p>
            <a:pPr lvl="0" eaLnBrk="1" hangingPunct="1">
              <a:lnSpc>
                <a:spcPct val="125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线性表的顺序存储结构是指在计算机中用</a:t>
            </a:r>
            <a:r>
              <a:rPr lang="zh-CN" altLang="en-US" dirty="0">
                <a:solidFill>
                  <a:schemeClr val="accent2"/>
                </a:solidFill>
                <a:latin typeface="Times New Roman" panose="02020603050405020304" pitchFamily="18" charset="0"/>
                <a:ea typeface="楷体_GB2312" pitchFamily="49" charset="-122"/>
              </a:rPr>
              <a:t>一组地址连续</a:t>
            </a:r>
            <a:r>
              <a:rPr lang="zh-CN" altLang="en-US" dirty="0">
                <a:latin typeface="Times New Roman" panose="02020603050405020304" pitchFamily="18" charset="0"/>
                <a:ea typeface="楷体_GB2312" pitchFamily="49" charset="-122"/>
              </a:rPr>
              <a:t>的存储单元依次存储线性表的各个数据元素，元素之间的</a:t>
            </a:r>
            <a:r>
              <a:rPr lang="zh-CN" altLang="en-US" dirty="0">
                <a:solidFill>
                  <a:schemeClr val="accent2"/>
                </a:solidFill>
                <a:latin typeface="Times New Roman" panose="02020603050405020304" pitchFamily="18" charset="0"/>
                <a:ea typeface="楷体_GB2312" pitchFamily="49" charset="-122"/>
              </a:rPr>
              <a:t>逻辑关系通过存储位置</a:t>
            </a:r>
            <a:r>
              <a:rPr lang="zh-CN" altLang="en-US" dirty="0">
                <a:latin typeface="Times New Roman" panose="02020603050405020304" pitchFamily="18" charset="0"/>
                <a:ea typeface="楷体_GB2312" pitchFamily="49" charset="-122"/>
              </a:rPr>
              <a:t>来反映，用这种存储形式存储的线性表称其为顺序表。</a:t>
            </a:r>
            <a:endParaRPr lang="zh-CN" altLang="en-US" dirty="0">
              <a:latin typeface="Times New Roman" panose="02020603050405020304" pitchFamily="18" charset="0"/>
              <a:ea typeface="楷体_GB2312" pitchFamily="49" charset="-122"/>
            </a:endParaRPr>
          </a:p>
          <a:p>
            <a:pPr lvl="0" eaLnBrk="1" hangingPunct="1">
              <a:lnSpc>
                <a:spcPct val="125000"/>
              </a:lnSpc>
            </a:pP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latin typeface="Times New Roman" panose="02020603050405020304" pitchFamily="18" charset="0"/>
                <a:ea typeface="楷体_GB2312" pitchFamily="49" charset="-122"/>
              </a:rPr>
              <a:t>      设</a:t>
            </a:r>
            <a:r>
              <a:rPr lang="en-US" altLang="zh-CN" dirty="0">
                <a:latin typeface="Times New Roman" panose="02020603050405020304" pitchFamily="18" charset="0"/>
                <a:ea typeface="楷体_GB2312" pitchFamily="49" charset="-122"/>
              </a:rPr>
              <a:t>a1</a:t>
            </a:r>
            <a:r>
              <a:rPr lang="zh-CN" altLang="en-US" dirty="0">
                <a:latin typeface="Times New Roman" panose="02020603050405020304" pitchFamily="18" charset="0"/>
                <a:ea typeface="楷体_GB2312" pitchFamily="49" charset="-122"/>
              </a:rPr>
              <a:t>的存储地址为</a:t>
            </a:r>
            <a:r>
              <a:rPr lang="en-US" altLang="zh-CN" dirty="0">
                <a:latin typeface="Times New Roman" panose="02020603050405020304" pitchFamily="18" charset="0"/>
                <a:ea typeface="楷体_GB2312" pitchFamily="49" charset="-122"/>
              </a:rPr>
              <a:t>Loc(a1)</a:t>
            </a:r>
            <a:r>
              <a:rPr lang="zh-CN" altLang="en-US" dirty="0">
                <a:latin typeface="Times New Roman" panose="02020603050405020304" pitchFamily="18" charset="0"/>
                <a:ea typeface="楷体_GB2312" pitchFamily="49" charset="-122"/>
              </a:rPr>
              <a:t>，每个数据元素占</a:t>
            </a:r>
            <a:r>
              <a:rPr lang="en-US" altLang="zh-CN" dirty="0">
                <a:latin typeface="Times New Roman" panose="02020603050405020304" pitchFamily="18" charset="0"/>
                <a:ea typeface="楷体_GB2312" pitchFamily="49" charset="-122"/>
              </a:rPr>
              <a:t>L</a:t>
            </a:r>
            <a:r>
              <a:rPr lang="zh-CN" altLang="en-US" dirty="0">
                <a:latin typeface="Times New Roman" panose="02020603050405020304" pitchFamily="18" charset="0"/>
                <a:ea typeface="楷体_GB2312" pitchFamily="49" charset="-122"/>
              </a:rPr>
              <a:t>个存储单元，则第</a:t>
            </a:r>
            <a:r>
              <a:rPr lang="en-US" altLang="zh-CN" dirty="0">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个数据元素的地址为：</a:t>
            </a:r>
            <a:endParaRPr lang="zh-CN" altLang="it-IT" dirty="0">
              <a:latin typeface="Times New Roman" panose="02020603050405020304" pitchFamily="18" charset="0"/>
              <a:ea typeface="楷体_GB2312" pitchFamily="49" charset="-122"/>
            </a:endParaRPr>
          </a:p>
          <a:p>
            <a:pPr lvl="0" eaLnBrk="1" hangingPunct="1">
              <a:lnSpc>
                <a:spcPct val="125000"/>
              </a:lnSpc>
            </a:pPr>
            <a:r>
              <a:rPr lang="it-IT" altLang="zh-CN" dirty="0">
                <a:latin typeface="Times New Roman" panose="02020603050405020304" pitchFamily="18" charset="0"/>
                <a:ea typeface="楷体_GB2312" pitchFamily="49" charset="-122"/>
              </a:rPr>
              <a:t>      Loc(ai)=Loc(a1)+(i-1)×L      1≤i≤n</a:t>
            </a:r>
            <a:endParaRPr lang="it-IT" altLang="zh-CN" dirty="0">
              <a:latin typeface="Times New Roman" panose="02020603050405020304" pitchFamily="18" charset="0"/>
              <a:ea typeface="楷体_GB2312" pitchFamily="49" charset="-122"/>
            </a:endParaRPr>
          </a:p>
          <a:p>
            <a:pPr lvl="0" eaLnBrk="1" hangingPunct="1">
              <a:lnSpc>
                <a:spcPct val="125000"/>
              </a:lnSpc>
            </a:pPr>
            <a:endParaRPr lang="zh-CN" altLang="en-US" dirty="0">
              <a:latin typeface="Times New Roman" panose="02020603050405020304" pitchFamily="18" charset="0"/>
              <a:ea typeface="楷体_GB2312" pitchFamily="49" charset="-122"/>
            </a:endParaRPr>
          </a:p>
          <a:p>
            <a:pPr lvl="0" eaLnBrk="1" hangingPunct="1">
              <a:lnSpc>
                <a:spcPct val="125000"/>
              </a:lnSpc>
            </a:pPr>
            <a:r>
              <a:rPr lang="zh-CN" altLang="en-US" dirty="0">
                <a:latin typeface="Times New Roman" panose="02020603050405020304" pitchFamily="18" charset="0"/>
                <a:ea typeface="楷体_GB2312" pitchFamily="49" charset="-122"/>
              </a:rPr>
              <a:t>        </a:t>
            </a:r>
            <a:r>
              <a:rPr lang="zh-CN" altLang="en-US" dirty="0">
                <a:solidFill>
                  <a:schemeClr val="accent2"/>
                </a:solidFill>
                <a:latin typeface="Times New Roman" panose="02020603050405020304" pitchFamily="18" charset="0"/>
                <a:ea typeface="楷体_GB2312" pitchFamily="49" charset="-122"/>
              </a:rPr>
              <a:t>按数据元素的序号随机存取</a:t>
            </a:r>
            <a:endParaRPr lang="zh-CN" altLang="en-US" dirty="0">
              <a:latin typeface="Times New Roman" panose="02020603050405020304" pitchFamily="18" charset="0"/>
              <a:ea typeface="楷体_GB2312" pitchFamily="49" charset="-122"/>
            </a:endParaRPr>
          </a:p>
        </p:txBody>
      </p:sp>
      <p:sp>
        <p:nvSpPr>
          <p:cNvPr id="17413" name="矩形 15372"/>
          <p:cNvSpPr/>
          <p:nvPr/>
        </p:nvSpPr>
        <p:spPr>
          <a:xfrm>
            <a:off x="0" y="2486025"/>
            <a:ext cx="9144000" cy="0"/>
          </a:xfrm>
          <a:prstGeom prst="rect">
            <a:avLst/>
          </a:prstGeom>
          <a:noFill/>
          <a:ln w="57150">
            <a:noFill/>
          </a:ln>
        </p:spPr>
        <p:txBody>
          <a:bodyPr/>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7414" name="对象 15371"/>
          <p:cNvGraphicFramePr/>
          <p:nvPr/>
        </p:nvGraphicFramePr>
        <p:xfrm>
          <a:off x="4953000" y="1752600"/>
          <a:ext cx="4191000" cy="4029075"/>
        </p:xfrm>
        <a:graphic>
          <a:graphicData uri="http://schemas.openxmlformats.org/presentationml/2006/ole">
            <mc:AlternateContent xmlns:mc="http://schemas.openxmlformats.org/markup-compatibility/2006">
              <mc:Choice xmlns:v="urn:schemas-microsoft-com:vml" Requires="v">
                <p:oleObj spid="_x0000_s3078" name="" r:id="rId1" imgW="2540000" imgH="2449830" progId="Visio.Drawing.11">
                  <p:embed/>
                </p:oleObj>
              </mc:Choice>
              <mc:Fallback>
                <p:oleObj name="" r:id="rId1" imgW="2540000" imgH="2449830" progId="Visio.Drawing.11">
                  <p:embed/>
                  <p:pic>
                    <p:nvPicPr>
                      <p:cNvPr id="0" name="图片 3077"/>
                      <p:cNvPicPr/>
                      <p:nvPr/>
                    </p:nvPicPr>
                    <p:blipFill>
                      <a:blip r:embed="rId2"/>
                      <a:stretch>
                        <a:fillRect/>
                      </a:stretch>
                    </p:blipFill>
                    <p:spPr>
                      <a:xfrm>
                        <a:off x="4953000" y="1752600"/>
                        <a:ext cx="4191000" cy="4029075"/>
                      </a:xfrm>
                      <a:prstGeom prst="rect">
                        <a:avLst/>
                      </a:prstGeom>
                      <a:noFill/>
                      <a:ln w="38100">
                        <a:noFill/>
                        <a:miter/>
                      </a:ln>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0-#ppt_w/2"/>
                                          </p:val>
                                        </p:tav>
                                        <p:tav tm="100000">
                                          <p:val>
                                            <p:strVal val="#ppt_x"/>
                                          </p:val>
                                        </p:tav>
                                      </p:tavLst>
                                    </p:anim>
                                    <p:anim calcmode="lin" valueType="num">
                                      <p:cBhvr additive="base">
                                        <p:cTn id="14"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5367"/>
                                        </p:tgtEl>
                                        <p:attrNameLst>
                                          <p:attrName>style.visibility</p:attrName>
                                        </p:attrNameLst>
                                      </p:cBhvr>
                                      <p:to>
                                        <p:strVal val="visible"/>
                                      </p:to>
                                    </p:set>
                                    <p:animEffect transition="in" filter="diamond(in)">
                                      <p:cBhvr>
                                        <p:cTn id="19" dur="20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5365" grpId="0"/>
      <p:bldP spid="1536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文本框 112641"/>
          <p:cNvSpPr txBox="1">
            <a:spLocks noChangeArrowheads="1"/>
          </p:cNvSpPr>
          <p:nvPr/>
        </p:nvSpPr>
        <p:spPr bwMode="auto">
          <a:xfrm>
            <a:off x="304800" y="685800"/>
            <a:ext cx="2438400" cy="438150"/>
          </a:xfrm>
          <a:prstGeom prst="rect">
            <a:avLst/>
          </a:prstGeom>
          <a:gradFill rotWithShape="1">
            <a:gsLst>
              <a:gs pos="0">
                <a:srgbClr val="800080"/>
              </a:gs>
              <a:gs pos="50000">
                <a:schemeClr val="bg1"/>
              </a:gs>
              <a:gs pos="100000">
                <a:srgbClr val="800080"/>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lvl1pPr>
              <a:defRPr sz="2000" b="1">
                <a:solidFill>
                  <a:schemeClr val="tx2"/>
                </a:solidFill>
                <a:latin typeface="Arial" panose="020B0604020202020204" pitchFamily="34" charset="0"/>
                <a:ea typeface="宋体" panose="02010600030101010101" pitchFamily="2" charset="-122"/>
              </a:defRPr>
            </a:lvl1pPr>
            <a:lvl2pPr>
              <a:defRPr sz="2000" b="1">
                <a:solidFill>
                  <a:schemeClr val="tx2"/>
                </a:solidFill>
                <a:latin typeface="Arial" panose="020B0604020202020204" pitchFamily="34" charset="0"/>
                <a:ea typeface="宋体" panose="02010600030101010101" pitchFamily="2" charset="-122"/>
              </a:defRPr>
            </a:lvl2pPr>
            <a:lvl3pPr>
              <a:defRPr sz="2000" b="1">
                <a:solidFill>
                  <a:schemeClr val="tx2"/>
                </a:solidFill>
                <a:latin typeface="Arial" panose="020B0604020202020204" pitchFamily="34" charset="0"/>
                <a:ea typeface="宋体" panose="02010600030101010101" pitchFamily="2" charset="-122"/>
              </a:defRPr>
            </a:lvl3pPr>
            <a:lvl4pPr>
              <a:defRPr sz="2000" b="1">
                <a:solidFill>
                  <a:schemeClr val="tx2"/>
                </a:solidFill>
                <a:latin typeface="Arial" panose="020B0604020202020204" pitchFamily="34" charset="0"/>
                <a:ea typeface="宋体" panose="02010600030101010101" pitchFamily="2" charset="-122"/>
              </a:defRPr>
            </a:lvl4pPr>
            <a:lvl5pPr>
              <a:defRPr sz="2000" b="1">
                <a:solidFill>
                  <a:schemeClr val="tx2"/>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b="1">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2. </a:t>
            </a:r>
            <a:r>
              <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rPr>
              <a:t>基于时间的考虑</a:t>
            </a:r>
            <a:endParaRPr kumimoji="0" lang="zh-CN" altLang="en-US" sz="2000" b="1" i="0" u="none" strike="noStrike" kern="1200" cap="none" spc="0" normalizeH="0" baseline="0" noProof="0" smtClean="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112644" name="矩形 112643"/>
          <p:cNvSpPr/>
          <p:nvPr/>
        </p:nvSpPr>
        <p:spPr>
          <a:xfrm>
            <a:off x="381000" y="1219200"/>
            <a:ext cx="6629400" cy="854075"/>
          </a:xfrm>
          <a:prstGeom prst="rect">
            <a:avLst/>
          </a:prstGeom>
          <a:noFill/>
          <a:ln w="57150">
            <a:noFill/>
          </a:ln>
        </p:spPr>
        <p:txBody>
          <a:bodyPr>
            <a:spAutoFit/>
          </a:bodyPr>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顺序表是一种随机存取结构，存取</a:t>
            </a:r>
            <a:r>
              <a:rPr lang="en-US" altLang="zh-CN" dirty="0">
                <a:solidFill>
                  <a:schemeClr val="tx1"/>
                </a:solidFill>
                <a:latin typeface="Times New Roman" panose="02020603050405020304" pitchFamily="18" charset="0"/>
                <a:ea typeface="楷体_GB2312" pitchFamily="49" charset="-122"/>
              </a:rPr>
              <a:t>:O(1)</a:t>
            </a:r>
            <a:endParaRPr lang="en-US" altLang="zh-CN" dirty="0">
              <a:solidFill>
                <a:schemeClr val="tx1"/>
              </a:solidFill>
              <a:latin typeface="Times New Roman" panose="02020603050405020304" pitchFamily="18" charset="0"/>
              <a:ea typeface="楷体_GB2312" pitchFamily="49" charset="-122"/>
            </a:endParaRPr>
          </a:p>
          <a:p>
            <a:pPr lvl="0" eaLnBrk="1" hangingPunct="1">
              <a:lnSpc>
                <a:spcPct val="125000"/>
              </a:lnSpc>
            </a:pPr>
            <a:r>
              <a:rPr lang="zh-CN" altLang="en-US" dirty="0">
                <a:solidFill>
                  <a:schemeClr val="tx1"/>
                </a:solidFill>
                <a:latin typeface="Times New Roman" panose="02020603050405020304" pitchFamily="18" charset="0"/>
                <a:ea typeface="楷体_GB2312" pitchFamily="49" charset="-122"/>
              </a:rPr>
              <a:t>链表中的结点， 需从</a:t>
            </a:r>
            <a:r>
              <a:rPr lang="zh-CN" altLang="en-US" dirty="0">
                <a:solidFill>
                  <a:srgbClr val="CC0000"/>
                </a:solidFill>
                <a:latin typeface="Times New Roman" panose="02020603050405020304" pitchFamily="18" charset="0"/>
                <a:ea typeface="楷体_GB2312" pitchFamily="49" charset="-122"/>
              </a:rPr>
              <a:t>头指针</a:t>
            </a:r>
            <a:r>
              <a:rPr lang="zh-CN" altLang="en-US" dirty="0">
                <a:solidFill>
                  <a:schemeClr val="tx1"/>
                </a:solidFill>
                <a:latin typeface="Times New Roman" panose="02020603050405020304" pitchFamily="18" charset="0"/>
                <a:ea typeface="楷体_GB2312" pitchFamily="49" charset="-122"/>
              </a:rPr>
              <a:t>起顺着链找才能取得。</a:t>
            </a:r>
            <a:endParaRPr lang="zh-CN" altLang="en-US" dirty="0">
              <a:solidFill>
                <a:schemeClr val="tx1"/>
              </a:solidFill>
              <a:latin typeface="Times New Roman" panose="02020603050405020304" pitchFamily="18" charset="0"/>
              <a:ea typeface="楷体_GB2312" pitchFamily="49" charset="-122"/>
            </a:endParaRPr>
          </a:p>
        </p:txBody>
      </p:sp>
      <p:sp>
        <p:nvSpPr>
          <p:cNvPr id="112645" name="矩形 112644"/>
          <p:cNvSpPr/>
          <p:nvPr/>
        </p:nvSpPr>
        <p:spPr>
          <a:xfrm>
            <a:off x="381000" y="2057400"/>
            <a:ext cx="4038600" cy="473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楷体_GB2312" pitchFamily="49" charset="-122"/>
                <a:ea typeface="楷体_GB2312" pitchFamily="49" charset="-122"/>
              </a:rPr>
              <a:t>操作</a:t>
            </a:r>
            <a:r>
              <a:rPr lang="en-US" altLang="zh-CN" dirty="0">
                <a:solidFill>
                  <a:srgbClr val="002368"/>
                </a:solidFill>
                <a:latin typeface="楷体_GB2312" pitchFamily="49" charset="-122"/>
                <a:ea typeface="楷体_GB2312" pitchFamily="49" charset="-122"/>
              </a:rPr>
              <a:t>: </a:t>
            </a:r>
            <a:r>
              <a:rPr lang="zh-CN" altLang="en-US" dirty="0">
                <a:solidFill>
                  <a:srgbClr val="002368"/>
                </a:solidFill>
                <a:latin typeface="楷体_GB2312" pitchFamily="49" charset="-122"/>
                <a:ea typeface="楷体_GB2312" pitchFamily="49" charset="-122"/>
              </a:rPr>
              <a:t>查找、插入和删除</a:t>
            </a:r>
            <a:endParaRPr lang="zh-CN" altLang="en-US" dirty="0">
              <a:solidFill>
                <a:srgbClr val="002368"/>
              </a:solidFill>
              <a:latin typeface="楷体_GB2312" pitchFamily="49" charset="-122"/>
              <a:ea typeface="楷体_GB2312" pitchFamily="49" charset="-122"/>
            </a:endParaRPr>
          </a:p>
        </p:txBody>
      </p:sp>
      <p:sp>
        <p:nvSpPr>
          <p:cNvPr id="112646" name="矩形 112645"/>
          <p:cNvSpPr>
            <a:spLocks noChangeArrowheads="1"/>
          </p:cNvSpPr>
          <p:nvPr/>
        </p:nvSpPr>
        <p:spPr bwMode="auto">
          <a:xfrm>
            <a:off x="304800" y="2895600"/>
            <a:ext cx="2438400" cy="438150"/>
          </a:xfrm>
          <a:prstGeom prst="rect">
            <a:avLst/>
          </a:prstGeom>
          <a:gradFill rotWithShape="1">
            <a:gsLst>
              <a:gs pos="0">
                <a:srgbClr val="800080"/>
              </a:gs>
              <a:gs pos="50000">
                <a:schemeClr val="bg1"/>
              </a:gs>
              <a:gs pos="100000">
                <a:srgbClr val="800080"/>
              </a:gs>
            </a:gsLst>
            <a:lin ang="5400000" scaled="1"/>
          </a:gradFill>
          <a:ln>
            <a:noFill/>
          </a:ln>
          <a:extLst>
            <a:ext uri="{91240B29-F687-4F45-9708-019B960494DF}">
              <a14:hiddenLine xmlns:a14="http://schemas.microsoft.com/office/drawing/2010/main" w="57150">
                <a:solidFill>
                  <a:srgbClr val="000000"/>
                </a:solidFill>
                <a:miter lim="800000"/>
                <a:headEnd/>
                <a:tailEnd/>
              </a14:hiddenLine>
            </a:ext>
          </a:extLst>
        </p:spPr>
        <p:txBody>
          <a:bodyPr anchor="ct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3. </a:t>
            </a:r>
            <a:r>
              <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rPr>
              <a:t>基于环境的考虑</a:t>
            </a:r>
            <a:endParaRPr kumimoji="0" lang="zh-CN" altLang="en-US" sz="2000" b="1" i="0" u="none" strike="noStrike" kern="1200" cap="none" spc="0" normalizeH="0" baseline="0" noProof="0">
              <a:ln>
                <a:noFill/>
              </a:ln>
              <a:solidFill>
                <a:srgbClr val="000066"/>
              </a:solidFill>
              <a:effectLst/>
              <a:uLnTx/>
              <a:uFillTx/>
              <a:latin typeface="Times New Roman" panose="02020603050405020304" pitchFamily="18" charset="0"/>
              <a:ea typeface="华文新魏" panose="02010800040101010101" pitchFamily="2" charset="-122"/>
              <a:cs typeface="+mn-cs"/>
            </a:endParaRPr>
          </a:p>
        </p:txBody>
      </p:sp>
      <p:sp>
        <p:nvSpPr>
          <p:cNvPr id="112647" name="矩形 112646"/>
          <p:cNvSpPr/>
          <p:nvPr/>
        </p:nvSpPr>
        <p:spPr>
          <a:xfrm>
            <a:off x="381000" y="3505200"/>
            <a:ext cx="8305800" cy="854075"/>
          </a:xfrm>
          <a:prstGeom prst="rect">
            <a:avLst/>
          </a:prstGeom>
          <a:noFill/>
          <a:ln w="57150">
            <a:noFill/>
          </a:ln>
        </p:spPr>
        <p:txBody>
          <a:bodyPr>
            <a:spAutoFit/>
          </a:bodyPr>
          <a:p>
            <a:pPr lvl="0" eaLnBrk="1" hangingPunct="1">
              <a:lnSpc>
                <a:spcPct val="125000"/>
              </a:lnSpc>
            </a:pPr>
            <a:r>
              <a:rPr lang="zh-CN" altLang="en-US" dirty="0">
                <a:solidFill>
                  <a:schemeClr val="tx1"/>
                </a:solidFill>
                <a:latin typeface="楷体_GB2312" pitchFamily="49" charset="-122"/>
                <a:ea typeface="楷体_GB2312" pitchFamily="49" charset="-122"/>
              </a:rPr>
              <a:t>顺序表容易实现，任何高级语言中都有数组类型，链表的操作是基于指针的，相对来讲前者简单些，也是用户考虑的一个因素。</a:t>
            </a:r>
            <a:endParaRPr lang="zh-CN" altLang="en-US" dirty="0">
              <a:solidFill>
                <a:schemeClr val="tx1"/>
              </a:solidFill>
              <a:latin typeface="楷体_GB2312" pitchFamily="49" charset="-122"/>
              <a:ea typeface="楷体_GB2312" pitchFamily="49" charset="-122"/>
            </a:endParaRPr>
          </a:p>
        </p:txBody>
      </p:sp>
      <p:sp>
        <p:nvSpPr>
          <p:cNvPr id="112648" name="矩形 112647"/>
          <p:cNvSpPr/>
          <p:nvPr/>
        </p:nvSpPr>
        <p:spPr>
          <a:xfrm>
            <a:off x="381000" y="4495800"/>
            <a:ext cx="8458200" cy="1235075"/>
          </a:xfrm>
          <a:prstGeom prst="rect">
            <a:avLst/>
          </a:prstGeom>
          <a:noFill/>
          <a:ln w="57150">
            <a:noFill/>
          </a:ln>
        </p:spPr>
        <p:txBody>
          <a:bodyPr>
            <a:spAutoFit/>
          </a:bodyPr>
          <a:p>
            <a:pPr lvl="0" eaLnBrk="1" hangingPunct="1">
              <a:lnSpc>
                <a:spcPct val="125000"/>
              </a:lnSpc>
            </a:pPr>
            <a:r>
              <a:rPr lang="zh-CN" altLang="en-US" dirty="0">
                <a:solidFill>
                  <a:srgbClr val="002368"/>
                </a:solidFill>
                <a:latin typeface="楷体_GB2312" pitchFamily="49" charset="-122"/>
                <a:ea typeface="楷体_GB2312" pitchFamily="49" charset="-122"/>
              </a:rPr>
              <a:t>总之，两种存储结构各有长短，选择那一种由实际问题中的主要因素决定。通常“</a:t>
            </a:r>
            <a:r>
              <a:rPr lang="zh-CN" altLang="en-US" dirty="0">
                <a:solidFill>
                  <a:srgbClr val="CC0000"/>
                </a:solidFill>
                <a:latin typeface="楷体_GB2312" pitchFamily="49" charset="-122"/>
                <a:ea typeface="楷体_GB2312" pitchFamily="49" charset="-122"/>
              </a:rPr>
              <a:t>较稳定</a:t>
            </a:r>
            <a:r>
              <a:rPr lang="zh-CN" altLang="en-US" dirty="0">
                <a:solidFill>
                  <a:srgbClr val="002368"/>
                </a:solidFill>
                <a:latin typeface="楷体_GB2312" pitchFamily="49" charset="-122"/>
                <a:ea typeface="楷体_GB2312" pitchFamily="49" charset="-122"/>
              </a:rPr>
              <a:t>”的线性表选择</a:t>
            </a:r>
            <a:r>
              <a:rPr lang="zh-CN" altLang="en-US" dirty="0">
                <a:solidFill>
                  <a:srgbClr val="CC0000"/>
                </a:solidFill>
                <a:latin typeface="楷体_GB2312" pitchFamily="49" charset="-122"/>
                <a:ea typeface="楷体_GB2312" pitchFamily="49" charset="-122"/>
              </a:rPr>
              <a:t>顺序存储</a:t>
            </a:r>
            <a:r>
              <a:rPr lang="zh-CN" altLang="en-US" dirty="0">
                <a:solidFill>
                  <a:srgbClr val="002368"/>
                </a:solidFill>
                <a:latin typeface="楷体_GB2312" pitchFamily="49" charset="-122"/>
                <a:ea typeface="楷体_GB2312" pitchFamily="49" charset="-122"/>
              </a:rPr>
              <a:t>，而频繁做插入删除的即</a:t>
            </a:r>
            <a:r>
              <a:rPr lang="zh-CN" altLang="en-US" dirty="0">
                <a:solidFill>
                  <a:srgbClr val="CC0000"/>
                </a:solidFill>
                <a:latin typeface="楷体_GB2312" pitchFamily="49" charset="-122"/>
                <a:ea typeface="楷体_GB2312" pitchFamily="49" charset="-122"/>
              </a:rPr>
              <a:t>动态性较强</a:t>
            </a:r>
            <a:r>
              <a:rPr lang="zh-CN" altLang="en-US" dirty="0">
                <a:solidFill>
                  <a:srgbClr val="002368"/>
                </a:solidFill>
                <a:latin typeface="楷体_GB2312" pitchFamily="49" charset="-122"/>
                <a:ea typeface="楷体_GB2312" pitchFamily="49" charset="-122"/>
              </a:rPr>
              <a:t>的线性表宜选择</a:t>
            </a:r>
            <a:r>
              <a:rPr lang="zh-CN" altLang="en-US" dirty="0">
                <a:solidFill>
                  <a:srgbClr val="CC0000"/>
                </a:solidFill>
                <a:latin typeface="楷体_GB2312" pitchFamily="49" charset="-122"/>
                <a:ea typeface="楷体_GB2312" pitchFamily="49" charset="-122"/>
              </a:rPr>
              <a:t>链式存储</a:t>
            </a:r>
            <a:r>
              <a:rPr lang="zh-CN" altLang="en-US" dirty="0">
                <a:solidFill>
                  <a:srgbClr val="002368"/>
                </a:solidFill>
                <a:latin typeface="楷体_GB2312" pitchFamily="49" charset="-122"/>
                <a:ea typeface="楷体_GB2312" pitchFamily="49" charset="-122"/>
              </a:rPr>
              <a:t>。</a:t>
            </a:r>
            <a:endParaRPr lang="zh-CN" altLang="en-US" dirty="0">
              <a:solidFill>
                <a:srgbClr val="002368"/>
              </a:solidFill>
              <a:latin typeface="楷体_GB2312" pitchFamily="49" charset="-122"/>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2000" fill="hold"/>
                                        <p:tgtEl>
                                          <p:spTgt spid="112642"/>
                                        </p:tgtEl>
                                        <p:attrNameLst>
                                          <p:attrName>ppt_x</p:attrName>
                                        </p:attrNameLst>
                                      </p:cBhvr>
                                      <p:tavLst>
                                        <p:tav tm="0">
                                          <p:val>
                                            <p:strVal val="0-#ppt_w/2"/>
                                          </p:val>
                                        </p:tav>
                                        <p:tav tm="100000">
                                          <p:val>
                                            <p:strVal val="#ppt_x"/>
                                          </p:val>
                                        </p:tav>
                                      </p:tavLst>
                                    </p:anim>
                                    <p:anim calcmode="lin" valueType="num">
                                      <p:cBhvr additive="base">
                                        <p:cTn id="8" dur="2000" fill="hold"/>
                                        <p:tgtEl>
                                          <p:spTgt spid="112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Effect transition="in" filter="blinds(horizontal)">
                                      <p:cBhvr>
                                        <p:cTn id="13" dur="500"/>
                                        <p:tgtEl>
                                          <p:spTgt spid="11264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animEffect transition="in" filter="blinds(horizontal)">
                                      <p:cBhvr>
                                        <p:cTn id="16" dur="500"/>
                                        <p:tgtEl>
                                          <p:spTgt spid="11264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2646"/>
                                        </p:tgtEl>
                                        <p:attrNameLst>
                                          <p:attrName>style.visibility</p:attrName>
                                        </p:attrNameLst>
                                      </p:cBhvr>
                                      <p:to>
                                        <p:strVal val="visible"/>
                                      </p:to>
                                    </p:set>
                                    <p:anim calcmode="lin" valueType="num">
                                      <p:cBhvr additive="base">
                                        <p:cTn id="21" dur="500" fill="hold"/>
                                        <p:tgtEl>
                                          <p:spTgt spid="112646"/>
                                        </p:tgtEl>
                                        <p:attrNameLst>
                                          <p:attrName>ppt_x</p:attrName>
                                        </p:attrNameLst>
                                      </p:cBhvr>
                                      <p:tavLst>
                                        <p:tav tm="0">
                                          <p:val>
                                            <p:strVal val="0-#ppt_w/2"/>
                                          </p:val>
                                        </p:tav>
                                        <p:tav tm="100000">
                                          <p:val>
                                            <p:strVal val="#ppt_x"/>
                                          </p:val>
                                        </p:tav>
                                      </p:tavLst>
                                    </p:anim>
                                    <p:anim calcmode="lin" valueType="num">
                                      <p:cBhvr additive="base">
                                        <p:cTn id="22" dur="500" fill="hold"/>
                                        <p:tgtEl>
                                          <p:spTgt spid="11264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diamond(in)">
                                      <p:cBhvr>
                                        <p:cTn id="27" dur="2000"/>
                                        <p:tgtEl>
                                          <p:spTgt spid="112647"/>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12648"/>
                                        </p:tgtEl>
                                        <p:attrNameLst>
                                          <p:attrName>style.visibility</p:attrName>
                                        </p:attrNameLst>
                                      </p:cBhvr>
                                      <p:to>
                                        <p:strVal val="visible"/>
                                      </p:to>
                                    </p:set>
                                    <p:animEffect transition="in" filter="diamond(in)">
                                      <p:cBhvr>
                                        <p:cTn id="30" dur="20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4" grpId="0"/>
      <p:bldP spid="112645" grpId="0"/>
      <p:bldP spid="112646" grpId="0" animBg="1"/>
      <p:bldP spid="112647" grpId="0"/>
      <p:bldP spid="1126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0" name="矩形 21509"/>
          <p:cNvSpPr/>
          <p:nvPr/>
        </p:nvSpPr>
        <p:spPr>
          <a:xfrm>
            <a:off x="533400" y="533400"/>
            <a:ext cx="6248400" cy="396875"/>
          </a:xfrm>
          <a:prstGeom prst="rect">
            <a:avLst/>
          </a:prstGeom>
          <a:noFill/>
          <a:ln w="57150">
            <a:noFill/>
          </a:ln>
        </p:spPr>
        <p:txBody>
          <a:bodyPr>
            <a:spAutoFit/>
          </a:bodyPr>
          <a:p>
            <a:pPr lvl="0" eaLnBrk="1" hangingPunct="1"/>
            <a:r>
              <a:rPr lang="zh-CN" altLang="en-US" dirty="0">
                <a:solidFill>
                  <a:schemeClr val="tx1"/>
                </a:solidFill>
                <a:latin typeface="楷体_GB2312" pitchFamily="49" charset="-122"/>
                <a:ea typeface="楷体_GB2312" pitchFamily="49" charset="-122"/>
              </a:rPr>
              <a:t>线性表的顺序存储结构可用</a:t>
            </a:r>
            <a:r>
              <a:rPr lang="en-US" altLang="zh-CN" dirty="0">
                <a:solidFill>
                  <a:schemeClr val="tx1"/>
                </a:solidFill>
                <a:latin typeface="楷体_GB2312" pitchFamily="49" charset="-122"/>
                <a:ea typeface="楷体_GB2312" pitchFamily="49" charset="-122"/>
              </a:rPr>
              <a:t>C</a:t>
            </a:r>
            <a:r>
              <a:rPr lang="zh-CN" altLang="en-US" dirty="0">
                <a:solidFill>
                  <a:schemeClr val="tx1"/>
                </a:solidFill>
                <a:latin typeface="楷体_GB2312" pitchFamily="49" charset="-122"/>
                <a:ea typeface="楷体_GB2312" pitchFamily="49" charset="-122"/>
              </a:rPr>
              <a:t>语言定义如下：</a:t>
            </a:r>
            <a:endParaRPr lang="zh-CN" altLang="en-US" dirty="0">
              <a:solidFill>
                <a:schemeClr val="tx1"/>
              </a:solidFill>
              <a:latin typeface="楷体_GB2312" pitchFamily="49" charset="-122"/>
              <a:ea typeface="楷体_GB2312" pitchFamily="49" charset="-122"/>
            </a:endParaRPr>
          </a:p>
        </p:txBody>
      </p:sp>
      <p:sp>
        <p:nvSpPr>
          <p:cNvPr id="21511" name="矩形 21510"/>
          <p:cNvSpPr/>
          <p:nvPr/>
        </p:nvSpPr>
        <p:spPr>
          <a:xfrm>
            <a:off x="685800" y="914400"/>
            <a:ext cx="7467600" cy="2073275"/>
          </a:xfrm>
          <a:prstGeom prst="rect">
            <a:avLst/>
          </a:prstGeom>
          <a:noFill/>
          <a:ln w="57150">
            <a:noFill/>
          </a:ln>
        </p:spPr>
        <p:txBody>
          <a:bodyPr>
            <a:spAutoFit/>
          </a:bodyPr>
          <a:p>
            <a:pPr lvl="0" eaLnBrk="1" hangingPunct="1">
              <a:lnSpc>
                <a:spcPct val="130000"/>
              </a:lnSpc>
            </a:pPr>
            <a:r>
              <a:rPr lang="en-US" altLang="zh-CN" dirty="0">
                <a:solidFill>
                  <a:srgbClr val="000066"/>
                </a:solidFill>
                <a:latin typeface="Times New Roman" panose="02020603050405020304" pitchFamily="18" charset="0"/>
                <a:ea typeface="华文新魏" panose="02010800040101010101" pitchFamily="2" charset="-122"/>
              </a:rPr>
              <a:t>#define int datatype;</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30000"/>
              </a:lnSpc>
            </a:pPr>
            <a:r>
              <a:rPr lang="en-US" altLang="zh-CN" dirty="0">
                <a:solidFill>
                  <a:srgbClr val="000066"/>
                </a:solidFill>
                <a:latin typeface="Times New Roman" panose="02020603050405020304" pitchFamily="18" charset="0"/>
                <a:ea typeface="华文新魏" panose="02010800040101010101" pitchFamily="2" charset="-122"/>
              </a:rPr>
              <a:t>#define MAXSIZE 1024</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30000"/>
              </a:lnSpc>
            </a:pPr>
            <a:r>
              <a:rPr lang="en-US" altLang="zh-CN" dirty="0">
                <a:solidFill>
                  <a:srgbClr val="990033"/>
                </a:solidFill>
                <a:latin typeface="Times New Roman" panose="02020603050405020304" pitchFamily="18" charset="0"/>
                <a:ea typeface="华文新魏" panose="02010800040101010101" pitchFamily="2" charset="-122"/>
              </a:rPr>
              <a:t>typedef</a:t>
            </a:r>
            <a:r>
              <a:rPr lang="en-US" altLang="zh-CN" dirty="0">
                <a:solidFill>
                  <a:srgbClr val="000066"/>
                </a:solidFill>
                <a:latin typeface="Times New Roman" panose="02020603050405020304" pitchFamily="18" charset="0"/>
                <a:ea typeface="华文新魏" panose="02010800040101010101" pitchFamily="2" charset="-122"/>
              </a:rPr>
              <a:t> struct  </a:t>
            </a:r>
            <a:endParaRPr lang="en-US" altLang="zh-CN" dirty="0">
              <a:solidFill>
                <a:srgbClr val="000066"/>
              </a:solidFill>
              <a:latin typeface="Times New Roman" panose="02020603050405020304" pitchFamily="18" charset="0"/>
              <a:ea typeface="华文新魏" panose="02010800040101010101" pitchFamily="2" charset="-122"/>
            </a:endParaRPr>
          </a:p>
          <a:p>
            <a:pPr lvl="0" eaLnBrk="1" hangingPunct="1">
              <a:lnSpc>
                <a:spcPct val="130000"/>
              </a:lnSpc>
            </a:pPr>
            <a:r>
              <a:rPr lang="en-US" altLang="zh-CN" dirty="0">
                <a:solidFill>
                  <a:srgbClr val="000066"/>
                </a:solidFill>
                <a:latin typeface="Times New Roman" panose="02020603050405020304" pitchFamily="18" charset="0"/>
                <a:ea typeface="华文新魏" panose="02010800040101010101" pitchFamily="2" charset="-122"/>
              </a:rPr>
              <a:t>{   datatype  elem[MAXSIZE]; </a:t>
            </a:r>
            <a:r>
              <a:rPr lang="en-US" altLang="zh-CN" b="0" dirty="0">
                <a:latin typeface="Times New Roman" panose="02020603050405020304" pitchFamily="18" charset="0"/>
                <a:ea typeface="楷体_GB2312" pitchFamily="49" charset="-122"/>
              </a:rPr>
              <a:t>	</a:t>
            </a:r>
            <a:endParaRPr lang="en-US" altLang="zh-CN" b="0" dirty="0">
              <a:latin typeface="Times New Roman" panose="02020603050405020304" pitchFamily="18" charset="0"/>
              <a:ea typeface="楷体_GB2312" pitchFamily="49" charset="-122"/>
            </a:endParaRPr>
          </a:p>
          <a:p>
            <a:pPr lvl="0" eaLnBrk="1" hangingPunct="1">
              <a:lnSpc>
                <a:spcPct val="130000"/>
              </a:lnSpc>
            </a:pPr>
            <a:r>
              <a:rPr lang="en-US" altLang="zh-CN" dirty="0">
                <a:solidFill>
                  <a:srgbClr val="000066"/>
                </a:solidFill>
                <a:latin typeface="Times New Roman" panose="02020603050405020304" pitchFamily="18" charset="0"/>
                <a:ea typeface="华文新魏" panose="02010800040101010101" pitchFamily="2" charset="-122"/>
              </a:rPr>
              <a:t>     int  length;  }</a:t>
            </a:r>
            <a:r>
              <a:rPr lang="en-US" altLang="zh-CN" dirty="0">
                <a:solidFill>
                  <a:srgbClr val="660066"/>
                </a:solidFill>
                <a:latin typeface="Times New Roman" panose="02020603050405020304" pitchFamily="18" charset="0"/>
                <a:ea typeface="华文新魏" panose="02010800040101010101" pitchFamily="2" charset="-122"/>
              </a:rPr>
              <a:t> </a:t>
            </a:r>
            <a:r>
              <a:rPr lang="en-US" altLang="zh-CN" dirty="0">
                <a:solidFill>
                  <a:srgbClr val="990033"/>
                </a:solidFill>
                <a:latin typeface="Times New Roman" panose="02020603050405020304" pitchFamily="18" charset="0"/>
                <a:ea typeface="华文新魏" panose="02010800040101010101" pitchFamily="2" charset="-122"/>
              </a:rPr>
              <a:t>SeqList;</a:t>
            </a:r>
            <a:r>
              <a:rPr lang="en-US" altLang="zh-CN" dirty="0">
                <a:solidFill>
                  <a:srgbClr val="660066"/>
                </a:solidFill>
                <a:latin typeface="Times New Roman" panose="02020603050405020304" pitchFamily="18" charset="0"/>
                <a:ea typeface="华文新魏" panose="02010800040101010101" pitchFamily="2" charset="-122"/>
              </a:rPr>
              <a:t>  </a:t>
            </a:r>
            <a:endParaRPr lang="en-US" altLang="zh-CN" dirty="0">
              <a:solidFill>
                <a:srgbClr val="660066"/>
              </a:solidFill>
              <a:latin typeface="Times New Roman" panose="02020603050405020304" pitchFamily="18" charset="0"/>
              <a:ea typeface="华文新魏" panose="02010800040101010101" pitchFamily="2" charset="-122"/>
            </a:endParaRPr>
          </a:p>
        </p:txBody>
      </p:sp>
      <p:sp>
        <p:nvSpPr>
          <p:cNvPr id="21515" name="矩形 21514"/>
          <p:cNvSpPr/>
          <p:nvPr/>
        </p:nvSpPr>
        <p:spPr>
          <a:xfrm>
            <a:off x="762000" y="2971800"/>
            <a:ext cx="2209800" cy="457200"/>
          </a:xfrm>
          <a:prstGeom prst="rect">
            <a:avLst/>
          </a:prstGeom>
          <a:noFill/>
          <a:ln w="57150">
            <a:noFill/>
          </a:ln>
        </p:spPr>
        <p:txBody>
          <a:bodyPr>
            <a:spAutoFit/>
          </a:bodyPr>
          <a:p>
            <a:pPr lvl="0" eaLnBrk="1" hangingPunct="1"/>
            <a:r>
              <a:rPr lang="en-US" altLang="zh-CN" dirty="0">
                <a:solidFill>
                  <a:srgbClr val="990033"/>
                </a:solidFill>
                <a:latin typeface="Times New Roman" panose="02020603050405020304" pitchFamily="18" charset="0"/>
                <a:ea typeface="华文新魏" panose="02010800040101010101" pitchFamily="2" charset="-122"/>
              </a:rPr>
              <a:t>SeqList</a:t>
            </a:r>
            <a:r>
              <a:rPr lang="en-US" altLang="zh-CN" dirty="0">
                <a:solidFill>
                  <a:srgbClr val="660066"/>
                </a:solidFill>
                <a:latin typeface="Times New Roman" panose="02020603050405020304" pitchFamily="18" charset="0"/>
                <a:ea typeface="华文新魏" panose="02010800040101010101" pitchFamily="2" charset="-122"/>
              </a:rPr>
              <a:t> </a:t>
            </a:r>
            <a:r>
              <a:rPr lang="en-US" altLang="zh-CN" sz="2400" dirty="0">
                <a:solidFill>
                  <a:schemeClr val="tx1"/>
                </a:solidFill>
                <a:latin typeface="Times New Roman" panose="02020603050405020304" pitchFamily="18" charset="0"/>
                <a:ea typeface="楷体_GB2312" pitchFamily="49" charset="-122"/>
              </a:rPr>
              <a:t> L ;</a:t>
            </a:r>
            <a:endParaRPr lang="en-US" altLang="zh-CN" sz="2400" dirty="0">
              <a:solidFill>
                <a:schemeClr val="tx1"/>
              </a:solidFill>
              <a:latin typeface="Times New Roman" panose="02020603050405020304" pitchFamily="18" charset="0"/>
              <a:ea typeface="楷体_GB2312" pitchFamily="49" charset="-122"/>
            </a:endParaRPr>
          </a:p>
        </p:txBody>
      </p:sp>
      <p:sp>
        <p:nvSpPr>
          <p:cNvPr id="21520" name="云形标注 21519"/>
          <p:cNvSpPr/>
          <p:nvPr/>
        </p:nvSpPr>
        <p:spPr>
          <a:xfrm>
            <a:off x="3886200" y="2590800"/>
            <a:ext cx="4648200" cy="914400"/>
          </a:xfrm>
          <a:prstGeom prst="cloudCallout">
            <a:avLst>
              <a:gd name="adj1" fmla="val -86134"/>
              <a:gd name="adj2" fmla="val -66148"/>
            </a:avLst>
          </a:prstGeom>
          <a:noFill/>
          <a:ln w="22225" cap="flat" cmpd="sng">
            <a:solidFill>
              <a:schemeClr val="folHlink"/>
            </a:solidFill>
            <a:prstDash val="solid"/>
            <a:headEnd type="none" w="med" len="med"/>
            <a:tailEnd type="none" w="med" len="med"/>
          </a:ln>
        </p:spPr>
        <p:txBody>
          <a:bodyPr/>
          <a:p>
            <a:pPr lvl="0" algn="ctr" eaLnBrk="1" hangingPunct="1"/>
            <a:r>
              <a:rPr lang="zh-CN" altLang="en-US" dirty="0">
                <a:solidFill>
                  <a:srgbClr val="990033"/>
                </a:solidFill>
                <a:latin typeface="Times New Roman" panose="02020603050405020304" pitchFamily="18" charset="0"/>
                <a:ea typeface="楷体_GB2312" pitchFamily="49" charset="-122"/>
              </a:rPr>
              <a:t>线性表长</a:t>
            </a:r>
            <a:endParaRPr lang="en-US" altLang="zh-CN" dirty="0">
              <a:solidFill>
                <a:srgbClr val="990033"/>
              </a:solidFill>
              <a:latin typeface="Times New Roman" panose="02020603050405020304" pitchFamily="18" charset="0"/>
              <a:ea typeface="楷体_GB2312" pitchFamily="49" charset="-122"/>
            </a:endParaRPr>
          </a:p>
        </p:txBody>
      </p:sp>
      <p:sp>
        <p:nvSpPr>
          <p:cNvPr id="21522" name="云形标注 21521"/>
          <p:cNvSpPr/>
          <p:nvPr/>
        </p:nvSpPr>
        <p:spPr>
          <a:xfrm>
            <a:off x="5486400" y="914400"/>
            <a:ext cx="2819400" cy="685800"/>
          </a:xfrm>
          <a:prstGeom prst="cloudCallout">
            <a:avLst>
              <a:gd name="adj1" fmla="val -96060"/>
              <a:gd name="adj2" fmla="val 96528"/>
            </a:avLst>
          </a:prstGeom>
          <a:noFill/>
          <a:ln w="22225" cap="flat" cmpd="sng">
            <a:solidFill>
              <a:schemeClr val="folHlink"/>
            </a:solidFill>
            <a:prstDash val="solid"/>
            <a:headEnd type="none" w="med" len="med"/>
            <a:tailEnd type="none" w="med" len="med"/>
          </a:ln>
        </p:spPr>
        <p:txBody>
          <a:bodyPr/>
          <a:p>
            <a:pPr lvl="0" algn="ctr" eaLnBrk="1" hangingPunct="1"/>
            <a:r>
              <a:rPr lang="zh-CN" altLang="en-US" dirty="0">
                <a:solidFill>
                  <a:srgbClr val="990033"/>
                </a:solidFill>
                <a:latin typeface="Times New Roman" panose="02020603050405020304" pitchFamily="18" charset="0"/>
                <a:ea typeface="楷体_GB2312" pitchFamily="49" charset="-122"/>
              </a:rPr>
              <a:t>存放数据元素</a:t>
            </a:r>
            <a:r>
              <a:rPr lang="zh-CN" altLang="en-US" dirty="0">
                <a:latin typeface="Times New Roman" panose="02020603050405020304" pitchFamily="18" charset="0"/>
                <a:ea typeface="楷体_GB2312" pitchFamily="49" charset="-122"/>
              </a:rPr>
              <a:t> </a:t>
            </a:r>
            <a:endParaRPr lang="zh-CN" altLang="en-US" dirty="0">
              <a:latin typeface="Times New Roman" panose="02020603050405020304" pitchFamily="18" charset="0"/>
              <a:ea typeface="楷体_GB2312" pitchFamily="49" charset="-122"/>
            </a:endParaRPr>
          </a:p>
        </p:txBody>
      </p:sp>
      <p:sp>
        <p:nvSpPr>
          <p:cNvPr id="18439" name="矩形 21522"/>
          <p:cNvSpPr/>
          <p:nvPr/>
        </p:nvSpPr>
        <p:spPr>
          <a:xfrm>
            <a:off x="457200" y="3621088"/>
            <a:ext cx="8153400" cy="2393950"/>
          </a:xfrm>
          <a:prstGeom prst="rect">
            <a:avLst/>
          </a:prstGeom>
          <a:noFill/>
          <a:ln w="57150">
            <a:noFill/>
          </a:ln>
        </p:spPr>
        <p:txBody>
          <a:bodyPr anchor="ctr">
            <a:spAutoFit/>
          </a:bodyPr>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顺序存储结构三个重要属性：</a:t>
            </a:r>
            <a:endParaRPr lang="zh-CN" altLang="en-US" sz="1800" dirty="0">
              <a:latin typeface="Times New Roman" panose="02020603050405020304" pitchFamily="18" charset="0"/>
              <a:ea typeface="楷体_GB2312" pitchFamily="49" charset="-122"/>
            </a:endParaRPr>
          </a:p>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    存储数据元素的空间：数组</a:t>
            </a:r>
            <a:r>
              <a:rPr lang="en-US" altLang="zh-CN" sz="1800" dirty="0">
                <a:latin typeface="Times New Roman" panose="02020603050405020304" pitchFamily="18" charset="0"/>
                <a:ea typeface="楷体_GB2312" pitchFamily="49" charset="-122"/>
              </a:rPr>
              <a:t>elem</a:t>
            </a:r>
            <a:r>
              <a:rPr lang="zh-CN" altLang="en-US" sz="1800" dirty="0">
                <a:latin typeface="Times New Roman" panose="02020603050405020304" pitchFamily="18" charset="0"/>
                <a:ea typeface="楷体_GB2312" pitchFamily="49" charset="-122"/>
              </a:rPr>
              <a:t>，用于存放数据元素。</a:t>
            </a:r>
            <a:endParaRPr lang="zh-CN" altLang="en-US" sz="1800" dirty="0">
              <a:latin typeface="Times New Roman" panose="02020603050405020304" pitchFamily="18" charset="0"/>
              <a:ea typeface="楷体_GB2312" pitchFamily="49" charset="-122"/>
            </a:endParaRPr>
          </a:p>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    线性表的最大容量：</a:t>
            </a:r>
            <a:r>
              <a:rPr lang="en-US" altLang="zh-CN" sz="1800" dirty="0">
                <a:latin typeface="Times New Roman" panose="02020603050405020304" pitchFamily="18" charset="0"/>
                <a:ea typeface="楷体_GB2312" pitchFamily="49" charset="-122"/>
              </a:rPr>
              <a:t>MAXSIZE</a:t>
            </a:r>
            <a:r>
              <a:rPr lang="zh-CN" altLang="en-US" sz="1800" dirty="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    线性表当前长度：</a:t>
            </a:r>
            <a:r>
              <a:rPr lang="en-US" altLang="en-US" sz="1800" dirty="0">
                <a:latin typeface="Times New Roman" panose="02020603050405020304" pitchFamily="18" charset="0"/>
                <a:ea typeface="楷体_GB2312" pitchFamily="49" charset="-122"/>
              </a:rPr>
              <a:t>length</a:t>
            </a:r>
            <a:r>
              <a:rPr lang="zh-CN" altLang="en-US" sz="1800" dirty="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强调两个问题：</a:t>
            </a:r>
            <a:endParaRPr lang="zh-CN" altLang="en-US" sz="1800" dirty="0">
              <a:latin typeface="Times New Roman" panose="02020603050405020304" pitchFamily="18" charset="0"/>
              <a:ea typeface="楷体_GB2312" pitchFamily="49" charset="-122"/>
            </a:endParaRPr>
          </a:p>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      “数组的长度”和“线性表的长度”两个概念。</a:t>
            </a:r>
            <a:endParaRPr lang="zh-CN" altLang="en-US" sz="1800" dirty="0">
              <a:latin typeface="Times New Roman" panose="02020603050405020304" pitchFamily="18" charset="0"/>
              <a:ea typeface="楷体_GB2312" pitchFamily="49" charset="-122"/>
            </a:endParaRPr>
          </a:p>
          <a:p>
            <a:pPr lvl="0" indent="266700" defTabSz="0" eaLnBrk="1" hangingPunct="1">
              <a:lnSpc>
                <a:spcPct val="120000"/>
              </a:lnSpc>
              <a:tabLst>
                <a:tab pos="533400" algn="l"/>
              </a:tabLst>
            </a:pPr>
            <a:r>
              <a:rPr lang="zh-CN" altLang="en-US" sz="1800" dirty="0">
                <a:latin typeface="Times New Roman" panose="02020603050405020304" pitchFamily="18" charset="0"/>
                <a:ea typeface="楷体_GB2312" pitchFamily="49" charset="-122"/>
              </a:rPr>
              <a:t>      注意区分数据元素的位序和数组的下标。</a:t>
            </a:r>
            <a:endParaRPr lang="zh-CN" altLang="en-US" sz="1800" dirty="0">
              <a:latin typeface="Times New Roman" panose="02020603050405020304" pitchFamily="18"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diamond(in)">
                                      <p:cBhvr>
                                        <p:cTn id="7" dur="2000"/>
                                        <p:tgtEl>
                                          <p:spTgt spid="215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1511"/>
                                        </p:tgtEl>
                                        <p:attrNameLst>
                                          <p:attrName>style.visibility</p:attrName>
                                        </p:attrNameLst>
                                      </p:cBhvr>
                                      <p:to>
                                        <p:strVal val="visible"/>
                                      </p:to>
                                    </p:set>
                                    <p:animEffect transition="in" filter="diamond(in)">
                                      <p:cBhvr>
                                        <p:cTn id="12" dur="2000"/>
                                        <p:tgtEl>
                                          <p:spTgt spid="215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520"/>
                                        </p:tgtEl>
                                        <p:attrNameLst>
                                          <p:attrName>style.visibility</p:attrName>
                                        </p:attrNameLst>
                                      </p:cBhvr>
                                      <p:to>
                                        <p:strVal val="visible"/>
                                      </p:to>
                                    </p:set>
                                    <p:animEffect transition="in" filter="diamond(in)">
                                      <p:cBhvr>
                                        <p:cTn id="17" dur="2000"/>
                                        <p:tgtEl>
                                          <p:spTgt spid="215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15"/>
                                        </p:tgtEl>
                                        <p:attrNameLst>
                                          <p:attrName>style.visibility</p:attrName>
                                        </p:attrNameLst>
                                      </p:cBhvr>
                                      <p:to>
                                        <p:strVal val="visible"/>
                                      </p:to>
                                    </p:set>
                                    <p:animEffect transition="in" filter="fade">
                                      <p:cBhvr>
                                        <p:cTn id="22" dur="2000"/>
                                        <p:tgtEl>
                                          <p:spTgt spid="2151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1522"/>
                                        </p:tgtEl>
                                        <p:attrNameLst>
                                          <p:attrName>style.visibility</p:attrName>
                                        </p:attrNameLst>
                                      </p:cBhvr>
                                      <p:to>
                                        <p:strVal val="visible"/>
                                      </p:to>
                                    </p:set>
                                    <p:animEffect transition="in" filter="diamond(in)">
                                      <p:cBhvr>
                                        <p:cTn id="27" dur="20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p:bldP spid="21515" grpId="0"/>
      <p:bldP spid="21520" grpId="0" animBg="1"/>
      <p:bldP spid="21522" grpId="0" animBg="1"/>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006600"/>
      </a:hlink>
      <a:folHlink>
        <a:srgbClr val="009900"/>
      </a:folHlink>
    </a:clrScheme>
    <a:fontScheme name="">
      <a:majorFont>
        <a:latin typeface="Times New Roman"/>
        <a:ea typeface="华文新魏"/>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21642</Words>
  <Application>WPS 演示</Application>
  <PresentationFormat>全屏显示(4:3)</PresentationFormat>
  <Paragraphs>1767</Paragraphs>
  <Slides>80</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15</vt:i4>
      </vt:variant>
      <vt:variant>
        <vt:lpstr>幻灯片标题</vt:lpstr>
      </vt:variant>
      <vt:variant>
        <vt:i4>80</vt:i4>
      </vt:variant>
    </vt:vector>
  </HeadingPairs>
  <TitlesOfParts>
    <vt:vector size="107" baseType="lpstr">
      <vt:lpstr>Arial</vt:lpstr>
      <vt:lpstr>宋体</vt:lpstr>
      <vt:lpstr>Wingdings</vt:lpstr>
      <vt:lpstr>Times New Roman</vt:lpstr>
      <vt:lpstr>华文新魏</vt:lpstr>
      <vt:lpstr>Calibri</vt:lpstr>
      <vt:lpstr>楷体_GB2312</vt:lpstr>
      <vt:lpstr>Times</vt:lpstr>
      <vt:lpstr>新宋体</vt:lpstr>
      <vt:lpstr>微软雅黑</vt:lpstr>
      <vt:lpstr>1_默认设计模板</vt:lpstr>
      <vt:lpstr>自定义设计方案</vt:lpstr>
      <vt:lpstr>Visio.Drawing.4</vt:lpstr>
      <vt:lpstr>Equation.3</vt:lpstr>
      <vt:lpstr>Equation.3</vt:lpstr>
      <vt:lpstr>Equation.3</vt:lpstr>
      <vt:lpstr>Visio.Drawing.11</vt:lpstr>
      <vt:lpstr>Visio.Drawing.11</vt:lpstr>
      <vt:lpstr>Visio.Drawing.11</vt:lpstr>
      <vt:lpstr>Visio.Drawing.11</vt:lpstr>
      <vt:lpstr>Visio.Drawing.4</vt:lpstr>
      <vt:lpstr>Visio.Drawing.11</vt:lpstr>
      <vt:lpstr>Visio.Drawing.11</vt:lpstr>
      <vt:lpstr>Flash.Movie</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王昱哲</dc:creator>
  <cp:lastModifiedBy>Administrator</cp:lastModifiedBy>
  <cp:revision>569</cp:revision>
  <dcterms:created xsi:type="dcterms:W3CDTF">2016-09-08T11:51:19Z</dcterms:created>
  <dcterms:modified xsi:type="dcterms:W3CDTF">2016-09-22T16:11:01Z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2052-10.1.0.5975</vt:lpwstr>
  </property>
</Properties>
</file>