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2"/>
  </p:notesMasterIdLst>
  <p:handoutMasterIdLst>
    <p:handoutMasterId r:id="rId43"/>
  </p:handoutMasterIdLst>
  <p:sldIdLst>
    <p:sldId id="256" r:id="rId2"/>
    <p:sldId id="710" r:id="rId3"/>
    <p:sldId id="257" r:id="rId4"/>
    <p:sldId id="304" r:id="rId5"/>
    <p:sldId id="324" r:id="rId6"/>
    <p:sldId id="262" r:id="rId7"/>
    <p:sldId id="711" r:id="rId8"/>
    <p:sldId id="305" r:id="rId9"/>
    <p:sldId id="306" r:id="rId10"/>
    <p:sldId id="307" r:id="rId11"/>
    <p:sldId id="308" r:id="rId12"/>
    <p:sldId id="309" r:id="rId13"/>
    <p:sldId id="302" r:id="rId14"/>
    <p:sldId id="276" r:id="rId15"/>
    <p:sldId id="310" r:id="rId16"/>
    <p:sldId id="328" r:id="rId17"/>
    <p:sldId id="311" r:id="rId18"/>
    <p:sldId id="312" r:id="rId19"/>
    <p:sldId id="313" r:id="rId20"/>
    <p:sldId id="329" r:id="rId21"/>
    <p:sldId id="712" r:id="rId22"/>
    <p:sldId id="314" r:id="rId23"/>
    <p:sldId id="303" r:id="rId24"/>
    <p:sldId id="713" r:id="rId25"/>
    <p:sldId id="316" r:id="rId26"/>
    <p:sldId id="317" r:id="rId27"/>
    <p:sldId id="260" r:id="rId28"/>
    <p:sldId id="318" r:id="rId29"/>
    <p:sldId id="319" r:id="rId30"/>
    <p:sldId id="327" r:id="rId31"/>
    <p:sldId id="330" r:id="rId32"/>
    <p:sldId id="266" r:id="rId33"/>
    <p:sldId id="267" r:id="rId34"/>
    <p:sldId id="701" r:id="rId35"/>
    <p:sldId id="702" r:id="rId36"/>
    <p:sldId id="703" r:id="rId37"/>
    <p:sldId id="709" r:id="rId38"/>
    <p:sldId id="714" r:id="rId39"/>
    <p:sldId id="715" r:id="rId40"/>
    <p:sldId id="291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A3B2C1"/>
    <a:srgbClr val="96F371"/>
    <a:srgbClr val="6AB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6" d="100"/>
          <a:sy n="56" d="100"/>
        </p:scale>
        <p:origin x="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1DDAA-9DEF-C793-E234-9C1E036F06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228600"/>
            <a:ext cx="1319514" cy="12134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72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technology/pe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9A2B-683B-4A36-2D68-AA11D41AD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Availability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6F02-64DA-575E-5563-BC8F6C639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8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7A17-8EC1-61BA-8CE7-7EBB4DDF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retries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C670-FB36-31AB-742A-CDBFA4898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Service B now</a:t>
            </a:r>
            <a:r>
              <a:rPr lang="en-US" baseline="0" dirty="0"/>
              <a:t> has two identical requests in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aseline="0" dirty="0"/>
              <a:t>Retry spike</a:t>
            </a:r>
          </a:p>
        </p:txBody>
      </p:sp>
    </p:spTree>
    <p:extLst>
      <p:ext uri="{BB962C8B-B14F-4D97-AF65-F5344CB8AC3E}">
        <p14:creationId xmlns:p14="http://schemas.microsoft.com/office/powerpoint/2010/main" val="336651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F672-9057-E038-FA02-0A373BC2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Identical requests in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BE85-E9F3-8929-2858-4F25C862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</a:t>
            </a:r>
            <a:r>
              <a:rPr lang="en-US" baseline="0" dirty="0"/>
              <a:t> 1: Service B is idempotent</a:t>
            </a:r>
          </a:p>
          <a:p>
            <a:pPr lvl="1"/>
            <a:r>
              <a:rPr lang="en-US" dirty="0"/>
              <a:t>Identical requests always</a:t>
            </a:r>
            <a:r>
              <a:rPr lang="en-US" baseline="0" dirty="0"/>
              <a:t> return same results. E.g. multiply by 1</a:t>
            </a:r>
          </a:p>
          <a:p>
            <a:r>
              <a:rPr lang="en-US" dirty="0"/>
              <a:t>Option 2: Service A includes request ID and Service B keeps track of which requests it has serviced.</a:t>
            </a:r>
          </a:p>
        </p:txBody>
      </p:sp>
    </p:spTree>
    <p:extLst>
      <p:ext uri="{BB962C8B-B14F-4D97-AF65-F5344CB8AC3E}">
        <p14:creationId xmlns:p14="http://schemas.microsoft.com/office/powerpoint/2010/main" val="404667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0DDC-AEA9-E042-8F35-EA7EE102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Retry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C1B-740C-C832-C1CB-7238D334D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r>
              <a:rPr lang="en-US" dirty="0"/>
              <a:t>A request from Service A does not generate a response within its deadline so it Service A retries.</a:t>
            </a:r>
          </a:p>
          <a:p>
            <a:r>
              <a:rPr lang="en-US" dirty="0"/>
              <a:t>Now Service </a:t>
            </a:r>
            <a:r>
              <a:rPr lang="en-US" b="1" dirty="0"/>
              <a:t> A </a:t>
            </a:r>
            <a:r>
              <a:rPr lang="en-US" dirty="0"/>
              <a:t>has two requests where before it only had one.</a:t>
            </a:r>
          </a:p>
          <a:p>
            <a:r>
              <a:rPr lang="en-US" dirty="0"/>
              <a:t>The Service now sends a third request, and so on</a:t>
            </a:r>
          </a:p>
          <a:p>
            <a:r>
              <a:rPr lang="en-US" dirty="0"/>
              <a:t>The Service B has many clients, each of which are doing the same thing.</a:t>
            </a:r>
          </a:p>
          <a:p>
            <a:r>
              <a:rPr lang="en-US" dirty="0"/>
              <a:t>This generates a “retry spike”</a:t>
            </a:r>
          </a:p>
        </p:txBody>
      </p:sp>
    </p:spTree>
    <p:extLst>
      <p:ext uri="{BB962C8B-B14F-4D97-AF65-F5344CB8AC3E}">
        <p14:creationId xmlns:p14="http://schemas.microsoft.com/office/powerpoint/2010/main" val="20557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DF33-18D3-A0D5-18B1-EDBAD1B5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retry spike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DE2A-77CC-87F5-86A5-E3BB5B78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 number of incoming requests. Requests can be limited at upstream locations such as gateways or load balancers.</a:t>
            </a:r>
          </a:p>
          <a:p>
            <a:r>
              <a:rPr lang="en-US" dirty="0"/>
              <a:t>Limit retry requests from requestor.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1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816-4DA1-7382-D51E-B99A47EE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457200"/>
            <a:ext cx="7772400" cy="1143000"/>
          </a:xfrm>
        </p:spPr>
        <p:txBody>
          <a:bodyPr/>
          <a:lstStyle/>
          <a:p>
            <a:r>
              <a:rPr lang="en-US" dirty="0"/>
              <a:t>Masking techniques for congestion or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2A5E-4DFF-694E-509A-CFD43F2C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Proceed without requested data. E.g. in a GPS system, if the data from the satellites are not received, proceed with dead reckoning based on other data.</a:t>
            </a:r>
          </a:p>
          <a:p>
            <a:r>
              <a:rPr lang="en-US" dirty="0"/>
              <a:t>Over-request. If multiple resources are being allocated, request more than needed and cancel the remaining requests once the necessary amount is reached. </a:t>
            </a:r>
          </a:p>
        </p:txBody>
      </p:sp>
    </p:spTree>
    <p:extLst>
      <p:ext uri="{BB962C8B-B14F-4D97-AF65-F5344CB8AC3E}">
        <p14:creationId xmlns:p14="http://schemas.microsoft.com/office/powerpoint/2010/main" val="377195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D78D-E24B-B663-DE91-BA9D1677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r>
              <a:rPr lang="en-US" baseline="0" dirty="0"/>
              <a:t> B has failed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5595-32F8-285C-64AA-BAFCAFCA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lang="en-AU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Failure in the cloud is inevitable.</a:t>
            </a:r>
          </a:p>
          <a:p>
            <a:pPr lvl="1" rtl="0" eaLnBrk="1" fontAlgn="base" hangingPunct="1"/>
            <a:r>
              <a:rPr lang="en-AU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data </a:t>
            </a:r>
            <a:r>
              <a:rPr lang="en-AU" sz="24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AU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~64,000 servers ~5 servers fail every day.</a:t>
            </a:r>
          </a:p>
          <a:p>
            <a:r>
              <a:rPr lang="en-AU" dirty="0"/>
              <a:t>Detecting failure</a:t>
            </a:r>
            <a:endParaRPr lang="en-AU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rtl="0" eaLnBrk="1" fontAlgn="base" hangingPunct="1"/>
            <a:r>
              <a:rPr lang="en-AU" dirty="0"/>
              <a:t>Lack of response to a request for service</a:t>
            </a:r>
          </a:p>
          <a:p>
            <a:pPr lvl="1" rtl="0" eaLnBrk="1" fontAlgn="base" hangingPunct="1"/>
            <a:r>
              <a:rPr lang="en-AU" dirty="0">
                <a:effectLst/>
              </a:rPr>
              <a:t>Health check.</a:t>
            </a:r>
          </a:p>
        </p:txBody>
      </p:sp>
    </p:spTree>
    <p:extLst>
      <p:ext uri="{BB962C8B-B14F-4D97-AF65-F5344CB8AC3E}">
        <p14:creationId xmlns:p14="http://schemas.microsoft.com/office/powerpoint/2010/main" val="3433671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113A-3F17-FA74-3D69-FA8E0430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if Service B has failed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956B-E383-197C-0970-5504CEB9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Service A should have fallback in case Service B has failed.</a:t>
            </a:r>
          </a:p>
          <a:p>
            <a:pPr lvl="1"/>
            <a:r>
              <a:rPr lang="en-US" dirty="0">
                <a:effectLst/>
              </a:rPr>
              <a:t> alternative method for determining values, </a:t>
            </a:r>
          </a:p>
          <a:p>
            <a:pPr lvl="1"/>
            <a:r>
              <a:rPr lang="en-US" dirty="0">
                <a:effectLst/>
              </a:rPr>
              <a:t>showing default recommendations rather than personalized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90BA-76DF-6A3C-9CBF-ECD2A0EF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recover</a:t>
            </a:r>
            <a:r>
              <a:rPr lang="en-US" baseline="0" dirty="0"/>
              <a:t> from failure of a single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E4DD5-D82B-D106-FC9D-C118D58C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Stateful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Stateless services</a:t>
            </a:r>
          </a:p>
        </p:txBody>
      </p:sp>
    </p:spTree>
    <p:extLst>
      <p:ext uri="{BB962C8B-B14F-4D97-AF65-F5344CB8AC3E}">
        <p14:creationId xmlns:p14="http://schemas.microsoft.com/office/powerpoint/2010/main" val="395531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4B38-93A6-521F-9BF9-7544CA13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from failure of stateful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F74D-B08A-5409-1FEC-C46A30F6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  <a:p>
            <a:pPr lvl="1"/>
            <a:r>
              <a:rPr lang="en-US" dirty="0"/>
              <a:t>Record state on persistent repository and restore when start up service after failure.</a:t>
            </a:r>
          </a:p>
          <a:p>
            <a:pPr lvl="1"/>
            <a:r>
              <a:rPr lang="en-US" dirty="0"/>
              <a:t>Tradeoff between cost of creating checkpoint and data lost between last checkpoint and failure.</a:t>
            </a:r>
          </a:p>
          <a:p>
            <a:r>
              <a:rPr lang="en-US" dirty="0"/>
              <a:t>Hot spare</a:t>
            </a:r>
          </a:p>
          <a:p>
            <a:pPr lvl="1"/>
            <a:r>
              <a:rPr lang="en-US" dirty="0"/>
              <a:t>Keep a secondary mirror instance up to date and make active if primary fails.</a:t>
            </a:r>
          </a:p>
        </p:txBody>
      </p:sp>
    </p:spTree>
    <p:extLst>
      <p:ext uri="{BB962C8B-B14F-4D97-AF65-F5344CB8AC3E}">
        <p14:creationId xmlns:p14="http://schemas.microsoft.com/office/powerpoint/2010/main" val="29971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C59D-A54D-3E47-6930-F1703F80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</a:t>
            </a:r>
            <a:r>
              <a:rPr lang="en-US" baseline="0" dirty="0"/>
              <a:t> from failure of stateless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DE3-4920-9FA6-B9F1-5F6957FB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instance of service</a:t>
            </a:r>
          </a:p>
          <a:p>
            <a:r>
              <a:rPr lang="en-US" dirty="0"/>
              <a:t>Could have pre-allocated instance</a:t>
            </a:r>
          </a:p>
          <a:p>
            <a:pPr lvl="1"/>
            <a:r>
              <a:rPr lang="en-US" dirty="0"/>
              <a:t>Trade off between cost of second instance and time required to create new instance</a:t>
            </a:r>
          </a:p>
          <a:p>
            <a:r>
              <a:rPr lang="en-US" dirty="0"/>
              <a:t>If multiple instances are executing, over allocate. </a:t>
            </a:r>
          </a:p>
        </p:txBody>
      </p:sp>
    </p:spTree>
    <p:extLst>
      <p:ext uri="{BB962C8B-B14F-4D97-AF65-F5344CB8AC3E}">
        <p14:creationId xmlns:p14="http://schemas.microsoft.com/office/powerpoint/2010/main" val="43770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  <a:p>
            <a:r>
              <a:rPr lang="en-US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158286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C4D8-091B-05D5-7D62-9E2C07AC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state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08D0-0866-4771-8F27-55313E8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Coordination Service (e.g. Zookeeper, </a:t>
            </a:r>
            <a:r>
              <a:rPr lang="en-US" dirty="0" err="1"/>
              <a:t>etcd</a:t>
            </a:r>
            <a:r>
              <a:rPr lang="en-US" dirty="0"/>
              <a:t>, consul) can be used to maintain state across multiple stateless instances </a:t>
            </a:r>
          </a:p>
          <a:p>
            <a:r>
              <a:rPr lang="en-US" dirty="0"/>
              <a:t>Distributed Coordination Service is fault tolerant</a:t>
            </a:r>
          </a:p>
          <a:p>
            <a:r>
              <a:rPr lang="en-US" dirty="0"/>
              <a:t>Will be available if instance fails.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b="1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6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B1A4-950D-CC5C-D195-32DD9077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of availability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5E1B-3772-4EFC-6100-87BC9CCFE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AWS availability zone fails roughly once a year</a:t>
            </a:r>
          </a:p>
          <a:p>
            <a:r>
              <a:rPr lang="en-US" dirty="0">
                <a:hlinkClick r:id="rId2"/>
              </a:rPr>
              <a:t>https://aws.amazon.com/premiumsupport/technology/pes/</a:t>
            </a:r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Live with 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Keep a hot spare in different region.</a:t>
            </a:r>
          </a:p>
          <a:p>
            <a:pPr marL="1257300" lvl="3" indent="0">
              <a:buNone/>
            </a:pPr>
            <a:r>
              <a:rPr lang="en-US" sz="2400" dirty="0"/>
              <a:t>Data in transit during failure may be lost</a:t>
            </a:r>
          </a:p>
        </p:txBody>
      </p:sp>
    </p:spTree>
    <p:extLst>
      <p:ext uri="{BB962C8B-B14F-4D97-AF65-F5344CB8AC3E}">
        <p14:creationId xmlns:p14="http://schemas.microsoft.com/office/powerpoint/2010/main" val="639008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CC65-2D44-A08B-0224-BB1B144C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</a:t>
            </a:r>
            <a:r>
              <a:rPr lang="en-US" baseline="0" dirty="0"/>
              <a:t> effect of nearest neighbor rollover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88AB-995E-D894-461B-8DC3D50C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your system is hosted in availability zone A</a:t>
            </a:r>
          </a:p>
          <a:p>
            <a:r>
              <a:rPr lang="en-US" dirty="0"/>
              <a:t>Suppose you have set up redundancy on the closest availability zone to the zone A.</a:t>
            </a:r>
          </a:p>
          <a:p>
            <a:r>
              <a:rPr lang="en-US" dirty="0"/>
              <a:t>Availability zone A fails.</a:t>
            </a:r>
          </a:p>
          <a:p>
            <a:r>
              <a:rPr lang="en-US" dirty="0"/>
              <a:t>Your system fails over to the closest zone.</a:t>
            </a:r>
          </a:p>
          <a:p>
            <a:r>
              <a:rPr lang="en-US" dirty="0"/>
              <a:t>So does every other system hosted in zone A.</a:t>
            </a:r>
          </a:p>
          <a:p>
            <a:r>
              <a:rPr lang="en-US" dirty="0"/>
              <a:t>Closest zone gets overloaded.</a:t>
            </a:r>
          </a:p>
        </p:txBody>
      </p:sp>
    </p:spTree>
    <p:extLst>
      <p:ext uri="{BB962C8B-B14F-4D97-AF65-F5344CB8AC3E}">
        <p14:creationId xmlns:p14="http://schemas.microsoft.com/office/powerpoint/2010/main" val="411878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b="1" dirty="0"/>
              <a:t>Disaster recovery</a:t>
            </a:r>
          </a:p>
          <a:p>
            <a:r>
              <a:rPr lang="en-US" dirty="0"/>
              <a:t>Other considerations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36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FD-DFDE-4F13-8857-FAB99312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DF563-BD4A-47C2-BC84-4C5646671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038600"/>
          </a:xfrm>
        </p:spPr>
        <p:txBody>
          <a:bodyPr/>
          <a:lstStyle/>
          <a:p>
            <a:r>
              <a:rPr lang="en-US" sz="2800" dirty="0"/>
              <a:t>Disaster – event that makes a data center inoperable – flood, earthquake, tornado, power outage,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Business continuity</a:t>
            </a:r>
            <a:r>
              <a:rPr lang="en-US" sz="2800" baseline="0" dirty="0"/>
              <a:t> – keeping your business going in the event of a disaster</a:t>
            </a:r>
          </a:p>
          <a:p>
            <a:pPr lvl="1"/>
            <a:r>
              <a:rPr lang="en-US" dirty="0"/>
              <a:t>Involves customers, employees, protecting people and equipment</a:t>
            </a:r>
          </a:p>
          <a:p>
            <a:r>
              <a:rPr lang="en-US" sz="2800" dirty="0"/>
              <a:t>Disaster Recovery – the IT portion of business continuity. Maintaining service to customers</a:t>
            </a:r>
          </a:p>
        </p:txBody>
      </p:sp>
    </p:spTree>
    <p:extLst>
      <p:ext uri="{BB962C8B-B14F-4D97-AF65-F5344CB8AC3E}">
        <p14:creationId xmlns:p14="http://schemas.microsoft.com/office/powerpoint/2010/main" val="3899043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95B6-2E3C-4E3B-9606-7A84E784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measures per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A3B7-6EBC-4951-9BEA-AFC0C4DB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RTO</a:t>
            </a:r>
            <a:r>
              <a:rPr lang="en-US" baseline="0" dirty="0"/>
              <a:t> – recovery time objective</a:t>
            </a:r>
          </a:p>
          <a:p>
            <a:pPr lvl="1"/>
            <a:r>
              <a:rPr lang="en-US" dirty="0"/>
              <a:t>How long</a:t>
            </a:r>
            <a:r>
              <a:rPr lang="en-US" baseline="0" dirty="0"/>
              <a:t> before system is in service again</a:t>
            </a:r>
          </a:p>
          <a:p>
            <a:pPr lvl="0"/>
            <a:r>
              <a:rPr lang="en-US" dirty="0"/>
              <a:t>RPO</a:t>
            </a:r>
            <a:r>
              <a:rPr lang="en-US" baseline="0" dirty="0"/>
              <a:t> – recovery point objective</a:t>
            </a:r>
          </a:p>
          <a:p>
            <a:pPr lvl="1"/>
            <a:r>
              <a:rPr lang="en-US" dirty="0"/>
              <a:t>How much data can be lost in the event of a disaster</a:t>
            </a:r>
          </a:p>
          <a:p>
            <a:pPr lvl="0"/>
            <a:r>
              <a:rPr lang="en-US" dirty="0"/>
              <a:t>Will vary for</a:t>
            </a:r>
            <a:r>
              <a:rPr lang="en-US" baseline="0" dirty="0"/>
              <a:t> each system in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7807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AA0D-750B-4435-A8F4-A2A59FDF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3C281C-4396-4ECC-B51A-6F0E26006EDA}"/>
              </a:ext>
            </a:extLst>
          </p:cNvPr>
          <p:cNvGrpSpPr/>
          <p:nvPr/>
        </p:nvGrpSpPr>
        <p:grpSpPr>
          <a:xfrm>
            <a:off x="1143001" y="2175199"/>
            <a:ext cx="6354550" cy="3623920"/>
            <a:chOff x="1219200" y="2202230"/>
            <a:chExt cx="6324600" cy="30065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841B71-00EE-41EE-84D2-DB084F9A259A}"/>
                </a:ext>
              </a:extLst>
            </p:cNvPr>
            <p:cNvCxnSpPr/>
            <p:nvPr/>
          </p:nvCxnSpPr>
          <p:spPr bwMode="auto">
            <a:xfrm>
              <a:off x="1219200" y="4724400"/>
              <a:ext cx="63246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B810D4-8CD6-4EFE-A7FE-6F6409DCB967}"/>
                </a:ext>
              </a:extLst>
            </p:cNvPr>
            <p:cNvSpPr txBox="1"/>
            <p:nvPr/>
          </p:nvSpPr>
          <p:spPr>
            <a:xfrm>
              <a:off x="3733801" y="4876801"/>
              <a:ext cx="812402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E1CCBB-A60A-4D74-B9AD-EF0A5E328DC6}"/>
                </a:ext>
              </a:extLst>
            </p:cNvPr>
            <p:cNvSpPr txBox="1"/>
            <p:nvPr/>
          </p:nvSpPr>
          <p:spPr>
            <a:xfrm>
              <a:off x="3748924" y="3097662"/>
              <a:ext cx="1262318" cy="587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Disaster</a:t>
              </a:r>
            </a:p>
            <a:p>
              <a:r>
                <a:rPr lang="en-US" sz="2000" dirty="0"/>
                <a:t>happens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A99E0D-1B55-4C36-85A5-5008FA1154CE}"/>
                </a:ext>
              </a:extLst>
            </p:cNvPr>
            <p:cNvSpPr txBox="1"/>
            <p:nvPr/>
          </p:nvSpPr>
          <p:spPr>
            <a:xfrm>
              <a:off x="6125276" y="3100131"/>
              <a:ext cx="706146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RTO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A75522-0961-475E-A46E-7C15B0BF50AE}"/>
                </a:ext>
              </a:extLst>
            </p:cNvPr>
            <p:cNvSpPr txBox="1"/>
            <p:nvPr/>
          </p:nvSpPr>
          <p:spPr>
            <a:xfrm>
              <a:off x="1641732" y="3100131"/>
              <a:ext cx="715080" cy="331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RPO</a:t>
              </a:r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B0A79D2F-455E-4653-9D3F-8BF79FA6F305}"/>
                </a:ext>
              </a:extLst>
            </p:cNvPr>
            <p:cNvSpPr/>
            <p:nvPr/>
          </p:nvSpPr>
          <p:spPr bwMode="auto">
            <a:xfrm>
              <a:off x="1828800" y="3505200"/>
              <a:ext cx="457200" cy="12192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5DA3EDDC-32A9-41C9-B54F-3256E08BAE20}"/>
                </a:ext>
              </a:extLst>
            </p:cNvPr>
            <p:cNvSpPr/>
            <p:nvPr/>
          </p:nvSpPr>
          <p:spPr bwMode="auto">
            <a:xfrm>
              <a:off x="4114800" y="4110573"/>
              <a:ext cx="533400" cy="61382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B4A077BC-BAD9-4A09-A1B4-3BA2E6894304}"/>
                </a:ext>
              </a:extLst>
            </p:cNvPr>
            <p:cNvSpPr/>
            <p:nvPr/>
          </p:nvSpPr>
          <p:spPr bwMode="auto">
            <a:xfrm>
              <a:off x="6324600" y="3657600"/>
              <a:ext cx="533400" cy="9906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75607" tIns="37804" rIns="75607" bIns="37804" numCol="1" rtlCol="0" anchor="t" anchorCtr="0" compatLnSpc="1">
              <a:prstTxWarp prst="textNoShape">
                <a:avLst/>
              </a:prstTxWarp>
            </a:bodyPr>
            <a:lstStyle/>
            <a:p>
              <a:pPr defTabSz="756117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985">
                <a:solidFill>
                  <a:srgbClr val="000000"/>
                </a:solidFill>
                <a:latin typeface="Times" charset="0"/>
                <a:ea typeface="Osaka" charset="0"/>
                <a:cs typeface="Osaka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1011C8-7078-4977-827D-C4818EC064D9}"/>
                </a:ext>
              </a:extLst>
            </p:cNvPr>
            <p:cNvSpPr txBox="1"/>
            <p:nvPr/>
          </p:nvSpPr>
          <p:spPr>
            <a:xfrm>
              <a:off x="1524001" y="2202230"/>
              <a:ext cx="1676400" cy="850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85" dirty="0"/>
                <a:t>Data saved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5DC7CF1-320B-4122-9E36-642E35491848}"/>
              </a:ext>
            </a:extLst>
          </p:cNvPr>
          <p:cNvSpPr txBox="1"/>
          <p:nvPr/>
        </p:nvSpPr>
        <p:spPr>
          <a:xfrm>
            <a:off x="5357707" y="2057400"/>
            <a:ext cx="3024293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5" dirty="0"/>
              <a:t>System is available with data saved previously</a:t>
            </a:r>
          </a:p>
        </p:txBody>
      </p:sp>
    </p:spTree>
    <p:extLst>
      <p:ext uri="{BB962C8B-B14F-4D97-AF65-F5344CB8AC3E}">
        <p14:creationId xmlns:p14="http://schemas.microsoft.com/office/powerpoint/2010/main" val="48591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997B-7366-4A02-B8E9-162389C5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9ED9-FD32-4C1D-8F4A-90FBC349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  <a:r>
              <a:rPr lang="en-US" baseline="0" dirty="0"/>
              <a:t> your systems into tiers based on RTO and RPO</a:t>
            </a:r>
          </a:p>
          <a:p>
            <a:pPr lvl="1"/>
            <a:r>
              <a:rPr lang="en-US" dirty="0"/>
              <a:t>Tier 1 (mission critical) – 15 minutes</a:t>
            </a:r>
          </a:p>
          <a:p>
            <a:pPr lvl="1"/>
            <a:r>
              <a:rPr lang="en-US" dirty="0"/>
              <a:t>Tier 2 (important support ) - 2 hours</a:t>
            </a:r>
          </a:p>
          <a:p>
            <a:pPr lvl="1"/>
            <a:r>
              <a:rPr lang="en-US" dirty="0"/>
              <a:t>Tier 3 (less important support) - 4 hours</a:t>
            </a:r>
          </a:p>
          <a:p>
            <a:pPr lvl="1"/>
            <a:r>
              <a:rPr lang="en-US" dirty="0"/>
              <a:t>Tier 4 (everything else) - 24 hours</a:t>
            </a:r>
          </a:p>
        </p:txBody>
      </p:sp>
    </p:spTree>
    <p:extLst>
      <p:ext uri="{BB962C8B-B14F-4D97-AF65-F5344CB8AC3E}">
        <p14:creationId xmlns:p14="http://schemas.microsoft.com/office/powerpoint/2010/main" val="265757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5F6-B268-4D54-89A0-7731F7F3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data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65CA-AC22-4775-9987-49EE0B3F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r>
              <a:rPr lang="en-US" sz="2800" dirty="0"/>
              <a:t>When a disaster occurs, your data center will be out of operation for days/weeks/months</a:t>
            </a:r>
          </a:p>
          <a:p>
            <a:r>
              <a:rPr lang="en-US" sz="2800" dirty="0"/>
              <a:t>You need a secondary (back up) data center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9BD5C-1F77-4C79-A8B0-4CC04DB10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45" y="2286000"/>
            <a:ext cx="45778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98D5-07AC-CB11-8452-1FFA7323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AEE9-ABF9-083F-BB87-E038D953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is defined as the degree to which a system or component is operational and accessible when required for use</a:t>
            </a:r>
          </a:p>
        </p:txBody>
      </p:sp>
    </p:spTree>
    <p:extLst>
      <p:ext uri="{BB962C8B-B14F-4D97-AF65-F5344CB8AC3E}">
        <p14:creationId xmlns:p14="http://schemas.microsoft.com/office/powerpoint/2010/main" val="92146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69F1-0AFE-15A6-8AB4-FE1E004C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34D4-9E01-C776-5844-7365867A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disaster as availability zone failure.</a:t>
            </a:r>
          </a:p>
          <a:p>
            <a:pPr lvl="1"/>
            <a:r>
              <a:rPr lang="en-US" dirty="0"/>
              <a:t>Maintain spares in secondary availability zone</a:t>
            </a:r>
          </a:p>
          <a:p>
            <a:pPr lvl="1"/>
            <a:r>
              <a:rPr lang="en-US" dirty="0"/>
              <a:t>Hot spares or ware spares depending on system criticality and cost.</a:t>
            </a:r>
          </a:p>
        </p:txBody>
      </p:sp>
    </p:spTree>
    <p:extLst>
      <p:ext uri="{BB962C8B-B14F-4D97-AF65-F5344CB8AC3E}">
        <p14:creationId xmlns:p14="http://schemas.microsoft.com/office/powerpoint/2010/main" val="2878780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b="1" dirty="0"/>
              <a:t>Other considerations</a:t>
            </a:r>
          </a:p>
          <a:p>
            <a:r>
              <a:rPr lang="en-US" dirty="0"/>
              <a:t>Key questions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46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DC43-1455-3215-9E17-6A65F68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CB4C-ED28-2F02-3B4E-A155C51A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real time systems, threads are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prioritized. </a:t>
            </a:r>
            <a:endParaRPr lang="en-US" sz="28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</a:t>
            </a: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riority inversion causes lower priorities to be run ahead of higher priorities</a:t>
            </a:r>
          </a:p>
        </p:txBody>
      </p:sp>
    </p:spTree>
    <p:extLst>
      <p:ext uri="{BB962C8B-B14F-4D97-AF65-F5344CB8AC3E}">
        <p14:creationId xmlns:p14="http://schemas.microsoft.com/office/powerpoint/2010/main" val="423433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4739-4DC5-FBFF-3BC4-BA7A367D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DE55-94C4-8FB1-577E-B5D25ACE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sz="28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Priority inversion is detected by looking at priorities of various threads vs execution of those threads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r>
              <a:rPr lang="en-US" dirty="0"/>
              <a:t>Priority inversion is prevented by using appropriate scheduling mechanism.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SzTx/>
              <a:buFont typeface="Times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5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066087" cy="11430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Short digression into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63" y="1925637"/>
            <a:ext cx="7704137" cy="42465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AU" dirty="0"/>
              <a:t>A distribution describes the probability than any given reading will have a particular  value.</a:t>
            </a:r>
          </a:p>
          <a:p>
            <a:pPr>
              <a:defRPr/>
            </a:pPr>
            <a:r>
              <a:rPr lang="en-AU" dirty="0"/>
              <a:t>Many phenomenon in nature are “normally distributed”.  </a:t>
            </a:r>
          </a:p>
          <a:p>
            <a:pPr>
              <a:defRPr/>
            </a:pPr>
            <a:r>
              <a:rPr lang="en-AU" dirty="0"/>
              <a:t>Most values will cluster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around the mean with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progressively smaller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numbers of values going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toward the edges.</a:t>
            </a:r>
          </a:p>
          <a:p>
            <a:pPr>
              <a:defRPr/>
            </a:pPr>
            <a:r>
              <a:rPr lang="en-AU" dirty="0"/>
              <a:t>In a normal distribution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the mean is equal to the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median</a:t>
            </a:r>
          </a:p>
          <a:p>
            <a:pPr>
              <a:defRPr/>
            </a:pPr>
            <a:endParaRPr lang="en-AU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3284538"/>
            <a:ext cx="4244975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645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AU" dirty="0"/>
              <a:t>In a long tail distribution, there are some values far from the median. </a:t>
            </a:r>
          </a:p>
          <a:p>
            <a:pPr>
              <a:defRPr/>
            </a:pPr>
            <a:r>
              <a:rPr lang="en-AU" dirty="0"/>
              <a:t>These values are sufficient to influence the mean.</a:t>
            </a:r>
          </a:p>
          <a:p>
            <a:pPr>
              <a:defRPr/>
            </a:pPr>
            <a:r>
              <a:rPr lang="en-AU" dirty="0"/>
              <a:t>The mean and the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median are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dramatically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different in a long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tail distribution.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Long Tail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429000"/>
            <a:ext cx="46101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385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AU" dirty="0"/>
              <a:t>If there is a partial failure of the cloud some activities will take a long time to complete and exhibit a long tail.</a:t>
            </a:r>
          </a:p>
          <a:p>
            <a:pPr>
              <a:defRPr/>
            </a:pPr>
            <a:r>
              <a:rPr lang="en-AU" dirty="0"/>
              <a:t>The figure shows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distribution of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1000 AWS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 “launch instance”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 calls.</a:t>
            </a:r>
          </a:p>
          <a:p>
            <a:pPr>
              <a:defRPr/>
            </a:pPr>
            <a:r>
              <a:rPr lang="en-AU" dirty="0"/>
              <a:t>4.5% of calls were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AU" dirty="0"/>
              <a:t>    “long tail”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A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06" y="2580596"/>
            <a:ext cx="4462462" cy="3286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AU" altLang="en-US" dirty="0">
                <a:ln>
                  <a:noFill/>
                </a:ln>
              </a:rPr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152393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09650" y="533400"/>
            <a:ext cx="7704138" cy="1066800"/>
          </a:xfrm>
        </p:spPr>
        <p:txBody>
          <a:bodyPr/>
          <a:lstStyle/>
          <a:p>
            <a:r>
              <a:rPr lang="en-US" altLang="en-US" dirty="0">
                <a:ln>
                  <a:noFill/>
                </a:ln>
              </a:rPr>
              <a:t>Masking long tail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82663" y="1752600"/>
            <a:ext cx="7704137" cy="4246563"/>
          </a:xfrm>
        </p:spPr>
        <p:txBody>
          <a:bodyPr/>
          <a:lstStyle/>
          <a:p>
            <a:r>
              <a:rPr lang="en-AU" altLang="en-US" sz="2400" dirty="0"/>
              <a:t>“Hedged” request. Suppose you wish to launch 10 instances. Issue 11 requests. Terminate the request that has not completed when 10 are completed.</a:t>
            </a:r>
          </a:p>
          <a:p>
            <a:r>
              <a:rPr lang="en-AU" altLang="en-US" sz="2400" dirty="0"/>
              <a:t>“Alternative” request. In the above scenario, issue 10 requests. When 8 requests have completed issue 2 more. Cancel the last 2 to respond. </a:t>
            </a:r>
          </a:p>
          <a:p>
            <a:r>
              <a:rPr lang="en-AU" altLang="en-US" sz="2400" dirty="0"/>
              <a:t>Using these techniques reduces the time of the longest of the 1000 launch instance requests from 202 sec to 51 sec. </a:t>
            </a:r>
          </a:p>
          <a:p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337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  <a:p>
            <a:r>
              <a:rPr lang="en-US" b="1" dirty="0"/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377838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0C7F-A893-C51E-A895-EC90FF6B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3688-7943-B9BF-AE2E-3906965A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Failure of which components will result in a violation of the requirement?</a:t>
            </a:r>
          </a:p>
          <a:p>
            <a:pPr lvl="1"/>
            <a:r>
              <a:rPr lang="en-US"/>
              <a:t>Is there redundancy in the design for those components?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37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14FA-E446-6609-41D0-0569D27C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79A8-8467-CBB3-EF10-07AC63A6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measured in terms of percentage. E.g. 99.9999% uptime.</a:t>
            </a:r>
          </a:p>
          <a:p>
            <a:r>
              <a:rPr lang="en-US" dirty="0"/>
              <a:t>Difficult to measure directly.</a:t>
            </a:r>
          </a:p>
          <a:p>
            <a:r>
              <a:rPr lang="en-US" dirty="0"/>
              <a:t>Surrogate: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dirty="0"/>
              <a:t>Availability = successful requests/total requests</a:t>
            </a:r>
          </a:p>
          <a:p>
            <a:r>
              <a:rPr lang="en-US" dirty="0"/>
              <a:t>Measured by requesting service based on HTTP</a:t>
            </a:r>
            <a:r>
              <a:rPr lang="en-US" baseline="0" dirty="0"/>
              <a:t> response </a:t>
            </a:r>
          </a:p>
          <a:p>
            <a:r>
              <a:rPr lang="en-US" dirty="0"/>
              <a:t>Passed to observability back end for aggregation.</a:t>
            </a:r>
          </a:p>
        </p:txBody>
      </p:sp>
    </p:spTree>
    <p:extLst>
      <p:ext uri="{BB962C8B-B14F-4D97-AF65-F5344CB8AC3E}">
        <p14:creationId xmlns:p14="http://schemas.microsoft.com/office/powerpoint/2010/main" val="1428022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84EF-16DD-3764-54E3-6DB53E58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7070-57D7-AB19-51C7-4DE3967E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Anticipate causes of unitability</a:t>
            </a:r>
          </a:p>
          <a:p>
            <a:r>
              <a:rPr lang="en-US" dirty="0"/>
              <a:t>Prepare</a:t>
            </a:r>
            <a:r>
              <a:rPr lang="en-US" baseline="0" dirty="0"/>
              <a:t> masking strategy for each cause</a:t>
            </a:r>
          </a:p>
          <a:p>
            <a:r>
              <a:rPr lang="en-US" baseline="0" dirty="0"/>
              <a:t>Detect failure</a:t>
            </a:r>
          </a:p>
          <a:p>
            <a:r>
              <a:rPr lang="en-US" baseline="0" dirty="0"/>
              <a:t>Execute masking strategy. </a:t>
            </a:r>
          </a:p>
          <a:p>
            <a:r>
              <a:rPr lang="en-US" dirty="0"/>
              <a:t>Have disaster recovery plan </a:t>
            </a:r>
            <a:r>
              <a:rPr lang="en-US"/>
              <a:t>in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14FE-8A8D-5A18-CC9F-186FCE39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System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7BBB-35F9-4C0A-5431-9A0A6BD2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single points of failure</a:t>
            </a:r>
          </a:p>
          <a:p>
            <a:r>
              <a:rPr lang="en-US" dirty="0"/>
              <a:t>Introduce detection mechanisms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Health check</a:t>
            </a:r>
          </a:p>
          <a:p>
            <a:r>
              <a:rPr lang="en-US" dirty="0"/>
              <a:t>Introduce appropriate form of redundancy</a:t>
            </a:r>
          </a:p>
          <a:p>
            <a:r>
              <a:rPr lang="en-US" dirty="0"/>
              <a:t>Upon a failure, mitigate it using one of the forms of redundancy</a:t>
            </a:r>
          </a:p>
        </p:txBody>
      </p:sp>
    </p:spTree>
    <p:extLst>
      <p:ext uri="{BB962C8B-B14F-4D97-AF65-F5344CB8AC3E}">
        <p14:creationId xmlns:p14="http://schemas.microsoft.com/office/powerpoint/2010/main" val="49935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DA0-4205-21C7-517E-5DBBF40D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75E2D-D132-8A68-3EEC-92219A0A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038600"/>
          </a:xfrm>
        </p:spPr>
        <p:txBody>
          <a:bodyPr/>
          <a:lstStyle/>
          <a:p>
            <a:r>
              <a:rPr lang="en-US" dirty="0"/>
              <a:t>Preparing for a failure involves some type of redundancy</a:t>
            </a:r>
          </a:p>
          <a:p>
            <a:pPr lvl="1"/>
            <a:r>
              <a:rPr lang="en-US" dirty="0"/>
              <a:t>Duplicate code </a:t>
            </a:r>
          </a:p>
          <a:p>
            <a:pPr lvl="2"/>
            <a:r>
              <a:rPr lang="en-US" dirty="0"/>
              <a:t>Possibly independently</a:t>
            </a:r>
            <a:r>
              <a:rPr lang="en-US" baseline="0" dirty="0"/>
              <a:t> developed</a:t>
            </a:r>
          </a:p>
          <a:p>
            <a:pPr lvl="2"/>
            <a:r>
              <a:rPr lang="en-US" baseline="0" dirty="0"/>
              <a:t>Possibly alternative method of achieving function</a:t>
            </a:r>
          </a:p>
          <a:p>
            <a:pPr lvl="1"/>
            <a:r>
              <a:rPr lang="en-US" dirty="0"/>
              <a:t>Duplicate executable</a:t>
            </a:r>
            <a:endParaRPr lang="en-US" baseline="0" dirty="0"/>
          </a:p>
          <a:p>
            <a:pPr lvl="1"/>
            <a:r>
              <a:rPr lang="en-US" baseline="0" dirty="0"/>
              <a:t>Duplicate data</a:t>
            </a:r>
          </a:p>
          <a:p>
            <a:pPr lvl="1"/>
            <a:r>
              <a:rPr lang="en-US" baseline="0" dirty="0"/>
              <a:t>Duplicate hardware</a:t>
            </a:r>
          </a:p>
          <a:p>
            <a:pPr lvl="1"/>
            <a:r>
              <a:rPr lang="en-US" baseline="0" dirty="0"/>
              <a:t>Duplicate requests</a:t>
            </a:r>
          </a:p>
          <a:p>
            <a:r>
              <a:rPr lang="en-US" dirty="0"/>
              <a:t>Each of these forms of redundancy has its own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7208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F2FE-7AB9-D95F-CAFC-2B6E246A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376D-D0AD-8627-6131-7F80E819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b="1" dirty="0"/>
              <a:t>System centric</a:t>
            </a:r>
          </a:p>
          <a:p>
            <a:r>
              <a:rPr lang="en-US" dirty="0"/>
              <a:t>Availability zone centric</a:t>
            </a:r>
          </a:p>
          <a:p>
            <a:r>
              <a:rPr lang="en-US" dirty="0"/>
              <a:t>Disaster recovery</a:t>
            </a:r>
          </a:p>
          <a:p>
            <a:r>
              <a:rPr lang="en-US" dirty="0"/>
              <a:t>Other considerations</a:t>
            </a:r>
          </a:p>
          <a:p>
            <a:r>
              <a:rPr lang="en-US" dirty="0"/>
              <a:t>Key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5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BBE3-1DD7-6C4D-07AB-F718DDAB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failed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EF90-BC9C-EC49-3414-8F9A6A65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Notation: Service</a:t>
            </a:r>
            <a:r>
              <a:rPr lang="en-US" baseline="0" dirty="0"/>
              <a:t> A is requesting service from Service B</a:t>
            </a:r>
          </a:p>
          <a:p>
            <a:r>
              <a:rPr lang="en-US" dirty="0"/>
              <a:t>A request fails because either</a:t>
            </a:r>
            <a:endParaRPr lang="en-US" baseline="0" dirty="0"/>
          </a:p>
          <a:p>
            <a:pPr lvl="1"/>
            <a:r>
              <a:rPr lang="en-US" baseline="0" dirty="0"/>
              <a:t>Service B is overloaded or</a:t>
            </a:r>
          </a:p>
          <a:p>
            <a:pPr lvl="1"/>
            <a:r>
              <a:rPr lang="en-US" baseline="0" dirty="0"/>
              <a:t>Service B has failed</a:t>
            </a:r>
          </a:p>
        </p:txBody>
      </p:sp>
    </p:spTree>
    <p:extLst>
      <p:ext uri="{BB962C8B-B14F-4D97-AF65-F5344CB8AC3E}">
        <p14:creationId xmlns:p14="http://schemas.microsoft.com/office/powerpoint/2010/main" val="16081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5225-440D-531C-450C-D2CF885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cause of failed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5231-26C8-FA7A-AE69-E12D94B8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Distinguishing between these two cases is difficult.</a:t>
            </a:r>
          </a:p>
          <a:p>
            <a:pPr lvl="0"/>
            <a:r>
              <a:rPr lang="en-US" dirty="0"/>
              <a:t>Service A has set a timeout. </a:t>
            </a:r>
          </a:p>
          <a:p>
            <a:pPr lvl="0"/>
            <a:r>
              <a:rPr lang="en-US" dirty="0"/>
              <a:t>After timeout period, Initial reaction</a:t>
            </a:r>
            <a:r>
              <a:rPr lang="en-US" baseline="0" dirty="0"/>
              <a:t> is for Service A to retry request.</a:t>
            </a:r>
          </a:p>
          <a:p>
            <a:pPr lvl="0"/>
            <a:r>
              <a:rPr lang="en-US" dirty="0"/>
              <a:t>Typically, retry limited number of times (2 or 3) before deciding service B has failed.</a:t>
            </a:r>
          </a:p>
        </p:txBody>
      </p:sp>
    </p:spTree>
    <p:extLst>
      <p:ext uri="{BB962C8B-B14F-4D97-AF65-F5344CB8AC3E}">
        <p14:creationId xmlns:p14="http://schemas.microsoft.com/office/powerpoint/2010/main" val="113131918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11646</TotalTime>
  <Words>1413</Words>
  <Application>Microsoft Office PowerPoint</Application>
  <PresentationFormat>On-screen Show (4:3)</PresentationFormat>
  <Paragraphs>219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</vt:lpstr>
      <vt:lpstr>Verdana</vt:lpstr>
      <vt:lpstr>Blank Presentation</vt:lpstr>
      <vt:lpstr>Availability </vt:lpstr>
      <vt:lpstr>Outline</vt:lpstr>
      <vt:lpstr>Availability</vt:lpstr>
      <vt:lpstr>Measuring availability</vt:lpstr>
      <vt:lpstr>Maintaining System Availability</vt:lpstr>
      <vt:lpstr>Redundancy</vt:lpstr>
      <vt:lpstr>Outline</vt:lpstr>
      <vt:lpstr>Causes of failed requests</vt:lpstr>
      <vt:lpstr>Determining cause of failed request</vt:lpstr>
      <vt:lpstr>Problems with retries</vt:lpstr>
      <vt:lpstr>Identical requests in queue</vt:lpstr>
      <vt:lpstr>Retry Spike</vt:lpstr>
      <vt:lpstr>Avoiding retry spike</vt:lpstr>
      <vt:lpstr>Masking techniques for congestion or failure</vt:lpstr>
      <vt:lpstr>Service B has failed</vt:lpstr>
      <vt:lpstr>Fallback if Service B has failed</vt:lpstr>
      <vt:lpstr>Strategies to recover from failure of a single service</vt:lpstr>
      <vt:lpstr>Recovering from failure of stateful service</vt:lpstr>
      <vt:lpstr>Recovering from failure of stateless service</vt:lpstr>
      <vt:lpstr>Maintaining state </vt:lpstr>
      <vt:lpstr>Outline</vt:lpstr>
      <vt:lpstr>Failure of availability zone</vt:lpstr>
      <vt:lpstr>Domino effect of nearest neighbor rollover</vt:lpstr>
      <vt:lpstr>Outline</vt:lpstr>
      <vt:lpstr>Disaster Recovery Terminology</vt:lpstr>
      <vt:lpstr>Key measures per system</vt:lpstr>
      <vt:lpstr>Graphical representation</vt:lpstr>
      <vt:lpstr>Tiers</vt:lpstr>
      <vt:lpstr>Secondary data center</vt:lpstr>
      <vt:lpstr>Tier 1 systems</vt:lpstr>
      <vt:lpstr>Outline</vt:lpstr>
      <vt:lpstr>Scheduling problem</vt:lpstr>
      <vt:lpstr>Priority inversion</vt:lpstr>
      <vt:lpstr>Short digression into probability</vt:lpstr>
      <vt:lpstr>Long Tail</vt:lpstr>
      <vt:lpstr>What does this mean?</vt:lpstr>
      <vt:lpstr>Masking long tail</vt:lpstr>
      <vt:lpstr>Outline</vt:lpstr>
      <vt:lpstr>Key questions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633</cp:revision>
  <cp:lastPrinted>2021-08-31T12:41:04Z</cp:lastPrinted>
  <dcterms:created xsi:type="dcterms:W3CDTF">2004-11-16T18:39:34Z</dcterms:created>
  <dcterms:modified xsi:type="dcterms:W3CDTF">2024-01-30T13:34:17Z</dcterms:modified>
</cp:coreProperties>
</file>