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7"/>
  </p:notesMasterIdLst>
  <p:handoutMasterIdLst>
    <p:handoutMasterId r:id="rId38"/>
  </p:handoutMasterIdLst>
  <p:sldIdLst>
    <p:sldId id="256" r:id="rId2"/>
    <p:sldId id="334" r:id="rId3"/>
    <p:sldId id="257" r:id="rId4"/>
    <p:sldId id="335" r:id="rId5"/>
    <p:sldId id="336" r:id="rId6"/>
    <p:sldId id="337" r:id="rId7"/>
    <p:sldId id="367" r:id="rId8"/>
    <p:sldId id="355" r:id="rId9"/>
    <p:sldId id="332" r:id="rId10"/>
    <p:sldId id="339" r:id="rId11"/>
    <p:sldId id="340" r:id="rId12"/>
    <p:sldId id="354" r:id="rId13"/>
    <p:sldId id="357" r:id="rId14"/>
    <p:sldId id="274" r:id="rId15"/>
    <p:sldId id="342" r:id="rId16"/>
    <p:sldId id="378" r:id="rId17"/>
    <p:sldId id="374" r:id="rId18"/>
    <p:sldId id="377" r:id="rId19"/>
    <p:sldId id="368" r:id="rId20"/>
    <p:sldId id="343" r:id="rId21"/>
    <p:sldId id="379" r:id="rId22"/>
    <p:sldId id="358" r:id="rId23"/>
    <p:sldId id="345" r:id="rId24"/>
    <p:sldId id="349" r:id="rId25"/>
    <p:sldId id="350" r:id="rId26"/>
    <p:sldId id="346" r:id="rId27"/>
    <p:sldId id="347" r:id="rId28"/>
    <p:sldId id="348" r:id="rId29"/>
    <p:sldId id="369" r:id="rId30"/>
    <p:sldId id="370" r:id="rId31"/>
    <p:sldId id="371" r:id="rId32"/>
    <p:sldId id="372" r:id="rId33"/>
    <p:sldId id="380" r:id="rId34"/>
    <p:sldId id="381" r:id="rId35"/>
    <p:sldId id="319" r:id="rId3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>
      <p:cViewPr varScale="1">
        <p:scale>
          <a:sx n="56" d="100"/>
          <a:sy n="56" d="100"/>
        </p:scale>
        <p:origin x="85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DDAA-9DEF-C793-E234-9C1E036F0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1319514" cy="1213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6002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8D3C-73CC-66C3-532B-D6D47542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Observability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84427-55B7-A44D-8803-3CE0B94C9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6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E9DC-D195-4438-9295-FBA057D7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FBF7-D093-43EF-9107-4CC16D41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Taken over period of time</a:t>
            </a:r>
          </a:p>
          <a:p>
            <a:r>
              <a:rPr lang="en-US" dirty="0"/>
              <a:t>Instantaneous measurement is not meaningful. </a:t>
            </a:r>
          </a:p>
          <a:p>
            <a:pPr lvl="1"/>
            <a:r>
              <a:rPr lang="en-US" dirty="0"/>
              <a:t>At any instant</a:t>
            </a:r>
            <a:r>
              <a:rPr lang="en-US" baseline="0" dirty="0"/>
              <a:t> a CPU is either busy or idle.</a:t>
            </a:r>
          </a:p>
          <a:p>
            <a:pPr lvl="1"/>
            <a:r>
              <a:rPr lang="en-US" baseline="0" dirty="0"/>
              <a:t>You want to know whether the CPU is overloaded. I.e. what percentage of the last five minutes (for example) was the CPU busy</a:t>
            </a:r>
          </a:p>
        </p:txBody>
      </p:sp>
    </p:spTree>
    <p:extLst>
      <p:ext uri="{BB962C8B-B14F-4D97-AF65-F5344CB8AC3E}">
        <p14:creationId xmlns:p14="http://schemas.microsoft.com/office/powerpoint/2010/main" val="285960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7982-FBD4-4955-97A4-A2EAF5D8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D9F0-AF7A-4BB0-8388-BD21EC38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end has set of rules to</a:t>
            </a:r>
            <a:r>
              <a:rPr lang="en-US" baseline="0" dirty="0"/>
              <a:t> establish when to send an alert. E.g. alert if CPU utilization is over 80% for 15 minutes.</a:t>
            </a:r>
          </a:p>
          <a:p>
            <a:r>
              <a:rPr lang="en-US" baseline="0" dirty="0"/>
              <a:t>Utilization numbers are </a:t>
            </a:r>
            <a:r>
              <a:rPr lang="en-US" baseline="0" dirty="0" err="1"/>
              <a:t>bursty</a:t>
            </a:r>
            <a:r>
              <a:rPr lang="en-US" baseline="0" dirty="0"/>
              <a:t>. The period must be sufficiently long to indicate problem.</a:t>
            </a:r>
          </a:p>
          <a:p>
            <a:r>
              <a:rPr lang="en-US" baseline="0" dirty="0"/>
              <a:t>False positives and false negatives are both problems.</a:t>
            </a:r>
          </a:p>
          <a:p>
            <a:r>
              <a:rPr lang="en-US" baseline="0" dirty="0"/>
              <a:t>An alert causes a page to be sent.</a:t>
            </a:r>
          </a:p>
        </p:txBody>
      </p:sp>
    </p:spTree>
    <p:extLst>
      <p:ext uri="{BB962C8B-B14F-4D97-AF65-F5344CB8AC3E}">
        <p14:creationId xmlns:p14="http://schemas.microsoft.com/office/powerpoint/2010/main" val="347806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A821-786E-4D05-BF26-F0002654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Cloudwatch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855FC1-5022-419B-8684-01E69FE26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84062"/>
            <a:ext cx="7372350" cy="421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6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6EB4-70CC-4327-95A7-5B19C2A1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752-81D2-4624-B845-5C28ECBB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  <a:p>
            <a:r>
              <a:rPr lang="en-US" dirty="0"/>
              <a:t>Utilization</a:t>
            </a:r>
          </a:p>
          <a:p>
            <a:r>
              <a:rPr lang="en-US" b="1" dirty="0"/>
              <a:t>Logging</a:t>
            </a:r>
          </a:p>
          <a:p>
            <a:r>
              <a:rPr lang="en-US" dirty="0"/>
              <a:t>Tracing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Designing for observability</a:t>
            </a:r>
          </a:p>
          <a:p>
            <a:pPr>
              <a:defRPr/>
            </a:pPr>
            <a:r>
              <a:rPr lang="en-US" dirty="0"/>
              <a:t>Key questions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endParaRPr lang="en-US" sz="28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8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4A16-BF15-49FD-A9C1-D0662A55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BDB9-F4EC-4ADB-914D-D3B8DEADF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r>
              <a:rPr lang="en-US" dirty="0"/>
              <a:t>A log is an append only data structure</a:t>
            </a:r>
          </a:p>
          <a:p>
            <a:r>
              <a:rPr lang="en-US" dirty="0"/>
              <a:t>Written by each software application.</a:t>
            </a:r>
          </a:p>
          <a:p>
            <a:r>
              <a:rPr lang="en-US" dirty="0"/>
              <a:t>Located</a:t>
            </a:r>
            <a:r>
              <a:rPr lang="en-US" baseline="0" dirty="0"/>
              <a:t> in a fixed directory within the operating system</a:t>
            </a:r>
          </a:p>
          <a:p>
            <a:r>
              <a:rPr lang="en-US" baseline="0" dirty="0"/>
              <a:t>Enumerates events from within application</a:t>
            </a:r>
          </a:p>
          <a:p>
            <a:pPr lvl="1"/>
            <a:r>
              <a:rPr lang="en-US" dirty="0"/>
              <a:t>Entry/exit and associated parameters</a:t>
            </a:r>
          </a:p>
          <a:p>
            <a:pPr lvl="1"/>
            <a:r>
              <a:rPr lang="en-US" dirty="0"/>
              <a:t>Troubleshooting</a:t>
            </a:r>
          </a:p>
          <a:p>
            <a:pPr lvl="1"/>
            <a:r>
              <a:rPr lang="en-US" dirty="0"/>
              <a:t>DB modifications</a:t>
            </a:r>
          </a:p>
          <a:p>
            <a:pPr lvl="1"/>
            <a:r>
              <a:rPr lang="en-US" dirty="0"/>
              <a:t>Exceptions </a:t>
            </a:r>
          </a:p>
          <a:p>
            <a:pPr lvl="1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0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EDD4-CB1D-4BBA-8333-8974D747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Daemon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45AD-45DD-49CC-8D1D-285574D65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daemon resides on each server.</a:t>
            </a:r>
          </a:p>
          <a:p>
            <a:r>
              <a:rPr lang="en-US" dirty="0"/>
              <a:t>It copies logs generated by applications</a:t>
            </a:r>
            <a:r>
              <a:rPr lang="en-US" baseline="0" dirty="0"/>
              <a:t> on that server to back end.</a:t>
            </a:r>
          </a:p>
          <a:p>
            <a:r>
              <a:rPr lang="en-US" baseline="0" dirty="0"/>
              <a:t>Logs can be voluminous and so daemon may also clean off log file periodically – once the contents have been sent to the back end.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41301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03B9-690B-4DB1-6CDB-E0C089F2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</a:t>
            </a:r>
            <a:r>
              <a:rPr lang="en-US" baseline="0" dirty="0"/>
              <a:t> number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8E39-75FD-76DE-ADA8-E615AEA0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request gets a unique</a:t>
            </a:r>
            <a:r>
              <a:rPr lang="en-US" baseline="0" dirty="0"/>
              <a:t> id when it enters the system.</a:t>
            </a:r>
          </a:p>
          <a:p>
            <a:r>
              <a:rPr lang="en-US" baseline="0" dirty="0"/>
              <a:t>This id is passed with each message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92031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F8DE-4A46-119E-7D9E-EDEC16FB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log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F886A-3536-5668-0A5D-2FC999DD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</a:t>
            </a:r>
            <a:r>
              <a:rPr lang="en-US" baseline="0" dirty="0"/>
              <a:t> logs in sequential order is important for troubleshooting.</a:t>
            </a:r>
          </a:p>
          <a:p>
            <a:r>
              <a:rPr lang="en-US" baseline="0" dirty="0"/>
              <a:t>Time stamps are inadequate for this purpose since computer clocks drift and two computers on a network will likely have different times.</a:t>
            </a:r>
          </a:p>
          <a:p>
            <a:r>
              <a:rPr lang="en-US" dirty="0" err="1"/>
              <a:t>Lamport</a:t>
            </a:r>
            <a:r>
              <a:rPr lang="en-US" dirty="0"/>
              <a:t> clock is early attempt to provide sequence. It provides a partial order among events.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799197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944C-4651-45DA-D7D8-21AD663E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Lamport</a:t>
            </a:r>
            <a:r>
              <a:rPr lang="en-US" dirty="0"/>
              <a:t>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1C566-DDFB-E17A-60EC-1EBFDB32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038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A process increments its counter before each message sending event);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When a process sends a message, it includes its counter value with the message after executing step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On receiving a message, the counter of the recipient is updated, if necessary, to the greater of its current counter and the counter in the received message. The counter is then incremented by 1 before the message is considered received.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71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C5B2-950E-EB47-E48F-C951B3B3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D332-AAAA-0786-08EA-C84530A1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</a:t>
            </a:r>
            <a:r>
              <a:rPr lang="en-US" baseline="0" dirty="0"/>
              <a:t> and exit from service</a:t>
            </a:r>
          </a:p>
          <a:p>
            <a:r>
              <a:rPr lang="en-US" baseline="0" dirty="0"/>
              <a:t>Other activities that may be of interest</a:t>
            </a:r>
          </a:p>
          <a:p>
            <a:r>
              <a:rPr lang="en-US" baseline="0" dirty="0"/>
              <a:t>Includes</a:t>
            </a:r>
          </a:p>
          <a:p>
            <a:pPr lvl="1"/>
            <a:r>
              <a:rPr lang="en-US" dirty="0"/>
              <a:t>Id of </a:t>
            </a:r>
            <a:r>
              <a:rPr lang="en-US"/>
              <a:t>external</a:t>
            </a:r>
            <a:r>
              <a:rPr lang="en-US" baseline="0"/>
              <a:t> request</a:t>
            </a:r>
          </a:p>
          <a:p>
            <a:pPr lvl="1"/>
            <a:r>
              <a:rPr lang="en-US" baseline="0"/>
              <a:t>clock </a:t>
            </a:r>
            <a:r>
              <a:rPr lang="en-US" baseline="0" dirty="0"/>
              <a:t>sequence number</a:t>
            </a:r>
          </a:p>
          <a:p>
            <a:pPr lvl="1"/>
            <a:r>
              <a:rPr lang="en-US" baseline="0" dirty="0"/>
              <a:t>Service id</a:t>
            </a:r>
          </a:p>
          <a:p>
            <a:pPr lvl="1"/>
            <a:r>
              <a:rPr lang="en-US" baseline="0" dirty="0"/>
              <a:t>Parameter values</a:t>
            </a:r>
          </a:p>
          <a:p>
            <a:pPr lvl="1"/>
            <a:r>
              <a:rPr lang="en-US" baseline="0" dirty="0"/>
              <a:t>Queue lengths, disk space, memory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6EB4-70CC-4327-95A7-5B19C2A1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752-81D2-4624-B845-5C28ECBB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  <a:p>
            <a:r>
              <a:rPr lang="en-US" dirty="0"/>
              <a:t>Utilization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Tracing</a:t>
            </a:r>
          </a:p>
          <a:p>
            <a:r>
              <a:rPr lang="en-US" dirty="0"/>
              <a:t>Designing for observability</a:t>
            </a:r>
          </a:p>
          <a:p>
            <a:r>
              <a:rPr lang="en-US" dirty="0"/>
              <a:t>Key questions</a:t>
            </a:r>
          </a:p>
        </p:txBody>
      </p:sp>
    </p:spTree>
    <p:extLst>
      <p:ext uri="{BB962C8B-B14F-4D97-AF65-F5344CB8AC3E}">
        <p14:creationId xmlns:p14="http://schemas.microsoft.com/office/powerpoint/2010/main" val="2614415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6BFF-125A-40DB-8567-81D9D64C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EA77-A325-4CF2-9EC6-22DC0681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Logs are used to </a:t>
            </a:r>
            <a:r>
              <a:rPr lang="en-US" baseline="0" dirty="0"/>
              <a:t>determine what happened.</a:t>
            </a:r>
            <a:r>
              <a:rPr lang="en-US" dirty="0"/>
              <a:t> </a:t>
            </a:r>
            <a:endParaRPr lang="en-US" baseline="0" dirty="0"/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immediately after an alert to get the system working again or</a:t>
            </a:r>
          </a:p>
          <a:p>
            <a:pPr lvl="1"/>
            <a:r>
              <a:rPr lang="en-US" dirty="0"/>
              <a:t>later to determine frequent</a:t>
            </a:r>
            <a:r>
              <a:rPr lang="en-US" baseline="0" dirty="0"/>
              <a:t> types of problems and their causes</a:t>
            </a:r>
          </a:p>
        </p:txBody>
      </p:sp>
    </p:spTree>
    <p:extLst>
      <p:ext uri="{BB962C8B-B14F-4D97-AF65-F5344CB8AC3E}">
        <p14:creationId xmlns:p14="http://schemas.microsoft.com/office/powerpoint/2010/main" val="135336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D300-9CB6-BBBF-0B0E-3243F6C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288C0-74A2-A2CF-9C4F-0B6DD190D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Logs can also be used to play back a sequence of events during trouble shooting.</a:t>
            </a:r>
          </a:p>
          <a:p>
            <a:r>
              <a:rPr lang="en-US" dirty="0"/>
              <a:t>The input to a service consists of its entry log (and necessary</a:t>
            </a:r>
            <a:r>
              <a:rPr lang="en-US" baseline="0" dirty="0"/>
              <a:t> state). The service can then be run under the control of a debugger to find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20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6EB4-70CC-4327-95A7-5B19C2A1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752-81D2-4624-B845-5C28ECBB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  <a:p>
            <a:r>
              <a:rPr lang="en-US" dirty="0"/>
              <a:t>Utilization</a:t>
            </a:r>
          </a:p>
          <a:p>
            <a:r>
              <a:rPr lang="en-US" dirty="0"/>
              <a:t>Logging</a:t>
            </a:r>
          </a:p>
          <a:p>
            <a:r>
              <a:rPr lang="en-US" b="1" dirty="0"/>
              <a:t>Tracing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Designing for observability</a:t>
            </a:r>
          </a:p>
          <a:p>
            <a:pPr>
              <a:defRPr/>
            </a:pPr>
            <a:r>
              <a:rPr lang="en-US" dirty="0"/>
              <a:t>Key questions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endParaRPr lang="en-US" sz="2800" dirty="0">
              <a:effectLst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546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625B-BBFD-4A3B-B9C1-1A2B0B02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11E5-8BFC-47A3-BB82-8B5CDECC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Tracing provides an end to end picture of a request.</a:t>
            </a:r>
          </a:p>
          <a:p>
            <a:pPr lvl="1"/>
            <a:r>
              <a:rPr lang="en-US" dirty="0"/>
              <a:t>Utilization helps determine whether there is a problem.</a:t>
            </a:r>
          </a:p>
          <a:p>
            <a:pPr lvl="1"/>
            <a:r>
              <a:rPr lang="en-US" dirty="0"/>
              <a:t>Logging</a:t>
            </a:r>
            <a:r>
              <a:rPr lang="en-US" baseline="0" dirty="0"/>
              <a:t> provides picture of a single event</a:t>
            </a:r>
          </a:p>
          <a:p>
            <a:pPr lvl="1"/>
            <a:r>
              <a:rPr lang="en-US" baseline="0" dirty="0"/>
              <a:t>Tracing provides a sequence of events</a:t>
            </a:r>
          </a:p>
          <a:p>
            <a:pPr lvl="0"/>
            <a:r>
              <a:rPr lang="en-US" dirty="0"/>
              <a:t>Tracing</a:t>
            </a:r>
            <a:r>
              <a:rPr lang="en-US" baseline="0" dirty="0"/>
              <a:t> is used to understand 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619650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CBDB-1F41-4AF5-8511-E40DCD91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6D4F-BCE9-46C9-84C1-089552AC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r>
              <a:rPr lang="en-US" dirty="0"/>
              <a:t>A trace captures the end to end actions in response to a user request.</a:t>
            </a:r>
          </a:p>
          <a:p>
            <a:r>
              <a:rPr lang="en-US" dirty="0"/>
              <a:t>A span is a </a:t>
            </a:r>
            <a:r>
              <a:rPr lang="en-US" b="0" dirty="0">
                <a:solidFill>
                  <a:schemeClr val="tx1"/>
                </a:solidFill>
                <a:effectLst/>
              </a:rPr>
              <a:t>named, timed operation that represents a piece of the trace. </a:t>
            </a: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Spans may have child spans</a:t>
            </a:r>
          </a:p>
          <a:p>
            <a:r>
              <a:rPr lang="en-US" dirty="0"/>
              <a:t>Displaying spans on a time axis allows you to see:</a:t>
            </a:r>
          </a:p>
          <a:p>
            <a:pPr lvl="1"/>
            <a:r>
              <a:rPr lang="en-US" sz="2800" dirty="0"/>
              <a:t>Parallelism</a:t>
            </a:r>
          </a:p>
          <a:p>
            <a:pPr lvl="1"/>
            <a:r>
              <a:rPr lang="en-US" sz="2400" dirty="0"/>
              <a:t>Where time is being spent</a:t>
            </a:r>
          </a:p>
        </p:txBody>
      </p:sp>
    </p:spTree>
    <p:extLst>
      <p:ext uri="{BB962C8B-B14F-4D97-AF65-F5344CB8AC3E}">
        <p14:creationId xmlns:p14="http://schemas.microsoft.com/office/powerpoint/2010/main" val="562441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C97E-B9F4-4ACE-AD1B-72DB6BA2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span display*</a:t>
            </a:r>
          </a:p>
        </p:txBody>
      </p:sp>
      <p:pic>
        <p:nvPicPr>
          <p:cNvPr id="1026" name="Picture 2" descr="An Intro to Distributed Tracing - SFlanders">
            <a:extLst>
              <a:ext uri="{FF2B5EF4-FFF2-40B4-BE49-F238E27FC236}">
                <a16:creationId xmlns:a16="http://schemas.microsoft.com/office/drawing/2014/main" id="{9AC5072A-53B4-41E9-A398-D022D1EA3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9875"/>
            <a:ext cx="9144000" cy="37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5DEADA-5E27-44E5-99DA-B0BA550FB809}"/>
              </a:ext>
            </a:extLst>
          </p:cNvPr>
          <p:cNvSpPr txBox="1"/>
          <p:nvPr/>
        </p:nvSpPr>
        <p:spPr>
          <a:xfrm>
            <a:off x="1066800" y="5307013"/>
            <a:ext cx="7162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*https://sflanders.net/2019/03/28/an-intro-to-distributed-tracing/</a:t>
            </a:r>
          </a:p>
        </p:txBody>
      </p:sp>
    </p:spTree>
    <p:extLst>
      <p:ext uri="{BB962C8B-B14F-4D97-AF65-F5344CB8AC3E}">
        <p14:creationId xmlns:p14="http://schemas.microsoft.com/office/powerpoint/2010/main" val="3808452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E2FF-2395-41CA-A780-28FEBA74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tracing work? 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906E-C08B-4798-95A4-3B6F982E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924800" cy="4038600"/>
          </a:xfrm>
        </p:spPr>
        <p:txBody>
          <a:bodyPr/>
          <a:lstStyle/>
          <a:p>
            <a:r>
              <a:rPr lang="en-US" dirty="0"/>
              <a:t>This is one of many possible implementations.</a:t>
            </a:r>
          </a:p>
          <a:p>
            <a:r>
              <a:rPr lang="en-US" dirty="0"/>
              <a:t>Request enters the system from external source – user or external system</a:t>
            </a:r>
          </a:p>
          <a:p>
            <a:r>
              <a:rPr lang="en-US" dirty="0"/>
              <a:t>Request is given a unique ID</a:t>
            </a:r>
            <a:r>
              <a:rPr lang="en-US" baseline="0" dirty="0"/>
              <a:t> that reflects the context</a:t>
            </a:r>
          </a:p>
          <a:p>
            <a:r>
              <a:rPr lang="en-US" dirty="0"/>
              <a:t>Context description is kept in a data base so that with context ID analyst can know details of the context.</a:t>
            </a:r>
          </a:p>
        </p:txBody>
      </p:sp>
    </p:spTree>
    <p:extLst>
      <p:ext uri="{BB962C8B-B14F-4D97-AF65-F5344CB8AC3E}">
        <p14:creationId xmlns:p14="http://schemas.microsoft.com/office/powerpoint/2010/main" val="413330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9CC8-9AE2-444A-B8F0-ACF85E21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tracing work?</a:t>
            </a:r>
            <a:r>
              <a:rPr lang="en-US" baseline="0" dirty="0"/>
              <a:t> –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0B07C-1E92-421F-8B9C-8D449508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038600"/>
          </a:xfrm>
        </p:spPr>
        <p:txBody>
          <a:bodyPr/>
          <a:lstStyle/>
          <a:p>
            <a:r>
              <a:rPr lang="en-US" dirty="0"/>
              <a:t>Context id becomes</a:t>
            </a:r>
            <a:r>
              <a:rPr lang="en-US" baseline="0" dirty="0"/>
              <a:t> a portion of HTTP header. World Wide Web Consortium is standardizing how this will work.</a:t>
            </a:r>
          </a:p>
          <a:p>
            <a:r>
              <a:rPr lang="en-US" dirty="0"/>
              <a:t>The context ID is inserted by the HTTP server accepting the request and propagated by every service as it fans out the request. This is transparent to the requester.</a:t>
            </a:r>
            <a:endParaRPr lang="en-US" baseline="0" dirty="0"/>
          </a:p>
          <a:p>
            <a:r>
              <a:rPr lang="en-US" dirty="0"/>
              <a:t>Context can be used to control behavior of a service.</a:t>
            </a:r>
          </a:p>
        </p:txBody>
      </p:sp>
    </p:spTree>
    <p:extLst>
      <p:ext uri="{BB962C8B-B14F-4D97-AF65-F5344CB8AC3E}">
        <p14:creationId xmlns:p14="http://schemas.microsoft.com/office/powerpoint/2010/main" val="2265999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6287-33AE-4516-A1DE-A38D517A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D34D-E661-47E3-9A99-9E676D34D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52600"/>
            <a:ext cx="8096250" cy="4038600"/>
          </a:xfrm>
        </p:spPr>
        <p:txBody>
          <a:bodyPr/>
          <a:lstStyle/>
          <a:p>
            <a:r>
              <a:rPr lang="en-US" dirty="0"/>
              <a:t>Test version. Use context to affect behavior or routing.</a:t>
            </a:r>
          </a:p>
          <a:p>
            <a:r>
              <a:rPr lang="en-US" dirty="0"/>
              <a:t>Application</a:t>
            </a:r>
            <a:r>
              <a:rPr lang="en-US" baseline="0" dirty="0"/>
              <a:t>. Google might want to know what percentage of their network traffic might be due to search, Gmail, </a:t>
            </a:r>
            <a:r>
              <a:rPr lang="en-US" baseline="0" dirty="0" err="1"/>
              <a:t>etc</a:t>
            </a:r>
            <a:endParaRPr lang="en-US" baseline="0" dirty="0"/>
          </a:p>
          <a:p>
            <a:r>
              <a:rPr lang="en-US" baseline="0" dirty="0"/>
              <a:t>Traffic prioritization. </a:t>
            </a:r>
            <a:r>
              <a:rPr lang="en-US" dirty="0"/>
              <a:t>Give priority to certain requests to maintain quality of service.</a:t>
            </a:r>
          </a:p>
          <a:p>
            <a:r>
              <a:rPr lang="en-US" dirty="0"/>
              <a:t>Bottleneck determination. Where is the most time being spent in a collection of transactions?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17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6EB4-70CC-4327-95A7-5B19C2A1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752-81D2-4624-B845-5C28ECBB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  <a:p>
            <a:r>
              <a:rPr lang="en-US" dirty="0"/>
              <a:t>Utilization</a:t>
            </a:r>
          </a:p>
          <a:p>
            <a:r>
              <a:rPr lang="en-US" dirty="0"/>
              <a:t>Logging</a:t>
            </a:r>
          </a:p>
          <a:p>
            <a:r>
              <a:rPr lang="en-US" b="0" dirty="0"/>
              <a:t>Tracing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b="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Designing for observability</a:t>
            </a:r>
          </a:p>
          <a:p>
            <a:pPr>
              <a:defRPr/>
            </a:pPr>
            <a:r>
              <a:rPr lang="en-US" dirty="0"/>
              <a:t>Key questions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None/>
              <a:tabLst/>
              <a:defRPr/>
            </a:pPr>
            <a:endParaRPr lang="en-US" sz="2800" b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74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232C-559B-2148-758C-4C96D429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D33E-C7D9-7ED8-3C38-216BF5AA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extent to which you can understand the internal state or condition of a system based only on knowledge of its external outputs</a:t>
            </a:r>
          </a:p>
          <a:p>
            <a:endParaRPr lang="en-US" dirty="0"/>
          </a:p>
          <a:p>
            <a:r>
              <a:rPr lang="en-US" dirty="0"/>
              <a:t>Two aspects</a:t>
            </a:r>
          </a:p>
          <a:p>
            <a:pPr lvl="1"/>
            <a:r>
              <a:rPr lang="en-US" dirty="0"/>
              <a:t>Collecting data -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metrics, traces and logs</a:t>
            </a:r>
            <a:endParaRPr lang="en-US" dirty="0"/>
          </a:p>
          <a:p>
            <a:pPr lvl="1"/>
            <a:r>
              <a:rPr lang="en-US" dirty="0"/>
              <a:t>Displaying data – alerts, dashboards</a:t>
            </a:r>
          </a:p>
        </p:txBody>
      </p:sp>
    </p:spTree>
    <p:extLst>
      <p:ext uri="{BB962C8B-B14F-4D97-AF65-F5344CB8AC3E}">
        <p14:creationId xmlns:p14="http://schemas.microsoft.com/office/powerpoint/2010/main" val="3889083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AB90-204D-DEFA-BB00-46452435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B9143-F372-EB14-BA27-91CF8498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</a:t>
            </a:r>
            <a:r>
              <a:rPr lang="en-US" baseline="0" dirty="0"/>
              <a:t> contexts of interest</a:t>
            </a:r>
          </a:p>
          <a:p>
            <a:r>
              <a:rPr lang="en-US" baseline="0" dirty="0"/>
              <a:t>Save codes/definitions of context in database</a:t>
            </a:r>
          </a:p>
          <a:p>
            <a:r>
              <a:rPr lang="en-US" dirty="0"/>
              <a:t>include  back end specific log daemons in build step </a:t>
            </a:r>
            <a:r>
              <a:rPr lang="en-US"/>
              <a:t>of deployment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051687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F6D4-A17C-C46D-E40D-8FC05859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886C-C43D-3AF9-1EFC-060642ED1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log entries on entry exit</a:t>
            </a:r>
          </a:p>
          <a:p>
            <a:pPr lvl="1"/>
            <a:r>
              <a:rPr lang="en-US" dirty="0"/>
              <a:t>Invoking process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Context</a:t>
            </a:r>
          </a:p>
          <a:p>
            <a:pPr lvl="1"/>
            <a:r>
              <a:rPr lang="en-US" dirty="0"/>
              <a:t>Queue lengths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Add other log entries</a:t>
            </a:r>
          </a:p>
          <a:p>
            <a:pPr lvl="1"/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530429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3DC1-70C6-589F-4677-2E0F9991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D639-71EC-9160-BA3D-FC6A8E2B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Utilization</a:t>
            </a:r>
            <a:r>
              <a:rPr lang="en-US" baseline="0" dirty="0"/>
              <a:t> is collected by the infrastructure</a:t>
            </a:r>
          </a:p>
          <a:p>
            <a:r>
              <a:rPr lang="en-US" dirty="0" err="1"/>
              <a:t>Setd</a:t>
            </a:r>
            <a:r>
              <a:rPr lang="en-US" dirty="0"/>
              <a:t> by back end specific plug in</a:t>
            </a:r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36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6EB4-70CC-4327-95A7-5B19C2A1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752-81D2-4624-B845-5C28ECBB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  <a:p>
            <a:r>
              <a:rPr lang="en-US" dirty="0"/>
              <a:t>Utilization</a:t>
            </a:r>
          </a:p>
          <a:p>
            <a:r>
              <a:rPr lang="en-US" dirty="0"/>
              <a:t>Logging</a:t>
            </a:r>
          </a:p>
          <a:p>
            <a:r>
              <a:rPr lang="en-US" b="0" dirty="0"/>
              <a:t>Tracing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Designing for observability</a:t>
            </a:r>
          </a:p>
          <a:p>
            <a:pPr>
              <a:defRPr/>
            </a:pPr>
            <a:r>
              <a:rPr lang="en-US" b="1" dirty="0"/>
              <a:t>Key questions</a:t>
            </a:r>
          </a:p>
        </p:txBody>
      </p:sp>
    </p:spTree>
    <p:extLst>
      <p:ext uri="{BB962C8B-B14F-4D97-AF65-F5344CB8AC3E}">
        <p14:creationId xmlns:p14="http://schemas.microsoft.com/office/powerpoint/2010/main" val="2027417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67D9-524A-7DF1-2144-4F58BF4B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4226-52C7-836D-AE30-B5F1B000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all measurement data readily</a:t>
            </a:r>
            <a:r>
              <a:rPr lang="en-US" baseline="0" dirty="0"/>
              <a:t> available?</a:t>
            </a:r>
          </a:p>
          <a:p>
            <a:r>
              <a:rPr lang="en-US" baseline="0" dirty="0"/>
              <a:t>Can events be arranged sequentially?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11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0504-1B90-4184-802E-48ED7CB9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39EFE-94B9-4EB4-9099-22D52770D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Utilization is the measurement of how much the resources in an environment are being used.</a:t>
            </a:r>
          </a:p>
          <a:p>
            <a:r>
              <a:rPr lang="en-US" dirty="0"/>
              <a:t>Logging is the recording of specific events and information associated with those events.</a:t>
            </a:r>
          </a:p>
          <a:p>
            <a:r>
              <a:rPr lang="en-US" sz="2800" dirty="0"/>
              <a:t>Tracing ties together a sequence of services.</a:t>
            </a:r>
          </a:p>
        </p:txBody>
      </p:sp>
    </p:spTree>
    <p:extLst>
      <p:ext uri="{BB962C8B-B14F-4D97-AF65-F5344CB8AC3E}">
        <p14:creationId xmlns:p14="http://schemas.microsoft.com/office/powerpoint/2010/main" val="226593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9DAF-6287-4D52-A1E3-F3C37429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gathering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FC99B-5073-4050-8399-17EF1A23F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system is in operation, information is gathered for three purposes:</a:t>
            </a:r>
          </a:p>
          <a:p>
            <a:pPr lvl="1"/>
            <a:r>
              <a:rPr lang="en-US" dirty="0"/>
              <a:t>Alerting – Detecting</a:t>
            </a:r>
            <a:r>
              <a:rPr lang="en-US" baseline="0" dirty="0"/>
              <a:t> that there is a problem</a:t>
            </a:r>
          </a:p>
          <a:p>
            <a:pPr lvl="1"/>
            <a:r>
              <a:rPr lang="en-US" baseline="0" dirty="0"/>
              <a:t>Forensics – determining what caused a problem</a:t>
            </a:r>
          </a:p>
          <a:p>
            <a:pPr lvl="1"/>
            <a:r>
              <a:rPr lang="en-US" baseline="0" dirty="0"/>
              <a:t>Improvement – finding bottlenecks in systems or determining</a:t>
            </a:r>
            <a:r>
              <a:rPr lang="en-US" dirty="0"/>
              <a:t> causes of internet traffic</a:t>
            </a:r>
            <a:r>
              <a:rPr lang="en-US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225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5AF-6D06-42C0-9522-DC6D62EE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picture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F28DA0-8B9A-45C9-91F3-0B0533569A6B}"/>
              </a:ext>
            </a:extLst>
          </p:cNvPr>
          <p:cNvSpPr/>
          <p:nvPr/>
        </p:nvSpPr>
        <p:spPr bwMode="auto">
          <a:xfrm>
            <a:off x="1447800" y="2057400"/>
            <a:ext cx="1981200" cy="2590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Running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7BE555-786B-4B7B-BE25-611A61BB1FE5}"/>
              </a:ext>
            </a:extLst>
          </p:cNvPr>
          <p:cNvSpPr/>
          <p:nvPr/>
        </p:nvSpPr>
        <p:spPr bwMode="auto">
          <a:xfrm>
            <a:off x="5705475" y="2057400"/>
            <a:ext cx="1981200" cy="2590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Backend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DED999-96F4-400D-88A8-CE76927B6C8A}"/>
              </a:ext>
            </a:extLst>
          </p:cNvPr>
          <p:cNvSpPr/>
          <p:nvPr/>
        </p:nvSpPr>
        <p:spPr bwMode="auto">
          <a:xfrm>
            <a:off x="3429000" y="2895600"/>
            <a:ext cx="2286000" cy="990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Measurements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F221F-F020-4454-8915-8C7035B5E483}"/>
              </a:ext>
            </a:extLst>
          </p:cNvPr>
          <p:cNvSpPr txBox="1"/>
          <p:nvPr/>
        </p:nvSpPr>
        <p:spPr>
          <a:xfrm>
            <a:off x="1143000" y="4838700"/>
            <a:ext cx="723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Measurements are taken from a running system and its environment and sent to a back end.  </a:t>
            </a:r>
          </a:p>
        </p:txBody>
      </p:sp>
    </p:spTree>
    <p:extLst>
      <p:ext uri="{BB962C8B-B14F-4D97-AF65-F5344CB8AC3E}">
        <p14:creationId xmlns:p14="http://schemas.microsoft.com/office/powerpoint/2010/main" val="82462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45B2-4D70-468D-981A-6A74D164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2B57-1C0C-40CD-AA46-FE069ACB5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038600"/>
          </a:xfrm>
        </p:spPr>
        <p:txBody>
          <a:bodyPr/>
          <a:lstStyle/>
          <a:p>
            <a:r>
              <a:rPr lang="en-US" dirty="0"/>
              <a:t>The back end has a data</a:t>
            </a:r>
            <a:r>
              <a:rPr lang="en-US" baseline="0" dirty="0"/>
              <a:t>base (usually a time series database).</a:t>
            </a:r>
            <a:r>
              <a:rPr lang="en-US" dirty="0"/>
              <a:t> It</a:t>
            </a:r>
            <a:r>
              <a:rPr lang="en-US" baseline="0" dirty="0"/>
              <a:t> </a:t>
            </a:r>
          </a:p>
          <a:p>
            <a:pPr lvl="1"/>
            <a:r>
              <a:rPr lang="en-US" dirty="0"/>
              <a:t>G</a:t>
            </a:r>
            <a:r>
              <a:rPr lang="en-US" baseline="0" dirty="0"/>
              <a:t>enerates alerts </a:t>
            </a:r>
          </a:p>
          <a:p>
            <a:pPr lvl="1"/>
            <a:r>
              <a:rPr lang="en-US" baseline="0" dirty="0"/>
              <a:t>Generates reports</a:t>
            </a:r>
          </a:p>
          <a:p>
            <a:pPr lvl="1"/>
            <a:r>
              <a:rPr lang="en-US" baseline="0" dirty="0"/>
              <a:t>Allows drilling down into aggregate information to get more detailed information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baseline="0" dirty="0"/>
              <a:t>Has a dashboard to give fast indication of problems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30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EF3C-D2BD-0D57-4A40-D916C8E4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38BD-3146-9408-15BE-E1C10DE1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effectLst/>
              </a:rPr>
              <a:t>Data can be either pushed into back</a:t>
            </a:r>
            <a:r>
              <a:rPr lang="en-US" sz="2800" baseline="0" dirty="0">
                <a:effectLst/>
              </a:rPr>
              <a:t> end</a:t>
            </a:r>
            <a:r>
              <a:rPr lang="en-US" sz="2800" dirty="0">
                <a:effectLst/>
              </a:rPr>
              <a:t> or pulled from back</a:t>
            </a:r>
            <a:r>
              <a:rPr lang="en-US" sz="2800" baseline="0" dirty="0">
                <a:effectLst/>
              </a:rPr>
              <a:t> end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baseline="0" dirty="0">
                <a:effectLst/>
              </a:rPr>
              <a:t>Data should be tagged with:</a:t>
            </a:r>
          </a:p>
          <a:p>
            <a:pPr marL="1143000" marR="0" lvl="2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dirty="0">
                <a:effectLst/>
              </a:rPr>
              <a:t>Service instance</a:t>
            </a:r>
            <a:r>
              <a:rPr lang="en-US" baseline="0" dirty="0">
                <a:effectLst/>
              </a:rPr>
              <a:t> ID (if log)</a:t>
            </a:r>
          </a:p>
          <a:p>
            <a:pPr marL="1143000" marR="0" lvl="2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baseline="0" dirty="0">
                <a:effectLst/>
              </a:rPr>
              <a:t>VM or container instance ID </a:t>
            </a:r>
            <a:r>
              <a:rPr lang="en-US" baseline="0" dirty="0" err="1">
                <a:effectLst/>
              </a:rPr>
              <a:t>i</a:t>
            </a:r>
            <a:r>
              <a:rPr lang="en-US" baseline="0" dirty="0">
                <a:effectLst/>
              </a:rPr>
              <a:t>(if metric)</a:t>
            </a:r>
          </a:p>
          <a:p>
            <a:pPr marL="1143000" marR="0" lvl="2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baseline="0" dirty="0">
                <a:effectLst/>
              </a:rPr>
              <a:t>User and trace id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effectLst/>
              </a:rPr>
              <a:t>May want to add deployment history for</a:t>
            </a:r>
            <a:r>
              <a:rPr lang="en-US" sz="2800" baseline="0" dirty="0">
                <a:effectLst/>
              </a:rPr>
              <a:t> instances</a:t>
            </a:r>
            <a:endParaRPr lang="en-US" sz="2800" dirty="0">
              <a:effectLst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1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6EB4-70CC-4327-95A7-5B19C2A1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752-81D2-4624-B845-5C28ECBB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  <a:p>
            <a:r>
              <a:rPr lang="en-US" b="1" dirty="0"/>
              <a:t>Utilization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Tracing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Designing for observability</a:t>
            </a:r>
          </a:p>
          <a:p>
            <a:pPr>
              <a:defRPr/>
            </a:pPr>
            <a:r>
              <a:rPr lang="en-US" dirty="0"/>
              <a:t>Key questions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endParaRPr lang="en-US" sz="28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5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62A3-2E42-456D-8692-D8A8FAA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7689-0A14-49D2-B50D-D959A25D2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Utilization is measure of some activity over some period of time</a:t>
            </a:r>
          </a:p>
          <a:p>
            <a:r>
              <a:rPr lang="en-US" dirty="0"/>
              <a:t>Collected automatically by infrastructure over externally visible activities of VM or container</a:t>
            </a:r>
          </a:p>
          <a:p>
            <a:pPr lvl="1"/>
            <a:r>
              <a:rPr lang="en-US" dirty="0"/>
              <a:t>CPU – percentage busy</a:t>
            </a:r>
          </a:p>
          <a:p>
            <a:pPr lvl="1"/>
            <a:r>
              <a:rPr lang="en-US" dirty="0"/>
              <a:t>I/O – amount of traffic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Collected</a:t>
            </a:r>
            <a:r>
              <a:rPr lang="en-US" baseline="0" dirty="0"/>
              <a:t> by back end from infrastructure</a:t>
            </a:r>
          </a:p>
          <a:p>
            <a:pPr lvl="0"/>
            <a:r>
              <a:rPr lang="en-US" baseline="0" dirty="0"/>
              <a:t>Pushed by an infrastructure plug in</a:t>
            </a:r>
            <a:r>
              <a:rPr lang="en-US" dirty="0"/>
              <a:t> that is dependent on back end.</a:t>
            </a:r>
          </a:p>
        </p:txBody>
      </p:sp>
    </p:spTree>
    <p:extLst>
      <p:ext uri="{BB962C8B-B14F-4D97-AF65-F5344CB8AC3E}">
        <p14:creationId xmlns:p14="http://schemas.microsoft.com/office/powerpoint/2010/main" val="316934316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10059</TotalTime>
  <Words>1209</Words>
  <Application>Microsoft Office PowerPoint</Application>
  <PresentationFormat>On-screen Show (4:3)</PresentationFormat>
  <Paragraphs>188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Times</vt:lpstr>
      <vt:lpstr>Verdana</vt:lpstr>
      <vt:lpstr>Blank Presentation</vt:lpstr>
      <vt:lpstr>Observability</vt:lpstr>
      <vt:lpstr>Outline</vt:lpstr>
      <vt:lpstr>Observability</vt:lpstr>
      <vt:lpstr>Purposes of gathering data</vt:lpstr>
      <vt:lpstr>General picture</vt:lpstr>
      <vt:lpstr>Back end</vt:lpstr>
      <vt:lpstr>Data in Back End</vt:lpstr>
      <vt:lpstr>Outline</vt:lpstr>
      <vt:lpstr>Utilization</vt:lpstr>
      <vt:lpstr>Utilization measures</vt:lpstr>
      <vt:lpstr>Alerts</vt:lpstr>
      <vt:lpstr>AWS Cloudwatch</vt:lpstr>
      <vt:lpstr>Outline</vt:lpstr>
      <vt:lpstr>Logs</vt:lpstr>
      <vt:lpstr>Log Daemon</vt:lpstr>
      <vt:lpstr>Request number</vt:lpstr>
      <vt:lpstr>Sequencing log entries</vt:lpstr>
      <vt:lpstr>Lamport clock</vt:lpstr>
      <vt:lpstr>Log entries</vt:lpstr>
      <vt:lpstr>What happened?</vt:lpstr>
      <vt:lpstr>Playback</vt:lpstr>
      <vt:lpstr>Outline</vt:lpstr>
      <vt:lpstr>Tracing</vt:lpstr>
      <vt:lpstr>Spans</vt:lpstr>
      <vt:lpstr>Sample span display*</vt:lpstr>
      <vt:lpstr>How does tracing work?  - 1</vt:lpstr>
      <vt:lpstr>How does tracing work? – 2</vt:lpstr>
      <vt:lpstr>Examples of context</vt:lpstr>
      <vt:lpstr>Outline</vt:lpstr>
      <vt:lpstr>Process steps</vt:lpstr>
      <vt:lpstr>Design steps</vt:lpstr>
      <vt:lpstr>Utilization </vt:lpstr>
      <vt:lpstr>Outline</vt:lpstr>
      <vt:lpstr>Key questions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633</cp:revision>
  <cp:lastPrinted>2021-08-31T12:41:04Z</cp:lastPrinted>
  <dcterms:created xsi:type="dcterms:W3CDTF">2004-11-16T18:39:34Z</dcterms:created>
  <dcterms:modified xsi:type="dcterms:W3CDTF">2024-01-30T13:20:09Z</dcterms:modified>
</cp:coreProperties>
</file>