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503" r:id="rId3"/>
    <p:sldId id="500" r:id="rId4"/>
    <p:sldId id="501" r:id="rId5"/>
    <p:sldId id="517" r:id="rId6"/>
    <p:sldId id="505" r:id="rId7"/>
    <p:sldId id="502" r:id="rId8"/>
    <p:sldId id="496" r:id="rId9"/>
    <p:sldId id="497" r:id="rId10"/>
    <p:sldId id="498" r:id="rId11"/>
    <p:sldId id="499" r:id="rId12"/>
    <p:sldId id="504" r:id="rId13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21A38-7859-43EF-8507-2874DAE2A65F}" v="566" dt="2022-12-12T12:53:5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Bass" userId="867db0c1af5702b0" providerId="LiveId" clId="{B2E21A38-7859-43EF-8507-2874DAE2A65F}"/>
    <pc:docChg chg="addSld modSld">
      <pc:chgData name="Len Bass" userId="867db0c1af5702b0" providerId="LiveId" clId="{B2E21A38-7859-43EF-8507-2874DAE2A65F}" dt="2022-12-12T12:53:55.489" v="564" actId="20577"/>
      <pc:docMkLst>
        <pc:docMk/>
      </pc:docMkLst>
      <pc:sldChg chg="modSp">
        <pc:chgData name="Len Bass" userId="867db0c1af5702b0" providerId="LiveId" clId="{B2E21A38-7859-43EF-8507-2874DAE2A65F}" dt="2022-12-12T12:51:41.791" v="376" actId="20577"/>
        <pc:sldMkLst>
          <pc:docMk/>
          <pc:sldMk cId="4182380262" sldId="497"/>
        </pc:sldMkLst>
        <pc:spChg chg="mod">
          <ac:chgData name="Len Bass" userId="867db0c1af5702b0" providerId="LiveId" clId="{B2E21A38-7859-43EF-8507-2874DAE2A65F}" dt="2022-12-12T12:51:41.791" v="376" actId="20577"/>
          <ac:spMkLst>
            <pc:docMk/>
            <pc:sldMk cId="4182380262" sldId="497"/>
            <ac:spMk id="3" creationId="{581E4A33-33B2-096A-3FFB-086AA2109C0F}"/>
          </ac:spMkLst>
        </pc:spChg>
      </pc:sldChg>
      <pc:sldChg chg="modSp">
        <pc:chgData name="Len Bass" userId="867db0c1af5702b0" providerId="LiveId" clId="{B2E21A38-7859-43EF-8507-2874DAE2A65F}" dt="2022-12-12T12:52:28.371" v="423" actId="20577"/>
        <pc:sldMkLst>
          <pc:docMk/>
          <pc:sldMk cId="1298478116" sldId="498"/>
        </pc:sldMkLst>
        <pc:spChg chg="mod">
          <ac:chgData name="Len Bass" userId="867db0c1af5702b0" providerId="LiveId" clId="{B2E21A38-7859-43EF-8507-2874DAE2A65F}" dt="2022-12-12T12:52:28.371" v="423" actId="20577"/>
          <ac:spMkLst>
            <pc:docMk/>
            <pc:sldMk cId="1298478116" sldId="498"/>
            <ac:spMk id="3" creationId="{5AE923D1-F9FD-0C63-07A3-0E76B133C03B}"/>
          </ac:spMkLst>
        </pc:spChg>
      </pc:sldChg>
      <pc:sldChg chg="modSp">
        <pc:chgData name="Len Bass" userId="867db0c1af5702b0" providerId="LiveId" clId="{B2E21A38-7859-43EF-8507-2874DAE2A65F}" dt="2022-12-12T12:50:22.904" v="330" actId="20577"/>
        <pc:sldMkLst>
          <pc:docMk/>
          <pc:sldMk cId="3587596923" sldId="500"/>
        </pc:sldMkLst>
        <pc:spChg chg="mod">
          <ac:chgData name="Len Bass" userId="867db0c1af5702b0" providerId="LiveId" clId="{B2E21A38-7859-43EF-8507-2874DAE2A65F}" dt="2022-12-12T12:42:34.285" v="0"/>
          <ac:spMkLst>
            <pc:docMk/>
            <pc:sldMk cId="3587596923" sldId="500"/>
            <ac:spMk id="2" creationId="{52E59E5F-23E6-3120-1F99-F08FAAE8DA79}"/>
          </ac:spMkLst>
        </pc:spChg>
        <pc:spChg chg="mod">
          <ac:chgData name="Len Bass" userId="867db0c1af5702b0" providerId="LiveId" clId="{B2E21A38-7859-43EF-8507-2874DAE2A65F}" dt="2022-12-12T12:50:22.904" v="330" actId="20577"/>
          <ac:spMkLst>
            <pc:docMk/>
            <pc:sldMk cId="3587596923" sldId="500"/>
            <ac:spMk id="3" creationId="{D12629E2-6677-318E-5000-0BCFE2AEE2EE}"/>
          </ac:spMkLst>
        </pc:spChg>
      </pc:sldChg>
      <pc:sldChg chg="modSp">
        <pc:chgData name="Len Bass" userId="867db0c1af5702b0" providerId="LiveId" clId="{B2E21A38-7859-43EF-8507-2874DAE2A65F}" dt="2022-12-12T12:50:51.861" v="331" actId="20577"/>
        <pc:sldMkLst>
          <pc:docMk/>
          <pc:sldMk cId="1608849602" sldId="501"/>
        </pc:sldMkLst>
        <pc:spChg chg="mod">
          <ac:chgData name="Len Bass" userId="867db0c1af5702b0" providerId="LiveId" clId="{B2E21A38-7859-43EF-8507-2874DAE2A65F}" dt="2022-12-12T12:50:51.861" v="331" actId="20577"/>
          <ac:spMkLst>
            <pc:docMk/>
            <pc:sldMk cId="1608849602" sldId="501"/>
            <ac:spMk id="3" creationId="{ED63F54D-A65F-0F4E-356B-E02C8FEAB396}"/>
          </ac:spMkLst>
        </pc:spChg>
      </pc:sldChg>
      <pc:sldChg chg="modSp add">
        <pc:chgData name="Len Bass" userId="867db0c1af5702b0" providerId="LiveId" clId="{B2E21A38-7859-43EF-8507-2874DAE2A65F}" dt="2022-12-12T12:49:46.375" v="329" actId="20577"/>
        <pc:sldMkLst>
          <pc:docMk/>
          <pc:sldMk cId="1430407343" sldId="503"/>
        </pc:sldMkLst>
        <pc:spChg chg="mod">
          <ac:chgData name="Len Bass" userId="867db0c1af5702b0" providerId="LiveId" clId="{B2E21A38-7859-43EF-8507-2874DAE2A65F}" dt="2022-12-12T12:43:04.565" v="5" actId="122"/>
          <ac:spMkLst>
            <pc:docMk/>
            <pc:sldMk cId="1430407343" sldId="503"/>
            <ac:spMk id="2" creationId="{C36774C6-94B1-60B1-819B-B11CA7AB9D5D}"/>
          </ac:spMkLst>
        </pc:spChg>
        <pc:spChg chg="mod">
          <ac:chgData name="Len Bass" userId="867db0c1af5702b0" providerId="LiveId" clId="{B2E21A38-7859-43EF-8507-2874DAE2A65F}" dt="2022-12-12T12:49:46.375" v="329" actId="20577"/>
          <ac:spMkLst>
            <pc:docMk/>
            <pc:sldMk cId="1430407343" sldId="503"/>
            <ac:spMk id="3" creationId="{61EDDF7F-7BBF-5152-F498-14A774BC0DFD}"/>
          </ac:spMkLst>
        </pc:spChg>
      </pc:sldChg>
      <pc:sldChg chg="modSp add">
        <pc:chgData name="Len Bass" userId="867db0c1af5702b0" providerId="LiveId" clId="{B2E21A38-7859-43EF-8507-2874DAE2A65F}" dt="2022-12-12T12:53:55.489" v="564" actId="20577"/>
        <pc:sldMkLst>
          <pc:docMk/>
          <pc:sldMk cId="4195108267" sldId="504"/>
        </pc:sldMkLst>
        <pc:spChg chg="mod">
          <ac:chgData name="Len Bass" userId="867db0c1af5702b0" providerId="LiveId" clId="{B2E21A38-7859-43EF-8507-2874DAE2A65F}" dt="2022-12-12T12:53:07.418" v="434" actId="122"/>
          <ac:spMkLst>
            <pc:docMk/>
            <pc:sldMk cId="4195108267" sldId="504"/>
            <ac:spMk id="2" creationId="{B128BD1E-6C0E-EBCB-B537-300E332FAB50}"/>
          </ac:spMkLst>
        </pc:spChg>
        <pc:spChg chg="mod">
          <ac:chgData name="Len Bass" userId="867db0c1af5702b0" providerId="LiveId" clId="{B2E21A38-7859-43EF-8507-2874DAE2A65F}" dt="2022-12-12T12:53:55.489" v="564" actId="20577"/>
          <ac:spMkLst>
            <pc:docMk/>
            <pc:sldMk cId="4195108267" sldId="504"/>
            <ac:spMk id="3" creationId="{F2358472-038D-CC11-0860-0D75ED9470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535200"/>
            <a:ext cx="8520600" cy="24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Font typeface="Open Sans"/>
              <a:buNone/>
              <a:defRPr sz="51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4019508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432800" y="6437500"/>
            <a:ext cx="278400" cy="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780857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432800" y="6437500"/>
            <a:ext cx="278400" cy="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52F9C-2309-DA2B-77C5-9F4B2096F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7302"/>
          <a:stretch/>
        </p:blipFill>
        <p:spPr>
          <a:xfrm>
            <a:off x="443346" y="174753"/>
            <a:ext cx="4202837" cy="3222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933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32800" y="6437500"/>
            <a:ext cx="2784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80000"/>
              </a:lnSpc>
              <a:buSzPts val="605"/>
              <a:buNone/>
              <a:defRPr sz="9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878775"/>
            <a:ext cx="8520600" cy="24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Simplified Attribute Driven Design (SADD)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436308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E3E5-6ED9-289F-D317-24F180CC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Prepare</a:t>
            </a:r>
            <a:r>
              <a:rPr lang="en-US" sz="4400" baseline="0" dirty="0"/>
              <a:t> for the next iteration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23D1-F9FD-0C63-07A3-0E76B133C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</a:t>
            </a:r>
            <a:r>
              <a:rPr lang="en-US" sz="2800" dirty="0"/>
              <a:t>numerate the use cases, the constraints, and the quality </a:t>
            </a:r>
            <a:r>
              <a:rPr lang="en-US" dirty="0"/>
              <a:t>requirements for each element in the decomposition.</a:t>
            </a:r>
          </a:p>
          <a:p>
            <a:pPr lvl="0"/>
            <a:r>
              <a:rPr lang="en-US" sz="2800" dirty="0"/>
              <a:t>This should primarily be a reordering of the information in the “Analysis” section. </a:t>
            </a:r>
          </a:p>
          <a:p>
            <a:r>
              <a:rPr lang="en-US" dirty="0"/>
              <a:t>Perform required</a:t>
            </a:r>
            <a:r>
              <a:rPr lang="en-US" baseline="0" dirty="0"/>
              <a:t> process steps or delegate them to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129847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AEB3-51FE-0F48-5FB1-3B9E2969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Overview of method – iteration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DCDA4E-BD23-7291-4C5B-B105F17E46E6}"/>
              </a:ext>
            </a:extLst>
          </p:cNvPr>
          <p:cNvGrpSpPr/>
          <p:nvPr/>
        </p:nvGrpSpPr>
        <p:grpSpPr>
          <a:xfrm>
            <a:off x="331170" y="1935678"/>
            <a:ext cx="8501130" cy="3473230"/>
            <a:chOff x="331170" y="1935678"/>
            <a:chExt cx="8501130" cy="3883230"/>
          </a:xfrm>
        </p:grpSpPr>
        <p:sp>
          <p:nvSpPr>
            <p:cNvPr id="4" name="Arrow: Striped Right 3">
              <a:extLst>
                <a:ext uri="{FF2B5EF4-FFF2-40B4-BE49-F238E27FC236}">
                  <a16:creationId xmlns:a16="http://schemas.microsoft.com/office/drawing/2014/main" id="{85DE8461-4759-6BBD-7DF8-3A6CBED29A14}"/>
                </a:ext>
              </a:extLst>
            </p:cNvPr>
            <p:cNvSpPr/>
            <p:nvPr/>
          </p:nvSpPr>
          <p:spPr>
            <a:xfrm>
              <a:off x="665019" y="1935678"/>
              <a:ext cx="3693226" cy="200693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Use cases</a:t>
              </a:r>
            </a:p>
            <a:p>
              <a:pPr algn="ctr"/>
              <a:r>
                <a:rPr lang="en-US" sz="2000" dirty="0"/>
                <a:t>Constraints</a:t>
              </a:r>
            </a:p>
            <a:p>
              <a:pPr algn="ctr"/>
              <a:r>
                <a:rPr lang="en-US" sz="2000" dirty="0"/>
                <a:t>Quality requirements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D6043F-B1AE-8D5B-9C7E-AE146A63413E}"/>
                </a:ext>
              </a:extLst>
            </p:cNvPr>
            <p:cNvSpPr/>
            <p:nvPr/>
          </p:nvSpPr>
          <p:spPr>
            <a:xfrm>
              <a:off x="1542526" y="4996431"/>
              <a:ext cx="1901320" cy="8224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N.1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6FA12E-4BB3-5956-F178-B2A9A9917991}"/>
                </a:ext>
              </a:extLst>
            </p:cNvPr>
            <p:cNvSpPr/>
            <p:nvPr/>
          </p:nvSpPr>
          <p:spPr>
            <a:xfrm>
              <a:off x="3739739" y="4996430"/>
              <a:ext cx="1842442" cy="8224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N.2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3D447E-B705-F591-7DEA-8C3EDDCB4A76}"/>
                </a:ext>
              </a:extLst>
            </p:cNvPr>
            <p:cNvSpPr/>
            <p:nvPr/>
          </p:nvSpPr>
          <p:spPr>
            <a:xfrm>
              <a:off x="6733310" y="4996431"/>
              <a:ext cx="2098990" cy="8224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 N.N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E60C23-B0B1-A94D-E7B7-A55BB099E279}"/>
                </a:ext>
              </a:extLst>
            </p:cNvPr>
            <p:cNvSpPr txBox="1"/>
            <p:nvPr/>
          </p:nvSpPr>
          <p:spPr>
            <a:xfrm>
              <a:off x="5783284" y="472769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63D82B10-EACA-F766-730B-1EF8C6064C7F}"/>
                </a:ext>
              </a:extLst>
            </p:cNvPr>
            <p:cNvSpPr/>
            <p:nvPr/>
          </p:nvSpPr>
          <p:spPr>
            <a:xfrm rot="3135516">
              <a:off x="6141151" y="3723422"/>
              <a:ext cx="2216933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Arrow: Striped Right 9">
              <a:extLst>
                <a:ext uri="{FF2B5EF4-FFF2-40B4-BE49-F238E27FC236}">
                  <a16:creationId xmlns:a16="http://schemas.microsoft.com/office/drawing/2014/main" id="{2F04EAE4-7187-722D-216B-8E1E9855DC0B}"/>
                </a:ext>
              </a:extLst>
            </p:cNvPr>
            <p:cNvSpPr/>
            <p:nvPr/>
          </p:nvSpPr>
          <p:spPr>
            <a:xfrm rot="7008413">
              <a:off x="4084738" y="3685822"/>
              <a:ext cx="2216933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EA4F27E2-DB40-B939-BEFE-B77F0D5C1D94}"/>
                </a:ext>
              </a:extLst>
            </p:cNvPr>
            <p:cNvSpPr/>
            <p:nvPr/>
          </p:nvSpPr>
          <p:spPr>
            <a:xfrm rot="8227671">
              <a:off x="2745834" y="3902776"/>
              <a:ext cx="2095488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577550-18F2-FF04-3795-7793074F9FCC}"/>
                </a:ext>
              </a:extLst>
            </p:cNvPr>
            <p:cNvSpPr/>
            <p:nvPr/>
          </p:nvSpPr>
          <p:spPr>
            <a:xfrm>
              <a:off x="4358245" y="2090057"/>
              <a:ext cx="2375065" cy="1520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1..N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CAC61-BB55-90FC-C2DA-B885392D924A}"/>
                </a:ext>
              </a:extLst>
            </p:cNvPr>
            <p:cNvSpPr txBox="1"/>
            <p:nvPr/>
          </p:nvSpPr>
          <p:spPr>
            <a:xfrm>
              <a:off x="331170" y="3644644"/>
              <a:ext cx="25971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Decompose </a:t>
              </a:r>
            </a:p>
            <a:p>
              <a:r>
                <a:rPr lang="en-US" sz="2400" dirty="0"/>
                <a:t>components 1.. N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79DE2C-6F32-BB40-AFA1-0CDC408C1D6F}"/>
              </a:ext>
            </a:extLst>
          </p:cNvPr>
          <p:cNvSpPr/>
          <p:nvPr/>
        </p:nvSpPr>
        <p:spPr>
          <a:xfrm>
            <a:off x="2162183" y="5637049"/>
            <a:ext cx="1688275" cy="822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Allocation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53883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D1E-6C0E-EBCB-B537-300E332F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8472-038D-CC11-0860-0D75ED947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SADD is a design method intended for students. </a:t>
            </a:r>
          </a:p>
          <a:p>
            <a:r>
              <a:rPr lang="en-US" dirty="0"/>
              <a:t>It results in an architecture sketch, not a </a:t>
            </a:r>
            <a:r>
              <a:rPr lang="en-US"/>
              <a:t>complete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19510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74C6-94B1-60B1-819B-B11CA7AB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DF7F-7BBF-5152-F498-14A774BC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(Attribute Driven Design) is a design method documented in</a:t>
            </a:r>
          </a:p>
          <a:p>
            <a:pPr lvl="1"/>
            <a:r>
              <a:rPr lang="en-US" sz="2400" dirty="0"/>
              <a:t> Software Architecture in Practice (Chapter 20) and</a:t>
            </a:r>
          </a:p>
          <a:p>
            <a:pPr lvl="1"/>
            <a:r>
              <a:rPr lang="en-US" sz="2400" dirty="0"/>
              <a:t>Designing Software Architecture: A Practical Approach</a:t>
            </a:r>
          </a:p>
          <a:p>
            <a:r>
              <a:rPr lang="en-US" dirty="0"/>
              <a:t>The goal of ADD is to design a complete architecture. As such, it is very detailed. </a:t>
            </a:r>
          </a:p>
        </p:txBody>
      </p:sp>
    </p:spTree>
    <p:extLst>
      <p:ext uri="{BB962C8B-B14F-4D97-AF65-F5344CB8AC3E}">
        <p14:creationId xmlns:p14="http://schemas.microsoft.com/office/powerpoint/2010/main" val="36058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9E5F-23E6-3120-1F99-F08FAAE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Simplified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29E2-6677-318E-5000-0BCFE2AEE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ADD (SADD) is a method to create a software architecture sketch. </a:t>
            </a:r>
          </a:p>
          <a:p>
            <a:r>
              <a:rPr lang="en-US" dirty="0"/>
              <a:t>The difference between ADD and SADD is level of detail both in input and output.</a:t>
            </a:r>
          </a:p>
        </p:txBody>
      </p:sp>
    </p:spTree>
    <p:extLst>
      <p:ext uri="{BB962C8B-B14F-4D97-AF65-F5344CB8AC3E}">
        <p14:creationId xmlns:p14="http://schemas.microsoft.com/office/powerpoint/2010/main" val="14674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F55C-02E2-7809-D611-081D4904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4417"/>
            <a:ext cx="8520600" cy="7635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ADD vs SADD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F54D-A65F-0F4E-356B-E02C8FEAB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has</a:t>
            </a:r>
            <a:r>
              <a:rPr lang="en-US" baseline="0" dirty="0"/>
              <a:t> and SADD does not have:</a:t>
            </a:r>
          </a:p>
          <a:p>
            <a:pPr lvl="1"/>
            <a:r>
              <a:rPr lang="en-US" sz="2400" dirty="0"/>
              <a:t>Architectural drivers as input</a:t>
            </a:r>
            <a:endParaRPr lang="en-US" baseline="0" dirty="0"/>
          </a:p>
          <a:p>
            <a:pPr lvl="1"/>
            <a:r>
              <a:rPr lang="en-US" sz="2400" baseline="0" dirty="0"/>
              <a:t>Interface</a:t>
            </a:r>
            <a:r>
              <a:rPr lang="en-US" sz="2400" dirty="0"/>
              <a:t> description as output</a:t>
            </a:r>
          </a:p>
          <a:p>
            <a:pPr lvl="1"/>
            <a:r>
              <a:rPr lang="en-US" sz="2400" dirty="0"/>
              <a:t>Component and connector view as output</a:t>
            </a:r>
          </a:p>
          <a:p>
            <a:pPr lvl="1"/>
            <a:r>
              <a:rPr lang="en-US" sz="2400" dirty="0"/>
              <a:t>Packaging decisions as output. E.g. containers</a:t>
            </a:r>
          </a:p>
          <a:p>
            <a:pPr lvl="0"/>
            <a:r>
              <a:rPr lang="en-US" dirty="0"/>
              <a:t>Both have</a:t>
            </a:r>
          </a:p>
          <a:p>
            <a:pPr lvl="1"/>
            <a:r>
              <a:rPr lang="en-US" sz="2400" dirty="0"/>
              <a:t>Use cases and quality attribute requirements as input</a:t>
            </a:r>
          </a:p>
          <a:p>
            <a:pPr lvl="1"/>
            <a:r>
              <a:rPr lang="en-US" sz="2400" dirty="0"/>
              <a:t>Allocation view as output</a:t>
            </a:r>
          </a:p>
          <a:p>
            <a:pPr lvl="1"/>
            <a:r>
              <a:rPr lang="en-US" sz="2400" dirty="0"/>
              <a:t>Major components as output</a:t>
            </a:r>
          </a:p>
        </p:txBody>
      </p:sp>
    </p:spTree>
    <p:extLst>
      <p:ext uri="{BB962C8B-B14F-4D97-AF65-F5344CB8AC3E}">
        <p14:creationId xmlns:p14="http://schemas.microsoft.com/office/powerpoint/2010/main" val="357900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2118-697B-14B7-BB27-821B5467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Architect’s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FC5E-0B3D-C4BB-A008-D27D58A2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038600"/>
          </a:xfrm>
        </p:spPr>
        <p:txBody>
          <a:bodyPr/>
          <a:lstStyle/>
          <a:p>
            <a:r>
              <a:rPr lang="en-US" dirty="0"/>
              <a:t>You are an architect who must design a system.</a:t>
            </a:r>
          </a:p>
          <a:p>
            <a:pPr lvl="1"/>
            <a:r>
              <a:rPr lang="en-US" dirty="0"/>
              <a:t>What information do you need to have?</a:t>
            </a:r>
          </a:p>
          <a:p>
            <a:pPr lvl="1"/>
            <a:r>
              <a:rPr lang="en-US" dirty="0"/>
              <a:t>How do you create the design?</a:t>
            </a:r>
          </a:p>
          <a:p>
            <a:pPr lvl="1"/>
            <a:r>
              <a:rPr lang="en-US" dirty="0"/>
              <a:t>How do you know if your design is </a:t>
            </a:r>
            <a:r>
              <a:rPr lang="en-US"/>
              <a:t>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A210-B130-68EA-554D-003695BC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Input to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BCCB-0A48-FE12-3C38-4EA7B7C40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0" i="0" u="none" strike="noStrike" cap="none" dirty="0">
                <a:solidFill>
                  <a:srgbClr val="434343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The business</a:t>
            </a:r>
            <a:r>
              <a:rPr lang="en-US" sz="2800" b="0" i="0" u="none" strike="noStrike" cap="none" baseline="0" dirty="0">
                <a:solidFill>
                  <a:srgbClr val="434343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 context for the system being designed.</a:t>
            </a:r>
          </a:p>
          <a:p>
            <a:pPr lvl="1" rtl="0" eaLnBrk="1" fontAlgn="base" hangingPunct="1"/>
            <a:r>
              <a:rPr lang="en-US" sz="2800" dirty="0">
                <a:effectLst/>
              </a:rPr>
              <a:t>Neede</a:t>
            </a:r>
            <a:r>
              <a:rPr lang="en-US" sz="2800" dirty="0"/>
              <a:t>d to enable the architect to make informed </a:t>
            </a:r>
            <a:r>
              <a:rPr lang="en-US" sz="2800" dirty="0" err="1"/>
              <a:t>tradoffs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b="0" i="0" u="none" strike="noStrike" cap="none" dirty="0">
                <a:solidFill>
                  <a:srgbClr val="434343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Use cases for the system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b="0" i="0" u="none" strike="noStrike" cap="none" dirty="0">
                <a:solidFill>
                  <a:srgbClr val="434343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Quality attribute requirements for the system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b="0" i="0" u="none" strike="noStrike" cap="none" dirty="0">
                <a:solidFill>
                  <a:srgbClr val="434343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Constraints on the resulting system.</a:t>
            </a:r>
            <a:endParaRPr lang="en-US" dirty="0">
              <a:effectLst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D4-03C3-4666-68F6-0E107D22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SADD</a:t>
            </a:r>
            <a:r>
              <a:rPr lang="en-US" dirty="0"/>
              <a:t>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B4C4-040B-D0D1-A870-015644C0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54050" indent="-514350">
              <a:buFont typeface="+mj-lt"/>
              <a:buAutoNum type="arabicPeriod"/>
            </a:pPr>
            <a:r>
              <a:rPr lang="en-US" dirty="0"/>
              <a:t>Choose element to decompose</a:t>
            </a:r>
          </a:p>
          <a:p>
            <a:pPr marL="654050" indent="-514350">
              <a:buFont typeface="+mj-lt"/>
              <a:buAutoNum type="arabicPeriod"/>
            </a:pPr>
            <a:r>
              <a:rPr lang="en-US" dirty="0"/>
              <a:t>Assemble</a:t>
            </a:r>
            <a:r>
              <a:rPr lang="en-US" baseline="0" dirty="0"/>
              <a:t> input </a:t>
            </a:r>
          </a:p>
          <a:p>
            <a:pPr lvl="1"/>
            <a:r>
              <a:rPr lang="en-US" sz="2400" dirty="0"/>
              <a:t>Use cases</a:t>
            </a:r>
          </a:p>
          <a:p>
            <a:pPr lvl="1"/>
            <a:r>
              <a:rPr lang="en-US" sz="2400" dirty="0"/>
              <a:t>Quality attribute requirements</a:t>
            </a:r>
          </a:p>
          <a:p>
            <a:pPr lvl="1"/>
            <a:r>
              <a:rPr lang="en-US" sz="2400" dirty="0"/>
              <a:t>Constraints</a:t>
            </a:r>
          </a:p>
          <a:p>
            <a:pPr marL="654050" lvl="0" indent="-514350">
              <a:buFont typeface="+mj-lt"/>
              <a:buAutoNum type="arabicPeriod"/>
            </a:pPr>
            <a:r>
              <a:rPr lang="en-US" dirty="0"/>
              <a:t>Decompose element into its components</a:t>
            </a:r>
          </a:p>
          <a:p>
            <a:pPr marL="654050" lvl="0" indent="-514350">
              <a:buFont typeface="+mj-lt"/>
              <a:buAutoNum type="arabicPeriod"/>
            </a:pPr>
            <a:r>
              <a:rPr lang="en-US" dirty="0"/>
              <a:t>Determine allocation view of components</a:t>
            </a:r>
          </a:p>
          <a:p>
            <a:pPr marL="654050" lvl="0" indent="-514350">
              <a:buFont typeface="+mj-lt"/>
              <a:buAutoNum type="arabicPeriod"/>
            </a:pPr>
            <a:r>
              <a:rPr lang="en-US" dirty="0"/>
              <a:t>Analyze how decomposition satisfies input</a:t>
            </a:r>
          </a:p>
          <a:p>
            <a:pPr marL="654050" lvl="0" indent="-514350">
              <a:buFont typeface="+mj-lt"/>
              <a:buAutoNum type="arabicPeriod"/>
            </a:pPr>
            <a:r>
              <a:rPr lang="en-US" dirty="0"/>
              <a:t>Repeat steps 2-5 until ready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119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D4F-5A44-D65F-49D8-D20B8CB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Overview of method – iteration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28E0A2-42F7-A172-AEB2-37A9FF1FA7BA}"/>
              </a:ext>
            </a:extLst>
          </p:cNvPr>
          <p:cNvSpPr/>
          <p:nvPr/>
        </p:nvSpPr>
        <p:spPr>
          <a:xfrm>
            <a:off x="2162183" y="5637049"/>
            <a:ext cx="1688275" cy="822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Allocation of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90B83-7BEF-E961-9A64-9787C8695D03}"/>
              </a:ext>
            </a:extLst>
          </p:cNvPr>
          <p:cNvGrpSpPr/>
          <p:nvPr/>
        </p:nvGrpSpPr>
        <p:grpSpPr>
          <a:xfrm>
            <a:off x="665019" y="1935678"/>
            <a:ext cx="7560065" cy="3457732"/>
            <a:chOff x="665019" y="1935678"/>
            <a:chExt cx="7964053" cy="3883230"/>
          </a:xfrm>
        </p:grpSpPr>
        <p:sp>
          <p:nvSpPr>
            <p:cNvPr id="4" name="Arrow: Striped Right 3">
              <a:extLst>
                <a:ext uri="{FF2B5EF4-FFF2-40B4-BE49-F238E27FC236}">
                  <a16:creationId xmlns:a16="http://schemas.microsoft.com/office/drawing/2014/main" id="{6384D9FF-E287-27C6-96BD-D94BADFFAE8E}"/>
                </a:ext>
              </a:extLst>
            </p:cNvPr>
            <p:cNvSpPr/>
            <p:nvPr/>
          </p:nvSpPr>
          <p:spPr>
            <a:xfrm>
              <a:off x="665019" y="1935678"/>
              <a:ext cx="3693226" cy="200693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Use cases</a:t>
              </a:r>
            </a:p>
            <a:p>
              <a:pPr algn="ctr"/>
              <a:r>
                <a:rPr lang="en-US" sz="2000" dirty="0"/>
                <a:t>Constraints</a:t>
              </a:r>
            </a:p>
            <a:p>
              <a:pPr algn="ctr"/>
              <a:r>
                <a:rPr lang="en-US" sz="2000" dirty="0"/>
                <a:t>Quality requirements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2DAA2C-21BD-0C5A-5506-692B7C799368}"/>
                </a:ext>
              </a:extLst>
            </p:cNvPr>
            <p:cNvSpPr/>
            <p:nvPr/>
          </p:nvSpPr>
          <p:spPr>
            <a:xfrm>
              <a:off x="1665356" y="4996430"/>
              <a:ext cx="1778490" cy="822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0CAB96E-9350-F012-03C7-995A19215474}"/>
                </a:ext>
              </a:extLst>
            </p:cNvPr>
            <p:cNvSpPr/>
            <p:nvPr/>
          </p:nvSpPr>
          <p:spPr>
            <a:xfrm>
              <a:off x="3739739" y="4996430"/>
              <a:ext cx="2043546" cy="822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6AE674-673B-A5E4-152B-D5434065BC05}"/>
                </a:ext>
              </a:extLst>
            </p:cNvPr>
            <p:cNvSpPr/>
            <p:nvPr/>
          </p:nvSpPr>
          <p:spPr>
            <a:xfrm>
              <a:off x="6733310" y="4996430"/>
              <a:ext cx="1895762" cy="822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Component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E4EBA2-1288-8D68-DC79-80BB6D3C3223}"/>
                </a:ext>
              </a:extLst>
            </p:cNvPr>
            <p:cNvSpPr txBox="1"/>
            <p:nvPr/>
          </p:nvSpPr>
          <p:spPr>
            <a:xfrm>
              <a:off x="5783284" y="472769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10" name="Arrow: Striped Right 9">
              <a:extLst>
                <a:ext uri="{FF2B5EF4-FFF2-40B4-BE49-F238E27FC236}">
                  <a16:creationId xmlns:a16="http://schemas.microsoft.com/office/drawing/2014/main" id="{A7BAEB11-9430-DF6F-BB61-98CC8A39F549}"/>
                </a:ext>
              </a:extLst>
            </p:cNvPr>
            <p:cNvSpPr/>
            <p:nvPr/>
          </p:nvSpPr>
          <p:spPr>
            <a:xfrm rot="3135516">
              <a:off x="6141151" y="3723422"/>
              <a:ext cx="2216933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68ACFA9F-6F2E-5740-12DF-7A4AFD6BE60B}"/>
                </a:ext>
              </a:extLst>
            </p:cNvPr>
            <p:cNvSpPr/>
            <p:nvPr/>
          </p:nvSpPr>
          <p:spPr>
            <a:xfrm rot="7008413">
              <a:off x="3965988" y="3875822"/>
              <a:ext cx="2216933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1B632C33-C012-A757-EB2A-18D465066FBC}"/>
                </a:ext>
              </a:extLst>
            </p:cNvPr>
            <p:cNvSpPr/>
            <p:nvPr/>
          </p:nvSpPr>
          <p:spPr>
            <a:xfrm rot="8227671">
              <a:off x="2745834" y="3902776"/>
              <a:ext cx="2095488" cy="78770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F7E483-EE41-F6B4-13CF-ECD2772B5050}"/>
                </a:ext>
              </a:extLst>
            </p:cNvPr>
            <p:cNvSpPr/>
            <p:nvPr/>
          </p:nvSpPr>
          <p:spPr>
            <a:xfrm>
              <a:off x="4358245" y="2090057"/>
              <a:ext cx="2375065" cy="1520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System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09B208-5AF1-762E-02F9-318D90AF4275}"/>
                </a:ext>
              </a:extLst>
            </p:cNvPr>
            <p:cNvSpPr txBox="1"/>
            <p:nvPr/>
          </p:nvSpPr>
          <p:spPr>
            <a:xfrm>
              <a:off x="1050401" y="3875200"/>
              <a:ext cx="19143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Decompose </a:t>
              </a:r>
            </a:p>
            <a:p>
              <a:r>
                <a:rPr lang="en-US" sz="2400" dirty="0"/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65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97F2-3E01-E1C2-04E5-95FFA6D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4A33-33B2-096A-3FFB-086AA2109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For each use case, constraint, and quality requirement, describe how the presented architecture satisfies the requirement.</a:t>
            </a:r>
          </a:p>
          <a:p>
            <a:pPr lvl="0"/>
            <a:r>
              <a:rPr lang="en-US" sz="2400" dirty="0"/>
              <a:t>This may be </a:t>
            </a:r>
          </a:p>
          <a:p>
            <a:pPr lvl="1"/>
            <a:r>
              <a:rPr lang="en-US" sz="2400" dirty="0"/>
              <a:t>A sequence of steps with actions by the element – either textual or a UML sequence diagram</a:t>
            </a:r>
          </a:p>
          <a:p>
            <a:pPr lvl="1"/>
            <a:r>
              <a:rPr lang="en-US" sz="2400" dirty="0"/>
              <a:t>A process step</a:t>
            </a:r>
          </a:p>
          <a:p>
            <a:pPr lvl="1"/>
            <a:r>
              <a:rPr lang="en-US" sz="2400" dirty="0"/>
              <a:t>An addition of an element to the architecture</a:t>
            </a:r>
          </a:p>
          <a:p>
            <a:pPr lvl="1"/>
            <a:r>
              <a:rPr lang="en-US" sz="2400" dirty="0"/>
              <a:t>Delegating the requirement to one or more of the elements in the architecture.</a:t>
            </a:r>
          </a:p>
          <a:p>
            <a:r>
              <a:rPr lang="en-US" sz="2400" dirty="0"/>
              <a:t>Determine process steps required for design</a:t>
            </a:r>
          </a:p>
        </p:txBody>
      </p:sp>
    </p:spTree>
    <p:extLst>
      <p:ext uri="{BB962C8B-B14F-4D97-AF65-F5344CB8AC3E}">
        <p14:creationId xmlns:p14="http://schemas.microsoft.com/office/powerpoint/2010/main" val="4182380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460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Open Sans</vt:lpstr>
      <vt:lpstr>Arial</vt:lpstr>
      <vt:lpstr>Simple Light</vt:lpstr>
      <vt:lpstr>Simplified Attribute Driven Design (SADD)</vt:lpstr>
      <vt:lpstr>ADD</vt:lpstr>
      <vt:lpstr>Simplified ADD</vt:lpstr>
      <vt:lpstr>ADD vs SADD</vt:lpstr>
      <vt:lpstr>Architect’s problem</vt:lpstr>
      <vt:lpstr>Input to design</vt:lpstr>
      <vt:lpstr>SADD steps</vt:lpstr>
      <vt:lpstr>Overview of method – iteration 1</vt:lpstr>
      <vt:lpstr>Analysis</vt:lpstr>
      <vt:lpstr>Prepare for the next iteration</vt:lpstr>
      <vt:lpstr>Overview of method – iteration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architecture descriptions for 17-655</dc:title>
  <dc:creator>Len Bass</dc:creator>
  <cp:lastModifiedBy>Len Bass</cp:lastModifiedBy>
  <cp:revision>17</cp:revision>
  <dcterms:modified xsi:type="dcterms:W3CDTF">2023-02-16T14:03:06Z</dcterms:modified>
</cp:coreProperties>
</file>