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50"/>
  </p:notesMasterIdLst>
  <p:handoutMasterIdLst>
    <p:handoutMasterId r:id="rId51"/>
  </p:handoutMasterIdLst>
  <p:sldIdLst>
    <p:sldId id="448" r:id="rId2"/>
    <p:sldId id="482" r:id="rId3"/>
    <p:sldId id="449" r:id="rId4"/>
    <p:sldId id="555" r:id="rId5"/>
    <p:sldId id="556" r:id="rId6"/>
    <p:sldId id="557" r:id="rId7"/>
    <p:sldId id="604" r:id="rId8"/>
    <p:sldId id="532" r:id="rId9"/>
    <p:sldId id="605" r:id="rId10"/>
    <p:sldId id="561" r:id="rId11"/>
    <p:sldId id="562" r:id="rId12"/>
    <p:sldId id="563" r:id="rId13"/>
    <p:sldId id="564" r:id="rId14"/>
    <p:sldId id="567" r:id="rId15"/>
    <p:sldId id="606" r:id="rId16"/>
    <p:sldId id="457" r:id="rId17"/>
    <p:sldId id="463" r:id="rId18"/>
    <p:sldId id="458" r:id="rId19"/>
    <p:sldId id="459" r:id="rId20"/>
    <p:sldId id="460" r:id="rId21"/>
    <p:sldId id="464" r:id="rId22"/>
    <p:sldId id="465" r:id="rId23"/>
    <p:sldId id="607" r:id="rId24"/>
    <p:sldId id="580" r:id="rId25"/>
    <p:sldId id="470" r:id="rId26"/>
    <p:sldId id="514" r:id="rId27"/>
    <p:sldId id="581" r:id="rId28"/>
    <p:sldId id="533" r:id="rId29"/>
    <p:sldId id="534" r:id="rId30"/>
    <p:sldId id="565" r:id="rId31"/>
    <p:sldId id="582" r:id="rId32"/>
    <p:sldId id="586" r:id="rId33"/>
    <p:sldId id="608" r:id="rId34"/>
    <p:sldId id="552" r:id="rId35"/>
    <p:sldId id="554" r:id="rId36"/>
    <p:sldId id="541" r:id="rId37"/>
    <p:sldId id="583" r:id="rId38"/>
    <p:sldId id="584" r:id="rId39"/>
    <p:sldId id="560" r:id="rId40"/>
    <p:sldId id="566" r:id="rId41"/>
    <p:sldId id="543" r:id="rId42"/>
    <p:sldId id="544" r:id="rId43"/>
    <p:sldId id="545" r:id="rId44"/>
    <p:sldId id="546" r:id="rId45"/>
    <p:sldId id="547" r:id="rId46"/>
    <p:sldId id="585" r:id="rId47"/>
    <p:sldId id="548" r:id="rId48"/>
    <p:sldId id="549" r:id="rId49"/>
  </p:sldIdLst>
  <p:sldSz cx="9144000" cy="6858000" type="screen4x3"/>
  <p:notesSz cx="7315200" cy="9601200"/>
  <p:defaultTextStyle>
    <a:defPPr>
      <a:defRPr lang="en-US"/>
    </a:defPPr>
    <a:lvl1pPr algn="l" rtl="0" eaLnBrk="0" fontAlgn="base" hangingPunct="0">
      <a:spcBef>
        <a:spcPct val="0"/>
      </a:spcBef>
      <a:spcAft>
        <a:spcPct val="0"/>
      </a:spcAft>
      <a:defRPr sz="3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400" kern="1200">
        <a:solidFill>
          <a:schemeClr val="tx1"/>
        </a:solidFill>
        <a:latin typeface="Verdana" pitchFamily="34" charset="0"/>
        <a:ea typeface="+mn-ea"/>
        <a:cs typeface="+mn-cs"/>
      </a:defRPr>
    </a:lvl5pPr>
    <a:lvl6pPr marL="2286000" algn="l" defTabSz="914400" rtl="0" eaLnBrk="1" latinLnBrk="0" hangingPunct="1">
      <a:defRPr sz="3400" kern="1200">
        <a:solidFill>
          <a:schemeClr val="tx1"/>
        </a:solidFill>
        <a:latin typeface="Verdana" pitchFamily="34" charset="0"/>
        <a:ea typeface="+mn-ea"/>
        <a:cs typeface="+mn-cs"/>
      </a:defRPr>
    </a:lvl6pPr>
    <a:lvl7pPr marL="2743200" algn="l" defTabSz="914400" rtl="0" eaLnBrk="1" latinLnBrk="0" hangingPunct="1">
      <a:defRPr sz="3400" kern="1200">
        <a:solidFill>
          <a:schemeClr val="tx1"/>
        </a:solidFill>
        <a:latin typeface="Verdana" pitchFamily="34" charset="0"/>
        <a:ea typeface="+mn-ea"/>
        <a:cs typeface="+mn-cs"/>
      </a:defRPr>
    </a:lvl7pPr>
    <a:lvl8pPr marL="3200400" algn="l" defTabSz="914400" rtl="0" eaLnBrk="1" latinLnBrk="0" hangingPunct="1">
      <a:defRPr sz="3400" kern="1200">
        <a:solidFill>
          <a:schemeClr val="tx1"/>
        </a:solidFill>
        <a:latin typeface="Verdana" pitchFamily="34" charset="0"/>
        <a:ea typeface="+mn-ea"/>
        <a:cs typeface="+mn-cs"/>
      </a:defRPr>
    </a:lvl8pPr>
    <a:lvl9pPr marL="3657600" algn="l" defTabSz="914400" rtl="0" eaLnBrk="1" latinLnBrk="0" hangingPunct="1">
      <a:defRPr sz="3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3B2C1"/>
    <a:srgbClr val="96F371"/>
    <a:srgbClr val="6AB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p:cViewPr varScale="1">
        <p:scale>
          <a:sx n="54" d="100"/>
          <a:sy n="54" d="100"/>
        </p:scale>
        <p:origin x="912" y="60"/>
      </p:cViewPr>
      <p:guideLst>
        <p:guide orient="horz" pos="2160"/>
        <p:guide pos="2880"/>
      </p:guideLst>
    </p:cSldViewPr>
  </p:slideViewPr>
  <p:outlineViewPr>
    <p:cViewPr>
      <p:scale>
        <a:sx n="33" d="100"/>
        <a:sy n="33" d="100"/>
      </p:scale>
      <p:origin x="0" y="-3129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9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5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5335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5335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5335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A8A85614-A79E-41F2-B509-7A4A9550603E}" type="slidenum">
              <a:rPr lang="en-US"/>
              <a:pPr/>
              <a:t>‹#›</a:t>
            </a:fld>
            <a:endParaRPr lang="en-US"/>
          </a:p>
        </p:txBody>
      </p:sp>
    </p:spTree>
    <p:extLst>
      <p:ext uri="{BB962C8B-B14F-4D97-AF65-F5344CB8AC3E}">
        <p14:creationId xmlns:p14="http://schemas.microsoft.com/office/powerpoint/2010/main" val="111103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560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560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911B1B19-18A7-46BE-88D9-2164BF8B47A1}" type="slidenum">
              <a:rPr lang="en-US"/>
              <a:pPr/>
              <a:t>‹#›</a:t>
            </a:fld>
            <a:endParaRPr lang="en-US"/>
          </a:p>
        </p:txBody>
      </p:sp>
    </p:spTree>
    <p:extLst>
      <p:ext uri="{BB962C8B-B14F-4D97-AF65-F5344CB8AC3E}">
        <p14:creationId xmlns:p14="http://schemas.microsoft.com/office/powerpoint/2010/main" val="11755128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1B1B19-18A7-46BE-88D9-2164BF8B47A1}" type="slidenum">
              <a:rPr lang="en-US" smtClean="0"/>
              <a:pPr/>
              <a:t>1</a:t>
            </a:fld>
            <a:endParaRPr lang="en-US"/>
          </a:p>
        </p:txBody>
      </p:sp>
    </p:spTree>
    <p:extLst>
      <p:ext uri="{BB962C8B-B14F-4D97-AF65-F5344CB8AC3E}">
        <p14:creationId xmlns:p14="http://schemas.microsoft.com/office/powerpoint/2010/main" val="406504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B1B19-18A7-46BE-88D9-2164BF8B47A1}" type="slidenum">
              <a:rPr lang="en-US" smtClean="0"/>
              <a:pPr/>
              <a:t>24</a:t>
            </a:fld>
            <a:endParaRPr lang="en-US"/>
          </a:p>
        </p:txBody>
      </p:sp>
    </p:spTree>
    <p:extLst>
      <p:ext uri="{BB962C8B-B14F-4D97-AF65-F5344CB8AC3E}">
        <p14:creationId xmlns:p14="http://schemas.microsoft.com/office/powerpoint/2010/main" val="4107950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3429000"/>
            <a:ext cx="8382000" cy="838200"/>
          </a:xfrm>
        </p:spPr>
        <p:txBody>
          <a:bodyPr/>
          <a:lstStyle>
            <a:lvl1pPr>
              <a:defRPr b="1">
                <a:solidFill>
                  <a:srgbClr val="005481"/>
                </a:solidFill>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371600" y="4343400"/>
            <a:ext cx="6400800" cy="533400"/>
          </a:xfrm>
        </p:spPr>
        <p:txBody>
          <a:bodyPr/>
          <a:lstStyle>
            <a:lvl1pPr marL="0" indent="0" algn="ctr">
              <a:buFont typeface="Times" charset="0"/>
              <a:buNone/>
              <a:defRPr sz="2500"/>
            </a:lvl1pPr>
          </a:lstStyle>
          <a:p>
            <a:pPr lvl="0"/>
            <a:r>
              <a:rPr lang="en-US" noProof="0"/>
              <a:t>Click to edit Master subtitle style</a:t>
            </a:r>
          </a:p>
        </p:txBody>
      </p:sp>
      <p:pic>
        <p:nvPicPr>
          <p:cNvPr id="4" name="Picture 3">
            <a:extLst>
              <a:ext uri="{FF2B5EF4-FFF2-40B4-BE49-F238E27FC236}">
                <a16:creationId xmlns:a16="http://schemas.microsoft.com/office/drawing/2014/main" id="{C6A1DDAA-9DEF-C793-E234-9C1E036F06DD}"/>
              </a:ext>
            </a:extLst>
          </p:cNvPr>
          <p:cNvPicPr>
            <a:picLocks noChangeAspect="1"/>
          </p:cNvPicPr>
          <p:nvPr userDrawn="1"/>
        </p:nvPicPr>
        <p:blipFill>
          <a:blip r:embed="rId2"/>
          <a:stretch>
            <a:fillRect/>
          </a:stretch>
        </p:blipFill>
        <p:spPr>
          <a:xfrm>
            <a:off x="304800" y="228600"/>
            <a:ext cx="1319514" cy="12134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bwMode="auto">
          <a:xfrm>
            <a:off x="685800" y="1674812"/>
            <a:ext cx="7772400" cy="1588"/>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p:cNvSpPr txBox="1"/>
          <p:nvPr/>
        </p:nvSpPr>
        <p:spPr>
          <a:xfrm>
            <a:off x="3657600" y="6324600"/>
            <a:ext cx="1143000" cy="261610"/>
          </a:xfrm>
          <a:prstGeom prst="rect">
            <a:avLst/>
          </a:prstGeom>
          <a:noFill/>
        </p:spPr>
        <p:txBody>
          <a:bodyPr wrap="square" rtlCol="0">
            <a:spAutoFit/>
          </a:bodyPr>
          <a:lstStyle/>
          <a:p>
            <a:pPr algn="ctr"/>
            <a:fld id="{243F038F-B3AC-45EB-9E06-50685942F90C}" type="slidenum">
              <a:rPr lang="en-US" sz="1100" smtClean="0"/>
              <a:pPr algn="ctr"/>
              <a:t>‹#›</a:t>
            </a:fld>
            <a:endParaRPr lang="en-US" sz="11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9" name="Picture 1" descr="CMU_logo_horiz_187 red.jpg"/>
          <p:cNvPicPr>
            <a:picLocks noChangeAspect="1"/>
          </p:cNvPicPr>
          <p:nvPr/>
        </p:nvPicPr>
        <p:blipFill>
          <a:blip r:embed="rId13" cstate="print"/>
          <a:srcRect/>
          <a:stretch>
            <a:fillRect/>
          </a:stretch>
        </p:blipFill>
        <p:spPr bwMode="auto">
          <a:xfrm>
            <a:off x="196851" y="153988"/>
            <a:ext cx="2851150" cy="255561"/>
          </a:xfrm>
          <a:prstGeom prst="rect">
            <a:avLst/>
          </a:prstGeom>
          <a:noFill/>
          <a:ln w="9525">
            <a:noFill/>
            <a:miter lim="800000"/>
            <a:headEnd/>
            <a:tailEnd/>
          </a:ln>
        </p:spPr>
      </p:pic>
      <p:pic>
        <p:nvPicPr>
          <p:cNvPr id="3" name="Picture 2">
            <a:extLst>
              <a:ext uri="{FF2B5EF4-FFF2-40B4-BE49-F238E27FC236}">
                <a16:creationId xmlns:a16="http://schemas.microsoft.com/office/drawing/2014/main" id="{D516B1DB-5E49-1EA2-8C18-34B3643D7DAB}"/>
              </a:ext>
            </a:extLst>
          </p:cNvPr>
          <p:cNvPicPr>
            <a:picLocks noChangeAspect="1"/>
          </p:cNvPicPr>
          <p:nvPr userDrawn="1"/>
        </p:nvPicPr>
        <p:blipFill>
          <a:blip r:embed="rId14"/>
          <a:stretch>
            <a:fillRect/>
          </a:stretch>
        </p:blipFill>
        <p:spPr>
          <a:xfrm>
            <a:off x="7391400" y="6096000"/>
            <a:ext cx="1388962" cy="563592"/>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Osaka" charset="0"/>
          <a:cs typeface="Osaka" charset="0"/>
        </a:defRPr>
      </a:lvl2pPr>
      <a:lvl3pPr algn="ctr" rtl="0" eaLnBrk="1" fontAlgn="base" hangingPunct="1">
        <a:spcBef>
          <a:spcPct val="0"/>
        </a:spcBef>
        <a:spcAft>
          <a:spcPct val="0"/>
        </a:spcAft>
        <a:defRPr sz="4400">
          <a:solidFill>
            <a:schemeClr val="tx2"/>
          </a:solidFill>
          <a:latin typeface="Arial" charset="0"/>
          <a:ea typeface="Osaka" charset="0"/>
          <a:cs typeface="Osaka" charset="0"/>
        </a:defRPr>
      </a:lvl3pPr>
      <a:lvl4pPr algn="ctr" rtl="0" eaLnBrk="1" fontAlgn="base" hangingPunct="1">
        <a:spcBef>
          <a:spcPct val="0"/>
        </a:spcBef>
        <a:spcAft>
          <a:spcPct val="0"/>
        </a:spcAft>
        <a:defRPr sz="4400">
          <a:solidFill>
            <a:schemeClr val="tx2"/>
          </a:solidFill>
          <a:latin typeface="Arial" charset="0"/>
          <a:ea typeface="Osaka" charset="0"/>
          <a:cs typeface="Osaka" charset="0"/>
        </a:defRPr>
      </a:lvl4pPr>
      <a:lvl5pPr algn="ctr" rtl="0" eaLnBrk="1" fontAlgn="base" hangingPunct="1">
        <a:spcBef>
          <a:spcPct val="0"/>
        </a:spcBef>
        <a:spcAft>
          <a:spcPct val="0"/>
        </a:spcAft>
        <a:defRPr sz="4400">
          <a:solidFill>
            <a:schemeClr val="tx2"/>
          </a:solidFill>
          <a:latin typeface="Arial" charset="0"/>
          <a:ea typeface="Osaka" charset="0"/>
          <a:cs typeface="Osaka" charset="0"/>
        </a:defRPr>
      </a:lvl5pPr>
      <a:lvl6pPr marL="457200" algn="ctr" rtl="0" eaLnBrk="1" fontAlgn="base" hangingPunct="1">
        <a:spcBef>
          <a:spcPct val="0"/>
        </a:spcBef>
        <a:spcAft>
          <a:spcPct val="0"/>
        </a:spcAft>
        <a:defRPr sz="4400">
          <a:solidFill>
            <a:schemeClr val="tx2"/>
          </a:solidFill>
          <a:latin typeface="Arial" charset="0"/>
          <a:ea typeface="Osaka" charset="0"/>
          <a:cs typeface="Osaka" charset="0"/>
        </a:defRPr>
      </a:lvl6pPr>
      <a:lvl7pPr marL="914400" algn="ctr" rtl="0" eaLnBrk="1" fontAlgn="base" hangingPunct="1">
        <a:spcBef>
          <a:spcPct val="0"/>
        </a:spcBef>
        <a:spcAft>
          <a:spcPct val="0"/>
        </a:spcAft>
        <a:defRPr sz="4400">
          <a:solidFill>
            <a:schemeClr val="tx2"/>
          </a:solidFill>
          <a:latin typeface="Arial" charset="0"/>
          <a:ea typeface="Osaka" charset="0"/>
          <a:cs typeface="Osaka" charset="0"/>
        </a:defRPr>
      </a:lvl7pPr>
      <a:lvl8pPr marL="1371600" algn="ctr" rtl="0" eaLnBrk="1" fontAlgn="base" hangingPunct="1">
        <a:spcBef>
          <a:spcPct val="0"/>
        </a:spcBef>
        <a:spcAft>
          <a:spcPct val="0"/>
        </a:spcAft>
        <a:defRPr sz="4400">
          <a:solidFill>
            <a:schemeClr val="tx2"/>
          </a:solidFill>
          <a:latin typeface="Arial" charset="0"/>
          <a:ea typeface="Osaka" charset="0"/>
          <a:cs typeface="Osaka" charset="0"/>
        </a:defRPr>
      </a:lvl8pPr>
      <a:lvl9pPr marL="1828800" algn="ctr" rtl="0" eaLnBrk="1" fontAlgn="base" hangingPunct="1">
        <a:spcBef>
          <a:spcPct val="0"/>
        </a:spcBef>
        <a:spcAft>
          <a:spcPct val="0"/>
        </a:spcAft>
        <a:defRPr sz="4400">
          <a:solidFill>
            <a:schemeClr val="tx2"/>
          </a:solidFill>
          <a:latin typeface="Arial" charset="0"/>
          <a:ea typeface="Osaka" charset="0"/>
          <a:cs typeface="Osaka" charset="0"/>
        </a:defRPr>
      </a:lvl9pPr>
    </p:titleStyle>
    <p:bodyStyle>
      <a:lvl1pPr marL="342900" indent="-342900" algn="l" rtl="0" eaLnBrk="1" fontAlgn="base" hangingPunct="1">
        <a:spcBef>
          <a:spcPct val="20000"/>
        </a:spcBef>
        <a:spcAft>
          <a:spcPct val="0"/>
        </a:spcAft>
        <a:buClr>
          <a:srgbClr val="005481"/>
        </a:buClr>
        <a:buFont typeface="Times"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005481"/>
        </a:buClr>
        <a:buFont typeface="Times" charset="0"/>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lr>
          <a:srgbClr val="005481"/>
        </a:buClr>
        <a:buFont typeface="Times" charset="0"/>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Rectangle 4"/>
          <p:cNvSpPr>
            <a:spLocks noGrp="1" noChangeArrowheads="1"/>
          </p:cNvSpPr>
          <p:nvPr>
            <p:ph type="ctrTitle"/>
          </p:nvPr>
        </p:nvSpPr>
        <p:spPr/>
        <p:txBody>
          <a:bodyPr/>
          <a:lstStyle/>
          <a:p>
            <a:pPr algn="ctr"/>
            <a:r>
              <a:rPr lang="en-US" sz="4400" b="1" dirty="0">
                <a:solidFill>
                  <a:srgbClr val="005481"/>
                </a:solidFill>
                <a:effectLst/>
                <a:latin typeface="+mj-lt"/>
                <a:ea typeface="+mj-ea"/>
                <a:cs typeface="+mj-cs"/>
              </a:rPr>
              <a:t>Advanced Driver Assistance System</a:t>
            </a:r>
            <a:endParaRPr lang="en-US" sz="3200" b="0" dirty="0"/>
          </a:p>
        </p:txBody>
      </p:sp>
      <p:pic>
        <p:nvPicPr>
          <p:cNvPr id="5" name="Picture 4">
            <a:extLst>
              <a:ext uri="{FF2B5EF4-FFF2-40B4-BE49-F238E27FC236}">
                <a16:creationId xmlns:a16="http://schemas.microsoft.com/office/drawing/2014/main" id="{9278B584-B072-AC51-6AB2-2FE1B0D4EA48}"/>
              </a:ext>
            </a:extLst>
          </p:cNvPr>
          <p:cNvPicPr>
            <a:picLocks noChangeAspect="1"/>
          </p:cNvPicPr>
          <p:nvPr/>
        </p:nvPicPr>
        <p:blipFill>
          <a:blip r:embed="rId3"/>
          <a:stretch>
            <a:fillRect/>
          </a:stretch>
        </p:blipFill>
        <p:spPr>
          <a:xfrm>
            <a:off x="6593711" y="5736566"/>
            <a:ext cx="2245489" cy="11214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9FD1-E2A1-76D9-C1DE-4D5FF17AB108}"/>
              </a:ext>
            </a:extLst>
          </p:cNvPr>
          <p:cNvSpPr>
            <a:spLocks noGrp="1"/>
          </p:cNvSpPr>
          <p:nvPr>
            <p:ph type="title"/>
          </p:nvPr>
        </p:nvSpPr>
        <p:spPr/>
        <p:txBody>
          <a:bodyPr/>
          <a:lstStyle/>
          <a:p>
            <a:r>
              <a:rPr lang="en-US" dirty="0"/>
              <a:t>Constraint 1</a:t>
            </a:r>
          </a:p>
        </p:txBody>
      </p:sp>
      <p:sp>
        <p:nvSpPr>
          <p:cNvPr id="3" name="Content Placeholder 2">
            <a:extLst>
              <a:ext uri="{FF2B5EF4-FFF2-40B4-BE49-F238E27FC236}">
                <a16:creationId xmlns:a16="http://schemas.microsoft.com/office/drawing/2014/main" id="{BA18BCE8-4BCD-F094-3051-28AB39079082}"/>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dirty="0">
                <a:solidFill>
                  <a:schemeClr val="tx1"/>
                </a:solidFill>
                <a:effectLst/>
              </a:rPr>
              <a:t>This product does not INCLUDE any o the sensors, it interfaces with Radar, Ultrasonic and Image processors (that do their own ML)</a:t>
            </a:r>
          </a:p>
        </p:txBody>
      </p:sp>
    </p:spTree>
    <p:extLst>
      <p:ext uri="{BB962C8B-B14F-4D97-AF65-F5344CB8AC3E}">
        <p14:creationId xmlns:p14="http://schemas.microsoft.com/office/powerpoint/2010/main" val="258206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808E-DA14-727F-B39B-9B7354A1EF08}"/>
              </a:ext>
            </a:extLst>
          </p:cNvPr>
          <p:cNvSpPr>
            <a:spLocks noGrp="1"/>
          </p:cNvSpPr>
          <p:nvPr>
            <p:ph type="title"/>
          </p:nvPr>
        </p:nvSpPr>
        <p:spPr/>
        <p:txBody>
          <a:bodyPr/>
          <a:lstStyle/>
          <a:p>
            <a:r>
              <a:rPr lang="en-US" dirty="0"/>
              <a:t>Constraint 2</a:t>
            </a:r>
          </a:p>
        </p:txBody>
      </p:sp>
      <p:sp>
        <p:nvSpPr>
          <p:cNvPr id="3" name="Content Placeholder 2">
            <a:extLst>
              <a:ext uri="{FF2B5EF4-FFF2-40B4-BE49-F238E27FC236}">
                <a16:creationId xmlns:a16="http://schemas.microsoft.com/office/drawing/2014/main" id="{212783A2-6D7B-AEDC-C5A9-FDC9DEF29B2F}"/>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dirty="0">
                <a:solidFill>
                  <a:schemeClr val="tx1"/>
                </a:solidFill>
                <a:effectLst/>
              </a:rPr>
              <a:t>Autonomous acceleration and steering angles are limited to A</a:t>
            </a:r>
            <a:r>
              <a:rPr lang="en-US" baseline="-25000" dirty="0">
                <a:solidFill>
                  <a:schemeClr val="tx1"/>
                </a:solidFill>
                <a:effectLst/>
              </a:rPr>
              <a:t>L</a:t>
            </a:r>
            <a:r>
              <a:rPr lang="en-US" dirty="0">
                <a:solidFill>
                  <a:schemeClr val="tx1"/>
                </a:solidFill>
                <a:effectLst/>
              </a:rPr>
              <a:t> and S</a:t>
            </a:r>
            <a:r>
              <a:rPr lang="en-US" baseline="-25000" dirty="0">
                <a:solidFill>
                  <a:schemeClr val="tx1"/>
                </a:solidFill>
                <a:effectLst/>
              </a:rPr>
              <a:t>L</a:t>
            </a:r>
            <a:r>
              <a:rPr lang="en-US" dirty="0">
                <a:solidFill>
                  <a:schemeClr val="tx1"/>
                </a:solidFill>
                <a:effectLst/>
              </a:rPr>
              <a:t>. These are provided by the Vehicle OEM.</a:t>
            </a:r>
            <a:endParaRPr lang="en-US" dirty="0"/>
          </a:p>
        </p:txBody>
      </p:sp>
    </p:spTree>
    <p:extLst>
      <p:ext uri="{BB962C8B-B14F-4D97-AF65-F5344CB8AC3E}">
        <p14:creationId xmlns:p14="http://schemas.microsoft.com/office/powerpoint/2010/main" val="201648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1C24-0147-C82D-B983-CB2800A75A97}"/>
              </a:ext>
            </a:extLst>
          </p:cNvPr>
          <p:cNvSpPr>
            <a:spLocks noGrp="1"/>
          </p:cNvSpPr>
          <p:nvPr>
            <p:ph type="title"/>
          </p:nvPr>
        </p:nvSpPr>
        <p:spPr/>
        <p:txBody>
          <a:bodyPr/>
          <a:lstStyle/>
          <a:p>
            <a:r>
              <a:rPr lang="en-US" dirty="0"/>
              <a:t>Constraint</a:t>
            </a:r>
            <a:r>
              <a:rPr lang="en-US" baseline="0" dirty="0"/>
              <a:t> 3</a:t>
            </a:r>
            <a:endParaRPr lang="en-US" dirty="0"/>
          </a:p>
        </p:txBody>
      </p:sp>
      <p:sp>
        <p:nvSpPr>
          <p:cNvPr id="3" name="Content Placeholder 2">
            <a:extLst>
              <a:ext uri="{FF2B5EF4-FFF2-40B4-BE49-F238E27FC236}">
                <a16:creationId xmlns:a16="http://schemas.microsoft.com/office/drawing/2014/main" id="{0FC258B4-ABE5-E5B0-927C-E3AB3AF9FF9E}"/>
              </a:ext>
            </a:extLst>
          </p:cNvPr>
          <p:cNvSpPr>
            <a:spLocks noGrp="1"/>
          </p:cNvSpPr>
          <p:nvPr>
            <p:ph idx="1"/>
          </p:nvPr>
        </p:nvSpPr>
        <p:spPr/>
        <p:txBody>
          <a:bodyPr/>
          <a:lstStyle/>
          <a:p>
            <a:r>
              <a:rPr lang="en-US" dirty="0">
                <a:solidFill>
                  <a:schemeClr val="tx1"/>
                </a:solidFill>
                <a:effectLst/>
              </a:rPr>
              <a:t>The system must interact with smart sensors from 3</a:t>
            </a:r>
            <a:r>
              <a:rPr lang="en-US" baseline="30000" dirty="0">
                <a:solidFill>
                  <a:schemeClr val="tx1"/>
                </a:solidFill>
                <a:effectLst/>
              </a:rPr>
              <a:t>rd</a:t>
            </a:r>
            <a:r>
              <a:rPr lang="en-US" dirty="0">
                <a:solidFill>
                  <a:schemeClr val="tx1"/>
                </a:solidFill>
                <a:effectLst/>
              </a:rPr>
              <a:t> party suppliers as well as steering, brake and powertrain controllers in the vehicle over CAN bus (controller area network).</a:t>
            </a:r>
          </a:p>
        </p:txBody>
      </p:sp>
    </p:spTree>
    <p:extLst>
      <p:ext uri="{BB962C8B-B14F-4D97-AF65-F5344CB8AC3E}">
        <p14:creationId xmlns:p14="http://schemas.microsoft.com/office/powerpoint/2010/main" val="175043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75DD-3024-95F3-C9C4-DCDBA00D59BC}"/>
              </a:ext>
            </a:extLst>
          </p:cNvPr>
          <p:cNvSpPr>
            <a:spLocks noGrp="1"/>
          </p:cNvSpPr>
          <p:nvPr>
            <p:ph type="title"/>
          </p:nvPr>
        </p:nvSpPr>
        <p:spPr/>
        <p:txBody>
          <a:bodyPr/>
          <a:lstStyle/>
          <a:p>
            <a:r>
              <a:rPr lang="en-US" dirty="0"/>
              <a:t>Constraint 4</a:t>
            </a:r>
          </a:p>
        </p:txBody>
      </p:sp>
      <p:sp>
        <p:nvSpPr>
          <p:cNvPr id="3" name="Content Placeholder 2">
            <a:extLst>
              <a:ext uri="{FF2B5EF4-FFF2-40B4-BE49-F238E27FC236}">
                <a16:creationId xmlns:a16="http://schemas.microsoft.com/office/drawing/2014/main" id="{D2ED7640-B9E4-D74A-336F-828AF37A8387}"/>
              </a:ext>
            </a:extLst>
          </p:cNvPr>
          <p:cNvSpPr>
            <a:spLocks noGrp="1"/>
          </p:cNvSpPr>
          <p:nvPr>
            <p:ph idx="1"/>
          </p:nvPr>
        </p:nvSpPr>
        <p:spPr/>
        <p:txBody>
          <a:bodyPr/>
          <a:lstStyle/>
          <a:p>
            <a:r>
              <a:rPr lang="en-US" dirty="0"/>
              <a:t>If the system contradicts the actions of the driver, the driver must be informed and the event logged with the external “monitoring element” in the vehicle.</a:t>
            </a:r>
          </a:p>
          <a:p>
            <a:endParaRPr lang="en-US" dirty="0"/>
          </a:p>
        </p:txBody>
      </p:sp>
    </p:spTree>
    <p:extLst>
      <p:ext uri="{BB962C8B-B14F-4D97-AF65-F5344CB8AC3E}">
        <p14:creationId xmlns:p14="http://schemas.microsoft.com/office/powerpoint/2010/main" val="409545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F7BD-4F72-E374-EA69-915CBB5E6793}"/>
              </a:ext>
            </a:extLst>
          </p:cNvPr>
          <p:cNvSpPr>
            <a:spLocks noGrp="1"/>
          </p:cNvSpPr>
          <p:nvPr>
            <p:ph type="title"/>
          </p:nvPr>
        </p:nvSpPr>
        <p:spPr/>
        <p:txBody>
          <a:bodyPr/>
          <a:lstStyle/>
          <a:p>
            <a:r>
              <a:rPr lang="en-US" dirty="0"/>
              <a:t>Constraint 5</a:t>
            </a:r>
          </a:p>
        </p:txBody>
      </p:sp>
      <p:sp>
        <p:nvSpPr>
          <p:cNvPr id="3" name="Content Placeholder 2">
            <a:extLst>
              <a:ext uri="{FF2B5EF4-FFF2-40B4-BE49-F238E27FC236}">
                <a16:creationId xmlns:a16="http://schemas.microsoft.com/office/drawing/2014/main" id="{C93A3A92-D355-970F-2CB1-0210F5FDBC8D}"/>
              </a:ext>
            </a:extLst>
          </p:cNvPr>
          <p:cNvSpPr>
            <a:spLocks noGrp="1"/>
          </p:cNvSpPr>
          <p:nvPr>
            <p:ph idx="1"/>
          </p:nvPr>
        </p:nvSpPr>
        <p:spPr/>
        <p:txBody>
          <a:bodyPr/>
          <a:lstStyle/>
          <a:p>
            <a:r>
              <a:rPr lang="en-US" dirty="0"/>
              <a:t>The vehicle will have a</a:t>
            </a:r>
            <a:r>
              <a:rPr lang="en-US" baseline="0" dirty="0"/>
              <a:t> token based authorization method such as Kerberos available.</a:t>
            </a:r>
            <a:endParaRPr lang="en-US" dirty="0"/>
          </a:p>
        </p:txBody>
      </p:sp>
    </p:spTree>
    <p:extLst>
      <p:ext uri="{BB962C8B-B14F-4D97-AF65-F5344CB8AC3E}">
        <p14:creationId xmlns:p14="http://schemas.microsoft.com/office/powerpoint/2010/main" val="1064726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context</a:t>
            </a:r>
          </a:p>
          <a:p>
            <a:pPr lvl="0"/>
            <a:r>
              <a:rPr lang="en-US" sz="2800" dirty="0"/>
              <a:t>Use cases</a:t>
            </a:r>
          </a:p>
          <a:p>
            <a:pPr lvl="0"/>
            <a:r>
              <a:rPr lang="en-US" sz="2800" dirty="0"/>
              <a:t>Constraints</a:t>
            </a:r>
          </a:p>
          <a:p>
            <a:pPr lvl="0"/>
            <a:r>
              <a:rPr lang="en-US" sz="2800" b="1" dirty="0"/>
              <a:t>Quality</a:t>
            </a:r>
            <a:r>
              <a:rPr lang="en-US" sz="2800" b="1" baseline="0" dirty="0"/>
              <a:t> requirements</a:t>
            </a:r>
          </a:p>
          <a:p>
            <a:pPr lvl="0"/>
            <a:r>
              <a:rPr lang="en-US" sz="2800"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a:p>
            <a:pPr lvl="0"/>
            <a:endParaRPr lang="en-US" sz="2800" dirty="0"/>
          </a:p>
        </p:txBody>
      </p:sp>
    </p:spTree>
    <p:extLst>
      <p:ext uri="{BB962C8B-B14F-4D97-AF65-F5344CB8AC3E}">
        <p14:creationId xmlns:p14="http://schemas.microsoft.com/office/powerpoint/2010/main" val="368549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3B6B-2108-5710-0733-0B84408B2810}"/>
              </a:ext>
            </a:extLst>
          </p:cNvPr>
          <p:cNvSpPr>
            <a:spLocks noGrp="1"/>
          </p:cNvSpPr>
          <p:nvPr>
            <p:ph type="title"/>
          </p:nvPr>
        </p:nvSpPr>
        <p:spPr/>
        <p:txBody>
          <a:bodyPr/>
          <a:lstStyle/>
          <a:p>
            <a:r>
              <a:rPr lang="en-US" dirty="0"/>
              <a:t>Performance requirement</a:t>
            </a:r>
          </a:p>
        </p:txBody>
      </p:sp>
      <p:sp>
        <p:nvSpPr>
          <p:cNvPr id="3" name="Content Placeholder 2">
            <a:extLst>
              <a:ext uri="{FF2B5EF4-FFF2-40B4-BE49-F238E27FC236}">
                <a16:creationId xmlns:a16="http://schemas.microsoft.com/office/drawing/2014/main" id="{64D65ABD-BCB5-70EE-07DD-9FC4DE9F007D}"/>
              </a:ext>
            </a:extLst>
          </p:cNvPr>
          <p:cNvSpPr>
            <a:spLocks noGrp="1"/>
          </p:cNvSpPr>
          <p:nvPr>
            <p:ph idx="1"/>
          </p:nvPr>
        </p:nvSpPr>
        <p:spPr/>
        <p:txBody>
          <a:bodyPr/>
          <a:lstStyle/>
          <a:p>
            <a:r>
              <a:rPr lang="en-US" sz="2800" dirty="0">
                <a:solidFill>
                  <a:schemeClr val="tx1"/>
                </a:solidFill>
                <a:effectLst/>
                <a:latin typeface="+mn-lt"/>
                <a:ea typeface="+mn-ea"/>
                <a:cs typeface="+mn-cs"/>
              </a:rPr>
              <a:t>For this use case, the assumption is a maximum 75MPH of external object speed.  This requires all sensor captures, fusion, classification, threat determination and initiation of vehicle recourse occur before the object has moved one foot, in this case 1.5 seconds.</a:t>
            </a:r>
          </a:p>
        </p:txBody>
      </p:sp>
    </p:spTree>
    <p:extLst>
      <p:ext uri="{BB962C8B-B14F-4D97-AF65-F5344CB8AC3E}">
        <p14:creationId xmlns:p14="http://schemas.microsoft.com/office/powerpoint/2010/main" val="2143528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C695-C401-3CA3-C9F1-0E6CDD87E79C}"/>
              </a:ext>
            </a:extLst>
          </p:cNvPr>
          <p:cNvSpPr>
            <a:spLocks noGrp="1"/>
          </p:cNvSpPr>
          <p:nvPr>
            <p:ph type="title"/>
          </p:nvPr>
        </p:nvSpPr>
        <p:spPr/>
        <p:txBody>
          <a:bodyPr/>
          <a:lstStyle/>
          <a:p>
            <a:r>
              <a:rPr lang="en-US" dirty="0"/>
              <a:t>Reliability requirement</a:t>
            </a:r>
          </a:p>
        </p:txBody>
      </p:sp>
      <p:sp>
        <p:nvSpPr>
          <p:cNvPr id="3" name="Content Placeholder 2">
            <a:extLst>
              <a:ext uri="{FF2B5EF4-FFF2-40B4-BE49-F238E27FC236}">
                <a16:creationId xmlns:a16="http://schemas.microsoft.com/office/drawing/2014/main" id="{CB1D455F-41B9-6B1F-3A84-4B46D0DABB58}"/>
              </a:ext>
            </a:extLst>
          </p:cNvPr>
          <p:cNvSpPr>
            <a:spLocks noGrp="1"/>
          </p:cNvSpPr>
          <p:nvPr>
            <p:ph idx="1"/>
          </p:nvPr>
        </p:nvSpPr>
        <p:spPr/>
        <p:txBody>
          <a:bodyPr/>
          <a:lstStyle/>
          <a:p>
            <a:r>
              <a:rPr lang="en-US" sz="2800" dirty="0">
                <a:solidFill>
                  <a:schemeClr val="tx1"/>
                </a:solidFill>
                <a:effectLst/>
                <a:latin typeface="+mn-lt"/>
                <a:ea typeface="+mn-ea"/>
                <a:cs typeface="+mn-cs"/>
              </a:rPr>
              <a:t>Given scenarios of similar circumstances (same number and characteristics of objects, categories and velocities) system performance needs to react consistently greater than 90% of event trials.  If any single step in flow cannot make a determination, driver must be made aware of system inoperability within .25 seconds of said determination. </a:t>
            </a:r>
          </a:p>
        </p:txBody>
      </p:sp>
    </p:spTree>
    <p:extLst>
      <p:ext uri="{BB962C8B-B14F-4D97-AF65-F5344CB8AC3E}">
        <p14:creationId xmlns:p14="http://schemas.microsoft.com/office/powerpoint/2010/main" val="3403578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4952-7BF9-7F27-BB1A-575CC2001FBE}"/>
              </a:ext>
            </a:extLst>
          </p:cNvPr>
          <p:cNvSpPr>
            <a:spLocks noGrp="1"/>
          </p:cNvSpPr>
          <p:nvPr>
            <p:ph type="title"/>
          </p:nvPr>
        </p:nvSpPr>
        <p:spPr/>
        <p:txBody>
          <a:bodyPr/>
          <a:lstStyle/>
          <a:p>
            <a:r>
              <a:rPr lang="en-US" dirty="0"/>
              <a:t>Availability requirement</a:t>
            </a:r>
          </a:p>
        </p:txBody>
      </p:sp>
      <p:sp>
        <p:nvSpPr>
          <p:cNvPr id="3" name="Content Placeholder 2">
            <a:extLst>
              <a:ext uri="{FF2B5EF4-FFF2-40B4-BE49-F238E27FC236}">
                <a16:creationId xmlns:a16="http://schemas.microsoft.com/office/drawing/2014/main" id="{2483AA88-1C34-C9F4-2BF8-F5EDF758F538}"/>
              </a:ext>
            </a:extLst>
          </p:cNvPr>
          <p:cNvSpPr>
            <a:spLocks noGrp="1"/>
          </p:cNvSpPr>
          <p:nvPr>
            <p:ph idx="1"/>
          </p:nvPr>
        </p:nvSpPr>
        <p:spPr/>
        <p:txBody>
          <a:bodyPr/>
          <a:lstStyle/>
          <a:p>
            <a:r>
              <a:rPr lang="en-US" sz="2800" dirty="0">
                <a:solidFill>
                  <a:schemeClr val="tx1"/>
                </a:solidFill>
                <a:effectLst/>
                <a:latin typeface="+mn-lt"/>
                <a:ea typeface="+mn-ea"/>
                <a:cs typeface="+mn-cs"/>
              </a:rPr>
              <a:t>If any single step in flow cannot make a determination, driver must be made aware of system inoperability within .25 seconds of said determination.</a:t>
            </a:r>
          </a:p>
        </p:txBody>
      </p:sp>
    </p:spTree>
    <p:extLst>
      <p:ext uri="{BB962C8B-B14F-4D97-AF65-F5344CB8AC3E}">
        <p14:creationId xmlns:p14="http://schemas.microsoft.com/office/powerpoint/2010/main" val="412610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4CE2-70DC-145E-A172-7296DB444C7A}"/>
              </a:ext>
            </a:extLst>
          </p:cNvPr>
          <p:cNvSpPr>
            <a:spLocks noGrp="1"/>
          </p:cNvSpPr>
          <p:nvPr>
            <p:ph type="title"/>
          </p:nvPr>
        </p:nvSpPr>
        <p:spPr/>
        <p:txBody>
          <a:bodyPr/>
          <a:lstStyle/>
          <a:p>
            <a:r>
              <a:rPr lang="en-US" dirty="0"/>
              <a:t>Scalability requirement</a:t>
            </a:r>
          </a:p>
        </p:txBody>
      </p:sp>
      <p:sp>
        <p:nvSpPr>
          <p:cNvPr id="3" name="Content Placeholder 2">
            <a:extLst>
              <a:ext uri="{FF2B5EF4-FFF2-40B4-BE49-F238E27FC236}">
                <a16:creationId xmlns:a16="http://schemas.microsoft.com/office/drawing/2014/main" id="{B61C5FB6-4650-8AFB-E5D5-AF8D93BC811C}"/>
              </a:ext>
            </a:extLst>
          </p:cNvPr>
          <p:cNvSpPr>
            <a:spLocks noGrp="1"/>
          </p:cNvSpPr>
          <p:nvPr>
            <p:ph idx="1"/>
          </p:nvPr>
        </p:nvSpPr>
        <p:spPr/>
        <p:txBody>
          <a:bodyPr/>
          <a:lstStyle/>
          <a:p>
            <a:r>
              <a:rPr lang="en-US" sz="2800" dirty="0">
                <a:solidFill>
                  <a:schemeClr val="tx1"/>
                </a:solidFill>
                <a:effectLst/>
                <a:latin typeface="+mn-lt"/>
                <a:ea typeface="+mn-ea"/>
                <a:cs typeface="+mn-cs"/>
              </a:rPr>
              <a:t>The system should perform with up to 10 objects of potential threat recognized.</a:t>
            </a:r>
          </a:p>
        </p:txBody>
      </p:sp>
    </p:spTree>
    <p:extLst>
      <p:ext uri="{BB962C8B-B14F-4D97-AF65-F5344CB8AC3E}">
        <p14:creationId xmlns:p14="http://schemas.microsoft.com/office/powerpoint/2010/main" val="76380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b="1" dirty="0"/>
              <a:t>Business context</a:t>
            </a:r>
            <a:endParaRPr lang="en-US" sz="2800" dirty="0"/>
          </a:p>
          <a:p>
            <a:pPr lvl="0"/>
            <a:r>
              <a:rPr lang="en-US" sz="2800" dirty="0"/>
              <a:t>Use cases</a:t>
            </a:r>
          </a:p>
          <a:p>
            <a:pPr lvl="0"/>
            <a:r>
              <a:rPr lang="en-US" sz="2800" dirty="0"/>
              <a:t>Constraints</a:t>
            </a:r>
          </a:p>
          <a:p>
            <a:pPr lvl="0"/>
            <a:r>
              <a:rPr lang="en-US" sz="2800" dirty="0"/>
              <a:t>Quality</a:t>
            </a:r>
            <a:r>
              <a:rPr lang="en-US" sz="2800" baseline="0" dirty="0"/>
              <a:t> requirements</a:t>
            </a:r>
          </a:p>
          <a:p>
            <a:pPr lvl="0"/>
            <a:r>
              <a:rPr lang="en-US" sz="2800"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a:p>
            <a:pPr lvl="0"/>
            <a:endParaRPr lang="en-US" sz="2800" dirty="0"/>
          </a:p>
        </p:txBody>
      </p:sp>
    </p:spTree>
    <p:extLst>
      <p:ext uri="{BB962C8B-B14F-4D97-AF65-F5344CB8AC3E}">
        <p14:creationId xmlns:p14="http://schemas.microsoft.com/office/powerpoint/2010/main" val="258601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97E2-C1F1-A36C-2595-ECF2456F64AA}"/>
              </a:ext>
            </a:extLst>
          </p:cNvPr>
          <p:cNvSpPr>
            <a:spLocks noGrp="1"/>
          </p:cNvSpPr>
          <p:nvPr>
            <p:ph type="title"/>
          </p:nvPr>
        </p:nvSpPr>
        <p:spPr/>
        <p:txBody>
          <a:bodyPr/>
          <a:lstStyle/>
          <a:p>
            <a:r>
              <a:rPr lang="en-US" dirty="0"/>
              <a:t>Security requirement</a:t>
            </a:r>
          </a:p>
        </p:txBody>
      </p:sp>
      <p:sp>
        <p:nvSpPr>
          <p:cNvPr id="3" name="Content Placeholder 2">
            <a:extLst>
              <a:ext uri="{FF2B5EF4-FFF2-40B4-BE49-F238E27FC236}">
                <a16:creationId xmlns:a16="http://schemas.microsoft.com/office/drawing/2014/main" id="{4A4D0715-1648-9054-AA47-7AC573847A9E}"/>
              </a:ext>
            </a:extLst>
          </p:cNvPr>
          <p:cNvSpPr>
            <a:spLocks noGrp="1"/>
          </p:cNvSpPr>
          <p:nvPr>
            <p:ph idx="1"/>
          </p:nvPr>
        </p:nvSpPr>
        <p:spPr/>
        <p:txBody>
          <a:bodyPr/>
          <a:lstStyle/>
          <a:p>
            <a:r>
              <a:rPr lang="en-US" sz="2800" dirty="0">
                <a:solidFill>
                  <a:schemeClr val="tx1"/>
                </a:solidFill>
                <a:effectLst/>
                <a:latin typeface="+mn-lt"/>
                <a:ea typeface="+mn-ea"/>
                <a:cs typeface="+mn-cs"/>
              </a:rPr>
              <a:t>System is connected via CAN bus to elements with telematic connectivity and therefore shall be protected from unauthorized CAN messages.</a:t>
            </a:r>
          </a:p>
          <a:p>
            <a:r>
              <a:rPr lang="en-US" dirty="0"/>
              <a:t>Machine Learning Training data should build a model sufficient enough to determine 2D from 3D objects to avoid the use of image spoofing.</a:t>
            </a:r>
            <a:endParaRPr lang="en-US" sz="2800" dirty="0">
              <a:solidFill>
                <a:schemeClr val="tx1"/>
              </a:solidFill>
              <a:effectLst/>
              <a:latin typeface="+mn-lt"/>
              <a:ea typeface="+mn-ea"/>
              <a:cs typeface="+mn-cs"/>
            </a:endParaRPr>
          </a:p>
        </p:txBody>
      </p:sp>
    </p:spTree>
    <p:extLst>
      <p:ext uri="{BB962C8B-B14F-4D97-AF65-F5344CB8AC3E}">
        <p14:creationId xmlns:p14="http://schemas.microsoft.com/office/powerpoint/2010/main" val="105727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302A-7B93-CE93-ABAA-4F4E42BBF178}"/>
              </a:ext>
            </a:extLst>
          </p:cNvPr>
          <p:cNvSpPr>
            <a:spLocks noGrp="1"/>
          </p:cNvSpPr>
          <p:nvPr>
            <p:ph type="title"/>
          </p:nvPr>
        </p:nvSpPr>
        <p:spPr/>
        <p:txBody>
          <a:bodyPr/>
          <a:lstStyle/>
          <a:p>
            <a:pPr lvl="0"/>
            <a:r>
              <a:rPr lang="en-US" sz="4400" dirty="0">
                <a:solidFill>
                  <a:schemeClr val="tx2"/>
                </a:solidFill>
                <a:latin typeface="+mj-lt"/>
                <a:ea typeface="+mj-ea"/>
                <a:cs typeface="+mj-cs"/>
              </a:rPr>
              <a:t>Observability requirement</a:t>
            </a:r>
          </a:p>
        </p:txBody>
      </p:sp>
      <p:sp>
        <p:nvSpPr>
          <p:cNvPr id="3" name="Content Placeholder 2">
            <a:extLst>
              <a:ext uri="{FF2B5EF4-FFF2-40B4-BE49-F238E27FC236}">
                <a16:creationId xmlns:a16="http://schemas.microsoft.com/office/drawing/2014/main" id="{B5F73E94-B83E-F1D6-814D-C32B74BACA1E}"/>
              </a:ext>
            </a:extLst>
          </p:cNvPr>
          <p:cNvSpPr>
            <a:spLocks noGrp="1"/>
          </p:cNvSpPr>
          <p:nvPr>
            <p:ph idx="1"/>
          </p:nvPr>
        </p:nvSpPr>
        <p:spPr/>
        <p:txBody>
          <a:bodyPr/>
          <a:lstStyle/>
          <a:p>
            <a:r>
              <a:rPr lang="en-US" sz="2800" dirty="0">
                <a:solidFill>
                  <a:schemeClr val="tx1"/>
                </a:solidFill>
                <a:effectLst/>
                <a:latin typeface="+mn-lt"/>
                <a:ea typeface="+mn-ea"/>
                <a:cs typeface="+mn-cs"/>
              </a:rPr>
              <a:t>The Driver must be aware of the moment the system takes command of the vehicle from their control, or if the system is unable to take command and the driver must take action.</a:t>
            </a:r>
          </a:p>
        </p:txBody>
      </p:sp>
    </p:spTree>
    <p:extLst>
      <p:ext uri="{BB962C8B-B14F-4D97-AF65-F5344CB8AC3E}">
        <p14:creationId xmlns:p14="http://schemas.microsoft.com/office/powerpoint/2010/main" val="782550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4431-4FA3-9F44-CA45-EEA94EEA2C02}"/>
              </a:ext>
            </a:extLst>
          </p:cNvPr>
          <p:cNvSpPr>
            <a:spLocks noGrp="1"/>
          </p:cNvSpPr>
          <p:nvPr>
            <p:ph type="title"/>
          </p:nvPr>
        </p:nvSpPr>
        <p:spPr/>
        <p:txBody>
          <a:bodyPr/>
          <a:lstStyle/>
          <a:p>
            <a:r>
              <a:rPr lang="en-US" sz="4400" dirty="0">
                <a:solidFill>
                  <a:schemeClr val="tx2"/>
                </a:solidFill>
                <a:latin typeface="+mj-lt"/>
                <a:ea typeface="+mj-ea"/>
                <a:cs typeface="+mj-cs"/>
              </a:rPr>
              <a:t>Modifiability requirement</a:t>
            </a:r>
          </a:p>
        </p:txBody>
      </p:sp>
      <p:sp>
        <p:nvSpPr>
          <p:cNvPr id="3" name="Content Placeholder 2">
            <a:extLst>
              <a:ext uri="{FF2B5EF4-FFF2-40B4-BE49-F238E27FC236}">
                <a16:creationId xmlns:a16="http://schemas.microsoft.com/office/drawing/2014/main" id="{51F8D892-DD9A-6020-7C35-D99723952653}"/>
              </a:ext>
            </a:extLst>
          </p:cNvPr>
          <p:cNvSpPr>
            <a:spLocks noGrp="1"/>
          </p:cNvSpPr>
          <p:nvPr>
            <p:ph idx="1"/>
          </p:nvPr>
        </p:nvSpPr>
        <p:spPr/>
        <p:txBody>
          <a:bodyPr/>
          <a:lstStyle/>
          <a:p>
            <a:r>
              <a:rPr lang="en-US" sz="2800" dirty="0">
                <a:solidFill>
                  <a:schemeClr val="tx1"/>
                </a:solidFill>
                <a:effectLst/>
                <a:latin typeface="+mn-lt"/>
                <a:ea typeface="+mn-ea"/>
                <a:cs typeface="+mn-cs"/>
              </a:rPr>
              <a:t>Support for additional Radar, Lidar or Camera sensors must be achievable within a 6 month development cycle of the team.</a:t>
            </a:r>
          </a:p>
          <a:p>
            <a:endParaRPr lang="en-US" sz="2800" dirty="0">
              <a:solidFill>
                <a:schemeClr val="tx1"/>
              </a:solidFill>
              <a:effectLst/>
              <a:latin typeface="+mn-lt"/>
              <a:ea typeface="+mn-ea"/>
              <a:cs typeface="+mn-cs"/>
            </a:endParaRPr>
          </a:p>
        </p:txBody>
      </p:sp>
    </p:spTree>
    <p:extLst>
      <p:ext uri="{BB962C8B-B14F-4D97-AF65-F5344CB8AC3E}">
        <p14:creationId xmlns:p14="http://schemas.microsoft.com/office/powerpoint/2010/main" val="49179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context</a:t>
            </a:r>
          </a:p>
          <a:p>
            <a:pPr lvl="0"/>
            <a:r>
              <a:rPr lang="en-US" sz="2800" dirty="0"/>
              <a:t>Use cases</a:t>
            </a:r>
          </a:p>
          <a:p>
            <a:pPr lvl="0"/>
            <a:r>
              <a:rPr lang="en-US" sz="2800" dirty="0"/>
              <a:t>Constraints</a:t>
            </a:r>
          </a:p>
          <a:p>
            <a:pPr lvl="0"/>
            <a:r>
              <a:rPr lang="en-US" sz="2800" dirty="0"/>
              <a:t>Quality</a:t>
            </a:r>
            <a:r>
              <a:rPr lang="en-US" sz="2800" baseline="0" dirty="0"/>
              <a:t> requirements</a:t>
            </a:r>
          </a:p>
          <a:p>
            <a:pPr lvl="0"/>
            <a:r>
              <a:rPr lang="en-US" sz="2800" b="1"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a:p>
            <a:pPr lvl="0"/>
            <a:endParaRPr lang="en-US" sz="2800" dirty="0"/>
          </a:p>
        </p:txBody>
      </p:sp>
    </p:spTree>
    <p:extLst>
      <p:ext uri="{BB962C8B-B14F-4D97-AF65-F5344CB8AC3E}">
        <p14:creationId xmlns:p14="http://schemas.microsoft.com/office/powerpoint/2010/main" val="2281168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D371-41CE-1513-5A50-CE508D29D322}"/>
              </a:ext>
            </a:extLst>
          </p:cNvPr>
          <p:cNvSpPr>
            <a:spLocks noGrp="1"/>
          </p:cNvSpPr>
          <p:nvPr>
            <p:ph type="title"/>
          </p:nvPr>
        </p:nvSpPr>
        <p:spPr>
          <a:xfrm>
            <a:off x="685800" y="947393"/>
            <a:ext cx="7772400" cy="711299"/>
          </a:xfrm>
        </p:spPr>
        <p:txBody>
          <a:bodyPr/>
          <a:lstStyle/>
          <a:p>
            <a:r>
              <a:rPr lang="en-US" dirty="0"/>
              <a:t>Modules</a:t>
            </a:r>
          </a:p>
        </p:txBody>
      </p:sp>
      <p:sp>
        <p:nvSpPr>
          <p:cNvPr id="3" name="Rectangle: Rounded Corners 2">
            <a:extLst>
              <a:ext uri="{FF2B5EF4-FFF2-40B4-BE49-F238E27FC236}">
                <a16:creationId xmlns:a16="http://schemas.microsoft.com/office/drawing/2014/main" id="{CBF2E67A-32E9-8CD2-F320-B96D27EC36E7}"/>
              </a:ext>
            </a:extLst>
          </p:cNvPr>
          <p:cNvSpPr/>
          <p:nvPr/>
        </p:nvSpPr>
        <p:spPr bwMode="auto">
          <a:xfrm>
            <a:off x="1676400" y="1981200"/>
            <a:ext cx="2514600"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charset="0"/>
                <a:ea typeface="Osaka" charset="0"/>
                <a:cs typeface="Osaka" charset="0"/>
              </a:rPr>
              <a:t>Tracking objects</a:t>
            </a:r>
          </a:p>
        </p:txBody>
      </p:sp>
      <p:sp>
        <p:nvSpPr>
          <p:cNvPr id="5" name="Rectangle: Rounded Corners 4">
            <a:extLst>
              <a:ext uri="{FF2B5EF4-FFF2-40B4-BE49-F238E27FC236}">
                <a16:creationId xmlns:a16="http://schemas.microsoft.com/office/drawing/2014/main" id="{342320E5-AB6D-BEC3-FD65-8B3AC24A6D8B}"/>
              </a:ext>
            </a:extLst>
          </p:cNvPr>
          <p:cNvSpPr/>
          <p:nvPr/>
        </p:nvSpPr>
        <p:spPr bwMode="auto">
          <a:xfrm>
            <a:off x="5334000" y="2895601"/>
            <a:ext cx="2514600"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Times" charset="0"/>
                <a:ea typeface="Osaka" charset="0"/>
                <a:cs typeface="Osaka" charset="0"/>
              </a:rPr>
              <a:t>Recourse decision</a:t>
            </a:r>
            <a:endParaRPr kumimoji="0" lang="en-US" sz="2400" b="0" i="0" u="none" strike="noStrike" cap="none" normalizeH="0" baseline="0" dirty="0">
              <a:ln>
                <a:noFill/>
              </a:ln>
              <a:solidFill>
                <a:srgbClr val="000000"/>
              </a:solidFill>
              <a:effectLst/>
              <a:latin typeface="Times" charset="0"/>
              <a:ea typeface="Osaka" charset="0"/>
              <a:cs typeface="Osaka" charset="0"/>
            </a:endParaRPr>
          </a:p>
        </p:txBody>
      </p:sp>
      <p:sp>
        <p:nvSpPr>
          <p:cNvPr id="6" name="Rectangle: Rounded Corners 5">
            <a:extLst>
              <a:ext uri="{FF2B5EF4-FFF2-40B4-BE49-F238E27FC236}">
                <a16:creationId xmlns:a16="http://schemas.microsoft.com/office/drawing/2014/main" id="{BFF11401-20B4-D38C-C8BA-03149DA9DF94}"/>
              </a:ext>
            </a:extLst>
          </p:cNvPr>
          <p:cNvSpPr/>
          <p:nvPr/>
        </p:nvSpPr>
        <p:spPr bwMode="auto">
          <a:xfrm>
            <a:off x="1676400" y="2895601"/>
            <a:ext cx="2514600"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Times" charset="0"/>
                <a:ea typeface="Osaka" charset="0"/>
                <a:cs typeface="Osaka" charset="0"/>
              </a:rPr>
              <a:t>Threat Analysis</a:t>
            </a:r>
            <a:endParaRPr kumimoji="0" lang="en-US" sz="2400" b="0" i="0" u="none" strike="noStrike" cap="none" normalizeH="0" baseline="0" dirty="0">
              <a:ln>
                <a:noFill/>
              </a:ln>
              <a:solidFill>
                <a:srgbClr val="000000"/>
              </a:solidFill>
              <a:effectLst/>
              <a:latin typeface="Times" charset="0"/>
              <a:ea typeface="Osaka" charset="0"/>
              <a:cs typeface="Osaka" charset="0"/>
            </a:endParaRPr>
          </a:p>
        </p:txBody>
      </p:sp>
      <p:sp>
        <p:nvSpPr>
          <p:cNvPr id="7" name="Rectangle: Rounded Corners 6">
            <a:extLst>
              <a:ext uri="{FF2B5EF4-FFF2-40B4-BE49-F238E27FC236}">
                <a16:creationId xmlns:a16="http://schemas.microsoft.com/office/drawing/2014/main" id="{B33772F1-BE93-3388-B190-FCCE3C443DFC}"/>
              </a:ext>
            </a:extLst>
          </p:cNvPr>
          <p:cNvSpPr/>
          <p:nvPr/>
        </p:nvSpPr>
        <p:spPr bwMode="auto">
          <a:xfrm>
            <a:off x="1676400" y="3810000"/>
            <a:ext cx="2514600"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Times" charset="0"/>
                <a:ea typeface="Osaka" charset="0"/>
                <a:cs typeface="Osaka" charset="0"/>
              </a:rPr>
              <a:t>Vehicle boundary</a:t>
            </a:r>
            <a:endParaRPr kumimoji="0" lang="en-US" sz="2400" b="0" i="0" u="none" strike="noStrike" cap="none" normalizeH="0" baseline="0" dirty="0">
              <a:ln>
                <a:noFill/>
              </a:ln>
              <a:solidFill>
                <a:srgbClr val="000000"/>
              </a:solidFill>
              <a:effectLst/>
              <a:latin typeface="Times" charset="0"/>
              <a:ea typeface="Osaka" charset="0"/>
              <a:cs typeface="Osaka" charset="0"/>
            </a:endParaRPr>
          </a:p>
        </p:txBody>
      </p:sp>
      <p:sp>
        <p:nvSpPr>
          <p:cNvPr id="8" name="Rectangle: Rounded Corners 7">
            <a:extLst>
              <a:ext uri="{FF2B5EF4-FFF2-40B4-BE49-F238E27FC236}">
                <a16:creationId xmlns:a16="http://schemas.microsoft.com/office/drawing/2014/main" id="{0FF39D1D-1A2E-B9AB-A68C-E7968F62A29C}"/>
              </a:ext>
            </a:extLst>
          </p:cNvPr>
          <p:cNvSpPr/>
          <p:nvPr/>
        </p:nvSpPr>
        <p:spPr bwMode="auto">
          <a:xfrm>
            <a:off x="5334000" y="1981200"/>
            <a:ext cx="2514600"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Times" charset="0"/>
                <a:ea typeface="Osaka" charset="0"/>
                <a:cs typeface="Osaka" charset="0"/>
              </a:rPr>
              <a:t>Sensor Fusion</a:t>
            </a:r>
            <a:endParaRPr kumimoji="0" lang="en-US" sz="2400" b="0" i="0" u="none" strike="noStrike" cap="none" normalizeH="0" baseline="0" dirty="0">
              <a:ln>
                <a:noFill/>
              </a:ln>
              <a:solidFill>
                <a:srgbClr val="000000"/>
              </a:solidFill>
              <a:effectLst/>
              <a:latin typeface="Times" charset="0"/>
              <a:ea typeface="Osaka" charset="0"/>
              <a:cs typeface="Osaka" charset="0"/>
            </a:endParaRPr>
          </a:p>
        </p:txBody>
      </p:sp>
      <p:sp>
        <p:nvSpPr>
          <p:cNvPr id="9" name="Rectangle: Rounded Corners 8">
            <a:extLst>
              <a:ext uri="{FF2B5EF4-FFF2-40B4-BE49-F238E27FC236}">
                <a16:creationId xmlns:a16="http://schemas.microsoft.com/office/drawing/2014/main" id="{0A6B4063-8086-06C7-C254-605085A5BAA1}"/>
              </a:ext>
            </a:extLst>
          </p:cNvPr>
          <p:cNvSpPr/>
          <p:nvPr/>
        </p:nvSpPr>
        <p:spPr bwMode="auto">
          <a:xfrm>
            <a:off x="5334000" y="3810000"/>
            <a:ext cx="2514600" cy="533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Times" charset="0"/>
                <a:ea typeface="Osaka" charset="0"/>
                <a:cs typeface="Osaka" charset="0"/>
              </a:rPr>
              <a:t>System monitor</a:t>
            </a:r>
            <a:endParaRPr kumimoji="0" lang="en-US" sz="2400" b="0" i="0" u="none" strike="noStrike" cap="none" normalizeH="0" baseline="0" dirty="0">
              <a:ln>
                <a:noFill/>
              </a:ln>
              <a:solidFill>
                <a:srgbClr val="000000"/>
              </a:solidFill>
              <a:effectLst/>
              <a:latin typeface="Times" charset="0"/>
              <a:ea typeface="Osaka" charset="0"/>
              <a:cs typeface="Osaka" charset="0"/>
            </a:endParaRPr>
          </a:p>
        </p:txBody>
      </p:sp>
      <p:sp>
        <p:nvSpPr>
          <p:cNvPr id="10" name="Oval 9">
            <a:extLst>
              <a:ext uri="{FF2B5EF4-FFF2-40B4-BE49-F238E27FC236}">
                <a16:creationId xmlns:a16="http://schemas.microsoft.com/office/drawing/2014/main" id="{8C90AB1D-7019-FAEB-8F9A-3224C31E4DFF}"/>
              </a:ext>
            </a:extLst>
          </p:cNvPr>
          <p:cNvSpPr/>
          <p:nvPr/>
        </p:nvSpPr>
        <p:spPr bwMode="auto">
          <a:xfrm>
            <a:off x="2057400" y="5410201"/>
            <a:ext cx="5029200" cy="5334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charset="0"/>
                <a:ea typeface="Osaka" charset="0"/>
                <a:cs typeface="Osaka" charset="0"/>
              </a:rPr>
              <a:t>External software elements</a:t>
            </a:r>
          </a:p>
        </p:txBody>
      </p:sp>
      <p:sp>
        <p:nvSpPr>
          <p:cNvPr id="11" name="Rectangle: Rounded Corners 10">
            <a:extLst>
              <a:ext uri="{FF2B5EF4-FFF2-40B4-BE49-F238E27FC236}">
                <a16:creationId xmlns:a16="http://schemas.microsoft.com/office/drawing/2014/main" id="{B162C301-025A-9C3A-021C-D0995BDAD783}"/>
              </a:ext>
            </a:extLst>
          </p:cNvPr>
          <p:cNvSpPr/>
          <p:nvPr/>
        </p:nvSpPr>
        <p:spPr bwMode="auto">
          <a:xfrm>
            <a:off x="1905000" y="4724400"/>
            <a:ext cx="5791200" cy="533400"/>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Times" charset="0"/>
                <a:ea typeface="Osaka" charset="0"/>
                <a:cs typeface="Osaka" charset="0"/>
              </a:rPr>
              <a:t>		Can Bus</a:t>
            </a:r>
            <a:endParaRPr kumimoji="0" lang="en-US" sz="2400" b="0" i="0" u="none" strike="noStrike" cap="none" normalizeH="0" baseline="0" dirty="0">
              <a:ln>
                <a:noFill/>
              </a:ln>
              <a:solidFill>
                <a:srgbClr val="000000"/>
              </a:solidFill>
              <a:effectLst/>
              <a:latin typeface="Times" charset="0"/>
              <a:ea typeface="Osaka" charset="0"/>
              <a:cs typeface="Osaka" charset="0"/>
            </a:endParaRPr>
          </a:p>
        </p:txBody>
      </p:sp>
    </p:spTree>
    <p:extLst>
      <p:ext uri="{BB962C8B-B14F-4D97-AF65-F5344CB8AC3E}">
        <p14:creationId xmlns:p14="http://schemas.microsoft.com/office/powerpoint/2010/main" val="333949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0713-69BC-0823-5ACF-BDEBE19D8F11}"/>
              </a:ext>
            </a:extLst>
          </p:cNvPr>
          <p:cNvSpPr>
            <a:spLocks noGrp="1"/>
          </p:cNvSpPr>
          <p:nvPr>
            <p:ph type="title"/>
          </p:nvPr>
        </p:nvSpPr>
        <p:spPr/>
        <p:txBody>
          <a:bodyPr/>
          <a:lstStyle/>
          <a:p>
            <a:r>
              <a:rPr lang="en-US" sz="4400" dirty="0">
                <a:solidFill>
                  <a:schemeClr val="tx2"/>
                </a:solidFill>
                <a:latin typeface="+mj-lt"/>
                <a:ea typeface="+mj-ea"/>
                <a:cs typeface="+mj-cs"/>
              </a:rPr>
              <a:t>Tracking Objects</a:t>
            </a:r>
          </a:p>
        </p:txBody>
      </p:sp>
      <p:sp>
        <p:nvSpPr>
          <p:cNvPr id="3" name="Content Placeholder 2">
            <a:extLst>
              <a:ext uri="{FF2B5EF4-FFF2-40B4-BE49-F238E27FC236}">
                <a16:creationId xmlns:a16="http://schemas.microsoft.com/office/drawing/2014/main" id="{34932869-0110-29F3-A3E7-135BA704798A}"/>
              </a:ext>
            </a:extLst>
          </p:cNvPr>
          <p:cNvSpPr>
            <a:spLocks noGrp="1"/>
          </p:cNvSpPr>
          <p:nvPr>
            <p:ph idx="1"/>
          </p:nvPr>
        </p:nvSpPr>
        <p:spPr/>
        <p:txBody>
          <a:bodyPr/>
          <a:lstStyle/>
          <a:p>
            <a:r>
              <a:rPr lang="en-US" sz="2800" dirty="0">
                <a:solidFill>
                  <a:schemeClr val="tx1"/>
                </a:solidFill>
                <a:effectLst/>
                <a:latin typeface="+mn-lt"/>
                <a:ea typeface="+mn-ea"/>
                <a:cs typeface="+mn-cs"/>
              </a:rPr>
              <a:t>Gets Data from smart sensors</a:t>
            </a:r>
          </a:p>
          <a:p>
            <a:r>
              <a:rPr lang="en-US" dirty="0"/>
              <a:t>Passes object data to Sensor Fusion</a:t>
            </a:r>
            <a:endParaRPr lang="en-US" sz="2800" dirty="0">
              <a:solidFill>
                <a:schemeClr val="tx1"/>
              </a:solidFill>
              <a:effectLst/>
              <a:latin typeface="+mn-lt"/>
              <a:ea typeface="+mn-ea"/>
              <a:cs typeface="+mn-cs"/>
            </a:endParaRPr>
          </a:p>
        </p:txBody>
      </p:sp>
    </p:spTree>
    <p:extLst>
      <p:ext uri="{BB962C8B-B14F-4D97-AF65-F5344CB8AC3E}">
        <p14:creationId xmlns:p14="http://schemas.microsoft.com/office/powerpoint/2010/main" val="3163118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8EC6-1F83-CDB7-8E20-709696371EB6}"/>
              </a:ext>
            </a:extLst>
          </p:cNvPr>
          <p:cNvSpPr>
            <a:spLocks noGrp="1"/>
          </p:cNvSpPr>
          <p:nvPr>
            <p:ph type="title"/>
          </p:nvPr>
        </p:nvSpPr>
        <p:spPr/>
        <p:txBody>
          <a:bodyPr/>
          <a:lstStyle/>
          <a:p>
            <a:r>
              <a:rPr lang="en-US" dirty="0"/>
              <a:t>Sensor Fusion</a:t>
            </a:r>
          </a:p>
        </p:txBody>
      </p:sp>
      <p:sp>
        <p:nvSpPr>
          <p:cNvPr id="3" name="Content Placeholder 2">
            <a:extLst>
              <a:ext uri="{FF2B5EF4-FFF2-40B4-BE49-F238E27FC236}">
                <a16:creationId xmlns:a16="http://schemas.microsoft.com/office/drawing/2014/main" id="{7BE82D32-33E2-B60D-BB30-2A8DEEF5503E}"/>
              </a:ext>
            </a:extLst>
          </p:cNvPr>
          <p:cNvSpPr>
            <a:spLocks noGrp="1"/>
          </p:cNvSpPr>
          <p:nvPr>
            <p:ph idx="1"/>
          </p:nvPr>
        </p:nvSpPr>
        <p:spPr/>
        <p:txBody>
          <a:bodyPr/>
          <a:lstStyle/>
          <a:p>
            <a:r>
              <a:rPr lang="en-US" dirty="0"/>
              <a:t>Compares object data and locations </a:t>
            </a:r>
          </a:p>
          <a:p>
            <a:r>
              <a:rPr lang="en-US" dirty="0"/>
              <a:t>Aggregates and formulates definitions of objects and their data set </a:t>
            </a:r>
          </a:p>
          <a:p>
            <a:pPr lvl="1"/>
            <a:r>
              <a:rPr lang="en-US" dirty="0"/>
              <a:t>Category, location, size, velocity</a:t>
            </a:r>
          </a:p>
          <a:p>
            <a:r>
              <a:rPr lang="en-US" dirty="0"/>
              <a:t>Provides summary field of objects for Threat Analysis</a:t>
            </a:r>
          </a:p>
        </p:txBody>
      </p:sp>
    </p:spTree>
    <p:extLst>
      <p:ext uri="{BB962C8B-B14F-4D97-AF65-F5344CB8AC3E}">
        <p14:creationId xmlns:p14="http://schemas.microsoft.com/office/powerpoint/2010/main" val="719569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B397-55B8-26D4-32CC-576215C99A58}"/>
              </a:ext>
            </a:extLst>
          </p:cNvPr>
          <p:cNvSpPr>
            <a:spLocks noGrp="1"/>
          </p:cNvSpPr>
          <p:nvPr>
            <p:ph type="title"/>
          </p:nvPr>
        </p:nvSpPr>
        <p:spPr/>
        <p:txBody>
          <a:bodyPr/>
          <a:lstStyle/>
          <a:p>
            <a:pPr lvl="0" algn="ctr" rtl="0" eaLnBrk="1" fontAlgn="base" hangingPunct="1">
              <a:spcBef>
                <a:spcPct val="0"/>
              </a:spcBef>
              <a:spcAft>
                <a:spcPct val="0"/>
              </a:spcAft>
            </a:pPr>
            <a:r>
              <a:rPr lang="en-US" sz="4400" dirty="0">
                <a:solidFill>
                  <a:schemeClr val="tx2"/>
                </a:solidFill>
                <a:latin typeface="+mj-lt"/>
                <a:ea typeface="+mj-ea"/>
                <a:cs typeface="+mj-cs"/>
              </a:rPr>
              <a:t>Vehicle Boundary</a:t>
            </a:r>
          </a:p>
        </p:txBody>
      </p:sp>
      <p:sp>
        <p:nvSpPr>
          <p:cNvPr id="3" name="Content Placeholder 2">
            <a:extLst>
              <a:ext uri="{FF2B5EF4-FFF2-40B4-BE49-F238E27FC236}">
                <a16:creationId xmlns:a16="http://schemas.microsoft.com/office/drawing/2014/main" id="{31E03565-A24D-3B0F-2932-553C416950E9}"/>
              </a:ext>
            </a:extLst>
          </p:cNvPr>
          <p:cNvSpPr>
            <a:spLocks noGrp="1"/>
          </p:cNvSpPr>
          <p:nvPr>
            <p:ph idx="1"/>
          </p:nvPr>
        </p:nvSpPr>
        <p:spPr/>
        <p:txBody>
          <a:bodyPr/>
          <a:lstStyle/>
          <a:p>
            <a:pPr lvl="0" rtl="0" eaLnBrk="1" fontAlgn="base" hangingPunct="1">
              <a:spcBef>
                <a:spcPct val="0"/>
              </a:spcBef>
              <a:spcAft>
                <a:spcPct val="0"/>
              </a:spcAft>
            </a:pPr>
            <a:r>
              <a:rPr lang="en-US" sz="2800" dirty="0">
                <a:solidFill>
                  <a:schemeClr val="tx1"/>
                </a:solidFill>
                <a:effectLst/>
                <a:latin typeface="+mn-lt"/>
                <a:ea typeface="+mn-ea"/>
                <a:cs typeface="+mn-cs"/>
              </a:rPr>
              <a:t>Fixed calibration data of particular vehicle to which product is installed is provided at OEM production line</a:t>
            </a:r>
          </a:p>
          <a:p>
            <a:pPr lvl="1">
              <a:spcBef>
                <a:spcPct val="0"/>
              </a:spcBef>
            </a:pPr>
            <a:r>
              <a:rPr lang="en-US" dirty="0"/>
              <a:t>Vehicle dimensions, center points</a:t>
            </a:r>
          </a:p>
          <a:p>
            <a:pPr>
              <a:spcBef>
                <a:spcPct val="0"/>
              </a:spcBef>
            </a:pPr>
            <a:r>
              <a:rPr lang="en-US" dirty="0"/>
              <a:t>Element calculates the center position of vehicle and its absolute global position from CAN data provided by other elements.</a:t>
            </a:r>
          </a:p>
          <a:p>
            <a:pPr lvl="1">
              <a:spcBef>
                <a:spcPct val="0"/>
              </a:spcBef>
            </a:pPr>
            <a:r>
              <a:rPr lang="en-US" dirty="0"/>
              <a:t>Calculates the volume in global points the vehicle (that on which the product is installed) occupies.</a:t>
            </a:r>
          </a:p>
        </p:txBody>
      </p:sp>
    </p:spTree>
    <p:extLst>
      <p:ext uri="{BB962C8B-B14F-4D97-AF65-F5344CB8AC3E}">
        <p14:creationId xmlns:p14="http://schemas.microsoft.com/office/powerpoint/2010/main" val="413767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B397-55B8-26D4-32CC-576215C99A58}"/>
              </a:ext>
            </a:extLst>
          </p:cNvPr>
          <p:cNvSpPr>
            <a:spLocks noGrp="1"/>
          </p:cNvSpPr>
          <p:nvPr>
            <p:ph type="title"/>
          </p:nvPr>
        </p:nvSpPr>
        <p:spPr/>
        <p:txBody>
          <a:bodyPr/>
          <a:lstStyle/>
          <a:p>
            <a:pPr lvl="0" algn="ctr" rtl="0" eaLnBrk="1" fontAlgn="base" hangingPunct="1">
              <a:spcBef>
                <a:spcPct val="0"/>
              </a:spcBef>
              <a:spcAft>
                <a:spcPct val="0"/>
              </a:spcAft>
            </a:pPr>
            <a:r>
              <a:rPr lang="en-US" sz="4400" dirty="0">
                <a:solidFill>
                  <a:schemeClr val="tx2"/>
                </a:solidFill>
                <a:latin typeface="+mj-lt"/>
                <a:ea typeface="+mj-ea"/>
                <a:cs typeface="+mj-cs"/>
              </a:rPr>
              <a:t>Threat Analysis</a:t>
            </a:r>
          </a:p>
        </p:txBody>
      </p:sp>
      <p:sp>
        <p:nvSpPr>
          <p:cNvPr id="3" name="Content Placeholder 2">
            <a:extLst>
              <a:ext uri="{FF2B5EF4-FFF2-40B4-BE49-F238E27FC236}">
                <a16:creationId xmlns:a16="http://schemas.microsoft.com/office/drawing/2014/main" id="{31E03565-A24D-3B0F-2932-553C416950E9}"/>
              </a:ext>
            </a:extLst>
          </p:cNvPr>
          <p:cNvSpPr>
            <a:spLocks noGrp="1"/>
          </p:cNvSpPr>
          <p:nvPr>
            <p:ph idx="1"/>
          </p:nvPr>
        </p:nvSpPr>
        <p:spPr/>
        <p:txBody>
          <a:bodyPr/>
          <a:lstStyle/>
          <a:p>
            <a:pPr lvl="0" rtl="0" eaLnBrk="1" fontAlgn="base" hangingPunct="1">
              <a:spcBef>
                <a:spcPct val="0"/>
              </a:spcBef>
              <a:spcAft>
                <a:spcPct val="0"/>
              </a:spcAft>
            </a:pPr>
            <a:r>
              <a:rPr lang="en-US" sz="2800" dirty="0">
                <a:solidFill>
                  <a:schemeClr val="tx1"/>
                </a:solidFill>
                <a:effectLst/>
                <a:latin typeface="+mn-lt"/>
                <a:ea typeface="+mn-ea"/>
                <a:cs typeface="+mn-cs"/>
              </a:rPr>
              <a:t>Takes in Object field from Sensor Fusion and vehicle location and volume from Vehicle Boundary</a:t>
            </a:r>
          </a:p>
          <a:p>
            <a:pPr lvl="1">
              <a:spcBef>
                <a:spcPct val="0"/>
              </a:spcBef>
            </a:pPr>
            <a:r>
              <a:rPr lang="en-US" dirty="0"/>
              <a:t>Calculates risk probability for up to 10 objects</a:t>
            </a:r>
          </a:p>
          <a:p>
            <a:pPr>
              <a:spcBef>
                <a:spcPct val="0"/>
              </a:spcBef>
            </a:pPr>
            <a:r>
              <a:rPr lang="en-US" dirty="0"/>
              <a:t>Communicates risk data and object data to Recourse Decision element</a:t>
            </a:r>
          </a:p>
        </p:txBody>
      </p:sp>
    </p:spTree>
    <p:extLst>
      <p:ext uri="{BB962C8B-B14F-4D97-AF65-F5344CB8AC3E}">
        <p14:creationId xmlns:p14="http://schemas.microsoft.com/office/powerpoint/2010/main" val="40243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B397-55B8-26D4-32CC-576215C99A58}"/>
              </a:ext>
            </a:extLst>
          </p:cNvPr>
          <p:cNvSpPr>
            <a:spLocks noGrp="1"/>
          </p:cNvSpPr>
          <p:nvPr>
            <p:ph type="title"/>
          </p:nvPr>
        </p:nvSpPr>
        <p:spPr/>
        <p:txBody>
          <a:bodyPr/>
          <a:lstStyle/>
          <a:p>
            <a:pPr lvl="0" algn="ctr" rtl="0" eaLnBrk="1" fontAlgn="base" hangingPunct="1">
              <a:spcBef>
                <a:spcPct val="0"/>
              </a:spcBef>
              <a:spcAft>
                <a:spcPct val="0"/>
              </a:spcAft>
            </a:pPr>
            <a:r>
              <a:rPr lang="en-US" sz="4400" dirty="0">
                <a:solidFill>
                  <a:schemeClr val="tx2"/>
                </a:solidFill>
                <a:latin typeface="+mj-lt"/>
                <a:ea typeface="+mj-ea"/>
                <a:cs typeface="+mj-cs"/>
              </a:rPr>
              <a:t>Recourse Decision</a:t>
            </a:r>
          </a:p>
        </p:txBody>
      </p:sp>
      <p:sp>
        <p:nvSpPr>
          <p:cNvPr id="3" name="Content Placeholder 2">
            <a:extLst>
              <a:ext uri="{FF2B5EF4-FFF2-40B4-BE49-F238E27FC236}">
                <a16:creationId xmlns:a16="http://schemas.microsoft.com/office/drawing/2014/main" id="{31E03565-A24D-3B0F-2932-553C416950E9}"/>
              </a:ext>
            </a:extLst>
          </p:cNvPr>
          <p:cNvSpPr>
            <a:spLocks noGrp="1"/>
          </p:cNvSpPr>
          <p:nvPr>
            <p:ph idx="1"/>
          </p:nvPr>
        </p:nvSpPr>
        <p:spPr/>
        <p:txBody>
          <a:bodyPr/>
          <a:lstStyle/>
          <a:p>
            <a:pPr lvl="0" rtl="0" eaLnBrk="1" fontAlgn="base" hangingPunct="1">
              <a:spcBef>
                <a:spcPct val="0"/>
              </a:spcBef>
              <a:spcAft>
                <a:spcPct val="0"/>
              </a:spcAft>
            </a:pPr>
            <a:r>
              <a:rPr lang="en-US" sz="2800" dirty="0">
                <a:solidFill>
                  <a:schemeClr val="tx1"/>
                </a:solidFill>
                <a:effectLst/>
                <a:latin typeface="+mn-lt"/>
                <a:ea typeface="+mn-ea"/>
                <a:cs typeface="+mn-cs"/>
              </a:rPr>
              <a:t>Recalculates probability ranking from last run with new data from Threat Analysis</a:t>
            </a:r>
          </a:p>
          <a:p>
            <a:pPr lvl="0" rtl="0" eaLnBrk="1" fontAlgn="base" hangingPunct="1">
              <a:spcBef>
                <a:spcPct val="0"/>
              </a:spcBef>
              <a:spcAft>
                <a:spcPct val="0"/>
              </a:spcAft>
            </a:pPr>
            <a:r>
              <a:rPr lang="en-US" dirty="0"/>
              <a:t>Determines if recourse is required </a:t>
            </a:r>
          </a:p>
          <a:p>
            <a:pPr lvl="1">
              <a:spcBef>
                <a:spcPct val="0"/>
              </a:spcBef>
            </a:pPr>
            <a:r>
              <a:rPr lang="en-US" dirty="0"/>
              <a:t>Makes choice of active or passive recourse</a:t>
            </a:r>
          </a:p>
          <a:p>
            <a:pPr lvl="1">
              <a:spcBef>
                <a:spcPct val="0"/>
              </a:spcBef>
            </a:pPr>
            <a:r>
              <a:rPr lang="en-US" dirty="0"/>
              <a:t>Executes recourse</a:t>
            </a:r>
          </a:p>
        </p:txBody>
      </p:sp>
    </p:spTree>
    <p:extLst>
      <p:ext uri="{BB962C8B-B14F-4D97-AF65-F5344CB8AC3E}">
        <p14:creationId xmlns:p14="http://schemas.microsoft.com/office/powerpoint/2010/main" val="262354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F2BB-B4D6-8CC7-89F0-E2705FDA653B}"/>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D070E589-039D-BA48-AE8B-3E4F752F4E03}"/>
              </a:ext>
            </a:extLst>
          </p:cNvPr>
          <p:cNvSpPr>
            <a:spLocks noGrp="1"/>
          </p:cNvSpPr>
          <p:nvPr>
            <p:ph idx="1"/>
          </p:nvPr>
        </p:nvSpPr>
        <p:spPr/>
        <p:txBody>
          <a:bodyPr/>
          <a:lstStyle/>
          <a:p>
            <a:r>
              <a:rPr lang="en-US" dirty="0"/>
              <a:t>!Crash is an automotive supplier in the driver assistance product area supplying lane-keep and object detection features for cars, with over 1 million products deployed in various cars and trucks. </a:t>
            </a:r>
          </a:p>
          <a:p>
            <a:r>
              <a:rPr lang="en-US" dirty="0"/>
              <a:t>!Crash base technology is radar, ultrasonic and image recognition using machine learning where possible.</a:t>
            </a:r>
          </a:p>
        </p:txBody>
      </p:sp>
    </p:spTree>
    <p:extLst>
      <p:ext uri="{BB962C8B-B14F-4D97-AF65-F5344CB8AC3E}">
        <p14:creationId xmlns:p14="http://schemas.microsoft.com/office/powerpoint/2010/main" val="3410383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8595-B8DE-45E0-8358-1AF04B06E60D}"/>
              </a:ext>
            </a:extLst>
          </p:cNvPr>
          <p:cNvSpPr>
            <a:spLocks noGrp="1"/>
          </p:cNvSpPr>
          <p:nvPr>
            <p:ph type="title"/>
          </p:nvPr>
        </p:nvSpPr>
        <p:spPr/>
        <p:txBody>
          <a:bodyPr/>
          <a:lstStyle/>
          <a:p>
            <a:r>
              <a:rPr lang="en-US" dirty="0"/>
              <a:t>System Monitor</a:t>
            </a:r>
          </a:p>
        </p:txBody>
      </p:sp>
      <p:sp>
        <p:nvSpPr>
          <p:cNvPr id="3" name="Content Placeholder 2">
            <a:extLst>
              <a:ext uri="{FF2B5EF4-FFF2-40B4-BE49-F238E27FC236}">
                <a16:creationId xmlns:a16="http://schemas.microsoft.com/office/drawing/2014/main" id="{584D855A-7797-0E5B-2A54-3B9DA32C378C}"/>
              </a:ext>
            </a:extLst>
          </p:cNvPr>
          <p:cNvSpPr>
            <a:spLocks noGrp="1"/>
          </p:cNvSpPr>
          <p:nvPr>
            <p:ph idx="1"/>
          </p:nvPr>
        </p:nvSpPr>
        <p:spPr/>
        <p:txBody>
          <a:bodyPr/>
          <a:lstStyle/>
          <a:p>
            <a:r>
              <a:rPr lang="en-US" dirty="0"/>
              <a:t>This</a:t>
            </a:r>
            <a:r>
              <a:rPr lang="en-US" baseline="0" dirty="0"/>
              <a:t> element monitors communication on CAN bus to determine performance, reliability, and availability of</a:t>
            </a:r>
            <a:r>
              <a:rPr lang="en-US" dirty="0"/>
              <a:t> the system.</a:t>
            </a:r>
          </a:p>
        </p:txBody>
      </p:sp>
    </p:spTree>
    <p:extLst>
      <p:ext uri="{BB962C8B-B14F-4D97-AF65-F5344CB8AC3E}">
        <p14:creationId xmlns:p14="http://schemas.microsoft.com/office/powerpoint/2010/main" val="3257262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1B64-CEF0-0228-0FDB-49A27F46B9B2}"/>
              </a:ext>
            </a:extLst>
          </p:cNvPr>
          <p:cNvSpPr>
            <a:spLocks noGrp="1"/>
          </p:cNvSpPr>
          <p:nvPr>
            <p:ph type="title"/>
          </p:nvPr>
        </p:nvSpPr>
        <p:spPr/>
        <p:txBody>
          <a:bodyPr/>
          <a:lstStyle/>
          <a:p>
            <a:r>
              <a:rPr lang="en-US" dirty="0"/>
              <a:t>CAN</a:t>
            </a:r>
            <a:r>
              <a:rPr lang="en-US" baseline="0" dirty="0"/>
              <a:t> Bus</a:t>
            </a:r>
            <a:endParaRPr lang="en-US" dirty="0"/>
          </a:p>
        </p:txBody>
      </p:sp>
      <p:sp>
        <p:nvSpPr>
          <p:cNvPr id="3" name="Content Placeholder 2">
            <a:extLst>
              <a:ext uri="{FF2B5EF4-FFF2-40B4-BE49-F238E27FC236}">
                <a16:creationId xmlns:a16="http://schemas.microsoft.com/office/drawing/2014/main" id="{045D9E38-9794-2C2A-2476-E7F560EDF9DD}"/>
              </a:ext>
            </a:extLst>
          </p:cNvPr>
          <p:cNvSpPr>
            <a:spLocks noGrp="1"/>
          </p:cNvSpPr>
          <p:nvPr>
            <p:ph idx="1"/>
          </p:nvPr>
        </p:nvSpPr>
        <p:spPr/>
        <p:txBody>
          <a:bodyPr/>
          <a:lstStyle/>
          <a:p>
            <a:r>
              <a:rPr lang="en-US" dirty="0"/>
              <a:t>A Controller Area Network (CAN bus) is a robust vehicle bus standard designed to allow microcontrollers and devices to communicate with each other's applications without a host computer. </a:t>
            </a:r>
          </a:p>
        </p:txBody>
      </p:sp>
    </p:spTree>
    <p:extLst>
      <p:ext uri="{BB962C8B-B14F-4D97-AF65-F5344CB8AC3E}">
        <p14:creationId xmlns:p14="http://schemas.microsoft.com/office/powerpoint/2010/main" val="292967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D74B-A5C7-978D-BA2B-25CE8C97B505}"/>
              </a:ext>
            </a:extLst>
          </p:cNvPr>
          <p:cNvSpPr>
            <a:spLocks noGrp="1"/>
          </p:cNvSpPr>
          <p:nvPr>
            <p:ph type="title"/>
          </p:nvPr>
        </p:nvSpPr>
        <p:spPr/>
        <p:txBody>
          <a:bodyPr/>
          <a:lstStyle/>
          <a:p>
            <a:pPr lvl="0"/>
            <a:r>
              <a:rPr lang="en-US" dirty="0"/>
              <a:t>Packaging</a:t>
            </a:r>
            <a:r>
              <a:rPr lang="en-US" baseline="0" dirty="0"/>
              <a:t> of modules</a:t>
            </a:r>
            <a:endParaRPr lang="en-US" dirty="0"/>
          </a:p>
        </p:txBody>
      </p:sp>
      <p:sp>
        <p:nvSpPr>
          <p:cNvPr id="3" name="Content Placeholder 2">
            <a:extLst>
              <a:ext uri="{FF2B5EF4-FFF2-40B4-BE49-F238E27FC236}">
                <a16:creationId xmlns:a16="http://schemas.microsoft.com/office/drawing/2014/main" id="{A4E09004-D5CD-EBEA-772F-61EE9FF74E9B}"/>
              </a:ext>
            </a:extLst>
          </p:cNvPr>
          <p:cNvSpPr>
            <a:spLocks noGrp="1"/>
          </p:cNvSpPr>
          <p:nvPr>
            <p:ph idx="1"/>
          </p:nvPr>
        </p:nvSpPr>
        <p:spPr/>
        <p:txBody>
          <a:bodyPr/>
          <a:lstStyle/>
          <a:p>
            <a:r>
              <a:rPr lang="en-US" dirty="0"/>
              <a:t>Package each module in module view as service</a:t>
            </a:r>
          </a:p>
          <a:p>
            <a:r>
              <a:rPr lang="en-US" dirty="0"/>
              <a:t>This allows allocation of services to ECUs</a:t>
            </a:r>
            <a:r>
              <a:rPr lang="en-US" baseline="0" dirty="0"/>
              <a:t> to be different for different OEMs</a:t>
            </a:r>
            <a:endParaRPr lang="en-US" dirty="0"/>
          </a:p>
        </p:txBody>
      </p:sp>
    </p:spTree>
    <p:extLst>
      <p:ext uri="{BB962C8B-B14F-4D97-AF65-F5344CB8AC3E}">
        <p14:creationId xmlns:p14="http://schemas.microsoft.com/office/powerpoint/2010/main" val="3170353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context</a:t>
            </a:r>
          </a:p>
          <a:p>
            <a:pPr lvl="0"/>
            <a:r>
              <a:rPr lang="en-US" sz="2800" dirty="0"/>
              <a:t>Use cases</a:t>
            </a:r>
          </a:p>
          <a:p>
            <a:pPr lvl="0"/>
            <a:r>
              <a:rPr lang="en-US" sz="2800" dirty="0"/>
              <a:t>Constraints</a:t>
            </a:r>
          </a:p>
          <a:p>
            <a:pPr lvl="0"/>
            <a:r>
              <a:rPr lang="en-US" sz="2800" dirty="0"/>
              <a:t>Quality</a:t>
            </a:r>
            <a:r>
              <a:rPr lang="en-US" sz="2800" baseline="0" dirty="0"/>
              <a:t> requirements</a:t>
            </a:r>
          </a:p>
          <a:p>
            <a:pPr lvl="0"/>
            <a:r>
              <a:rPr lang="en-US" sz="2800" baseline="0" dirty="0"/>
              <a:t>Software architecture</a:t>
            </a:r>
          </a:p>
          <a:p>
            <a:pPr rtl="0" eaLnBrk="1" fontAlgn="base" hangingPunct="1"/>
            <a:r>
              <a:rPr lang="en-US" sz="2800" b="1"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a:p>
            <a:pPr lvl="0"/>
            <a:endParaRPr lang="en-US" sz="2800" dirty="0"/>
          </a:p>
        </p:txBody>
      </p:sp>
    </p:spTree>
    <p:extLst>
      <p:ext uri="{BB962C8B-B14F-4D97-AF65-F5344CB8AC3E}">
        <p14:creationId xmlns:p14="http://schemas.microsoft.com/office/powerpoint/2010/main" val="4083079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F414-F714-20B9-5BD9-4A9250FEE258}"/>
              </a:ext>
            </a:extLst>
          </p:cNvPr>
          <p:cNvSpPr>
            <a:spLocks noGrp="1"/>
          </p:cNvSpPr>
          <p:nvPr>
            <p:ph type="title"/>
          </p:nvPr>
        </p:nvSpPr>
        <p:spPr/>
        <p:txBody>
          <a:bodyPr/>
          <a:lstStyle/>
          <a:p>
            <a:r>
              <a:rPr lang="en-US" dirty="0"/>
              <a:t>Steps in achieving use case</a:t>
            </a:r>
          </a:p>
        </p:txBody>
      </p:sp>
      <p:sp>
        <p:nvSpPr>
          <p:cNvPr id="3" name="Content Placeholder 2">
            <a:extLst>
              <a:ext uri="{FF2B5EF4-FFF2-40B4-BE49-F238E27FC236}">
                <a16:creationId xmlns:a16="http://schemas.microsoft.com/office/drawing/2014/main" id="{9470D130-4D7A-3AF7-E9F7-A4611D538927}"/>
              </a:ext>
            </a:extLst>
          </p:cNvPr>
          <p:cNvSpPr>
            <a:spLocks noGrp="1"/>
          </p:cNvSpPr>
          <p:nvPr>
            <p:ph idx="1"/>
          </p:nvPr>
        </p:nvSpPr>
        <p:spPr/>
        <p:txBody>
          <a:bodyPr/>
          <a:lstStyle/>
          <a:p>
            <a:pPr marL="514350" indent="-514350">
              <a:buFont typeface="+mj-lt"/>
              <a:buAutoNum type="arabicPeriod"/>
            </a:pPr>
            <a:r>
              <a:rPr lang="en-US" dirty="0"/>
              <a:t>Determine what is back there</a:t>
            </a:r>
          </a:p>
          <a:p>
            <a:pPr marL="457200" lvl="1" indent="0">
              <a:buNone/>
            </a:pPr>
            <a:r>
              <a:rPr lang="en-US" dirty="0">
                <a:solidFill>
                  <a:schemeClr val="tx1"/>
                </a:solidFill>
                <a:effectLst/>
                <a:latin typeface="+mn-lt"/>
                <a:ea typeface="+mn-ea"/>
                <a:cs typeface="+mn-cs"/>
              </a:rPr>
              <a:t>Tracking Objects will identify stationary and approaching “objects” into defined object categories and gross physical size dimensions.</a:t>
            </a:r>
          </a:p>
          <a:p>
            <a:pPr marL="57150" lvl="0" indent="0">
              <a:buNone/>
            </a:pPr>
            <a:r>
              <a:rPr kumimoji="0" lang="en-US" sz="3200" b="0" i="0" u="none" strike="noStrike" kern="0" cap="none" spc="0" normalizeH="0" baseline="0" noProof="0" dirty="0">
                <a:ln>
                  <a:noFill/>
                </a:ln>
                <a:solidFill>
                  <a:srgbClr val="000000"/>
                </a:solidFill>
                <a:effectLst/>
                <a:uLnTx/>
                <a:uFillTx/>
                <a:latin typeface="Arial"/>
              </a:rPr>
              <a:t>2. </a:t>
            </a:r>
            <a:r>
              <a:rPr kumimoji="0" lang="en-US" b="0" i="0" u="none" strike="noStrike" kern="0" cap="none" spc="0" normalizeH="0" baseline="0" noProof="0" dirty="0">
                <a:ln>
                  <a:noFill/>
                </a:ln>
                <a:solidFill>
                  <a:srgbClr val="000000"/>
                </a:solidFill>
                <a:effectLst/>
                <a:uLnTx/>
                <a:uFillTx/>
                <a:latin typeface="Arial"/>
              </a:rPr>
              <a:t>Where is it?</a:t>
            </a:r>
            <a:endParaRPr lang="en-US" dirty="0">
              <a:solidFill>
                <a:schemeClr val="tx1"/>
              </a:solidFill>
              <a:effectLst/>
            </a:endParaRPr>
          </a:p>
          <a:p>
            <a:pPr marL="400050" lvl="1" indent="0">
              <a:buNone/>
            </a:pPr>
            <a:r>
              <a:rPr lang="en-US" dirty="0"/>
              <a:t> For the identified “objects” Sensor Fusion will provide geo-location information and velocity.</a:t>
            </a:r>
          </a:p>
        </p:txBody>
      </p:sp>
    </p:spTree>
    <p:extLst>
      <p:ext uri="{BB962C8B-B14F-4D97-AF65-F5344CB8AC3E}">
        <p14:creationId xmlns:p14="http://schemas.microsoft.com/office/powerpoint/2010/main" val="1789422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EA61-D802-3EED-1AE3-2BAA1D723ADB}"/>
              </a:ext>
            </a:extLst>
          </p:cNvPr>
          <p:cNvSpPr>
            <a:spLocks noGrp="1"/>
          </p:cNvSpPr>
          <p:nvPr>
            <p:ph type="title"/>
          </p:nvPr>
        </p:nvSpPr>
        <p:spPr/>
        <p:txBody>
          <a:bodyPr/>
          <a:lstStyle/>
          <a:p>
            <a:r>
              <a:rPr lang="en-US" dirty="0"/>
              <a:t>Steps in achieving use case</a:t>
            </a:r>
          </a:p>
        </p:txBody>
      </p:sp>
      <p:sp>
        <p:nvSpPr>
          <p:cNvPr id="3" name="Content Placeholder 2">
            <a:extLst>
              <a:ext uri="{FF2B5EF4-FFF2-40B4-BE49-F238E27FC236}">
                <a16:creationId xmlns:a16="http://schemas.microsoft.com/office/drawing/2014/main" id="{C97A07C3-611B-1B24-BFAF-472B678539DF}"/>
              </a:ext>
            </a:extLst>
          </p:cNvPr>
          <p:cNvSpPr>
            <a:spLocks noGrp="1"/>
          </p:cNvSpPr>
          <p:nvPr>
            <p:ph idx="1"/>
          </p:nvPr>
        </p:nvSpPr>
        <p:spPr/>
        <p:txBody>
          <a:bodyPr/>
          <a:lstStyle/>
          <a:p>
            <a:pPr marL="0" lvl="0" indent="0">
              <a:buNone/>
            </a:pPr>
            <a:r>
              <a:rPr kumimoji="0" lang="en-US" b="0" i="0" u="none" strike="noStrike" kern="0" cap="none" spc="0" normalizeH="0" baseline="0" noProof="0" dirty="0">
                <a:ln>
                  <a:noFill/>
                </a:ln>
                <a:solidFill>
                  <a:srgbClr val="000000"/>
                </a:solidFill>
                <a:effectLst/>
                <a:uLnTx/>
                <a:uFillTx/>
                <a:latin typeface="Arial"/>
              </a:rPr>
              <a:t>3. Is it a Problem?</a:t>
            </a:r>
          </a:p>
          <a:p>
            <a:pPr marL="400050" lvl="1" indent="0">
              <a:buNone/>
            </a:pPr>
            <a:r>
              <a:rPr lang="en-US" dirty="0">
                <a:solidFill>
                  <a:schemeClr val="tx1"/>
                </a:solidFill>
                <a:effectLst/>
              </a:rPr>
              <a:t>For the identified “objects”, and their category, size, velocity and location Threat </a:t>
            </a:r>
            <a:r>
              <a:rPr lang="en-US" dirty="0"/>
              <a:t>A</a:t>
            </a:r>
            <a:r>
              <a:rPr lang="en-US" dirty="0">
                <a:solidFill>
                  <a:schemeClr val="tx1"/>
                </a:solidFill>
                <a:effectLst/>
              </a:rPr>
              <a:t>nalysis will determine a level of threat regarding a collision with the reversing vehicle.</a:t>
            </a:r>
            <a:endParaRPr lang="en-US" sz="4000" dirty="0">
              <a:solidFill>
                <a:srgbClr val="000000"/>
              </a:solidFill>
              <a:latin typeface="Arial"/>
            </a:endParaRPr>
          </a:p>
          <a:p>
            <a:pPr marL="0" indent="0">
              <a:buNone/>
            </a:pPr>
            <a:r>
              <a:rPr lang="en-US" dirty="0">
                <a:solidFill>
                  <a:srgbClr val="000000"/>
                </a:solidFill>
                <a:latin typeface="Arial"/>
              </a:rPr>
              <a:t>4.</a:t>
            </a:r>
            <a:r>
              <a:rPr kumimoji="0" lang="en-US" b="0" i="0" u="none" strike="noStrike" kern="0" cap="none" spc="0" normalizeH="0" noProof="0" dirty="0">
                <a:ln>
                  <a:noFill/>
                </a:ln>
                <a:solidFill>
                  <a:srgbClr val="000000"/>
                </a:solidFill>
                <a:effectLst/>
                <a:uLnTx/>
                <a:uFillTx/>
                <a:latin typeface="Arial"/>
              </a:rPr>
              <a:t> </a:t>
            </a:r>
            <a:r>
              <a:rPr kumimoji="0" lang="en-US" b="0" i="0" u="none" strike="noStrike" kern="0" cap="none" spc="0" normalizeH="0" baseline="0" noProof="0" dirty="0">
                <a:ln>
                  <a:noFill/>
                </a:ln>
                <a:solidFill>
                  <a:srgbClr val="000000"/>
                </a:solidFill>
                <a:effectLst/>
                <a:uLnTx/>
                <a:uFillTx/>
                <a:latin typeface="Arial"/>
              </a:rPr>
              <a:t>What can be done about it?</a:t>
            </a:r>
            <a:endParaRPr lang="en-US" dirty="0">
              <a:solidFill>
                <a:schemeClr val="tx1"/>
              </a:solidFill>
              <a:effectLst/>
            </a:endParaRPr>
          </a:p>
          <a:p>
            <a:pPr marL="400050" lvl="1" indent="0">
              <a:buNone/>
            </a:pPr>
            <a:r>
              <a:rPr lang="en-US" dirty="0">
                <a:solidFill>
                  <a:schemeClr val="tx1"/>
                </a:solidFill>
                <a:effectLst/>
                <a:latin typeface="+mn-lt"/>
                <a:ea typeface="+mn-ea"/>
                <a:cs typeface="+mn-cs"/>
              </a:rPr>
              <a:t>For the identified “objects” that pose the greatest risk, Recourse </a:t>
            </a:r>
            <a:r>
              <a:rPr lang="en-US" dirty="0"/>
              <a:t>D</a:t>
            </a:r>
            <a:r>
              <a:rPr lang="en-US" dirty="0">
                <a:solidFill>
                  <a:schemeClr val="tx1"/>
                </a:solidFill>
                <a:effectLst/>
                <a:latin typeface="+mn-lt"/>
                <a:ea typeface="+mn-ea"/>
                <a:cs typeface="+mn-cs"/>
              </a:rPr>
              <a:t>ecision makes and acts on either a driver or automated vehicle response</a:t>
            </a:r>
          </a:p>
        </p:txBody>
      </p:sp>
    </p:spTree>
    <p:extLst>
      <p:ext uri="{BB962C8B-B14F-4D97-AF65-F5344CB8AC3E}">
        <p14:creationId xmlns:p14="http://schemas.microsoft.com/office/powerpoint/2010/main" val="2917619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9FD1-E2A1-76D9-C1DE-4D5FF17AB108}"/>
              </a:ext>
            </a:extLst>
          </p:cNvPr>
          <p:cNvSpPr>
            <a:spLocks noGrp="1"/>
          </p:cNvSpPr>
          <p:nvPr>
            <p:ph type="title"/>
          </p:nvPr>
        </p:nvSpPr>
        <p:spPr/>
        <p:txBody>
          <a:bodyPr/>
          <a:lstStyle/>
          <a:p>
            <a:r>
              <a:rPr lang="en-US" dirty="0"/>
              <a:t>Satisfying Constraint 1</a:t>
            </a:r>
          </a:p>
        </p:txBody>
      </p:sp>
      <p:sp>
        <p:nvSpPr>
          <p:cNvPr id="3" name="Content Placeholder 2">
            <a:extLst>
              <a:ext uri="{FF2B5EF4-FFF2-40B4-BE49-F238E27FC236}">
                <a16:creationId xmlns:a16="http://schemas.microsoft.com/office/drawing/2014/main" id="{BA18BCE8-4BCD-F094-3051-28AB39079082}"/>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dirty="0">
                <a:solidFill>
                  <a:schemeClr val="tx1"/>
                </a:solidFill>
                <a:effectLst/>
              </a:rPr>
              <a:t>This product does not INCLUDE any o the sensors, it interfaces with Radar, Ultrasonic and Image processors (that do their own ML)</a:t>
            </a:r>
          </a:p>
          <a:p>
            <a:pPr marL="742950" marR="0" lvl="1"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dirty="0">
                <a:solidFill>
                  <a:schemeClr val="tx1"/>
                </a:solidFill>
                <a:effectLst/>
              </a:rPr>
              <a:t>Tracking Objects gets data from CAN bus.</a:t>
            </a:r>
          </a:p>
        </p:txBody>
      </p:sp>
    </p:spTree>
    <p:extLst>
      <p:ext uri="{BB962C8B-B14F-4D97-AF65-F5344CB8AC3E}">
        <p14:creationId xmlns:p14="http://schemas.microsoft.com/office/powerpoint/2010/main" val="4154147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808E-DA14-727F-B39B-9B7354A1EF08}"/>
              </a:ext>
            </a:extLst>
          </p:cNvPr>
          <p:cNvSpPr>
            <a:spLocks noGrp="1"/>
          </p:cNvSpPr>
          <p:nvPr>
            <p:ph type="title"/>
          </p:nvPr>
        </p:nvSpPr>
        <p:spPr/>
        <p:txBody>
          <a:bodyPr/>
          <a:lstStyle/>
          <a:p>
            <a:r>
              <a:rPr lang="en-US" dirty="0"/>
              <a:t>Satisfying Constraint 2</a:t>
            </a:r>
          </a:p>
        </p:txBody>
      </p:sp>
      <p:sp>
        <p:nvSpPr>
          <p:cNvPr id="3" name="Content Placeholder 2">
            <a:extLst>
              <a:ext uri="{FF2B5EF4-FFF2-40B4-BE49-F238E27FC236}">
                <a16:creationId xmlns:a16="http://schemas.microsoft.com/office/drawing/2014/main" id="{212783A2-6D7B-AEDC-C5A9-FDC9DEF29B2F}"/>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dirty="0">
                <a:solidFill>
                  <a:schemeClr val="tx1"/>
                </a:solidFill>
                <a:effectLst/>
              </a:rPr>
              <a:t>Autonomous acceleration and steering angles are limited to A</a:t>
            </a:r>
            <a:r>
              <a:rPr lang="en-US" baseline="-25000" dirty="0">
                <a:solidFill>
                  <a:schemeClr val="tx1"/>
                </a:solidFill>
                <a:effectLst/>
              </a:rPr>
              <a:t>L</a:t>
            </a:r>
            <a:r>
              <a:rPr lang="en-US" dirty="0">
                <a:solidFill>
                  <a:schemeClr val="tx1"/>
                </a:solidFill>
                <a:effectLst/>
              </a:rPr>
              <a:t> and S</a:t>
            </a:r>
            <a:r>
              <a:rPr lang="en-US" baseline="-25000" dirty="0">
                <a:solidFill>
                  <a:schemeClr val="tx1"/>
                </a:solidFill>
                <a:effectLst/>
              </a:rPr>
              <a:t>L</a:t>
            </a:r>
            <a:r>
              <a:rPr lang="en-US" dirty="0">
                <a:solidFill>
                  <a:schemeClr val="tx1"/>
                </a:solidFill>
                <a:effectLst/>
              </a:rPr>
              <a:t>. These are provided by the Vehicle OEM.</a:t>
            </a:r>
          </a:p>
          <a:p>
            <a:pPr marL="742950" marR="0" lvl="1"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dirty="0"/>
              <a:t>This information is placed into a location known to the Recourse Decision element when the vehicle is on the production line</a:t>
            </a:r>
          </a:p>
        </p:txBody>
      </p:sp>
    </p:spTree>
    <p:extLst>
      <p:ext uri="{BB962C8B-B14F-4D97-AF65-F5344CB8AC3E}">
        <p14:creationId xmlns:p14="http://schemas.microsoft.com/office/powerpoint/2010/main" val="718218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1C24-0147-C82D-B983-CB2800A75A97}"/>
              </a:ext>
            </a:extLst>
          </p:cNvPr>
          <p:cNvSpPr>
            <a:spLocks noGrp="1"/>
          </p:cNvSpPr>
          <p:nvPr>
            <p:ph type="title"/>
          </p:nvPr>
        </p:nvSpPr>
        <p:spPr/>
        <p:txBody>
          <a:bodyPr/>
          <a:lstStyle/>
          <a:p>
            <a:r>
              <a:rPr lang="en-US" dirty="0"/>
              <a:t>Satisfying Constraint</a:t>
            </a:r>
            <a:r>
              <a:rPr lang="en-US" baseline="0" dirty="0"/>
              <a:t> 3</a:t>
            </a:r>
            <a:endParaRPr lang="en-US" dirty="0"/>
          </a:p>
        </p:txBody>
      </p:sp>
      <p:sp>
        <p:nvSpPr>
          <p:cNvPr id="3" name="Content Placeholder 2">
            <a:extLst>
              <a:ext uri="{FF2B5EF4-FFF2-40B4-BE49-F238E27FC236}">
                <a16:creationId xmlns:a16="http://schemas.microsoft.com/office/drawing/2014/main" id="{0FC258B4-ABE5-E5B0-927C-E3AB3AF9FF9E}"/>
              </a:ext>
            </a:extLst>
          </p:cNvPr>
          <p:cNvSpPr>
            <a:spLocks noGrp="1"/>
          </p:cNvSpPr>
          <p:nvPr>
            <p:ph idx="1"/>
          </p:nvPr>
        </p:nvSpPr>
        <p:spPr/>
        <p:txBody>
          <a:bodyPr/>
          <a:lstStyle/>
          <a:p>
            <a:r>
              <a:rPr lang="en-US" dirty="0">
                <a:solidFill>
                  <a:schemeClr val="tx1"/>
                </a:solidFill>
                <a:effectLst/>
              </a:rPr>
              <a:t>The system must interact with smart sensors from 3</a:t>
            </a:r>
            <a:r>
              <a:rPr lang="en-US" baseline="30000" dirty="0">
                <a:solidFill>
                  <a:schemeClr val="tx1"/>
                </a:solidFill>
                <a:effectLst/>
              </a:rPr>
              <a:t>rd</a:t>
            </a:r>
            <a:r>
              <a:rPr lang="en-US" dirty="0">
                <a:solidFill>
                  <a:schemeClr val="tx1"/>
                </a:solidFill>
                <a:effectLst/>
              </a:rPr>
              <a:t> party suppliers as well as steering, brake and powertrain controllers in the vehicle over CAN bus.</a:t>
            </a:r>
          </a:p>
          <a:p>
            <a:pPr lvl="1"/>
            <a:r>
              <a:rPr lang="en-US" dirty="0"/>
              <a:t>Tracking Objects gets data from the CAN bus</a:t>
            </a:r>
          </a:p>
          <a:p>
            <a:pPr lvl="1"/>
            <a:r>
              <a:rPr lang="en-US" dirty="0">
                <a:solidFill>
                  <a:schemeClr val="tx1"/>
                </a:solidFill>
                <a:effectLst/>
              </a:rPr>
              <a:t>Recourse Decisions sends messages to the CAN bus</a:t>
            </a:r>
          </a:p>
        </p:txBody>
      </p:sp>
    </p:spTree>
    <p:extLst>
      <p:ext uri="{BB962C8B-B14F-4D97-AF65-F5344CB8AC3E}">
        <p14:creationId xmlns:p14="http://schemas.microsoft.com/office/powerpoint/2010/main" val="122771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75DD-3024-95F3-C9C4-DCDBA00D59BC}"/>
              </a:ext>
            </a:extLst>
          </p:cNvPr>
          <p:cNvSpPr>
            <a:spLocks noGrp="1"/>
          </p:cNvSpPr>
          <p:nvPr>
            <p:ph type="title"/>
          </p:nvPr>
        </p:nvSpPr>
        <p:spPr/>
        <p:txBody>
          <a:bodyPr/>
          <a:lstStyle/>
          <a:p>
            <a:r>
              <a:rPr lang="en-US" dirty="0"/>
              <a:t>Satisfying Constraint 4</a:t>
            </a:r>
          </a:p>
        </p:txBody>
      </p:sp>
      <p:sp>
        <p:nvSpPr>
          <p:cNvPr id="3" name="Content Placeholder 2">
            <a:extLst>
              <a:ext uri="{FF2B5EF4-FFF2-40B4-BE49-F238E27FC236}">
                <a16:creationId xmlns:a16="http://schemas.microsoft.com/office/drawing/2014/main" id="{D2ED7640-B9E4-D74A-336F-828AF37A8387}"/>
              </a:ext>
            </a:extLst>
          </p:cNvPr>
          <p:cNvSpPr>
            <a:spLocks noGrp="1"/>
          </p:cNvSpPr>
          <p:nvPr>
            <p:ph idx="1"/>
          </p:nvPr>
        </p:nvSpPr>
        <p:spPr/>
        <p:txBody>
          <a:bodyPr/>
          <a:lstStyle/>
          <a:p>
            <a:r>
              <a:rPr lang="en-US" dirty="0"/>
              <a:t>If the system contradicts the actions of the driver, the driver must be informed, and the event logged with the external “monitoring element” in the vehicle.</a:t>
            </a:r>
          </a:p>
          <a:p>
            <a:pPr lvl="1"/>
            <a:r>
              <a:rPr lang="en-US" dirty="0"/>
              <a:t>Recourse Decision does this over the CAN bus.</a:t>
            </a:r>
          </a:p>
        </p:txBody>
      </p:sp>
    </p:spTree>
    <p:extLst>
      <p:ext uri="{BB962C8B-B14F-4D97-AF65-F5344CB8AC3E}">
        <p14:creationId xmlns:p14="http://schemas.microsoft.com/office/powerpoint/2010/main" val="13397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7F6E-DBE9-DFD4-1DE0-B0D4446CF156}"/>
              </a:ext>
            </a:extLst>
          </p:cNvPr>
          <p:cNvSpPr>
            <a:spLocks noGrp="1"/>
          </p:cNvSpPr>
          <p:nvPr>
            <p:ph type="title"/>
          </p:nvPr>
        </p:nvSpPr>
        <p:spPr/>
        <p:txBody>
          <a:bodyPr/>
          <a:lstStyle/>
          <a:p>
            <a:r>
              <a:rPr lang="en-US" dirty="0"/>
              <a:t>Business context</a:t>
            </a:r>
          </a:p>
        </p:txBody>
      </p:sp>
      <p:sp>
        <p:nvSpPr>
          <p:cNvPr id="3" name="Content Placeholder 2">
            <a:extLst>
              <a:ext uri="{FF2B5EF4-FFF2-40B4-BE49-F238E27FC236}">
                <a16:creationId xmlns:a16="http://schemas.microsoft.com/office/drawing/2014/main" id="{45BDED73-BEF6-36EE-8F6B-15E3C69CEE49}"/>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005481"/>
              </a:buClr>
              <a:buSzTx/>
              <a:buFont typeface="Times" charset="0"/>
              <a:buChar char="•"/>
              <a:tabLst/>
              <a:defRPr/>
            </a:pPr>
            <a:r>
              <a:rPr lang="en-US" sz="2800" dirty="0">
                <a:solidFill>
                  <a:schemeClr val="tx1"/>
                </a:solidFill>
                <a:effectLst/>
                <a:latin typeface="+mn-lt"/>
                <a:ea typeface="+mn-ea"/>
                <a:cs typeface="+mn-cs"/>
              </a:rPr>
              <a:t>There are many challenges with sensor fusion and real-time responses in these products.</a:t>
            </a:r>
            <a:endParaRPr lang="en-US" sz="2800" dirty="0">
              <a:effectLst/>
            </a:endParaRPr>
          </a:p>
          <a:p>
            <a:r>
              <a:rPr lang="en-US" baseline="0" dirty="0"/>
              <a:t>Their product is often integrated with software from their customers as well as their product must interact with many other products within the vehicle to accomplish features for the driver</a:t>
            </a:r>
            <a:r>
              <a:rPr lang="en-US" sz="2000" baseline="0" dirty="0"/>
              <a:t>.</a:t>
            </a:r>
          </a:p>
          <a:p>
            <a:endParaRPr lang="en-US" dirty="0"/>
          </a:p>
        </p:txBody>
      </p:sp>
    </p:spTree>
    <p:extLst>
      <p:ext uri="{BB962C8B-B14F-4D97-AF65-F5344CB8AC3E}">
        <p14:creationId xmlns:p14="http://schemas.microsoft.com/office/powerpoint/2010/main" val="3432220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F7BD-4F72-E374-EA69-915CBB5E6793}"/>
              </a:ext>
            </a:extLst>
          </p:cNvPr>
          <p:cNvSpPr>
            <a:spLocks noGrp="1"/>
          </p:cNvSpPr>
          <p:nvPr>
            <p:ph type="title"/>
          </p:nvPr>
        </p:nvSpPr>
        <p:spPr/>
        <p:txBody>
          <a:bodyPr/>
          <a:lstStyle/>
          <a:p>
            <a:r>
              <a:rPr lang="en-US" dirty="0"/>
              <a:t>Satisfying Constraint 5</a:t>
            </a:r>
          </a:p>
        </p:txBody>
      </p:sp>
      <p:sp>
        <p:nvSpPr>
          <p:cNvPr id="3" name="Content Placeholder 2">
            <a:extLst>
              <a:ext uri="{FF2B5EF4-FFF2-40B4-BE49-F238E27FC236}">
                <a16:creationId xmlns:a16="http://schemas.microsoft.com/office/drawing/2014/main" id="{C93A3A92-D355-970F-2CB1-0210F5FDBC8D}"/>
              </a:ext>
            </a:extLst>
          </p:cNvPr>
          <p:cNvSpPr>
            <a:spLocks noGrp="1"/>
          </p:cNvSpPr>
          <p:nvPr>
            <p:ph idx="1"/>
          </p:nvPr>
        </p:nvSpPr>
        <p:spPr/>
        <p:txBody>
          <a:bodyPr/>
          <a:lstStyle/>
          <a:p>
            <a:r>
              <a:rPr lang="en-US" dirty="0"/>
              <a:t>The vehicle will have a</a:t>
            </a:r>
            <a:r>
              <a:rPr lang="en-US" baseline="0" dirty="0"/>
              <a:t> token-based authorization method such as Kerberos available.</a:t>
            </a:r>
          </a:p>
          <a:p>
            <a:pPr lvl="1"/>
            <a:r>
              <a:rPr lang="en-US" dirty="0"/>
              <a:t>All elements in the system authorize using token-based authorization mechanism</a:t>
            </a:r>
          </a:p>
        </p:txBody>
      </p:sp>
    </p:spTree>
    <p:extLst>
      <p:ext uri="{BB962C8B-B14F-4D97-AF65-F5344CB8AC3E}">
        <p14:creationId xmlns:p14="http://schemas.microsoft.com/office/powerpoint/2010/main" val="647255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3B6B-2108-5710-0733-0B84408B2810}"/>
              </a:ext>
            </a:extLst>
          </p:cNvPr>
          <p:cNvSpPr>
            <a:spLocks noGrp="1"/>
          </p:cNvSpPr>
          <p:nvPr>
            <p:ph type="title"/>
          </p:nvPr>
        </p:nvSpPr>
        <p:spPr/>
        <p:txBody>
          <a:bodyPr/>
          <a:lstStyle/>
          <a:p>
            <a:r>
              <a:rPr lang="en-US" dirty="0"/>
              <a:t>Performance requirement</a:t>
            </a:r>
          </a:p>
        </p:txBody>
      </p:sp>
      <p:sp>
        <p:nvSpPr>
          <p:cNvPr id="3" name="Content Placeholder 2">
            <a:extLst>
              <a:ext uri="{FF2B5EF4-FFF2-40B4-BE49-F238E27FC236}">
                <a16:creationId xmlns:a16="http://schemas.microsoft.com/office/drawing/2014/main" id="{64D65ABD-BCB5-70EE-07DD-9FC4DE9F007D}"/>
              </a:ext>
            </a:extLst>
          </p:cNvPr>
          <p:cNvSpPr>
            <a:spLocks noGrp="1"/>
          </p:cNvSpPr>
          <p:nvPr>
            <p:ph idx="1"/>
          </p:nvPr>
        </p:nvSpPr>
        <p:spPr/>
        <p:txBody>
          <a:bodyPr/>
          <a:lstStyle/>
          <a:p>
            <a:r>
              <a:rPr lang="en-US" sz="2800" dirty="0">
                <a:solidFill>
                  <a:schemeClr val="tx1"/>
                </a:solidFill>
                <a:effectLst/>
                <a:latin typeface="+mn-lt"/>
                <a:ea typeface="+mn-ea"/>
                <a:cs typeface="+mn-cs"/>
              </a:rPr>
              <a:t>For this use case, the assumption is a maximum 75MPH of external object speed.  This requires all sensor captures, fusion, classification, threat determination and initiation of vehicle recourse can occur before the object has moved one foot, in this case 1.5 seconds.</a:t>
            </a:r>
          </a:p>
          <a:p>
            <a:pPr lvl="1"/>
            <a:r>
              <a:rPr lang="en-US" sz="2400" dirty="0">
                <a:solidFill>
                  <a:schemeClr val="tx1"/>
                </a:solidFill>
                <a:effectLst/>
                <a:latin typeface="+mn-lt"/>
                <a:ea typeface="+mn-ea"/>
                <a:cs typeface="+mn-cs"/>
              </a:rPr>
              <a:t>This requirement is shared</a:t>
            </a:r>
            <a:r>
              <a:rPr lang="en-US" sz="2400" baseline="0" dirty="0">
                <a:solidFill>
                  <a:schemeClr val="tx1"/>
                </a:solidFill>
                <a:effectLst/>
                <a:latin typeface="+mn-lt"/>
                <a:ea typeface="+mn-ea"/>
                <a:cs typeface="+mn-cs"/>
              </a:rPr>
              <a:t> among elements</a:t>
            </a:r>
            <a:r>
              <a:rPr lang="en-US" sz="2400" dirty="0">
                <a:solidFill>
                  <a:schemeClr val="tx1"/>
                </a:solidFill>
                <a:effectLst/>
                <a:latin typeface="+mn-lt"/>
                <a:ea typeface="+mn-ea"/>
                <a:cs typeface="+mn-cs"/>
              </a:rPr>
              <a:t> in satisfying use case</a:t>
            </a:r>
          </a:p>
        </p:txBody>
      </p:sp>
    </p:spTree>
    <p:extLst>
      <p:ext uri="{BB962C8B-B14F-4D97-AF65-F5344CB8AC3E}">
        <p14:creationId xmlns:p14="http://schemas.microsoft.com/office/powerpoint/2010/main" val="823830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C695-C401-3CA3-C9F1-0E6CDD87E79C}"/>
              </a:ext>
            </a:extLst>
          </p:cNvPr>
          <p:cNvSpPr>
            <a:spLocks noGrp="1"/>
          </p:cNvSpPr>
          <p:nvPr>
            <p:ph type="title"/>
          </p:nvPr>
        </p:nvSpPr>
        <p:spPr/>
        <p:txBody>
          <a:bodyPr/>
          <a:lstStyle/>
          <a:p>
            <a:r>
              <a:rPr lang="en-US" dirty="0"/>
              <a:t>Reliability requirement</a:t>
            </a:r>
          </a:p>
        </p:txBody>
      </p:sp>
      <p:sp>
        <p:nvSpPr>
          <p:cNvPr id="3" name="Content Placeholder 2">
            <a:extLst>
              <a:ext uri="{FF2B5EF4-FFF2-40B4-BE49-F238E27FC236}">
                <a16:creationId xmlns:a16="http://schemas.microsoft.com/office/drawing/2014/main" id="{CB1D455F-41B9-6B1F-3A84-4B46D0DABB58}"/>
              </a:ext>
            </a:extLst>
          </p:cNvPr>
          <p:cNvSpPr>
            <a:spLocks noGrp="1"/>
          </p:cNvSpPr>
          <p:nvPr>
            <p:ph idx="1"/>
          </p:nvPr>
        </p:nvSpPr>
        <p:spPr>
          <a:xfrm>
            <a:off x="685800" y="1981200"/>
            <a:ext cx="8001000" cy="4038600"/>
          </a:xfrm>
        </p:spPr>
        <p:txBody>
          <a:bodyPr/>
          <a:lstStyle/>
          <a:p>
            <a:r>
              <a:rPr lang="en-US" sz="2800" dirty="0">
                <a:solidFill>
                  <a:schemeClr val="tx1"/>
                </a:solidFill>
                <a:effectLst/>
                <a:latin typeface="+mn-lt"/>
                <a:ea typeface="+mn-ea"/>
                <a:cs typeface="+mn-cs"/>
              </a:rPr>
              <a:t>Given scenarios of similar circumstances (same number and characteristics of objects, categories and velocities) system performance needs to react consistently greater than 90% of event trials.  If any single step in flow cannot make a determination, driver must be made aware of system inoperability within .25 seconds of determination. </a:t>
            </a:r>
          </a:p>
          <a:p>
            <a:pPr lvl="1"/>
            <a:r>
              <a:rPr lang="en-US" dirty="0"/>
              <a:t>System monitor does this</a:t>
            </a:r>
            <a:endParaRPr lang="en-US" dirty="0">
              <a:solidFill>
                <a:schemeClr val="tx1"/>
              </a:solidFill>
              <a:effectLst/>
              <a:latin typeface="+mn-lt"/>
              <a:ea typeface="+mn-ea"/>
              <a:cs typeface="+mn-cs"/>
            </a:endParaRPr>
          </a:p>
        </p:txBody>
      </p:sp>
    </p:spTree>
    <p:extLst>
      <p:ext uri="{BB962C8B-B14F-4D97-AF65-F5344CB8AC3E}">
        <p14:creationId xmlns:p14="http://schemas.microsoft.com/office/powerpoint/2010/main" val="913829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4952-7BF9-7F27-BB1A-575CC2001FBE}"/>
              </a:ext>
            </a:extLst>
          </p:cNvPr>
          <p:cNvSpPr>
            <a:spLocks noGrp="1"/>
          </p:cNvSpPr>
          <p:nvPr>
            <p:ph type="title"/>
          </p:nvPr>
        </p:nvSpPr>
        <p:spPr/>
        <p:txBody>
          <a:bodyPr/>
          <a:lstStyle/>
          <a:p>
            <a:r>
              <a:rPr lang="en-US" dirty="0"/>
              <a:t>Availability requirement</a:t>
            </a:r>
          </a:p>
        </p:txBody>
      </p:sp>
      <p:sp>
        <p:nvSpPr>
          <p:cNvPr id="3" name="Content Placeholder 2">
            <a:extLst>
              <a:ext uri="{FF2B5EF4-FFF2-40B4-BE49-F238E27FC236}">
                <a16:creationId xmlns:a16="http://schemas.microsoft.com/office/drawing/2014/main" id="{2483AA88-1C34-C9F4-2BF8-F5EDF758F538}"/>
              </a:ext>
            </a:extLst>
          </p:cNvPr>
          <p:cNvSpPr>
            <a:spLocks noGrp="1"/>
          </p:cNvSpPr>
          <p:nvPr>
            <p:ph idx="1"/>
          </p:nvPr>
        </p:nvSpPr>
        <p:spPr/>
        <p:txBody>
          <a:bodyPr/>
          <a:lstStyle/>
          <a:p>
            <a:r>
              <a:rPr lang="en-US" sz="2800" dirty="0">
                <a:solidFill>
                  <a:schemeClr val="tx1"/>
                </a:solidFill>
                <a:effectLst/>
                <a:latin typeface="+mn-lt"/>
                <a:ea typeface="+mn-ea"/>
                <a:cs typeface="+mn-cs"/>
              </a:rPr>
              <a:t>If any single step in flow cannot make a determination, driver must be made aware of system inoperability within .25 seconds of said determination.</a:t>
            </a:r>
          </a:p>
          <a:p>
            <a:pPr lvl="1"/>
            <a:r>
              <a:rPr lang="en-US" dirty="0"/>
              <a:t>System monitor does this</a:t>
            </a:r>
            <a:endParaRPr lang="en-US" dirty="0">
              <a:solidFill>
                <a:schemeClr val="tx1"/>
              </a:solidFill>
              <a:effectLst/>
              <a:latin typeface="+mn-lt"/>
              <a:ea typeface="+mn-ea"/>
              <a:cs typeface="+mn-cs"/>
            </a:endParaRPr>
          </a:p>
        </p:txBody>
      </p:sp>
    </p:spTree>
    <p:extLst>
      <p:ext uri="{BB962C8B-B14F-4D97-AF65-F5344CB8AC3E}">
        <p14:creationId xmlns:p14="http://schemas.microsoft.com/office/powerpoint/2010/main" val="313387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4CE2-70DC-145E-A172-7296DB444C7A}"/>
              </a:ext>
            </a:extLst>
          </p:cNvPr>
          <p:cNvSpPr>
            <a:spLocks noGrp="1"/>
          </p:cNvSpPr>
          <p:nvPr>
            <p:ph type="title"/>
          </p:nvPr>
        </p:nvSpPr>
        <p:spPr/>
        <p:txBody>
          <a:bodyPr/>
          <a:lstStyle/>
          <a:p>
            <a:r>
              <a:rPr lang="en-US" dirty="0"/>
              <a:t>Scalability requirement</a:t>
            </a:r>
          </a:p>
        </p:txBody>
      </p:sp>
      <p:sp>
        <p:nvSpPr>
          <p:cNvPr id="3" name="Content Placeholder 2">
            <a:extLst>
              <a:ext uri="{FF2B5EF4-FFF2-40B4-BE49-F238E27FC236}">
                <a16:creationId xmlns:a16="http://schemas.microsoft.com/office/drawing/2014/main" id="{B61C5FB6-4650-8AFB-E5D5-AF8D93BC811C}"/>
              </a:ext>
            </a:extLst>
          </p:cNvPr>
          <p:cNvSpPr>
            <a:spLocks noGrp="1"/>
          </p:cNvSpPr>
          <p:nvPr>
            <p:ph idx="1"/>
          </p:nvPr>
        </p:nvSpPr>
        <p:spPr/>
        <p:txBody>
          <a:bodyPr/>
          <a:lstStyle/>
          <a:p>
            <a:r>
              <a:rPr lang="en-US" sz="2800" dirty="0">
                <a:solidFill>
                  <a:schemeClr val="tx1"/>
                </a:solidFill>
                <a:effectLst/>
                <a:latin typeface="+mn-lt"/>
                <a:ea typeface="+mn-ea"/>
                <a:cs typeface="+mn-cs"/>
              </a:rPr>
              <a:t>The system should perform with up to 10 objects of potential threat recognized.</a:t>
            </a:r>
          </a:p>
          <a:p>
            <a:pPr lvl="1"/>
            <a:r>
              <a:rPr lang="en-US" dirty="0"/>
              <a:t>This requirement is shared among elements</a:t>
            </a:r>
            <a:endParaRPr lang="en-US" dirty="0">
              <a:solidFill>
                <a:schemeClr val="tx1"/>
              </a:solidFill>
              <a:effectLst/>
              <a:latin typeface="+mn-lt"/>
              <a:ea typeface="+mn-ea"/>
              <a:cs typeface="+mn-cs"/>
            </a:endParaRPr>
          </a:p>
        </p:txBody>
      </p:sp>
    </p:spTree>
    <p:extLst>
      <p:ext uri="{BB962C8B-B14F-4D97-AF65-F5344CB8AC3E}">
        <p14:creationId xmlns:p14="http://schemas.microsoft.com/office/powerpoint/2010/main" val="2377634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97E2-C1F1-A36C-2595-ECF2456F64AA}"/>
              </a:ext>
            </a:extLst>
          </p:cNvPr>
          <p:cNvSpPr>
            <a:spLocks noGrp="1"/>
          </p:cNvSpPr>
          <p:nvPr>
            <p:ph type="title"/>
          </p:nvPr>
        </p:nvSpPr>
        <p:spPr/>
        <p:txBody>
          <a:bodyPr/>
          <a:lstStyle/>
          <a:p>
            <a:r>
              <a:rPr lang="en-US" dirty="0"/>
              <a:t>Security requirement</a:t>
            </a:r>
          </a:p>
        </p:txBody>
      </p:sp>
      <p:sp>
        <p:nvSpPr>
          <p:cNvPr id="3" name="Content Placeholder 2">
            <a:extLst>
              <a:ext uri="{FF2B5EF4-FFF2-40B4-BE49-F238E27FC236}">
                <a16:creationId xmlns:a16="http://schemas.microsoft.com/office/drawing/2014/main" id="{4A4D0715-1648-9054-AA47-7AC573847A9E}"/>
              </a:ext>
            </a:extLst>
          </p:cNvPr>
          <p:cNvSpPr>
            <a:spLocks noGrp="1"/>
          </p:cNvSpPr>
          <p:nvPr>
            <p:ph idx="1"/>
          </p:nvPr>
        </p:nvSpPr>
        <p:spPr/>
        <p:txBody>
          <a:bodyPr/>
          <a:lstStyle/>
          <a:p>
            <a:r>
              <a:rPr lang="en-US" sz="2800" dirty="0">
                <a:solidFill>
                  <a:schemeClr val="tx1"/>
                </a:solidFill>
                <a:effectLst/>
                <a:latin typeface="+mn-lt"/>
                <a:ea typeface="+mn-ea"/>
                <a:cs typeface="+mn-cs"/>
              </a:rPr>
              <a:t>System is connected via CAN to elements with telematic connectivity and therefore shall be protected from unauthorized CAN messages.</a:t>
            </a:r>
          </a:p>
          <a:p>
            <a:pPr lvl="1"/>
            <a:r>
              <a:rPr lang="en-US" dirty="0"/>
              <a:t>System uses token authorization mechanism such as Kerberos. </a:t>
            </a:r>
          </a:p>
        </p:txBody>
      </p:sp>
    </p:spTree>
    <p:extLst>
      <p:ext uri="{BB962C8B-B14F-4D97-AF65-F5344CB8AC3E}">
        <p14:creationId xmlns:p14="http://schemas.microsoft.com/office/powerpoint/2010/main" val="3598253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B8A1-0429-650B-4009-C43175CA9946}"/>
              </a:ext>
            </a:extLst>
          </p:cNvPr>
          <p:cNvSpPr>
            <a:spLocks noGrp="1"/>
          </p:cNvSpPr>
          <p:nvPr>
            <p:ph type="title"/>
          </p:nvPr>
        </p:nvSpPr>
        <p:spPr/>
        <p:txBody>
          <a:bodyPr/>
          <a:lstStyle/>
          <a:p>
            <a:r>
              <a:rPr lang="en-US" dirty="0"/>
              <a:t>Security requirement</a:t>
            </a:r>
          </a:p>
        </p:txBody>
      </p:sp>
      <p:sp>
        <p:nvSpPr>
          <p:cNvPr id="3" name="Content Placeholder 2">
            <a:extLst>
              <a:ext uri="{FF2B5EF4-FFF2-40B4-BE49-F238E27FC236}">
                <a16:creationId xmlns:a16="http://schemas.microsoft.com/office/drawing/2014/main" id="{02BEEFA9-425F-5E82-A18D-A35049AA35BF}"/>
              </a:ext>
            </a:extLst>
          </p:cNvPr>
          <p:cNvSpPr>
            <a:spLocks noGrp="1"/>
          </p:cNvSpPr>
          <p:nvPr>
            <p:ph idx="1"/>
          </p:nvPr>
        </p:nvSpPr>
        <p:spPr/>
        <p:txBody>
          <a:bodyPr/>
          <a:lstStyle/>
          <a:p>
            <a:r>
              <a:rPr lang="en-US" dirty="0"/>
              <a:t>Machine Learning Training data should build a model sufficient to determine 2D from 3D objects to avoid the use of image spoofing.</a:t>
            </a:r>
          </a:p>
          <a:p>
            <a:pPr lvl="1"/>
            <a:r>
              <a:rPr lang="en-US" dirty="0"/>
              <a:t>This testing is done in the development phase</a:t>
            </a:r>
          </a:p>
        </p:txBody>
      </p:sp>
    </p:spTree>
    <p:extLst>
      <p:ext uri="{BB962C8B-B14F-4D97-AF65-F5344CB8AC3E}">
        <p14:creationId xmlns:p14="http://schemas.microsoft.com/office/powerpoint/2010/main" val="2229212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302A-7B93-CE93-ABAA-4F4E42BBF178}"/>
              </a:ext>
            </a:extLst>
          </p:cNvPr>
          <p:cNvSpPr>
            <a:spLocks noGrp="1"/>
          </p:cNvSpPr>
          <p:nvPr>
            <p:ph type="title"/>
          </p:nvPr>
        </p:nvSpPr>
        <p:spPr/>
        <p:txBody>
          <a:bodyPr/>
          <a:lstStyle/>
          <a:p>
            <a:pPr lvl="0"/>
            <a:r>
              <a:rPr lang="en-US" sz="4400" dirty="0">
                <a:solidFill>
                  <a:schemeClr val="tx2"/>
                </a:solidFill>
                <a:latin typeface="+mj-lt"/>
                <a:ea typeface="+mj-ea"/>
                <a:cs typeface="+mj-cs"/>
              </a:rPr>
              <a:t>Observability requirement</a:t>
            </a:r>
          </a:p>
        </p:txBody>
      </p:sp>
      <p:sp>
        <p:nvSpPr>
          <p:cNvPr id="3" name="Content Placeholder 2">
            <a:extLst>
              <a:ext uri="{FF2B5EF4-FFF2-40B4-BE49-F238E27FC236}">
                <a16:creationId xmlns:a16="http://schemas.microsoft.com/office/drawing/2014/main" id="{B5F73E94-B83E-F1D6-814D-C32B74BACA1E}"/>
              </a:ext>
            </a:extLst>
          </p:cNvPr>
          <p:cNvSpPr>
            <a:spLocks noGrp="1"/>
          </p:cNvSpPr>
          <p:nvPr>
            <p:ph idx="1"/>
          </p:nvPr>
        </p:nvSpPr>
        <p:spPr/>
        <p:txBody>
          <a:bodyPr/>
          <a:lstStyle/>
          <a:p>
            <a:r>
              <a:rPr lang="en-US" sz="2800" dirty="0">
                <a:solidFill>
                  <a:schemeClr val="tx1"/>
                </a:solidFill>
                <a:effectLst/>
                <a:latin typeface="+mn-lt"/>
                <a:ea typeface="+mn-ea"/>
                <a:cs typeface="+mn-cs"/>
              </a:rPr>
              <a:t>The Driver must be aware of the moment the system takes command of the vehicle from their control, or if the system is unable to take command and the driver must take action.</a:t>
            </a:r>
          </a:p>
          <a:p>
            <a:pPr lvl="1"/>
            <a:r>
              <a:rPr lang="en-US" dirty="0"/>
              <a:t>The System Monitor does this</a:t>
            </a:r>
            <a:endParaRPr lang="en-US" dirty="0">
              <a:solidFill>
                <a:schemeClr val="tx1"/>
              </a:solidFill>
              <a:effectLst/>
              <a:latin typeface="+mn-lt"/>
              <a:ea typeface="+mn-ea"/>
              <a:cs typeface="+mn-cs"/>
            </a:endParaRPr>
          </a:p>
        </p:txBody>
      </p:sp>
    </p:spTree>
    <p:extLst>
      <p:ext uri="{BB962C8B-B14F-4D97-AF65-F5344CB8AC3E}">
        <p14:creationId xmlns:p14="http://schemas.microsoft.com/office/powerpoint/2010/main" val="534060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4431-4FA3-9F44-CA45-EEA94EEA2C02}"/>
              </a:ext>
            </a:extLst>
          </p:cNvPr>
          <p:cNvSpPr>
            <a:spLocks noGrp="1"/>
          </p:cNvSpPr>
          <p:nvPr>
            <p:ph type="title"/>
          </p:nvPr>
        </p:nvSpPr>
        <p:spPr/>
        <p:txBody>
          <a:bodyPr/>
          <a:lstStyle/>
          <a:p>
            <a:r>
              <a:rPr lang="en-US" sz="4400" dirty="0">
                <a:solidFill>
                  <a:schemeClr val="tx2"/>
                </a:solidFill>
                <a:latin typeface="+mj-lt"/>
                <a:ea typeface="+mj-ea"/>
                <a:cs typeface="+mj-cs"/>
              </a:rPr>
              <a:t>Modifiability requirement</a:t>
            </a:r>
          </a:p>
        </p:txBody>
      </p:sp>
      <p:sp>
        <p:nvSpPr>
          <p:cNvPr id="3" name="Content Placeholder 2">
            <a:extLst>
              <a:ext uri="{FF2B5EF4-FFF2-40B4-BE49-F238E27FC236}">
                <a16:creationId xmlns:a16="http://schemas.microsoft.com/office/drawing/2014/main" id="{51F8D892-DD9A-6020-7C35-D99723952653}"/>
              </a:ext>
            </a:extLst>
          </p:cNvPr>
          <p:cNvSpPr>
            <a:spLocks noGrp="1"/>
          </p:cNvSpPr>
          <p:nvPr>
            <p:ph idx="1"/>
          </p:nvPr>
        </p:nvSpPr>
        <p:spPr/>
        <p:txBody>
          <a:bodyPr/>
          <a:lstStyle/>
          <a:p>
            <a:r>
              <a:rPr lang="en-US" sz="2800" dirty="0">
                <a:solidFill>
                  <a:schemeClr val="tx1"/>
                </a:solidFill>
                <a:effectLst/>
                <a:latin typeface="+mn-lt"/>
                <a:ea typeface="+mn-ea"/>
                <a:cs typeface="+mn-cs"/>
              </a:rPr>
              <a:t>Support for additional Radar, Lidar or Camera sensors must be achievable within a 6 month development cycle of the team.</a:t>
            </a:r>
          </a:p>
          <a:p>
            <a:pPr lvl="1"/>
            <a:r>
              <a:rPr lang="en-US" dirty="0"/>
              <a:t>This is delegated to the Tracking Objects and Sensor Fusion</a:t>
            </a:r>
          </a:p>
          <a:p>
            <a:pPr lvl="1"/>
            <a:endParaRPr lang="en-US" dirty="0">
              <a:solidFill>
                <a:schemeClr val="tx1"/>
              </a:solidFill>
              <a:effectLst/>
              <a:latin typeface="+mn-lt"/>
              <a:ea typeface="+mn-ea"/>
              <a:cs typeface="+mn-cs"/>
            </a:endParaRPr>
          </a:p>
          <a:p>
            <a:endParaRPr lang="en-US" sz="2800" dirty="0">
              <a:solidFill>
                <a:schemeClr val="tx1"/>
              </a:solidFill>
              <a:effectLst/>
              <a:latin typeface="+mn-lt"/>
              <a:ea typeface="+mn-ea"/>
              <a:cs typeface="+mn-cs"/>
            </a:endParaRPr>
          </a:p>
        </p:txBody>
      </p:sp>
    </p:spTree>
    <p:extLst>
      <p:ext uri="{BB962C8B-B14F-4D97-AF65-F5344CB8AC3E}">
        <p14:creationId xmlns:p14="http://schemas.microsoft.com/office/powerpoint/2010/main" val="242324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F40E-9B12-A2F2-0FC6-D3CD210DF2DA}"/>
              </a:ext>
            </a:extLst>
          </p:cNvPr>
          <p:cNvSpPr>
            <a:spLocks noGrp="1"/>
          </p:cNvSpPr>
          <p:nvPr>
            <p:ph type="title"/>
          </p:nvPr>
        </p:nvSpPr>
        <p:spPr/>
        <p:txBody>
          <a:bodyPr/>
          <a:lstStyle/>
          <a:p>
            <a:pPr lvl="0"/>
            <a:r>
              <a:rPr lang="en-US" dirty="0"/>
              <a:t>Basic functionality</a:t>
            </a:r>
          </a:p>
        </p:txBody>
      </p:sp>
      <p:sp>
        <p:nvSpPr>
          <p:cNvPr id="3" name="Content Placeholder 2">
            <a:extLst>
              <a:ext uri="{FF2B5EF4-FFF2-40B4-BE49-F238E27FC236}">
                <a16:creationId xmlns:a16="http://schemas.microsoft.com/office/drawing/2014/main" id="{032F498F-65DE-1DC0-5A07-4A0754827165}"/>
              </a:ext>
            </a:extLst>
          </p:cNvPr>
          <p:cNvSpPr>
            <a:spLocks noGrp="1"/>
          </p:cNvSpPr>
          <p:nvPr>
            <p:ph idx="1"/>
          </p:nvPr>
        </p:nvSpPr>
        <p:spPr/>
        <p:txBody>
          <a:bodyPr/>
          <a:lstStyle/>
          <a:p>
            <a:pPr lvl="0"/>
            <a:r>
              <a:rPr lang="en-US" dirty="0"/>
              <a:t>Automatic Forward and Reverse Braking</a:t>
            </a:r>
          </a:p>
          <a:p>
            <a:pPr lvl="1"/>
            <a:r>
              <a:rPr lang="en-US" dirty="0"/>
              <a:t>Their product provides information (the existence of impending objects of threat to the vehicles’ forward or reverse progress) that can be used in the determination of a need to halt, or redirect, the progress of the vehicle.</a:t>
            </a:r>
          </a:p>
        </p:txBody>
      </p:sp>
    </p:spTree>
    <p:extLst>
      <p:ext uri="{BB962C8B-B14F-4D97-AF65-F5344CB8AC3E}">
        <p14:creationId xmlns:p14="http://schemas.microsoft.com/office/powerpoint/2010/main" val="216568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7190-9999-D855-DC99-2C5560717F9F}"/>
              </a:ext>
            </a:extLst>
          </p:cNvPr>
          <p:cNvSpPr>
            <a:spLocks noGrp="1"/>
          </p:cNvSpPr>
          <p:nvPr>
            <p:ph type="title"/>
          </p:nvPr>
        </p:nvSpPr>
        <p:spPr/>
        <p:txBody>
          <a:bodyPr/>
          <a:lstStyle/>
          <a:p>
            <a:r>
              <a:rPr lang="en-US" dirty="0"/>
              <a:t>Basic functionality</a:t>
            </a:r>
          </a:p>
        </p:txBody>
      </p:sp>
      <p:sp>
        <p:nvSpPr>
          <p:cNvPr id="3" name="Content Placeholder 2">
            <a:extLst>
              <a:ext uri="{FF2B5EF4-FFF2-40B4-BE49-F238E27FC236}">
                <a16:creationId xmlns:a16="http://schemas.microsoft.com/office/drawing/2014/main" id="{6C704ACE-77E1-493B-3672-BA721716A2BB}"/>
              </a:ext>
            </a:extLst>
          </p:cNvPr>
          <p:cNvSpPr>
            <a:spLocks noGrp="1"/>
          </p:cNvSpPr>
          <p:nvPr>
            <p:ph idx="1"/>
          </p:nvPr>
        </p:nvSpPr>
        <p:spPr/>
        <p:txBody>
          <a:bodyPr/>
          <a:lstStyle/>
          <a:p>
            <a:pPr lvl="0"/>
            <a:r>
              <a:rPr lang="en-US" dirty="0"/>
              <a:t>Multiple sensor technologies are utilized in real time to identify objects and perform a threat analysis.</a:t>
            </a:r>
            <a:endParaRPr lang="en-US" baseline="0" dirty="0"/>
          </a:p>
          <a:p>
            <a:pPr lvl="0"/>
            <a:r>
              <a:rPr lang="en-US" baseline="0" dirty="0"/>
              <a:t>Timely determination of objects and threats is critical to the useful functionality of their product.</a:t>
            </a:r>
            <a:endParaRPr lang="en-US" dirty="0"/>
          </a:p>
        </p:txBody>
      </p:sp>
    </p:spTree>
    <p:extLst>
      <p:ext uri="{BB962C8B-B14F-4D97-AF65-F5344CB8AC3E}">
        <p14:creationId xmlns:p14="http://schemas.microsoft.com/office/powerpoint/2010/main" val="352557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context</a:t>
            </a:r>
          </a:p>
          <a:p>
            <a:pPr lvl="0"/>
            <a:r>
              <a:rPr lang="en-US" sz="2800" b="1" dirty="0"/>
              <a:t>Use cases</a:t>
            </a:r>
          </a:p>
          <a:p>
            <a:pPr lvl="0"/>
            <a:r>
              <a:rPr lang="en-US" sz="2800" dirty="0"/>
              <a:t>Constraints</a:t>
            </a:r>
          </a:p>
          <a:p>
            <a:pPr lvl="0"/>
            <a:r>
              <a:rPr lang="en-US" sz="2800" dirty="0"/>
              <a:t>Quality</a:t>
            </a:r>
            <a:r>
              <a:rPr lang="en-US" sz="2800" baseline="0" dirty="0"/>
              <a:t> requirements</a:t>
            </a:r>
          </a:p>
          <a:p>
            <a:pPr lvl="0"/>
            <a:r>
              <a:rPr lang="en-US" sz="2800"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a:p>
            <a:pPr lvl="0"/>
            <a:endParaRPr lang="en-US" sz="2800" dirty="0"/>
          </a:p>
        </p:txBody>
      </p:sp>
    </p:spTree>
    <p:extLst>
      <p:ext uri="{BB962C8B-B14F-4D97-AF65-F5344CB8AC3E}">
        <p14:creationId xmlns:p14="http://schemas.microsoft.com/office/powerpoint/2010/main" val="308742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9ADC-AD73-C83E-778E-085428653A4E}"/>
              </a:ext>
            </a:extLst>
          </p:cNvPr>
          <p:cNvSpPr>
            <a:spLocks noGrp="1"/>
          </p:cNvSpPr>
          <p:nvPr>
            <p:ph type="title"/>
          </p:nvPr>
        </p:nvSpPr>
        <p:spPr/>
        <p:txBody>
          <a:bodyPr/>
          <a:lstStyle/>
          <a:p>
            <a:r>
              <a:rPr kumimoji="0" lang="en-US" sz="3200" b="0" i="0" u="none" strike="noStrike" kern="0" cap="none" spc="0" normalizeH="0" baseline="0" noProof="0" dirty="0">
                <a:ln>
                  <a:noFill/>
                </a:ln>
                <a:solidFill>
                  <a:srgbClr val="000000"/>
                </a:solidFill>
                <a:effectLst/>
                <a:uLnTx/>
                <a:uFillTx/>
                <a:latin typeface="Arial"/>
              </a:rPr>
              <a:t>UC - Back out of a Parking space</a:t>
            </a:r>
            <a:endParaRPr lang="en-US" dirty="0"/>
          </a:p>
        </p:txBody>
      </p:sp>
      <p:sp>
        <p:nvSpPr>
          <p:cNvPr id="3" name="Content Placeholder 2">
            <a:extLst>
              <a:ext uri="{FF2B5EF4-FFF2-40B4-BE49-F238E27FC236}">
                <a16:creationId xmlns:a16="http://schemas.microsoft.com/office/drawing/2014/main" id="{04282E84-AAF2-5C23-BD36-383404CAA464}"/>
              </a:ext>
            </a:extLst>
          </p:cNvPr>
          <p:cNvSpPr>
            <a:spLocks noGrp="1"/>
          </p:cNvSpPr>
          <p:nvPr>
            <p:ph idx="1"/>
          </p:nvPr>
        </p:nvSpPr>
        <p:spPr/>
        <p:txBody>
          <a:bodyPr/>
          <a:lstStyle/>
          <a:p>
            <a:r>
              <a:rPr lang="en-US" dirty="0">
                <a:solidFill>
                  <a:schemeClr val="tx1"/>
                </a:solidFill>
                <a:effectLst/>
              </a:rPr>
              <a:t>The vehicle driver is backing the vehicle out of a parking space with potential cross traffic to avoid.  For the identified “objects” that pose the greatest risk, a determination of driver or automated vehicle response is made and acted upon. These may be passive (inform driver) or active (override driver and command the vehicle).  Override options are to temporarily stop the car until threat is gone or pull car back </a:t>
            </a:r>
            <a:r>
              <a:rPr lang="en-US" dirty="0"/>
              <a:t>into parking space. </a:t>
            </a:r>
            <a:endParaRPr lang="en-US" dirty="0">
              <a:solidFill>
                <a:schemeClr val="tx1"/>
              </a:solidFill>
              <a:effectLst/>
            </a:endParaRPr>
          </a:p>
        </p:txBody>
      </p:sp>
    </p:spTree>
    <p:extLst>
      <p:ext uri="{BB962C8B-B14F-4D97-AF65-F5344CB8AC3E}">
        <p14:creationId xmlns:p14="http://schemas.microsoft.com/office/powerpoint/2010/main" val="365037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23B8-7E43-0879-BA32-6ED09682F06F}"/>
              </a:ext>
            </a:extLst>
          </p:cNvPr>
          <p:cNvSpPr>
            <a:spLocks noGrp="1"/>
          </p:cNvSpPr>
          <p:nvPr>
            <p:ph type="title"/>
          </p:nvPr>
        </p:nvSpPr>
        <p:spPr>
          <a:xfrm>
            <a:off x="685800" y="419100"/>
            <a:ext cx="7772400" cy="1143000"/>
          </a:xfrm>
        </p:spPr>
        <p:txBody>
          <a:bodyPr/>
          <a:lstStyle/>
          <a:p>
            <a:r>
              <a:rPr lang="en-US" sz="3600" dirty="0"/>
              <a:t>Outline </a:t>
            </a:r>
            <a:endParaRPr lang="en-US" dirty="0"/>
          </a:p>
        </p:txBody>
      </p:sp>
      <p:sp>
        <p:nvSpPr>
          <p:cNvPr id="3" name="Content Placeholder 2">
            <a:extLst>
              <a:ext uri="{FF2B5EF4-FFF2-40B4-BE49-F238E27FC236}">
                <a16:creationId xmlns:a16="http://schemas.microsoft.com/office/drawing/2014/main" id="{9B1B0A86-0E27-5516-A58F-93931A59A693}"/>
              </a:ext>
            </a:extLst>
          </p:cNvPr>
          <p:cNvSpPr>
            <a:spLocks noGrp="1"/>
          </p:cNvSpPr>
          <p:nvPr>
            <p:ph idx="1"/>
          </p:nvPr>
        </p:nvSpPr>
        <p:spPr>
          <a:xfrm>
            <a:off x="685800" y="1676400"/>
            <a:ext cx="7772400" cy="4038600"/>
          </a:xfrm>
        </p:spPr>
        <p:txBody>
          <a:bodyPr/>
          <a:lstStyle/>
          <a:p>
            <a:pPr lvl="0"/>
            <a:r>
              <a:rPr lang="en-US" sz="2800" dirty="0"/>
              <a:t>Business context</a:t>
            </a:r>
          </a:p>
          <a:p>
            <a:pPr lvl="0"/>
            <a:r>
              <a:rPr lang="en-US" sz="2800" dirty="0"/>
              <a:t>Use cases</a:t>
            </a:r>
          </a:p>
          <a:p>
            <a:pPr lvl="0"/>
            <a:r>
              <a:rPr lang="en-US" sz="2800" b="1" dirty="0"/>
              <a:t>Constraints</a:t>
            </a:r>
          </a:p>
          <a:p>
            <a:pPr lvl="0"/>
            <a:r>
              <a:rPr lang="en-US" sz="2800" dirty="0"/>
              <a:t>Quality</a:t>
            </a:r>
            <a:r>
              <a:rPr lang="en-US" sz="2800" baseline="0" dirty="0"/>
              <a:t> requirements</a:t>
            </a:r>
          </a:p>
          <a:p>
            <a:pPr lvl="0"/>
            <a:r>
              <a:rPr lang="en-US" sz="2800" baseline="0" dirty="0"/>
              <a:t>Software architecture</a:t>
            </a:r>
          </a:p>
          <a:p>
            <a:pPr rtl="0" eaLnBrk="1" fontAlgn="base" hangingPunct="1"/>
            <a:r>
              <a:rPr lang="en-US" sz="2800" dirty="0">
                <a:effectLst/>
              </a:rPr>
              <a:t>Satisfying requirements</a:t>
            </a:r>
          </a:p>
          <a:p>
            <a:pPr rtl="0" eaLnBrk="1" fontAlgn="base" hangingPunct="1"/>
            <a:r>
              <a:rPr lang="en-US" dirty="0"/>
              <a:t>Prepare for the next iteration</a:t>
            </a:r>
            <a:endParaRPr lang="en-US" sz="2800" dirty="0">
              <a:effectLst/>
            </a:endParaRPr>
          </a:p>
          <a:p>
            <a:pPr rtl="0" eaLnBrk="1" fontAlgn="base" hangingPunct="1"/>
            <a:endParaRPr lang="en-US" dirty="0">
              <a:effectLst/>
            </a:endParaRPr>
          </a:p>
          <a:p>
            <a:pPr lvl="0"/>
            <a:endParaRPr lang="en-US" sz="2800" dirty="0"/>
          </a:p>
        </p:txBody>
      </p:sp>
    </p:spTree>
    <p:extLst>
      <p:ext uri="{BB962C8B-B14F-4D97-AF65-F5344CB8AC3E}">
        <p14:creationId xmlns:p14="http://schemas.microsoft.com/office/powerpoint/2010/main" val="2710643535"/>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8865</TotalTime>
  <Words>1690</Words>
  <Application>Microsoft Office PowerPoint</Application>
  <PresentationFormat>On-screen Show (4:3)</PresentationFormat>
  <Paragraphs>178</Paragraphs>
  <Slides>48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Times</vt:lpstr>
      <vt:lpstr>Verdana</vt:lpstr>
      <vt:lpstr>Blank Presentation</vt:lpstr>
      <vt:lpstr>Advanced Driver Assistance System</vt:lpstr>
      <vt:lpstr>Outline </vt:lpstr>
      <vt:lpstr>Business context</vt:lpstr>
      <vt:lpstr>Business context</vt:lpstr>
      <vt:lpstr>Basic functionality</vt:lpstr>
      <vt:lpstr>Basic functionality</vt:lpstr>
      <vt:lpstr>Outline </vt:lpstr>
      <vt:lpstr>UC - Back out of a Parking space</vt:lpstr>
      <vt:lpstr>Outline </vt:lpstr>
      <vt:lpstr>Constraint 1</vt:lpstr>
      <vt:lpstr>Constraint 2</vt:lpstr>
      <vt:lpstr>Constraint 3</vt:lpstr>
      <vt:lpstr>Constraint 4</vt:lpstr>
      <vt:lpstr>Constraint 5</vt:lpstr>
      <vt:lpstr>Outline </vt:lpstr>
      <vt:lpstr>Performance requirement</vt:lpstr>
      <vt:lpstr>Reliability requirement</vt:lpstr>
      <vt:lpstr>Availability requirement</vt:lpstr>
      <vt:lpstr>Scalability requirement</vt:lpstr>
      <vt:lpstr>Security requirement</vt:lpstr>
      <vt:lpstr>Observability requirement</vt:lpstr>
      <vt:lpstr>Modifiability requirement</vt:lpstr>
      <vt:lpstr>Outline </vt:lpstr>
      <vt:lpstr>Modules</vt:lpstr>
      <vt:lpstr>Tracking Objects</vt:lpstr>
      <vt:lpstr>Sensor Fusion</vt:lpstr>
      <vt:lpstr>Vehicle Boundary</vt:lpstr>
      <vt:lpstr>Threat Analysis</vt:lpstr>
      <vt:lpstr>Recourse Decision</vt:lpstr>
      <vt:lpstr>System Monitor</vt:lpstr>
      <vt:lpstr>CAN Bus</vt:lpstr>
      <vt:lpstr>Packaging of modules</vt:lpstr>
      <vt:lpstr>Outline </vt:lpstr>
      <vt:lpstr>Steps in achieving use case</vt:lpstr>
      <vt:lpstr>Steps in achieving use case</vt:lpstr>
      <vt:lpstr>Satisfying Constraint 1</vt:lpstr>
      <vt:lpstr>Satisfying Constraint 2</vt:lpstr>
      <vt:lpstr>Satisfying Constraint 3</vt:lpstr>
      <vt:lpstr>Satisfying Constraint 4</vt:lpstr>
      <vt:lpstr>Satisfying Constraint 5</vt:lpstr>
      <vt:lpstr>Performance requirement</vt:lpstr>
      <vt:lpstr>Reliability requirement</vt:lpstr>
      <vt:lpstr>Availability requirement</vt:lpstr>
      <vt:lpstr>Scalability requirement</vt:lpstr>
      <vt:lpstr>Security requirement</vt:lpstr>
      <vt:lpstr>Security requirement</vt:lpstr>
      <vt:lpstr>Observability requirement</vt:lpstr>
      <vt:lpstr>Modifiability requirement</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 J. Lattanze</dc:creator>
  <cp:lastModifiedBy>Len Bass</cp:lastModifiedBy>
  <cp:revision>581</cp:revision>
  <cp:lastPrinted>2021-08-31T12:41:04Z</cp:lastPrinted>
  <dcterms:created xsi:type="dcterms:W3CDTF">2004-11-16T18:39:34Z</dcterms:created>
  <dcterms:modified xsi:type="dcterms:W3CDTF">2023-02-15T17:56:57Z</dcterms:modified>
</cp:coreProperties>
</file>