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7" r:id="rId3"/>
    <p:sldId id="257" r:id="rId4"/>
    <p:sldId id="292" r:id="rId5"/>
    <p:sldId id="259" r:id="rId6"/>
    <p:sldId id="258" r:id="rId7"/>
    <p:sldId id="262" r:id="rId8"/>
    <p:sldId id="278" r:id="rId9"/>
    <p:sldId id="261" r:id="rId10"/>
    <p:sldId id="279" r:id="rId11"/>
    <p:sldId id="284" r:id="rId12"/>
    <p:sldId id="283" r:id="rId13"/>
    <p:sldId id="264" r:id="rId14"/>
    <p:sldId id="265" r:id="rId15"/>
    <p:sldId id="276" r:id="rId16"/>
    <p:sldId id="280" r:id="rId17"/>
    <p:sldId id="266" r:id="rId18"/>
    <p:sldId id="267" r:id="rId19"/>
    <p:sldId id="281" r:id="rId20"/>
    <p:sldId id="268" r:id="rId21"/>
    <p:sldId id="285" r:id="rId22"/>
    <p:sldId id="286" r:id="rId23"/>
    <p:sldId id="271" r:id="rId24"/>
    <p:sldId id="287" r:id="rId25"/>
    <p:sldId id="288" r:id="rId26"/>
    <p:sldId id="272" r:id="rId27"/>
    <p:sldId id="282" r:id="rId28"/>
    <p:sldId id="273" r:id="rId29"/>
    <p:sldId id="289" r:id="rId30"/>
    <p:sldId id="274" r:id="rId31"/>
    <p:sldId id="290" r:id="rId32"/>
    <p:sldId id="291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002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9A2B-683B-4A36-2D68-AA11D41AD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Availability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86F02-64DA-575E-5563-BC8F6C639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8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b="1" dirty="0"/>
              <a:t>Dealing with failure</a:t>
            </a:r>
          </a:p>
          <a:p>
            <a:pPr lvl="1"/>
            <a:r>
              <a:rPr lang="en-US" b="1" dirty="0"/>
              <a:t>Symptom - Slow or no response</a:t>
            </a:r>
          </a:p>
        </p:txBody>
      </p:sp>
    </p:spTree>
    <p:extLst>
      <p:ext uri="{BB962C8B-B14F-4D97-AF65-F5344CB8AC3E}">
        <p14:creationId xmlns:p14="http://schemas.microsoft.com/office/powerpoint/2010/main" val="34648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BEB6-659E-5021-30EE-8BBFA427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slow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B49B-6E23-5CDF-D96D-7031E2AD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8305800" cy="4038600"/>
          </a:xfr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a distributed system, components communicate through messages.</a:t>
            </a:r>
          </a:p>
          <a:p>
            <a:pPr lvl="1"/>
            <a:r>
              <a:rPr lang="en-US" baseline="0" dirty="0"/>
              <a:t>Requestor sends a message</a:t>
            </a:r>
          </a:p>
          <a:p>
            <a:pPr lvl="1"/>
            <a:r>
              <a:rPr lang="en-US" baseline="0" dirty="0"/>
              <a:t>Recipient acts on message</a:t>
            </a:r>
          </a:p>
          <a:p>
            <a:r>
              <a:rPr lang="en-US" baseline="0" dirty="0"/>
              <a:t>Requestor, when sending a message, sets a time out interval.</a:t>
            </a:r>
          </a:p>
          <a:p>
            <a:r>
              <a:rPr lang="en-US" baseline="0" dirty="0"/>
              <a:t>If the interval times out, then the response is slow.</a:t>
            </a:r>
          </a:p>
          <a:p>
            <a:r>
              <a:rPr lang="en-US" dirty="0"/>
              <a:t>Distinguishing between a slow response and no response is not possible in a distributed system.</a:t>
            </a:r>
          </a:p>
        </p:txBody>
      </p:sp>
    </p:spTree>
    <p:extLst>
      <p:ext uri="{BB962C8B-B14F-4D97-AF65-F5344CB8AC3E}">
        <p14:creationId xmlns:p14="http://schemas.microsoft.com/office/powerpoint/2010/main" val="276925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b="1" dirty="0"/>
              <a:t>Dealing with failure</a:t>
            </a:r>
          </a:p>
          <a:p>
            <a:pPr lvl="1"/>
            <a:r>
              <a:rPr lang="en-US" b="1" dirty="0"/>
              <a:t>Symptom - Slow or no response</a:t>
            </a:r>
          </a:p>
          <a:p>
            <a:pPr lvl="1"/>
            <a:r>
              <a:rPr lang="en-US" dirty="0"/>
              <a:t>Possible causes </a:t>
            </a:r>
          </a:p>
          <a:p>
            <a:pPr lvl="2"/>
            <a:r>
              <a:rPr lang="en-US" b="1" dirty="0"/>
              <a:t>Congestion</a:t>
            </a:r>
          </a:p>
          <a:p>
            <a:pPr lvl="2"/>
            <a:r>
              <a:rPr lang="en-US" dirty="0"/>
              <a:t>Scheduling problem</a:t>
            </a:r>
          </a:p>
          <a:p>
            <a:pPr lvl="2"/>
            <a:r>
              <a:rPr lang="en-US" dirty="0"/>
              <a:t>Failure of an instance (stateful or stateless)</a:t>
            </a:r>
          </a:p>
          <a:p>
            <a:pPr lvl="2"/>
            <a:r>
              <a:rPr lang="en-US" dirty="0"/>
              <a:t>Failure in the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5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516F-2606-CAB0-9B74-352DE990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C075-6287-1CF4-0A1B-732D5E4A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038600"/>
          </a:xfrm>
        </p:spPr>
        <p:txBody>
          <a:bodyPr/>
          <a:lstStyle/>
          <a:p>
            <a:pPr lvl="0"/>
            <a:r>
              <a:rPr lang="en-US" dirty="0"/>
              <a:t>Some portion of the system is too busy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Computational</a:t>
            </a:r>
            <a:r>
              <a:rPr lang="en-US" baseline="0" dirty="0"/>
              <a:t> component</a:t>
            </a:r>
          </a:p>
          <a:p>
            <a:pPr lvl="0"/>
            <a:r>
              <a:rPr lang="en-US" dirty="0"/>
              <a:t>Determined by examining </a:t>
            </a:r>
          </a:p>
          <a:p>
            <a:pPr lvl="1"/>
            <a:r>
              <a:rPr lang="en-US" dirty="0"/>
              <a:t>utilization measures (CPU</a:t>
            </a:r>
            <a:r>
              <a:rPr lang="en-US" baseline="0" dirty="0"/>
              <a:t> or network) or</a:t>
            </a:r>
          </a:p>
          <a:p>
            <a:pPr lvl="1"/>
            <a:r>
              <a:rPr lang="en-US" baseline="0" dirty="0"/>
              <a:t> queue lengths within a </a:t>
            </a:r>
            <a:r>
              <a:rPr lang="en-US" baseline="0"/>
              <a:t>computational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5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A50D-C4F0-FF09-B9F7-9BDDF07F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Masking techniques for </a:t>
            </a:r>
            <a:r>
              <a:rPr lang="en-US" dirty="0" err="1"/>
              <a:t>congeston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8A989-6B9E-D58B-F2AA-49B72E1A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Retry</a:t>
            </a:r>
          </a:p>
          <a:p>
            <a:pPr lvl="1"/>
            <a:r>
              <a:rPr lang="en-US" dirty="0"/>
              <a:t>Works if the problem is transitory. </a:t>
            </a:r>
          </a:p>
          <a:p>
            <a:pPr lvl="1"/>
            <a:r>
              <a:rPr lang="en-US" dirty="0"/>
              <a:t>The requestor must be prepared to retry.</a:t>
            </a:r>
          </a:p>
          <a:p>
            <a:r>
              <a:rPr lang="en-US" dirty="0"/>
              <a:t>Scale hardware </a:t>
            </a:r>
          </a:p>
          <a:p>
            <a:pPr lvl="1"/>
            <a:r>
              <a:rPr lang="en-US" dirty="0"/>
              <a:t>works if the problem is overloaded instance. </a:t>
            </a:r>
          </a:p>
          <a:p>
            <a:pPr lvl="1"/>
            <a:r>
              <a:rPr lang="en-US" dirty="0"/>
              <a:t>The instance must be under control of autoscaling infrastructure, or the delay will be observable.  Pre-allocating additional instances will shorten delay.</a:t>
            </a:r>
          </a:p>
        </p:txBody>
      </p:sp>
    </p:spTree>
    <p:extLst>
      <p:ext uri="{BB962C8B-B14F-4D97-AF65-F5344CB8AC3E}">
        <p14:creationId xmlns:p14="http://schemas.microsoft.com/office/powerpoint/2010/main" val="66218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0816-4DA1-7382-D51E-B99A47EE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457200"/>
            <a:ext cx="7772400" cy="1143000"/>
          </a:xfrm>
        </p:spPr>
        <p:txBody>
          <a:bodyPr/>
          <a:lstStyle/>
          <a:p>
            <a:r>
              <a:rPr lang="en-US" dirty="0"/>
              <a:t>Masking techniques for congestion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2A5E-4DFF-694E-509A-CFD43F2C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Proceed without requested data. E.g. in a GPS system, if the data from the satellites are not received, proceed with dead reckoning based on other data.</a:t>
            </a:r>
          </a:p>
          <a:p>
            <a:r>
              <a:rPr lang="en-US" dirty="0"/>
              <a:t>Over-request. If multiple resources are being allocated, request more than needed and cancel the remaining requests once the necessary amount is reached. </a:t>
            </a:r>
          </a:p>
        </p:txBody>
      </p:sp>
    </p:spTree>
    <p:extLst>
      <p:ext uri="{BB962C8B-B14F-4D97-AF65-F5344CB8AC3E}">
        <p14:creationId xmlns:p14="http://schemas.microsoft.com/office/powerpoint/2010/main" val="304829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Dealing with failure</a:t>
            </a:r>
          </a:p>
          <a:p>
            <a:pPr lvl="1"/>
            <a:r>
              <a:rPr lang="en-US" dirty="0"/>
              <a:t>Symptom - Slow or no response</a:t>
            </a:r>
          </a:p>
          <a:p>
            <a:pPr lvl="1"/>
            <a:r>
              <a:rPr lang="en-US" dirty="0"/>
              <a:t>Possible causes </a:t>
            </a:r>
          </a:p>
          <a:p>
            <a:pPr lvl="2"/>
            <a:r>
              <a:rPr lang="en-US" dirty="0"/>
              <a:t>Congestion</a:t>
            </a:r>
          </a:p>
          <a:p>
            <a:pPr lvl="2"/>
            <a:r>
              <a:rPr lang="en-US" b="1" dirty="0"/>
              <a:t>Scheduling problem</a:t>
            </a:r>
          </a:p>
          <a:p>
            <a:pPr lvl="2"/>
            <a:r>
              <a:rPr lang="en-US" dirty="0"/>
              <a:t>Failure of an </a:t>
            </a:r>
            <a:r>
              <a:rPr lang="en-US" dirty="0" err="1"/>
              <a:t>an</a:t>
            </a:r>
            <a:r>
              <a:rPr lang="en-US" dirty="0"/>
              <a:t> instance (stateful or stateless</a:t>
            </a:r>
            <a:r>
              <a:rPr lang="en-US" b="1" dirty="0"/>
              <a:t>)</a:t>
            </a:r>
            <a:endParaRPr lang="en-US" dirty="0"/>
          </a:p>
          <a:p>
            <a:pPr lvl="2"/>
            <a:r>
              <a:rPr lang="en-US" dirty="0"/>
              <a:t>Failure in the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DC43-1455-3215-9E17-6A65F687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CB4C-ED28-2F02-3B4E-A155C51A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real time systems, threads are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prioritized. </a:t>
            </a:r>
            <a:endParaRPr lang="en-US" sz="28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P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riority inversion causes lower priorities to be run ahead of higher priorities</a:t>
            </a:r>
          </a:p>
        </p:txBody>
      </p:sp>
    </p:spTree>
    <p:extLst>
      <p:ext uri="{BB962C8B-B14F-4D97-AF65-F5344CB8AC3E}">
        <p14:creationId xmlns:p14="http://schemas.microsoft.com/office/powerpoint/2010/main" val="4234332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4739-4DC5-FBFF-3BC4-BA7A367D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DE55-94C4-8FB1-577E-B5D25ACE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 inversion is detected by looking at priorities of various threads vs execution of those threads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Priority inversion is prevented by using appropriate scheduling mechanism.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Dealing with failure</a:t>
            </a:r>
          </a:p>
          <a:p>
            <a:pPr lvl="1"/>
            <a:r>
              <a:rPr lang="en-US" dirty="0"/>
              <a:t>Symptom - Slow or no response</a:t>
            </a:r>
          </a:p>
          <a:p>
            <a:pPr lvl="1"/>
            <a:r>
              <a:rPr lang="en-US" dirty="0"/>
              <a:t>Possible causes </a:t>
            </a:r>
          </a:p>
          <a:p>
            <a:pPr lvl="2"/>
            <a:r>
              <a:rPr lang="en-US" dirty="0"/>
              <a:t>Congestion</a:t>
            </a:r>
          </a:p>
          <a:p>
            <a:pPr lvl="2"/>
            <a:r>
              <a:rPr lang="en-US" dirty="0"/>
              <a:t>Scheduling problem</a:t>
            </a:r>
          </a:p>
          <a:p>
            <a:pPr lvl="2"/>
            <a:r>
              <a:rPr lang="en-US" b="1" dirty="0"/>
              <a:t>Failure of an instance (stateless or stateful)</a:t>
            </a:r>
          </a:p>
          <a:p>
            <a:pPr lvl="2"/>
            <a:r>
              <a:rPr lang="en-US" dirty="0"/>
              <a:t>Failure in </a:t>
            </a:r>
            <a:r>
              <a:rPr lang="en-US" dirty="0" err="1"/>
              <a:t>thevironment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6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Dealing with failure </a:t>
            </a:r>
          </a:p>
        </p:txBody>
      </p:sp>
    </p:spTree>
    <p:extLst>
      <p:ext uri="{BB962C8B-B14F-4D97-AF65-F5344CB8AC3E}">
        <p14:creationId xmlns:p14="http://schemas.microsoft.com/office/powerpoint/2010/main" val="50918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9423-86F8-AE9C-C62F-F31B5D5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</a:t>
            </a:r>
            <a:r>
              <a:rPr lang="en-US" baseline="0" dirty="0"/>
              <a:t> of an instance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7F3C-7D7B-00CC-19D7-8292218F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Detected by performing health checks</a:t>
            </a:r>
          </a:p>
          <a:p>
            <a:pPr lvl="1"/>
            <a:r>
              <a:rPr lang="en-US" dirty="0"/>
              <a:t>Heartbeat</a:t>
            </a:r>
          </a:p>
          <a:p>
            <a:pPr lvl="1"/>
            <a:r>
              <a:rPr lang="en-US" dirty="0"/>
              <a:t>Ping/echo</a:t>
            </a:r>
          </a:p>
          <a:p>
            <a:pPr lvl="0"/>
            <a:r>
              <a:rPr lang="en-US" dirty="0"/>
              <a:t>Requires a monitor that receives heartbeat or performs ping/echo.</a:t>
            </a:r>
          </a:p>
        </p:txBody>
      </p:sp>
    </p:spTree>
    <p:extLst>
      <p:ext uri="{BB962C8B-B14F-4D97-AF65-F5344CB8AC3E}">
        <p14:creationId xmlns:p14="http://schemas.microsoft.com/office/powerpoint/2010/main" val="49229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Dealing with failure</a:t>
            </a:r>
          </a:p>
          <a:p>
            <a:pPr lvl="1"/>
            <a:r>
              <a:rPr lang="en-US" dirty="0"/>
              <a:t>Symptom - Slow or no response</a:t>
            </a:r>
          </a:p>
          <a:p>
            <a:pPr lvl="1"/>
            <a:r>
              <a:rPr lang="en-US" dirty="0"/>
              <a:t>Possible causes </a:t>
            </a:r>
          </a:p>
          <a:p>
            <a:pPr lvl="2"/>
            <a:r>
              <a:rPr lang="en-US" dirty="0"/>
              <a:t>Congestion</a:t>
            </a:r>
          </a:p>
          <a:p>
            <a:pPr lvl="2"/>
            <a:r>
              <a:rPr lang="en-US" dirty="0"/>
              <a:t>Scheduling problem</a:t>
            </a:r>
          </a:p>
          <a:p>
            <a:pPr lvl="2"/>
            <a:r>
              <a:rPr lang="en-US" b="1" dirty="0"/>
              <a:t>Failure of an instance (stateless)</a:t>
            </a:r>
          </a:p>
          <a:p>
            <a:pPr lvl="2"/>
            <a:r>
              <a:rPr lang="en-US" dirty="0"/>
              <a:t>Failure in the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22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3CA7-8CB4-77A7-68A2-B6E5F79F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Masking failure of a stateless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38C6-6999-B8DE-F203-1D7523E4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new instance on failure detection.</a:t>
            </a:r>
          </a:p>
          <a:p>
            <a:pPr lvl="1"/>
            <a:r>
              <a:rPr lang="en-US" dirty="0"/>
              <a:t> Health check monitor determines failure</a:t>
            </a:r>
          </a:p>
          <a:p>
            <a:pPr lvl="1"/>
            <a:r>
              <a:rPr lang="en-US" dirty="0"/>
              <a:t>Monitor initiates allocation of new instance</a:t>
            </a:r>
          </a:p>
          <a:p>
            <a:pPr lvl="0"/>
            <a:r>
              <a:rPr lang="en-US" dirty="0"/>
              <a:t>Pre-allocate</a:t>
            </a:r>
            <a:r>
              <a:rPr lang="en-US" baseline="0" dirty="0"/>
              <a:t> additional instances.</a:t>
            </a:r>
          </a:p>
          <a:p>
            <a:pPr lvl="1"/>
            <a:r>
              <a:rPr lang="en-US" dirty="0"/>
              <a:t>Keep spare instances available as back up. </a:t>
            </a:r>
          </a:p>
          <a:p>
            <a:pPr lvl="1"/>
            <a:r>
              <a:rPr lang="en-US" dirty="0"/>
              <a:t>Monitor</a:t>
            </a:r>
            <a:r>
              <a:rPr lang="en-US" baseline="0" dirty="0"/>
              <a:t> </a:t>
            </a:r>
          </a:p>
          <a:p>
            <a:pPr lvl="2"/>
            <a:r>
              <a:rPr lang="en-US" baseline="0" dirty="0"/>
              <a:t>informs routing mechanism to stop sending traffic to failed instance and begin sending traffic to back up instance.</a:t>
            </a:r>
          </a:p>
          <a:p>
            <a:pPr lvl="2"/>
            <a:r>
              <a:rPr lang="en-US" dirty="0"/>
              <a:t>Allocates new back up instance</a:t>
            </a:r>
            <a:endParaRPr lang="en-US" baseline="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87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6380-74E8-C52F-F8F0-F227E1C7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Routing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035-3625-2609-4919-8309A32D0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r>
              <a:rPr lang="en-US" dirty="0"/>
              <a:t>Whether a new instance is created or has been pre-allocated, requests must be routed to it.</a:t>
            </a:r>
          </a:p>
          <a:p>
            <a:r>
              <a:rPr lang="en-US" dirty="0"/>
              <a:t>Routing mechanism uses a discovery service – DNS, Service Mesh, load balancer, or specialized type of discovery.</a:t>
            </a:r>
          </a:p>
          <a:p>
            <a:r>
              <a:rPr lang="en-US" dirty="0"/>
              <a:t>New instance must be registered with discovery service and failed instance de-registered.</a:t>
            </a:r>
          </a:p>
        </p:txBody>
      </p:sp>
    </p:spTree>
    <p:extLst>
      <p:ext uri="{BB962C8B-B14F-4D97-AF65-F5344CB8AC3E}">
        <p14:creationId xmlns:p14="http://schemas.microsoft.com/office/powerpoint/2010/main" val="1065314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3CA7-8CB4-77A7-68A2-B6E5F79F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Masking failure of a stateless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38C6-6999-B8DE-F203-1D7523E4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</a:t>
            </a:r>
            <a:r>
              <a:rPr lang="en-US" baseline="0" dirty="0"/>
              <a:t> instances of a component have failed, have a </a:t>
            </a:r>
            <a:r>
              <a:rPr lang="en-US" baseline="0" dirty="0" err="1"/>
              <a:t>fall-back</a:t>
            </a:r>
            <a:r>
              <a:rPr lang="en-US" baseline="0" dirty="0"/>
              <a:t> computation available.</a:t>
            </a:r>
          </a:p>
          <a:p>
            <a:r>
              <a:rPr lang="en-US" baseline="0" dirty="0"/>
              <a:t>E.g. if a personalized recommendation system fails, display popular choices.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611382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Dealing with failure</a:t>
            </a:r>
          </a:p>
          <a:p>
            <a:pPr lvl="1"/>
            <a:r>
              <a:rPr lang="en-US" dirty="0"/>
              <a:t>Symptom - Slow or no response</a:t>
            </a:r>
          </a:p>
          <a:p>
            <a:pPr lvl="1"/>
            <a:r>
              <a:rPr lang="en-US" dirty="0"/>
              <a:t>Possible causes </a:t>
            </a:r>
          </a:p>
          <a:p>
            <a:pPr lvl="2"/>
            <a:r>
              <a:rPr lang="en-US" dirty="0"/>
              <a:t>Congestion</a:t>
            </a:r>
          </a:p>
          <a:p>
            <a:pPr lvl="2"/>
            <a:r>
              <a:rPr lang="en-US" dirty="0"/>
              <a:t>Scheduling problem</a:t>
            </a:r>
          </a:p>
          <a:p>
            <a:pPr lvl="2"/>
            <a:r>
              <a:rPr lang="en-US" b="1" dirty="0"/>
              <a:t>Failure of an instance (stateful)</a:t>
            </a:r>
          </a:p>
          <a:p>
            <a:pPr lvl="2"/>
            <a:r>
              <a:rPr lang="en-US" dirty="0"/>
              <a:t>Failure in the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92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28E5-71D6-AB5C-B783-58EF4A38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</a:t>
            </a:r>
            <a:r>
              <a:rPr lang="en-US" baseline="0" dirty="0"/>
              <a:t> instance failure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67D71-D455-C476-B1A7-C925166E7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Masking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stateful instance failure is the same as masking a stateless instance failure plus 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for the replacement instance must be acquired.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A copy of the state for stateful instances must be kept external to the instance.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Issues</a:t>
            </a:r>
            <a:r>
              <a:rPr lang="en-US" sz="2800" dirty="0">
                <a:effectLst/>
              </a:rPr>
              <a:t>:</a:t>
            </a:r>
          </a:p>
          <a:p>
            <a:pPr lvl="1" indent="-342900"/>
            <a:r>
              <a:rPr lang="en-US" dirty="0"/>
              <a:t>Performance costs of keeping copy of state</a:t>
            </a:r>
          </a:p>
          <a:p>
            <a:pPr lvl="1" indent="-342900"/>
            <a:r>
              <a:rPr lang="en-US" dirty="0">
                <a:effectLst/>
              </a:rPr>
              <a:t>Consistency between state in the instance and the copy.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6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Dealing with failure</a:t>
            </a:r>
          </a:p>
          <a:p>
            <a:pPr lvl="1"/>
            <a:r>
              <a:rPr lang="en-US" dirty="0"/>
              <a:t>Symptom - Slow or no response</a:t>
            </a:r>
          </a:p>
          <a:p>
            <a:pPr lvl="1"/>
            <a:r>
              <a:rPr lang="en-US" dirty="0"/>
              <a:t>Possible causes </a:t>
            </a:r>
          </a:p>
          <a:p>
            <a:pPr lvl="2"/>
            <a:r>
              <a:rPr lang="en-US" dirty="0"/>
              <a:t>Congestion</a:t>
            </a:r>
          </a:p>
          <a:p>
            <a:pPr lvl="2"/>
            <a:r>
              <a:rPr lang="en-US" dirty="0"/>
              <a:t>Scheduling problem</a:t>
            </a:r>
          </a:p>
          <a:p>
            <a:pPr lvl="2"/>
            <a:r>
              <a:rPr lang="en-US" dirty="0"/>
              <a:t>Failure of an instance</a:t>
            </a:r>
          </a:p>
          <a:p>
            <a:pPr lvl="2"/>
            <a:r>
              <a:rPr lang="en-US" b="1" dirty="0"/>
              <a:t>Failure in the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27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AC54-E916-B779-B390-13DF6B7D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in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7ED2-E963-BCAB-26CF-74AC8249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failure in the environment is masked by maintaining a copy of the components in the environment in a separate environment.</a:t>
            </a:r>
          </a:p>
          <a:p>
            <a:r>
              <a:rPr lang="en-US" dirty="0"/>
              <a:t>The issues are </a:t>
            </a:r>
          </a:p>
          <a:p>
            <a:pPr lvl="1"/>
            <a:r>
              <a:rPr lang="en-US" dirty="0"/>
              <a:t>Performance cost of keeping the copy</a:t>
            </a:r>
          </a:p>
          <a:p>
            <a:pPr lvl="1"/>
            <a:r>
              <a:rPr lang="en-US" dirty="0"/>
              <a:t>Financial costs of keeping the copy</a:t>
            </a:r>
          </a:p>
          <a:p>
            <a:pPr lvl="1"/>
            <a:r>
              <a:rPr lang="en-US" dirty="0"/>
              <a:t>Data consistency</a:t>
            </a:r>
          </a:p>
          <a:p>
            <a:pPr lvl="1"/>
            <a:r>
              <a:rPr lang="en-US" dirty="0"/>
              <a:t>Distinguishing between the failure of an instance and the failure of the environment in which that instance exists.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73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Dealing with failure</a:t>
            </a:r>
          </a:p>
          <a:p>
            <a:pPr lvl="1"/>
            <a:r>
              <a:rPr lang="en-US" b="1" dirty="0"/>
              <a:t>Symptom – Erroneous</a:t>
            </a:r>
            <a:r>
              <a:rPr lang="en-US" b="1" baseline="0" dirty="0"/>
              <a:t>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867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98D5-07AC-CB11-8452-1FFA7323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AEE9-ABF9-083F-BB87-E038D953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is defined as the degree to which a system or component is operational and accessible when required for use</a:t>
            </a:r>
          </a:p>
          <a:p>
            <a:r>
              <a:rPr lang="en-US" dirty="0"/>
              <a:t>Typically measured in terms of percentage. E.g. 99.9999% uptime.</a:t>
            </a:r>
          </a:p>
        </p:txBody>
      </p:sp>
    </p:spTree>
    <p:extLst>
      <p:ext uri="{BB962C8B-B14F-4D97-AF65-F5344CB8AC3E}">
        <p14:creationId xmlns:p14="http://schemas.microsoft.com/office/powerpoint/2010/main" val="92146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7222-B742-D07F-9F5A-D8ED28F3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A8A1-A55D-E7D5-1289-B370AB2A4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Detected by having validity checks on output of a component</a:t>
            </a:r>
          </a:p>
          <a:p>
            <a:r>
              <a:rPr lang="en-US" dirty="0"/>
              <a:t>Validity checks may come from </a:t>
            </a:r>
          </a:p>
          <a:p>
            <a:pPr lvl="1"/>
            <a:r>
              <a:rPr lang="en-US" dirty="0"/>
              <a:t>Independent generators of the output. Compare the outputs of the independent generators.</a:t>
            </a:r>
          </a:p>
          <a:p>
            <a:pPr lvl="1"/>
            <a:r>
              <a:rPr lang="en-US" i="1" dirty="0"/>
              <a:t>A prior</a:t>
            </a:r>
            <a:r>
              <a:rPr lang="en-US" dirty="0"/>
              <a:t>i specification of reasonable ranges of output</a:t>
            </a:r>
          </a:p>
          <a:p>
            <a:pPr lvl="1"/>
            <a:r>
              <a:rPr lang="en-US" dirty="0"/>
              <a:t>Consistency checks of different variables.</a:t>
            </a:r>
          </a:p>
        </p:txBody>
      </p:sp>
    </p:spTree>
    <p:extLst>
      <p:ext uri="{BB962C8B-B14F-4D97-AF65-F5344CB8AC3E}">
        <p14:creationId xmlns:p14="http://schemas.microsoft.com/office/powerpoint/2010/main" val="1678099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5357-0FBF-C9D8-4443-BF614840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erroneous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97E5-452C-133C-69F3-DD2F09EA8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erroneous</a:t>
            </a:r>
            <a:r>
              <a:rPr lang="en-US" baseline="0" dirty="0"/>
              <a:t> component. </a:t>
            </a:r>
          </a:p>
          <a:p>
            <a:pPr lvl="1"/>
            <a:r>
              <a:rPr lang="en-US" baseline="0" dirty="0"/>
              <a:t>Stop sending it traffic</a:t>
            </a:r>
          </a:p>
          <a:p>
            <a:pPr lvl="1"/>
            <a:r>
              <a:rPr lang="en-US" baseline="0" dirty="0"/>
              <a:t>Maintain fall back computation</a:t>
            </a:r>
          </a:p>
          <a:p>
            <a:pPr lvl="0"/>
            <a:r>
              <a:rPr lang="en-US" baseline="0" dirty="0"/>
              <a:t>Roll back to prior, correct version of component</a:t>
            </a:r>
          </a:p>
          <a:p>
            <a:pPr lvl="0"/>
            <a:r>
              <a:rPr lang="en-US" baseline="0" dirty="0"/>
              <a:t>If erroneous component does not send response on detection of error, then requestor will treat it as a failed instance.</a:t>
            </a:r>
          </a:p>
        </p:txBody>
      </p:sp>
    </p:spTree>
    <p:extLst>
      <p:ext uri="{BB962C8B-B14F-4D97-AF65-F5344CB8AC3E}">
        <p14:creationId xmlns:p14="http://schemas.microsoft.com/office/powerpoint/2010/main" val="3719689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84EF-16DD-3764-54E3-6DB53E58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7070-57D7-AB19-51C7-4DE3967E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Anticipate causes of unitability</a:t>
            </a:r>
          </a:p>
          <a:p>
            <a:r>
              <a:rPr lang="en-US" dirty="0"/>
              <a:t>Prepare</a:t>
            </a:r>
            <a:r>
              <a:rPr lang="en-US" baseline="0" dirty="0"/>
              <a:t> masking strategy for each cause</a:t>
            </a:r>
          </a:p>
          <a:p>
            <a:r>
              <a:rPr lang="en-US" baseline="0" dirty="0"/>
              <a:t>Detect failure</a:t>
            </a:r>
          </a:p>
          <a:p>
            <a:r>
              <a:rPr lang="en-US" baseline="0" dirty="0"/>
              <a:t>Execute masking strategy.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7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674B-149E-34E3-D9B0-96ED8212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Strategy to achieve 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966F-7618-0ECB-56C9-26E25CA7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Anticipate causes of unavailability</a:t>
            </a:r>
          </a:p>
          <a:p>
            <a:r>
              <a:rPr lang="en-US" dirty="0"/>
              <a:t>Prepare</a:t>
            </a:r>
            <a:r>
              <a:rPr lang="en-US" baseline="0" dirty="0"/>
              <a:t> masking strategy for each cause</a:t>
            </a:r>
          </a:p>
          <a:p>
            <a:r>
              <a:rPr lang="en-US" baseline="0" dirty="0"/>
              <a:t>Detect failure</a:t>
            </a:r>
          </a:p>
          <a:p>
            <a:r>
              <a:rPr lang="en-US" baseline="0" dirty="0"/>
              <a:t>Execute masking strategy.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0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5BB2-43C9-4F5B-2AB9-677EE5AF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unavailability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9D2C-F472-0E50-8F84-B15A18C1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failure occurring within the software. E.g. incorrect output of a component.</a:t>
            </a:r>
          </a:p>
          <a:p>
            <a:r>
              <a:rPr lang="en-US" dirty="0"/>
              <a:t>A failure occurring in the environment. E.g. a VM running an instance of a component of the system fails or an availability zone in a region becomes inaccessible.</a:t>
            </a:r>
          </a:p>
          <a:p>
            <a:r>
              <a:rPr lang="en-US" dirty="0"/>
              <a:t>A mismatch between the software and its environment. E.g. misinterpreting a sensor reading.</a:t>
            </a:r>
          </a:p>
        </p:txBody>
      </p:sp>
    </p:spTree>
    <p:extLst>
      <p:ext uri="{BB962C8B-B14F-4D97-AF65-F5344CB8AC3E}">
        <p14:creationId xmlns:p14="http://schemas.microsoft.com/office/powerpoint/2010/main" val="79050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5B8B-4ABB-1F46-AC32-72818123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</a:t>
            </a:r>
            <a:r>
              <a:rPr lang="en-US" baseline="0" dirty="0"/>
              <a:t> a failure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84F0-4B98-5136-DC9A-D5F1E36E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/>
              <a:t>A masked failure is a failure that occurs in some portion of the system </a:t>
            </a:r>
            <a:r>
              <a:rPr lang="en-US" dirty="0"/>
              <a:t>and the user continues to see the system as operational and accessible for use</a:t>
            </a:r>
          </a:p>
          <a:p>
            <a:r>
              <a:rPr lang="en-US" baseline="0" dirty="0"/>
              <a:t>Masking a failure means</a:t>
            </a:r>
          </a:p>
          <a:p>
            <a:pPr lvl="1"/>
            <a:r>
              <a:rPr lang="en-US" baseline="0" dirty="0"/>
              <a:t>The failure has been anticipated and preparations made to deal with it.</a:t>
            </a:r>
          </a:p>
          <a:p>
            <a:pPr lvl="1"/>
            <a:r>
              <a:rPr lang="en-US" dirty="0"/>
              <a:t>The failure has been detected and the preparations that were made are executed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6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8DA0-4205-21C7-517E-5DBBF40D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5E2D-D132-8A68-3EEC-92219A0A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r>
              <a:rPr lang="en-US" dirty="0"/>
              <a:t>Most preparations involve some type of redundancy</a:t>
            </a:r>
          </a:p>
          <a:p>
            <a:pPr lvl="1"/>
            <a:r>
              <a:rPr lang="en-US" dirty="0"/>
              <a:t>Duplicate code </a:t>
            </a:r>
          </a:p>
          <a:p>
            <a:pPr lvl="2"/>
            <a:r>
              <a:rPr lang="en-US" dirty="0"/>
              <a:t>Possibly independently</a:t>
            </a:r>
            <a:r>
              <a:rPr lang="en-US" baseline="0" dirty="0"/>
              <a:t> developed</a:t>
            </a:r>
          </a:p>
          <a:p>
            <a:pPr lvl="2"/>
            <a:r>
              <a:rPr lang="en-US" baseline="0" dirty="0"/>
              <a:t>Possibly alternative method of achieving function</a:t>
            </a:r>
          </a:p>
          <a:p>
            <a:pPr lvl="1"/>
            <a:r>
              <a:rPr lang="en-US" dirty="0"/>
              <a:t>Duplicate executable</a:t>
            </a:r>
            <a:endParaRPr lang="en-US" baseline="0" dirty="0"/>
          </a:p>
          <a:p>
            <a:pPr lvl="1"/>
            <a:r>
              <a:rPr lang="en-US" baseline="0" dirty="0"/>
              <a:t>Duplicate data</a:t>
            </a:r>
          </a:p>
          <a:p>
            <a:pPr lvl="1"/>
            <a:r>
              <a:rPr lang="en-US" baseline="0" dirty="0"/>
              <a:t>Duplicate hardware</a:t>
            </a:r>
          </a:p>
          <a:p>
            <a:pPr lvl="1"/>
            <a:r>
              <a:rPr lang="en-US" baseline="0" dirty="0"/>
              <a:t>Duplicate requests</a:t>
            </a:r>
          </a:p>
          <a:p>
            <a:r>
              <a:rPr lang="en-US" dirty="0"/>
              <a:t>Each of these forms of redundancy has its own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53612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b="1" dirty="0"/>
              <a:t>Dealing with failure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6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8403-EF30-39E2-4DB7-899E6F6C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DC6C-6F9F-32A7-1A4A-65527686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categories of symptoms</a:t>
            </a:r>
          </a:p>
          <a:p>
            <a:pPr lvl="1"/>
            <a:r>
              <a:rPr lang="en-US" dirty="0"/>
              <a:t>No response from a</a:t>
            </a:r>
            <a:r>
              <a:rPr lang="en-US" baseline="0" dirty="0"/>
              <a:t> request</a:t>
            </a:r>
            <a:r>
              <a:rPr lang="en-US" dirty="0"/>
              <a:t> within specified time.</a:t>
            </a:r>
          </a:p>
          <a:p>
            <a:pPr lvl="1"/>
            <a:r>
              <a:rPr lang="en-US" dirty="0"/>
              <a:t>Erroneous output of a component.</a:t>
            </a:r>
          </a:p>
          <a:p>
            <a:r>
              <a:rPr lang="en-US" dirty="0"/>
              <a:t>For each symptom, there </a:t>
            </a:r>
            <a:r>
              <a:rPr lang="en-US" baseline="0" dirty="0"/>
              <a:t>are questions </a:t>
            </a:r>
          </a:p>
          <a:p>
            <a:pPr lvl="1"/>
            <a:r>
              <a:rPr lang="en-US" dirty="0"/>
              <a:t>How</a:t>
            </a:r>
            <a:r>
              <a:rPr lang="en-US" baseline="0" dirty="0"/>
              <a:t> is the symptom manifested?</a:t>
            </a:r>
          </a:p>
          <a:p>
            <a:pPr lvl="1"/>
            <a:r>
              <a:rPr lang="en-US" baseline="0" dirty="0"/>
              <a:t>What preparations will keep the symptom from causing a failure?</a:t>
            </a:r>
          </a:p>
          <a:p>
            <a:pPr lvl="1"/>
            <a:r>
              <a:rPr lang="en-US" baseline="0" dirty="0"/>
              <a:t>How is the symptom masked to keep the</a:t>
            </a:r>
            <a:r>
              <a:rPr lang="en-US" dirty="0"/>
              <a:t> system from becoming unavailable</a:t>
            </a:r>
            <a:r>
              <a:rPr lang="en-US" baseline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032244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9815</TotalTime>
  <Words>1148</Words>
  <Application>Microsoft Office PowerPoint</Application>
  <PresentationFormat>On-screen Show (4:3)</PresentationFormat>
  <Paragraphs>185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Times</vt:lpstr>
      <vt:lpstr>Verdana</vt:lpstr>
      <vt:lpstr>Blank Presentation</vt:lpstr>
      <vt:lpstr>Availability </vt:lpstr>
      <vt:lpstr>Outline</vt:lpstr>
      <vt:lpstr>Availability</vt:lpstr>
      <vt:lpstr>Strategy to achieve high availability</vt:lpstr>
      <vt:lpstr>Causes of unavailability</vt:lpstr>
      <vt:lpstr>Masking a failure</vt:lpstr>
      <vt:lpstr>Redundancy</vt:lpstr>
      <vt:lpstr>Outline</vt:lpstr>
      <vt:lpstr>Detecting failure</vt:lpstr>
      <vt:lpstr>Outline</vt:lpstr>
      <vt:lpstr>Detecting slow response</vt:lpstr>
      <vt:lpstr>Outline</vt:lpstr>
      <vt:lpstr>Congestion</vt:lpstr>
      <vt:lpstr>Masking techniques for congeston</vt:lpstr>
      <vt:lpstr>Masking techniques for congestion</vt:lpstr>
      <vt:lpstr>Outline</vt:lpstr>
      <vt:lpstr>Scheduling problem</vt:lpstr>
      <vt:lpstr>Priority inversion</vt:lpstr>
      <vt:lpstr>Outline</vt:lpstr>
      <vt:lpstr>Failure of an instance</vt:lpstr>
      <vt:lpstr>Outline</vt:lpstr>
      <vt:lpstr>Masking failure of a stateless instance</vt:lpstr>
      <vt:lpstr>Routing traffic</vt:lpstr>
      <vt:lpstr>Masking failure of a stateless instance</vt:lpstr>
      <vt:lpstr>Outline</vt:lpstr>
      <vt:lpstr>Stateful instance failure</vt:lpstr>
      <vt:lpstr>Outline</vt:lpstr>
      <vt:lpstr>Failure in the environment</vt:lpstr>
      <vt:lpstr>Outline</vt:lpstr>
      <vt:lpstr>Erroneous output</vt:lpstr>
      <vt:lpstr>Masking erroneous output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616</cp:revision>
  <cp:lastPrinted>2021-08-31T12:41:04Z</cp:lastPrinted>
  <dcterms:created xsi:type="dcterms:W3CDTF">2004-11-16T18:39:34Z</dcterms:created>
  <dcterms:modified xsi:type="dcterms:W3CDTF">2023-02-14T14:10:39Z</dcterms:modified>
</cp:coreProperties>
</file>