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3"/>
  </p:notesMasterIdLst>
  <p:handoutMasterIdLst>
    <p:handoutMasterId r:id="rId44"/>
  </p:handoutMasterIdLst>
  <p:sldIdLst>
    <p:sldId id="497" r:id="rId2"/>
    <p:sldId id="489" r:id="rId3"/>
    <p:sldId id="483" r:id="rId4"/>
    <p:sldId id="484" r:id="rId5"/>
    <p:sldId id="519" r:id="rId6"/>
    <p:sldId id="503" r:id="rId7"/>
    <p:sldId id="534" r:id="rId8"/>
    <p:sldId id="549" r:id="rId9"/>
    <p:sldId id="548" r:id="rId10"/>
    <p:sldId id="547" r:id="rId11"/>
    <p:sldId id="546" r:id="rId12"/>
    <p:sldId id="492" r:id="rId13"/>
    <p:sldId id="505" r:id="rId14"/>
    <p:sldId id="518" r:id="rId15"/>
    <p:sldId id="533" r:id="rId16"/>
    <p:sldId id="511" r:id="rId17"/>
    <p:sldId id="523" r:id="rId18"/>
    <p:sldId id="493" r:id="rId19"/>
    <p:sldId id="538" r:id="rId20"/>
    <p:sldId id="541" r:id="rId21"/>
    <p:sldId id="540" r:id="rId22"/>
    <p:sldId id="539" r:id="rId23"/>
    <p:sldId id="542" r:id="rId24"/>
    <p:sldId id="494" r:id="rId25"/>
    <p:sldId id="555" r:id="rId26"/>
    <p:sldId id="556" r:id="rId27"/>
    <p:sldId id="552" r:id="rId28"/>
    <p:sldId id="553" r:id="rId29"/>
    <p:sldId id="558" r:id="rId30"/>
    <p:sldId id="559" r:id="rId31"/>
    <p:sldId id="561" r:id="rId32"/>
    <p:sldId id="562" r:id="rId33"/>
    <p:sldId id="563" r:id="rId34"/>
    <p:sldId id="564" r:id="rId35"/>
    <p:sldId id="496" r:id="rId36"/>
    <p:sldId id="565" r:id="rId37"/>
    <p:sldId id="566" r:id="rId38"/>
    <p:sldId id="567" r:id="rId39"/>
    <p:sldId id="570" r:id="rId40"/>
    <p:sldId id="569" r:id="rId41"/>
    <p:sldId id="56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0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0CBEC-6260-8CED-88FE-D56F2F461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Grid Demand 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A309E-34B6-1021-CCE3-742759FA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72" y="5682343"/>
            <a:ext cx="206572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D0B-BBA2-66DD-5469-1E240C0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UC 3 DR Controller informs utility of its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E031-4594-5F8D-3312-6D83A831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Upon, initialization, the DR Controller must register with the controlling utility and periodically inform it of its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407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BF21-B194-4847-76AD-33326D8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UC 4 Utility sends DR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E370-A1A4-EB8E-E71D-D2D1E2C9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utility sends a DR event that is received by the DR Controller</a:t>
            </a:r>
          </a:p>
          <a:p>
            <a:r>
              <a:rPr lang="en-US" dirty="0"/>
              <a:t>This event may be</a:t>
            </a:r>
          </a:p>
          <a:p>
            <a:pPr lvl="1"/>
            <a:r>
              <a:rPr lang="en-US" dirty="0"/>
              <a:t>Reduce consumption</a:t>
            </a:r>
          </a:p>
          <a:p>
            <a:pPr lvl="1"/>
            <a:r>
              <a:rPr lang="en-US" dirty="0"/>
              <a:t>No longer any need to reduce consumption</a:t>
            </a:r>
          </a:p>
          <a:p>
            <a:pPr lvl="1"/>
            <a:r>
              <a:rPr lang="en-US" dirty="0"/>
              <a:t>Price change</a:t>
            </a:r>
          </a:p>
        </p:txBody>
      </p:sp>
    </p:spTree>
    <p:extLst>
      <p:ext uri="{BB962C8B-B14F-4D97-AF65-F5344CB8AC3E}">
        <p14:creationId xmlns:p14="http://schemas.microsoft.com/office/powerpoint/2010/main" val="21398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context</a:t>
            </a:r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b="1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90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429-5278-DE85-6392-D23E00B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2A5E-205A-B8C8-0950-927D0A68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messages should be confirmed by the recipient</a:t>
            </a:r>
          </a:p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  controller must translate signals between the DR Assets and the </a:t>
            </a:r>
            <a:r>
              <a:rPr lang="en-US" dirty="0"/>
              <a:t>utility</a:t>
            </a:r>
          </a:p>
          <a:p>
            <a:endParaRPr lang="en-US" sz="2800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3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A64-A493-C6F5-C885-DCAE87B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EE69-701D-A8D8-74DA-FB45EA23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standards used for all communication to facilitate interoperability of DR controllers and DR Assets.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over TLS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b="1" dirty="0"/>
              <a:t>Quality</a:t>
            </a:r>
            <a:r>
              <a:rPr lang="en-US" sz="2800" b="1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142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14A-93DC-384A-C800-9B7CCC18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A945-BE07-1A32-8951-10EA2C03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Accuracy – Services that are actionable based on specified date, time, and duration SHALL ensure that sufficient clock accuracy is maintained to provide timely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5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F857-C04F-BDE3-172B-0C41C09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EB34-2094-3794-5E1C-1F7B3F27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Parties involved in any DR event SHALL be authenticated and authorized.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Command/message exchanged between parties involved in any DR event SHALL be secure from end to end.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of the DR event execution SHALL be auditable. </a:t>
            </a:r>
            <a:endParaRPr lang="en-US" dirty="0"/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– Protected resources SHALL be authorized individually by the user(s)  associated with those resources.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1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="1" baseline="0" dirty="0"/>
              <a:t>Software architecture</a:t>
            </a:r>
            <a:endParaRPr lang="en-US" sz="2800" baseline="0" dirty="0"/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010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FE85-D21B-995F-4918-73354083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006766-A1C3-2102-F0D4-787390871106}"/>
              </a:ext>
            </a:extLst>
          </p:cNvPr>
          <p:cNvSpPr/>
          <p:nvPr/>
        </p:nvSpPr>
        <p:spPr bwMode="auto">
          <a:xfrm>
            <a:off x="1600200" y="21336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Asset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127809-0C58-4074-AEE3-9DA700391782}"/>
              </a:ext>
            </a:extLst>
          </p:cNvPr>
          <p:cNvSpPr/>
          <p:nvPr/>
        </p:nvSpPr>
        <p:spPr bwMode="auto">
          <a:xfrm>
            <a:off x="3886200" y="2103912"/>
            <a:ext cx="2819400" cy="7916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DR controller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331857-A493-CE5B-14AE-406A060C4EF8}"/>
              </a:ext>
            </a:extLst>
          </p:cNvPr>
          <p:cNvSpPr/>
          <p:nvPr/>
        </p:nvSpPr>
        <p:spPr bwMode="auto">
          <a:xfrm>
            <a:off x="2057400" y="3733800"/>
            <a:ext cx="4114800" cy="7916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     Message bus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2A9FD-CE57-152B-C735-90363A08BFA8}"/>
              </a:ext>
            </a:extLst>
          </p:cNvPr>
          <p:cNvSpPr/>
          <p:nvPr/>
        </p:nvSpPr>
        <p:spPr bwMode="auto">
          <a:xfrm>
            <a:off x="1752600" y="22860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Asset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E31F0-AEE2-428A-7561-077B0DD21D2B}"/>
              </a:ext>
            </a:extLst>
          </p:cNvPr>
          <p:cNvSpPr/>
          <p:nvPr/>
        </p:nvSpPr>
        <p:spPr bwMode="auto">
          <a:xfrm>
            <a:off x="1905000" y="24384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38407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b="1" dirty="0"/>
              <a:t>Business context</a:t>
            </a:r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 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50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F4EE-B3F2-3905-AE5D-69555BE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Asset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62B5-1BD4-2AAA-1568-01D28B67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software controls each</a:t>
            </a:r>
            <a:r>
              <a:rPr lang="en-US" baseline="0" dirty="0"/>
              <a:t> asset.</a:t>
            </a:r>
          </a:p>
          <a:p>
            <a:r>
              <a:rPr lang="en-US" dirty="0"/>
              <a:t>Each asset has its own software.</a:t>
            </a:r>
          </a:p>
        </p:txBody>
      </p:sp>
    </p:spTree>
    <p:extLst>
      <p:ext uri="{BB962C8B-B14F-4D97-AF65-F5344CB8AC3E}">
        <p14:creationId xmlns:p14="http://schemas.microsoft.com/office/powerpoint/2010/main" val="277139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C70-AF57-EC77-FB33-551F5A9E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/>
              <a:t>DR event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AF4A-FD9E-EDE9-C75E-1D1E1AD9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is the main controller for the DR software. </a:t>
            </a:r>
          </a:p>
          <a:p>
            <a:pPr lvl="0"/>
            <a:r>
              <a:rPr lang="en-US" dirty="0"/>
              <a:t>It communicates with the utility and with the individual assets.</a:t>
            </a:r>
          </a:p>
        </p:txBody>
      </p:sp>
    </p:spTree>
    <p:extLst>
      <p:ext uri="{BB962C8B-B14F-4D97-AF65-F5344CB8AC3E}">
        <p14:creationId xmlns:p14="http://schemas.microsoft.com/office/powerpoint/2010/main" val="44904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B3BD-320C-F4D9-509B-9382140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/>
              <a:t>Message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9ECB-1B67-24E8-B49D-E3DE81C9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/>
              <a:t>This is a standard message bus. </a:t>
            </a:r>
          </a:p>
          <a:p>
            <a:pPr lvl="0"/>
            <a:r>
              <a:rPr lang="en-US" baseline="0" dirty="0"/>
              <a:t>It has a list of topics and receives messages on topics from the assets and the DR controller and publishes them to the subscribers to that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BAFF-8F60-A188-C537-22FF3C33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-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2365-4BA5-F217-D6F1-A6F46497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host is where</a:t>
            </a:r>
            <a:r>
              <a:rPr lang="en-US" baseline="0" dirty="0"/>
              <a:t> the DR Controller and Message </a:t>
            </a:r>
            <a:r>
              <a:rPr lang="en-US" dirty="0"/>
              <a:t>B</a:t>
            </a:r>
            <a:r>
              <a:rPr lang="en-US" baseline="0" dirty="0"/>
              <a:t>us are allocated</a:t>
            </a:r>
          </a:p>
          <a:p>
            <a:r>
              <a:rPr lang="en-US" dirty="0"/>
              <a:t>It could be </a:t>
            </a:r>
          </a:p>
          <a:p>
            <a:pPr lvl="1"/>
            <a:r>
              <a:rPr lang="en-US" dirty="0"/>
              <a:t>A distinct physical machine in the building where the assets are located </a:t>
            </a:r>
          </a:p>
          <a:p>
            <a:pPr lvl="1"/>
            <a:r>
              <a:rPr lang="en-US" dirty="0"/>
              <a:t>A VM in the cloud.</a:t>
            </a:r>
          </a:p>
        </p:txBody>
      </p:sp>
    </p:spTree>
    <p:extLst>
      <p:ext uri="{BB962C8B-B14F-4D97-AF65-F5344CB8AC3E}">
        <p14:creationId xmlns:p14="http://schemas.microsoft.com/office/powerpoint/2010/main" val="335778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context</a:t>
            </a:r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  <a:endParaRPr lang="en-US" sz="2800" b="1" baseline="0" dirty="0"/>
          </a:p>
          <a:p>
            <a:pPr rtl="0" eaLnBrk="1" fontAlgn="base" hangingPunct="1"/>
            <a:r>
              <a:rPr lang="en-US" sz="2800" b="1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69128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745-63F1-7271-319A-4E3607B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achieve UC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9D57-EDCA-5C1E-BB56-B77D05A4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</a:t>
            </a:r>
            <a:r>
              <a:rPr lang="en-US" baseline="0" dirty="0"/>
              <a:t> registers with Message Bus. Sends descriptive information about its capabilities</a:t>
            </a:r>
          </a:p>
          <a:p>
            <a:r>
              <a:rPr lang="en-US" baseline="0" dirty="0"/>
              <a:t>DR controller subscribes to “asset registration”</a:t>
            </a:r>
            <a:r>
              <a:rPr lang="en-US" dirty="0"/>
              <a:t> messages</a:t>
            </a:r>
          </a:p>
          <a:p>
            <a:r>
              <a:rPr lang="en-US" dirty="0"/>
              <a:t>DR Controller informs utility of change in overall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84892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457F-16A0-5564-DE50-60CBDC0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achieve UC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04B-D369-4274-0955-1074B4D3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periodically</a:t>
            </a:r>
            <a:r>
              <a:rPr lang="en-US" baseline="0" dirty="0"/>
              <a:t> publishes “status” message</a:t>
            </a:r>
          </a:p>
          <a:p>
            <a:r>
              <a:rPr lang="en-US" dirty="0"/>
              <a:t>DR Controller subscribes to “status” message</a:t>
            </a:r>
          </a:p>
          <a:p>
            <a:r>
              <a:rPr lang="en-US" dirty="0"/>
              <a:t>If status message is not received by DR Controller from asset within set period it is marked out of service</a:t>
            </a:r>
          </a:p>
          <a:p>
            <a:r>
              <a:rPr lang="en-US" dirty="0"/>
              <a:t>DR Controller inform utility of new set of capabilities</a:t>
            </a:r>
          </a:p>
        </p:txBody>
      </p:sp>
    </p:spTree>
    <p:extLst>
      <p:ext uri="{BB962C8B-B14F-4D97-AF65-F5344CB8AC3E}">
        <p14:creationId xmlns:p14="http://schemas.microsoft.com/office/powerpoint/2010/main" val="319326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D0B-BBA2-66DD-5469-1E240C0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Steps to achieve UC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E031-4594-5F8D-3312-6D83A831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Upon, initialization, the DR Controller must register with the controlling utility and inform it of its capabilities.</a:t>
            </a:r>
          </a:p>
          <a:p>
            <a:r>
              <a:rPr lang="en-US" dirty="0"/>
              <a:t>It periodically informs utility of capabilities and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75856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BF21-B194-4847-76AD-33326D8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Steps to achieve UC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E370-A1A4-EB8E-E71D-D2D1E2C9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utility sends a DR event that is received by the DR Controller</a:t>
            </a:r>
          </a:p>
          <a:p>
            <a:r>
              <a:rPr lang="en-US" dirty="0"/>
              <a:t>This event may be</a:t>
            </a:r>
          </a:p>
          <a:p>
            <a:pPr lvl="1"/>
            <a:r>
              <a:rPr lang="en-US" dirty="0"/>
              <a:t>Reduce consumption</a:t>
            </a:r>
          </a:p>
          <a:p>
            <a:pPr lvl="1"/>
            <a:r>
              <a:rPr lang="en-US" dirty="0"/>
              <a:t>No longer any need to reduce consumption</a:t>
            </a:r>
          </a:p>
          <a:p>
            <a:pPr lvl="1"/>
            <a:r>
              <a:rPr lang="en-US" dirty="0"/>
              <a:t>Price change</a:t>
            </a:r>
          </a:p>
          <a:p>
            <a:pPr lvl="0"/>
            <a:r>
              <a:rPr lang="en-US" dirty="0"/>
              <a:t>DR Controller determines</a:t>
            </a:r>
            <a:r>
              <a:rPr lang="en-US" baseline="0" dirty="0"/>
              <a:t> actions of assets and informs assets of their actions</a:t>
            </a:r>
          </a:p>
        </p:txBody>
      </p:sp>
    </p:spTree>
    <p:extLst>
      <p:ext uri="{BB962C8B-B14F-4D97-AF65-F5344CB8AC3E}">
        <p14:creationId xmlns:p14="http://schemas.microsoft.com/office/powerpoint/2010/main" val="335991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429-5278-DE85-6392-D23E00B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2A5E-205A-B8C8-0950-927D0A68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messages should be confirmed by the recipient</a:t>
            </a:r>
          </a:p>
          <a:p>
            <a:pPr lvl="1"/>
            <a:r>
              <a:rPr lang="en-US" dirty="0"/>
              <a:t>Assigned to each software module</a:t>
            </a:r>
            <a:endParaRPr lang="en-US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  controller must translate signals between the DR Assets and the DR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Assigned to DR Controller</a:t>
            </a:r>
          </a:p>
          <a:p>
            <a:endParaRPr lang="en-US" sz="2800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3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43B-BA37-F014-7912-1FB2B00B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319B-C181-114F-CFA7-E620C42F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6870"/>
            <a:ext cx="7772400" cy="4038600"/>
          </a:xfrm>
        </p:spPr>
        <p:txBody>
          <a:bodyPr/>
          <a:lstStyle/>
          <a:p>
            <a:r>
              <a:rPr lang="en-US" dirty="0"/>
              <a:t>Electric and gas utilities experience</a:t>
            </a:r>
            <a:r>
              <a:rPr lang="en-US" baseline="0" dirty="0"/>
              <a:t> varying demands depending on time of day and weather.</a:t>
            </a:r>
          </a:p>
          <a:p>
            <a:r>
              <a:rPr lang="en-US" baseline="0" dirty="0"/>
              <a:t>They wish to be able to control residential and industrial power consumption automatically based on signals from a central location. </a:t>
            </a:r>
          </a:p>
          <a:p>
            <a:r>
              <a:rPr lang="en-US" dirty="0"/>
              <a:t>This will reduce demand during periods of extreme demand and allow normal usage during other periods.</a:t>
            </a:r>
          </a:p>
        </p:txBody>
      </p:sp>
    </p:spTree>
    <p:extLst>
      <p:ext uri="{BB962C8B-B14F-4D97-AF65-F5344CB8AC3E}">
        <p14:creationId xmlns:p14="http://schemas.microsoft.com/office/powerpoint/2010/main" val="145386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A64-A493-C6F5-C885-DCAE87B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EE69-701D-A8D8-74DA-FB45EA23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standards used for all communication to facilitate interoperability of DR controllers and DR Assets.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over TLS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XMPP</a:t>
            </a:r>
          </a:p>
          <a:p>
            <a:r>
              <a:rPr lang="en-US" dirty="0"/>
              <a:t>Assigned to process steps</a:t>
            </a:r>
            <a:endParaRPr lang="en-US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9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14A-93DC-384A-C800-9B7CCC18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r>
              <a:rPr lang="en-US" baseline="0" dirty="0"/>
              <a:t> to achieve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A945-BE07-1A32-8951-10EA2C03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Accuracy – Services that are actionable based on specified date, time, and duration SHALL ensure that sufficient clock accuracy is maintained to provide timely response</a:t>
            </a:r>
          </a:p>
          <a:p>
            <a:pPr lvl="1"/>
            <a:r>
              <a:rPr lang="en-US" dirty="0"/>
              <a:t>Assigned to process steps</a:t>
            </a:r>
          </a:p>
        </p:txBody>
      </p:sp>
    </p:spTree>
    <p:extLst>
      <p:ext uri="{BB962C8B-B14F-4D97-AF65-F5344CB8AC3E}">
        <p14:creationId xmlns:p14="http://schemas.microsoft.com/office/powerpoint/2010/main" val="366717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F857-C04F-BDE3-172B-0C41C09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EB34-2094-3794-5E1C-1F7B3F27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Parties involved in any DR event SHALL be authenticated and authorized.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communication shall include authorization token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 of</a:t>
            </a:r>
            <a:r>
              <a:rPr lang="en-US" sz="24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 Controller with utility shall be authenticated and authorized</a:t>
            </a:r>
          </a:p>
          <a:p>
            <a:pPr lvl="1"/>
            <a:r>
              <a:rPr lang="en-US" sz="24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 of asset with DR controller shall be authenticated and authorized</a:t>
            </a:r>
          </a:p>
        </p:txBody>
      </p:sp>
    </p:spTree>
    <p:extLst>
      <p:ext uri="{BB962C8B-B14F-4D97-AF65-F5344CB8AC3E}">
        <p14:creationId xmlns:p14="http://schemas.microsoft.com/office/powerpoint/2010/main" val="247279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8D82-2A7A-A5F7-1EB8-23B7A143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C150-1893-11DC-A352-50B094F1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Command/message exchanged between parties involved in any DR event SHALL be secure from end to end.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 to process steps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of the DR event execution SHALL be auditable. </a:t>
            </a:r>
          </a:p>
          <a:p>
            <a:pPr lvl="1"/>
            <a:r>
              <a:rPr lang="en-US" dirty="0"/>
              <a:t>Assigned to DR Controller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45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90FA-2206-4FFA-E6AE-86979A09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5BBB-4307-D5D8-554A-398843D7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– Protected resources SHALL be authorized individually by the user(s)  associated with those resources. </a:t>
            </a:r>
          </a:p>
          <a:p>
            <a:pPr lvl="1"/>
            <a:r>
              <a:rPr lang="en-US" dirty="0"/>
              <a:t>Assigned to DR</a:t>
            </a:r>
            <a:r>
              <a:rPr lang="en-US" baseline="0" dirty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b="1" dirty="0"/>
              <a:t>Prepare for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333675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EB9F-3FB2-CFFC-85F2-20270B05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0E50-2C0D-DEE2-3C9C-F61936D4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assets can communicate using HTTPS or XMPP</a:t>
            </a:r>
          </a:p>
          <a:p>
            <a:r>
              <a:rPr lang="en-US" dirty="0"/>
              <a:t>Verify clock accuracy of host and assets </a:t>
            </a:r>
          </a:p>
          <a:p>
            <a:r>
              <a:rPr lang="en-US" dirty="0"/>
              <a:t>Determine authorization method – e.g. Kerberos</a:t>
            </a:r>
          </a:p>
          <a:p>
            <a:r>
              <a:rPr lang="en-US" dirty="0"/>
              <a:t>Define topics for message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997-E9AE-6B04-9D5D-B3D18C2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572B-F166-4BB4-AC93-5F19D3B7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start up register with DR Controller</a:t>
            </a:r>
          </a:p>
          <a:p>
            <a:r>
              <a:rPr lang="en-US" dirty="0"/>
              <a:t>Periodically send status to DR Controller</a:t>
            </a:r>
          </a:p>
          <a:p>
            <a:r>
              <a:rPr lang="en-US" dirty="0"/>
              <a:t>Follow instructions from DR Controller</a:t>
            </a:r>
          </a:p>
          <a:p>
            <a:r>
              <a:rPr lang="en-US" dirty="0"/>
              <a:t>Ack all messages</a:t>
            </a:r>
          </a:p>
          <a:p>
            <a:r>
              <a:rPr lang="en-US" dirty="0"/>
              <a:t>Validate all instructions from DR Controller using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235551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338-93BA-8F13-CC75-22946271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Requirements on DR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669-6B66-7A36-4F0F-6639FE31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with utility on start up</a:t>
            </a:r>
          </a:p>
          <a:p>
            <a:r>
              <a:rPr lang="en-US" dirty="0"/>
              <a:t>Maintain registry of active assets and their capabilities</a:t>
            </a:r>
          </a:p>
          <a:p>
            <a:r>
              <a:rPr lang="en-US" dirty="0"/>
              <a:t>Receive instructions from utility with respect to load shedding, no load shedding, and price </a:t>
            </a:r>
            <a:r>
              <a:rPr lang="en-US" dirty="0" err="1"/>
              <a:t>chainges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2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20B-944E-62BA-E182-3FB7EC98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Requirements on DR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6D8D-7260-34C2-E44A-E3740113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Periodically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28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alculatedesired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of each asset and inform asset of changes to their activities</a:t>
            </a:r>
            <a:endParaRPr lang="en-US" sz="2800" dirty="0">
              <a:effectLst/>
            </a:endParaRPr>
          </a:p>
          <a:p>
            <a:r>
              <a:rPr lang="en-US" dirty="0"/>
              <a:t>Subscribe to appropriate topics with message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296F-88A3-74C9-60B9-C47A7EE0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C9E3-EFC0-74B4-83F5-3556AFE0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 Response is defined as the temporary modification of customer energy usage.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A utility company will take actions to affect the energy usage of a customer. This may be</a:t>
            </a:r>
          </a:p>
          <a:p>
            <a:pPr lvl="1" indent="-342900">
              <a:defRPr/>
            </a:pPr>
            <a:r>
              <a:rPr lang="en-US" dirty="0"/>
              <a:t>Notification to reduce usage</a:t>
            </a:r>
          </a:p>
          <a:p>
            <a:pPr lvl="1" indent="-342900">
              <a:defRPr/>
            </a:pPr>
            <a:r>
              <a:rPr lang="en-US" dirty="0"/>
              <a:t>Notification that there is no need to reduce usage</a:t>
            </a:r>
          </a:p>
          <a:p>
            <a:pPr lvl="1" indent="-342900">
              <a:defRPr/>
            </a:pPr>
            <a:r>
              <a:rPr lang="en-US" dirty="0"/>
              <a:t>Notification of a price change that the customer can use to control usage</a:t>
            </a:r>
          </a:p>
        </p:txBody>
      </p:sp>
    </p:spTree>
    <p:extLst>
      <p:ext uri="{BB962C8B-B14F-4D97-AF65-F5344CB8AC3E}">
        <p14:creationId xmlns:p14="http://schemas.microsoft.com/office/powerpoint/2010/main" val="211746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333C-4EAE-BE2C-3241-8C17189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Requirements on DR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3C31-2726-2CEB-B36D-06D6DE61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 all communications</a:t>
            </a:r>
          </a:p>
          <a:p>
            <a:r>
              <a:rPr lang="en-US" dirty="0"/>
              <a:t>Add authorization token to all communications</a:t>
            </a:r>
          </a:p>
          <a:p>
            <a:r>
              <a:rPr lang="en-US" dirty="0"/>
              <a:t>Have HMI for user to manually authorize addition of asset</a:t>
            </a:r>
          </a:p>
          <a:p>
            <a:r>
              <a:rPr lang="en-US" dirty="0"/>
              <a:t>Have HMI to display current status of DR events and assets</a:t>
            </a:r>
          </a:p>
          <a:p>
            <a:r>
              <a:rPr lang="en-US" dirty="0"/>
              <a:t>Maintain logs of DR events. Pass these logs periodically to a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2389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52-96A4-7F3B-2EC7-F1517C24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Requirements on Message</a:t>
            </a:r>
            <a:r>
              <a:rPr lang="en-US" baseline="0" dirty="0"/>
              <a:t>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DEB9-BC4D-D216-488D-B74C33B5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and</a:t>
            </a:r>
            <a:r>
              <a:rPr lang="en-US" baseline="0" dirty="0"/>
              <a:t> distribute messages on particular topics</a:t>
            </a:r>
          </a:p>
          <a:p>
            <a:r>
              <a:rPr lang="en-US" baseline="0" dirty="0"/>
              <a:t>Accept subscriptions to topics</a:t>
            </a:r>
          </a:p>
          <a:p>
            <a:r>
              <a:rPr lang="en-US" baseline="0" dirty="0"/>
              <a:t>Kafka is possible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A55-D955-0D23-5B67-85D95665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723B-3587-DADA-9D5B-24E95DA2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OpenADR</a:t>
            </a:r>
            <a:r>
              <a:rPr lang="en-US" dirty="0"/>
              <a:t> is a standard developed by utility companies to enable an</a:t>
            </a:r>
            <a:r>
              <a:rPr lang="en-US" baseline="0" dirty="0"/>
              <a:t> interoperable market for DR </a:t>
            </a:r>
            <a:r>
              <a:rPr lang="en-US" dirty="0"/>
              <a:t>functions.</a:t>
            </a:r>
          </a:p>
          <a:p>
            <a:r>
              <a:rPr lang="en-US" baseline="0" dirty="0"/>
              <a:t>MSE</a:t>
            </a:r>
            <a:r>
              <a:rPr lang="en-US" dirty="0"/>
              <a:t> Ltd wants to enter the market as a gateway between an electric utility and their customers.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919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7E2-A300-1922-69ED-DFE3B1D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C2A3-C0A1-D912-43CA-D628782B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Electric or gas utility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dirty="0"/>
              <a:t>DR controller - a virtual representation of one or more assets or physical devices capable of shedding or managing load in response to a triggering event.</a:t>
            </a:r>
          </a:p>
          <a:p>
            <a:pPr lvl="0">
              <a:defRPr/>
            </a:pPr>
            <a:r>
              <a:rPr lang="en-US" dirty="0"/>
              <a:t>DR assets  - end device capable of managing load –  thermostats, solar panel. It may also be a device capable of being turned on or off remotely such as a dryer.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97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context</a:t>
            </a:r>
          </a:p>
          <a:p>
            <a:pPr lvl="0"/>
            <a:r>
              <a:rPr lang="en-US" sz="2800" b="1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2944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DC5-1656-C84B-6F62-F6657C4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UC 1 New asset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11BE-1A06-8EB6-AACE-8F97DE8D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new asset is added to the system.</a:t>
            </a:r>
          </a:p>
          <a:p>
            <a:r>
              <a:rPr lang="en-US" dirty="0"/>
              <a:t>This asset must be recognized and controlled by the DR Controller</a:t>
            </a:r>
          </a:p>
          <a:p>
            <a:r>
              <a:rPr lang="en-US" dirty="0"/>
              <a:t>The DR Controller must inform the utility of its new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6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7930-8651-CE60-0BA8-E6B87E7D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UC 2 Asset fails or is removed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54FE-8780-424F-849C-17CEBAEE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asset fails or is removed from service.</a:t>
            </a:r>
          </a:p>
          <a:p>
            <a:r>
              <a:rPr lang="en-US" dirty="0"/>
              <a:t>The DR controller must recognize this and inform the utility of its current capabilities</a:t>
            </a:r>
          </a:p>
        </p:txBody>
      </p:sp>
    </p:spTree>
    <p:extLst>
      <p:ext uri="{BB962C8B-B14F-4D97-AF65-F5344CB8AC3E}">
        <p14:creationId xmlns:p14="http://schemas.microsoft.com/office/powerpoint/2010/main" val="7585957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8918</TotalTime>
  <Words>1280</Words>
  <Application>Microsoft Office PowerPoint</Application>
  <PresentationFormat>On-screen Show (4:3)</PresentationFormat>
  <Paragraphs>198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Times</vt:lpstr>
      <vt:lpstr>Verdana</vt:lpstr>
      <vt:lpstr>Blank Presentation</vt:lpstr>
      <vt:lpstr>Electric Grid Demand Response</vt:lpstr>
      <vt:lpstr>Outline </vt:lpstr>
      <vt:lpstr>Control demand</vt:lpstr>
      <vt:lpstr>Demand Response</vt:lpstr>
      <vt:lpstr>Standard</vt:lpstr>
      <vt:lpstr>Roles</vt:lpstr>
      <vt:lpstr>Outline </vt:lpstr>
      <vt:lpstr>UC 1 New asset added</vt:lpstr>
      <vt:lpstr>UC 2 Asset fails or is removed </vt:lpstr>
      <vt:lpstr>UC 3 DR Controller informs utility of its capabilities</vt:lpstr>
      <vt:lpstr>UC 4 Utility sends DR event</vt:lpstr>
      <vt:lpstr>Outline </vt:lpstr>
      <vt:lpstr>Constraints</vt:lpstr>
      <vt:lpstr>Communication constraints</vt:lpstr>
      <vt:lpstr>Outline </vt:lpstr>
      <vt:lpstr>Performance</vt:lpstr>
      <vt:lpstr>Security</vt:lpstr>
      <vt:lpstr>Outline </vt:lpstr>
      <vt:lpstr>Modules</vt:lpstr>
      <vt:lpstr>Asset software</vt:lpstr>
      <vt:lpstr>DR event controller</vt:lpstr>
      <vt:lpstr>Message bus</vt:lpstr>
      <vt:lpstr>Allocation - Host</vt:lpstr>
      <vt:lpstr>Outline </vt:lpstr>
      <vt:lpstr>Steps to achieve UC 1</vt:lpstr>
      <vt:lpstr>Steps to achieve UC 2</vt:lpstr>
      <vt:lpstr>Steps to achieve UC 3</vt:lpstr>
      <vt:lpstr>Steps to achieve UC 4</vt:lpstr>
      <vt:lpstr>Constraints</vt:lpstr>
      <vt:lpstr>Communication constraints</vt:lpstr>
      <vt:lpstr>Steps to achieve Performance</vt:lpstr>
      <vt:lpstr>Security</vt:lpstr>
      <vt:lpstr>Security</vt:lpstr>
      <vt:lpstr>Security</vt:lpstr>
      <vt:lpstr>Outline </vt:lpstr>
      <vt:lpstr>Process steps</vt:lpstr>
      <vt:lpstr>Requirements on Assets</vt:lpstr>
      <vt:lpstr>Requirements on DR Controller</vt:lpstr>
      <vt:lpstr>Requirements on DR Controller</vt:lpstr>
      <vt:lpstr>Requirements on DR Controller</vt:lpstr>
      <vt:lpstr>Requirements on Message Bus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585</cp:revision>
  <cp:lastPrinted>2021-08-31T12:41:04Z</cp:lastPrinted>
  <dcterms:created xsi:type="dcterms:W3CDTF">2004-11-16T18:39:34Z</dcterms:created>
  <dcterms:modified xsi:type="dcterms:W3CDTF">2023-03-17T14:32:35Z</dcterms:modified>
</cp:coreProperties>
</file>