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1"/>
  </p:notesMasterIdLst>
  <p:handoutMasterIdLst>
    <p:handoutMasterId r:id="rId22"/>
  </p:handoutMasterIdLst>
  <p:sldIdLst>
    <p:sldId id="256" r:id="rId2"/>
    <p:sldId id="451" r:id="rId3"/>
    <p:sldId id="523" r:id="rId4"/>
    <p:sldId id="258" r:id="rId5"/>
    <p:sldId id="259" r:id="rId6"/>
    <p:sldId id="524" r:id="rId7"/>
    <p:sldId id="518" r:id="rId8"/>
    <p:sldId id="510" r:id="rId9"/>
    <p:sldId id="514" r:id="rId10"/>
    <p:sldId id="515" r:id="rId11"/>
    <p:sldId id="516" r:id="rId12"/>
    <p:sldId id="519" r:id="rId13"/>
    <p:sldId id="498" r:id="rId14"/>
    <p:sldId id="520" r:id="rId15"/>
    <p:sldId id="522" r:id="rId16"/>
    <p:sldId id="261" r:id="rId17"/>
    <p:sldId id="525" r:id="rId18"/>
    <p:sldId id="503" r:id="rId19"/>
    <p:sldId id="502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991C0-1DEA-4030-840F-EC27257BE5F1}" v="620" dt="2022-12-12T14:36:21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1" d="100"/>
          <a:sy n="51" d="100"/>
        </p:scale>
        <p:origin x="9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69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Bass" userId="867db0c1af5702b0" providerId="LiveId" clId="{AA7991C0-1DEA-4030-840F-EC27257BE5F1}"/>
    <pc:docChg chg="addSld delSld modSld">
      <pc:chgData name="Len Bass" userId="867db0c1af5702b0" providerId="LiveId" clId="{AA7991C0-1DEA-4030-840F-EC27257BE5F1}" dt="2022-12-12T14:36:21.096" v="619" actId="20577"/>
      <pc:docMkLst>
        <pc:docMk/>
      </pc:docMkLst>
      <pc:sldChg chg="modSp">
        <pc:chgData name="Len Bass" userId="867db0c1af5702b0" providerId="LiveId" clId="{AA7991C0-1DEA-4030-840F-EC27257BE5F1}" dt="2022-12-12T14:35:31.084" v="509" actId="5793"/>
        <pc:sldMkLst>
          <pc:docMk/>
          <pc:sldMk cId="1236232400" sldId="261"/>
        </pc:sldMkLst>
        <pc:spChg chg="mod">
          <ac:chgData name="Len Bass" userId="867db0c1af5702b0" providerId="LiveId" clId="{AA7991C0-1DEA-4030-840F-EC27257BE5F1}" dt="2022-12-12T14:35:31.084" v="509" actId="5793"/>
          <ac:spMkLst>
            <pc:docMk/>
            <pc:sldMk cId="1236232400" sldId="261"/>
            <ac:spMk id="3" creationId="{2BA53B1C-4AEE-D69A-BDAB-EAB300A4CEEE}"/>
          </ac:spMkLst>
        </pc:spChg>
      </pc:sldChg>
      <pc:sldChg chg="modSp">
        <pc:chgData name="Len Bass" userId="867db0c1af5702b0" providerId="LiveId" clId="{AA7991C0-1DEA-4030-840F-EC27257BE5F1}" dt="2022-12-12T14:33:02.731" v="67" actId="20577"/>
        <pc:sldMkLst>
          <pc:docMk/>
          <pc:sldMk cId="3321464180" sldId="498"/>
        </pc:sldMkLst>
        <pc:spChg chg="mod">
          <ac:chgData name="Len Bass" userId="867db0c1af5702b0" providerId="LiveId" clId="{AA7991C0-1DEA-4030-840F-EC27257BE5F1}" dt="2022-12-12T14:33:02.731" v="67" actId="20577"/>
          <ac:spMkLst>
            <pc:docMk/>
            <pc:sldMk cId="3321464180" sldId="498"/>
            <ac:spMk id="3" creationId="{9A266219-3DD6-AF20-473F-EA4C31A972ED}"/>
          </ac:spMkLst>
        </pc:spChg>
      </pc:sldChg>
      <pc:sldChg chg="del">
        <pc:chgData name="Len Bass" userId="867db0c1af5702b0" providerId="LiveId" clId="{AA7991C0-1DEA-4030-840F-EC27257BE5F1}" dt="2022-12-12T14:34:10.816" v="167" actId="2696"/>
        <pc:sldMkLst>
          <pc:docMk/>
          <pc:sldMk cId="1740958041" sldId="499"/>
        </pc:sldMkLst>
      </pc:sldChg>
      <pc:sldChg chg="modSp">
        <pc:chgData name="Len Bass" userId="867db0c1af5702b0" providerId="LiveId" clId="{AA7991C0-1DEA-4030-840F-EC27257BE5F1}" dt="2022-12-12T14:36:21.096" v="619" actId="20577"/>
        <pc:sldMkLst>
          <pc:docMk/>
          <pc:sldMk cId="1243319509" sldId="502"/>
        </pc:sldMkLst>
        <pc:spChg chg="mod">
          <ac:chgData name="Len Bass" userId="867db0c1af5702b0" providerId="LiveId" clId="{AA7991C0-1DEA-4030-840F-EC27257BE5F1}" dt="2022-12-12T14:36:21.096" v="619" actId="20577"/>
          <ac:spMkLst>
            <pc:docMk/>
            <pc:sldMk cId="1243319509" sldId="502"/>
            <ac:spMk id="3" creationId="{5589FB85-F481-3EF9-E98E-1CDFD0E9389F}"/>
          </ac:spMkLst>
        </pc:spChg>
      </pc:sldChg>
      <pc:sldChg chg="addSp delSp modSp">
        <pc:chgData name="Len Bass" userId="867db0c1af5702b0" providerId="LiveId" clId="{AA7991C0-1DEA-4030-840F-EC27257BE5F1}" dt="2022-12-12T14:32:02.645" v="21" actId="167"/>
        <pc:sldMkLst>
          <pc:docMk/>
          <pc:sldMk cId="3982466473" sldId="514"/>
        </pc:sldMkLst>
        <pc:spChg chg="add del mod">
          <ac:chgData name="Len Bass" userId="867db0c1af5702b0" providerId="LiveId" clId="{AA7991C0-1DEA-4030-840F-EC27257BE5F1}" dt="2022-12-12T14:29:16.051" v="3" actId="478"/>
          <ac:spMkLst>
            <pc:docMk/>
            <pc:sldMk cId="3982466473" sldId="514"/>
            <ac:spMk id="3" creationId="{03903D5E-91E0-087F-EE2A-576C3716B62E}"/>
          </ac:spMkLst>
        </pc:spChg>
        <pc:spChg chg="mod">
          <ac:chgData name="Len Bass" userId="867db0c1af5702b0" providerId="LiveId" clId="{AA7991C0-1DEA-4030-840F-EC27257BE5F1}" dt="2022-12-12T14:32:02.645" v="21" actId="167"/>
          <ac:spMkLst>
            <pc:docMk/>
            <pc:sldMk cId="3982466473" sldId="514"/>
            <ac:spMk id="4" creationId="{31E5EE24-4623-5E22-3AFD-3EC0C376AC63}"/>
          </ac:spMkLst>
        </pc:spChg>
        <pc:spChg chg="add del mod">
          <ac:chgData name="Len Bass" userId="867db0c1af5702b0" providerId="LiveId" clId="{AA7991C0-1DEA-4030-840F-EC27257BE5F1}" dt="2022-12-12T14:28:52.109" v="1" actId="478"/>
          <ac:spMkLst>
            <pc:docMk/>
            <pc:sldMk cId="3982466473" sldId="514"/>
            <ac:spMk id="5" creationId="{577AEFE0-42ED-4529-9B10-EB54E86CB9DC}"/>
          </ac:spMkLst>
        </pc:spChg>
        <pc:spChg chg="add del mod">
          <ac:chgData name="Len Bass" userId="867db0c1af5702b0" providerId="LiveId" clId="{AA7991C0-1DEA-4030-840F-EC27257BE5F1}" dt="2022-12-12T14:30:43.596" v="10" actId="478"/>
          <ac:spMkLst>
            <pc:docMk/>
            <pc:sldMk cId="3982466473" sldId="514"/>
            <ac:spMk id="6" creationId="{90A576EF-A571-994A-D55A-53AE58FC9013}"/>
          </ac:spMkLst>
        </pc:spChg>
        <pc:spChg chg="add del mod">
          <ac:chgData name="Len Bass" userId="867db0c1af5702b0" providerId="LiveId" clId="{AA7991C0-1DEA-4030-840F-EC27257BE5F1}" dt="2022-12-12T14:31:36.047" v="17" actId="167"/>
          <ac:spMkLst>
            <pc:docMk/>
            <pc:sldMk cId="3982466473" sldId="514"/>
            <ac:spMk id="7" creationId="{F581AB97-2F00-8EB1-42A6-E60A75B408B0}"/>
          </ac:spMkLst>
        </pc:spChg>
      </pc:sldChg>
      <pc:sldChg chg="modSp">
        <pc:chgData name="Len Bass" userId="867db0c1af5702b0" providerId="LiveId" clId="{AA7991C0-1DEA-4030-840F-EC27257BE5F1}" dt="2022-12-12T14:30:28.095" v="9" actId="14100"/>
        <pc:sldMkLst>
          <pc:docMk/>
          <pc:sldMk cId="2374219039" sldId="515"/>
        </pc:sldMkLst>
        <pc:spChg chg="mod">
          <ac:chgData name="Len Bass" userId="867db0c1af5702b0" providerId="LiveId" clId="{AA7991C0-1DEA-4030-840F-EC27257BE5F1}" dt="2022-12-12T14:30:28.095" v="9" actId="14100"/>
          <ac:spMkLst>
            <pc:docMk/>
            <pc:sldMk cId="2374219039" sldId="515"/>
            <ac:spMk id="4" creationId="{9E0D2F25-26E0-985C-1E30-B6FF5E5E9D3E}"/>
          </ac:spMkLst>
        </pc:spChg>
      </pc:sldChg>
      <pc:sldChg chg="modSp">
        <pc:chgData name="Len Bass" userId="867db0c1af5702b0" providerId="LiveId" clId="{AA7991C0-1DEA-4030-840F-EC27257BE5F1}" dt="2022-12-12T14:32:22.897" v="22" actId="14100"/>
        <pc:sldMkLst>
          <pc:docMk/>
          <pc:sldMk cId="2684665990" sldId="516"/>
        </pc:sldMkLst>
        <pc:spChg chg="mod">
          <ac:chgData name="Len Bass" userId="867db0c1af5702b0" providerId="LiveId" clId="{AA7991C0-1DEA-4030-840F-EC27257BE5F1}" dt="2022-12-12T14:32:22.897" v="22" actId="14100"/>
          <ac:spMkLst>
            <pc:docMk/>
            <pc:sldMk cId="2684665990" sldId="516"/>
            <ac:spMk id="4" creationId="{7BE74E2A-FBE0-32FF-6EFA-1816552CE783}"/>
          </ac:spMkLst>
        </pc:spChg>
      </pc:sldChg>
      <pc:sldChg chg="modSp">
        <pc:chgData name="Len Bass" userId="867db0c1af5702b0" providerId="LiveId" clId="{AA7991C0-1DEA-4030-840F-EC27257BE5F1}" dt="2022-12-12T14:32:43.361" v="35" actId="20577"/>
        <pc:sldMkLst>
          <pc:docMk/>
          <pc:sldMk cId="282441061" sldId="519"/>
        </pc:sldMkLst>
        <pc:spChg chg="mod">
          <ac:chgData name="Len Bass" userId="867db0c1af5702b0" providerId="LiveId" clId="{AA7991C0-1DEA-4030-840F-EC27257BE5F1}" dt="2022-12-12T14:32:43.361" v="35" actId="20577"/>
          <ac:spMkLst>
            <pc:docMk/>
            <pc:sldMk cId="282441061" sldId="519"/>
            <ac:spMk id="2" creationId="{5C05FE36-60BB-899B-48A2-1B812F7D8F70}"/>
          </ac:spMkLst>
        </pc:spChg>
      </pc:sldChg>
      <pc:sldChg chg="modSp">
        <pc:chgData name="Len Bass" userId="867db0c1af5702b0" providerId="LiveId" clId="{AA7991C0-1DEA-4030-840F-EC27257BE5F1}" dt="2022-12-12T14:33:54.464" v="166" actId="20577"/>
        <pc:sldMkLst>
          <pc:docMk/>
          <pc:sldMk cId="1983929276" sldId="522"/>
        </pc:sldMkLst>
        <pc:spChg chg="mod">
          <ac:chgData name="Len Bass" userId="867db0c1af5702b0" providerId="LiveId" clId="{AA7991C0-1DEA-4030-840F-EC27257BE5F1}" dt="2022-12-12T14:33:54.464" v="166" actId="20577"/>
          <ac:spMkLst>
            <pc:docMk/>
            <pc:sldMk cId="1983929276" sldId="522"/>
            <ac:spMk id="3" creationId="{A78EBB55-4F7A-69EA-47F6-47243A49EA38}"/>
          </ac:spMkLst>
        </pc:spChg>
      </pc:sldChg>
      <pc:sldChg chg="modSp add del">
        <pc:chgData name="Len Bass" userId="867db0c1af5702b0" providerId="LiveId" clId="{AA7991C0-1DEA-4030-840F-EC27257BE5F1}" dt="2022-12-12T14:29:36.222" v="6" actId="2696"/>
        <pc:sldMkLst>
          <pc:docMk/>
          <pc:sldMk cId="2626119913" sldId="524"/>
        </pc:sldMkLst>
        <pc:spChg chg="mod">
          <ac:chgData name="Len Bass" userId="867db0c1af5702b0" providerId="LiveId" clId="{AA7991C0-1DEA-4030-840F-EC27257BE5F1}" dt="2022-12-12T14:29:33.331" v="5"/>
          <ac:spMkLst>
            <pc:docMk/>
            <pc:sldMk cId="2626119913" sldId="524"/>
            <ac:spMk id="2" creationId="{58DC1A9F-C49D-C0F6-A0DD-7D1C81A0142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8" descr="isr_logo_308_r2">
            <a:extLst>
              <a:ext uri="{FF2B5EF4-FFF2-40B4-BE49-F238E27FC236}">
                <a16:creationId xmlns:a16="http://schemas.microsoft.com/office/drawing/2014/main" id="{FAAB233B-47BB-A6E0-DF88-711EC2776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676400"/>
            <a:ext cx="38862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lenbass@cm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400B-9203-39FB-6E76-6A6E612FE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Architecture Design</a:t>
            </a:r>
            <a:br>
              <a:rPr lang="en-US" dirty="0"/>
            </a:br>
            <a:r>
              <a:rPr lang="en-US" b="0" dirty="0"/>
              <a:t>17-655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834BA-6E33-3CC7-CD7C-45F1EE77F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6400800" cy="533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1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0D2F25-26E0-985C-1E30-B6FF5E5E9D3E}"/>
              </a:ext>
            </a:extLst>
          </p:cNvPr>
          <p:cNvSpPr/>
          <p:nvPr/>
        </p:nvSpPr>
        <p:spPr bwMode="auto">
          <a:xfrm>
            <a:off x="762000" y="1981200"/>
            <a:ext cx="5334000" cy="3124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CD809-6025-451F-E01F-C13B6CBF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for the second two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3D5E-91E0-087F-EE2A-576C3716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context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Constraints</a:t>
            </a:r>
          </a:p>
          <a:p>
            <a:r>
              <a:rPr lang="en-US" dirty="0"/>
              <a:t>Quality requirements</a:t>
            </a:r>
          </a:p>
          <a:p>
            <a:r>
              <a:rPr lang="en-US" dirty="0"/>
              <a:t>Notional software architecture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1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E74E2A-FBE0-32FF-6EFA-1816552CE783}"/>
              </a:ext>
            </a:extLst>
          </p:cNvPr>
          <p:cNvSpPr/>
          <p:nvPr/>
        </p:nvSpPr>
        <p:spPr bwMode="auto">
          <a:xfrm>
            <a:off x="762000" y="1981200"/>
            <a:ext cx="5334000" cy="2667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CD809-6025-451F-E01F-C13B6CBF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for the last two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3D5E-91E0-087F-EE2A-576C3716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context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Constraints</a:t>
            </a:r>
          </a:p>
          <a:p>
            <a:r>
              <a:rPr lang="en-US" dirty="0"/>
              <a:t>Quality requirements</a:t>
            </a:r>
          </a:p>
          <a:p>
            <a:r>
              <a:rPr lang="en-US" dirty="0"/>
              <a:t>Notional software architecture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68466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FE36-60BB-899B-48A2-1B812F7D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4D99-8081-0521-0740-357530A6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view - Decomposition</a:t>
            </a:r>
            <a:r>
              <a:rPr lang="en-US" baseline="0" dirty="0"/>
              <a:t> of the (sub) system into its major elements. </a:t>
            </a:r>
          </a:p>
          <a:p>
            <a:r>
              <a:rPr lang="en-US" baseline="0" dirty="0"/>
              <a:t>For each element, provide</a:t>
            </a:r>
          </a:p>
          <a:p>
            <a:pPr lvl="1"/>
            <a:r>
              <a:rPr lang="en-US" dirty="0"/>
              <a:t>Purpose</a:t>
            </a:r>
            <a:r>
              <a:rPr lang="en-US" baseline="0" dirty="0"/>
              <a:t> of the element</a:t>
            </a:r>
          </a:p>
          <a:p>
            <a:pPr lvl="1"/>
            <a:r>
              <a:rPr lang="en-US" baseline="0" dirty="0"/>
              <a:t>Which other elements it interacts with</a:t>
            </a:r>
          </a:p>
          <a:p>
            <a:pPr lvl="0"/>
            <a:r>
              <a:rPr lang="en-US" dirty="0"/>
              <a:t>Other views</a:t>
            </a:r>
          </a:p>
        </p:txBody>
      </p:sp>
    </p:spTree>
    <p:extLst>
      <p:ext uri="{BB962C8B-B14F-4D97-AF65-F5344CB8AC3E}">
        <p14:creationId xmlns:p14="http://schemas.microsoft.com/office/powerpoint/2010/main" val="28244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E30D-B4C1-C879-7701-06C517EE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6219-3DD6-AF20-473F-EA4C31A97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</a:t>
            </a:r>
            <a:r>
              <a:rPr lang="en-US" baseline="0" dirty="0"/>
              <a:t> requirement is either:</a:t>
            </a:r>
          </a:p>
          <a:p>
            <a:pPr lvl="1"/>
            <a:r>
              <a:rPr lang="en-US" dirty="0"/>
              <a:t>Satisfied </a:t>
            </a:r>
            <a:r>
              <a:rPr lang="en-US" baseline="0" dirty="0"/>
              <a:t> by the decomposition given in the notional architecture</a:t>
            </a:r>
          </a:p>
          <a:p>
            <a:pPr lvl="1"/>
            <a:r>
              <a:rPr lang="en-US" baseline="0" dirty="0"/>
              <a:t>Delegated to one or more of the elements in the notional architecture</a:t>
            </a:r>
          </a:p>
          <a:p>
            <a:pPr lvl="1"/>
            <a:r>
              <a:rPr lang="en-US" dirty="0"/>
              <a:t>Satisfied by a process activity</a:t>
            </a:r>
            <a:endParaRPr lang="en-US" baseline="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6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38A7-90EB-4226-5A60-06B12A3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D2E1-DA1A-D493-F8A8-CC542ABE1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happen in the next iteration?</a:t>
            </a:r>
          </a:p>
        </p:txBody>
      </p:sp>
    </p:spTree>
    <p:extLst>
      <p:ext uri="{BB962C8B-B14F-4D97-AF65-F5344CB8AC3E}">
        <p14:creationId xmlns:p14="http://schemas.microsoft.com/office/powerpoint/2010/main" val="3928133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D11E-ED53-6B4E-5F94-BABBA03F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EBB55-4F7A-69EA-47F6-47243A49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in the syllabus in Canvas</a:t>
            </a:r>
          </a:p>
          <a:p>
            <a:r>
              <a:rPr lang="en-US" dirty="0"/>
              <a:t>Each week we will discuss an architecture and a quality attribute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2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83AE-951B-F559-5273-4E3CFA8B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3B1C-4AEE-D69A-BDAB-EAB300A4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Quizzes</a:t>
            </a:r>
            <a:r>
              <a:rPr lang="en-US" baseline="0" dirty="0"/>
              <a:t> – 30%</a:t>
            </a:r>
          </a:p>
          <a:p>
            <a:r>
              <a:rPr lang="en-US" baseline="0" dirty="0"/>
              <a:t>Assignments – 30%</a:t>
            </a:r>
          </a:p>
          <a:p>
            <a:r>
              <a:rPr lang="en-US" baseline="0" dirty="0"/>
              <a:t>Final exam – 30%</a:t>
            </a:r>
          </a:p>
          <a:p>
            <a:r>
              <a:rPr lang="en-US" baseline="0" dirty="0"/>
              <a:t>Participation – 10%</a:t>
            </a:r>
          </a:p>
        </p:txBody>
      </p:sp>
    </p:spTree>
    <p:extLst>
      <p:ext uri="{BB962C8B-B14F-4D97-AF65-F5344CB8AC3E}">
        <p14:creationId xmlns:p14="http://schemas.microsoft.com/office/powerpoint/2010/main" val="1236232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AF2D-DC1F-30AF-509E-2AA0C96F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BBD8-0123-EB7F-391A-2D5BD37DE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week, an architecture and a quality attribute will be available in Canvas</a:t>
            </a:r>
          </a:p>
          <a:p>
            <a:r>
              <a:rPr lang="en-US" dirty="0"/>
              <a:t>Go over this material prior to class</a:t>
            </a:r>
          </a:p>
          <a:p>
            <a:r>
              <a:rPr lang="en-US" dirty="0"/>
              <a:t>Post a question about this material in Canvas</a:t>
            </a:r>
          </a:p>
          <a:p>
            <a:r>
              <a:rPr lang="en-US" dirty="0"/>
              <a:t>These questions will guide the discussions in </a:t>
            </a:r>
            <a:r>
              <a:rPr lang="en-US"/>
              <a:t>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0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5F36-7A54-28E1-EC3D-2EC5EA2B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43E2-627B-E381-2376-677DAE01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Architecture in Practice 4</a:t>
            </a:r>
            <a:r>
              <a:rPr lang="en-US" baseline="30000" dirty="0"/>
              <a:t>th</a:t>
            </a:r>
            <a:r>
              <a:rPr lang="en-US" dirty="0"/>
              <a:t> edition </a:t>
            </a:r>
          </a:p>
          <a:p>
            <a:r>
              <a:rPr lang="en-US" dirty="0"/>
              <a:t>Designing Software Architectures: A </a:t>
            </a:r>
            <a:r>
              <a:rPr lang="en-US"/>
              <a:t>Practical Approach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0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F8BC-7E72-48B7-A77D-46635AA1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FB85-F481-3EF9-E98E-1CDFD0E93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description of SADD (Simplified Attribute Driven Design) is on Canvas and will be </a:t>
            </a:r>
            <a:r>
              <a:rPr lang="en-US"/>
              <a:t>presented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1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09650" y="533400"/>
            <a:ext cx="7704138" cy="1066800"/>
          </a:xfrm>
        </p:spPr>
        <p:txBody>
          <a:bodyPr/>
          <a:lstStyle/>
          <a:p>
            <a:r>
              <a:rPr lang="en-US" altLang="en-US" dirty="0"/>
              <a:t>Instructor</a:t>
            </a:r>
            <a:endParaRPr lang="en-US" altLang="en-US" dirty="0">
              <a:ln>
                <a:noFill/>
              </a:ln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27056" y="2019329"/>
            <a:ext cx="5414168" cy="4246563"/>
          </a:xfrm>
        </p:spPr>
        <p:txBody>
          <a:bodyPr/>
          <a:lstStyle/>
          <a:p>
            <a:r>
              <a:rPr lang="en-US" altLang="en-US" sz="2400" dirty="0"/>
              <a:t>Len Bass - (</a:t>
            </a:r>
            <a:r>
              <a:rPr lang="en-US" altLang="en-US" sz="2400" dirty="0">
                <a:hlinkClick r:id="rId2"/>
              </a:rPr>
              <a:t>lenbass@cmu.edu</a:t>
            </a:r>
            <a:r>
              <a:rPr lang="en-US" altLang="en-US" sz="2400" dirty="0"/>
              <a:t> )</a:t>
            </a:r>
          </a:p>
          <a:p>
            <a:pPr lvl="1"/>
            <a:r>
              <a:rPr lang="en-US" altLang="en-US" dirty="0"/>
              <a:t>55+ years in computer industry</a:t>
            </a:r>
          </a:p>
          <a:p>
            <a:pPr lvl="1"/>
            <a:r>
              <a:rPr lang="en-US" altLang="en-US" dirty="0"/>
              <a:t>25 years at SEI, 3 years at NICTA</a:t>
            </a:r>
          </a:p>
          <a:p>
            <a:pPr lvl="1"/>
            <a:r>
              <a:rPr lang="en-US" altLang="en-US" dirty="0"/>
              <a:t>Author of books on software architecture, user interface software, DevOps, and deployment and operations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092" y="2133600"/>
            <a:ext cx="3484307" cy="31242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6D08BE6-A656-4B61-8E2D-995B04BB7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52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Roboto"/>
              </a:rPr>
              <a:t>spavetti@cmu.edu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 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7BBEAB-F872-4E9C-AF53-2C947D267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-2508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EC8360-48ED-4B06-B7B6-4E49484BB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52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Roboto"/>
              </a:rPr>
              <a:t>spavetti@cmu.edu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 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3748A7-ECE6-4DD5-85F0-FBE0D8863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-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10DD80-2B56-411B-B585-010F71E0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52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Roboto"/>
              </a:rPr>
              <a:t>spavetti@cmu.edu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 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767ECB4-81EA-4516-8052-313BAB00B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4439F-1E25-B450-E53C-C89026369E7F}"/>
              </a:ext>
            </a:extLst>
          </p:cNvPr>
          <p:cNvSpPr txBox="1"/>
          <p:nvPr/>
        </p:nvSpPr>
        <p:spPr>
          <a:xfrm>
            <a:off x="5828482" y="5372071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 first computer</a:t>
            </a:r>
          </a:p>
        </p:txBody>
      </p:sp>
    </p:spTree>
    <p:extLst>
      <p:ext uri="{BB962C8B-B14F-4D97-AF65-F5344CB8AC3E}">
        <p14:creationId xmlns:p14="http://schemas.microsoft.com/office/powerpoint/2010/main" val="77633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348D-32D3-9AA6-8733-C43E8EEE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4B79-88C1-DFAB-BDB9-15387D043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course will examine a variety of architectures for subsystems in different domains.</a:t>
            </a:r>
          </a:p>
          <a:p>
            <a:pPr lvl="0"/>
            <a:r>
              <a:rPr lang="en-US" dirty="0"/>
              <a:t>The examination will be in the context of the SADD method (explained in a minute)</a:t>
            </a:r>
          </a:p>
          <a:p>
            <a:pPr lvl="0"/>
            <a:r>
              <a:rPr lang="en-US" dirty="0"/>
              <a:t>SADD is iterative. We will only look at the first iteration for each subsystem</a:t>
            </a:r>
          </a:p>
          <a:p>
            <a:pPr lvl="0"/>
            <a:r>
              <a:rPr lang="en-US" dirty="0"/>
              <a:t>We will also discuss six different quality attributes. </a:t>
            </a:r>
          </a:p>
        </p:txBody>
      </p:sp>
    </p:spTree>
    <p:extLst>
      <p:ext uri="{BB962C8B-B14F-4D97-AF65-F5344CB8AC3E}">
        <p14:creationId xmlns:p14="http://schemas.microsoft.com/office/powerpoint/2010/main" val="60085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562C-7319-ADB6-5C3A-06ECDCB6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F587C-D792-CFA6-DA13-174B424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/>
              <a:t>Design is iterative</a:t>
            </a:r>
          </a:p>
          <a:p>
            <a:r>
              <a:rPr lang="en-US" dirty="0"/>
              <a:t>Quality attribute achievement</a:t>
            </a:r>
            <a:r>
              <a:rPr lang="en-US" baseline="0" dirty="0"/>
              <a:t> is crucial in design</a:t>
            </a:r>
          </a:p>
          <a:p>
            <a:r>
              <a:rPr lang="en-US" baseline="0" dirty="0"/>
              <a:t>Designs can be evaluated to determine satisfaction with requirements – both functional and quality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83792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507B-1993-CA77-DE3B-09E9211E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0AC3-1DF1-11D5-DB1E-EB15427D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week we will examine 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(sub)system</a:t>
            </a: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different domain.</a:t>
            </a:r>
            <a:endParaRPr lang="en-US" dirty="0"/>
          </a:p>
          <a:p>
            <a:pPr lvl="1" indent="-342900">
              <a:defRPr/>
            </a:pPr>
            <a:r>
              <a:rPr lang="en-US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trading</a:t>
            </a:r>
          </a:p>
          <a:p>
            <a:pPr lvl="1" indent="-342900">
              <a:defRPr/>
            </a:pPr>
            <a:r>
              <a:rPr lang="en-US" dirty="0"/>
              <a:t>Automotive</a:t>
            </a:r>
          </a:p>
          <a:p>
            <a:pPr lvl="1" indent="-342900">
              <a:defRPr/>
            </a:pPr>
            <a:r>
              <a:rPr lang="en-US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Telephony</a:t>
            </a:r>
          </a:p>
          <a:p>
            <a:pPr lvl="1" indent="-342900">
              <a:defRPr/>
            </a:pPr>
            <a:r>
              <a:rPr lang="en-US" dirty="0"/>
              <a:t>Electric grid</a:t>
            </a:r>
          </a:p>
          <a:p>
            <a:pPr lvl="1" indent="-342900">
              <a:defRPr/>
            </a:pPr>
            <a:r>
              <a:rPr lang="en-US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Manufacturing</a:t>
            </a:r>
          </a:p>
          <a:p>
            <a:pPr lvl="1" indent="-342900">
              <a:defRPr/>
            </a:pPr>
            <a:r>
              <a:rPr lang="en-US" dirty="0"/>
              <a:t>Distributed file management</a:t>
            </a:r>
          </a:p>
        </p:txBody>
      </p:sp>
    </p:spTree>
    <p:extLst>
      <p:ext uri="{BB962C8B-B14F-4D97-AF65-F5344CB8AC3E}">
        <p14:creationId xmlns:p14="http://schemas.microsoft.com/office/powerpoint/2010/main" val="274900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0199-2F80-A5A1-56C5-7FBDC314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4D03-68F2-D0E2-94B8-827C8294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week we</a:t>
            </a:r>
            <a:r>
              <a:rPr lang="en-US" baseline="0" dirty="0"/>
              <a:t> will also discuss a quality attribute.</a:t>
            </a:r>
          </a:p>
          <a:p>
            <a:pPr lvl="1"/>
            <a:r>
              <a:rPr lang="en-US" dirty="0"/>
              <a:t>Integrability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Modifiability</a:t>
            </a:r>
          </a:p>
          <a:p>
            <a:pPr lvl="1"/>
            <a:r>
              <a:rPr lang="en-US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9607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2903-7E68-6F64-1260-73CC64D1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C0D0-DDBB-4EDC-F68F-AE4CA5F22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For four of these architectures, you will have an assignment to complete a slide deck describing the first iteration of an architecture for a subsystem in the relevant domain.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You will be given some information and will need to develop the remainder.</a:t>
            </a:r>
          </a:p>
        </p:txBody>
      </p:sp>
    </p:spTree>
    <p:extLst>
      <p:ext uri="{BB962C8B-B14F-4D97-AF65-F5344CB8AC3E}">
        <p14:creationId xmlns:p14="http://schemas.microsoft.com/office/powerpoint/2010/main" val="350626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D809-6025-451F-E01F-C13B6CBF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deck 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3D5E-91E0-087F-EE2A-576C3716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context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Constraints</a:t>
            </a:r>
          </a:p>
          <a:p>
            <a:r>
              <a:rPr lang="en-US" dirty="0"/>
              <a:t>Quality requirements</a:t>
            </a:r>
          </a:p>
          <a:p>
            <a:r>
              <a:rPr lang="en-US" dirty="0"/>
              <a:t>Software architecture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65502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5EE24-4623-5E22-3AFD-3EC0C376AC63}"/>
              </a:ext>
            </a:extLst>
          </p:cNvPr>
          <p:cNvSpPr/>
          <p:nvPr/>
        </p:nvSpPr>
        <p:spPr bwMode="auto">
          <a:xfrm>
            <a:off x="762000" y="1981200"/>
            <a:ext cx="5334000" cy="3733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81AB97-2F00-8EB1-42A6-E60A75B4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context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Constraints</a:t>
            </a:r>
          </a:p>
          <a:p>
            <a:r>
              <a:rPr lang="en-US" dirty="0"/>
              <a:t>Quality requirements</a:t>
            </a:r>
          </a:p>
          <a:p>
            <a:r>
              <a:rPr lang="en-US" dirty="0"/>
              <a:t>Notional software architecture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CD809-6025-451F-E01F-C13B6CBF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Provided for the first two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6647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9581</TotalTime>
  <Words>507</Words>
  <Application>Microsoft Office PowerPoint</Application>
  <PresentationFormat>On-screen Show 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Roboto</vt:lpstr>
      <vt:lpstr>Times</vt:lpstr>
      <vt:lpstr>Verdana</vt:lpstr>
      <vt:lpstr>Blank Presentation</vt:lpstr>
      <vt:lpstr>Advanced Architecture Design 17-655</vt:lpstr>
      <vt:lpstr>Instructor</vt:lpstr>
      <vt:lpstr>Course overview</vt:lpstr>
      <vt:lpstr>Learning Objectives</vt:lpstr>
      <vt:lpstr>Course structure</vt:lpstr>
      <vt:lpstr>Course structure</vt:lpstr>
      <vt:lpstr>Course structure</vt:lpstr>
      <vt:lpstr>Slide deck headings</vt:lpstr>
      <vt:lpstr>Provided for the first two domains</vt:lpstr>
      <vt:lpstr>Provided for the second two domains</vt:lpstr>
      <vt:lpstr>Provided for the last two domains</vt:lpstr>
      <vt:lpstr>Software architecture</vt:lpstr>
      <vt:lpstr>Analysis</vt:lpstr>
      <vt:lpstr>Next Steps</vt:lpstr>
      <vt:lpstr>Schedule</vt:lpstr>
      <vt:lpstr>Assessment</vt:lpstr>
      <vt:lpstr>Discussion questions</vt:lpstr>
      <vt:lpstr>Resources</vt:lpstr>
      <vt:lpstr>Questions?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609</cp:revision>
  <cp:lastPrinted>2021-08-31T12:41:04Z</cp:lastPrinted>
  <dcterms:created xsi:type="dcterms:W3CDTF">2004-11-16T18:39:34Z</dcterms:created>
  <dcterms:modified xsi:type="dcterms:W3CDTF">2023-03-11T13:51:43Z</dcterms:modified>
</cp:coreProperties>
</file>