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27"/>
  </p:notesMasterIdLst>
  <p:handoutMasterIdLst>
    <p:handoutMasterId r:id="rId28"/>
  </p:handoutMasterIdLst>
  <p:sldIdLst>
    <p:sldId id="448" r:id="rId2"/>
    <p:sldId id="489" r:id="rId3"/>
    <p:sldId id="453" r:id="rId4"/>
    <p:sldId id="454" r:id="rId5"/>
    <p:sldId id="490" r:id="rId6"/>
    <p:sldId id="462" r:id="rId7"/>
    <p:sldId id="461" r:id="rId8"/>
    <p:sldId id="460" r:id="rId9"/>
    <p:sldId id="459" r:id="rId10"/>
    <p:sldId id="463" r:id="rId11"/>
    <p:sldId id="491" r:id="rId12"/>
    <p:sldId id="466" r:id="rId13"/>
    <p:sldId id="492" r:id="rId14"/>
    <p:sldId id="456" r:id="rId15"/>
    <p:sldId id="464" r:id="rId16"/>
    <p:sldId id="458" r:id="rId17"/>
    <p:sldId id="493" r:id="rId18"/>
    <p:sldId id="449" r:id="rId19"/>
    <p:sldId id="467" r:id="rId20"/>
    <p:sldId id="451" r:id="rId21"/>
    <p:sldId id="455" r:id="rId22"/>
    <p:sldId id="452" r:id="rId23"/>
    <p:sldId id="468" r:id="rId24"/>
    <p:sldId id="499" r:id="rId25"/>
    <p:sldId id="497" r:id="rId2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A3B2C1"/>
    <a:srgbClr val="96F371"/>
    <a:srgbClr val="6AB5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0" autoAdjust="0"/>
    <p:restoredTop sz="86410" autoAdjust="0"/>
  </p:normalViewPr>
  <p:slideViewPr>
    <p:cSldViewPr>
      <p:cViewPr varScale="1">
        <p:scale>
          <a:sx n="54" d="100"/>
          <a:sy n="54" d="100"/>
        </p:scale>
        <p:origin x="91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0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116"/>
    </p:cViewPr>
  </p:sorterViewPr>
  <p:notesViewPr>
    <p:cSldViewPr>
      <p:cViewPr varScale="1">
        <p:scale>
          <a:sx n="80" d="100"/>
          <a:sy n="80" d="100"/>
        </p:scale>
        <p:origin x="-1974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A8A85614-A79E-41F2-B509-7A4A955060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301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911B1B19-18A7-46BE-88D9-2164BF8B4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128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B1B19-18A7-46BE-88D9-2164BF8B47A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47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429000"/>
            <a:ext cx="8382000" cy="838200"/>
          </a:xfrm>
        </p:spPr>
        <p:txBody>
          <a:bodyPr/>
          <a:lstStyle>
            <a:lvl1pPr>
              <a:defRPr b="1">
                <a:solidFill>
                  <a:srgbClr val="00548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343400"/>
            <a:ext cx="6400800" cy="533400"/>
          </a:xfrm>
        </p:spPr>
        <p:txBody>
          <a:bodyPr/>
          <a:lstStyle>
            <a:lvl1pPr marL="0" indent="0" algn="ctr">
              <a:buFont typeface="Times" charset="0"/>
              <a:buNone/>
              <a:defRPr sz="25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A1DDAA-9DEF-C793-E234-9C1E036F06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228600"/>
            <a:ext cx="1319514" cy="121344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685800" y="1600200"/>
            <a:ext cx="77724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57600" y="6324600"/>
            <a:ext cx="114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43F038F-B3AC-45EB-9E06-50685942F90C}" type="slidenum">
              <a:rPr lang="en-US" sz="1100" smtClean="0"/>
              <a:pPr algn="ctr"/>
              <a:t>‹#›</a:t>
            </a:fld>
            <a:endParaRPr lang="en-US" sz="11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9" name="Picture 1" descr="CMU_logo_horiz_187 red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96850" y="153988"/>
            <a:ext cx="3736975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16B1DB-5E49-1EA2-8C18-34B3643D7DAB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91400" y="6096000"/>
            <a:ext cx="1388962" cy="5635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Hadoop Distributed File System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78B584-B072-AC51-6AB2-2FE1B0D4E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711" y="5736566"/>
            <a:ext cx="2245489" cy="112143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39CB9-3DA7-3A17-BB6A-F01EA9363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5 – 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20FFC-5084-F770-7FDA-7C941E938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Removes data from persistent storage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610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23B8-7E43-0879-BA32-6ED09682F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19100"/>
            <a:ext cx="7772400" cy="1143000"/>
          </a:xfrm>
        </p:spPr>
        <p:txBody>
          <a:bodyPr/>
          <a:lstStyle/>
          <a:p>
            <a:r>
              <a:rPr lang="en-US" sz="3600" dirty="0"/>
              <a:t>Outline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B0A86-0E27-5516-A58F-93931A59A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038600"/>
          </a:xfrm>
        </p:spPr>
        <p:txBody>
          <a:bodyPr/>
          <a:lstStyle/>
          <a:p>
            <a:pPr lvl="0"/>
            <a:r>
              <a:rPr lang="en-US" sz="2800" dirty="0"/>
              <a:t>Business conte</a:t>
            </a:r>
            <a:r>
              <a:rPr lang="en-US" sz="2800" b="1" dirty="0"/>
              <a:t>xt</a:t>
            </a:r>
            <a:endParaRPr lang="en-US" sz="2800" dirty="0"/>
          </a:p>
          <a:p>
            <a:pPr lvl="0"/>
            <a:r>
              <a:rPr lang="en-US" sz="2800" dirty="0"/>
              <a:t>Use cases</a:t>
            </a:r>
          </a:p>
          <a:p>
            <a:pPr lvl="0"/>
            <a:r>
              <a:rPr lang="en-US" sz="2800" b="1" dirty="0"/>
              <a:t>Constraints</a:t>
            </a:r>
          </a:p>
          <a:p>
            <a:pPr lvl="0"/>
            <a:r>
              <a:rPr lang="en-US" sz="2800" dirty="0"/>
              <a:t>Quality</a:t>
            </a:r>
            <a:r>
              <a:rPr lang="en-US" sz="2800" baseline="0" dirty="0"/>
              <a:t> requirements</a:t>
            </a:r>
          </a:p>
          <a:p>
            <a:pPr lvl="0"/>
            <a:r>
              <a:rPr lang="en-US" sz="2800" baseline="0" dirty="0"/>
              <a:t>Software architecture</a:t>
            </a:r>
          </a:p>
          <a:p>
            <a:pPr rtl="0" eaLnBrk="1" fontAlgn="base" hangingPunct="1"/>
            <a:r>
              <a:rPr lang="en-US" sz="2800" dirty="0">
                <a:effectLst/>
              </a:rPr>
              <a:t>Satisfying requirements</a:t>
            </a:r>
          </a:p>
          <a:p>
            <a:pPr rtl="0" eaLnBrk="1" fontAlgn="base" hangingPunct="1"/>
            <a:r>
              <a:rPr lang="en-US" dirty="0"/>
              <a:t>Prepare for the next iteration</a:t>
            </a:r>
            <a:endParaRPr lang="en-US" sz="2800" dirty="0">
              <a:effectLst/>
            </a:endParaRPr>
          </a:p>
          <a:p>
            <a:pPr rtl="0" eaLnBrk="1" fontAlgn="base" hangingPunct="1"/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88473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98C3E-3B2E-4875-AF9C-765B07C90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585CA-D29F-4002-A958-F374EF553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HDFS runs on a single cluster of nodes</a:t>
            </a:r>
          </a:p>
          <a:p>
            <a:pPr lvl="1"/>
            <a:r>
              <a:rPr lang="en-US" dirty="0"/>
              <a:t>A cluster may have several thousand nodes. </a:t>
            </a:r>
          </a:p>
          <a:p>
            <a:pPr lvl="1"/>
            <a:r>
              <a:rPr lang="en-US" dirty="0"/>
              <a:t>The number of nodes depends on the amount of data to be processed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197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23B8-7E43-0879-BA32-6ED09682F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19100"/>
            <a:ext cx="7772400" cy="1143000"/>
          </a:xfrm>
        </p:spPr>
        <p:txBody>
          <a:bodyPr/>
          <a:lstStyle/>
          <a:p>
            <a:r>
              <a:rPr lang="en-US" sz="3600" dirty="0"/>
              <a:t>Outline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B0A86-0E27-5516-A58F-93931A59A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038600"/>
          </a:xfrm>
        </p:spPr>
        <p:txBody>
          <a:bodyPr/>
          <a:lstStyle/>
          <a:p>
            <a:pPr lvl="0"/>
            <a:r>
              <a:rPr lang="en-US" sz="2800" dirty="0"/>
              <a:t>Business conte</a:t>
            </a:r>
            <a:r>
              <a:rPr lang="en-US" sz="2800" b="1" dirty="0"/>
              <a:t>xt</a:t>
            </a:r>
            <a:endParaRPr lang="en-US" sz="2800" dirty="0"/>
          </a:p>
          <a:p>
            <a:pPr lvl="0"/>
            <a:r>
              <a:rPr lang="en-US" sz="2800" dirty="0"/>
              <a:t>Use cases</a:t>
            </a:r>
          </a:p>
          <a:p>
            <a:pPr lvl="0"/>
            <a:r>
              <a:rPr lang="en-US" sz="2800" dirty="0"/>
              <a:t>Constraints</a:t>
            </a:r>
          </a:p>
          <a:p>
            <a:pPr lvl="0"/>
            <a:r>
              <a:rPr lang="en-US" sz="2800" b="1" dirty="0"/>
              <a:t>Quality</a:t>
            </a:r>
            <a:r>
              <a:rPr lang="en-US" sz="2800" b="1" baseline="0" dirty="0"/>
              <a:t> requirements</a:t>
            </a:r>
          </a:p>
          <a:p>
            <a:pPr lvl="0"/>
            <a:r>
              <a:rPr lang="en-US" sz="2800" baseline="0" dirty="0"/>
              <a:t>Software architecture</a:t>
            </a:r>
          </a:p>
          <a:p>
            <a:pPr rtl="0" eaLnBrk="1" fontAlgn="base" hangingPunct="1"/>
            <a:r>
              <a:rPr lang="en-US" sz="2800" dirty="0">
                <a:effectLst/>
              </a:rPr>
              <a:t>Satisfying requirements</a:t>
            </a:r>
          </a:p>
          <a:p>
            <a:pPr rtl="0" eaLnBrk="1" fontAlgn="base" hangingPunct="1"/>
            <a:r>
              <a:rPr lang="en-US" dirty="0"/>
              <a:t>Prepare for the next iteration</a:t>
            </a:r>
            <a:endParaRPr lang="en-US" sz="2800" dirty="0">
              <a:effectLst/>
            </a:endParaRPr>
          </a:p>
          <a:p>
            <a:pPr rtl="0" eaLnBrk="1" fontAlgn="base" hangingPunct="1"/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65901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09DF4-C429-496D-AD48-16952E1C2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88C6B-B4DF-450D-989E-84014854B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SzTx/>
              <a:buFont typeface="Times" charset="0"/>
              <a:buChar char="•"/>
              <a:tabLst/>
              <a:defRPr/>
            </a:pPr>
            <a:r>
              <a:rPr lang="en-US" sz="3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Targeted at overall system throughput rather than individual latency</a:t>
            </a:r>
            <a:endParaRPr lang="en-US" sz="3200" dirty="0">
              <a:effectLst/>
            </a:endParaRPr>
          </a:p>
          <a:p>
            <a:r>
              <a:rPr lang="en-US" sz="2800" dirty="0"/>
              <a:t>Capacity – 10 PB</a:t>
            </a:r>
          </a:p>
          <a:p>
            <a:r>
              <a:rPr lang="en-US" sz="2800" dirty="0"/>
              <a:t>Nodes – 4,000</a:t>
            </a:r>
          </a:p>
          <a:p>
            <a:r>
              <a:rPr lang="en-US" sz="2800" dirty="0"/>
              <a:t>Clients – 15,000</a:t>
            </a:r>
          </a:p>
          <a:p>
            <a:r>
              <a:rPr lang="en-US" sz="2800" dirty="0"/>
              <a:t>Files – 50,000,000</a:t>
            </a:r>
          </a:p>
          <a:p>
            <a:r>
              <a:rPr lang="en-US" sz="2800" dirty="0"/>
              <a:t>Throughput - </a:t>
            </a:r>
            <a:r>
              <a:rPr lang="en-US" sz="2400" dirty="0"/>
              <a:t>Reads – 60 Mb/sec,</a:t>
            </a:r>
            <a:r>
              <a:rPr lang="en-US" sz="2400" baseline="0" dirty="0"/>
              <a:t> </a:t>
            </a:r>
            <a:r>
              <a:rPr lang="en-US" sz="2400" dirty="0"/>
              <a:t>Writes – 40 Mb/sec, </a:t>
            </a:r>
          </a:p>
        </p:txBody>
      </p:sp>
    </p:spTree>
    <p:extLst>
      <p:ext uri="{BB962C8B-B14F-4D97-AF65-F5344CB8AC3E}">
        <p14:creationId xmlns:p14="http://schemas.microsoft.com/office/powerpoint/2010/main" val="2732349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573D3-4BE5-A42C-2572-764A8E268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Availability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6CAAA-E16D-F228-B147-08556DAF6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24/7</a:t>
            </a:r>
          </a:p>
        </p:txBody>
      </p:sp>
    </p:spTree>
    <p:extLst>
      <p:ext uri="{BB962C8B-B14F-4D97-AF65-F5344CB8AC3E}">
        <p14:creationId xmlns:p14="http://schemas.microsoft.com/office/powerpoint/2010/main" val="3047330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7C18B-F2BF-4405-91E8-903DB8F33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EBE36-6CC0-4D26-A6A6-A0DC3B223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in transit and at rest should be encrypted.</a:t>
            </a:r>
          </a:p>
          <a:p>
            <a:pPr marL="0" indent="0">
              <a:buNone/>
            </a:pP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86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23B8-7E43-0879-BA32-6ED09682F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19100"/>
            <a:ext cx="7772400" cy="1143000"/>
          </a:xfrm>
        </p:spPr>
        <p:txBody>
          <a:bodyPr/>
          <a:lstStyle/>
          <a:p>
            <a:r>
              <a:rPr lang="en-US" sz="3600" dirty="0"/>
              <a:t>Outline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B0A86-0E27-5516-A58F-93931A59A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038600"/>
          </a:xfrm>
        </p:spPr>
        <p:txBody>
          <a:bodyPr/>
          <a:lstStyle/>
          <a:p>
            <a:pPr lvl="0"/>
            <a:r>
              <a:rPr lang="en-US" sz="2800" dirty="0"/>
              <a:t>Business conte</a:t>
            </a:r>
            <a:r>
              <a:rPr lang="en-US" sz="2800" b="1" dirty="0"/>
              <a:t>xt</a:t>
            </a:r>
            <a:endParaRPr lang="en-US" sz="2800" dirty="0"/>
          </a:p>
          <a:p>
            <a:pPr lvl="0"/>
            <a:r>
              <a:rPr lang="en-US" sz="2800" dirty="0"/>
              <a:t>Use cases</a:t>
            </a:r>
          </a:p>
          <a:p>
            <a:pPr lvl="0"/>
            <a:r>
              <a:rPr lang="en-US" sz="2800" dirty="0"/>
              <a:t>Constraints</a:t>
            </a:r>
          </a:p>
          <a:p>
            <a:pPr lvl="0"/>
            <a:r>
              <a:rPr lang="en-US" sz="2800" dirty="0"/>
              <a:t>Quality</a:t>
            </a:r>
            <a:r>
              <a:rPr lang="en-US" sz="2800" baseline="0" dirty="0"/>
              <a:t> requirements</a:t>
            </a:r>
          </a:p>
          <a:p>
            <a:pPr lvl="0"/>
            <a:r>
              <a:rPr lang="en-US" sz="2800" b="1" baseline="0" dirty="0"/>
              <a:t>Software architecture</a:t>
            </a:r>
            <a:endParaRPr lang="en-US" sz="2800" baseline="0" dirty="0"/>
          </a:p>
          <a:p>
            <a:pPr rtl="0" eaLnBrk="1" fontAlgn="base" hangingPunct="1"/>
            <a:r>
              <a:rPr lang="en-US" sz="2800" dirty="0">
                <a:effectLst/>
              </a:rPr>
              <a:t>Satisfying requirements</a:t>
            </a:r>
          </a:p>
          <a:p>
            <a:pPr rtl="0" eaLnBrk="1" fontAlgn="base" hangingPunct="1"/>
            <a:r>
              <a:rPr lang="en-US" dirty="0"/>
              <a:t>Prepare for the next iteration</a:t>
            </a:r>
            <a:endParaRPr lang="en-US" sz="2800" dirty="0">
              <a:effectLst/>
            </a:endParaRPr>
          </a:p>
          <a:p>
            <a:pPr rtl="0" eaLnBrk="1" fontAlgn="base" hangingPunct="1"/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10104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0F62F-BF52-4AD8-8471-50B9A1C45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Client-Server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F5576E1-DABD-4548-9661-965F8E1EB374}"/>
              </a:ext>
            </a:extLst>
          </p:cNvPr>
          <p:cNvSpPr/>
          <p:nvPr/>
        </p:nvSpPr>
        <p:spPr bwMode="auto">
          <a:xfrm>
            <a:off x="990600" y="2819400"/>
            <a:ext cx="3048000" cy="2514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Osaka" charset="0"/>
                <a:cs typeface="Osaka" charset="0"/>
              </a:rPr>
              <a:t>Client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>
                <a:solidFill>
                  <a:srgbClr val="000000"/>
                </a:solidFill>
                <a:latin typeface="Times" charset="0"/>
                <a:ea typeface="Osaka" charset="0"/>
                <a:cs typeface="Osaka" charset="0"/>
              </a:rPr>
              <a:t>Application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Osaka" charset="0"/>
                <a:cs typeface="Osaka" charset="0"/>
              </a:rPr>
              <a:t>HDFS library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>
                <a:solidFill>
                  <a:srgbClr val="000000"/>
                </a:solidFill>
                <a:latin typeface="Times" charset="0"/>
                <a:ea typeface="Osaka" charset="0"/>
                <a:cs typeface="Osaka" charset="0"/>
              </a:rPr>
              <a:t>Encryption and key management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576BE30-C429-480E-9D68-F0C2CB5BA3B7}"/>
              </a:ext>
            </a:extLst>
          </p:cNvPr>
          <p:cNvSpPr/>
          <p:nvPr/>
        </p:nvSpPr>
        <p:spPr bwMode="auto">
          <a:xfrm>
            <a:off x="5867400" y="2819400"/>
            <a:ext cx="2286000" cy="1524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Osaka" charset="0"/>
                <a:cs typeface="Osaka" charset="0"/>
              </a:rPr>
              <a:t>HDFS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Osaka" charset="0"/>
                <a:cs typeface="Osaka" charset="0"/>
              </a:rPr>
              <a:t>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1764F3B8-0BD6-44BE-A986-9CA70D73F09E}"/>
              </a:ext>
            </a:extLst>
          </p:cNvPr>
          <p:cNvSpPr/>
          <p:nvPr/>
        </p:nvSpPr>
        <p:spPr bwMode="auto">
          <a:xfrm>
            <a:off x="4038600" y="3429000"/>
            <a:ext cx="1828800" cy="533400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6F9299-D441-4E42-9066-C760061CB0FF}"/>
              </a:ext>
            </a:extLst>
          </p:cNvPr>
          <p:cNvSpPr txBox="1"/>
          <p:nvPr/>
        </p:nvSpPr>
        <p:spPr>
          <a:xfrm>
            <a:off x="4191000" y="3928408"/>
            <a:ext cx="22097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 is transferred in 128MB blocks</a:t>
            </a:r>
          </a:p>
        </p:txBody>
      </p:sp>
    </p:spTree>
    <p:extLst>
      <p:ext uri="{BB962C8B-B14F-4D97-AF65-F5344CB8AC3E}">
        <p14:creationId xmlns:p14="http://schemas.microsoft.com/office/powerpoint/2010/main" val="826863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BBBC1-2117-44B0-AF3C-553744C03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 and data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9D51D-8CF4-4D21-8E98-EE862703C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1038410"/>
          </a:xfrm>
        </p:spPr>
        <p:txBody>
          <a:bodyPr/>
          <a:lstStyle/>
          <a:p>
            <a:r>
              <a:rPr lang="en-US" dirty="0"/>
              <a:t>HDFS server consists of namespace node and data nodes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784C38-2D2F-46B6-836B-AB7A88BA7C02}"/>
              </a:ext>
            </a:extLst>
          </p:cNvPr>
          <p:cNvSpPr txBox="1"/>
          <p:nvPr/>
        </p:nvSpPr>
        <p:spPr>
          <a:xfrm>
            <a:off x="2743200" y="3195935"/>
            <a:ext cx="3039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Location of block I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87E60B7C-4536-479D-B9C8-237079F781CB}"/>
              </a:ext>
            </a:extLst>
          </p:cNvPr>
          <p:cNvSpPr/>
          <p:nvPr/>
        </p:nvSpPr>
        <p:spPr bwMode="auto">
          <a:xfrm rot="1489760">
            <a:off x="2270746" y="4664998"/>
            <a:ext cx="4129765" cy="53340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5C732A8-86AD-45E6-A60F-D175CF108375}"/>
              </a:ext>
            </a:extLst>
          </p:cNvPr>
          <p:cNvSpPr/>
          <p:nvPr/>
        </p:nvSpPr>
        <p:spPr bwMode="auto">
          <a:xfrm>
            <a:off x="990600" y="3429000"/>
            <a:ext cx="1447800" cy="6858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Osaka" charset="0"/>
                <a:cs typeface="Osaka" charset="0"/>
              </a:rPr>
              <a:t>Client</a:t>
            </a:r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2400" dirty="0">
              <a:solidFill>
                <a:srgbClr val="000000"/>
              </a:solidFill>
              <a:latin typeface="Times" charset="0"/>
              <a:ea typeface="Osaka" charset="0"/>
              <a:cs typeface="Osaka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B118CFC-6E4E-46E6-9CAC-AB272FDB9DE5}"/>
              </a:ext>
            </a:extLst>
          </p:cNvPr>
          <p:cNvSpPr/>
          <p:nvPr/>
        </p:nvSpPr>
        <p:spPr bwMode="auto">
          <a:xfrm>
            <a:off x="5867400" y="3429000"/>
            <a:ext cx="1828800" cy="762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000000"/>
                </a:solidFill>
                <a:latin typeface="Times" charset="0"/>
                <a:ea typeface="Osaka" charset="0"/>
                <a:cs typeface="Osaka" charset="0"/>
              </a:rPr>
              <a:t>Namespace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440C889E-DD5B-4E06-BE32-9ED31455F318}"/>
              </a:ext>
            </a:extLst>
          </p:cNvPr>
          <p:cNvSpPr/>
          <p:nvPr/>
        </p:nvSpPr>
        <p:spPr bwMode="auto">
          <a:xfrm>
            <a:off x="2438400" y="3581400"/>
            <a:ext cx="3429000" cy="53340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140CAB5-94DF-450D-9311-22EC1D1C4C08}"/>
              </a:ext>
            </a:extLst>
          </p:cNvPr>
          <p:cNvSpPr/>
          <p:nvPr/>
        </p:nvSpPr>
        <p:spPr bwMode="auto">
          <a:xfrm>
            <a:off x="6019800" y="4953000"/>
            <a:ext cx="2438400" cy="1143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000000"/>
                </a:solidFill>
                <a:latin typeface="Times" charset="0"/>
                <a:ea typeface="Osaka" charset="0"/>
                <a:cs typeface="Osaka" charset="0"/>
              </a:rPr>
              <a:t>Data node that stores block I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7B1B4A-D0B3-4848-8136-AA902CF9EA03}"/>
              </a:ext>
            </a:extLst>
          </p:cNvPr>
          <p:cNvSpPr txBox="1"/>
          <p:nvPr/>
        </p:nvSpPr>
        <p:spPr>
          <a:xfrm rot="1426699">
            <a:off x="2895600" y="5177135"/>
            <a:ext cx="2580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Reading block I</a:t>
            </a:r>
          </a:p>
        </p:txBody>
      </p:sp>
    </p:spTree>
    <p:extLst>
      <p:ext uri="{BB962C8B-B14F-4D97-AF65-F5344CB8AC3E}">
        <p14:creationId xmlns:p14="http://schemas.microsoft.com/office/powerpoint/2010/main" val="1348366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23B8-7E43-0879-BA32-6ED09682F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19100"/>
            <a:ext cx="7772400" cy="1143000"/>
          </a:xfrm>
        </p:spPr>
        <p:txBody>
          <a:bodyPr/>
          <a:lstStyle/>
          <a:p>
            <a:r>
              <a:rPr lang="en-US" sz="3600" dirty="0"/>
              <a:t>Outline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B0A86-0E27-5516-A58F-93931A59A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038600"/>
          </a:xfrm>
        </p:spPr>
        <p:txBody>
          <a:bodyPr/>
          <a:lstStyle/>
          <a:p>
            <a:pPr lvl="0"/>
            <a:r>
              <a:rPr lang="en-US" sz="2800" b="1" dirty="0"/>
              <a:t>Business context</a:t>
            </a:r>
          </a:p>
          <a:p>
            <a:pPr lvl="0"/>
            <a:r>
              <a:rPr lang="en-US" sz="2800" dirty="0"/>
              <a:t>Use cases</a:t>
            </a:r>
          </a:p>
          <a:p>
            <a:pPr lvl="0"/>
            <a:r>
              <a:rPr lang="en-US" sz="2800" dirty="0"/>
              <a:t>Constraints</a:t>
            </a:r>
          </a:p>
          <a:p>
            <a:pPr lvl="0"/>
            <a:r>
              <a:rPr lang="en-US" sz="2800" dirty="0"/>
              <a:t>Quality</a:t>
            </a:r>
            <a:r>
              <a:rPr lang="en-US" sz="2800" baseline="0" dirty="0"/>
              <a:t> requirements</a:t>
            </a:r>
          </a:p>
          <a:p>
            <a:pPr lvl="0"/>
            <a:r>
              <a:rPr lang="en-US" sz="2800" baseline="0" dirty="0"/>
              <a:t>Software architecture</a:t>
            </a:r>
          </a:p>
          <a:p>
            <a:pPr rtl="0" eaLnBrk="1" fontAlgn="base" hangingPunct="1"/>
            <a:r>
              <a:rPr lang="en-US" sz="2800" dirty="0">
                <a:effectLst/>
              </a:rPr>
              <a:t>Satisfying requirements</a:t>
            </a:r>
          </a:p>
          <a:p>
            <a:pPr rtl="0" eaLnBrk="1" fontAlgn="base" hangingPunct="1"/>
            <a:r>
              <a:rPr lang="en-US" dirty="0"/>
              <a:t>Prepare for the next iteration</a:t>
            </a:r>
            <a:endParaRPr lang="en-US" sz="2800" dirty="0">
              <a:effectLst/>
            </a:endParaRPr>
          </a:p>
          <a:p>
            <a:pPr rtl="0" eaLnBrk="1" fontAlgn="base" hangingPunct="1"/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325085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943AA-4F36-4729-A1B3-BF0B2CB1A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– namespace 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9E25F-AD71-497A-BB51-BB6140970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6858000" cy="4038600"/>
          </a:xfrm>
        </p:spPr>
        <p:txBody>
          <a:bodyPr/>
          <a:lstStyle/>
          <a:p>
            <a:r>
              <a:rPr lang="en-US" dirty="0"/>
              <a:t>Namespace node is local to the cluster</a:t>
            </a:r>
          </a:p>
          <a:p>
            <a:r>
              <a:rPr lang="en-US" dirty="0"/>
              <a:t>Namespace stores metadata</a:t>
            </a:r>
          </a:p>
          <a:p>
            <a:pPr lvl="1"/>
            <a:r>
              <a:rPr lang="en-US" dirty="0"/>
              <a:t>File names</a:t>
            </a:r>
          </a:p>
          <a:p>
            <a:pPr lvl="1"/>
            <a:r>
              <a:rPr lang="en-US" dirty="0"/>
              <a:t>Locations</a:t>
            </a:r>
            <a:r>
              <a:rPr lang="en-US" baseline="0" dirty="0"/>
              <a:t> of block replicates</a:t>
            </a:r>
          </a:p>
          <a:p>
            <a:pPr lvl="1"/>
            <a:r>
              <a:rPr lang="en-US" dirty="0"/>
              <a:t>Allocates space on data nodes for blocks</a:t>
            </a:r>
          </a:p>
          <a:p>
            <a:pPr lvl="1"/>
            <a:r>
              <a:rPr lang="en-US" baseline="0" dirty="0"/>
              <a:t>File names and locations are stored in RAM of namespace node</a:t>
            </a:r>
          </a:p>
        </p:txBody>
      </p:sp>
    </p:spTree>
    <p:extLst>
      <p:ext uri="{BB962C8B-B14F-4D97-AF65-F5344CB8AC3E}">
        <p14:creationId xmlns:p14="http://schemas.microsoft.com/office/powerpoint/2010/main" val="24899730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BE62-AEAD-44D1-A8F0-9CC693B0F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Secondary namespace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BA0D0-611A-4129-BC79-5474ACE5B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Namespace node stores modifications</a:t>
            </a:r>
            <a:r>
              <a:rPr lang="en-US" sz="2800" baseline="0" dirty="0"/>
              <a:t> to metadata in a persistent journal file </a:t>
            </a:r>
          </a:p>
          <a:p>
            <a:r>
              <a:rPr lang="en-US" sz="2800" dirty="0"/>
              <a:t>Namespace periodically saves all current metadata to secondary namespace node</a:t>
            </a:r>
          </a:p>
        </p:txBody>
      </p:sp>
    </p:spTree>
    <p:extLst>
      <p:ext uri="{BB962C8B-B14F-4D97-AF65-F5344CB8AC3E}">
        <p14:creationId xmlns:p14="http://schemas.microsoft.com/office/powerpoint/2010/main" val="1099164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C3AE5-EC4F-4B72-A489-3B6A1D149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– data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05D1-44AE-41B0-9BAC-C8F6B73F7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4038600"/>
          </a:xfrm>
        </p:spPr>
        <p:txBody>
          <a:bodyPr/>
          <a:lstStyle/>
          <a:p>
            <a:r>
              <a:rPr lang="en-US" sz="2800" dirty="0"/>
              <a:t>Every data block is replicated on persistent storage three times</a:t>
            </a:r>
          </a:p>
          <a:p>
            <a:r>
              <a:rPr lang="en-US" sz="2800" dirty="0"/>
              <a:t>Two replicates are on same rack in cluster</a:t>
            </a:r>
          </a:p>
          <a:p>
            <a:r>
              <a:rPr lang="en-US" sz="2800" dirty="0"/>
              <a:t>One replicate is on a separate rack</a:t>
            </a:r>
          </a:p>
          <a:p>
            <a:r>
              <a:rPr lang="en-US" sz="2800" dirty="0"/>
              <a:t>Write from client goes to first replicate</a:t>
            </a:r>
          </a:p>
          <a:p>
            <a:r>
              <a:rPr lang="en-US" sz="2800" dirty="0"/>
              <a:t>First replicate is responsible for copying data to second replicate which, in turn, copies to third replicate</a:t>
            </a:r>
          </a:p>
          <a:p>
            <a:r>
              <a:rPr lang="en-US" sz="2800" dirty="0"/>
              <a:t>Write is not considered complete until 3 copies exist.</a:t>
            </a:r>
          </a:p>
        </p:txBody>
      </p:sp>
    </p:spTree>
    <p:extLst>
      <p:ext uri="{BB962C8B-B14F-4D97-AF65-F5344CB8AC3E}">
        <p14:creationId xmlns:p14="http://schemas.microsoft.com/office/powerpoint/2010/main" val="42317564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6D156-307B-4D95-A418-51E640D05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dirty="0"/>
              <a:t>Data node –</a:t>
            </a:r>
            <a:r>
              <a:rPr lang="en-US" baseline="0" dirty="0"/>
              <a:t> namespace node interaction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10E36-513C-493D-9B22-4F046EFFD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Data nodes periodically send a message to namespace node</a:t>
            </a:r>
          </a:p>
          <a:p>
            <a:pPr lvl="1"/>
            <a:r>
              <a:rPr lang="en-US" sz="2400" dirty="0"/>
              <a:t>I am alive</a:t>
            </a:r>
          </a:p>
          <a:p>
            <a:pPr lvl="1"/>
            <a:r>
              <a:rPr lang="en-US" sz="2400" dirty="0"/>
              <a:t>I have</a:t>
            </a:r>
            <a:r>
              <a:rPr lang="en-US" sz="2400" baseline="0" dirty="0"/>
              <a:t> X blocks available for data</a:t>
            </a:r>
          </a:p>
          <a:p>
            <a:pPr lvl="0"/>
            <a:r>
              <a:rPr lang="en-US" sz="2800" dirty="0"/>
              <a:t>If data node does not send message, namespace node allocates blocks</a:t>
            </a:r>
            <a:r>
              <a:rPr lang="en-US" sz="2800" baseline="0" dirty="0"/>
              <a:t> on other data nodes and instructs replicate holders to copy blocks to new locations</a:t>
            </a:r>
          </a:p>
        </p:txBody>
      </p:sp>
    </p:spTree>
    <p:extLst>
      <p:ext uri="{BB962C8B-B14F-4D97-AF65-F5344CB8AC3E}">
        <p14:creationId xmlns:p14="http://schemas.microsoft.com/office/powerpoint/2010/main" val="8493894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DC77-BA6D-A606-2078-5EC88B97B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HDFS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1775B-1D90-C173-3B16-010CEA219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Library manages interaction with client.</a:t>
            </a:r>
          </a:p>
          <a:p>
            <a:r>
              <a:rPr lang="en-US" dirty="0"/>
              <a:t>It is called by the client to</a:t>
            </a:r>
            <a:r>
              <a:rPr lang="en-US" baseline="0" dirty="0"/>
              <a:t> open, write, read, close or delete blocks</a:t>
            </a:r>
          </a:p>
          <a:p>
            <a:r>
              <a:rPr lang="en-US" baseline="0" dirty="0"/>
              <a:t>It buffers writes until 128MB block is filled.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133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E20E-6E62-2AC9-BDBC-B4E07C55B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E4DA2-0AE2-BDD1-6BFB-0FA0B8BE7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 is within one data</a:t>
            </a:r>
            <a:r>
              <a:rPr lang="en-US" baseline="0" dirty="0"/>
              <a:t> center</a:t>
            </a:r>
          </a:p>
          <a:p>
            <a:r>
              <a:rPr lang="en-US" baseline="0" dirty="0"/>
              <a:t>No more than two replicas allocated to any single rack.</a:t>
            </a:r>
          </a:p>
          <a:p>
            <a:r>
              <a:rPr lang="en-US" dirty="0"/>
              <a:t>HDFS Library is linked to the client.</a:t>
            </a:r>
          </a:p>
        </p:txBody>
      </p:sp>
    </p:spTree>
    <p:extLst>
      <p:ext uri="{BB962C8B-B14F-4D97-AF65-F5344CB8AC3E}">
        <p14:creationId xmlns:p14="http://schemas.microsoft.com/office/powerpoint/2010/main" val="1859871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C4FCD-F144-4186-BA69-2D9908366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FB3F0-ED99-439D-A113-EF62A75C4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i="0" u="none" strike="noStrike" baseline="0" dirty="0">
                <a:solidFill>
                  <a:schemeClr val="tx1"/>
                </a:solidFill>
              </a:rPr>
              <a:t>Facebook and Yahoo! wanted a system to manage their large files, typically map-reduce files.</a:t>
            </a:r>
          </a:p>
          <a:p>
            <a:r>
              <a:rPr lang="en-US" sz="2800" b="0" i="0" u="none" strike="noStrike" baseline="0" dirty="0">
                <a:solidFill>
                  <a:schemeClr val="tx1"/>
                </a:solidFill>
              </a:rPr>
              <a:t>HDFS is a </a:t>
            </a:r>
            <a:r>
              <a:rPr lang="en-US" sz="2800" dirty="0" err="1"/>
              <a:t>a</a:t>
            </a:r>
            <a:r>
              <a:rPr lang="en-US" sz="2800" dirty="0"/>
              <a:t> result of their collaboration</a:t>
            </a:r>
            <a:endParaRPr lang="en-US" sz="2800" b="0" i="0" u="none" strike="noStrike" baseline="0" dirty="0">
              <a:solidFill>
                <a:schemeClr val="tx1"/>
              </a:solidFill>
            </a:endParaRPr>
          </a:p>
          <a:p>
            <a:r>
              <a:rPr lang="en-US" sz="2800" dirty="0"/>
              <a:t>It is managed by the Apache Foundation</a:t>
            </a:r>
          </a:p>
          <a:p>
            <a:pPr lvl="1"/>
            <a:r>
              <a:rPr lang="en-US" sz="2400" b="0" i="0" u="none" strike="noStrike" baseline="0" dirty="0">
                <a:solidFill>
                  <a:schemeClr val="tx1"/>
                </a:solidFill>
              </a:rPr>
              <a:t>Open source</a:t>
            </a:r>
          </a:p>
          <a:p>
            <a:pPr lvl="1"/>
            <a:r>
              <a:rPr lang="en-US" sz="2400" b="0" i="0" u="none" strike="noStrike" baseline="0" dirty="0">
                <a:solidFill>
                  <a:schemeClr val="tx1"/>
                </a:solidFill>
              </a:rPr>
              <a:t>Multiple contributors from different organizations</a:t>
            </a:r>
          </a:p>
          <a:p>
            <a:pPr lvl="1"/>
            <a:endParaRPr lang="en-US" sz="2400" b="0" i="0" u="none" strike="noStrike" baseline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675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A5AE4-5619-482C-9940-D838F1730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A2AAE-5E4D-42B6-9F58-67F5E3688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Runs on commodity hardware and is highly fault tolerant</a:t>
            </a:r>
          </a:p>
          <a:p>
            <a:r>
              <a:rPr lang="en-US" sz="2800" dirty="0"/>
              <a:t>Runs in a cloud environment</a:t>
            </a:r>
          </a:p>
          <a:p>
            <a:r>
              <a:rPr lang="en-US" sz="2800" dirty="0"/>
              <a:t>P</a:t>
            </a:r>
            <a:r>
              <a:rPr lang="en-US" sz="2800" b="0" i="0" u="none" strike="noStrike" baseline="0" dirty="0">
                <a:solidFill>
                  <a:schemeClr val="tx1"/>
                </a:solidFill>
              </a:rPr>
              <a:t>rovides high throughput access to application data</a:t>
            </a:r>
          </a:p>
          <a:p>
            <a:r>
              <a:rPr lang="en-US" sz="2800" dirty="0"/>
              <a:t>S</a:t>
            </a:r>
            <a:r>
              <a:rPr lang="en-US" sz="2800" b="0" i="0" u="none" strike="noStrike" baseline="0" dirty="0">
                <a:solidFill>
                  <a:schemeClr val="tx1"/>
                </a:solidFill>
              </a:rPr>
              <a:t>uitable for applications that have large data sets. </a:t>
            </a:r>
          </a:p>
          <a:p>
            <a:endParaRPr lang="en-US" sz="2800" b="0" i="0" u="none" strike="noStrike" baseline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161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23B8-7E43-0879-BA32-6ED09682F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19100"/>
            <a:ext cx="7772400" cy="1143000"/>
          </a:xfrm>
        </p:spPr>
        <p:txBody>
          <a:bodyPr/>
          <a:lstStyle/>
          <a:p>
            <a:r>
              <a:rPr lang="en-US" sz="3600" dirty="0"/>
              <a:t>Outline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B0A86-0E27-5516-A58F-93931A59A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038600"/>
          </a:xfrm>
        </p:spPr>
        <p:txBody>
          <a:bodyPr/>
          <a:lstStyle/>
          <a:p>
            <a:pPr lvl="0"/>
            <a:r>
              <a:rPr lang="en-US" sz="2800" dirty="0"/>
              <a:t>Business conte</a:t>
            </a:r>
            <a:r>
              <a:rPr lang="en-US" sz="2800" b="1" dirty="0"/>
              <a:t>xt</a:t>
            </a:r>
            <a:endParaRPr lang="en-US" sz="2800" dirty="0"/>
          </a:p>
          <a:p>
            <a:pPr lvl="0"/>
            <a:r>
              <a:rPr lang="en-US" sz="2800" b="1" dirty="0"/>
              <a:t>Use cases</a:t>
            </a:r>
          </a:p>
          <a:p>
            <a:pPr lvl="0"/>
            <a:r>
              <a:rPr lang="en-US" sz="2800" dirty="0"/>
              <a:t>Constraints</a:t>
            </a:r>
          </a:p>
          <a:p>
            <a:pPr lvl="0"/>
            <a:r>
              <a:rPr lang="en-US" sz="2800" dirty="0"/>
              <a:t>Quality</a:t>
            </a:r>
            <a:r>
              <a:rPr lang="en-US" sz="2800" baseline="0" dirty="0"/>
              <a:t> requirements</a:t>
            </a:r>
          </a:p>
          <a:p>
            <a:pPr lvl="0"/>
            <a:r>
              <a:rPr lang="en-US" sz="2800" baseline="0" dirty="0"/>
              <a:t>Software architecture</a:t>
            </a:r>
          </a:p>
          <a:p>
            <a:pPr rtl="0" eaLnBrk="1" fontAlgn="base" hangingPunct="1"/>
            <a:r>
              <a:rPr lang="en-US" sz="2800" dirty="0">
                <a:effectLst/>
              </a:rPr>
              <a:t>Satisfying requirements</a:t>
            </a:r>
          </a:p>
          <a:p>
            <a:pPr rtl="0" eaLnBrk="1" fontAlgn="base" hangingPunct="1"/>
            <a:r>
              <a:rPr lang="en-US" dirty="0"/>
              <a:t>Prepare for the next iteration</a:t>
            </a:r>
            <a:endParaRPr lang="en-US" sz="2800" dirty="0">
              <a:effectLst/>
            </a:endParaRPr>
          </a:p>
          <a:p>
            <a:pPr rtl="0" eaLnBrk="1" fontAlgn="base" hangingPunct="1"/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74354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4A1C8-D89C-72FA-7CBA-56FDF0346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Use case 1 –Open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4325B-F8C4-80A7-2D5D-0691D62AA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Creates a file with a given name</a:t>
            </a:r>
            <a:r>
              <a:rPr lang="en-US" baseline="0" dirty="0"/>
              <a:t> on a local cluster</a:t>
            </a:r>
          </a:p>
          <a:p>
            <a:r>
              <a:rPr lang="en-US" baseline="0" dirty="0"/>
              <a:t>Names are unique within a cluster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743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F2B49-9A51-B48F-CAED-9AE3A2A3B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Use case 2 – Write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49643-D319-B54B-E0DC-C1849D0B3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Records a numbered block of 128MB on persistent storage</a:t>
            </a:r>
          </a:p>
          <a:p>
            <a:r>
              <a:rPr lang="en-US" dirty="0"/>
              <a:t>Block number Is</a:t>
            </a:r>
            <a:r>
              <a:rPr lang="en-US" baseline="0" dirty="0"/>
              <a:t> a portion of the write invocation</a:t>
            </a:r>
          </a:p>
          <a:p>
            <a:r>
              <a:rPr lang="en-US" baseline="0" dirty="0"/>
              <a:t>File must be open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638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60465-B34D-3EA3-505F-B72F94E73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Use case  3 – 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F47EC-D83D-D905-03CE-5193C8096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Returns a 128MB block with a given number</a:t>
            </a:r>
          </a:p>
          <a:p>
            <a:r>
              <a:rPr lang="en-US" dirty="0"/>
              <a:t>File must be open</a:t>
            </a:r>
          </a:p>
        </p:txBody>
      </p:sp>
    </p:spTree>
    <p:extLst>
      <p:ext uri="{BB962C8B-B14F-4D97-AF65-F5344CB8AC3E}">
        <p14:creationId xmlns:p14="http://schemas.microsoft.com/office/powerpoint/2010/main" val="1883025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884F8-0F7E-6184-F44B-9F3F04FFB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Use case  4 – Close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F4221-4392-000E-8B19-89D9935C1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Changes the status of the file from open to close</a:t>
            </a:r>
          </a:p>
          <a:p>
            <a:r>
              <a:rPr lang="en-US" dirty="0"/>
              <a:t>Leaves</a:t>
            </a:r>
            <a:r>
              <a:rPr lang="en-US" baseline="0" dirty="0"/>
              <a:t> written data on persistent storage</a:t>
            </a:r>
          </a:p>
        </p:txBody>
      </p:sp>
    </p:spTree>
    <p:extLst>
      <p:ext uri="{BB962C8B-B14F-4D97-AF65-F5344CB8AC3E}">
        <p14:creationId xmlns:p14="http://schemas.microsoft.com/office/powerpoint/2010/main" val="650570366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Osaka"/>
      </a:majorFont>
      <a:minorFont>
        <a:latin typeface="Arial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Osaka" charset="0"/>
            <a:cs typeface="Osak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Osaka" charset="0"/>
            <a:cs typeface="Osaka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ISR Template</Template>
  <TotalTime>8860</TotalTime>
  <Words>625</Words>
  <Application>Microsoft Office PowerPoint</Application>
  <PresentationFormat>On-screen Show (4:3)</PresentationFormat>
  <Paragraphs>128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Times</vt:lpstr>
      <vt:lpstr>Verdana</vt:lpstr>
      <vt:lpstr>Blank Presentation</vt:lpstr>
      <vt:lpstr>Hadoop Distributed File System</vt:lpstr>
      <vt:lpstr>Outline </vt:lpstr>
      <vt:lpstr>Business context</vt:lpstr>
      <vt:lpstr>Business requirements</vt:lpstr>
      <vt:lpstr>Outline </vt:lpstr>
      <vt:lpstr>Use case 1 –Open</vt:lpstr>
      <vt:lpstr>Use case 2 – Write</vt:lpstr>
      <vt:lpstr>Use case  3 – Read</vt:lpstr>
      <vt:lpstr>Use case  4 – Close</vt:lpstr>
      <vt:lpstr>Use case 5 – Delete</vt:lpstr>
      <vt:lpstr>Outline </vt:lpstr>
      <vt:lpstr>Constraints</vt:lpstr>
      <vt:lpstr>Outline </vt:lpstr>
      <vt:lpstr>Performance requirements</vt:lpstr>
      <vt:lpstr>Availability</vt:lpstr>
      <vt:lpstr>Security</vt:lpstr>
      <vt:lpstr>Outline </vt:lpstr>
      <vt:lpstr>Client-Server</vt:lpstr>
      <vt:lpstr>Namespace and data nodes</vt:lpstr>
      <vt:lpstr>Server – namespace node</vt:lpstr>
      <vt:lpstr>Secondary namespace</vt:lpstr>
      <vt:lpstr>Server – data nodes</vt:lpstr>
      <vt:lpstr>Data node – namespace node interaction</vt:lpstr>
      <vt:lpstr>HDFS Library</vt:lpstr>
      <vt:lpstr>Allocation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 J. Lattanze</dc:creator>
  <cp:lastModifiedBy>Len Bass</cp:lastModifiedBy>
  <cp:revision>583</cp:revision>
  <cp:lastPrinted>2021-08-31T12:41:04Z</cp:lastPrinted>
  <dcterms:created xsi:type="dcterms:W3CDTF">2004-11-16T18:39:34Z</dcterms:created>
  <dcterms:modified xsi:type="dcterms:W3CDTF">2023-02-15T17:57:43Z</dcterms:modified>
</cp:coreProperties>
</file>