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57" r:id="rId4"/>
    <p:sldId id="262" r:id="rId5"/>
    <p:sldId id="263" r:id="rId6"/>
    <p:sldId id="264" r:id="rId7"/>
    <p:sldId id="267" r:id="rId8"/>
    <p:sldId id="273" r:id="rId9"/>
    <p:sldId id="258" r:id="rId10"/>
    <p:sldId id="265" r:id="rId11"/>
    <p:sldId id="268" r:id="rId12"/>
    <p:sldId id="260" r:id="rId13"/>
    <p:sldId id="274" r:id="rId14"/>
    <p:sldId id="269" r:id="rId15"/>
    <p:sldId id="270" r:id="rId16"/>
    <p:sldId id="271" r:id="rId17"/>
    <p:sldId id="275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CEC-F0F2-CBB3-6A76-80924B269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3E79-3D09-E645-5490-D5CD07F3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B9DA-37FF-802B-4598-BA35F221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Reducing the latency of two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B378-F194-3072-16BA-88C06961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27" y="1676400"/>
            <a:ext cx="7772400" cy="40386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atency can be reduced by either reducing the latency of a server </a:t>
            </a:r>
            <a:r>
              <a:rPr lang="en-US" dirty="0"/>
              <a:t>or</a:t>
            </a:r>
            <a:r>
              <a:rPr lang="en-US" baseline="0" dirty="0"/>
              <a:t> reducing the network transport time.</a:t>
            </a:r>
          </a:p>
          <a:p>
            <a:r>
              <a:rPr lang="en-US" baseline="0" dirty="0"/>
              <a:t>Reducing the latency of a server is as with a single server</a:t>
            </a:r>
          </a:p>
          <a:p>
            <a:r>
              <a:rPr lang="en-US" baseline="0" dirty="0"/>
              <a:t>Reducing the network transport time can be achieved by</a:t>
            </a:r>
          </a:p>
          <a:p>
            <a:pPr lvl="1"/>
            <a:r>
              <a:rPr lang="en-US" dirty="0"/>
              <a:t>Using a different protocol</a:t>
            </a:r>
          </a:p>
          <a:p>
            <a:pPr lvl="1"/>
            <a:r>
              <a:rPr lang="en-US" dirty="0"/>
              <a:t>Using a faster network</a:t>
            </a:r>
          </a:p>
          <a:p>
            <a:pPr lvl="1"/>
            <a:r>
              <a:rPr lang="en-US" dirty="0"/>
              <a:t>Reducing the volume of information sent.</a:t>
            </a:r>
          </a:p>
        </p:txBody>
      </p:sp>
    </p:spTree>
    <p:extLst>
      <p:ext uri="{BB962C8B-B14F-4D97-AF65-F5344CB8AC3E}">
        <p14:creationId xmlns:p14="http://schemas.microsoft.com/office/powerpoint/2010/main" val="71651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D4F7-D3FE-9BE4-D733-FFA05271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3891-E2B3-5062-C496-CF6101C6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servers can be strung together into a pipeline </a:t>
            </a:r>
            <a:endParaRPr lang="en-US" dirty="0"/>
          </a:p>
          <a:p>
            <a:r>
              <a:rPr lang="en-US" dirty="0"/>
              <a:t>Reducing the latency of a pipeline is achieved by reducing the latency of the servers or the network transport.</a:t>
            </a:r>
          </a:p>
        </p:txBody>
      </p:sp>
    </p:spTree>
    <p:extLst>
      <p:ext uri="{BB962C8B-B14F-4D97-AF65-F5344CB8AC3E}">
        <p14:creationId xmlns:p14="http://schemas.microsoft.com/office/powerpoint/2010/main" val="307192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D81-96D8-2782-28C3-DB628379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2F8E-1191-8DFE-6B22-6C917DD5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 latency requirement for</a:t>
            </a:r>
            <a:r>
              <a:rPr lang="en-US" baseline="0" dirty="0"/>
              <a:t> a set of cascading servers.</a:t>
            </a:r>
          </a:p>
          <a:p>
            <a:r>
              <a:rPr lang="en-US" baseline="0" dirty="0"/>
              <a:t>How does that translate into requirements for the individual servers?</a:t>
            </a:r>
          </a:p>
          <a:p>
            <a:r>
              <a:rPr lang="en-US" baseline="0" dirty="0"/>
              <a:t>Each server and network transport is given a budget where the sum of the budgets is less than overall requirement.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3447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aseline="0" dirty="0"/>
              <a:t>Pipeline of servers</a:t>
            </a:r>
          </a:p>
          <a:p>
            <a:r>
              <a:rPr lang="en-US" b="1" baseline="0" dirty="0"/>
              <a:t>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0A08-70A7-054E-3BD2-394DED9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0000-C7DD-5B48-D2C5-2836BD17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the overall latency</a:t>
            </a:r>
            <a:r>
              <a:rPr lang="en-US" baseline="0" dirty="0"/>
              <a:t> for a collection of independent requests can be done by having multiple servers running in parallel.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3891AE-909D-A60E-D96A-FCC045263767}"/>
              </a:ext>
            </a:extLst>
          </p:cNvPr>
          <p:cNvGrpSpPr/>
          <p:nvPr/>
        </p:nvGrpSpPr>
        <p:grpSpPr>
          <a:xfrm>
            <a:off x="3671204" y="4817730"/>
            <a:ext cx="3720196" cy="1354470"/>
            <a:chOff x="3671204" y="3737375"/>
            <a:chExt cx="3720196" cy="13544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E012506-0155-D60D-7449-AA8EA13973A3}"/>
                </a:ext>
              </a:extLst>
            </p:cNvPr>
            <p:cNvCxnSpPr/>
            <p:nvPr/>
          </p:nvCxnSpPr>
          <p:spPr bwMode="auto">
            <a:xfrm>
              <a:off x="3671204" y="441852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8A105D-FE56-272D-C21C-9D884CE12315}"/>
                </a:ext>
              </a:extLst>
            </p:cNvPr>
            <p:cNvCxnSpPr/>
            <p:nvPr/>
          </p:nvCxnSpPr>
          <p:spPr bwMode="auto">
            <a:xfrm>
              <a:off x="6412015" y="443740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090089DB-C84B-CDB5-7294-D1791D0FB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70" y="396847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phic 21">
              <a:extLst>
                <a:ext uri="{FF2B5EF4-FFF2-40B4-BE49-F238E27FC236}">
                  <a16:creationId xmlns:a16="http://schemas.microsoft.com/office/drawing/2014/main" id="{B77AAB17-1EE8-C876-E4B4-7B701BB48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60" y="373737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E12D70-10B1-6608-B81E-5E2C6B97C434}"/>
              </a:ext>
            </a:extLst>
          </p:cNvPr>
          <p:cNvGrpSpPr/>
          <p:nvPr/>
        </p:nvGrpSpPr>
        <p:grpSpPr>
          <a:xfrm>
            <a:off x="3657600" y="3505200"/>
            <a:ext cx="3720196" cy="1354470"/>
            <a:chOff x="914400" y="3750930"/>
            <a:chExt cx="3720196" cy="13544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FCBBBF-5D2E-BE32-6BE7-C255821502FD}"/>
                </a:ext>
              </a:extLst>
            </p:cNvPr>
            <p:cNvCxnSpPr/>
            <p:nvPr/>
          </p:nvCxnSpPr>
          <p:spPr bwMode="auto">
            <a:xfrm>
              <a:off x="914400" y="4432076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21DA72-4D37-9D7F-04E4-E39767EC9089}"/>
                </a:ext>
              </a:extLst>
            </p:cNvPr>
            <p:cNvCxnSpPr/>
            <p:nvPr/>
          </p:nvCxnSpPr>
          <p:spPr bwMode="auto">
            <a:xfrm>
              <a:off x="3655211" y="4450955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2" name="Graphic 29">
              <a:extLst>
                <a:ext uri="{FF2B5EF4-FFF2-40B4-BE49-F238E27FC236}">
                  <a16:creationId xmlns:a16="http://schemas.microsoft.com/office/drawing/2014/main" id="{5BC0447C-F8F2-E901-8AA2-733A7C24C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3982031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phic 21">
              <a:extLst>
                <a:ext uri="{FF2B5EF4-FFF2-40B4-BE49-F238E27FC236}">
                  <a16:creationId xmlns:a16="http://schemas.microsoft.com/office/drawing/2014/main" id="{908982BA-D0EB-E0AD-A2CD-E7C9D02C3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3750930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Graphic 7">
            <a:extLst>
              <a:ext uri="{FF2B5EF4-FFF2-40B4-BE49-F238E27FC236}">
                <a16:creationId xmlns:a16="http://schemas.microsoft.com/office/drawing/2014/main" id="{D64B9B02-1655-D510-9BA9-7B574B90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792827" y="5536517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694BC78E-BBA0-A3B4-CCDF-ED886E15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01372" y="4223987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2A477D-B501-EA1C-3E9B-7D4FA645E893}"/>
              </a:ext>
            </a:extLst>
          </p:cNvPr>
          <p:cNvCxnSpPr/>
          <p:nvPr/>
        </p:nvCxnSpPr>
        <p:spPr bwMode="auto">
          <a:xfrm>
            <a:off x="838200" y="4857399"/>
            <a:ext cx="979385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D5D4D-BF87-6E90-5DE8-A3ADB0EB216C}"/>
              </a:ext>
            </a:extLst>
          </p:cNvPr>
          <p:cNvCxnSpPr/>
          <p:nvPr/>
        </p:nvCxnSpPr>
        <p:spPr bwMode="auto">
          <a:xfrm>
            <a:off x="2691819" y="4868310"/>
            <a:ext cx="94275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0DF8E073-C2DA-A8DF-13B5-54952CC9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37" y="4131930"/>
            <a:ext cx="1628344" cy="13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89559B-EF63-61E8-DDAA-1AC4BBF0C87A}"/>
              </a:ext>
            </a:extLst>
          </p:cNvPr>
          <p:cNvCxnSpPr/>
          <p:nvPr/>
        </p:nvCxnSpPr>
        <p:spPr bwMode="auto">
          <a:xfrm>
            <a:off x="3634571" y="4163628"/>
            <a:ext cx="36633" cy="13227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C2B3-A3FC-A31F-BB92-F0F7424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A311-2B48-E524-4042-75451F2F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  <a:r>
              <a:rPr lang="en-US" baseline="0" dirty="0"/>
              <a:t> arrive at a distribution mechanism</a:t>
            </a:r>
          </a:p>
          <a:p>
            <a:r>
              <a:rPr lang="en-US" baseline="0" dirty="0"/>
              <a:t>The distribution mechanism sends each request to one of the parallel servers.</a:t>
            </a:r>
          </a:p>
          <a:p>
            <a:r>
              <a:rPr lang="en-US" dirty="0"/>
              <a:t>Each of the parallel servers may be the beginning of a pipeline</a:t>
            </a:r>
          </a:p>
          <a:p>
            <a:r>
              <a:rPr lang="en-US" dirty="0"/>
              <a:t>The assumption is that the servers are equivalent.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0789-DC89-9907-296D-AE0C14D8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FD7C-273B-05E2-7716-D3661EF7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scaling works best if the servers are stateless.</a:t>
            </a:r>
          </a:p>
          <a:p>
            <a:r>
              <a:rPr lang="en-US" dirty="0"/>
              <a:t>The database may be shared across servers and may be used to store necessary state.</a:t>
            </a:r>
          </a:p>
          <a:p>
            <a:r>
              <a:rPr lang="en-US" dirty="0"/>
              <a:t>Data consistency is a concern and must be managed.</a:t>
            </a:r>
          </a:p>
        </p:txBody>
      </p:sp>
    </p:spTree>
    <p:extLst>
      <p:ext uri="{BB962C8B-B14F-4D97-AF65-F5344CB8AC3E}">
        <p14:creationId xmlns:p14="http://schemas.microsoft.com/office/powerpoint/2010/main" val="40083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A7E7-8365-EC95-020F-7DFD40E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0870-02DA-EE5E-33D3-1E2D117A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038600"/>
          </a:xfrm>
        </p:spPr>
        <p:txBody>
          <a:bodyPr/>
          <a:lstStyle/>
          <a:p>
            <a:r>
              <a:rPr lang="en-US" dirty="0"/>
              <a:t>Latency</a:t>
            </a:r>
            <a:r>
              <a:rPr lang="en-US" baseline="0" dirty="0"/>
              <a:t> is the time between a request arriving at the system and a response being generated.</a:t>
            </a:r>
          </a:p>
          <a:p>
            <a:r>
              <a:rPr lang="en-US" baseline="0" dirty="0"/>
              <a:t>Meeting a request with a pipeline of servers means that a budget for each of the servers must be set</a:t>
            </a:r>
          </a:p>
          <a:p>
            <a:r>
              <a:rPr lang="en-US" baseline="0" dirty="0"/>
              <a:t>Horizontal scaling involves creating multiple servers and distributing requests among them.</a:t>
            </a:r>
          </a:p>
          <a:p>
            <a:r>
              <a:rPr lang="en-US" baseline="0" dirty="0"/>
              <a:t>Management of statement must be considered during the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aseline="0" dirty="0"/>
              <a:t>Pipeline of servers</a:t>
            </a:r>
          </a:p>
          <a:p>
            <a:r>
              <a:rPr lang="en-US" baseline="0" dirty="0"/>
              <a:t>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0A2-B0BA-E9EC-363E-93E55B99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153400" cy="1143000"/>
          </a:xfrm>
        </p:spPr>
        <p:txBody>
          <a:bodyPr/>
          <a:lstStyle/>
          <a:p>
            <a:r>
              <a:rPr lang="en-US" baseline="0" dirty="0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ECCB-F594-3FC4-192F-E07FDF53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9690"/>
            <a:ext cx="7772400" cy="2133600"/>
          </a:xfrm>
        </p:spPr>
        <p:txBody>
          <a:bodyPr/>
          <a:lstStyle/>
          <a:p>
            <a:r>
              <a:rPr lang="en-US" sz="2400" dirty="0"/>
              <a:t>Requests for service arrive at the system</a:t>
            </a:r>
          </a:p>
          <a:p>
            <a:r>
              <a:rPr lang="en-US" sz="2400" dirty="0"/>
              <a:t>They are placed in a queue</a:t>
            </a:r>
          </a:p>
          <a:p>
            <a:r>
              <a:rPr lang="en-US" sz="2400" dirty="0"/>
              <a:t>They are served </a:t>
            </a:r>
            <a:r>
              <a:rPr lang="en-US" sz="2400" dirty="0" err="1"/>
              <a:t>iaccording</a:t>
            </a:r>
            <a:r>
              <a:rPr lang="en-US" sz="2400" dirty="0"/>
              <a:t> to </a:t>
            </a:r>
            <a:r>
              <a:rPr lang="en-US" sz="2400"/>
              <a:t>some algorithm and </a:t>
            </a:r>
            <a:r>
              <a:rPr lang="en-US" sz="2400" dirty="0"/>
              <a:t>a response is generated. </a:t>
            </a:r>
          </a:p>
          <a:p>
            <a:r>
              <a:rPr lang="en-US" sz="2400" dirty="0"/>
              <a:t>Latency: time between request arrival and generation of response</a:t>
            </a:r>
          </a:p>
          <a:p>
            <a:r>
              <a:rPr lang="en-US" sz="2400" dirty="0"/>
              <a:t>Throughput: number of requests that can be served in a unit time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74979C-9752-37AF-55D3-C4F016449992}"/>
              </a:ext>
            </a:extLst>
          </p:cNvPr>
          <p:cNvGrpSpPr/>
          <p:nvPr/>
        </p:nvGrpSpPr>
        <p:grpSpPr>
          <a:xfrm>
            <a:off x="2050842" y="1524000"/>
            <a:ext cx="3770398" cy="1685690"/>
            <a:chOff x="2050842" y="1524000"/>
            <a:chExt cx="3770398" cy="168569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94EF84-D04E-08F0-DF32-F576B12BBED5}"/>
                </a:ext>
              </a:extLst>
            </p:cNvPr>
            <p:cNvCxnSpPr/>
            <p:nvPr/>
          </p:nvCxnSpPr>
          <p:spPr bwMode="auto">
            <a:xfrm>
              <a:off x="2050842" y="2536366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627E39-74D1-4890-FD82-659C6A893B84}"/>
                </a:ext>
              </a:extLst>
            </p:cNvPr>
            <p:cNvCxnSpPr/>
            <p:nvPr/>
          </p:nvCxnSpPr>
          <p:spPr bwMode="auto">
            <a:xfrm>
              <a:off x="4791653" y="2555245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4AF23B-07F3-E32C-4507-B8BAD56657EF}"/>
                </a:ext>
              </a:extLst>
            </p:cNvPr>
            <p:cNvSpPr txBox="1"/>
            <p:nvPr/>
          </p:nvSpPr>
          <p:spPr>
            <a:xfrm>
              <a:off x="2067991" y="2133600"/>
              <a:ext cx="903809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Arrival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E74C9-3B2F-24C2-54E0-E2D194E042D2}"/>
                </a:ext>
              </a:extLst>
            </p:cNvPr>
            <p:cNvSpPr txBox="1"/>
            <p:nvPr/>
          </p:nvSpPr>
          <p:spPr>
            <a:xfrm>
              <a:off x="4876800" y="2116041"/>
              <a:ext cx="944440" cy="32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Result</a:t>
              </a:r>
            </a:p>
          </p:txBody>
        </p:sp>
        <p:pic>
          <p:nvPicPr>
            <p:cNvPr id="28" name="Graphic 29">
              <a:extLst>
                <a:ext uri="{FF2B5EF4-FFF2-40B4-BE49-F238E27FC236}">
                  <a16:creationId xmlns:a16="http://schemas.microsoft.com/office/drawing/2014/main" id="{816AD62E-2577-218B-B046-AB6EFD43C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908" y="2086321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Graphic 21">
              <a:extLst>
                <a:ext uri="{FF2B5EF4-FFF2-40B4-BE49-F238E27FC236}">
                  <a16:creationId xmlns:a16="http://schemas.microsoft.com/office/drawing/2014/main" id="{6B811BE8-8B4A-22CA-2A8E-845A0C52B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498" y="1855220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33DAAA-2F73-7C70-A8AD-13FB33199821}"/>
                </a:ext>
              </a:extLst>
            </p:cNvPr>
            <p:cNvSpPr txBox="1"/>
            <p:nvPr/>
          </p:nvSpPr>
          <p:spPr>
            <a:xfrm>
              <a:off x="3012089" y="1920027"/>
              <a:ext cx="983131" cy="32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661ED-B8C2-070F-C063-5BB1BBACC806}"/>
                </a:ext>
              </a:extLst>
            </p:cNvPr>
            <p:cNvSpPr txBox="1"/>
            <p:nvPr/>
          </p:nvSpPr>
          <p:spPr>
            <a:xfrm>
              <a:off x="3505200" y="1524000"/>
              <a:ext cx="1770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Server &amp; DB</a:t>
              </a:r>
            </a:p>
          </p:txBody>
        </p:sp>
      </p:grpSp>
      <p:pic>
        <p:nvPicPr>
          <p:cNvPr id="33" name="Graphic 7">
            <a:extLst>
              <a:ext uri="{FF2B5EF4-FFF2-40B4-BE49-F238E27FC236}">
                <a16:creationId xmlns:a16="http://schemas.microsoft.com/office/drawing/2014/main" id="{88285BB7-80F0-DE8C-A706-60FF93FB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146445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81F-2571-EA6B-64F8-D639C706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4D0-FB43-62C9-77BA-051257E3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for service</a:t>
            </a:r>
            <a:r>
              <a:rPr lang="en-US" baseline="0" dirty="0"/>
              <a:t> may involve database access as well as computation.</a:t>
            </a:r>
          </a:p>
          <a:p>
            <a:r>
              <a:rPr lang="en-US" baseline="0" dirty="0"/>
              <a:t>Database access involves network requests.</a:t>
            </a:r>
          </a:p>
          <a:p>
            <a:r>
              <a:rPr lang="en-US" baseline="0" dirty="0"/>
              <a:t>Accesses across a network are slower than computation from memory.</a:t>
            </a:r>
          </a:p>
        </p:txBody>
      </p:sp>
    </p:spTree>
    <p:extLst>
      <p:ext uri="{BB962C8B-B14F-4D97-AF65-F5344CB8AC3E}">
        <p14:creationId xmlns:p14="http://schemas.microsoft.com/office/powerpoint/2010/main" val="7664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A02-84EF-A73B-30E5-90426A09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Reducing latency for a single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386C-0761-BCA8-24A6-A827D1B7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single server, latency may be reduced by </a:t>
            </a:r>
          </a:p>
          <a:p>
            <a:pPr lvl="1"/>
            <a:r>
              <a:rPr lang="en-US" dirty="0"/>
              <a:t>Reducing the time for required computation</a:t>
            </a:r>
          </a:p>
          <a:p>
            <a:pPr lvl="2"/>
            <a:r>
              <a:rPr lang="en-US" dirty="0"/>
              <a:t>Use a better algorithm</a:t>
            </a:r>
          </a:p>
          <a:p>
            <a:pPr lvl="2"/>
            <a:r>
              <a:rPr lang="en-US" dirty="0"/>
              <a:t>Reduce system </a:t>
            </a:r>
            <a:r>
              <a:rPr lang="en-US"/>
              <a:t>overhead.</a:t>
            </a:r>
            <a:endParaRPr lang="en-US" dirty="0"/>
          </a:p>
          <a:p>
            <a:pPr lvl="2"/>
            <a:r>
              <a:rPr lang="en-US" dirty="0"/>
              <a:t>Use a host with more resources  (faster processor, more memory, more disk)</a:t>
            </a:r>
          </a:p>
          <a:p>
            <a:pPr lvl="1"/>
            <a:r>
              <a:rPr lang="en-US" dirty="0"/>
              <a:t>Changing some database accesses to memory accesses (caching)</a:t>
            </a:r>
          </a:p>
        </p:txBody>
      </p:sp>
    </p:spTree>
    <p:extLst>
      <p:ext uri="{BB962C8B-B14F-4D97-AF65-F5344CB8AC3E}">
        <p14:creationId xmlns:p14="http://schemas.microsoft.com/office/powerpoint/2010/main" val="4221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CFD8-4288-7DD2-A8FA-BAF6E8B1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C941-D3E3-4F42-C1EA-E183FBC6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may result in inconsistency between data in cache</a:t>
            </a:r>
            <a:r>
              <a:rPr lang="en-US" baseline="0" dirty="0"/>
              <a:t> and data in database.</a:t>
            </a:r>
          </a:p>
          <a:p>
            <a:pPr lvl="1"/>
            <a:r>
              <a:rPr lang="en-US" dirty="0"/>
              <a:t>Consistency must be managed</a:t>
            </a:r>
          </a:p>
        </p:txBody>
      </p:sp>
    </p:spTree>
    <p:extLst>
      <p:ext uri="{BB962C8B-B14F-4D97-AF65-F5344CB8AC3E}">
        <p14:creationId xmlns:p14="http://schemas.microsoft.com/office/powerpoint/2010/main" val="145065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1542-FC14-530F-3E20-E5E4732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r>
              <a:rPr lang="en-US" baseline="0" dirty="0"/>
              <a:t> latency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C2A0-0FBF-C0C9-8F33-BECA05B9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latency of a server can be estimated</a:t>
            </a:r>
          </a:p>
          <a:p>
            <a:pPr lvl="1"/>
            <a:r>
              <a:rPr lang="en-US" baseline="0" dirty="0"/>
              <a:t> based on history of similar servers</a:t>
            </a:r>
          </a:p>
          <a:p>
            <a:pPr lvl="1"/>
            <a:r>
              <a:rPr lang="en-US" dirty="0"/>
              <a:t>Through development of a prototype.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4992-CF95-BFCE-A4F4-53B7191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BADF-3771-9D7F-C301-2F66F05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baseline="0" dirty="0"/>
              <a:t>Pipeline of servers</a:t>
            </a:r>
          </a:p>
          <a:p>
            <a:r>
              <a:rPr lang="en-US" baseline="0" dirty="0"/>
              <a:t>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0EB14D9-665A-B000-7899-6A2D767A0CD8}"/>
              </a:ext>
            </a:extLst>
          </p:cNvPr>
          <p:cNvGrpSpPr/>
          <p:nvPr/>
        </p:nvGrpSpPr>
        <p:grpSpPr>
          <a:xfrm>
            <a:off x="3671204" y="1828800"/>
            <a:ext cx="3720196" cy="1354470"/>
            <a:chOff x="914400" y="1842355"/>
            <a:chExt cx="3720196" cy="135447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2D2039-71FF-16F5-7BA9-38D3831C174B}"/>
                </a:ext>
              </a:extLst>
            </p:cNvPr>
            <p:cNvCxnSpPr/>
            <p:nvPr/>
          </p:nvCxnSpPr>
          <p:spPr bwMode="auto">
            <a:xfrm>
              <a:off x="914400" y="252350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F4B3F4-8E12-CA0D-96EE-CC31D3D4B20F}"/>
                </a:ext>
              </a:extLst>
            </p:cNvPr>
            <p:cNvCxnSpPr/>
            <p:nvPr/>
          </p:nvCxnSpPr>
          <p:spPr bwMode="auto">
            <a:xfrm>
              <a:off x="3655211" y="254238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42" name="Graphic 29">
              <a:extLst>
                <a:ext uri="{FF2B5EF4-FFF2-40B4-BE49-F238E27FC236}">
                  <a16:creationId xmlns:a16="http://schemas.microsoft.com/office/drawing/2014/main" id="{DE2862C7-7DF6-C1D3-A596-87BCA99B0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207345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21">
              <a:extLst>
                <a:ext uri="{FF2B5EF4-FFF2-40B4-BE49-F238E27FC236}">
                  <a16:creationId xmlns:a16="http://schemas.microsoft.com/office/drawing/2014/main" id="{2DB74CDC-44C2-AF2D-30C3-DECBC2CA6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184235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FFD2-5AAB-D490-F64D-659ABED3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3429000"/>
            <a:ext cx="7772400" cy="4038600"/>
          </a:xfrm>
        </p:spPr>
        <p:txBody>
          <a:bodyPr/>
          <a:lstStyle/>
          <a:p>
            <a:r>
              <a:rPr lang="en-US" dirty="0"/>
              <a:t>Output of first server is input of second.</a:t>
            </a:r>
          </a:p>
          <a:p>
            <a:r>
              <a:rPr lang="en-US" dirty="0"/>
              <a:t>Output of server 1 travels over a network to server 2.</a:t>
            </a:r>
          </a:p>
          <a:p>
            <a:r>
              <a:rPr lang="en-US" dirty="0"/>
              <a:t>Latency is time at server 1 + network transport time + time at server 2.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55158A5-BFD1-2787-7C7B-C2F6ADF2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servers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BDD7CB-13C4-B5B7-673B-F8E72864158F}"/>
              </a:ext>
            </a:extLst>
          </p:cNvPr>
          <p:cNvGrpSpPr/>
          <p:nvPr/>
        </p:nvGrpSpPr>
        <p:grpSpPr>
          <a:xfrm>
            <a:off x="914400" y="1842355"/>
            <a:ext cx="3720196" cy="1354470"/>
            <a:chOff x="914400" y="1842355"/>
            <a:chExt cx="3720196" cy="135447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853222-9DCE-6A68-A3C4-53D2AF09EB8C}"/>
                </a:ext>
              </a:extLst>
            </p:cNvPr>
            <p:cNvCxnSpPr/>
            <p:nvPr/>
          </p:nvCxnSpPr>
          <p:spPr bwMode="auto">
            <a:xfrm>
              <a:off x="914400" y="2523501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26685D-F4A1-09FD-25F6-7B9BE7AA7D2B}"/>
                </a:ext>
              </a:extLst>
            </p:cNvPr>
            <p:cNvCxnSpPr/>
            <p:nvPr/>
          </p:nvCxnSpPr>
          <p:spPr bwMode="auto">
            <a:xfrm>
              <a:off x="3655211" y="2542380"/>
              <a:ext cx="979385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4" name="Graphic 29">
              <a:extLst>
                <a:ext uri="{FF2B5EF4-FFF2-40B4-BE49-F238E27FC236}">
                  <a16:creationId xmlns:a16="http://schemas.microsoft.com/office/drawing/2014/main" id="{D6D077F6-B737-F6AD-C83A-929F1134B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466" y="2073456"/>
              <a:ext cx="984480" cy="81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1">
              <a:extLst>
                <a:ext uri="{FF2B5EF4-FFF2-40B4-BE49-F238E27FC236}">
                  <a16:creationId xmlns:a16="http://schemas.microsoft.com/office/drawing/2014/main" id="{D3E324A8-636C-D5A1-F81D-449706EA9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56" y="1842355"/>
              <a:ext cx="1628344" cy="13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Graphic 7">
            <a:extLst>
              <a:ext uri="{FF2B5EF4-FFF2-40B4-BE49-F238E27FC236}">
                <a16:creationId xmlns:a16="http://schemas.microsoft.com/office/drawing/2014/main" id="{C6F97774-8FD1-A20E-80CE-BAD49658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048000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7">
            <a:extLst>
              <a:ext uri="{FF2B5EF4-FFF2-40B4-BE49-F238E27FC236}">
                <a16:creationId xmlns:a16="http://schemas.microsoft.com/office/drawing/2014/main" id="{33C05A09-5FDD-5D96-47BB-2760098B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52489" y="2616501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357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9350</TotalTime>
  <Words>545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</vt:lpstr>
      <vt:lpstr>Verdana</vt:lpstr>
      <vt:lpstr>Blank Presentation</vt:lpstr>
      <vt:lpstr>Performance</vt:lpstr>
      <vt:lpstr>Outline</vt:lpstr>
      <vt:lpstr>Basics</vt:lpstr>
      <vt:lpstr>More detail</vt:lpstr>
      <vt:lpstr>Reducing latency for a single server</vt:lpstr>
      <vt:lpstr>Concern</vt:lpstr>
      <vt:lpstr>Estimating latency</vt:lpstr>
      <vt:lpstr>Outline</vt:lpstr>
      <vt:lpstr>Two servers </vt:lpstr>
      <vt:lpstr>Reducing the latency of two servers</vt:lpstr>
      <vt:lpstr>Pipeline</vt:lpstr>
      <vt:lpstr>Relation to requirements</vt:lpstr>
      <vt:lpstr>Outline</vt:lpstr>
      <vt:lpstr>Horizontal scaling</vt:lpstr>
      <vt:lpstr>Horizontal scaling</vt:lpstr>
      <vt:lpstr>State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596</cp:revision>
  <cp:lastPrinted>2021-08-31T12:41:04Z</cp:lastPrinted>
  <dcterms:created xsi:type="dcterms:W3CDTF">2004-11-16T18:39:34Z</dcterms:created>
  <dcterms:modified xsi:type="dcterms:W3CDTF">2023-02-18T15:18:19Z</dcterms:modified>
</cp:coreProperties>
</file>