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4"/>
  </p:notesMasterIdLst>
  <p:handoutMasterIdLst>
    <p:handoutMasterId r:id="rId55"/>
  </p:handoutMasterIdLst>
  <p:sldIdLst>
    <p:sldId id="256" r:id="rId2"/>
    <p:sldId id="1358" r:id="rId3"/>
    <p:sldId id="1360" r:id="rId4"/>
    <p:sldId id="258" r:id="rId5"/>
    <p:sldId id="1365" r:id="rId6"/>
    <p:sldId id="1366" r:id="rId7"/>
    <p:sldId id="1367" r:id="rId8"/>
    <p:sldId id="1368" r:id="rId9"/>
    <p:sldId id="1376" r:id="rId10"/>
    <p:sldId id="1372" r:id="rId11"/>
    <p:sldId id="1373" r:id="rId12"/>
    <p:sldId id="1361" r:id="rId13"/>
    <p:sldId id="264" r:id="rId14"/>
    <p:sldId id="1363" r:id="rId15"/>
    <p:sldId id="267" r:id="rId16"/>
    <p:sldId id="268" r:id="rId17"/>
    <p:sldId id="1364" r:id="rId18"/>
    <p:sldId id="271" r:id="rId19"/>
    <p:sldId id="262" r:id="rId20"/>
    <p:sldId id="263" r:id="rId21"/>
    <p:sldId id="265" r:id="rId22"/>
    <p:sldId id="270" r:id="rId23"/>
    <p:sldId id="269" r:id="rId24"/>
    <p:sldId id="272" r:id="rId25"/>
    <p:sldId id="273" r:id="rId26"/>
    <p:sldId id="1100" r:id="rId27"/>
    <p:sldId id="1343" r:id="rId28"/>
    <p:sldId id="277" r:id="rId29"/>
    <p:sldId id="275" r:id="rId30"/>
    <p:sldId id="276" r:id="rId31"/>
    <p:sldId id="1103" r:id="rId32"/>
    <p:sldId id="1104" r:id="rId33"/>
    <p:sldId id="285" r:id="rId34"/>
    <p:sldId id="1109" r:id="rId35"/>
    <p:sldId id="1110" r:id="rId36"/>
    <p:sldId id="1345" r:id="rId37"/>
    <p:sldId id="1350" r:id="rId38"/>
    <p:sldId id="1347" r:id="rId39"/>
    <p:sldId id="1348" r:id="rId40"/>
    <p:sldId id="1349" r:id="rId41"/>
    <p:sldId id="1111" r:id="rId42"/>
    <p:sldId id="1351" r:id="rId43"/>
    <p:sldId id="1354" r:id="rId44"/>
    <p:sldId id="1352" r:id="rId45"/>
    <p:sldId id="1362" r:id="rId46"/>
    <p:sldId id="1353" r:id="rId47"/>
    <p:sldId id="1357" r:id="rId48"/>
    <p:sldId id="1370" r:id="rId49"/>
    <p:sldId id="1371" r:id="rId50"/>
    <p:sldId id="1374" r:id="rId51"/>
    <p:sldId id="1375" r:id="rId52"/>
    <p:sldId id="1377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6002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16B1DB-5E49-1EA2-8C18-34B3643D7DA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91400" y="6096000"/>
            <a:ext cx="1388962" cy="563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20" Type="http://schemas.openxmlformats.org/officeDocument/2006/relationships/image" Target="../media/image35.png"/><Relationship Id="rId41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8D3C-73CC-66C3-532B-D6D475426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84427-55B7-A44D-8803-3CE0B94C9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B172-6B8C-622C-8F3C-DD42FC16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Security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A0FA-3149-AD5C-7E18-A2B644C8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privilege: Users and programs should only have the necessary privileges to complete their tasks.</a:t>
            </a:r>
          </a:p>
          <a:p>
            <a:r>
              <a:rPr lang="en-US" dirty="0"/>
              <a:t>Least functionality: Information systems are configured  to provide only essential capabilities and to prohibit or restrict the use of non-essential functions, such as ports, protocols, and/or services that are not integral to the operation of that information system. </a:t>
            </a:r>
          </a:p>
        </p:txBody>
      </p:sp>
    </p:spTree>
    <p:extLst>
      <p:ext uri="{BB962C8B-B14F-4D97-AF65-F5344CB8AC3E}">
        <p14:creationId xmlns:p14="http://schemas.microsoft.com/office/powerpoint/2010/main" val="114760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F36F-312E-E2B9-C826-0B5C8B98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10BE-CD41-A4EB-D35D-27A46A10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Limiting access </a:t>
            </a:r>
            <a:endParaRPr lang="en-US" baseline="0" dirty="0"/>
          </a:p>
          <a:p>
            <a:pPr lvl="1"/>
            <a:r>
              <a:rPr lang="en-US" dirty="0"/>
              <a:t>Restrict number of access points. E.g. require access through a gateway</a:t>
            </a:r>
          </a:p>
          <a:p>
            <a:pPr lvl="1"/>
            <a:r>
              <a:rPr lang="en-US" dirty="0"/>
              <a:t>Restrict traffic. E.g. Firewalls can restrict access based on port numbers.</a:t>
            </a:r>
          </a:p>
        </p:txBody>
      </p:sp>
    </p:spTree>
    <p:extLst>
      <p:ext uri="{BB962C8B-B14F-4D97-AF65-F5344CB8AC3E}">
        <p14:creationId xmlns:p14="http://schemas.microsoft.com/office/powerpoint/2010/main" val="15894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Protecting</a:t>
            </a:r>
            <a:r>
              <a:rPr lang="en-US" b="1" baseline="0" dirty="0"/>
              <a:t> data</a:t>
            </a:r>
          </a:p>
          <a:p>
            <a:r>
              <a:rPr lang="en-US" baseline="0" dirty="0"/>
              <a:t>Protecting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5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CA1D-5670-539F-E9A3-66287B46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D7CD-32AF-A998-CD06-524DB1F3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should be protected from unauthorized reading or modification.</a:t>
            </a:r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At rest – stored on a permanent</a:t>
            </a:r>
            <a:r>
              <a:rPr lang="en-US" baseline="0" dirty="0"/>
              <a:t> storage medium.</a:t>
            </a:r>
          </a:p>
          <a:p>
            <a:pPr lvl="1"/>
            <a:r>
              <a:rPr lang="en-US" baseline="0" dirty="0"/>
              <a:t>In transit – being transmitted over the internet</a:t>
            </a:r>
          </a:p>
          <a:p>
            <a:pPr lvl="1"/>
            <a:r>
              <a:rPr lang="en-US" baseline="0" dirty="0"/>
              <a:t>In use – in memory of a process</a:t>
            </a:r>
          </a:p>
        </p:txBody>
      </p:sp>
    </p:spTree>
    <p:extLst>
      <p:ext uri="{BB962C8B-B14F-4D97-AF65-F5344CB8AC3E}">
        <p14:creationId xmlns:p14="http://schemas.microsoft.com/office/powerpoint/2010/main" val="231262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F58F-5B51-4E77-EDFC-535C9E7B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r>
              <a:rPr lang="en-US" baseline="0" dirty="0"/>
              <a:t> - p</a:t>
            </a:r>
            <a:r>
              <a:rPr lang="en-US" dirty="0"/>
              <a:t>rotecting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A96B-D5B7-E013-44B6-61FD3399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Hashing</a:t>
            </a:r>
          </a:p>
          <a:p>
            <a:r>
              <a:rPr lang="en-US" dirty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278104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319-B4D1-9A57-7478-22B539F4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222D-CB26-BB79-1824-FEE616BC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“Hello” 	     SHA-3              256 bit number</a:t>
            </a:r>
          </a:p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endParaRPr lang="en-US" spc="-4" dirty="0">
              <a:latin typeface="Calibri"/>
              <a:cs typeface="Calibri"/>
            </a:endParaRPr>
          </a:p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is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one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23" dirty="0">
                <a:latin typeface="Calibri"/>
                <a:cs typeface="Calibri"/>
              </a:rPr>
              <a:t>way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transformation</a:t>
            </a:r>
            <a:r>
              <a:rPr lang="en-US" spc="26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based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on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public</a:t>
            </a:r>
            <a:r>
              <a:rPr lang="en-US" spc="3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algorithm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with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no </a:t>
            </a:r>
            <a:r>
              <a:rPr lang="en-US" spc="-465" dirty="0">
                <a:latin typeface="Calibri"/>
                <a:cs typeface="Calibri"/>
              </a:rPr>
              <a:t> </a:t>
            </a:r>
            <a:r>
              <a:rPr lang="en-US" spc="-26" dirty="0">
                <a:latin typeface="Calibri"/>
                <a:cs typeface="Calibri"/>
              </a:rPr>
              <a:t>key</a:t>
            </a:r>
            <a:endParaRPr lang="en-US" dirty="0">
              <a:latin typeface="Calibri"/>
              <a:cs typeface="Calibri"/>
            </a:endParaRP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Not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possible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(very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difficult)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to</a:t>
            </a:r>
            <a:r>
              <a:rPr lang="en-US" spc="-8" dirty="0">
                <a:latin typeface="Calibri"/>
                <a:cs typeface="Calibri"/>
              </a:rPr>
              <a:t> decrypt</a:t>
            </a: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8" dirty="0">
                <a:latin typeface="Calibri"/>
                <a:cs typeface="Calibri"/>
              </a:rPr>
              <a:t>NIST recommends the SHA-3 family of algorithms</a:t>
            </a: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SHA-3</a:t>
            </a:r>
            <a:r>
              <a:rPr lang="en-US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notably</a:t>
            </a:r>
            <a:r>
              <a:rPr lang="en-US" spc="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9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pc="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pc="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pc="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en-US" spc="2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algorithms.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Measured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 cycles</a:t>
            </a:r>
            <a:r>
              <a:rPr lang="en-US" spc="-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en-US" spc="-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 of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 value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being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hashed.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12.6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cpb</a:t>
            </a:r>
            <a:r>
              <a:rPr lang="en-US" spc="-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typical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x86-64-based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machine</a:t>
            </a: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endParaRPr lang="en-US" spc="-8" dirty="0">
              <a:latin typeface="Calibri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332513-621F-F230-EC84-A0E9B8E68D79}"/>
              </a:ext>
            </a:extLst>
          </p:cNvPr>
          <p:cNvCxnSpPr/>
          <p:nvPr/>
        </p:nvCxnSpPr>
        <p:spPr bwMode="auto">
          <a:xfrm>
            <a:off x="2133600" y="2286000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A07BCB-3FC8-E567-2882-77BA7639DE66}"/>
              </a:ext>
            </a:extLst>
          </p:cNvPr>
          <p:cNvCxnSpPr/>
          <p:nvPr/>
        </p:nvCxnSpPr>
        <p:spPr bwMode="auto">
          <a:xfrm>
            <a:off x="4114800" y="2286000"/>
            <a:ext cx="762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082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41A7-63A8-9E7E-FE04-AEA83902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3FAB-5252-79D6-7898-D2293913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71450">
              <a:spcBef>
                <a:spcPts val="255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Used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verify </a:t>
            </a:r>
            <a:r>
              <a:rPr lang="en-US" spc="-8" dirty="0">
                <a:latin typeface="Calibri"/>
                <a:cs typeface="Calibri"/>
              </a:rPr>
              <a:t>integrity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data</a:t>
            </a:r>
            <a:endParaRPr lang="en-US" dirty="0">
              <a:latin typeface="Calibri"/>
              <a:cs typeface="Calibri"/>
            </a:endParaRPr>
          </a:p>
          <a:p>
            <a:pPr marL="581025" marR="339566" lvl="1" indent="-171450">
              <a:spcBef>
                <a:spcPts val="727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15" dirty="0">
                <a:latin typeface="Calibri"/>
                <a:cs typeface="Calibri"/>
              </a:rPr>
              <a:t>Passwords: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save</a:t>
            </a:r>
            <a:r>
              <a:rPr lang="en-US" spc="-8" dirty="0">
                <a:latin typeface="Calibri"/>
                <a:cs typeface="Calibri"/>
              </a:rPr>
              <a:t> hash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password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but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not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password.</a:t>
            </a:r>
            <a:r>
              <a:rPr lang="en-US" spc="26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When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user </a:t>
            </a:r>
            <a:r>
              <a:rPr lang="en-US" spc="-46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enters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password,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compare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23" dirty="0">
                <a:latin typeface="Calibri"/>
                <a:cs typeface="Calibri"/>
              </a:rPr>
              <a:t>verify.</a:t>
            </a:r>
            <a:endParaRPr lang="en-US" dirty="0">
              <a:latin typeface="Calibri"/>
              <a:cs typeface="Calibri"/>
            </a:endParaRPr>
          </a:p>
          <a:p>
            <a:pPr marL="581025" marR="137160" lvl="1" indent="-171450">
              <a:spcBef>
                <a:spcPts val="765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Calibri"/>
                <a:cs typeface="Calibri"/>
              </a:rPr>
              <a:t>Downloads:</a:t>
            </a:r>
            <a:r>
              <a:rPr lang="en-US" spc="26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publish</a:t>
            </a:r>
            <a:r>
              <a:rPr lang="en-US" spc="4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software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available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spc="-19" dirty="0">
                <a:latin typeface="Calibri"/>
                <a:cs typeface="Calibri"/>
              </a:rPr>
              <a:t>for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download. 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Compare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hash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downloaded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software.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9" dirty="0">
                <a:latin typeface="Calibri"/>
                <a:cs typeface="Calibri"/>
              </a:rPr>
              <a:t>Verifies</a:t>
            </a:r>
            <a:r>
              <a:rPr lang="en-US" spc="19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software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has </a:t>
            </a:r>
            <a:r>
              <a:rPr lang="en-US" spc="-46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not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been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modified.</a:t>
            </a:r>
          </a:p>
          <a:p>
            <a:pPr marL="180975" marR="137160" indent="-171450">
              <a:spcBef>
                <a:spcPts val="765"/>
              </a:spcBef>
              <a:buFont typeface="Arial MT"/>
              <a:buChar char="•"/>
              <a:tabLst>
                <a:tab pos="180975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9525" indent="0">
              <a:spcBef>
                <a:spcPts val="251"/>
              </a:spcBef>
              <a:buNone/>
              <a:tabLst>
                <a:tab pos="180975" algn="l"/>
              </a:tabLst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793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F58F-5B51-4E77-EDFC-535C9E7B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r>
              <a:rPr lang="en-US" baseline="0" dirty="0"/>
              <a:t> p</a:t>
            </a:r>
            <a:r>
              <a:rPr lang="en-US" dirty="0"/>
              <a:t>rotecting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A96B-D5B7-E013-44B6-61FD3399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  <a:p>
            <a:r>
              <a:rPr lang="en-US" b="1" dirty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36993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1F6E-9E08-AAE2-3108-0CF2620A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6FA8-A6E7-96A6-E922-63B1C3F63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(Transport Layer Security) is designed to provide communications security over a computer network and to avoid eavesdropping and tampering. </a:t>
            </a:r>
          </a:p>
          <a:p>
            <a:r>
              <a:rPr lang="en-US" dirty="0"/>
              <a:t>Broadly used.</a:t>
            </a:r>
          </a:p>
          <a:p>
            <a:r>
              <a:rPr lang="en-US" dirty="0"/>
              <a:t>TLS depends on</a:t>
            </a:r>
          </a:p>
          <a:p>
            <a:pPr lvl="1"/>
            <a:r>
              <a:rPr lang="en-US" dirty="0"/>
              <a:t>Symmetric encryption</a:t>
            </a:r>
          </a:p>
          <a:p>
            <a:pPr lvl="1"/>
            <a:r>
              <a:rPr lang="en-US" dirty="0"/>
              <a:t>Asymmetric encryption</a:t>
            </a:r>
          </a:p>
          <a:p>
            <a:pPr lvl="1"/>
            <a:r>
              <a:rPr lang="en-US" dirty="0"/>
              <a:t>Public Key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849902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3C8C-9CD7-B1A3-CC35-3CF9D03E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6EAF-96A4-9C18-97B1-E8D8A657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 data so that it is not readable without key.</a:t>
            </a:r>
            <a:endParaRPr lang="en-US" sz="2800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forms of encryption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 – the same key is used for encryption and decryption.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Asymmetric- one key is used for encryption and a separate key is used for decryption.</a:t>
            </a:r>
          </a:p>
          <a:p>
            <a:pPr rtl="0" eaLnBrk="0" fontAlgn="base" hangingPunct="0"/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93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r>
              <a:rPr lang="en-US" baseline="0" dirty="0"/>
              <a:t>Protecting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83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1C4C-B72F-061C-932D-776A5255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F360-39A5-FDCE-4B4D-15F00DFA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2200"/>
            <a:ext cx="7772400" cy="4038600"/>
          </a:xfrm>
        </p:spPr>
        <p:txBody>
          <a:bodyPr/>
          <a:lstStyle/>
          <a:p>
            <a:pPr rtl="0" eaLnBrk="1" fontAlgn="base" hangingPunct="1"/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same key for encrypting and decrypting 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 for data at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portion of solution for data in transit.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 (National Institute of Science and Technology) approved algorithm is AES with key lengths of &gt;128 bits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1D41047-6F43-BC41-7BFC-F728AB501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127"/>
          <a:stretch/>
        </p:blipFill>
        <p:spPr>
          <a:xfrm>
            <a:off x="152400" y="1905000"/>
            <a:ext cx="8839200" cy="7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45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9F1D-2F7C-0F29-48CB-19630798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708D-5B0C-CE83-7333-20436437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81400"/>
            <a:ext cx="7772400" cy="4038600"/>
          </a:xfrm>
        </p:spPr>
        <p:txBody>
          <a:bodyPr/>
          <a:lstStyle/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known as public/private key encryption</a:t>
            </a:r>
            <a:endParaRPr lang="en-US" sz="2800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encrypted with public key can be decrypted by private key (and vice versa)</a:t>
            </a:r>
            <a:endParaRPr lang="en-US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NIST approved algorithms: DSA, RSA, ECDSA &gt;1024 bits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5438ED-72A3-1E32-8B38-C8E3C010A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437" b="7780"/>
          <a:stretch/>
        </p:blipFill>
        <p:spPr>
          <a:xfrm>
            <a:off x="381000" y="1752600"/>
            <a:ext cx="8305800" cy="15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58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299-899B-8536-8227-92F1A1AF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5C53-D5C6-CC15-7D19-F3737F2B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30" y="1981200"/>
            <a:ext cx="7772400" cy="4038600"/>
          </a:xfrm>
        </p:spPr>
        <p:txBody>
          <a:bodyPr/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Symmetric</a:t>
            </a:r>
            <a:r>
              <a:rPr lang="en-US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pc="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~4000x</a:t>
            </a:r>
            <a:r>
              <a:rPr lang="en-US" spc="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9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pc="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8" dirty="0">
                <a:latin typeface="Arial" panose="020B0604020202020204" pitchFamily="34" charset="0"/>
                <a:cs typeface="Arial" panose="020B0604020202020204" pitchFamily="34" charset="0"/>
              </a:rPr>
              <a:t>asymmetric</a:t>
            </a:r>
            <a:r>
              <a:rPr lang="en-US" spc="2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encryption.</a:t>
            </a:r>
          </a:p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4" dirty="0">
                <a:latin typeface="Arial" panose="020B0604020202020204" pitchFamily="34" charset="0"/>
                <a:cs typeface="Arial" panose="020B0604020202020204" pitchFamily="34" charset="0"/>
              </a:rPr>
              <a:t>TLS uses asymmetric encryption to verify identity and symmetric encryption to transfer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9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8F39-9496-D3CA-5A3A-7DEF4441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Public/private</a:t>
            </a:r>
            <a:r>
              <a:rPr lang="en-US" baseline="0" dirty="0"/>
              <a:t> 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83ED-5EDE-7528-BF72-5F631702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keys are available to the world.</a:t>
            </a:r>
            <a:r>
              <a:rPr lang="en-US" baseline="0" dirty="0"/>
              <a:t> </a:t>
            </a:r>
          </a:p>
          <a:p>
            <a:r>
              <a:rPr lang="en-US" baseline="0" dirty="0"/>
              <a:t>Private keys are kept private by the owner.</a:t>
            </a:r>
          </a:p>
          <a:p>
            <a:r>
              <a:rPr lang="en-US" dirty="0"/>
              <a:t>Public and private keys are mathematically related but distinct.</a:t>
            </a:r>
          </a:p>
          <a:p>
            <a:r>
              <a:rPr lang="en-US" baseline="0" dirty="0"/>
              <a:t>Knowing</a:t>
            </a:r>
            <a:r>
              <a:rPr lang="en-US" dirty="0"/>
              <a:t> the public key of an individual does not allow you to deduce the private key of that individual.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36040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F1D0-A077-8388-9234-B1004B98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Guaranteeing</a:t>
            </a:r>
            <a:r>
              <a:rPr lang="en-US" baseline="0" dirty="0"/>
              <a:t> only recipient can read a message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6A12-1A64-DA3F-FFFB-BA887612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Bob wishes to send a message that only Alice can read.</a:t>
            </a:r>
          </a:p>
          <a:p>
            <a:r>
              <a:rPr lang="en-US" dirty="0"/>
              <a:t>Bob encrypts the message with Alice’s public key (known to the world).</a:t>
            </a:r>
          </a:p>
          <a:p>
            <a:r>
              <a:rPr lang="en-US" dirty="0"/>
              <a:t>It can only be decrypted by Alice’s private key (known only to Alice)</a:t>
            </a:r>
          </a:p>
        </p:txBody>
      </p:sp>
    </p:spTree>
    <p:extLst>
      <p:ext uri="{BB962C8B-B14F-4D97-AF65-F5344CB8AC3E}">
        <p14:creationId xmlns:p14="http://schemas.microsoft.com/office/powerpoint/2010/main" val="84331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DCF6-B4D3-D310-721D-26BD7CEF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Guaranteeing a sender of a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A864-F649-DAB3-A874-02C21992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Alice wishes to send a message that can only have come from her.</a:t>
            </a:r>
          </a:p>
          <a:p>
            <a:r>
              <a:rPr lang="en-US" dirty="0"/>
              <a:t>She encrypts the message with her private key.</a:t>
            </a:r>
          </a:p>
          <a:p>
            <a:r>
              <a:rPr lang="en-US" dirty="0"/>
              <a:t>It can be decrypted with her public key</a:t>
            </a:r>
            <a:r>
              <a:rPr lang="en-US" baseline="0" dirty="0"/>
              <a:t> so anyone can read it.</a:t>
            </a:r>
          </a:p>
          <a:p>
            <a:r>
              <a:rPr lang="en-US" baseline="0" dirty="0"/>
              <a:t>But only Alice knows her private key so only she can have sent it.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32316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615" y="838200"/>
            <a:ext cx="463277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Digital</a:t>
            </a:r>
            <a:r>
              <a:rPr spc="-98" dirty="0"/>
              <a:t> </a:t>
            </a:r>
            <a:r>
              <a:rPr spc="-34" dirty="0"/>
              <a:t>Signature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9575" y="1752600"/>
            <a:ext cx="8324850" cy="4274086"/>
          </a:xfrm>
          <a:prstGeom prst="rect">
            <a:avLst/>
          </a:prstGeom>
        </p:spPr>
        <p:txBody>
          <a:bodyPr vert="horz" wrap="square" lIns="0" tIns="74771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5261" indent="-171450">
              <a:spcBef>
                <a:spcPts val="589"/>
              </a:spcBef>
              <a:buFont typeface="Arial MT"/>
              <a:buChar char="•"/>
              <a:tabLst>
                <a:tab pos="185738" algn="l"/>
              </a:tabLst>
            </a:pPr>
            <a:r>
              <a:rPr dirty="0"/>
              <a:t>A </a:t>
            </a:r>
            <a:r>
              <a:rPr spc="-8" dirty="0"/>
              <a:t>digital</a:t>
            </a:r>
            <a:r>
              <a:rPr spc="4" dirty="0"/>
              <a:t> </a:t>
            </a:r>
            <a:r>
              <a:rPr spc="-4" dirty="0"/>
              <a:t>signature</a:t>
            </a:r>
            <a:r>
              <a:rPr spc="-11" dirty="0"/>
              <a:t> </a:t>
            </a:r>
            <a:r>
              <a:rPr dirty="0"/>
              <a:t>is</a:t>
            </a:r>
            <a:r>
              <a:rPr spc="-8" dirty="0"/>
              <a:t> </a:t>
            </a:r>
            <a:r>
              <a:rPr dirty="0"/>
              <a:t>a</a:t>
            </a:r>
            <a:r>
              <a:rPr spc="11" dirty="0"/>
              <a:t> </a:t>
            </a:r>
            <a:r>
              <a:rPr dirty="0"/>
              <a:t>means</a:t>
            </a:r>
            <a:r>
              <a:rPr spc="-11" dirty="0"/>
              <a:t> </a:t>
            </a:r>
            <a:r>
              <a:rPr spc="-19" dirty="0"/>
              <a:t>for</a:t>
            </a:r>
            <a:r>
              <a:rPr spc="-4" dirty="0"/>
              <a:t> </a:t>
            </a:r>
            <a:r>
              <a:rPr dirty="0"/>
              <a:t>sending</a:t>
            </a:r>
            <a:r>
              <a:rPr spc="-56" dirty="0"/>
              <a:t> </a:t>
            </a:r>
            <a:r>
              <a:rPr dirty="0"/>
              <a:t>an</a:t>
            </a:r>
            <a:r>
              <a:rPr spc="-8" dirty="0"/>
              <a:t> </a:t>
            </a:r>
            <a:r>
              <a:rPr spc="-4" dirty="0"/>
              <a:t>open</a:t>
            </a:r>
            <a:r>
              <a:rPr spc="-11" dirty="0"/>
              <a:t> </a:t>
            </a:r>
            <a:r>
              <a:rPr spc="-4" dirty="0"/>
              <a:t>signed</a:t>
            </a:r>
            <a:r>
              <a:rPr spc="-19" dirty="0"/>
              <a:t> </a:t>
            </a:r>
            <a:r>
              <a:rPr spc="-38" dirty="0"/>
              <a:t>letter.</a:t>
            </a:r>
          </a:p>
          <a:p>
            <a:pPr marL="185261" indent="-171450">
              <a:spcBef>
                <a:spcPts val="518"/>
              </a:spcBef>
              <a:buFont typeface="Arial MT"/>
              <a:buChar char="•"/>
              <a:tabLst>
                <a:tab pos="185738" algn="l"/>
              </a:tabLst>
            </a:pPr>
            <a:r>
              <a:rPr spc="-11" dirty="0"/>
              <a:t>Anyone</a:t>
            </a:r>
            <a:r>
              <a:rPr spc="-23" dirty="0"/>
              <a:t> </a:t>
            </a:r>
            <a:r>
              <a:rPr spc="-8" dirty="0"/>
              <a:t>can</a:t>
            </a:r>
            <a:r>
              <a:rPr spc="4" dirty="0"/>
              <a:t> </a:t>
            </a:r>
            <a:r>
              <a:rPr spc="-8" dirty="0"/>
              <a:t>read</a:t>
            </a:r>
            <a:r>
              <a:rPr spc="-4" dirty="0"/>
              <a:t> </a:t>
            </a:r>
            <a:r>
              <a:rPr dirty="0"/>
              <a:t>it</a:t>
            </a:r>
            <a:r>
              <a:rPr spc="4" dirty="0"/>
              <a:t> </a:t>
            </a:r>
            <a:r>
              <a:rPr spc="-4" dirty="0"/>
              <a:t>but </a:t>
            </a:r>
            <a:r>
              <a:rPr dirty="0"/>
              <a:t>it is</a:t>
            </a:r>
            <a:r>
              <a:rPr spc="4" dirty="0"/>
              <a:t> </a:t>
            </a:r>
            <a:r>
              <a:rPr spc="-11" dirty="0"/>
              <a:t>guaranteed</a:t>
            </a:r>
            <a:r>
              <a:rPr spc="-23" dirty="0"/>
              <a:t> </a:t>
            </a:r>
            <a:r>
              <a:rPr spc="-11" dirty="0"/>
              <a:t>to</a:t>
            </a:r>
            <a:r>
              <a:rPr dirty="0"/>
              <a:t> </a:t>
            </a:r>
            <a:r>
              <a:rPr spc="-8" dirty="0"/>
              <a:t>come</a:t>
            </a:r>
            <a:r>
              <a:rPr spc="4" dirty="0"/>
              <a:t> </a:t>
            </a:r>
            <a:r>
              <a:rPr spc="-11" dirty="0"/>
              <a:t>from</a:t>
            </a:r>
            <a:r>
              <a:rPr spc="-15" dirty="0"/>
              <a:t> </a:t>
            </a:r>
            <a:r>
              <a:rPr dirty="0"/>
              <a:t>a particular</a:t>
            </a:r>
            <a:r>
              <a:rPr spc="8" dirty="0"/>
              <a:t> </a:t>
            </a:r>
            <a:r>
              <a:rPr spc="-26" dirty="0"/>
              <a:t>party.</a:t>
            </a:r>
          </a:p>
          <a:p>
            <a:pPr marL="185261" indent="-171450">
              <a:spcBef>
                <a:spcPts val="521"/>
              </a:spcBef>
              <a:buFont typeface="Arial MT"/>
              <a:buChar char="•"/>
              <a:tabLst>
                <a:tab pos="185738" algn="l"/>
              </a:tabLst>
            </a:pPr>
            <a:r>
              <a:rPr spc="-49" dirty="0"/>
              <a:t>You</a:t>
            </a:r>
            <a:r>
              <a:rPr spc="-23" dirty="0"/>
              <a:t> </a:t>
            </a:r>
            <a:r>
              <a:rPr dirty="0"/>
              <a:t>wish</a:t>
            </a:r>
            <a:r>
              <a:rPr spc="-15" dirty="0"/>
              <a:t> </a:t>
            </a:r>
            <a:r>
              <a:rPr spc="-8" dirty="0"/>
              <a:t>to</a:t>
            </a:r>
            <a:r>
              <a:rPr spc="-4" dirty="0"/>
              <a:t> </a:t>
            </a:r>
            <a:r>
              <a:rPr dirty="0"/>
              <a:t>send</a:t>
            </a:r>
            <a:r>
              <a:rPr spc="-41" dirty="0"/>
              <a:t> </a:t>
            </a:r>
            <a:r>
              <a:rPr spc="-23" dirty="0"/>
              <a:t>“text”.</a:t>
            </a:r>
          </a:p>
          <a:p>
            <a:pPr marL="185261" indent="-171450">
              <a:spcBef>
                <a:spcPts val="514"/>
              </a:spcBef>
              <a:buFont typeface="Arial MT"/>
              <a:buChar char="•"/>
              <a:tabLst>
                <a:tab pos="185738" algn="l"/>
              </a:tabLst>
            </a:pPr>
            <a:r>
              <a:rPr spc="-4" dirty="0"/>
              <a:t>Hash</a:t>
            </a:r>
            <a:r>
              <a:rPr spc="-8" dirty="0"/>
              <a:t> </a:t>
            </a:r>
            <a:r>
              <a:rPr spc="4" dirty="0"/>
              <a:t>“text”</a:t>
            </a:r>
            <a:r>
              <a:rPr spc="-19" dirty="0"/>
              <a:t> </a:t>
            </a:r>
            <a:r>
              <a:rPr spc="-8" dirty="0"/>
              <a:t>to</a:t>
            </a:r>
            <a:r>
              <a:rPr spc="-4" dirty="0"/>
              <a:t> </a:t>
            </a:r>
            <a:r>
              <a:rPr spc="-11" dirty="0"/>
              <a:t>get</a:t>
            </a:r>
            <a:r>
              <a:rPr spc="-4" dirty="0"/>
              <a:t> </a:t>
            </a:r>
            <a:r>
              <a:rPr dirty="0"/>
              <a:t>a hash</a:t>
            </a:r>
            <a:r>
              <a:rPr spc="-23" dirty="0"/>
              <a:t> </a:t>
            </a:r>
            <a:r>
              <a:rPr spc="-8" dirty="0"/>
              <a:t>value</a:t>
            </a:r>
          </a:p>
          <a:p>
            <a:pPr marL="185261" indent="-171450">
              <a:spcBef>
                <a:spcPts val="514"/>
              </a:spcBef>
              <a:buFont typeface="Arial MT"/>
              <a:buChar char="•"/>
              <a:tabLst>
                <a:tab pos="185738" algn="l"/>
              </a:tabLst>
            </a:pPr>
            <a:r>
              <a:rPr dirty="0"/>
              <a:t>Encrypt</a:t>
            </a:r>
            <a:r>
              <a:rPr spc="-4" dirty="0"/>
              <a:t> </a:t>
            </a:r>
            <a:r>
              <a:rPr dirty="0"/>
              <a:t>the</a:t>
            </a:r>
            <a:r>
              <a:rPr spc="-8" dirty="0"/>
              <a:t> </a:t>
            </a:r>
            <a:r>
              <a:rPr dirty="0"/>
              <a:t>hash</a:t>
            </a:r>
            <a:r>
              <a:rPr spc="-19" dirty="0"/>
              <a:t> </a:t>
            </a:r>
            <a:r>
              <a:rPr spc="-8" dirty="0"/>
              <a:t>value</a:t>
            </a:r>
            <a:r>
              <a:rPr spc="-11" dirty="0"/>
              <a:t> </a:t>
            </a:r>
            <a:r>
              <a:rPr dirty="0"/>
              <a:t>with</a:t>
            </a:r>
            <a:r>
              <a:rPr spc="4" dirty="0"/>
              <a:t> </a:t>
            </a:r>
            <a:r>
              <a:rPr spc="-11" dirty="0"/>
              <a:t>your</a:t>
            </a:r>
            <a:r>
              <a:rPr spc="-4" dirty="0"/>
              <a:t> </a:t>
            </a:r>
            <a:r>
              <a:rPr spc="-8" dirty="0"/>
              <a:t>private</a:t>
            </a:r>
            <a:r>
              <a:rPr spc="-23" dirty="0"/>
              <a:t> key</a:t>
            </a:r>
          </a:p>
          <a:p>
            <a:pPr marL="185261" indent="-171450">
              <a:spcBef>
                <a:spcPts val="521"/>
              </a:spcBef>
              <a:buFont typeface="Arial MT"/>
              <a:buChar char="•"/>
              <a:tabLst>
                <a:tab pos="185738" algn="l"/>
                <a:tab pos="2707481" algn="l"/>
              </a:tabLst>
            </a:pPr>
            <a:r>
              <a:rPr spc="-4" dirty="0"/>
              <a:t>The message </a:t>
            </a:r>
            <a:r>
              <a:rPr spc="-8" dirty="0"/>
              <a:t>consists</a:t>
            </a:r>
            <a:r>
              <a:rPr spc="-11" dirty="0"/>
              <a:t> </a:t>
            </a:r>
            <a:r>
              <a:rPr dirty="0"/>
              <a:t>of	</a:t>
            </a:r>
            <a:r>
              <a:rPr spc="-4" dirty="0"/>
              <a:t>“text”+encrypted</a:t>
            </a:r>
            <a:r>
              <a:rPr spc="-38" dirty="0"/>
              <a:t> </a:t>
            </a:r>
            <a:r>
              <a:rPr spc="-4" dirty="0"/>
              <a:t>hash</a:t>
            </a:r>
            <a:r>
              <a:rPr spc="-41" dirty="0"/>
              <a:t> </a:t>
            </a:r>
            <a:r>
              <a:rPr spc="-4" dirty="0"/>
              <a:t>value.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63036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C5B9-68DD-5493-B41C-9233420A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The message cannot be altered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E644-9DC5-B832-CCC9-5B6AB59C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cannot be altered. </a:t>
            </a:r>
          </a:p>
          <a:p>
            <a:r>
              <a:rPr lang="en-US" dirty="0"/>
              <a:t>The hash value guarantees the integrity</a:t>
            </a:r>
            <a:r>
              <a:rPr lang="en-US" baseline="0" dirty="0"/>
              <a:t> of the message, and the senders private key encrypts the hash value.</a:t>
            </a:r>
          </a:p>
          <a:p>
            <a:r>
              <a:rPr lang="en-US" dirty="0"/>
              <a:t>Changing the message would require knowing the sender's private key.</a:t>
            </a:r>
          </a:p>
        </p:txBody>
      </p:sp>
    </p:spTree>
    <p:extLst>
      <p:ext uri="{BB962C8B-B14F-4D97-AF65-F5344CB8AC3E}">
        <p14:creationId xmlns:p14="http://schemas.microsoft.com/office/powerpoint/2010/main" val="2498108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87DB-BF5B-961D-7744-6FC48E6C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 The hash value is much shorter than the full message. The time to decrypt depends on the length of the message. Shorter is faster.</a:t>
            </a:r>
          </a:p>
          <a:p>
            <a:r>
              <a:rPr lang="en-US" dirty="0"/>
              <a:t>Compatibility. Different signing schemes exist and just encrypting the hash provides compatibility with multiple schemes.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D357F-AEA0-312C-04C3-9F149BF9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Why encrypt just the hash value?</a:t>
            </a:r>
          </a:p>
        </p:txBody>
      </p:sp>
    </p:spTree>
    <p:extLst>
      <p:ext uri="{BB962C8B-B14F-4D97-AF65-F5344CB8AC3E}">
        <p14:creationId xmlns:p14="http://schemas.microsoft.com/office/powerpoint/2010/main" val="1823496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BAE-5B36-E17E-B488-9DF24894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D0E9-8680-886F-D376-42914894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public key infrastructure (PKI) is a set of roles, policies, hardware, software and procedures needed to create, manage, distribute, use, store and revoke digital certificates</a:t>
            </a:r>
          </a:p>
          <a:p>
            <a:r>
              <a:rPr lang="en-US" spc="-4" dirty="0">
                <a:latin typeface="Calibri"/>
                <a:cs typeface="Calibri"/>
              </a:rPr>
              <a:t>A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Certificate Authority (CA) is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an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independent</a:t>
            </a:r>
            <a:r>
              <a:rPr lang="en-US" spc="45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organization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will</a:t>
            </a:r>
            <a:r>
              <a:rPr lang="en-US" spc="11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issue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a </a:t>
            </a:r>
            <a:r>
              <a:rPr lang="en-US" spc="-8" dirty="0">
                <a:latin typeface="Calibri"/>
                <a:cs typeface="Calibri"/>
              </a:rPr>
              <a:t>certificate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only </a:t>
            </a:r>
            <a:r>
              <a:rPr lang="en-US" spc="-461" dirty="0">
                <a:latin typeface="Calibri"/>
                <a:cs typeface="Calibri"/>
              </a:rPr>
              <a:t> </a:t>
            </a:r>
            <a:r>
              <a:rPr lang="en-US" spc="-11" dirty="0">
                <a:latin typeface="Calibri"/>
                <a:cs typeface="Calibri"/>
              </a:rPr>
              <a:t>to</a:t>
            </a:r>
            <a:r>
              <a:rPr lang="en-US" spc="-4" dirty="0">
                <a:latin typeface="Calibri"/>
                <a:cs typeface="Calibri"/>
              </a:rPr>
              <a:t> 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party</a:t>
            </a:r>
            <a:r>
              <a:rPr lang="en-US" i="1" spc="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can</a:t>
            </a:r>
            <a:r>
              <a:rPr lang="en-US" spc="8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verify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its</a:t>
            </a:r>
            <a:r>
              <a:rPr lang="en-US" spc="4" dirty="0">
                <a:latin typeface="Calibri"/>
                <a:cs typeface="Calibri"/>
              </a:rPr>
              <a:t> </a:t>
            </a:r>
            <a:r>
              <a:rPr lang="en-US" spc="-23" dirty="0">
                <a:latin typeface="Calibri"/>
                <a:cs typeface="Calibri"/>
              </a:rPr>
              <a:t>identity.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7BEB-03DF-9EC2-426F-7F538599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2AC-745D-7841-0961-D2872115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security is the protection of computer systems and information from harm, theft, and unauthorized use.</a:t>
            </a:r>
          </a:p>
          <a:p>
            <a:r>
              <a:rPr lang="en-US" dirty="0"/>
              <a:t>This includes physical security (outside of our scope) as well as cyber security.</a:t>
            </a:r>
          </a:p>
        </p:txBody>
      </p:sp>
    </p:spTree>
    <p:extLst>
      <p:ext uri="{BB962C8B-B14F-4D97-AF65-F5344CB8AC3E}">
        <p14:creationId xmlns:p14="http://schemas.microsoft.com/office/powerpoint/2010/main" val="3650971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1AC8-4557-A617-36E5-B0BA04E6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7989-2B81-2E8C-1934-A5AA4052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digital certificate is an electronic document used to prove the validity of a public key. The certificate includes information about the key, information about the identity of its owner and the digital signature of a CA.</a:t>
            </a:r>
          </a:p>
          <a:p>
            <a:pPr marL="180975" indent="-171450">
              <a:spcBef>
                <a:spcPts val="484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pc="-38" dirty="0">
                <a:latin typeface="Calibri"/>
                <a:cs typeface="Calibri"/>
              </a:rPr>
              <a:t>Two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important</a:t>
            </a:r>
            <a:r>
              <a:rPr lang="en-US" spc="23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elements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 a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certificate</a:t>
            </a:r>
            <a:endParaRPr lang="en-US" dirty="0">
              <a:latin typeface="Calibri"/>
              <a:cs typeface="Calibri"/>
            </a:endParaRPr>
          </a:p>
          <a:p>
            <a:pPr marL="523875" lvl="1" indent="-171926">
              <a:spcBef>
                <a:spcPts val="172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dirty="0">
                <a:latin typeface="Calibri"/>
                <a:cs typeface="Calibri"/>
              </a:rPr>
              <a:t>URL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of web</a:t>
            </a:r>
            <a:r>
              <a:rPr lang="en-US" spc="-4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site</a:t>
            </a:r>
            <a:r>
              <a:rPr lang="en-US" spc="-11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that</a:t>
            </a:r>
            <a:r>
              <a:rPr lang="en-US" spc="-4" dirty="0">
                <a:latin typeface="Calibri"/>
                <a:cs typeface="Calibri"/>
              </a:rPr>
              <a:t> has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been</a:t>
            </a:r>
            <a:r>
              <a:rPr lang="en-US" spc="-8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certified.</a:t>
            </a: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spc="-8" dirty="0">
                <a:latin typeface="Calibri"/>
                <a:cs typeface="Calibri"/>
              </a:rPr>
              <a:t>Digital</a:t>
            </a:r>
            <a:r>
              <a:rPr lang="en-US" spc="-23" dirty="0">
                <a:latin typeface="Calibri"/>
                <a:cs typeface="Calibri"/>
              </a:rPr>
              <a:t> </a:t>
            </a:r>
            <a:r>
              <a:rPr lang="en-US" spc="-8" dirty="0">
                <a:latin typeface="Calibri"/>
                <a:cs typeface="Calibri"/>
              </a:rPr>
              <a:t>signature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4" dirty="0">
                <a:latin typeface="Calibri"/>
                <a:cs typeface="Calibri"/>
              </a:rPr>
              <a:t>of </a:t>
            </a:r>
            <a:r>
              <a:rPr lang="en-US" dirty="0">
                <a:latin typeface="Calibri"/>
                <a:cs typeface="Calibri"/>
              </a:rPr>
              <a:t>a</a:t>
            </a:r>
            <a:r>
              <a:rPr lang="en-US" spc="-8" dirty="0">
                <a:latin typeface="Calibri"/>
                <a:cs typeface="Calibri"/>
              </a:rPr>
              <a:t> CA.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85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>
            <a:extLst>
              <a:ext uri="{FF2B5EF4-FFF2-40B4-BE49-F238E27FC236}">
                <a16:creationId xmlns:a16="http://schemas.microsoft.com/office/drawing/2014/main" id="{1197A46B-7C6D-B49B-1D7D-75BB2414B469}"/>
              </a:ext>
            </a:extLst>
          </p:cNvPr>
          <p:cNvSpPr txBox="1"/>
          <p:nvPr/>
        </p:nvSpPr>
        <p:spPr>
          <a:xfrm>
            <a:off x="2917031" y="4702876"/>
            <a:ext cx="3026569" cy="12407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Bob</a:t>
            </a:r>
          </a:p>
          <a:p>
            <a:pPr>
              <a:spcBef>
                <a:spcPts val="19"/>
              </a:spcBef>
            </a:pPr>
            <a:endParaRPr sz="2000" dirty="0">
              <a:latin typeface="Calibri"/>
              <a:cs typeface="Calibri"/>
            </a:endParaRPr>
          </a:p>
          <a:p>
            <a:pPr marL="809625"/>
            <a:r>
              <a:rPr sz="2000" spc="-8" dirty="0">
                <a:latin typeface="Calibri"/>
                <a:cs typeface="Calibri"/>
              </a:rPr>
              <a:t>Certificate</a:t>
            </a:r>
            <a:r>
              <a:rPr sz="2000" spc="-23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digitally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signed</a:t>
            </a:r>
            <a:r>
              <a:rPr sz="2000" spc="-8" dirty="0">
                <a:latin typeface="Calibri"/>
                <a:cs typeface="Calibri"/>
              </a:rPr>
              <a:t> by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CA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81638155-F30F-011A-9F4E-97B477D4D067}"/>
              </a:ext>
            </a:extLst>
          </p:cNvPr>
          <p:cNvSpPr txBox="1"/>
          <p:nvPr/>
        </p:nvSpPr>
        <p:spPr>
          <a:xfrm>
            <a:off x="2972422" y="4191112"/>
            <a:ext cx="4705137" cy="105557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555308">
              <a:spcBef>
                <a:spcPts val="71"/>
              </a:spcBef>
            </a:pPr>
            <a:endParaRPr sz="2000" dirty="0">
              <a:latin typeface="Calibri"/>
              <a:cs typeface="Calibri"/>
            </a:endParaRPr>
          </a:p>
          <a:p>
            <a:pPr marL="2318861"/>
            <a:r>
              <a:rPr sz="2400" spc="-19" dirty="0">
                <a:latin typeface="Calibri"/>
                <a:cs typeface="Calibri"/>
              </a:rPr>
              <a:t>Truste</a:t>
            </a:r>
            <a:r>
              <a:rPr lang="en-US" sz="2400" spc="-19" dirty="0">
                <a:latin typeface="Calibri"/>
                <a:cs typeface="Calibri"/>
              </a:rPr>
              <a:t>d </a:t>
            </a:r>
            <a:r>
              <a:rPr sz="2400" spc="-8" dirty="0">
                <a:latin typeface="Calibri"/>
                <a:cs typeface="Calibri"/>
              </a:rPr>
              <a:t>Certificate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Authority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2628900" y="4224341"/>
            <a:ext cx="2457450" cy="1259681"/>
            <a:chOff x="3505200" y="3806952"/>
            <a:chExt cx="3276600" cy="1679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3886537"/>
              <a:ext cx="1152144" cy="11518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00" y="3806952"/>
              <a:ext cx="2286000" cy="10805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5544" y="4492752"/>
              <a:ext cx="1286255" cy="99364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4941" y="911989"/>
            <a:ext cx="537343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Getting</a:t>
            </a:r>
            <a:r>
              <a:rPr spc="-98" dirty="0"/>
              <a:t> </a:t>
            </a:r>
            <a:r>
              <a:rPr dirty="0"/>
              <a:t>a</a:t>
            </a:r>
            <a:r>
              <a:rPr spc="-64" dirty="0"/>
              <a:t> </a:t>
            </a:r>
            <a:r>
              <a:rPr spc="-30" dirty="0"/>
              <a:t>certificate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900" y="2581147"/>
            <a:ext cx="864108" cy="8638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7600" y="3048000"/>
            <a:ext cx="1410353" cy="41588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50990" y="2793254"/>
            <a:ext cx="3026569" cy="94054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555308">
              <a:spcBef>
                <a:spcPts val="71"/>
              </a:spcBef>
            </a:pPr>
            <a:r>
              <a:rPr sz="2400" spc="-19" dirty="0">
                <a:latin typeface="Calibri"/>
                <a:cs typeface="Calibri"/>
              </a:rPr>
              <a:t>Trusted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Certificate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Authority</a:t>
            </a:r>
            <a:endParaRPr sz="2400" dirty="0">
              <a:latin typeface="Calibri"/>
              <a:cs typeface="Calibri"/>
            </a:endParaRPr>
          </a:p>
          <a:p>
            <a:pPr marL="9525">
              <a:lnSpc>
                <a:spcPts val="1256"/>
              </a:lnSpc>
            </a:pPr>
            <a:r>
              <a:rPr lang="en-US" sz="2000" dirty="0">
                <a:latin typeface="Calibri"/>
                <a:cs typeface="Calibri"/>
              </a:rPr>
              <a:t>   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4762" y="2433446"/>
            <a:ext cx="1085850" cy="1085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B04588-2F9B-34BA-DB33-9486431B27BC}"/>
              </a:ext>
            </a:extLst>
          </p:cNvPr>
          <p:cNvSpPr txBox="1"/>
          <p:nvPr/>
        </p:nvSpPr>
        <p:spPr>
          <a:xfrm>
            <a:off x="3556045" y="2577475"/>
            <a:ext cx="1575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1" dirty="0">
                <a:latin typeface="Calibri"/>
                <a:cs typeface="Calibri"/>
              </a:rPr>
              <a:t>Registers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8" dirty="0">
                <a:latin typeface="Calibri"/>
                <a:cs typeface="Calibri"/>
              </a:rPr>
              <a:t>web</a:t>
            </a:r>
            <a:r>
              <a:rPr lang="en-US" sz="2000" spc="8" dirty="0">
                <a:latin typeface="Calibri"/>
                <a:cs typeface="Calibri"/>
              </a:rPr>
              <a:t> </a:t>
            </a:r>
            <a:r>
              <a:rPr lang="en-US" sz="2000" spc="-8" dirty="0">
                <a:latin typeface="Calibri"/>
                <a:cs typeface="Calibri"/>
              </a:rPr>
              <a:t>site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D9902-48D7-0C4C-8060-524F60332488}"/>
              </a:ext>
            </a:extLst>
          </p:cNvPr>
          <p:cNvSpPr txBox="1"/>
          <p:nvPr/>
        </p:nvSpPr>
        <p:spPr>
          <a:xfrm>
            <a:off x="2676012" y="4521241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315BC-C880-17EC-CF4F-0E9549ED5841}"/>
              </a:ext>
            </a:extLst>
          </p:cNvPr>
          <p:cNvSpPr txBox="1"/>
          <p:nvPr/>
        </p:nvSpPr>
        <p:spPr>
          <a:xfrm>
            <a:off x="2676012" y="3378241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811763"/>
            <a:ext cx="509682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Accessing</a:t>
            </a:r>
            <a:r>
              <a:rPr spc="-98" dirty="0"/>
              <a:t> </a:t>
            </a:r>
            <a:r>
              <a:rPr spc="-64" dirty="0"/>
              <a:t>Web</a:t>
            </a:r>
            <a:r>
              <a:rPr spc="-105" dirty="0"/>
              <a:t> </a:t>
            </a:r>
            <a:r>
              <a:rPr spc="-23" dirty="0"/>
              <a:t>Site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051" y="2462273"/>
            <a:ext cx="780668" cy="7815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1900" y="2604076"/>
            <a:ext cx="1410353" cy="4165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51022" y="3020627"/>
            <a:ext cx="2231231" cy="124024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752475">
              <a:spcBef>
                <a:spcPts val="71"/>
              </a:spcBef>
            </a:pPr>
            <a:r>
              <a:rPr sz="2000" spc="-4" dirty="0">
                <a:latin typeface="Calibri"/>
                <a:cs typeface="Calibri"/>
              </a:rPr>
              <a:t>Accesses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9" dirty="0">
                <a:latin typeface="Calibri"/>
                <a:cs typeface="Calibri"/>
              </a:rPr>
              <a:t>Bob’s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web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site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9525"/>
            <a:r>
              <a:rPr sz="2000" dirty="0">
                <a:latin typeface="Calibri"/>
                <a:cs typeface="Calibri"/>
              </a:rPr>
              <a:t>Alice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2100" y="2400300"/>
            <a:ext cx="1085850" cy="10858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98748" y="4055364"/>
            <a:ext cx="1618488" cy="10789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68397" y="4768537"/>
            <a:ext cx="3063907" cy="93246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000" dirty="0">
                <a:latin typeface="Calibri"/>
                <a:cs typeface="Calibri"/>
              </a:rPr>
              <a:t>Alice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verifies </a:t>
            </a:r>
            <a:r>
              <a:rPr lang="en-US" sz="2000" spc="-4" dirty="0">
                <a:latin typeface="Calibri"/>
                <a:cs typeface="Calibri"/>
              </a:rPr>
              <a:t>certificate </a:t>
            </a:r>
            <a:r>
              <a:rPr sz="2000" spc="-4" dirty="0">
                <a:latin typeface="Calibri"/>
                <a:cs typeface="Calibri"/>
              </a:rPr>
              <a:t>using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34" dirty="0">
                <a:latin typeface="Calibri"/>
                <a:cs typeface="Calibri"/>
              </a:rPr>
              <a:t>CA’s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public</a:t>
            </a:r>
            <a:r>
              <a:rPr sz="2000" spc="-26" dirty="0">
                <a:latin typeface="Calibri"/>
                <a:cs typeface="Calibri"/>
              </a:rPr>
              <a:t> </a:t>
            </a:r>
            <a:r>
              <a:rPr sz="2000" spc="-23" dirty="0">
                <a:latin typeface="Calibri"/>
                <a:cs typeface="Calibri"/>
              </a:rPr>
              <a:t>key</a:t>
            </a:r>
            <a:r>
              <a:rPr sz="2000" spc="26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and </a:t>
            </a:r>
            <a:r>
              <a:rPr sz="2000" spc="-8" dirty="0">
                <a:latin typeface="Calibri"/>
                <a:cs typeface="Calibri"/>
              </a:rPr>
              <a:t>knows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she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is </a:t>
            </a:r>
            <a:r>
              <a:rPr sz="2000" spc="-8" dirty="0">
                <a:latin typeface="Calibri"/>
                <a:cs typeface="Calibri"/>
              </a:rPr>
              <a:t>talking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to</a:t>
            </a:r>
            <a:r>
              <a:rPr lang="en-US" sz="2000" spc="-8" dirty="0">
                <a:latin typeface="Calibri"/>
                <a:cs typeface="Calibri"/>
              </a:rPr>
              <a:t> </a:t>
            </a:r>
            <a:r>
              <a:rPr sz="2000" spc="-19" dirty="0">
                <a:latin typeface="Calibri"/>
                <a:cs typeface="Calibri"/>
              </a:rPr>
              <a:t>Bob’s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web site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0351" y="3961889"/>
            <a:ext cx="780668" cy="781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91C27A-9488-EA26-BC76-B9987ABF2AD3}"/>
              </a:ext>
            </a:extLst>
          </p:cNvPr>
          <p:cNvSpPr txBox="1"/>
          <p:nvPr/>
        </p:nvSpPr>
        <p:spPr>
          <a:xfrm>
            <a:off x="5638800" y="4133671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Web site  sends certificate</a:t>
            </a: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725D98DF-1F14-9DA8-B14F-2B996FD60A3A}"/>
              </a:ext>
            </a:extLst>
          </p:cNvPr>
          <p:cNvSpPr txBox="1"/>
          <p:nvPr/>
        </p:nvSpPr>
        <p:spPr>
          <a:xfrm>
            <a:off x="2780558" y="3380098"/>
            <a:ext cx="3063907" cy="31691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000" dirty="0">
                <a:latin typeface="Calibri"/>
                <a:cs typeface="Calibri"/>
              </a:rPr>
              <a:t>Alice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212" y="914400"/>
            <a:ext cx="618767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Man</a:t>
            </a:r>
            <a:r>
              <a:rPr spc="-71" dirty="0"/>
              <a:t> </a:t>
            </a:r>
            <a:r>
              <a:rPr spc="-8" dirty="0"/>
              <a:t>in</a:t>
            </a:r>
            <a:r>
              <a:rPr spc="-71" dirty="0"/>
              <a:t> </a:t>
            </a:r>
            <a:r>
              <a:rPr spc="-15" dirty="0"/>
              <a:t>the</a:t>
            </a:r>
            <a:r>
              <a:rPr spc="-79" dirty="0"/>
              <a:t> </a:t>
            </a:r>
            <a:r>
              <a:rPr spc="-23" dirty="0"/>
              <a:t>middle</a:t>
            </a:r>
            <a:r>
              <a:rPr spc="-86" dirty="0"/>
              <a:t> </a:t>
            </a:r>
            <a:r>
              <a:rPr spc="-38" dirty="0"/>
              <a:t>attack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84695" cy="401151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53" dirty="0">
                <a:latin typeface="Calibri"/>
                <a:cs typeface="Calibri"/>
              </a:rPr>
              <a:t>You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airport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scanning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available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ISP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56" dirty="0">
                <a:latin typeface="Calibri"/>
                <a:cs typeface="Calibri"/>
              </a:rPr>
              <a:t>You</a:t>
            </a:r>
            <a:r>
              <a:rPr sz="2800" spc="-4" dirty="0">
                <a:latin typeface="Calibri"/>
                <a:cs typeface="Calibri"/>
              </a:rPr>
              <a:t> find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“freewifi”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get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them.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“freewifi”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may</a:t>
            </a:r>
            <a:r>
              <a:rPr sz="2800" spc="-4" dirty="0">
                <a:latin typeface="Calibri"/>
                <a:cs typeface="Calibri"/>
              </a:rPr>
              <a:t> be an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attacker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“freewifi”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can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spcBef>
                <a:spcPts val="18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spoof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steal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your </a:t>
            </a:r>
            <a:r>
              <a:rPr sz="2400" spc="-4" dirty="0">
                <a:latin typeface="Calibri"/>
                <a:cs typeface="Calibri"/>
              </a:rPr>
              <a:t>credentials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eavesdrop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389" y="685800"/>
            <a:ext cx="362845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TLS</a:t>
            </a:r>
            <a:r>
              <a:rPr spc="-120" dirty="0"/>
              <a:t> </a:t>
            </a:r>
            <a:r>
              <a:rPr spc="-26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2206" y="2042078"/>
            <a:ext cx="998817" cy="6374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141" y="1911860"/>
            <a:ext cx="864108" cy="8638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81182" y="2766190"/>
            <a:ext cx="864108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Bob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851" y="1905000"/>
            <a:ext cx="780668" cy="7815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6685" y="2721422"/>
            <a:ext cx="780667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Al</a:t>
            </a:r>
            <a:r>
              <a:rPr sz="2000" spc="-11" dirty="0">
                <a:latin typeface="Calibri"/>
                <a:cs typeface="Calibri"/>
              </a:rPr>
              <a:t>i</a:t>
            </a:r>
            <a:r>
              <a:rPr sz="2000" spc="-8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32689" y="2656653"/>
            <a:ext cx="1440659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000" spc="-4" dirty="0">
                <a:latin typeface="Calibri"/>
                <a:cs typeface="Calibri"/>
              </a:rPr>
              <a:t>TLS</a:t>
            </a:r>
            <a:r>
              <a:rPr sz="2000" spc="-38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Handshake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970" y="3390290"/>
            <a:ext cx="6856096" cy="287658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indent="-343376">
              <a:spcBef>
                <a:spcPts val="1590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lang="en-US" sz="2800" spc="-4" dirty="0">
                <a:latin typeface="Calibri"/>
                <a:cs typeface="Calibri"/>
              </a:rPr>
              <a:t>TLS begins with a handshake to establish identity and create symmetric key.</a:t>
            </a:r>
          </a:p>
          <a:p>
            <a:pPr marL="352425" indent="-343376">
              <a:spcBef>
                <a:spcPts val="1590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800" spc="-4" dirty="0">
                <a:latin typeface="Calibri"/>
                <a:cs typeface="Calibri"/>
              </a:rPr>
              <a:t>Symmetric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key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used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to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messages</a:t>
            </a:r>
            <a:endParaRPr sz="2800" dirty="0">
              <a:latin typeface="Calibri"/>
              <a:cs typeface="Calibri"/>
            </a:endParaRPr>
          </a:p>
          <a:p>
            <a:pPr marL="352425" indent="-343376">
              <a:spcBef>
                <a:spcPts val="278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800" spc="-8" dirty="0">
                <a:latin typeface="Calibri"/>
                <a:cs typeface="Calibri"/>
              </a:rPr>
              <a:t>Discarded</a:t>
            </a:r>
            <a:r>
              <a:rPr sz="2800" spc="-3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after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session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completes</a:t>
            </a:r>
            <a:endParaRPr sz="2800" dirty="0">
              <a:latin typeface="Calibri"/>
              <a:cs typeface="Calibri"/>
            </a:endParaRPr>
          </a:p>
          <a:p>
            <a:pPr marL="352425" indent="-343376">
              <a:spcBef>
                <a:spcPts val="289"/>
              </a:spcBef>
              <a:buFont typeface="Arial MT"/>
              <a:buChar char="•"/>
              <a:tabLst>
                <a:tab pos="352425" algn="l"/>
                <a:tab pos="352901" algn="l"/>
              </a:tabLst>
            </a:pP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session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generate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different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key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673357"/>
            <a:ext cx="411689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TLS</a:t>
            </a:r>
            <a:r>
              <a:rPr spc="-98" dirty="0"/>
              <a:t> </a:t>
            </a:r>
            <a:r>
              <a:rPr spc="-41" dirty="0"/>
              <a:t>handshake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77150" cy="336005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1" dirty="0">
                <a:latin typeface="Calibri"/>
                <a:cs typeface="Calibri"/>
              </a:rPr>
              <a:t>Establish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identify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Uses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certificates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which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depend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public/private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keys</a:t>
            </a:r>
            <a:endParaRPr sz="28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Because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certificates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digitally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signed,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they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neither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modified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or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spoofed</a:t>
            </a:r>
            <a:endParaRPr sz="2800" dirty="0">
              <a:latin typeface="Calibri"/>
              <a:cs typeface="Calibri"/>
            </a:endParaRPr>
          </a:p>
          <a:p>
            <a:pPr marL="180975" marR="490061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Diffie-Hellman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algorithm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session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for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symmetric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encryption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4C95-62F6-0EFE-671E-106786E4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symmetric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79E0-6881-566F-8DCB-1EDDCA90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Alice and Bob wish to communicate securely.</a:t>
            </a:r>
            <a:endParaRPr lang="en-US" sz="2800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over the internet is open to eavesdropping.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 is to develop a shared symmetric key.</a:t>
            </a:r>
          </a:p>
        </p:txBody>
      </p:sp>
    </p:spTree>
    <p:extLst>
      <p:ext uri="{BB962C8B-B14F-4D97-AF65-F5344CB8AC3E}">
        <p14:creationId xmlns:p14="http://schemas.microsoft.com/office/powerpoint/2010/main" val="1778254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007C-55E2-4199-D347-05AD3763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4158-1409-25EC-3CFF-D3B85AD6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Diffie-Hellman algorithm is a means for Alice and Bob to generate  a shared symmetric key even if there is an eavesdropper on their communication.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of the algorithm is dependent on the difficulty of factoring  large numbers.</a:t>
            </a:r>
            <a:endParaRPr lang="en-US" dirty="0"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present a more intuitive description using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09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76"/>
          <p:cNvSpPr txBox="1"/>
          <p:nvPr/>
        </p:nvSpPr>
        <p:spPr>
          <a:xfrm>
            <a:off x="1610302" y="2089053"/>
            <a:ext cx="6847898" cy="57794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39641">
              <a:lnSpc>
                <a:spcPts val="953"/>
              </a:lnSpc>
              <a:spcBef>
                <a:spcPts val="71"/>
              </a:spcBef>
            </a:pPr>
            <a:r>
              <a:rPr sz="863" b="1" u="sng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Bob</a:t>
            </a:r>
            <a:endParaRPr sz="863" dirty="0">
              <a:latin typeface="Calibri"/>
              <a:cs typeface="Calibri"/>
            </a:endParaRPr>
          </a:p>
          <a:p>
            <a:pPr marL="1694974" indent="-171926">
              <a:lnSpc>
                <a:spcPts val="2258"/>
              </a:lnSpc>
              <a:buFont typeface="Arial MT"/>
              <a:buChar char="•"/>
              <a:tabLst>
                <a:tab pos="1695450" algn="l"/>
              </a:tabLst>
            </a:pPr>
            <a:r>
              <a:rPr sz="2400" dirty="0">
                <a:latin typeface="Calibri"/>
                <a:cs typeface="Calibri"/>
              </a:rPr>
              <a:t>Alice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Bob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agree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shared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color</a:t>
            </a:r>
            <a:r>
              <a:rPr sz="1950" spc="-38" dirty="0">
                <a:latin typeface="Calibri"/>
                <a:cs typeface="Calibri"/>
              </a:rPr>
              <a:t>.</a:t>
            </a:r>
            <a:endParaRPr sz="1950" dirty="0">
              <a:latin typeface="Calibri"/>
              <a:cs typeface="Calibri"/>
            </a:endParaRPr>
          </a:p>
          <a:p>
            <a:pPr marL="9525">
              <a:spcBef>
                <a:spcPts val="101"/>
              </a:spcBef>
            </a:pPr>
            <a:r>
              <a:rPr sz="863" dirty="0">
                <a:latin typeface="Calibri"/>
                <a:cs typeface="Calibri"/>
              </a:rPr>
              <a:t>Common</a:t>
            </a:r>
            <a:r>
              <a:rPr sz="863" spc="-30" dirty="0">
                <a:latin typeface="Calibri"/>
                <a:cs typeface="Calibri"/>
              </a:rPr>
              <a:t> </a:t>
            </a:r>
            <a:r>
              <a:rPr sz="863" spc="-8" dirty="0">
                <a:latin typeface="Calibri"/>
                <a:cs typeface="Calibri"/>
              </a:rPr>
              <a:t>Paint</a:t>
            </a:r>
            <a:endParaRPr sz="863" dirty="0">
              <a:latin typeface="Calibri"/>
              <a:cs typeface="Calibri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grpSp>
        <p:nvGrpSpPr>
          <p:cNvPr id="2" name="object 2"/>
          <p:cNvGrpSpPr/>
          <p:nvPr/>
        </p:nvGrpSpPr>
        <p:grpSpPr>
          <a:xfrm>
            <a:off x="1058079" y="2149601"/>
            <a:ext cx="392906" cy="593422"/>
            <a:chOff x="1410771" y="1970959"/>
            <a:chExt cx="523875" cy="608330"/>
          </a:xfrm>
        </p:grpSpPr>
        <p:sp>
          <p:nvSpPr>
            <p:cNvPr id="3" name="object 3"/>
            <p:cNvSpPr/>
            <p:nvPr/>
          </p:nvSpPr>
          <p:spPr>
            <a:xfrm>
              <a:off x="1416645" y="1976834"/>
              <a:ext cx="511809" cy="596900"/>
            </a:xfrm>
            <a:custGeom>
              <a:avLst/>
              <a:gdLst/>
              <a:ahLst/>
              <a:cxnLst/>
              <a:rect l="l" t="t" r="r" b="b"/>
              <a:pathLst>
                <a:path w="511810" h="596900">
                  <a:moveTo>
                    <a:pt x="511785" y="63836"/>
                  </a:moveTo>
                  <a:lnTo>
                    <a:pt x="502672" y="80894"/>
                  </a:lnTo>
                  <a:lnTo>
                    <a:pt x="476942" y="96128"/>
                  </a:lnTo>
                  <a:lnTo>
                    <a:pt x="437003" y="108968"/>
                  </a:lnTo>
                  <a:lnTo>
                    <a:pt x="385267" y="118845"/>
                  </a:lnTo>
                  <a:lnTo>
                    <a:pt x="324144" y="125189"/>
                  </a:lnTo>
                  <a:lnTo>
                    <a:pt x="256045" y="127430"/>
                  </a:lnTo>
                  <a:lnTo>
                    <a:pt x="188128" y="125189"/>
                  </a:lnTo>
                  <a:lnTo>
                    <a:pt x="127006" y="118845"/>
                  </a:lnTo>
                  <a:lnTo>
                    <a:pt x="75156" y="108968"/>
                  </a:lnTo>
                  <a:lnTo>
                    <a:pt x="35053" y="96128"/>
                  </a:lnTo>
                  <a:lnTo>
                    <a:pt x="0" y="63836"/>
                  </a:lnTo>
                  <a:lnTo>
                    <a:pt x="9176" y="47098"/>
                  </a:lnTo>
                  <a:lnTo>
                    <a:pt x="75156" y="18947"/>
                  </a:lnTo>
                  <a:lnTo>
                    <a:pt x="127006" y="8863"/>
                  </a:lnTo>
                  <a:lnTo>
                    <a:pt x="188128" y="2326"/>
                  </a:lnTo>
                  <a:lnTo>
                    <a:pt x="256045" y="0"/>
                  </a:lnTo>
                  <a:lnTo>
                    <a:pt x="324144" y="2326"/>
                  </a:lnTo>
                  <a:lnTo>
                    <a:pt x="385267" y="8863"/>
                  </a:lnTo>
                  <a:lnTo>
                    <a:pt x="437003" y="18947"/>
                  </a:lnTo>
                  <a:lnTo>
                    <a:pt x="476942" y="31913"/>
                  </a:lnTo>
                  <a:lnTo>
                    <a:pt x="511785" y="63836"/>
                  </a:lnTo>
                  <a:close/>
                </a:path>
                <a:path w="511810" h="596900">
                  <a:moveTo>
                    <a:pt x="511785" y="63836"/>
                  </a:moveTo>
                  <a:lnTo>
                    <a:pt x="511785" y="532659"/>
                  </a:lnTo>
                  <a:lnTo>
                    <a:pt x="502672" y="549440"/>
                  </a:lnTo>
                  <a:lnTo>
                    <a:pt x="437003" y="577593"/>
                  </a:lnTo>
                  <a:lnTo>
                    <a:pt x="385267" y="587659"/>
                  </a:lnTo>
                  <a:lnTo>
                    <a:pt x="324144" y="594177"/>
                  </a:lnTo>
                  <a:lnTo>
                    <a:pt x="256045" y="596496"/>
                  </a:lnTo>
                  <a:lnTo>
                    <a:pt x="188128" y="594177"/>
                  </a:lnTo>
                  <a:lnTo>
                    <a:pt x="127006" y="587659"/>
                  </a:lnTo>
                  <a:lnTo>
                    <a:pt x="75156" y="577593"/>
                  </a:lnTo>
                  <a:lnTo>
                    <a:pt x="35053" y="564636"/>
                  </a:lnTo>
                  <a:lnTo>
                    <a:pt x="0" y="532659"/>
                  </a:lnTo>
                  <a:lnTo>
                    <a:pt x="0" y="63836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6646" y="2420899"/>
              <a:ext cx="511784" cy="152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6646" y="2338979"/>
              <a:ext cx="511784" cy="1795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6646" y="2305241"/>
              <a:ext cx="511784" cy="1156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16645" y="2305241"/>
              <a:ext cx="511809" cy="268605"/>
            </a:xfrm>
            <a:custGeom>
              <a:avLst/>
              <a:gdLst/>
              <a:ahLst/>
              <a:cxnLst/>
              <a:rect l="l" t="t" r="r" b="b"/>
              <a:pathLst>
                <a:path w="511810" h="268605">
                  <a:moveTo>
                    <a:pt x="511785" y="33738"/>
                  </a:moveTo>
                  <a:lnTo>
                    <a:pt x="498778" y="44103"/>
                  </a:lnTo>
                  <a:lnTo>
                    <a:pt x="462536" y="53127"/>
                  </a:lnTo>
                  <a:lnTo>
                    <a:pt x="407223" y="60258"/>
                  </a:lnTo>
                  <a:lnTo>
                    <a:pt x="337004" y="64943"/>
                  </a:lnTo>
                  <a:lnTo>
                    <a:pt x="256045" y="66627"/>
                  </a:lnTo>
                  <a:lnTo>
                    <a:pt x="175281" y="64943"/>
                  </a:lnTo>
                  <a:lnTo>
                    <a:pt x="105015" y="60258"/>
                  </a:lnTo>
                  <a:lnTo>
                    <a:pt x="49526" y="53127"/>
                  </a:lnTo>
                  <a:lnTo>
                    <a:pt x="13094" y="44103"/>
                  </a:lnTo>
                  <a:lnTo>
                    <a:pt x="0" y="33738"/>
                  </a:lnTo>
                  <a:lnTo>
                    <a:pt x="13094" y="23192"/>
                  </a:lnTo>
                  <a:lnTo>
                    <a:pt x="49526" y="13945"/>
                  </a:lnTo>
                  <a:lnTo>
                    <a:pt x="105015" y="6598"/>
                  </a:lnTo>
                  <a:lnTo>
                    <a:pt x="175281" y="1749"/>
                  </a:lnTo>
                  <a:lnTo>
                    <a:pt x="256045" y="0"/>
                  </a:lnTo>
                  <a:lnTo>
                    <a:pt x="337004" y="1749"/>
                  </a:lnTo>
                  <a:lnTo>
                    <a:pt x="407223" y="6598"/>
                  </a:lnTo>
                  <a:lnTo>
                    <a:pt x="462536" y="13945"/>
                  </a:lnTo>
                  <a:lnTo>
                    <a:pt x="498778" y="23192"/>
                  </a:lnTo>
                  <a:lnTo>
                    <a:pt x="511785" y="33738"/>
                  </a:lnTo>
                  <a:close/>
                </a:path>
                <a:path w="511810" h="268605">
                  <a:moveTo>
                    <a:pt x="511785" y="33738"/>
                  </a:moveTo>
                  <a:lnTo>
                    <a:pt x="511785" y="234350"/>
                  </a:lnTo>
                  <a:lnTo>
                    <a:pt x="498778" y="244803"/>
                  </a:lnTo>
                  <a:lnTo>
                    <a:pt x="462536" y="254038"/>
                  </a:lnTo>
                  <a:lnTo>
                    <a:pt x="407223" y="261421"/>
                  </a:lnTo>
                  <a:lnTo>
                    <a:pt x="337004" y="266316"/>
                  </a:lnTo>
                  <a:lnTo>
                    <a:pt x="256045" y="268089"/>
                  </a:lnTo>
                  <a:lnTo>
                    <a:pt x="175281" y="266316"/>
                  </a:lnTo>
                  <a:lnTo>
                    <a:pt x="105015" y="261421"/>
                  </a:lnTo>
                  <a:lnTo>
                    <a:pt x="49526" y="254038"/>
                  </a:lnTo>
                  <a:lnTo>
                    <a:pt x="13094" y="244803"/>
                  </a:lnTo>
                  <a:lnTo>
                    <a:pt x="0" y="234350"/>
                  </a:lnTo>
                  <a:lnTo>
                    <a:pt x="0" y="33738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456329" y="2149601"/>
            <a:ext cx="388619" cy="593422"/>
            <a:chOff x="3275104" y="1970959"/>
            <a:chExt cx="518159" cy="608330"/>
          </a:xfrm>
        </p:grpSpPr>
        <p:sp>
          <p:nvSpPr>
            <p:cNvPr id="9" name="object 9"/>
            <p:cNvSpPr/>
            <p:nvPr/>
          </p:nvSpPr>
          <p:spPr>
            <a:xfrm>
              <a:off x="3280979" y="1976834"/>
              <a:ext cx="506730" cy="596900"/>
            </a:xfrm>
            <a:custGeom>
              <a:avLst/>
              <a:gdLst/>
              <a:ahLst/>
              <a:cxnLst/>
              <a:rect l="l" t="t" r="r" b="b"/>
              <a:pathLst>
                <a:path w="506729" h="596900">
                  <a:moveTo>
                    <a:pt x="506116" y="74263"/>
                  </a:moveTo>
                  <a:lnTo>
                    <a:pt x="436784" y="108968"/>
                  </a:lnTo>
                  <a:lnTo>
                    <a:pt x="384981" y="118845"/>
                  </a:lnTo>
                  <a:lnTo>
                    <a:pt x="323801" y="125189"/>
                  </a:lnTo>
                  <a:lnTo>
                    <a:pt x="255667" y="127430"/>
                  </a:lnTo>
                  <a:lnTo>
                    <a:pt x="187897" y="125189"/>
                  </a:lnTo>
                  <a:lnTo>
                    <a:pt x="126878" y="118845"/>
                  </a:lnTo>
                  <a:lnTo>
                    <a:pt x="75095" y="108968"/>
                  </a:lnTo>
                  <a:lnTo>
                    <a:pt x="35031" y="96128"/>
                  </a:lnTo>
                  <a:lnTo>
                    <a:pt x="0" y="63836"/>
                  </a:lnTo>
                  <a:lnTo>
                    <a:pt x="9171" y="47098"/>
                  </a:lnTo>
                  <a:lnTo>
                    <a:pt x="75095" y="18947"/>
                  </a:lnTo>
                  <a:lnTo>
                    <a:pt x="126878" y="8863"/>
                  </a:lnTo>
                  <a:lnTo>
                    <a:pt x="187897" y="2326"/>
                  </a:lnTo>
                  <a:lnTo>
                    <a:pt x="255667" y="0"/>
                  </a:lnTo>
                  <a:lnTo>
                    <a:pt x="323801" y="2326"/>
                  </a:lnTo>
                  <a:lnTo>
                    <a:pt x="384981" y="8863"/>
                  </a:lnTo>
                  <a:lnTo>
                    <a:pt x="436784" y="18947"/>
                  </a:lnTo>
                  <a:lnTo>
                    <a:pt x="476787" y="31913"/>
                  </a:lnTo>
                  <a:lnTo>
                    <a:pt x="506116" y="53604"/>
                  </a:lnTo>
                </a:path>
                <a:path w="506729" h="596900">
                  <a:moveTo>
                    <a:pt x="506116" y="542916"/>
                  </a:moveTo>
                  <a:lnTo>
                    <a:pt x="436784" y="577593"/>
                  </a:lnTo>
                  <a:lnTo>
                    <a:pt x="384981" y="587659"/>
                  </a:lnTo>
                  <a:lnTo>
                    <a:pt x="323801" y="594177"/>
                  </a:lnTo>
                  <a:lnTo>
                    <a:pt x="255667" y="596496"/>
                  </a:lnTo>
                  <a:lnTo>
                    <a:pt x="187897" y="594177"/>
                  </a:lnTo>
                  <a:lnTo>
                    <a:pt x="126878" y="587659"/>
                  </a:lnTo>
                  <a:lnTo>
                    <a:pt x="75095" y="577593"/>
                  </a:lnTo>
                  <a:lnTo>
                    <a:pt x="35031" y="564636"/>
                  </a:lnTo>
                  <a:lnTo>
                    <a:pt x="0" y="532659"/>
                  </a:lnTo>
                  <a:lnTo>
                    <a:pt x="0" y="63836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0979" y="2420899"/>
              <a:ext cx="506116" cy="1524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0979" y="2338979"/>
              <a:ext cx="506116" cy="17953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0979" y="2305241"/>
              <a:ext cx="506116" cy="115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80979" y="2305241"/>
              <a:ext cx="506730" cy="268605"/>
            </a:xfrm>
            <a:custGeom>
              <a:avLst/>
              <a:gdLst/>
              <a:ahLst/>
              <a:cxnLst/>
              <a:rect l="l" t="t" r="r" b="b"/>
              <a:pathLst>
                <a:path w="506729" h="268605">
                  <a:moveTo>
                    <a:pt x="506116" y="38177"/>
                  </a:moveTo>
                  <a:lnTo>
                    <a:pt x="462357" y="53127"/>
                  </a:lnTo>
                  <a:lnTo>
                    <a:pt x="406963" y="60258"/>
                  </a:lnTo>
                  <a:lnTo>
                    <a:pt x="336670" y="64943"/>
                  </a:lnTo>
                  <a:lnTo>
                    <a:pt x="255667" y="66627"/>
                  </a:lnTo>
                  <a:lnTo>
                    <a:pt x="175073" y="64943"/>
                  </a:lnTo>
                  <a:lnTo>
                    <a:pt x="104917" y="60258"/>
                  </a:lnTo>
                  <a:lnTo>
                    <a:pt x="49491" y="53127"/>
                  </a:lnTo>
                  <a:lnTo>
                    <a:pt x="13088" y="44103"/>
                  </a:lnTo>
                  <a:lnTo>
                    <a:pt x="0" y="33738"/>
                  </a:lnTo>
                  <a:lnTo>
                    <a:pt x="13088" y="23192"/>
                  </a:lnTo>
                  <a:lnTo>
                    <a:pt x="49491" y="13945"/>
                  </a:lnTo>
                  <a:lnTo>
                    <a:pt x="104917" y="6598"/>
                  </a:lnTo>
                  <a:lnTo>
                    <a:pt x="175073" y="1749"/>
                  </a:lnTo>
                  <a:lnTo>
                    <a:pt x="255667" y="0"/>
                  </a:lnTo>
                  <a:lnTo>
                    <a:pt x="336670" y="1749"/>
                  </a:lnTo>
                  <a:lnTo>
                    <a:pt x="406963" y="6598"/>
                  </a:lnTo>
                  <a:lnTo>
                    <a:pt x="462357" y="13945"/>
                  </a:lnTo>
                  <a:lnTo>
                    <a:pt x="498665" y="23192"/>
                  </a:lnTo>
                  <a:lnTo>
                    <a:pt x="506116" y="29222"/>
                  </a:lnTo>
                </a:path>
                <a:path w="506729" h="268605">
                  <a:moveTo>
                    <a:pt x="506116" y="238827"/>
                  </a:moveTo>
                  <a:lnTo>
                    <a:pt x="462357" y="254038"/>
                  </a:lnTo>
                  <a:lnTo>
                    <a:pt x="406963" y="261421"/>
                  </a:lnTo>
                  <a:lnTo>
                    <a:pt x="336670" y="266316"/>
                  </a:lnTo>
                  <a:lnTo>
                    <a:pt x="255667" y="268089"/>
                  </a:lnTo>
                  <a:lnTo>
                    <a:pt x="175073" y="266316"/>
                  </a:lnTo>
                  <a:lnTo>
                    <a:pt x="104917" y="261421"/>
                  </a:lnTo>
                  <a:lnTo>
                    <a:pt x="49491" y="254038"/>
                  </a:lnTo>
                  <a:lnTo>
                    <a:pt x="13088" y="244803"/>
                  </a:lnTo>
                  <a:lnTo>
                    <a:pt x="0" y="234350"/>
                  </a:lnTo>
                  <a:lnTo>
                    <a:pt x="0" y="33738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58079" y="3216678"/>
            <a:ext cx="392906" cy="201317"/>
            <a:chOff x="1410771" y="2798287"/>
            <a:chExt cx="523875" cy="20637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6646" y="2828555"/>
              <a:ext cx="511784" cy="1696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6646" y="2804161"/>
              <a:ext cx="511784" cy="1030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16645" y="2804161"/>
              <a:ext cx="511809" cy="194310"/>
            </a:xfrm>
            <a:custGeom>
              <a:avLst/>
              <a:gdLst/>
              <a:ahLst/>
              <a:cxnLst/>
              <a:rect l="l" t="t" r="r" b="b"/>
              <a:pathLst>
                <a:path w="511810" h="194310">
                  <a:moveTo>
                    <a:pt x="511785" y="24393"/>
                  </a:moveTo>
                  <a:lnTo>
                    <a:pt x="498778" y="31854"/>
                  </a:lnTo>
                  <a:lnTo>
                    <a:pt x="462536" y="38376"/>
                  </a:lnTo>
                  <a:lnTo>
                    <a:pt x="407223" y="43547"/>
                  </a:lnTo>
                  <a:lnTo>
                    <a:pt x="337004" y="46953"/>
                  </a:lnTo>
                  <a:lnTo>
                    <a:pt x="256045" y="48180"/>
                  </a:lnTo>
                  <a:lnTo>
                    <a:pt x="175281" y="46953"/>
                  </a:lnTo>
                  <a:lnTo>
                    <a:pt x="105015" y="43547"/>
                  </a:lnTo>
                  <a:lnTo>
                    <a:pt x="49526" y="38376"/>
                  </a:lnTo>
                  <a:lnTo>
                    <a:pt x="13094" y="31854"/>
                  </a:lnTo>
                  <a:lnTo>
                    <a:pt x="0" y="24393"/>
                  </a:lnTo>
                  <a:lnTo>
                    <a:pt x="13094" y="16637"/>
                  </a:lnTo>
                  <a:lnTo>
                    <a:pt x="49526" y="9935"/>
                  </a:lnTo>
                  <a:lnTo>
                    <a:pt x="105015" y="4671"/>
                  </a:lnTo>
                  <a:lnTo>
                    <a:pt x="175281" y="1232"/>
                  </a:lnTo>
                  <a:lnTo>
                    <a:pt x="256045" y="0"/>
                  </a:lnTo>
                  <a:lnTo>
                    <a:pt x="337004" y="1232"/>
                  </a:lnTo>
                  <a:lnTo>
                    <a:pt x="407223" y="4671"/>
                  </a:lnTo>
                  <a:lnTo>
                    <a:pt x="462536" y="9935"/>
                  </a:lnTo>
                  <a:lnTo>
                    <a:pt x="498778" y="16637"/>
                  </a:lnTo>
                  <a:lnTo>
                    <a:pt x="511785" y="24393"/>
                  </a:lnTo>
                  <a:close/>
                </a:path>
                <a:path w="511810" h="194310">
                  <a:moveTo>
                    <a:pt x="511785" y="24393"/>
                  </a:moveTo>
                  <a:lnTo>
                    <a:pt x="511785" y="169664"/>
                  </a:lnTo>
                  <a:lnTo>
                    <a:pt x="498778" y="177374"/>
                  </a:lnTo>
                  <a:lnTo>
                    <a:pt x="462536" y="184070"/>
                  </a:lnTo>
                  <a:lnTo>
                    <a:pt x="407223" y="189351"/>
                  </a:lnTo>
                  <a:lnTo>
                    <a:pt x="337004" y="192814"/>
                  </a:lnTo>
                  <a:lnTo>
                    <a:pt x="256045" y="194058"/>
                  </a:lnTo>
                  <a:lnTo>
                    <a:pt x="175281" y="192814"/>
                  </a:lnTo>
                  <a:lnTo>
                    <a:pt x="105015" y="189351"/>
                  </a:lnTo>
                  <a:lnTo>
                    <a:pt x="49526" y="184070"/>
                  </a:lnTo>
                  <a:lnTo>
                    <a:pt x="13094" y="177374"/>
                  </a:lnTo>
                  <a:lnTo>
                    <a:pt x="0" y="169664"/>
                  </a:lnTo>
                  <a:lnTo>
                    <a:pt x="0" y="24393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456329" y="3216678"/>
            <a:ext cx="388619" cy="201317"/>
            <a:chOff x="3275104" y="2798287"/>
            <a:chExt cx="518159" cy="20637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0979" y="2828555"/>
              <a:ext cx="506116" cy="1696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80979" y="2804161"/>
              <a:ext cx="506116" cy="1030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0979" y="2804161"/>
              <a:ext cx="506730" cy="194310"/>
            </a:xfrm>
            <a:custGeom>
              <a:avLst/>
              <a:gdLst/>
              <a:ahLst/>
              <a:cxnLst/>
              <a:rect l="l" t="t" r="r" b="b"/>
              <a:pathLst>
                <a:path w="506729" h="194310">
                  <a:moveTo>
                    <a:pt x="506116" y="27588"/>
                  </a:moveTo>
                  <a:lnTo>
                    <a:pt x="462357" y="38376"/>
                  </a:lnTo>
                  <a:lnTo>
                    <a:pt x="406963" y="43547"/>
                  </a:lnTo>
                  <a:lnTo>
                    <a:pt x="336670" y="46953"/>
                  </a:lnTo>
                  <a:lnTo>
                    <a:pt x="255667" y="48180"/>
                  </a:lnTo>
                  <a:lnTo>
                    <a:pt x="175073" y="46953"/>
                  </a:lnTo>
                  <a:lnTo>
                    <a:pt x="104917" y="43547"/>
                  </a:lnTo>
                  <a:lnTo>
                    <a:pt x="49491" y="38376"/>
                  </a:lnTo>
                  <a:lnTo>
                    <a:pt x="13088" y="31854"/>
                  </a:lnTo>
                  <a:lnTo>
                    <a:pt x="0" y="24393"/>
                  </a:lnTo>
                  <a:lnTo>
                    <a:pt x="13088" y="16637"/>
                  </a:lnTo>
                  <a:lnTo>
                    <a:pt x="49491" y="9935"/>
                  </a:lnTo>
                  <a:lnTo>
                    <a:pt x="104917" y="4671"/>
                  </a:lnTo>
                  <a:lnTo>
                    <a:pt x="175073" y="1232"/>
                  </a:lnTo>
                  <a:lnTo>
                    <a:pt x="255667" y="0"/>
                  </a:lnTo>
                  <a:lnTo>
                    <a:pt x="336670" y="1232"/>
                  </a:lnTo>
                  <a:lnTo>
                    <a:pt x="406963" y="4671"/>
                  </a:lnTo>
                  <a:lnTo>
                    <a:pt x="462357" y="9935"/>
                  </a:lnTo>
                  <a:lnTo>
                    <a:pt x="498665" y="16637"/>
                  </a:lnTo>
                  <a:lnTo>
                    <a:pt x="506116" y="21071"/>
                  </a:lnTo>
                </a:path>
                <a:path w="506729" h="194310">
                  <a:moveTo>
                    <a:pt x="506116" y="172966"/>
                  </a:moveTo>
                  <a:lnTo>
                    <a:pt x="462357" y="184070"/>
                  </a:lnTo>
                  <a:lnTo>
                    <a:pt x="406963" y="189351"/>
                  </a:lnTo>
                  <a:lnTo>
                    <a:pt x="336670" y="192814"/>
                  </a:lnTo>
                  <a:lnTo>
                    <a:pt x="255667" y="194058"/>
                  </a:lnTo>
                  <a:lnTo>
                    <a:pt x="175073" y="192814"/>
                  </a:lnTo>
                  <a:lnTo>
                    <a:pt x="104917" y="189351"/>
                  </a:lnTo>
                  <a:lnTo>
                    <a:pt x="49491" y="184070"/>
                  </a:lnTo>
                  <a:lnTo>
                    <a:pt x="13088" y="177374"/>
                  </a:lnTo>
                  <a:lnTo>
                    <a:pt x="0" y="169664"/>
                  </a:lnTo>
                  <a:lnTo>
                    <a:pt x="0" y="24393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57960" y="3548367"/>
            <a:ext cx="1786890" cy="1626024"/>
            <a:chOff x="1410613" y="3138308"/>
            <a:chExt cx="2382520" cy="1666875"/>
          </a:xfrm>
        </p:grpSpPr>
        <p:sp>
          <p:nvSpPr>
            <p:cNvPr id="23" name="object 23"/>
            <p:cNvSpPr/>
            <p:nvPr/>
          </p:nvSpPr>
          <p:spPr>
            <a:xfrm>
              <a:off x="1416646" y="3144340"/>
              <a:ext cx="511809" cy="596900"/>
            </a:xfrm>
            <a:custGeom>
              <a:avLst/>
              <a:gdLst/>
              <a:ahLst/>
              <a:cxnLst/>
              <a:rect l="l" t="t" r="r" b="b"/>
              <a:pathLst>
                <a:path w="511810" h="596900">
                  <a:moveTo>
                    <a:pt x="511785" y="63836"/>
                  </a:moveTo>
                  <a:lnTo>
                    <a:pt x="502672" y="80912"/>
                  </a:lnTo>
                  <a:lnTo>
                    <a:pt x="476942" y="96190"/>
                  </a:lnTo>
                  <a:lnTo>
                    <a:pt x="437003" y="109089"/>
                  </a:lnTo>
                  <a:lnTo>
                    <a:pt x="385267" y="119025"/>
                  </a:lnTo>
                  <a:lnTo>
                    <a:pt x="324144" y="125413"/>
                  </a:lnTo>
                  <a:lnTo>
                    <a:pt x="256045" y="127673"/>
                  </a:lnTo>
                  <a:lnTo>
                    <a:pt x="188128" y="125413"/>
                  </a:lnTo>
                  <a:lnTo>
                    <a:pt x="127006" y="119025"/>
                  </a:lnTo>
                  <a:lnTo>
                    <a:pt x="75156" y="109089"/>
                  </a:lnTo>
                  <a:lnTo>
                    <a:pt x="35053" y="96190"/>
                  </a:lnTo>
                  <a:lnTo>
                    <a:pt x="0" y="63836"/>
                  </a:lnTo>
                  <a:lnTo>
                    <a:pt x="9176" y="47056"/>
                  </a:lnTo>
                  <a:lnTo>
                    <a:pt x="75156" y="18902"/>
                  </a:lnTo>
                  <a:lnTo>
                    <a:pt x="127006" y="8836"/>
                  </a:lnTo>
                  <a:lnTo>
                    <a:pt x="188128" y="2318"/>
                  </a:lnTo>
                  <a:lnTo>
                    <a:pt x="256045" y="0"/>
                  </a:lnTo>
                  <a:lnTo>
                    <a:pt x="324144" y="2318"/>
                  </a:lnTo>
                  <a:lnTo>
                    <a:pt x="385267" y="8836"/>
                  </a:lnTo>
                  <a:lnTo>
                    <a:pt x="437003" y="18902"/>
                  </a:lnTo>
                  <a:lnTo>
                    <a:pt x="476942" y="31859"/>
                  </a:lnTo>
                  <a:lnTo>
                    <a:pt x="511785" y="63836"/>
                  </a:lnTo>
                  <a:close/>
                </a:path>
                <a:path w="511810" h="596900">
                  <a:moveTo>
                    <a:pt x="511785" y="63836"/>
                  </a:moveTo>
                  <a:lnTo>
                    <a:pt x="511785" y="532659"/>
                  </a:lnTo>
                  <a:lnTo>
                    <a:pt x="502672" y="549397"/>
                  </a:lnTo>
                  <a:lnTo>
                    <a:pt x="437003" y="577548"/>
                  </a:lnTo>
                  <a:lnTo>
                    <a:pt x="385267" y="587632"/>
                  </a:lnTo>
                  <a:lnTo>
                    <a:pt x="324144" y="594169"/>
                  </a:lnTo>
                  <a:lnTo>
                    <a:pt x="256045" y="596496"/>
                  </a:lnTo>
                  <a:lnTo>
                    <a:pt x="188128" y="594169"/>
                  </a:lnTo>
                  <a:lnTo>
                    <a:pt x="127006" y="587632"/>
                  </a:lnTo>
                  <a:lnTo>
                    <a:pt x="75156" y="577548"/>
                  </a:lnTo>
                  <a:lnTo>
                    <a:pt x="35053" y="564582"/>
                  </a:lnTo>
                  <a:lnTo>
                    <a:pt x="0" y="532659"/>
                  </a:lnTo>
                  <a:lnTo>
                    <a:pt x="0" y="63836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6646" y="3588405"/>
              <a:ext cx="511784" cy="15243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16646" y="3490709"/>
              <a:ext cx="511784" cy="19531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6646" y="3399444"/>
              <a:ext cx="511784" cy="1888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6646" y="3351263"/>
              <a:ext cx="511784" cy="1395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16646" y="3351263"/>
              <a:ext cx="511809" cy="1423035"/>
            </a:xfrm>
            <a:custGeom>
              <a:avLst/>
              <a:gdLst/>
              <a:ahLst/>
              <a:cxnLst/>
              <a:rect l="l" t="t" r="r" b="b"/>
              <a:pathLst>
                <a:path w="511810" h="1423035">
                  <a:moveTo>
                    <a:pt x="511785" y="48180"/>
                  </a:moveTo>
                  <a:lnTo>
                    <a:pt x="502672" y="61363"/>
                  </a:lnTo>
                  <a:lnTo>
                    <a:pt x="476942" y="73177"/>
                  </a:lnTo>
                  <a:lnTo>
                    <a:pt x="437003" y="83163"/>
                  </a:lnTo>
                  <a:lnTo>
                    <a:pt x="385267" y="90864"/>
                  </a:lnTo>
                  <a:lnTo>
                    <a:pt x="324144" y="95821"/>
                  </a:lnTo>
                  <a:lnTo>
                    <a:pt x="256045" y="97575"/>
                  </a:lnTo>
                  <a:lnTo>
                    <a:pt x="188128" y="95821"/>
                  </a:lnTo>
                  <a:lnTo>
                    <a:pt x="127006" y="90864"/>
                  </a:lnTo>
                  <a:lnTo>
                    <a:pt x="75156" y="83163"/>
                  </a:lnTo>
                  <a:lnTo>
                    <a:pt x="35053" y="73177"/>
                  </a:lnTo>
                  <a:lnTo>
                    <a:pt x="0" y="48180"/>
                  </a:lnTo>
                  <a:lnTo>
                    <a:pt x="9176" y="35509"/>
                  </a:lnTo>
                  <a:lnTo>
                    <a:pt x="75156" y="14260"/>
                  </a:lnTo>
                  <a:lnTo>
                    <a:pt x="127006" y="6665"/>
                  </a:lnTo>
                  <a:lnTo>
                    <a:pt x="188128" y="1748"/>
                  </a:lnTo>
                  <a:lnTo>
                    <a:pt x="256045" y="0"/>
                  </a:lnTo>
                  <a:lnTo>
                    <a:pt x="324144" y="1748"/>
                  </a:lnTo>
                  <a:lnTo>
                    <a:pt x="385267" y="6665"/>
                  </a:lnTo>
                  <a:lnTo>
                    <a:pt x="437003" y="14260"/>
                  </a:lnTo>
                  <a:lnTo>
                    <a:pt x="476942" y="24038"/>
                  </a:lnTo>
                  <a:lnTo>
                    <a:pt x="511785" y="48180"/>
                  </a:lnTo>
                  <a:close/>
                </a:path>
                <a:path w="511810" h="1423035">
                  <a:moveTo>
                    <a:pt x="511785" y="48180"/>
                  </a:moveTo>
                  <a:lnTo>
                    <a:pt x="511785" y="340178"/>
                  </a:lnTo>
                  <a:lnTo>
                    <a:pt x="502672" y="353361"/>
                  </a:lnTo>
                  <a:lnTo>
                    <a:pt x="437003" y="375161"/>
                  </a:lnTo>
                  <a:lnTo>
                    <a:pt x="385267" y="382862"/>
                  </a:lnTo>
                  <a:lnTo>
                    <a:pt x="324144" y="387819"/>
                  </a:lnTo>
                  <a:lnTo>
                    <a:pt x="256045" y="389573"/>
                  </a:lnTo>
                  <a:lnTo>
                    <a:pt x="188128" y="387819"/>
                  </a:lnTo>
                  <a:lnTo>
                    <a:pt x="127006" y="382862"/>
                  </a:lnTo>
                  <a:lnTo>
                    <a:pt x="75156" y="375161"/>
                  </a:lnTo>
                  <a:lnTo>
                    <a:pt x="35053" y="365174"/>
                  </a:lnTo>
                  <a:lnTo>
                    <a:pt x="0" y="340178"/>
                  </a:lnTo>
                  <a:lnTo>
                    <a:pt x="0" y="48180"/>
                  </a:lnTo>
                </a:path>
                <a:path w="511810" h="1423035">
                  <a:moveTo>
                    <a:pt x="511785" y="902936"/>
                  </a:moveTo>
                  <a:lnTo>
                    <a:pt x="502672" y="919674"/>
                  </a:lnTo>
                  <a:lnTo>
                    <a:pt x="476942" y="934858"/>
                  </a:lnTo>
                  <a:lnTo>
                    <a:pt x="437003" y="947825"/>
                  </a:lnTo>
                  <a:lnTo>
                    <a:pt x="385267" y="957908"/>
                  </a:lnTo>
                  <a:lnTo>
                    <a:pt x="324144" y="964446"/>
                  </a:lnTo>
                  <a:lnTo>
                    <a:pt x="256045" y="966772"/>
                  </a:lnTo>
                  <a:lnTo>
                    <a:pt x="188128" y="964446"/>
                  </a:lnTo>
                  <a:lnTo>
                    <a:pt x="127006" y="957908"/>
                  </a:lnTo>
                  <a:lnTo>
                    <a:pt x="75156" y="947825"/>
                  </a:lnTo>
                  <a:lnTo>
                    <a:pt x="35053" y="934858"/>
                  </a:lnTo>
                  <a:lnTo>
                    <a:pt x="0" y="902936"/>
                  </a:lnTo>
                  <a:lnTo>
                    <a:pt x="9176" y="885860"/>
                  </a:lnTo>
                  <a:lnTo>
                    <a:pt x="75156" y="857683"/>
                  </a:lnTo>
                  <a:lnTo>
                    <a:pt x="127006" y="847747"/>
                  </a:lnTo>
                  <a:lnTo>
                    <a:pt x="188128" y="841358"/>
                  </a:lnTo>
                  <a:lnTo>
                    <a:pt x="256045" y="839099"/>
                  </a:lnTo>
                  <a:lnTo>
                    <a:pt x="324144" y="841358"/>
                  </a:lnTo>
                  <a:lnTo>
                    <a:pt x="385267" y="847747"/>
                  </a:lnTo>
                  <a:lnTo>
                    <a:pt x="437003" y="857683"/>
                  </a:lnTo>
                  <a:lnTo>
                    <a:pt x="476942" y="870581"/>
                  </a:lnTo>
                  <a:lnTo>
                    <a:pt x="511785" y="902936"/>
                  </a:lnTo>
                  <a:close/>
                </a:path>
                <a:path w="511810" h="1423035">
                  <a:moveTo>
                    <a:pt x="511785" y="902936"/>
                  </a:moveTo>
                  <a:lnTo>
                    <a:pt x="511785" y="1359016"/>
                  </a:lnTo>
                  <a:lnTo>
                    <a:pt x="502672" y="1375802"/>
                  </a:lnTo>
                  <a:lnTo>
                    <a:pt x="437003" y="1403986"/>
                  </a:lnTo>
                  <a:lnTo>
                    <a:pt x="385267" y="1414069"/>
                  </a:lnTo>
                  <a:lnTo>
                    <a:pt x="324144" y="1420601"/>
                  </a:lnTo>
                  <a:lnTo>
                    <a:pt x="256045" y="1422925"/>
                  </a:lnTo>
                  <a:lnTo>
                    <a:pt x="188128" y="1420601"/>
                  </a:lnTo>
                  <a:lnTo>
                    <a:pt x="127006" y="1414069"/>
                  </a:lnTo>
                  <a:lnTo>
                    <a:pt x="75156" y="1403986"/>
                  </a:lnTo>
                  <a:lnTo>
                    <a:pt x="35053" y="1391011"/>
                  </a:lnTo>
                  <a:lnTo>
                    <a:pt x="0" y="1359016"/>
                  </a:lnTo>
                  <a:lnTo>
                    <a:pt x="0" y="902936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6646" y="4658215"/>
              <a:ext cx="511784" cy="14068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6646" y="4561489"/>
              <a:ext cx="511784" cy="1943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16646" y="4464156"/>
              <a:ext cx="511784" cy="19404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16646" y="4397650"/>
              <a:ext cx="511784" cy="16381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35020" y="4397650"/>
              <a:ext cx="493410" cy="665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416646" y="3144340"/>
              <a:ext cx="2370455" cy="1654810"/>
            </a:xfrm>
            <a:custGeom>
              <a:avLst/>
              <a:gdLst/>
              <a:ahLst/>
              <a:cxnLst/>
              <a:rect l="l" t="t" r="r" b="b"/>
              <a:pathLst>
                <a:path w="2370454" h="1654810">
                  <a:moveTo>
                    <a:pt x="511785" y="1302339"/>
                  </a:moveTo>
                  <a:lnTo>
                    <a:pt x="502672" y="1315931"/>
                  </a:lnTo>
                  <a:lnTo>
                    <a:pt x="476942" y="1328019"/>
                  </a:lnTo>
                  <a:lnTo>
                    <a:pt x="437003" y="1338172"/>
                  </a:lnTo>
                  <a:lnTo>
                    <a:pt x="385267" y="1345958"/>
                  </a:lnTo>
                  <a:lnTo>
                    <a:pt x="324144" y="1350946"/>
                  </a:lnTo>
                  <a:lnTo>
                    <a:pt x="256045" y="1352705"/>
                  </a:lnTo>
                  <a:lnTo>
                    <a:pt x="188128" y="1350946"/>
                  </a:lnTo>
                  <a:lnTo>
                    <a:pt x="127006" y="1345958"/>
                  </a:lnTo>
                  <a:lnTo>
                    <a:pt x="75156" y="1338172"/>
                  </a:lnTo>
                  <a:lnTo>
                    <a:pt x="35053" y="1328019"/>
                  </a:lnTo>
                  <a:lnTo>
                    <a:pt x="0" y="1302339"/>
                  </a:lnTo>
                  <a:lnTo>
                    <a:pt x="9176" y="1289184"/>
                  </a:lnTo>
                  <a:lnTo>
                    <a:pt x="75156" y="1267539"/>
                  </a:lnTo>
                  <a:lnTo>
                    <a:pt x="127006" y="1259925"/>
                  </a:lnTo>
                  <a:lnTo>
                    <a:pt x="188128" y="1255036"/>
                  </a:lnTo>
                  <a:lnTo>
                    <a:pt x="256045" y="1253309"/>
                  </a:lnTo>
                  <a:lnTo>
                    <a:pt x="324144" y="1255036"/>
                  </a:lnTo>
                  <a:lnTo>
                    <a:pt x="385267" y="1259925"/>
                  </a:lnTo>
                  <a:lnTo>
                    <a:pt x="437003" y="1267539"/>
                  </a:lnTo>
                  <a:lnTo>
                    <a:pt x="476942" y="1277438"/>
                  </a:lnTo>
                  <a:lnTo>
                    <a:pt x="511785" y="1302339"/>
                  </a:lnTo>
                  <a:close/>
                </a:path>
                <a:path w="2370454" h="1654810">
                  <a:moveTo>
                    <a:pt x="511785" y="1302339"/>
                  </a:moveTo>
                  <a:lnTo>
                    <a:pt x="511785" y="1604289"/>
                  </a:lnTo>
                  <a:lnTo>
                    <a:pt x="502672" y="1617515"/>
                  </a:lnTo>
                  <a:lnTo>
                    <a:pt x="437003" y="1639686"/>
                  </a:lnTo>
                  <a:lnTo>
                    <a:pt x="385267" y="1647606"/>
                  </a:lnTo>
                  <a:lnTo>
                    <a:pt x="324144" y="1652734"/>
                  </a:lnTo>
                  <a:lnTo>
                    <a:pt x="256045" y="1654557"/>
                  </a:lnTo>
                  <a:lnTo>
                    <a:pt x="188128" y="1652734"/>
                  </a:lnTo>
                  <a:lnTo>
                    <a:pt x="127006" y="1647606"/>
                  </a:lnTo>
                  <a:lnTo>
                    <a:pt x="75156" y="1639686"/>
                  </a:lnTo>
                  <a:lnTo>
                    <a:pt x="35053" y="1629485"/>
                  </a:lnTo>
                  <a:lnTo>
                    <a:pt x="0" y="1604289"/>
                  </a:lnTo>
                  <a:lnTo>
                    <a:pt x="0" y="1302339"/>
                  </a:lnTo>
                </a:path>
                <a:path w="2370454" h="1654810">
                  <a:moveTo>
                    <a:pt x="2370449" y="74274"/>
                  </a:moveTo>
                  <a:lnTo>
                    <a:pt x="2301117" y="109089"/>
                  </a:lnTo>
                  <a:lnTo>
                    <a:pt x="2249314" y="119025"/>
                  </a:lnTo>
                  <a:lnTo>
                    <a:pt x="2188134" y="125413"/>
                  </a:lnTo>
                  <a:lnTo>
                    <a:pt x="2120000" y="127673"/>
                  </a:lnTo>
                  <a:lnTo>
                    <a:pt x="2052230" y="125413"/>
                  </a:lnTo>
                  <a:lnTo>
                    <a:pt x="1991211" y="119025"/>
                  </a:lnTo>
                  <a:lnTo>
                    <a:pt x="1939428" y="109089"/>
                  </a:lnTo>
                  <a:lnTo>
                    <a:pt x="1899364" y="96190"/>
                  </a:lnTo>
                  <a:lnTo>
                    <a:pt x="1864333" y="63836"/>
                  </a:lnTo>
                  <a:lnTo>
                    <a:pt x="1873505" y="47056"/>
                  </a:lnTo>
                  <a:lnTo>
                    <a:pt x="1939428" y="18902"/>
                  </a:lnTo>
                  <a:lnTo>
                    <a:pt x="1991211" y="8836"/>
                  </a:lnTo>
                  <a:lnTo>
                    <a:pt x="2052230" y="2318"/>
                  </a:lnTo>
                  <a:lnTo>
                    <a:pt x="2120000" y="0"/>
                  </a:lnTo>
                  <a:lnTo>
                    <a:pt x="2188134" y="2318"/>
                  </a:lnTo>
                  <a:lnTo>
                    <a:pt x="2249314" y="8836"/>
                  </a:lnTo>
                  <a:lnTo>
                    <a:pt x="2301117" y="18902"/>
                  </a:lnTo>
                  <a:lnTo>
                    <a:pt x="2341120" y="31859"/>
                  </a:lnTo>
                  <a:lnTo>
                    <a:pt x="2370449" y="53579"/>
                  </a:lnTo>
                </a:path>
                <a:path w="2370454" h="1654810">
                  <a:moveTo>
                    <a:pt x="2370449" y="542891"/>
                  </a:moveTo>
                  <a:lnTo>
                    <a:pt x="2301117" y="577548"/>
                  </a:lnTo>
                  <a:lnTo>
                    <a:pt x="2249314" y="587632"/>
                  </a:lnTo>
                  <a:lnTo>
                    <a:pt x="2188134" y="594169"/>
                  </a:lnTo>
                  <a:lnTo>
                    <a:pt x="2120000" y="596496"/>
                  </a:lnTo>
                  <a:lnTo>
                    <a:pt x="2052230" y="594169"/>
                  </a:lnTo>
                  <a:lnTo>
                    <a:pt x="1991211" y="587632"/>
                  </a:lnTo>
                  <a:lnTo>
                    <a:pt x="1939428" y="577548"/>
                  </a:lnTo>
                  <a:lnTo>
                    <a:pt x="1899364" y="564582"/>
                  </a:lnTo>
                  <a:lnTo>
                    <a:pt x="1864333" y="532659"/>
                  </a:lnTo>
                  <a:lnTo>
                    <a:pt x="1864333" y="63836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80979" y="3588405"/>
              <a:ext cx="506116" cy="1524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80979" y="3490709"/>
              <a:ext cx="506116" cy="1953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80979" y="3399444"/>
              <a:ext cx="506116" cy="18887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80979" y="3351263"/>
              <a:ext cx="506116" cy="1395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280979" y="3351263"/>
              <a:ext cx="506730" cy="1423035"/>
            </a:xfrm>
            <a:custGeom>
              <a:avLst/>
              <a:gdLst/>
              <a:ahLst/>
              <a:cxnLst/>
              <a:rect l="l" t="t" r="r" b="b"/>
              <a:pathLst>
                <a:path w="506729" h="1423035">
                  <a:moveTo>
                    <a:pt x="506116" y="56238"/>
                  </a:moveTo>
                  <a:lnTo>
                    <a:pt x="436784" y="83163"/>
                  </a:lnTo>
                  <a:lnTo>
                    <a:pt x="384981" y="90864"/>
                  </a:lnTo>
                  <a:lnTo>
                    <a:pt x="323801" y="95821"/>
                  </a:lnTo>
                  <a:lnTo>
                    <a:pt x="255667" y="97575"/>
                  </a:lnTo>
                  <a:lnTo>
                    <a:pt x="187897" y="95821"/>
                  </a:lnTo>
                  <a:lnTo>
                    <a:pt x="126878" y="90864"/>
                  </a:lnTo>
                  <a:lnTo>
                    <a:pt x="75095" y="83163"/>
                  </a:lnTo>
                  <a:lnTo>
                    <a:pt x="35031" y="73177"/>
                  </a:lnTo>
                  <a:lnTo>
                    <a:pt x="0" y="48180"/>
                  </a:lnTo>
                  <a:lnTo>
                    <a:pt x="9171" y="35509"/>
                  </a:lnTo>
                  <a:lnTo>
                    <a:pt x="75095" y="14260"/>
                  </a:lnTo>
                  <a:lnTo>
                    <a:pt x="126878" y="6665"/>
                  </a:lnTo>
                  <a:lnTo>
                    <a:pt x="187897" y="1748"/>
                  </a:lnTo>
                  <a:lnTo>
                    <a:pt x="255667" y="0"/>
                  </a:lnTo>
                  <a:lnTo>
                    <a:pt x="323801" y="1748"/>
                  </a:lnTo>
                  <a:lnTo>
                    <a:pt x="384981" y="6665"/>
                  </a:lnTo>
                  <a:lnTo>
                    <a:pt x="436784" y="14260"/>
                  </a:lnTo>
                  <a:lnTo>
                    <a:pt x="476787" y="24038"/>
                  </a:lnTo>
                  <a:lnTo>
                    <a:pt x="506116" y="40435"/>
                  </a:lnTo>
                </a:path>
                <a:path w="506729" h="1423035">
                  <a:moveTo>
                    <a:pt x="506116" y="348236"/>
                  </a:moveTo>
                  <a:lnTo>
                    <a:pt x="436784" y="375161"/>
                  </a:lnTo>
                  <a:lnTo>
                    <a:pt x="384981" y="382862"/>
                  </a:lnTo>
                  <a:lnTo>
                    <a:pt x="323801" y="387819"/>
                  </a:lnTo>
                  <a:lnTo>
                    <a:pt x="255667" y="389573"/>
                  </a:lnTo>
                  <a:lnTo>
                    <a:pt x="187897" y="387819"/>
                  </a:lnTo>
                  <a:lnTo>
                    <a:pt x="126878" y="382862"/>
                  </a:lnTo>
                  <a:lnTo>
                    <a:pt x="75095" y="375161"/>
                  </a:lnTo>
                  <a:lnTo>
                    <a:pt x="35031" y="365174"/>
                  </a:lnTo>
                  <a:lnTo>
                    <a:pt x="0" y="340178"/>
                  </a:lnTo>
                  <a:lnTo>
                    <a:pt x="0" y="48180"/>
                  </a:lnTo>
                </a:path>
                <a:path w="506729" h="1423035">
                  <a:moveTo>
                    <a:pt x="506116" y="913167"/>
                  </a:moveTo>
                  <a:lnTo>
                    <a:pt x="436784" y="947825"/>
                  </a:lnTo>
                  <a:lnTo>
                    <a:pt x="384981" y="957908"/>
                  </a:lnTo>
                  <a:lnTo>
                    <a:pt x="323801" y="964446"/>
                  </a:lnTo>
                  <a:lnTo>
                    <a:pt x="255667" y="966772"/>
                  </a:lnTo>
                  <a:lnTo>
                    <a:pt x="187897" y="964446"/>
                  </a:lnTo>
                  <a:lnTo>
                    <a:pt x="126878" y="957908"/>
                  </a:lnTo>
                  <a:lnTo>
                    <a:pt x="75095" y="947825"/>
                  </a:lnTo>
                  <a:lnTo>
                    <a:pt x="35031" y="934858"/>
                  </a:lnTo>
                  <a:lnTo>
                    <a:pt x="0" y="902936"/>
                  </a:lnTo>
                  <a:lnTo>
                    <a:pt x="9171" y="885860"/>
                  </a:lnTo>
                  <a:lnTo>
                    <a:pt x="75095" y="857683"/>
                  </a:lnTo>
                  <a:lnTo>
                    <a:pt x="126878" y="847747"/>
                  </a:lnTo>
                  <a:lnTo>
                    <a:pt x="187897" y="841358"/>
                  </a:lnTo>
                  <a:lnTo>
                    <a:pt x="255667" y="839099"/>
                  </a:lnTo>
                  <a:lnTo>
                    <a:pt x="323801" y="841358"/>
                  </a:lnTo>
                  <a:lnTo>
                    <a:pt x="384981" y="847747"/>
                  </a:lnTo>
                  <a:lnTo>
                    <a:pt x="436784" y="857683"/>
                  </a:lnTo>
                  <a:lnTo>
                    <a:pt x="476787" y="870581"/>
                  </a:lnTo>
                  <a:lnTo>
                    <a:pt x="506116" y="892498"/>
                  </a:lnTo>
                </a:path>
                <a:path w="506729" h="1423035">
                  <a:moveTo>
                    <a:pt x="506116" y="1369276"/>
                  </a:moveTo>
                  <a:lnTo>
                    <a:pt x="436784" y="1403986"/>
                  </a:lnTo>
                  <a:lnTo>
                    <a:pt x="384981" y="1414069"/>
                  </a:lnTo>
                  <a:lnTo>
                    <a:pt x="323801" y="1420601"/>
                  </a:lnTo>
                  <a:lnTo>
                    <a:pt x="255667" y="1422925"/>
                  </a:lnTo>
                  <a:lnTo>
                    <a:pt x="187897" y="1420601"/>
                  </a:lnTo>
                  <a:lnTo>
                    <a:pt x="126878" y="1414069"/>
                  </a:lnTo>
                  <a:lnTo>
                    <a:pt x="75095" y="1403986"/>
                  </a:lnTo>
                  <a:lnTo>
                    <a:pt x="35031" y="1391011"/>
                  </a:lnTo>
                  <a:lnTo>
                    <a:pt x="0" y="1359016"/>
                  </a:lnTo>
                  <a:lnTo>
                    <a:pt x="0" y="902936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80979" y="4658215"/>
              <a:ext cx="506116" cy="14068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80979" y="4561489"/>
              <a:ext cx="506116" cy="19433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80979" y="4464156"/>
              <a:ext cx="506116" cy="19404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80979" y="4409300"/>
              <a:ext cx="506116" cy="15216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280979" y="4409300"/>
              <a:ext cx="506730" cy="389890"/>
            </a:xfrm>
            <a:custGeom>
              <a:avLst/>
              <a:gdLst/>
              <a:ahLst/>
              <a:cxnLst/>
              <a:rect l="l" t="t" r="r" b="b"/>
              <a:pathLst>
                <a:path w="506729" h="389889">
                  <a:moveTo>
                    <a:pt x="506116" y="56334"/>
                  </a:moveTo>
                  <a:lnTo>
                    <a:pt x="436784" y="83239"/>
                  </a:lnTo>
                  <a:lnTo>
                    <a:pt x="384981" y="90958"/>
                  </a:lnTo>
                  <a:lnTo>
                    <a:pt x="323801" y="95934"/>
                  </a:lnTo>
                  <a:lnTo>
                    <a:pt x="255667" y="97696"/>
                  </a:lnTo>
                  <a:lnTo>
                    <a:pt x="187897" y="95934"/>
                  </a:lnTo>
                  <a:lnTo>
                    <a:pt x="126878" y="90958"/>
                  </a:lnTo>
                  <a:lnTo>
                    <a:pt x="75095" y="83239"/>
                  </a:lnTo>
                  <a:lnTo>
                    <a:pt x="35031" y="73244"/>
                  </a:lnTo>
                  <a:lnTo>
                    <a:pt x="0" y="48302"/>
                  </a:lnTo>
                  <a:lnTo>
                    <a:pt x="9171" y="35622"/>
                  </a:lnTo>
                  <a:lnTo>
                    <a:pt x="75095" y="14320"/>
                  </a:lnTo>
                  <a:lnTo>
                    <a:pt x="126878" y="6697"/>
                  </a:lnTo>
                  <a:lnTo>
                    <a:pt x="187897" y="1757"/>
                  </a:lnTo>
                  <a:lnTo>
                    <a:pt x="255667" y="0"/>
                  </a:lnTo>
                  <a:lnTo>
                    <a:pt x="323801" y="1757"/>
                  </a:lnTo>
                  <a:lnTo>
                    <a:pt x="384981" y="6697"/>
                  </a:lnTo>
                  <a:lnTo>
                    <a:pt x="436784" y="14320"/>
                  </a:lnTo>
                  <a:lnTo>
                    <a:pt x="476787" y="24128"/>
                  </a:lnTo>
                  <a:lnTo>
                    <a:pt x="506116" y="40551"/>
                  </a:lnTo>
                </a:path>
                <a:path w="506729" h="389889">
                  <a:moveTo>
                    <a:pt x="506116" y="348237"/>
                  </a:moveTo>
                  <a:lnTo>
                    <a:pt x="436784" y="375173"/>
                  </a:lnTo>
                  <a:lnTo>
                    <a:pt x="384981" y="382880"/>
                  </a:lnTo>
                  <a:lnTo>
                    <a:pt x="323801" y="387841"/>
                  </a:lnTo>
                  <a:lnTo>
                    <a:pt x="255667" y="389597"/>
                  </a:lnTo>
                  <a:lnTo>
                    <a:pt x="187897" y="387841"/>
                  </a:lnTo>
                  <a:lnTo>
                    <a:pt x="126878" y="382880"/>
                  </a:lnTo>
                  <a:lnTo>
                    <a:pt x="75095" y="375173"/>
                  </a:lnTo>
                  <a:lnTo>
                    <a:pt x="35031" y="365181"/>
                  </a:lnTo>
                  <a:lnTo>
                    <a:pt x="0" y="340178"/>
                  </a:lnTo>
                  <a:lnTo>
                    <a:pt x="0" y="48302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47123" y="3204751"/>
            <a:ext cx="601980" cy="1846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spc="-4" dirty="0">
                <a:latin typeface="Calibri"/>
                <a:cs typeface="Calibri"/>
              </a:rPr>
              <a:t>Secret</a:t>
            </a:r>
            <a:r>
              <a:rPr sz="863" spc="-45" dirty="0">
                <a:latin typeface="Calibri"/>
                <a:cs typeface="Calibri"/>
              </a:rPr>
              <a:t> </a:t>
            </a:r>
            <a:r>
              <a:rPr sz="863" spc="-4" dirty="0">
                <a:latin typeface="Calibri"/>
                <a:cs typeface="Calibri"/>
              </a:rPr>
              <a:t>Colors</a:t>
            </a:r>
            <a:endParaRPr sz="863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058079" y="5375899"/>
            <a:ext cx="392906" cy="201317"/>
            <a:chOff x="1410771" y="5011754"/>
            <a:chExt cx="523875" cy="206375"/>
          </a:xfrm>
        </p:grpSpPr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16646" y="5047751"/>
              <a:ext cx="511784" cy="1641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16646" y="5017629"/>
              <a:ext cx="511784" cy="12773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416645" y="5017629"/>
              <a:ext cx="511809" cy="194310"/>
            </a:xfrm>
            <a:custGeom>
              <a:avLst/>
              <a:gdLst/>
              <a:ahLst/>
              <a:cxnLst/>
              <a:rect l="l" t="t" r="r" b="b"/>
              <a:pathLst>
                <a:path w="511810" h="194310">
                  <a:moveTo>
                    <a:pt x="511785" y="23799"/>
                  </a:moveTo>
                  <a:lnTo>
                    <a:pt x="498778" y="31573"/>
                  </a:lnTo>
                  <a:lnTo>
                    <a:pt x="462536" y="38348"/>
                  </a:lnTo>
                  <a:lnTo>
                    <a:pt x="407223" y="43707"/>
                  </a:lnTo>
                  <a:lnTo>
                    <a:pt x="337004" y="47229"/>
                  </a:lnTo>
                  <a:lnTo>
                    <a:pt x="256045" y="48496"/>
                  </a:lnTo>
                  <a:lnTo>
                    <a:pt x="175281" y="47229"/>
                  </a:lnTo>
                  <a:lnTo>
                    <a:pt x="105015" y="43707"/>
                  </a:lnTo>
                  <a:lnTo>
                    <a:pt x="49526" y="38348"/>
                  </a:lnTo>
                  <a:lnTo>
                    <a:pt x="13094" y="31573"/>
                  </a:lnTo>
                  <a:lnTo>
                    <a:pt x="0" y="23799"/>
                  </a:lnTo>
                  <a:lnTo>
                    <a:pt x="13094" y="16118"/>
                  </a:lnTo>
                  <a:lnTo>
                    <a:pt x="49526" y="9565"/>
                  </a:lnTo>
                  <a:lnTo>
                    <a:pt x="105015" y="4473"/>
                  </a:lnTo>
                  <a:lnTo>
                    <a:pt x="175281" y="1173"/>
                  </a:lnTo>
                  <a:lnTo>
                    <a:pt x="256045" y="0"/>
                  </a:lnTo>
                  <a:lnTo>
                    <a:pt x="337004" y="1173"/>
                  </a:lnTo>
                  <a:lnTo>
                    <a:pt x="407223" y="4473"/>
                  </a:lnTo>
                  <a:lnTo>
                    <a:pt x="462536" y="9565"/>
                  </a:lnTo>
                  <a:lnTo>
                    <a:pt x="498778" y="16118"/>
                  </a:lnTo>
                  <a:lnTo>
                    <a:pt x="511785" y="23799"/>
                  </a:lnTo>
                  <a:close/>
                </a:path>
                <a:path w="511810" h="194310">
                  <a:moveTo>
                    <a:pt x="511785" y="23799"/>
                  </a:moveTo>
                  <a:lnTo>
                    <a:pt x="511785" y="169616"/>
                  </a:lnTo>
                  <a:lnTo>
                    <a:pt x="498778" y="177506"/>
                  </a:lnTo>
                  <a:lnTo>
                    <a:pt x="462536" y="184296"/>
                  </a:lnTo>
                  <a:lnTo>
                    <a:pt x="407223" y="189611"/>
                  </a:lnTo>
                  <a:lnTo>
                    <a:pt x="337004" y="193075"/>
                  </a:lnTo>
                  <a:lnTo>
                    <a:pt x="256045" y="194313"/>
                  </a:lnTo>
                  <a:lnTo>
                    <a:pt x="175281" y="193075"/>
                  </a:lnTo>
                  <a:lnTo>
                    <a:pt x="105015" y="189611"/>
                  </a:lnTo>
                  <a:lnTo>
                    <a:pt x="49526" y="184296"/>
                  </a:lnTo>
                  <a:lnTo>
                    <a:pt x="13094" y="177506"/>
                  </a:lnTo>
                  <a:lnTo>
                    <a:pt x="0" y="169616"/>
                  </a:lnTo>
                  <a:lnTo>
                    <a:pt x="0" y="23799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2456329" y="5375899"/>
            <a:ext cx="388619" cy="201317"/>
            <a:chOff x="3275104" y="5011754"/>
            <a:chExt cx="518159" cy="206375"/>
          </a:xfrm>
        </p:grpSpPr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80979" y="5047751"/>
              <a:ext cx="506116" cy="1641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80979" y="5017629"/>
              <a:ext cx="506116" cy="12773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280979" y="5017629"/>
              <a:ext cx="506730" cy="194310"/>
            </a:xfrm>
            <a:custGeom>
              <a:avLst/>
              <a:gdLst/>
              <a:ahLst/>
              <a:cxnLst/>
              <a:rect l="l" t="t" r="r" b="b"/>
              <a:pathLst>
                <a:path w="506729" h="194310">
                  <a:moveTo>
                    <a:pt x="506116" y="27128"/>
                  </a:moveTo>
                  <a:lnTo>
                    <a:pt x="462357" y="38348"/>
                  </a:lnTo>
                  <a:lnTo>
                    <a:pt x="406963" y="43707"/>
                  </a:lnTo>
                  <a:lnTo>
                    <a:pt x="336670" y="47229"/>
                  </a:lnTo>
                  <a:lnTo>
                    <a:pt x="255667" y="48496"/>
                  </a:lnTo>
                  <a:lnTo>
                    <a:pt x="175073" y="47229"/>
                  </a:lnTo>
                  <a:lnTo>
                    <a:pt x="104917" y="43707"/>
                  </a:lnTo>
                  <a:lnTo>
                    <a:pt x="49491" y="38348"/>
                  </a:lnTo>
                  <a:lnTo>
                    <a:pt x="13088" y="31573"/>
                  </a:lnTo>
                  <a:lnTo>
                    <a:pt x="0" y="23799"/>
                  </a:lnTo>
                  <a:lnTo>
                    <a:pt x="13088" y="16118"/>
                  </a:lnTo>
                  <a:lnTo>
                    <a:pt x="49491" y="9565"/>
                  </a:lnTo>
                  <a:lnTo>
                    <a:pt x="104917" y="4473"/>
                  </a:lnTo>
                  <a:lnTo>
                    <a:pt x="175073" y="1173"/>
                  </a:lnTo>
                  <a:lnTo>
                    <a:pt x="255667" y="0"/>
                  </a:lnTo>
                  <a:lnTo>
                    <a:pt x="336670" y="1173"/>
                  </a:lnTo>
                  <a:lnTo>
                    <a:pt x="406963" y="4473"/>
                  </a:lnTo>
                  <a:lnTo>
                    <a:pt x="462357" y="9565"/>
                  </a:lnTo>
                  <a:lnTo>
                    <a:pt x="498665" y="16118"/>
                  </a:lnTo>
                  <a:lnTo>
                    <a:pt x="506116" y="20509"/>
                  </a:lnTo>
                </a:path>
                <a:path w="506729" h="194310">
                  <a:moveTo>
                    <a:pt x="506116" y="172995"/>
                  </a:moveTo>
                  <a:lnTo>
                    <a:pt x="462357" y="184296"/>
                  </a:lnTo>
                  <a:lnTo>
                    <a:pt x="406963" y="189611"/>
                  </a:lnTo>
                  <a:lnTo>
                    <a:pt x="336670" y="193075"/>
                  </a:lnTo>
                  <a:lnTo>
                    <a:pt x="255667" y="194313"/>
                  </a:lnTo>
                  <a:lnTo>
                    <a:pt x="175073" y="193075"/>
                  </a:lnTo>
                  <a:lnTo>
                    <a:pt x="104917" y="189611"/>
                  </a:lnTo>
                  <a:lnTo>
                    <a:pt x="49491" y="184296"/>
                  </a:lnTo>
                  <a:lnTo>
                    <a:pt x="13088" y="177506"/>
                  </a:lnTo>
                  <a:lnTo>
                    <a:pt x="0" y="169616"/>
                  </a:lnTo>
                  <a:lnTo>
                    <a:pt x="0" y="23799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647123" y="5363062"/>
            <a:ext cx="601980" cy="1846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spc="-4" dirty="0">
                <a:latin typeface="Calibri"/>
                <a:cs typeface="Calibri"/>
              </a:rPr>
              <a:t>Secret</a:t>
            </a:r>
            <a:r>
              <a:rPr sz="863" spc="-45" dirty="0">
                <a:latin typeface="Calibri"/>
                <a:cs typeface="Calibri"/>
              </a:rPr>
              <a:t> </a:t>
            </a:r>
            <a:r>
              <a:rPr sz="863" spc="-4" dirty="0">
                <a:latin typeface="Calibri"/>
                <a:cs typeface="Calibri"/>
              </a:rPr>
              <a:t>Colors</a:t>
            </a:r>
            <a:endParaRPr sz="863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58079" y="5960398"/>
            <a:ext cx="392906" cy="592802"/>
            <a:chOff x="1410771" y="5376594"/>
            <a:chExt cx="523875" cy="607695"/>
          </a:xfrm>
        </p:grpSpPr>
        <p:pic>
          <p:nvPicPr>
            <p:cNvPr id="56" name="object 5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16646" y="5825951"/>
              <a:ext cx="511784" cy="14965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16646" y="5729238"/>
              <a:ext cx="511784" cy="19432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16646" y="5631626"/>
              <a:ext cx="511784" cy="19432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16646" y="5534014"/>
              <a:ext cx="511784" cy="19522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16646" y="5445432"/>
              <a:ext cx="511784" cy="18619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16646" y="5437301"/>
              <a:ext cx="511784" cy="9671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16646" y="5382469"/>
              <a:ext cx="511784" cy="12683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416646" y="5382469"/>
              <a:ext cx="511809" cy="595630"/>
            </a:xfrm>
            <a:custGeom>
              <a:avLst/>
              <a:gdLst/>
              <a:ahLst/>
              <a:cxnLst/>
              <a:rect l="l" t="t" r="r" b="b"/>
              <a:pathLst>
                <a:path w="511810" h="595629">
                  <a:moveTo>
                    <a:pt x="511785" y="62962"/>
                  </a:moveTo>
                  <a:lnTo>
                    <a:pt x="502672" y="80041"/>
                  </a:lnTo>
                  <a:lnTo>
                    <a:pt x="476942" y="95326"/>
                  </a:lnTo>
                  <a:lnTo>
                    <a:pt x="437003" y="108234"/>
                  </a:lnTo>
                  <a:lnTo>
                    <a:pt x="385267" y="118178"/>
                  </a:lnTo>
                  <a:lnTo>
                    <a:pt x="324144" y="124573"/>
                  </a:lnTo>
                  <a:lnTo>
                    <a:pt x="256045" y="126835"/>
                  </a:lnTo>
                  <a:lnTo>
                    <a:pt x="188128" y="124573"/>
                  </a:lnTo>
                  <a:lnTo>
                    <a:pt x="127006" y="118178"/>
                  </a:lnTo>
                  <a:lnTo>
                    <a:pt x="75156" y="108234"/>
                  </a:lnTo>
                  <a:lnTo>
                    <a:pt x="35053" y="95326"/>
                  </a:lnTo>
                  <a:lnTo>
                    <a:pt x="0" y="62962"/>
                  </a:lnTo>
                  <a:lnTo>
                    <a:pt x="9176" y="46268"/>
                  </a:lnTo>
                  <a:lnTo>
                    <a:pt x="75156" y="18488"/>
                  </a:lnTo>
                  <a:lnTo>
                    <a:pt x="127006" y="8623"/>
                  </a:lnTo>
                  <a:lnTo>
                    <a:pt x="188128" y="2257"/>
                  </a:lnTo>
                  <a:lnTo>
                    <a:pt x="256045" y="0"/>
                  </a:lnTo>
                  <a:lnTo>
                    <a:pt x="324144" y="2257"/>
                  </a:lnTo>
                  <a:lnTo>
                    <a:pt x="385267" y="8623"/>
                  </a:lnTo>
                  <a:lnTo>
                    <a:pt x="437003" y="18488"/>
                  </a:lnTo>
                  <a:lnTo>
                    <a:pt x="476942" y="31239"/>
                  </a:lnTo>
                  <a:lnTo>
                    <a:pt x="511785" y="62962"/>
                  </a:lnTo>
                  <a:close/>
                </a:path>
                <a:path w="511810" h="595629">
                  <a:moveTo>
                    <a:pt x="511785" y="62962"/>
                  </a:moveTo>
                  <a:lnTo>
                    <a:pt x="511785" y="531751"/>
                  </a:lnTo>
                  <a:lnTo>
                    <a:pt x="502672" y="548512"/>
                  </a:lnTo>
                  <a:lnTo>
                    <a:pt x="437003" y="576679"/>
                  </a:lnTo>
                  <a:lnTo>
                    <a:pt x="385267" y="586762"/>
                  </a:lnTo>
                  <a:lnTo>
                    <a:pt x="324144" y="593297"/>
                  </a:lnTo>
                  <a:lnTo>
                    <a:pt x="256045" y="595622"/>
                  </a:lnTo>
                  <a:lnTo>
                    <a:pt x="188128" y="593297"/>
                  </a:lnTo>
                  <a:lnTo>
                    <a:pt x="127006" y="586762"/>
                  </a:lnTo>
                  <a:lnTo>
                    <a:pt x="75156" y="576679"/>
                  </a:lnTo>
                  <a:lnTo>
                    <a:pt x="35053" y="563709"/>
                  </a:lnTo>
                  <a:lnTo>
                    <a:pt x="0" y="531751"/>
                  </a:lnTo>
                  <a:lnTo>
                    <a:pt x="0" y="62962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2456329" y="5960398"/>
            <a:ext cx="388619" cy="590324"/>
            <a:chOff x="3275104" y="5376594"/>
            <a:chExt cx="518159" cy="605155"/>
          </a:xfrm>
        </p:grpSpPr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80979" y="5825951"/>
              <a:ext cx="506116" cy="14965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280979" y="5729238"/>
              <a:ext cx="506116" cy="19432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280979" y="5631626"/>
              <a:ext cx="506116" cy="19432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80979" y="5534014"/>
              <a:ext cx="506116" cy="19522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280979" y="5445432"/>
              <a:ext cx="506116" cy="18619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280979" y="5437301"/>
              <a:ext cx="506116" cy="9671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280979" y="5382469"/>
              <a:ext cx="506116" cy="12683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280979" y="5382469"/>
              <a:ext cx="506730" cy="593725"/>
            </a:xfrm>
            <a:custGeom>
              <a:avLst/>
              <a:gdLst/>
              <a:ahLst/>
              <a:cxnLst/>
              <a:rect l="l" t="t" r="r" b="b"/>
              <a:pathLst>
                <a:path w="506729" h="593725">
                  <a:moveTo>
                    <a:pt x="506116" y="73402"/>
                  </a:moveTo>
                  <a:lnTo>
                    <a:pt x="436784" y="108234"/>
                  </a:lnTo>
                  <a:lnTo>
                    <a:pt x="384981" y="118178"/>
                  </a:lnTo>
                  <a:lnTo>
                    <a:pt x="323801" y="124573"/>
                  </a:lnTo>
                  <a:lnTo>
                    <a:pt x="255667" y="126835"/>
                  </a:lnTo>
                  <a:lnTo>
                    <a:pt x="187897" y="124573"/>
                  </a:lnTo>
                  <a:lnTo>
                    <a:pt x="126878" y="118178"/>
                  </a:lnTo>
                  <a:lnTo>
                    <a:pt x="75095" y="108234"/>
                  </a:lnTo>
                  <a:lnTo>
                    <a:pt x="35031" y="95326"/>
                  </a:lnTo>
                  <a:lnTo>
                    <a:pt x="0" y="62962"/>
                  </a:lnTo>
                  <a:lnTo>
                    <a:pt x="9171" y="46268"/>
                  </a:lnTo>
                  <a:lnTo>
                    <a:pt x="75095" y="18488"/>
                  </a:lnTo>
                  <a:lnTo>
                    <a:pt x="126878" y="8623"/>
                  </a:lnTo>
                  <a:lnTo>
                    <a:pt x="187897" y="2257"/>
                  </a:lnTo>
                  <a:lnTo>
                    <a:pt x="255667" y="0"/>
                  </a:lnTo>
                  <a:lnTo>
                    <a:pt x="323801" y="2257"/>
                  </a:lnTo>
                  <a:lnTo>
                    <a:pt x="384981" y="8623"/>
                  </a:lnTo>
                  <a:lnTo>
                    <a:pt x="436784" y="18488"/>
                  </a:lnTo>
                  <a:lnTo>
                    <a:pt x="476787" y="31239"/>
                  </a:lnTo>
                  <a:lnTo>
                    <a:pt x="506116" y="52757"/>
                  </a:lnTo>
                </a:path>
                <a:path w="506729" h="593725">
                  <a:moveTo>
                    <a:pt x="506116" y="541997"/>
                  </a:moveTo>
                  <a:lnTo>
                    <a:pt x="502566" y="548512"/>
                  </a:lnTo>
                  <a:lnTo>
                    <a:pt x="476787" y="563709"/>
                  </a:lnTo>
                  <a:lnTo>
                    <a:pt x="436784" y="576679"/>
                  </a:lnTo>
                  <a:lnTo>
                    <a:pt x="384981" y="586762"/>
                  </a:lnTo>
                  <a:lnTo>
                    <a:pt x="325323" y="593134"/>
                  </a:lnTo>
                </a:path>
                <a:path w="506729" h="593725">
                  <a:moveTo>
                    <a:pt x="186378" y="593134"/>
                  </a:moveTo>
                  <a:lnTo>
                    <a:pt x="126878" y="586762"/>
                  </a:lnTo>
                  <a:lnTo>
                    <a:pt x="75095" y="576679"/>
                  </a:lnTo>
                  <a:lnTo>
                    <a:pt x="35031" y="563709"/>
                  </a:lnTo>
                  <a:lnTo>
                    <a:pt x="0" y="531751"/>
                  </a:lnTo>
                  <a:lnTo>
                    <a:pt x="0" y="62962"/>
                  </a:lnTo>
                </a:path>
              </a:pathLst>
            </a:custGeom>
            <a:ln w="11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550"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582736" y="6114203"/>
            <a:ext cx="731520" cy="1846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dirty="0">
                <a:latin typeface="Calibri"/>
                <a:cs typeface="Calibri"/>
              </a:rPr>
              <a:t>Common</a:t>
            </a:r>
            <a:r>
              <a:rPr sz="863" spc="-45" dirty="0">
                <a:latin typeface="Calibri"/>
                <a:cs typeface="Calibri"/>
              </a:rPr>
              <a:t> </a:t>
            </a:r>
            <a:r>
              <a:rPr sz="863" spc="-4" dirty="0">
                <a:latin typeface="Calibri"/>
                <a:cs typeface="Calibri"/>
              </a:rPr>
              <a:t>Secret</a:t>
            </a:r>
            <a:endParaRPr sz="863" dirty="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12686" y="2706885"/>
            <a:ext cx="73819" cy="1846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+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608833" y="2706885"/>
            <a:ext cx="73819" cy="1846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+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212686" y="3370139"/>
            <a:ext cx="73819" cy="1846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=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608833" y="3370139"/>
            <a:ext cx="73819" cy="1846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=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10647" y="5149702"/>
            <a:ext cx="73819" cy="1846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+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08833" y="5162039"/>
            <a:ext cx="73819" cy="1846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+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05233" y="5517949"/>
            <a:ext cx="73819" cy="1846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=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601825" y="5517949"/>
            <a:ext cx="73819" cy="1846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spc="-4" dirty="0">
                <a:latin typeface="Calibri"/>
                <a:cs typeface="Calibri"/>
              </a:rPr>
              <a:t>=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132483" y="1828800"/>
            <a:ext cx="241459" cy="1846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863" b="1" u="sng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863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</a:t>
            </a:r>
            <a:r>
              <a:rPr sz="863" b="1" u="sng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437504" y="4107608"/>
            <a:ext cx="1023461" cy="749521"/>
          </a:xfrm>
          <a:custGeom>
            <a:avLst/>
            <a:gdLst/>
            <a:ahLst/>
            <a:cxnLst/>
            <a:rect l="l" t="t" r="r" b="b"/>
            <a:pathLst>
              <a:path w="1364614" h="768350">
                <a:moveTo>
                  <a:pt x="1364297" y="32880"/>
                </a:moveTo>
                <a:lnTo>
                  <a:pt x="1352169" y="11772"/>
                </a:lnTo>
                <a:lnTo>
                  <a:pt x="689216" y="390791"/>
                </a:lnTo>
                <a:lnTo>
                  <a:pt x="11747" y="0"/>
                </a:lnTo>
                <a:lnTo>
                  <a:pt x="0" y="21107"/>
                </a:lnTo>
                <a:lnTo>
                  <a:pt x="665099" y="404583"/>
                </a:lnTo>
                <a:lnTo>
                  <a:pt x="111442" y="721118"/>
                </a:lnTo>
                <a:lnTo>
                  <a:pt x="99415" y="700493"/>
                </a:lnTo>
                <a:lnTo>
                  <a:pt x="54825" y="767981"/>
                </a:lnTo>
                <a:lnTo>
                  <a:pt x="136156" y="763485"/>
                </a:lnTo>
                <a:lnTo>
                  <a:pt x="126949" y="747712"/>
                </a:lnTo>
                <a:lnTo>
                  <a:pt x="123520" y="741845"/>
                </a:lnTo>
                <a:lnTo>
                  <a:pt x="689330" y="418553"/>
                </a:lnTo>
                <a:lnTo>
                  <a:pt x="1240180" y="736142"/>
                </a:lnTo>
                <a:lnTo>
                  <a:pt x="1228039" y="757047"/>
                </a:lnTo>
                <a:lnTo>
                  <a:pt x="1309458" y="762520"/>
                </a:lnTo>
                <a:lnTo>
                  <a:pt x="1296212" y="742365"/>
                </a:lnTo>
                <a:lnTo>
                  <a:pt x="1264564" y="694182"/>
                </a:lnTo>
                <a:lnTo>
                  <a:pt x="1252169" y="715518"/>
                </a:lnTo>
                <a:lnTo>
                  <a:pt x="713447" y="404774"/>
                </a:lnTo>
                <a:lnTo>
                  <a:pt x="1364297" y="3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5" name="object 85"/>
          <p:cNvSpPr txBox="1"/>
          <p:nvPr/>
        </p:nvSpPr>
        <p:spPr>
          <a:xfrm>
            <a:off x="1726644" y="3963500"/>
            <a:ext cx="443865" cy="3574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9525" marR="3810" indent="78104">
              <a:lnSpc>
                <a:spcPct val="104200"/>
              </a:lnSpc>
              <a:spcBef>
                <a:spcPts val="30"/>
              </a:spcBef>
            </a:pPr>
            <a:r>
              <a:rPr sz="863" spc="-4" dirty="0">
                <a:latin typeface="Calibri"/>
                <a:cs typeface="Calibri"/>
              </a:rPr>
              <a:t>Public </a:t>
            </a:r>
            <a:r>
              <a:rPr sz="863" dirty="0">
                <a:latin typeface="Calibri"/>
                <a:cs typeface="Calibri"/>
              </a:rPr>
              <a:t> </a:t>
            </a:r>
            <a:r>
              <a:rPr sz="863" spc="-56" dirty="0">
                <a:latin typeface="Calibri"/>
                <a:cs typeface="Calibri"/>
              </a:rPr>
              <a:t>T</a:t>
            </a:r>
            <a:r>
              <a:rPr sz="863" spc="-26" dirty="0">
                <a:latin typeface="Calibri"/>
                <a:cs typeface="Calibri"/>
              </a:rPr>
              <a:t>r</a:t>
            </a:r>
            <a:r>
              <a:rPr sz="863" dirty="0">
                <a:latin typeface="Calibri"/>
                <a:cs typeface="Calibri"/>
              </a:rPr>
              <a:t>a</a:t>
            </a:r>
            <a:r>
              <a:rPr sz="863" spc="-11" dirty="0">
                <a:latin typeface="Calibri"/>
                <a:cs typeface="Calibri"/>
              </a:rPr>
              <a:t>n</a:t>
            </a:r>
            <a:r>
              <a:rPr sz="863" spc="-4" dirty="0">
                <a:latin typeface="Calibri"/>
                <a:cs typeface="Calibri"/>
              </a:rPr>
              <a:t>s</a:t>
            </a:r>
            <a:r>
              <a:rPr sz="863" spc="-11" dirty="0">
                <a:latin typeface="Calibri"/>
                <a:cs typeface="Calibri"/>
              </a:rPr>
              <a:t>p</a:t>
            </a:r>
            <a:r>
              <a:rPr sz="863" spc="-4" dirty="0">
                <a:latin typeface="Calibri"/>
                <a:cs typeface="Calibri"/>
              </a:rPr>
              <a:t>o</a:t>
            </a:r>
            <a:r>
              <a:rPr sz="863" spc="-8" dirty="0">
                <a:latin typeface="Calibri"/>
                <a:cs typeface="Calibri"/>
              </a:rPr>
              <a:t>r</a:t>
            </a:r>
            <a:r>
              <a:rPr sz="863" spc="-4" dirty="0">
                <a:latin typeface="Calibri"/>
                <a:cs typeface="Calibri"/>
              </a:rPr>
              <a:t>t</a:t>
            </a:r>
            <a:endParaRPr sz="863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516993" y="4675026"/>
            <a:ext cx="898684" cy="44121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spcBef>
                <a:spcPts val="79"/>
              </a:spcBef>
            </a:pPr>
            <a:r>
              <a:rPr sz="713" dirty="0">
                <a:latin typeface="Calibri"/>
                <a:cs typeface="Calibri"/>
              </a:rPr>
              <a:t>(assume</a:t>
            </a:r>
            <a:endParaRPr sz="713">
              <a:latin typeface="Calibri"/>
              <a:cs typeface="Calibri"/>
            </a:endParaRPr>
          </a:p>
          <a:p>
            <a:pPr marL="9525" marR="3810" algn="ctr">
              <a:spcBef>
                <a:spcPts val="8"/>
              </a:spcBef>
            </a:pPr>
            <a:r>
              <a:rPr sz="713" dirty="0">
                <a:latin typeface="Calibri"/>
                <a:cs typeface="Calibri"/>
              </a:rPr>
              <a:t>that</a:t>
            </a:r>
            <a:r>
              <a:rPr sz="713" spc="-23" dirty="0">
                <a:latin typeface="Calibri"/>
                <a:cs typeface="Calibri"/>
              </a:rPr>
              <a:t> </a:t>
            </a:r>
            <a:r>
              <a:rPr sz="713" dirty="0">
                <a:latin typeface="Calibri"/>
                <a:cs typeface="Calibri"/>
              </a:rPr>
              <a:t>mixture</a:t>
            </a:r>
            <a:r>
              <a:rPr sz="713" spc="-19" dirty="0">
                <a:latin typeface="Calibri"/>
                <a:cs typeface="Calibri"/>
              </a:rPr>
              <a:t> </a:t>
            </a:r>
            <a:r>
              <a:rPr sz="713" dirty="0">
                <a:latin typeface="Calibri"/>
                <a:cs typeface="Calibri"/>
              </a:rPr>
              <a:t>separation </a:t>
            </a:r>
            <a:r>
              <a:rPr sz="713" spc="-150" dirty="0">
                <a:latin typeface="Calibri"/>
                <a:cs typeface="Calibri"/>
              </a:rPr>
              <a:t> </a:t>
            </a:r>
            <a:r>
              <a:rPr sz="713" spc="-4" dirty="0">
                <a:latin typeface="Calibri"/>
                <a:cs typeface="Calibri"/>
              </a:rPr>
              <a:t>is</a:t>
            </a:r>
            <a:r>
              <a:rPr sz="713" spc="-11" dirty="0">
                <a:latin typeface="Calibri"/>
                <a:cs typeface="Calibri"/>
              </a:rPr>
              <a:t> </a:t>
            </a:r>
            <a:r>
              <a:rPr sz="713" dirty="0">
                <a:latin typeface="Calibri"/>
                <a:cs typeface="Calibri"/>
              </a:rPr>
              <a:t>expensive)</a:t>
            </a:r>
            <a:endParaRPr sz="713">
              <a:latin typeface="Calibri"/>
              <a:cs typeface="Calibri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1373942" y="228600"/>
            <a:ext cx="629459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Intuitive</a:t>
            </a:r>
            <a:r>
              <a:rPr spc="-86" dirty="0"/>
              <a:t> </a:t>
            </a:r>
            <a:r>
              <a:rPr spc="-30" dirty="0"/>
              <a:t>explanation</a:t>
            </a:r>
            <a:r>
              <a:rPr spc="-98" dirty="0"/>
              <a:t> </a:t>
            </a:r>
            <a:r>
              <a:rPr spc="-11" dirty="0"/>
              <a:t>of</a:t>
            </a:r>
            <a:r>
              <a:rPr spc="-60" dirty="0"/>
              <a:t> </a:t>
            </a:r>
            <a:r>
              <a:rPr spc="-26" dirty="0"/>
              <a:t>Diffie-Hellman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3154712" y="2714916"/>
            <a:ext cx="5866829" cy="3974710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180975" marR="195739" indent="-171450">
              <a:lnSpc>
                <a:spcPts val="1875"/>
              </a:lnSpc>
              <a:spcBef>
                <a:spcPts val="529"/>
              </a:spcBef>
              <a:buFont typeface="Arial MT"/>
              <a:buChar char="•"/>
              <a:tabLst>
                <a:tab pos="180975" algn="l"/>
              </a:tabLst>
            </a:pPr>
            <a:endParaRPr lang="en-US" sz="1950" dirty="0">
              <a:latin typeface="Calibri"/>
              <a:cs typeface="Calibri"/>
            </a:endParaRPr>
          </a:p>
          <a:p>
            <a:pPr marL="180975" marR="195739" indent="-171450">
              <a:lnSpc>
                <a:spcPts val="1875"/>
              </a:lnSpc>
              <a:spcBef>
                <a:spcPts val="529"/>
              </a:spcBef>
              <a:buFont typeface="Arial MT"/>
              <a:buChar char="•"/>
              <a:tabLst>
                <a:tab pos="180975" algn="l"/>
              </a:tabLst>
            </a:pPr>
            <a:r>
              <a:rPr sz="1950" dirty="0">
                <a:latin typeface="Calibri"/>
                <a:cs typeface="Calibri"/>
              </a:rPr>
              <a:t>Ali</a:t>
            </a:r>
            <a:r>
              <a:rPr sz="2400" dirty="0">
                <a:latin typeface="Calibri"/>
                <a:cs typeface="Calibri"/>
              </a:rPr>
              <a:t>ce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independently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3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secret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color.</a:t>
            </a:r>
            <a:endParaRPr sz="2400" dirty="0">
              <a:latin typeface="Calibri"/>
              <a:cs typeface="Calibri"/>
            </a:endParaRPr>
          </a:p>
          <a:p>
            <a:pPr marL="180975" marR="173355" indent="-171450">
              <a:lnSpc>
                <a:spcPts val="1875"/>
              </a:lnSpc>
              <a:spcBef>
                <a:spcPts val="75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Alice </a:t>
            </a:r>
            <a:r>
              <a:rPr sz="2400" spc="-11" dirty="0">
                <a:latin typeface="Calibri"/>
                <a:cs typeface="Calibri"/>
              </a:rPr>
              <a:t>mixes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shared </a:t>
            </a:r>
            <a:r>
              <a:rPr sz="2400" spc="-8" dirty="0">
                <a:latin typeface="Calibri"/>
                <a:cs typeface="Calibri"/>
              </a:rPr>
              <a:t>color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4" dirty="0">
                <a:latin typeface="Calibri"/>
                <a:cs typeface="Calibri"/>
              </a:rPr>
              <a:t>her </a:t>
            </a:r>
            <a:r>
              <a:rPr sz="2400" spc="-8" dirty="0">
                <a:latin typeface="Calibri"/>
                <a:cs typeface="Calibri"/>
              </a:rPr>
              <a:t>secret </a:t>
            </a:r>
            <a:r>
              <a:rPr sz="2400" spc="-43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4" dirty="0">
                <a:latin typeface="Calibri"/>
                <a:cs typeface="Calibri"/>
              </a:rPr>
              <a:t>sends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mixture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Bob</a:t>
            </a:r>
          </a:p>
          <a:p>
            <a:pPr marL="180975" marR="312896" indent="-171450">
              <a:lnSpc>
                <a:spcPts val="1875"/>
              </a:lnSpc>
              <a:spcBef>
                <a:spcPts val="74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Bob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mixes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sharedshared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color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his </a:t>
            </a:r>
            <a:r>
              <a:rPr sz="2400" spc="-42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secret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color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sends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Alice.</a:t>
            </a:r>
            <a:endParaRPr lang="en-US" sz="2400" dirty="0">
              <a:latin typeface="Calibri"/>
              <a:cs typeface="Calibri"/>
            </a:endParaRPr>
          </a:p>
          <a:p>
            <a:pPr marL="180975" marR="312896" indent="-171450">
              <a:lnSpc>
                <a:spcPts val="1875"/>
              </a:lnSpc>
              <a:spcBef>
                <a:spcPts val="743"/>
              </a:spcBef>
              <a:buFont typeface="Arial MT"/>
              <a:buChar char="•"/>
              <a:tabLst>
                <a:tab pos="180975" algn="l"/>
              </a:tabLst>
            </a:pPr>
            <a:endParaRPr sz="2400" dirty="0">
              <a:latin typeface="Calibri"/>
              <a:cs typeface="Calibri"/>
            </a:endParaRPr>
          </a:p>
          <a:p>
            <a:pPr marL="180975" marR="3810" indent="-171450">
              <a:lnSpc>
                <a:spcPts val="1875"/>
              </a:lnSpc>
              <a:spcBef>
                <a:spcPts val="73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Alice adds </a:t>
            </a:r>
            <a:r>
              <a:rPr sz="2400" spc="-4" dirty="0">
                <a:latin typeface="Calibri"/>
                <a:cs typeface="Calibri"/>
              </a:rPr>
              <a:t>her </a:t>
            </a:r>
            <a:r>
              <a:rPr sz="2400" spc="-8" dirty="0">
                <a:latin typeface="Calibri"/>
                <a:cs typeface="Calibri"/>
              </a:rPr>
              <a:t>secret color to </a:t>
            </a:r>
            <a:r>
              <a:rPr sz="2400" dirty="0">
                <a:latin typeface="Calibri"/>
                <a:cs typeface="Calibri"/>
              </a:rPr>
              <a:t>the mixture </a:t>
            </a:r>
            <a:r>
              <a:rPr sz="2400" spc="-4" dirty="0">
                <a:latin typeface="Calibri"/>
                <a:cs typeface="Calibri"/>
              </a:rPr>
              <a:t>she </a:t>
            </a:r>
            <a:r>
              <a:rPr sz="2400" spc="-43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got</a:t>
            </a:r>
            <a:r>
              <a:rPr sz="2400" spc="-8" dirty="0">
                <a:latin typeface="Calibri"/>
                <a:cs typeface="Calibri"/>
              </a:rPr>
              <a:t> from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Bob.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Bob </a:t>
            </a:r>
            <a:r>
              <a:rPr sz="2400" spc="-4" dirty="0">
                <a:latin typeface="Calibri"/>
                <a:cs typeface="Calibri"/>
              </a:rPr>
              <a:t>does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same.</a:t>
            </a:r>
            <a:endParaRPr lang="en-US" sz="2400" spc="-4" dirty="0">
              <a:latin typeface="Calibri"/>
              <a:cs typeface="Calibri"/>
            </a:endParaRPr>
          </a:p>
          <a:p>
            <a:pPr marL="180975" marR="3810" indent="-171450">
              <a:lnSpc>
                <a:spcPts val="1875"/>
              </a:lnSpc>
              <a:spcBef>
                <a:spcPts val="739"/>
              </a:spcBef>
              <a:buFont typeface="Arial MT"/>
              <a:buChar char="•"/>
              <a:tabLst>
                <a:tab pos="180975" algn="l"/>
              </a:tabLst>
            </a:pPr>
            <a:endParaRPr sz="2400" dirty="0">
              <a:latin typeface="Calibri"/>
              <a:cs typeface="Calibri"/>
            </a:endParaRPr>
          </a:p>
          <a:p>
            <a:pPr marL="180975" marR="379571" indent="-171450">
              <a:lnSpc>
                <a:spcPct val="80000"/>
              </a:lnSpc>
              <a:spcBef>
                <a:spcPts val="76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resulting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color,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both sides,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3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components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838200"/>
            <a:ext cx="630116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Explanation</a:t>
            </a:r>
            <a:r>
              <a:rPr spc="-113" dirty="0"/>
              <a:t> </a:t>
            </a:r>
            <a:r>
              <a:rPr spc="-11" dirty="0"/>
              <a:t>of</a:t>
            </a:r>
            <a:r>
              <a:rPr spc="-75" dirty="0"/>
              <a:t> </a:t>
            </a:r>
            <a:r>
              <a:rPr spc="-23"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598569" cy="282657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Determining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8" dirty="0">
                <a:latin typeface="Calibri"/>
                <a:cs typeface="Calibri"/>
              </a:rPr>
              <a:t>components</a:t>
            </a:r>
            <a:r>
              <a:rPr sz="2800" spc="4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of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color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mixture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hard.</a:t>
            </a:r>
            <a:endParaRPr sz="28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A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common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large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prime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number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secret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large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prime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take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place</a:t>
            </a:r>
            <a:r>
              <a:rPr sz="2800" dirty="0">
                <a:latin typeface="Calibri"/>
                <a:cs typeface="Calibri"/>
              </a:rPr>
              <a:t> of</a:t>
            </a:r>
            <a:r>
              <a:rPr sz="2800" spc="-4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colors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example.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Finding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prime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factors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of a number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NP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hard.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BD5A-23F4-7462-8211-F3DC06C5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 definition of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48D2-A44F-A3D6-6FF4-2814C65A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Confidentiality – only authorized users can access data and resources.</a:t>
            </a:r>
            <a:endParaRPr lang="en-US" sz="2800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Integrity – data is not corrupted or modified</a:t>
            </a:r>
            <a:endParaRPr lang="en-US" dirty="0">
              <a:effectLst/>
            </a:endParaRPr>
          </a:p>
          <a:p>
            <a:pPr rtl="0" eaLnBrk="0" fontAlgn="base" hangingPunct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 – information and resources are available to 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3898754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04800"/>
            <a:ext cx="5517832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Additional</a:t>
            </a:r>
            <a:r>
              <a:rPr spc="-71" dirty="0"/>
              <a:t> </a:t>
            </a:r>
            <a:r>
              <a:rPr spc="-38" dirty="0"/>
              <a:t>implementation</a:t>
            </a:r>
            <a:r>
              <a:rPr spc="-83" dirty="0"/>
              <a:t> </a:t>
            </a:r>
            <a:r>
              <a:rPr spc="-19"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82389" cy="326708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shared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ephemeral.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Once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session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over,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it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cleared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memory.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Even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if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it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leaked,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damage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limited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single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session.</a:t>
            </a:r>
            <a:endParaRPr sz="2800" dirty="0">
              <a:latin typeface="Calibri"/>
              <a:cs typeface="Calibri"/>
            </a:endParaRPr>
          </a:p>
          <a:p>
            <a:pPr marL="180975" marR="99536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Generating</a:t>
            </a:r>
            <a:r>
              <a:rPr sz="2800" spc="-4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secret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large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primes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depends</a:t>
            </a:r>
            <a:r>
              <a:rPr sz="2800" spc="3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finding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large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random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numbers.</a:t>
            </a:r>
            <a:endParaRPr sz="2800" dirty="0">
              <a:latin typeface="Calibri"/>
              <a:cs typeface="Calibri"/>
            </a:endParaRPr>
          </a:p>
          <a:p>
            <a:pPr marL="180975" marR="291941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turn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depends</a:t>
            </a:r>
            <a:r>
              <a:rPr sz="2800" spc="4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phenomenon.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electrical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noise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computer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components.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685800"/>
            <a:ext cx="736115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Thwarting</a:t>
            </a:r>
            <a:r>
              <a:rPr spc="-86" dirty="0"/>
              <a:t> </a:t>
            </a:r>
            <a:r>
              <a:rPr spc="-23" dirty="0"/>
              <a:t>man</a:t>
            </a:r>
            <a:r>
              <a:rPr spc="-79" dirty="0"/>
              <a:t> </a:t>
            </a:r>
            <a:r>
              <a:rPr spc="-8" dirty="0"/>
              <a:t>in</a:t>
            </a:r>
            <a:r>
              <a:rPr spc="-75" dirty="0"/>
              <a:t> </a:t>
            </a:r>
            <a:r>
              <a:rPr spc="-15" dirty="0"/>
              <a:t>the</a:t>
            </a:r>
            <a:r>
              <a:rPr spc="-68" dirty="0"/>
              <a:t> </a:t>
            </a:r>
            <a:r>
              <a:rPr spc="-26" dirty="0"/>
              <a:t>middle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733824" cy="2956290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Man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8" dirty="0">
                <a:latin typeface="Calibri"/>
                <a:cs typeface="Calibri"/>
              </a:rPr>
              <a:t>middle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see</a:t>
            </a:r>
            <a:r>
              <a:rPr sz="2800" dirty="0">
                <a:latin typeface="Calibri"/>
                <a:cs typeface="Calibri"/>
              </a:rPr>
              <a:t> all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messages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but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8" dirty="0">
                <a:latin typeface="Calibri"/>
                <a:cs typeface="Calibri"/>
              </a:rPr>
              <a:t>Credential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" dirty="0">
                <a:latin typeface="Calibri"/>
                <a:cs typeface="Calibri"/>
              </a:rPr>
              <a:t> digitally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signed so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4" dirty="0">
                <a:latin typeface="Calibri"/>
                <a:cs typeface="Calibri"/>
              </a:rPr>
              <a:t> cannot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modified</a:t>
            </a: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4" dirty="0">
                <a:latin typeface="Calibri"/>
                <a:cs typeface="Calibri"/>
              </a:rPr>
              <a:t>Diffie-Hellman </a:t>
            </a:r>
            <a:r>
              <a:rPr sz="2800" spc="-8" dirty="0">
                <a:latin typeface="Calibri"/>
                <a:cs typeface="Calibri"/>
              </a:rPr>
              <a:t>protects</a:t>
            </a:r>
            <a:r>
              <a:rPr sz="2800" spc="-26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against </a:t>
            </a:r>
            <a:r>
              <a:rPr sz="2800" spc="-8" dirty="0">
                <a:latin typeface="Calibri"/>
                <a:cs typeface="Calibri"/>
              </a:rPr>
              <a:t>eavesdropper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(the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the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middle)</a:t>
            </a:r>
          </a:p>
          <a:p>
            <a:pPr marL="180975" marR="3810" indent="-171450">
              <a:lnSpc>
                <a:spcPts val="2273"/>
              </a:lnSpc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1" dirty="0">
                <a:latin typeface="Calibri"/>
                <a:cs typeface="Calibri"/>
              </a:rPr>
              <a:t>Your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with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web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site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encrypted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6" dirty="0">
                <a:latin typeface="Calibri"/>
                <a:cs typeface="Calibri"/>
              </a:rPr>
              <a:t>key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unknown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man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middle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965F-CC2E-2427-AF4E-D93B8A67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steps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B16D-2A7B-67C1-339C-025EB056F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Handshake to </a:t>
            </a:r>
          </a:p>
          <a:p>
            <a:pPr lvl="1"/>
            <a:r>
              <a:rPr lang="en-US" dirty="0"/>
              <a:t>establish identify  </a:t>
            </a:r>
          </a:p>
          <a:p>
            <a:pPr lvl="1"/>
            <a:r>
              <a:rPr lang="en-US" dirty="0"/>
              <a:t>Create symmetric key</a:t>
            </a:r>
          </a:p>
          <a:p>
            <a:pPr lvl="0"/>
            <a:r>
              <a:rPr lang="en-US" dirty="0"/>
              <a:t>Use symmetric key to encrypt all communications</a:t>
            </a:r>
          </a:p>
          <a:p>
            <a:pPr lvl="0"/>
            <a:r>
              <a:rPr lang="en-US" dirty="0"/>
              <a:t>After session is complete, discard symmetric key.</a:t>
            </a:r>
          </a:p>
        </p:txBody>
      </p:sp>
    </p:spTree>
    <p:extLst>
      <p:ext uri="{BB962C8B-B14F-4D97-AF65-F5344CB8AC3E}">
        <p14:creationId xmlns:p14="http://schemas.microsoft.com/office/powerpoint/2010/main" val="900109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73D3-63BB-8175-E0EB-22C2E50D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4D948-6269-49F4-9B03-1137C04A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an</a:t>
            </a:r>
            <a:r>
              <a:rPr lang="en-US" baseline="0" dirty="0"/>
              <a:t> application</a:t>
            </a:r>
          </a:p>
          <a:p>
            <a:r>
              <a:rPr lang="en-US" baseline="0" dirty="0"/>
              <a:t>Within a cookie</a:t>
            </a:r>
          </a:p>
          <a:p>
            <a:r>
              <a:rPr lang="en-US" baseline="0" dirty="0"/>
              <a:t>Within cache</a:t>
            </a:r>
          </a:p>
          <a:p>
            <a:r>
              <a:rPr lang="en-US" baseline="0" dirty="0"/>
              <a:t>Within log</a:t>
            </a:r>
          </a:p>
          <a:p>
            <a:r>
              <a:rPr lang="en-US" baseline="0" dirty="0"/>
              <a:t>Typically decrypted</a:t>
            </a:r>
          </a:p>
        </p:txBody>
      </p:sp>
    </p:spTree>
    <p:extLst>
      <p:ext uri="{BB962C8B-B14F-4D97-AF65-F5344CB8AC3E}">
        <p14:creationId xmlns:p14="http://schemas.microsoft.com/office/powerpoint/2010/main" val="3611319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DCF9-B053-4DDA-3F36-0A199E55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Protectting</a:t>
            </a:r>
            <a:r>
              <a:rPr lang="en-US" dirty="0"/>
              <a:t> data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37B5-96EF-E019-E647-38CDA1DA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 authorization to access data</a:t>
            </a:r>
          </a:p>
          <a:p>
            <a:pPr fontAlgn="base"/>
            <a:r>
              <a:rPr lang="en-US" dirty="0"/>
              <a:t>Restrict sensitive data in use. Do</a:t>
            </a:r>
            <a:r>
              <a:rPr lang="en-US" baseline="0" dirty="0"/>
              <a:t> not store sensitive data in cookies or logs</a:t>
            </a:r>
          </a:p>
          <a:p>
            <a:r>
              <a:rPr lang="en-US" baseline="0" dirty="0"/>
              <a:t>Purge caches </a:t>
            </a:r>
          </a:p>
          <a:p>
            <a:pPr lvl="1"/>
            <a:r>
              <a:rPr lang="en-US" dirty="0"/>
              <a:t>Periodically or </a:t>
            </a:r>
          </a:p>
          <a:p>
            <a:pPr lvl="1"/>
            <a:r>
              <a:rPr lang="en-US" dirty="0"/>
              <a:t>On specific</a:t>
            </a:r>
            <a:r>
              <a:rPr lang="en-US" baseline="0" dirty="0"/>
              <a:t> events. E.g. session end</a:t>
            </a:r>
          </a:p>
        </p:txBody>
      </p:sp>
    </p:spTree>
    <p:extLst>
      <p:ext uri="{BB962C8B-B14F-4D97-AF65-F5344CB8AC3E}">
        <p14:creationId xmlns:p14="http://schemas.microsoft.com/office/powerpoint/2010/main" val="1514771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D61F-7B5B-40BE-7B70-4327BE04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68B2-6EA3-96F8-1AAC-55C529A4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general security activities</a:t>
            </a:r>
          </a:p>
          <a:p>
            <a:r>
              <a:rPr lang="en-US" dirty="0"/>
              <a:t>Protecting</a:t>
            </a:r>
            <a:r>
              <a:rPr lang="en-US" baseline="0" dirty="0"/>
              <a:t> data</a:t>
            </a:r>
          </a:p>
          <a:p>
            <a:r>
              <a:rPr lang="en-US" b="1" baseline="0" dirty="0"/>
              <a:t>Protecting resources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9029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AF18-E1D6-C721-199D-47B73A54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7E79-8A99-7715-DA72-99CF3947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Perimeter security</a:t>
            </a:r>
          </a:p>
          <a:p>
            <a:pPr lvl="1"/>
            <a:r>
              <a:rPr lang="en-US" dirty="0"/>
              <a:t>Restricting</a:t>
            </a:r>
            <a:r>
              <a:rPr lang="en-US" baseline="0" dirty="0"/>
              <a:t> access</a:t>
            </a:r>
            <a:endParaRPr lang="en-US" dirty="0"/>
          </a:p>
          <a:p>
            <a:pPr lvl="2"/>
            <a:r>
              <a:rPr lang="en-US" dirty="0"/>
              <a:t>Authentication</a:t>
            </a:r>
          </a:p>
          <a:p>
            <a:pPr lvl="2"/>
            <a:r>
              <a:rPr lang="en-US" dirty="0"/>
              <a:t>Authorization</a:t>
            </a:r>
          </a:p>
          <a:p>
            <a:pPr lvl="1"/>
            <a:r>
              <a:rPr lang="en-US" dirty="0"/>
              <a:t>Assumption is that if user can get through perimeter, they are not malicious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trust security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Perimeter +  authorization tokens. Do not trust even users who get through perimeter authorization checks.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679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AD9D-217C-A0D7-068E-57A739DB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6927-215A-EC2C-A1F0-EE1397927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authorization method issues tokens to users.</a:t>
            </a:r>
          </a:p>
          <a:p>
            <a:pPr lvl="0"/>
            <a:r>
              <a:rPr lang="en-US" dirty="0"/>
              <a:t>Tokens embody access privileges.</a:t>
            </a:r>
          </a:p>
          <a:p>
            <a:pPr lvl="0"/>
            <a:r>
              <a:rPr lang="en-US" dirty="0"/>
              <a:t>Tokens are ephemeral</a:t>
            </a:r>
            <a:r>
              <a:rPr lang="en-US" baseline="0" dirty="0"/>
              <a:t> (expire after specified time).</a:t>
            </a:r>
          </a:p>
          <a:p>
            <a:pPr lvl="0"/>
            <a:r>
              <a:rPr lang="en-US" baseline="0" dirty="0"/>
              <a:t>Resource manager – possibly API – verifies tokens</a:t>
            </a:r>
            <a:r>
              <a:rPr lang="en-US" dirty="0"/>
              <a:t> prior to allowing access.</a:t>
            </a:r>
          </a:p>
        </p:txBody>
      </p:sp>
    </p:spTree>
    <p:extLst>
      <p:ext uri="{BB962C8B-B14F-4D97-AF65-F5344CB8AC3E}">
        <p14:creationId xmlns:p14="http://schemas.microsoft.com/office/powerpoint/2010/main" val="2155954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2A34-DC7D-F6EB-7AFF-87C074DB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305800" cy="1143000"/>
          </a:xfrm>
        </p:spPr>
        <p:txBody>
          <a:bodyPr/>
          <a:lstStyle/>
          <a:p>
            <a:r>
              <a:rPr lang="en-US" dirty="0"/>
              <a:t>Denial of Service</a:t>
            </a:r>
            <a:r>
              <a:rPr lang="en-US" baseline="0" dirty="0"/>
              <a:t> attack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2D6-67DC-356C-6217-6F139F27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Distributed Denial of Service (DDoS) is an attempt to limit availability by overloading the networks or servers hosting an application.</a:t>
            </a:r>
          </a:p>
          <a:p>
            <a:r>
              <a:rPr lang="en-US" dirty="0"/>
              <a:t>To mitigate a DDoS attack</a:t>
            </a:r>
          </a:p>
          <a:p>
            <a:pPr lvl="1"/>
            <a:r>
              <a:rPr lang="en-US" dirty="0"/>
              <a:t>Limit attack surface</a:t>
            </a:r>
          </a:p>
          <a:p>
            <a:pPr lvl="1"/>
            <a:r>
              <a:rPr lang="en-US" dirty="0"/>
              <a:t>Ensure adequate network capacity</a:t>
            </a:r>
          </a:p>
          <a:p>
            <a:pPr lvl="1"/>
            <a:r>
              <a:rPr lang="en-US" dirty="0"/>
              <a:t>Ensure adequate server capacity</a:t>
            </a:r>
          </a:p>
          <a:p>
            <a:pPr lvl="1"/>
            <a:r>
              <a:rPr lang="en-US" dirty="0"/>
              <a:t>Maintain current back ups with different access privileges.</a:t>
            </a:r>
          </a:p>
        </p:txBody>
      </p:sp>
    </p:spTree>
    <p:extLst>
      <p:ext uri="{BB962C8B-B14F-4D97-AF65-F5344CB8AC3E}">
        <p14:creationId xmlns:p14="http://schemas.microsoft.com/office/powerpoint/2010/main" val="1881249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61C7-4316-1C2C-4A7C-28C3355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attack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27D1-F03C-04FC-4A79-02F11A64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 surface</a:t>
            </a:r>
            <a:r>
              <a:rPr lang="en-US" baseline="0" dirty="0"/>
              <a:t> is </a:t>
            </a:r>
            <a:r>
              <a:rPr lang="en-US" dirty="0"/>
              <a:t>the total number of all possible entry points for unauthorized access into any system. </a:t>
            </a:r>
          </a:p>
          <a:p>
            <a:r>
              <a:rPr lang="en-US" dirty="0"/>
              <a:t>Techniques include</a:t>
            </a:r>
          </a:p>
          <a:p>
            <a:pPr lvl="1"/>
            <a:r>
              <a:rPr lang="en-US" dirty="0"/>
              <a:t>Disabling access to most ports. Firewalls only forward messages to specific ports.</a:t>
            </a:r>
          </a:p>
          <a:p>
            <a:pPr lvl="1"/>
            <a:r>
              <a:rPr lang="en-US" dirty="0"/>
              <a:t>Segmenting networks. Use principle of least privilege to control access</a:t>
            </a:r>
          </a:p>
        </p:txBody>
      </p:sp>
    </p:spTree>
    <p:extLst>
      <p:ext uri="{BB962C8B-B14F-4D97-AF65-F5344CB8AC3E}">
        <p14:creationId xmlns:p14="http://schemas.microsoft.com/office/powerpoint/2010/main" val="318701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BB3-DD8D-D03E-C975-F481B368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083E-43D4-86FA-7C22-B7D3A31E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is the process of verifying that you are who you say you are.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CD8AC6-C373-F961-C271-78B6C6E73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38475"/>
            <a:ext cx="36576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F448B-6239-F0FC-01CA-06F88EA07E17}"/>
              </a:ext>
            </a:extLst>
          </p:cNvPr>
          <p:cNvSpPr txBox="1"/>
          <p:nvPr/>
        </p:nvSpPr>
        <p:spPr>
          <a:xfrm>
            <a:off x="4876800" y="3308002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the internet, nobody knows you’re a dog</a:t>
            </a:r>
          </a:p>
        </p:txBody>
      </p:sp>
    </p:spTree>
    <p:extLst>
      <p:ext uri="{BB962C8B-B14F-4D97-AF65-F5344CB8AC3E}">
        <p14:creationId xmlns:p14="http://schemas.microsoft.com/office/powerpoint/2010/main" val="3888481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333C-DEC6-594A-4610-962CA519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lvl="0"/>
            <a:r>
              <a:rPr lang="en-US" dirty="0"/>
              <a:t> Use</a:t>
            </a:r>
            <a:r>
              <a:rPr lang="en-US" baseline="0" dirty="0"/>
              <a:t> a Content Distribution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2C49-36CB-8A41-978E-249E77B8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CDN is a network of servers linked together with the goal of delivering content as quickly, cheaply, reliably, and securely as possible.</a:t>
            </a:r>
          </a:p>
          <a:p>
            <a:r>
              <a:rPr lang="en-US" dirty="0"/>
              <a:t> A CDN will place servers at the exchange points between different networks.</a:t>
            </a:r>
          </a:p>
        </p:txBody>
      </p:sp>
    </p:spTree>
    <p:extLst>
      <p:ext uri="{BB962C8B-B14F-4D97-AF65-F5344CB8AC3E}">
        <p14:creationId xmlns:p14="http://schemas.microsoft.com/office/powerpoint/2010/main" val="9335187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F428-6537-6584-5D6C-8062ADE8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0C94-DFBF-2AA1-8318-A6486E73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Maintaining current backups in distinct</a:t>
            </a:r>
            <a:r>
              <a:rPr lang="en-US" baseline="0" dirty="0"/>
              <a:t> datacenters with distinct access controls will guard against a ransomware attack.</a:t>
            </a:r>
          </a:p>
        </p:txBody>
      </p:sp>
    </p:spTree>
    <p:extLst>
      <p:ext uri="{BB962C8B-B14F-4D97-AF65-F5344CB8AC3E}">
        <p14:creationId xmlns:p14="http://schemas.microsoft.com/office/powerpoint/2010/main" val="12237707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4AE4-6668-DA1E-ADFC-90DB3E9A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FE6A-A743-4C5F-4523-546A5CEC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r>
              <a:rPr lang="en-US" dirty="0"/>
              <a:t>Security</a:t>
            </a:r>
            <a:r>
              <a:rPr lang="en-US" baseline="0" dirty="0"/>
              <a:t> involves protecting both data and resources</a:t>
            </a:r>
          </a:p>
          <a:p>
            <a:r>
              <a:rPr lang="en-US" baseline="0" dirty="0"/>
              <a:t>Data at rest can be protected by symmetric encryption</a:t>
            </a:r>
          </a:p>
          <a:p>
            <a:r>
              <a:rPr lang="en-US" baseline="0" dirty="0"/>
              <a:t>Data in transit can be </a:t>
            </a:r>
            <a:r>
              <a:rPr lang="en-US" baseline="0" dirty="0" err="1"/>
              <a:t>protcted</a:t>
            </a:r>
            <a:r>
              <a:rPr lang="en-US" baseline="0" dirty="0"/>
              <a:t> by TLS\</a:t>
            </a:r>
          </a:p>
          <a:p>
            <a:r>
              <a:rPr lang="en-US" baseline="0" dirty="0"/>
              <a:t>The integrity of data can be verified by hash function.</a:t>
            </a:r>
          </a:p>
          <a:p>
            <a:r>
              <a:rPr lang="en-US" baseline="0" dirty="0"/>
              <a:t>Protecting resources involves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Access controls at resources</a:t>
            </a:r>
          </a:p>
        </p:txBody>
      </p:sp>
    </p:spTree>
    <p:extLst>
      <p:ext uri="{BB962C8B-B14F-4D97-AF65-F5344CB8AC3E}">
        <p14:creationId xmlns:p14="http://schemas.microsoft.com/office/powerpoint/2010/main" val="426559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442B-786C-C84C-D078-039B08DB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Self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B6E7-85AA-5B8C-0212-62C7D338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register</a:t>
            </a:r>
            <a:r>
              <a:rPr lang="en-US" baseline="0" dirty="0"/>
              <a:t> your identity with some service. provider.</a:t>
            </a:r>
          </a:p>
          <a:p>
            <a:r>
              <a:rPr lang="en-US" dirty="0"/>
              <a:t>You provide some means for future verification of your identify.</a:t>
            </a:r>
          </a:p>
          <a:p>
            <a:pPr lvl="1"/>
            <a:r>
              <a:rPr lang="en-US" baseline="0" dirty="0"/>
              <a:t>What you</a:t>
            </a:r>
            <a:r>
              <a:rPr lang="en-US" dirty="0"/>
              <a:t> know – password, secret question,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aseline="0" dirty="0"/>
              <a:t>What you have</a:t>
            </a:r>
            <a:r>
              <a:rPr lang="en-US" dirty="0"/>
              <a:t> – smart card, phone number,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aseline="0" dirty="0"/>
              <a:t>What you are – biometrics</a:t>
            </a:r>
          </a:p>
          <a:p>
            <a:r>
              <a:rPr lang="en-US" dirty="0"/>
              <a:t>When you wish to use this service, you provide the verification.</a:t>
            </a:r>
          </a:p>
        </p:txBody>
      </p:sp>
    </p:spTree>
    <p:extLst>
      <p:ext uri="{BB962C8B-B14F-4D97-AF65-F5344CB8AC3E}">
        <p14:creationId xmlns:p14="http://schemas.microsoft.com/office/powerpoint/2010/main" val="159220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B4A2-D6FF-9E2A-9BED-7028716E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Attested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8913-76F5-48BC-3885-C0B219B0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/>
              <a:t>A third party verifies that you are who you say you are and registers you.</a:t>
            </a:r>
          </a:p>
          <a:p>
            <a:pPr lvl="0"/>
            <a:r>
              <a:rPr lang="en-US" baseline="0" dirty="0"/>
              <a:t>The registration is documented</a:t>
            </a:r>
            <a:r>
              <a:rPr lang="en-US" dirty="0"/>
              <a:t> by</a:t>
            </a:r>
            <a:endParaRPr lang="en-US" baseline="0" dirty="0"/>
          </a:p>
          <a:p>
            <a:pPr lvl="1"/>
            <a:r>
              <a:rPr lang="en-US" baseline="0" dirty="0"/>
              <a:t>Entering you Into a database</a:t>
            </a:r>
          </a:p>
          <a:p>
            <a:pPr lvl="1"/>
            <a:r>
              <a:rPr lang="en-US" baseline="0" dirty="0"/>
              <a:t>Providing you with credentials</a:t>
            </a:r>
          </a:p>
          <a:p>
            <a:pPr lvl="2"/>
            <a:r>
              <a:rPr lang="en-US" baseline="0" dirty="0"/>
              <a:t>Physical – smart card, credit card, ID</a:t>
            </a:r>
            <a:r>
              <a:rPr lang="en-US" dirty="0"/>
              <a:t> from third party</a:t>
            </a:r>
            <a:endParaRPr lang="en-US" baseline="0" dirty="0"/>
          </a:p>
          <a:p>
            <a:pPr lvl="2"/>
            <a:r>
              <a:rPr lang="en-US" baseline="0" dirty="0"/>
              <a:t>Digital – key, certificate, external access to third</a:t>
            </a:r>
            <a:r>
              <a:rPr lang="en-US" dirty="0"/>
              <a:t> party registration </a:t>
            </a:r>
            <a:r>
              <a:rPr lang="en-US" baseline="0" dirty="0"/>
              <a:t>database</a:t>
            </a:r>
          </a:p>
          <a:p>
            <a:pPr marL="0" lvl="0" indent="0"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56812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C940-31A2-8714-5936-D96D99C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A838-7A79-FD1F-5599-525AA536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authorized to access resources if you have privileges enabling access.</a:t>
            </a:r>
          </a:p>
          <a:p>
            <a:r>
              <a:rPr lang="en-US" dirty="0"/>
              <a:t>Privileges are usually associated with authentication mechanisms.</a:t>
            </a:r>
          </a:p>
          <a:p>
            <a:r>
              <a:rPr lang="en-US" dirty="0"/>
              <a:t>Resources include individual files or an item's data, computer programs, computer </a:t>
            </a:r>
            <a:r>
              <a:rPr lang="en-US" sz="2800" dirty="0"/>
              <a:t>devices and functionality provided by computer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1795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3400-4F62-1B5A-A9B5-D9D2A168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793B-71A6-BB4B-7C70-61F6EF03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authorization server</a:t>
            </a:r>
          </a:p>
          <a:p>
            <a:pPr lvl="1"/>
            <a:r>
              <a:rPr lang="en-US" dirty="0"/>
              <a:t>Assumes</a:t>
            </a:r>
            <a:r>
              <a:rPr lang="en-US" baseline="0" dirty="0"/>
              <a:t> you have been authenticated</a:t>
            </a:r>
          </a:p>
          <a:p>
            <a:pPr lvl="1"/>
            <a:r>
              <a:rPr lang="en-US" baseline="0" dirty="0"/>
              <a:t>Provides client a token that encodes privileges</a:t>
            </a:r>
          </a:p>
          <a:p>
            <a:r>
              <a:rPr lang="en-US" dirty="0"/>
              <a:t>Tokens are usually ephemeral (expire after a specified interval).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OAuth</a:t>
            </a:r>
          </a:p>
          <a:p>
            <a:pPr lvl="1"/>
            <a:r>
              <a:rPr lang="en-US" dirty="0"/>
              <a:t>Kerberos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599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10252</TotalTime>
  <Words>2127</Words>
  <Application>Microsoft Office PowerPoint</Application>
  <PresentationFormat>On-screen Show (4:3)</PresentationFormat>
  <Paragraphs>293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Arial MT</vt:lpstr>
      <vt:lpstr>Calibri</vt:lpstr>
      <vt:lpstr>Times</vt:lpstr>
      <vt:lpstr>Verdana</vt:lpstr>
      <vt:lpstr>Blank Presentation</vt:lpstr>
      <vt:lpstr>Security</vt:lpstr>
      <vt:lpstr>Outline</vt:lpstr>
      <vt:lpstr>Security</vt:lpstr>
      <vt:lpstr>CIA definition of security</vt:lpstr>
      <vt:lpstr>Verifying identity</vt:lpstr>
      <vt:lpstr>Self identification</vt:lpstr>
      <vt:lpstr>Attested verification</vt:lpstr>
      <vt:lpstr>Authorization</vt:lpstr>
      <vt:lpstr>Authorization server</vt:lpstr>
      <vt:lpstr>Security principles</vt:lpstr>
      <vt:lpstr>More principles</vt:lpstr>
      <vt:lpstr>Outline</vt:lpstr>
      <vt:lpstr>Data</vt:lpstr>
      <vt:lpstr>Outline - protecting data</vt:lpstr>
      <vt:lpstr>Hashing</vt:lpstr>
      <vt:lpstr>Use of Hashing</vt:lpstr>
      <vt:lpstr>Outline protecting data</vt:lpstr>
      <vt:lpstr>TLS</vt:lpstr>
      <vt:lpstr>Encryption</vt:lpstr>
      <vt:lpstr>Symmetric encryption</vt:lpstr>
      <vt:lpstr>Asymmetric encryption</vt:lpstr>
      <vt:lpstr>Performance comparison</vt:lpstr>
      <vt:lpstr>Public/private keys</vt:lpstr>
      <vt:lpstr>Guaranteeing only recipient can read a message</vt:lpstr>
      <vt:lpstr>Guaranteeing a sender of a message</vt:lpstr>
      <vt:lpstr>Digital Signature</vt:lpstr>
      <vt:lpstr>The message cannot be altered</vt:lpstr>
      <vt:lpstr>Why encrypt just the hash value?</vt:lpstr>
      <vt:lpstr>Public Key Infrastructure</vt:lpstr>
      <vt:lpstr>Digital Certificate</vt:lpstr>
      <vt:lpstr>Getting a certificate</vt:lpstr>
      <vt:lpstr>Accessing Web Site</vt:lpstr>
      <vt:lpstr>Man in the middle attack</vt:lpstr>
      <vt:lpstr>TLS Overview</vt:lpstr>
      <vt:lpstr>TLS handshake</vt:lpstr>
      <vt:lpstr>Creating symmetric key</vt:lpstr>
      <vt:lpstr>Diffie-Hellman</vt:lpstr>
      <vt:lpstr>Intuitive explanation of Diffie-Hellman</vt:lpstr>
      <vt:lpstr>Explanation of algorithm</vt:lpstr>
      <vt:lpstr>Additional implementation issues</vt:lpstr>
      <vt:lpstr>Thwarting man in the middle</vt:lpstr>
      <vt:lpstr>TLS steps (again)</vt:lpstr>
      <vt:lpstr>Data in use</vt:lpstr>
      <vt:lpstr>Protectting data in use</vt:lpstr>
      <vt:lpstr>Outline</vt:lpstr>
      <vt:lpstr>Protecting resources</vt:lpstr>
      <vt:lpstr>Authorization tokens</vt:lpstr>
      <vt:lpstr>Denial of Service attack</vt:lpstr>
      <vt:lpstr>Limit attack surface</vt:lpstr>
      <vt:lpstr> Use a Content Distribution Network</vt:lpstr>
      <vt:lpstr>Backups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630</cp:revision>
  <cp:lastPrinted>2021-08-31T12:41:04Z</cp:lastPrinted>
  <dcterms:created xsi:type="dcterms:W3CDTF">2004-11-16T18:39:34Z</dcterms:created>
  <dcterms:modified xsi:type="dcterms:W3CDTF">2023-02-14T14:37:45Z</dcterms:modified>
</cp:coreProperties>
</file>