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50"/>
  </p:notesMasterIdLst>
  <p:handoutMasterIdLst>
    <p:handoutMasterId r:id="rId51"/>
  </p:handoutMasterIdLst>
  <p:sldIdLst>
    <p:sldId id="448" r:id="rId2"/>
    <p:sldId id="489" r:id="rId3"/>
    <p:sldId id="258" r:id="rId4"/>
    <p:sldId id="259" r:id="rId5"/>
    <p:sldId id="490" r:id="rId6"/>
    <p:sldId id="261" r:id="rId7"/>
    <p:sldId id="526" r:id="rId8"/>
    <p:sldId id="525" r:id="rId9"/>
    <p:sldId id="262" r:id="rId10"/>
    <p:sldId id="263" r:id="rId11"/>
    <p:sldId id="264" r:id="rId12"/>
    <p:sldId id="491" r:id="rId13"/>
    <p:sldId id="266" r:id="rId14"/>
    <p:sldId id="492" r:id="rId15"/>
    <p:sldId id="268" r:id="rId16"/>
    <p:sldId id="269" r:id="rId17"/>
    <p:sldId id="270" r:id="rId18"/>
    <p:sldId id="271" r:id="rId19"/>
    <p:sldId id="272" r:id="rId20"/>
    <p:sldId id="273" r:id="rId21"/>
    <p:sldId id="274" r:id="rId22"/>
    <p:sldId id="493" r:id="rId23"/>
    <p:sldId id="277" r:id="rId24"/>
    <p:sldId id="278" r:id="rId25"/>
    <p:sldId id="279" r:id="rId26"/>
    <p:sldId id="280" r:id="rId27"/>
    <p:sldId id="281" r:id="rId28"/>
    <p:sldId id="282" r:id="rId29"/>
    <p:sldId id="283" r:id="rId30"/>
    <p:sldId id="284" r:id="rId31"/>
    <p:sldId id="494" r:id="rId32"/>
    <p:sldId id="511" r:id="rId33"/>
    <p:sldId id="522" r:id="rId34"/>
    <p:sldId id="499" r:id="rId35"/>
    <p:sldId id="504" r:id="rId36"/>
    <p:sldId id="512" r:id="rId37"/>
    <p:sldId id="508" r:id="rId38"/>
    <p:sldId id="505" r:id="rId39"/>
    <p:sldId id="506" r:id="rId40"/>
    <p:sldId id="509" r:id="rId41"/>
    <p:sldId id="507" r:id="rId42"/>
    <p:sldId id="286" r:id="rId43"/>
    <p:sldId id="510" r:id="rId44"/>
    <p:sldId id="287" r:id="rId45"/>
    <p:sldId id="288" r:id="rId46"/>
    <p:sldId id="289" r:id="rId47"/>
    <p:sldId id="290" r:id="rId48"/>
    <p:sldId id="291" r:id="rId49"/>
  </p:sldIdLst>
  <p:sldSz cx="9144000" cy="6858000" type="screen4x3"/>
  <p:notesSz cx="7315200" cy="9601200"/>
  <p:defaultTex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3B2C1"/>
    <a:srgbClr val="96F371"/>
    <a:srgbClr val="6AB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p:cViewPr varScale="1">
        <p:scale>
          <a:sx n="54" d="100"/>
          <a:sy n="54" d="100"/>
        </p:scale>
        <p:origin x="912" y="60"/>
      </p:cViewPr>
      <p:guideLst>
        <p:guide orient="horz" pos="2160"/>
        <p:guide pos="2880"/>
      </p:guideLst>
    </p:cSldViewPr>
  </p:slideViewPr>
  <p:outlineViewPr>
    <p:cViewPr>
      <p:scale>
        <a:sx n="33" d="100"/>
        <a:sy n="33" d="100"/>
      </p:scale>
      <p:origin x="0" y="-31188"/>
    </p:cViewPr>
  </p:outlineViewPr>
  <p:notesTextViewPr>
    <p:cViewPr>
      <p:scale>
        <a:sx n="100" d="100"/>
        <a:sy n="100" d="100"/>
      </p:scale>
      <p:origin x="0" y="0"/>
    </p:cViewPr>
  </p:notesTextViewPr>
  <p:sorterViewPr>
    <p:cViewPr>
      <p:scale>
        <a:sx n="100" d="100"/>
        <a:sy n="100" d="100"/>
      </p:scale>
      <p:origin x="0" y="-9700"/>
    </p:cViewPr>
  </p:sorterViewPr>
  <p:notesViewPr>
    <p:cSldViewPr>
      <p:cViewPr varScale="1">
        <p:scale>
          <a:sx n="80" d="100"/>
          <a:sy n="80" d="100"/>
        </p:scale>
        <p:origin x="-19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5335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5335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5335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8A85614-A79E-41F2-B509-7A4A9550603E}" type="slidenum">
              <a:rPr lang="en-US"/>
              <a:pPr/>
              <a:t>‹#›</a:t>
            </a:fld>
            <a:endParaRPr lang="en-US"/>
          </a:p>
        </p:txBody>
      </p:sp>
    </p:spTree>
    <p:extLst>
      <p:ext uri="{BB962C8B-B14F-4D97-AF65-F5344CB8AC3E}">
        <p14:creationId xmlns:p14="http://schemas.microsoft.com/office/powerpoint/2010/main" val="111103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911B1B19-18A7-46BE-88D9-2164BF8B47A1}" type="slidenum">
              <a:rPr lang="en-US"/>
              <a:pPr/>
              <a:t>‹#›</a:t>
            </a:fld>
            <a:endParaRPr lang="en-US"/>
          </a:p>
        </p:txBody>
      </p:sp>
    </p:spTree>
    <p:extLst>
      <p:ext uri="{BB962C8B-B14F-4D97-AF65-F5344CB8AC3E}">
        <p14:creationId xmlns:p14="http://schemas.microsoft.com/office/powerpoint/2010/main" val="11755128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11B1B19-18A7-46BE-88D9-2164BF8B47A1}" type="slidenum">
              <a:rPr lang="en-US" smtClean="0"/>
              <a:pPr/>
              <a:t>1</a:t>
            </a:fld>
            <a:endParaRPr lang="en-US"/>
          </a:p>
        </p:txBody>
      </p:sp>
    </p:spTree>
    <p:extLst>
      <p:ext uri="{BB962C8B-B14F-4D97-AF65-F5344CB8AC3E}">
        <p14:creationId xmlns:p14="http://schemas.microsoft.com/office/powerpoint/2010/main" val="4065047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3429000"/>
            <a:ext cx="8382000" cy="838200"/>
          </a:xfrm>
        </p:spPr>
        <p:txBody>
          <a:bodyPr/>
          <a:lstStyle>
            <a:lvl1pPr>
              <a:defRPr b="1">
                <a:solidFill>
                  <a:srgbClr val="005481"/>
                </a:solidFill>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371600" y="4343400"/>
            <a:ext cx="6400800" cy="533400"/>
          </a:xfrm>
        </p:spPr>
        <p:txBody>
          <a:bodyPr/>
          <a:lstStyle>
            <a:lvl1pPr marL="0" indent="0" algn="ctr">
              <a:buFont typeface="Times" charset="0"/>
              <a:buNone/>
              <a:defRPr sz="2500"/>
            </a:lvl1pPr>
          </a:lstStyle>
          <a:p>
            <a:pPr lvl="0"/>
            <a:r>
              <a:rPr lang="en-US" noProof="0"/>
              <a:t>Click to edit Master subtitle style</a:t>
            </a:r>
          </a:p>
        </p:txBody>
      </p:sp>
      <p:pic>
        <p:nvPicPr>
          <p:cNvPr id="4" name="Picture 3">
            <a:extLst>
              <a:ext uri="{FF2B5EF4-FFF2-40B4-BE49-F238E27FC236}">
                <a16:creationId xmlns:a16="http://schemas.microsoft.com/office/drawing/2014/main" id="{C6A1DDAA-9DEF-C793-E234-9C1E036F06DD}"/>
              </a:ext>
            </a:extLst>
          </p:cNvPr>
          <p:cNvPicPr>
            <a:picLocks noChangeAspect="1"/>
          </p:cNvPicPr>
          <p:nvPr userDrawn="1"/>
        </p:nvPicPr>
        <p:blipFill>
          <a:blip r:embed="rId2"/>
          <a:stretch>
            <a:fillRect/>
          </a:stretch>
        </p:blipFill>
        <p:spPr>
          <a:xfrm>
            <a:off x="304800" y="228600"/>
            <a:ext cx="1319514" cy="12134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bwMode="auto">
          <a:xfrm>
            <a:off x="685800" y="1600200"/>
            <a:ext cx="7772400" cy="1588"/>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p:cNvSpPr txBox="1"/>
          <p:nvPr/>
        </p:nvSpPr>
        <p:spPr>
          <a:xfrm>
            <a:off x="3657600" y="6324600"/>
            <a:ext cx="1143000" cy="261610"/>
          </a:xfrm>
          <a:prstGeom prst="rect">
            <a:avLst/>
          </a:prstGeom>
          <a:noFill/>
        </p:spPr>
        <p:txBody>
          <a:bodyPr wrap="square" rtlCol="0">
            <a:spAutoFit/>
          </a:bodyPr>
          <a:lstStyle/>
          <a:p>
            <a:pPr algn="ctr"/>
            <a:fld id="{243F038F-B3AC-45EB-9E06-50685942F90C}" type="slidenum">
              <a:rPr lang="en-US" sz="1100" smtClean="0"/>
              <a:pPr algn="ctr"/>
              <a:t>‹#›</a:t>
            </a:fld>
            <a:endParaRPr lang="en-US" sz="1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9" name="Picture 1" descr="CMU_logo_horiz_187 red.jpg"/>
          <p:cNvPicPr>
            <a:picLocks noChangeAspect="1"/>
          </p:cNvPicPr>
          <p:nvPr/>
        </p:nvPicPr>
        <p:blipFill>
          <a:blip r:embed="rId13" cstate="print"/>
          <a:srcRect/>
          <a:stretch>
            <a:fillRect/>
          </a:stretch>
        </p:blipFill>
        <p:spPr bwMode="auto">
          <a:xfrm>
            <a:off x="196850" y="153988"/>
            <a:ext cx="3736975" cy="334962"/>
          </a:xfrm>
          <a:prstGeom prst="rect">
            <a:avLst/>
          </a:prstGeom>
          <a:noFill/>
          <a:ln w="9525">
            <a:noFill/>
            <a:miter lim="800000"/>
            <a:headEnd/>
            <a:tailEnd/>
          </a:ln>
        </p:spPr>
      </p:pic>
      <p:pic>
        <p:nvPicPr>
          <p:cNvPr id="3" name="Picture 2">
            <a:extLst>
              <a:ext uri="{FF2B5EF4-FFF2-40B4-BE49-F238E27FC236}">
                <a16:creationId xmlns:a16="http://schemas.microsoft.com/office/drawing/2014/main" id="{D516B1DB-5E49-1EA2-8C18-34B3643D7DAB}"/>
              </a:ext>
            </a:extLst>
          </p:cNvPr>
          <p:cNvPicPr>
            <a:picLocks noChangeAspect="1"/>
          </p:cNvPicPr>
          <p:nvPr userDrawn="1"/>
        </p:nvPicPr>
        <p:blipFill>
          <a:blip r:embed="rId14"/>
          <a:stretch>
            <a:fillRect/>
          </a:stretch>
        </p:blipFill>
        <p:spPr>
          <a:xfrm>
            <a:off x="7391400" y="6096000"/>
            <a:ext cx="1388962" cy="56359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Osaka" charset="0"/>
          <a:cs typeface="Osaka" charset="0"/>
        </a:defRPr>
      </a:lvl2pPr>
      <a:lvl3pPr algn="ctr" rtl="0" eaLnBrk="1" fontAlgn="base" hangingPunct="1">
        <a:spcBef>
          <a:spcPct val="0"/>
        </a:spcBef>
        <a:spcAft>
          <a:spcPct val="0"/>
        </a:spcAft>
        <a:defRPr sz="4400">
          <a:solidFill>
            <a:schemeClr val="tx2"/>
          </a:solidFill>
          <a:latin typeface="Arial" charset="0"/>
          <a:ea typeface="Osaka" charset="0"/>
          <a:cs typeface="Osaka" charset="0"/>
        </a:defRPr>
      </a:lvl3pPr>
      <a:lvl4pPr algn="ctr" rtl="0" eaLnBrk="1" fontAlgn="base" hangingPunct="1">
        <a:spcBef>
          <a:spcPct val="0"/>
        </a:spcBef>
        <a:spcAft>
          <a:spcPct val="0"/>
        </a:spcAft>
        <a:defRPr sz="4400">
          <a:solidFill>
            <a:schemeClr val="tx2"/>
          </a:solidFill>
          <a:latin typeface="Arial" charset="0"/>
          <a:ea typeface="Osaka" charset="0"/>
          <a:cs typeface="Osaka" charset="0"/>
        </a:defRPr>
      </a:lvl4pPr>
      <a:lvl5pPr algn="ctr" rtl="0" eaLnBrk="1" fontAlgn="base" hangingPunct="1">
        <a:spcBef>
          <a:spcPct val="0"/>
        </a:spcBef>
        <a:spcAft>
          <a:spcPct val="0"/>
        </a:spcAft>
        <a:defRPr sz="4400">
          <a:solidFill>
            <a:schemeClr val="tx2"/>
          </a:solidFill>
          <a:latin typeface="Arial" charset="0"/>
          <a:ea typeface="Osaka" charset="0"/>
          <a:cs typeface="Osaka" charset="0"/>
        </a:defRPr>
      </a:lvl5pPr>
      <a:lvl6pPr marL="457200" algn="ctr" rtl="0" eaLnBrk="1" fontAlgn="base" hangingPunct="1">
        <a:spcBef>
          <a:spcPct val="0"/>
        </a:spcBef>
        <a:spcAft>
          <a:spcPct val="0"/>
        </a:spcAft>
        <a:defRPr sz="4400">
          <a:solidFill>
            <a:schemeClr val="tx2"/>
          </a:solidFill>
          <a:latin typeface="Arial" charset="0"/>
          <a:ea typeface="Osaka" charset="0"/>
          <a:cs typeface="Osaka" charset="0"/>
        </a:defRPr>
      </a:lvl6pPr>
      <a:lvl7pPr marL="914400" algn="ctr" rtl="0" eaLnBrk="1" fontAlgn="base" hangingPunct="1">
        <a:spcBef>
          <a:spcPct val="0"/>
        </a:spcBef>
        <a:spcAft>
          <a:spcPct val="0"/>
        </a:spcAft>
        <a:defRPr sz="4400">
          <a:solidFill>
            <a:schemeClr val="tx2"/>
          </a:solidFill>
          <a:latin typeface="Arial" charset="0"/>
          <a:ea typeface="Osaka" charset="0"/>
          <a:cs typeface="Osaka" charset="0"/>
        </a:defRPr>
      </a:lvl7pPr>
      <a:lvl8pPr marL="1371600" algn="ctr" rtl="0" eaLnBrk="1" fontAlgn="base" hangingPunct="1">
        <a:spcBef>
          <a:spcPct val="0"/>
        </a:spcBef>
        <a:spcAft>
          <a:spcPct val="0"/>
        </a:spcAft>
        <a:defRPr sz="4400">
          <a:solidFill>
            <a:schemeClr val="tx2"/>
          </a:solidFill>
          <a:latin typeface="Arial" charset="0"/>
          <a:ea typeface="Osaka" charset="0"/>
          <a:cs typeface="Osaka" charset="0"/>
        </a:defRPr>
      </a:lvl8pPr>
      <a:lvl9pPr marL="1828800" algn="ctr" rtl="0" eaLnBrk="1" fontAlgn="base" hangingPunct="1">
        <a:spcBef>
          <a:spcPct val="0"/>
        </a:spcBef>
        <a:spcAft>
          <a:spcPct val="0"/>
        </a:spcAft>
        <a:defRPr sz="4400">
          <a:solidFill>
            <a:schemeClr val="tx2"/>
          </a:solidFill>
          <a:latin typeface="Arial" charset="0"/>
          <a:ea typeface="Osaka" charset="0"/>
          <a:cs typeface="Osaka" charset="0"/>
        </a:defRPr>
      </a:lvl9pPr>
    </p:titleStyle>
    <p:bodyStyle>
      <a:lvl1pPr marL="342900" indent="-342900" algn="l" rtl="0" eaLnBrk="1" fontAlgn="base" hangingPunct="1">
        <a:spcBef>
          <a:spcPct val="20000"/>
        </a:spcBef>
        <a:spcAft>
          <a:spcPct val="0"/>
        </a:spcAft>
        <a:buClr>
          <a:srgbClr val="005481"/>
        </a:buClr>
        <a:buFont typeface="Times"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Rectangle 4"/>
          <p:cNvSpPr>
            <a:spLocks noGrp="1" noChangeArrowheads="1"/>
          </p:cNvSpPr>
          <p:nvPr>
            <p:ph type="ctrTitle"/>
          </p:nvPr>
        </p:nvSpPr>
        <p:spPr/>
        <p:txBody>
          <a:bodyPr/>
          <a:lstStyle/>
          <a:p>
            <a:pPr algn="ctr"/>
            <a:r>
              <a:rPr lang="en-US" dirty="0"/>
              <a:t>Stock Trading Engine</a:t>
            </a:r>
            <a:endParaRPr lang="en-US" sz="2400" dirty="0"/>
          </a:p>
        </p:txBody>
      </p:sp>
      <p:pic>
        <p:nvPicPr>
          <p:cNvPr id="5" name="Picture 4">
            <a:extLst>
              <a:ext uri="{FF2B5EF4-FFF2-40B4-BE49-F238E27FC236}">
                <a16:creationId xmlns:a16="http://schemas.microsoft.com/office/drawing/2014/main" id="{9278B584-B072-AC51-6AB2-2FE1B0D4EA48}"/>
              </a:ext>
            </a:extLst>
          </p:cNvPr>
          <p:cNvPicPr>
            <a:picLocks noChangeAspect="1"/>
          </p:cNvPicPr>
          <p:nvPr/>
        </p:nvPicPr>
        <p:blipFill>
          <a:blip r:embed="rId3"/>
          <a:stretch>
            <a:fillRect/>
          </a:stretch>
        </p:blipFill>
        <p:spPr>
          <a:xfrm>
            <a:off x="6593711" y="5736566"/>
            <a:ext cx="2245489" cy="11214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10</a:t>
            </a:fld>
            <a:endParaRPr/>
          </a:p>
        </p:txBody>
      </p:sp>
      <p:sp>
        <p:nvSpPr>
          <p:cNvPr id="126" name="Title 1"/>
          <p:cNvSpPr txBox="1">
            <a:spLocks noGrp="1"/>
          </p:cNvSpPr>
          <p:nvPr>
            <p:ph type="title"/>
          </p:nvPr>
        </p:nvSpPr>
        <p:spPr>
          <a:prstGeom prst="rect">
            <a:avLst/>
          </a:prstGeom>
        </p:spPr>
        <p:txBody>
          <a:bodyPr/>
          <a:lstStyle>
            <a:lvl1pPr defTabSz="777240">
              <a:defRPr sz="3740"/>
            </a:lvl1pPr>
          </a:lstStyle>
          <a:p>
            <a:r>
              <a:rPr dirty="0"/>
              <a:t>U</a:t>
            </a:r>
            <a:r>
              <a:rPr lang="en-US" dirty="0"/>
              <a:t>C</a:t>
            </a:r>
            <a:r>
              <a:rPr dirty="0"/>
              <a:t> 3 – Close trade for symbol</a:t>
            </a:r>
          </a:p>
        </p:txBody>
      </p:sp>
      <p:sp>
        <p:nvSpPr>
          <p:cNvPr id="127" name="Content Placeholder 2"/>
          <p:cNvSpPr txBox="1">
            <a:spLocks noGrp="1"/>
          </p:cNvSpPr>
          <p:nvPr>
            <p:ph type="body" idx="1"/>
          </p:nvPr>
        </p:nvSpPr>
        <p:spPr>
          <a:prstGeom prst="rect">
            <a:avLst/>
          </a:prstGeom>
        </p:spPr>
        <p:txBody>
          <a:bodyPr/>
          <a:lstStyle/>
          <a:p>
            <a:r>
              <a:rPr dirty="0"/>
              <a:t>A control workstation user selects a symbol and issues command to stop trading.</a:t>
            </a:r>
          </a:p>
          <a:p>
            <a:r>
              <a:rPr dirty="0"/>
              <a:t>TPS receives the request and change</a:t>
            </a:r>
            <a:r>
              <a:rPr lang="en-US" dirty="0"/>
              <a:t>s</a:t>
            </a:r>
            <a:r>
              <a:rPr dirty="0"/>
              <a:t> the trading status for that symbol to </a:t>
            </a:r>
            <a:r>
              <a:rPr lang="en-US" dirty="0"/>
              <a:t>"</a:t>
            </a:r>
            <a:r>
              <a:rPr dirty="0"/>
              <a:t>stop trading</a:t>
            </a:r>
            <a:r>
              <a:rPr lang="en-US" dirty="0"/>
              <a:t>"</a:t>
            </a:r>
            <a:r>
              <a:rPr dirty="0"/>
              <a:t>.</a:t>
            </a:r>
          </a:p>
          <a:p>
            <a:r>
              <a:rPr dirty="0"/>
              <a:t>All current unsatisfied requests in the queue are dismissed and an error message is provided to the broker 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11</a:t>
            </a:fld>
            <a:endParaRPr/>
          </a:p>
        </p:txBody>
      </p:sp>
      <p:sp>
        <p:nvSpPr>
          <p:cNvPr id="130" name="Title 1"/>
          <p:cNvSpPr txBox="1">
            <a:spLocks noGrp="1"/>
          </p:cNvSpPr>
          <p:nvPr>
            <p:ph type="title"/>
          </p:nvPr>
        </p:nvSpPr>
        <p:spPr>
          <a:prstGeom prst="rect">
            <a:avLst/>
          </a:prstGeom>
        </p:spPr>
        <p:txBody>
          <a:bodyPr/>
          <a:lstStyle/>
          <a:p>
            <a:r>
              <a:rPr dirty="0"/>
              <a:t>U</a:t>
            </a:r>
            <a:r>
              <a:rPr lang="en-US" dirty="0"/>
              <a:t>C</a:t>
            </a:r>
            <a:r>
              <a:rPr dirty="0"/>
              <a:t> 4 – Replay trades</a:t>
            </a:r>
          </a:p>
        </p:txBody>
      </p:sp>
      <p:sp>
        <p:nvSpPr>
          <p:cNvPr id="131" name="Content Placeholder 2"/>
          <p:cNvSpPr txBox="1">
            <a:spLocks noGrp="1"/>
          </p:cNvSpPr>
          <p:nvPr>
            <p:ph type="body" idx="1"/>
          </p:nvPr>
        </p:nvSpPr>
        <p:spPr>
          <a:prstGeom prst="rect">
            <a:avLst/>
          </a:prstGeom>
        </p:spPr>
        <p:txBody>
          <a:bodyPr>
            <a:normAutofit lnSpcReduction="10000"/>
          </a:bodyPr>
          <a:lstStyle/>
          <a:p>
            <a:r>
              <a:rPr dirty="0"/>
              <a:t>There is a complaint that a trade request was not satisfied correctly, </a:t>
            </a:r>
            <a:r>
              <a:rPr dirty="0" err="1"/>
              <a:t>e.g</a:t>
            </a:r>
            <a:r>
              <a:rPr dirty="0"/>
              <a:t> trades were made out of order.</a:t>
            </a:r>
          </a:p>
          <a:p>
            <a:r>
              <a:rPr dirty="0"/>
              <a:t>The request of a specific day are run on an offline system and stopped when the trade in question is made.</a:t>
            </a:r>
          </a:p>
          <a:p>
            <a:r>
              <a:rPr dirty="0"/>
              <a:t>The system displays the internal data on the control workstation to show the conditions why a trade was made.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a:t>
            </a:r>
            <a:r>
              <a:rPr lang="en-US" sz="2800" b="1" dirty="0"/>
              <a:t>xt</a:t>
            </a:r>
            <a:endParaRPr lang="en-US" sz="2800" dirty="0"/>
          </a:p>
          <a:p>
            <a:pPr lvl="0"/>
            <a:r>
              <a:rPr lang="en-US" sz="2800" dirty="0"/>
              <a:t>Use cases</a:t>
            </a:r>
          </a:p>
          <a:p>
            <a:pPr lvl="0"/>
            <a:r>
              <a:rPr lang="en-US" sz="2800" b="1"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p:txBody>
      </p:sp>
    </p:spTree>
    <p:extLst>
      <p:ext uri="{BB962C8B-B14F-4D97-AF65-F5344CB8AC3E}">
        <p14:creationId xmlns:p14="http://schemas.microsoft.com/office/powerpoint/2010/main" val="98847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13</a:t>
            </a:fld>
            <a:endParaRPr/>
          </a:p>
        </p:txBody>
      </p:sp>
      <p:sp>
        <p:nvSpPr>
          <p:cNvPr id="138" name="Title 1"/>
          <p:cNvSpPr txBox="1">
            <a:spLocks noGrp="1"/>
          </p:cNvSpPr>
          <p:nvPr>
            <p:ph type="title"/>
          </p:nvPr>
        </p:nvSpPr>
        <p:spPr>
          <a:prstGeom prst="rect">
            <a:avLst/>
          </a:prstGeom>
        </p:spPr>
        <p:txBody>
          <a:bodyPr/>
          <a:lstStyle/>
          <a:p>
            <a:r>
              <a:rPr dirty="0"/>
              <a:t>Constraints</a:t>
            </a:r>
          </a:p>
        </p:txBody>
      </p:sp>
      <p:sp>
        <p:nvSpPr>
          <p:cNvPr id="139" name="Content Placeholder 2"/>
          <p:cNvSpPr txBox="1">
            <a:spLocks noGrp="1"/>
          </p:cNvSpPr>
          <p:nvPr>
            <p:ph type="body" idx="1"/>
          </p:nvPr>
        </p:nvSpPr>
        <p:spPr>
          <a:prstGeom prst="rect">
            <a:avLst/>
          </a:prstGeom>
        </p:spPr>
        <p:txBody>
          <a:bodyPr/>
          <a:lstStyle/>
          <a:p>
            <a:r>
              <a:rPr dirty="0"/>
              <a:t>The system must be implemented in Java because of the availability of developers.</a:t>
            </a:r>
          </a:p>
          <a:p>
            <a:r>
              <a:rPr dirty="0"/>
              <a:t>The system must support multiple communication system providers, etc. TCP vs. UDP vs. Message Queue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a:t>
            </a:r>
            <a:r>
              <a:rPr lang="en-US" sz="2800" b="1" dirty="0"/>
              <a:t>xt</a:t>
            </a:r>
            <a:endParaRPr lang="en-US" sz="2800" dirty="0"/>
          </a:p>
          <a:p>
            <a:pPr lvl="0"/>
            <a:r>
              <a:rPr lang="en-US" sz="2800" dirty="0"/>
              <a:t>Use cases</a:t>
            </a:r>
          </a:p>
          <a:p>
            <a:pPr lvl="0"/>
            <a:r>
              <a:rPr lang="en-US" sz="2800" dirty="0"/>
              <a:t>Constraints</a:t>
            </a:r>
          </a:p>
          <a:p>
            <a:pPr lvl="0"/>
            <a:r>
              <a:rPr lang="en-US" sz="2800" b="1" dirty="0"/>
              <a:t>Quality</a:t>
            </a:r>
            <a:r>
              <a:rPr lang="en-US" sz="2800" b="1"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p:txBody>
      </p:sp>
    </p:spTree>
    <p:extLst>
      <p:ext uri="{BB962C8B-B14F-4D97-AF65-F5344CB8AC3E}">
        <p14:creationId xmlns:p14="http://schemas.microsoft.com/office/powerpoint/2010/main" val="306590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15</a:t>
            </a:fld>
            <a:endParaRPr/>
          </a:p>
        </p:txBody>
      </p:sp>
      <p:sp>
        <p:nvSpPr>
          <p:cNvPr id="146" name="Title 1"/>
          <p:cNvSpPr txBox="1">
            <a:spLocks noGrp="1"/>
          </p:cNvSpPr>
          <p:nvPr>
            <p:ph type="title"/>
          </p:nvPr>
        </p:nvSpPr>
        <p:spPr>
          <a:prstGeom prst="rect">
            <a:avLst/>
          </a:prstGeom>
        </p:spPr>
        <p:txBody>
          <a:bodyPr/>
          <a:lstStyle/>
          <a:p>
            <a:r>
              <a:rPr dirty="0"/>
              <a:t>Performance requirement</a:t>
            </a:r>
          </a:p>
        </p:txBody>
      </p:sp>
      <p:sp>
        <p:nvSpPr>
          <p:cNvPr id="147" name="Content Placeholder 2"/>
          <p:cNvSpPr txBox="1">
            <a:spLocks noGrp="1"/>
          </p:cNvSpPr>
          <p:nvPr>
            <p:ph type="body" idx="1"/>
          </p:nvPr>
        </p:nvSpPr>
        <p:spPr>
          <a:prstGeom prst="rect">
            <a:avLst/>
          </a:prstGeom>
        </p:spPr>
        <p:txBody>
          <a:bodyPr/>
          <a:lstStyle/>
          <a:p>
            <a:r>
              <a:rPr dirty="0"/>
              <a:t>Requests must be finished within 1 </a:t>
            </a:r>
            <a:r>
              <a:rPr dirty="0" err="1"/>
              <a:t>ms</a:t>
            </a:r>
            <a:endParaRPr dirty="0"/>
          </a:p>
          <a:p>
            <a:r>
              <a:rPr dirty="0"/>
              <a:t>Trades that can be satisfied need to be finished within 1 </a:t>
            </a:r>
            <a:r>
              <a:rPr dirty="0" err="1"/>
              <a:t>ms.</a:t>
            </a:r>
            <a:endParaRPr dirty="0"/>
          </a:p>
          <a:p>
            <a:r>
              <a:rPr dirty="0"/>
              <a:t>Sustained throughput of at least 10,000 requests per second over the whole trading day.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16</a:t>
            </a:fld>
            <a:endParaRPr/>
          </a:p>
        </p:txBody>
      </p:sp>
      <p:sp>
        <p:nvSpPr>
          <p:cNvPr id="150" name="Title 1"/>
          <p:cNvSpPr txBox="1">
            <a:spLocks noGrp="1"/>
          </p:cNvSpPr>
          <p:nvPr>
            <p:ph type="title"/>
          </p:nvPr>
        </p:nvSpPr>
        <p:spPr>
          <a:prstGeom prst="rect">
            <a:avLst/>
          </a:prstGeom>
        </p:spPr>
        <p:txBody>
          <a:bodyPr/>
          <a:lstStyle/>
          <a:p>
            <a:r>
              <a:rPr dirty="0"/>
              <a:t>Reliability requirement</a:t>
            </a:r>
          </a:p>
        </p:txBody>
      </p:sp>
      <p:sp>
        <p:nvSpPr>
          <p:cNvPr id="151" name="Content Placeholder 2"/>
          <p:cNvSpPr txBox="1">
            <a:spLocks noGrp="1"/>
          </p:cNvSpPr>
          <p:nvPr>
            <p:ph type="body" idx="1"/>
          </p:nvPr>
        </p:nvSpPr>
        <p:spPr>
          <a:prstGeom prst="rect">
            <a:avLst/>
          </a:prstGeom>
        </p:spPr>
        <p:txBody>
          <a:bodyPr/>
          <a:lstStyle/>
          <a:p>
            <a:r>
              <a:rPr dirty="0"/>
              <a:t>100% of trade requests must be processed correctly within the trading hours of a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17</a:t>
            </a:fld>
            <a:endParaRPr/>
          </a:p>
        </p:txBody>
      </p:sp>
      <p:sp>
        <p:nvSpPr>
          <p:cNvPr id="154" name="Title 1"/>
          <p:cNvSpPr txBox="1">
            <a:spLocks noGrp="1"/>
          </p:cNvSpPr>
          <p:nvPr>
            <p:ph type="title"/>
          </p:nvPr>
        </p:nvSpPr>
        <p:spPr>
          <a:prstGeom prst="rect">
            <a:avLst/>
          </a:prstGeom>
        </p:spPr>
        <p:txBody>
          <a:bodyPr/>
          <a:lstStyle/>
          <a:p>
            <a:r>
              <a:rPr dirty="0"/>
              <a:t>Availability requirement</a:t>
            </a:r>
          </a:p>
        </p:txBody>
      </p:sp>
      <p:sp>
        <p:nvSpPr>
          <p:cNvPr id="155" name="Content Placeholder 2"/>
          <p:cNvSpPr txBox="1">
            <a:spLocks noGrp="1"/>
          </p:cNvSpPr>
          <p:nvPr>
            <p:ph type="body" idx="1"/>
          </p:nvPr>
        </p:nvSpPr>
        <p:spPr>
          <a:prstGeom prst="rect">
            <a:avLst/>
          </a:prstGeom>
        </p:spPr>
        <p:txBody>
          <a:bodyPr/>
          <a:lstStyle/>
          <a:p>
            <a:r>
              <a:rPr dirty="0"/>
              <a:t>Uptime during trading hours is 99.99999%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18</a:t>
            </a:fld>
            <a:endParaRPr/>
          </a:p>
        </p:txBody>
      </p:sp>
      <p:sp>
        <p:nvSpPr>
          <p:cNvPr id="158" name="Title 1"/>
          <p:cNvSpPr txBox="1">
            <a:spLocks noGrp="1"/>
          </p:cNvSpPr>
          <p:nvPr>
            <p:ph type="title"/>
          </p:nvPr>
        </p:nvSpPr>
        <p:spPr>
          <a:prstGeom prst="rect">
            <a:avLst/>
          </a:prstGeom>
        </p:spPr>
        <p:txBody>
          <a:bodyPr/>
          <a:lstStyle/>
          <a:p>
            <a:r>
              <a:rPr dirty="0"/>
              <a:t>Scalability requirement</a:t>
            </a:r>
          </a:p>
        </p:txBody>
      </p:sp>
      <p:sp>
        <p:nvSpPr>
          <p:cNvPr id="159" name="Content Placeholder 2"/>
          <p:cNvSpPr txBox="1">
            <a:spLocks noGrp="1"/>
          </p:cNvSpPr>
          <p:nvPr>
            <p:ph type="body" idx="1"/>
          </p:nvPr>
        </p:nvSpPr>
        <p:spPr>
          <a:prstGeom prst="rect">
            <a:avLst/>
          </a:prstGeom>
        </p:spPr>
        <p:txBody>
          <a:bodyPr/>
          <a:lstStyle/>
          <a:p>
            <a:r>
              <a:rPr dirty="0"/>
              <a:t>The system needs to handle any increase in number of symbols or requests per symbol without any performance impact.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19</a:t>
            </a:fld>
            <a:endParaRPr/>
          </a:p>
        </p:txBody>
      </p:sp>
      <p:sp>
        <p:nvSpPr>
          <p:cNvPr id="162" name="Title 1"/>
          <p:cNvSpPr txBox="1">
            <a:spLocks noGrp="1"/>
          </p:cNvSpPr>
          <p:nvPr>
            <p:ph type="title"/>
          </p:nvPr>
        </p:nvSpPr>
        <p:spPr>
          <a:xfrm>
            <a:off x="533400" y="609600"/>
            <a:ext cx="7924800" cy="1143000"/>
          </a:xfrm>
          <a:prstGeom prst="rect">
            <a:avLst/>
          </a:prstGeom>
        </p:spPr>
        <p:txBody>
          <a:bodyPr/>
          <a:lstStyle>
            <a:lvl1pPr defTabSz="777240">
              <a:defRPr sz="3740"/>
            </a:lvl1pPr>
          </a:lstStyle>
          <a:p>
            <a:r>
              <a:rPr dirty="0"/>
              <a:t>Observability/Testability requirement</a:t>
            </a:r>
          </a:p>
        </p:txBody>
      </p:sp>
      <p:sp>
        <p:nvSpPr>
          <p:cNvPr id="163" name="Content Placeholder 2"/>
          <p:cNvSpPr txBox="1">
            <a:spLocks noGrp="1"/>
          </p:cNvSpPr>
          <p:nvPr>
            <p:ph type="body" idx="1"/>
          </p:nvPr>
        </p:nvSpPr>
        <p:spPr>
          <a:prstGeom prst="rect">
            <a:avLst/>
          </a:prstGeom>
        </p:spPr>
        <p:txBody>
          <a:bodyPr/>
          <a:lstStyle/>
          <a:p>
            <a:r>
              <a:rPr dirty="0"/>
              <a:t>A system administrator needs to be able to run requests one-by-one and observe the internal state to reason about correctness of trades.</a:t>
            </a:r>
          </a:p>
          <a:p>
            <a:r>
              <a:rPr dirty="0"/>
              <a:t>A tester </a:t>
            </a:r>
            <a:r>
              <a:rPr lang="en-US" dirty="0"/>
              <a:t>can </a:t>
            </a:r>
            <a:r>
              <a:rPr dirty="0"/>
              <a:t>run past production requests in bulk or one-by-one to test the correctness of the implementation.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b="1" dirty="0"/>
              <a:t>Business context</a:t>
            </a:r>
          </a:p>
          <a:p>
            <a:pPr lvl="0"/>
            <a:r>
              <a:rPr lang="en-US" sz="2800" dirty="0"/>
              <a:t>Use cases</a:t>
            </a:r>
          </a:p>
          <a:p>
            <a:pPr lvl="0"/>
            <a:r>
              <a:rPr lang="en-US" sz="2800"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p:txBody>
      </p:sp>
    </p:spTree>
    <p:extLst>
      <p:ext uri="{BB962C8B-B14F-4D97-AF65-F5344CB8AC3E}">
        <p14:creationId xmlns:p14="http://schemas.microsoft.com/office/powerpoint/2010/main" val="163250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20</a:t>
            </a:fld>
            <a:endParaRPr/>
          </a:p>
        </p:txBody>
      </p:sp>
      <p:sp>
        <p:nvSpPr>
          <p:cNvPr id="166" name="Title 1"/>
          <p:cNvSpPr txBox="1">
            <a:spLocks noGrp="1"/>
          </p:cNvSpPr>
          <p:nvPr>
            <p:ph type="title"/>
          </p:nvPr>
        </p:nvSpPr>
        <p:spPr>
          <a:prstGeom prst="rect">
            <a:avLst/>
          </a:prstGeom>
        </p:spPr>
        <p:txBody>
          <a:bodyPr/>
          <a:lstStyle/>
          <a:p>
            <a:r>
              <a:rPr dirty="0"/>
              <a:t>Modifiability requirement</a:t>
            </a:r>
          </a:p>
        </p:txBody>
      </p:sp>
      <p:sp>
        <p:nvSpPr>
          <p:cNvPr id="167" name="Content Placeholder 2"/>
          <p:cNvSpPr txBox="1">
            <a:spLocks noGrp="1"/>
          </p:cNvSpPr>
          <p:nvPr>
            <p:ph type="body" idx="1"/>
          </p:nvPr>
        </p:nvSpPr>
        <p:spPr>
          <a:prstGeom prst="rect">
            <a:avLst/>
          </a:prstGeom>
        </p:spPr>
        <p:txBody>
          <a:bodyPr/>
          <a:lstStyle/>
          <a:p>
            <a:r>
              <a:rPr dirty="0"/>
              <a:t>A new trade strategy, e.g. “Iceberg order</a:t>
            </a:r>
            <a:r>
              <a:rPr lang="en-US" dirty="0"/>
              <a:t>-  a trade request is hidden until it is executed</a:t>
            </a:r>
            <a:r>
              <a:rPr dirty="0"/>
              <a:t>” needs to be implemented and in production within one calendar week.</a:t>
            </a:r>
          </a:p>
          <a:p>
            <a:r>
              <a:rPr dirty="0"/>
              <a:t>A new communication system provider in integrated within one calendar month.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21</a:t>
            </a:fld>
            <a:endParaRPr/>
          </a:p>
        </p:txBody>
      </p:sp>
      <p:sp>
        <p:nvSpPr>
          <p:cNvPr id="170" name="Title 1"/>
          <p:cNvSpPr txBox="1">
            <a:spLocks noGrp="1"/>
          </p:cNvSpPr>
          <p:nvPr>
            <p:ph type="title"/>
          </p:nvPr>
        </p:nvSpPr>
        <p:spPr>
          <a:prstGeom prst="rect">
            <a:avLst/>
          </a:prstGeom>
        </p:spPr>
        <p:txBody>
          <a:bodyPr/>
          <a:lstStyle/>
          <a:p>
            <a:r>
              <a:rPr dirty="0"/>
              <a:t>Security requirement</a:t>
            </a:r>
          </a:p>
        </p:txBody>
      </p:sp>
      <p:sp>
        <p:nvSpPr>
          <p:cNvPr id="171" name="Content Placeholder 2"/>
          <p:cNvSpPr txBox="1">
            <a:spLocks noGrp="1"/>
          </p:cNvSpPr>
          <p:nvPr>
            <p:ph type="body" idx="1"/>
          </p:nvPr>
        </p:nvSpPr>
        <p:spPr>
          <a:prstGeom prst="rect">
            <a:avLst/>
          </a:prstGeom>
        </p:spPr>
        <p:txBody>
          <a:bodyPr/>
          <a:lstStyle/>
          <a:p>
            <a:r>
              <a:rPr dirty="0"/>
              <a:t>There are no security requirements since the trading system is a walled off internal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a:t>
            </a:r>
            <a:r>
              <a:rPr lang="en-US" sz="2800" b="1" dirty="0"/>
              <a:t>xt</a:t>
            </a:r>
            <a:endParaRPr lang="en-US" sz="2800" dirty="0"/>
          </a:p>
          <a:p>
            <a:pPr lvl="0"/>
            <a:r>
              <a:rPr lang="en-US" sz="2800" dirty="0"/>
              <a:t>Use cases</a:t>
            </a:r>
          </a:p>
          <a:p>
            <a:pPr lvl="0"/>
            <a:r>
              <a:rPr lang="en-US" sz="2800" dirty="0"/>
              <a:t>Constraints</a:t>
            </a:r>
          </a:p>
          <a:p>
            <a:pPr lvl="0"/>
            <a:r>
              <a:rPr lang="en-US" sz="2800" dirty="0"/>
              <a:t>Quality</a:t>
            </a:r>
            <a:r>
              <a:rPr lang="en-US" sz="2800" baseline="0" dirty="0"/>
              <a:t> requirements</a:t>
            </a:r>
          </a:p>
          <a:p>
            <a:pPr lvl="0"/>
            <a:r>
              <a:rPr lang="en-US" sz="2800" b="1" baseline="0" dirty="0"/>
              <a:t>Software architecture</a:t>
            </a:r>
            <a:endParaRPr lang="en-US" sz="2800" baseline="0" dirty="0"/>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p:txBody>
      </p:sp>
    </p:spTree>
    <p:extLst>
      <p:ext uri="{BB962C8B-B14F-4D97-AF65-F5344CB8AC3E}">
        <p14:creationId xmlns:p14="http://schemas.microsoft.com/office/powerpoint/2010/main" val="271010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23</a:t>
            </a:fld>
            <a:endParaRPr/>
          </a:p>
        </p:txBody>
      </p:sp>
      <p:sp>
        <p:nvSpPr>
          <p:cNvPr id="182" name="Title 1"/>
          <p:cNvSpPr txBox="1">
            <a:spLocks noGrp="1"/>
          </p:cNvSpPr>
          <p:nvPr>
            <p:ph type="title"/>
          </p:nvPr>
        </p:nvSpPr>
        <p:spPr>
          <a:prstGeom prst="rect">
            <a:avLst/>
          </a:prstGeom>
        </p:spPr>
        <p:txBody>
          <a:bodyPr/>
          <a:lstStyle/>
          <a:p>
            <a:r>
              <a:rPr lang="en-US" dirty="0"/>
              <a:t>Module view</a:t>
            </a:r>
            <a:endParaRPr dirty="0"/>
          </a:p>
        </p:txBody>
      </p:sp>
      <p:sp>
        <p:nvSpPr>
          <p:cNvPr id="183" name="Communication"/>
          <p:cNvSpPr/>
          <p:nvPr/>
        </p:nvSpPr>
        <p:spPr>
          <a:xfrm>
            <a:off x="535823" y="2599630"/>
            <a:ext cx="1199194" cy="327798"/>
          </a:xfrm>
          <a:prstGeom prst="rect">
            <a:avLst/>
          </a:prstGeom>
          <a:solidFill>
            <a:schemeClr val="accent3">
              <a:lumOff val="44000"/>
            </a:schemeClr>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defRPr sz="1200"/>
            </a:lvl1pPr>
          </a:lstStyle>
          <a:p>
            <a:r>
              <a:t>Communication</a:t>
            </a:r>
          </a:p>
        </p:txBody>
      </p:sp>
      <p:sp>
        <p:nvSpPr>
          <p:cNvPr id="184" name="TPS"/>
          <p:cNvSpPr/>
          <p:nvPr/>
        </p:nvSpPr>
        <p:spPr>
          <a:xfrm>
            <a:off x="2025211" y="2108998"/>
            <a:ext cx="6414823" cy="3660898"/>
          </a:xfrm>
          <a:prstGeom prst="rect">
            <a:avLst/>
          </a:prstGeom>
          <a:solidFill>
            <a:schemeClr val="accent3">
              <a:lumOff val="44000"/>
            </a:schemeClr>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defRPr sz="1200"/>
            </a:lvl1pPr>
          </a:lstStyle>
          <a:p>
            <a:r>
              <a:t>TPS</a:t>
            </a:r>
          </a:p>
        </p:txBody>
      </p:sp>
      <p:grpSp>
        <p:nvGrpSpPr>
          <p:cNvPr id="187" name="Group"/>
          <p:cNvGrpSpPr/>
          <p:nvPr/>
        </p:nvGrpSpPr>
        <p:grpSpPr>
          <a:xfrm>
            <a:off x="2506908" y="2518291"/>
            <a:ext cx="1219097" cy="510473"/>
            <a:chOff x="0" y="0"/>
            <a:chExt cx="1219096" cy="510471"/>
          </a:xfrm>
        </p:grpSpPr>
        <p:sp>
          <p:nvSpPr>
            <p:cNvPr id="185" name="Communication Framework"/>
            <p:cNvSpPr/>
            <p:nvPr/>
          </p:nvSpPr>
          <p:spPr>
            <a:xfrm>
              <a:off x="0" y="0"/>
              <a:ext cx="1199193" cy="490475"/>
            </a:xfrm>
            <a:prstGeom prst="rect">
              <a:avLst/>
            </a:prstGeom>
            <a:solidFill>
              <a:schemeClr val="accent3">
                <a:lumOff val="44000"/>
              </a:schemeClr>
            </a:solidFill>
            <a:ln w="25400" cap="flat">
              <a:solidFill>
                <a:srgbClr val="FF93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Communication Framework</a:t>
              </a:r>
            </a:p>
          </p:txBody>
        </p:sp>
        <p:sp>
          <p:nvSpPr>
            <p:cNvPr id="186" name="{1}"/>
            <p:cNvSpPr txBox="1"/>
            <p:nvPr/>
          </p:nvSpPr>
          <p:spPr>
            <a:xfrm>
              <a:off x="959492" y="283486"/>
              <a:ext cx="259605" cy="2269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t>{1}</a:t>
              </a:r>
            </a:p>
          </p:txBody>
        </p:sp>
      </p:grpSp>
      <p:grpSp>
        <p:nvGrpSpPr>
          <p:cNvPr id="190" name="Group"/>
          <p:cNvGrpSpPr/>
          <p:nvPr/>
        </p:nvGrpSpPr>
        <p:grpSpPr>
          <a:xfrm>
            <a:off x="2996606" y="3620701"/>
            <a:ext cx="1230423" cy="327798"/>
            <a:chOff x="0" y="0"/>
            <a:chExt cx="1230422" cy="327797"/>
          </a:xfrm>
        </p:grpSpPr>
        <p:sp>
          <p:nvSpPr>
            <p:cNvPr id="188" name="Dispatcher"/>
            <p:cNvSpPr/>
            <p:nvPr/>
          </p:nvSpPr>
          <p:spPr>
            <a:xfrm>
              <a:off x="0" y="0"/>
              <a:ext cx="1199193" cy="327798"/>
            </a:xfrm>
            <a:prstGeom prst="rect">
              <a:avLst/>
            </a:prstGeom>
            <a:solidFill>
              <a:schemeClr val="accent3">
                <a:lumOff val="44000"/>
              </a:schemeClr>
            </a:solidFill>
            <a:ln w="25400" cap="flat">
              <a:solidFill>
                <a:schemeClr val="accent1"/>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Dispatcher</a:t>
              </a:r>
            </a:p>
          </p:txBody>
        </p:sp>
        <p:sp>
          <p:nvSpPr>
            <p:cNvPr id="189" name="{1}"/>
            <p:cNvSpPr txBox="1"/>
            <p:nvPr/>
          </p:nvSpPr>
          <p:spPr>
            <a:xfrm>
              <a:off x="970818" y="88506"/>
              <a:ext cx="259605" cy="2269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t>{1}</a:t>
              </a:r>
            </a:p>
          </p:txBody>
        </p:sp>
      </p:grpSp>
      <p:grpSp>
        <p:nvGrpSpPr>
          <p:cNvPr id="193" name="Group"/>
          <p:cNvGrpSpPr/>
          <p:nvPr/>
        </p:nvGrpSpPr>
        <p:grpSpPr>
          <a:xfrm>
            <a:off x="4472576" y="4486123"/>
            <a:ext cx="785224" cy="783698"/>
            <a:chOff x="0" y="0"/>
            <a:chExt cx="627182" cy="636869"/>
          </a:xfrm>
        </p:grpSpPr>
        <p:sp>
          <p:nvSpPr>
            <p:cNvPr id="191" name="Queue"/>
            <p:cNvSpPr/>
            <p:nvPr/>
          </p:nvSpPr>
          <p:spPr>
            <a:xfrm>
              <a:off x="0" y="0"/>
              <a:ext cx="579848" cy="611206"/>
            </a:xfrm>
            <a:prstGeom prst="rect">
              <a:avLst/>
            </a:prstGeom>
            <a:gradFill flip="none" rotWithShape="1">
              <a:gsLst>
                <a:gs pos="0">
                  <a:srgbClr val="D7F0F2"/>
                </a:gs>
                <a:gs pos="100000">
                  <a:schemeClr val="accent5">
                    <a:satOff val="60377"/>
                    <a:lumOff val="5396"/>
                  </a:schemeClr>
                </a:gs>
              </a:gsLst>
              <a:lin ang="16200000" scaled="0"/>
            </a:gradFill>
            <a:ln w="9525" cap="flat">
              <a:solidFill>
                <a:srgbClr val="D4E8EA"/>
              </a:solidFill>
              <a:prstDash val="solid"/>
              <a:round/>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Queue</a:t>
              </a:r>
            </a:p>
          </p:txBody>
        </p:sp>
        <p:sp>
          <p:nvSpPr>
            <p:cNvPr id="192" name="{1..*}"/>
            <p:cNvSpPr txBox="1"/>
            <p:nvPr/>
          </p:nvSpPr>
          <p:spPr>
            <a:xfrm>
              <a:off x="247586" y="409884"/>
              <a:ext cx="379597" cy="2269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rPr dirty="0"/>
                <a:t>{1..*}</a:t>
              </a:r>
            </a:p>
          </p:txBody>
        </p:sp>
      </p:grpSp>
      <p:grpSp>
        <p:nvGrpSpPr>
          <p:cNvPr id="196" name="Group"/>
          <p:cNvGrpSpPr/>
          <p:nvPr/>
        </p:nvGrpSpPr>
        <p:grpSpPr>
          <a:xfrm>
            <a:off x="5005324" y="3471699"/>
            <a:ext cx="1229154" cy="625801"/>
            <a:chOff x="0" y="0"/>
            <a:chExt cx="1229152" cy="625800"/>
          </a:xfrm>
        </p:grpSpPr>
        <p:sp>
          <p:nvSpPr>
            <p:cNvPr id="194" name="Order Book processor"/>
            <p:cNvSpPr/>
            <p:nvPr/>
          </p:nvSpPr>
          <p:spPr>
            <a:xfrm>
              <a:off x="0" y="0"/>
              <a:ext cx="1199193" cy="615866"/>
            </a:xfrm>
            <a:prstGeom prst="rect">
              <a:avLst/>
            </a:prstGeom>
            <a:solidFill>
              <a:schemeClr val="accent3">
                <a:lumOff val="44000"/>
              </a:schemeClr>
            </a:solidFill>
            <a:ln w="25400" cap="flat">
              <a:solidFill>
                <a:srgbClr val="FF93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Order Book processor</a:t>
              </a:r>
            </a:p>
          </p:txBody>
        </p:sp>
        <p:sp>
          <p:nvSpPr>
            <p:cNvPr id="195" name="{1..*}"/>
            <p:cNvSpPr txBox="1"/>
            <p:nvPr/>
          </p:nvSpPr>
          <p:spPr>
            <a:xfrm>
              <a:off x="849556" y="398814"/>
              <a:ext cx="379597" cy="2269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t>{1..*}</a:t>
              </a:r>
            </a:p>
          </p:txBody>
        </p:sp>
      </p:grpSp>
      <p:grpSp>
        <p:nvGrpSpPr>
          <p:cNvPr id="199" name="Group"/>
          <p:cNvGrpSpPr/>
          <p:nvPr/>
        </p:nvGrpSpPr>
        <p:grpSpPr>
          <a:xfrm>
            <a:off x="5504295" y="2475674"/>
            <a:ext cx="636713" cy="665776"/>
            <a:chOff x="0" y="0"/>
            <a:chExt cx="636712" cy="665774"/>
          </a:xfrm>
        </p:grpSpPr>
        <p:sp>
          <p:nvSpPr>
            <p:cNvPr id="197" name="Book"/>
            <p:cNvSpPr/>
            <p:nvPr/>
          </p:nvSpPr>
          <p:spPr>
            <a:xfrm>
              <a:off x="0" y="0"/>
              <a:ext cx="579848" cy="611206"/>
            </a:xfrm>
            <a:prstGeom prst="rect">
              <a:avLst/>
            </a:prstGeom>
            <a:gradFill flip="none" rotWithShape="1">
              <a:gsLst>
                <a:gs pos="0">
                  <a:srgbClr val="D7F0F2"/>
                </a:gs>
                <a:gs pos="100000">
                  <a:schemeClr val="accent5">
                    <a:satOff val="60377"/>
                    <a:lumOff val="5396"/>
                  </a:schemeClr>
                </a:gs>
              </a:gsLst>
              <a:lin ang="16200000" scaled="0"/>
            </a:gradFill>
            <a:ln w="9525" cap="flat">
              <a:solidFill>
                <a:srgbClr val="D4E8EA"/>
              </a:solidFill>
              <a:prstDash val="solid"/>
              <a:round/>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Book</a:t>
              </a:r>
            </a:p>
          </p:txBody>
        </p:sp>
        <p:sp>
          <p:nvSpPr>
            <p:cNvPr id="198" name="{1..*}"/>
            <p:cNvSpPr txBox="1"/>
            <p:nvPr/>
          </p:nvSpPr>
          <p:spPr>
            <a:xfrm>
              <a:off x="257116" y="438789"/>
              <a:ext cx="379597" cy="2269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t>{1..*}</a:t>
              </a:r>
            </a:p>
          </p:txBody>
        </p:sp>
      </p:grpSp>
      <p:grpSp>
        <p:nvGrpSpPr>
          <p:cNvPr id="202" name="Group"/>
          <p:cNvGrpSpPr/>
          <p:nvPr/>
        </p:nvGrpSpPr>
        <p:grpSpPr>
          <a:xfrm>
            <a:off x="6875881" y="2397419"/>
            <a:ext cx="1185995" cy="745645"/>
            <a:chOff x="0" y="0"/>
            <a:chExt cx="1185994" cy="745643"/>
          </a:xfrm>
        </p:grpSpPr>
        <p:sp>
          <p:nvSpPr>
            <p:cNvPr id="200" name="Administrative Data Objects"/>
            <p:cNvSpPr/>
            <p:nvPr/>
          </p:nvSpPr>
          <p:spPr>
            <a:xfrm>
              <a:off x="0" y="0"/>
              <a:ext cx="1132140" cy="732219"/>
            </a:xfrm>
            <a:prstGeom prst="rect">
              <a:avLst/>
            </a:prstGeom>
            <a:gradFill flip="none" rotWithShape="1">
              <a:gsLst>
                <a:gs pos="0">
                  <a:srgbClr val="D7F0F2"/>
                </a:gs>
                <a:gs pos="100000">
                  <a:schemeClr val="accent5">
                    <a:satOff val="60377"/>
                    <a:lumOff val="5396"/>
                  </a:schemeClr>
                </a:gs>
              </a:gsLst>
              <a:lin ang="16200000" scaled="0"/>
            </a:gradFill>
            <a:ln w="9525" cap="flat">
              <a:solidFill>
                <a:srgbClr val="D4E8EA"/>
              </a:solidFill>
              <a:prstDash val="solid"/>
              <a:round/>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Administrative Data Objects</a:t>
              </a:r>
            </a:p>
          </p:txBody>
        </p:sp>
        <p:sp>
          <p:nvSpPr>
            <p:cNvPr id="201" name="{1..*}"/>
            <p:cNvSpPr txBox="1"/>
            <p:nvPr/>
          </p:nvSpPr>
          <p:spPr>
            <a:xfrm>
              <a:off x="806398" y="518658"/>
              <a:ext cx="379597" cy="2269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t>{1..*}</a:t>
              </a:r>
            </a:p>
          </p:txBody>
        </p:sp>
      </p:grpSp>
      <p:sp>
        <p:nvSpPr>
          <p:cNvPr id="203" name="Line"/>
          <p:cNvSpPr/>
          <p:nvPr/>
        </p:nvSpPr>
        <p:spPr>
          <a:xfrm>
            <a:off x="1730611" y="2705100"/>
            <a:ext cx="789399" cy="0"/>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04" name="Line"/>
          <p:cNvSpPr/>
          <p:nvPr/>
        </p:nvSpPr>
        <p:spPr>
          <a:xfrm>
            <a:off x="3188849" y="3002566"/>
            <a:ext cx="394393" cy="619014"/>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05" name="Line"/>
          <p:cNvSpPr/>
          <p:nvPr/>
        </p:nvSpPr>
        <p:spPr>
          <a:xfrm>
            <a:off x="3640462" y="3940496"/>
            <a:ext cx="857491" cy="857492"/>
          </a:xfrm>
          <a:prstGeom prst="line">
            <a:avLst/>
          </a:prstGeom>
          <a:ln w="25400">
            <a:solidFill>
              <a:srgbClr val="000000"/>
            </a:solidFill>
            <a:prstDash val="sysDot"/>
            <a:miter lim="400000"/>
            <a:tailEnd type="triangle"/>
          </a:ln>
          <a:effectLst>
            <a:outerShdw blurRad="38100" dist="20000" dir="5400000" rotWithShape="0">
              <a:srgbClr val="000000">
                <a:alpha val="38000"/>
              </a:srgbClr>
            </a:outerShdw>
          </a:effectLst>
        </p:spPr>
        <p:txBody>
          <a:bodyPr lIns="45719" rIns="45719"/>
          <a:lstStyle/>
          <a:p>
            <a:endParaRPr/>
          </a:p>
        </p:txBody>
      </p:sp>
      <p:sp>
        <p:nvSpPr>
          <p:cNvPr id="206" name="Line"/>
          <p:cNvSpPr/>
          <p:nvPr/>
        </p:nvSpPr>
        <p:spPr>
          <a:xfrm flipH="1">
            <a:off x="5671945" y="3113646"/>
            <a:ext cx="141820" cy="348893"/>
          </a:xfrm>
          <a:prstGeom prst="line">
            <a:avLst/>
          </a:prstGeom>
          <a:ln w="25400">
            <a:solidFill>
              <a:srgbClr val="000000"/>
            </a:solidFill>
            <a:prstDash val="sysDot"/>
            <a:miter lim="400000"/>
            <a:tailEnd type="triangle"/>
          </a:ln>
          <a:effectLst>
            <a:outerShdw blurRad="38100" dist="20000" dir="5400000" rotWithShape="0">
              <a:srgbClr val="000000">
                <a:alpha val="38000"/>
              </a:srgbClr>
            </a:outerShdw>
          </a:effectLst>
        </p:spPr>
        <p:txBody>
          <a:bodyPr lIns="45719" rIns="45719"/>
          <a:lstStyle/>
          <a:p>
            <a:endParaRPr/>
          </a:p>
        </p:txBody>
      </p:sp>
      <p:sp>
        <p:nvSpPr>
          <p:cNvPr id="207" name="Line"/>
          <p:cNvSpPr/>
          <p:nvPr/>
        </p:nvSpPr>
        <p:spPr>
          <a:xfrm flipH="1">
            <a:off x="6228245" y="3150684"/>
            <a:ext cx="956087" cy="615072"/>
          </a:xfrm>
          <a:prstGeom prst="line">
            <a:avLst/>
          </a:prstGeom>
          <a:ln w="25400">
            <a:solidFill>
              <a:srgbClr val="000000"/>
            </a:solidFill>
            <a:prstDash val="sysDot"/>
            <a:miter lim="400000"/>
            <a:tailEnd type="triangle"/>
          </a:ln>
          <a:effectLst>
            <a:outerShdw blurRad="38100" dist="20000" dir="5400000" rotWithShape="0">
              <a:srgbClr val="000000">
                <a:alpha val="38000"/>
              </a:srgbClr>
            </a:outerShdw>
          </a:effectLst>
        </p:spPr>
        <p:txBody>
          <a:bodyPr lIns="45719" rIns="45719"/>
          <a:lstStyle/>
          <a:p>
            <a:endParaRPr/>
          </a:p>
        </p:txBody>
      </p:sp>
      <p:sp>
        <p:nvSpPr>
          <p:cNvPr id="208" name="Line"/>
          <p:cNvSpPr/>
          <p:nvPr/>
        </p:nvSpPr>
        <p:spPr>
          <a:xfrm flipH="1" flipV="1">
            <a:off x="3691399" y="2853353"/>
            <a:ext cx="1354957" cy="900606"/>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grpSp>
        <p:nvGrpSpPr>
          <p:cNvPr id="219" name="Group"/>
          <p:cNvGrpSpPr/>
          <p:nvPr/>
        </p:nvGrpSpPr>
        <p:grpSpPr>
          <a:xfrm>
            <a:off x="5588734" y="4211426"/>
            <a:ext cx="2849283" cy="1469509"/>
            <a:chOff x="0" y="0"/>
            <a:chExt cx="2849281" cy="1469507"/>
          </a:xfrm>
        </p:grpSpPr>
        <p:sp>
          <p:nvSpPr>
            <p:cNvPr id="209" name="Rectangle"/>
            <p:cNvSpPr/>
            <p:nvPr/>
          </p:nvSpPr>
          <p:spPr>
            <a:xfrm>
              <a:off x="0" y="12700"/>
              <a:ext cx="2849282" cy="1456808"/>
            </a:xfrm>
            <a:prstGeom prst="rect">
              <a:avLst/>
            </a:prstGeom>
            <a:solidFill>
              <a:schemeClr val="accent3">
                <a:lumOff val="44000"/>
              </a:schemeClr>
            </a:solidFill>
            <a:ln w="25400" cap="flat">
              <a:solidFill>
                <a:schemeClr val="accent1"/>
              </a:solidFill>
              <a:prstDash val="solid"/>
              <a:round/>
            </a:ln>
            <a:effectLst/>
          </p:spPr>
          <p:txBody>
            <a:bodyPr wrap="square" lIns="45719" tIns="45719" rIns="45719" bIns="45719" numCol="1" anchor="t">
              <a:noAutofit/>
            </a:bodyPr>
            <a:lstStyle/>
            <a:p>
              <a:endParaRPr/>
            </a:p>
          </p:txBody>
        </p:sp>
        <p:grpSp>
          <p:nvGrpSpPr>
            <p:cNvPr id="213" name="Group"/>
            <p:cNvGrpSpPr/>
            <p:nvPr/>
          </p:nvGrpSpPr>
          <p:grpSpPr>
            <a:xfrm>
              <a:off x="237421" y="320317"/>
              <a:ext cx="1600117" cy="1028382"/>
              <a:chOff x="0" y="0"/>
              <a:chExt cx="1600116" cy="1028380"/>
            </a:xfrm>
          </p:grpSpPr>
          <p:sp>
            <p:nvSpPr>
              <p:cNvPr id="210" name="Active Component"/>
              <p:cNvSpPr/>
              <p:nvPr/>
            </p:nvSpPr>
            <p:spPr>
              <a:xfrm>
                <a:off x="8269" y="0"/>
                <a:ext cx="1583579" cy="319206"/>
              </a:xfrm>
              <a:prstGeom prst="rect">
                <a:avLst/>
              </a:prstGeom>
              <a:solidFill>
                <a:schemeClr val="accent3">
                  <a:lumOff val="44000"/>
                </a:schemeClr>
              </a:solidFill>
              <a:ln w="25400" cap="flat">
                <a:solidFill>
                  <a:srgbClr val="FF93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Active Component</a:t>
                </a:r>
              </a:p>
            </p:txBody>
          </p:sp>
          <p:sp>
            <p:nvSpPr>
              <p:cNvPr id="211" name="Passive Component"/>
              <p:cNvSpPr/>
              <p:nvPr/>
            </p:nvSpPr>
            <p:spPr>
              <a:xfrm>
                <a:off x="8269" y="346322"/>
                <a:ext cx="1583579" cy="319207"/>
              </a:xfrm>
              <a:prstGeom prst="rect">
                <a:avLst/>
              </a:prstGeom>
              <a:solidFill>
                <a:schemeClr val="accent3">
                  <a:lumOff val="44000"/>
                </a:schemeClr>
              </a:solidFill>
              <a:ln w="25400" cap="flat">
                <a:solidFill>
                  <a:schemeClr val="accent1"/>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Passive Component</a:t>
                </a:r>
              </a:p>
            </p:txBody>
          </p:sp>
          <p:sp>
            <p:nvSpPr>
              <p:cNvPr id="212" name="Data Component"/>
              <p:cNvSpPr/>
              <p:nvPr/>
            </p:nvSpPr>
            <p:spPr>
              <a:xfrm>
                <a:off x="-1" y="684708"/>
                <a:ext cx="1600118" cy="343673"/>
              </a:xfrm>
              <a:prstGeom prst="rect">
                <a:avLst/>
              </a:prstGeom>
              <a:gradFill flip="none" rotWithShape="1">
                <a:gsLst>
                  <a:gs pos="0">
                    <a:srgbClr val="D7F0F2"/>
                  </a:gs>
                  <a:gs pos="100000">
                    <a:schemeClr val="accent5">
                      <a:satOff val="60377"/>
                      <a:lumOff val="5396"/>
                    </a:schemeClr>
                  </a:gs>
                </a:gsLst>
                <a:lin ang="16200000" scaled="0"/>
              </a:gradFill>
              <a:ln w="9525" cap="flat">
                <a:solidFill>
                  <a:srgbClr val="D4E8EA"/>
                </a:solidFill>
                <a:prstDash val="solid"/>
                <a:round/>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lvl1pPr>
              </a:lstStyle>
              <a:p>
                <a:r>
                  <a:t>Data Component</a:t>
                </a:r>
              </a:p>
            </p:txBody>
          </p:sp>
        </p:grpSp>
        <p:sp>
          <p:nvSpPr>
            <p:cNvPr id="214" name="Key"/>
            <p:cNvSpPr txBox="1"/>
            <p:nvPr/>
          </p:nvSpPr>
          <p:spPr>
            <a:xfrm>
              <a:off x="2305258" y="0"/>
              <a:ext cx="454284" cy="3133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a:lvl1pPr>
            </a:lstStyle>
            <a:p>
              <a:r>
                <a:t>Key</a:t>
              </a:r>
            </a:p>
          </p:txBody>
        </p:sp>
        <p:sp>
          <p:nvSpPr>
            <p:cNvPr id="215" name="Line"/>
            <p:cNvSpPr/>
            <p:nvPr/>
          </p:nvSpPr>
          <p:spPr>
            <a:xfrm>
              <a:off x="2091287" y="655413"/>
              <a:ext cx="627184" cy="1"/>
            </a:xfrm>
            <a:prstGeom prst="line">
              <a:avLst/>
            </a:pr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216" name="Call / Return"/>
            <p:cNvSpPr txBox="1"/>
            <p:nvPr/>
          </p:nvSpPr>
          <p:spPr>
            <a:xfrm>
              <a:off x="1999900" y="383356"/>
              <a:ext cx="809958" cy="2269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t>Call / Return</a:t>
              </a:r>
            </a:p>
          </p:txBody>
        </p:sp>
        <p:sp>
          <p:nvSpPr>
            <p:cNvPr id="217" name="Line"/>
            <p:cNvSpPr/>
            <p:nvPr/>
          </p:nvSpPr>
          <p:spPr>
            <a:xfrm>
              <a:off x="2095070" y="1058394"/>
              <a:ext cx="636713" cy="1"/>
            </a:xfrm>
            <a:prstGeom prst="line">
              <a:avLst/>
            </a:prstGeom>
            <a:noFill/>
            <a:ln w="25400" cap="flat">
              <a:solidFill>
                <a:srgbClr val="000000"/>
              </a:solidFill>
              <a:prstDash val="sysDot"/>
              <a:miter lim="400000"/>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218" name="Data Access"/>
            <p:cNvSpPr txBox="1"/>
            <p:nvPr/>
          </p:nvSpPr>
          <p:spPr>
            <a:xfrm>
              <a:off x="2008447" y="809915"/>
              <a:ext cx="810021" cy="2269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000"/>
              </a:lvl1pPr>
            </a:lstStyle>
            <a:p>
              <a:r>
                <a:t>Data Access</a:t>
              </a:r>
            </a:p>
          </p:txBody>
        </p:sp>
      </p:grpSp>
      <p:sp>
        <p:nvSpPr>
          <p:cNvPr id="220" name="Line"/>
          <p:cNvSpPr/>
          <p:nvPr/>
        </p:nvSpPr>
        <p:spPr>
          <a:xfrm flipV="1">
            <a:off x="5071691" y="4066412"/>
            <a:ext cx="510303" cy="738713"/>
          </a:xfrm>
          <a:prstGeom prst="line">
            <a:avLst/>
          </a:prstGeom>
          <a:ln w="25400">
            <a:solidFill>
              <a:srgbClr val="000000"/>
            </a:solidFill>
            <a:prstDash val="sysDot"/>
            <a:miter lim="400000"/>
            <a:tailEnd type="triangle"/>
          </a:ln>
          <a:effectLst>
            <a:outerShdw blurRad="38100" dist="20000" dir="5400000" rotWithShape="0">
              <a:srgbClr val="000000">
                <a:alpha val="38000"/>
              </a:srgbClr>
            </a:outerShdw>
          </a:effectLst>
        </p:spPr>
        <p:txBody>
          <a:bodyPr lIns="45719" rIns="45719"/>
          <a:lstStyle/>
          <a:p>
            <a:endParaRPr/>
          </a:p>
        </p:txBody>
      </p:sp>
      <p:sp>
        <p:nvSpPr>
          <p:cNvPr id="221" name="Line"/>
          <p:cNvSpPr/>
          <p:nvPr/>
        </p:nvSpPr>
        <p:spPr>
          <a:xfrm flipH="1">
            <a:off x="1717911" y="2832100"/>
            <a:ext cx="789398" cy="0"/>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24</a:t>
            </a:fld>
            <a:endParaRPr/>
          </a:p>
        </p:txBody>
      </p:sp>
      <p:sp>
        <p:nvSpPr>
          <p:cNvPr id="224" name="Title 1"/>
          <p:cNvSpPr txBox="1">
            <a:spLocks noGrp="1"/>
          </p:cNvSpPr>
          <p:nvPr>
            <p:ph type="title"/>
          </p:nvPr>
        </p:nvSpPr>
        <p:spPr>
          <a:xfrm>
            <a:off x="304800" y="609600"/>
            <a:ext cx="8458200" cy="1143000"/>
          </a:xfrm>
          <a:prstGeom prst="rect">
            <a:avLst/>
          </a:prstGeom>
        </p:spPr>
        <p:txBody>
          <a:bodyPr/>
          <a:lstStyle/>
          <a:p>
            <a:r>
              <a:rPr dirty="0"/>
              <a:t>Communication</a:t>
            </a:r>
            <a:r>
              <a:rPr lang="en-US" dirty="0"/>
              <a:t> (external to TPS)</a:t>
            </a:r>
            <a:endParaRPr dirty="0"/>
          </a:p>
        </p:txBody>
      </p:sp>
      <p:sp>
        <p:nvSpPr>
          <p:cNvPr id="225" name="Content Placeholder 2"/>
          <p:cNvSpPr txBox="1">
            <a:spLocks noGrp="1"/>
          </p:cNvSpPr>
          <p:nvPr>
            <p:ph type="body" idx="1"/>
          </p:nvPr>
        </p:nvSpPr>
        <p:spPr>
          <a:prstGeom prst="rect">
            <a:avLst/>
          </a:prstGeom>
        </p:spPr>
        <p:txBody>
          <a:bodyPr>
            <a:normAutofit fontScale="92500" lnSpcReduction="10000"/>
          </a:bodyPr>
          <a:lstStyle/>
          <a:p>
            <a:pPr marL="315468" indent="-315468" defTabSz="841247">
              <a:defRPr sz="2576"/>
            </a:pPr>
            <a:r>
              <a:rPr dirty="0"/>
              <a:t>Represents the communication system that connects the broker systems with TPS</a:t>
            </a:r>
          </a:p>
          <a:p>
            <a:pPr marL="315468" indent="-315468" defTabSz="841247">
              <a:defRPr sz="2576"/>
            </a:pPr>
            <a:r>
              <a:rPr dirty="0"/>
              <a:t>Connects all the external systems with TPS</a:t>
            </a:r>
          </a:p>
          <a:p>
            <a:pPr marL="315468" indent="-315468" defTabSz="841247">
              <a:defRPr sz="2576"/>
            </a:pPr>
            <a:r>
              <a:rPr dirty="0"/>
              <a:t>Is provided by a third party</a:t>
            </a:r>
          </a:p>
          <a:p>
            <a:pPr marL="315468" indent="-315468" defTabSz="841247">
              <a:defRPr sz="2576"/>
            </a:pPr>
            <a:r>
              <a:rPr dirty="0"/>
              <a:t>is a reliable, high performance, message queue based system</a:t>
            </a:r>
          </a:p>
          <a:p>
            <a:pPr marL="315468" indent="-315468" defTabSz="841247">
              <a:defRPr sz="2576"/>
            </a:pPr>
            <a:r>
              <a:rPr dirty="0"/>
              <a:t>Stores all messages</a:t>
            </a:r>
          </a:p>
          <a:p>
            <a:pPr marL="315468" indent="-315468" defTabSz="841247">
              <a:defRPr sz="2576"/>
            </a:pPr>
            <a:r>
              <a:rPr dirty="0"/>
              <a:t>Can repeat messages i</a:t>
            </a:r>
            <a:r>
              <a:rPr lang="en-US" dirty="0"/>
              <a:t>f</a:t>
            </a:r>
            <a:r>
              <a:rPr dirty="0"/>
              <a:t> requested</a:t>
            </a:r>
          </a:p>
          <a:p>
            <a:pPr marL="315468" indent="-315468" defTabSz="841247">
              <a:defRPr sz="2576"/>
            </a:pPr>
            <a:r>
              <a:rPr dirty="0"/>
              <a:t>Can connect geographically distributed systems</a:t>
            </a:r>
            <a:endParaRPr lang="en-US" dirty="0"/>
          </a:p>
          <a:p>
            <a:pPr marL="315468" indent="-315468" defTabSz="841247">
              <a:defRPr sz="2576"/>
            </a:pPr>
            <a:r>
              <a:rPr lang="en-US" dirty="0"/>
              <a:t>Assigns sequence number to each message.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25</a:t>
            </a:fld>
            <a:endParaRPr/>
          </a:p>
        </p:txBody>
      </p:sp>
      <p:sp>
        <p:nvSpPr>
          <p:cNvPr id="228" name="Title 1"/>
          <p:cNvSpPr txBox="1">
            <a:spLocks noGrp="1"/>
          </p:cNvSpPr>
          <p:nvPr>
            <p:ph type="title"/>
          </p:nvPr>
        </p:nvSpPr>
        <p:spPr>
          <a:prstGeom prst="rect">
            <a:avLst/>
          </a:prstGeom>
        </p:spPr>
        <p:txBody>
          <a:bodyPr/>
          <a:lstStyle/>
          <a:p>
            <a:r>
              <a:rPr dirty="0"/>
              <a:t>Communication Framework</a:t>
            </a:r>
          </a:p>
        </p:txBody>
      </p:sp>
      <p:sp>
        <p:nvSpPr>
          <p:cNvPr id="229" name="Content Placeholder 2"/>
          <p:cNvSpPr txBox="1">
            <a:spLocks noGrp="1"/>
          </p:cNvSpPr>
          <p:nvPr>
            <p:ph type="body" idx="1"/>
          </p:nvPr>
        </p:nvSpPr>
        <p:spPr>
          <a:xfrm>
            <a:off x="837161" y="2019300"/>
            <a:ext cx="7772401" cy="4038600"/>
          </a:xfrm>
          <a:prstGeom prst="rect">
            <a:avLst/>
          </a:prstGeom>
        </p:spPr>
        <p:txBody>
          <a:bodyPr>
            <a:normAutofit/>
          </a:bodyPr>
          <a:lstStyle/>
          <a:p>
            <a:r>
              <a:rPr dirty="0"/>
              <a:t>Component that connects to the communication system.</a:t>
            </a:r>
          </a:p>
          <a:p>
            <a:r>
              <a:rPr dirty="0"/>
              <a:t>Is provider agnostic</a:t>
            </a:r>
          </a:p>
          <a:p>
            <a:r>
              <a:rPr dirty="0"/>
              <a:t>Ensures correct sequence of messages</a:t>
            </a:r>
            <a:r>
              <a:rPr lang="en-US" dirty="0"/>
              <a:t>. </a:t>
            </a:r>
            <a:endParaRPr dirty="0"/>
          </a:p>
          <a:p>
            <a:r>
              <a:rPr dirty="0"/>
              <a:t>Send trade results back to the broker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26</a:t>
            </a:fld>
            <a:endParaRPr/>
          </a:p>
        </p:txBody>
      </p:sp>
      <p:sp>
        <p:nvSpPr>
          <p:cNvPr id="232" name="Title 1"/>
          <p:cNvSpPr txBox="1">
            <a:spLocks noGrp="1"/>
          </p:cNvSpPr>
          <p:nvPr>
            <p:ph type="title"/>
          </p:nvPr>
        </p:nvSpPr>
        <p:spPr>
          <a:prstGeom prst="rect">
            <a:avLst/>
          </a:prstGeom>
        </p:spPr>
        <p:txBody>
          <a:bodyPr/>
          <a:lstStyle/>
          <a:p>
            <a:r>
              <a:rPr dirty="0"/>
              <a:t>Dispatcher</a:t>
            </a:r>
          </a:p>
        </p:txBody>
      </p:sp>
      <p:sp>
        <p:nvSpPr>
          <p:cNvPr id="233" name="Content Placeholder 2"/>
          <p:cNvSpPr txBox="1">
            <a:spLocks noGrp="1"/>
          </p:cNvSpPr>
          <p:nvPr>
            <p:ph type="body" idx="1"/>
          </p:nvPr>
        </p:nvSpPr>
        <p:spPr>
          <a:prstGeom prst="rect">
            <a:avLst/>
          </a:prstGeom>
        </p:spPr>
        <p:txBody>
          <a:bodyPr/>
          <a:lstStyle/>
          <a:p>
            <a:pPr>
              <a:spcBef>
                <a:spcPts val="0"/>
              </a:spcBef>
            </a:pPr>
            <a:r>
              <a:rPr dirty="0"/>
              <a:t>Extracts the symbol from the request</a:t>
            </a:r>
          </a:p>
          <a:p>
            <a:pPr>
              <a:spcBef>
                <a:spcPts val="0"/>
              </a:spcBef>
            </a:pPr>
            <a:r>
              <a:rPr dirty="0"/>
              <a:t>Adds the request to the queue that belongs to that symbol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27</a:t>
            </a:fld>
            <a:endParaRPr/>
          </a:p>
        </p:txBody>
      </p:sp>
      <p:sp>
        <p:nvSpPr>
          <p:cNvPr id="236" name="Title 1"/>
          <p:cNvSpPr txBox="1">
            <a:spLocks noGrp="1"/>
          </p:cNvSpPr>
          <p:nvPr>
            <p:ph type="title"/>
          </p:nvPr>
        </p:nvSpPr>
        <p:spPr>
          <a:prstGeom prst="rect">
            <a:avLst/>
          </a:prstGeom>
        </p:spPr>
        <p:txBody>
          <a:bodyPr/>
          <a:lstStyle/>
          <a:p>
            <a:r>
              <a:rPr dirty="0"/>
              <a:t>Queue</a:t>
            </a:r>
          </a:p>
        </p:txBody>
      </p:sp>
      <p:sp>
        <p:nvSpPr>
          <p:cNvPr id="237" name="Content Placeholder 2"/>
          <p:cNvSpPr txBox="1">
            <a:spLocks noGrp="1"/>
          </p:cNvSpPr>
          <p:nvPr>
            <p:ph type="body" idx="1"/>
          </p:nvPr>
        </p:nvSpPr>
        <p:spPr>
          <a:prstGeom prst="rect">
            <a:avLst/>
          </a:prstGeom>
        </p:spPr>
        <p:txBody>
          <a:bodyPr/>
          <a:lstStyle/>
          <a:p>
            <a:pPr>
              <a:spcBef>
                <a:spcPts val="0"/>
              </a:spcBef>
            </a:pPr>
            <a:r>
              <a:rPr dirty="0"/>
              <a:t>A data structure that acts as a FIFO queue</a:t>
            </a:r>
          </a:p>
          <a:p>
            <a:pPr>
              <a:spcBef>
                <a:spcPts val="0"/>
              </a:spcBef>
            </a:pPr>
            <a:r>
              <a:rPr dirty="0"/>
              <a:t>There is one queue per trading symbol</a:t>
            </a:r>
          </a:p>
          <a:p>
            <a:pPr>
              <a:spcBef>
                <a:spcPts val="0"/>
              </a:spcBef>
            </a:pPr>
            <a:r>
              <a:rPr dirty="0"/>
              <a:t>The queue allows asynchronous processing of requests.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28</a:t>
            </a:fld>
            <a:endParaRPr/>
          </a:p>
        </p:txBody>
      </p:sp>
      <p:sp>
        <p:nvSpPr>
          <p:cNvPr id="240" name="Title 1"/>
          <p:cNvSpPr txBox="1">
            <a:spLocks noGrp="1"/>
          </p:cNvSpPr>
          <p:nvPr>
            <p:ph type="title"/>
          </p:nvPr>
        </p:nvSpPr>
        <p:spPr>
          <a:prstGeom prst="rect">
            <a:avLst/>
          </a:prstGeom>
        </p:spPr>
        <p:txBody>
          <a:bodyPr/>
          <a:lstStyle/>
          <a:p>
            <a:r>
              <a:rPr dirty="0"/>
              <a:t>Book</a:t>
            </a:r>
          </a:p>
        </p:txBody>
      </p:sp>
      <p:sp>
        <p:nvSpPr>
          <p:cNvPr id="241" name="Content Placeholder 2"/>
          <p:cNvSpPr txBox="1">
            <a:spLocks noGrp="1"/>
          </p:cNvSpPr>
          <p:nvPr>
            <p:ph type="body" idx="1"/>
          </p:nvPr>
        </p:nvSpPr>
        <p:spPr>
          <a:prstGeom prst="rect">
            <a:avLst/>
          </a:prstGeom>
        </p:spPr>
        <p:txBody>
          <a:bodyPr/>
          <a:lstStyle>
            <a:lvl1pPr>
              <a:spcBef>
                <a:spcPts val="0"/>
              </a:spcBef>
            </a:lvl1pPr>
          </a:lstStyle>
          <a:p>
            <a:r>
              <a:rPr dirty="0"/>
              <a:t>A data structure that contains the current price and unsatisfied trade requests for a single symbol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29</a:t>
            </a:fld>
            <a:endParaRPr/>
          </a:p>
        </p:txBody>
      </p:sp>
      <p:sp>
        <p:nvSpPr>
          <p:cNvPr id="244" name="Title 1"/>
          <p:cNvSpPr txBox="1">
            <a:spLocks noGrp="1"/>
          </p:cNvSpPr>
          <p:nvPr>
            <p:ph type="title"/>
          </p:nvPr>
        </p:nvSpPr>
        <p:spPr>
          <a:prstGeom prst="rect">
            <a:avLst/>
          </a:prstGeom>
        </p:spPr>
        <p:txBody>
          <a:bodyPr/>
          <a:lstStyle/>
          <a:p>
            <a:r>
              <a:rPr dirty="0"/>
              <a:t>Administrative Data Objects</a:t>
            </a:r>
          </a:p>
        </p:txBody>
      </p:sp>
      <p:sp>
        <p:nvSpPr>
          <p:cNvPr id="245" name="Content Placeholder 2"/>
          <p:cNvSpPr txBox="1">
            <a:spLocks noGrp="1"/>
          </p:cNvSpPr>
          <p:nvPr>
            <p:ph type="body" idx="1"/>
          </p:nvPr>
        </p:nvSpPr>
        <p:spPr>
          <a:prstGeom prst="rect">
            <a:avLst/>
          </a:prstGeom>
        </p:spPr>
        <p:txBody>
          <a:bodyPr/>
          <a:lstStyle>
            <a:lvl1pPr>
              <a:spcBef>
                <a:spcPts val="0"/>
              </a:spcBef>
            </a:lvl1pPr>
          </a:lstStyle>
          <a:p>
            <a:r>
              <a:rPr dirty="0"/>
              <a:t>A data structure that contains parameters for a symbol, such as trade limits or trade state.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3</a:t>
            </a:fld>
            <a:endParaRPr/>
          </a:p>
        </p:txBody>
      </p:sp>
      <p:sp>
        <p:nvSpPr>
          <p:cNvPr id="106" name="Title 1"/>
          <p:cNvSpPr txBox="1">
            <a:spLocks noGrp="1"/>
          </p:cNvSpPr>
          <p:nvPr>
            <p:ph type="title"/>
          </p:nvPr>
        </p:nvSpPr>
        <p:spPr>
          <a:prstGeom prst="rect">
            <a:avLst/>
          </a:prstGeom>
        </p:spPr>
        <p:txBody>
          <a:bodyPr/>
          <a:lstStyle/>
          <a:p>
            <a:r>
              <a:rPr dirty="0"/>
              <a:t>Business context</a:t>
            </a:r>
          </a:p>
        </p:txBody>
      </p:sp>
      <p:sp>
        <p:nvSpPr>
          <p:cNvPr id="107" name="Content Placeholder 2"/>
          <p:cNvSpPr txBox="1">
            <a:spLocks noGrp="1"/>
          </p:cNvSpPr>
          <p:nvPr>
            <p:ph type="body" idx="1"/>
          </p:nvPr>
        </p:nvSpPr>
        <p:spPr>
          <a:prstGeom prst="rect">
            <a:avLst/>
          </a:prstGeom>
        </p:spPr>
        <p:txBody>
          <a:bodyPr>
            <a:normAutofit lnSpcReduction="10000"/>
          </a:bodyPr>
          <a:lstStyle/>
          <a:p>
            <a:r>
              <a:rPr dirty="0"/>
              <a:t>S-Tec is a service company delivering stock trading services to international markets</a:t>
            </a:r>
          </a:p>
          <a:p>
            <a:r>
              <a:rPr dirty="0"/>
              <a:t>S-Tec provides one of the world fastest and most reliable trading platforms (TPS).</a:t>
            </a:r>
          </a:p>
          <a:p>
            <a:r>
              <a:rPr dirty="0"/>
              <a:t>TPS is build to support future markets and business models</a:t>
            </a:r>
          </a:p>
          <a:p>
            <a:r>
              <a:rPr dirty="0"/>
              <a:t>TPS is connected to broker systems worldwide with a variety of protocols supported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30</a:t>
            </a:fld>
            <a:endParaRPr/>
          </a:p>
        </p:txBody>
      </p:sp>
      <p:sp>
        <p:nvSpPr>
          <p:cNvPr id="248" name="Title 1"/>
          <p:cNvSpPr txBox="1">
            <a:spLocks noGrp="1"/>
          </p:cNvSpPr>
          <p:nvPr>
            <p:ph type="title"/>
          </p:nvPr>
        </p:nvSpPr>
        <p:spPr>
          <a:prstGeom prst="rect">
            <a:avLst/>
          </a:prstGeom>
        </p:spPr>
        <p:txBody>
          <a:bodyPr/>
          <a:lstStyle>
            <a:lvl1pPr>
              <a:defRPr b="1"/>
            </a:lvl1pPr>
          </a:lstStyle>
          <a:p>
            <a:r>
              <a:rPr b="0" dirty="0"/>
              <a:t>Order Book Processor</a:t>
            </a:r>
          </a:p>
        </p:txBody>
      </p:sp>
      <p:sp>
        <p:nvSpPr>
          <p:cNvPr id="249" name="Content Placeholder 2"/>
          <p:cNvSpPr txBox="1">
            <a:spLocks noGrp="1"/>
          </p:cNvSpPr>
          <p:nvPr>
            <p:ph type="body" idx="1"/>
          </p:nvPr>
        </p:nvSpPr>
        <p:spPr>
          <a:prstGeom prst="rect">
            <a:avLst/>
          </a:prstGeom>
        </p:spPr>
        <p:txBody>
          <a:bodyPr/>
          <a:lstStyle/>
          <a:p>
            <a:pPr>
              <a:spcBef>
                <a:spcPts val="0"/>
              </a:spcBef>
            </a:pPr>
            <a:r>
              <a:rPr dirty="0"/>
              <a:t>An active object processing a request.</a:t>
            </a:r>
          </a:p>
          <a:p>
            <a:pPr>
              <a:spcBef>
                <a:spcPts val="0"/>
              </a:spcBef>
            </a:pPr>
            <a:r>
              <a:rPr dirty="0"/>
              <a:t>Gets the next request from its queue</a:t>
            </a:r>
          </a:p>
          <a:p>
            <a:pPr>
              <a:spcBef>
                <a:spcPts val="0"/>
              </a:spcBef>
            </a:pPr>
            <a:r>
              <a:rPr dirty="0"/>
              <a:t>Executes the request using the Book and the Administrative Data Object</a:t>
            </a:r>
          </a:p>
          <a:p>
            <a:pPr>
              <a:spcBef>
                <a:spcPts val="0"/>
              </a:spcBef>
            </a:pPr>
            <a:r>
              <a:rPr dirty="0"/>
              <a:t>Sends trades made to the Communication Framework.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dirty="0"/>
              <a:t>Other views</a:t>
            </a:r>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dirty="0">
                <a:solidFill>
                  <a:schemeClr val="tx1"/>
                </a:solidFill>
                <a:effectLst/>
                <a:latin typeface="+mn-lt"/>
                <a:ea typeface="+mn-ea"/>
                <a:cs typeface="+mn-cs"/>
              </a:rPr>
              <a:t>Communication Framework Is assigned to its own computing core to be aways ready for processing incoming messages</a:t>
            </a:r>
          </a:p>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dirty="0"/>
              <a:t>Each instance of Order Book Processor is assigned sufficient cores to have one symbol per core.</a:t>
            </a:r>
          </a:p>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dirty="0">
                <a:effectLst/>
              </a:rPr>
              <a:t>Queue and Book are data structures within Order Book Processor</a:t>
            </a:r>
          </a:p>
        </p:txBody>
      </p:sp>
    </p:spTree>
    <p:extLst>
      <p:ext uri="{BB962C8B-B14F-4D97-AF65-F5344CB8AC3E}">
        <p14:creationId xmlns:p14="http://schemas.microsoft.com/office/powerpoint/2010/main" val="1691287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D7D4-39A3-CD0C-F4A0-60122F3D587F}"/>
              </a:ext>
            </a:extLst>
          </p:cNvPr>
          <p:cNvSpPr>
            <a:spLocks noGrp="1"/>
          </p:cNvSpPr>
          <p:nvPr>
            <p:ph type="title"/>
          </p:nvPr>
        </p:nvSpPr>
        <p:spPr/>
        <p:txBody>
          <a:bodyPr/>
          <a:lstStyle/>
          <a:p>
            <a:r>
              <a:rPr lang="en-US" dirty="0"/>
              <a:t>Other views</a:t>
            </a:r>
          </a:p>
        </p:txBody>
      </p:sp>
      <p:sp>
        <p:nvSpPr>
          <p:cNvPr id="3" name="Content Placeholder 2">
            <a:extLst>
              <a:ext uri="{FF2B5EF4-FFF2-40B4-BE49-F238E27FC236}">
                <a16:creationId xmlns:a16="http://schemas.microsoft.com/office/drawing/2014/main" id="{EB0DF0BC-6729-3C1E-FCA7-727FAE124E98}"/>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dirty="0">
                <a:solidFill>
                  <a:schemeClr val="tx1"/>
                </a:solidFill>
                <a:effectLst/>
                <a:latin typeface="+mn-lt"/>
                <a:ea typeface="+mn-ea"/>
                <a:cs typeface="+mn-cs"/>
              </a:rPr>
              <a:t>The TPS system is replicated in each location</a:t>
            </a:r>
            <a:endParaRPr lang="en-US" sz="2800" dirty="0">
              <a:effectLst/>
            </a:endParaRPr>
          </a:p>
          <a:p>
            <a:pPr rtl="0" eaLnBrk="1" fontAlgn="base" hangingPunct="1"/>
            <a:r>
              <a:rPr lang="en-US" sz="2800" dirty="0">
                <a:solidFill>
                  <a:schemeClr val="tx1"/>
                </a:solidFill>
                <a:effectLst/>
                <a:latin typeface="+mn-lt"/>
                <a:ea typeface="+mn-ea"/>
                <a:cs typeface="+mn-cs"/>
              </a:rPr>
              <a:t>There are at least two installation in geographically different locations.</a:t>
            </a:r>
            <a:endParaRPr lang="en-US" sz="2800" dirty="0">
              <a:effectLst/>
            </a:endParaRPr>
          </a:p>
          <a:p>
            <a:pPr rtl="0" eaLnBrk="1" fontAlgn="base" hangingPunct="1"/>
            <a:r>
              <a:rPr lang="en-US" sz="2800" dirty="0">
                <a:solidFill>
                  <a:schemeClr val="tx1"/>
                </a:solidFill>
                <a:effectLst/>
                <a:latin typeface="+mn-lt"/>
                <a:ea typeface="+mn-ea"/>
                <a:cs typeface="+mn-cs"/>
              </a:rPr>
              <a:t>All systems are connected to the same communication bus and receive all the messages in parallel.</a:t>
            </a:r>
            <a:endParaRPr lang="en-US" dirty="0">
              <a:effectLst/>
            </a:endParaRPr>
          </a:p>
          <a:p>
            <a:r>
              <a:rPr lang="en-US" sz="2800" dirty="0">
                <a:solidFill>
                  <a:schemeClr val="tx1"/>
                </a:solidFill>
                <a:effectLst/>
                <a:latin typeface="+mn-lt"/>
                <a:ea typeface="+mn-ea"/>
                <a:cs typeface="+mn-cs"/>
              </a:rPr>
              <a:t>All systems process all the messages and their output is switched on or off</a:t>
            </a:r>
          </a:p>
        </p:txBody>
      </p:sp>
    </p:spTree>
    <p:extLst>
      <p:ext uri="{BB962C8B-B14F-4D97-AF65-F5344CB8AC3E}">
        <p14:creationId xmlns:p14="http://schemas.microsoft.com/office/powerpoint/2010/main" val="306202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D103-CF18-159A-495B-876CA9767E6D}"/>
              </a:ext>
            </a:extLst>
          </p:cNvPr>
          <p:cNvSpPr>
            <a:spLocks noGrp="1"/>
          </p:cNvSpPr>
          <p:nvPr>
            <p:ph type="title"/>
          </p:nvPr>
        </p:nvSpPr>
        <p:spPr/>
        <p:txBody>
          <a:bodyPr/>
          <a:lstStyle/>
          <a:p>
            <a:r>
              <a:rPr lang="en-US" dirty="0"/>
              <a:t>Other views</a:t>
            </a:r>
          </a:p>
        </p:txBody>
      </p:sp>
      <p:sp>
        <p:nvSpPr>
          <p:cNvPr id="3" name="Content Placeholder 2">
            <a:extLst>
              <a:ext uri="{FF2B5EF4-FFF2-40B4-BE49-F238E27FC236}">
                <a16:creationId xmlns:a16="http://schemas.microsoft.com/office/drawing/2014/main" id="{2D323581-0356-B561-DF75-AC3FADE2660E}"/>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dirty="0">
                <a:solidFill>
                  <a:schemeClr val="tx1"/>
                </a:solidFill>
                <a:effectLst/>
                <a:latin typeface="+mn-lt"/>
                <a:ea typeface="+mn-ea"/>
                <a:cs typeface="+mn-cs"/>
              </a:rPr>
              <a:t>Some fixed assignments of functions to computing cores. E.g. communication framework to handle latency</a:t>
            </a:r>
            <a:r>
              <a:rPr lang="en-US" sz="2800" baseline="0" dirty="0">
                <a:solidFill>
                  <a:schemeClr val="tx1"/>
                </a:solidFill>
                <a:effectLst/>
                <a:latin typeface="+mn-lt"/>
                <a:ea typeface="+mn-ea"/>
                <a:cs typeface="+mn-cs"/>
              </a:rPr>
              <a:t> for incoming messages</a:t>
            </a:r>
          </a:p>
          <a:p>
            <a:r>
              <a:rPr lang="en-US" dirty="0"/>
              <a:t> A trading symbol is a “unit of concurrency”, meaning requests for different symbols can be executed in parallel.</a:t>
            </a:r>
          </a:p>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baseline="0" dirty="0">
                <a:solidFill>
                  <a:schemeClr val="tx1"/>
                </a:solidFill>
                <a:effectLst/>
                <a:latin typeface="+mn-lt"/>
                <a:ea typeface="+mn-ea"/>
                <a:cs typeface="+mn-cs"/>
              </a:rPr>
              <a:t> </a:t>
            </a:r>
            <a:endParaRPr lang="en-US" sz="2800" dirty="0">
              <a:effectLst/>
            </a:endParaRPr>
          </a:p>
          <a:p>
            <a:endParaRPr lang="en-US" dirty="0"/>
          </a:p>
        </p:txBody>
      </p:sp>
    </p:spTree>
    <p:extLst>
      <p:ext uri="{BB962C8B-B14F-4D97-AF65-F5344CB8AC3E}">
        <p14:creationId xmlns:p14="http://schemas.microsoft.com/office/powerpoint/2010/main" val="989867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a:t>
            </a:r>
            <a:r>
              <a:rPr lang="en-US" sz="2800" b="1" dirty="0"/>
              <a:t>xt</a:t>
            </a:r>
            <a:endParaRPr lang="en-US" sz="2800" dirty="0"/>
          </a:p>
          <a:p>
            <a:pPr lvl="0"/>
            <a:r>
              <a:rPr lang="en-US" sz="2800" dirty="0"/>
              <a:t>Use cases</a:t>
            </a:r>
          </a:p>
          <a:p>
            <a:pPr lvl="0"/>
            <a:r>
              <a:rPr lang="en-US" sz="2800"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b="1" dirty="0">
                <a:effectLst/>
              </a:rPr>
              <a:t>Satisfying requirements</a:t>
            </a:r>
          </a:p>
          <a:p>
            <a:pPr rtl="0" eaLnBrk="1" fontAlgn="base" hangingPunct="1"/>
            <a:r>
              <a:rPr lang="en-US" dirty="0"/>
              <a:t>Prepare for the next iteration</a:t>
            </a:r>
            <a:endParaRPr lang="en-US" sz="2800" dirty="0">
              <a:effectLst/>
            </a:endParaRPr>
          </a:p>
        </p:txBody>
      </p:sp>
    </p:spTree>
    <p:extLst>
      <p:ext uri="{BB962C8B-B14F-4D97-AF65-F5344CB8AC3E}">
        <p14:creationId xmlns:p14="http://schemas.microsoft.com/office/powerpoint/2010/main" val="2868799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35</a:t>
            </a:fld>
            <a:endParaRPr/>
          </a:p>
        </p:txBody>
      </p:sp>
      <p:sp>
        <p:nvSpPr>
          <p:cNvPr id="118" name="Title 1"/>
          <p:cNvSpPr txBox="1">
            <a:spLocks noGrp="1"/>
          </p:cNvSpPr>
          <p:nvPr>
            <p:ph type="title"/>
          </p:nvPr>
        </p:nvSpPr>
        <p:spPr>
          <a:prstGeom prst="rect">
            <a:avLst/>
          </a:prstGeom>
        </p:spPr>
        <p:txBody>
          <a:bodyPr/>
          <a:lstStyle/>
          <a:p>
            <a:r>
              <a:rPr lang="en-US" dirty="0"/>
              <a:t>Satisfying </a:t>
            </a:r>
            <a:r>
              <a:rPr dirty="0"/>
              <a:t>U</a:t>
            </a:r>
            <a:r>
              <a:rPr lang="en-US" dirty="0"/>
              <a:t>C</a:t>
            </a:r>
            <a:r>
              <a:rPr dirty="0"/>
              <a:t> 1 </a:t>
            </a:r>
          </a:p>
        </p:txBody>
      </p:sp>
      <p:sp>
        <p:nvSpPr>
          <p:cNvPr id="119" name="Content Placeholder 2"/>
          <p:cNvSpPr txBox="1">
            <a:spLocks noGrp="1"/>
          </p:cNvSpPr>
          <p:nvPr>
            <p:ph type="body" idx="1"/>
          </p:nvPr>
        </p:nvSpPr>
        <p:spPr>
          <a:prstGeom prst="rect">
            <a:avLst/>
          </a:prstGeom>
        </p:spPr>
        <p:txBody>
          <a:bodyPr/>
          <a:lstStyle/>
          <a:p>
            <a:pPr marL="264032" indent="-264032" defTabSz="704087">
              <a:spcBef>
                <a:spcPts val="500"/>
              </a:spcBef>
              <a:defRPr sz="2156"/>
            </a:pPr>
            <a:r>
              <a:rPr dirty="0"/>
              <a:t>A </a:t>
            </a:r>
            <a:r>
              <a:rPr sz="2800" dirty="0">
                <a:solidFill>
                  <a:schemeClr val="tx1"/>
                </a:solidFill>
                <a:latin typeface="+mn-lt"/>
                <a:ea typeface="+mn-ea"/>
                <a:cs typeface="+mn-cs"/>
              </a:rPr>
              <a:t>buy</a:t>
            </a:r>
            <a:r>
              <a:rPr lang="en-US" sz="2800" dirty="0">
                <a:solidFill>
                  <a:schemeClr val="tx1"/>
                </a:solidFill>
                <a:latin typeface="+mn-lt"/>
                <a:ea typeface="+mn-ea"/>
                <a:cs typeface="+mn-cs"/>
              </a:rPr>
              <a:t>/sell</a:t>
            </a:r>
            <a:r>
              <a:rPr sz="2800" dirty="0">
                <a:solidFill>
                  <a:schemeClr val="tx1"/>
                </a:solidFill>
                <a:latin typeface="+mn-lt"/>
                <a:ea typeface="+mn-ea"/>
                <a:cs typeface="+mn-cs"/>
              </a:rPr>
              <a:t> request is received</a:t>
            </a:r>
            <a:r>
              <a:rPr lang="en-US" sz="2800" dirty="0">
                <a:solidFill>
                  <a:schemeClr val="tx1"/>
                </a:solidFill>
                <a:latin typeface="+mn-lt"/>
                <a:ea typeface="+mn-ea"/>
                <a:cs typeface="+mn-cs"/>
              </a:rPr>
              <a:t> in the Communication Framework</a:t>
            </a:r>
          </a:p>
          <a:p>
            <a:pPr marL="264032" indent="-264032" defTabSz="704087">
              <a:spcBef>
                <a:spcPts val="500"/>
              </a:spcBef>
              <a:defRPr sz="2156"/>
            </a:pPr>
            <a:r>
              <a:rPr lang="en-US" sz="2800" dirty="0">
                <a:solidFill>
                  <a:schemeClr val="tx1"/>
                </a:solidFill>
                <a:latin typeface="+mn-lt"/>
                <a:ea typeface="+mn-ea"/>
                <a:cs typeface="+mn-cs"/>
              </a:rPr>
              <a:t>The request includes a sequence number.</a:t>
            </a:r>
            <a:endParaRPr sz="2800" dirty="0">
              <a:solidFill>
                <a:schemeClr val="tx1"/>
              </a:solidFill>
              <a:latin typeface="+mn-lt"/>
              <a:ea typeface="+mn-ea"/>
              <a:cs typeface="+mn-cs"/>
            </a:endParaRPr>
          </a:p>
          <a:p>
            <a:pPr marL="264032" indent="-264032" defTabSz="704087">
              <a:spcBef>
                <a:spcPts val="500"/>
              </a:spcBef>
              <a:defRPr sz="2156"/>
            </a:pPr>
            <a:r>
              <a:rPr lang="en-US" sz="2800" dirty="0">
                <a:solidFill>
                  <a:schemeClr val="tx1"/>
                </a:solidFill>
                <a:latin typeface="+mn-lt"/>
                <a:ea typeface="+mn-ea"/>
                <a:cs typeface="+mn-cs"/>
              </a:rPr>
              <a:t>The </a:t>
            </a:r>
            <a:r>
              <a:rPr lang="en-US" dirty="0" err="1"/>
              <a:t>D</a:t>
            </a:r>
            <a:r>
              <a:rPr lang="en-US" sz="2800" dirty="0" err="1">
                <a:solidFill>
                  <a:schemeClr val="tx1"/>
                </a:solidFill>
                <a:latin typeface="+mn-lt"/>
                <a:ea typeface="+mn-ea"/>
                <a:cs typeface="+mn-cs"/>
              </a:rPr>
              <a:t>ispatcheer</a:t>
            </a:r>
            <a:r>
              <a:rPr sz="2800" dirty="0">
                <a:solidFill>
                  <a:schemeClr val="tx1"/>
                </a:solidFill>
                <a:latin typeface="+mn-lt"/>
                <a:ea typeface="+mn-ea"/>
                <a:cs typeface="+mn-cs"/>
              </a:rPr>
              <a:t> determine</a:t>
            </a:r>
            <a:r>
              <a:rPr lang="en-US" sz="2800" dirty="0">
                <a:solidFill>
                  <a:schemeClr val="tx1"/>
                </a:solidFill>
                <a:latin typeface="+mn-lt"/>
                <a:ea typeface="+mn-ea"/>
                <a:cs typeface="+mn-cs"/>
              </a:rPr>
              <a:t>s</a:t>
            </a:r>
            <a:r>
              <a:rPr sz="2800" dirty="0">
                <a:solidFill>
                  <a:schemeClr val="tx1"/>
                </a:solidFill>
                <a:latin typeface="+mn-lt"/>
                <a:ea typeface="+mn-ea"/>
                <a:cs typeface="+mn-cs"/>
              </a:rPr>
              <a:t> the symbol involved and sends the request to the queue for that symbol</a:t>
            </a:r>
            <a:endParaRPr lang="en-US" sz="2800" dirty="0">
              <a:solidFill>
                <a:schemeClr val="tx1"/>
              </a:solidFill>
              <a:latin typeface="+mn-lt"/>
              <a:ea typeface="+mn-ea"/>
              <a:cs typeface="+mn-cs"/>
            </a:endParaRPr>
          </a:p>
        </p:txBody>
      </p:sp>
    </p:spTree>
    <p:extLst>
      <p:ext uri="{BB962C8B-B14F-4D97-AF65-F5344CB8AC3E}">
        <p14:creationId xmlns:p14="http://schemas.microsoft.com/office/powerpoint/2010/main" val="4045667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FF6C-8ADA-8008-EABE-7C9BDC22ED41}"/>
              </a:ext>
            </a:extLst>
          </p:cNvPr>
          <p:cNvSpPr>
            <a:spLocks noGrp="1"/>
          </p:cNvSpPr>
          <p:nvPr>
            <p:ph type="title"/>
          </p:nvPr>
        </p:nvSpPr>
        <p:spPr/>
        <p:txBody>
          <a:bodyPr/>
          <a:lstStyle/>
          <a:p>
            <a:r>
              <a:rPr lang="en-US" dirty="0"/>
              <a:t>Satisfying UC 1</a:t>
            </a:r>
          </a:p>
        </p:txBody>
      </p:sp>
      <p:sp>
        <p:nvSpPr>
          <p:cNvPr id="3" name="Content Placeholder 2">
            <a:extLst>
              <a:ext uri="{FF2B5EF4-FFF2-40B4-BE49-F238E27FC236}">
                <a16:creationId xmlns:a16="http://schemas.microsoft.com/office/drawing/2014/main" id="{8E626F1C-9F24-2FAB-507A-DDACD0D7FB91}"/>
              </a:ext>
            </a:extLst>
          </p:cNvPr>
          <p:cNvSpPr>
            <a:spLocks noGrp="1"/>
          </p:cNvSpPr>
          <p:nvPr>
            <p:ph idx="1"/>
          </p:nvPr>
        </p:nvSpPr>
        <p:spPr/>
        <p:txBody>
          <a:bodyPr/>
          <a:lstStyle/>
          <a:p>
            <a:pPr marL="264032" indent="-264032" defTabSz="704087">
              <a:spcBef>
                <a:spcPts val="500"/>
              </a:spcBef>
              <a:defRPr sz="2156"/>
            </a:pPr>
            <a:r>
              <a:rPr lang="en-US" sz="2800" dirty="0">
                <a:solidFill>
                  <a:schemeClr val="tx1"/>
                </a:solidFill>
                <a:latin typeface="+mn-lt"/>
                <a:ea typeface="+mn-ea"/>
                <a:cs typeface="+mn-cs"/>
              </a:rPr>
              <a:t>When the request is on top of the queue, a buy request is matched to possible sell orders for that symbol (or vice versa)</a:t>
            </a:r>
          </a:p>
          <a:p>
            <a:pPr marL="264032" indent="-264032" defTabSz="704087">
              <a:spcBef>
                <a:spcPts val="500"/>
              </a:spcBef>
              <a:defRPr sz="2156"/>
            </a:pPr>
            <a:r>
              <a:rPr lang="en-US" sz="2800" dirty="0">
                <a:solidFill>
                  <a:schemeClr val="tx1"/>
                </a:solidFill>
                <a:latin typeface="+mn-lt"/>
                <a:ea typeface="+mn-ea"/>
                <a:cs typeface="+mn-cs"/>
              </a:rPr>
              <a:t>If not enough sell requests are available to satisfy the buy request, then the buy request is stored on the book for that symbol.</a:t>
            </a:r>
          </a:p>
        </p:txBody>
      </p:sp>
    </p:spTree>
    <p:extLst>
      <p:ext uri="{BB962C8B-B14F-4D97-AF65-F5344CB8AC3E}">
        <p14:creationId xmlns:p14="http://schemas.microsoft.com/office/powerpoint/2010/main" val="3848544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BB1F-82D9-4736-EF2B-BDF0D2ED92E1}"/>
              </a:ext>
            </a:extLst>
          </p:cNvPr>
          <p:cNvSpPr>
            <a:spLocks noGrp="1"/>
          </p:cNvSpPr>
          <p:nvPr>
            <p:ph type="title"/>
          </p:nvPr>
        </p:nvSpPr>
        <p:spPr/>
        <p:txBody>
          <a:bodyPr/>
          <a:lstStyle/>
          <a:p>
            <a:r>
              <a:rPr lang="en-US" dirty="0"/>
              <a:t>Satisfying UC 1</a:t>
            </a:r>
          </a:p>
        </p:txBody>
      </p:sp>
      <p:sp>
        <p:nvSpPr>
          <p:cNvPr id="3" name="Content Placeholder 2">
            <a:extLst>
              <a:ext uri="{FF2B5EF4-FFF2-40B4-BE49-F238E27FC236}">
                <a16:creationId xmlns:a16="http://schemas.microsoft.com/office/drawing/2014/main" id="{080A9108-B41D-B59B-4C9B-9BBFED5A17F1}"/>
              </a:ext>
            </a:extLst>
          </p:cNvPr>
          <p:cNvSpPr>
            <a:spLocks noGrp="1"/>
          </p:cNvSpPr>
          <p:nvPr>
            <p:ph idx="1"/>
          </p:nvPr>
        </p:nvSpPr>
        <p:spPr/>
        <p:txBody>
          <a:bodyPr/>
          <a:lstStyle/>
          <a:p>
            <a:r>
              <a:rPr lang="en-US" dirty="0"/>
              <a:t>If the buy/sell request is satisfied the book for that symbol is updated accordingly, e.g. reduce the number of sell/buy requests and the trade information is sent to the downstream systems.</a:t>
            </a:r>
          </a:p>
        </p:txBody>
      </p:sp>
    </p:spTree>
    <p:extLst>
      <p:ext uri="{BB962C8B-B14F-4D97-AF65-F5344CB8AC3E}">
        <p14:creationId xmlns:p14="http://schemas.microsoft.com/office/powerpoint/2010/main" val="4174202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38</a:t>
            </a:fld>
            <a:endParaRPr/>
          </a:p>
        </p:txBody>
      </p:sp>
      <p:sp>
        <p:nvSpPr>
          <p:cNvPr id="122" name="Title 1"/>
          <p:cNvSpPr txBox="1">
            <a:spLocks noGrp="1"/>
          </p:cNvSpPr>
          <p:nvPr>
            <p:ph type="title"/>
          </p:nvPr>
        </p:nvSpPr>
        <p:spPr>
          <a:prstGeom prst="rect">
            <a:avLst/>
          </a:prstGeom>
        </p:spPr>
        <p:txBody>
          <a:bodyPr/>
          <a:lstStyle/>
          <a:p>
            <a:r>
              <a:rPr lang="en-US" dirty="0"/>
              <a:t>Satisfying </a:t>
            </a:r>
            <a:r>
              <a:rPr dirty="0"/>
              <a:t>U</a:t>
            </a:r>
            <a:r>
              <a:rPr lang="en-US" dirty="0"/>
              <a:t>C</a:t>
            </a:r>
            <a:r>
              <a:rPr dirty="0"/>
              <a:t> 2 </a:t>
            </a:r>
          </a:p>
        </p:txBody>
      </p:sp>
      <p:sp>
        <p:nvSpPr>
          <p:cNvPr id="123" name="Content Placeholder 2"/>
          <p:cNvSpPr txBox="1">
            <a:spLocks noGrp="1"/>
          </p:cNvSpPr>
          <p:nvPr>
            <p:ph type="body" idx="1"/>
          </p:nvPr>
        </p:nvSpPr>
        <p:spPr>
          <a:prstGeom prst="rect">
            <a:avLst/>
          </a:prstGeom>
        </p:spPr>
        <p:txBody>
          <a:bodyPr/>
          <a:lstStyle/>
          <a:p>
            <a:pPr>
              <a:spcBef>
                <a:spcPts val="500"/>
              </a:spcBef>
              <a:defRPr sz="2400"/>
            </a:pPr>
            <a:r>
              <a:rPr lang="en-US" sz="2800" dirty="0"/>
              <a:t>A request arrives out-of-order.</a:t>
            </a:r>
          </a:p>
          <a:p>
            <a:pPr>
              <a:spcBef>
                <a:spcPts val="500"/>
              </a:spcBef>
              <a:defRPr sz="2400"/>
            </a:pPr>
            <a:r>
              <a:rPr lang="en-US" sz="2800" dirty="0"/>
              <a:t>This is recognized by the Communication Framework</a:t>
            </a:r>
          </a:p>
          <a:p>
            <a:pPr>
              <a:spcBef>
                <a:spcPts val="500"/>
              </a:spcBef>
              <a:defRPr sz="2400"/>
            </a:pPr>
            <a:r>
              <a:rPr lang="en-US" sz="2800" dirty="0"/>
              <a:t>The request is dismissed</a:t>
            </a:r>
          </a:p>
          <a:p>
            <a:pPr>
              <a:spcBef>
                <a:spcPts val="500"/>
              </a:spcBef>
              <a:defRPr sz="2400"/>
            </a:pPr>
            <a:r>
              <a:rPr lang="en-US" sz="2800" dirty="0"/>
              <a:t>The Communication Framework provides last received message id to Communication to restart sending messages from that id forward.</a:t>
            </a:r>
            <a:endParaRPr sz="2800" dirty="0"/>
          </a:p>
        </p:txBody>
      </p:sp>
    </p:spTree>
    <p:extLst>
      <p:ext uri="{BB962C8B-B14F-4D97-AF65-F5344CB8AC3E}">
        <p14:creationId xmlns:p14="http://schemas.microsoft.com/office/powerpoint/2010/main" val="2995590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39</a:t>
            </a:fld>
            <a:endParaRPr/>
          </a:p>
        </p:txBody>
      </p:sp>
      <p:sp>
        <p:nvSpPr>
          <p:cNvPr id="126" name="Title 1"/>
          <p:cNvSpPr txBox="1">
            <a:spLocks noGrp="1"/>
          </p:cNvSpPr>
          <p:nvPr>
            <p:ph type="title"/>
          </p:nvPr>
        </p:nvSpPr>
        <p:spPr>
          <a:prstGeom prst="rect">
            <a:avLst/>
          </a:prstGeom>
        </p:spPr>
        <p:txBody>
          <a:bodyPr/>
          <a:lstStyle>
            <a:lvl1pPr defTabSz="777240">
              <a:defRPr sz="3740"/>
            </a:lvl1pPr>
          </a:lstStyle>
          <a:p>
            <a:r>
              <a:rPr lang="en-US" dirty="0"/>
              <a:t>Satisfying </a:t>
            </a:r>
            <a:r>
              <a:rPr dirty="0"/>
              <a:t>U</a:t>
            </a:r>
            <a:r>
              <a:rPr lang="en-US" dirty="0"/>
              <a:t>C</a:t>
            </a:r>
            <a:r>
              <a:rPr dirty="0"/>
              <a:t> 3 </a:t>
            </a:r>
          </a:p>
        </p:txBody>
      </p:sp>
      <p:sp>
        <p:nvSpPr>
          <p:cNvPr id="127" name="Content Placeholder 2"/>
          <p:cNvSpPr txBox="1">
            <a:spLocks noGrp="1"/>
          </p:cNvSpPr>
          <p:nvPr>
            <p:ph type="body" idx="1"/>
          </p:nvPr>
        </p:nvSpPr>
        <p:spPr>
          <a:prstGeom prst="rect">
            <a:avLst/>
          </a:prstGeom>
        </p:spPr>
        <p:txBody>
          <a:bodyPr/>
          <a:lstStyle/>
          <a:p>
            <a:r>
              <a:rPr dirty="0"/>
              <a:t>A control workstation user selects a symbol and issues command to stop trading.</a:t>
            </a:r>
            <a:endParaRPr lang="en-US" dirty="0"/>
          </a:p>
          <a:p>
            <a:r>
              <a:rPr lang="en-US" dirty="0"/>
              <a:t>Command is routed to Order Book Processor (route TBD)</a:t>
            </a:r>
            <a:endParaRPr dirty="0"/>
          </a:p>
          <a:p>
            <a:r>
              <a:rPr lang="en-US" dirty="0"/>
              <a:t>Order Book Processor</a:t>
            </a:r>
            <a:r>
              <a:rPr dirty="0"/>
              <a:t> receives the request and change</a:t>
            </a:r>
            <a:r>
              <a:rPr lang="en-US" dirty="0"/>
              <a:t>s</a:t>
            </a:r>
            <a:r>
              <a:rPr dirty="0"/>
              <a:t> the trading status for that symbol to stop trading.</a:t>
            </a:r>
            <a:endParaRPr lang="en-US" dirty="0"/>
          </a:p>
        </p:txBody>
      </p:sp>
    </p:spTree>
    <p:extLst>
      <p:ext uri="{BB962C8B-B14F-4D97-AF65-F5344CB8AC3E}">
        <p14:creationId xmlns:p14="http://schemas.microsoft.com/office/powerpoint/2010/main" val="85360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a:t>
            </a:fld>
            <a:endParaRPr/>
          </a:p>
        </p:txBody>
      </p:sp>
      <p:sp>
        <p:nvSpPr>
          <p:cNvPr id="110" name="Title 1"/>
          <p:cNvSpPr txBox="1">
            <a:spLocks noGrp="1"/>
          </p:cNvSpPr>
          <p:nvPr>
            <p:ph type="title"/>
          </p:nvPr>
        </p:nvSpPr>
        <p:spPr>
          <a:prstGeom prst="rect">
            <a:avLst/>
          </a:prstGeom>
        </p:spPr>
        <p:txBody>
          <a:bodyPr/>
          <a:lstStyle/>
          <a:p>
            <a:r>
              <a:rPr dirty="0"/>
              <a:t>Basic functionality</a:t>
            </a:r>
          </a:p>
        </p:txBody>
      </p:sp>
      <p:sp>
        <p:nvSpPr>
          <p:cNvPr id="111" name="Content Placeholder 2"/>
          <p:cNvSpPr txBox="1">
            <a:spLocks noGrp="1"/>
          </p:cNvSpPr>
          <p:nvPr>
            <p:ph type="body" idx="1"/>
          </p:nvPr>
        </p:nvSpPr>
        <p:spPr>
          <a:prstGeom prst="rect">
            <a:avLst/>
          </a:prstGeom>
        </p:spPr>
        <p:txBody>
          <a:bodyPr>
            <a:normAutofit lnSpcReduction="10000"/>
          </a:bodyPr>
          <a:lstStyle/>
          <a:p>
            <a:r>
              <a:rPr dirty="0"/>
              <a:t>TPS receives buy and sell request</a:t>
            </a:r>
            <a:r>
              <a:rPr lang="en-US" dirty="0"/>
              <a:t>s</a:t>
            </a:r>
            <a:r>
              <a:rPr dirty="0"/>
              <a:t> from broker systems for stock symbols</a:t>
            </a:r>
            <a:endParaRPr sz="2400" dirty="0"/>
          </a:p>
          <a:p>
            <a:r>
              <a:rPr dirty="0"/>
              <a:t>Buy requests are matched against sales request</a:t>
            </a:r>
            <a:r>
              <a:rPr lang="en-US" dirty="0"/>
              <a:t>s</a:t>
            </a:r>
            <a:r>
              <a:rPr dirty="0"/>
              <a:t> and matches are sent to downstream systems, such as clearance and index calculation</a:t>
            </a:r>
          </a:p>
          <a:p>
            <a:r>
              <a:rPr dirty="0"/>
              <a:t>TPS supports many trading strategies such as “Market Order”, “Limit Order”, “Stop-loss Order”,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F844-D0C7-416D-D884-86D2C623BA6A}"/>
              </a:ext>
            </a:extLst>
          </p:cNvPr>
          <p:cNvSpPr>
            <a:spLocks noGrp="1"/>
          </p:cNvSpPr>
          <p:nvPr>
            <p:ph type="title"/>
          </p:nvPr>
        </p:nvSpPr>
        <p:spPr/>
        <p:txBody>
          <a:bodyPr/>
          <a:lstStyle/>
          <a:p>
            <a:r>
              <a:rPr lang="en-US" dirty="0"/>
              <a:t>Satisfying UC 3</a:t>
            </a:r>
          </a:p>
        </p:txBody>
      </p:sp>
      <p:sp>
        <p:nvSpPr>
          <p:cNvPr id="3" name="Content Placeholder 2">
            <a:extLst>
              <a:ext uri="{FF2B5EF4-FFF2-40B4-BE49-F238E27FC236}">
                <a16:creationId xmlns:a16="http://schemas.microsoft.com/office/drawing/2014/main" id="{28E9759A-D7CE-963B-0BBA-AAA10DB9D7C7}"/>
              </a:ext>
            </a:extLst>
          </p:cNvPr>
          <p:cNvSpPr>
            <a:spLocks noGrp="1"/>
          </p:cNvSpPr>
          <p:nvPr>
            <p:ph idx="1"/>
          </p:nvPr>
        </p:nvSpPr>
        <p:spPr/>
        <p:txBody>
          <a:bodyPr/>
          <a:lstStyle/>
          <a:p>
            <a:r>
              <a:rPr lang="en-US" dirty="0"/>
              <a:t>All current unsatisfied requests in the queue are dismissed and an error message is provided by Order Book Processor to the broker systems.</a:t>
            </a:r>
          </a:p>
        </p:txBody>
      </p:sp>
    </p:spTree>
    <p:extLst>
      <p:ext uri="{BB962C8B-B14F-4D97-AF65-F5344CB8AC3E}">
        <p14:creationId xmlns:p14="http://schemas.microsoft.com/office/powerpoint/2010/main" val="4177530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41</a:t>
            </a:fld>
            <a:endParaRPr/>
          </a:p>
        </p:txBody>
      </p:sp>
      <p:sp>
        <p:nvSpPr>
          <p:cNvPr id="130" name="Title 1"/>
          <p:cNvSpPr txBox="1">
            <a:spLocks noGrp="1"/>
          </p:cNvSpPr>
          <p:nvPr>
            <p:ph type="title"/>
          </p:nvPr>
        </p:nvSpPr>
        <p:spPr>
          <a:prstGeom prst="rect">
            <a:avLst/>
          </a:prstGeom>
        </p:spPr>
        <p:txBody>
          <a:bodyPr/>
          <a:lstStyle/>
          <a:p>
            <a:r>
              <a:rPr lang="en-US" dirty="0"/>
              <a:t>Satisfying </a:t>
            </a:r>
            <a:r>
              <a:rPr dirty="0"/>
              <a:t>U</a:t>
            </a:r>
            <a:r>
              <a:rPr lang="en-US" dirty="0"/>
              <a:t>C</a:t>
            </a:r>
            <a:r>
              <a:rPr dirty="0"/>
              <a:t> 4 </a:t>
            </a:r>
          </a:p>
        </p:txBody>
      </p:sp>
      <p:sp>
        <p:nvSpPr>
          <p:cNvPr id="131" name="Content Placeholder 2"/>
          <p:cNvSpPr txBox="1">
            <a:spLocks noGrp="1"/>
          </p:cNvSpPr>
          <p:nvPr>
            <p:ph type="body" idx="1"/>
          </p:nvPr>
        </p:nvSpPr>
        <p:spPr>
          <a:prstGeom prst="rect">
            <a:avLst/>
          </a:prstGeom>
        </p:spPr>
        <p:txBody>
          <a:bodyPr>
            <a:normAutofit/>
          </a:bodyPr>
          <a:lstStyle/>
          <a:p>
            <a:r>
              <a:rPr dirty="0"/>
              <a:t>The request of a specific day are run on an offline system and stopped when the trade in question is made.</a:t>
            </a:r>
          </a:p>
          <a:p>
            <a:r>
              <a:rPr dirty="0"/>
              <a:t>The system displays the internal data on the control workstation to show the conditions why a trade was made.</a:t>
            </a:r>
            <a:endParaRPr lang="en-US" dirty="0"/>
          </a:p>
          <a:p>
            <a:r>
              <a:rPr lang="en-US" dirty="0"/>
              <a:t>Delegated to off line system</a:t>
            </a:r>
            <a:endParaRPr dirty="0"/>
          </a:p>
        </p:txBody>
      </p:sp>
    </p:spTree>
    <p:extLst>
      <p:ext uri="{BB962C8B-B14F-4D97-AF65-F5344CB8AC3E}">
        <p14:creationId xmlns:p14="http://schemas.microsoft.com/office/powerpoint/2010/main" val="2334272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42</a:t>
            </a:fld>
            <a:endParaRPr/>
          </a:p>
        </p:txBody>
      </p:sp>
      <p:sp>
        <p:nvSpPr>
          <p:cNvPr id="256" name="Title 1"/>
          <p:cNvSpPr txBox="1">
            <a:spLocks noGrp="1"/>
          </p:cNvSpPr>
          <p:nvPr>
            <p:ph type="title"/>
          </p:nvPr>
        </p:nvSpPr>
        <p:spPr>
          <a:xfrm>
            <a:off x="685800" y="457200"/>
            <a:ext cx="7772400" cy="1143000"/>
          </a:xfrm>
          <a:prstGeom prst="rect">
            <a:avLst/>
          </a:prstGeom>
        </p:spPr>
        <p:txBody>
          <a:bodyPr/>
          <a:lstStyle/>
          <a:p>
            <a:r>
              <a:rPr lang="en-US" dirty="0"/>
              <a:t>Satisfying </a:t>
            </a:r>
            <a:r>
              <a:rPr dirty="0"/>
              <a:t>Performance</a:t>
            </a:r>
          </a:p>
        </p:txBody>
      </p:sp>
      <p:sp>
        <p:nvSpPr>
          <p:cNvPr id="257" name="Content Placeholder 2"/>
          <p:cNvSpPr txBox="1">
            <a:spLocks noGrp="1"/>
          </p:cNvSpPr>
          <p:nvPr>
            <p:ph type="body" idx="1"/>
          </p:nvPr>
        </p:nvSpPr>
        <p:spPr>
          <a:prstGeom prst="rect">
            <a:avLst/>
          </a:prstGeom>
        </p:spPr>
        <p:txBody>
          <a:bodyPr>
            <a:normAutofit/>
          </a:bodyPr>
          <a:lstStyle/>
          <a:p>
            <a:pPr marL="257175" indent="-257175" defTabSz="685800">
              <a:spcBef>
                <a:spcPts val="500"/>
              </a:spcBef>
              <a:defRPr sz="2100"/>
            </a:pPr>
            <a:r>
              <a:rPr sz="2800" dirty="0"/>
              <a:t>The 1 </a:t>
            </a:r>
            <a:r>
              <a:rPr sz="2800" dirty="0" err="1"/>
              <a:t>ms</a:t>
            </a:r>
            <a:r>
              <a:rPr sz="2800" dirty="0"/>
              <a:t> execution time is achieved by all data in</a:t>
            </a:r>
            <a:r>
              <a:rPr lang="en-US" sz="2800" dirty="0"/>
              <a:t> Order Book Processor</a:t>
            </a:r>
            <a:r>
              <a:rPr sz="2800" dirty="0"/>
              <a:t> memory (no database system)</a:t>
            </a:r>
          </a:p>
          <a:p>
            <a:pPr marL="257175" indent="-257175" defTabSz="685800">
              <a:spcBef>
                <a:spcPts val="500"/>
              </a:spcBef>
              <a:defRPr sz="2100"/>
            </a:pPr>
            <a:r>
              <a:rPr sz="2800" dirty="0"/>
              <a:t>No dependencies between processing of different symbols</a:t>
            </a:r>
            <a:r>
              <a:rPr lang="en-US" sz="2800" dirty="0"/>
              <a:t> since they are assigned to different cores. </a:t>
            </a:r>
            <a:r>
              <a:rPr sz="2800" dirty="0"/>
              <a:t> Therefore no wait states.</a:t>
            </a:r>
          </a:p>
          <a:p>
            <a:pPr marL="257175" indent="-257175" defTabSz="685800">
              <a:spcBef>
                <a:spcPts val="500"/>
              </a:spcBef>
              <a:defRPr sz="2100"/>
            </a:pPr>
            <a:r>
              <a:rPr sz="2800" dirty="0"/>
              <a:t>All collection data structures implemented as </a:t>
            </a:r>
            <a:r>
              <a:rPr sz="2800" dirty="0" err="1"/>
              <a:t>HashMaps</a:t>
            </a:r>
            <a:r>
              <a:rPr sz="2800" dirty="0"/>
              <a:t>.</a:t>
            </a:r>
            <a:endParaRPr 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0DE2-7541-3BFD-0FFD-4EA87B927EE6}"/>
              </a:ext>
            </a:extLst>
          </p:cNvPr>
          <p:cNvSpPr>
            <a:spLocks noGrp="1"/>
          </p:cNvSpPr>
          <p:nvPr>
            <p:ph type="title"/>
          </p:nvPr>
        </p:nvSpPr>
        <p:spPr>
          <a:xfrm>
            <a:off x="685800" y="457200"/>
            <a:ext cx="7772400" cy="1143000"/>
          </a:xfrm>
        </p:spPr>
        <p:txBody>
          <a:bodyPr/>
          <a:lstStyle/>
          <a:p>
            <a:r>
              <a:rPr lang="en-US" dirty="0"/>
              <a:t>Satisfying Performance</a:t>
            </a:r>
          </a:p>
        </p:txBody>
      </p:sp>
      <p:sp>
        <p:nvSpPr>
          <p:cNvPr id="3" name="Content Placeholder 2">
            <a:extLst>
              <a:ext uri="{FF2B5EF4-FFF2-40B4-BE49-F238E27FC236}">
                <a16:creationId xmlns:a16="http://schemas.microsoft.com/office/drawing/2014/main" id="{DA32D74F-21E8-E843-45D9-03EED558A4C7}"/>
              </a:ext>
            </a:extLst>
          </p:cNvPr>
          <p:cNvSpPr>
            <a:spLocks noGrp="1"/>
          </p:cNvSpPr>
          <p:nvPr>
            <p:ph idx="1"/>
          </p:nvPr>
        </p:nvSpPr>
        <p:spPr/>
        <p:txBody>
          <a:bodyPr/>
          <a:lstStyle/>
          <a:p>
            <a:pPr marL="257175" indent="-257175" defTabSz="685800">
              <a:spcBef>
                <a:spcPts val="500"/>
              </a:spcBef>
              <a:defRPr sz="2100"/>
            </a:pPr>
            <a:r>
              <a:rPr lang="en-US" sz="2800" dirty="0"/>
              <a:t>Communication Framework is allocated to its own core.</a:t>
            </a:r>
          </a:p>
          <a:p>
            <a:pPr marL="257175" indent="-257175" defTabSz="685800">
              <a:spcBef>
                <a:spcPts val="500"/>
              </a:spcBef>
              <a:defRPr sz="2100"/>
            </a:pPr>
            <a:r>
              <a:rPr lang="en-US" sz="2800" dirty="0"/>
              <a:t>All processing components are instantiated per trading symbol with no dependencies between them. Therefore requests for different symbols can be processed in parallel.</a:t>
            </a:r>
          </a:p>
          <a:p>
            <a:pPr marL="257175" indent="-257175" defTabSz="685800">
              <a:spcBef>
                <a:spcPts val="500"/>
              </a:spcBef>
              <a:defRPr sz="2100"/>
            </a:pPr>
            <a:r>
              <a:rPr lang="en-US" sz="2800" dirty="0"/>
              <a:t> Since there are more than 10 symbols and the processing of one request doesn’t take longer than 1 </a:t>
            </a:r>
            <a:r>
              <a:rPr lang="en-US" sz="2800" dirty="0" err="1"/>
              <a:t>ms</a:t>
            </a:r>
            <a:r>
              <a:rPr lang="en-US" sz="2800" dirty="0"/>
              <a:t>, a throughput of 10,000 can easily be achieved.</a:t>
            </a:r>
          </a:p>
        </p:txBody>
      </p:sp>
    </p:spTree>
    <p:extLst>
      <p:ext uri="{BB962C8B-B14F-4D97-AF65-F5344CB8AC3E}">
        <p14:creationId xmlns:p14="http://schemas.microsoft.com/office/powerpoint/2010/main" val="21553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44</a:t>
            </a:fld>
            <a:endParaRPr/>
          </a:p>
        </p:txBody>
      </p:sp>
      <p:sp>
        <p:nvSpPr>
          <p:cNvPr id="260" name="Title 1"/>
          <p:cNvSpPr txBox="1">
            <a:spLocks noGrp="1"/>
          </p:cNvSpPr>
          <p:nvPr>
            <p:ph type="title"/>
          </p:nvPr>
        </p:nvSpPr>
        <p:spPr>
          <a:prstGeom prst="rect">
            <a:avLst/>
          </a:prstGeom>
        </p:spPr>
        <p:txBody>
          <a:bodyPr/>
          <a:lstStyle/>
          <a:p>
            <a:r>
              <a:rPr lang="en-US" dirty="0"/>
              <a:t>Satisfying </a:t>
            </a:r>
            <a:r>
              <a:rPr dirty="0"/>
              <a:t>Reliability</a:t>
            </a:r>
          </a:p>
        </p:txBody>
      </p:sp>
      <p:sp>
        <p:nvSpPr>
          <p:cNvPr id="261" name="Content Placeholder 2"/>
          <p:cNvSpPr txBox="1">
            <a:spLocks noGrp="1"/>
          </p:cNvSpPr>
          <p:nvPr>
            <p:ph type="body" idx="1"/>
          </p:nvPr>
        </p:nvSpPr>
        <p:spPr>
          <a:prstGeom prst="rect">
            <a:avLst/>
          </a:prstGeom>
        </p:spPr>
        <p:txBody>
          <a:bodyPr/>
          <a:lstStyle/>
          <a:p>
            <a:r>
              <a:rPr dirty="0"/>
              <a:t>Communication can re-request lost messages.</a:t>
            </a:r>
          </a:p>
          <a:p>
            <a:r>
              <a:rPr dirty="0"/>
              <a:t>Communication framework ensures sequence of messages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45</a:t>
            </a:fld>
            <a:endParaRPr/>
          </a:p>
        </p:txBody>
      </p:sp>
      <p:sp>
        <p:nvSpPr>
          <p:cNvPr id="264" name="Title 1"/>
          <p:cNvSpPr txBox="1">
            <a:spLocks noGrp="1"/>
          </p:cNvSpPr>
          <p:nvPr>
            <p:ph type="title"/>
          </p:nvPr>
        </p:nvSpPr>
        <p:spPr>
          <a:prstGeom prst="rect">
            <a:avLst/>
          </a:prstGeom>
        </p:spPr>
        <p:txBody>
          <a:bodyPr/>
          <a:lstStyle/>
          <a:p>
            <a:r>
              <a:rPr lang="en-US" dirty="0"/>
              <a:t>Satisfying </a:t>
            </a:r>
            <a:r>
              <a:rPr dirty="0"/>
              <a:t>Availability</a:t>
            </a:r>
          </a:p>
        </p:txBody>
      </p:sp>
      <p:sp>
        <p:nvSpPr>
          <p:cNvPr id="265" name="Content Placeholder 2"/>
          <p:cNvSpPr txBox="1">
            <a:spLocks noGrp="1"/>
          </p:cNvSpPr>
          <p:nvPr>
            <p:ph type="body" idx="1"/>
          </p:nvPr>
        </p:nvSpPr>
        <p:spPr>
          <a:prstGeom prst="rect">
            <a:avLst/>
          </a:prstGeom>
        </p:spPr>
        <p:txBody>
          <a:bodyPr>
            <a:normAutofit lnSpcReduction="10000"/>
          </a:bodyPr>
          <a:lstStyle/>
          <a:p>
            <a:r>
              <a:rPr dirty="0"/>
              <a:t>There are at least two TPS systems running in parallel for a location</a:t>
            </a:r>
          </a:p>
          <a:p>
            <a:r>
              <a:rPr dirty="0"/>
              <a:t>There are at least two installation on geographically different locations.</a:t>
            </a:r>
          </a:p>
          <a:p>
            <a:r>
              <a:rPr dirty="0"/>
              <a:t>All systems are connected to the same communication bus and receive all the messages in parallel.</a:t>
            </a:r>
          </a:p>
          <a:p>
            <a:r>
              <a:rPr dirty="0"/>
              <a:t>All systems process all the messages and their output is switched on or off.</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46</a:t>
            </a:fld>
            <a:endParaRPr/>
          </a:p>
        </p:txBody>
      </p:sp>
      <p:sp>
        <p:nvSpPr>
          <p:cNvPr id="268" name="Title 1"/>
          <p:cNvSpPr txBox="1">
            <a:spLocks noGrp="1"/>
          </p:cNvSpPr>
          <p:nvPr>
            <p:ph type="title"/>
          </p:nvPr>
        </p:nvSpPr>
        <p:spPr>
          <a:prstGeom prst="rect">
            <a:avLst/>
          </a:prstGeom>
        </p:spPr>
        <p:txBody>
          <a:bodyPr/>
          <a:lstStyle/>
          <a:p>
            <a:r>
              <a:rPr lang="en-US" dirty="0"/>
              <a:t>Satisfying </a:t>
            </a:r>
            <a:r>
              <a:rPr dirty="0"/>
              <a:t>Scalability</a:t>
            </a:r>
          </a:p>
        </p:txBody>
      </p:sp>
      <p:sp>
        <p:nvSpPr>
          <p:cNvPr id="269" name="Content Placeholder 2"/>
          <p:cNvSpPr txBox="1">
            <a:spLocks noGrp="1"/>
          </p:cNvSpPr>
          <p:nvPr>
            <p:ph type="body" idx="1"/>
          </p:nvPr>
        </p:nvSpPr>
        <p:spPr>
          <a:prstGeom prst="rect">
            <a:avLst/>
          </a:prstGeom>
        </p:spPr>
        <p:txBody>
          <a:bodyPr/>
          <a:lstStyle/>
          <a:p>
            <a:r>
              <a:rPr dirty="0"/>
              <a:t>TPS can be scaled horizontally up to one computing core per symbol if needed. This means that all trade requests of the whole world could be processed within the given performance requirements.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47</a:t>
            </a:fld>
            <a:endParaRPr/>
          </a:p>
        </p:txBody>
      </p:sp>
      <p:sp>
        <p:nvSpPr>
          <p:cNvPr id="272" name="Title 1"/>
          <p:cNvSpPr txBox="1">
            <a:spLocks noGrp="1"/>
          </p:cNvSpPr>
          <p:nvPr>
            <p:ph type="title"/>
          </p:nvPr>
        </p:nvSpPr>
        <p:spPr>
          <a:xfrm>
            <a:off x="685800" y="457200"/>
            <a:ext cx="7772400" cy="1143000"/>
          </a:xfrm>
          <a:prstGeom prst="rect">
            <a:avLst/>
          </a:prstGeom>
        </p:spPr>
        <p:txBody>
          <a:bodyPr/>
          <a:lstStyle>
            <a:lvl1pPr defTabSz="777240">
              <a:defRPr sz="3740"/>
            </a:lvl1pPr>
          </a:lstStyle>
          <a:p>
            <a:r>
              <a:rPr lang="en-US" sz="4400" dirty="0"/>
              <a:t>Satisfying </a:t>
            </a:r>
            <a:r>
              <a:rPr sz="4400" dirty="0"/>
              <a:t>Observability/Testability</a:t>
            </a:r>
          </a:p>
        </p:txBody>
      </p:sp>
      <p:sp>
        <p:nvSpPr>
          <p:cNvPr id="273" name="Content Placeholder 2"/>
          <p:cNvSpPr txBox="1">
            <a:spLocks noGrp="1"/>
          </p:cNvSpPr>
          <p:nvPr>
            <p:ph type="body" idx="1"/>
          </p:nvPr>
        </p:nvSpPr>
        <p:spPr>
          <a:prstGeom prst="rect">
            <a:avLst/>
          </a:prstGeom>
        </p:spPr>
        <p:txBody>
          <a:bodyPr/>
          <a:lstStyle/>
          <a:p>
            <a:r>
              <a:rPr dirty="0"/>
              <a:t>All requests are stored by the communication system. The stored request can be used to re-execute a trading day request by request</a:t>
            </a:r>
          </a:p>
          <a:p>
            <a:r>
              <a:rPr dirty="0"/>
              <a:t>The “Book” data structure can be displayed on the console workstation to check the current state after each request.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48</a:t>
            </a:fld>
            <a:endParaRPr/>
          </a:p>
        </p:txBody>
      </p:sp>
      <p:sp>
        <p:nvSpPr>
          <p:cNvPr id="276" name="Title 1"/>
          <p:cNvSpPr txBox="1">
            <a:spLocks noGrp="1"/>
          </p:cNvSpPr>
          <p:nvPr>
            <p:ph type="title"/>
          </p:nvPr>
        </p:nvSpPr>
        <p:spPr>
          <a:prstGeom prst="rect">
            <a:avLst/>
          </a:prstGeom>
        </p:spPr>
        <p:txBody>
          <a:bodyPr/>
          <a:lstStyle/>
          <a:p>
            <a:r>
              <a:rPr dirty="0"/>
              <a:t>Modifiability requirement</a:t>
            </a:r>
          </a:p>
        </p:txBody>
      </p:sp>
      <p:sp>
        <p:nvSpPr>
          <p:cNvPr id="277" name="Content Placeholder 2"/>
          <p:cNvSpPr txBox="1">
            <a:spLocks noGrp="1"/>
          </p:cNvSpPr>
          <p:nvPr>
            <p:ph type="body" idx="1"/>
          </p:nvPr>
        </p:nvSpPr>
        <p:spPr>
          <a:prstGeom prst="rect">
            <a:avLst/>
          </a:prstGeom>
        </p:spPr>
        <p:txBody>
          <a:bodyPr/>
          <a:lstStyle/>
          <a:p>
            <a:r>
              <a:rPr dirty="0"/>
              <a:t>To implement a new trade strategy, e.g. “Iceberg order” A new variant of an Order Book Processor needs to be implemented.</a:t>
            </a:r>
          </a:p>
          <a:p>
            <a:r>
              <a:rPr dirty="0"/>
              <a:t>A new communication system provider is implemented by a new communication framework which adapts to the differences in processing of the new provider.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a:t>
            </a:r>
            <a:r>
              <a:rPr lang="en-US" sz="2800" b="1" dirty="0"/>
              <a:t>xt</a:t>
            </a:r>
            <a:endParaRPr lang="en-US" sz="2800" dirty="0"/>
          </a:p>
          <a:p>
            <a:pPr lvl="0"/>
            <a:r>
              <a:rPr lang="en-US" sz="2800" b="1" dirty="0"/>
              <a:t>Use cases</a:t>
            </a:r>
          </a:p>
          <a:p>
            <a:pPr lvl="0"/>
            <a:r>
              <a:rPr lang="en-US" sz="2800"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p:txBody>
      </p:sp>
    </p:spTree>
    <p:extLst>
      <p:ext uri="{BB962C8B-B14F-4D97-AF65-F5344CB8AC3E}">
        <p14:creationId xmlns:p14="http://schemas.microsoft.com/office/powerpoint/2010/main" val="187435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6</a:t>
            </a:fld>
            <a:endParaRPr/>
          </a:p>
        </p:txBody>
      </p:sp>
      <p:sp>
        <p:nvSpPr>
          <p:cNvPr id="118" name="Title 1"/>
          <p:cNvSpPr txBox="1">
            <a:spLocks noGrp="1"/>
          </p:cNvSpPr>
          <p:nvPr>
            <p:ph type="title"/>
          </p:nvPr>
        </p:nvSpPr>
        <p:spPr>
          <a:prstGeom prst="rect">
            <a:avLst/>
          </a:prstGeom>
        </p:spPr>
        <p:txBody>
          <a:bodyPr/>
          <a:lstStyle/>
          <a:p>
            <a:r>
              <a:rPr dirty="0"/>
              <a:t>U</a:t>
            </a:r>
            <a:r>
              <a:rPr lang="en-US" dirty="0"/>
              <a:t>C</a:t>
            </a:r>
            <a:r>
              <a:rPr dirty="0"/>
              <a:t> 1 – Buy</a:t>
            </a:r>
            <a:r>
              <a:rPr lang="en-US" dirty="0"/>
              <a:t>/sell</a:t>
            </a:r>
            <a:r>
              <a:rPr dirty="0"/>
              <a:t> request</a:t>
            </a:r>
          </a:p>
        </p:txBody>
      </p:sp>
      <p:sp>
        <p:nvSpPr>
          <p:cNvPr id="2" name="Content Placeholder 1">
            <a:extLst>
              <a:ext uri="{FF2B5EF4-FFF2-40B4-BE49-F238E27FC236}">
                <a16:creationId xmlns:a16="http://schemas.microsoft.com/office/drawing/2014/main" id="{D5F70E4D-2542-2535-CDB2-635AA8B5A2CC}"/>
              </a:ext>
            </a:extLst>
          </p:cNvPr>
          <p:cNvSpPr>
            <a:spLocks noGrp="1"/>
          </p:cNvSpPr>
          <p:nvPr>
            <p:ph idx="1"/>
          </p:nvPr>
        </p:nvSpPr>
        <p:spPr/>
        <p:txBody>
          <a:bodyPr/>
          <a:lstStyle/>
          <a:p>
            <a:pPr rtl="0" eaLnBrk="1" fontAlgn="base" hangingPunct="1"/>
            <a:r>
              <a:rPr lang="en-US" sz="2800" dirty="0">
                <a:solidFill>
                  <a:schemeClr val="tx1"/>
                </a:solidFill>
                <a:effectLst/>
                <a:latin typeface="+mn-lt"/>
                <a:ea typeface="+mn-ea"/>
                <a:cs typeface="+mn-cs"/>
              </a:rPr>
              <a:t>A buy or sell request is received.</a:t>
            </a:r>
            <a:endParaRPr lang="en-US" sz="2800" dirty="0">
              <a:effectLst/>
            </a:endParaRPr>
          </a:p>
          <a:p>
            <a:pPr rtl="0" eaLnBrk="1" fontAlgn="base" hangingPunct="1"/>
            <a:r>
              <a:rPr lang="en-US" sz="2800" dirty="0">
                <a:solidFill>
                  <a:schemeClr val="tx1"/>
                </a:solidFill>
                <a:effectLst/>
                <a:latin typeface="+mn-lt"/>
                <a:ea typeface="+mn-ea"/>
                <a:cs typeface="+mn-cs"/>
              </a:rPr>
              <a:t>TPS determines the symbol involved and sends the request to the queue for that symbol for asynchronous processing</a:t>
            </a:r>
            <a:endParaRPr lang="en-US" dirty="0">
              <a:effectLst/>
            </a:endParaRPr>
          </a:p>
          <a:p>
            <a:r>
              <a:rPr lang="en-US" sz="2800" dirty="0">
                <a:solidFill>
                  <a:schemeClr val="tx1"/>
                </a:solidFill>
                <a:effectLst/>
                <a:latin typeface="+mn-lt"/>
                <a:ea typeface="+mn-ea"/>
                <a:cs typeface="+mn-cs"/>
              </a:rPr>
              <a:t>When the request is on top of the queue, the request is matched to possible sell or buy orders for that symbol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CE8-F503-8892-02FD-79D4B88468E1}"/>
              </a:ext>
            </a:extLst>
          </p:cNvPr>
          <p:cNvSpPr>
            <a:spLocks noGrp="1"/>
          </p:cNvSpPr>
          <p:nvPr>
            <p:ph type="title"/>
          </p:nvPr>
        </p:nvSpPr>
        <p:spPr/>
        <p:txBody>
          <a:bodyPr/>
          <a:lstStyle/>
          <a:p>
            <a:r>
              <a:rPr lang="en-US" dirty="0"/>
              <a:t>UC1 – Buy/Sell request</a:t>
            </a:r>
          </a:p>
        </p:txBody>
      </p:sp>
      <p:sp>
        <p:nvSpPr>
          <p:cNvPr id="4" name="Content Placeholder 3">
            <a:extLst>
              <a:ext uri="{FF2B5EF4-FFF2-40B4-BE49-F238E27FC236}">
                <a16:creationId xmlns:a16="http://schemas.microsoft.com/office/drawing/2014/main" id="{D4042083-6FFC-9D4F-6DD5-2084622A0D3B}"/>
              </a:ext>
            </a:extLst>
          </p:cNvPr>
          <p:cNvSpPr>
            <a:spLocks noGrp="1"/>
          </p:cNvSpPr>
          <p:nvPr>
            <p:ph idx="1"/>
          </p:nvPr>
        </p:nvSpPr>
        <p:spPr/>
        <p:txBody>
          <a:bodyPr/>
          <a:lstStyle/>
          <a:p>
            <a:pPr rtl="0" eaLnBrk="1" fontAlgn="base" hangingPunct="1"/>
            <a:r>
              <a:rPr lang="en-US" sz="2800" dirty="0">
                <a:solidFill>
                  <a:schemeClr val="tx1"/>
                </a:solidFill>
                <a:effectLst/>
                <a:latin typeface="+mn-lt"/>
                <a:ea typeface="+mn-ea"/>
                <a:cs typeface="+mn-cs"/>
              </a:rPr>
              <a:t>Buy request:</a:t>
            </a:r>
            <a:r>
              <a:rPr lang="en-US" sz="2800" baseline="0" dirty="0">
                <a:solidFill>
                  <a:schemeClr val="tx1"/>
                </a:solidFill>
                <a:effectLst/>
                <a:latin typeface="+mn-lt"/>
                <a:ea typeface="+mn-ea"/>
                <a:cs typeface="+mn-cs"/>
              </a:rPr>
              <a:t> - </a:t>
            </a:r>
            <a:r>
              <a:rPr lang="en-US" sz="2800" dirty="0">
                <a:solidFill>
                  <a:schemeClr val="tx1"/>
                </a:solidFill>
                <a:effectLst/>
                <a:latin typeface="+mn-lt"/>
                <a:ea typeface="+mn-ea"/>
                <a:cs typeface="+mn-cs"/>
              </a:rPr>
              <a:t>If not enough sell requests are available to satisfy the buy request, then the buy request is stored on the book for that symbol.</a:t>
            </a:r>
            <a:endParaRPr lang="en-US" dirty="0">
              <a:effectLst/>
            </a:endParaRPr>
          </a:p>
          <a:p>
            <a:pPr rtl="0" eaLnBrk="1" fontAlgn="base" hangingPunct="1"/>
            <a:r>
              <a:rPr lang="en-US" sz="2800" dirty="0">
                <a:solidFill>
                  <a:schemeClr val="tx1"/>
                </a:solidFill>
                <a:effectLst/>
                <a:latin typeface="+mn-lt"/>
                <a:ea typeface="+mn-ea"/>
                <a:cs typeface="+mn-cs"/>
              </a:rPr>
              <a:t>Similarly, for sell requests</a:t>
            </a:r>
            <a:endParaRPr lang="en-US" dirty="0">
              <a:effectLst/>
            </a:endParaRPr>
          </a:p>
          <a:p>
            <a:endParaRPr lang="en-US" dirty="0"/>
          </a:p>
        </p:txBody>
      </p:sp>
    </p:spTree>
    <p:extLst>
      <p:ext uri="{BB962C8B-B14F-4D97-AF65-F5344CB8AC3E}">
        <p14:creationId xmlns:p14="http://schemas.microsoft.com/office/powerpoint/2010/main" val="121310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C076-B83D-5BE4-37DC-45966B7F8A12}"/>
              </a:ext>
            </a:extLst>
          </p:cNvPr>
          <p:cNvSpPr>
            <a:spLocks noGrp="1"/>
          </p:cNvSpPr>
          <p:nvPr>
            <p:ph type="title"/>
          </p:nvPr>
        </p:nvSpPr>
        <p:spPr/>
        <p:txBody>
          <a:bodyPr/>
          <a:lstStyle/>
          <a:p>
            <a:r>
              <a:rPr lang="en-US" dirty="0"/>
              <a:t>UC1 – Buy/sell request</a:t>
            </a:r>
          </a:p>
        </p:txBody>
      </p:sp>
      <p:sp>
        <p:nvSpPr>
          <p:cNvPr id="4" name="Content Placeholder 3">
            <a:extLst>
              <a:ext uri="{FF2B5EF4-FFF2-40B4-BE49-F238E27FC236}">
                <a16:creationId xmlns:a16="http://schemas.microsoft.com/office/drawing/2014/main" id="{5018E8F7-EA8C-01F5-00B7-4F769D03F6E1}"/>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dirty="0">
                <a:solidFill>
                  <a:schemeClr val="tx1"/>
                </a:solidFill>
                <a:effectLst/>
                <a:latin typeface="+mn-lt"/>
                <a:ea typeface="+mn-ea"/>
                <a:cs typeface="+mn-cs"/>
              </a:rPr>
              <a:t>If the request is satisfied the book for that symbol is updated accordingly, e.g. reduce the number of /</a:t>
            </a:r>
            <a:r>
              <a:rPr lang="en-US" sz="2800" dirty="0" err="1">
                <a:solidFill>
                  <a:schemeClr val="tx1"/>
                </a:solidFill>
                <a:effectLst/>
                <a:latin typeface="+mn-lt"/>
                <a:ea typeface="+mn-ea"/>
                <a:cs typeface="+mn-cs"/>
              </a:rPr>
              <a:t>buysell</a:t>
            </a:r>
            <a:r>
              <a:rPr lang="en-US" sz="2800" dirty="0">
                <a:solidFill>
                  <a:schemeClr val="tx1"/>
                </a:solidFill>
                <a:effectLst/>
                <a:latin typeface="+mn-lt"/>
                <a:ea typeface="+mn-ea"/>
                <a:cs typeface="+mn-cs"/>
              </a:rPr>
              <a:t> requests and the trade information is sent to the downstream systems.</a:t>
            </a:r>
            <a:endParaRPr lang="en-US" sz="2800" dirty="0">
              <a:effectLst/>
            </a:endParaRPr>
          </a:p>
          <a:p>
            <a:endParaRPr lang="en-US" dirty="0"/>
          </a:p>
        </p:txBody>
      </p:sp>
    </p:spTree>
    <p:extLst>
      <p:ext uri="{BB962C8B-B14F-4D97-AF65-F5344CB8AC3E}">
        <p14:creationId xmlns:p14="http://schemas.microsoft.com/office/powerpoint/2010/main" val="109515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8"/>
          <p:cNvSpPr txBox="1">
            <a:spLocks noGrp="1"/>
          </p:cNvSpPr>
          <p:nvPr>
            <p:ph type="sldNum" sz="quarter" idx="2"/>
          </p:nvPr>
        </p:nvSpPr>
        <p:spPr>
          <a:xfrm>
            <a:off x="4088216" y="6324600"/>
            <a:ext cx="281768" cy="25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Arial"/>
              </a:defRPr>
            </a:lvl9pPr>
          </a:lstStyle>
          <a:p>
            <a:fld id="{86CB4B4D-7CA3-9044-876B-883B54F8677D}" type="slidenum">
              <a:rPr lang="en-US" smtClean="0"/>
              <a:pPr/>
              <a:t>9</a:t>
            </a:fld>
            <a:endParaRPr/>
          </a:p>
        </p:txBody>
      </p:sp>
      <p:sp>
        <p:nvSpPr>
          <p:cNvPr id="122" name="Title 1"/>
          <p:cNvSpPr txBox="1">
            <a:spLocks noGrp="1"/>
          </p:cNvSpPr>
          <p:nvPr>
            <p:ph type="title"/>
          </p:nvPr>
        </p:nvSpPr>
        <p:spPr>
          <a:prstGeom prst="rect">
            <a:avLst/>
          </a:prstGeom>
        </p:spPr>
        <p:txBody>
          <a:bodyPr/>
          <a:lstStyle/>
          <a:p>
            <a:r>
              <a:rPr dirty="0"/>
              <a:t>U</a:t>
            </a:r>
            <a:r>
              <a:rPr lang="en-US" dirty="0"/>
              <a:t>C</a:t>
            </a:r>
            <a:r>
              <a:rPr dirty="0"/>
              <a:t> 2 – Missed Request</a:t>
            </a:r>
          </a:p>
        </p:txBody>
      </p:sp>
      <p:sp>
        <p:nvSpPr>
          <p:cNvPr id="123" name="Content Placeholder 2"/>
          <p:cNvSpPr txBox="1">
            <a:spLocks noGrp="1"/>
          </p:cNvSpPr>
          <p:nvPr>
            <p:ph type="body" idx="1"/>
          </p:nvPr>
        </p:nvSpPr>
        <p:spPr>
          <a:prstGeom prst="rect">
            <a:avLst/>
          </a:prstGeom>
        </p:spPr>
        <p:txBody>
          <a:bodyPr/>
          <a:lstStyle/>
          <a:p>
            <a:pPr>
              <a:spcBef>
                <a:spcPts val="500"/>
              </a:spcBef>
              <a:defRPr sz="2400"/>
            </a:pPr>
            <a:r>
              <a:rPr dirty="0"/>
              <a:t>A request arrives out-of-order.</a:t>
            </a:r>
          </a:p>
          <a:p>
            <a:pPr>
              <a:spcBef>
                <a:spcPts val="500"/>
              </a:spcBef>
              <a:defRPr sz="2400"/>
            </a:pPr>
            <a:r>
              <a:rPr dirty="0"/>
              <a:t>TPS dismisses that request</a:t>
            </a:r>
          </a:p>
          <a:p>
            <a:pPr>
              <a:spcBef>
                <a:spcPts val="500"/>
              </a:spcBef>
              <a:defRPr sz="2400"/>
            </a:pPr>
            <a:r>
              <a:rPr dirty="0"/>
              <a:t>TPS provides last received message id to restart sending messages from that id forward.</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8809</TotalTime>
  <Words>1809</Words>
  <Application>Microsoft Office PowerPoint</Application>
  <PresentationFormat>On-screen Show (4:3)</PresentationFormat>
  <Paragraphs>245</Paragraphs>
  <Slides>48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Times</vt:lpstr>
      <vt:lpstr>Verdana</vt:lpstr>
      <vt:lpstr>Blank Presentation</vt:lpstr>
      <vt:lpstr>Stock Trading Engine</vt:lpstr>
      <vt:lpstr>Outline </vt:lpstr>
      <vt:lpstr>Business context</vt:lpstr>
      <vt:lpstr>Basic functionality</vt:lpstr>
      <vt:lpstr>Outline </vt:lpstr>
      <vt:lpstr>UC 1 – Buy/sell request</vt:lpstr>
      <vt:lpstr>UC1 – Buy/Sell request</vt:lpstr>
      <vt:lpstr>UC1 – Buy/sell request</vt:lpstr>
      <vt:lpstr>UC 2 – Missed Request</vt:lpstr>
      <vt:lpstr>UC 3 – Close trade for symbol</vt:lpstr>
      <vt:lpstr>UC 4 – Replay trades</vt:lpstr>
      <vt:lpstr>Outline </vt:lpstr>
      <vt:lpstr>Constraints</vt:lpstr>
      <vt:lpstr>Outline </vt:lpstr>
      <vt:lpstr>Performance requirement</vt:lpstr>
      <vt:lpstr>Reliability requirement</vt:lpstr>
      <vt:lpstr>Availability requirement</vt:lpstr>
      <vt:lpstr>Scalability requirement</vt:lpstr>
      <vt:lpstr>Observability/Testability requirement</vt:lpstr>
      <vt:lpstr>Modifiability requirement</vt:lpstr>
      <vt:lpstr>Security requirement</vt:lpstr>
      <vt:lpstr>Outline </vt:lpstr>
      <vt:lpstr>Module view</vt:lpstr>
      <vt:lpstr>Communication (external to TPS)</vt:lpstr>
      <vt:lpstr>Communication Framework</vt:lpstr>
      <vt:lpstr>Dispatcher</vt:lpstr>
      <vt:lpstr>Queue</vt:lpstr>
      <vt:lpstr>Book</vt:lpstr>
      <vt:lpstr>Administrative Data Objects</vt:lpstr>
      <vt:lpstr>Order Book Processor</vt:lpstr>
      <vt:lpstr>Other views</vt:lpstr>
      <vt:lpstr>Other views</vt:lpstr>
      <vt:lpstr>Other views</vt:lpstr>
      <vt:lpstr>Outline </vt:lpstr>
      <vt:lpstr>Satisfying UC 1 </vt:lpstr>
      <vt:lpstr>Satisfying UC 1</vt:lpstr>
      <vt:lpstr>Satisfying UC 1</vt:lpstr>
      <vt:lpstr>Satisfying UC 2 </vt:lpstr>
      <vt:lpstr>Satisfying UC 3 </vt:lpstr>
      <vt:lpstr>Satisfying UC 3</vt:lpstr>
      <vt:lpstr>Satisfying UC 4 </vt:lpstr>
      <vt:lpstr>Satisfying Performance</vt:lpstr>
      <vt:lpstr>Satisfying Performance</vt:lpstr>
      <vt:lpstr>Satisfying Reliability</vt:lpstr>
      <vt:lpstr>Satisfying Availability</vt:lpstr>
      <vt:lpstr>Satisfying Scalability</vt:lpstr>
      <vt:lpstr>Satisfying Observability/Testability</vt:lpstr>
      <vt:lpstr>Modifiability requirement</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 J. Lattanze</dc:creator>
  <cp:lastModifiedBy>Len Bass</cp:lastModifiedBy>
  <cp:revision>582</cp:revision>
  <cp:lastPrinted>2021-08-31T12:41:04Z</cp:lastPrinted>
  <dcterms:created xsi:type="dcterms:W3CDTF">2004-11-16T18:39:34Z</dcterms:created>
  <dcterms:modified xsi:type="dcterms:W3CDTF">2023-02-15T17:55:13Z</dcterms:modified>
</cp:coreProperties>
</file>