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78"/>
  </p:notesMasterIdLst>
  <p:handoutMasterIdLst>
    <p:handoutMasterId r:id="rId79"/>
  </p:handoutMasterIdLst>
  <p:sldIdLst>
    <p:sldId id="448" r:id="rId2"/>
    <p:sldId id="482" r:id="rId3"/>
    <p:sldId id="449" r:id="rId4"/>
    <p:sldId id="557" r:id="rId5"/>
    <p:sldId id="558" r:id="rId6"/>
    <p:sldId id="609" r:id="rId7"/>
    <p:sldId id="532" r:id="rId8"/>
    <p:sldId id="560" r:id="rId9"/>
    <p:sldId id="561" r:id="rId10"/>
    <p:sldId id="533" r:id="rId11"/>
    <p:sldId id="562" r:id="rId12"/>
    <p:sldId id="484" r:id="rId13"/>
    <p:sldId id="610" r:id="rId14"/>
    <p:sldId id="551" r:id="rId15"/>
    <p:sldId id="451" r:id="rId16"/>
    <p:sldId id="454" r:id="rId17"/>
    <p:sldId id="593" r:id="rId18"/>
    <p:sldId id="491" r:id="rId19"/>
    <p:sldId id="466" r:id="rId20"/>
    <p:sldId id="553" r:id="rId21"/>
    <p:sldId id="460" r:id="rId22"/>
    <p:sldId id="457" r:id="rId23"/>
    <p:sldId id="534" r:id="rId24"/>
    <p:sldId id="459" r:id="rId25"/>
    <p:sldId id="464" r:id="rId26"/>
    <p:sldId id="465" r:id="rId27"/>
    <p:sldId id="535" r:id="rId28"/>
    <p:sldId id="493" r:id="rId29"/>
    <p:sldId id="509" r:id="rId30"/>
    <p:sldId id="597" r:id="rId31"/>
    <p:sldId id="598" r:id="rId32"/>
    <p:sldId id="599" r:id="rId33"/>
    <p:sldId id="600" r:id="rId34"/>
    <p:sldId id="601" r:id="rId35"/>
    <p:sldId id="602" r:id="rId36"/>
    <p:sldId id="603" r:id="rId37"/>
    <p:sldId id="604" r:id="rId38"/>
    <p:sldId id="605" r:id="rId39"/>
    <p:sldId id="606" r:id="rId40"/>
    <p:sldId id="555" r:id="rId41"/>
    <p:sldId id="587" r:id="rId42"/>
    <p:sldId id="611" r:id="rId43"/>
    <p:sldId id="612" r:id="rId44"/>
    <p:sldId id="589" r:id="rId45"/>
    <p:sldId id="613" r:id="rId46"/>
    <p:sldId id="615" r:id="rId47"/>
    <p:sldId id="616" r:id="rId48"/>
    <p:sldId id="617" r:id="rId49"/>
    <p:sldId id="618" r:id="rId50"/>
    <p:sldId id="620" r:id="rId51"/>
    <p:sldId id="621" r:id="rId52"/>
    <p:sldId id="549" r:id="rId53"/>
    <p:sldId id="528" r:id="rId54"/>
    <p:sldId id="545" r:id="rId55"/>
    <p:sldId id="546" r:id="rId56"/>
    <p:sldId id="550" r:id="rId57"/>
    <p:sldId id="622" r:id="rId58"/>
    <p:sldId id="586" r:id="rId59"/>
    <p:sldId id="633" r:id="rId60"/>
    <p:sldId id="640" r:id="rId61"/>
    <p:sldId id="632" r:id="rId62"/>
    <p:sldId id="635" r:id="rId63"/>
    <p:sldId id="634" r:id="rId64"/>
    <p:sldId id="631" r:id="rId65"/>
    <p:sldId id="636" r:id="rId66"/>
    <p:sldId id="630" r:id="rId67"/>
    <p:sldId id="637" r:id="rId68"/>
    <p:sldId id="629" r:id="rId69"/>
    <p:sldId id="638" r:id="rId70"/>
    <p:sldId id="639" r:id="rId71"/>
    <p:sldId id="628" r:id="rId72"/>
    <p:sldId id="627" r:id="rId73"/>
    <p:sldId id="626" r:id="rId74"/>
    <p:sldId id="625" r:id="rId75"/>
    <p:sldId id="624" r:id="rId76"/>
    <p:sldId id="623" r:id="rId77"/>
  </p:sldIdLst>
  <p:sldSz cx="9144000" cy="6858000" type="screen4x3"/>
  <p:notesSz cx="7315200" cy="9601200"/>
  <p:defaultTex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3B2C1"/>
    <a:srgbClr val="96F371"/>
    <a:srgbClr val="6AB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p:cViewPr varScale="1">
        <p:scale>
          <a:sx n="54" d="100"/>
          <a:sy n="54" d="100"/>
        </p:scale>
        <p:origin x="912" y="60"/>
      </p:cViewPr>
      <p:guideLst>
        <p:guide orient="horz" pos="2160"/>
        <p:guide pos="2880"/>
      </p:guideLst>
    </p:cSldViewPr>
  </p:slideViewPr>
  <p:outlineViewPr>
    <p:cViewPr>
      <p:scale>
        <a:sx n="33" d="100"/>
        <a:sy n="33" d="100"/>
      </p:scale>
      <p:origin x="0" y="-5242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9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5335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5335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5335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8A85614-A79E-41F2-B509-7A4A9550603E}" type="slidenum">
              <a:rPr lang="en-US"/>
              <a:pPr/>
              <a:t>‹#›</a:t>
            </a:fld>
            <a:endParaRPr lang="en-US"/>
          </a:p>
        </p:txBody>
      </p:sp>
    </p:spTree>
    <p:extLst>
      <p:ext uri="{BB962C8B-B14F-4D97-AF65-F5344CB8AC3E}">
        <p14:creationId xmlns:p14="http://schemas.microsoft.com/office/powerpoint/2010/main" val="111103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911B1B19-18A7-46BE-88D9-2164BF8B47A1}" type="slidenum">
              <a:rPr lang="en-US"/>
              <a:pPr/>
              <a:t>‹#›</a:t>
            </a:fld>
            <a:endParaRPr lang="en-US"/>
          </a:p>
        </p:txBody>
      </p:sp>
    </p:spTree>
    <p:extLst>
      <p:ext uri="{BB962C8B-B14F-4D97-AF65-F5344CB8AC3E}">
        <p14:creationId xmlns:p14="http://schemas.microsoft.com/office/powerpoint/2010/main" val="1175512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11B1B19-18A7-46BE-88D9-2164BF8B47A1}" type="slidenum">
              <a:rPr lang="en-US" smtClean="0"/>
              <a:pPr/>
              <a:t>1</a:t>
            </a:fld>
            <a:endParaRPr lang="en-US"/>
          </a:p>
        </p:txBody>
      </p:sp>
    </p:spTree>
    <p:extLst>
      <p:ext uri="{BB962C8B-B14F-4D97-AF65-F5344CB8AC3E}">
        <p14:creationId xmlns:p14="http://schemas.microsoft.com/office/powerpoint/2010/main" val="406504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B1B19-18A7-46BE-88D9-2164BF8B47A1}" type="slidenum">
              <a:rPr lang="en-US" smtClean="0"/>
              <a:pPr/>
              <a:t>29</a:t>
            </a:fld>
            <a:endParaRPr lang="en-US"/>
          </a:p>
        </p:txBody>
      </p:sp>
    </p:spTree>
    <p:extLst>
      <p:ext uri="{BB962C8B-B14F-4D97-AF65-F5344CB8AC3E}">
        <p14:creationId xmlns:p14="http://schemas.microsoft.com/office/powerpoint/2010/main" val="3685807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3429000"/>
            <a:ext cx="8382000" cy="838200"/>
          </a:xfrm>
        </p:spPr>
        <p:txBody>
          <a:bodyPr/>
          <a:lstStyle>
            <a:lvl1pPr>
              <a:defRPr b="1">
                <a:solidFill>
                  <a:srgbClr val="005481"/>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71600" y="4343400"/>
            <a:ext cx="6400800" cy="533400"/>
          </a:xfrm>
        </p:spPr>
        <p:txBody>
          <a:bodyPr/>
          <a:lstStyle>
            <a:lvl1pPr marL="0" indent="0" algn="ctr">
              <a:buFont typeface="Times" charset="0"/>
              <a:buNone/>
              <a:defRPr sz="2500"/>
            </a:lvl1pPr>
          </a:lstStyle>
          <a:p>
            <a:pPr lvl="0"/>
            <a:r>
              <a:rPr lang="en-US" noProof="0"/>
              <a:t>Click to edit Master subtitle style</a:t>
            </a:r>
          </a:p>
        </p:txBody>
      </p:sp>
      <p:pic>
        <p:nvPicPr>
          <p:cNvPr id="4" name="Picture 3">
            <a:extLst>
              <a:ext uri="{FF2B5EF4-FFF2-40B4-BE49-F238E27FC236}">
                <a16:creationId xmlns:a16="http://schemas.microsoft.com/office/drawing/2014/main" id="{C6A1DDAA-9DEF-C793-E234-9C1E036F06DD}"/>
              </a:ext>
            </a:extLst>
          </p:cNvPr>
          <p:cNvPicPr>
            <a:picLocks noChangeAspect="1"/>
          </p:cNvPicPr>
          <p:nvPr userDrawn="1"/>
        </p:nvPicPr>
        <p:blipFill>
          <a:blip r:embed="rId2"/>
          <a:stretch>
            <a:fillRect/>
          </a:stretch>
        </p:blipFill>
        <p:spPr>
          <a:xfrm>
            <a:off x="304800" y="228600"/>
            <a:ext cx="1319514" cy="12134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bwMode="auto">
          <a:xfrm>
            <a:off x="685800" y="1600200"/>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p:cNvSpPr txBox="1"/>
          <p:nvPr/>
        </p:nvSpPr>
        <p:spPr>
          <a:xfrm>
            <a:off x="3657600" y="6324600"/>
            <a:ext cx="1143000" cy="261610"/>
          </a:xfrm>
          <a:prstGeom prst="rect">
            <a:avLst/>
          </a:prstGeom>
          <a:noFill/>
        </p:spPr>
        <p:txBody>
          <a:bodyPr wrap="square" rtlCol="0">
            <a:spAutoFit/>
          </a:bodyPr>
          <a:lstStyle/>
          <a:p>
            <a:pPr algn="ctr"/>
            <a:fld id="{243F038F-B3AC-45EB-9E06-50685942F90C}" type="slidenum">
              <a:rPr lang="en-US" sz="1100" smtClean="0"/>
              <a:pPr algn="ctr"/>
              <a:t>‹#›</a:t>
            </a:fld>
            <a:endParaRPr lang="en-US" sz="1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9" name="Picture 1" descr="CMU_logo_horiz_187 red.jpg"/>
          <p:cNvPicPr>
            <a:picLocks noChangeAspect="1"/>
          </p:cNvPicPr>
          <p:nvPr/>
        </p:nvPicPr>
        <p:blipFill>
          <a:blip r:embed="rId13" cstate="print"/>
          <a:srcRect/>
          <a:stretch>
            <a:fillRect/>
          </a:stretch>
        </p:blipFill>
        <p:spPr bwMode="auto">
          <a:xfrm>
            <a:off x="196850" y="153988"/>
            <a:ext cx="3736975" cy="334962"/>
          </a:xfrm>
          <a:prstGeom prst="rect">
            <a:avLst/>
          </a:prstGeom>
          <a:noFill/>
          <a:ln w="9525">
            <a:noFill/>
            <a:miter lim="800000"/>
            <a:headEnd/>
            <a:tailEnd/>
          </a:ln>
        </p:spPr>
      </p:pic>
      <p:pic>
        <p:nvPicPr>
          <p:cNvPr id="3" name="Picture 2">
            <a:extLst>
              <a:ext uri="{FF2B5EF4-FFF2-40B4-BE49-F238E27FC236}">
                <a16:creationId xmlns:a16="http://schemas.microsoft.com/office/drawing/2014/main" id="{D516B1DB-5E49-1EA2-8C18-34B3643D7DAB}"/>
              </a:ext>
            </a:extLst>
          </p:cNvPr>
          <p:cNvPicPr>
            <a:picLocks noChangeAspect="1"/>
          </p:cNvPicPr>
          <p:nvPr userDrawn="1"/>
        </p:nvPicPr>
        <p:blipFill>
          <a:blip r:embed="rId14"/>
          <a:stretch>
            <a:fillRect/>
          </a:stretch>
        </p:blipFill>
        <p:spPr>
          <a:xfrm>
            <a:off x="7391400" y="6096000"/>
            <a:ext cx="1388962" cy="56359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Osaka" charset="0"/>
          <a:cs typeface="Osaka" charset="0"/>
        </a:defRPr>
      </a:lvl2pPr>
      <a:lvl3pPr algn="ctr" rtl="0" eaLnBrk="1" fontAlgn="base" hangingPunct="1">
        <a:spcBef>
          <a:spcPct val="0"/>
        </a:spcBef>
        <a:spcAft>
          <a:spcPct val="0"/>
        </a:spcAft>
        <a:defRPr sz="4400">
          <a:solidFill>
            <a:schemeClr val="tx2"/>
          </a:solidFill>
          <a:latin typeface="Arial" charset="0"/>
          <a:ea typeface="Osaka" charset="0"/>
          <a:cs typeface="Osaka" charset="0"/>
        </a:defRPr>
      </a:lvl3pPr>
      <a:lvl4pPr algn="ctr" rtl="0" eaLnBrk="1" fontAlgn="base" hangingPunct="1">
        <a:spcBef>
          <a:spcPct val="0"/>
        </a:spcBef>
        <a:spcAft>
          <a:spcPct val="0"/>
        </a:spcAft>
        <a:defRPr sz="4400">
          <a:solidFill>
            <a:schemeClr val="tx2"/>
          </a:solidFill>
          <a:latin typeface="Arial" charset="0"/>
          <a:ea typeface="Osaka" charset="0"/>
          <a:cs typeface="Osaka" charset="0"/>
        </a:defRPr>
      </a:lvl4pPr>
      <a:lvl5pPr algn="ctr" rtl="0" eaLnBrk="1" fontAlgn="base" hangingPunct="1">
        <a:spcBef>
          <a:spcPct val="0"/>
        </a:spcBef>
        <a:spcAft>
          <a:spcPct val="0"/>
        </a:spcAft>
        <a:defRPr sz="4400">
          <a:solidFill>
            <a:schemeClr val="tx2"/>
          </a:solidFill>
          <a:latin typeface="Arial" charset="0"/>
          <a:ea typeface="Osaka" charset="0"/>
          <a:cs typeface="Osaka" charset="0"/>
        </a:defRPr>
      </a:lvl5pPr>
      <a:lvl6pPr marL="457200" algn="ctr" rtl="0" eaLnBrk="1" fontAlgn="base" hangingPunct="1">
        <a:spcBef>
          <a:spcPct val="0"/>
        </a:spcBef>
        <a:spcAft>
          <a:spcPct val="0"/>
        </a:spcAft>
        <a:defRPr sz="4400">
          <a:solidFill>
            <a:schemeClr val="tx2"/>
          </a:solidFill>
          <a:latin typeface="Arial" charset="0"/>
          <a:ea typeface="Osaka" charset="0"/>
          <a:cs typeface="Osaka" charset="0"/>
        </a:defRPr>
      </a:lvl6pPr>
      <a:lvl7pPr marL="914400" algn="ctr" rtl="0" eaLnBrk="1" fontAlgn="base" hangingPunct="1">
        <a:spcBef>
          <a:spcPct val="0"/>
        </a:spcBef>
        <a:spcAft>
          <a:spcPct val="0"/>
        </a:spcAft>
        <a:defRPr sz="4400">
          <a:solidFill>
            <a:schemeClr val="tx2"/>
          </a:solidFill>
          <a:latin typeface="Arial" charset="0"/>
          <a:ea typeface="Osaka" charset="0"/>
          <a:cs typeface="Osaka" charset="0"/>
        </a:defRPr>
      </a:lvl7pPr>
      <a:lvl8pPr marL="1371600" algn="ctr" rtl="0" eaLnBrk="1" fontAlgn="base" hangingPunct="1">
        <a:spcBef>
          <a:spcPct val="0"/>
        </a:spcBef>
        <a:spcAft>
          <a:spcPct val="0"/>
        </a:spcAft>
        <a:defRPr sz="4400">
          <a:solidFill>
            <a:schemeClr val="tx2"/>
          </a:solidFill>
          <a:latin typeface="Arial" charset="0"/>
          <a:ea typeface="Osaka" charset="0"/>
          <a:cs typeface="Osaka" charset="0"/>
        </a:defRPr>
      </a:lvl8pPr>
      <a:lvl9pPr marL="1828800" algn="ctr" rtl="0" eaLnBrk="1" fontAlgn="base" hangingPunct="1">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1" fontAlgn="base" hangingPunct="1">
        <a:spcBef>
          <a:spcPct val="20000"/>
        </a:spcBef>
        <a:spcAft>
          <a:spcPct val="0"/>
        </a:spcAft>
        <a:buClr>
          <a:srgbClr val="005481"/>
        </a:buClr>
        <a:buFont typeface="Times"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Rectangle 4"/>
          <p:cNvSpPr>
            <a:spLocks noGrp="1" noChangeArrowheads="1"/>
          </p:cNvSpPr>
          <p:nvPr>
            <p:ph type="ctrTitle"/>
          </p:nvPr>
        </p:nvSpPr>
        <p:spPr/>
        <p:txBody>
          <a:bodyPr/>
          <a:lstStyle/>
          <a:p>
            <a:r>
              <a:rPr lang="en-US" dirty="0"/>
              <a:t>Telephone Observability</a:t>
            </a:r>
            <a:br>
              <a:rPr lang="en-US" sz="2400" dirty="0"/>
            </a:br>
            <a:endParaRPr lang="en-US" sz="2400" dirty="0"/>
          </a:p>
        </p:txBody>
      </p:sp>
      <p:pic>
        <p:nvPicPr>
          <p:cNvPr id="5" name="Picture 4">
            <a:extLst>
              <a:ext uri="{FF2B5EF4-FFF2-40B4-BE49-F238E27FC236}">
                <a16:creationId xmlns:a16="http://schemas.microsoft.com/office/drawing/2014/main" id="{9278B584-B072-AC51-6AB2-2FE1B0D4EA48}"/>
              </a:ext>
            </a:extLst>
          </p:cNvPr>
          <p:cNvPicPr>
            <a:picLocks noChangeAspect="1"/>
          </p:cNvPicPr>
          <p:nvPr/>
        </p:nvPicPr>
        <p:blipFill>
          <a:blip r:embed="rId3"/>
          <a:stretch>
            <a:fillRect/>
          </a:stretch>
        </p:blipFill>
        <p:spPr>
          <a:xfrm>
            <a:off x="6593711" y="5736566"/>
            <a:ext cx="2245489" cy="11214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F2BB-B4D6-8CC7-89F0-E2705FDA653B}"/>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D070E589-039D-BA48-AE8B-3E4F752F4E03}"/>
              </a:ext>
            </a:extLst>
          </p:cNvPr>
          <p:cNvSpPr>
            <a:spLocks noGrp="1"/>
          </p:cNvSpPr>
          <p:nvPr>
            <p:ph idx="1"/>
          </p:nvPr>
        </p:nvSpPr>
        <p:spPr/>
        <p:txBody>
          <a:bodyPr/>
          <a:lstStyle/>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b="1" dirty="0">
                <a:effectLst/>
                <a:latin typeface="Calibri" panose="020F0502020204030204" pitchFamily="34" charset="0"/>
              </a:rPr>
              <a:t>Data Collection Analytics and Events</a:t>
            </a:r>
          </a:p>
          <a:p>
            <a:pPr marL="0" marR="0" indent="0">
              <a:spcBef>
                <a:spcPts val="0"/>
              </a:spcBef>
              <a:spcAft>
                <a:spcPts val="0"/>
              </a:spcAft>
              <a:buNone/>
            </a:pPr>
            <a:endParaRPr lang="en-US" dirty="0">
              <a:effectLst/>
              <a:latin typeface="Calibri" panose="020F0502020204030204" pitchFamily="34" charset="0"/>
            </a:endParaRPr>
          </a:p>
          <a:p>
            <a:pPr marL="0" marR="0">
              <a:spcBef>
                <a:spcPts val="0"/>
              </a:spcBef>
              <a:spcAft>
                <a:spcPts val="0"/>
              </a:spcAft>
            </a:pPr>
            <a:r>
              <a:rPr lang="en-US" dirty="0">
                <a:effectLst/>
                <a:latin typeface="Calibri" panose="020F0502020204030204" pitchFamily="34" charset="0"/>
              </a:rPr>
              <a:t>AT&amp;T has developed the </a:t>
            </a:r>
            <a:r>
              <a:rPr lang="en-US" dirty="0">
                <a:latin typeface="Calibri" panose="020F0502020204030204" pitchFamily="34" charset="0"/>
              </a:rPr>
              <a:t>O</a:t>
            </a:r>
            <a:r>
              <a:rPr lang="en-US" dirty="0">
                <a:effectLst/>
                <a:latin typeface="Calibri" panose="020F0502020204030204" pitchFamily="34" charset="0"/>
              </a:rPr>
              <a:t>pen </a:t>
            </a:r>
            <a:r>
              <a:rPr lang="en-US" dirty="0">
                <a:latin typeface="Calibri" panose="020F0502020204030204" pitchFamily="34" charset="0"/>
              </a:rPr>
              <a:t>S</a:t>
            </a:r>
            <a:r>
              <a:rPr lang="en-US" dirty="0">
                <a:effectLst/>
                <a:latin typeface="Calibri" panose="020F0502020204030204" pitchFamily="34" charset="0"/>
              </a:rPr>
              <a:t>ource Open Network Automation Platform (</a:t>
            </a:r>
            <a:r>
              <a:rPr lang="en-US" b="1" dirty="0">
                <a:effectLst/>
                <a:latin typeface="Calibri" panose="020F0502020204030204" pitchFamily="34" charset="0"/>
              </a:rPr>
              <a:t>ONAP</a:t>
            </a:r>
            <a:r>
              <a:rPr lang="en-US" dirty="0">
                <a:effectLst/>
                <a:latin typeface="Calibri" panose="020F0502020204030204" pitchFamily="34" charset="0"/>
              </a:rPr>
              <a:t>) which allows users to configure, manage, and administer virtualized network and service functions in the AT&amp;T network cloud. </a:t>
            </a:r>
          </a:p>
        </p:txBody>
      </p:sp>
    </p:spTree>
    <p:extLst>
      <p:ext uri="{BB962C8B-B14F-4D97-AF65-F5344CB8AC3E}">
        <p14:creationId xmlns:p14="http://schemas.microsoft.com/office/powerpoint/2010/main" val="190190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299B-BBE5-29C1-BB95-6D5D6F15DCD5}"/>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205DBAF7-3C5B-E143-4DA1-CF010A2F9B82}"/>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focus of our group is Data Collection Analytics and Events (</a:t>
            </a:r>
            <a:r>
              <a:rPr lang="en-US" b="1" dirty="0">
                <a:effectLst/>
                <a:latin typeface="Calibri" panose="020F0502020204030204" pitchFamily="34" charset="0"/>
              </a:rPr>
              <a:t>DCAE</a:t>
            </a:r>
            <a:r>
              <a:rPr lang="en-US" dirty="0">
                <a:effectLst/>
                <a:latin typeface="Calibri" panose="020F0502020204030204" pitchFamily="34" charset="0"/>
              </a:rPr>
              <a:t>) which provides Observability for the network cloud platform.  </a:t>
            </a:r>
          </a:p>
          <a:p>
            <a:pPr marL="0" marR="0">
              <a:spcBef>
                <a:spcPts val="0"/>
              </a:spcBef>
              <a:spcAft>
                <a:spcPts val="0"/>
              </a:spcAft>
            </a:pPr>
            <a:r>
              <a:rPr lang="en-US" dirty="0">
                <a:effectLst/>
                <a:latin typeface="Calibri" panose="020F0502020204030204" pitchFamily="34" charset="0"/>
              </a:rPr>
              <a:t>It has the following components:</a:t>
            </a:r>
          </a:p>
          <a:p>
            <a:pPr lvl="1">
              <a:spcBef>
                <a:spcPts val="0"/>
              </a:spcBef>
              <a:spcAft>
                <a:spcPts val="0"/>
              </a:spcAft>
            </a:pPr>
            <a:r>
              <a:rPr lang="en-US" sz="2800" dirty="0">
                <a:effectLst/>
                <a:latin typeface="Calibri" panose="020F0502020204030204" pitchFamily="34" charset="0"/>
              </a:rPr>
              <a:t>Analytics framework and analytics applications</a:t>
            </a:r>
          </a:p>
          <a:p>
            <a:pPr lvl="1">
              <a:spcBef>
                <a:spcPts val="0"/>
              </a:spcBef>
              <a:spcAft>
                <a:spcPts val="0"/>
              </a:spcAft>
            </a:pPr>
            <a:r>
              <a:rPr lang="en-US" sz="2800" dirty="0">
                <a:effectLst/>
                <a:latin typeface="Calibri" panose="020F0502020204030204" pitchFamily="34" charset="0"/>
              </a:rPr>
              <a:t>Collection Framework</a:t>
            </a:r>
          </a:p>
          <a:p>
            <a:pPr lvl="1">
              <a:spcBef>
                <a:spcPts val="0"/>
              </a:spcBef>
              <a:spcAft>
                <a:spcPts val="0"/>
              </a:spcAft>
            </a:pPr>
            <a:r>
              <a:rPr lang="en-US" sz="2800" dirty="0">
                <a:effectLst/>
                <a:latin typeface="Calibri" panose="020F0502020204030204" pitchFamily="34" charset="0"/>
              </a:rPr>
              <a:t>Data distribution bus</a:t>
            </a:r>
          </a:p>
          <a:p>
            <a:pPr lvl="1">
              <a:spcBef>
                <a:spcPts val="0"/>
              </a:spcBef>
              <a:spcAft>
                <a:spcPts val="0"/>
              </a:spcAft>
            </a:pPr>
            <a:r>
              <a:rPr lang="en-US" sz="2800" dirty="0">
                <a:effectLst/>
                <a:latin typeface="Calibri" panose="020F0502020204030204" pitchFamily="34" charset="0"/>
              </a:rPr>
              <a:t>Persistence storage framework</a:t>
            </a:r>
          </a:p>
          <a:p>
            <a:pPr lvl="1">
              <a:spcBef>
                <a:spcPts val="0"/>
              </a:spcBef>
              <a:spcAft>
                <a:spcPts val="0"/>
              </a:spcAft>
            </a:pPr>
            <a:r>
              <a:rPr lang="en-US" sz="2800" dirty="0">
                <a:effectLst/>
                <a:latin typeface="Calibri" panose="020F0502020204030204" pitchFamily="34" charset="0"/>
              </a:rPr>
              <a:t>Orchestrator</a:t>
            </a:r>
          </a:p>
          <a:p>
            <a:pPr marL="0" indent="0">
              <a:buNone/>
            </a:pPr>
            <a:endParaRPr lang="en-US" dirty="0"/>
          </a:p>
        </p:txBody>
      </p:sp>
    </p:spTree>
    <p:extLst>
      <p:ext uri="{BB962C8B-B14F-4D97-AF65-F5344CB8AC3E}">
        <p14:creationId xmlns:p14="http://schemas.microsoft.com/office/powerpoint/2010/main" val="90390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F40E-9B12-A2F2-0FC6-D3CD210DF2DA}"/>
              </a:ext>
            </a:extLst>
          </p:cNvPr>
          <p:cNvSpPr>
            <a:spLocks noGrp="1"/>
          </p:cNvSpPr>
          <p:nvPr>
            <p:ph type="title"/>
          </p:nvPr>
        </p:nvSpPr>
        <p:spPr/>
        <p:txBody>
          <a:bodyPr/>
          <a:lstStyle/>
          <a:p>
            <a:pPr lvl="0"/>
            <a:r>
              <a:rPr lang="en-US" dirty="0"/>
              <a:t>Basic functionality</a:t>
            </a:r>
          </a:p>
        </p:txBody>
      </p:sp>
      <p:sp>
        <p:nvSpPr>
          <p:cNvPr id="3" name="Content Placeholder 2">
            <a:extLst>
              <a:ext uri="{FF2B5EF4-FFF2-40B4-BE49-F238E27FC236}">
                <a16:creationId xmlns:a16="http://schemas.microsoft.com/office/drawing/2014/main" id="{032F498F-65DE-1DC0-5A07-4A0754827165}"/>
              </a:ext>
            </a:extLst>
          </p:cNvPr>
          <p:cNvSpPr>
            <a:spLocks noGrp="1"/>
          </p:cNvSpPr>
          <p:nvPr>
            <p:ph idx="1"/>
          </p:nvPr>
        </p:nvSpPr>
        <p:spPr/>
        <p:txBody>
          <a:bodyPr/>
          <a:lstStyle/>
          <a:p>
            <a:pPr marL="0" marR="0">
              <a:spcBef>
                <a:spcPts val="0"/>
              </a:spcBef>
              <a:spcAft>
                <a:spcPts val="0"/>
              </a:spcAft>
            </a:pPr>
            <a:r>
              <a:rPr lang="en-US" sz="2800" dirty="0">
                <a:effectLst/>
                <a:latin typeface="Calibri" panose="020F0502020204030204" pitchFamily="34" charset="0"/>
              </a:rPr>
              <a:t>DCAE receives, stores, and analyzes Observability Events.</a:t>
            </a:r>
          </a:p>
          <a:p>
            <a:pPr marL="0" marR="0">
              <a:spcBef>
                <a:spcPts val="0"/>
              </a:spcBef>
              <a:spcAft>
                <a:spcPts val="0"/>
              </a:spcAft>
            </a:pPr>
            <a:r>
              <a:rPr lang="en-US" sz="2800" dirty="0">
                <a:effectLst/>
                <a:latin typeface="Calibri" panose="020F0502020204030204" pitchFamily="34" charset="0"/>
              </a:rPr>
              <a:t>The focus here is: </a:t>
            </a:r>
          </a:p>
          <a:p>
            <a:pPr lvl="1">
              <a:spcBef>
                <a:spcPts val="0"/>
              </a:spcBef>
              <a:spcAft>
                <a:spcPts val="0"/>
              </a:spcAft>
            </a:pPr>
            <a:r>
              <a:rPr lang="en-US" sz="2800" dirty="0">
                <a:effectLst/>
                <a:latin typeface="Calibri" panose="020F0502020204030204" pitchFamily="34" charset="0"/>
              </a:rPr>
              <a:t>Logs</a:t>
            </a:r>
          </a:p>
          <a:p>
            <a:pPr lvl="1">
              <a:spcBef>
                <a:spcPts val="0"/>
              </a:spcBef>
              <a:spcAft>
                <a:spcPts val="0"/>
              </a:spcAft>
            </a:pPr>
            <a:r>
              <a:rPr lang="en-US" sz="2800" dirty="0">
                <a:effectLst/>
                <a:latin typeface="Calibri" panose="020F0502020204030204" pitchFamily="34" charset="0"/>
              </a:rPr>
              <a:t>Performance metrics (counters)</a:t>
            </a:r>
          </a:p>
          <a:p>
            <a:pPr lvl="1">
              <a:spcBef>
                <a:spcPts val="0"/>
              </a:spcBef>
              <a:spcAft>
                <a:spcPts val="0"/>
              </a:spcAft>
            </a:pPr>
            <a:r>
              <a:rPr lang="en-US" sz="2800" dirty="0">
                <a:effectLst/>
                <a:latin typeface="Calibri" panose="020F0502020204030204" pitchFamily="34" charset="0"/>
              </a:rPr>
              <a:t>Traces from probes</a:t>
            </a:r>
          </a:p>
        </p:txBody>
      </p:sp>
    </p:spTree>
    <p:extLst>
      <p:ext uri="{BB962C8B-B14F-4D97-AF65-F5344CB8AC3E}">
        <p14:creationId xmlns:p14="http://schemas.microsoft.com/office/powerpoint/2010/main" val="216568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C5A5-94FB-8160-4EB1-6AA69E952089}"/>
              </a:ext>
            </a:extLst>
          </p:cNvPr>
          <p:cNvSpPr>
            <a:spLocks noGrp="1"/>
          </p:cNvSpPr>
          <p:nvPr>
            <p:ph type="title"/>
          </p:nvPr>
        </p:nvSpPr>
        <p:spPr/>
        <p:txBody>
          <a:bodyPr/>
          <a:lstStyle/>
          <a:p>
            <a:r>
              <a:rPr lang="en-US" dirty="0"/>
              <a:t>Analytic applications</a:t>
            </a:r>
          </a:p>
        </p:txBody>
      </p:sp>
      <p:sp>
        <p:nvSpPr>
          <p:cNvPr id="3" name="Content Placeholder 2">
            <a:extLst>
              <a:ext uri="{FF2B5EF4-FFF2-40B4-BE49-F238E27FC236}">
                <a16:creationId xmlns:a16="http://schemas.microsoft.com/office/drawing/2014/main" id="{4731045B-A998-4AAC-2341-06B40976CDF9}"/>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Users can create analytics applications.</a:t>
            </a:r>
          </a:p>
          <a:p>
            <a:pPr marL="0" marR="0">
              <a:spcBef>
                <a:spcPts val="0"/>
              </a:spcBef>
              <a:spcAft>
                <a:spcPts val="0"/>
              </a:spcAft>
            </a:pPr>
            <a:r>
              <a:rPr lang="en-US" dirty="0">
                <a:effectLst/>
                <a:latin typeface="Calibri" panose="020F0502020204030204" pitchFamily="34" charset="0"/>
              </a:rPr>
              <a:t>The context for using these data is:</a:t>
            </a:r>
          </a:p>
          <a:p>
            <a:pPr marL="800100" lvl="2">
              <a:spcBef>
                <a:spcPts val="0"/>
              </a:spcBef>
              <a:spcAft>
                <a:spcPts val="0"/>
              </a:spcAft>
            </a:pPr>
            <a:r>
              <a:rPr lang="en-US" sz="2800" dirty="0">
                <a:latin typeface="Calibri" panose="020F0502020204030204" pitchFamily="34" charset="0"/>
              </a:rPr>
              <a:t>Operations Support</a:t>
            </a:r>
          </a:p>
          <a:p>
            <a:pPr marL="800100" lvl="2">
              <a:spcBef>
                <a:spcPts val="0"/>
              </a:spcBef>
              <a:spcAft>
                <a:spcPts val="0"/>
              </a:spcAft>
            </a:pPr>
            <a:r>
              <a:rPr lang="en-US" sz="2800" dirty="0">
                <a:effectLst/>
                <a:latin typeface="Calibri" panose="020F0502020204030204" pitchFamily="34" charset="0"/>
              </a:rPr>
              <a:t>Capacity Planning </a:t>
            </a:r>
            <a:endParaRPr lang="en-US" sz="2800" dirty="0"/>
          </a:p>
        </p:txBody>
      </p:sp>
    </p:spTree>
    <p:extLst>
      <p:ext uri="{BB962C8B-B14F-4D97-AF65-F5344CB8AC3E}">
        <p14:creationId xmlns:p14="http://schemas.microsoft.com/office/powerpoint/2010/main" val="108219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p:txBody>
          <a:bodyPr/>
          <a:lstStyle/>
          <a:p>
            <a:pPr lvl="0"/>
            <a:r>
              <a:rPr lang="en-US" sz="3200" dirty="0"/>
              <a:t>Business context</a:t>
            </a:r>
          </a:p>
          <a:p>
            <a:pPr lvl="0"/>
            <a:r>
              <a:rPr lang="en-US" sz="3200" b="1" dirty="0"/>
              <a:t>Use cases</a:t>
            </a:r>
          </a:p>
          <a:p>
            <a:pPr lvl="0"/>
            <a:r>
              <a:rPr lang="en-US" sz="3200" dirty="0"/>
              <a:t>Constraints</a:t>
            </a:r>
          </a:p>
          <a:p>
            <a:pPr lvl="0"/>
            <a:r>
              <a:rPr lang="en-US" sz="3200" dirty="0"/>
              <a:t>Quality</a:t>
            </a:r>
            <a:r>
              <a:rPr lang="en-US" sz="3200" baseline="0" dirty="0"/>
              <a:t> requirements</a:t>
            </a:r>
          </a:p>
          <a:p>
            <a:pPr lvl="0"/>
            <a:r>
              <a:rPr lang="en-US" sz="3200" baseline="0" dirty="0"/>
              <a:t>Software architecture</a:t>
            </a:r>
          </a:p>
          <a:p>
            <a:pPr lvl="0"/>
            <a:r>
              <a:rPr lang="en-US" sz="3200" dirty="0"/>
              <a:t>Satisfying</a:t>
            </a:r>
            <a:r>
              <a:rPr lang="en-US" sz="3200" baseline="0" dirty="0"/>
              <a:t> requirements</a:t>
            </a:r>
          </a:p>
          <a:p>
            <a:pPr lvl="0"/>
            <a:r>
              <a:rPr lang="en-US" sz="3200" dirty="0"/>
              <a:t>Next steps</a:t>
            </a:r>
            <a:endParaRPr lang="en-US" sz="3200" baseline="0" dirty="0"/>
          </a:p>
          <a:p>
            <a:pPr lvl="0"/>
            <a:endParaRPr lang="en-US" sz="2800" dirty="0"/>
          </a:p>
        </p:txBody>
      </p:sp>
    </p:spTree>
    <p:extLst>
      <p:ext uri="{BB962C8B-B14F-4D97-AF65-F5344CB8AC3E}">
        <p14:creationId xmlns:p14="http://schemas.microsoft.com/office/powerpoint/2010/main" val="256483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9ADC-AD73-C83E-778E-085428653A4E}"/>
              </a:ext>
            </a:extLst>
          </p:cNvPr>
          <p:cNvSpPr>
            <a:spLocks noGrp="1"/>
          </p:cNvSpPr>
          <p:nvPr>
            <p:ph type="title"/>
          </p:nvPr>
        </p:nvSpPr>
        <p:spPr>
          <a:xfrm>
            <a:off x="671945" y="457200"/>
            <a:ext cx="7772400" cy="1143000"/>
          </a:xfrm>
        </p:spPr>
        <p:txBody>
          <a:bodyPr/>
          <a:lstStyle/>
          <a:p>
            <a:r>
              <a:rPr lang="en-US" dirty="0"/>
              <a:t>UC 1 – Get information from Dashboard</a:t>
            </a:r>
          </a:p>
        </p:txBody>
      </p:sp>
      <p:sp>
        <p:nvSpPr>
          <p:cNvPr id="3" name="Content Placeholder 2">
            <a:extLst>
              <a:ext uri="{FF2B5EF4-FFF2-40B4-BE49-F238E27FC236}">
                <a16:creationId xmlns:a16="http://schemas.microsoft.com/office/drawing/2014/main" id="{04282E84-AAF2-5C23-BD36-383404CAA464}"/>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A user logged into a portal can see a listing of</a:t>
            </a:r>
          </a:p>
          <a:p>
            <a:pPr marL="800100" marR="0" lvl="2">
              <a:spcBef>
                <a:spcPts val="0"/>
              </a:spcBef>
              <a:spcAft>
                <a:spcPts val="0"/>
              </a:spcAft>
            </a:pPr>
            <a:r>
              <a:rPr lang="en-US" sz="2800" dirty="0">
                <a:effectLst/>
                <a:latin typeface="Calibri" panose="020F0502020204030204" pitchFamily="34" charset="0"/>
              </a:rPr>
              <a:t>Current alerts for the platform.   </a:t>
            </a:r>
          </a:p>
          <a:p>
            <a:pPr marL="800100" marR="0" lvl="2">
              <a:spcBef>
                <a:spcPts val="0"/>
              </a:spcBef>
              <a:spcAft>
                <a:spcPts val="0"/>
              </a:spcAft>
            </a:pPr>
            <a:r>
              <a:rPr lang="en-US" sz="2800" dirty="0">
                <a:effectLst/>
                <a:latin typeface="Calibri" panose="020F0502020204030204" pitchFamily="34" charset="0"/>
              </a:rPr>
              <a:t>Performance metrics (counters) for all elements on the platform.  </a:t>
            </a:r>
          </a:p>
          <a:p>
            <a:pPr marL="800100" marR="0" lvl="2">
              <a:spcBef>
                <a:spcPts val="0"/>
              </a:spcBef>
              <a:spcAft>
                <a:spcPts val="0"/>
              </a:spcAft>
            </a:pPr>
            <a:r>
              <a:rPr lang="en-US" sz="2800" dirty="0">
                <a:effectLst/>
                <a:latin typeface="Calibri" panose="020F0502020204030204" pitchFamily="34" charset="0"/>
              </a:rPr>
              <a:t>Aggregated</a:t>
            </a:r>
            <a:r>
              <a:rPr lang="en-US" sz="2800" baseline="0" dirty="0">
                <a:effectLst/>
                <a:latin typeface="Calibri" panose="020F0502020204030204" pitchFamily="34" charset="0"/>
              </a:rPr>
              <a:t> logs from multiple elements</a:t>
            </a:r>
          </a:p>
          <a:p>
            <a:pPr marL="0" marR="0" lvl="0">
              <a:spcBef>
                <a:spcPts val="0"/>
              </a:spcBef>
              <a:spcAft>
                <a:spcPts val="0"/>
              </a:spcAft>
            </a:pPr>
            <a:r>
              <a:rPr lang="en-US" dirty="0">
                <a:effectLst/>
                <a:latin typeface="Calibri" panose="020F0502020204030204" pitchFamily="34" charset="0"/>
              </a:rPr>
              <a:t>Developers can </a:t>
            </a:r>
            <a:r>
              <a:rPr lang="en-US" dirty="0" err="1">
                <a:effectLst/>
                <a:latin typeface="Calibri" panose="020F0502020204030204" pitchFamily="34" charset="0"/>
              </a:rPr>
              <a:t>managge</a:t>
            </a:r>
            <a:r>
              <a:rPr lang="en-US" dirty="0">
                <a:effectLst/>
                <a:latin typeface="Calibri" panose="020F0502020204030204" pitchFamily="34" charset="0"/>
              </a:rPr>
              <a:t> alerts based on events that appear in the logs.</a:t>
            </a:r>
          </a:p>
        </p:txBody>
      </p:sp>
    </p:spTree>
    <p:extLst>
      <p:ext uri="{BB962C8B-B14F-4D97-AF65-F5344CB8AC3E}">
        <p14:creationId xmlns:p14="http://schemas.microsoft.com/office/powerpoint/2010/main" val="61567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B351-F4F2-97AF-DFC7-8E8084473E4F}"/>
              </a:ext>
            </a:extLst>
          </p:cNvPr>
          <p:cNvSpPr>
            <a:spLocks noGrp="1"/>
          </p:cNvSpPr>
          <p:nvPr>
            <p:ph type="title"/>
          </p:nvPr>
        </p:nvSpPr>
        <p:spPr/>
        <p:txBody>
          <a:bodyPr/>
          <a:lstStyle/>
          <a:p>
            <a:r>
              <a:rPr lang="en-US" dirty="0"/>
              <a:t>UC</a:t>
            </a:r>
            <a:r>
              <a:rPr lang="en-US" baseline="0" dirty="0"/>
              <a:t> 2 – </a:t>
            </a:r>
            <a:r>
              <a:rPr lang="en-US" dirty="0"/>
              <a:t>Ticket Creation</a:t>
            </a:r>
          </a:p>
        </p:txBody>
      </p:sp>
      <p:sp>
        <p:nvSpPr>
          <p:cNvPr id="3" name="Content Placeholder 2">
            <a:extLst>
              <a:ext uri="{FF2B5EF4-FFF2-40B4-BE49-F238E27FC236}">
                <a16:creationId xmlns:a16="http://schemas.microsoft.com/office/drawing/2014/main" id="{EE90A2D2-D8AD-CF3A-280D-48C94BC406E2}"/>
              </a:ext>
            </a:extLst>
          </p:cNvPr>
          <p:cNvSpPr>
            <a:spLocks noGrp="1"/>
          </p:cNvSpPr>
          <p:nvPr>
            <p:ph idx="1"/>
          </p:nvPr>
        </p:nvSpPr>
        <p:spPr>
          <a:xfrm>
            <a:off x="685800" y="1828800"/>
            <a:ext cx="7772400" cy="4038600"/>
          </a:xfrm>
        </p:spPr>
        <p:txBody>
          <a:bodyPr/>
          <a:lstStyle/>
          <a:p>
            <a:pPr marL="0" marR="0">
              <a:spcBef>
                <a:spcPts val="0"/>
              </a:spcBef>
              <a:spcAft>
                <a:spcPts val="0"/>
              </a:spcAft>
            </a:pPr>
            <a:r>
              <a:rPr lang="en-US" sz="2800" dirty="0">
                <a:effectLst/>
                <a:latin typeface="Calibri" panose="020F0502020204030204" pitchFamily="34" charset="0"/>
              </a:rPr>
              <a:t>An operations user receives a ticket in a queue for alarms that are "actionable," </a:t>
            </a:r>
          </a:p>
          <a:p>
            <a:pPr marL="0" marR="0">
              <a:spcBef>
                <a:spcPts val="0"/>
              </a:spcBef>
              <a:spcAft>
                <a:spcPts val="0"/>
              </a:spcAft>
            </a:pPr>
            <a:r>
              <a:rPr lang="en-US" sz="2800" dirty="0">
                <a:effectLst/>
                <a:latin typeface="Calibri" panose="020F0502020204030204" pitchFamily="34" charset="0"/>
              </a:rPr>
              <a:t>The operations user can view all the tickets in any team queue but can only update the tickets belonging to their team queue.   </a:t>
            </a:r>
          </a:p>
          <a:p>
            <a:pPr marL="0" marR="0">
              <a:spcBef>
                <a:spcPts val="0"/>
              </a:spcBef>
              <a:spcAft>
                <a:spcPts val="0"/>
              </a:spcAft>
            </a:pPr>
            <a:r>
              <a:rPr lang="en-US" sz="2800" dirty="0">
                <a:effectLst/>
                <a:latin typeface="Calibri" panose="020F0502020204030204" pitchFamily="34" charset="0"/>
              </a:rPr>
              <a:t>The operations user can </a:t>
            </a:r>
          </a:p>
          <a:p>
            <a:pPr marL="800100" lvl="2">
              <a:spcBef>
                <a:spcPts val="0"/>
              </a:spcBef>
              <a:spcAft>
                <a:spcPts val="0"/>
              </a:spcAft>
            </a:pPr>
            <a:r>
              <a:rPr lang="en-US" sz="2400" dirty="0">
                <a:effectLst/>
                <a:latin typeface="Calibri" panose="020F0502020204030204" pitchFamily="34" charset="0"/>
              </a:rPr>
              <a:t>Edit (add comments and status)</a:t>
            </a:r>
          </a:p>
          <a:p>
            <a:pPr marL="800100" lvl="2">
              <a:spcBef>
                <a:spcPts val="0"/>
              </a:spcBef>
              <a:spcAft>
                <a:spcPts val="0"/>
              </a:spcAft>
            </a:pPr>
            <a:r>
              <a:rPr lang="en-US" sz="2400" dirty="0">
                <a:effectLst/>
                <a:latin typeface="Calibri" panose="020F0502020204030204" pitchFamily="34" charset="0"/>
              </a:rPr>
              <a:t>Move the ticket to the queue of another team.</a:t>
            </a:r>
          </a:p>
          <a:p>
            <a:pPr marL="800100" lvl="2">
              <a:spcBef>
                <a:spcPts val="0"/>
              </a:spcBef>
              <a:spcAft>
                <a:spcPts val="0"/>
              </a:spcAft>
            </a:pPr>
            <a:r>
              <a:rPr lang="en-US" sz="2400" dirty="0">
                <a:effectLst/>
                <a:latin typeface="Calibri" panose="020F0502020204030204" pitchFamily="34" charset="0"/>
              </a:rPr>
              <a:t>Assign ownership of the ticket</a:t>
            </a:r>
          </a:p>
          <a:p>
            <a:pPr marL="800100" lvl="2">
              <a:spcBef>
                <a:spcPts val="0"/>
              </a:spcBef>
              <a:spcAft>
                <a:spcPts val="0"/>
              </a:spcAft>
            </a:pPr>
            <a:r>
              <a:rPr lang="en-US" sz="2400" dirty="0">
                <a:effectLst/>
                <a:latin typeface="Calibri" panose="020F0502020204030204" pitchFamily="34" charset="0"/>
              </a:rPr>
              <a:t>Close the ticket</a:t>
            </a:r>
          </a:p>
          <a:p>
            <a:pPr marL="400050" lvl="1">
              <a:spcBef>
                <a:spcPts val="0"/>
              </a:spcBef>
              <a:spcAft>
                <a:spcPts val="0"/>
              </a:spcAft>
            </a:pPr>
            <a:r>
              <a:rPr lang="en-US" sz="2800" dirty="0">
                <a:effectLst/>
                <a:latin typeface="Calibri" panose="020F0502020204030204" pitchFamily="34" charset="0"/>
              </a:rPr>
              <a:t>Escalate the ticket to the next level tier support </a:t>
            </a:r>
          </a:p>
        </p:txBody>
      </p:sp>
    </p:spTree>
    <p:extLst>
      <p:ext uri="{BB962C8B-B14F-4D97-AF65-F5344CB8AC3E}">
        <p14:creationId xmlns:p14="http://schemas.microsoft.com/office/powerpoint/2010/main" val="99865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C48E-D441-1663-E4E3-9B9F187D738E}"/>
              </a:ext>
            </a:extLst>
          </p:cNvPr>
          <p:cNvSpPr>
            <a:spLocks noGrp="1"/>
          </p:cNvSpPr>
          <p:nvPr>
            <p:ph type="title"/>
          </p:nvPr>
        </p:nvSpPr>
        <p:spPr/>
        <p:txBody>
          <a:bodyPr/>
          <a:lstStyle/>
          <a:p>
            <a:pPr lvl="0"/>
            <a:r>
              <a:rPr lang="en-US" dirty="0"/>
              <a:t>UC 3 – Correlation</a:t>
            </a:r>
          </a:p>
        </p:txBody>
      </p:sp>
      <p:sp>
        <p:nvSpPr>
          <p:cNvPr id="3" name="Content Placeholder 2">
            <a:extLst>
              <a:ext uri="{FF2B5EF4-FFF2-40B4-BE49-F238E27FC236}">
                <a16:creationId xmlns:a16="http://schemas.microsoft.com/office/drawing/2014/main" id="{533D5DB9-2331-6C52-A08E-5BC8DDAB6CF9}"/>
              </a:ext>
            </a:extLst>
          </p:cNvPr>
          <p:cNvSpPr>
            <a:spLocks noGrp="1"/>
          </p:cNvSpPr>
          <p:nvPr>
            <p:ph idx="1"/>
          </p:nvPr>
        </p:nvSpPr>
        <p:spPr/>
        <p:txBody>
          <a:bodyPr/>
          <a:lstStyle/>
          <a:p>
            <a:pPr marL="0" marR="0">
              <a:spcBef>
                <a:spcPts val="0"/>
              </a:spcBef>
              <a:spcAft>
                <a:spcPts val="0"/>
              </a:spcAft>
            </a:pPr>
            <a:r>
              <a:rPr lang="en-US" sz="2800" dirty="0">
                <a:effectLst/>
                <a:latin typeface="Calibri" panose="020F0502020204030204" pitchFamily="34" charset="0"/>
              </a:rPr>
              <a:t>An operations user can view an analytics dashboard that gathers data from many sources that can be correlated and analyzed using advanced analytics and visualization techniques.</a:t>
            </a:r>
          </a:p>
          <a:p>
            <a:pPr marL="0" marR="0">
              <a:spcBef>
                <a:spcPts val="0"/>
              </a:spcBef>
              <a:spcAft>
                <a:spcPts val="0"/>
              </a:spcAft>
            </a:pPr>
            <a:r>
              <a:rPr lang="en-US" sz="2800" dirty="0">
                <a:effectLst/>
                <a:latin typeface="Calibri" panose="020F0502020204030204" pitchFamily="34" charset="0"/>
              </a:rPr>
              <a:t>During the troubleshooting process, this will proactively detect anomalies, failures, and capacity exhaust by allowing the operator to select and drill down on subsets of the data.</a:t>
            </a:r>
            <a:endParaRPr lang="en-US" dirty="0"/>
          </a:p>
        </p:txBody>
      </p:sp>
    </p:spTree>
    <p:extLst>
      <p:ext uri="{BB962C8B-B14F-4D97-AF65-F5344CB8AC3E}">
        <p14:creationId xmlns:p14="http://schemas.microsoft.com/office/powerpoint/2010/main" val="37911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dirty="0"/>
              <a:t>Use cases</a:t>
            </a:r>
          </a:p>
          <a:p>
            <a:pPr lvl="0"/>
            <a:r>
              <a:rPr lang="en-US" sz="2800" b="1"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98847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9FD1-E2A1-76D9-C1DE-4D5FF17AB108}"/>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BA18BCE8-4BCD-F094-3051-28AB39079082}"/>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solidFill>
                  <a:schemeClr val="tx1"/>
                </a:solidFill>
                <a:effectLst/>
                <a:latin typeface="+mn-lt"/>
                <a:ea typeface="+mn-ea"/>
                <a:cs typeface="+mn-cs"/>
              </a:rPr>
              <a:t>Business analysts must interact with the dashboards through a web browser in different platforms: Windows, OSX, and Linux. Administrators should access systems via ssh</a:t>
            </a:r>
            <a:endParaRPr lang="en-US" dirty="0">
              <a:effectLst/>
            </a:endParaRPr>
          </a:p>
          <a:p>
            <a:r>
              <a:rPr lang="en-US" dirty="0"/>
              <a:t>The systems are deployed in an Open Stack private cloud. </a:t>
            </a:r>
          </a:p>
        </p:txBody>
      </p:sp>
    </p:spTree>
    <p:extLst>
      <p:ext uri="{BB962C8B-B14F-4D97-AF65-F5344CB8AC3E}">
        <p14:creationId xmlns:p14="http://schemas.microsoft.com/office/powerpoint/2010/main" val="216166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p:txBody>
          <a:bodyPr/>
          <a:lstStyle/>
          <a:p>
            <a:pPr lvl="0"/>
            <a:r>
              <a:rPr lang="en-US" sz="3200" b="1" dirty="0"/>
              <a:t>Business context</a:t>
            </a:r>
            <a:endParaRPr lang="en-US" sz="3200" dirty="0"/>
          </a:p>
          <a:p>
            <a:pPr lvl="0"/>
            <a:r>
              <a:rPr lang="en-US" sz="3200" dirty="0"/>
              <a:t>Use cases</a:t>
            </a:r>
          </a:p>
          <a:p>
            <a:pPr lvl="0"/>
            <a:r>
              <a:rPr lang="en-US" sz="3200" dirty="0"/>
              <a:t>Constraints</a:t>
            </a:r>
          </a:p>
          <a:p>
            <a:pPr lvl="0"/>
            <a:r>
              <a:rPr lang="en-US" sz="3200" dirty="0"/>
              <a:t>Quality</a:t>
            </a:r>
            <a:r>
              <a:rPr lang="en-US" sz="3200" baseline="0" dirty="0"/>
              <a:t> requirements</a:t>
            </a:r>
          </a:p>
          <a:p>
            <a:pPr lvl="0"/>
            <a:r>
              <a:rPr lang="en-US" sz="3200" baseline="0" dirty="0"/>
              <a:t>Software architecture</a:t>
            </a:r>
          </a:p>
          <a:p>
            <a:pPr lvl="0"/>
            <a:r>
              <a:rPr lang="en-US" sz="3200" dirty="0"/>
              <a:t>Satisfying</a:t>
            </a:r>
            <a:r>
              <a:rPr lang="en-US" sz="3200" baseline="0" dirty="0"/>
              <a:t> requirements</a:t>
            </a:r>
          </a:p>
          <a:p>
            <a:pPr lvl="0"/>
            <a:r>
              <a:rPr lang="en-US" sz="3200" dirty="0"/>
              <a:t>Next steps</a:t>
            </a:r>
            <a:endParaRPr lang="en-US" sz="3200" baseline="0" dirty="0"/>
          </a:p>
          <a:p>
            <a:pPr lvl="0"/>
            <a:endParaRPr lang="en-US" sz="2800" dirty="0"/>
          </a:p>
        </p:txBody>
      </p:sp>
    </p:spTree>
    <p:extLst>
      <p:ext uri="{BB962C8B-B14F-4D97-AF65-F5344CB8AC3E}">
        <p14:creationId xmlns:p14="http://schemas.microsoft.com/office/powerpoint/2010/main" val="258601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p:txBody>
          <a:bodyPr/>
          <a:lstStyle/>
          <a:p>
            <a:pPr lvl="0"/>
            <a:r>
              <a:rPr lang="en-US" sz="3200" dirty="0"/>
              <a:t>Business context</a:t>
            </a:r>
          </a:p>
          <a:p>
            <a:pPr lvl="0"/>
            <a:r>
              <a:rPr lang="en-US" sz="3200" dirty="0"/>
              <a:t>Use cases</a:t>
            </a:r>
          </a:p>
          <a:p>
            <a:pPr lvl="0"/>
            <a:r>
              <a:rPr lang="en-US" sz="3200" dirty="0"/>
              <a:t>Constraints</a:t>
            </a:r>
          </a:p>
          <a:p>
            <a:pPr lvl="0"/>
            <a:r>
              <a:rPr lang="en-US" sz="3200" b="1" dirty="0"/>
              <a:t>Quality</a:t>
            </a:r>
            <a:r>
              <a:rPr lang="en-US" sz="3200" b="1" baseline="0" dirty="0"/>
              <a:t> requirements</a:t>
            </a:r>
          </a:p>
          <a:p>
            <a:pPr lvl="0"/>
            <a:r>
              <a:rPr lang="en-US" sz="3200" baseline="0" dirty="0"/>
              <a:t>Software architecture</a:t>
            </a:r>
          </a:p>
          <a:p>
            <a:pPr lvl="0"/>
            <a:r>
              <a:rPr lang="en-US" sz="3200" dirty="0"/>
              <a:t>Satisfying</a:t>
            </a:r>
            <a:r>
              <a:rPr lang="en-US" sz="3200" baseline="0" dirty="0"/>
              <a:t> requirements</a:t>
            </a:r>
          </a:p>
          <a:p>
            <a:pPr lvl="0"/>
            <a:r>
              <a:rPr lang="en-US" sz="3200" dirty="0"/>
              <a:t>Next steps</a:t>
            </a:r>
            <a:endParaRPr lang="en-US" sz="3200" baseline="0" dirty="0"/>
          </a:p>
          <a:p>
            <a:pPr lvl="0"/>
            <a:endParaRPr lang="en-US" sz="2800" dirty="0"/>
          </a:p>
        </p:txBody>
      </p:sp>
    </p:spTree>
    <p:extLst>
      <p:ext uri="{BB962C8B-B14F-4D97-AF65-F5344CB8AC3E}">
        <p14:creationId xmlns:p14="http://schemas.microsoft.com/office/powerpoint/2010/main" val="310587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97E2-C1F1-A36C-2595-ECF2456F64AA}"/>
              </a:ext>
            </a:extLst>
          </p:cNvPr>
          <p:cNvSpPr>
            <a:spLocks noGrp="1"/>
          </p:cNvSpPr>
          <p:nvPr>
            <p:ph type="title"/>
          </p:nvPr>
        </p:nvSpPr>
        <p:spPr/>
        <p:txBody>
          <a:bodyPr/>
          <a:lstStyle/>
          <a:p>
            <a:r>
              <a:rPr lang="en-US" dirty="0"/>
              <a:t>Security requirement</a:t>
            </a:r>
          </a:p>
        </p:txBody>
      </p:sp>
      <p:sp>
        <p:nvSpPr>
          <p:cNvPr id="3" name="Content Placeholder 2">
            <a:extLst>
              <a:ext uri="{FF2B5EF4-FFF2-40B4-BE49-F238E27FC236}">
                <a16:creationId xmlns:a16="http://schemas.microsoft.com/office/drawing/2014/main" id="{4A4D0715-1648-9054-AA47-7AC573847A9E}"/>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system must include an Identify Access Management (IAM) subsystem that will authenticate users and ensure that they have permissions to resources that followed the Least Privilege Principles. </a:t>
            </a:r>
          </a:p>
          <a:p>
            <a:pPr>
              <a:spcBef>
                <a:spcPts val="0"/>
              </a:spcBef>
              <a:spcAft>
                <a:spcPts val="0"/>
              </a:spcAft>
            </a:pPr>
            <a:r>
              <a:rPr lang="en-US" dirty="0">
                <a:effectLst/>
                <a:latin typeface="Calibri" panose="020F0502020204030204" pitchFamily="34" charset="0"/>
              </a:rPr>
              <a:t>The system must mitigate for the OWASP top ten threats.</a:t>
            </a:r>
          </a:p>
          <a:p>
            <a:pPr>
              <a:spcBef>
                <a:spcPts val="0"/>
              </a:spcBef>
              <a:spcAft>
                <a:spcPts val="0"/>
              </a:spcAft>
            </a:pPr>
            <a:r>
              <a:rPr lang="en-US" dirty="0">
                <a:latin typeface="Calibri" panose="020F0502020204030204" pitchFamily="34" charset="0"/>
              </a:rPr>
              <a:t>Published vulnerabilities, e.g. OS, database, application, must be addressed in a timely manner and systems must be patched.</a:t>
            </a:r>
            <a:endParaRPr lang="en-US" dirty="0">
              <a:effectLst/>
              <a:latin typeface="Calibri" panose="020F0502020204030204" pitchFamily="34" charset="0"/>
            </a:endParaRPr>
          </a:p>
        </p:txBody>
      </p:sp>
    </p:spTree>
    <p:extLst>
      <p:ext uri="{BB962C8B-B14F-4D97-AF65-F5344CB8AC3E}">
        <p14:creationId xmlns:p14="http://schemas.microsoft.com/office/powerpoint/2010/main" val="105727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3B6B-2108-5710-0733-0B84408B2810}"/>
              </a:ext>
            </a:extLst>
          </p:cNvPr>
          <p:cNvSpPr>
            <a:spLocks noGrp="1"/>
          </p:cNvSpPr>
          <p:nvPr>
            <p:ph type="title"/>
          </p:nvPr>
        </p:nvSpPr>
        <p:spPr/>
        <p:txBody>
          <a:bodyPr/>
          <a:lstStyle/>
          <a:p>
            <a:r>
              <a:rPr lang="en-US" dirty="0"/>
              <a:t>Performance requirement</a:t>
            </a:r>
          </a:p>
        </p:txBody>
      </p:sp>
      <p:sp>
        <p:nvSpPr>
          <p:cNvPr id="3" name="Content Placeholder 2">
            <a:extLst>
              <a:ext uri="{FF2B5EF4-FFF2-40B4-BE49-F238E27FC236}">
                <a16:creationId xmlns:a16="http://schemas.microsoft.com/office/drawing/2014/main" id="{64D65ABD-BCB5-70EE-07DD-9FC4DE9F007D}"/>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acceptable latency period for batch data to arrive is no more than 15 minutes.</a:t>
            </a:r>
          </a:p>
          <a:p>
            <a:pPr marL="0" marR="0">
              <a:spcBef>
                <a:spcPts val="0"/>
              </a:spcBef>
              <a:spcAft>
                <a:spcPts val="0"/>
              </a:spcAft>
            </a:pPr>
            <a:r>
              <a:rPr lang="en-US" dirty="0">
                <a:effectLst/>
                <a:latin typeface="Calibri" panose="020F0502020204030204" pitchFamily="34" charset="0"/>
              </a:rPr>
              <a:t>Alerts should arrive no longer than 5 minutes from the time they were generated on the system. </a:t>
            </a:r>
          </a:p>
          <a:p>
            <a:pPr marL="0" marR="0">
              <a:spcBef>
                <a:spcPts val="0"/>
              </a:spcBef>
              <a:spcAft>
                <a:spcPts val="0"/>
              </a:spcAft>
            </a:pPr>
            <a:r>
              <a:rPr lang="en-US" dirty="0">
                <a:effectLst/>
                <a:latin typeface="Calibri" panose="020F0502020204030204" pitchFamily="34" charset="0"/>
              </a:rPr>
              <a:t>Data retrieval on dashboard applications should be around 1.0 second, but no longer than 10 seconds. </a:t>
            </a:r>
          </a:p>
          <a:p>
            <a:pPr marL="0" marR="0">
              <a:spcBef>
                <a:spcPts val="0"/>
              </a:spcBef>
              <a:spcAft>
                <a:spcPts val="0"/>
              </a:spcAft>
            </a:pPr>
            <a:r>
              <a:rPr lang="en-US" dirty="0">
                <a:effectLst/>
                <a:latin typeface="Calibri" panose="020F0502020204030204" pitchFamily="34" charset="0"/>
              </a:rPr>
              <a:t>For operations that do not involve data retrieval, the response time should be 100 milliseconds. </a:t>
            </a:r>
          </a:p>
        </p:txBody>
      </p:sp>
    </p:spTree>
    <p:extLst>
      <p:ext uri="{BB962C8B-B14F-4D97-AF65-F5344CB8AC3E}">
        <p14:creationId xmlns:p14="http://schemas.microsoft.com/office/powerpoint/2010/main" val="2143528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4952-7BF9-7F27-BB1A-575CC2001FBE}"/>
              </a:ext>
            </a:extLst>
          </p:cNvPr>
          <p:cNvSpPr>
            <a:spLocks noGrp="1"/>
          </p:cNvSpPr>
          <p:nvPr>
            <p:ph type="title"/>
          </p:nvPr>
        </p:nvSpPr>
        <p:spPr/>
        <p:txBody>
          <a:bodyPr/>
          <a:lstStyle/>
          <a:p>
            <a:r>
              <a:rPr lang="en-US" dirty="0"/>
              <a:t>Resiliency requirement</a:t>
            </a:r>
          </a:p>
        </p:txBody>
      </p:sp>
      <p:sp>
        <p:nvSpPr>
          <p:cNvPr id="3" name="Content Placeholder 2">
            <a:extLst>
              <a:ext uri="{FF2B5EF4-FFF2-40B4-BE49-F238E27FC236}">
                <a16:creationId xmlns:a16="http://schemas.microsoft.com/office/drawing/2014/main" id="{2483AA88-1C34-C9F4-2BF8-F5EDF758F538}"/>
              </a:ext>
            </a:extLst>
          </p:cNvPr>
          <p:cNvSpPr>
            <a:spLocks noGrp="1"/>
          </p:cNvSpPr>
          <p:nvPr>
            <p:ph idx="1"/>
          </p:nvPr>
        </p:nvSpPr>
        <p:spPr/>
        <p:txBody>
          <a:bodyPr/>
          <a:lstStyle/>
          <a:p>
            <a:r>
              <a:rPr lang="en-US" dirty="0"/>
              <a:t>S</a:t>
            </a:r>
            <a:r>
              <a:rPr lang="en-US" sz="2800" dirty="0">
                <a:solidFill>
                  <a:schemeClr val="tx1"/>
                </a:solidFill>
                <a:effectLst/>
                <a:latin typeface="+mn-lt"/>
                <a:ea typeface="+mn-ea"/>
                <a:cs typeface="+mn-cs"/>
              </a:rPr>
              <a:t>ystem faults </a:t>
            </a:r>
            <a:r>
              <a:rPr lang="en-US" dirty="0"/>
              <a:t>should not cause a service interruption.</a:t>
            </a:r>
          </a:p>
          <a:p>
            <a:r>
              <a:rPr lang="en-US" dirty="0"/>
              <a:t>Common faults include:</a:t>
            </a:r>
          </a:p>
          <a:p>
            <a:pPr lvl="1"/>
            <a:r>
              <a:rPr lang="en-US" dirty="0"/>
              <a:t>Failed storage</a:t>
            </a:r>
          </a:p>
          <a:p>
            <a:pPr lvl="1"/>
            <a:r>
              <a:rPr lang="en-US" dirty="0"/>
              <a:t>Server performance problem of crash</a:t>
            </a:r>
          </a:p>
          <a:p>
            <a:pPr lvl="1"/>
            <a:r>
              <a:rPr lang="en-US" dirty="0"/>
              <a:t>Server unreachable </a:t>
            </a:r>
          </a:p>
          <a:p>
            <a:pPr marL="457200" lvl="1" indent="0">
              <a:buNone/>
            </a:pPr>
            <a:endParaRPr lang="en-US" dirty="0"/>
          </a:p>
          <a:p>
            <a:endParaRPr lang="en-US" sz="2800" dirty="0">
              <a:solidFill>
                <a:schemeClr val="tx1"/>
              </a:solidFill>
              <a:effectLst/>
              <a:latin typeface="+mn-lt"/>
              <a:ea typeface="+mn-ea"/>
              <a:cs typeface="+mn-cs"/>
            </a:endParaRPr>
          </a:p>
        </p:txBody>
      </p:sp>
    </p:spTree>
    <p:extLst>
      <p:ext uri="{BB962C8B-B14F-4D97-AF65-F5344CB8AC3E}">
        <p14:creationId xmlns:p14="http://schemas.microsoft.com/office/powerpoint/2010/main" val="3660506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4CE2-70DC-145E-A172-7296DB444C7A}"/>
              </a:ext>
            </a:extLst>
          </p:cNvPr>
          <p:cNvSpPr>
            <a:spLocks noGrp="1"/>
          </p:cNvSpPr>
          <p:nvPr>
            <p:ph type="title"/>
          </p:nvPr>
        </p:nvSpPr>
        <p:spPr/>
        <p:txBody>
          <a:bodyPr/>
          <a:lstStyle/>
          <a:p>
            <a:r>
              <a:rPr lang="en-US" dirty="0"/>
              <a:t>Modifiability requirement</a:t>
            </a:r>
          </a:p>
        </p:txBody>
      </p:sp>
      <p:sp>
        <p:nvSpPr>
          <p:cNvPr id="3" name="Content Placeholder 2">
            <a:extLst>
              <a:ext uri="{FF2B5EF4-FFF2-40B4-BE49-F238E27FC236}">
                <a16:creationId xmlns:a16="http://schemas.microsoft.com/office/drawing/2014/main" id="{B61C5FB6-4650-8AFB-E5D5-AF8D93BC811C}"/>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Upgrades need to be performed regularly during maintenance windows to ensure minimal system downtime without the need to take the entire system offline. </a:t>
            </a:r>
          </a:p>
        </p:txBody>
      </p:sp>
    </p:spTree>
    <p:extLst>
      <p:ext uri="{BB962C8B-B14F-4D97-AF65-F5344CB8AC3E}">
        <p14:creationId xmlns:p14="http://schemas.microsoft.com/office/powerpoint/2010/main" val="76380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302A-7B93-CE93-ABAA-4F4E42BBF178}"/>
              </a:ext>
            </a:extLst>
          </p:cNvPr>
          <p:cNvSpPr>
            <a:spLocks noGrp="1"/>
          </p:cNvSpPr>
          <p:nvPr>
            <p:ph type="title"/>
          </p:nvPr>
        </p:nvSpPr>
        <p:spPr/>
        <p:txBody>
          <a:bodyPr/>
          <a:lstStyle/>
          <a:p>
            <a:pPr lvl="0"/>
            <a:r>
              <a:rPr lang="en-US" sz="4400" dirty="0">
                <a:solidFill>
                  <a:schemeClr val="tx2"/>
                </a:solidFill>
                <a:latin typeface="+mj-lt"/>
                <a:ea typeface="+mj-ea"/>
                <a:cs typeface="+mj-cs"/>
              </a:rPr>
              <a:t>Maintainability requirement</a:t>
            </a:r>
          </a:p>
        </p:txBody>
      </p:sp>
      <p:sp>
        <p:nvSpPr>
          <p:cNvPr id="3" name="Content Placeholder 2">
            <a:extLst>
              <a:ext uri="{FF2B5EF4-FFF2-40B4-BE49-F238E27FC236}">
                <a16:creationId xmlns:a16="http://schemas.microsoft.com/office/drawing/2014/main" id="{B5F73E94-B83E-F1D6-814D-C32B74BACA1E}"/>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system must be maintainable by allowing operations to login via SSH to perform maintenance tasks.</a:t>
            </a:r>
          </a:p>
          <a:p>
            <a:pPr marL="0" marR="0">
              <a:spcBef>
                <a:spcPts val="0"/>
              </a:spcBef>
              <a:spcAft>
                <a:spcPts val="0"/>
              </a:spcAft>
            </a:pPr>
            <a:r>
              <a:rPr lang="en-US" dirty="0">
                <a:effectLst/>
                <a:latin typeface="Calibri" panose="020F0502020204030204" pitchFamily="34" charset="0"/>
              </a:rPr>
              <a:t>Actionable events trigger a ticket in the ticketing system.  </a:t>
            </a:r>
          </a:p>
          <a:p>
            <a:pPr marL="0" marR="0">
              <a:spcBef>
                <a:spcPts val="0"/>
              </a:spcBef>
              <a:spcAft>
                <a:spcPts val="0"/>
              </a:spcAft>
            </a:pPr>
            <a:r>
              <a:rPr lang="en-US" dirty="0">
                <a:latin typeface="Calibri" panose="020F0502020204030204" pitchFamily="34" charset="0"/>
              </a:rPr>
              <a:t>Logs must be available for collection and analysis.</a:t>
            </a:r>
            <a:r>
              <a:rPr lang="en-US" dirty="0">
                <a:effectLst/>
                <a:latin typeface="Calibri" panose="020F0502020204030204" pitchFamily="34" charset="0"/>
              </a:rPr>
              <a:t> </a:t>
            </a:r>
          </a:p>
        </p:txBody>
      </p:sp>
    </p:spTree>
    <p:extLst>
      <p:ext uri="{BB962C8B-B14F-4D97-AF65-F5344CB8AC3E}">
        <p14:creationId xmlns:p14="http://schemas.microsoft.com/office/powerpoint/2010/main" val="78255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4431-4FA3-9F44-CA45-EEA94EEA2C02}"/>
              </a:ext>
            </a:extLst>
          </p:cNvPr>
          <p:cNvSpPr>
            <a:spLocks noGrp="1"/>
          </p:cNvSpPr>
          <p:nvPr>
            <p:ph type="title"/>
          </p:nvPr>
        </p:nvSpPr>
        <p:spPr/>
        <p:txBody>
          <a:bodyPr/>
          <a:lstStyle/>
          <a:p>
            <a:r>
              <a:rPr lang="en-US" sz="4400" dirty="0">
                <a:solidFill>
                  <a:schemeClr val="tx2"/>
                </a:solidFill>
                <a:latin typeface="+mj-lt"/>
                <a:ea typeface="+mj-ea"/>
                <a:cs typeface="+mj-cs"/>
              </a:rPr>
              <a:t>Testability requirement</a:t>
            </a:r>
          </a:p>
        </p:txBody>
      </p:sp>
      <p:sp>
        <p:nvSpPr>
          <p:cNvPr id="3" name="Content Placeholder 2">
            <a:extLst>
              <a:ext uri="{FF2B5EF4-FFF2-40B4-BE49-F238E27FC236}">
                <a16:creationId xmlns:a16="http://schemas.microsoft.com/office/drawing/2014/main" id="{51F8D892-DD9A-6020-7C35-D99723952653}"/>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system must  testable following upgrades to ensure that there is a high probably of finding any new bugs introduced by the upgrade.  </a:t>
            </a:r>
          </a:p>
        </p:txBody>
      </p:sp>
    </p:spTree>
    <p:extLst>
      <p:ext uri="{BB962C8B-B14F-4D97-AF65-F5344CB8AC3E}">
        <p14:creationId xmlns:p14="http://schemas.microsoft.com/office/powerpoint/2010/main" val="491799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4431-4FA3-9F44-CA45-EEA94EEA2C02}"/>
              </a:ext>
            </a:extLst>
          </p:cNvPr>
          <p:cNvSpPr>
            <a:spLocks noGrp="1"/>
          </p:cNvSpPr>
          <p:nvPr>
            <p:ph type="title"/>
          </p:nvPr>
        </p:nvSpPr>
        <p:spPr/>
        <p:txBody>
          <a:bodyPr/>
          <a:lstStyle/>
          <a:p>
            <a:r>
              <a:rPr lang="en-US" sz="4400" dirty="0">
                <a:solidFill>
                  <a:schemeClr val="tx2"/>
                </a:solidFill>
                <a:latin typeface="+mj-lt"/>
                <a:ea typeface="+mj-ea"/>
                <a:cs typeface="+mj-cs"/>
              </a:rPr>
              <a:t>Interoperability requirement</a:t>
            </a:r>
          </a:p>
        </p:txBody>
      </p:sp>
      <p:sp>
        <p:nvSpPr>
          <p:cNvPr id="3" name="Content Placeholder 2">
            <a:extLst>
              <a:ext uri="{FF2B5EF4-FFF2-40B4-BE49-F238E27FC236}">
                <a16:creationId xmlns:a16="http://schemas.microsoft.com/office/drawing/2014/main" id="{51F8D892-DD9A-6020-7C35-D99723952653}"/>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system must be interoperable with the network elements that generate logs, alerts, and performance metrics.  The DCAE system must be able to communicate with these elements (syntactic interoperability) and the data format must be consistent (semantic </a:t>
            </a:r>
            <a:r>
              <a:rPr lang="en-US" dirty="0" err="1">
                <a:effectLst/>
                <a:latin typeface="Calibri" panose="020F0502020204030204" pitchFamily="34" charset="0"/>
              </a:rPr>
              <a:t>interoberability</a:t>
            </a:r>
            <a:r>
              <a:rPr lang="en-US" dirty="0">
                <a:effectLst/>
                <a:latin typeface="Calibri" panose="020F0502020204030204" pitchFamily="34" charset="0"/>
              </a:rPr>
              <a:t>).  </a:t>
            </a:r>
          </a:p>
        </p:txBody>
      </p:sp>
    </p:spTree>
    <p:extLst>
      <p:ext uri="{BB962C8B-B14F-4D97-AF65-F5344CB8AC3E}">
        <p14:creationId xmlns:p14="http://schemas.microsoft.com/office/powerpoint/2010/main" val="298895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a:t>
            </a:r>
            <a:r>
              <a:rPr lang="en-US" sz="2800" b="1" dirty="0"/>
              <a:t>xt</a:t>
            </a:r>
            <a:endParaRPr lang="en-US" sz="2800" dirty="0"/>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1"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p:txBody>
      </p:sp>
    </p:spTree>
    <p:extLst>
      <p:ext uri="{BB962C8B-B14F-4D97-AF65-F5344CB8AC3E}">
        <p14:creationId xmlns:p14="http://schemas.microsoft.com/office/powerpoint/2010/main" val="2710104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D371-41CE-1513-5A50-CE508D29D322}"/>
              </a:ext>
            </a:extLst>
          </p:cNvPr>
          <p:cNvSpPr>
            <a:spLocks noGrp="1"/>
          </p:cNvSpPr>
          <p:nvPr>
            <p:ph type="title"/>
          </p:nvPr>
        </p:nvSpPr>
        <p:spPr>
          <a:xfrm>
            <a:off x="685800" y="609600"/>
            <a:ext cx="7772400" cy="1143000"/>
          </a:xfrm>
        </p:spPr>
        <p:txBody>
          <a:bodyPr wrap="square" anchor="ctr">
            <a:normAutofit/>
          </a:bodyPr>
          <a:lstStyle/>
          <a:p>
            <a:pPr>
              <a:lnSpc>
                <a:spcPct val="90000"/>
              </a:lnSpc>
            </a:pPr>
            <a:r>
              <a:rPr lang="en-US" sz="3700" dirty="0"/>
              <a:t>Module view</a:t>
            </a:r>
          </a:p>
        </p:txBody>
      </p:sp>
      <p:pic>
        <p:nvPicPr>
          <p:cNvPr id="12" name="Picture 11" descr="Graphical user interface&#10;&#10;Description automatically generated">
            <a:extLst>
              <a:ext uri="{FF2B5EF4-FFF2-40B4-BE49-F238E27FC236}">
                <a16:creationId xmlns:a16="http://schemas.microsoft.com/office/drawing/2014/main" id="{C1815741-1508-3335-5C1C-8B00A661B257}"/>
              </a:ext>
            </a:extLst>
          </p:cNvPr>
          <p:cNvPicPr>
            <a:picLocks noChangeAspect="1"/>
          </p:cNvPicPr>
          <p:nvPr/>
        </p:nvPicPr>
        <p:blipFill>
          <a:blip r:embed="rId3"/>
          <a:stretch>
            <a:fillRect/>
          </a:stretch>
        </p:blipFill>
        <p:spPr>
          <a:xfrm>
            <a:off x="762000" y="1981200"/>
            <a:ext cx="7772400" cy="4267200"/>
          </a:xfrm>
          <a:prstGeom prst="rect">
            <a:avLst/>
          </a:prstGeom>
          <a:noFill/>
        </p:spPr>
      </p:pic>
    </p:spTree>
    <p:extLst>
      <p:ext uri="{BB962C8B-B14F-4D97-AF65-F5344CB8AC3E}">
        <p14:creationId xmlns:p14="http://schemas.microsoft.com/office/powerpoint/2010/main" val="254615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F2BB-B4D6-8CC7-89F0-E2705FDA653B}"/>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D070E589-039D-BA48-AE8B-3E4F752F4E03}"/>
              </a:ext>
            </a:extLst>
          </p:cNvPr>
          <p:cNvSpPr>
            <a:spLocks noGrp="1"/>
          </p:cNvSpPr>
          <p:nvPr>
            <p:ph idx="1"/>
          </p:nvPr>
        </p:nvSpPr>
        <p:spPr>
          <a:xfrm>
            <a:off x="685800" y="1752600"/>
            <a:ext cx="7772400" cy="4038600"/>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During the first 100 years of the telecom network the users were restricted to being stationary connected through fixed lines.</a:t>
            </a: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The emergence of mobile telephony in the 1980s made it possible to "move a call" and began the concept of "personal communication services" where each user had a personal handset.  This lead to special mobility equipment (radio towers and databases that tracked movement of users) which augmented the fixed network. </a:t>
            </a:r>
          </a:p>
        </p:txBody>
      </p:sp>
    </p:spTree>
    <p:extLst>
      <p:ext uri="{BB962C8B-B14F-4D97-AF65-F5344CB8AC3E}">
        <p14:creationId xmlns:p14="http://schemas.microsoft.com/office/powerpoint/2010/main" val="3410383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5282-BE30-3456-667E-914D51ED92FD}"/>
              </a:ext>
            </a:extLst>
          </p:cNvPr>
          <p:cNvSpPr>
            <a:spLocks noGrp="1"/>
          </p:cNvSpPr>
          <p:nvPr>
            <p:ph type="title"/>
          </p:nvPr>
        </p:nvSpPr>
        <p:spPr>
          <a:xfrm>
            <a:off x="152400" y="457200"/>
            <a:ext cx="8839200" cy="1143000"/>
          </a:xfrm>
        </p:spPr>
        <p:txBody>
          <a:bodyPr/>
          <a:lstStyle/>
          <a:p>
            <a:r>
              <a:rPr lang="en-US" dirty="0"/>
              <a:t>Real Time Analytics applications</a:t>
            </a:r>
          </a:p>
        </p:txBody>
      </p:sp>
      <p:sp>
        <p:nvSpPr>
          <p:cNvPr id="3" name="Content Placeholder 2">
            <a:extLst>
              <a:ext uri="{FF2B5EF4-FFF2-40B4-BE49-F238E27FC236}">
                <a16:creationId xmlns:a16="http://schemas.microsoft.com/office/drawing/2014/main" id="{2D4E8268-2393-A29D-496C-336B27A3655E}"/>
              </a:ext>
            </a:extLst>
          </p:cNvPr>
          <p:cNvSpPr>
            <a:spLocks noGrp="1"/>
          </p:cNvSpPr>
          <p:nvPr>
            <p:ph idx="1"/>
          </p:nvPr>
        </p:nvSpPr>
        <p:spPr/>
        <p:txBody>
          <a:bodyPr/>
          <a:lstStyle/>
          <a:p>
            <a:r>
              <a:rPr lang="en-US" dirty="0"/>
              <a:t>Provides dashboard functionality for real time data</a:t>
            </a:r>
          </a:p>
        </p:txBody>
      </p:sp>
    </p:spTree>
    <p:extLst>
      <p:ext uri="{BB962C8B-B14F-4D97-AF65-F5344CB8AC3E}">
        <p14:creationId xmlns:p14="http://schemas.microsoft.com/office/powerpoint/2010/main" val="414756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6ABE-722F-8BDF-0407-4D286BEEAC09}"/>
              </a:ext>
            </a:extLst>
          </p:cNvPr>
          <p:cNvSpPr>
            <a:spLocks noGrp="1"/>
          </p:cNvSpPr>
          <p:nvPr>
            <p:ph type="title"/>
          </p:nvPr>
        </p:nvSpPr>
        <p:spPr/>
        <p:txBody>
          <a:bodyPr/>
          <a:lstStyle/>
          <a:p>
            <a:r>
              <a:rPr lang="en-US" dirty="0"/>
              <a:t>Capacity</a:t>
            </a:r>
          </a:p>
        </p:txBody>
      </p:sp>
      <p:sp>
        <p:nvSpPr>
          <p:cNvPr id="3" name="Content Placeholder 2">
            <a:extLst>
              <a:ext uri="{FF2B5EF4-FFF2-40B4-BE49-F238E27FC236}">
                <a16:creationId xmlns:a16="http://schemas.microsoft.com/office/drawing/2014/main" id="{CCF1422B-25A4-D754-CEDB-2DE5D38F48DE}"/>
              </a:ext>
            </a:extLst>
          </p:cNvPr>
          <p:cNvSpPr>
            <a:spLocks noGrp="1"/>
          </p:cNvSpPr>
          <p:nvPr>
            <p:ph idx="1"/>
          </p:nvPr>
        </p:nvSpPr>
        <p:spPr/>
        <p:txBody>
          <a:bodyPr/>
          <a:lstStyle/>
          <a:p>
            <a:r>
              <a:rPr lang="en-US" dirty="0"/>
              <a:t>Performs capacity planning based on:</a:t>
            </a:r>
          </a:p>
          <a:p>
            <a:pPr lvl="1"/>
            <a:r>
              <a:rPr lang="en-US" sz="2800" dirty="0"/>
              <a:t>CPU utilization</a:t>
            </a:r>
          </a:p>
          <a:p>
            <a:pPr lvl="1"/>
            <a:r>
              <a:rPr lang="en-US" sz="2800" dirty="0"/>
              <a:t>Memory utilization</a:t>
            </a:r>
          </a:p>
          <a:p>
            <a:pPr lvl="1"/>
            <a:r>
              <a:rPr lang="en-US" sz="2800" dirty="0"/>
              <a:t>Disk usage </a:t>
            </a:r>
          </a:p>
          <a:p>
            <a:pPr lvl="1"/>
            <a:r>
              <a:rPr lang="en-US" sz="2800" dirty="0"/>
              <a:t>Network bandwidth</a:t>
            </a:r>
          </a:p>
          <a:p>
            <a:endParaRPr lang="en-US" dirty="0"/>
          </a:p>
        </p:txBody>
      </p:sp>
    </p:spTree>
    <p:extLst>
      <p:ext uri="{BB962C8B-B14F-4D97-AF65-F5344CB8AC3E}">
        <p14:creationId xmlns:p14="http://schemas.microsoft.com/office/powerpoint/2010/main" val="3369265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4843-AB53-9F8F-0C72-601A5CAEA4D8}"/>
              </a:ext>
            </a:extLst>
          </p:cNvPr>
          <p:cNvSpPr>
            <a:spLocks noGrp="1"/>
          </p:cNvSpPr>
          <p:nvPr>
            <p:ph type="title"/>
          </p:nvPr>
        </p:nvSpPr>
        <p:spPr/>
        <p:txBody>
          <a:bodyPr/>
          <a:lstStyle/>
          <a:p>
            <a:r>
              <a:rPr lang="en-US" dirty="0"/>
              <a:t>Signatures</a:t>
            </a:r>
          </a:p>
        </p:txBody>
      </p:sp>
      <p:sp>
        <p:nvSpPr>
          <p:cNvPr id="3" name="Content Placeholder 2">
            <a:extLst>
              <a:ext uri="{FF2B5EF4-FFF2-40B4-BE49-F238E27FC236}">
                <a16:creationId xmlns:a16="http://schemas.microsoft.com/office/drawing/2014/main" id="{5DEA4CEB-161F-E2D3-55BE-CC65BCA45D97}"/>
              </a:ext>
            </a:extLst>
          </p:cNvPr>
          <p:cNvSpPr>
            <a:spLocks noGrp="1"/>
          </p:cNvSpPr>
          <p:nvPr>
            <p:ph idx="1"/>
          </p:nvPr>
        </p:nvSpPr>
        <p:spPr/>
        <p:txBody>
          <a:bodyPr/>
          <a:lstStyle/>
          <a:p>
            <a:r>
              <a:rPr lang="en-US" dirty="0"/>
              <a:t>Perform fault and event correlation based on defined rules, policies, known signatures, and other knowledge about the network or service behavior in order to determine the root cause of an outage. </a:t>
            </a:r>
          </a:p>
          <a:p>
            <a:r>
              <a:rPr lang="en-US" dirty="0"/>
              <a:t>It may trigger actions to remediate faults.</a:t>
            </a:r>
          </a:p>
          <a:p>
            <a:endParaRPr lang="en-US" dirty="0"/>
          </a:p>
        </p:txBody>
      </p:sp>
    </p:spTree>
    <p:extLst>
      <p:ext uri="{BB962C8B-B14F-4D97-AF65-F5344CB8AC3E}">
        <p14:creationId xmlns:p14="http://schemas.microsoft.com/office/powerpoint/2010/main" val="3501889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482D-6090-409C-8959-5767F318EC66}"/>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99416DF3-6E48-D11E-1E1E-E3AD27265C56}"/>
              </a:ext>
            </a:extLst>
          </p:cNvPr>
          <p:cNvSpPr>
            <a:spLocks noGrp="1"/>
          </p:cNvSpPr>
          <p:nvPr>
            <p:ph idx="1"/>
          </p:nvPr>
        </p:nvSpPr>
        <p:spPr/>
        <p:txBody>
          <a:bodyPr/>
          <a:lstStyle/>
          <a:p>
            <a:r>
              <a:rPr lang="en-US" dirty="0"/>
              <a:t>Manage test cases and results</a:t>
            </a:r>
          </a:p>
          <a:p>
            <a:r>
              <a:rPr lang="en-US" dirty="0"/>
              <a:t>Tests can be performed on running system to determine faults</a:t>
            </a:r>
          </a:p>
        </p:txBody>
      </p:sp>
    </p:spTree>
    <p:extLst>
      <p:ext uri="{BB962C8B-B14F-4D97-AF65-F5344CB8AC3E}">
        <p14:creationId xmlns:p14="http://schemas.microsoft.com/office/powerpoint/2010/main" val="3760441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9A7E-9EBA-B010-FF6A-E62CE1F1210F}"/>
              </a:ext>
            </a:extLst>
          </p:cNvPr>
          <p:cNvSpPr>
            <a:spLocks noGrp="1"/>
          </p:cNvSpPr>
          <p:nvPr>
            <p:ph type="title"/>
          </p:nvPr>
        </p:nvSpPr>
        <p:spPr/>
        <p:txBody>
          <a:bodyPr/>
          <a:lstStyle/>
          <a:p>
            <a:r>
              <a:rPr lang="en-US" dirty="0"/>
              <a:t>Tickets</a:t>
            </a:r>
          </a:p>
        </p:txBody>
      </p:sp>
      <p:sp>
        <p:nvSpPr>
          <p:cNvPr id="3" name="Content Placeholder 2">
            <a:extLst>
              <a:ext uri="{FF2B5EF4-FFF2-40B4-BE49-F238E27FC236}">
                <a16:creationId xmlns:a16="http://schemas.microsoft.com/office/drawing/2014/main" id="{F87FE069-3AD0-2509-368D-785368973B5D}"/>
              </a:ext>
            </a:extLst>
          </p:cNvPr>
          <p:cNvSpPr>
            <a:spLocks noGrp="1"/>
          </p:cNvSpPr>
          <p:nvPr>
            <p:ph idx="1"/>
          </p:nvPr>
        </p:nvSpPr>
        <p:spPr/>
        <p:txBody>
          <a:bodyPr/>
          <a:lstStyle/>
          <a:p>
            <a:r>
              <a:rPr lang="en-US" dirty="0"/>
              <a:t>Create, route, and edit tickets.</a:t>
            </a:r>
          </a:p>
        </p:txBody>
      </p:sp>
    </p:spTree>
    <p:extLst>
      <p:ext uri="{BB962C8B-B14F-4D97-AF65-F5344CB8AC3E}">
        <p14:creationId xmlns:p14="http://schemas.microsoft.com/office/powerpoint/2010/main" val="1009094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A51C-CFB5-B630-B650-9B7BCD6A4F15}"/>
              </a:ext>
            </a:extLst>
          </p:cNvPr>
          <p:cNvSpPr>
            <a:spLocks noGrp="1"/>
          </p:cNvSpPr>
          <p:nvPr>
            <p:ph type="title"/>
          </p:nvPr>
        </p:nvSpPr>
        <p:spPr/>
        <p:txBody>
          <a:bodyPr/>
          <a:lstStyle/>
          <a:p>
            <a:r>
              <a:rPr lang="en-US" dirty="0"/>
              <a:t>Analytic Framework</a:t>
            </a:r>
          </a:p>
        </p:txBody>
      </p:sp>
      <p:sp>
        <p:nvSpPr>
          <p:cNvPr id="3" name="Content Placeholder 2">
            <a:extLst>
              <a:ext uri="{FF2B5EF4-FFF2-40B4-BE49-F238E27FC236}">
                <a16:creationId xmlns:a16="http://schemas.microsoft.com/office/drawing/2014/main" id="{10106047-AD2F-4AE0-062C-5E84D10B5F30}"/>
              </a:ext>
            </a:extLst>
          </p:cNvPr>
          <p:cNvSpPr>
            <a:spLocks noGrp="1"/>
          </p:cNvSpPr>
          <p:nvPr>
            <p:ph idx="1"/>
          </p:nvPr>
        </p:nvSpPr>
        <p:spPr/>
        <p:txBody>
          <a:bodyPr/>
          <a:lstStyle/>
          <a:p>
            <a:r>
              <a:rPr lang="en-US" dirty="0"/>
              <a:t>A framework to support analysis applications.</a:t>
            </a:r>
          </a:p>
        </p:txBody>
      </p:sp>
    </p:spTree>
    <p:extLst>
      <p:ext uri="{BB962C8B-B14F-4D97-AF65-F5344CB8AC3E}">
        <p14:creationId xmlns:p14="http://schemas.microsoft.com/office/powerpoint/2010/main" val="3269529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4C21-E41E-C4DE-7E17-3987BECEEE81}"/>
              </a:ext>
            </a:extLst>
          </p:cNvPr>
          <p:cNvSpPr>
            <a:spLocks noGrp="1"/>
          </p:cNvSpPr>
          <p:nvPr>
            <p:ph type="title"/>
          </p:nvPr>
        </p:nvSpPr>
        <p:spPr/>
        <p:txBody>
          <a:bodyPr/>
          <a:lstStyle/>
          <a:p>
            <a:r>
              <a:rPr lang="en-US" dirty="0"/>
              <a:t>Data Movement</a:t>
            </a:r>
          </a:p>
        </p:txBody>
      </p:sp>
      <p:sp>
        <p:nvSpPr>
          <p:cNvPr id="3" name="Content Placeholder 2">
            <a:extLst>
              <a:ext uri="{FF2B5EF4-FFF2-40B4-BE49-F238E27FC236}">
                <a16:creationId xmlns:a16="http://schemas.microsoft.com/office/drawing/2014/main" id="{ED1163DE-6669-22E9-9E43-09350A1665E3}"/>
              </a:ext>
            </a:extLst>
          </p:cNvPr>
          <p:cNvSpPr>
            <a:spLocks noGrp="1"/>
          </p:cNvSpPr>
          <p:nvPr>
            <p:ph idx="1"/>
          </p:nvPr>
        </p:nvSpPr>
        <p:spPr/>
        <p:txBody>
          <a:bodyPr/>
          <a:lstStyle/>
          <a:p>
            <a:r>
              <a:rPr lang="en-US" dirty="0"/>
              <a:t>Receive and forward events.</a:t>
            </a:r>
          </a:p>
        </p:txBody>
      </p:sp>
    </p:spTree>
    <p:extLst>
      <p:ext uri="{BB962C8B-B14F-4D97-AF65-F5344CB8AC3E}">
        <p14:creationId xmlns:p14="http://schemas.microsoft.com/office/powerpoint/2010/main" val="104769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9313-7901-6A8A-AC85-528D134AC98E}"/>
              </a:ext>
            </a:extLst>
          </p:cNvPr>
          <p:cNvSpPr>
            <a:spLocks noGrp="1"/>
          </p:cNvSpPr>
          <p:nvPr>
            <p:ph type="title"/>
          </p:nvPr>
        </p:nvSpPr>
        <p:spPr/>
        <p:txBody>
          <a:bodyPr/>
          <a:lstStyle/>
          <a:p>
            <a:r>
              <a:rPr lang="en-US" dirty="0"/>
              <a:t>Data Persistence</a:t>
            </a:r>
          </a:p>
        </p:txBody>
      </p:sp>
      <p:sp>
        <p:nvSpPr>
          <p:cNvPr id="3" name="Content Placeholder 2">
            <a:extLst>
              <a:ext uri="{FF2B5EF4-FFF2-40B4-BE49-F238E27FC236}">
                <a16:creationId xmlns:a16="http://schemas.microsoft.com/office/drawing/2014/main" id="{530D3746-47BF-B2BE-43BD-24579CE104C5}"/>
              </a:ext>
            </a:extLst>
          </p:cNvPr>
          <p:cNvSpPr>
            <a:spLocks noGrp="1"/>
          </p:cNvSpPr>
          <p:nvPr>
            <p:ph idx="1"/>
          </p:nvPr>
        </p:nvSpPr>
        <p:spPr/>
        <p:txBody>
          <a:bodyPr/>
          <a:lstStyle/>
          <a:p>
            <a:r>
              <a:rPr lang="en-US" dirty="0"/>
              <a:t>Data base functions </a:t>
            </a:r>
          </a:p>
        </p:txBody>
      </p:sp>
    </p:spTree>
    <p:extLst>
      <p:ext uri="{BB962C8B-B14F-4D97-AF65-F5344CB8AC3E}">
        <p14:creationId xmlns:p14="http://schemas.microsoft.com/office/powerpoint/2010/main" val="2338022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E187-FEE4-9FBF-2A9A-3962F9009D38}"/>
              </a:ext>
            </a:extLst>
          </p:cNvPr>
          <p:cNvSpPr>
            <a:spLocks noGrp="1"/>
          </p:cNvSpPr>
          <p:nvPr>
            <p:ph type="title"/>
          </p:nvPr>
        </p:nvSpPr>
        <p:spPr/>
        <p:txBody>
          <a:bodyPr/>
          <a:lstStyle/>
          <a:p>
            <a:r>
              <a:rPr lang="en-US" dirty="0"/>
              <a:t>Stream Data collection</a:t>
            </a:r>
          </a:p>
        </p:txBody>
      </p:sp>
      <p:sp>
        <p:nvSpPr>
          <p:cNvPr id="3" name="Content Placeholder 2">
            <a:extLst>
              <a:ext uri="{FF2B5EF4-FFF2-40B4-BE49-F238E27FC236}">
                <a16:creationId xmlns:a16="http://schemas.microsoft.com/office/drawing/2014/main" id="{8216E733-1335-D410-D6B8-1D0783CA5913}"/>
              </a:ext>
            </a:extLst>
          </p:cNvPr>
          <p:cNvSpPr>
            <a:spLocks noGrp="1"/>
          </p:cNvSpPr>
          <p:nvPr>
            <p:ph idx="1"/>
          </p:nvPr>
        </p:nvSpPr>
        <p:spPr/>
        <p:txBody>
          <a:bodyPr/>
          <a:lstStyle/>
          <a:p>
            <a:r>
              <a:rPr lang="en-US" dirty="0"/>
              <a:t>Manage and aggregate streamed data.</a:t>
            </a:r>
          </a:p>
        </p:txBody>
      </p:sp>
    </p:spTree>
    <p:extLst>
      <p:ext uri="{BB962C8B-B14F-4D97-AF65-F5344CB8AC3E}">
        <p14:creationId xmlns:p14="http://schemas.microsoft.com/office/powerpoint/2010/main" val="4045199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3849-92F4-CA31-996A-5DDA3CDF5EDB}"/>
              </a:ext>
            </a:extLst>
          </p:cNvPr>
          <p:cNvSpPr>
            <a:spLocks noGrp="1"/>
          </p:cNvSpPr>
          <p:nvPr>
            <p:ph type="title"/>
          </p:nvPr>
        </p:nvSpPr>
        <p:spPr/>
        <p:txBody>
          <a:bodyPr/>
          <a:lstStyle/>
          <a:p>
            <a:r>
              <a:rPr lang="en-US" dirty="0"/>
              <a:t>Batch Data collection</a:t>
            </a:r>
          </a:p>
        </p:txBody>
      </p:sp>
      <p:sp>
        <p:nvSpPr>
          <p:cNvPr id="3" name="Content Placeholder 2">
            <a:extLst>
              <a:ext uri="{FF2B5EF4-FFF2-40B4-BE49-F238E27FC236}">
                <a16:creationId xmlns:a16="http://schemas.microsoft.com/office/drawing/2014/main" id="{5F56057A-B97B-6B09-0AA4-6BD2422AD2D0}"/>
              </a:ext>
            </a:extLst>
          </p:cNvPr>
          <p:cNvSpPr>
            <a:spLocks noGrp="1"/>
          </p:cNvSpPr>
          <p:nvPr>
            <p:ph idx="1"/>
          </p:nvPr>
        </p:nvSpPr>
        <p:spPr/>
        <p:txBody>
          <a:bodyPr/>
          <a:lstStyle/>
          <a:p>
            <a:r>
              <a:rPr lang="en-US" dirty="0"/>
              <a:t>Periodically retrieves data to be batched (e.g. logs)</a:t>
            </a:r>
          </a:p>
          <a:p>
            <a:r>
              <a:rPr lang="en-US" dirty="0"/>
              <a:t>Stores data in Data Persistence</a:t>
            </a:r>
          </a:p>
          <a:p>
            <a:r>
              <a:rPr lang="en-US" dirty="0"/>
              <a:t>Cleans up logs on servers</a:t>
            </a:r>
          </a:p>
        </p:txBody>
      </p:sp>
    </p:spTree>
    <p:extLst>
      <p:ext uri="{BB962C8B-B14F-4D97-AF65-F5344CB8AC3E}">
        <p14:creationId xmlns:p14="http://schemas.microsoft.com/office/powerpoint/2010/main" val="218969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2503-FB84-61BC-B5D7-644B38FE3CD7}"/>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5B31AB53-C413-0B37-2B95-6CAAF6474ED3}"/>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The widespread use of the Internet made the Internet Protocol (IP) the data network protocol of choice and eventually the traditional public telephone network transformed to an all IP network. </a:t>
            </a:r>
            <a:endParaRPr lang="en-US" sz="1800" dirty="0">
              <a:effectLst/>
              <a:latin typeface="Calibri" panose="020F0502020204030204" pitchFamily="34" charset="0"/>
            </a:endParaRPr>
          </a:p>
          <a:p>
            <a:pPr marL="342900" marR="0">
              <a:spcBef>
                <a:spcPts val="0"/>
              </a:spcBef>
              <a:spcAft>
                <a:spcPts val="0"/>
              </a:spcAft>
            </a:pPr>
            <a:r>
              <a:rPr lang="en-US" sz="2800" dirty="0">
                <a:effectLst/>
                <a:latin typeface="Calibri" panose="020F0502020204030204" pitchFamily="34" charset="0"/>
              </a:rPr>
              <a:t>The Long-Term Evolution (LTE) wireless system was developed to handle the increased volume of mobile traffic by building a network </a:t>
            </a:r>
          </a:p>
        </p:txBody>
      </p:sp>
    </p:spTree>
    <p:extLst>
      <p:ext uri="{BB962C8B-B14F-4D97-AF65-F5344CB8AC3E}">
        <p14:creationId xmlns:p14="http://schemas.microsoft.com/office/powerpoint/2010/main" val="3087177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p:txBody>
          <a:bodyPr/>
          <a:lstStyle/>
          <a:p>
            <a:pPr lvl="0"/>
            <a:r>
              <a:rPr lang="en-US" sz="3200" dirty="0"/>
              <a:t>Business context</a:t>
            </a:r>
          </a:p>
          <a:p>
            <a:pPr lvl="0"/>
            <a:r>
              <a:rPr lang="en-US" sz="3200" dirty="0"/>
              <a:t>Use cases</a:t>
            </a:r>
          </a:p>
          <a:p>
            <a:pPr lvl="0"/>
            <a:r>
              <a:rPr lang="en-US" sz="3200" dirty="0"/>
              <a:t>Constraints</a:t>
            </a:r>
          </a:p>
          <a:p>
            <a:pPr lvl="0"/>
            <a:r>
              <a:rPr lang="en-US" sz="3200" dirty="0"/>
              <a:t>Quality</a:t>
            </a:r>
            <a:r>
              <a:rPr lang="en-US" sz="3200" baseline="0" dirty="0"/>
              <a:t> requirements</a:t>
            </a:r>
          </a:p>
          <a:p>
            <a:pPr lvl="0"/>
            <a:r>
              <a:rPr lang="en-US" sz="3200" baseline="0" dirty="0"/>
              <a:t>Software architecture</a:t>
            </a:r>
          </a:p>
          <a:p>
            <a:pPr lvl="0"/>
            <a:r>
              <a:rPr lang="en-US" sz="3200" b="1" dirty="0"/>
              <a:t>Satisfying</a:t>
            </a:r>
            <a:r>
              <a:rPr lang="en-US" sz="3200" b="1" baseline="0" dirty="0"/>
              <a:t> requirements</a:t>
            </a:r>
          </a:p>
          <a:p>
            <a:pPr lvl="0"/>
            <a:r>
              <a:rPr lang="en-US" sz="3200" dirty="0"/>
              <a:t>Next steps</a:t>
            </a:r>
          </a:p>
        </p:txBody>
      </p:sp>
    </p:spTree>
    <p:extLst>
      <p:ext uri="{BB962C8B-B14F-4D97-AF65-F5344CB8AC3E}">
        <p14:creationId xmlns:p14="http://schemas.microsoft.com/office/powerpoint/2010/main" val="2339067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74E-A4DE-6B94-AF03-90755DDA6207}"/>
              </a:ext>
            </a:extLst>
          </p:cNvPr>
          <p:cNvSpPr>
            <a:spLocks noGrp="1"/>
          </p:cNvSpPr>
          <p:nvPr>
            <p:ph type="title"/>
          </p:nvPr>
        </p:nvSpPr>
        <p:spPr/>
        <p:txBody>
          <a:bodyPr/>
          <a:lstStyle/>
          <a:p>
            <a:r>
              <a:rPr lang="en-US" dirty="0"/>
              <a:t>Steps to achieve UC 1</a:t>
            </a:r>
          </a:p>
        </p:txBody>
      </p:sp>
      <p:sp>
        <p:nvSpPr>
          <p:cNvPr id="3" name="Content Placeholder 2">
            <a:extLst>
              <a:ext uri="{FF2B5EF4-FFF2-40B4-BE49-F238E27FC236}">
                <a16:creationId xmlns:a16="http://schemas.microsoft.com/office/drawing/2014/main" id="{462034F5-A898-D535-7D11-7DF57F87073C}"/>
              </a:ext>
            </a:extLst>
          </p:cNvPr>
          <p:cNvSpPr>
            <a:spLocks noGrp="1"/>
          </p:cNvSpPr>
          <p:nvPr>
            <p:ph idx="1"/>
          </p:nvPr>
        </p:nvSpPr>
        <p:spPr/>
        <p:txBody>
          <a:bodyPr/>
          <a:lstStyle/>
          <a:p>
            <a:r>
              <a:rPr lang="en-US" dirty="0"/>
              <a:t>A</a:t>
            </a:r>
            <a:r>
              <a:rPr lang="en-US" baseline="0" dirty="0"/>
              <a:t>nalytic Framework subscribes to topics from both stream data collection and batch data collection</a:t>
            </a:r>
          </a:p>
          <a:p>
            <a:r>
              <a:rPr lang="en-US" baseline="0" dirty="0"/>
              <a:t>Analytic </a:t>
            </a:r>
            <a:r>
              <a:rPr lang="en-US" dirty="0"/>
              <a:t>Fr</a:t>
            </a:r>
            <a:r>
              <a:rPr lang="en-US" baseline="0" dirty="0"/>
              <a:t>amework aggregates logs and counters on</a:t>
            </a:r>
            <a:r>
              <a:rPr lang="en-US" dirty="0"/>
              <a:t> request</a:t>
            </a:r>
            <a:endParaRPr lang="en-US" baseline="0" dirty="0"/>
          </a:p>
          <a:p>
            <a:r>
              <a:rPr lang="en-US" dirty="0"/>
              <a:t>HMI displays dashboard with information from aggregated events and allows drilling down into aggregated events</a:t>
            </a:r>
          </a:p>
        </p:txBody>
      </p:sp>
    </p:spTree>
    <p:extLst>
      <p:ext uri="{BB962C8B-B14F-4D97-AF65-F5344CB8AC3E}">
        <p14:creationId xmlns:p14="http://schemas.microsoft.com/office/powerpoint/2010/main" val="3989517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32A6-77F5-0422-09E3-BF870D999D43}"/>
              </a:ext>
            </a:extLst>
          </p:cNvPr>
          <p:cNvSpPr>
            <a:spLocks noGrp="1"/>
          </p:cNvSpPr>
          <p:nvPr>
            <p:ph type="title"/>
          </p:nvPr>
        </p:nvSpPr>
        <p:spPr/>
        <p:txBody>
          <a:bodyPr/>
          <a:lstStyle/>
          <a:p>
            <a:r>
              <a:rPr lang="en-US" dirty="0"/>
              <a:t>Steps to achieve UC 1</a:t>
            </a:r>
          </a:p>
        </p:txBody>
      </p:sp>
      <p:sp>
        <p:nvSpPr>
          <p:cNvPr id="3" name="Content Placeholder 2">
            <a:extLst>
              <a:ext uri="{FF2B5EF4-FFF2-40B4-BE49-F238E27FC236}">
                <a16:creationId xmlns:a16="http://schemas.microsoft.com/office/drawing/2014/main" id="{5D4FBD94-12F1-6AB4-CF98-9780F7E81FBD}"/>
              </a:ext>
            </a:extLst>
          </p:cNvPr>
          <p:cNvSpPr>
            <a:spLocks noGrp="1"/>
          </p:cNvSpPr>
          <p:nvPr>
            <p:ph idx="1"/>
          </p:nvPr>
        </p:nvSpPr>
        <p:spPr/>
        <p:txBody>
          <a:bodyPr/>
          <a:lstStyle/>
          <a:p>
            <a:r>
              <a:rPr lang="en-US" dirty="0"/>
              <a:t>Dashboard is recalculated</a:t>
            </a:r>
            <a:r>
              <a:rPr lang="en-US" baseline="0" dirty="0"/>
              <a:t> and updated</a:t>
            </a:r>
            <a:r>
              <a:rPr lang="en-US" dirty="0"/>
              <a:t> periodically by analytic framework and real time analytics</a:t>
            </a:r>
          </a:p>
          <a:p>
            <a:r>
              <a:rPr lang="en-US" dirty="0"/>
              <a:t>HMI</a:t>
            </a:r>
            <a:r>
              <a:rPr lang="en-US" baseline="0" dirty="0"/>
              <a:t> allows creation and management of alerts </a:t>
            </a:r>
          </a:p>
          <a:p>
            <a:r>
              <a:rPr lang="en-US" baseline="0" dirty="0"/>
              <a:t>Real Time </a:t>
            </a:r>
            <a:r>
              <a:rPr lang="en-US" dirty="0"/>
              <a:t>A</a:t>
            </a:r>
            <a:r>
              <a:rPr lang="en-US" baseline="0" dirty="0"/>
              <a:t>nalytics manages active alerts</a:t>
            </a:r>
          </a:p>
          <a:p>
            <a:r>
              <a:rPr lang="en-US" baseline="0" dirty="0"/>
              <a:t>Real Time </a:t>
            </a:r>
            <a:r>
              <a:rPr lang="en-US" dirty="0"/>
              <a:t>A</a:t>
            </a:r>
            <a:r>
              <a:rPr lang="en-US" baseline="0" dirty="0"/>
              <a:t>nalytics manages authentication and authorization for users through an IAM </a:t>
            </a:r>
          </a:p>
          <a:p>
            <a:r>
              <a:rPr lang="en-US" dirty="0"/>
              <a:t>Data Persistence stores specification of alerts</a:t>
            </a:r>
          </a:p>
        </p:txBody>
      </p:sp>
    </p:spTree>
    <p:extLst>
      <p:ext uri="{BB962C8B-B14F-4D97-AF65-F5344CB8AC3E}">
        <p14:creationId xmlns:p14="http://schemas.microsoft.com/office/powerpoint/2010/main" val="4019321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DE7A-417B-9C34-FEE8-3808240F6019}"/>
              </a:ext>
            </a:extLst>
          </p:cNvPr>
          <p:cNvSpPr>
            <a:spLocks noGrp="1"/>
          </p:cNvSpPr>
          <p:nvPr>
            <p:ph type="title"/>
          </p:nvPr>
        </p:nvSpPr>
        <p:spPr/>
        <p:txBody>
          <a:bodyPr/>
          <a:lstStyle/>
          <a:p>
            <a:r>
              <a:rPr lang="en-US" dirty="0"/>
              <a:t>Steps to achieve UC 2</a:t>
            </a:r>
          </a:p>
        </p:txBody>
      </p:sp>
      <p:sp>
        <p:nvSpPr>
          <p:cNvPr id="3" name="Content Placeholder 2">
            <a:extLst>
              <a:ext uri="{FF2B5EF4-FFF2-40B4-BE49-F238E27FC236}">
                <a16:creationId xmlns:a16="http://schemas.microsoft.com/office/drawing/2014/main" id="{4DA49B23-2133-8670-80E1-E451FF50CDCD}"/>
              </a:ext>
            </a:extLst>
          </p:cNvPr>
          <p:cNvSpPr>
            <a:spLocks noGrp="1"/>
          </p:cNvSpPr>
          <p:nvPr>
            <p:ph idx="1"/>
          </p:nvPr>
        </p:nvSpPr>
        <p:spPr/>
        <p:txBody>
          <a:bodyPr/>
          <a:lstStyle/>
          <a:p>
            <a:r>
              <a:rPr lang="en-US" dirty="0"/>
              <a:t>Tickets and their status are managed in Tickets and maintained in Data Persistence</a:t>
            </a:r>
          </a:p>
          <a:p>
            <a:r>
              <a:rPr lang="en-US" dirty="0"/>
              <a:t>Ticket</a:t>
            </a:r>
            <a:r>
              <a:rPr lang="en-US" baseline="0" dirty="0"/>
              <a:t> management authorizes users through an IAM</a:t>
            </a:r>
          </a:p>
          <a:p>
            <a:r>
              <a:rPr lang="en-US" dirty="0"/>
              <a:t>Users are allowed to perform the functions in UC2</a:t>
            </a:r>
          </a:p>
          <a:p>
            <a:r>
              <a:rPr lang="en-US" dirty="0"/>
              <a:t>Users interact with Tickets through HMI</a:t>
            </a:r>
          </a:p>
        </p:txBody>
      </p:sp>
    </p:spTree>
    <p:extLst>
      <p:ext uri="{BB962C8B-B14F-4D97-AF65-F5344CB8AC3E}">
        <p14:creationId xmlns:p14="http://schemas.microsoft.com/office/powerpoint/2010/main" val="2989633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74E-A4DE-6B94-AF03-90755DDA6207}"/>
              </a:ext>
            </a:extLst>
          </p:cNvPr>
          <p:cNvSpPr>
            <a:spLocks noGrp="1"/>
          </p:cNvSpPr>
          <p:nvPr>
            <p:ph type="title"/>
          </p:nvPr>
        </p:nvSpPr>
        <p:spPr/>
        <p:txBody>
          <a:bodyPr/>
          <a:lstStyle/>
          <a:p>
            <a:r>
              <a:rPr lang="en-US" dirty="0"/>
              <a:t>Steps to achieve UC 3</a:t>
            </a:r>
          </a:p>
        </p:txBody>
      </p:sp>
      <p:sp>
        <p:nvSpPr>
          <p:cNvPr id="3" name="Content Placeholder 2">
            <a:extLst>
              <a:ext uri="{FF2B5EF4-FFF2-40B4-BE49-F238E27FC236}">
                <a16:creationId xmlns:a16="http://schemas.microsoft.com/office/drawing/2014/main" id="{462034F5-A898-D535-7D11-7DF57F87073C}"/>
              </a:ext>
            </a:extLst>
          </p:cNvPr>
          <p:cNvSpPr>
            <a:spLocks noGrp="1"/>
          </p:cNvSpPr>
          <p:nvPr>
            <p:ph idx="1"/>
          </p:nvPr>
        </p:nvSpPr>
        <p:spPr/>
        <p:txBody>
          <a:bodyPr/>
          <a:lstStyle/>
          <a:p>
            <a:r>
              <a:rPr lang="en-US" dirty="0"/>
              <a:t>Real Time Analytics has capabilities to correlate data</a:t>
            </a:r>
            <a:r>
              <a:rPr lang="en-US" baseline="0" dirty="0"/>
              <a:t> and detect failures.</a:t>
            </a:r>
          </a:p>
          <a:p>
            <a:r>
              <a:rPr lang="en-US" baseline="0" dirty="0"/>
              <a:t>Real time Analytics subscribes to the data sources necessary to detect</a:t>
            </a:r>
            <a:r>
              <a:rPr lang="en-US" dirty="0"/>
              <a:t> failure.</a:t>
            </a:r>
          </a:p>
          <a:p>
            <a:r>
              <a:rPr lang="en-US" dirty="0"/>
              <a:t>Real time Analytic analyzes current data to predict capacity exhaustion and Capacity plans for reallocation of resources and the need for additional resources both in the short term and the long term.</a:t>
            </a:r>
          </a:p>
        </p:txBody>
      </p:sp>
    </p:spTree>
    <p:extLst>
      <p:ext uri="{BB962C8B-B14F-4D97-AF65-F5344CB8AC3E}">
        <p14:creationId xmlns:p14="http://schemas.microsoft.com/office/powerpoint/2010/main" val="4176185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97E2-C1F1-A36C-2595-ECF2456F64AA}"/>
              </a:ext>
            </a:extLst>
          </p:cNvPr>
          <p:cNvSpPr>
            <a:spLocks noGrp="1"/>
          </p:cNvSpPr>
          <p:nvPr>
            <p:ph type="title"/>
          </p:nvPr>
        </p:nvSpPr>
        <p:spPr/>
        <p:txBody>
          <a:bodyPr/>
          <a:lstStyle/>
          <a:p>
            <a:r>
              <a:rPr lang="en-US" dirty="0"/>
              <a:t>Steps</a:t>
            </a:r>
            <a:r>
              <a:rPr lang="en-US" baseline="0" dirty="0"/>
              <a:t> to achieve security</a:t>
            </a:r>
            <a:endParaRPr lang="en-US" dirty="0"/>
          </a:p>
        </p:txBody>
      </p:sp>
      <p:sp>
        <p:nvSpPr>
          <p:cNvPr id="3" name="Content Placeholder 2">
            <a:extLst>
              <a:ext uri="{FF2B5EF4-FFF2-40B4-BE49-F238E27FC236}">
                <a16:creationId xmlns:a16="http://schemas.microsoft.com/office/drawing/2014/main" id="{4A4D0715-1648-9054-AA47-7AC573847A9E}"/>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system must include an Identify Access Management (IAM) system that will authenticate users and ensure that they have permissions to resources that followed the Least Privilege Principles. </a:t>
            </a:r>
          </a:p>
          <a:p>
            <a:pPr marL="0" marR="0">
              <a:spcBef>
                <a:spcPts val="0"/>
              </a:spcBef>
              <a:spcAft>
                <a:spcPts val="0"/>
              </a:spcAft>
            </a:pPr>
            <a:r>
              <a:rPr lang="en-US" dirty="0">
                <a:effectLst/>
                <a:latin typeface="Calibri" panose="020F0502020204030204" pitchFamily="34" charset="0"/>
              </a:rPr>
              <a:t>Add IAM to the architecture</a:t>
            </a:r>
          </a:p>
        </p:txBody>
      </p:sp>
    </p:spTree>
    <p:extLst>
      <p:ext uri="{BB962C8B-B14F-4D97-AF65-F5344CB8AC3E}">
        <p14:creationId xmlns:p14="http://schemas.microsoft.com/office/powerpoint/2010/main" val="2051818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191F-B241-ED09-20F7-D04B92948885}"/>
              </a:ext>
            </a:extLst>
          </p:cNvPr>
          <p:cNvSpPr>
            <a:spLocks noGrp="1"/>
          </p:cNvSpPr>
          <p:nvPr>
            <p:ph type="title"/>
          </p:nvPr>
        </p:nvSpPr>
        <p:spPr/>
        <p:txBody>
          <a:bodyPr/>
          <a:lstStyle/>
          <a:p>
            <a:r>
              <a:rPr lang="en-US" dirty="0"/>
              <a:t>Steps to achieve security</a:t>
            </a:r>
          </a:p>
        </p:txBody>
      </p:sp>
      <p:sp>
        <p:nvSpPr>
          <p:cNvPr id="3" name="Content Placeholder 2">
            <a:extLst>
              <a:ext uri="{FF2B5EF4-FFF2-40B4-BE49-F238E27FC236}">
                <a16:creationId xmlns:a16="http://schemas.microsoft.com/office/drawing/2014/main" id="{D63E9EFD-168F-31B3-2B3C-4162266F844A}"/>
              </a:ext>
            </a:extLst>
          </p:cNvPr>
          <p:cNvSpPr>
            <a:spLocks noGrp="1"/>
          </p:cNvSpPr>
          <p:nvPr>
            <p:ph idx="1"/>
          </p:nvPr>
        </p:nvSpPr>
        <p:spPr/>
        <p:txBody>
          <a:bodyPr/>
          <a:lstStyle/>
          <a:p>
            <a:pPr>
              <a:spcBef>
                <a:spcPts val="0"/>
              </a:spcBef>
              <a:spcAft>
                <a:spcPts val="0"/>
              </a:spcAft>
            </a:pPr>
            <a:r>
              <a:rPr lang="en-US" dirty="0">
                <a:effectLst/>
                <a:latin typeface="Calibri" panose="020F0502020204030204" pitchFamily="34" charset="0"/>
              </a:rPr>
              <a:t>The system must mitigate for the OWASP top ten threats.</a:t>
            </a:r>
          </a:p>
          <a:p>
            <a:pPr>
              <a:spcBef>
                <a:spcPts val="0"/>
              </a:spcBef>
              <a:spcAft>
                <a:spcPts val="0"/>
              </a:spcAft>
            </a:pPr>
            <a:r>
              <a:rPr lang="en-US" dirty="0">
                <a:effectLst/>
                <a:latin typeface="Calibri" panose="020F0502020204030204" pitchFamily="34" charset="0"/>
              </a:rPr>
              <a:t>The testing module will exercise the top ten OWASP threats</a:t>
            </a:r>
          </a:p>
        </p:txBody>
      </p:sp>
    </p:spTree>
    <p:extLst>
      <p:ext uri="{BB962C8B-B14F-4D97-AF65-F5344CB8AC3E}">
        <p14:creationId xmlns:p14="http://schemas.microsoft.com/office/powerpoint/2010/main" val="173358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F5B8-A2B8-504F-9268-D37EDB84387F}"/>
              </a:ext>
            </a:extLst>
          </p:cNvPr>
          <p:cNvSpPr>
            <a:spLocks noGrp="1"/>
          </p:cNvSpPr>
          <p:nvPr>
            <p:ph type="title"/>
          </p:nvPr>
        </p:nvSpPr>
        <p:spPr/>
        <p:txBody>
          <a:bodyPr/>
          <a:lstStyle/>
          <a:p>
            <a:r>
              <a:rPr lang="en-US" dirty="0"/>
              <a:t>Steps to</a:t>
            </a:r>
            <a:r>
              <a:rPr lang="en-US" baseline="0" dirty="0"/>
              <a:t> achieve security</a:t>
            </a:r>
            <a:endParaRPr lang="en-US" dirty="0"/>
          </a:p>
        </p:txBody>
      </p:sp>
      <p:sp>
        <p:nvSpPr>
          <p:cNvPr id="3" name="Content Placeholder 2">
            <a:extLst>
              <a:ext uri="{FF2B5EF4-FFF2-40B4-BE49-F238E27FC236}">
                <a16:creationId xmlns:a16="http://schemas.microsoft.com/office/drawing/2014/main" id="{8A3FA659-2319-B143-57CE-EB77349EA957}"/>
              </a:ext>
            </a:extLst>
          </p:cNvPr>
          <p:cNvSpPr>
            <a:spLocks noGrp="1"/>
          </p:cNvSpPr>
          <p:nvPr>
            <p:ph idx="1"/>
          </p:nvPr>
        </p:nvSpPr>
        <p:spPr/>
        <p:txBody>
          <a:bodyPr/>
          <a:lstStyle/>
          <a:p>
            <a:pPr>
              <a:spcBef>
                <a:spcPts val="0"/>
              </a:spcBef>
              <a:spcAft>
                <a:spcPts val="0"/>
              </a:spcAft>
            </a:pPr>
            <a:r>
              <a:rPr lang="en-US" dirty="0">
                <a:latin typeface="Calibri" panose="020F0502020204030204" pitchFamily="34" charset="0"/>
              </a:rPr>
              <a:t>Published vulnerabilities, e.g. OS, database, application, must be addressed in a timely manner and systems must be patched.</a:t>
            </a:r>
          </a:p>
          <a:p>
            <a:pPr>
              <a:spcBef>
                <a:spcPts val="0"/>
              </a:spcBef>
              <a:spcAft>
                <a:spcPts val="0"/>
              </a:spcAft>
            </a:pPr>
            <a:r>
              <a:rPr lang="en-US" dirty="0">
                <a:latin typeface="Calibri" panose="020F0502020204030204" pitchFamily="34" charset="0"/>
              </a:rPr>
              <a:t>A</a:t>
            </a:r>
            <a:r>
              <a:rPr lang="en-US" baseline="0" dirty="0">
                <a:latin typeface="Calibri" panose="020F0502020204030204" pitchFamily="34" charset="0"/>
              </a:rPr>
              <a:t> Bill of Materials is generated during the build process and Testing periodically scans the BOM and compares it to the CVE.</a:t>
            </a:r>
            <a:endParaRPr lang="en-US" dirty="0"/>
          </a:p>
        </p:txBody>
      </p:sp>
    </p:spTree>
    <p:extLst>
      <p:ext uri="{BB962C8B-B14F-4D97-AF65-F5344CB8AC3E}">
        <p14:creationId xmlns:p14="http://schemas.microsoft.com/office/powerpoint/2010/main" val="2242019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3B6B-2108-5710-0733-0B84408B2810}"/>
              </a:ext>
            </a:extLst>
          </p:cNvPr>
          <p:cNvSpPr>
            <a:spLocks noGrp="1"/>
          </p:cNvSpPr>
          <p:nvPr>
            <p:ph type="title"/>
          </p:nvPr>
        </p:nvSpPr>
        <p:spPr>
          <a:xfrm>
            <a:off x="665018" y="533400"/>
            <a:ext cx="7772400" cy="1143000"/>
          </a:xfrm>
        </p:spPr>
        <p:txBody>
          <a:bodyPr/>
          <a:lstStyle/>
          <a:p>
            <a:r>
              <a:rPr lang="en-US" dirty="0"/>
              <a:t>Satisfying</a:t>
            </a:r>
            <a:r>
              <a:rPr lang="en-US" baseline="0" dirty="0"/>
              <a:t> p</a:t>
            </a:r>
            <a:r>
              <a:rPr lang="en-US" dirty="0"/>
              <a:t>erformance requirement</a:t>
            </a:r>
          </a:p>
        </p:txBody>
      </p:sp>
      <p:sp>
        <p:nvSpPr>
          <p:cNvPr id="3" name="Content Placeholder 2">
            <a:extLst>
              <a:ext uri="{FF2B5EF4-FFF2-40B4-BE49-F238E27FC236}">
                <a16:creationId xmlns:a16="http://schemas.microsoft.com/office/drawing/2014/main" id="{64D65ABD-BCB5-70EE-07DD-9FC4DE9F007D}"/>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The acceptable latency period for batch data to arrive is no more than 15 minutes.</a:t>
            </a:r>
          </a:p>
          <a:p>
            <a:pPr marL="0" marR="0">
              <a:spcBef>
                <a:spcPts val="0"/>
              </a:spcBef>
              <a:spcAft>
                <a:spcPts val="0"/>
              </a:spcAft>
            </a:pPr>
            <a:r>
              <a:rPr lang="en-US" dirty="0">
                <a:latin typeface="Calibri" panose="020F0502020204030204" pitchFamily="34" charset="0"/>
              </a:rPr>
              <a:t>This is assigned to Batch Data Collection</a:t>
            </a:r>
            <a:endParaRPr lang="en-US" dirty="0">
              <a:effectLst/>
              <a:latin typeface="Calibri" panose="020F0502020204030204" pitchFamily="34" charset="0"/>
            </a:endParaRPr>
          </a:p>
        </p:txBody>
      </p:sp>
    </p:spTree>
    <p:extLst>
      <p:ext uri="{BB962C8B-B14F-4D97-AF65-F5344CB8AC3E}">
        <p14:creationId xmlns:p14="http://schemas.microsoft.com/office/powerpoint/2010/main" val="489464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141B-7766-B0EB-F65B-8441ADC45BA2}"/>
              </a:ext>
            </a:extLst>
          </p:cNvPr>
          <p:cNvSpPr>
            <a:spLocks noGrp="1"/>
          </p:cNvSpPr>
          <p:nvPr>
            <p:ph type="title"/>
          </p:nvPr>
        </p:nvSpPr>
        <p:spPr/>
        <p:txBody>
          <a:bodyPr/>
          <a:lstStyle/>
          <a:p>
            <a:r>
              <a:rPr lang="en-US" dirty="0"/>
              <a:t>Satisfying performance requirement</a:t>
            </a:r>
          </a:p>
        </p:txBody>
      </p:sp>
      <p:sp>
        <p:nvSpPr>
          <p:cNvPr id="3" name="Content Placeholder 2">
            <a:extLst>
              <a:ext uri="{FF2B5EF4-FFF2-40B4-BE49-F238E27FC236}">
                <a16:creationId xmlns:a16="http://schemas.microsoft.com/office/drawing/2014/main" id="{E26E1B15-44CF-85BE-1215-A70DE6D91775}"/>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Alerts should arrive no longer than 5 minute from the time they were generated on the system. </a:t>
            </a:r>
          </a:p>
          <a:p>
            <a:pPr marL="0" marR="0">
              <a:spcBef>
                <a:spcPts val="0"/>
              </a:spcBef>
              <a:spcAft>
                <a:spcPts val="0"/>
              </a:spcAft>
            </a:pPr>
            <a:r>
              <a:rPr lang="en-US" dirty="0">
                <a:latin typeface="Calibri" panose="020F0502020204030204" pitchFamily="34" charset="0"/>
              </a:rPr>
              <a:t>This is assigned to Real Time Analytic Applications</a:t>
            </a:r>
            <a:endParaRPr lang="en-US" dirty="0">
              <a:effectLst/>
              <a:latin typeface="Calibri" panose="020F0502020204030204" pitchFamily="34" charset="0"/>
            </a:endParaRPr>
          </a:p>
        </p:txBody>
      </p:sp>
    </p:spTree>
    <p:extLst>
      <p:ext uri="{BB962C8B-B14F-4D97-AF65-F5344CB8AC3E}">
        <p14:creationId xmlns:p14="http://schemas.microsoft.com/office/powerpoint/2010/main" val="51746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BFB5-15A9-D107-B512-6BA17622A0DE}"/>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AC57AE4A-18A2-6B80-F326-0439AD3273FF}"/>
              </a:ext>
            </a:extLst>
          </p:cNvPr>
          <p:cNvSpPr>
            <a:spLocks noGrp="1"/>
          </p:cNvSpPr>
          <p:nvPr>
            <p:ph idx="1"/>
          </p:nvPr>
        </p:nvSpPr>
        <p:spPr>
          <a:xfrm>
            <a:off x="685800" y="1752600"/>
            <a:ext cx="7772400" cy="4038600"/>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Data traffic on AT&amp;T's mobile network grew by 150,000% from 2007 (iPhone launch) to 2014. </a:t>
            </a: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Video traffic is 60% of the total network traffic.</a:t>
            </a: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The networks today support billions of applications, photo-sharing, video-streaming, mobile devices, and IoT.</a:t>
            </a: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Currently 1 minute of video uses 4 MB of data.</a:t>
            </a:r>
          </a:p>
          <a:p>
            <a:pPr marL="342900" marR="0" lvl="0" indent="-342900" algn="l" defTabSz="914400" rtl="0" eaLnBrk="1" fontAlgn="ctr" latinLnBrk="0" hangingPunct="1">
              <a:lnSpc>
                <a:spcPct val="100000"/>
              </a:lnSpc>
              <a:spcBef>
                <a:spcPts val="0"/>
              </a:spcBef>
              <a:spcAft>
                <a:spcPts val="0"/>
              </a:spcAft>
              <a:buClr>
                <a:srgbClr val="005481"/>
              </a:buClr>
              <a:buSzTx/>
              <a:buFont typeface="Arial" panose="020B0604020202020204" pitchFamily="34" charset="0"/>
              <a:buChar char="•"/>
              <a:tabLst/>
              <a:defRPr/>
            </a:pPr>
            <a:r>
              <a:rPr lang="en-US" dirty="0">
                <a:effectLst/>
                <a:latin typeface="Calibri" panose="020F0502020204030204" pitchFamily="34" charset="0"/>
              </a:rPr>
              <a:t>Virtual reality will multiply the traffic by orders of magnitude, using hundreds of MB per minute.</a:t>
            </a:r>
            <a:r>
              <a:rPr lang="en-US" sz="2800" dirty="0">
                <a:solidFill>
                  <a:schemeClr val="tx1"/>
                </a:solidFill>
                <a:effectLst/>
                <a:latin typeface="+mn-lt"/>
                <a:ea typeface="+mn-ea"/>
                <a:cs typeface="+mn-cs"/>
              </a:rPr>
              <a:t> </a:t>
            </a:r>
          </a:p>
        </p:txBody>
      </p:sp>
    </p:spTree>
    <p:extLst>
      <p:ext uri="{BB962C8B-B14F-4D97-AF65-F5344CB8AC3E}">
        <p14:creationId xmlns:p14="http://schemas.microsoft.com/office/powerpoint/2010/main" val="481417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ED85-E5CE-1166-9C91-C105A6A316F0}"/>
              </a:ext>
            </a:extLst>
          </p:cNvPr>
          <p:cNvSpPr>
            <a:spLocks noGrp="1"/>
          </p:cNvSpPr>
          <p:nvPr>
            <p:ph type="title"/>
          </p:nvPr>
        </p:nvSpPr>
        <p:spPr/>
        <p:txBody>
          <a:bodyPr/>
          <a:lstStyle/>
          <a:p>
            <a:r>
              <a:rPr lang="en-US" sz="4400" dirty="0">
                <a:solidFill>
                  <a:schemeClr val="tx2"/>
                </a:solidFill>
                <a:effectLst/>
                <a:latin typeface="+mj-lt"/>
                <a:ea typeface="+mj-ea"/>
                <a:cs typeface="+mj-cs"/>
              </a:rPr>
              <a:t>Satisfying</a:t>
            </a:r>
            <a:r>
              <a:rPr lang="en-US" sz="4400" baseline="0" dirty="0">
                <a:solidFill>
                  <a:schemeClr val="tx2"/>
                </a:solidFill>
                <a:effectLst/>
                <a:latin typeface="+mj-lt"/>
                <a:ea typeface="+mj-ea"/>
                <a:cs typeface="+mj-cs"/>
              </a:rPr>
              <a:t> p</a:t>
            </a:r>
            <a:r>
              <a:rPr lang="en-US" sz="4400" dirty="0">
                <a:solidFill>
                  <a:schemeClr val="tx2"/>
                </a:solidFill>
                <a:effectLst/>
                <a:latin typeface="+mj-lt"/>
                <a:ea typeface="+mj-ea"/>
                <a:cs typeface="+mj-cs"/>
              </a:rPr>
              <a:t>erformance requirement</a:t>
            </a:r>
            <a:endParaRPr lang="en-US" dirty="0"/>
          </a:p>
        </p:txBody>
      </p:sp>
      <p:sp>
        <p:nvSpPr>
          <p:cNvPr id="3" name="Content Placeholder 2">
            <a:extLst>
              <a:ext uri="{FF2B5EF4-FFF2-40B4-BE49-F238E27FC236}">
                <a16:creationId xmlns:a16="http://schemas.microsoft.com/office/drawing/2014/main" id="{FE093C5F-3DA8-F3A0-4BF8-9A135EF4B8BA}"/>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Data retrieval on dashboard applications should be around 1.0 second, but no longer than 10 seconds. </a:t>
            </a:r>
          </a:p>
          <a:p>
            <a:pPr marL="0" marR="0">
              <a:spcBef>
                <a:spcPts val="0"/>
              </a:spcBef>
              <a:spcAft>
                <a:spcPts val="0"/>
              </a:spcAft>
            </a:pPr>
            <a:r>
              <a:rPr lang="en-US" dirty="0">
                <a:latin typeface="Calibri" panose="020F0502020204030204" pitchFamily="34" charset="0"/>
              </a:rPr>
              <a:t>This is assigned to Real Time Analytic Applications</a:t>
            </a:r>
            <a:endParaRPr lang="en-US" dirty="0">
              <a:effectLst/>
              <a:latin typeface="Calibri" panose="020F0502020204030204" pitchFamily="34" charset="0"/>
            </a:endParaRPr>
          </a:p>
        </p:txBody>
      </p:sp>
    </p:spTree>
    <p:extLst>
      <p:ext uri="{BB962C8B-B14F-4D97-AF65-F5344CB8AC3E}">
        <p14:creationId xmlns:p14="http://schemas.microsoft.com/office/powerpoint/2010/main" val="1813031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03DC-ADED-FA3E-91E2-E5C17816529E}"/>
              </a:ext>
            </a:extLst>
          </p:cNvPr>
          <p:cNvSpPr>
            <a:spLocks noGrp="1"/>
          </p:cNvSpPr>
          <p:nvPr>
            <p:ph type="title"/>
          </p:nvPr>
        </p:nvSpPr>
        <p:spPr/>
        <p:txBody>
          <a:bodyPr/>
          <a:lstStyle/>
          <a:p>
            <a:r>
              <a:rPr lang="en-US" sz="4400" dirty="0">
                <a:solidFill>
                  <a:schemeClr val="tx2"/>
                </a:solidFill>
                <a:effectLst/>
                <a:latin typeface="+mj-lt"/>
                <a:ea typeface="+mj-ea"/>
                <a:cs typeface="+mj-cs"/>
              </a:rPr>
              <a:t>Satisfying</a:t>
            </a:r>
            <a:r>
              <a:rPr lang="en-US" sz="4400" baseline="0" dirty="0">
                <a:solidFill>
                  <a:schemeClr val="tx2"/>
                </a:solidFill>
                <a:effectLst/>
                <a:latin typeface="+mj-lt"/>
                <a:ea typeface="+mj-ea"/>
                <a:cs typeface="+mj-cs"/>
              </a:rPr>
              <a:t> p</a:t>
            </a:r>
            <a:r>
              <a:rPr lang="en-US" sz="4400" dirty="0">
                <a:solidFill>
                  <a:schemeClr val="tx2"/>
                </a:solidFill>
                <a:effectLst/>
                <a:latin typeface="+mj-lt"/>
                <a:ea typeface="+mj-ea"/>
                <a:cs typeface="+mj-cs"/>
              </a:rPr>
              <a:t>erformance requirement</a:t>
            </a:r>
            <a:endParaRPr lang="en-US" dirty="0"/>
          </a:p>
        </p:txBody>
      </p:sp>
      <p:sp>
        <p:nvSpPr>
          <p:cNvPr id="3" name="Content Placeholder 2">
            <a:extLst>
              <a:ext uri="{FF2B5EF4-FFF2-40B4-BE49-F238E27FC236}">
                <a16:creationId xmlns:a16="http://schemas.microsoft.com/office/drawing/2014/main" id="{23D188C4-108B-457E-3BA3-5092908808FB}"/>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For operations that do not involve data retrieval, the response time should be 100 milliseconds. </a:t>
            </a:r>
          </a:p>
          <a:p>
            <a:pPr marL="0" marR="0">
              <a:spcBef>
                <a:spcPts val="0"/>
              </a:spcBef>
              <a:spcAft>
                <a:spcPts val="0"/>
              </a:spcAft>
            </a:pPr>
            <a:r>
              <a:rPr lang="en-US" dirty="0">
                <a:latin typeface="Calibri" panose="020F0502020204030204" pitchFamily="34" charset="0"/>
              </a:rPr>
              <a:t>This is assigned to Real Time Analytic Applications</a:t>
            </a:r>
          </a:p>
          <a:p>
            <a:pPr marL="0" marR="0">
              <a:spcBef>
                <a:spcPts val="0"/>
              </a:spcBef>
              <a:spcAft>
                <a:spcPts val="0"/>
              </a:spcAft>
            </a:pPr>
            <a:r>
              <a:rPr lang="en-US" sz="2400" dirty="0">
                <a:effectLst/>
                <a:latin typeface="Calibri" panose="020F0502020204030204" pitchFamily="34" charset="0"/>
              </a:rPr>
              <a:t>Network latency is reduced by implementing SRIOV, which is a network interface that allows a single physical peripheral component interconnect (PCI) express hardware interface to be shared by different VMs. </a:t>
            </a:r>
            <a:endParaRPr lang="en-US" sz="2400" dirty="0">
              <a:latin typeface="Calibri" panose="020F0502020204030204" pitchFamily="34" charset="0"/>
            </a:endParaRPr>
          </a:p>
          <a:p>
            <a:pPr>
              <a:spcBef>
                <a:spcPts val="0"/>
              </a:spcBef>
              <a:spcAft>
                <a:spcPts val="0"/>
              </a:spcAft>
            </a:pPr>
            <a:r>
              <a:rPr lang="en-US" sz="2400" dirty="0">
                <a:effectLst/>
                <a:latin typeface="Calibri" panose="020F0502020204030204" pitchFamily="34" charset="0"/>
              </a:rPr>
              <a:t>Allocating a VF to VM instance enables network traffic to bypass the hypervisor and flow directly between the VF and the VM. This allows near line rate performance without dedicating a single physical NIC to each VM.</a:t>
            </a:r>
          </a:p>
        </p:txBody>
      </p:sp>
    </p:spTree>
    <p:extLst>
      <p:ext uri="{BB962C8B-B14F-4D97-AF65-F5344CB8AC3E}">
        <p14:creationId xmlns:p14="http://schemas.microsoft.com/office/powerpoint/2010/main" val="3200480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3B6B-2108-5710-0733-0B84408B2810}"/>
              </a:ext>
            </a:extLst>
          </p:cNvPr>
          <p:cNvSpPr>
            <a:spLocks noGrp="1"/>
          </p:cNvSpPr>
          <p:nvPr>
            <p:ph type="title"/>
          </p:nvPr>
        </p:nvSpPr>
        <p:spPr/>
        <p:txBody>
          <a:bodyPr/>
          <a:lstStyle/>
          <a:p>
            <a:r>
              <a:rPr lang="en-US" dirty="0"/>
              <a:t>Steps to support resiliency</a:t>
            </a:r>
          </a:p>
        </p:txBody>
      </p:sp>
      <p:sp>
        <p:nvSpPr>
          <p:cNvPr id="3" name="Content Placeholder 2">
            <a:extLst>
              <a:ext uri="{FF2B5EF4-FFF2-40B4-BE49-F238E27FC236}">
                <a16:creationId xmlns:a16="http://schemas.microsoft.com/office/drawing/2014/main" id="{64D65ABD-BCB5-70EE-07DD-9FC4DE9F007D}"/>
              </a:ext>
            </a:extLst>
          </p:cNvPr>
          <p:cNvSpPr>
            <a:spLocks noGrp="1"/>
          </p:cNvSpPr>
          <p:nvPr>
            <p:ph idx="1"/>
          </p:nvPr>
        </p:nvSpPr>
        <p:spPr/>
        <p:txBody>
          <a:bodyPr/>
          <a:lstStyle/>
          <a:p>
            <a:pPr marL="0" marR="0">
              <a:spcBef>
                <a:spcPts val="0"/>
              </a:spcBef>
              <a:spcAft>
                <a:spcPts val="0"/>
              </a:spcAft>
            </a:pPr>
            <a:r>
              <a:rPr lang="en-US" dirty="0">
                <a:effectLst/>
                <a:latin typeface="Calibri" panose="020F0502020204030204" pitchFamily="34" charset="0"/>
              </a:rPr>
              <a:t>Systems are deployed in at least two geographic regions</a:t>
            </a:r>
            <a:r>
              <a:rPr lang="en-US" dirty="0">
                <a:latin typeface="Calibri" panose="020F0502020204030204" pitchFamily="34" charset="0"/>
              </a:rPr>
              <a:t> so that systems can failover when faults occur. Failover is managed by Signatures</a:t>
            </a:r>
            <a:endParaRPr lang="en-US" dirty="0">
              <a:effectLst/>
              <a:latin typeface="Calibri" panose="020F0502020204030204" pitchFamily="34" charset="0"/>
            </a:endParaRPr>
          </a:p>
          <a:p>
            <a:pPr marL="0" marR="0">
              <a:spcBef>
                <a:spcPts val="0"/>
              </a:spcBef>
              <a:spcAft>
                <a:spcPts val="0"/>
              </a:spcAft>
            </a:pPr>
            <a:r>
              <a:rPr lang="en-US" dirty="0">
                <a:latin typeface="Calibri" panose="020F0502020204030204" pitchFamily="34" charset="0"/>
              </a:rPr>
              <a:t>Systems are locally redundant. Again, failover is managed by Signatures</a:t>
            </a:r>
            <a:endParaRPr lang="en-US" dirty="0">
              <a:effectLst/>
              <a:latin typeface="Calibri" panose="020F0502020204030204" pitchFamily="34" charset="0"/>
            </a:endParaRPr>
          </a:p>
          <a:p>
            <a:pPr marL="0" marR="0">
              <a:spcBef>
                <a:spcPts val="0"/>
              </a:spcBef>
              <a:spcAft>
                <a:spcPts val="0"/>
              </a:spcAft>
            </a:pPr>
            <a:r>
              <a:rPr lang="en-US" dirty="0">
                <a:latin typeface="Calibri" panose="020F0502020204030204" pitchFamily="34" charset="0"/>
              </a:rPr>
              <a:t>Chaos testing is performed. Assigned to Testing</a:t>
            </a:r>
            <a:endParaRPr lang="en-US" dirty="0">
              <a:effectLst/>
              <a:latin typeface="Calibri" panose="020F0502020204030204" pitchFamily="34" charset="0"/>
            </a:endParaRPr>
          </a:p>
        </p:txBody>
      </p:sp>
    </p:spTree>
    <p:extLst>
      <p:ext uri="{BB962C8B-B14F-4D97-AF65-F5344CB8AC3E}">
        <p14:creationId xmlns:p14="http://schemas.microsoft.com/office/powerpoint/2010/main" val="2857456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CDD3-E8E5-161F-A677-E5E05606B65F}"/>
              </a:ext>
            </a:extLst>
          </p:cNvPr>
          <p:cNvSpPr>
            <a:spLocks noGrp="1"/>
          </p:cNvSpPr>
          <p:nvPr>
            <p:ph type="title"/>
          </p:nvPr>
        </p:nvSpPr>
        <p:spPr/>
        <p:txBody>
          <a:bodyPr/>
          <a:lstStyle/>
          <a:p>
            <a:r>
              <a:rPr lang="en-US" dirty="0"/>
              <a:t>Steps to support modifiability</a:t>
            </a:r>
          </a:p>
        </p:txBody>
      </p:sp>
      <p:sp>
        <p:nvSpPr>
          <p:cNvPr id="3" name="Content Placeholder 2">
            <a:extLst>
              <a:ext uri="{FF2B5EF4-FFF2-40B4-BE49-F238E27FC236}">
                <a16:creationId xmlns:a16="http://schemas.microsoft.com/office/drawing/2014/main" id="{EED9030C-49AB-1EA3-12EF-57C1C4EF6A31}"/>
              </a:ext>
            </a:extLst>
          </p:cNvPr>
          <p:cNvSpPr>
            <a:spLocks noGrp="1"/>
          </p:cNvSpPr>
          <p:nvPr>
            <p:ph idx="1"/>
          </p:nvPr>
        </p:nvSpPr>
        <p:spPr/>
        <p:txBody>
          <a:bodyPr/>
          <a:lstStyle/>
          <a:p>
            <a:r>
              <a:rPr lang="en-US" dirty="0"/>
              <a:t>These requirements impact the process of development and deployment</a:t>
            </a:r>
          </a:p>
        </p:txBody>
      </p:sp>
    </p:spTree>
    <p:extLst>
      <p:ext uri="{BB962C8B-B14F-4D97-AF65-F5344CB8AC3E}">
        <p14:creationId xmlns:p14="http://schemas.microsoft.com/office/powerpoint/2010/main" val="925045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CDD3-E8E5-161F-A677-E5E05606B65F}"/>
              </a:ext>
            </a:extLst>
          </p:cNvPr>
          <p:cNvSpPr>
            <a:spLocks noGrp="1"/>
          </p:cNvSpPr>
          <p:nvPr>
            <p:ph type="title"/>
          </p:nvPr>
        </p:nvSpPr>
        <p:spPr/>
        <p:txBody>
          <a:bodyPr/>
          <a:lstStyle/>
          <a:p>
            <a:r>
              <a:rPr lang="en-US" dirty="0"/>
              <a:t>Steps to support maintainability</a:t>
            </a:r>
          </a:p>
        </p:txBody>
      </p:sp>
      <p:sp>
        <p:nvSpPr>
          <p:cNvPr id="3" name="Content Placeholder 2">
            <a:extLst>
              <a:ext uri="{FF2B5EF4-FFF2-40B4-BE49-F238E27FC236}">
                <a16:creationId xmlns:a16="http://schemas.microsoft.com/office/drawing/2014/main" id="{EED9030C-49AB-1EA3-12EF-57C1C4EF6A31}"/>
              </a:ext>
            </a:extLst>
          </p:cNvPr>
          <p:cNvSpPr>
            <a:spLocks noGrp="1"/>
          </p:cNvSpPr>
          <p:nvPr>
            <p:ph idx="1"/>
          </p:nvPr>
        </p:nvSpPr>
        <p:spPr/>
        <p:txBody>
          <a:bodyPr/>
          <a:lstStyle/>
          <a:p>
            <a:r>
              <a:rPr lang="en-US" dirty="0"/>
              <a:t>These requirements are assigned to Tickets</a:t>
            </a:r>
          </a:p>
          <a:p>
            <a:r>
              <a:rPr lang="en-US" dirty="0"/>
              <a:t>Real Time analytics may create a ticket when an alert occurs.</a:t>
            </a:r>
          </a:p>
        </p:txBody>
      </p:sp>
    </p:spTree>
    <p:extLst>
      <p:ext uri="{BB962C8B-B14F-4D97-AF65-F5344CB8AC3E}">
        <p14:creationId xmlns:p14="http://schemas.microsoft.com/office/powerpoint/2010/main" val="3512357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CDD3-E8E5-161F-A677-E5E05606B65F}"/>
              </a:ext>
            </a:extLst>
          </p:cNvPr>
          <p:cNvSpPr>
            <a:spLocks noGrp="1"/>
          </p:cNvSpPr>
          <p:nvPr>
            <p:ph type="title"/>
          </p:nvPr>
        </p:nvSpPr>
        <p:spPr/>
        <p:txBody>
          <a:bodyPr/>
          <a:lstStyle/>
          <a:p>
            <a:r>
              <a:rPr lang="en-US" dirty="0"/>
              <a:t>Steps to support testability</a:t>
            </a:r>
          </a:p>
        </p:txBody>
      </p:sp>
      <p:sp>
        <p:nvSpPr>
          <p:cNvPr id="3" name="Content Placeholder 2">
            <a:extLst>
              <a:ext uri="{FF2B5EF4-FFF2-40B4-BE49-F238E27FC236}">
                <a16:creationId xmlns:a16="http://schemas.microsoft.com/office/drawing/2014/main" id="{EED9030C-49AB-1EA3-12EF-57C1C4EF6A31}"/>
              </a:ext>
            </a:extLst>
          </p:cNvPr>
          <p:cNvSpPr>
            <a:spLocks noGrp="1"/>
          </p:cNvSpPr>
          <p:nvPr>
            <p:ph idx="1"/>
          </p:nvPr>
        </p:nvSpPr>
        <p:spPr/>
        <p:txBody>
          <a:bodyPr/>
          <a:lstStyle/>
          <a:p>
            <a:r>
              <a:rPr lang="en-US" dirty="0"/>
              <a:t>This requirement is assigned to Testing</a:t>
            </a:r>
            <a:endParaRPr lang="en-US" sz="2800" dirty="0"/>
          </a:p>
        </p:txBody>
      </p:sp>
    </p:spTree>
    <p:extLst>
      <p:ext uri="{BB962C8B-B14F-4D97-AF65-F5344CB8AC3E}">
        <p14:creationId xmlns:p14="http://schemas.microsoft.com/office/powerpoint/2010/main" val="1205488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CDD3-E8E5-161F-A677-E5E05606B65F}"/>
              </a:ext>
            </a:extLst>
          </p:cNvPr>
          <p:cNvSpPr>
            <a:spLocks noGrp="1"/>
          </p:cNvSpPr>
          <p:nvPr>
            <p:ph type="title"/>
          </p:nvPr>
        </p:nvSpPr>
        <p:spPr/>
        <p:txBody>
          <a:bodyPr/>
          <a:lstStyle/>
          <a:p>
            <a:r>
              <a:rPr lang="en-US" dirty="0"/>
              <a:t>Steps to support interoperability</a:t>
            </a:r>
          </a:p>
        </p:txBody>
      </p:sp>
      <p:sp>
        <p:nvSpPr>
          <p:cNvPr id="3" name="Content Placeholder 2">
            <a:extLst>
              <a:ext uri="{FF2B5EF4-FFF2-40B4-BE49-F238E27FC236}">
                <a16:creationId xmlns:a16="http://schemas.microsoft.com/office/drawing/2014/main" id="{EED9030C-49AB-1EA3-12EF-57C1C4EF6A31}"/>
              </a:ext>
            </a:extLst>
          </p:cNvPr>
          <p:cNvSpPr>
            <a:spLocks noGrp="1"/>
          </p:cNvSpPr>
          <p:nvPr>
            <p:ph idx="1"/>
          </p:nvPr>
        </p:nvSpPr>
        <p:spPr/>
        <p:txBody>
          <a:bodyPr/>
          <a:lstStyle/>
          <a:p>
            <a:r>
              <a:rPr lang="en-US" dirty="0"/>
              <a:t>This requirement is assigned to</a:t>
            </a:r>
          </a:p>
          <a:p>
            <a:pPr lvl="1"/>
            <a:r>
              <a:rPr lang="en-US" dirty="0"/>
              <a:t>Stream Data Collection</a:t>
            </a:r>
          </a:p>
          <a:p>
            <a:pPr lvl="1"/>
            <a:r>
              <a:rPr lang="en-US" dirty="0"/>
              <a:t>Data Movement</a:t>
            </a:r>
          </a:p>
          <a:p>
            <a:pPr lvl="1"/>
            <a:r>
              <a:rPr lang="en-US" dirty="0"/>
              <a:t>Analytic Framework</a:t>
            </a:r>
          </a:p>
          <a:p>
            <a:pPr lvl="1"/>
            <a:r>
              <a:rPr lang="en-US" dirty="0"/>
              <a:t>Batch Data collection</a:t>
            </a:r>
          </a:p>
          <a:p>
            <a:endParaRPr lang="en-US" dirty="0"/>
          </a:p>
        </p:txBody>
      </p:sp>
    </p:spTree>
    <p:extLst>
      <p:ext uri="{BB962C8B-B14F-4D97-AF65-F5344CB8AC3E}">
        <p14:creationId xmlns:p14="http://schemas.microsoft.com/office/powerpoint/2010/main" val="3342881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F353-C42D-6701-E5C1-48A015446F43}"/>
              </a:ext>
            </a:extLst>
          </p:cNvPr>
          <p:cNvSpPr>
            <a:spLocks noGrp="1"/>
          </p:cNvSpPr>
          <p:nvPr>
            <p:ph type="title"/>
          </p:nvPr>
        </p:nvSpPr>
        <p:spPr/>
        <p:txBody>
          <a:bodyPr/>
          <a:lstStyle/>
          <a:p>
            <a:r>
              <a:rPr lang="en-US" dirty="0"/>
              <a:t>Satisfying constraints</a:t>
            </a:r>
          </a:p>
        </p:txBody>
      </p:sp>
      <p:sp>
        <p:nvSpPr>
          <p:cNvPr id="3" name="Content Placeholder 2">
            <a:extLst>
              <a:ext uri="{FF2B5EF4-FFF2-40B4-BE49-F238E27FC236}">
                <a16:creationId xmlns:a16="http://schemas.microsoft.com/office/drawing/2014/main" id="{7FE082C0-F6DD-E8AD-83F1-06877285951E}"/>
              </a:ext>
            </a:extLst>
          </p:cNvPr>
          <p:cNvSpPr>
            <a:spLocks noGrp="1"/>
          </p:cNvSpPr>
          <p:nvPr>
            <p:ph idx="1"/>
          </p:nvPr>
        </p:nvSpPr>
        <p:spPr/>
        <p:txBody>
          <a:bodyPr/>
          <a:lstStyle/>
          <a:p>
            <a:r>
              <a:rPr lang="en-US" dirty="0"/>
              <a:t>These steps are assigned to process and Testing</a:t>
            </a:r>
          </a:p>
        </p:txBody>
      </p:sp>
    </p:spTree>
    <p:extLst>
      <p:ext uri="{BB962C8B-B14F-4D97-AF65-F5344CB8AC3E}">
        <p14:creationId xmlns:p14="http://schemas.microsoft.com/office/powerpoint/2010/main" val="2077764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p:txBody>
          <a:bodyPr/>
          <a:lstStyle/>
          <a:p>
            <a:pPr lvl="0"/>
            <a:r>
              <a:rPr lang="en-US" sz="3200" dirty="0"/>
              <a:t>Business context</a:t>
            </a:r>
          </a:p>
          <a:p>
            <a:pPr lvl="0"/>
            <a:r>
              <a:rPr lang="en-US" sz="3200" dirty="0"/>
              <a:t>Use cases</a:t>
            </a:r>
          </a:p>
          <a:p>
            <a:pPr lvl="0"/>
            <a:r>
              <a:rPr lang="en-US" sz="3200" dirty="0"/>
              <a:t>Constraints</a:t>
            </a:r>
          </a:p>
          <a:p>
            <a:pPr lvl="0"/>
            <a:r>
              <a:rPr lang="en-US" sz="3200" dirty="0"/>
              <a:t>Quality</a:t>
            </a:r>
            <a:r>
              <a:rPr lang="en-US" sz="3200" baseline="0" dirty="0"/>
              <a:t> requirements</a:t>
            </a:r>
          </a:p>
          <a:p>
            <a:pPr lvl="0"/>
            <a:r>
              <a:rPr lang="en-US" sz="3200" baseline="0" dirty="0"/>
              <a:t>Software architecture</a:t>
            </a:r>
          </a:p>
          <a:p>
            <a:pPr lvl="0"/>
            <a:r>
              <a:rPr lang="en-US" sz="3200" dirty="0"/>
              <a:t>Satisfying</a:t>
            </a:r>
            <a:r>
              <a:rPr lang="en-US" sz="3200" baseline="0" dirty="0"/>
              <a:t> requirements</a:t>
            </a:r>
          </a:p>
          <a:p>
            <a:pPr lvl="0"/>
            <a:r>
              <a:rPr lang="en-US" sz="3200" b="1" dirty="0"/>
              <a:t>Next steps</a:t>
            </a:r>
          </a:p>
        </p:txBody>
      </p:sp>
    </p:spTree>
    <p:extLst>
      <p:ext uri="{BB962C8B-B14F-4D97-AF65-F5344CB8AC3E}">
        <p14:creationId xmlns:p14="http://schemas.microsoft.com/office/powerpoint/2010/main" val="1001607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81F7-EF21-C0E1-FBAB-AE7C526A3A5D}"/>
              </a:ext>
            </a:extLst>
          </p:cNvPr>
          <p:cNvSpPr>
            <a:spLocks noGrp="1"/>
          </p:cNvSpPr>
          <p:nvPr>
            <p:ph type="title"/>
          </p:nvPr>
        </p:nvSpPr>
        <p:spPr/>
        <p:txBody>
          <a:bodyPr/>
          <a:lstStyle/>
          <a:p>
            <a:r>
              <a:rPr lang="en-US" dirty="0"/>
              <a:t>Process steps</a:t>
            </a:r>
          </a:p>
        </p:txBody>
      </p:sp>
      <p:sp>
        <p:nvSpPr>
          <p:cNvPr id="3" name="Content Placeholder 2">
            <a:extLst>
              <a:ext uri="{FF2B5EF4-FFF2-40B4-BE49-F238E27FC236}">
                <a16:creationId xmlns:a16="http://schemas.microsoft.com/office/drawing/2014/main" id="{48FA12F5-1D14-119E-5F0F-023607EAFBCD}"/>
              </a:ext>
            </a:extLst>
          </p:cNvPr>
          <p:cNvSpPr>
            <a:spLocks noGrp="1"/>
          </p:cNvSpPr>
          <p:nvPr>
            <p:ph idx="1"/>
          </p:nvPr>
        </p:nvSpPr>
        <p:spPr/>
        <p:txBody>
          <a:bodyPr/>
          <a:lstStyle/>
          <a:p>
            <a:r>
              <a:rPr lang="en-US" dirty="0"/>
              <a:t>Add</a:t>
            </a:r>
            <a:r>
              <a:rPr lang="en-US" baseline="0" dirty="0"/>
              <a:t> IAM to architecture with responsibilities for managing login, authentication and authorization</a:t>
            </a:r>
          </a:p>
          <a:p>
            <a:r>
              <a:rPr lang="en-US" baseline="0" dirty="0"/>
              <a:t>Determine information to be presented on dashboard</a:t>
            </a:r>
          </a:p>
          <a:p>
            <a:r>
              <a:rPr lang="en-US" dirty="0"/>
              <a:t>Define topics for communication</a:t>
            </a:r>
          </a:p>
          <a:p>
            <a:r>
              <a:rPr lang="en-US" dirty="0"/>
              <a:t>Define protocol for communication with Data Movement</a:t>
            </a:r>
          </a:p>
          <a:p>
            <a:r>
              <a:rPr lang="en-US" dirty="0"/>
              <a:t>Define schema for Data Persistence</a:t>
            </a:r>
          </a:p>
        </p:txBody>
      </p:sp>
    </p:spTree>
    <p:extLst>
      <p:ext uri="{BB962C8B-B14F-4D97-AF65-F5344CB8AC3E}">
        <p14:creationId xmlns:p14="http://schemas.microsoft.com/office/powerpoint/2010/main" val="189912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FE29-9AA1-BBF0-1F4C-AD54F035FF62}"/>
              </a:ext>
            </a:extLst>
          </p:cNvPr>
          <p:cNvSpPr>
            <a:spLocks noGrp="1"/>
          </p:cNvSpPr>
          <p:nvPr>
            <p:ph type="title"/>
          </p:nvPr>
        </p:nvSpPr>
        <p:spPr/>
        <p:txBody>
          <a:bodyPr/>
          <a:lstStyle/>
          <a:p>
            <a:r>
              <a:rPr lang="en-US" dirty="0"/>
              <a:t>Business context – 5G</a:t>
            </a:r>
          </a:p>
        </p:txBody>
      </p:sp>
      <p:sp>
        <p:nvSpPr>
          <p:cNvPr id="3" name="Content Placeholder 2">
            <a:extLst>
              <a:ext uri="{FF2B5EF4-FFF2-40B4-BE49-F238E27FC236}">
                <a16:creationId xmlns:a16="http://schemas.microsoft.com/office/drawing/2014/main" id="{03BAB77E-9551-C1CE-DF2F-EEF73689A8B3}"/>
              </a:ext>
            </a:extLst>
          </p:cNvPr>
          <p:cNvSpPr>
            <a:spLocks noGrp="1"/>
          </p:cNvSpPr>
          <p:nvPr>
            <p:ph idx="1"/>
          </p:nvPr>
        </p:nvSpPr>
        <p:spPr/>
        <p:txBody>
          <a:bodyPr/>
          <a:lstStyle/>
          <a:p>
            <a:pPr marL="342900" marR="0" lvl="0" indent="-342900" algn="l" defTabSz="914400" rtl="0" eaLnBrk="1" fontAlgn="ctr" latinLnBrk="0" hangingPunct="1">
              <a:lnSpc>
                <a:spcPct val="100000"/>
              </a:lnSpc>
              <a:spcBef>
                <a:spcPts val="0"/>
              </a:spcBef>
              <a:spcAft>
                <a:spcPts val="0"/>
              </a:spcAft>
              <a:buClr>
                <a:srgbClr val="005481"/>
              </a:buClr>
              <a:buSzTx/>
              <a:buFont typeface="Arial" panose="020B0604020202020204" pitchFamily="34" charset="0"/>
              <a:buChar char="•"/>
              <a:tabLst/>
              <a:defRPr/>
            </a:pPr>
            <a:r>
              <a:rPr lang="en-US" sz="2400" dirty="0">
                <a:solidFill>
                  <a:schemeClr val="tx1"/>
                </a:solidFill>
                <a:effectLst/>
              </a:rPr>
              <a:t>Currently an estimated 20 to 50 billion devices are connected to the network and this is growing rapidly. </a:t>
            </a:r>
            <a:endParaRPr lang="en-US" sz="2400" dirty="0">
              <a:effectLst/>
            </a:endParaRP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In order to meet these new demands, the 5G network will offer:</a:t>
            </a:r>
          </a:p>
          <a:p>
            <a:pPr marL="742950" lvl="1" indent="-285750" rtl="0" fontAlgn="ctr">
              <a:spcBef>
                <a:spcPts val="0"/>
              </a:spcBef>
              <a:spcAft>
                <a:spcPts val="0"/>
              </a:spcAft>
              <a:buFont typeface="Courier New" panose="02070309020205020404" pitchFamily="49" charset="0"/>
              <a:buChar char="o"/>
            </a:pPr>
            <a:r>
              <a:rPr lang="en-US" sz="2400" dirty="0">
                <a:effectLst/>
                <a:latin typeface="Calibri" panose="020F0502020204030204" pitchFamily="34" charset="0"/>
              </a:rPr>
              <a:t>From 5Mb/s (current) to 50 Mb/s</a:t>
            </a:r>
          </a:p>
          <a:p>
            <a:pPr marL="742950" lvl="1" indent="-285750" rtl="0" fontAlgn="ctr">
              <a:spcBef>
                <a:spcPts val="0"/>
              </a:spcBef>
              <a:spcAft>
                <a:spcPts val="0"/>
              </a:spcAft>
              <a:buFont typeface="Courier New" panose="02070309020205020404" pitchFamily="49" charset="0"/>
              <a:buChar char="o"/>
            </a:pPr>
            <a:r>
              <a:rPr lang="en-US" sz="2400" dirty="0">
                <a:effectLst/>
                <a:latin typeface="Calibri" panose="020F0502020204030204" pitchFamily="34" charset="0"/>
              </a:rPr>
              <a:t>Peak speeds of 1 Gb/s simultaneously to many users in same area.</a:t>
            </a:r>
          </a:p>
          <a:p>
            <a:pPr marL="742950" lvl="1" indent="-285750" rtl="0" fontAlgn="ctr">
              <a:spcBef>
                <a:spcPts val="0"/>
              </a:spcBef>
              <a:spcAft>
                <a:spcPts val="0"/>
              </a:spcAft>
              <a:buFont typeface="Courier New" panose="02070309020205020404" pitchFamily="49" charset="0"/>
              <a:buChar char="o"/>
            </a:pPr>
            <a:r>
              <a:rPr lang="en-US" sz="2400" dirty="0">
                <a:effectLst/>
                <a:latin typeface="Calibri" panose="020F0502020204030204" pitchFamily="34" charset="0"/>
              </a:rPr>
              <a:t>Hundreds of thousands of simultaneous connections for wireless sensor networks.</a:t>
            </a:r>
          </a:p>
          <a:p>
            <a:pPr marL="742950" lvl="1" indent="-285750" rtl="0" fontAlgn="ctr">
              <a:spcBef>
                <a:spcPts val="0"/>
              </a:spcBef>
              <a:spcAft>
                <a:spcPts val="0"/>
              </a:spcAft>
              <a:buFont typeface="Courier New" panose="02070309020205020404" pitchFamily="49" charset="0"/>
              <a:buChar char="o"/>
            </a:pPr>
            <a:r>
              <a:rPr lang="en-US" sz="2400" dirty="0">
                <a:effectLst/>
                <a:latin typeface="Calibri" panose="020F0502020204030204" pitchFamily="34" charset="0"/>
              </a:rPr>
              <a:t>Better coverage.</a:t>
            </a:r>
          </a:p>
          <a:p>
            <a:pPr marL="742950" lvl="1" indent="-285750" rtl="0" fontAlgn="ctr">
              <a:spcBef>
                <a:spcPts val="0"/>
              </a:spcBef>
              <a:spcAft>
                <a:spcPts val="0"/>
              </a:spcAft>
              <a:buFont typeface="Courier New" panose="02070309020205020404" pitchFamily="49" charset="0"/>
              <a:buChar char="o"/>
            </a:pPr>
            <a:r>
              <a:rPr lang="en-US" sz="2400" dirty="0">
                <a:effectLst/>
                <a:latin typeface="Calibri" panose="020F0502020204030204" pitchFamily="34" charset="0"/>
              </a:rPr>
              <a:t>Lower latency for such things as connected cars</a:t>
            </a:r>
            <a:endParaRPr lang="en-US" sz="2400" dirty="0"/>
          </a:p>
        </p:txBody>
      </p:sp>
    </p:spTree>
    <p:extLst>
      <p:ext uri="{BB962C8B-B14F-4D97-AF65-F5344CB8AC3E}">
        <p14:creationId xmlns:p14="http://schemas.microsoft.com/office/powerpoint/2010/main" val="825836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5701-EDC4-C56A-7992-9AE3078702D0}"/>
              </a:ext>
            </a:extLst>
          </p:cNvPr>
          <p:cNvSpPr>
            <a:spLocks noGrp="1"/>
          </p:cNvSpPr>
          <p:nvPr>
            <p:ph type="title"/>
          </p:nvPr>
        </p:nvSpPr>
        <p:spPr/>
        <p:txBody>
          <a:bodyPr/>
          <a:lstStyle/>
          <a:p>
            <a:r>
              <a:rPr lang="en-US" dirty="0"/>
              <a:t>Process</a:t>
            </a:r>
            <a:r>
              <a:rPr lang="en-US" baseline="0" dirty="0"/>
              <a:t> steps</a:t>
            </a:r>
            <a:endParaRPr lang="en-US" dirty="0"/>
          </a:p>
        </p:txBody>
      </p:sp>
      <p:sp>
        <p:nvSpPr>
          <p:cNvPr id="3" name="Content Placeholder 2">
            <a:extLst>
              <a:ext uri="{FF2B5EF4-FFF2-40B4-BE49-F238E27FC236}">
                <a16:creationId xmlns:a16="http://schemas.microsoft.com/office/drawing/2014/main" id="{16D5BC2E-CF50-388C-F123-53C88E7BFF29}"/>
              </a:ext>
            </a:extLst>
          </p:cNvPr>
          <p:cNvSpPr>
            <a:spLocks noGrp="1"/>
          </p:cNvSpPr>
          <p:nvPr>
            <p:ph idx="1"/>
          </p:nvPr>
        </p:nvSpPr>
        <p:spPr/>
        <p:txBody>
          <a:bodyPr/>
          <a:lstStyle/>
          <a:p>
            <a:r>
              <a:rPr lang="en-US" dirty="0"/>
              <a:t>Create benchmarks to</a:t>
            </a:r>
            <a:r>
              <a:rPr lang="en-US" baseline="0" dirty="0"/>
              <a:t> test performance requirements. </a:t>
            </a:r>
            <a:endParaRPr lang="en-US" dirty="0"/>
          </a:p>
        </p:txBody>
      </p:sp>
    </p:spTree>
    <p:extLst>
      <p:ext uri="{BB962C8B-B14F-4D97-AF65-F5344CB8AC3E}">
        <p14:creationId xmlns:p14="http://schemas.microsoft.com/office/powerpoint/2010/main" val="630159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B1D5-DED0-0F2A-2F9C-A09B694076D6}"/>
              </a:ext>
            </a:extLst>
          </p:cNvPr>
          <p:cNvSpPr>
            <a:spLocks noGrp="1"/>
          </p:cNvSpPr>
          <p:nvPr>
            <p:ph type="title"/>
          </p:nvPr>
        </p:nvSpPr>
        <p:spPr/>
        <p:txBody>
          <a:bodyPr/>
          <a:lstStyle/>
          <a:p>
            <a:pPr lvl="0"/>
            <a:r>
              <a:rPr lang="en-US" dirty="0"/>
              <a:t>Requirements for Real Time Analytics applications</a:t>
            </a:r>
          </a:p>
        </p:txBody>
      </p:sp>
      <p:sp>
        <p:nvSpPr>
          <p:cNvPr id="3" name="Content Placeholder 2">
            <a:extLst>
              <a:ext uri="{FF2B5EF4-FFF2-40B4-BE49-F238E27FC236}">
                <a16:creationId xmlns:a16="http://schemas.microsoft.com/office/drawing/2014/main" id="{94DE5027-634E-FCFC-1B18-F10DC90633A6}"/>
              </a:ext>
            </a:extLst>
          </p:cNvPr>
          <p:cNvSpPr>
            <a:spLocks noGrp="1"/>
          </p:cNvSpPr>
          <p:nvPr>
            <p:ph idx="1"/>
          </p:nvPr>
        </p:nvSpPr>
        <p:spPr/>
        <p:txBody>
          <a:bodyPr/>
          <a:lstStyle/>
          <a:p>
            <a:pPr lvl="0"/>
            <a:r>
              <a:rPr lang="en-US" dirty="0"/>
              <a:t>Responsibilities</a:t>
            </a:r>
          </a:p>
          <a:p>
            <a:pPr lvl="1"/>
            <a:r>
              <a:rPr lang="en-US" dirty="0"/>
              <a:t>Present dashboard through HMI. </a:t>
            </a:r>
          </a:p>
          <a:p>
            <a:pPr lvl="1"/>
            <a:r>
              <a:rPr lang="en-US" dirty="0"/>
              <a:t>Data for dashboard is retrieved periodically from data persistence</a:t>
            </a:r>
          </a:p>
          <a:p>
            <a:pPr lvl="1"/>
            <a:r>
              <a:rPr lang="en-US" dirty="0"/>
              <a:t>Calculate, present and inform relevant people of active alerts</a:t>
            </a:r>
          </a:p>
          <a:p>
            <a:pPr lvl="1"/>
            <a:r>
              <a:rPr lang="en-US" dirty="0"/>
              <a:t>Support specification of alerts</a:t>
            </a:r>
          </a:p>
          <a:p>
            <a:pPr lvl="1"/>
            <a:r>
              <a:rPr lang="en-US" dirty="0"/>
              <a:t>Use token from IAM to determine authorizations</a:t>
            </a:r>
          </a:p>
          <a:p>
            <a:pPr lvl="1"/>
            <a:r>
              <a:rPr lang="en-US" sz="2400" dirty="0">
                <a:effectLst/>
                <a:latin typeface="Calibri" panose="020F0502020204030204" pitchFamily="34" charset="0"/>
              </a:rPr>
              <a:t>Developers can create alerts based on events that appear in the logs.</a:t>
            </a:r>
          </a:p>
        </p:txBody>
      </p:sp>
    </p:spTree>
    <p:extLst>
      <p:ext uri="{BB962C8B-B14F-4D97-AF65-F5344CB8AC3E}">
        <p14:creationId xmlns:p14="http://schemas.microsoft.com/office/powerpoint/2010/main" val="2342050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B045-7312-7AEF-F07E-B302B230BD87}"/>
              </a:ext>
            </a:extLst>
          </p:cNvPr>
          <p:cNvSpPr>
            <a:spLocks noGrp="1"/>
          </p:cNvSpPr>
          <p:nvPr>
            <p:ph type="title"/>
          </p:nvPr>
        </p:nvSpPr>
        <p:spPr/>
        <p:txBody>
          <a:bodyPr/>
          <a:lstStyle/>
          <a:p>
            <a:r>
              <a:rPr lang="en-US" dirty="0"/>
              <a:t>Requirements </a:t>
            </a:r>
            <a:r>
              <a:rPr lang="en-US" sz="4400" dirty="0">
                <a:solidFill>
                  <a:schemeClr val="tx2"/>
                </a:solidFill>
                <a:effectLst/>
                <a:latin typeface="+mj-lt"/>
                <a:ea typeface="+mj-ea"/>
                <a:cs typeface="+mj-cs"/>
              </a:rPr>
              <a:t>for Real Time Analytics applications</a:t>
            </a:r>
            <a:endParaRPr lang="en-US" dirty="0"/>
          </a:p>
        </p:txBody>
      </p:sp>
      <p:sp>
        <p:nvSpPr>
          <p:cNvPr id="3" name="Content Placeholder 2">
            <a:extLst>
              <a:ext uri="{FF2B5EF4-FFF2-40B4-BE49-F238E27FC236}">
                <a16:creationId xmlns:a16="http://schemas.microsoft.com/office/drawing/2014/main" id="{82251712-3B5A-5C14-4F5F-976F9ADCE870}"/>
              </a:ext>
            </a:extLst>
          </p:cNvPr>
          <p:cNvSpPr>
            <a:spLocks noGrp="1"/>
          </p:cNvSpPr>
          <p:nvPr>
            <p:ph idx="1"/>
          </p:nvPr>
        </p:nvSpPr>
        <p:spPr/>
        <p:txBody>
          <a:bodyPr/>
          <a:lstStyle/>
          <a:p>
            <a:pPr lvl="1"/>
            <a:r>
              <a:rPr lang="en-US" dirty="0"/>
              <a:t>Manage</a:t>
            </a:r>
            <a:r>
              <a:rPr lang="en-US" baseline="0" dirty="0"/>
              <a:t> scaling rules and operations</a:t>
            </a:r>
          </a:p>
          <a:p>
            <a:pPr lvl="1"/>
            <a:r>
              <a:rPr lang="en-US" dirty="0"/>
              <a:t>Correlate data and detect failures and report them to signatures</a:t>
            </a:r>
          </a:p>
          <a:p>
            <a:pPr lvl="1"/>
            <a:r>
              <a:rPr lang="en-US" dirty="0"/>
              <a:t>Analyzes current data to predict capacity exhaustion. Report predictions to Capacity.</a:t>
            </a:r>
          </a:p>
          <a:p>
            <a:pPr lvl="1"/>
            <a:endParaRPr lang="en-US" dirty="0"/>
          </a:p>
        </p:txBody>
      </p:sp>
    </p:spTree>
    <p:extLst>
      <p:ext uri="{BB962C8B-B14F-4D97-AF65-F5344CB8AC3E}">
        <p14:creationId xmlns:p14="http://schemas.microsoft.com/office/powerpoint/2010/main" val="28431650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C279-FD05-4A2D-2E16-605185F6EDD2}"/>
              </a:ext>
            </a:extLst>
          </p:cNvPr>
          <p:cNvSpPr>
            <a:spLocks noGrp="1"/>
          </p:cNvSpPr>
          <p:nvPr>
            <p:ph type="title"/>
          </p:nvPr>
        </p:nvSpPr>
        <p:spPr/>
        <p:txBody>
          <a:bodyPr/>
          <a:lstStyle/>
          <a:p>
            <a:r>
              <a:rPr lang="en-US" dirty="0"/>
              <a:t>Requirements for Real Time Analytic</a:t>
            </a:r>
            <a:r>
              <a:rPr lang="en-US" baseline="0" dirty="0"/>
              <a:t> applications</a:t>
            </a:r>
            <a:endParaRPr lang="en-US" dirty="0"/>
          </a:p>
        </p:txBody>
      </p:sp>
      <p:sp>
        <p:nvSpPr>
          <p:cNvPr id="3" name="Content Placeholder 2">
            <a:extLst>
              <a:ext uri="{FF2B5EF4-FFF2-40B4-BE49-F238E27FC236}">
                <a16:creationId xmlns:a16="http://schemas.microsoft.com/office/drawing/2014/main" id="{A1584DB4-4FD5-7507-2262-1CCE678F6A71}"/>
              </a:ext>
            </a:extLst>
          </p:cNvPr>
          <p:cNvSpPr>
            <a:spLocks noGrp="1"/>
          </p:cNvSpPr>
          <p:nvPr>
            <p:ph idx="1"/>
          </p:nvPr>
        </p:nvSpPr>
        <p:spPr/>
        <p:txBody>
          <a:bodyPr/>
          <a:lstStyle/>
          <a:p>
            <a:r>
              <a:rPr lang="en-US" dirty="0"/>
              <a:t>Quality</a:t>
            </a:r>
            <a:r>
              <a:rPr lang="en-US" baseline="0" dirty="0"/>
              <a:t> requirements</a:t>
            </a:r>
          </a:p>
          <a:p>
            <a:pPr lvl="1"/>
            <a:r>
              <a:rPr lang="en-US" dirty="0"/>
              <a:t>Security  - users</a:t>
            </a:r>
            <a:r>
              <a:rPr lang="en-US" baseline="0" dirty="0"/>
              <a:t> are authorized via IAM</a:t>
            </a:r>
            <a:endParaRPr lang="en-US" dirty="0"/>
          </a:p>
          <a:p>
            <a:pPr lvl="1"/>
            <a:r>
              <a:rPr lang="en-US" dirty="0"/>
              <a:t>Performance – dashboard  refresh intervals for data types (batch, alerts, stream) are settable.</a:t>
            </a:r>
          </a:p>
          <a:p>
            <a:pPr lvl="1"/>
            <a:r>
              <a:rPr lang="en-US" dirty="0"/>
              <a:t>Real Time Analytics must </a:t>
            </a:r>
            <a:r>
              <a:rPr lang="en-US" dirty="0" err="1"/>
              <a:t>schieve</a:t>
            </a:r>
            <a:r>
              <a:rPr lang="en-US" dirty="0"/>
              <a:t> performance requirements for dashboard refresh, and data retrieval,</a:t>
            </a:r>
          </a:p>
          <a:p>
            <a:pPr marL="457200" lvl="1" indent="0">
              <a:buNone/>
            </a:pPr>
            <a:endParaRPr lang="en-US" dirty="0"/>
          </a:p>
        </p:txBody>
      </p:sp>
    </p:spTree>
    <p:extLst>
      <p:ext uri="{BB962C8B-B14F-4D97-AF65-F5344CB8AC3E}">
        <p14:creationId xmlns:p14="http://schemas.microsoft.com/office/powerpoint/2010/main" val="25739290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145D-AF80-F1DA-614E-50D58A687C08}"/>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Capacity</a:t>
            </a:r>
          </a:p>
        </p:txBody>
      </p:sp>
      <p:sp>
        <p:nvSpPr>
          <p:cNvPr id="3" name="Content Placeholder 2">
            <a:extLst>
              <a:ext uri="{FF2B5EF4-FFF2-40B4-BE49-F238E27FC236}">
                <a16:creationId xmlns:a16="http://schemas.microsoft.com/office/drawing/2014/main" id="{C81C9BBB-90F7-9748-FBD6-1349124B06DD}"/>
              </a:ext>
            </a:extLst>
          </p:cNvPr>
          <p:cNvSpPr>
            <a:spLocks noGrp="1"/>
          </p:cNvSpPr>
          <p:nvPr>
            <p:ph idx="1"/>
          </p:nvPr>
        </p:nvSpPr>
        <p:spPr/>
        <p:txBody>
          <a:bodyPr/>
          <a:lstStyle/>
          <a:p>
            <a:pPr lvl="0"/>
            <a:r>
              <a:rPr lang="en-US" dirty="0"/>
              <a:t>Responsibilities</a:t>
            </a:r>
          </a:p>
          <a:p>
            <a:pPr lvl="1"/>
            <a:r>
              <a:rPr lang="en-US" dirty="0"/>
              <a:t>Perform capacity planning based on:</a:t>
            </a:r>
          </a:p>
          <a:p>
            <a:pPr lvl="2"/>
            <a:r>
              <a:rPr lang="en-US" dirty="0" err="1"/>
              <a:t>Cpu</a:t>
            </a:r>
            <a:r>
              <a:rPr lang="en-US" dirty="0"/>
              <a:t> utilization</a:t>
            </a:r>
          </a:p>
          <a:p>
            <a:pPr lvl="2"/>
            <a:r>
              <a:rPr lang="en-US" dirty="0"/>
              <a:t>Memory utilization</a:t>
            </a:r>
          </a:p>
          <a:p>
            <a:pPr lvl="2"/>
            <a:r>
              <a:rPr lang="en-US" dirty="0"/>
              <a:t>Disk usage </a:t>
            </a:r>
          </a:p>
          <a:p>
            <a:pPr lvl="2"/>
            <a:r>
              <a:rPr lang="en-US" dirty="0"/>
              <a:t>Network bandwidth</a:t>
            </a:r>
          </a:p>
          <a:p>
            <a:pPr lvl="1"/>
            <a:r>
              <a:rPr lang="en-US" dirty="0"/>
              <a:t>Subscribe to relevant topics from Data Movement</a:t>
            </a:r>
          </a:p>
          <a:p>
            <a:pPr lvl="1"/>
            <a:r>
              <a:rPr lang="en-US" dirty="0"/>
              <a:t>Communicate with Real Time Analytics for short term planning </a:t>
            </a:r>
          </a:p>
          <a:p>
            <a:pPr lvl="1"/>
            <a:r>
              <a:rPr lang="en-US" dirty="0"/>
              <a:t>Retrieve data from  Persistent Storage for long term planning</a:t>
            </a:r>
          </a:p>
        </p:txBody>
      </p:sp>
    </p:spTree>
    <p:extLst>
      <p:ext uri="{BB962C8B-B14F-4D97-AF65-F5344CB8AC3E}">
        <p14:creationId xmlns:p14="http://schemas.microsoft.com/office/powerpoint/2010/main" val="565997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F62-FE9F-343F-7463-F5BE2B987FB2}"/>
              </a:ext>
            </a:extLst>
          </p:cNvPr>
          <p:cNvSpPr>
            <a:spLocks noGrp="1"/>
          </p:cNvSpPr>
          <p:nvPr>
            <p:ph type="title"/>
          </p:nvPr>
        </p:nvSpPr>
        <p:spPr/>
        <p:txBody>
          <a:bodyPr/>
          <a:lstStyle/>
          <a:p>
            <a:r>
              <a:rPr lang="en-US" dirty="0"/>
              <a:t>Requirements for Capacity</a:t>
            </a:r>
          </a:p>
        </p:txBody>
      </p:sp>
      <p:sp>
        <p:nvSpPr>
          <p:cNvPr id="3" name="Content Placeholder 2">
            <a:extLst>
              <a:ext uri="{FF2B5EF4-FFF2-40B4-BE49-F238E27FC236}">
                <a16:creationId xmlns:a16="http://schemas.microsoft.com/office/drawing/2014/main" id="{68F83C85-41B6-4E02-A82D-D654540276FB}"/>
              </a:ext>
            </a:extLst>
          </p:cNvPr>
          <p:cNvSpPr>
            <a:spLocks noGrp="1"/>
          </p:cNvSpPr>
          <p:nvPr>
            <p:ph idx="1"/>
          </p:nvPr>
        </p:nvSpPr>
        <p:spPr/>
        <p:txBody>
          <a:bodyPr/>
          <a:lstStyle/>
          <a:p>
            <a:r>
              <a:rPr lang="en-US" dirty="0"/>
              <a:t>Quality requirements</a:t>
            </a:r>
          </a:p>
          <a:p>
            <a:pPr lvl="1"/>
            <a:r>
              <a:rPr lang="en-US" dirty="0"/>
              <a:t>Security  - users are authorized via IAM</a:t>
            </a:r>
          </a:p>
        </p:txBody>
      </p:sp>
    </p:spTree>
    <p:extLst>
      <p:ext uri="{BB962C8B-B14F-4D97-AF65-F5344CB8AC3E}">
        <p14:creationId xmlns:p14="http://schemas.microsoft.com/office/powerpoint/2010/main" val="1826215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75A3-6E12-FB5A-CD9E-4CD71EB618C6}"/>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Signatures</a:t>
            </a:r>
          </a:p>
        </p:txBody>
      </p:sp>
      <p:sp>
        <p:nvSpPr>
          <p:cNvPr id="3" name="Content Placeholder 2">
            <a:extLst>
              <a:ext uri="{FF2B5EF4-FFF2-40B4-BE49-F238E27FC236}">
                <a16:creationId xmlns:a16="http://schemas.microsoft.com/office/drawing/2014/main" id="{3C25953B-303A-46DB-6D4D-4BA65B51A1AE}"/>
              </a:ext>
            </a:extLst>
          </p:cNvPr>
          <p:cNvSpPr>
            <a:spLocks noGrp="1"/>
          </p:cNvSpPr>
          <p:nvPr>
            <p:ph idx="1"/>
          </p:nvPr>
        </p:nvSpPr>
        <p:spPr/>
        <p:txBody>
          <a:bodyPr/>
          <a:lstStyle/>
          <a:p>
            <a:pPr lvl="0"/>
            <a:r>
              <a:rPr lang="en-US" dirty="0"/>
              <a:t>Responsibilities</a:t>
            </a:r>
          </a:p>
          <a:p>
            <a:pPr lvl="1"/>
            <a:r>
              <a:rPr lang="en-US" dirty="0"/>
              <a:t>Notified of fault from Real Time Analytics or Testing</a:t>
            </a:r>
          </a:p>
          <a:p>
            <a:pPr lvl="1"/>
            <a:r>
              <a:rPr lang="en-US" dirty="0"/>
              <a:t>Perform fault and event correlation based on defined rules, policies, known signatures, and other knowledge about the network or service behavior in order to determine the root cause of an outage. </a:t>
            </a:r>
          </a:p>
          <a:p>
            <a:pPr lvl="1"/>
            <a:r>
              <a:rPr lang="en-US" dirty="0"/>
              <a:t>Subscribe to relevant topics from Data Movement</a:t>
            </a:r>
          </a:p>
          <a:p>
            <a:pPr lvl="1"/>
            <a:r>
              <a:rPr lang="en-US" dirty="0" err="1"/>
              <a:t>Initiales</a:t>
            </a:r>
            <a:r>
              <a:rPr lang="en-US" dirty="0"/>
              <a:t> actions to repair faults</a:t>
            </a:r>
          </a:p>
        </p:txBody>
      </p:sp>
    </p:spTree>
    <p:extLst>
      <p:ext uri="{BB962C8B-B14F-4D97-AF65-F5344CB8AC3E}">
        <p14:creationId xmlns:p14="http://schemas.microsoft.com/office/powerpoint/2010/main" val="1813614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C84-1B7F-FB68-9F10-B41D34581ADD}"/>
              </a:ext>
            </a:extLst>
          </p:cNvPr>
          <p:cNvSpPr>
            <a:spLocks noGrp="1"/>
          </p:cNvSpPr>
          <p:nvPr>
            <p:ph type="title"/>
          </p:nvPr>
        </p:nvSpPr>
        <p:spPr/>
        <p:txBody>
          <a:bodyPr/>
          <a:lstStyle/>
          <a:p>
            <a:r>
              <a:rPr lang="en-US" dirty="0"/>
              <a:t>Requirements for Signature</a:t>
            </a:r>
          </a:p>
        </p:txBody>
      </p:sp>
      <p:sp>
        <p:nvSpPr>
          <p:cNvPr id="3" name="Content Placeholder 2">
            <a:extLst>
              <a:ext uri="{FF2B5EF4-FFF2-40B4-BE49-F238E27FC236}">
                <a16:creationId xmlns:a16="http://schemas.microsoft.com/office/drawing/2014/main" id="{F78097BD-2070-856A-2063-820269BE079C}"/>
              </a:ext>
            </a:extLst>
          </p:cNvPr>
          <p:cNvSpPr>
            <a:spLocks noGrp="1"/>
          </p:cNvSpPr>
          <p:nvPr>
            <p:ph idx="1"/>
          </p:nvPr>
        </p:nvSpPr>
        <p:spPr/>
        <p:txBody>
          <a:bodyPr/>
          <a:lstStyle/>
          <a:p>
            <a:r>
              <a:rPr lang="en-US" dirty="0"/>
              <a:t>Quality requirements</a:t>
            </a:r>
          </a:p>
          <a:p>
            <a:pPr lvl="1"/>
            <a:r>
              <a:rPr lang="en-US" dirty="0"/>
              <a:t>Performance and resilience – periodically retrieve data from Data Persistence and examine it for faults.</a:t>
            </a:r>
          </a:p>
          <a:p>
            <a:pPr lvl="1"/>
            <a:r>
              <a:rPr lang="en-US" dirty="0"/>
              <a:t>Resilience – fail over servers if necessary</a:t>
            </a:r>
          </a:p>
        </p:txBody>
      </p:sp>
    </p:spTree>
    <p:extLst>
      <p:ext uri="{BB962C8B-B14F-4D97-AF65-F5344CB8AC3E}">
        <p14:creationId xmlns:p14="http://schemas.microsoft.com/office/powerpoint/2010/main" val="2668946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CB19-1A05-864F-BE86-8E35F93CBC55}"/>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Testing</a:t>
            </a:r>
          </a:p>
        </p:txBody>
      </p:sp>
      <p:sp>
        <p:nvSpPr>
          <p:cNvPr id="3" name="Content Placeholder 2">
            <a:extLst>
              <a:ext uri="{FF2B5EF4-FFF2-40B4-BE49-F238E27FC236}">
                <a16:creationId xmlns:a16="http://schemas.microsoft.com/office/drawing/2014/main" id="{94FE0D8F-3D5E-9C63-B994-765511FE1669}"/>
              </a:ext>
            </a:extLst>
          </p:cNvPr>
          <p:cNvSpPr>
            <a:spLocks noGrp="1"/>
          </p:cNvSpPr>
          <p:nvPr>
            <p:ph idx="1"/>
          </p:nvPr>
        </p:nvSpPr>
        <p:spPr/>
        <p:txBody>
          <a:bodyPr/>
          <a:lstStyle/>
          <a:p>
            <a:pPr lvl="0"/>
            <a:r>
              <a:rPr lang="en-US" dirty="0"/>
              <a:t>Manage test cases and results. Include OWASP top 10 in set of test cases.</a:t>
            </a:r>
          </a:p>
          <a:p>
            <a:pPr lvl="0"/>
            <a:r>
              <a:rPr lang="en-US" dirty="0"/>
              <a:t>Tests can be performed on running system to determine faults</a:t>
            </a:r>
          </a:p>
          <a:p>
            <a:pPr lvl="0"/>
            <a:r>
              <a:rPr lang="en-US" dirty="0"/>
              <a:t>Run scanners during run time to check BOM against CVE</a:t>
            </a:r>
          </a:p>
        </p:txBody>
      </p:sp>
    </p:spTree>
    <p:extLst>
      <p:ext uri="{BB962C8B-B14F-4D97-AF65-F5344CB8AC3E}">
        <p14:creationId xmlns:p14="http://schemas.microsoft.com/office/powerpoint/2010/main" val="26607088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78EE-9CAF-BA52-7923-393F823B74F6}"/>
              </a:ext>
            </a:extLst>
          </p:cNvPr>
          <p:cNvSpPr>
            <a:spLocks noGrp="1"/>
          </p:cNvSpPr>
          <p:nvPr>
            <p:ph type="title"/>
          </p:nvPr>
        </p:nvSpPr>
        <p:spPr/>
        <p:txBody>
          <a:bodyPr/>
          <a:lstStyle/>
          <a:p>
            <a:r>
              <a:rPr lang="en-US" dirty="0"/>
              <a:t>Requirements for Testing</a:t>
            </a:r>
          </a:p>
        </p:txBody>
      </p:sp>
      <p:sp>
        <p:nvSpPr>
          <p:cNvPr id="3" name="Content Placeholder 2">
            <a:extLst>
              <a:ext uri="{FF2B5EF4-FFF2-40B4-BE49-F238E27FC236}">
                <a16:creationId xmlns:a16="http://schemas.microsoft.com/office/drawing/2014/main" id="{77F25266-89F7-9885-D08E-CDCCEEF8778C}"/>
              </a:ext>
            </a:extLst>
          </p:cNvPr>
          <p:cNvSpPr>
            <a:spLocks noGrp="1"/>
          </p:cNvSpPr>
          <p:nvPr>
            <p:ph idx="1"/>
          </p:nvPr>
        </p:nvSpPr>
        <p:spPr/>
        <p:txBody>
          <a:bodyPr/>
          <a:lstStyle/>
          <a:p>
            <a:r>
              <a:rPr lang="en-US" dirty="0"/>
              <a:t>Run test suites during build and report results to specified locations</a:t>
            </a:r>
          </a:p>
          <a:p>
            <a:r>
              <a:rPr lang="en-US" dirty="0"/>
              <a:t>Perform chaos testing and, if fault is detected, inform Signatures</a:t>
            </a:r>
          </a:p>
        </p:txBody>
      </p:sp>
    </p:spTree>
    <p:extLst>
      <p:ext uri="{BB962C8B-B14F-4D97-AF65-F5344CB8AC3E}">
        <p14:creationId xmlns:p14="http://schemas.microsoft.com/office/powerpoint/2010/main" val="279777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F2BB-B4D6-8CC7-89F0-E2705FDA653B}"/>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D070E589-039D-BA48-AE8B-3E4F752F4E03}"/>
              </a:ext>
            </a:extLst>
          </p:cNvPr>
          <p:cNvSpPr>
            <a:spLocks noGrp="1"/>
          </p:cNvSpPr>
          <p:nvPr>
            <p:ph idx="1"/>
          </p:nvPr>
        </p:nvSpPr>
        <p:spPr/>
        <p:txBody>
          <a:bodyPr/>
          <a:lstStyle/>
          <a:p>
            <a:pPr marR="0" fontAlgn="ctr">
              <a:spcBef>
                <a:spcPts val="0"/>
              </a:spcBef>
              <a:spcAft>
                <a:spcPts val="0"/>
              </a:spcAft>
              <a:buFont typeface="Arial" panose="020B0604020202020204" pitchFamily="34" charset="0"/>
              <a:buChar char="•"/>
            </a:pPr>
            <a:r>
              <a:rPr lang="en-US" sz="2800" dirty="0">
                <a:latin typeface="Calibri" panose="020F0502020204030204" pitchFamily="34" charset="0"/>
              </a:rPr>
              <a:t>The services or applications available have grown my orders of magnitude and are continually evolving requiring the need to keep pace by doing things differently. </a:t>
            </a:r>
            <a:endParaRPr lang="en-US" sz="2800" dirty="0">
              <a:effectLst/>
              <a:latin typeface="Calibri" panose="020F0502020204030204" pitchFamily="34" charset="0"/>
            </a:endParaRPr>
          </a:p>
          <a:p>
            <a:pPr marL="0" marR="0">
              <a:spcBef>
                <a:spcPts val="0"/>
              </a:spcBef>
              <a:spcAft>
                <a:spcPts val="0"/>
              </a:spcAft>
            </a:pPr>
            <a:r>
              <a:rPr lang="en-US" sz="2800" dirty="0">
                <a:effectLst/>
                <a:latin typeface="Calibri" panose="020F0502020204030204" pitchFamily="34" charset="0"/>
              </a:rPr>
              <a:t>In order to keep pace with growth, the following has occurred.  </a:t>
            </a: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The network design has transitioned from hardware centric to software centric.</a:t>
            </a:r>
          </a:p>
        </p:txBody>
      </p:sp>
    </p:spTree>
    <p:extLst>
      <p:ext uri="{BB962C8B-B14F-4D97-AF65-F5344CB8AC3E}">
        <p14:creationId xmlns:p14="http://schemas.microsoft.com/office/powerpoint/2010/main" val="28611252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D35-6B2C-B0AD-AA4D-C1E559DAE702}"/>
              </a:ext>
            </a:extLst>
          </p:cNvPr>
          <p:cNvSpPr>
            <a:spLocks noGrp="1"/>
          </p:cNvSpPr>
          <p:nvPr>
            <p:ph type="title"/>
          </p:nvPr>
        </p:nvSpPr>
        <p:spPr/>
        <p:txBody>
          <a:bodyPr/>
          <a:lstStyle/>
          <a:p>
            <a:r>
              <a:rPr lang="en-US" dirty="0"/>
              <a:t>Requirements for Testing</a:t>
            </a:r>
          </a:p>
        </p:txBody>
      </p:sp>
      <p:sp>
        <p:nvSpPr>
          <p:cNvPr id="3" name="Content Placeholder 2">
            <a:extLst>
              <a:ext uri="{FF2B5EF4-FFF2-40B4-BE49-F238E27FC236}">
                <a16:creationId xmlns:a16="http://schemas.microsoft.com/office/drawing/2014/main" id="{02DA739C-DBD0-90B9-18BF-D95A37B7C50E}"/>
              </a:ext>
            </a:extLst>
          </p:cNvPr>
          <p:cNvSpPr>
            <a:spLocks noGrp="1"/>
          </p:cNvSpPr>
          <p:nvPr>
            <p:ph idx="1"/>
          </p:nvPr>
        </p:nvSpPr>
        <p:spPr/>
        <p:txBody>
          <a:bodyPr/>
          <a:lstStyle/>
          <a:p>
            <a:r>
              <a:rPr lang="en-US" dirty="0"/>
              <a:t>Quality requirements</a:t>
            </a:r>
          </a:p>
          <a:p>
            <a:pPr lvl="1"/>
            <a:r>
              <a:rPr lang="en-US" dirty="0"/>
              <a:t>Security – include OWASP top 10 in test suite</a:t>
            </a:r>
          </a:p>
        </p:txBody>
      </p:sp>
    </p:spTree>
    <p:extLst>
      <p:ext uri="{BB962C8B-B14F-4D97-AF65-F5344CB8AC3E}">
        <p14:creationId xmlns:p14="http://schemas.microsoft.com/office/powerpoint/2010/main" val="6933558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0C14-436C-439F-7A02-63A19BF9B68B}"/>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Tickets</a:t>
            </a:r>
          </a:p>
        </p:txBody>
      </p:sp>
      <p:sp>
        <p:nvSpPr>
          <p:cNvPr id="3" name="Content Placeholder 2">
            <a:extLst>
              <a:ext uri="{FF2B5EF4-FFF2-40B4-BE49-F238E27FC236}">
                <a16:creationId xmlns:a16="http://schemas.microsoft.com/office/drawing/2014/main" id="{2CB790F9-0561-4608-43AE-A794AA06E62E}"/>
              </a:ext>
            </a:extLst>
          </p:cNvPr>
          <p:cNvSpPr>
            <a:spLocks noGrp="1"/>
          </p:cNvSpPr>
          <p:nvPr>
            <p:ph idx="1"/>
          </p:nvPr>
        </p:nvSpPr>
        <p:spPr/>
        <p:txBody>
          <a:bodyPr/>
          <a:lstStyle/>
          <a:p>
            <a:pPr lvl="0"/>
            <a:r>
              <a:rPr lang="en-US" dirty="0"/>
              <a:t>Create, route, and edit tickets.</a:t>
            </a:r>
          </a:p>
          <a:p>
            <a:pPr lvl="0"/>
            <a:r>
              <a:rPr lang="en-US" dirty="0"/>
              <a:t>Receive some ticket requests from Real Time Analytics</a:t>
            </a:r>
          </a:p>
          <a:p>
            <a:pPr lvl="0"/>
            <a:r>
              <a:rPr lang="en-US" dirty="0"/>
              <a:t>Receive</a:t>
            </a:r>
            <a:r>
              <a:rPr lang="en-US" baseline="0" dirty="0"/>
              <a:t> other ticket requests from HMI</a:t>
            </a:r>
          </a:p>
          <a:p>
            <a:pPr lvl="0"/>
            <a:r>
              <a:rPr lang="en-US" dirty="0"/>
              <a:t>Verify authorization from HMI</a:t>
            </a:r>
          </a:p>
        </p:txBody>
      </p:sp>
    </p:spTree>
    <p:extLst>
      <p:ext uri="{BB962C8B-B14F-4D97-AF65-F5344CB8AC3E}">
        <p14:creationId xmlns:p14="http://schemas.microsoft.com/office/powerpoint/2010/main" val="623255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3D46-3A57-8992-38FC-BE64B3F8C3AE}"/>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Analytic Framework</a:t>
            </a:r>
          </a:p>
        </p:txBody>
      </p:sp>
      <p:sp>
        <p:nvSpPr>
          <p:cNvPr id="3" name="Content Placeholder 2">
            <a:extLst>
              <a:ext uri="{FF2B5EF4-FFF2-40B4-BE49-F238E27FC236}">
                <a16:creationId xmlns:a16="http://schemas.microsoft.com/office/drawing/2014/main" id="{302313B7-E405-DC75-F1FF-9FB9210B239C}"/>
              </a:ext>
            </a:extLst>
          </p:cNvPr>
          <p:cNvSpPr>
            <a:spLocks noGrp="1"/>
          </p:cNvSpPr>
          <p:nvPr>
            <p:ph idx="1"/>
          </p:nvPr>
        </p:nvSpPr>
        <p:spPr/>
        <p:txBody>
          <a:bodyPr/>
          <a:lstStyle/>
          <a:p>
            <a:pPr lvl="0"/>
            <a:r>
              <a:rPr lang="en-US" dirty="0"/>
              <a:t>A framework to support analysis applications.</a:t>
            </a:r>
          </a:p>
          <a:p>
            <a:pPr lvl="0"/>
            <a:r>
              <a:rPr lang="en-US" dirty="0"/>
              <a:t>Subscribe to data movement for relevant topics</a:t>
            </a:r>
          </a:p>
          <a:p>
            <a:pPr lvl="0"/>
            <a:r>
              <a:rPr lang="en-US" dirty="0"/>
              <a:t>Retrieve relevant data from Data Persistence</a:t>
            </a:r>
          </a:p>
          <a:p>
            <a:pPr lvl="0"/>
            <a:r>
              <a:rPr lang="en-US" dirty="0"/>
              <a:t>Aggregate data as appropriate</a:t>
            </a:r>
          </a:p>
          <a:p>
            <a:pPr lvl="0"/>
            <a:endParaRPr lang="en-US" dirty="0"/>
          </a:p>
        </p:txBody>
      </p:sp>
    </p:spTree>
    <p:extLst>
      <p:ext uri="{BB962C8B-B14F-4D97-AF65-F5344CB8AC3E}">
        <p14:creationId xmlns:p14="http://schemas.microsoft.com/office/powerpoint/2010/main" val="20224901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12FC-9848-72E5-6AAB-5FCC16A0FE0D}"/>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Data Movement</a:t>
            </a:r>
          </a:p>
        </p:txBody>
      </p:sp>
      <p:sp>
        <p:nvSpPr>
          <p:cNvPr id="3" name="Content Placeholder 2">
            <a:extLst>
              <a:ext uri="{FF2B5EF4-FFF2-40B4-BE49-F238E27FC236}">
                <a16:creationId xmlns:a16="http://schemas.microsoft.com/office/drawing/2014/main" id="{F6428C63-78B3-A573-1D8B-9B0482A565F9}"/>
              </a:ext>
            </a:extLst>
          </p:cNvPr>
          <p:cNvSpPr>
            <a:spLocks noGrp="1"/>
          </p:cNvSpPr>
          <p:nvPr>
            <p:ph idx="1"/>
          </p:nvPr>
        </p:nvSpPr>
        <p:spPr/>
        <p:txBody>
          <a:bodyPr/>
          <a:lstStyle/>
          <a:p>
            <a:pPr lvl="0"/>
            <a:r>
              <a:rPr lang="en-US" dirty="0"/>
              <a:t>Receives events and messages from stream data collection</a:t>
            </a:r>
          </a:p>
          <a:p>
            <a:pPr lvl="0"/>
            <a:r>
              <a:rPr lang="en-US" dirty="0"/>
              <a:t>Publishes topics</a:t>
            </a:r>
          </a:p>
          <a:p>
            <a:pPr lvl="0"/>
            <a:r>
              <a:rPr lang="en-US" dirty="0"/>
              <a:t>Kafka is tool used for Data Movement</a:t>
            </a:r>
          </a:p>
        </p:txBody>
      </p:sp>
    </p:spTree>
    <p:extLst>
      <p:ext uri="{BB962C8B-B14F-4D97-AF65-F5344CB8AC3E}">
        <p14:creationId xmlns:p14="http://schemas.microsoft.com/office/powerpoint/2010/main" val="3534001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9E1D-8A79-61AF-A70B-C2D4D3D0496F}"/>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Data Persistence</a:t>
            </a:r>
          </a:p>
        </p:txBody>
      </p:sp>
      <p:sp>
        <p:nvSpPr>
          <p:cNvPr id="3" name="Content Placeholder 2">
            <a:extLst>
              <a:ext uri="{FF2B5EF4-FFF2-40B4-BE49-F238E27FC236}">
                <a16:creationId xmlns:a16="http://schemas.microsoft.com/office/drawing/2014/main" id="{8826AF1D-D450-E016-B84A-4562875B255B}"/>
              </a:ext>
            </a:extLst>
          </p:cNvPr>
          <p:cNvSpPr>
            <a:spLocks noGrp="1"/>
          </p:cNvSpPr>
          <p:nvPr>
            <p:ph idx="1"/>
          </p:nvPr>
        </p:nvSpPr>
        <p:spPr/>
        <p:txBody>
          <a:bodyPr/>
          <a:lstStyle/>
          <a:p>
            <a:pPr lvl="0"/>
            <a:r>
              <a:rPr lang="en-US" dirty="0"/>
              <a:t>Data base functions </a:t>
            </a:r>
          </a:p>
          <a:p>
            <a:pPr lvl="0"/>
            <a:r>
              <a:rPr lang="en-US" dirty="0"/>
              <a:t>Stores data from Batch Data Collection</a:t>
            </a:r>
          </a:p>
          <a:p>
            <a:pPr lvl="0"/>
            <a:r>
              <a:rPr lang="en-US" dirty="0"/>
              <a:t>Stores data from Real Time Analytics</a:t>
            </a:r>
          </a:p>
          <a:p>
            <a:pPr lvl="0"/>
            <a:r>
              <a:rPr lang="en-US" dirty="0"/>
              <a:t>Provides interfaces for data storage and retrieval</a:t>
            </a:r>
          </a:p>
        </p:txBody>
      </p:sp>
    </p:spTree>
    <p:extLst>
      <p:ext uri="{BB962C8B-B14F-4D97-AF65-F5344CB8AC3E}">
        <p14:creationId xmlns:p14="http://schemas.microsoft.com/office/powerpoint/2010/main" val="1154840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F799-E30F-2188-CE63-0F676E120CD3}"/>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Stream Data Collection</a:t>
            </a:r>
          </a:p>
        </p:txBody>
      </p:sp>
      <p:sp>
        <p:nvSpPr>
          <p:cNvPr id="3" name="Content Placeholder 2">
            <a:extLst>
              <a:ext uri="{FF2B5EF4-FFF2-40B4-BE49-F238E27FC236}">
                <a16:creationId xmlns:a16="http://schemas.microsoft.com/office/drawing/2014/main" id="{A2BB8D13-2382-8A62-2BC2-71FFFA2ED03D}"/>
              </a:ext>
            </a:extLst>
          </p:cNvPr>
          <p:cNvSpPr>
            <a:spLocks noGrp="1"/>
          </p:cNvSpPr>
          <p:nvPr>
            <p:ph idx="1"/>
          </p:nvPr>
        </p:nvSpPr>
        <p:spPr/>
        <p:txBody>
          <a:bodyPr/>
          <a:lstStyle/>
          <a:p>
            <a:pPr lvl="0"/>
            <a:r>
              <a:rPr lang="en-US" dirty="0"/>
              <a:t>Manage and aggregate streamed data.</a:t>
            </a:r>
          </a:p>
          <a:p>
            <a:pPr lvl="0"/>
            <a:r>
              <a:rPr lang="en-US" dirty="0"/>
              <a:t>Publish to Data Movement</a:t>
            </a:r>
          </a:p>
        </p:txBody>
      </p:sp>
    </p:spTree>
    <p:extLst>
      <p:ext uri="{BB962C8B-B14F-4D97-AF65-F5344CB8AC3E}">
        <p14:creationId xmlns:p14="http://schemas.microsoft.com/office/powerpoint/2010/main" val="4232268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C0FC-BF62-2D1D-C113-02C8F6A7C360}"/>
              </a:ext>
            </a:extLst>
          </p:cNvPr>
          <p:cNvSpPr>
            <a:spLocks noGrp="1"/>
          </p:cNvSpPr>
          <p:nvPr>
            <p:ph type="title"/>
          </p:nvPr>
        </p:nvSpPr>
        <p:spPr/>
        <p:txBody>
          <a:bodyPr/>
          <a:lstStyle/>
          <a:p>
            <a:pPr lvl="0"/>
            <a:r>
              <a:rPr lang="en-US" dirty="0"/>
              <a:t>Requirements </a:t>
            </a:r>
            <a:r>
              <a:rPr lang="en-US" sz="4400" dirty="0">
                <a:solidFill>
                  <a:schemeClr val="tx2"/>
                </a:solidFill>
                <a:effectLst/>
                <a:latin typeface="+mj-lt"/>
                <a:ea typeface="+mj-ea"/>
                <a:cs typeface="+mj-cs"/>
              </a:rPr>
              <a:t>for </a:t>
            </a:r>
            <a:r>
              <a:rPr lang="en-US" dirty="0"/>
              <a:t>Batch Data Collection</a:t>
            </a:r>
          </a:p>
        </p:txBody>
      </p:sp>
      <p:sp>
        <p:nvSpPr>
          <p:cNvPr id="3" name="Content Placeholder 2">
            <a:extLst>
              <a:ext uri="{FF2B5EF4-FFF2-40B4-BE49-F238E27FC236}">
                <a16:creationId xmlns:a16="http://schemas.microsoft.com/office/drawing/2014/main" id="{D3404221-A781-856F-EF33-5446433DD52A}"/>
              </a:ext>
            </a:extLst>
          </p:cNvPr>
          <p:cNvSpPr>
            <a:spLocks noGrp="1"/>
          </p:cNvSpPr>
          <p:nvPr>
            <p:ph idx="1"/>
          </p:nvPr>
        </p:nvSpPr>
        <p:spPr/>
        <p:txBody>
          <a:bodyPr/>
          <a:lstStyle/>
          <a:p>
            <a:pPr lvl="0"/>
            <a:r>
              <a:rPr lang="en-US" dirty="0"/>
              <a:t>Periodically retrieves data to be batched (e.g. logs)</a:t>
            </a:r>
          </a:p>
          <a:p>
            <a:pPr lvl="0"/>
            <a:r>
              <a:rPr lang="en-US" dirty="0"/>
              <a:t>Stores data in Data Persistence</a:t>
            </a:r>
          </a:p>
          <a:p>
            <a:pPr lvl="0"/>
            <a:r>
              <a:rPr lang="en-US" dirty="0"/>
              <a:t>Cleans up logs on servers</a:t>
            </a:r>
          </a:p>
        </p:txBody>
      </p:sp>
    </p:spTree>
    <p:extLst>
      <p:ext uri="{BB962C8B-B14F-4D97-AF65-F5344CB8AC3E}">
        <p14:creationId xmlns:p14="http://schemas.microsoft.com/office/powerpoint/2010/main" val="43348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B6C-E209-EC26-D4E2-7D7687C4BA21}"/>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0D3DED7D-34CD-6AEE-CFED-1336EB1C7ADD}"/>
              </a:ext>
            </a:extLst>
          </p:cNvPr>
          <p:cNvSpPr>
            <a:spLocks noGrp="1"/>
          </p:cNvSpPr>
          <p:nvPr>
            <p:ph idx="1"/>
          </p:nvPr>
        </p:nvSpPr>
        <p:spPr>
          <a:xfrm>
            <a:off x="685800" y="1828800"/>
            <a:ext cx="7772400" cy="4038600"/>
          </a:xfrm>
        </p:spPr>
        <p:txBody>
          <a:bodyPr/>
          <a:lstStyle/>
          <a:p>
            <a:pPr rtl="0" fontAlgn="ctr">
              <a:spcBef>
                <a:spcPts val="0"/>
              </a:spcBef>
              <a:spcAft>
                <a:spcPts val="0"/>
              </a:spcAft>
              <a:buFont typeface="Arial" panose="020B0604020202020204" pitchFamily="34" charset="0"/>
              <a:buChar char="•"/>
            </a:pPr>
            <a:r>
              <a:rPr lang="en-US" sz="2800" b="1" dirty="0">
                <a:effectLst/>
                <a:latin typeface="Calibri" panose="020F0502020204030204" pitchFamily="34" charset="0"/>
              </a:rPr>
              <a:t>Software-defined networking (SDN)</a:t>
            </a:r>
            <a:r>
              <a:rPr lang="en-US" sz="2800" dirty="0">
                <a:effectLst/>
                <a:latin typeface="Calibri" panose="020F0502020204030204" pitchFamily="34" charset="0"/>
              </a:rPr>
              <a:t> has made the creation and configuration of networks less costly by separating the control plane (the routing logic) from the data plan (forwarding function) which allows greater flexibility.</a:t>
            </a:r>
          </a:p>
          <a:p>
            <a:pPr rtl="0" fontAlgn="ctr">
              <a:spcBef>
                <a:spcPts val="0"/>
              </a:spcBef>
              <a:spcAft>
                <a:spcPts val="0"/>
              </a:spcAft>
              <a:buFont typeface="Arial" panose="020B0604020202020204" pitchFamily="34" charset="0"/>
              <a:buChar char="•"/>
            </a:pPr>
            <a:r>
              <a:rPr lang="en-US" sz="2800" b="1" dirty="0">
                <a:effectLst/>
                <a:latin typeface="Calibri" panose="020F0502020204030204" pitchFamily="34" charset="0"/>
              </a:rPr>
              <a:t>Network Function Virtualization (NFV) </a:t>
            </a:r>
            <a:r>
              <a:rPr lang="en-US" sz="2800" dirty="0">
                <a:effectLst/>
                <a:latin typeface="Calibri" panose="020F0502020204030204" pitchFamily="34" charset="0"/>
              </a:rPr>
              <a:t>has resulted in the transition of network functions (applications and servers on a telephony network) from proprietary, black-box, devices to virtualized software running on commodity hardware (regular old servers).</a:t>
            </a:r>
          </a:p>
        </p:txBody>
      </p:sp>
    </p:spTree>
    <p:extLst>
      <p:ext uri="{BB962C8B-B14F-4D97-AF65-F5344CB8AC3E}">
        <p14:creationId xmlns:p14="http://schemas.microsoft.com/office/powerpoint/2010/main" val="37254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8D82-B486-816C-8822-1E9380DFA251}"/>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FC8A00F8-4D48-54D6-1320-147990A6F6BF}"/>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AT&amp;T has moved from the data center architecture to a cloud architecture. </a:t>
            </a: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AT&amp;T has transitioned to a workforce trained in software and cloud skills. </a:t>
            </a:r>
          </a:p>
          <a:p>
            <a:pPr marL="0" indent="0">
              <a:buNone/>
            </a:pPr>
            <a:endParaRPr lang="en-US" dirty="0"/>
          </a:p>
        </p:txBody>
      </p:sp>
    </p:spTree>
    <p:extLst>
      <p:ext uri="{BB962C8B-B14F-4D97-AF65-F5344CB8AC3E}">
        <p14:creationId xmlns:p14="http://schemas.microsoft.com/office/powerpoint/2010/main" val="156707339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8741</TotalTime>
  <Words>2582</Words>
  <Application>Microsoft Office PowerPoint</Application>
  <PresentationFormat>On-screen Show (4:3)</PresentationFormat>
  <Paragraphs>333</Paragraphs>
  <Slides>76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Times</vt:lpstr>
      <vt:lpstr>Verdana</vt:lpstr>
      <vt:lpstr>Blank Presentation</vt:lpstr>
      <vt:lpstr>Telephone Observability </vt:lpstr>
      <vt:lpstr>Outline </vt:lpstr>
      <vt:lpstr>Business context</vt:lpstr>
      <vt:lpstr>Business context</vt:lpstr>
      <vt:lpstr>Business context</vt:lpstr>
      <vt:lpstr>Business context – 5G</vt:lpstr>
      <vt:lpstr>Business context</vt:lpstr>
      <vt:lpstr>Business context</vt:lpstr>
      <vt:lpstr>Business context</vt:lpstr>
      <vt:lpstr>Business context</vt:lpstr>
      <vt:lpstr>Business context</vt:lpstr>
      <vt:lpstr>Basic functionality</vt:lpstr>
      <vt:lpstr>Analytic applications</vt:lpstr>
      <vt:lpstr>Outline </vt:lpstr>
      <vt:lpstr>UC 1 – Get information from Dashboard</vt:lpstr>
      <vt:lpstr>UC 2 – Ticket Creation</vt:lpstr>
      <vt:lpstr>UC 3 – Correlation</vt:lpstr>
      <vt:lpstr>Outline </vt:lpstr>
      <vt:lpstr>Constraints</vt:lpstr>
      <vt:lpstr>Outline </vt:lpstr>
      <vt:lpstr>Security requirement</vt:lpstr>
      <vt:lpstr>Performance requirement</vt:lpstr>
      <vt:lpstr>Resiliency requirement</vt:lpstr>
      <vt:lpstr>Modifiability requirement</vt:lpstr>
      <vt:lpstr>Maintainability requirement</vt:lpstr>
      <vt:lpstr>Testability requirement</vt:lpstr>
      <vt:lpstr>Interoperability requirement</vt:lpstr>
      <vt:lpstr>Outline </vt:lpstr>
      <vt:lpstr>Module view</vt:lpstr>
      <vt:lpstr>Real Time Analytics applications</vt:lpstr>
      <vt:lpstr>Capacity</vt:lpstr>
      <vt:lpstr>Signatures</vt:lpstr>
      <vt:lpstr>Testing</vt:lpstr>
      <vt:lpstr>Tickets</vt:lpstr>
      <vt:lpstr>Analytic Framework</vt:lpstr>
      <vt:lpstr>Data Movement</vt:lpstr>
      <vt:lpstr>Data Persistence</vt:lpstr>
      <vt:lpstr>Stream Data collection</vt:lpstr>
      <vt:lpstr>Batch Data collection</vt:lpstr>
      <vt:lpstr>Outline </vt:lpstr>
      <vt:lpstr>Steps to achieve UC 1</vt:lpstr>
      <vt:lpstr>Steps to achieve UC 1</vt:lpstr>
      <vt:lpstr>Steps to achieve UC 2</vt:lpstr>
      <vt:lpstr>Steps to achieve UC 3</vt:lpstr>
      <vt:lpstr>Steps to achieve security</vt:lpstr>
      <vt:lpstr>Steps to achieve security</vt:lpstr>
      <vt:lpstr>Steps to achieve security</vt:lpstr>
      <vt:lpstr>Satisfying performance requirement</vt:lpstr>
      <vt:lpstr>Satisfying performance requirement</vt:lpstr>
      <vt:lpstr>Satisfying performance requirement</vt:lpstr>
      <vt:lpstr>Satisfying performance requirement</vt:lpstr>
      <vt:lpstr>Steps to support resiliency</vt:lpstr>
      <vt:lpstr>Steps to support modifiability</vt:lpstr>
      <vt:lpstr>Steps to support maintainability</vt:lpstr>
      <vt:lpstr>Steps to support testability</vt:lpstr>
      <vt:lpstr>Steps to support interoperability</vt:lpstr>
      <vt:lpstr>Satisfying constraints</vt:lpstr>
      <vt:lpstr>Outline </vt:lpstr>
      <vt:lpstr>Process steps</vt:lpstr>
      <vt:lpstr>Process steps</vt:lpstr>
      <vt:lpstr>Requirements for Real Time Analytics applications</vt:lpstr>
      <vt:lpstr>Requirements for Real Time Analytics applications</vt:lpstr>
      <vt:lpstr>Requirements for Real Time Analytic applications</vt:lpstr>
      <vt:lpstr>Requirements for Capacity</vt:lpstr>
      <vt:lpstr>Requirements for Capacity</vt:lpstr>
      <vt:lpstr>Requirements for Signatures</vt:lpstr>
      <vt:lpstr>Requirements for Signature</vt:lpstr>
      <vt:lpstr>Requirements for Testing</vt:lpstr>
      <vt:lpstr>Requirements for Testing</vt:lpstr>
      <vt:lpstr>Requirements for Testing</vt:lpstr>
      <vt:lpstr>Requirements for Tickets</vt:lpstr>
      <vt:lpstr>Requirements for Analytic Framework</vt:lpstr>
      <vt:lpstr>Requirements for Data Movement</vt:lpstr>
      <vt:lpstr>Requirements for Data Persistence</vt:lpstr>
      <vt:lpstr>Requirements for Stream Data Collection</vt:lpstr>
      <vt:lpstr>Requirements for Batch Data Collection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 J. Lattanze</dc:creator>
  <cp:lastModifiedBy>Len Bass</cp:lastModifiedBy>
  <cp:revision>575</cp:revision>
  <cp:lastPrinted>2021-08-31T12:41:04Z</cp:lastPrinted>
  <dcterms:created xsi:type="dcterms:W3CDTF">2004-11-16T18:39:34Z</dcterms:created>
  <dcterms:modified xsi:type="dcterms:W3CDTF">2023-02-14T15:38:05Z</dcterms:modified>
</cp:coreProperties>
</file>