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57" r:id="rId4"/>
    <p:sldId id="273" r:id="rId5"/>
    <p:sldId id="268" r:id="rId6"/>
    <p:sldId id="259" r:id="rId7"/>
    <p:sldId id="275" r:id="rId8"/>
    <p:sldId id="276" r:id="rId9"/>
    <p:sldId id="269" r:id="rId10"/>
    <p:sldId id="260" r:id="rId11"/>
    <p:sldId id="261" r:id="rId12"/>
    <p:sldId id="262" r:id="rId13"/>
    <p:sldId id="278" r:id="rId14"/>
    <p:sldId id="281" r:id="rId15"/>
    <p:sldId id="284" r:id="rId16"/>
    <p:sldId id="282" r:id="rId17"/>
    <p:sldId id="286" r:id="rId18"/>
    <p:sldId id="270" r:id="rId19"/>
    <p:sldId id="264" r:id="rId20"/>
    <p:sldId id="265" r:id="rId21"/>
    <p:sldId id="271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1" y="153988"/>
            <a:ext cx="2851150" cy="25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084-855B-7A14-7B94-9676F8FD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36A0-0DB5-E55B-C3CD-0FC0146C6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D25-B569-D186-05CF-D293C86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interfaces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20CD-F76F-A1A4-35F5-CA823547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achieved through</a:t>
            </a:r>
            <a:r>
              <a:rPr lang="en-US" baseline="0" dirty="0"/>
              <a:t> standards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baseline="0" dirty="0"/>
              <a:t>REST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baseline="0" dirty="0"/>
              <a:t>XML </a:t>
            </a:r>
          </a:p>
          <a:p>
            <a:pPr lvl="1"/>
            <a:r>
              <a:rPr lang="en-US" dirty="0"/>
              <a:t>…</a:t>
            </a:r>
          </a:p>
          <a:p>
            <a:pPr lvl="0"/>
            <a:r>
              <a:rPr lang="en-US" dirty="0"/>
              <a:t>May involve</a:t>
            </a:r>
            <a:r>
              <a:rPr lang="en-US" baseline="0" dirty="0"/>
              <a:t> both syntax and sequence. E.g.</a:t>
            </a:r>
          </a:p>
          <a:p>
            <a:pPr lvl="1"/>
            <a:r>
              <a:rPr lang="en-US" dirty="0"/>
              <a:t>Must initialize component prior to invoking it.</a:t>
            </a:r>
          </a:p>
        </p:txBody>
      </p:sp>
    </p:spTree>
    <p:extLst>
      <p:ext uri="{BB962C8B-B14F-4D97-AF65-F5344CB8AC3E}">
        <p14:creationId xmlns:p14="http://schemas.microsoft.com/office/powerpoint/2010/main" val="6866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AB94-4089-814D-D533-A53E3C3A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73-F59D-139A-7F87-CED5A8CF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agreement between parties wishing to interoperate. E.g.</a:t>
            </a:r>
          </a:p>
          <a:p>
            <a:pPr lvl="1"/>
            <a:r>
              <a:rPr lang="en-US" dirty="0"/>
              <a:t>What is a residential address? Differs in various portions of the world. May be number, street, city, state. </a:t>
            </a:r>
          </a:p>
          <a:p>
            <a:pPr lvl="1"/>
            <a:r>
              <a:rPr lang="en-US" dirty="0"/>
              <a:t>May be telephone pole number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third party may define</a:t>
            </a:r>
            <a:r>
              <a:rPr lang="en-US" baseline="0" dirty="0"/>
              <a:t> agreed upon interpretation.</a:t>
            </a:r>
          </a:p>
          <a:p>
            <a:pPr lvl="1"/>
            <a:r>
              <a:rPr lang="en-US" dirty="0"/>
              <a:t>Domain specific organization</a:t>
            </a: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1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56E8-A1FA-ACEE-89FD-0B5D890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Managing interfaces –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7FE9-0779-2C7A-4C85-1DA30807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require translation from one</a:t>
            </a:r>
            <a:r>
              <a:rPr lang="en-US" baseline="0" dirty="0"/>
              <a:t> representation to another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4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064F-6F86-CA28-4C05-18462AA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interfaces – multiple</a:t>
            </a:r>
            <a:r>
              <a:rPr lang="en-US" baseline="0" dirty="0"/>
              <a:t>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E551-2FD1-770B-6E7C-BF548E41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two components that are interoperating are writing in different languages, managing the interface may become difficult.</a:t>
            </a:r>
          </a:p>
          <a:p>
            <a:r>
              <a:rPr lang="en-US" dirty="0"/>
              <a:t>This is true even when the two components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406175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5949-C007-4FE1-B25D-D9FAAD44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52A0-987D-4EB7-8806-D038329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Protocol buffer allows multi language communication using a schema that defines data types</a:t>
            </a:r>
          </a:p>
          <a:p>
            <a:r>
              <a:rPr lang="en-US" sz="2400" dirty="0"/>
              <a:t>A</a:t>
            </a:r>
            <a:r>
              <a:rPr lang="en-US" sz="2400" baseline="0" dirty="0"/>
              <a:t> protocol buffer specification is used to specify an interface</a:t>
            </a:r>
          </a:p>
          <a:p>
            <a:r>
              <a:rPr lang="en-US" sz="2400" baseline="0" dirty="0"/>
              <a:t>Language specific compilers used for each side of an interface</a:t>
            </a:r>
          </a:p>
          <a:p>
            <a:r>
              <a:rPr lang="en-US" sz="2400" dirty="0"/>
              <a:t>Allows different languages to communicate across a message based interface</a:t>
            </a:r>
          </a:p>
        </p:txBody>
      </p:sp>
    </p:spTree>
    <p:extLst>
      <p:ext uri="{BB962C8B-B14F-4D97-AF65-F5344CB8AC3E}">
        <p14:creationId xmlns:p14="http://schemas.microsoft.com/office/powerpoint/2010/main" val="7449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A39D-EE98-235F-4D8F-C38B5F99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Communicating between Python and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52C11-5579-3C44-4CD2-D59AB2F12D0B}"/>
              </a:ext>
            </a:extLst>
          </p:cNvPr>
          <p:cNvSpPr/>
          <p:nvPr/>
        </p:nvSpPr>
        <p:spPr bwMode="auto">
          <a:xfrm>
            <a:off x="3505200" y="1905000"/>
            <a:ext cx="30480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.Proto file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(human readable, schema)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DCAD5-7EE9-BEBF-D987-9C1D635DE6D0}"/>
              </a:ext>
            </a:extLst>
          </p:cNvPr>
          <p:cNvSpPr/>
          <p:nvPr/>
        </p:nvSpPr>
        <p:spPr bwMode="auto">
          <a:xfrm>
            <a:off x="2209800" y="51054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Python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C21E9-C7E5-94BC-8FBC-A131B5F6660A}"/>
              </a:ext>
            </a:extLst>
          </p:cNvPr>
          <p:cNvSpPr/>
          <p:nvPr/>
        </p:nvSpPr>
        <p:spPr bwMode="auto">
          <a:xfrm>
            <a:off x="5638802" y="5105400"/>
            <a:ext cx="1295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Go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6F1ED-79AA-A0F3-653B-B0C9B1B01D47}"/>
              </a:ext>
            </a:extLst>
          </p:cNvPr>
          <p:cNvSpPr txBox="1"/>
          <p:nvPr/>
        </p:nvSpPr>
        <p:spPr>
          <a:xfrm>
            <a:off x="533400" y="3200400"/>
            <a:ext cx="304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.proto compiler produces marshalling  library linked into Python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D0D3E-F027-FBCC-DBCE-66EA4D5B5421}"/>
              </a:ext>
            </a:extLst>
          </p:cNvPr>
          <p:cNvSpPr txBox="1"/>
          <p:nvPr/>
        </p:nvSpPr>
        <p:spPr>
          <a:xfrm>
            <a:off x="6172201" y="3276600"/>
            <a:ext cx="304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.proto compiler produces unmarshalling library linked into Go program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39456-F2D0-CB4F-68F7-CE648456AFD6}"/>
              </a:ext>
            </a:extLst>
          </p:cNvPr>
          <p:cNvCxnSpPr/>
          <p:nvPr/>
        </p:nvCxnSpPr>
        <p:spPr bwMode="auto">
          <a:xfrm flipH="1">
            <a:off x="3124200" y="3429000"/>
            <a:ext cx="9144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27ACE-A227-5410-6C00-8BE6B73B1C13}"/>
              </a:ext>
            </a:extLst>
          </p:cNvPr>
          <p:cNvCxnSpPr/>
          <p:nvPr/>
        </p:nvCxnSpPr>
        <p:spPr bwMode="auto">
          <a:xfrm>
            <a:off x="5436323" y="3391929"/>
            <a:ext cx="812077" cy="1713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86336-963F-F14B-39C7-1D89AD5B7A72}"/>
              </a:ext>
            </a:extLst>
          </p:cNvPr>
          <p:cNvCxnSpPr/>
          <p:nvPr/>
        </p:nvCxnSpPr>
        <p:spPr bwMode="auto">
          <a:xfrm>
            <a:off x="3621676" y="5524500"/>
            <a:ext cx="2017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02DF27-758F-C80C-CB38-DB39D48B86FD}"/>
              </a:ext>
            </a:extLst>
          </p:cNvPr>
          <p:cNvSpPr txBox="1"/>
          <p:nvPr/>
        </p:nvSpPr>
        <p:spPr>
          <a:xfrm>
            <a:off x="3886200" y="5562600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7976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4CF3-F108-4CA3-B6A5-54A0138E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80C-7F2C-402C-BD7B-A07403E8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Service A written in Python calls Service B written in Go</a:t>
            </a:r>
          </a:p>
          <a:p>
            <a:r>
              <a:rPr lang="en-US" sz="2400" dirty="0"/>
              <a:t>Interface specification written as .proto file</a:t>
            </a:r>
          </a:p>
          <a:p>
            <a:r>
              <a:rPr lang="en-US" sz="2400" dirty="0" err="1"/>
              <a:t>Pythn</a:t>
            </a:r>
            <a:r>
              <a:rPr lang="en-US" sz="2400" dirty="0"/>
              <a:t>  protocol buffer compiler produces Java procedure interface for Service A</a:t>
            </a:r>
          </a:p>
          <a:p>
            <a:r>
              <a:rPr lang="en-US" sz="2400" dirty="0"/>
              <a:t> Go protocol buffer compiler produces procedure interface for Service B</a:t>
            </a:r>
          </a:p>
          <a:p>
            <a:r>
              <a:rPr lang="en-US" sz="2400" dirty="0"/>
              <a:t>Service A code calls Python procedure interface which sends data received by Service B procedure (written in Go)</a:t>
            </a:r>
          </a:p>
        </p:txBody>
      </p:sp>
    </p:spTree>
    <p:extLst>
      <p:ext uri="{BB962C8B-B14F-4D97-AF65-F5344CB8AC3E}">
        <p14:creationId xmlns:p14="http://schemas.microsoft.com/office/powerpoint/2010/main" val="322678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79B6-992F-DBDC-C387-30E01FE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of using protocol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5576-B2CD-1063-FE7B-3C0469D1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architecture documentation up to date is continuing problem.</a:t>
            </a:r>
          </a:p>
          <a:p>
            <a:r>
              <a:rPr lang="en-US" dirty="0"/>
              <a:t>Use</a:t>
            </a:r>
            <a:r>
              <a:rPr lang="en-US" baseline="0" dirty="0"/>
              <a:t> of a protocol buffer guarantees that a</a:t>
            </a:r>
            <a:r>
              <a:rPr lang="en-US" dirty="0"/>
              <a:t> single</a:t>
            </a:r>
            <a:r>
              <a:rPr lang="en-US" baseline="0" dirty="0"/>
              <a:t> interface description is up to date.</a:t>
            </a:r>
          </a:p>
          <a:p>
            <a:r>
              <a:rPr lang="en-US" baseline="0" dirty="0"/>
              <a:t>Place all .proto files in a database. </a:t>
            </a:r>
          </a:p>
          <a:p>
            <a:r>
              <a:rPr lang="en-US" baseline="0" dirty="0"/>
              <a:t>This database guarantees that all interfaces descriptions are up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  <a:p>
            <a:r>
              <a:rPr lang="en-US" dirty="0"/>
              <a:t>Locating</a:t>
            </a:r>
            <a:r>
              <a:rPr lang="en-US" baseline="0" dirty="0"/>
              <a:t> component with which to interoperate</a:t>
            </a:r>
            <a:endParaRPr lang="en-US" dirty="0"/>
          </a:p>
          <a:p>
            <a:r>
              <a:rPr lang="en-US" dirty="0"/>
              <a:t>Managing interfaces</a:t>
            </a:r>
          </a:p>
          <a:p>
            <a:r>
              <a:rPr lang="en-US" b="1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44320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872-58DC-3A4B-2206-4EBCCAF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05" y="576590"/>
            <a:ext cx="8610600" cy="1143000"/>
          </a:xfrm>
        </p:spPr>
        <p:txBody>
          <a:bodyPr/>
          <a:lstStyle/>
          <a:p>
            <a:r>
              <a:rPr lang="en-US" dirty="0"/>
              <a:t>Common pattern – message bus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154CD-F9A4-F729-3D4F-3E0CECEB79FD}"/>
              </a:ext>
            </a:extLst>
          </p:cNvPr>
          <p:cNvSpPr/>
          <p:nvPr/>
        </p:nvSpPr>
        <p:spPr bwMode="auto">
          <a:xfrm>
            <a:off x="2057400" y="3708232"/>
            <a:ext cx="54864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Message Bus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3EDCD-5832-0429-DCD0-68D6AAD6E40F}"/>
              </a:ext>
            </a:extLst>
          </p:cNvPr>
          <p:cNvSpPr/>
          <p:nvPr/>
        </p:nvSpPr>
        <p:spPr bwMode="auto">
          <a:xfrm>
            <a:off x="952500" y="19556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B6CFDF-4398-B26A-2A81-BE5621F8806D}"/>
              </a:ext>
            </a:extLst>
          </p:cNvPr>
          <p:cNvSpPr/>
          <p:nvPr/>
        </p:nvSpPr>
        <p:spPr bwMode="auto">
          <a:xfrm>
            <a:off x="6736278" y="2031832"/>
            <a:ext cx="2209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Component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51D6-BA93-BFF2-A17E-FDA09C26057A}"/>
              </a:ext>
            </a:extLst>
          </p:cNvPr>
          <p:cNvCxnSpPr/>
          <p:nvPr/>
        </p:nvCxnSpPr>
        <p:spPr bwMode="auto">
          <a:xfrm>
            <a:off x="1676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5FFD3-1900-6F17-3886-577455FC8606}"/>
              </a:ext>
            </a:extLst>
          </p:cNvPr>
          <p:cNvCxnSpPr/>
          <p:nvPr/>
        </p:nvCxnSpPr>
        <p:spPr bwMode="auto">
          <a:xfrm>
            <a:off x="2057400" y="2641432"/>
            <a:ext cx="7620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DAADA6-60E4-85F5-4342-712904A0BABC}"/>
              </a:ext>
            </a:extLst>
          </p:cNvPr>
          <p:cNvSpPr txBox="1"/>
          <p:nvPr/>
        </p:nvSpPr>
        <p:spPr>
          <a:xfrm>
            <a:off x="669738" y="29462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AAA6B-5225-FC4D-7542-40847D1AE50D}"/>
              </a:ext>
            </a:extLst>
          </p:cNvPr>
          <p:cNvSpPr txBox="1"/>
          <p:nvPr/>
        </p:nvSpPr>
        <p:spPr>
          <a:xfrm>
            <a:off x="2498538" y="29564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DFBCC2-976B-38D4-23EF-B7485B18FE29}"/>
              </a:ext>
            </a:extLst>
          </p:cNvPr>
          <p:cNvCxnSpPr/>
          <p:nvPr/>
        </p:nvCxnSpPr>
        <p:spPr bwMode="auto">
          <a:xfrm flipH="1">
            <a:off x="6881921" y="2727812"/>
            <a:ext cx="440182" cy="98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53DF3-80B9-D485-0637-9614B934E828}"/>
              </a:ext>
            </a:extLst>
          </p:cNvPr>
          <p:cNvCxnSpPr/>
          <p:nvPr/>
        </p:nvCxnSpPr>
        <p:spPr bwMode="auto">
          <a:xfrm flipH="1">
            <a:off x="7119670" y="2717632"/>
            <a:ext cx="42413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F8499B-FACC-0217-35EE-1BA6EC6A3ABA}"/>
              </a:ext>
            </a:extLst>
          </p:cNvPr>
          <p:cNvSpPr txBox="1"/>
          <p:nvPr/>
        </p:nvSpPr>
        <p:spPr>
          <a:xfrm>
            <a:off x="5546538" y="302243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79EB5-AA23-8EC9-96D5-3B3AF62601DD}"/>
              </a:ext>
            </a:extLst>
          </p:cNvPr>
          <p:cNvSpPr txBox="1"/>
          <p:nvPr/>
        </p:nvSpPr>
        <p:spPr>
          <a:xfrm>
            <a:off x="7197633" y="3108812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B86FF-FEAB-897F-C73F-4156A73B1436}"/>
              </a:ext>
            </a:extLst>
          </p:cNvPr>
          <p:cNvSpPr txBox="1"/>
          <p:nvPr/>
        </p:nvSpPr>
        <p:spPr>
          <a:xfrm>
            <a:off x="3761700" y="1676400"/>
            <a:ext cx="2380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  . 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F6ADFB-AAFA-ADC6-32BB-352D733236E9}"/>
              </a:ext>
            </a:extLst>
          </p:cNvPr>
          <p:cNvSpPr txBox="1"/>
          <p:nvPr/>
        </p:nvSpPr>
        <p:spPr>
          <a:xfrm>
            <a:off x="838200" y="4953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list of topics, components can publish or subscribe to messages on those topics.</a:t>
            </a:r>
          </a:p>
          <a:p>
            <a:r>
              <a:rPr lang="en-US" sz="2800" dirty="0"/>
              <a:t>Kafka is a commonly used </a:t>
            </a:r>
            <a:r>
              <a:rPr lang="en-US" sz="2800"/>
              <a:t>message bus.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282324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C99-D112-E6DA-A661-18F8A1C0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8E28-E250-9E28-A52D-742E681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bus</a:t>
            </a:r>
            <a:r>
              <a:rPr lang="en-US" baseline="0" dirty="0"/>
              <a:t> can</a:t>
            </a:r>
          </a:p>
          <a:p>
            <a:pPr lvl="1"/>
            <a:r>
              <a:rPr lang="en-US" dirty="0"/>
              <a:t>Translate from one format to another</a:t>
            </a:r>
          </a:p>
          <a:p>
            <a:pPr lvl="1"/>
            <a:r>
              <a:rPr lang="en-US" dirty="0"/>
              <a:t>Make</a:t>
            </a:r>
            <a:r>
              <a:rPr lang="en-US" baseline="0" dirty="0"/>
              <a:t> semantic translations</a:t>
            </a:r>
          </a:p>
        </p:txBody>
      </p:sp>
    </p:spTree>
    <p:extLst>
      <p:ext uri="{BB962C8B-B14F-4D97-AF65-F5344CB8AC3E}">
        <p14:creationId xmlns:p14="http://schemas.microsoft.com/office/powerpoint/2010/main" val="300203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315-D247-4F8F-DA77-A498E6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EA5C-D6A5-B994-2DD8-856671D9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two components to interoperate, they must</a:t>
            </a:r>
          </a:p>
          <a:p>
            <a:pPr lvl="1"/>
            <a:r>
              <a:rPr lang="en-US" dirty="0"/>
              <a:t>Know how to send messages to each other</a:t>
            </a:r>
          </a:p>
          <a:p>
            <a:pPr lvl="1"/>
            <a:r>
              <a:rPr lang="en-US" dirty="0"/>
              <a:t>Agree on the syntax of the message</a:t>
            </a:r>
          </a:p>
          <a:p>
            <a:pPr lvl="1"/>
            <a:r>
              <a:rPr lang="en-US" dirty="0"/>
              <a:t>Agree on the semantics of the message</a:t>
            </a:r>
          </a:p>
          <a:p>
            <a:pPr lvl="1"/>
            <a:r>
              <a:rPr lang="en-US" dirty="0"/>
              <a:t>Use of protocol buffers simplifies marshalling and unmarshalling of messages</a:t>
            </a:r>
          </a:p>
          <a:p>
            <a:pPr lvl="0"/>
            <a:r>
              <a:rPr lang="en-US" dirty="0"/>
              <a:t>A message bus is a common</a:t>
            </a:r>
            <a:r>
              <a:rPr lang="en-US" baseline="0" dirty="0"/>
              <a:t> pattern used to facilitate interoperability.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3339-8870-4BA5-E481-64D9F13E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integrability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6803-940F-AFE1-3D19-D45B252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interoperability – one portion of integrability</a:t>
            </a:r>
          </a:p>
          <a:p>
            <a:r>
              <a:rPr lang="en-US" dirty="0"/>
              <a:t>Interoperability is the ability to usefully exchange information between two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0324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754-66D1-F687-59B3-97C7E9A6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Aspects of exchanging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86A1-0D4C-3DD9-464B-6A1E24F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must know how to route a message to other components.</a:t>
            </a:r>
          </a:p>
          <a:p>
            <a:pPr lvl="0"/>
            <a:r>
              <a:rPr lang="en-US" dirty="0"/>
              <a:t>The components must agree on the format of the data to be exchanged.</a:t>
            </a:r>
          </a:p>
          <a:p>
            <a:pPr lvl="0"/>
            <a:r>
              <a:rPr lang="en-US" dirty="0"/>
              <a:t>The components must correctly interpret the data being exchanged.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Routing messages</a:t>
            </a:r>
          </a:p>
          <a:p>
            <a:r>
              <a:rPr lang="en-US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31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51A-7D24-9C02-67A7-6377EE9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4976-7FF1-E2E8-CA81-7EA4AF6C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Manual- user informs system of existence and location of a particular component. System informs other components.</a:t>
            </a:r>
          </a:p>
          <a:p>
            <a:pPr lvl="0"/>
            <a:r>
              <a:rPr lang="en-US" dirty="0"/>
              <a:t>Discovery – component is entered into a table with component ID and location. Table is used to look up component by ID</a:t>
            </a:r>
          </a:p>
        </p:txBody>
      </p:sp>
    </p:spTree>
    <p:extLst>
      <p:ext uri="{BB962C8B-B14F-4D97-AF65-F5344CB8AC3E}">
        <p14:creationId xmlns:p14="http://schemas.microsoft.com/office/powerpoint/2010/main" val="5945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36B7-B599-3C2E-ADBB-1061822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5C0D-7741-5AC4-AE82-17606351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Plug and play – when component is plugged into a network, it locates a recipient using a discovery service. The recipient may be </a:t>
            </a:r>
          </a:p>
          <a:p>
            <a:pPr lvl="1"/>
            <a:r>
              <a:rPr lang="en-US" dirty="0"/>
              <a:t>a middleware component</a:t>
            </a:r>
          </a:p>
          <a:p>
            <a:pPr lvl="1"/>
            <a:r>
              <a:rPr lang="en-US" dirty="0"/>
              <a:t>An intended component with which to interoperate</a:t>
            </a:r>
          </a:p>
          <a:p>
            <a:pPr lvl="0"/>
            <a:r>
              <a:rPr lang="en-US" dirty="0"/>
              <a:t>If the new component does not know location of discovery service, it can broadcast “I am here” message and discovery service should have a listener for such messages.</a:t>
            </a:r>
          </a:p>
        </p:txBody>
      </p:sp>
    </p:spTree>
    <p:extLst>
      <p:ext uri="{BB962C8B-B14F-4D97-AF65-F5344CB8AC3E}">
        <p14:creationId xmlns:p14="http://schemas.microsoft.com/office/powerpoint/2010/main" val="33996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1FA4-4D69-7AFB-BEFB-2D8781DF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3450-CD29-20CF-8916-2E8B60F1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upon initialization </a:t>
            </a:r>
            <a:r>
              <a:rPr lang="en-US" dirty="0" err="1"/>
              <a:t>creats</a:t>
            </a:r>
            <a:r>
              <a:rPr lang="en-US" dirty="0"/>
              <a:t> a list of topics.</a:t>
            </a:r>
          </a:p>
          <a:p>
            <a:r>
              <a:rPr lang="en-US" dirty="0"/>
              <a:t>Two components can communicate through a third</a:t>
            </a:r>
            <a:r>
              <a:rPr lang="en-US" baseline="0" dirty="0"/>
              <a:t> middleware component by publishing or subscribing to a topic. </a:t>
            </a:r>
          </a:p>
          <a:p>
            <a:pPr lvl="1"/>
            <a:r>
              <a:rPr lang="en-US" dirty="0"/>
              <a:t>Each registers with the middleware for specific topics.</a:t>
            </a:r>
          </a:p>
          <a:p>
            <a:pPr lvl="1"/>
            <a:r>
              <a:rPr lang="en-US" dirty="0"/>
              <a:t>The middleware forwards messages from one component</a:t>
            </a:r>
            <a:r>
              <a:rPr lang="en-US" baseline="0" dirty="0"/>
              <a:t> to the other.</a:t>
            </a:r>
          </a:p>
          <a:p>
            <a:pPr lvl="1"/>
            <a:r>
              <a:rPr lang="en-US" dirty="0"/>
              <a:t>A message bus is common.</a:t>
            </a:r>
          </a:p>
        </p:txBody>
      </p:sp>
    </p:spTree>
    <p:extLst>
      <p:ext uri="{BB962C8B-B14F-4D97-AF65-F5344CB8AC3E}">
        <p14:creationId xmlns:p14="http://schemas.microsoft.com/office/powerpoint/2010/main" val="322717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6B2-E710-FAB7-9395-8D8AE1C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6AE-D3AA-E87E-D166-BA54E136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Routing messages</a:t>
            </a:r>
          </a:p>
          <a:p>
            <a:r>
              <a:rPr lang="en-US" b="1" dirty="0"/>
              <a:t>Managing interfaces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37446969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9252</TotalTime>
  <Words>727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</vt:lpstr>
      <vt:lpstr>Verdana</vt:lpstr>
      <vt:lpstr>Blank Presentation</vt:lpstr>
      <vt:lpstr>Integrability</vt:lpstr>
      <vt:lpstr>Outline</vt:lpstr>
      <vt:lpstr>integrability Definition</vt:lpstr>
      <vt:lpstr>Aspects of exchanging information</vt:lpstr>
      <vt:lpstr>Outline</vt:lpstr>
      <vt:lpstr>Options for routing messages</vt:lpstr>
      <vt:lpstr>Options for routing messages</vt:lpstr>
      <vt:lpstr>Using middleware</vt:lpstr>
      <vt:lpstr>Outline</vt:lpstr>
      <vt:lpstr>Manage interfaces - syntax</vt:lpstr>
      <vt:lpstr>Managing interfaces – semantics</vt:lpstr>
      <vt:lpstr>Managing interfaces – semantics</vt:lpstr>
      <vt:lpstr>Managing interfaces – multiple languages</vt:lpstr>
      <vt:lpstr>Protocol Buffers - 1</vt:lpstr>
      <vt:lpstr>Communicating between Python and Go</vt:lpstr>
      <vt:lpstr>Protocol Buffers – 2</vt:lpstr>
      <vt:lpstr>Side effect of using protocol buffers</vt:lpstr>
      <vt:lpstr>Outline</vt:lpstr>
      <vt:lpstr>Common pattern – message bus</vt:lpstr>
      <vt:lpstr>Translation 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596</cp:revision>
  <cp:lastPrinted>2021-08-31T12:41:04Z</cp:lastPrinted>
  <dcterms:created xsi:type="dcterms:W3CDTF">2004-11-16T18:39:34Z</dcterms:created>
  <dcterms:modified xsi:type="dcterms:W3CDTF">2023-05-02T12:57:33Z</dcterms:modified>
</cp:coreProperties>
</file>