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6" r:id="rId3"/>
    <p:sldId id="265" r:id="rId4"/>
    <p:sldId id="257" r:id="rId5"/>
    <p:sldId id="278" r:id="rId6"/>
    <p:sldId id="258" r:id="rId7"/>
    <p:sldId id="260" r:id="rId8"/>
    <p:sldId id="273" r:id="rId9"/>
    <p:sldId id="289" r:id="rId10"/>
    <p:sldId id="287" r:id="rId11"/>
    <p:sldId id="290" r:id="rId12"/>
    <p:sldId id="288" r:id="rId13"/>
    <p:sldId id="291" r:id="rId14"/>
    <p:sldId id="272" r:id="rId15"/>
    <p:sldId id="259" r:id="rId16"/>
    <p:sldId id="271" r:id="rId17"/>
    <p:sldId id="277" r:id="rId18"/>
    <p:sldId id="274" r:id="rId19"/>
    <p:sldId id="261" r:id="rId20"/>
    <p:sldId id="276" r:id="rId21"/>
    <p:sldId id="263" r:id="rId22"/>
    <p:sldId id="264" r:id="rId23"/>
    <p:sldId id="281" r:id="rId24"/>
    <p:sldId id="283" r:id="rId25"/>
    <p:sldId id="282" r:id="rId26"/>
    <p:sldId id="279" r:id="rId27"/>
    <p:sldId id="284" r:id="rId28"/>
    <p:sldId id="285" r:id="rId29"/>
    <p:sldId id="270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3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72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smsuite.github.io/dsm_over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1A9-A055-55E7-E0C2-F65A7C48A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22BC2-BADD-D240-E925-CF917E385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D2A3-23B1-7727-8B56-3763D57E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Structure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9DD9-E374-3D17-FE8D-42F69D5D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Structure Matrix (DSM) is a visual representation of dependencies among modules in an architecture</a:t>
            </a:r>
          </a:p>
          <a:p>
            <a:r>
              <a:rPr lang="en-US" dirty="0"/>
              <a:t>Square matrix with</a:t>
            </a:r>
            <a:r>
              <a:rPr lang="en-US" baseline="0" dirty="0"/>
              <a:t> modules along both axes</a:t>
            </a:r>
          </a:p>
          <a:p>
            <a:r>
              <a:rPr lang="en-US" baseline="0" dirty="0"/>
              <a:t>Place mark in matrix if there is a dependency between module in row and module in column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https://dsmsuite.github.io/dsm_overview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53EF-53BD-5C89-5663-14649F1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DSM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08255DB-D39F-1C9F-D6FC-B8AEFEF93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12832"/>
            <a:ext cx="5688745" cy="4021713"/>
          </a:xfrm>
        </p:spPr>
      </p:pic>
    </p:spTree>
    <p:extLst>
      <p:ext uri="{BB962C8B-B14F-4D97-AF65-F5344CB8AC3E}">
        <p14:creationId xmlns:p14="http://schemas.microsoft.com/office/powerpoint/2010/main" val="201744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C9F4-3872-79A1-8E9A-A43ECD79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</a:t>
            </a:r>
            <a:r>
              <a:rPr lang="en-US" baseline="0" dirty="0"/>
              <a:t> DSM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9483-3A3B-6410-E5F3-D1367CAD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DSM is lower</a:t>
            </a:r>
            <a:r>
              <a:rPr lang="en-US" baseline="0" dirty="0"/>
              <a:t> diagonal</a:t>
            </a:r>
          </a:p>
          <a:p>
            <a:r>
              <a:rPr lang="en-US" baseline="0" dirty="0"/>
              <a:t>DSMs can be used to determine</a:t>
            </a:r>
          </a:p>
          <a:p>
            <a:pPr lvl="1"/>
            <a:r>
              <a:rPr lang="en-US" dirty="0"/>
              <a:t>A cyclic relation between two modules</a:t>
            </a:r>
          </a:p>
          <a:p>
            <a:pPr lvl="1"/>
            <a:r>
              <a:rPr lang="en-US" dirty="0"/>
              <a:t>A relation against the expected layering.</a:t>
            </a:r>
          </a:p>
          <a:p>
            <a:pPr lvl="1"/>
            <a:r>
              <a:rPr lang="en-US" dirty="0"/>
              <a:t>A relationship that skips a layer.</a:t>
            </a:r>
          </a:p>
          <a:p>
            <a:pPr lvl="1"/>
            <a:r>
              <a:rPr lang="en-US" dirty="0"/>
              <a:t>An unused module without incoming relationships.</a:t>
            </a:r>
          </a:p>
          <a:p>
            <a:pPr lvl="1"/>
            <a:r>
              <a:rPr lang="en-US" dirty="0"/>
              <a:t>A module with many in and outgoing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128839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F559-A8A6-E17F-89C1-FE5D583C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architecture debt hotspots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1C2B-8325-2F8B-4B5D-697A9392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a DSM</a:t>
            </a:r>
          </a:p>
          <a:p>
            <a:r>
              <a:rPr lang="en-US" dirty="0"/>
              <a:t>Add marks to cells from modules that change simultaneously. </a:t>
            </a:r>
          </a:p>
          <a:p>
            <a:pPr lvl="1"/>
            <a:r>
              <a:rPr lang="en-US" dirty="0"/>
              <a:t>This information is available from a version control system.</a:t>
            </a:r>
          </a:p>
          <a:p>
            <a:pPr lvl="1"/>
            <a:r>
              <a:rPr lang="en-US" dirty="0"/>
              <a:t>Focus on bug fixes, not new functionality (available from issue control system)</a:t>
            </a:r>
          </a:p>
          <a:p>
            <a:r>
              <a:rPr lang="en-US" dirty="0"/>
              <a:t>Cells in upper diagonal with marks represent modules with architecture debt</a:t>
            </a:r>
          </a:p>
        </p:txBody>
      </p:sp>
    </p:spTree>
    <p:extLst>
      <p:ext uri="{BB962C8B-B14F-4D97-AF65-F5344CB8AC3E}">
        <p14:creationId xmlns:p14="http://schemas.microsoft.com/office/powerpoint/2010/main" val="208010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BFDA-CBE7-E5FB-E2B9-EEE8BFA6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BC8E-A8C4-EF12-2FD5-FC5A3A29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</a:t>
            </a:r>
          </a:p>
          <a:p>
            <a:r>
              <a:rPr lang="en-US" dirty="0"/>
              <a:t>Use an intermediary</a:t>
            </a:r>
          </a:p>
        </p:txBody>
      </p:sp>
    </p:spTree>
    <p:extLst>
      <p:ext uri="{BB962C8B-B14F-4D97-AF65-F5344CB8AC3E}">
        <p14:creationId xmlns:p14="http://schemas.microsoft.com/office/powerpoint/2010/main" val="224450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658F-14D3-4E19-F108-30E74770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r>
              <a:rPr lang="en-US" dirty="0"/>
              <a:t>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FCCB-208C-1E2E-ED69-763D5616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981200"/>
            <a:ext cx="2743200" cy="4038600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  <a:p>
            <a:r>
              <a:rPr lang="en-US" dirty="0"/>
              <a:t>Move overlap to 3</a:t>
            </a:r>
            <a:r>
              <a:rPr lang="en-US" baseline="30000" dirty="0"/>
              <a:t>rd</a:t>
            </a:r>
            <a:r>
              <a:rPr lang="en-US" dirty="0"/>
              <a:t> module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E9655-6465-0BC4-34B5-899B6644AF9E}"/>
              </a:ext>
            </a:extLst>
          </p:cNvPr>
          <p:cNvSpPr/>
          <p:nvPr/>
        </p:nvSpPr>
        <p:spPr bwMode="auto">
          <a:xfrm>
            <a:off x="3581400" y="2590800"/>
            <a:ext cx="1981200" cy="1295400"/>
          </a:xfrm>
          <a:prstGeom prst="ellipse">
            <a:avLst/>
          </a:prstGeom>
          <a:solidFill>
            <a:srgbClr val="FF0000">
              <a:alpha val="5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Module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5D8C80-680C-C90E-84DF-4196078B7B82}"/>
              </a:ext>
            </a:extLst>
          </p:cNvPr>
          <p:cNvSpPr/>
          <p:nvPr/>
        </p:nvSpPr>
        <p:spPr bwMode="auto">
          <a:xfrm>
            <a:off x="1066800" y="2514600"/>
            <a:ext cx="1981200" cy="1295400"/>
          </a:xfrm>
          <a:prstGeom prst="ellipse">
            <a:avLst/>
          </a:prstGeom>
          <a:solidFill>
            <a:schemeClr val="bg2">
              <a:alpha val="65882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52806-2812-380C-4264-E2740F0B4077}"/>
              </a:ext>
            </a:extLst>
          </p:cNvPr>
          <p:cNvSpPr/>
          <p:nvPr/>
        </p:nvSpPr>
        <p:spPr bwMode="auto">
          <a:xfrm>
            <a:off x="2069274" y="3924300"/>
            <a:ext cx="2502726" cy="1409700"/>
          </a:xfrm>
          <a:prstGeom prst="ellipse">
            <a:avLst/>
          </a:prstGeom>
          <a:solidFill>
            <a:srgbClr val="00B050">
              <a:alpha val="6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3 -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overlapped portion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F8C9A3-969C-B4C9-EE33-15B1F4DD28BF}"/>
              </a:ext>
            </a:extLst>
          </p:cNvPr>
          <p:cNvCxnSpPr/>
          <p:nvPr/>
        </p:nvCxnSpPr>
        <p:spPr bwMode="auto">
          <a:xfrm>
            <a:off x="2362200" y="3783528"/>
            <a:ext cx="152400" cy="2815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99F397-578E-351E-8C67-5BB696E1CE7E}"/>
              </a:ext>
            </a:extLst>
          </p:cNvPr>
          <p:cNvCxnSpPr>
            <a:stCxn id="6" idx="3"/>
          </p:cNvCxnSpPr>
          <p:nvPr/>
        </p:nvCxnSpPr>
        <p:spPr bwMode="auto">
          <a:xfrm flipH="1">
            <a:off x="3630605" y="3696493"/>
            <a:ext cx="240935" cy="2542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924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D680-AEBD-C7E9-216A-02C4BF5B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Use an Intermediary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558529-0764-3FBF-3411-B58901311E06}"/>
              </a:ext>
            </a:extLst>
          </p:cNvPr>
          <p:cNvSpPr/>
          <p:nvPr/>
        </p:nvSpPr>
        <p:spPr bwMode="auto">
          <a:xfrm>
            <a:off x="6617528" y="2514600"/>
            <a:ext cx="1981200" cy="1295400"/>
          </a:xfrm>
          <a:prstGeom prst="ellipse">
            <a:avLst/>
          </a:prstGeom>
          <a:solidFill>
            <a:srgbClr val="FF0000">
              <a:alpha val="5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Module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8F6DC8-6F27-FD3B-6291-EED63E7A29B3}"/>
              </a:ext>
            </a:extLst>
          </p:cNvPr>
          <p:cNvSpPr/>
          <p:nvPr/>
        </p:nvSpPr>
        <p:spPr bwMode="auto">
          <a:xfrm>
            <a:off x="1066800" y="2514600"/>
            <a:ext cx="1981200" cy="1295400"/>
          </a:xfrm>
          <a:prstGeom prst="ellipse">
            <a:avLst/>
          </a:prstGeom>
          <a:solidFill>
            <a:schemeClr val="bg2">
              <a:alpha val="65882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F6589-15C8-0EB7-649A-3917195FBD5E}"/>
              </a:ext>
            </a:extLst>
          </p:cNvPr>
          <p:cNvCxnSpPr>
            <a:endCxn id="10" idx="2"/>
          </p:cNvCxnSpPr>
          <p:nvPr/>
        </p:nvCxnSpPr>
        <p:spPr bwMode="auto">
          <a:xfrm>
            <a:off x="3046493" y="3114305"/>
            <a:ext cx="10683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D5C618F-659A-136D-BD1A-ED6414301CB7}"/>
              </a:ext>
            </a:extLst>
          </p:cNvPr>
          <p:cNvSpPr/>
          <p:nvPr/>
        </p:nvSpPr>
        <p:spPr bwMode="auto">
          <a:xfrm>
            <a:off x="4114802" y="2409455"/>
            <a:ext cx="1981200" cy="1409700"/>
          </a:xfrm>
          <a:prstGeom prst="ellipse">
            <a:avLst/>
          </a:prstGeom>
          <a:solidFill>
            <a:srgbClr val="00B050">
              <a:alpha val="6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3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translator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5A8948-526A-F0BE-C1A6-7AE0BCC4C100}"/>
              </a:ext>
            </a:extLst>
          </p:cNvPr>
          <p:cNvCxnSpPr/>
          <p:nvPr/>
        </p:nvCxnSpPr>
        <p:spPr bwMode="auto">
          <a:xfrm>
            <a:off x="6096002" y="3114305"/>
            <a:ext cx="5467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7454C1-2B0C-514C-78BD-BEC6DEE9F1B0}"/>
              </a:ext>
            </a:extLst>
          </p:cNvPr>
          <p:cNvSpPr txBox="1"/>
          <p:nvPr/>
        </p:nvSpPr>
        <p:spPr>
          <a:xfrm>
            <a:off x="1447800" y="4254149"/>
            <a:ext cx="678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Module 2 is changed, Translator will buffer changes and protect Module 1 from being affected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Message bus can act as translator</a:t>
            </a:r>
          </a:p>
        </p:txBody>
      </p:sp>
    </p:spTree>
    <p:extLst>
      <p:ext uri="{BB962C8B-B14F-4D97-AF65-F5344CB8AC3E}">
        <p14:creationId xmlns:p14="http://schemas.microsoft.com/office/powerpoint/2010/main" val="425170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b="1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dirty="0"/>
              <a:t>Application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61038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7472-05AF-46BA-5160-A640EE8F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0394-BB50-1596-7C03-8342D7BB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distributed system, the location of a component can change and must be discovered</a:t>
            </a:r>
          </a:p>
          <a:p>
            <a:r>
              <a:rPr lang="en-US" dirty="0"/>
              <a:t>Mechanisms for discovery include</a:t>
            </a:r>
          </a:p>
          <a:p>
            <a:pPr lvl="1"/>
            <a:r>
              <a:rPr lang="en-US" dirty="0"/>
              <a:t>Domain Name System</a:t>
            </a:r>
          </a:p>
          <a:p>
            <a:pPr lvl="1"/>
            <a:r>
              <a:rPr lang="en-US" dirty="0"/>
              <a:t>Service Mesh</a:t>
            </a:r>
          </a:p>
          <a:p>
            <a:pPr lvl="1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71666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CCE-DA19-3242-7A6B-125103C6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409C-306C-AB4B-78BE-75974E7E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at build time</a:t>
            </a:r>
          </a:p>
          <a:p>
            <a:pPr lvl="1"/>
            <a:r>
              <a:rPr lang="en-US" dirty="0"/>
              <a:t>Replace one component with another offering similar functionality. </a:t>
            </a:r>
          </a:p>
          <a:p>
            <a:pPr lvl="1"/>
            <a:r>
              <a:rPr lang="en-US" dirty="0"/>
              <a:t>Use translator to reduce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4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FE2B-E561-F0CA-B6B8-12FC3BC7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EF02-4971-1DFD-9AA2-11651C23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DSM</a:t>
            </a:r>
          </a:p>
        </p:txBody>
      </p:sp>
    </p:spTree>
    <p:extLst>
      <p:ext uri="{BB962C8B-B14F-4D97-AF65-F5344CB8AC3E}">
        <p14:creationId xmlns:p14="http://schemas.microsoft.com/office/powerpoint/2010/main" val="321523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b="1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dirty="0"/>
              <a:t>Application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27983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5942-3354-CB46-295C-E9C32E09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 eaLnBrk="1" fontAlgn="base" hangingPunct="1">
              <a:buNone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Configuration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1373-16AE-B384-EFC9-AD7363BB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system is invoked it acquires configuration parameters</a:t>
            </a:r>
          </a:p>
          <a:p>
            <a:pPr lvl="1"/>
            <a:r>
              <a:rPr lang="en-US" dirty="0"/>
              <a:t>From a special file in a known location</a:t>
            </a:r>
          </a:p>
          <a:p>
            <a:pPr lvl="1"/>
            <a:r>
              <a:rPr lang="en-US" dirty="0"/>
              <a:t>From OS environment variables</a:t>
            </a:r>
          </a:p>
          <a:p>
            <a:pPr lvl="1"/>
            <a:r>
              <a:rPr lang="en-US" dirty="0"/>
              <a:t>From configuration database</a:t>
            </a:r>
          </a:p>
          <a:p>
            <a:pPr lvl="1"/>
            <a:r>
              <a:rPr lang="en-US" dirty="0"/>
              <a:t>From a special tool</a:t>
            </a:r>
          </a:p>
          <a:p>
            <a:r>
              <a:rPr lang="en-US" dirty="0"/>
              <a:t>Values of configuration parameters will affect the behavior of a system.</a:t>
            </a:r>
          </a:p>
        </p:txBody>
      </p:sp>
    </p:spTree>
    <p:extLst>
      <p:ext uri="{BB962C8B-B14F-4D97-AF65-F5344CB8AC3E}">
        <p14:creationId xmlns:p14="http://schemas.microsoft.com/office/powerpoint/2010/main" val="389057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3DF5-B4FF-6932-F3D9-E7A5AC6C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68" y="457200"/>
            <a:ext cx="7772400" cy="1143000"/>
          </a:xfrm>
        </p:spPr>
        <p:txBody>
          <a:bodyPr/>
          <a:lstStyle/>
          <a:p>
            <a:r>
              <a:rPr lang="en-US" dirty="0"/>
              <a:t>Configuration parameters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4D7E-D01B-AE32-BCA5-D22453E6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parameters allow a system to operate in different environments. </a:t>
            </a:r>
          </a:p>
          <a:p>
            <a:r>
              <a:rPr lang="en-US" dirty="0"/>
              <a:t>E.g. make database URL a configuration parameter. This allows a different database to be used during development than during production.</a:t>
            </a:r>
          </a:p>
        </p:txBody>
      </p:sp>
    </p:spTree>
    <p:extLst>
      <p:ext uri="{BB962C8B-B14F-4D97-AF65-F5344CB8AC3E}">
        <p14:creationId xmlns:p14="http://schemas.microsoft.com/office/powerpoint/2010/main" val="1386119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b="1" dirty="0"/>
              <a:t>Run time changes</a:t>
            </a:r>
          </a:p>
          <a:p>
            <a:r>
              <a:rPr lang="en-US" dirty="0"/>
              <a:t>Application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56882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F73E-E36C-2FFA-B3C6-4B11EBFC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possible during</a:t>
            </a:r>
            <a:r>
              <a:rPr lang="en-US" baseline="0" dirty="0"/>
              <a:t> 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C785-D36D-7986-444A-31346BD9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and number of instances</a:t>
            </a:r>
          </a:p>
          <a:p>
            <a:r>
              <a:rPr lang="en-US" dirty="0"/>
              <a:t>Sequence of events can be changed by orchestrator or as a result of failure</a:t>
            </a:r>
          </a:p>
          <a:p>
            <a:r>
              <a:rPr lang="en-US" dirty="0"/>
              <a:t>Control information for embedded systems (e.g. production floor) can be changed by orchestrator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b="1" dirty="0"/>
              <a:t>Application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40641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CB04-1F1C-D855-156B-40849D26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387A-100F-D19D-1452-22EB46BF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“”Microservices architecture consists of collections of light-weight, loosely-coupled services. </a:t>
            </a:r>
            <a:r>
              <a:rPr lang="en-US" b="1" dirty="0"/>
              <a:t>Each service implements a single business capability.</a:t>
            </a:r>
            <a:r>
              <a:rPr lang="en-US" dirty="0"/>
              <a:t> 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Well, sort of.</a:t>
            </a:r>
          </a:p>
        </p:txBody>
      </p:sp>
    </p:spTree>
    <p:extLst>
      <p:ext uri="{BB962C8B-B14F-4D97-AF65-F5344CB8AC3E}">
        <p14:creationId xmlns:p14="http://schemas.microsoft.com/office/powerpoint/2010/main" val="413667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BF70-F47F-20B2-6BAD-D1191EF6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</a:t>
            </a:r>
            <a:r>
              <a:rPr lang="en-US" baseline="0" dirty="0"/>
              <a:t> microservices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1A1C-9A76-1A8F-BD03-8292A60A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each</a:t>
            </a:r>
            <a:r>
              <a:rPr lang="en-US" baseline="0" dirty="0"/>
              <a:t> microservice implementing a single business capability</a:t>
            </a:r>
          </a:p>
          <a:p>
            <a:r>
              <a:rPr lang="en-US" dirty="0"/>
              <a:t>Identify microservices with high coupling using DSM.</a:t>
            </a:r>
          </a:p>
          <a:p>
            <a:r>
              <a:rPr lang="en-US" dirty="0"/>
              <a:t> Reduce coupling either through refactoring or introduction of intermediaries</a:t>
            </a:r>
          </a:p>
        </p:txBody>
      </p:sp>
    </p:spTree>
    <p:extLst>
      <p:ext uri="{BB962C8B-B14F-4D97-AF65-F5344CB8AC3E}">
        <p14:creationId xmlns:p14="http://schemas.microsoft.com/office/powerpoint/2010/main" val="3941505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6B28-54D6-C3B2-5751-B972E16E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A1D6-5C4B-1691-2AAD-5347FFA8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microservice becomes a container</a:t>
            </a:r>
          </a:p>
          <a:p>
            <a:r>
              <a:rPr lang="en-US" dirty="0"/>
              <a:t>Place containers with high intercommunication needs into a pod.</a:t>
            </a:r>
          </a:p>
        </p:txBody>
      </p:sp>
    </p:spTree>
    <p:extLst>
      <p:ext uri="{BB962C8B-B14F-4D97-AF65-F5344CB8AC3E}">
        <p14:creationId xmlns:p14="http://schemas.microsoft.com/office/powerpoint/2010/main" val="2797595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9365-4993-8C9A-E74E-79EB68AD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2C62-1819-6519-56BE-01F72D67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Modifiability is the ability to make a change to the behavior of a system.</a:t>
            </a:r>
            <a:endParaRPr lang="en-US" sz="2800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changes can occur at</a:t>
            </a:r>
            <a:endParaRPr lang="en-US" dirty="0"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 time through code changes</a:t>
            </a:r>
            <a:endParaRPr lang="en-US" dirty="0"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time through incorporation of different dependencies</a:t>
            </a:r>
            <a:endParaRPr lang="en-US" dirty="0"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 time through configuration parameters 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time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discovery</a:t>
            </a:r>
            <a:endParaRPr lang="en-US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hangingPunct="1"/>
            <a:r>
              <a:rPr lang="en-US" dirty="0"/>
              <a:t>Ensure microservices are not highly coupled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3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dirty="0"/>
              <a:t>Application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30695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338D-457A-0149-76D0-43FE2DDC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B053-74E8-5C5F-0856-34FCB62B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Modifiability is the ability to make a change to the behavior of a system.</a:t>
            </a:r>
            <a:endParaRPr lang="en-US" sz="2400" dirty="0">
              <a:effectLst/>
            </a:endParaRPr>
          </a:p>
          <a:p>
            <a:pPr indent="-285750"/>
            <a:r>
              <a:rPr lang="en-US" dirty="0"/>
              <a:t>The changes can occur at</a:t>
            </a:r>
          </a:p>
          <a:p>
            <a:pPr lvl="1"/>
            <a:r>
              <a:rPr lang="en-US" dirty="0">
                <a:effectLst/>
              </a:rPr>
              <a:t>Compile time through code changes</a:t>
            </a:r>
          </a:p>
          <a:p>
            <a:pPr lvl="1"/>
            <a:r>
              <a:rPr lang="en-US" dirty="0"/>
              <a:t>Build time through incorporation of different dependencies</a:t>
            </a:r>
          </a:p>
          <a:p>
            <a:pPr lvl="1"/>
            <a:r>
              <a:rPr lang="en-US" dirty="0"/>
              <a:t>Initialization time through configuration parameters or discovery</a:t>
            </a:r>
          </a:p>
          <a:p>
            <a:pPr lvl="1"/>
            <a:r>
              <a:rPr lang="en-US" dirty="0"/>
              <a:t>Run time through either configuration parameters or particular types of input.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766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dirty="0"/>
              <a:t>Application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813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3A4C-A888-000B-EBDD-FBC048C3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B2D0-FFA4-B4F3-CFFC-6E4E1BE0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concepts are coupling</a:t>
            </a:r>
            <a:r>
              <a:rPr lang="en-US" baseline="0" dirty="0"/>
              <a:t> and cohesion.</a:t>
            </a:r>
          </a:p>
          <a:p>
            <a:pPr marL="0" indent="0">
              <a:buNone/>
            </a:pPr>
            <a:r>
              <a:rPr lang="en-US" baseline="0" dirty="0"/>
              <a:t>Coupling: An overlap in responsibilities among modules.</a:t>
            </a:r>
          </a:p>
          <a:p>
            <a:pPr marL="0" indent="0">
              <a:buNone/>
            </a:pPr>
            <a:r>
              <a:rPr lang="en-US" dirty="0"/>
              <a:t>Cohesion: The relation between the responsibilities in one module.</a:t>
            </a:r>
          </a:p>
        </p:txBody>
      </p:sp>
    </p:spTree>
    <p:extLst>
      <p:ext uri="{BB962C8B-B14F-4D97-AF65-F5344CB8AC3E}">
        <p14:creationId xmlns:p14="http://schemas.microsoft.com/office/powerpoint/2010/main" val="246732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555F-E674-A4F9-1F9C-D1D20A78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modifications easier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FCAA-26C8-9207-5C77-93743E1C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Modifications localized to one module are easier.</a:t>
            </a:r>
          </a:p>
          <a:p>
            <a:r>
              <a:rPr lang="en-US" dirty="0"/>
              <a:t>Strive for high cohesion and low coupling.</a:t>
            </a:r>
          </a:p>
          <a:p>
            <a:r>
              <a:rPr lang="en-US" dirty="0"/>
              <a:t>Makes it more likely that changes are localized to one module.</a:t>
            </a:r>
          </a:p>
          <a:p>
            <a:r>
              <a:rPr lang="en-US" dirty="0"/>
              <a:t>Test with change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4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95AF-BD72-BEEF-4A2D-F4E3A080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0E99F1-2598-723F-9CE8-C0D75B626792}"/>
              </a:ext>
            </a:extLst>
          </p:cNvPr>
          <p:cNvSpPr/>
          <p:nvPr/>
        </p:nvSpPr>
        <p:spPr bwMode="auto">
          <a:xfrm>
            <a:off x="3657600" y="2614056"/>
            <a:ext cx="3124200" cy="1905000"/>
          </a:xfrm>
          <a:prstGeom prst="ellipse">
            <a:avLst/>
          </a:prstGeom>
          <a:solidFill>
            <a:srgbClr val="FF0000">
              <a:alpha val="5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           Module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514F9E-D8B1-8E6C-92C5-B6B939681DA8}"/>
              </a:ext>
            </a:extLst>
          </p:cNvPr>
          <p:cNvSpPr/>
          <p:nvPr/>
        </p:nvSpPr>
        <p:spPr bwMode="auto">
          <a:xfrm>
            <a:off x="1943100" y="2743200"/>
            <a:ext cx="3124200" cy="1905000"/>
          </a:xfrm>
          <a:prstGeom prst="ellipse">
            <a:avLst/>
          </a:prstGeom>
          <a:solidFill>
            <a:schemeClr val="bg2">
              <a:alpha val="65882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89B68-4ACA-1D88-F777-0B6898684E09}"/>
              </a:ext>
            </a:extLst>
          </p:cNvPr>
          <p:cNvSpPr txBox="1"/>
          <p:nvPr/>
        </p:nvSpPr>
        <p:spPr>
          <a:xfrm>
            <a:off x="2133600" y="49530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Strong dependency of one module on another</a:t>
            </a:r>
          </a:p>
        </p:txBody>
      </p:sp>
    </p:spTree>
    <p:extLst>
      <p:ext uri="{BB962C8B-B14F-4D97-AF65-F5344CB8AC3E}">
        <p14:creationId xmlns:p14="http://schemas.microsoft.com/office/powerpoint/2010/main" val="307275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D78E-1B4A-D8B3-0459-D47CB612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high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D562-DC96-15BE-45A8-1F974450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code – Design Structure Matrix (DSM)</a:t>
            </a:r>
          </a:p>
          <a:p>
            <a:r>
              <a:rPr lang="en-US" dirty="0"/>
              <a:t>After system in production –architecture debt hotspots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552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10296</TotalTime>
  <Words>766</Words>
  <Application>Microsoft Office PowerPoint</Application>
  <PresentationFormat>On-screen Show (4:3)</PresentationFormat>
  <Paragraphs>150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</vt:lpstr>
      <vt:lpstr>Verdana</vt:lpstr>
      <vt:lpstr>Blank Presentation</vt:lpstr>
      <vt:lpstr>Modifiability</vt:lpstr>
      <vt:lpstr>TO DO</vt:lpstr>
      <vt:lpstr>Outline</vt:lpstr>
      <vt:lpstr>Modifiability</vt:lpstr>
      <vt:lpstr>Outline</vt:lpstr>
      <vt:lpstr>Compile time changes</vt:lpstr>
      <vt:lpstr>Make modifications easier</vt:lpstr>
      <vt:lpstr>Coupling</vt:lpstr>
      <vt:lpstr>Determining high coupling</vt:lpstr>
      <vt:lpstr>Design Structure Matrix </vt:lpstr>
      <vt:lpstr>Sample DSM</vt:lpstr>
      <vt:lpstr>Uses of a DSM</vt:lpstr>
      <vt:lpstr>Determining architecture debt hotspots</vt:lpstr>
      <vt:lpstr>Reducing coupling</vt:lpstr>
      <vt:lpstr>Refactor</vt:lpstr>
      <vt:lpstr>Use an Intermediary </vt:lpstr>
      <vt:lpstr>Outline</vt:lpstr>
      <vt:lpstr>Discovery</vt:lpstr>
      <vt:lpstr>Component replacement</vt:lpstr>
      <vt:lpstr>Outline</vt:lpstr>
      <vt:lpstr>Configuration parameters</vt:lpstr>
      <vt:lpstr>Configuration parameters - example</vt:lpstr>
      <vt:lpstr>Outline</vt:lpstr>
      <vt:lpstr>Changes possible during runtime</vt:lpstr>
      <vt:lpstr>Outline</vt:lpstr>
      <vt:lpstr>Microservices</vt:lpstr>
      <vt:lpstr>Designing microservices</vt:lpstr>
      <vt:lpstr>Packaging microservices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599</cp:revision>
  <cp:lastPrinted>2021-08-31T12:41:04Z</cp:lastPrinted>
  <dcterms:created xsi:type="dcterms:W3CDTF">2004-11-16T18:39:34Z</dcterms:created>
  <dcterms:modified xsi:type="dcterms:W3CDTF">2023-05-04T13:40:16Z</dcterms:modified>
</cp:coreProperties>
</file>